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57" r:id="rId5"/>
    <p:sldId id="281" r:id="rId6"/>
    <p:sldId id="282" r:id="rId7"/>
    <p:sldId id="283" r:id="rId8"/>
    <p:sldId id="284" r:id="rId9"/>
    <p:sldId id="295" r:id="rId10"/>
    <p:sldId id="296" r:id="rId11"/>
    <p:sldId id="297" r:id="rId12"/>
    <p:sldId id="285" r:id="rId13"/>
    <p:sldId id="286" r:id="rId14"/>
    <p:sldId id="287" r:id="rId15"/>
    <p:sldId id="298" r:id="rId16"/>
    <p:sldId id="299" r:id="rId17"/>
    <p:sldId id="300" r:id="rId18"/>
    <p:sldId id="289" r:id="rId19"/>
    <p:sldId id="291" r:id="rId20"/>
    <p:sldId id="320" r:id="rId21"/>
    <p:sldId id="321" r:id="rId22"/>
    <p:sldId id="322" r:id="rId23"/>
    <p:sldId id="324" r:id="rId24"/>
    <p:sldId id="323" r:id="rId25"/>
    <p:sldId id="325" r:id="rId26"/>
    <p:sldId id="292" r:id="rId27"/>
    <p:sldId id="306" r:id="rId28"/>
    <p:sldId id="307" r:id="rId29"/>
    <p:sldId id="308" r:id="rId30"/>
    <p:sldId id="309" r:id="rId31"/>
    <p:sldId id="310" r:id="rId32"/>
    <p:sldId id="326" r:id="rId33"/>
    <p:sldId id="327" r:id="rId34"/>
    <p:sldId id="328" r:id="rId35"/>
    <p:sldId id="329" r:id="rId36"/>
    <p:sldId id="334" r:id="rId37"/>
    <p:sldId id="335" r:id="rId38"/>
    <p:sldId id="330" r:id="rId39"/>
    <p:sldId id="331" r:id="rId40"/>
    <p:sldId id="332" r:id="rId41"/>
    <p:sldId id="333" r:id="rId42"/>
    <p:sldId id="313" r:id="rId43"/>
    <p:sldId id="314" r:id="rId44"/>
    <p:sldId id="315" r:id="rId45"/>
    <p:sldId id="316" r:id="rId46"/>
    <p:sldId id="317" r:id="rId47"/>
    <p:sldId id="318" r:id="rId48"/>
    <p:sldId id="319" r:id="rId49"/>
    <p:sldId id="258" r:id="rId5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350" autoAdjust="0"/>
  </p:normalViewPr>
  <p:slideViewPr>
    <p:cSldViewPr>
      <p:cViewPr varScale="1">
        <p:scale>
          <a:sx n="64" d="100"/>
          <a:sy n="64" d="100"/>
        </p:scale>
        <p:origin x="-1315" y="-55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90" d="100"/>
        <a:sy n="19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3" Type="http://schemas.openxmlformats.org/officeDocument/2006/relationships/tableStyles" Target="tableStyles.xml"/><Relationship Id="rId52" Type="http://schemas.openxmlformats.org/officeDocument/2006/relationships/viewProps" Target="viewProps.xml"/><Relationship Id="rId51" Type="http://schemas.openxmlformats.org/officeDocument/2006/relationships/presProps" Target="presProps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6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-11113" y="-96838"/>
            <a:ext cx="9323388" cy="6977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4C21CA-F4B4-4424-BB8B-175A86119623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5426E2-F1FE-4653-A183-2E00D0FEB45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2209F2-1D83-45A1-9D25-3C0BE188BB8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B0CC9B-F1A6-42C4-8F4A-33304FB5475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37F13-B742-4B95-8048-A6ECDC2B8C5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565F58-E49D-499F-950B-D36760F6CAF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F1DD2B1-86FE-4516-BB92-59A9CD619E1F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A0A9E0C-257A-4C92-BD17-7A1B757FE46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3393501-B137-46A2-AF1A-3C4BAAD8BB8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1C85195-8282-40AF-92C6-2CF071BEB17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369E4C6-ADCF-4A7B-8BA8-80D1F45864D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667153A-51A8-4F2E-9656-837C2914514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9A8E2E7-6A76-4201-8B28-52989B9009A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FC0D146-1906-41EF-BBBB-0DC3E679CA4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C6DDF71-EA00-4EF2-9874-279EFFB18AA5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AE71FE7-5C2B-4CFA-B779-5F010E8920B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3876F88-8715-4708-B9DB-2FE9A578906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37BB426-5824-41F0-AEDF-F7C45F8B519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95D38D6-A922-4A68-99A0-36E84C007BC6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BA4E734-99F7-4CA3-9C68-BA01F1E544E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DDFB433-B527-4112-B74D-CFE007EA645C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22D1A61-811D-4253-919D-E219243DBE5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A1BF56-C13E-4B67-A0DF-925F47EC1FD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255800-57A3-47F5-97D4-3448FC3920B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B1EA75C-F6C9-4388-B27A-BAB550367C9E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A47D19A-15E0-43ED-A782-CF2CE5F2F21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A7CA007-E65F-4CEE-95DF-DD77C7C055F4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7268248-1CDF-4F33-949A-17ECBACCBC0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D50DCFC-3F7B-4A38-9114-A743CED9818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C80B739-7F96-465E-BBDD-276D49F143C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6775EE-67C2-418F-BD30-34882F500C78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92FFEA-D959-459F-BD2F-BC105C90BBD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A3619B-76FB-4F5D-99D2-0EEF99E11521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57ACFB-7C14-4CF2-98B4-8612D638BFE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C6E3D1-66C5-4BD7-8BA4-B4F5525281FD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86455B-8197-49D8-85F8-1D68074320E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B7C11F-88A5-45B6-B29F-29162195F7FC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83A71A-7147-4AE5-8497-C97985EB707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FD359B-E5A5-4266-AB06-2764C224F707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0E1DB-D357-485D-998D-E4D97F11F65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FC2A67-D3A7-4EFF-B7B1-826F393AD4E9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C88437-C3AA-4F86-A9C8-4766E27E3DA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4E5E52-FCA3-4BE9-9BCD-D4DB26E4E37D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536952-3F60-429B-B21B-5F27670DD3D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3.png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4" Type="http://schemas.openxmlformats.org/officeDocument/2006/relationships/theme" Target="../theme/theme2.xml"/><Relationship Id="rId13" Type="http://schemas.openxmlformats.org/officeDocument/2006/relationships/image" Target="../media/image5.png"/><Relationship Id="rId12" Type="http://schemas.openxmlformats.org/officeDocument/2006/relationships/image" Target="../media/image4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760798F-C597-4A7B-B686-43CEC0E16EB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C65CF05-E59C-43D8-907E-3E1C0B61EE50}" type="slidenum">
              <a:rPr lang="zh-CN" altLang="en-US"/>
            </a:fld>
            <a:endParaRPr lang="zh-CN" altLang="en-US"/>
          </a:p>
        </p:txBody>
      </p:sp>
      <p:pic>
        <p:nvPicPr>
          <p:cNvPr id="1031" name="Picture 2"/>
          <p:cNvPicPr>
            <a:picLocks noChangeAspect="1" noChangeArrowheads="1"/>
          </p:cNvPicPr>
          <p:nvPr userDrawn="1"/>
        </p:nvPicPr>
        <p:blipFill>
          <a:blip r:embed="rId12"/>
          <a:srcRect/>
          <a:stretch>
            <a:fillRect/>
          </a:stretch>
        </p:blipFill>
        <p:spPr bwMode="auto">
          <a:xfrm>
            <a:off x="-26988" y="-68263"/>
            <a:ext cx="9324976" cy="695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图片 6"/>
          <p:cNvPicPr>
            <a:picLocks noChangeAspect="1"/>
          </p:cNvPicPr>
          <p:nvPr userDrawn="1"/>
        </p:nvPicPr>
        <p:blipFill>
          <a:blip r:embed="rId13"/>
          <a:srcRect l="8476" t="38095" r="25047" b="28381"/>
          <a:stretch>
            <a:fillRect/>
          </a:stretch>
        </p:blipFill>
        <p:spPr bwMode="auto">
          <a:xfrm>
            <a:off x="6486525" y="5084763"/>
            <a:ext cx="2830513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6"/>
          <p:cNvPicPr>
            <a:picLocks noChangeAspect="1"/>
          </p:cNvPicPr>
          <p:nvPr userDrawn="1"/>
        </p:nvPicPr>
        <p:blipFill>
          <a:blip r:embed="rId12"/>
          <a:srcRect/>
          <a:stretch>
            <a:fillRect/>
          </a:stretch>
        </p:blipFill>
        <p:spPr bwMode="auto">
          <a:xfrm>
            <a:off x="-85725" y="-100013"/>
            <a:ext cx="9396413" cy="7146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图片 7"/>
          <p:cNvPicPr>
            <a:picLocks noChangeAspect="1"/>
          </p:cNvPicPr>
          <p:nvPr userDrawn="1"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07950" y="1628775"/>
            <a:ext cx="6767513" cy="5030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hyperlink" Target="&#20320;&#26159;&#20154;&#38388;&#30340;&#22235;&#26376;&#22825;.flv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4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WordArt 3"/>
          <p:cNvSpPr>
            <a:spLocks noChangeArrowheads="1" noChangeShapeType="1" noTextEdit="1"/>
          </p:cNvSpPr>
          <p:nvPr/>
        </p:nvSpPr>
        <p:spPr bwMode="auto">
          <a:xfrm>
            <a:off x="468313" y="3429000"/>
            <a:ext cx="4321175" cy="18002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CC99FF"/>
                  </a:solidFill>
                  <a:rou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现代诗两首</a:t>
            </a:r>
            <a:endParaRPr lang="zh-CN" altLang="en-US" sz="3600" kern="10">
              <a:ln w="9525">
                <a:solidFill>
                  <a:srgbClr val="CC99FF"/>
                </a:solidFill>
                <a:rou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 smtClean="0"/>
              <a:t>雨巷</a:t>
            </a:r>
            <a:r>
              <a:rPr lang="en-US" altLang="zh-CN" smtClean="0"/>
              <a:t>—</a:t>
            </a:r>
            <a:r>
              <a:rPr lang="zh-CN" altLang="en-US" smtClean="0"/>
              <a:t>意象分析</a:t>
            </a:r>
            <a:endParaRPr lang="zh-CN" altLang="en-US" smtClean="0"/>
          </a:p>
        </p:txBody>
      </p:sp>
      <p:sp>
        <p:nvSpPr>
          <p:cNvPr id="31747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en-US" altLang="zh-CN" smtClean="0"/>
              <a:t>          《</a:t>
            </a:r>
            <a:r>
              <a:rPr lang="zh-CN" altLang="en-US" smtClean="0"/>
              <a:t>雨巷</a:t>
            </a:r>
            <a:r>
              <a:rPr lang="en-US" altLang="zh-CN" smtClean="0"/>
              <a:t>》</a:t>
            </a:r>
            <a:r>
              <a:rPr lang="zh-CN" altLang="en-US" smtClean="0"/>
              <a:t>就是在这样的背景下创作的，所以诗人会有着不同的情感和经历。因而，他会在诗歌里选取一些形象来传达自己的思想感情。这些凝聚着诗人情感的形象，我们称之为意象。这首诗中作者描绘了哪些意象？</a:t>
            </a:r>
            <a:endParaRPr lang="zh-CN" altLang="en-US" smtClean="0"/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mtClean="0"/>
              <a:t>    油纸伞、雨巷、丁香、姑娘、篱墙、我</a:t>
            </a:r>
            <a:endParaRPr lang="zh-CN" altLang="en-US" smtClean="0"/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endParaRPr lang="zh-CN" altLang="en-US" smtClean="0"/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mtClean="0"/>
              <a:t>   </a:t>
            </a:r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 smtClean="0"/>
              <a:t>雨巷</a:t>
            </a:r>
            <a:r>
              <a:rPr lang="en-US" altLang="zh-CN" smtClean="0"/>
              <a:t>—</a:t>
            </a:r>
            <a:r>
              <a:rPr lang="zh-CN" altLang="en-US" smtClean="0"/>
              <a:t>意象分析</a:t>
            </a:r>
            <a:endParaRPr lang="zh-CN" altLang="en-US" smtClean="0"/>
          </a:p>
        </p:txBody>
      </p:sp>
      <p:sp>
        <p:nvSpPr>
          <p:cNvPr id="32771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mtClean="0"/>
              <a:t>这些意象都有什么样的特点？表达了什么样</a:t>
            </a:r>
            <a:endParaRPr lang="zh-CN" altLang="en-US" smtClean="0"/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mtClean="0"/>
              <a:t>的感情？</a:t>
            </a:r>
            <a:endParaRPr lang="zh-CN" altLang="en-US" smtClean="0"/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mtClean="0"/>
              <a:t>雨巷：悠长、寂寥，描绘了一幅寂寞、凄清</a:t>
            </a:r>
            <a:endParaRPr lang="zh-CN" altLang="en-US" smtClean="0"/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mtClean="0"/>
              <a:t>             的雨巷图</a:t>
            </a:r>
            <a:endParaRPr lang="zh-CN" altLang="en-US" smtClean="0"/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mtClean="0"/>
              <a:t>姑娘：结着仇怨、哀怨又彷徨、凄婉迷茫，</a:t>
            </a:r>
            <a:endParaRPr lang="zh-CN" altLang="en-US" smtClean="0"/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mtClean="0"/>
              <a:t>             表现了姑娘像我一样的迷惘、彷徨。</a:t>
            </a:r>
            <a:endParaRPr lang="zh-CN" altLang="en-US" smtClean="0"/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mtClean="0"/>
              <a:t>我：彷徨、彳亍、冷漠、凄清、惆怅，表现</a:t>
            </a:r>
            <a:endParaRPr lang="zh-CN" altLang="en-US" smtClean="0"/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mtClean="0"/>
              <a:t>         了诗人的孤寂、迷惘的心情。</a:t>
            </a:r>
            <a:endParaRPr lang="zh-CN" altLang="en-US" smtClean="0"/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endParaRPr lang="zh-CN" altLang="en-US" smtClean="0"/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endParaRPr lang="zh-CN" altLang="en-US" smtClean="0"/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endParaRPr lang="zh-CN" altLang="en-US" smtClean="0"/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 smtClean="0"/>
              <a:t>雨巷</a:t>
            </a:r>
            <a:r>
              <a:rPr lang="en-US" altLang="zh-CN" smtClean="0"/>
              <a:t>—</a:t>
            </a:r>
            <a:r>
              <a:rPr lang="zh-CN" altLang="en-US" smtClean="0"/>
              <a:t>意象分析</a:t>
            </a:r>
            <a:endParaRPr lang="zh-CN" altLang="en-US" smtClean="0"/>
          </a:p>
        </p:txBody>
      </p:sp>
      <p:sp>
        <p:nvSpPr>
          <p:cNvPr id="33795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mtClean="0"/>
              <a:t>篱墙：颓圮，营造出一种哀怨、凄凉的氛围</a:t>
            </a:r>
            <a:endParaRPr lang="zh-CN" altLang="en-US" smtClean="0"/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mtClean="0"/>
              <a:t>油纸伞：未做具体描写，但油纸伞本身就有</a:t>
            </a:r>
            <a:endParaRPr lang="zh-CN" altLang="en-US" smtClean="0"/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mtClean="0"/>
              <a:t>                 复古，怀旧，神秘，迷蒙的特点，</a:t>
            </a:r>
            <a:endParaRPr lang="zh-CN" altLang="en-US" smtClean="0"/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mtClean="0"/>
              <a:t>                 凭添了一份冷漠，凄清的氛围。</a:t>
            </a:r>
            <a:endParaRPr lang="zh-CN" altLang="en-US" smtClean="0"/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mtClean="0"/>
              <a:t>丁香：未做具体描写，但是丁香在古典文学</a:t>
            </a:r>
            <a:endParaRPr lang="zh-CN" altLang="en-US" smtClean="0"/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mtClean="0"/>
              <a:t>             作品中一直都是美丽、高洁、愁怨、</a:t>
            </a:r>
            <a:endParaRPr lang="zh-CN" altLang="en-US" smtClean="0"/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mtClean="0"/>
              <a:t>             哀婉、冷艳的代名词，与诗歌低沉幽</a:t>
            </a:r>
            <a:endParaRPr lang="zh-CN" altLang="en-US" smtClean="0"/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mtClean="0"/>
              <a:t>             怨的意境相契合。</a:t>
            </a:r>
            <a:endParaRPr lang="zh-CN" altLang="en-US" smtClean="0"/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雨巷</a:t>
            </a:r>
            <a:r>
              <a:rPr lang="en-US" altLang="zh-CN" smtClean="0"/>
              <a:t>—</a:t>
            </a:r>
            <a:r>
              <a:rPr lang="zh-CN" altLang="en-US" smtClean="0"/>
              <a:t>丁香</a:t>
            </a:r>
            <a:endParaRPr lang="zh-CN" altLang="en-US" smtClean="0"/>
          </a:p>
        </p:txBody>
      </p:sp>
      <p:sp>
        <p:nvSpPr>
          <p:cNvPr id="67587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为什么要用丁香形容姑娘？</a:t>
            </a:r>
            <a:endParaRPr lang="zh-CN" altLang="en-US" smtClean="0"/>
          </a:p>
          <a:p>
            <a:pPr>
              <a:buFont typeface="Arial" panose="020B0604020202020204" pitchFamily="34" charset="0"/>
              <a:buNone/>
            </a:pPr>
            <a:r>
              <a:rPr lang="zh-CN" altLang="en-US" smtClean="0"/>
              <a:t>    丁香形状像结，开在暮春时节，易凋谢，所以中国诗人往往对着丁香往往伤春，说丁香是愁品。丁香花白色或紫色，颜色都不轻佻，常常赢得洁身自好的诗人的青睐，自古以来便是</a:t>
            </a:r>
            <a:r>
              <a:rPr lang="zh-CN" altLang="en-US" smtClean="0">
                <a:solidFill>
                  <a:srgbClr val="FF0000"/>
                </a:solidFill>
              </a:rPr>
              <a:t>纯洁、美好、忧愁</a:t>
            </a:r>
            <a:r>
              <a:rPr lang="zh-CN" altLang="en-US" smtClean="0"/>
              <a:t>的象征，所以丁香很自然地和感伤连在一起成为高洁、美丽、忧伤的代名词</a:t>
            </a:r>
            <a:r>
              <a:rPr lang="zh-CN" altLang="en-US" smtClean="0">
                <a:solidFill>
                  <a:srgbClr val="000099"/>
                </a:solidFill>
              </a:rPr>
              <a:t>。</a:t>
            </a:r>
            <a:endParaRPr lang="zh-CN" altLang="en-US" smtClean="0">
              <a:solidFill>
                <a:srgbClr val="000099"/>
              </a:solidFill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mtClean="0"/>
          </a:p>
          <a:p>
            <a:pPr>
              <a:buFont typeface="Arial" panose="020B0604020202020204" pitchFamily="34" charset="0"/>
              <a:buNone/>
            </a:pPr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 descr="20054716512375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2205038"/>
            <a:ext cx="4724400" cy="4652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1" name="Picture 3" descr="544319--embed 拷贝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8200" y="2205038"/>
            <a:ext cx="4495800" cy="4652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2" name="Rectangle 4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r>
              <a:rPr lang="zh-CN" altLang="en-US" smtClean="0"/>
              <a:t>雨巷</a:t>
            </a:r>
            <a:r>
              <a:rPr lang="en-US" altLang="zh-CN" smtClean="0"/>
              <a:t>—</a:t>
            </a:r>
            <a:r>
              <a:rPr lang="zh-CN" altLang="en-US" smtClean="0"/>
              <a:t>丁香</a:t>
            </a:r>
            <a:endParaRPr lang="zh-CN" altLang="en-US" smtClean="0"/>
          </a:p>
        </p:txBody>
      </p:sp>
      <p:sp>
        <p:nvSpPr>
          <p:cNvPr id="68613" name="Rectangle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8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8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雨巷</a:t>
            </a:r>
            <a:r>
              <a:rPr lang="en-US" altLang="zh-CN" smtClean="0"/>
              <a:t>—</a:t>
            </a:r>
            <a:r>
              <a:rPr lang="zh-CN" altLang="en-US" smtClean="0"/>
              <a:t>丁香</a:t>
            </a:r>
            <a:endParaRPr lang="zh-CN" altLang="en-US" smtClean="0"/>
          </a:p>
        </p:txBody>
      </p:sp>
      <p:sp>
        <p:nvSpPr>
          <p:cNvPr id="70659" name="Rectangle 3"/>
          <p:cNvSpPr>
            <a:spLocks noGrp="1"/>
          </p:cNvSpPr>
          <p:nvPr>
            <p:ph type="body" idx="1"/>
          </p:nvPr>
        </p:nvSpPr>
        <p:spPr>
          <a:xfrm>
            <a:off x="395288" y="1268413"/>
            <a:ext cx="8229600" cy="492442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mtClean="0"/>
              <a:t>阅读下面两首诗，感受古典文学中丁香的形象。</a:t>
            </a:r>
            <a:endParaRPr lang="zh-CN" altLang="en-US" smtClean="0"/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mtClean="0"/>
              <a:t>    手卷真珠上玉钩，依前春恨锁重楼。风里落花谁是主？思悠悠。    青鸟不传云外信，丁香空结雨中愁。回首绿波三楚暮，接天流。                         </a:t>
            </a:r>
            <a:endParaRPr lang="zh-CN" altLang="en-US" smtClean="0"/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zh-CN" smtClean="0"/>
              <a:t>                                   ——《</a:t>
            </a:r>
            <a:r>
              <a:rPr lang="zh-CN" altLang="en-US" smtClean="0"/>
              <a:t>摊破</a:t>
            </a:r>
            <a:r>
              <a:rPr lang="en-US" altLang="zh-CN" smtClean="0"/>
              <a:t>·</a:t>
            </a:r>
            <a:r>
              <a:rPr lang="zh-CN" altLang="en-US" smtClean="0"/>
              <a:t>浣溪沙</a:t>
            </a:r>
            <a:r>
              <a:rPr lang="en-US" altLang="zh-CN" smtClean="0"/>
              <a:t>》</a:t>
            </a:r>
            <a:r>
              <a:rPr lang="zh-CN" altLang="en-US" smtClean="0"/>
              <a:t>李璟</a:t>
            </a:r>
            <a:endParaRPr lang="zh-CN" altLang="en-US" smtClean="0"/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mtClean="0"/>
              <a:t>    楼上黄昏欲望休，玉梯横绝月如钩。</a:t>
            </a:r>
            <a:br>
              <a:rPr lang="zh-CN" altLang="en-US" smtClean="0"/>
            </a:br>
            <a:r>
              <a:rPr lang="zh-CN" altLang="en-US" smtClean="0"/>
              <a:t>芭蕉不展丁香结，同向春风各自愁。</a:t>
            </a:r>
            <a:endParaRPr lang="zh-CN" altLang="en-US" smtClean="0"/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zh-CN" smtClean="0"/>
              <a:t>                                             ——《</a:t>
            </a:r>
            <a:r>
              <a:rPr lang="zh-CN" altLang="en-US" smtClean="0"/>
              <a:t>代赠</a:t>
            </a:r>
            <a:r>
              <a:rPr lang="en-US" altLang="zh-CN" smtClean="0"/>
              <a:t>》 </a:t>
            </a:r>
            <a:r>
              <a:rPr lang="zh-CN" altLang="en-US" smtClean="0"/>
              <a:t>李商隐</a:t>
            </a:r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 smtClean="0"/>
              <a:t>雨巷</a:t>
            </a:r>
            <a:r>
              <a:rPr lang="en-US" altLang="zh-CN" smtClean="0"/>
              <a:t>—</a:t>
            </a:r>
            <a:r>
              <a:rPr lang="zh-CN" altLang="en-US" smtClean="0"/>
              <a:t>象征手法</a:t>
            </a:r>
            <a:endParaRPr lang="zh-CN" altLang="en-US" smtClean="0"/>
          </a:p>
        </p:txBody>
      </p:sp>
      <p:sp>
        <p:nvSpPr>
          <p:cNvPr id="35843" name="Rectangle 3"/>
          <p:cNvSpPr>
            <a:spLocks noGrp="1"/>
          </p:cNvSpPr>
          <p:nvPr>
            <p:ph type="body" idx="4294967295"/>
          </p:nvPr>
        </p:nvSpPr>
        <p:spPr>
          <a:xfrm>
            <a:off x="468313" y="1412875"/>
            <a:ext cx="8229600" cy="4852988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mtClean="0"/>
              <a:t>油纸伞：冷漠凄清，神秘、迷蒙、复古、</a:t>
            </a:r>
            <a:endParaRPr lang="zh-CN" altLang="en-US" smtClean="0"/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mtClean="0"/>
              <a:t>                     怀旧的象征</a:t>
            </a:r>
            <a:endParaRPr lang="zh-CN" altLang="en-US" smtClean="0"/>
          </a:p>
          <a:p>
            <a:pPr>
              <a:lnSpc>
                <a:spcPct val="90000"/>
              </a:lnSpc>
            </a:pPr>
            <a:r>
              <a:rPr lang="zh-CN" altLang="en-US" smtClean="0"/>
              <a:t>雨巷：幽深寂静的雨巷，象征着：</a:t>
            </a:r>
            <a:r>
              <a:rPr lang="en-US" altLang="zh-CN" smtClean="0"/>
              <a:t>①</a:t>
            </a:r>
            <a:r>
              <a:rPr lang="zh-CN" altLang="en-US" smtClean="0"/>
              <a:t>阴暗</a:t>
            </a:r>
            <a:endParaRPr lang="zh-CN" altLang="en-US" smtClean="0"/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mtClean="0"/>
              <a:t>                 的社会环境②追求理想的道路</a:t>
            </a:r>
            <a:endParaRPr lang="zh-CN" altLang="en-US" smtClean="0"/>
          </a:p>
          <a:p>
            <a:pPr>
              <a:lnSpc>
                <a:spcPct val="90000"/>
              </a:lnSpc>
            </a:pPr>
            <a:r>
              <a:rPr lang="zh-CN" altLang="en-US" smtClean="0"/>
              <a:t>姑娘：空虚、幻灭，令人心生感慨，是美</a:t>
            </a:r>
            <a:endParaRPr lang="zh-CN" altLang="en-US" smtClean="0"/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mtClean="0"/>
              <a:t>                 好理想的象征</a:t>
            </a:r>
            <a:endParaRPr lang="zh-CN" altLang="en-US" smtClean="0"/>
          </a:p>
          <a:p>
            <a:pPr>
              <a:lnSpc>
                <a:spcPct val="90000"/>
              </a:lnSpc>
            </a:pPr>
            <a:r>
              <a:rPr lang="zh-CN" altLang="en-US" smtClean="0"/>
              <a:t>丁香：美丽、高洁、愁怨的象征</a:t>
            </a:r>
            <a:endParaRPr lang="zh-CN" altLang="en-US" smtClean="0"/>
          </a:p>
          <a:p>
            <a:pPr>
              <a:lnSpc>
                <a:spcPct val="90000"/>
              </a:lnSpc>
            </a:pPr>
            <a:r>
              <a:rPr lang="zh-CN" altLang="en-US" smtClean="0"/>
              <a:t>我：迷失方向，彷徨苦闷的知识分子</a:t>
            </a:r>
            <a:endParaRPr lang="zh-CN" altLang="en-US" smtClean="0"/>
          </a:p>
          <a:p>
            <a:pPr>
              <a:lnSpc>
                <a:spcPct val="90000"/>
              </a:lnSpc>
            </a:pPr>
            <a:r>
              <a:rPr lang="zh-CN" altLang="en-US" smtClean="0"/>
              <a:t>篱墙：哀怨凄凉</a:t>
            </a:r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 smtClean="0"/>
              <a:t>雨巷</a:t>
            </a:r>
            <a:r>
              <a:rPr lang="en-US" altLang="zh-CN" smtClean="0"/>
              <a:t>—</a:t>
            </a:r>
            <a:r>
              <a:rPr lang="zh-CN" altLang="en-US" smtClean="0"/>
              <a:t>中心思想</a:t>
            </a:r>
            <a:endParaRPr lang="zh-CN" altLang="en-US" smtClean="0"/>
          </a:p>
        </p:txBody>
      </p:sp>
      <p:sp>
        <p:nvSpPr>
          <p:cNvPr id="37891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zh-CN" smtClean="0"/>
              <a:t>《</a:t>
            </a:r>
            <a:r>
              <a:rPr lang="zh-CN" altLang="en-US" smtClean="0"/>
              <a:t>雨巷</a:t>
            </a:r>
            <a:r>
              <a:rPr lang="en-US" altLang="zh-CN" smtClean="0"/>
              <a:t>》</a:t>
            </a:r>
            <a:r>
              <a:rPr lang="zh-CN" altLang="en-US" smtClean="0"/>
              <a:t>运用了象征性的抒情手法。诗中那狭窄阴沉的雨巷，在雨巷中徘徊的独行者，以及那个像丁香一样结着愁怨的姑娘，都是象征性的意象。这些意象又共同构成了一种象征性的意境，含蓄地暗示出作者既迷惘感伤又有所期待的情怀，并给人一种朦胧而又幽深的美感。</a:t>
            </a:r>
            <a:endParaRPr lang="zh-CN" altLang="en-US" smtClean="0"/>
          </a:p>
          <a:p>
            <a:pPr>
              <a:lnSpc>
                <a:spcPct val="90000"/>
              </a:lnSpc>
            </a:pPr>
            <a:r>
              <a:rPr lang="zh-CN" altLang="en-US" smtClean="0"/>
              <a:t>这是黑暗的社会的缩影，表达作者在革命中失败的人的朦胧的、时有时无的希望。 </a:t>
            </a:r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44624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再别康桥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徐志摩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54006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/>
              <a:t>徐志摩</a:t>
            </a:r>
            <a:r>
              <a:rPr lang="en-US" altLang="zh-CN" dirty="0"/>
              <a:t>(1897</a:t>
            </a:r>
            <a:r>
              <a:rPr lang="zh-CN" altLang="en-US" dirty="0"/>
              <a:t>～</a:t>
            </a:r>
            <a:r>
              <a:rPr lang="en-US" altLang="zh-CN" dirty="0"/>
              <a:t>1931</a:t>
            </a:r>
            <a:r>
              <a:rPr lang="zh-CN" altLang="en-US" dirty="0"/>
              <a:t>）名章垿，</a:t>
            </a:r>
            <a:r>
              <a:rPr lang="zh-CN" altLang="en-US" dirty="0">
                <a:solidFill>
                  <a:srgbClr val="FF0066"/>
                </a:solidFill>
              </a:rPr>
              <a:t>现代诗人</a:t>
            </a:r>
            <a:r>
              <a:rPr lang="zh-CN" altLang="en-US" dirty="0"/>
              <a:t>、</a:t>
            </a:r>
            <a:r>
              <a:rPr lang="zh-CN" altLang="en-US" dirty="0">
                <a:solidFill>
                  <a:srgbClr val="FF0066"/>
                </a:solidFill>
              </a:rPr>
              <a:t>散文家</a:t>
            </a:r>
            <a:r>
              <a:rPr lang="zh-CN" altLang="en-US" dirty="0"/>
              <a:t>。浙江海宁</a:t>
            </a:r>
            <a:r>
              <a:rPr lang="zh-CN" altLang="en-US" dirty="0" smtClean="0"/>
              <a:t>人，先后</a:t>
            </a:r>
            <a:r>
              <a:rPr lang="zh-CN" altLang="en-US" dirty="0"/>
              <a:t>就读于上海沪江大学、天津北洋大学和北京大学。</a:t>
            </a:r>
            <a:r>
              <a:rPr lang="en-US" altLang="zh-CN" dirty="0"/>
              <a:t>1918</a:t>
            </a:r>
            <a:r>
              <a:rPr lang="zh-CN" altLang="en-US" dirty="0"/>
              <a:t>年赴</a:t>
            </a:r>
            <a:r>
              <a:rPr lang="zh-CN" altLang="en-US" dirty="0" smtClean="0"/>
              <a:t>美学习</a:t>
            </a:r>
            <a:r>
              <a:rPr lang="zh-CN" altLang="en-US" dirty="0"/>
              <a:t>银行学。</a:t>
            </a:r>
            <a:r>
              <a:rPr lang="en-US" altLang="zh-CN" dirty="0"/>
              <a:t>1920</a:t>
            </a:r>
            <a:r>
              <a:rPr lang="zh-CN" altLang="en-US" dirty="0"/>
              <a:t>年赴</a:t>
            </a:r>
            <a:r>
              <a:rPr lang="zh-CN" altLang="en-US" dirty="0" smtClean="0"/>
              <a:t>英国，</a:t>
            </a:r>
            <a:r>
              <a:rPr lang="zh-CN" altLang="en-US" dirty="0"/>
              <a:t>研究</a:t>
            </a:r>
            <a:r>
              <a:rPr lang="zh-CN" altLang="en-US" dirty="0" smtClean="0"/>
              <a:t>政治经济学，攻读博士。这期间深受</a:t>
            </a:r>
            <a:r>
              <a:rPr lang="zh-CN" altLang="en-US" dirty="0"/>
              <a:t>西方教育的熏陶及</a:t>
            </a:r>
            <a:r>
              <a:rPr lang="zh-CN" altLang="en-US" dirty="0">
                <a:solidFill>
                  <a:srgbClr val="FF0066"/>
                </a:solidFill>
              </a:rPr>
              <a:t>欧美浪漫主义和唯美派诗人</a:t>
            </a:r>
            <a:r>
              <a:rPr lang="zh-CN" altLang="en-US" dirty="0"/>
              <a:t>的影响。</a:t>
            </a:r>
            <a:r>
              <a:rPr lang="en-US" altLang="zh-CN" dirty="0"/>
              <a:t>1921</a:t>
            </a:r>
            <a:r>
              <a:rPr lang="zh-CN" altLang="en-US" dirty="0"/>
              <a:t>年开始创作新诗，</a:t>
            </a:r>
            <a:r>
              <a:rPr lang="zh-CN" altLang="en-US" dirty="0">
                <a:solidFill>
                  <a:srgbClr val="FF0066"/>
                </a:solidFill>
              </a:rPr>
              <a:t>新月社</a:t>
            </a:r>
            <a:r>
              <a:rPr lang="zh-CN" altLang="en-US" dirty="0"/>
              <a:t>主要成员之一。</a:t>
            </a:r>
            <a:r>
              <a:rPr lang="en-US" altLang="zh-CN" dirty="0"/>
              <a:t>1924</a:t>
            </a:r>
            <a:r>
              <a:rPr lang="zh-CN" altLang="en-US" dirty="0"/>
              <a:t>年与胡适、陈西滢等创办</a:t>
            </a:r>
            <a:r>
              <a:rPr lang="en-US" altLang="zh-CN" dirty="0">
                <a:solidFill>
                  <a:srgbClr val="FF0066"/>
                </a:solidFill>
              </a:rPr>
              <a:t>《</a:t>
            </a:r>
            <a:r>
              <a:rPr lang="zh-CN" altLang="en-US" dirty="0">
                <a:solidFill>
                  <a:srgbClr val="FF0066"/>
                </a:solidFill>
              </a:rPr>
              <a:t>现代评论</a:t>
            </a:r>
            <a:r>
              <a:rPr lang="en-US" altLang="zh-CN" dirty="0">
                <a:solidFill>
                  <a:srgbClr val="FF0066"/>
                </a:solidFill>
              </a:rPr>
              <a:t>》</a:t>
            </a:r>
            <a:r>
              <a:rPr lang="zh-CN" altLang="en-US" dirty="0"/>
              <a:t>周刊，任北京大学教授</a:t>
            </a:r>
            <a:r>
              <a:rPr lang="zh-CN" altLang="en-US" dirty="0" smtClean="0"/>
              <a:t>。</a:t>
            </a:r>
            <a:r>
              <a:rPr lang="en-US" altLang="zh-CN" dirty="0" smtClean="0"/>
              <a:t>1927</a:t>
            </a:r>
            <a:r>
              <a:rPr lang="zh-CN" altLang="en-US" dirty="0"/>
              <a:t>年参加创办</a:t>
            </a:r>
            <a:r>
              <a:rPr lang="zh-CN" altLang="en-US" dirty="0">
                <a:solidFill>
                  <a:srgbClr val="FF0066"/>
                </a:solidFill>
              </a:rPr>
              <a:t>新月书店</a:t>
            </a:r>
            <a:r>
              <a:rPr lang="zh-CN" altLang="en-US" dirty="0" smtClean="0"/>
              <a:t>。</a:t>
            </a:r>
            <a:r>
              <a:rPr lang="en-US" altLang="zh-CN" dirty="0"/>
              <a:t>1931</a:t>
            </a:r>
            <a:r>
              <a:rPr lang="zh-CN" altLang="en-US" dirty="0"/>
              <a:t>年 </a:t>
            </a:r>
            <a:r>
              <a:rPr lang="en-US" altLang="zh-CN" dirty="0"/>
              <a:t>11</a:t>
            </a:r>
            <a:r>
              <a:rPr lang="zh-CN" altLang="en-US" dirty="0"/>
              <a:t>月</a:t>
            </a:r>
            <a:r>
              <a:rPr lang="en-US" altLang="zh-CN" dirty="0"/>
              <a:t>19</a:t>
            </a:r>
            <a:r>
              <a:rPr lang="zh-CN" altLang="en-US" dirty="0"/>
              <a:t>日，由南京乘飞机到北平，因遇雾在济南附近触山，机坠身亡。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678" y="0"/>
            <a:ext cx="4518246" cy="67999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644008" y="476672"/>
            <a:ext cx="4608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644008" y="846004"/>
            <a:ext cx="4392488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代表作：</a:t>
            </a:r>
            <a:endParaRPr lang="en-US" altLang="zh-CN" sz="3200" dirty="0" smtClean="0"/>
          </a:p>
          <a:p>
            <a:r>
              <a:rPr lang="zh-CN" altLang="en-US" sz="2400" dirty="0" smtClean="0"/>
              <a:t>诗集</a:t>
            </a:r>
            <a:r>
              <a:rPr lang="en-US" altLang="zh-CN" sz="2400" dirty="0">
                <a:solidFill>
                  <a:srgbClr val="FF0066"/>
                </a:solidFill>
              </a:rPr>
              <a:t>《</a:t>
            </a:r>
            <a:r>
              <a:rPr lang="zh-CN" altLang="en-US" sz="2400" dirty="0">
                <a:solidFill>
                  <a:srgbClr val="FF0066"/>
                </a:solidFill>
              </a:rPr>
              <a:t>志摩</a:t>
            </a:r>
            <a:r>
              <a:rPr lang="zh-CN" altLang="en-US" sz="2400" dirty="0" smtClean="0">
                <a:solidFill>
                  <a:srgbClr val="FF0066"/>
                </a:solidFill>
              </a:rPr>
              <a:t>的诗</a:t>
            </a:r>
            <a:r>
              <a:rPr lang="en-US" altLang="zh-CN" sz="2400" dirty="0">
                <a:solidFill>
                  <a:srgbClr val="FF0066"/>
                </a:solidFill>
              </a:rPr>
              <a:t>》</a:t>
            </a:r>
            <a:r>
              <a:rPr lang="zh-CN" altLang="en-US" sz="2400" dirty="0">
                <a:solidFill>
                  <a:srgbClr val="FF0066"/>
                </a:solidFill>
              </a:rPr>
              <a:t>，</a:t>
            </a:r>
            <a:r>
              <a:rPr lang="en-US" altLang="zh-CN" sz="2400" dirty="0">
                <a:solidFill>
                  <a:srgbClr val="FF0066"/>
                </a:solidFill>
              </a:rPr>
              <a:t>《</a:t>
            </a:r>
            <a:r>
              <a:rPr lang="zh-CN" altLang="en-US" sz="2400" dirty="0">
                <a:solidFill>
                  <a:srgbClr val="FF0066"/>
                </a:solidFill>
              </a:rPr>
              <a:t>翡冷翠的一夜</a:t>
            </a:r>
            <a:r>
              <a:rPr lang="en-US" altLang="zh-CN" sz="2400" dirty="0">
                <a:solidFill>
                  <a:srgbClr val="FF0066"/>
                </a:solidFill>
              </a:rPr>
              <a:t>》</a:t>
            </a:r>
            <a:r>
              <a:rPr lang="zh-CN" altLang="en-US" sz="2400" dirty="0"/>
              <a:t>、</a:t>
            </a:r>
            <a:r>
              <a:rPr lang="en-US" altLang="zh-CN" sz="2400" dirty="0"/>
              <a:t>《</a:t>
            </a:r>
            <a:r>
              <a:rPr lang="zh-CN" altLang="en-US" sz="2400" dirty="0"/>
              <a:t>猛虎集</a:t>
            </a:r>
            <a:r>
              <a:rPr lang="en-US" altLang="zh-CN" sz="2400" dirty="0"/>
              <a:t>》</a:t>
            </a:r>
            <a:r>
              <a:rPr lang="zh-CN" altLang="en-US" sz="2400" dirty="0" smtClean="0"/>
              <a:t>；</a:t>
            </a:r>
            <a:endParaRPr lang="en-US" altLang="zh-CN" sz="2400" dirty="0" smtClean="0"/>
          </a:p>
          <a:p>
            <a:r>
              <a:rPr lang="zh-CN" altLang="en-US" sz="2400" dirty="0" smtClean="0"/>
              <a:t>小说</a:t>
            </a:r>
            <a:r>
              <a:rPr lang="zh-CN" altLang="en-US" sz="2400" dirty="0"/>
              <a:t>散文集</a:t>
            </a:r>
            <a:r>
              <a:rPr lang="en-US" altLang="zh-CN" sz="2400" dirty="0"/>
              <a:t>《</a:t>
            </a:r>
            <a:r>
              <a:rPr lang="zh-CN" altLang="en-US" sz="2400" dirty="0"/>
              <a:t>轮盘</a:t>
            </a:r>
            <a:r>
              <a:rPr lang="en-US" altLang="zh-CN" sz="2400" dirty="0"/>
              <a:t>》</a:t>
            </a:r>
            <a:r>
              <a:rPr lang="zh-CN" altLang="en-US" sz="2400" dirty="0" smtClean="0"/>
              <a:t>；</a:t>
            </a:r>
            <a:endParaRPr lang="en-US" altLang="zh-CN" sz="2400" dirty="0" smtClean="0"/>
          </a:p>
          <a:p>
            <a:r>
              <a:rPr lang="zh-CN" altLang="en-US" sz="2400" dirty="0" smtClean="0"/>
              <a:t>戏剧</a:t>
            </a:r>
            <a:r>
              <a:rPr lang="en-US" altLang="zh-CN" sz="2400" dirty="0"/>
              <a:t>《</a:t>
            </a:r>
            <a:r>
              <a:rPr lang="zh-CN" altLang="en-US" sz="2400" dirty="0"/>
              <a:t>卞昆冈</a:t>
            </a:r>
            <a:r>
              <a:rPr lang="en-US" altLang="zh-CN" sz="2400" dirty="0"/>
              <a:t>》</a:t>
            </a:r>
            <a:r>
              <a:rPr lang="zh-CN" altLang="en-US" sz="2400" dirty="0"/>
              <a:t>（与陆小曼合写）</a:t>
            </a:r>
            <a:r>
              <a:rPr lang="zh-CN" altLang="en-US" sz="2400" dirty="0" smtClean="0"/>
              <a:t>；</a:t>
            </a:r>
            <a:endParaRPr lang="en-US" altLang="zh-CN" sz="2400" dirty="0" smtClean="0"/>
          </a:p>
          <a:p>
            <a:r>
              <a:rPr lang="zh-CN" altLang="en-US" sz="2400" dirty="0" smtClean="0"/>
              <a:t>日记</a:t>
            </a:r>
            <a:r>
              <a:rPr lang="en-US" altLang="zh-CN" sz="2400" dirty="0"/>
              <a:t>《</a:t>
            </a:r>
            <a:r>
              <a:rPr lang="zh-CN" altLang="en-US" sz="2400" dirty="0"/>
              <a:t>爱眉小札</a:t>
            </a:r>
            <a:r>
              <a:rPr lang="en-US" altLang="zh-CN" sz="2400" dirty="0"/>
              <a:t>》</a:t>
            </a:r>
            <a:r>
              <a:rPr lang="zh-CN" altLang="en-US" sz="2400" dirty="0"/>
              <a:t>、</a:t>
            </a:r>
            <a:r>
              <a:rPr lang="en-US" altLang="zh-CN" sz="2400" dirty="0"/>
              <a:t>《</a:t>
            </a:r>
            <a:r>
              <a:rPr lang="zh-CN" altLang="en-US" sz="2400" dirty="0"/>
              <a:t>志摩日记</a:t>
            </a:r>
            <a:r>
              <a:rPr lang="en-US" altLang="zh-CN" sz="2400" dirty="0"/>
              <a:t>》</a:t>
            </a:r>
            <a:r>
              <a:rPr lang="zh-CN" altLang="en-US" sz="2400" dirty="0" smtClean="0"/>
              <a:t>；</a:t>
            </a:r>
            <a:endParaRPr lang="en-US" altLang="zh-CN" sz="2400" dirty="0" smtClean="0"/>
          </a:p>
          <a:p>
            <a:r>
              <a:rPr lang="zh-CN" altLang="en-US" sz="2400" dirty="0" smtClean="0"/>
              <a:t>散文</a:t>
            </a:r>
            <a:r>
              <a:rPr lang="en-US" altLang="zh-CN" sz="2400" dirty="0"/>
              <a:t>《</a:t>
            </a:r>
            <a:r>
              <a:rPr lang="zh-CN" altLang="en-US" sz="2400" dirty="0"/>
              <a:t>自剖</a:t>
            </a:r>
            <a:r>
              <a:rPr lang="en-US" altLang="zh-CN" sz="2400" dirty="0"/>
              <a:t>》</a:t>
            </a:r>
            <a:r>
              <a:rPr lang="zh-CN" altLang="en-US" sz="2400" dirty="0"/>
              <a:t>、</a:t>
            </a:r>
            <a:r>
              <a:rPr lang="en-US" altLang="zh-CN" sz="2400" dirty="0"/>
              <a:t>《</a:t>
            </a:r>
            <a:r>
              <a:rPr lang="zh-CN" altLang="en-US" sz="2400" dirty="0"/>
              <a:t>想飞</a:t>
            </a:r>
            <a:r>
              <a:rPr lang="en-US" altLang="zh-CN" sz="2400" dirty="0"/>
              <a:t>》</a:t>
            </a:r>
            <a:r>
              <a:rPr lang="zh-CN" altLang="en-US" sz="2400" dirty="0"/>
              <a:t>、</a:t>
            </a:r>
            <a:r>
              <a:rPr lang="en-US" altLang="zh-CN" sz="2400" dirty="0"/>
              <a:t>《</a:t>
            </a:r>
            <a:r>
              <a:rPr lang="zh-CN" altLang="en-US" sz="2400" dirty="0"/>
              <a:t>我所知道的康桥</a:t>
            </a:r>
            <a:r>
              <a:rPr lang="en-US" altLang="zh-CN" sz="2400" dirty="0"/>
              <a:t>》</a:t>
            </a:r>
            <a:r>
              <a:rPr lang="zh-CN" altLang="en-US" sz="2400" dirty="0"/>
              <a:t>、</a:t>
            </a:r>
            <a:r>
              <a:rPr lang="en-US" altLang="zh-CN" sz="2400" dirty="0"/>
              <a:t>《</a:t>
            </a:r>
            <a:r>
              <a:rPr lang="zh-CN" altLang="en-US" sz="2400" dirty="0"/>
              <a:t>翡冷翠山居闲话</a:t>
            </a:r>
            <a:r>
              <a:rPr lang="en-US" altLang="zh-CN" sz="2400" dirty="0"/>
              <a:t>》</a:t>
            </a:r>
            <a:r>
              <a:rPr lang="zh-CN" altLang="en-US" sz="2400" dirty="0"/>
              <a:t>等。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5" name="组合 9"/>
          <p:cNvGrpSpPr/>
          <p:nvPr/>
        </p:nvGrpSpPr>
        <p:grpSpPr bwMode="auto">
          <a:xfrm>
            <a:off x="1619250" y="1700213"/>
            <a:ext cx="6353175" cy="1262062"/>
            <a:chOff x="1619250" y="1192213"/>
            <a:chExt cx="6353175" cy="1262062"/>
          </a:xfrm>
        </p:grpSpPr>
        <p:pic>
          <p:nvPicPr>
            <p:cNvPr id="26632" name="图片 4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rcRect b="17488"/>
            <a:stretch>
              <a:fillRect/>
            </a:stretch>
          </p:blipFill>
          <p:spPr bwMode="auto">
            <a:xfrm>
              <a:off x="1619250" y="1192213"/>
              <a:ext cx="1297325" cy="12244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33" name="Picture 3" descr="F:\PPT 任务\水晶图片\抠图PNG\墨痕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555431" y="1914383"/>
              <a:ext cx="5416994" cy="5398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34" name="TextBox 6"/>
            <p:cNvSpPr txBox="1">
              <a:spLocks noChangeArrowheads="1"/>
            </p:cNvSpPr>
            <p:nvPr/>
          </p:nvSpPr>
          <p:spPr bwMode="auto">
            <a:xfrm>
              <a:off x="1874838" y="1630363"/>
              <a:ext cx="503237" cy="6413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3600">
                  <a:latin typeface="叶根友毛笔行书"/>
                  <a:ea typeface="叶根友毛笔行书"/>
                  <a:cs typeface="叶根友毛笔行书"/>
                </a:rPr>
                <a:t>1</a:t>
              </a:r>
              <a:endParaRPr lang="zh-CN" altLang="en-US" sz="3600">
                <a:latin typeface="叶根友毛笔行书"/>
                <a:ea typeface="叶根友毛笔行书"/>
                <a:cs typeface="叶根友毛笔行书"/>
              </a:endParaRPr>
            </a:p>
          </p:txBody>
        </p:sp>
        <p:sp>
          <p:nvSpPr>
            <p:cNvPr id="26635" name="TextBox 1"/>
            <p:cNvSpPr txBox="1">
              <a:spLocks noChangeArrowheads="1"/>
            </p:cNvSpPr>
            <p:nvPr/>
          </p:nvSpPr>
          <p:spPr bwMode="auto">
            <a:xfrm>
              <a:off x="3055938" y="1474788"/>
              <a:ext cx="4414837" cy="6413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3600">
                  <a:latin typeface="黑体" panose="02010609060101010101" pitchFamily="49" charset="-122"/>
                  <a:ea typeface="黑体" panose="02010609060101010101" pitchFamily="49" charset="-122"/>
                </a:rPr>
                <a:t>雨巷</a:t>
              </a:r>
              <a:endParaRPr lang="zh-CN" altLang="en-US" sz="36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87675" y="0"/>
            <a:ext cx="2511425" cy="166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6627" name="组合 32"/>
          <p:cNvGrpSpPr/>
          <p:nvPr/>
        </p:nvGrpSpPr>
        <p:grpSpPr bwMode="auto">
          <a:xfrm>
            <a:off x="1547813" y="3141663"/>
            <a:ext cx="6353175" cy="1262062"/>
            <a:chOff x="1619250" y="1192213"/>
            <a:chExt cx="6353175" cy="1262062"/>
          </a:xfrm>
        </p:grpSpPr>
        <p:pic>
          <p:nvPicPr>
            <p:cNvPr id="26628" name="图片 4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rcRect b="17488"/>
            <a:stretch>
              <a:fillRect/>
            </a:stretch>
          </p:blipFill>
          <p:spPr bwMode="auto">
            <a:xfrm>
              <a:off x="1619250" y="1192213"/>
              <a:ext cx="1297325" cy="12244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29" name="Picture 3" descr="F:\PPT 任务\水晶图片\抠图PNG\墨痕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555431" y="1914383"/>
              <a:ext cx="5416994" cy="5398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30" name="TextBox 6"/>
            <p:cNvSpPr txBox="1">
              <a:spLocks noChangeArrowheads="1"/>
            </p:cNvSpPr>
            <p:nvPr/>
          </p:nvSpPr>
          <p:spPr bwMode="auto">
            <a:xfrm>
              <a:off x="1874838" y="1630363"/>
              <a:ext cx="503237" cy="6413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3600">
                  <a:latin typeface="叶根友毛笔行书"/>
                  <a:ea typeface="叶根友毛笔行书"/>
                  <a:cs typeface="叶根友毛笔行书"/>
                </a:rPr>
                <a:t>2</a:t>
              </a:r>
              <a:endParaRPr lang="zh-CN" altLang="en-US" sz="3600">
                <a:latin typeface="叶根友毛笔行书"/>
                <a:ea typeface="叶根友毛笔行书"/>
                <a:cs typeface="叶根友毛笔行书"/>
              </a:endParaRPr>
            </a:p>
          </p:txBody>
        </p:sp>
        <p:sp>
          <p:nvSpPr>
            <p:cNvPr id="26631" name="TextBox 1"/>
            <p:cNvSpPr txBox="1">
              <a:spLocks noChangeArrowheads="1"/>
            </p:cNvSpPr>
            <p:nvPr/>
          </p:nvSpPr>
          <p:spPr bwMode="auto">
            <a:xfrm>
              <a:off x="3055938" y="1474788"/>
              <a:ext cx="4414837" cy="6413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3600">
                  <a:latin typeface="黑体" panose="02010609060101010101" pitchFamily="49" charset="-122"/>
                  <a:ea typeface="黑体" panose="02010609060101010101" pitchFamily="49" charset="-122"/>
                </a:rPr>
                <a:t>再别康桥</a:t>
              </a:r>
              <a:endParaRPr lang="zh-CN" altLang="en-US" sz="36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20084218474996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892" y="-32456"/>
            <a:ext cx="9277144" cy="6890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7" y="0"/>
            <a:ext cx="923134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yq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4501384" cy="6885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788024" y="290170"/>
            <a:ext cx="4032448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        剑桥大学，坐落</a:t>
            </a:r>
            <a:r>
              <a:rPr lang="zh-CN" altLang="en-US" sz="2000" dirty="0"/>
              <a:t>于英国剑桥，是一所誉满全球的世界</a:t>
            </a:r>
            <a:r>
              <a:rPr lang="zh-CN" altLang="en-US" sz="2000" dirty="0" smtClean="0"/>
              <a:t>顶级大学，</a:t>
            </a:r>
            <a:r>
              <a:rPr lang="zh-CN" altLang="en-US" sz="2000" dirty="0"/>
              <a:t>与牛津大学、伦敦大学学院、帝国理工学院、伦敦政治经济学院同属“</a:t>
            </a:r>
            <a:r>
              <a:rPr lang="en-US" altLang="zh-CN" sz="2000" dirty="0">
                <a:solidFill>
                  <a:srgbClr val="FF0066"/>
                </a:solidFill>
              </a:rPr>
              <a:t>G5</a:t>
            </a:r>
            <a:r>
              <a:rPr lang="zh-CN" altLang="en-US" sz="2000" dirty="0">
                <a:solidFill>
                  <a:srgbClr val="FF0066"/>
                </a:solidFill>
              </a:rPr>
              <a:t>超级精英大学</a:t>
            </a:r>
            <a:r>
              <a:rPr lang="zh-CN" altLang="en-US" sz="2000" dirty="0"/>
              <a:t>”。是英国本土</a:t>
            </a:r>
            <a:r>
              <a:rPr lang="zh-CN" altLang="en-US" sz="2000" dirty="0">
                <a:solidFill>
                  <a:srgbClr val="FF0066"/>
                </a:solidFill>
              </a:rPr>
              <a:t>历史最悠久</a:t>
            </a:r>
            <a:r>
              <a:rPr lang="zh-CN" altLang="en-US" sz="2000" dirty="0"/>
              <a:t>的高等学府之一。在学校</a:t>
            </a:r>
            <a:r>
              <a:rPr lang="en-US" altLang="zh-CN" sz="2000" dirty="0"/>
              <a:t>800</a:t>
            </a:r>
            <a:r>
              <a:rPr lang="zh-CN" altLang="en-US" sz="2000" dirty="0"/>
              <a:t>多年的历史中，涌现出牛顿、达尔文等一批引领时代的科学巨匠；造就了培根、凯恩斯等贡献突出的文史学者；从这里走出</a:t>
            </a:r>
            <a:r>
              <a:rPr lang="zh-CN" altLang="en-US" sz="2000" dirty="0" smtClean="0"/>
              <a:t>了</a:t>
            </a:r>
            <a:r>
              <a:rPr lang="en-US" altLang="zh-CN" sz="2000" smtClean="0"/>
              <a:t>14</a:t>
            </a:r>
            <a:r>
              <a:rPr lang="zh-CN" altLang="en-US" sz="2000" smtClean="0"/>
              <a:t>位</a:t>
            </a:r>
            <a:r>
              <a:rPr lang="zh-CN" altLang="en-US" sz="2000" dirty="0"/>
              <a:t>英国首相，</a:t>
            </a:r>
            <a:r>
              <a:rPr lang="en-US" altLang="zh-CN" sz="2000" dirty="0"/>
              <a:t>92</a:t>
            </a:r>
            <a:r>
              <a:rPr lang="zh-CN" altLang="en-US" sz="2000" dirty="0"/>
              <a:t>位诺贝尔奖获得者，</a:t>
            </a:r>
            <a:r>
              <a:rPr lang="en-US" altLang="zh-CN" sz="2000" dirty="0"/>
              <a:t>4</a:t>
            </a:r>
            <a:r>
              <a:rPr lang="zh-CN" altLang="en-US" sz="2000" dirty="0"/>
              <a:t>位菲尔兹奖得主曾为此校的师生、校友或研究人员被公认为是</a:t>
            </a:r>
            <a:r>
              <a:rPr lang="zh-CN" altLang="en-US" sz="2000" dirty="0">
                <a:solidFill>
                  <a:srgbClr val="FF0066"/>
                </a:solidFill>
              </a:rPr>
              <a:t>当今世界最顶尖的高等教育机构</a:t>
            </a:r>
            <a:r>
              <a:rPr lang="zh-CN" altLang="en-US" sz="2000" dirty="0"/>
              <a:t>之一</a:t>
            </a:r>
            <a:r>
              <a:rPr lang="zh-CN" altLang="en-US" sz="2000" dirty="0" smtClean="0"/>
              <a:t>。</a:t>
            </a:r>
            <a:r>
              <a:rPr lang="en-US" altLang="zh-CN" sz="2000" dirty="0"/>
              <a:t>2017</a:t>
            </a:r>
            <a:r>
              <a:rPr lang="zh-CN" altLang="en-US" sz="2000" dirty="0"/>
              <a:t>年</a:t>
            </a:r>
            <a:r>
              <a:rPr lang="en-US" altLang="zh-CN" sz="2000" dirty="0"/>
              <a:t>6</a:t>
            </a:r>
            <a:r>
              <a:rPr lang="zh-CN" altLang="en-US" sz="2000" dirty="0"/>
              <a:t>月</a:t>
            </a:r>
            <a:r>
              <a:rPr lang="en-US" altLang="zh-CN" sz="2000" dirty="0"/>
              <a:t>14</a:t>
            </a:r>
            <a:r>
              <a:rPr lang="zh-CN" altLang="en-US" sz="2000" dirty="0"/>
              <a:t>日，英国</a:t>
            </a:r>
            <a:r>
              <a:rPr lang="en-US" altLang="zh-CN" sz="2000" dirty="0"/>
              <a:t>《</a:t>
            </a:r>
            <a:r>
              <a:rPr lang="zh-CN" altLang="en-US" sz="2000" dirty="0"/>
              <a:t>泰晤士报高等教育</a:t>
            </a:r>
            <a:r>
              <a:rPr lang="en-US" altLang="zh-CN" sz="2000" dirty="0"/>
              <a:t>》</a:t>
            </a:r>
            <a:r>
              <a:rPr lang="zh-CN" altLang="en-US" sz="2000" dirty="0"/>
              <a:t>公布</a:t>
            </a:r>
            <a:r>
              <a:rPr lang="en-US" altLang="zh-CN" sz="2000" dirty="0"/>
              <a:t>2017</a:t>
            </a:r>
            <a:r>
              <a:rPr lang="zh-CN" altLang="en-US" sz="2000" dirty="0"/>
              <a:t>年世界大学声誉排行榜，剑桥大学排名</a:t>
            </a:r>
            <a:r>
              <a:rPr lang="zh-CN" altLang="en-US" sz="2000" dirty="0">
                <a:solidFill>
                  <a:srgbClr val="FF0066"/>
                </a:solidFill>
              </a:rPr>
              <a:t>第四</a:t>
            </a:r>
            <a:r>
              <a:rPr lang="zh-CN" altLang="en-US" sz="2000" dirty="0" smtClean="0"/>
              <a:t>。</a:t>
            </a: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-3080"/>
            <a:ext cx="47244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1560" y="692696"/>
            <a:ext cx="3200876" cy="59766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/>
              <a:t>“就我个人来说，我的眼是康桥教我睁的，我的求知欲是康桥给我拨动的，我的自由意识，是康桥给我胚胎的。康桥的灵性全在一条河上。康河，我敢说是全世界最秀丽的一条水”</a:t>
            </a:r>
            <a:endParaRPr lang="zh-CN" altLang="en-US" sz="2800" dirty="0"/>
          </a:p>
          <a:p>
            <a:r>
              <a:rPr lang="zh-CN" altLang="en-US" sz="2800" dirty="0"/>
              <a:t>     </a:t>
            </a:r>
            <a:endParaRPr lang="zh-CN" altLang="en-US" sz="2800" dirty="0"/>
          </a:p>
          <a:p>
            <a:r>
              <a:rPr lang="zh-CN" altLang="en-US" sz="2800" dirty="0"/>
              <a:t>        </a:t>
            </a:r>
            <a:r>
              <a:rPr lang="en-US" altLang="zh-CN" sz="2800" dirty="0"/>
              <a:t>——</a:t>
            </a:r>
            <a:r>
              <a:rPr lang="zh-CN" altLang="en-US" sz="2800" dirty="0"/>
              <a:t>徐志摩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 dirty="0" smtClean="0"/>
              <a:t>徐志摩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经典名句</a:t>
            </a:r>
            <a:endParaRPr lang="zh-CN" altLang="en-US" dirty="0" smtClean="0"/>
          </a:p>
        </p:txBody>
      </p:sp>
      <p:sp>
        <p:nvSpPr>
          <p:cNvPr id="38915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zh-CN" altLang="en-US" dirty="0"/>
              <a:t>我将于茫茫人海中访我唯一灵魂之伴侣；得之，我幸；不得，我命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                                          ——《</a:t>
            </a:r>
            <a:r>
              <a:rPr lang="zh-CN" altLang="en-US" dirty="0" smtClean="0"/>
              <a:t>致梁启超</a:t>
            </a:r>
            <a:r>
              <a:rPr lang="en-US" altLang="zh-CN" dirty="0" smtClean="0"/>
              <a:t>》</a:t>
            </a:r>
            <a:endParaRPr lang="en-US" altLang="zh-CN" dirty="0" smtClean="0"/>
          </a:p>
          <a:p>
            <a:r>
              <a:rPr lang="zh-CN" altLang="en-US" dirty="0"/>
              <a:t>我是天空里的一片</a:t>
            </a:r>
            <a:r>
              <a:rPr lang="zh-CN" altLang="en-US" dirty="0" smtClean="0"/>
              <a:t>云  偶尔</a:t>
            </a:r>
            <a:r>
              <a:rPr lang="zh-CN" altLang="en-US" dirty="0"/>
              <a:t>投影在你的波</a:t>
            </a:r>
            <a:r>
              <a:rPr lang="zh-CN" altLang="en-US" dirty="0" smtClean="0"/>
              <a:t>心</a:t>
            </a:r>
            <a:r>
              <a:rPr lang="en-US" altLang="zh-CN" dirty="0"/>
              <a:t> </a:t>
            </a:r>
            <a:r>
              <a:rPr lang="zh-CN" altLang="en-US" dirty="0" smtClean="0"/>
              <a:t>你</a:t>
            </a:r>
            <a:r>
              <a:rPr lang="zh-CN" altLang="en-US" dirty="0"/>
              <a:t>不必讶</a:t>
            </a:r>
            <a:r>
              <a:rPr lang="zh-CN" altLang="en-US" dirty="0" smtClean="0"/>
              <a:t>异  更</a:t>
            </a:r>
            <a:r>
              <a:rPr lang="zh-CN" altLang="en-US" dirty="0"/>
              <a:t>无须</a:t>
            </a:r>
            <a:r>
              <a:rPr lang="zh-CN" altLang="en-US" dirty="0" smtClean="0"/>
              <a:t>欢喜  在</a:t>
            </a:r>
            <a:r>
              <a:rPr lang="zh-CN" altLang="en-US" dirty="0"/>
              <a:t>转瞬间消灭了</a:t>
            </a:r>
            <a:r>
              <a:rPr lang="zh-CN" altLang="en-US" dirty="0" smtClean="0"/>
              <a:t>踪影  你</a:t>
            </a:r>
            <a:r>
              <a:rPr lang="zh-CN" altLang="en-US" dirty="0"/>
              <a:t>我相逢在黑夜的</a:t>
            </a:r>
            <a:r>
              <a:rPr lang="zh-CN" altLang="en-US" dirty="0" smtClean="0"/>
              <a:t>海上  你</a:t>
            </a:r>
            <a:r>
              <a:rPr lang="zh-CN" altLang="en-US" dirty="0"/>
              <a:t>有你的，我有我的，</a:t>
            </a:r>
            <a:r>
              <a:rPr lang="zh-CN" altLang="en-US" dirty="0" smtClean="0"/>
              <a:t>方向  你</a:t>
            </a:r>
            <a:r>
              <a:rPr lang="zh-CN" altLang="en-US" dirty="0"/>
              <a:t>记得</a:t>
            </a:r>
            <a:r>
              <a:rPr lang="zh-CN" altLang="en-US" dirty="0" smtClean="0"/>
              <a:t>也好  最好</a:t>
            </a:r>
            <a:r>
              <a:rPr lang="zh-CN" altLang="en-US" dirty="0"/>
              <a:t>你</a:t>
            </a:r>
            <a:r>
              <a:rPr lang="zh-CN" altLang="en-US" dirty="0" smtClean="0"/>
              <a:t>忘掉  在</a:t>
            </a:r>
            <a:r>
              <a:rPr lang="zh-CN" altLang="en-US" dirty="0"/>
              <a:t>这交会时互放的</a:t>
            </a:r>
            <a:r>
              <a:rPr lang="zh-CN" altLang="en-US" dirty="0" smtClean="0"/>
              <a:t>光亮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                                          ——《</a:t>
            </a:r>
            <a:r>
              <a:rPr lang="zh-CN" altLang="en-US" dirty="0" smtClean="0"/>
              <a:t>偶然</a:t>
            </a:r>
            <a:r>
              <a:rPr lang="en-US" altLang="zh-CN" dirty="0" smtClean="0"/>
              <a:t>》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5536" y="1124744"/>
            <a:ext cx="800219" cy="532859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dirty="0" smtClean="0"/>
              <a:t>徐志摩和他的女人们</a:t>
            </a:r>
            <a:endParaRPr lang="zh-CN" altLang="en-US" sz="40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99343"/>
            <a:ext cx="2384425" cy="2841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140968"/>
            <a:ext cx="2262187" cy="3603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1920" y="1052736"/>
            <a:ext cx="2770480" cy="36890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张幼仪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包办婚姻下的牺牲品</a:t>
            </a:r>
            <a:endParaRPr lang="zh-CN" alt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0071" y="1268760"/>
            <a:ext cx="3709306" cy="5465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51520" y="1268759"/>
            <a:ext cx="529208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1">
                    <a:lumMod val="75000"/>
                  </a:schemeClr>
                </a:solidFill>
              </a:rPr>
              <a:t>徐志摩的原配夫人叫张幼仪。张幼仪端庄善良，具有中国传统的妇女美德，尊重丈夫，孝敬公婆，贤淑稳重，善操持家务。婚后生了一个儿子，能相夫教子。但是徐志摩不满意这样传统的家庭包办婚姻，他一心追求爱情的激情，他说“我要成为中国第一个离婚的男子”。徐志摩和张幼仪的离婚，是中国近世第一桩文明离婚案。张幼仪被丈夫遗弃以后，重新生活，入德国学校学习，专攻幼儿教育，五年后学成回国。上海一家女子银行聘她做总裁，并且她还经营了一间服装公司，均大获成功。 </a:t>
            </a:r>
            <a:endParaRPr lang="zh-CN" altLang="en-US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林徽因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精神上的初恋</a:t>
            </a:r>
            <a:endParaRPr lang="zh-CN" altLang="en-US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93" y="1268760"/>
            <a:ext cx="3773487" cy="533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067944" y="1628800"/>
            <a:ext cx="489654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       林</a:t>
            </a:r>
            <a:r>
              <a:rPr lang="zh-CN" altLang="en-US" sz="2800" dirty="0"/>
              <a:t>徽因</a:t>
            </a:r>
            <a:r>
              <a:rPr lang="zh-CN" altLang="en-US" sz="2800" dirty="0" smtClean="0"/>
              <a:t>，诗人，作家，中国</a:t>
            </a:r>
            <a:r>
              <a:rPr lang="zh-CN" altLang="en-US" sz="2800" dirty="0"/>
              <a:t>第一位女建筑学家。同时被胡适誉为</a:t>
            </a:r>
            <a:r>
              <a:rPr lang="zh-CN" altLang="en-US" sz="2800" dirty="0">
                <a:solidFill>
                  <a:srgbClr val="FF0066"/>
                </a:solidFill>
              </a:rPr>
              <a:t>中国一代才女</a:t>
            </a:r>
            <a:r>
              <a:rPr lang="zh-CN" altLang="en-US" sz="2800" dirty="0" smtClean="0"/>
              <a:t>。代表作有</a:t>
            </a:r>
            <a:r>
              <a:rPr lang="en-US" altLang="zh-CN" sz="2800" dirty="0" smtClean="0">
                <a:solidFill>
                  <a:srgbClr val="FF0066"/>
                </a:solidFill>
              </a:rPr>
              <a:t>《</a:t>
            </a:r>
            <a:r>
              <a:rPr lang="zh-CN" altLang="en-US" sz="2800" dirty="0" smtClean="0">
                <a:solidFill>
                  <a:srgbClr val="FF0066"/>
                </a:solidFill>
              </a:rPr>
              <a:t>你是人间四月天</a:t>
            </a:r>
            <a:r>
              <a:rPr lang="en-US" altLang="zh-CN" sz="2800" dirty="0" smtClean="0">
                <a:solidFill>
                  <a:srgbClr val="FF0066"/>
                </a:solidFill>
              </a:rPr>
              <a:t>》</a:t>
            </a:r>
            <a:r>
              <a:rPr lang="zh-CN" altLang="en-US" sz="2800" dirty="0" smtClean="0"/>
              <a:t>等。</a:t>
            </a:r>
            <a:endParaRPr lang="zh-CN" altLang="en-US" sz="2800" dirty="0"/>
          </a:p>
          <a:p>
            <a:r>
              <a:rPr lang="zh-CN" altLang="en-US" sz="2800" dirty="0" smtClean="0"/>
              <a:t>       与</a:t>
            </a:r>
            <a:r>
              <a:rPr lang="zh-CN" altLang="en-US" sz="2800" dirty="0">
                <a:solidFill>
                  <a:srgbClr val="FF0066"/>
                </a:solidFill>
              </a:rPr>
              <a:t>梁思成</a:t>
            </a:r>
            <a:r>
              <a:rPr lang="zh-CN" altLang="en-US" sz="2800" dirty="0"/>
              <a:t>用现代科学方法研究中国古代建筑成为这个学术领域的开拓者。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3307728" cy="6885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491880" y="476672"/>
            <a:ext cx="554461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24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1921</a:t>
            </a:r>
            <a:r>
              <a:rPr lang="zh-CN" altLang="en-US" sz="24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徐志摩在英国留学期间，遇到了一位才貌出色的女留学生叫林徽音，他一见钟情，忘记了自己是已经为人之夫和为人之父了。徐志摩虽然很有才华，也很有钱，但是林徽音鉴于他已有家室，虽然和他交往频繁，并没有答应他的追求。徐志摩为了得到她的芳心，不顾父母朋友的反对，毅然决然逼张幼仪离婚。离婚后，他心花怒放，马上去找林徽音，可是林徽音却悄然回国了，不久与梁思成正式结婚了。徐志摩的追求变成了泡沫。有人评述，时值芳年的林徽音为什么没有嫁给才华横溢的徐志摩呢？因为林徽音凭直观的感觉，觉得这个诗人的热情不足以信赖。</a:t>
            </a:r>
            <a:endParaRPr lang="zh-CN" altLang="en-US" sz="2400" b="1" dirty="0">
              <a:solidFill>
                <a:srgbClr val="FF33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55776" y="260648"/>
            <a:ext cx="5616624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我说你是人间的四月天； </a:t>
            </a:r>
            <a:br>
              <a:rPr lang="zh-CN" altLang="en-US" sz="2400" b="1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en-US" sz="2400" b="1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笑音点亮了四面风；</a:t>
            </a:r>
            <a:endParaRPr lang="en-US" altLang="zh-CN" sz="2400" b="1" dirty="0">
              <a:solidFill>
                <a:srgbClr val="0066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400" b="1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轻灵在春的光艳中交舞着变。 </a:t>
            </a:r>
            <a:br>
              <a:rPr lang="zh-CN" altLang="en-US" sz="2400" b="1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en-US" sz="2400" b="1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你是四月早天里的云烟， </a:t>
            </a:r>
            <a:br>
              <a:rPr lang="zh-CN" altLang="en-US" sz="2400" b="1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en-US" sz="2400" b="1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黄昏吹着风的软，星子在 </a:t>
            </a:r>
            <a:br>
              <a:rPr lang="zh-CN" altLang="en-US" sz="2400" b="1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en-US" sz="2400" b="1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无意中闪，细雨点洒在花前。 </a:t>
            </a:r>
            <a:br>
              <a:rPr lang="zh-CN" altLang="en-US" sz="2400" b="1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en-US" sz="2400" b="1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 </a:t>
            </a:r>
            <a:br>
              <a:rPr lang="zh-CN" altLang="en-US" sz="2400" b="1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en-US" sz="2400" b="1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那轻，那娉婷，</a:t>
            </a:r>
            <a:endParaRPr lang="en-US" altLang="zh-CN" sz="2400" b="1" dirty="0">
              <a:solidFill>
                <a:srgbClr val="0066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400" b="1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你是，鲜妍百花的冠冕你戴着，</a:t>
            </a:r>
            <a:endParaRPr lang="en-US" altLang="zh-CN" sz="2400" b="1" dirty="0">
              <a:solidFill>
                <a:srgbClr val="0066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400" b="1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你是 天真，庄严，你是夜夜的月圆。 </a:t>
            </a:r>
            <a:br>
              <a:rPr lang="zh-CN" altLang="en-US" sz="2400" b="1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en-US" sz="2400" b="1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雪化后那片鹅黄，你像；</a:t>
            </a:r>
            <a:endParaRPr lang="en-US" altLang="zh-CN" sz="2400" b="1" dirty="0">
              <a:solidFill>
                <a:srgbClr val="0066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400" b="1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新鲜 初放芽的绿，你是；</a:t>
            </a:r>
            <a:endParaRPr lang="en-US" altLang="zh-CN" sz="2400" b="1" dirty="0">
              <a:solidFill>
                <a:srgbClr val="0066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400" b="1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柔嫩喜悦水光浮动着你梦期待中白莲。 </a:t>
            </a:r>
            <a:br>
              <a:rPr lang="zh-CN" altLang="en-US" sz="2400" b="1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en-US" sz="2400" b="1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 </a:t>
            </a:r>
            <a:br>
              <a:rPr lang="zh-CN" altLang="en-US" sz="2400" b="1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en-US" sz="2400" b="1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你是一树一树的花开，</a:t>
            </a:r>
            <a:endParaRPr lang="en-US" altLang="zh-CN" sz="2400" b="1" dirty="0">
              <a:solidFill>
                <a:srgbClr val="0066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400" b="1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是燕 在梁间呢喃，</a:t>
            </a:r>
            <a:r>
              <a:rPr lang="en-US" altLang="zh-CN" sz="2400" b="1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---</a:t>
            </a:r>
            <a:r>
              <a:rPr lang="zh-CN" altLang="en-US" sz="2400" b="1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你是爱，是暖， </a:t>
            </a:r>
            <a:br>
              <a:rPr lang="zh-CN" altLang="en-US" sz="2400" b="1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en-US" sz="2400" b="1" dirty="0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是希望，你是人间的四月天！ 　　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400070" y="2060848"/>
            <a:ext cx="800219" cy="33843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/>
            <a:r>
              <a:rPr lang="zh-CN" altLang="en-US" sz="4000" b="1" dirty="0">
                <a:solidFill>
                  <a:srgbClr val="006600"/>
                </a:solidFill>
                <a:latin typeface="Times New Roman" panose="02020603050405020304" pitchFamily="18" charset="0"/>
                <a:ea typeface="隶书" panose="02010509060101010101" pitchFamily="49" charset="-122"/>
                <a:hlinkClick r:id="rId1" action="ppaction://hlinkfile"/>
              </a:rPr>
              <a:t>人间四月天</a:t>
            </a:r>
            <a:endParaRPr lang="zh-CN" altLang="en-US" sz="4000" b="1" dirty="0">
              <a:solidFill>
                <a:srgbClr val="0066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4800" smtClean="0"/>
              <a:t>雨巷</a:t>
            </a:r>
            <a:r>
              <a:rPr lang="en-US" altLang="zh-CN" sz="4800" smtClean="0"/>
              <a:t>—</a:t>
            </a:r>
            <a:r>
              <a:rPr lang="zh-CN" altLang="en-US" sz="4800" smtClean="0"/>
              <a:t>戴望舒</a:t>
            </a:r>
            <a:endParaRPr lang="zh-CN" altLang="en-US" sz="4800" smtClean="0"/>
          </a:p>
        </p:txBody>
      </p:sp>
      <p:sp>
        <p:nvSpPr>
          <p:cNvPr id="27650" name="Rectangle 19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CN" altLang="en-US" sz="2800" b="1" smtClean="0">
                <a:solidFill>
                  <a:schemeClr val="hlink"/>
                </a:solidFill>
              </a:rPr>
              <a:t>戴望舒（</a:t>
            </a:r>
            <a:r>
              <a:rPr lang="en-US" altLang="zh-CN" sz="2800" b="1" smtClean="0">
                <a:solidFill>
                  <a:schemeClr val="hlink"/>
                </a:solidFill>
              </a:rPr>
              <a:t>1905——1950</a:t>
            </a:r>
            <a:r>
              <a:rPr lang="zh-CN" altLang="en-US" sz="2800" b="1" smtClean="0">
                <a:solidFill>
                  <a:schemeClr val="hlink"/>
                </a:solidFill>
              </a:rPr>
              <a:t>），浙江杭州人。</a:t>
            </a:r>
            <a:r>
              <a:rPr lang="zh-CN" altLang="en-US" sz="2800" b="1" smtClean="0">
                <a:solidFill>
                  <a:srgbClr val="FF0000"/>
                </a:solidFill>
              </a:rPr>
              <a:t>现代派象征主义诗人</a:t>
            </a:r>
            <a:r>
              <a:rPr lang="zh-CN" altLang="en-US" sz="2800" b="1" smtClean="0">
                <a:solidFill>
                  <a:schemeClr val="hlink"/>
                </a:solidFill>
              </a:rPr>
              <a:t>。</a:t>
            </a:r>
            <a:r>
              <a:rPr lang="en-US" altLang="zh-CN" sz="2800" b="1" smtClean="0">
                <a:solidFill>
                  <a:schemeClr val="hlink"/>
                </a:solidFill>
              </a:rPr>
              <a:t>1924</a:t>
            </a:r>
            <a:r>
              <a:rPr lang="zh-CN" altLang="en-US" sz="2800" b="1" smtClean="0">
                <a:solidFill>
                  <a:schemeClr val="hlink"/>
                </a:solidFill>
              </a:rPr>
              <a:t>年考入上海大学文学系，</a:t>
            </a:r>
            <a:r>
              <a:rPr lang="en-US" altLang="zh-CN" sz="2800" b="1" smtClean="0">
                <a:solidFill>
                  <a:schemeClr val="hlink"/>
                </a:solidFill>
              </a:rPr>
              <a:t>1925</a:t>
            </a:r>
            <a:r>
              <a:rPr lang="zh-CN" altLang="en-US" sz="2800" b="1" smtClean="0">
                <a:solidFill>
                  <a:schemeClr val="hlink"/>
                </a:solidFill>
              </a:rPr>
              <a:t>年转入震旦大学法文班，</a:t>
            </a:r>
            <a:r>
              <a:rPr lang="en-US" altLang="zh-CN" sz="2800" b="1" smtClean="0">
                <a:solidFill>
                  <a:schemeClr val="hlink"/>
                </a:solidFill>
              </a:rPr>
              <a:t>1928</a:t>
            </a:r>
            <a:r>
              <a:rPr lang="zh-CN" altLang="en-US" sz="2800" b="1" smtClean="0">
                <a:solidFill>
                  <a:schemeClr val="hlink"/>
                </a:solidFill>
              </a:rPr>
              <a:t>年发表成名作</a:t>
            </a:r>
            <a:r>
              <a:rPr lang="en-US" altLang="zh-CN" sz="2800" b="1" smtClean="0">
                <a:solidFill>
                  <a:schemeClr val="hlink"/>
                </a:solidFill>
              </a:rPr>
              <a:t>《</a:t>
            </a:r>
            <a:r>
              <a:rPr lang="zh-CN" altLang="en-US" sz="2800" b="1" smtClean="0">
                <a:solidFill>
                  <a:schemeClr val="hlink"/>
                </a:solidFill>
              </a:rPr>
              <a:t>雨巷</a:t>
            </a:r>
            <a:r>
              <a:rPr lang="en-US" altLang="zh-CN" sz="2800" b="1" smtClean="0">
                <a:solidFill>
                  <a:schemeClr val="hlink"/>
                </a:solidFill>
              </a:rPr>
              <a:t>》</a:t>
            </a:r>
            <a:r>
              <a:rPr lang="zh-CN" altLang="en-US" sz="2800" b="1" smtClean="0">
                <a:solidFill>
                  <a:schemeClr val="hlink"/>
                </a:solidFill>
              </a:rPr>
              <a:t>，</a:t>
            </a:r>
            <a:r>
              <a:rPr lang="en-US" altLang="zh-CN" sz="2800" b="1" smtClean="0">
                <a:solidFill>
                  <a:schemeClr val="hlink"/>
                </a:solidFill>
              </a:rPr>
              <a:t>1932</a:t>
            </a:r>
            <a:r>
              <a:rPr lang="zh-CN" altLang="en-US" sz="2800" b="1" smtClean="0">
                <a:solidFill>
                  <a:schemeClr val="hlink"/>
                </a:solidFill>
              </a:rPr>
              <a:t>年参加施蛰存主编</a:t>
            </a:r>
            <a:r>
              <a:rPr lang="en-US" altLang="zh-CN" sz="2800" b="1" smtClean="0">
                <a:solidFill>
                  <a:schemeClr val="hlink"/>
                </a:solidFill>
              </a:rPr>
              <a:t>《</a:t>
            </a:r>
            <a:r>
              <a:rPr lang="zh-CN" altLang="en-US" sz="2800" b="1" smtClean="0">
                <a:solidFill>
                  <a:schemeClr val="hlink"/>
                </a:solidFill>
              </a:rPr>
              <a:t>现代</a:t>
            </a:r>
            <a:r>
              <a:rPr lang="en-US" altLang="zh-CN" sz="2800" b="1" smtClean="0">
                <a:solidFill>
                  <a:schemeClr val="hlink"/>
                </a:solidFill>
              </a:rPr>
              <a:t>》</a:t>
            </a:r>
            <a:r>
              <a:rPr lang="zh-CN" altLang="en-US" sz="2800" b="1" smtClean="0">
                <a:solidFill>
                  <a:schemeClr val="hlink"/>
                </a:solidFill>
              </a:rPr>
              <a:t>杂志的创作，并成为</a:t>
            </a:r>
            <a:r>
              <a:rPr lang="en-US" altLang="zh-CN" sz="2800" b="1" smtClean="0">
                <a:solidFill>
                  <a:schemeClr val="hlink"/>
                </a:solidFill>
              </a:rPr>
              <a:t>30</a:t>
            </a:r>
            <a:r>
              <a:rPr lang="zh-CN" altLang="en-US" sz="2800" b="1" smtClean="0">
                <a:solidFill>
                  <a:schemeClr val="hlink"/>
                </a:solidFill>
              </a:rPr>
              <a:t>年代“</a:t>
            </a:r>
            <a:r>
              <a:rPr lang="zh-CN" altLang="en-US" sz="2800" b="1" smtClean="0">
                <a:solidFill>
                  <a:srgbClr val="FF0000"/>
                </a:solidFill>
              </a:rPr>
              <a:t>现代派</a:t>
            </a:r>
            <a:r>
              <a:rPr lang="zh-CN" altLang="en-US" sz="2800" b="1" smtClean="0">
                <a:solidFill>
                  <a:schemeClr val="hlink"/>
                </a:solidFill>
              </a:rPr>
              <a:t>”诗人群体的领袖。</a:t>
            </a:r>
            <a:endParaRPr lang="zh-CN" altLang="en-US" sz="2800" b="1" smtClean="0">
              <a:solidFill>
                <a:schemeClr val="hlink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zh-CN" sz="2800" b="1" smtClean="0">
                <a:solidFill>
                  <a:schemeClr val="hlink"/>
                </a:solidFill>
              </a:rPr>
              <a:t>《</a:t>
            </a:r>
            <a:r>
              <a:rPr lang="zh-CN" altLang="en-US" sz="2800" b="1" smtClean="0">
                <a:solidFill>
                  <a:schemeClr val="hlink"/>
                </a:solidFill>
              </a:rPr>
              <a:t>雨巷</a:t>
            </a:r>
            <a:r>
              <a:rPr lang="en-US" altLang="zh-CN" sz="2800" b="1" smtClean="0">
                <a:solidFill>
                  <a:schemeClr val="hlink"/>
                </a:solidFill>
              </a:rPr>
              <a:t>》</a:t>
            </a:r>
            <a:r>
              <a:rPr lang="zh-CN" altLang="en-US" sz="2800" b="1" smtClean="0">
                <a:solidFill>
                  <a:schemeClr val="hlink"/>
                </a:solidFill>
              </a:rPr>
              <a:t>最初发表在</a:t>
            </a:r>
            <a:r>
              <a:rPr lang="en-US" altLang="zh-CN" sz="2800" b="1" smtClean="0">
                <a:solidFill>
                  <a:schemeClr val="hlink"/>
                </a:solidFill>
              </a:rPr>
              <a:t>1928</a:t>
            </a:r>
            <a:r>
              <a:rPr lang="zh-CN" altLang="en-US" sz="2800" b="1" smtClean="0">
                <a:solidFill>
                  <a:schemeClr val="hlink"/>
                </a:solidFill>
              </a:rPr>
              <a:t>年</a:t>
            </a:r>
            <a:r>
              <a:rPr lang="en-US" altLang="zh-CN" sz="2800" b="1" smtClean="0">
                <a:solidFill>
                  <a:schemeClr val="hlink"/>
                </a:solidFill>
              </a:rPr>
              <a:t>《</a:t>
            </a:r>
            <a:r>
              <a:rPr lang="zh-CN" altLang="en-US" sz="2800" b="1" smtClean="0">
                <a:solidFill>
                  <a:schemeClr val="hlink"/>
                </a:solidFill>
              </a:rPr>
              <a:t>小说月报</a:t>
            </a:r>
            <a:r>
              <a:rPr lang="en-US" altLang="zh-CN" sz="2800" b="1" smtClean="0">
                <a:solidFill>
                  <a:schemeClr val="hlink"/>
                </a:solidFill>
              </a:rPr>
              <a:t>》</a:t>
            </a:r>
            <a:r>
              <a:rPr lang="zh-CN" altLang="en-US" sz="2800" b="1" smtClean="0">
                <a:solidFill>
                  <a:schemeClr val="hlink"/>
                </a:solidFill>
              </a:rPr>
              <a:t>上，引起很大反响，叶圣陶称</a:t>
            </a:r>
            <a:r>
              <a:rPr lang="en-US" altLang="zh-CN" sz="2800" b="1" smtClean="0">
                <a:solidFill>
                  <a:schemeClr val="hlink"/>
                </a:solidFill>
              </a:rPr>
              <a:t>《</a:t>
            </a:r>
            <a:r>
              <a:rPr lang="zh-CN" altLang="en-US" sz="2800" b="1" smtClean="0">
                <a:solidFill>
                  <a:schemeClr val="hlink"/>
                </a:solidFill>
              </a:rPr>
              <a:t>雨巷</a:t>
            </a:r>
            <a:r>
              <a:rPr lang="en-US" altLang="zh-CN" sz="2800" b="1" smtClean="0">
                <a:solidFill>
                  <a:schemeClr val="hlink"/>
                </a:solidFill>
              </a:rPr>
              <a:t>》“</a:t>
            </a:r>
            <a:r>
              <a:rPr lang="zh-CN" altLang="en-US" sz="2800" b="1" smtClean="0">
                <a:solidFill>
                  <a:srgbClr val="FF0000"/>
                </a:solidFill>
              </a:rPr>
              <a:t>替新诗的音节开了一个新纪元</a:t>
            </a:r>
            <a:r>
              <a:rPr lang="zh-CN" altLang="en-US" sz="2800" b="1" smtClean="0">
                <a:solidFill>
                  <a:schemeClr val="hlink"/>
                </a:solidFill>
              </a:rPr>
              <a:t>”，戴望舒也因此诗获得“</a:t>
            </a:r>
            <a:r>
              <a:rPr lang="zh-CN" altLang="en-US" sz="2800" b="1" smtClean="0">
                <a:solidFill>
                  <a:srgbClr val="FF0000"/>
                </a:solidFill>
              </a:rPr>
              <a:t>雨巷诗人</a:t>
            </a:r>
            <a:r>
              <a:rPr lang="zh-CN" altLang="en-US" sz="2800" b="1" smtClean="0">
                <a:solidFill>
                  <a:schemeClr val="hlink"/>
                </a:solidFill>
              </a:rPr>
              <a:t>”的称号。</a:t>
            </a:r>
            <a:endParaRPr lang="zh-CN" altLang="en-US" sz="2800" b="1" smtClean="0">
              <a:solidFill>
                <a:schemeClr val="hlink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2800" b="1" smtClean="0">
                <a:solidFill>
                  <a:schemeClr val="hlink"/>
                </a:solidFill>
              </a:rPr>
              <a:t>诗集有《我底记忆》、《望舒草》、《望舒诗稿》和《灾难的岁月》。</a:t>
            </a:r>
            <a:endParaRPr lang="zh-CN" altLang="en-US" sz="2800" b="1" smtClean="0">
              <a:solidFill>
                <a:schemeClr val="hlin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陆小曼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不被祝福的婚姻</a:t>
            </a:r>
            <a:endParaRPr lang="zh-CN" alt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8058" y="1340768"/>
            <a:ext cx="3512535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7504" y="2060848"/>
            <a:ext cx="554461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66"/>
                </a:solidFill>
              </a:rPr>
              <a:t>徐志摩留学后回到北京，常与朋友王赓相聚。王赓的妻子陆小曼，是一个漂亮的才女。徐志摩与陆小曼接触多次后，开始追求陆小曼。徐志摩曾为她写了一本书，名叫</a:t>
            </a:r>
            <a:r>
              <a:rPr lang="en-US" altLang="zh-CN" sz="2000" dirty="0">
                <a:solidFill>
                  <a:srgbClr val="FF0066"/>
                </a:solidFill>
              </a:rPr>
              <a:t>《</a:t>
            </a:r>
            <a:r>
              <a:rPr lang="zh-CN" altLang="en-US" sz="2000" dirty="0">
                <a:solidFill>
                  <a:srgbClr val="FF0066"/>
                </a:solidFill>
              </a:rPr>
              <a:t>爱眉小札</a:t>
            </a:r>
            <a:r>
              <a:rPr lang="en-US" altLang="zh-CN" sz="2000" dirty="0">
                <a:solidFill>
                  <a:srgbClr val="FF0066"/>
                </a:solidFill>
              </a:rPr>
              <a:t>》</a:t>
            </a:r>
            <a:r>
              <a:rPr lang="zh-CN" altLang="en-US" sz="2000" dirty="0">
                <a:solidFill>
                  <a:srgbClr val="FF0066"/>
                </a:solidFill>
              </a:rPr>
              <a:t>。后来陆小曼与王赓离婚，并与徐志摩结婚。结婚以后，他们的婚姻得不到志摩双亲的谅解，而且得不到父亲在经济上的接济，徐志摩不得不借贷。但陆小曼是个交际花，她生活奢华，经常出入社交场合。徐志摩在北京大学上课，希望陆小曼从上海搬到北京来。可是陆小曼迷恋上海的生活，不肯去，喜欢打牌、跳舞、看戏，特别是吃鸦片膏，还和戏子们打的火热，徐志摩对此非常不满，夫妻经常吵架。陆小曼的母亲说了一句非常公道的话，她说，小曼害了志摩，志摩害了小曼。 </a:t>
            </a:r>
            <a:endParaRPr lang="zh-CN" altLang="en-US" sz="2000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写作背景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525963"/>
          </a:xfrm>
        </p:spPr>
        <p:txBody>
          <a:bodyPr/>
          <a:lstStyle/>
          <a:p>
            <a:pPr lvl="0" eaLnBrk="1" hangingPunct="1">
              <a:lnSpc>
                <a:spcPct val="90000"/>
              </a:lnSpc>
              <a:buNone/>
            </a:pPr>
            <a:r>
              <a:rPr lang="zh-CN" altLang="en-US" sz="2800" b="1" kern="0" dirty="0" smtClean="0">
                <a:solidFill>
                  <a:srgbClr val="0000FF"/>
                </a:solidFill>
                <a:latin typeface="Arial" panose="020B0604020202020204"/>
              </a:rPr>
              <a:t>           徐志摩</a:t>
            </a:r>
            <a:r>
              <a:rPr lang="en-US" altLang="zh-CN" sz="2800" b="1" kern="0" dirty="0">
                <a:solidFill>
                  <a:srgbClr val="0000FF"/>
                </a:solidFill>
                <a:latin typeface="Arial" panose="020B0604020202020204"/>
              </a:rPr>
              <a:t>1920</a:t>
            </a:r>
            <a:r>
              <a:rPr lang="zh-CN" altLang="en-US" sz="2800" b="1" kern="0" dirty="0">
                <a:solidFill>
                  <a:srgbClr val="0000FF"/>
                </a:solidFill>
                <a:latin typeface="Arial" panose="020B0604020202020204"/>
              </a:rPr>
              <a:t>年曾留学英国的剑桥大学，康桥，即剑桥，英国著名剑桥大学所在地。徐志摩留学英国两年，大部分时间在此度过。这是他一生最美好的时光。剑桥是一所</a:t>
            </a:r>
            <a:r>
              <a:rPr lang="en-US" altLang="zh-CN" sz="2800" b="1" kern="0" dirty="0">
                <a:solidFill>
                  <a:srgbClr val="0000FF"/>
                </a:solidFill>
                <a:latin typeface="Arial" panose="020B0604020202020204"/>
              </a:rPr>
              <a:t>800</a:t>
            </a:r>
            <a:r>
              <a:rPr lang="zh-CN" altLang="en-US" sz="2800" b="1" kern="0" dirty="0">
                <a:solidFill>
                  <a:srgbClr val="0000FF"/>
                </a:solidFill>
                <a:latin typeface="Arial" panose="020B0604020202020204"/>
              </a:rPr>
              <a:t>年历史的大学城，有很多古老的建筑，作者对这座大学城怀有很深的感情。康桥，可以说是诗人的精神依恋之乡。</a:t>
            </a:r>
            <a:endParaRPr lang="zh-CN" altLang="en-US" sz="2800" b="1" kern="0" dirty="0">
              <a:solidFill>
                <a:srgbClr val="0000FF"/>
              </a:solidFill>
              <a:latin typeface="Arial" panose="020B0604020202020204"/>
            </a:endParaRPr>
          </a:p>
          <a:p>
            <a:pPr lvl="0" eaLnBrk="1" hangingPunct="1">
              <a:lnSpc>
                <a:spcPct val="90000"/>
              </a:lnSpc>
              <a:buNone/>
            </a:pPr>
            <a:r>
              <a:rPr lang="zh-CN" altLang="en-US" sz="2800" b="1" kern="0" dirty="0">
                <a:solidFill>
                  <a:srgbClr val="0000FF"/>
                </a:solidFill>
                <a:latin typeface="Arial" panose="020B0604020202020204"/>
              </a:rPr>
              <a:t>          </a:t>
            </a:r>
            <a:r>
              <a:rPr lang="zh-CN" altLang="en-US" sz="2800" b="1" kern="0" dirty="0" smtClean="0">
                <a:solidFill>
                  <a:srgbClr val="0000FF"/>
                </a:solidFill>
                <a:latin typeface="Arial" panose="020B0604020202020204"/>
              </a:rPr>
              <a:t> </a:t>
            </a:r>
            <a:r>
              <a:rPr lang="en-US" altLang="zh-CN" sz="2800" b="1" kern="0" dirty="0" smtClean="0">
                <a:solidFill>
                  <a:srgbClr val="0000FF"/>
                </a:solidFill>
                <a:latin typeface="Arial" panose="020B0604020202020204"/>
              </a:rPr>
              <a:t>1928</a:t>
            </a:r>
            <a:r>
              <a:rPr lang="zh-CN" altLang="en-US" sz="2800" b="1" kern="0" dirty="0">
                <a:solidFill>
                  <a:srgbClr val="0000FF"/>
                </a:solidFill>
                <a:latin typeface="Arial" panose="020B0604020202020204"/>
              </a:rPr>
              <a:t>年的秋天，他带着失意，重回剑桥，康桥的一切，早就给他留下了美好的印象，故地重游，激发了诗人的兴致，如今又要和它告别了，千缕柔情、万种感触涌上心头。他将自己的生活体验化作缕缕情思，溶进了这首</a:t>
            </a:r>
            <a:r>
              <a:rPr lang="en-US" altLang="zh-CN" sz="2800" b="1" kern="0" dirty="0">
                <a:solidFill>
                  <a:srgbClr val="0000FF"/>
                </a:solidFill>
                <a:latin typeface="Arial" panose="020B0604020202020204"/>
              </a:rPr>
              <a:t>《</a:t>
            </a:r>
            <a:r>
              <a:rPr lang="zh-CN" altLang="en-US" sz="2800" b="1" kern="0" dirty="0">
                <a:solidFill>
                  <a:srgbClr val="0000FF"/>
                </a:solidFill>
                <a:latin typeface="Arial" panose="020B0604020202020204"/>
              </a:rPr>
              <a:t>再别康桥</a:t>
            </a:r>
            <a:r>
              <a:rPr lang="en-US" altLang="zh-CN" sz="2800" b="1" kern="0" dirty="0">
                <a:solidFill>
                  <a:srgbClr val="0000FF"/>
                </a:solidFill>
                <a:latin typeface="Arial" panose="020B0604020202020204"/>
              </a:rPr>
              <a:t>》</a:t>
            </a:r>
            <a:r>
              <a:rPr lang="zh-CN" altLang="en-US" sz="2800" b="1" kern="0" dirty="0">
                <a:solidFill>
                  <a:srgbClr val="0000FF"/>
                </a:solidFill>
                <a:latin typeface="Arial" panose="020B0604020202020204"/>
              </a:rPr>
              <a:t>。</a:t>
            </a:r>
            <a:endParaRPr lang="zh-CN" altLang="en-US" sz="2800" b="1" kern="0" dirty="0">
              <a:solidFill>
                <a:srgbClr val="0000FF"/>
              </a:solidFill>
              <a:latin typeface="Arial" panose="020B0604020202020204"/>
            </a:endParaRPr>
          </a:p>
          <a:p>
            <a:pPr marL="0" indent="0">
              <a:buNone/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全诗的情感线索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/>
              <a:t>第一节：透露离情，给全诗定下</a:t>
            </a:r>
            <a:r>
              <a:rPr lang="zh-CN" altLang="en-US" dirty="0" smtClean="0"/>
              <a:t>抒情基调</a:t>
            </a:r>
            <a:r>
              <a:rPr lang="zh-CN" altLang="en-US" dirty="0"/>
              <a:t>；</a:t>
            </a:r>
            <a:endParaRPr lang="zh-CN" altLang="en-US" dirty="0"/>
          </a:p>
          <a:p>
            <a:pPr marL="0" indent="0">
              <a:buNone/>
            </a:pPr>
            <a:r>
              <a:rPr lang="zh-CN" altLang="en-US" dirty="0"/>
              <a:t>第二～五节：通过对康桥迷人风光的描写，</a:t>
            </a:r>
            <a:endParaRPr lang="zh-CN" altLang="en-US" dirty="0"/>
          </a:p>
          <a:p>
            <a:pPr marL="0" indent="0">
              <a:buNone/>
            </a:pPr>
            <a:r>
              <a:rPr lang="zh-CN" altLang="en-US" dirty="0"/>
              <a:t>                      </a:t>
            </a:r>
            <a:r>
              <a:rPr lang="zh-CN" altLang="en-US" dirty="0" smtClean="0"/>
              <a:t>    表现</a:t>
            </a:r>
            <a:r>
              <a:rPr lang="zh-CN" altLang="en-US" dirty="0"/>
              <a:t>诗人对康桥的无限热爱和</a:t>
            </a:r>
            <a:endParaRPr lang="zh-CN" altLang="en-US" dirty="0"/>
          </a:p>
          <a:p>
            <a:pPr marL="0" indent="0">
              <a:buNone/>
            </a:pPr>
            <a:r>
              <a:rPr lang="zh-CN" altLang="en-US" dirty="0"/>
              <a:t>                      </a:t>
            </a:r>
            <a:r>
              <a:rPr lang="zh-CN" altLang="en-US" dirty="0" smtClean="0"/>
              <a:t>    留恋</a:t>
            </a:r>
            <a:r>
              <a:rPr lang="zh-CN" altLang="en-US" dirty="0"/>
              <a:t>之情；</a:t>
            </a:r>
            <a:endParaRPr lang="zh-CN" altLang="en-US" dirty="0"/>
          </a:p>
          <a:p>
            <a:pPr marL="0" indent="0">
              <a:buNone/>
            </a:pPr>
            <a:r>
              <a:rPr lang="zh-CN" altLang="en-US" dirty="0"/>
              <a:t>第六节：由幻想回到现实，情绪低落下来。</a:t>
            </a:r>
            <a:endParaRPr lang="zh-CN" altLang="en-US" dirty="0"/>
          </a:p>
          <a:p>
            <a:pPr marL="0" indent="0">
              <a:buNone/>
            </a:pPr>
            <a:r>
              <a:rPr lang="zh-CN" altLang="en-US" dirty="0"/>
              <a:t>第七节：跟开头呼应，不愿惊动康桥，并融</a:t>
            </a:r>
            <a:endParaRPr lang="zh-CN" altLang="en-US" dirty="0"/>
          </a:p>
          <a:p>
            <a:pPr marL="0" indent="0">
              <a:buNone/>
            </a:pPr>
            <a:r>
              <a:rPr lang="zh-CN" altLang="en-US" dirty="0"/>
              <a:t>              </a:t>
            </a:r>
            <a:r>
              <a:rPr lang="zh-CN" altLang="en-US" dirty="0" smtClean="0"/>
              <a:t>   入</a:t>
            </a:r>
            <a:r>
              <a:rPr lang="zh-CN" altLang="en-US" dirty="0"/>
              <a:t>更多的不舍和不得不离去的哀愁。</a:t>
            </a:r>
            <a:endParaRPr lang="zh-CN" altLang="en-US" dirty="0"/>
          </a:p>
          <a:p>
            <a:pPr marL="0" indent="0">
              <a:buNone/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诗歌赏析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4824536"/>
          </a:xfrm>
        </p:spPr>
        <p:txBody>
          <a:bodyPr/>
          <a:lstStyle/>
          <a:p>
            <a:r>
              <a:rPr lang="zh-CN" altLang="en-US" dirty="0" smtClean="0">
                <a:solidFill>
                  <a:srgbClr val="002060"/>
                </a:solidFill>
              </a:rPr>
              <a:t>全诗涉及哪几个意象？</a:t>
            </a:r>
            <a:endParaRPr lang="en-US" altLang="zh-CN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zh-CN" altLang="en-US" dirty="0" smtClean="0"/>
              <a:t>    </a:t>
            </a:r>
            <a:r>
              <a:rPr lang="zh-CN" altLang="en-US" dirty="0" smtClean="0">
                <a:solidFill>
                  <a:srgbClr val="FF0066"/>
                </a:solidFill>
              </a:rPr>
              <a:t>云彩</a:t>
            </a:r>
            <a:r>
              <a:rPr lang="zh-CN" altLang="en-US" dirty="0">
                <a:solidFill>
                  <a:srgbClr val="FF0066"/>
                </a:solidFill>
              </a:rPr>
              <a:t>，金柳，波光，柔波，青荇，潭，浮藻，青草，星辉等自然景物</a:t>
            </a:r>
            <a:r>
              <a:rPr lang="zh-CN" altLang="en-US" dirty="0" smtClean="0">
                <a:solidFill>
                  <a:srgbClr val="FF0066"/>
                </a:solidFill>
              </a:rPr>
              <a:t>。</a:t>
            </a:r>
            <a:endParaRPr lang="en-US" altLang="zh-CN" dirty="0" smtClean="0">
              <a:solidFill>
                <a:srgbClr val="FF0066"/>
              </a:solidFill>
            </a:endParaRPr>
          </a:p>
          <a:p>
            <a:r>
              <a:rPr lang="zh-CN" altLang="en-US" dirty="0">
                <a:solidFill>
                  <a:srgbClr val="002060"/>
                </a:solidFill>
              </a:rPr>
              <a:t>“那河畔的金柳，是夕阳中的新娘</a:t>
            </a:r>
            <a:r>
              <a:rPr lang="zh-CN" altLang="en-US" dirty="0" smtClean="0">
                <a:solidFill>
                  <a:srgbClr val="002060"/>
                </a:solidFill>
              </a:rPr>
              <a:t>；波光</a:t>
            </a:r>
            <a:r>
              <a:rPr lang="zh-CN" altLang="en-US" dirty="0">
                <a:solidFill>
                  <a:srgbClr val="002060"/>
                </a:solidFill>
              </a:rPr>
              <a:t>里的艳影，在我的心头荡漾</a:t>
            </a:r>
            <a:r>
              <a:rPr lang="zh-CN" altLang="en-US" dirty="0" smtClean="0">
                <a:solidFill>
                  <a:srgbClr val="002060"/>
                </a:solidFill>
              </a:rPr>
              <a:t>”</a:t>
            </a:r>
            <a:endParaRPr lang="en-US" altLang="zh-CN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zh-CN" altLang="en-US" dirty="0" smtClean="0"/>
              <a:t>    </a:t>
            </a:r>
            <a:r>
              <a:rPr lang="zh-CN" altLang="en-US" dirty="0" smtClean="0">
                <a:solidFill>
                  <a:srgbClr val="FF0066"/>
                </a:solidFill>
              </a:rPr>
              <a:t>傍晚</a:t>
            </a:r>
            <a:r>
              <a:rPr lang="zh-CN" altLang="en-US" dirty="0">
                <a:solidFill>
                  <a:srgbClr val="FF0066"/>
                </a:solidFill>
              </a:rPr>
              <a:t>太阳的辉煌给垂柳镀上了一层耀眼的金辉 。将“河畔的金柳”大胆地想象为“夕阳中的新娘”，使无生命的景语</a:t>
            </a:r>
            <a:r>
              <a:rPr lang="zh-CN" altLang="en-US" dirty="0" smtClean="0">
                <a:solidFill>
                  <a:srgbClr val="FF0066"/>
                </a:solidFill>
              </a:rPr>
              <a:t>，</a:t>
            </a:r>
            <a:endParaRPr lang="en-US" altLang="zh-CN" dirty="0" smtClean="0">
              <a:solidFill>
                <a:srgbClr val="FF0066"/>
              </a:solidFill>
            </a:endParaRPr>
          </a:p>
          <a:p>
            <a:pPr marL="0" indent="0">
              <a:buNone/>
            </a:pPr>
            <a:r>
              <a:rPr lang="zh-CN" altLang="en-US" dirty="0" smtClean="0">
                <a:solidFill>
                  <a:srgbClr val="FF0066"/>
                </a:solidFill>
              </a:rPr>
              <a:t>化作</a:t>
            </a:r>
            <a:r>
              <a:rPr lang="zh-CN" altLang="en-US" dirty="0">
                <a:solidFill>
                  <a:srgbClr val="FF0066"/>
                </a:solidFill>
              </a:rPr>
              <a:t>有生命的活物，温润可人 。</a:t>
            </a:r>
            <a:endParaRPr lang="zh-CN" altLang="en-US" dirty="0">
              <a:solidFill>
                <a:srgbClr val="FF0066"/>
              </a:solidFill>
            </a:endParaRPr>
          </a:p>
          <a:p>
            <a:pPr marL="0" indent="0">
              <a:buNone/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诗歌赏析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5256584"/>
          </a:xfrm>
        </p:spPr>
        <p:txBody>
          <a:bodyPr/>
          <a:lstStyle/>
          <a:p>
            <a:r>
              <a:rPr lang="zh-CN" altLang="en-US" dirty="0" smtClean="0">
                <a:solidFill>
                  <a:srgbClr val="002060"/>
                </a:solidFill>
              </a:rPr>
              <a:t>软泥</a:t>
            </a:r>
            <a:r>
              <a:rPr lang="zh-CN" altLang="en-US" dirty="0">
                <a:solidFill>
                  <a:srgbClr val="002060"/>
                </a:solidFill>
              </a:rPr>
              <a:t>上的青荇，油油的在水底招摇；在康河的柔波里，我甘心做一条水草</a:t>
            </a:r>
            <a:r>
              <a:rPr lang="zh-CN" altLang="en-US" dirty="0" smtClean="0">
                <a:solidFill>
                  <a:srgbClr val="002060"/>
                </a:solidFill>
              </a:rPr>
              <a:t>！</a:t>
            </a:r>
            <a:endParaRPr lang="en-US" altLang="zh-CN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zh-CN" altLang="en-US" dirty="0" smtClean="0"/>
              <a:t>    </a:t>
            </a:r>
            <a:r>
              <a:rPr lang="zh-CN" altLang="en-US" dirty="0" smtClean="0">
                <a:solidFill>
                  <a:srgbClr val="FF0066"/>
                </a:solidFill>
              </a:rPr>
              <a:t>写出</a:t>
            </a:r>
            <a:r>
              <a:rPr lang="zh-CN" altLang="en-US" dirty="0">
                <a:solidFill>
                  <a:srgbClr val="FF0066"/>
                </a:solidFill>
              </a:rPr>
              <a:t>康河的明静和自由自在的状况， </a:t>
            </a:r>
            <a:r>
              <a:rPr lang="zh-CN" altLang="en-US" dirty="0" smtClean="0">
                <a:solidFill>
                  <a:srgbClr val="FF0066"/>
                </a:solidFill>
              </a:rPr>
              <a:t>在</a:t>
            </a:r>
            <a:r>
              <a:rPr lang="zh-CN" altLang="en-US" dirty="0">
                <a:solidFill>
                  <a:srgbClr val="FF0066"/>
                </a:solidFill>
              </a:rPr>
              <a:t>康河的柔波</a:t>
            </a:r>
            <a:r>
              <a:rPr lang="zh-CN" altLang="en-US" dirty="0" smtClean="0">
                <a:solidFill>
                  <a:srgbClr val="FF0066"/>
                </a:solidFill>
              </a:rPr>
              <a:t>里，诗人甘心</a:t>
            </a:r>
            <a:r>
              <a:rPr lang="zh-CN" altLang="en-US" dirty="0">
                <a:solidFill>
                  <a:srgbClr val="FF0066"/>
                </a:solidFill>
              </a:rPr>
              <a:t>做一条</a:t>
            </a:r>
            <a:r>
              <a:rPr lang="zh-CN" altLang="en-US" dirty="0" smtClean="0">
                <a:solidFill>
                  <a:srgbClr val="FF0066"/>
                </a:solidFill>
              </a:rPr>
              <a:t>水草，</a:t>
            </a:r>
            <a:r>
              <a:rPr lang="zh-CN" altLang="en-US" dirty="0">
                <a:solidFill>
                  <a:srgbClr val="FF0066"/>
                </a:solidFill>
              </a:rPr>
              <a:t>对康桥的依恋何等强烈，又何等缠绵</a:t>
            </a:r>
            <a:r>
              <a:rPr lang="zh-CN" altLang="en-US" dirty="0" smtClean="0">
                <a:solidFill>
                  <a:srgbClr val="FF0066"/>
                </a:solidFill>
              </a:rPr>
              <a:t>。</a:t>
            </a:r>
            <a:endParaRPr lang="en-US" altLang="zh-CN" dirty="0" smtClean="0">
              <a:solidFill>
                <a:srgbClr val="FF0066"/>
              </a:solidFill>
            </a:endParaRPr>
          </a:p>
          <a:p>
            <a:r>
              <a:rPr lang="zh-CN" altLang="en-US" dirty="0">
                <a:solidFill>
                  <a:srgbClr val="002060"/>
                </a:solidFill>
              </a:rPr>
              <a:t>榆阴下的一潭，不是清泉，是天上虹；揉碎在浮藻间，沉淀着彩虹似的</a:t>
            </a:r>
            <a:r>
              <a:rPr lang="zh-CN" altLang="en-US" dirty="0" smtClean="0">
                <a:solidFill>
                  <a:srgbClr val="002060"/>
                </a:solidFill>
              </a:rPr>
              <a:t>梦</a:t>
            </a:r>
            <a:endParaRPr lang="en-US" altLang="zh-CN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zh-CN" altLang="en-US" dirty="0" smtClean="0"/>
              <a:t>    </a:t>
            </a:r>
            <a:r>
              <a:rPr lang="zh-CN" altLang="en-US" dirty="0" smtClean="0">
                <a:solidFill>
                  <a:srgbClr val="FF0066"/>
                </a:solidFill>
              </a:rPr>
              <a:t>天上虹倒映</a:t>
            </a:r>
            <a:r>
              <a:rPr lang="zh-CN" altLang="en-US" dirty="0">
                <a:solidFill>
                  <a:srgbClr val="FF0066"/>
                </a:solidFill>
              </a:rPr>
              <a:t>在清泉中，二者交相辉映，康河更加美丽；而</a:t>
            </a:r>
            <a:r>
              <a:rPr lang="zh-CN" altLang="en-US" dirty="0" smtClean="0">
                <a:solidFill>
                  <a:srgbClr val="FF0066"/>
                </a:solidFill>
              </a:rPr>
              <a:t>美梦揉</a:t>
            </a:r>
            <a:r>
              <a:rPr lang="zh-CN" altLang="en-US" dirty="0">
                <a:solidFill>
                  <a:srgbClr val="FF0066"/>
                </a:solidFill>
              </a:rPr>
              <a:t>碎在浮藻</a:t>
            </a:r>
            <a:r>
              <a:rPr lang="zh-CN" altLang="en-US" dirty="0" smtClean="0">
                <a:solidFill>
                  <a:srgbClr val="FF0066"/>
                </a:solidFill>
              </a:rPr>
              <a:t>间，</a:t>
            </a:r>
            <a:endParaRPr lang="en-US" altLang="zh-CN" dirty="0" smtClean="0">
              <a:solidFill>
                <a:srgbClr val="FF0066"/>
              </a:solidFill>
            </a:endParaRPr>
          </a:p>
          <a:p>
            <a:pPr marL="0" indent="0">
              <a:buNone/>
            </a:pPr>
            <a:r>
              <a:rPr lang="zh-CN" altLang="en-US" dirty="0" smtClean="0">
                <a:solidFill>
                  <a:srgbClr val="FF0066"/>
                </a:solidFill>
              </a:rPr>
              <a:t>又</a:t>
            </a:r>
            <a:r>
              <a:rPr lang="zh-CN" altLang="en-US" dirty="0">
                <a:solidFill>
                  <a:srgbClr val="FF0066"/>
                </a:solidFill>
              </a:rPr>
              <a:t>散发出一缕淡淡的哀伤。</a:t>
            </a:r>
            <a:endParaRPr lang="zh-CN" altLang="en-US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-27384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诗歌赏析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4824536"/>
          </a:xfrm>
        </p:spPr>
        <p:txBody>
          <a:bodyPr/>
          <a:lstStyle/>
          <a:p>
            <a:r>
              <a:rPr lang="zh-CN" altLang="en-US" dirty="0">
                <a:solidFill>
                  <a:srgbClr val="002060"/>
                </a:solidFill>
              </a:rPr>
              <a:t>悄悄是离别的笙萧，夏虫也为我沉默，沉默是今晚的康桥</a:t>
            </a:r>
            <a:r>
              <a:rPr lang="zh-CN" altLang="en-US" dirty="0" smtClean="0">
                <a:solidFill>
                  <a:srgbClr val="002060"/>
                </a:solidFill>
              </a:rPr>
              <a:t>。</a:t>
            </a:r>
            <a:endParaRPr lang="en-US" altLang="zh-CN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zh-CN" altLang="en-US" dirty="0" smtClean="0"/>
              <a:t>    </a:t>
            </a:r>
            <a:r>
              <a:rPr lang="zh-CN" altLang="en-US" dirty="0" smtClean="0">
                <a:solidFill>
                  <a:srgbClr val="FF0066"/>
                </a:solidFill>
              </a:rPr>
              <a:t>这</a:t>
            </a:r>
            <a:r>
              <a:rPr lang="zh-CN" altLang="en-US" dirty="0">
                <a:solidFill>
                  <a:srgbClr val="FF0066"/>
                </a:solidFill>
              </a:rPr>
              <a:t>句诗是情感的高潮，充分表现了徐志摩对康桥的情感，集中表现了离别的惆怅</a:t>
            </a:r>
            <a:r>
              <a:rPr lang="zh-CN" altLang="en-US" dirty="0" smtClean="0">
                <a:solidFill>
                  <a:srgbClr val="FF0066"/>
                </a:solidFill>
              </a:rPr>
              <a:t>。悄悄的笙萧是</a:t>
            </a:r>
            <a:r>
              <a:rPr lang="zh-CN" altLang="en-US" dirty="0">
                <a:solidFill>
                  <a:srgbClr val="FF0066"/>
                </a:solidFill>
              </a:rPr>
              <a:t>暗喻的</a:t>
            </a:r>
            <a:r>
              <a:rPr lang="zh-CN" altLang="en-US" dirty="0" smtClean="0">
                <a:solidFill>
                  <a:srgbClr val="FF0066"/>
                </a:solidFill>
              </a:rPr>
              <a:t>手法，此时无声胜有声。</a:t>
            </a:r>
            <a:endParaRPr lang="en-US" altLang="zh-CN" dirty="0" smtClean="0">
              <a:solidFill>
                <a:srgbClr val="FF0066"/>
              </a:solidFill>
            </a:endParaRPr>
          </a:p>
          <a:p>
            <a:r>
              <a:rPr lang="zh-CN" altLang="en-US" dirty="0">
                <a:solidFill>
                  <a:srgbClr val="002060"/>
                </a:solidFill>
              </a:rPr>
              <a:t>悄悄的我走</a:t>
            </a:r>
            <a:r>
              <a:rPr lang="zh-CN" altLang="en-US" dirty="0" smtClean="0">
                <a:solidFill>
                  <a:srgbClr val="002060"/>
                </a:solidFill>
              </a:rPr>
              <a:t>了，正如我悄悄的来</a:t>
            </a:r>
            <a:endParaRPr lang="en-US" altLang="zh-CN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zh-CN" altLang="en-US" dirty="0" smtClean="0"/>
              <a:t>    </a:t>
            </a:r>
            <a:r>
              <a:rPr lang="zh-CN" altLang="en-US" dirty="0" smtClean="0">
                <a:solidFill>
                  <a:srgbClr val="FF0066"/>
                </a:solidFill>
              </a:rPr>
              <a:t>悄悄在</a:t>
            </a:r>
            <a:r>
              <a:rPr lang="zh-CN" altLang="en-US" dirty="0">
                <a:solidFill>
                  <a:srgbClr val="FF0066"/>
                </a:solidFill>
              </a:rPr>
              <a:t>原来轻柔的感情中，又抹上了一层淡淡哀愁。照应开头，表达的依依</a:t>
            </a:r>
            <a:r>
              <a:rPr lang="zh-CN" altLang="en-US" dirty="0" smtClean="0">
                <a:solidFill>
                  <a:srgbClr val="FF0066"/>
                </a:solidFill>
              </a:rPr>
              <a:t>惜</a:t>
            </a:r>
            <a:endParaRPr lang="en-US" altLang="zh-CN" dirty="0" smtClean="0">
              <a:solidFill>
                <a:srgbClr val="FF0066"/>
              </a:solidFill>
            </a:endParaRPr>
          </a:p>
          <a:p>
            <a:pPr marL="0" indent="0">
              <a:buNone/>
            </a:pPr>
            <a:r>
              <a:rPr lang="zh-CN" altLang="en-US" dirty="0" smtClean="0">
                <a:solidFill>
                  <a:srgbClr val="FF0066"/>
                </a:solidFill>
              </a:rPr>
              <a:t>别</a:t>
            </a:r>
            <a:r>
              <a:rPr lang="zh-CN" altLang="en-US" dirty="0">
                <a:solidFill>
                  <a:srgbClr val="FF0066"/>
                </a:solidFill>
              </a:rPr>
              <a:t>之情又进了一层，让人惆怅不已。</a:t>
            </a:r>
            <a:endParaRPr lang="zh-CN" altLang="en-US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7763" y="4127500"/>
            <a:ext cx="2246765" cy="2766538"/>
          </a:xfrm>
          <a:prstGeom prst="rect">
            <a:avLst/>
          </a:prstGeom>
          <a:noFill/>
          <a:ln>
            <a:noFill/>
          </a:ln>
          <a:effectLst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全</a:t>
            </a:r>
            <a:r>
              <a:rPr lang="zh-CN" altLang="en-US" dirty="0" smtClean="0"/>
              <a:t>诗主题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556792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         全</a:t>
            </a:r>
            <a:r>
              <a:rPr lang="zh-CN" altLang="en-US" dirty="0"/>
              <a:t>诗以离别康桥时的感情起伏为线索，描写了康桥的美丽自然风光，抒发了对康桥依依惜别的深情。 在诗中，诗人将自已对母校的感情，浓缩在凝炼的诗句中，溶化到一个个可以画得出的画面中。</a:t>
            </a:r>
            <a:endParaRPr lang="zh-CN" altLang="en-US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123" y="4127500"/>
            <a:ext cx="2444750" cy="273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4127500"/>
            <a:ext cx="4666003" cy="2730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《</a:t>
            </a:r>
            <a:r>
              <a:rPr lang="zh-CN" altLang="en-US" dirty="0" smtClean="0"/>
              <a:t>再别康桥</a:t>
            </a:r>
            <a:r>
              <a:rPr lang="en-US" altLang="zh-CN" dirty="0" smtClean="0"/>
              <a:t>》</a:t>
            </a:r>
            <a:r>
              <a:rPr lang="zh-CN" altLang="en-US" dirty="0" smtClean="0"/>
              <a:t>的音乐美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押韵，韵脚严整。</a:t>
            </a:r>
            <a:endParaRPr lang="zh-CN" altLang="en-US" dirty="0"/>
          </a:p>
          <a:p>
            <a:pPr marL="0" indent="0">
              <a:buNone/>
            </a:pPr>
            <a:r>
              <a:rPr lang="zh-CN" altLang="en-US" dirty="0" smtClean="0"/>
              <a:t>    韵脚</a:t>
            </a:r>
            <a:r>
              <a:rPr lang="zh-CN" altLang="en-US" dirty="0"/>
              <a:t>为：来、彩；娘，漾；摇、草；虹</a:t>
            </a:r>
            <a:r>
              <a:rPr lang="zh-CN" altLang="en-US" dirty="0" smtClean="0"/>
              <a:t>、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梦 </a:t>
            </a:r>
            <a:r>
              <a:rPr lang="zh-CN" altLang="en-US" dirty="0"/>
              <a:t>；歌；萧、桥；来、彩。</a:t>
            </a:r>
            <a:endParaRPr lang="zh-CN" altLang="en-US" dirty="0"/>
          </a:p>
          <a:p>
            <a:r>
              <a:rPr lang="zh-CN" altLang="en-US" dirty="0" smtClean="0"/>
              <a:t>音节</a:t>
            </a:r>
            <a:r>
              <a:rPr lang="zh-CN" altLang="en-US" dirty="0"/>
              <a:t>和谐</a:t>
            </a:r>
            <a:r>
              <a:rPr lang="en-US" altLang="zh-CN" dirty="0"/>
              <a:t>,</a:t>
            </a:r>
            <a:r>
              <a:rPr lang="zh-CN" altLang="en-US" dirty="0"/>
              <a:t>节奏感强。读起来朗朗上口，   悦耳动听。</a:t>
            </a:r>
            <a:endParaRPr lang="zh-CN" altLang="en-US" dirty="0"/>
          </a:p>
          <a:p>
            <a:r>
              <a:rPr lang="zh-CN" altLang="en-US" dirty="0" smtClean="0"/>
              <a:t>回环</a:t>
            </a:r>
            <a:r>
              <a:rPr lang="zh-CN" altLang="en-US" dirty="0"/>
              <a:t>复沓。音节和尾节，语意相似，节奏相同，构成回环呼应的结构形式。</a:t>
            </a:r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《</a:t>
            </a:r>
            <a:r>
              <a:rPr lang="zh-CN" altLang="en-US" dirty="0" smtClean="0"/>
              <a:t>再别康桥</a:t>
            </a:r>
            <a:r>
              <a:rPr lang="en-US" altLang="zh-CN" dirty="0" smtClean="0"/>
              <a:t>》</a:t>
            </a:r>
            <a:r>
              <a:rPr lang="zh-CN" altLang="en-US" dirty="0" smtClean="0"/>
              <a:t>的绘画美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b="1" dirty="0" smtClean="0">
                <a:solidFill>
                  <a:srgbClr val="FF0066"/>
                </a:solidFill>
              </a:rPr>
              <a:t>         诗人</a:t>
            </a:r>
            <a:r>
              <a:rPr lang="zh-CN" altLang="en-US" b="1" dirty="0">
                <a:solidFill>
                  <a:srgbClr val="FF0066"/>
                </a:solidFill>
              </a:rPr>
              <a:t>注意语言的画面感，用词讲究色彩的运用和搭配。诗的语言多采用有色彩的词语：云彩</a:t>
            </a:r>
            <a:r>
              <a:rPr lang="en-US" altLang="zh-CN" b="1" dirty="0">
                <a:solidFill>
                  <a:srgbClr val="FF0066"/>
                </a:solidFill>
              </a:rPr>
              <a:t>,</a:t>
            </a:r>
            <a:r>
              <a:rPr lang="zh-CN" altLang="en-US" b="1" dirty="0">
                <a:solidFill>
                  <a:srgbClr val="FF0066"/>
                </a:solidFill>
              </a:rPr>
              <a:t>金柳</a:t>
            </a:r>
            <a:r>
              <a:rPr lang="en-US" altLang="zh-CN" b="1" dirty="0">
                <a:solidFill>
                  <a:srgbClr val="FF0066"/>
                </a:solidFill>
              </a:rPr>
              <a:t>,</a:t>
            </a:r>
            <a:r>
              <a:rPr lang="zh-CN" altLang="en-US" b="1" dirty="0">
                <a:solidFill>
                  <a:srgbClr val="FF0066"/>
                </a:solidFill>
              </a:rPr>
              <a:t>夕阳</a:t>
            </a:r>
            <a:r>
              <a:rPr lang="en-US" altLang="zh-CN" b="1" dirty="0">
                <a:solidFill>
                  <a:srgbClr val="FF0066"/>
                </a:solidFill>
              </a:rPr>
              <a:t>,</a:t>
            </a:r>
            <a:r>
              <a:rPr lang="zh-CN" altLang="en-US" b="1" dirty="0">
                <a:solidFill>
                  <a:srgbClr val="FF0066"/>
                </a:solidFill>
              </a:rPr>
              <a:t>波光</a:t>
            </a:r>
            <a:r>
              <a:rPr lang="en-US" altLang="zh-CN" b="1" dirty="0">
                <a:solidFill>
                  <a:srgbClr val="FF0066"/>
                </a:solidFill>
              </a:rPr>
              <a:t>,</a:t>
            </a:r>
            <a:r>
              <a:rPr lang="zh-CN" altLang="en-US" b="1" dirty="0">
                <a:solidFill>
                  <a:srgbClr val="FF0066"/>
                </a:solidFill>
              </a:rPr>
              <a:t>艳影</a:t>
            </a:r>
            <a:r>
              <a:rPr lang="en-US" altLang="zh-CN" b="1" dirty="0">
                <a:solidFill>
                  <a:srgbClr val="FF0066"/>
                </a:solidFill>
              </a:rPr>
              <a:t>,</a:t>
            </a:r>
            <a:r>
              <a:rPr lang="zh-CN" altLang="en-US" b="1" dirty="0">
                <a:solidFill>
                  <a:srgbClr val="FF0066"/>
                </a:solidFill>
              </a:rPr>
              <a:t>青荇</a:t>
            </a:r>
            <a:r>
              <a:rPr lang="en-US" altLang="zh-CN" b="1" dirty="0">
                <a:solidFill>
                  <a:srgbClr val="FF0066"/>
                </a:solidFill>
              </a:rPr>
              <a:t>,</a:t>
            </a:r>
            <a:r>
              <a:rPr lang="zh-CN" altLang="en-US" b="1" dirty="0">
                <a:solidFill>
                  <a:srgbClr val="FF0066"/>
                </a:solidFill>
              </a:rPr>
              <a:t>彩虹</a:t>
            </a:r>
            <a:r>
              <a:rPr lang="en-US" altLang="zh-CN" b="1" dirty="0">
                <a:solidFill>
                  <a:srgbClr val="FF0066"/>
                </a:solidFill>
              </a:rPr>
              <a:t>,</a:t>
            </a:r>
            <a:r>
              <a:rPr lang="zh-CN" altLang="en-US" b="1" dirty="0">
                <a:solidFill>
                  <a:srgbClr val="FF0066"/>
                </a:solidFill>
              </a:rPr>
              <a:t>青草</a:t>
            </a:r>
            <a:r>
              <a:rPr lang="en-US" altLang="zh-CN" b="1" dirty="0">
                <a:solidFill>
                  <a:srgbClr val="FF0066"/>
                </a:solidFill>
              </a:rPr>
              <a:t>,</a:t>
            </a:r>
            <a:r>
              <a:rPr lang="zh-CN" altLang="en-US" b="1" dirty="0">
                <a:solidFill>
                  <a:srgbClr val="FF0066"/>
                </a:solidFill>
              </a:rPr>
              <a:t>星辉斑斓等，给读者视觉上的色彩想象，诗的每一节几乎都可以看做一幅色彩鲜明、丰富的图画。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《</a:t>
            </a:r>
            <a:r>
              <a:rPr lang="zh-CN" altLang="en-US" dirty="0" smtClean="0"/>
              <a:t>再别康桥</a:t>
            </a:r>
            <a:r>
              <a:rPr lang="en-US" altLang="zh-CN" dirty="0" smtClean="0"/>
              <a:t>》</a:t>
            </a:r>
            <a:r>
              <a:rPr lang="zh-CN" altLang="en-US" dirty="0" smtClean="0"/>
              <a:t>的建筑美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002060"/>
                </a:solidFill>
              </a:rPr>
              <a:t>节的匀称和句的整齐</a:t>
            </a:r>
            <a:r>
              <a:rPr lang="en-US" altLang="zh-CN" dirty="0">
                <a:solidFill>
                  <a:srgbClr val="002060"/>
                </a:solidFill>
              </a:rPr>
              <a:t>.</a:t>
            </a:r>
            <a:endParaRPr lang="en-US" altLang="zh-CN" dirty="0">
              <a:solidFill>
                <a:srgbClr val="002060"/>
              </a:solidFill>
            </a:endParaRPr>
          </a:p>
          <a:p>
            <a:r>
              <a:rPr lang="zh-CN" altLang="en-US" dirty="0">
                <a:solidFill>
                  <a:srgbClr val="002060"/>
                </a:solidFill>
              </a:rPr>
              <a:t>共七节</a:t>
            </a:r>
            <a:r>
              <a:rPr lang="en-US" altLang="zh-CN" dirty="0">
                <a:solidFill>
                  <a:srgbClr val="002060"/>
                </a:solidFill>
              </a:rPr>
              <a:t>,</a:t>
            </a:r>
            <a:r>
              <a:rPr lang="zh-CN" altLang="en-US" dirty="0">
                <a:solidFill>
                  <a:srgbClr val="002060"/>
                </a:solidFill>
              </a:rPr>
              <a:t>每节两句</a:t>
            </a:r>
            <a:r>
              <a:rPr lang="en-US" altLang="zh-CN" dirty="0">
                <a:solidFill>
                  <a:srgbClr val="002060"/>
                </a:solidFill>
              </a:rPr>
              <a:t>,</a:t>
            </a:r>
            <a:r>
              <a:rPr lang="zh-CN" altLang="en-US" dirty="0">
                <a:solidFill>
                  <a:srgbClr val="002060"/>
                </a:solidFill>
              </a:rPr>
              <a:t>单行和双行错开一格排列</a:t>
            </a:r>
            <a:r>
              <a:rPr lang="en-US" altLang="zh-CN" dirty="0">
                <a:solidFill>
                  <a:srgbClr val="002060"/>
                </a:solidFill>
              </a:rPr>
              <a:t>,</a:t>
            </a:r>
            <a:r>
              <a:rPr lang="zh-CN" altLang="en-US" dirty="0">
                <a:solidFill>
                  <a:srgbClr val="002060"/>
                </a:solidFill>
              </a:rPr>
              <a:t>无论从排列上</a:t>
            </a:r>
            <a:r>
              <a:rPr lang="en-US" altLang="zh-CN" dirty="0">
                <a:solidFill>
                  <a:srgbClr val="002060"/>
                </a:solidFill>
              </a:rPr>
              <a:t>,</a:t>
            </a:r>
            <a:r>
              <a:rPr lang="zh-CN" altLang="en-US" dirty="0">
                <a:solidFill>
                  <a:srgbClr val="002060"/>
                </a:solidFill>
              </a:rPr>
              <a:t>还是从字数上</a:t>
            </a:r>
            <a:r>
              <a:rPr lang="en-US" altLang="zh-CN" dirty="0">
                <a:solidFill>
                  <a:srgbClr val="002060"/>
                </a:solidFill>
              </a:rPr>
              <a:t>,</a:t>
            </a:r>
            <a:r>
              <a:rPr lang="zh-CN" altLang="en-US" dirty="0">
                <a:solidFill>
                  <a:srgbClr val="002060"/>
                </a:solidFill>
              </a:rPr>
              <a:t>都整齐划一</a:t>
            </a:r>
            <a:r>
              <a:rPr lang="en-US" altLang="zh-CN" dirty="0">
                <a:solidFill>
                  <a:srgbClr val="002060"/>
                </a:solidFill>
              </a:rPr>
              <a:t>,</a:t>
            </a:r>
            <a:r>
              <a:rPr lang="zh-CN" altLang="en-US" dirty="0">
                <a:solidFill>
                  <a:srgbClr val="002060"/>
                </a:solidFill>
              </a:rPr>
              <a:t>给人以美感</a:t>
            </a:r>
            <a:r>
              <a:rPr lang="en-US" altLang="zh-CN" dirty="0">
                <a:solidFill>
                  <a:srgbClr val="002060"/>
                </a:solidFill>
              </a:rPr>
              <a:t>.</a:t>
            </a:r>
            <a:endParaRPr lang="en-US" altLang="zh-CN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雨巷</a:t>
            </a:r>
            <a:r>
              <a:rPr lang="en-US" altLang="zh-CN" smtClean="0"/>
              <a:t>—</a:t>
            </a:r>
            <a:r>
              <a:rPr lang="zh-CN" altLang="en-US" smtClean="0"/>
              <a:t>戴望舒</a:t>
            </a:r>
            <a:endParaRPr lang="zh-CN" altLang="en-US" smtClean="0"/>
          </a:p>
        </p:txBody>
      </p:sp>
      <p:pic>
        <p:nvPicPr>
          <p:cNvPr id="66567" name="Picture 7" descr="xinsrc_012080205101934328623"/>
          <p:cNvPicPr>
            <a:picLocks noGrp="1" noChangeAspect="1" noChangeArrowheads="1"/>
          </p:cNvPicPr>
          <p:nvPr>
            <p:ph type="body" sz="half"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468313" y="1484313"/>
            <a:ext cx="3589337" cy="5040312"/>
          </a:xfrm>
        </p:spPr>
      </p:pic>
      <p:pic>
        <p:nvPicPr>
          <p:cNvPr id="28675" name="Picture 7" descr="4"/>
          <p:cNvPicPr>
            <a:picLocks noGrp="1" noChangeAspect="1" noChangeArrowheads="1"/>
          </p:cNvPicPr>
          <p:nvPr>
            <p:ph type="body"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284663" y="1484313"/>
            <a:ext cx="3163887" cy="5040312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6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中国现代诗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4525963"/>
          </a:xfrm>
        </p:spPr>
        <p:txBody>
          <a:bodyPr/>
          <a:lstStyle/>
          <a:p>
            <a:r>
              <a:rPr lang="zh-CN" altLang="en-US" dirty="0">
                <a:solidFill>
                  <a:schemeClr val="tx2"/>
                </a:solidFill>
              </a:rPr>
              <a:t>中国现代诗歌是指</a:t>
            </a:r>
            <a:r>
              <a:rPr lang="zh-CN" altLang="en-US" dirty="0">
                <a:solidFill>
                  <a:srgbClr val="FF0066"/>
                </a:solidFill>
              </a:rPr>
              <a:t>“五四”运动</a:t>
            </a:r>
            <a:r>
              <a:rPr lang="zh-CN" altLang="en-US" dirty="0">
                <a:solidFill>
                  <a:schemeClr val="tx2"/>
                </a:solidFill>
              </a:rPr>
              <a:t>以来的</a:t>
            </a:r>
            <a:r>
              <a:rPr lang="zh-CN" altLang="en-US" dirty="0" smtClean="0">
                <a:solidFill>
                  <a:schemeClr val="tx2"/>
                </a:solidFill>
              </a:rPr>
              <a:t>诗歌，最早追溯到清末。最早得名</a:t>
            </a:r>
            <a:r>
              <a:rPr lang="zh-CN" altLang="en-US" dirty="0">
                <a:solidFill>
                  <a:schemeClr val="tx2"/>
                </a:solidFill>
              </a:rPr>
              <a:t>于</a:t>
            </a:r>
            <a:r>
              <a:rPr lang="en-US" altLang="zh-CN" dirty="0">
                <a:solidFill>
                  <a:schemeClr val="tx2"/>
                </a:solidFill>
              </a:rPr>
              <a:t>1932</a:t>
            </a:r>
            <a:r>
              <a:rPr lang="zh-CN" altLang="en-US" dirty="0">
                <a:solidFill>
                  <a:schemeClr val="tx2"/>
                </a:solidFill>
              </a:rPr>
              <a:t>年</a:t>
            </a:r>
            <a:r>
              <a:rPr lang="en-US" altLang="zh-CN" dirty="0">
                <a:solidFill>
                  <a:schemeClr val="tx2"/>
                </a:solidFill>
              </a:rPr>
              <a:t>5</a:t>
            </a:r>
            <a:r>
              <a:rPr lang="zh-CN" altLang="en-US" dirty="0">
                <a:solidFill>
                  <a:schemeClr val="tx2"/>
                </a:solidFill>
              </a:rPr>
              <a:t>月</a:t>
            </a:r>
            <a:r>
              <a:rPr lang="zh-CN" altLang="en-US" dirty="0">
                <a:solidFill>
                  <a:srgbClr val="FF0066"/>
                </a:solidFill>
              </a:rPr>
              <a:t>施蛰存</a:t>
            </a:r>
            <a:r>
              <a:rPr lang="zh-CN" altLang="en-US" dirty="0">
                <a:solidFill>
                  <a:schemeClr val="tx2"/>
                </a:solidFill>
              </a:rPr>
              <a:t>创办的</a:t>
            </a:r>
            <a:r>
              <a:rPr lang="en-US" altLang="zh-CN" dirty="0">
                <a:solidFill>
                  <a:srgbClr val="FF0066"/>
                </a:solidFill>
              </a:rPr>
              <a:t>《</a:t>
            </a:r>
            <a:r>
              <a:rPr lang="zh-CN" altLang="en-US" dirty="0">
                <a:solidFill>
                  <a:srgbClr val="FF0066"/>
                </a:solidFill>
              </a:rPr>
              <a:t>现代</a:t>
            </a:r>
            <a:r>
              <a:rPr lang="en-US" altLang="zh-CN" dirty="0">
                <a:solidFill>
                  <a:srgbClr val="FF0066"/>
                </a:solidFill>
              </a:rPr>
              <a:t>》</a:t>
            </a:r>
            <a:r>
              <a:rPr lang="zh-CN" altLang="en-US" dirty="0">
                <a:solidFill>
                  <a:schemeClr val="tx2"/>
                </a:solidFill>
              </a:rPr>
              <a:t>杂志。</a:t>
            </a:r>
            <a:endParaRPr lang="en-US" altLang="zh-CN" dirty="0" smtClean="0">
              <a:solidFill>
                <a:schemeClr val="tx2"/>
              </a:solidFill>
            </a:endParaRPr>
          </a:p>
          <a:p>
            <a:r>
              <a:rPr lang="zh-CN" altLang="en-US" dirty="0" smtClean="0">
                <a:solidFill>
                  <a:schemeClr val="tx2"/>
                </a:solidFill>
              </a:rPr>
              <a:t>特点</a:t>
            </a:r>
            <a:r>
              <a:rPr lang="zh-CN" altLang="en-US" dirty="0">
                <a:solidFill>
                  <a:schemeClr val="tx2"/>
                </a:solidFill>
              </a:rPr>
              <a:t>是用</a:t>
            </a:r>
            <a:r>
              <a:rPr lang="zh-CN" altLang="en-US" dirty="0">
                <a:solidFill>
                  <a:srgbClr val="FF0066"/>
                </a:solidFill>
              </a:rPr>
              <a:t>白话语言</a:t>
            </a:r>
            <a:r>
              <a:rPr lang="zh-CN" altLang="en-US" dirty="0" smtClean="0">
                <a:solidFill>
                  <a:schemeClr val="tx2"/>
                </a:solidFill>
              </a:rPr>
              <a:t>写作，表现</a:t>
            </a:r>
            <a:r>
              <a:rPr lang="zh-CN" altLang="en-US" dirty="0">
                <a:solidFill>
                  <a:schemeClr val="tx2"/>
                </a:solidFill>
              </a:rPr>
              <a:t>科学、民主的新的时代</a:t>
            </a:r>
            <a:r>
              <a:rPr lang="zh-CN" altLang="en-US" dirty="0" smtClean="0">
                <a:solidFill>
                  <a:schemeClr val="tx2"/>
                </a:solidFill>
              </a:rPr>
              <a:t>内容，打</a:t>
            </a:r>
            <a:r>
              <a:rPr lang="zh-CN" altLang="en-US" dirty="0">
                <a:solidFill>
                  <a:schemeClr val="tx2"/>
                </a:solidFill>
              </a:rPr>
              <a:t>破旧诗词格律的</a:t>
            </a:r>
            <a:r>
              <a:rPr lang="zh-CN" altLang="en-US" dirty="0" smtClean="0">
                <a:solidFill>
                  <a:schemeClr val="tx2"/>
                </a:solidFill>
              </a:rPr>
              <a:t>束缚，形式</a:t>
            </a:r>
            <a:r>
              <a:rPr lang="zh-CN" altLang="en-US" dirty="0">
                <a:solidFill>
                  <a:schemeClr val="tx2"/>
                </a:solidFill>
              </a:rPr>
              <a:t>上灵活</a:t>
            </a:r>
            <a:r>
              <a:rPr lang="zh-CN" altLang="en-US" dirty="0" smtClean="0">
                <a:solidFill>
                  <a:schemeClr val="tx2"/>
                </a:solidFill>
              </a:rPr>
              <a:t>自由。</a:t>
            </a:r>
            <a:endParaRPr lang="en-US" altLang="zh-CN" dirty="0" smtClean="0">
              <a:solidFill>
                <a:schemeClr val="tx2"/>
              </a:solidFill>
            </a:endParaRPr>
          </a:p>
          <a:p>
            <a:r>
              <a:rPr lang="zh-CN" altLang="en-US" dirty="0" smtClean="0">
                <a:solidFill>
                  <a:srgbClr val="FF0066"/>
                </a:solidFill>
              </a:rPr>
              <a:t>胡</a:t>
            </a:r>
            <a:r>
              <a:rPr lang="zh-CN" altLang="en-US" dirty="0">
                <a:solidFill>
                  <a:srgbClr val="FF0066"/>
                </a:solidFill>
              </a:rPr>
              <a:t>适的</a:t>
            </a:r>
            <a:r>
              <a:rPr lang="en-US" altLang="zh-CN" dirty="0">
                <a:solidFill>
                  <a:srgbClr val="FF0066"/>
                </a:solidFill>
              </a:rPr>
              <a:t>《</a:t>
            </a:r>
            <a:r>
              <a:rPr lang="zh-CN" altLang="en-US" dirty="0">
                <a:solidFill>
                  <a:srgbClr val="FF0066"/>
                </a:solidFill>
              </a:rPr>
              <a:t>尝试集</a:t>
            </a:r>
            <a:r>
              <a:rPr lang="en-US" altLang="zh-CN" dirty="0">
                <a:solidFill>
                  <a:srgbClr val="FF0066"/>
                </a:solidFill>
              </a:rPr>
              <a:t>》</a:t>
            </a:r>
            <a:r>
              <a:rPr lang="zh-CN" altLang="en-US" dirty="0">
                <a:solidFill>
                  <a:schemeClr val="tx2"/>
                </a:solidFill>
              </a:rPr>
              <a:t>是“五四”新文化运动时期第一部白话新</a:t>
            </a:r>
            <a:r>
              <a:rPr lang="zh-CN" altLang="en-US" dirty="0" smtClean="0">
                <a:solidFill>
                  <a:schemeClr val="tx2"/>
                </a:solidFill>
              </a:rPr>
              <a:t>诗集，最早</a:t>
            </a:r>
            <a:r>
              <a:rPr lang="zh-CN" altLang="en-US" dirty="0">
                <a:solidFill>
                  <a:schemeClr val="tx2"/>
                </a:solidFill>
              </a:rPr>
              <a:t>从思想艺术上显示出一种崭新的面貌。而为新诗地位的确立作出重大贡献的是郭沫若</a:t>
            </a:r>
            <a:r>
              <a:rPr lang="zh-CN" altLang="en-US" dirty="0" smtClean="0">
                <a:solidFill>
                  <a:schemeClr val="tx2"/>
                </a:solidFill>
              </a:rPr>
              <a:t>的</a:t>
            </a:r>
            <a:endParaRPr lang="en-US" altLang="zh-CN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en-US" altLang="zh-CN" dirty="0">
                <a:solidFill>
                  <a:schemeClr val="tx2"/>
                </a:solidFill>
              </a:rPr>
              <a:t> </a:t>
            </a:r>
            <a:r>
              <a:rPr lang="en-US" altLang="zh-CN" dirty="0" smtClean="0">
                <a:solidFill>
                  <a:schemeClr val="tx2"/>
                </a:solidFill>
              </a:rPr>
              <a:t> </a:t>
            </a:r>
            <a:r>
              <a:rPr lang="en-US" altLang="zh-CN" dirty="0" smtClean="0">
                <a:solidFill>
                  <a:srgbClr val="FF0066"/>
                </a:solidFill>
              </a:rPr>
              <a:t>《</a:t>
            </a:r>
            <a:r>
              <a:rPr lang="zh-CN" altLang="en-US" dirty="0">
                <a:solidFill>
                  <a:srgbClr val="FF0066"/>
                </a:solidFill>
              </a:rPr>
              <a:t>女神</a:t>
            </a:r>
            <a:r>
              <a:rPr lang="en-US" altLang="zh-CN" dirty="0">
                <a:solidFill>
                  <a:srgbClr val="FF0066"/>
                </a:solidFill>
              </a:rPr>
              <a:t>》</a:t>
            </a:r>
            <a:r>
              <a:rPr lang="zh-CN" altLang="en-US" dirty="0" smtClean="0">
                <a:solidFill>
                  <a:schemeClr val="tx2"/>
                </a:solidFill>
              </a:rPr>
              <a:t>。</a:t>
            </a:r>
            <a:endParaRPr lang="zh-CN" altLang="en-US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现代诗的主要流派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现代诗派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5112568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         现代诗派（现代象征派）：</a:t>
            </a:r>
            <a:r>
              <a:rPr lang="en-US" altLang="zh-CN" dirty="0"/>
              <a:t>30</a:t>
            </a:r>
            <a:r>
              <a:rPr lang="zh-CN" altLang="en-US" dirty="0"/>
              <a:t>年代初出现的诗歌流派，因</a:t>
            </a:r>
            <a:r>
              <a:rPr lang="en-US" altLang="zh-CN" dirty="0"/>
              <a:t>《</a:t>
            </a:r>
            <a:r>
              <a:rPr lang="zh-CN" altLang="en-US" dirty="0"/>
              <a:t>现代</a:t>
            </a:r>
            <a:r>
              <a:rPr lang="en-US" altLang="zh-CN" dirty="0"/>
              <a:t>》</a:t>
            </a:r>
            <a:r>
              <a:rPr lang="zh-CN" altLang="en-US" dirty="0"/>
              <a:t>杂志而得名。代表诗人有戴望舒、卞之琳、施蛰存、何其芳等人。他们继承和发展了象征派的诗歌主张，提倡</a:t>
            </a:r>
            <a:r>
              <a:rPr lang="zh-CN" altLang="en-US" dirty="0" smtClean="0"/>
              <a:t>写作</a:t>
            </a:r>
            <a:r>
              <a:rPr lang="en-US" altLang="zh-CN" dirty="0" smtClean="0"/>
              <a:t>“</a:t>
            </a:r>
            <a:r>
              <a:rPr lang="zh-CN" altLang="en-US" dirty="0" smtClean="0"/>
              <a:t>纯然</a:t>
            </a:r>
            <a:r>
              <a:rPr lang="zh-CN" altLang="en-US" dirty="0"/>
              <a:t>的现代的</a:t>
            </a:r>
            <a:r>
              <a:rPr lang="zh-CN" altLang="en-US" dirty="0" smtClean="0"/>
              <a:t>诗</a:t>
            </a:r>
            <a:r>
              <a:rPr lang="en-US" altLang="zh-CN" dirty="0" smtClean="0"/>
              <a:t>”</a:t>
            </a:r>
            <a:r>
              <a:rPr lang="zh-CN" altLang="en-US" dirty="0" smtClean="0"/>
              <a:t>，</a:t>
            </a:r>
            <a:r>
              <a:rPr lang="zh-CN" altLang="en-US" dirty="0"/>
              <a:t>作品大多不讲究诗形的整齐和韵脚</a:t>
            </a:r>
            <a:r>
              <a:rPr lang="zh-CN" altLang="en-US" dirty="0" smtClean="0"/>
              <a:t>，追求</a:t>
            </a:r>
            <a:r>
              <a:rPr lang="zh-CN" altLang="en-US" dirty="0"/>
              <a:t>诗歌的散文美，以意象繁复、内涵丰富、组合奇特著称，形成朦胧而晦涩的诗风。诗作多表现诗人瞬间的情绪和遐想，被</a:t>
            </a:r>
            <a:r>
              <a:rPr lang="zh-CN" altLang="en-US" dirty="0" smtClean="0"/>
              <a:t>称为</a:t>
            </a:r>
            <a:r>
              <a:rPr lang="en-US" altLang="zh-CN" dirty="0" smtClean="0"/>
              <a:t>“</a:t>
            </a:r>
            <a:r>
              <a:rPr lang="zh-CN" altLang="en-US" dirty="0" smtClean="0"/>
              <a:t>意象抒情诗</a:t>
            </a:r>
            <a:r>
              <a:rPr lang="en-US" altLang="zh-CN" dirty="0" smtClean="0"/>
              <a:t>”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>
                <a:solidFill>
                  <a:srgbClr val="FF0066"/>
                </a:solidFill>
              </a:rPr>
              <a:t>戴</a:t>
            </a:r>
            <a:r>
              <a:rPr lang="zh-CN" altLang="en-US" dirty="0">
                <a:solidFill>
                  <a:srgbClr val="FF0066"/>
                </a:solidFill>
              </a:rPr>
              <a:t>望舒</a:t>
            </a:r>
            <a:r>
              <a:rPr lang="zh-CN" altLang="en-US" dirty="0"/>
              <a:t>被称为现代诗派</a:t>
            </a:r>
            <a:r>
              <a:rPr lang="zh-CN" altLang="en-US" dirty="0" smtClean="0"/>
              <a:t>的“</a:t>
            </a:r>
            <a:r>
              <a:rPr lang="zh-CN" altLang="en-US" dirty="0" smtClean="0">
                <a:solidFill>
                  <a:srgbClr val="FF0066"/>
                </a:solidFill>
              </a:rPr>
              <a:t>诗坛的首领</a:t>
            </a:r>
            <a:r>
              <a:rPr lang="zh-CN" altLang="en-US" dirty="0" smtClean="0"/>
              <a:t>”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现代诗的主要流派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新月派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又名新格律诗派，现代</a:t>
            </a:r>
            <a:r>
              <a:rPr lang="zh-CN" altLang="en-US" dirty="0"/>
              <a:t>新诗史上一个重要的诗歌流派</a:t>
            </a:r>
            <a:r>
              <a:rPr lang="zh-CN" altLang="en-US" dirty="0" smtClean="0"/>
              <a:t>，受</a:t>
            </a:r>
            <a:r>
              <a:rPr lang="zh-CN" altLang="en-US" dirty="0"/>
              <a:t>泰戈尔</a:t>
            </a:r>
            <a:r>
              <a:rPr lang="en-US" altLang="zh-CN" dirty="0"/>
              <a:t>《</a:t>
            </a:r>
            <a:r>
              <a:rPr lang="zh-CN" altLang="en-US" dirty="0"/>
              <a:t>新月集</a:t>
            </a:r>
            <a:r>
              <a:rPr lang="en-US" altLang="zh-CN" dirty="0"/>
              <a:t>》</a:t>
            </a:r>
            <a:r>
              <a:rPr lang="zh-CN" altLang="en-US" dirty="0"/>
              <a:t>影响。以</a:t>
            </a:r>
            <a:r>
              <a:rPr lang="en-US" altLang="zh-CN" dirty="0"/>
              <a:t>1927</a:t>
            </a:r>
            <a:r>
              <a:rPr lang="zh-CN" altLang="en-US" dirty="0"/>
              <a:t>年为界分为前后两个时期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 smtClean="0"/>
              <a:t>前期：</a:t>
            </a:r>
            <a:r>
              <a:rPr lang="en-US" altLang="zh-CN" dirty="0" smtClean="0"/>
              <a:t>1926</a:t>
            </a:r>
            <a:r>
              <a:rPr lang="zh-CN" altLang="en-US" dirty="0"/>
              <a:t>年春起，代表人物有闻一多、徐志摩、朱湘、饶孟侃、</a:t>
            </a:r>
            <a:r>
              <a:rPr lang="zh-CN" altLang="en-US" dirty="0" smtClean="0"/>
              <a:t>孙大雨等。</a:t>
            </a:r>
            <a:endParaRPr lang="en-US" altLang="zh-CN" dirty="0" smtClean="0"/>
          </a:p>
          <a:p>
            <a:r>
              <a:rPr lang="zh-CN" altLang="en-US" dirty="0" smtClean="0"/>
              <a:t>后期：</a:t>
            </a:r>
            <a:r>
              <a:rPr lang="en-US" altLang="zh-CN" dirty="0"/>
              <a:t>1927</a:t>
            </a:r>
            <a:r>
              <a:rPr lang="zh-CN" altLang="en-US" dirty="0"/>
              <a:t>年春，胡适、徐志摩、闻一多、梁实秋等人创办新月书店，次年又创办</a:t>
            </a:r>
            <a:r>
              <a:rPr lang="en-US" altLang="zh-CN" dirty="0"/>
              <a:t>《</a:t>
            </a:r>
            <a:r>
              <a:rPr lang="zh-CN" altLang="en-US" dirty="0"/>
              <a:t>新月</a:t>
            </a:r>
            <a:r>
              <a:rPr lang="en-US" altLang="zh-CN" dirty="0"/>
              <a:t>》</a:t>
            </a:r>
            <a:r>
              <a:rPr lang="zh-CN" altLang="en-US" dirty="0"/>
              <a:t>月刊，这是后期新月派。新加入成员有陈梦家、方玮德、卞之琳</a:t>
            </a:r>
            <a:r>
              <a:rPr lang="zh-CN" altLang="en-US" dirty="0" smtClean="0"/>
              <a:t>等。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现代诗的主要流派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新月派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提倡</a:t>
            </a:r>
            <a:r>
              <a:rPr lang="zh-CN" altLang="en-US" dirty="0"/>
              <a:t>新格律诗，</a:t>
            </a:r>
            <a:r>
              <a:rPr lang="zh-CN" altLang="en-US" dirty="0" smtClean="0"/>
              <a:t>主张理性</a:t>
            </a:r>
            <a:r>
              <a:rPr lang="zh-CN" altLang="en-US" dirty="0"/>
              <a:t>节制</a:t>
            </a:r>
            <a:r>
              <a:rPr lang="zh-CN" altLang="en-US" dirty="0" smtClean="0"/>
              <a:t>情感，</a:t>
            </a:r>
            <a:r>
              <a:rPr lang="zh-CN" altLang="en-US" dirty="0"/>
              <a:t>反对滥情主义和诗的散文化倾向，从理论到实践上对新诗的格律化进行了认真的探索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/>
              <a:t>徐志摩是新月派最具代表性的诗人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 smtClean="0">
                <a:solidFill>
                  <a:srgbClr val="FF0066"/>
                </a:solidFill>
              </a:rPr>
              <a:t>闻一多</a:t>
            </a:r>
            <a:r>
              <a:rPr lang="zh-CN" altLang="en-US" dirty="0"/>
              <a:t>卓有成就</a:t>
            </a:r>
            <a:r>
              <a:rPr lang="en-US" altLang="zh-CN" dirty="0"/>
              <a:t>,</a:t>
            </a:r>
            <a:r>
              <a:rPr lang="zh-CN" altLang="en-US" dirty="0"/>
              <a:t>他在</a:t>
            </a:r>
            <a:r>
              <a:rPr lang="en-US" altLang="zh-CN" dirty="0"/>
              <a:t>《</a:t>
            </a:r>
            <a:r>
              <a:rPr lang="zh-CN" altLang="en-US" dirty="0"/>
              <a:t>诗的格律</a:t>
            </a:r>
            <a:r>
              <a:rPr lang="en-US" altLang="zh-CN" dirty="0"/>
              <a:t>》</a:t>
            </a:r>
            <a:r>
              <a:rPr lang="zh-CN" altLang="en-US" dirty="0"/>
              <a:t>中提出著名的“</a:t>
            </a:r>
            <a:r>
              <a:rPr lang="zh-CN" altLang="en-US" dirty="0">
                <a:solidFill>
                  <a:srgbClr val="FF0066"/>
                </a:solidFill>
              </a:rPr>
              <a:t>三美</a:t>
            </a:r>
            <a:r>
              <a:rPr lang="zh-CN" altLang="en-US" dirty="0"/>
              <a:t>”主张</a:t>
            </a:r>
            <a:r>
              <a:rPr lang="en-US" altLang="zh-CN" dirty="0"/>
              <a:t>,</a:t>
            </a:r>
            <a:r>
              <a:rPr lang="zh-CN" altLang="en-US" dirty="0"/>
              <a:t>即“</a:t>
            </a:r>
            <a:r>
              <a:rPr lang="zh-CN" altLang="en-US" dirty="0">
                <a:solidFill>
                  <a:srgbClr val="FF0066"/>
                </a:solidFill>
              </a:rPr>
              <a:t>音乐美、绘画美、建筑美</a:t>
            </a:r>
            <a:r>
              <a:rPr lang="zh-CN" altLang="en-US" dirty="0"/>
              <a:t>”。因此新月派又被称为“新格律诗派”。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现代诗的主要流派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九叶派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又名中国</a:t>
            </a:r>
            <a:r>
              <a:rPr lang="zh-CN" altLang="en-US" dirty="0"/>
              <a:t>新诗</a:t>
            </a:r>
            <a:r>
              <a:rPr lang="zh-CN" altLang="en-US" dirty="0" smtClean="0"/>
              <a:t>派，是</a:t>
            </a:r>
            <a:r>
              <a:rPr lang="zh-CN" altLang="en-US" dirty="0"/>
              <a:t>抗战后期和解放战争</a:t>
            </a:r>
            <a:r>
              <a:rPr lang="zh-CN" altLang="en-US" dirty="0" smtClean="0"/>
              <a:t>时期（</a:t>
            </a:r>
            <a:r>
              <a:rPr lang="en-US" altLang="zh-CN" dirty="0" smtClean="0"/>
              <a:t>1938-1948</a:t>
            </a:r>
            <a:r>
              <a:rPr lang="zh-CN" altLang="en-US" dirty="0" smtClean="0"/>
              <a:t>年）的</a:t>
            </a:r>
            <a:r>
              <a:rPr lang="zh-CN" altLang="en-US" dirty="0"/>
              <a:t>一个具有现代主义倾向</a:t>
            </a:r>
            <a:r>
              <a:rPr lang="zh-CN" altLang="en-US" dirty="0" smtClean="0"/>
              <a:t>的</a:t>
            </a:r>
            <a:r>
              <a:rPr lang="zh-CN" altLang="en-US" dirty="0"/>
              <a:t>流派。主要成员有辛笛、穆旦、陈敬容、杜运燮等九人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/>
              <a:t>主张的</a:t>
            </a:r>
            <a:r>
              <a:rPr lang="zh-CN" altLang="en-US" dirty="0" smtClean="0"/>
              <a:t>就是人</a:t>
            </a:r>
            <a:r>
              <a:rPr lang="zh-CN" altLang="en-US" dirty="0"/>
              <a:t>的</a:t>
            </a:r>
            <a:r>
              <a:rPr lang="zh-CN" altLang="en-US" dirty="0" smtClean="0"/>
              <a:t>文学、人民</a:t>
            </a:r>
            <a:r>
              <a:rPr lang="zh-CN" altLang="en-US" dirty="0"/>
              <a:t>的</a:t>
            </a:r>
            <a:r>
              <a:rPr lang="zh-CN" altLang="en-US" dirty="0" smtClean="0"/>
              <a:t>文学和生命</a:t>
            </a:r>
            <a:r>
              <a:rPr lang="zh-CN" altLang="en-US" dirty="0"/>
              <a:t>的</a:t>
            </a:r>
            <a:r>
              <a:rPr lang="zh-CN" altLang="en-US" dirty="0" smtClean="0"/>
              <a:t>文学的综合，强调</a:t>
            </a:r>
            <a:r>
              <a:rPr lang="zh-CN" altLang="en-US" dirty="0"/>
              <a:t>反映现实与挖掘内心的统一。带有现代主义倾向，善用意象、象征、</a:t>
            </a:r>
            <a:r>
              <a:rPr lang="zh-CN" altLang="en-US" dirty="0" smtClean="0"/>
              <a:t>借喻的表现技巧。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现代诗歌的主要流派</a:t>
            </a:r>
            <a:r>
              <a:rPr lang="en-US" altLang="zh-CN" dirty="0" smtClean="0"/>
              <a:t>——</a:t>
            </a:r>
            <a:r>
              <a:rPr lang="zh-CN" altLang="en-US" dirty="0"/>
              <a:t>朦胧派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4525963"/>
          </a:xfrm>
        </p:spPr>
        <p:txBody>
          <a:bodyPr/>
          <a:lstStyle/>
          <a:p>
            <a:r>
              <a:rPr lang="en-US" altLang="zh-CN" dirty="0"/>
              <a:t>20</a:t>
            </a:r>
            <a:r>
              <a:rPr lang="zh-CN" altLang="en-US" dirty="0"/>
              <a:t>世纪</a:t>
            </a:r>
            <a:r>
              <a:rPr lang="en-US" altLang="zh-CN" dirty="0"/>
              <a:t>70</a:t>
            </a:r>
            <a:r>
              <a:rPr lang="zh-CN" altLang="en-US" dirty="0"/>
              <a:t>年代末</a:t>
            </a:r>
            <a:r>
              <a:rPr lang="en-US" altLang="zh-CN" dirty="0"/>
              <a:t>80</a:t>
            </a:r>
            <a:r>
              <a:rPr lang="zh-CN" altLang="en-US" dirty="0"/>
              <a:t>年代初出现的诗派，其代表人物有北岛、舒婷、顾城、江河、海子、杨炼</a:t>
            </a:r>
            <a:r>
              <a:rPr lang="zh-CN" altLang="en-US" dirty="0" smtClean="0"/>
              <a:t>等。诗歌</a:t>
            </a:r>
            <a:r>
              <a:rPr lang="zh-CN" altLang="en-US" dirty="0"/>
              <a:t>在创作手法上大量使用</a:t>
            </a:r>
            <a:r>
              <a:rPr lang="zh-CN" altLang="en-US" dirty="0" smtClean="0"/>
              <a:t>象征，</a:t>
            </a:r>
            <a:r>
              <a:rPr lang="zh-CN" altLang="en-US" dirty="0"/>
              <a:t>使得诗歌的文学意义充满多样性和不明确性，所以也被人们称为朦胧诗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 smtClean="0"/>
              <a:t>朦胧诗精神</a:t>
            </a:r>
            <a:r>
              <a:rPr lang="zh-CN" altLang="en-US" dirty="0"/>
              <a:t>内涵的三个层面是：一揭露黑暗和社会批判，二是在黑暗中寻找光明、反思与探求意识以及浓厚的英雄主义色彩，三是在人道主义基础上建立起来的对“人”的特别关注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新诗三美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音乐美：韵律和谐，回环往复。特点是强调，既使形象鲜明，思想突出，感情强烈，又使行文前后呼应，跌宕起伏，有强烈的节奏感和旋律美。</a:t>
            </a:r>
            <a:endParaRPr lang="en-US" altLang="zh-CN" dirty="0" smtClean="0"/>
          </a:p>
          <a:p>
            <a:r>
              <a:rPr lang="zh-CN" altLang="en-US" dirty="0"/>
              <a:t>绘画</a:t>
            </a:r>
            <a:r>
              <a:rPr lang="zh-CN" altLang="en-US" dirty="0" smtClean="0"/>
              <a:t>美：意象丰富，色彩鲜明</a:t>
            </a:r>
            <a:endParaRPr lang="en-US" altLang="zh-CN" dirty="0" smtClean="0"/>
          </a:p>
          <a:p>
            <a:r>
              <a:rPr lang="zh-CN" altLang="en-US" dirty="0"/>
              <a:t>建筑</a:t>
            </a:r>
            <a:r>
              <a:rPr lang="zh-CN" altLang="en-US" dirty="0" smtClean="0"/>
              <a:t>美：参差变化中句式整齐</a:t>
            </a:r>
            <a:endParaRPr lang="zh-CN" altLang="en-US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1779" y="620688"/>
            <a:ext cx="4993676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200" spc="300" dirty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仿宋_GB2312" pitchFamily="49" charset="-122"/>
                <a:ea typeface="仿宋_GB2312" pitchFamily="49" charset="-122"/>
              </a:rPr>
              <a:t>谢谢观看！</a:t>
            </a:r>
            <a:endParaRPr lang="zh-CN" altLang="en-US" sz="7200" spc="300" dirty="0">
              <a:ln w="18415" cmpd="sng">
                <a:solidFill>
                  <a:schemeClr val="tx1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41987" name="矩形 8"/>
          <p:cNvSpPr>
            <a:spLocks noChangeArrowheads="1"/>
          </p:cNvSpPr>
          <p:nvPr/>
        </p:nvSpPr>
        <p:spPr bwMode="auto">
          <a:xfrm>
            <a:off x="8496300" y="2205038"/>
            <a:ext cx="647700" cy="2301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100">
                <a:latin typeface="Calibri" panose="020F0502020204030204" pitchFamily="34" charset="0"/>
              </a:rPr>
              <a:t>PPT</a:t>
            </a:r>
            <a:r>
              <a:rPr lang="zh-CN" altLang="en-US" sz="100">
                <a:latin typeface="Calibri" panose="020F0502020204030204" pitchFamily="34" charset="0"/>
              </a:rPr>
              <a:t>模板下载：</a:t>
            </a:r>
            <a:r>
              <a:rPr lang="en-US" altLang="zh-CN" sz="100">
                <a:latin typeface="Calibri" panose="020F0502020204030204" pitchFamily="34" charset="0"/>
              </a:rPr>
              <a:t>www.1ppt.com/moban/     </a:t>
            </a:r>
            <a:r>
              <a:rPr lang="zh-CN" altLang="en-US" sz="100">
                <a:latin typeface="Calibri" panose="020F0502020204030204" pitchFamily="34" charset="0"/>
              </a:rPr>
              <a:t>行业</a:t>
            </a:r>
            <a:r>
              <a:rPr lang="en-US" altLang="zh-CN" sz="100">
                <a:latin typeface="Calibri" panose="020F0502020204030204" pitchFamily="34" charset="0"/>
              </a:rPr>
              <a:t>PPT</a:t>
            </a:r>
            <a:r>
              <a:rPr lang="zh-CN" altLang="en-US" sz="100">
                <a:latin typeface="Calibri" panose="020F0502020204030204" pitchFamily="34" charset="0"/>
              </a:rPr>
              <a:t>模板：</a:t>
            </a:r>
            <a:r>
              <a:rPr lang="en-US" altLang="zh-CN" sz="100">
                <a:latin typeface="Calibri" panose="020F0502020204030204" pitchFamily="34" charset="0"/>
              </a:rPr>
              <a:t>www.1ppt.com/hangye/ </a:t>
            </a:r>
            <a:endParaRPr lang="en-US" altLang="zh-CN" sz="100">
              <a:latin typeface="Calibri" panose="020F0502020204030204" pitchFamily="34" charset="0"/>
            </a:endParaRPr>
          </a:p>
          <a:p>
            <a:r>
              <a:rPr lang="zh-CN" altLang="en-US" sz="100">
                <a:latin typeface="Calibri" panose="020F0502020204030204" pitchFamily="34" charset="0"/>
              </a:rPr>
              <a:t>节日</a:t>
            </a:r>
            <a:r>
              <a:rPr lang="en-US" altLang="zh-CN" sz="100">
                <a:latin typeface="Calibri" panose="020F0502020204030204" pitchFamily="34" charset="0"/>
              </a:rPr>
              <a:t>PPT</a:t>
            </a:r>
            <a:r>
              <a:rPr lang="zh-CN" altLang="en-US" sz="100">
                <a:latin typeface="Calibri" panose="020F0502020204030204" pitchFamily="34" charset="0"/>
              </a:rPr>
              <a:t>模板：</a:t>
            </a:r>
            <a:r>
              <a:rPr lang="en-US" altLang="zh-CN" sz="100">
                <a:latin typeface="Calibri" panose="020F0502020204030204" pitchFamily="34" charset="0"/>
              </a:rPr>
              <a:t>www.1ppt.com/jieri/           PPT</a:t>
            </a:r>
            <a:r>
              <a:rPr lang="zh-CN" altLang="en-US" sz="100">
                <a:latin typeface="Calibri" panose="020F0502020204030204" pitchFamily="34" charset="0"/>
              </a:rPr>
              <a:t>素材下载：</a:t>
            </a:r>
            <a:r>
              <a:rPr lang="en-US" altLang="zh-CN" sz="100">
                <a:latin typeface="Calibri" panose="020F0502020204030204" pitchFamily="34" charset="0"/>
              </a:rPr>
              <a:t>www.1ppt.com/sucai/</a:t>
            </a:r>
            <a:endParaRPr lang="en-US" altLang="zh-CN" sz="100">
              <a:latin typeface="Calibri" panose="020F0502020204030204" pitchFamily="34" charset="0"/>
            </a:endParaRPr>
          </a:p>
          <a:p>
            <a:r>
              <a:rPr lang="en-US" altLang="zh-CN" sz="100">
                <a:latin typeface="Calibri" panose="020F0502020204030204" pitchFamily="34" charset="0"/>
              </a:rPr>
              <a:t>PPT</a:t>
            </a:r>
            <a:r>
              <a:rPr lang="zh-CN" altLang="en-US" sz="100">
                <a:latin typeface="Calibri" panose="020F0502020204030204" pitchFamily="34" charset="0"/>
              </a:rPr>
              <a:t>背景图片：</a:t>
            </a:r>
            <a:r>
              <a:rPr lang="en-US" altLang="zh-CN" sz="100">
                <a:latin typeface="Calibri" panose="020F0502020204030204" pitchFamily="34" charset="0"/>
              </a:rPr>
              <a:t>www.1ppt.com/beijing/      PPT</a:t>
            </a:r>
            <a:r>
              <a:rPr lang="zh-CN" altLang="en-US" sz="100">
                <a:latin typeface="Calibri" panose="020F0502020204030204" pitchFamily="34" charset="0"/>
              </a:rPr>
              <a:t>图表下载：</a:t>
            </a:r>
            <a:r>
              <a:rPr lang="en-US" altLang="zh-CN" sz="100">
                <a:latin typeface="Calibri" panose="020F0502020204030204" pitchFamily="34" charset="0"/>
              </a:rPr>
              <a:t>www.1ppt.com/tubiao/      </a:t>
            </a:r>
            <a:endParaRPr lang="en-US" altLang="zh-CN" sz="100">
              <a:latin typeface="Calibri" panose="020F0502020204030204" pitchFamily="34" charset="0"/>
            </a:endParaRPr>
          </a:p>
          <a:p>
            <a:r>
              <a:rPr lang="zh-CN" altLang="en-US" sz="100">
                <a:latin typeface="Calibri" panose="020F0502020204030204" pitchFamily="34" charset="0"/>
              </a:rPr>
              <a:t>优秀</a:t>
            </a:r>
            <a:r>
              <a:rPr lang="en-US" altLang="zh-CN" sz="100">
                <a:latin typeface="Calibri" panose="020F0502020204030204" pitchFamily="34" charset="0"/>
              </a:rPr>
              <a:t>PPT</a:t>
            </a:r>
            <a:r>
              <a:rPr lang="zh-CN" altLang="en-US" sz="100">
                <a:latin typeface="Calibri" panose="020F0502020204030204" pitchFamily="34" charset="0"/>
              </a:rPr>
              <a:t>下载：</a:t>
            </a:r>
            <a:r>
              <a:rPr lang="en-US" altLang="zh-CN" sz="100">
                <a:latin typeface="Calibri" panose="020F0502020204030204" pitchFamily="34" charset="0"/>
              </a:rPr>
              <a:t>www.1ppt.com/xiazai/        PPT</a:t>
            </a:r>
            <a:r>
              <a:rPr lang="zh-CN" altLang="en-US" sz="100">
                <a:latin typeface="Calibri" panose="020F0502020204030204" pitchFamily="34" charset="0"/>
              </a:rPr>
              <a:t>教程： </a:t>
            </a:r>
            <a:r>
              <a:rPr lang="en-US" altLang="zh-CN" sz="100">
                <a:latin typeface="Calibri" panose="020F0502020204030204" pitchFamily="34" charset="0"/>
              </a:rPr>
              <a:t>www.1ppt.com/powerpoint/      </a:t>
            </a:r>
            <a:endParaRPr lang="en-US" altLang="zh-CN" sz="100">
              <a:latin typeface="Calibri" panose="020F0502020204030204" pitchFamily="34" charset="0"/>
            </a:endParaRPr>
          </a:p>
          <a:p>
            <a:r>
              <a:rPr lang="en-US" altLang="zh-CN" sz="100">
                <a:latin typeface="Calibri" panose="020F0502020204030204" pitchFamily="34" charset="0"/>
              </a:rPr>
              <a:t>Word</a:t>
            </a:r>
            <a:r>
              <a:rPr lang="zh-CN" altLang="en-US" sz="100">
                <a:latin typeface="Calibri" panose="020F0502020204030204" pitchFamily="34" charset="0"/>
              </a:rPr>
              <a:t>教程： </a:t>
            </a:r>
            <a:r>
              <a:rPr lang="en-US" altLang="zh-CN" sz="100">
                <a:latin typeface="Calibri" panose="020F0502020204030204" pitchFamily="34" charset="0"/>
              </a:rPr>
              <a:t>www.1ppt.com/word/              Excel</a:t>
            </a:r>
            <a:r>
              <a:rPr lang="zh-CN" altLang="en-US" sz="100">
                <a:latin typeface="Calibri" panose="020F0502020204030204" pitchFamily="34" charset="0"/>
              </a:rPr>
              <a:t>教程：</a:t>
            </a:r>
            <a:r>
              <a:rPr lang="en-US" altLang="zh-CN" sz="100">
                <a:latin typeface="Calibri" panose="020F0502020204030204" pitchFamily="34" charset="0"/>
              </a:rPr>
              <a:t>www.1ppt.com/excel/  </a:t>
            </a:r>
            <a:endParaRPr lang="en-US" altLang="zh-CN" sz="100">
              <a:latin typeface="Calibri" panose="020F0502020204030204" pitchFamily="34" charset="0"/>
            </a:endParaRPr>
          </a:p>
          <a:p>
            <a:r>
              <a:rPr lang="zh-CN" altLang="en-US" sz="100">
                <a:latin typeface="Calibri" panose="020F0502020204030204" pitchFamily="34" charset="0"/>
              </a:rPr>
              <a:t>资料下载：</a:t>
            </a:r>
            <a:r>
              <a:rPr lang="en-US" altLang="zh-CN" sz="100">
                <a:latin typeface="Calibri" panose="020F0502020204030204" pitchFamily="34" charset="0"/>
              </a:rPr>
              <a:t>www.1ppt.com/ziliao/                PPT</a:t>
            </a:r>
            <a:r>
              <a:rPr lang="zh-CN" altLang="en-US" sz="100">
                <a:latin typeface="Calibri" panose="020F0502020204030204" pitchFamily="34" charset="0"/>
              </a:rPr>
              <a:t>课件下载：</a:t>
            </a:r>
            <a:r>
              <a:rPr lang="en-US" altLang="zh-CN" sz="100">
                <a:latin typeface="Calibri" panose="020F0502020204030204" pitchFamily="34" charset="0"/>
              </a:rPr>
              <a:t>www.1ppt.com/kejian/ </a:t>
            </a:r>
            <a:endParaRPr lang="en-US" altLang="zh-CN" sz="100">
              <a:latin typeface="Calibri" panose="020F0502020204030204" pitchFamily="34" charset="0"/>
            </a:endParaRPr>
          </a:p>
          <a:p>
            <a:r>
              <a:rPr lang="zh-CN" altLang="en-US" sz="100">
                <a:latin typeface="Calibri" panose="020F0502020204030204" pitchFamily="34" charset="0"/>
              </a:rPr>
              <a:t>范文下载：</a:t>
            </a:r>
            <a:r>
              <a:rPr lang="en-US" altLang="zh-CN" sz="100">
                <a:latin typeface="Calibri" panose="020F0502020204030204" pitchFamily="34" charset="0"/>
              </a:rPr>
              <a:t>www.1ppt.com/fanwen/             </a:t>
            </a:r>
            <a:r>
              <a:rPr lang="zh-CN" altLang="en-US" sz="100">
                <a:latin typeface="Calibri" panose="020F0502020204030204" pitchFamily="34" charset="0"/>
              </a:rPr>
              <a:t>试卷下载：</a:t>
            </a:r>
            <a:r>
              <a:rPr lang="en-US" altLang="zh-CN" sz="100">
                <a:latin typeface="Calibri" panose="020F0502020204030204" pitchFamily="34" charset="0"/>
              </a:rPr>
              <a:t>www.1ppt.com/shiti/  </a:t>
            </a:r>
            <a:endParaRPr lang="en-US" altLang="zh-CN" sz="100">
              <a:latin typeface="Calibri" panose="020F0502020204030204" pitchFamily="34" charset="0"/>
            </a:endParaRPr>
          </a:p>
          <a:p>
            <a:r>
              <a:rPr lang="zh-CN" altLang="en-US" sz="100">
                <a:latin typeface="Calibri" panose="020F0502020204030204" pitchFamily="34" charset="0"/>
              </a:rPr>
              <a:t>教案下载：</a:t>
            </a:r>
            <a:r>
              <a:rPr lang="en-US" altLang="zh-CN" sz="100">
                <a:latin typeface="Calibri" panose="020F0502020204030204" pitchFamily="34" charset="0"/>
              </a:rPr>
              <a:t>www.1ppt.com/jiaoan/  </a:t>
            </a:r>
            <a:endParaRPr lang="en-US" altLang="zh-CN" sz="100">
              <a:latin typeface="Calibri" panose="020F0502020204030204" pitchFamily="34" charset="0"/>
            </a:endParaRPr>
          </a:p>
          <a:p>
            <a:r>
              <a:rPr lang="en-US" altLang="zh-CN" sz="100">
                <a:latin typeface="Calibri" panose="020F0502020204030204" pitchFamily="34" charset="0"/>
              </a:rPr>
              <a:t> </a:t>
            </a:r>
            <a:endParaRPr lang="zh-CN" altLang="en-US" sz="10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雨巷</a:t>
            </a:r>
            <a:r>
              <a:rPr lang="en-US" altLang="zh-CN" smtClean="0"/>
              <a:t>—</a:t>
            </a:r>
            <a:r>
              <a:rPr lang="zh-CN" altLang="en-US" smtClean="0"/>
              <a:t>背景介绍</a:t>
            </a:r>
            <a:endParaRPr lang="zh-CN" altLang="en-US" smtClean="0"/>
          </a:p>
        </p:txBody>
      </p:sp>
      <p:sp>
        <p:nvSpPr>
          <p:cNvPr id="29698" name="Rectangle 3"/>
          <p:cNvSpPr>
            <a:spLocks noGrp="1"/>
          </p:cNvSpPr>
          <p:nvPr>
            <p:ph type="body" idx="1"/>
          </p:nvPr>
        </p:nvSpPr>
        <p:spPr>
          <a:xfrm>
            <a:off x="323850" y="1484313"/>
            <a:ext cx="8229600" cy="4525962"/>
          </a:xfrm>
        </p:spPr>
        <p:txBody>
          <a:bodyPr/>
          <a:lstStyle/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kumimoji="1" lang="zh-CN" altLang="en-US" sz="2800" b="1" smtClean="0"/>
              <a:t>              这首诗写于</a:t>
            </a:r>
            <a:r>
              <a:rPr kumimoji="1" lang="en-US" altLang="zh-CN" sz="2800" b="1" smtClean="0">
                <a:solidFill>
                  <a:srgbClr val="FF0000"/>
                </a:solidFill>
              </a:rPr>
              <a:t>1927</a:t>
            </a:r>
            <a:r>
              <a:rPr kumimoji="1" lang="zh-CN" altLang="en-US" sz="2800" b="1" smtClean="0"/>
              <a:t>年夏天，当时反动派对革命者的血腥屠杀，造成了笼罩全国的</a:t>
            </a:r>
            <a:r>
              <a:rPr kumimoji="1" lang="zh-CN" altLang="en-US" sz="2800" b="1" smtClean="0">
                <a:solidFill>
                  <a:srgbClr val="FF0000"/>
                </a:solidFill>
              </a:rPr>
              <a:t>白色恐怖</a:t>
            </a:r>
            <a:r>
              <a:rPr kumimoji="1" lang="zh-CN" altLang="en-US" sz="2800" b="1" smtClean="0"/>
              <a:t>。原来热烈响应了革命的青年，一下子从火的高空中坠入了夜的深渊。他们中的一部分人，找不到革命的前途。他们在痛苦中陷于</a:t>
            </a:r>
            <a:r>
              <a:rPr kumimoji="1" lang="zh-CN" altLang="en-US" sz="2800" b="1" smtClean="0">
                <a:solidFill>
                  <a:srgbClr val="FF0000"/>
                </a:solidFill>
              </a:rPr>
              <a:t>彷徨迷惘</a:t>
            </a:r>
            <a:r>
              <a:rPr kumimoji="1" lang="zh-CN" altLang="en-US" sz="2800" b="1" smtClean="0"/>
              <a:t>，他们在失望中渴求着新的希望的出现，在阴暗中盼望飘起绚丽的彩霞。</a:t>
            </a:r>
            <a:r>
              <a:rPr kumimoji="1" lang="en-US" altLang="zh-CN" sz="2800" b="1" smtClean="0"/>
              <a:t>《</a:t>
            </a:r>
            <a:r>
              <a:rPr kumimoji="1" lang="zh-CN" altLang="en-US" sz="2800" b="1" smtClean="0"/>
              <a:t>雨巷</a:t>
            </a:r>
            <a:r>
              <a:rPr kumimoji="1" lang="en-US" altLang="zh-CN" sz="2800" b="1" smtClean="0"/>
              <a:t>》</a:t>
            </a:r>
            <a:r>
              <a:rPr kumimoji="1" lang="zh-CN" altLang="en-US" sz="2800" b="1" smtClean="0"/>
              <a:t>一诗就是诗人的这种心情的表现，其中交织着</a:t>
            </a:r>
            <a:r>
              <a:rPr kumimoji="1" lang="zh-CN" altLang="en-US" sz="2800" b="1" smtClean="0">
                <a:solidFill>
                  <a:srgbClr val="FF0000"/>
                </a:solidFill>
              </a:rPr>
              <a:t>失望和希望</a:t>
            </a:r>
            <a:r>
              <a:rPr kumimoji="1" lang="zh-CN" altLang="en-US" sz="2800" b="1" smtClean="0"/>
              <a:t>、</a:t>
            </a:r>
            <a:r>
              <a:rPr kumimoji="1" lang="zh-CN" altLang="en-US" sz="2800" b="1" smtClean="0">
                <a:solidFill>
                  <a:srgbClr val="FF0000"/>
                </a:solidFill>
              </a:rPr>
              <a:t>幻灭和追求</a:t>
            </a:r>
            <a:r>
              <a:rPr kumimoji="1" lang="zh-CN" altLang="en-US" sz="2800" b="1" smtClean="0"/>
              <a:t>的双重情调。这种情怀在当时是有一定的普遍性的。</a:t>
            </a:r>
            <a:endParaRPr kumimoji="1" lang="zh-CN" altLang="en-US" sz="2800" b="1" smtClean="0"/>
          </a:p>
          <a:p>
            <a:pPr eaLnBrk="1" hangingPunct="1"/>
            <a:endParaRPr lang="zh-CN" altLang="en-US" sz="28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 smtClean="0"/>
              <a:t>雨巷</a:t>
            </a:r>
            <a:r>
              <a:rPr lang="en-US" altLang="zh-CN" smtClean="0"/>
              <a:t>—</a:t>
            </a:r>
            <a:r>
              <a:rPr lang="zh-CN" altLang="en-US" smtClean="0"/>
              <a:t>内容结构</a:t>
            </a:r>
            <a:endParaRPr lang="zh-CN" altLang="en-US" smtClean="0"/>
          </a:p>
        </p:txBody>
      </p:sp>
      <p:sp>
        <p:nvSpPr>
          <p:cNvPr id="30723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zh-CN" altLang="en-US" smtClean="0"/>
              <a:t>第一段：我希望遇见丁香姑娘（第</a:t>
            </a:r>
            <a:r>
              <a:rPr lang="en-US" altLang="zh-CN" smtClean="0"/>
              <a:t>1</a:t>
            </a:r>
            <a:r>
              <a:rPr lang="zh-CN" altLang="en-US" smtClean="0"/>
              <a:t>段）</a:t>
            </a:r>
            <a:endParaRPr lang="zh-CN" altLang="en-US" smtClean="0"/>
          </a:p>
          <a:p>
            <a:r>
              <a:rPr lang="zh-CN" altLang="en-US" smtClean="0"/>
              <a:t>第二段：姑娘</a:t>
            </a:r>
            <a:r>
              <a:rPr lang="en-US" altLang="zh-CN" smtClean="0"/>
              <a:t>—</a:t>
            </a:r>
            <a:r>
              <a:rPr lang="zh-CN" altLang="en-US" smtClean="0"/>
              <a:t>丁香的颜色、芬芳、忧愁、</a:t>
            </a:r>
            <a:endParaRPr lang="zh-CN" altLang="en-US" smtClean="0"/>
          </a:p>
          <a:p>
            <a:pPr>
              <a:buFont typeface="Arial" panose="020B0604020202020204" pitchFamily="34" charset="0"/>
              <a:buNone/>
            </a:pPr>
            <a:r>
              <a:rPr lang="zh-CN" altLang="en-US" smtClean="0"/>
              <a:t>                     抑郁（第</a:t>
            </a:r>
            <a:r>
              <a:rPr lang="en-US" altLang="zh-CN" smtClean="0"/>
              <a:t>2</a:t>
            </a:r>
            <a:r>
              <a:rPr lang="zh-CN" altLang="en-US" smtClean="0"/>
              <a:t>、</a:t>
            </a:r>
            <a:r>
              <a:rPr lang="en-US" altLang="zh-CN" smtClean="0"/>
              <a:t>3</a:t>
            </a:r>
            <a:r>
              <a:rPr lang="zh-CN" altLang="en-US" smtClean="0"/>
              <a:t>段）</a:t>
            </a:r>
            <a:endParaRPr lang="zh-CN" altLang="en-US" smtClean="0"/>
          </a:p>
          <a:p>
            <a:r>
              <a:rPr lang="zh-CN" altLang="en-US" smtClean="0"/>
              <a:t>第三段：姑娘出现（第</a:t>
            </a:r>
            <a:r>
              <a:rPr lang="en-US" altLang="zh-CN" smtClean="0"/>
              <a:t>4</a:t>
            </a:r>
            <a:r>
              <a:rPr lang="zh-CN" altLang="en-US" smtClean="0"/>
              <a:t>段）</a:t>
            </a:r>
            <a:endParaRPr lang="zh-CN" altLang="en-US" smtClean="0"/>
          </a:p>
          <a:p>
            <a:r>
              <a:rPr lang="zh-CN" altLang="en-US" smtClean="0"/>
              <a:t>第四段：姑娘在雨的哀曲里消失（第</a:t>
            </a:r>
            <a:r>
              <a:rPr lang="en-US" altLang="zh-CN" smtClean="0"/>
              <a:t>5</a:t>
            </a:r>
            <a:r>
              <a:rPr lang="zh-CN" altLang="en-US" smtClean="0"/>
              <a:t>、</a:t>
            </a:r>
            <a:r>
              <a:rPr lang="en-US" altLang="zh-CN" smtClean="0"/>
              <a:t>6</a:t>
            </a:r>
            <a:endParaRPr lang="en-US" altLang="zh-CN" smtClean="0"/>
          </a:p>
          <a:p>
            <a:pPr>
              <a:buFont typeface="Arial" panose="020B0604020202020204" pitchFamily="34" charset="0"/>
              <a:buNone/>
            </a:pPr>
            <a:r>
              <a:rPr lang="zh-CN" altLang="en-US" smtClean="0"/>
              <a:t>                     段）</a:t>
            </a:r>
            <a:endParaRPr lang="zh-CN" altLang="en-US" smtClean="0"/>
          </a:p>
          <a:p>
            <a:r>
              <a:rPr lang="zh-CN" altLang="en-US" smtClean="0"/>
              <a:t>第五段：希望、伤感（第</a:t>
            </a:r>
            <a:r>
              <a:rPr lang="en-US" altLang="zh-CN" smtClean="0"/>
              <a:t>7</a:t>
            </a:r>
            <a:r>
              <a:rPr lang="zh-CN" altLang="en-US" smtClean="0"/>
              <a:t>段）</a:t>
            </a:r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雨巷</a:t>
            </a:r>
            <a:r>
              <a:rPr lang="en-US" altLang="zh-CN" smtClean="0"/>
              <a:t>—</a:t>
            </a:r>
            <a:r>
              <a:rPr lang="zh-CN" altLang="en-US" smtClean="0"/>
              <a:t>内容结构</a:t>
            </a:r>
            <a:endParaRPr lang="zh-CN" altLang="en-US" smtClean="0"/>
          </a:p>
        </p:txBody>
      </p:sp>
      <p:sp>
        <p:nvSpPr>
          <p:cNvPr id="60419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第一部分：我的希望</a:t>
            </a:r>
            <a:endParaRPr lang="zh-CN" altLang="en-US" smtClean="0"/>
          </a:p>
          <a:p>
            <a:pPr>
              <a:buFont typeface="Arial" panose="020B0604020202020204" pitchFamily="34" charset="0"/>
              <a:buNone/>
            </a:pPr>
            <a:r>
              <a:rPr lang="zh-CN" altLang="en-US" smtClean="0"/>
              <a:t>    小巷在白墙黑瓦的建筑物之间，曲折而悠长；天空阴沉沉的，小雨淅淅沥沥地下个不停。小巷里空荡荡的，只有诗人。</a:t>
            </a:r>
            <a:br>
              <a:rPr lang="zh-CN" altLang="en-US" smtClean="0"/>
            </a:br>
            <a:endParaRPr lang="zh-CN" altLang="en-US" smtClean="0"/>
          </a:p>
          <a:p>
            <a:pPr>
              <a:buFont typeface="Arial" panose="020B0604020202020204" pitchFamily="34" charset="0"/>
              <a:buNone/>
            </a:pPr>
            <a:r>
              <a:rPr lang="zh-CN" altLang="en-US" smtClean="0"/>
              <a:t>小巷、细雨、撑着油纸伞的孤独诗人以及他</a:t>
            </a:r>
            <a:endParaRPr lang="zh-CN" altLang="en-US" smtClean="0"/>
          </a:p>
          <a:p>
            <a:pPr>
              <a:buFont typeface="Arial" panose="020B0604020202020204" pitchFamily="34" charset="0"/>
              <a:buNone/>
            </a:pPr>
            <a:r>
              <a:rPr lang="zh-CN" altLang="en-US" smtClean="0"/>
              <a:t>的彷徨步态</a:t>
            </a:r>
            <a:r>
              <a:rPr lang="en-US" altLang="zh-CN" smtClean="0"/>
              <a:t>——</a:t>
            </a:r>
            <a:r>
              <a:rPr lang="zh-CN" altLang="en-US" smtClean="0">
                <a:solidFill>
                  <a:srgbClr val="FF0000"/>
                </a:solidFill>
              </a:rPr>
              <a:t>凄清、哀怨和惆怅</a:t>
            </a:r>
            <a:r>
              <a:rPr lang="zh-CN" altLang="en-US" smtClean="0"/>
              <a:t>。 </a:t>
            </a:r>
            <a:endParaRPr lang="zh-CN" altLang="en-US" smtClean="0"/>
          </a:p>
          <a:p>
            <a:pPr>
              <a:buFont typeface="Arial" panose="020B0604020202020204" pitchFamily="34" charset="0"/>
              <a:buNone/>
            </a:pPr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雨巷</a:t>
            </a:r>
            <a:r>
              <a:rPr lang="en-US" altLang="zh-CN" smtClean="0"/>
              <a:t>—</a:t>
            </a:r>
            <a:r>
              <a:rPr lang="zh-CN" altLang="en-US" smtClean="0"/>
              <a:t>内容结构</a:t>
            </a:r>
            <a:endParaRPr lang="zh-CN" altLang="en-US" smtClean="0"/>
          </a:p>
        </p:txBody>
      </p:sp>
      <p:sp>
        <p:nvSpPr>
          <p:cNvPr id="62467" name="Rectangle 3"/>
          <p:cNvSpPr>
            <a:spLocks noGrp="1"/>
          </p:cNvSpPr>
          <p:nvPr>
            <p:ph type="body" idx="1"/>
          </p:nvPr>
        </p:nvSpPr>
        <p:spPr>
          <a:xfrm>
            <a:off x="468313" y="1196975"/>
            <a:ext cx="8229600" cy="4852988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mtClean="0"/>
              <a:t>第二部分：丁香姑娘</a:t>
            </a:r>
            <a:endParaRPr lang="zh-CN" altLang="en-US" smtClean="0"/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mtClean="0"/>
              <a:t>    她是有                                </a:t>
            </a:r>
            <a:endParaRPr lang="zh-CN" altLang="en-US" smtClean="0"/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mtClean="0"/>
              <a:t>    丁香一样的颜色，</a:t>
            </a:r>
            <a:endParaRPr lang="zh-CN" altLang="en-US" smtClean="0"/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mtClean="0"/>
              <a:t>    丁香一样的芬芳，</a:t>
            </a:r>
            <a:endParaRPr lang="zh-CN" altLang="en-US" smtClean="0"/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mtClean="0"/>
              <a:t>    丁香一样的忧愁，</a:t>
            </a:r>
            <a:endParaRPr lang="zh-CN" altLang="en-US" smtClean="0"/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mtClean="0"/>
              <a:t>    在雨中哀怨，</a:t>
            </a:r>
            <a:endParaRPr lang="zh-CN" altLang="en-US" smtClean="0"/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mtClean="0"/>
              <a:t>    哀怨又彷徨。</a:t>
            </a:r>
            <a:endParaRPr lang="zh-CN" altLang="en-US" smtClean="0"/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mtClean="0"/>
              <a:t>丁香、油纸伞、篱墙，描绘了一个</a:t>
            </a:r>
            <a:r>
              <a:rPr lang="zh-CN" altLang="en-US" smtClean="0">
                <a:solidFill>
                  <a:srgbClr val="FF0000"/>
                </a:solidFill>
              </a:rPr>
              <a:t>凄婉迷蒙</a:t>
            </a:r>
            <a:endParaRPr lang="zh-CN" altLang="en-US" smtClean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mtClean="0"/>
              <a:t>的意境。</a:t>
            </a:r>
            <a:endParaRPr lang="zh-CN" altLang="en-US" smtClean="0"/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雨巷</a:t>
            </a:r>
            <a:r>
              <a:rPr lang="en-US" altLang="zh-CN" smtClean="0"/>
              <a:t>—</a:t>
            </a:r>
            <a:r>
              <a:rPr lang="zh-CN" altLang="en-US" smtClean="0"/>
              <a:t>内容结构</a:t>
            </a:r>
            <a:endParaRPr lang="zh-CN" altLang="en-US" smtClean="0"/>
          </a:p>
        </p:txBody>
      </p:sp>
      <p:sp>
        <p:nvSpPr>
          <p:cNvPr id="64515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mtClean="0"/>
              <a:t>第三部分：希望感伤</a:t>
            </a:r>
            <a:endParaRPr lang="zh-CN" altLang="en-US" smtClean="0"/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mtClean="0"/>
              <a:t>    我希望飘过</a:t>
            </a:r>
            <a:endParaRPr lang="zh-CN" altLang="en-US" smtClean="0"/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mtClean="0"/>
              <a:t>    一个丁香一样的</a:t>
            </a:r>
            <a:endParaRPr lang="zh-CN" altLang="en-US" smtClean="0"/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mtClean="0"/>
              <a:t>    结着愁怨的姑娘</a:t>
            </a:r>
            <a:endParaRPr lang="zh-CN" altLang="en-US" smtClean="0"/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mtClean="0"/>
              <a:t>逢着→飘过 ，这一改，一方面表明诗人</a:t>
            </a:r>
            <a:r>
              <a:rPr lang="zh-CN" altLang="en-US" smtClean="0">
                <a:solidFill>
                  <a:srgbClr val="FF0000"/>
                </a:solidFill>
              </a:rPr>
              <a:t>感到</a:t>
            </a:r>
            <a:endParaRPr lang="zh-CN" altLang="en-US" smtClean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mtClean="0">
                <a:solidFill>
                  <a:srgbClr val="FF0000"/>
                </a:solidFill>
              </a:rPr>
              <a:t>希望越来越渺茫</a:t>
            </a:r>
            <a:r>
              <a:rPr lang="zh-CN" altLang="en-US" smtClean="0"/>
              <a:t>了。但诗人并没有完全放弃</a:t>
            </a:r>
            <a:endParaRPr lang="zh-CN" altLang="en-US" smtClean="0"/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mtClean="0"/>
              <a:t>希望，仍然怀着对理想的追求和憧憬。</a:t>
            </a:r>
            <a:endParaRPr lang="zh-CN" altLang="en-US" smtClean="0"/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mtClean="0"/>
              <a:t>  </a:t>
            </a:r>
            <a:endParaRPr lang="zh-CN" altLang="en-US" smtClean="0"/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7235</Words>
  <Application>WPS 演示</Application>
  <PresentationFormat>全屏显示(4:3)</PresentationFormat>
  <Paragraphs>304</Paragraphs>
  <Slides>47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47</vt:i4>
      </vt:variant>
    </vt:vector>
  </HeadingPairs>
  <TitlesOfParts>
    <vt:vector size="64" baseType="lpstr">
      <vt:lpstr>Arial</vt:lpstr>
      <vt:lpstr>宋体</vt:lpstr>
      <vt:lpstr>Wingdings</vt:lpstr>
      <vt:lpstr>Calibri</vt:lpstr>
      <vt:lpstr>叶根友毛笔行书</vt:lpstr>
      <vt:lpstr>黑体</vt:lpstr>
      <vt:lpstr>微软雅黑</vt:lpstr>
      <vt:lpstr>Arial Unicode MS</vt:lpstr>
      <vt:lpstr>楷体</vt:lpstr>
      <vt:lpstr>Times New Roman</vt:lpstr>
      <vt:lpstr>隶书</vt:lpstr>
      <vt:lpstr>Arial</vt:lpstr>
      <vt:lpstr>仿宋_GB2312</vt:lpstr>
      <vt:lpstr>Segoe Print</vt:lpstr>
      <vt:lpstr>仿宋</vt:lpstr>
      <vt:lpstr>Office 主题​​</vt:lpstr>
      <vt:lpstr>Office 主题</vt:lpstr>
      <vt:lpstr>PowerPoint 演示文稿</vt:lpstr>
      <vt:lpstr>PowerPoint 演示文稿</vt:lpstr>
      <vt:lpstr>雨巷—戴望舒</vt:lpstr>
      <vt:lpstr>雨巷—戴望舒</vt:lpstr>
      <vt:lpstr>雨巷—背景介绍</vt:lpstr>
      <vt:lpstr>雨巷—内容结构</vt:lpstr>
      <vt:lpstr>雨巷—内容结构</vt:lpstr>
      <vt:lpstr>雨巷—内容结构</vt:lpstr>
      <vt:lpstr>雨巷—内容结构</vt:lpstr>
      <vt:lpstr>雨巷—意象分析</vt:lpstr>
      <vt:lpstr>雨巷—意象分析</vt:lpstr>
      <vt:lpstr>雨巷—意象分析</vt:lpstr>
      <vt:lpstr>雨巷—丁香</vt:lpstr>
      <vt:lpstr>雨巷—丁香</vt:lpstr>
      <vt:lpstr>雨巷—丁香</vt:lpstr>
      <vt:lpstr>雨巷—象征手法</vt:lpstr>
      <vt:lpstr>雨巷—中心思想</vt:lpstr>
      <vt:lpstr>再别康桥——徐志摩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徐志摩——经典名句</vt:lpstr>
      <vt:lpstr>PowerPoint 演示文稿</vt:lpstr>
      <vt:lpstr>张幼仪——包办婚姻下的牺牲品</vt:lpstr>
      <vt:lpstr>林徽因——精神上的初恋</vt:lpstr>
      <vt:lpstr>PowerPoint 演示文稿</vt:lpstr>
      <vt:lpstr>PowerPoint 演示文稿</vt:lpstr>
      <vt:lpstr>陆小曼——不被祝福的婚姻</vt:lpstr>
      <vt:lpstr>写作背景</vt:lpstr>
      <vt:lpstr>全诗的情感线索</vt:lpstr>
      <vt:lpstr>诗歌赏析</vt:lpstr>
      <vt:lpstr>诗歌赏析</vt:lpstr>
      <vt:lpstr>诗歌赏析</vt:lpstr>
      <vt:lpstr>全诗主题</vt:lpstr>
      <vt:lpstr>《再别康桥》的音乐美</vt:lpstr>
      <vt:lpstr>《再别康桥》的绘画美</vt:lpstr>
      <vt:lpstr>《再别康桥》的建筑美</vt:lpstr>
      <vt:lpstr>中国现代诗</vt:lpstr>
      <vt:lpstr>现代诗的主要流派——现代诗派</vt:lpstr>
      <vt:lpstr>现代诗的主要流派——新月派</vt:lpstr>
      <vt:lpstr>现代诗的主要流派——新月派</vt:lpstr>
      <vt:lpstr>现代诗的主要流派——九叶派</vt:lpstr>
      <vt:lpstr>现代诗歌的主要流派——朦胧派</vt:lpstr>
      <vt:lpstr>新诗三美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63</cp:revision>
  <dcterms:created xsi:type="dcterms:W3CDTF">2012-05-22T10:03:00Z</dcterms:created>
  <dcterms:modified xsi:type="dcterms:W3CDTF">2018-09-09T02:44:02Z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