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94" r:id="rId5"/>
    <p:sldId id="260" r:id="rId6"/>
    <p:sldId id="261" r:id="rId7"/>
    <p:sldId id="267" r:id="rId8"/>
    <p:sldId id="289"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3" r:id="rId27"/>
    <p:sldId id="314" r:id="rId28"/>
    <p:sldId id="315" r:id="rId29"/>
    <p:sldId id="312" r:id="rId30"/>
    <p:sldId id="273" r:id="rId31"/>
    <p:sldId id="316" r:id="rId32"/>
    <p:sldId id="317" r:id="rId33"/>
    <p:sldId id="319" r:id="rId34"/>
    <p:sldId id="320" r:id="rId35"/>
    <p:sldId id="265" r:id="rId36"/>
  </p:sldIdLst>
  <p:sldSz cx="12192000" cy="6858000"/>
  <p:notesSz cx="7103745" cy="10234295"/>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45" autoAdjust="0"/>
    <p:restoredTop sz="95768"/>
  </p:normalViewPr>
  <p:slideViewPr>
    <p:cSldViewPr snapToGrid="0">
      <p:cViewPr varScale="1">
        <p:scale>
          <a:sx n="76" d="100"/>
          <a:sy n="76" d="100"/>
        </p:scale>
        <p:origin x="200" y="82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tags" Target="tags/tag1.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2.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34</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pic>
        <p:nvPicPr>
          <p:cNvPr id="7" name="图片 6" descr="课件学科网logo"/>
          <p:cNvPicPr>
            <a:picLocks noChangeAspect="1"/>
          </p:cNvPicPr>
          <p:nvPr userDrawn="1"/>
        </p:nvPicPr>
        <p:blipFill>
          <a:blip r:embed="rId1"/>
          <a:stretch>
            <a:fillRect/>
          </a:stretch>
        </p:blipFill>
        <p:spPr>
          <a:xfrm>
            <a:off x="10373995" y="0"/>
            <a:ext cx="1818005" cy="605155"/>
          </a:xfrm>
          <a:prstGeom prst="rect">
            <a:avLst/>
          </a:prstGeom>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image" Target="../media/image11.jpeg" /><Relationship Id="rId4" Type="http://schemas.openxmlformats.org/officeDocument/2006/relationships/image" Target="../media/image12.jpeg" /><Relationship Id="rId5" Type="http://schemas.openxmlformats.org/officeDocument/2006/relationships/image" Target="../media/image1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image" Target="../media/image15.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8.jpeg" /><Relationship Id="rId4" Type="http://schemas.openxmlformats.org/officeDocument/2006/relationships/image" Target="../media/image1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118110" y="-40434"/>
            <a:ext cx="12310110" cy="693293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98764" y="1864426"/>
            <a:ext cx="6863937" cy="2850078"/>
          </a:xfrm>
          <a:prstGeom prst="rect">
            <a:avLst/>
          </a:prstGeom>
          <a:solidFill>
            <a:schemeClr val="tx1">
              <a:lumMod val="65000"/>
              <a:lumOff val="35000"/>
              <a:alpha val="42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第一单元</a:t>
            </a:r>
            <a:endParaRPr lang="en-US" altLang="zh-CN" sz="1400">
              <a:solidFill>
                <a:schemeClr val="bg1"/>
              </a:solidFill>
              <a:latin typeface="微软雅黑" pitchFamily="34" charset="-122"/>
              <a:ea typeface="微软雅黑" pitchFamily="34" charset="-122"/>
              <a:sym typeface="+mn-ea"/>
            </a:endParaRPr>
          </a:p>
        </p:txBody>
      </p:sp>
      <p:sp>
        <p:nvSpPr>
          <p:cNvPr id="85" name="文本框 84"/>
          <p:cNvSpPr txBox="1"/>
          <p:nvPr/>
        </p:nvSpPr>
        <p:spPr>
          <a:xfrm>
            <a:off x="2803929" y="2937959"/>
            <a:ext cx="4196113"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01</a:t>
            </a:r>
            <a:r>
              <a:rPr lang="zh-CN" altLang="en-US" sz="3200" b="1">
                <a:solidFill>
                  <a:schemeClr val="bg1"/>
                </a:solidFill>
                <a:latin typeface="微软雅黑" panose="020b0503020204020204" pitchFamily="34" charset="-122"/>
                <a:ea typeface="微软雅黑" panose="020b0503020204020204" pitchFamily="34" charset="-122"/>
              </a:rPr>
              <a:t>课  沁园春</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长沙</a:t>
            </a:r>
            <a:endParaRPr sz="3200" b="1">
              <a:solidFill>
                <a:schemeClr val="bg1"/>
              </a:solidFill>
              <a:latin typeface="微软雅黑" pitchFamily="34" charset="-122"/>
              <a:ea typeface="微软雅黑" pitchFamily="34" charset="-122"/>
            </a:endParaRPr>
          </a:p>
        </p:txBody>
      </p:sp>
      <p:grpSp>
        <p:nvGrpSpPr>
          <p:cNvPr id="4" name="组合 3"/>
          <p:cNvGrpSpPr/>
          <p:nvPr/>
        </p:nvGrpSpPr>
        <p:grpSpPr>
          <a:xfrm>
            <a:off x="2418517" y="3599953"/>
            <a:ext cx="4581525"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68156" y="1755097"/>
            <a:ext cx="6480175" cy="2797048"/>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词牌和词的标题的区别：词牌是一首词词调的名称。词的标题是词的内容的集中体现，它概括了词的主要内容。长沙，作为这首词的标题，揭示这首词的主要内容均与诗人当年在长沙求学时有关。</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94004" y="619982"/>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文体知识</a:t>
            </a:r>
            <a:r>
              <a:rPr lang="en-US" altLang="zh-CN" sz="2400">
                <a:solidFill>
                  <a:schemeClr val="bg1">
                    <a:lumMod val="50000"/>
                  </a:schemeClr>
                </a:solidFill>
                <a:latin typeface="微软雅黑" panose="020b0503020204020204" pitchFamily="34" charset="-122"/>
                <a:ea typeface="微软雅黑" panose="020b0503020204020204" pitchFamily="34" charset="-122"/>
              </a:rPr>
              <a:t>—</a:t>
            </a:r>
            <a:r>
              <a:rPr lang="zh-CN" altLang="en-US" sz="2400">
                <a:solidFill>
                  <a:schemeClr val="bg1">
                    <a:lumMod val="50000"/>
                  </a:schemeClr>
                </a:solidFill>
                <a:latin typeface="微软雅黑" panose="020b0503020204020204" pitchFamily="34" charset="-122"/>
                <a:ea typeface="微软雅黑" panose="020b0503020204020204" pitchFamily="34" charset="-122"/>
              </a:rPr>
              <a:t>词</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8319" y="1608604"/>
            <a:ext cx="2578464" cy="36407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635759" y="949391"/>
            <a:ext cx="6480175" cy="465454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词的分类：</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①</a:t>
            </a:r>
            <a:r>
              <a:rPr lang="zh-CN" altLang="en-US" sz="2000" b="1">
                <a:solidFill>
                  <a:srgbClr val="C00000"/>
                </a:solidFill>
                <a:latin typeface="微软雅黑" panose="020b0503020204020204" pitchFamily="34" charset="-122"/>
                <a:ea typeface="微软雅黑" panose="020b0503020204020204" pitchFamily="34" charset="-122"/>
              </a:rPr>
              <a:t>按字数的多少分小令（</a:t>
            </a:r>
            <a:r>
              <a:rPr lang="en-US" altLang="zh-CN" sz="2000" b="1">
                <a:solidFill>
                  <a:srgbClr val="C00000"/>
                </a:solidFill>
                <a:latin typeface="微软雅黑" panose="020b0503020204020204" pitchFamily="34" charset="-122"/>
                <a:ea typeface="微软雅黑" panose="020b0503020204020204" pitchFamily="34" charset="-122"/>
              </a:rPr>
              <a:t>58</a:t>
            </a:r>
            <a:r>
              <a:rPr lang="zh-CN" altLang="en-US" sz="2000" b="1">
                <a:solidFill>
                  <a:srgbClr val="C00000"/>
                </a:solidFill>
                <a:latin typeface="微软雅黑" panose="020b0503020204020204" pitchFamily="34" charset="-122"/>
                <a:ea typeface="微软雅黑" panose="020b0503020204020204" pitchFamily="34" charset="-122"/>
              </a:rPr>
              <a:t>字以内）、中调（</a:t>
            </a:r>
            <a:r>
              <a:rPr lang="en-US" altLang="zh-CN" sz="2000" b="1">
                <a:solidFill>
                  <a:srgbClr val="C00000"/>
                </a:solidFill>
                <a:latin typeface="微软雅黑" panose="020b0503020204020204" pitchFamily="34" charset="-122"/>
                <a:ea typeface="微软雅黑" panose="020b0503020204020204" pitchFamily="34" charset="-122"/>
              </a:rPr>
              <a:t>59—90</a:t>
            </a:r>
            <a:r>
              <a:rPr lang="zh-CN" altLang="en-US" sz="2000" b="1">
                <a:solidFill>
                  <a:srgbClr val="C00000"/>
                </a:solidFill>
                <a:latin typeface="微软雅黑" panose="020b0503020204020204" pitchFamily="34" charset="-122"/>
                <a:ea typeface="微软雅黑" panose="020b0503020204020204" pitchFamily="34" charset="-122"/>
              </a:rPr>
              <a:t>字）、长调（</a:t>
            </a:r>
            <a:r>
              <a:rPr lang="en-US" altLang="zh-CN" sz="2000" b="1">
                <a:solidFill>
                  <a:srgbClr val="C00000"/>
                </a:solidFill>
                <a:latin typeface="微软雅黑" panose="020b0503020204020204" pitchFamily="34" charset="-122"/>
                <a:ea typeface="微软雅黑" panose="020b0503020204020204" pitchFamily="34" charset="-122"/>
              </a:rPr>
              <a:t>90</a:t>
            </a:r>
            <a:r>
              <a:rPr lang="zh-CN" altLang="en-US" sz="2000" b="1">
                <a:solidFill>
                  <a:srgbClr val="C00000"/>
                </a:solidFill>
                <a:latin typeface="微软雅黑" panose="020b0503020204020204" pitchFamily="34" charset="-122"/>
                <a:ea typeface="微软雅黑" panose="020b0503020204020204" pitchFamily="34" charset="-122"/>
              </a:rPr>
              <a:t>字以上）。</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最短的小令只有</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字，最长的长调有</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个字以上。</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②</a:t>
            </a:r>
            <a:r>
              <a:rPr lang="zh-CN" altLang="en-US" sz="2000" b="1">
                <a:solidFill>
                  <a:srgbClr val="C00000"/>
                </a:solidFill>
                <a:latin typeface="微软雅黑" panose="020b0503020204020204" pitchFamily="34" charset="-122"/>
                <a:ea typeface="微软雅黑" panose="020b0503020204020204" pitchFamily="34" charset="-122"/>
              </a:rPr>
              <a:t>按流派分豪放派和婉约派。</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豪放派作品气势豪放，意境雄浑，充满豪情壮志，给人一种积极向上的力量，代表作家是苏轼和辛弃疾。婉约派作品清丽含蓄，感情婉转缠绵，情调或轻松活泼，或婉约细腻，题材较狭窄，多是写个人遭遇、男女恋情，也有写山水、融情于景的，代表词人有柳永、秦观、李清照等。</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94004" y="619982"/>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文体知识</a:t>
            </a:r>
            <a:r>
              <a:rPr lang="en-US" altLang="zh-CN" sz="2400">
                <a:solidFill>
                  <a:schemeClr val="bg1">
                    <a:lumMod val="50000"/>
                  </a:schemeClr>
                </a:solidFill>
                <a:latin typeface="微软雅黑" panose="020b0503020204020204" pitchFamily="34" charset="-122"/>
                <a:ea typeface="微软雅黑" panose="020b0503020204020204" pitchFamily="34" charset="-122"/>
              </a:rPr>
              <a:t>—</a:t>
            </a:r>
            <a:r>
              <a:rPr lang="zh-CN" altLang="en-US" sz="2400">
                <a:solidFill>
                  <a:schemeClr val="bg1">
                    <a:lumMod val="50000"/>
                  </a:schemeClr>
                </a:solidFill>
                <a:latin typeface="微软雅黑" panose="020b0503020204020204" pitchFamily="34" charset="-122"/>
                <a:ea typeface="微软雅黑" panose="020b0503020204020204" pitchFamily="34" charset="-122"/>
              </a:rPr>
              <a:t>词</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8319" y="1608604"/>
            <a:ext cx="2578464" cy="36407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诵读感悟</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771339" y="1135844"/>
            <a:ext cx="5565706" cy="3443379"/>
          </a:xfrm>
          <a:prstGeom prst="rect">
            <a:avLst/>
          </a:prstGeom>
          <a:noFill/>
        </p:spPr>
        <p:txBody>
          <a:bodyPr wrap="square" rtlCol="0">
            <a:spAutoFit/>
          </a:bodyPr>
          <a:lstStyle/>
          <a:p>
            <a:pPr algn="ctr">
              <a:lnSpc>
                <a:spcPct val="150000"/>
              </a:lnSpc>
            </a:pPr>
            <a:endParaRPr lang="en-US" altLang="zh-CN" sz="2400">
              <a:solidFill>
                <a:schemeClr val="tx1">
                  <a:lumMod val="65000"/>
                  <a:lumOff val="35000"/>
                </a:schemeClr>
              </a:solidFill>
              <a:latin typeface="微软雅黑" pitchFamily="34" charset="-122"/>
              <a:ea typeface="微软雅黑" pitchFamily="34" charset="-122"/>
            </a:endParaRPr>
          </a:p>
          <a:p>
            <a:pPr marL="342900" indent="-342900">
              <a:lnSpc>
                <a:spcPct val="150000"/>
              </a:lnSpc>
              <a:buFont typeface="Arial" panose="020b0604020202020204" pitchFamily="34" charset="0"/>
              <a:buChar char="•"/>
            </a:pP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字词正音</a:t>
            </a:r>
            <a:endParaRPr lang="zh-CN" altLang="en-US" sz="2800" b="1">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百舸（</a:t>
            </a:r>
            <a:r>
              <a:rPr lang="en-US" altLang="zh-CN" sz="2400" err="1">
                <a:solidFill>
                  <a:srgbClr val="C00000"/>
                </a:solidFill>
                <a:latin typeface="微软雅黑" panose="020b0503020204020204" pitchFamily="34" charset="-122"/>
                <a:ea typeface="微软雅黑" panose="020b0503020204020204" pitchFamily="34" charset="-122"/>
              </a:rPr>
              <a:t>gě</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怅（</a:t>
            </a:r>
            <a:r>
              <a:rPr lang="en-US" altLang="zh-CN" sz="2400" err="1">
                <a:solidFill>
                  <a:srgbClr val="C00000"/>
                </a:solidFill>
                <a:latin typeface="微软雅黑" panose="020b0503020204020204" pitchFamily="34" charset="-122"/>
                <a:ea typeface="微软雅黑" panose="020b0503020204020204" pitchFamily="34" charset="-122"/>
              </a:rPr>
              <a:t>chàng</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寥廓（</a:t>
            </a:r>
            <a:r>
              <a:rPr lang="en-US" altLang="zh-CN" sz="2400" err="1">
                <a:solidFill>
                  <a:srgbClr val="C00000"/>
                </a:solidFill>
                <a:latin typeface="微软雅黑" panose="020b0503020204020204" pitchFamily="34" charset="-122"/>
                <a:ea typeface="微软雅黑" panose="020b0503020204020204" pitchFamily="34" charset="-122"/>
              </a:rPr>
              <a:t>liáo</a:t>
            </a:r>
            <a:r>
              <a:rPr lang="zh-CN" altLang="en-US" sz="2400">
                <a:solidFill>
                  <a:srgbClr val="C00000"/>
                </a:solidFill>
                <a:latin typeface="微软雅黑" panose="020b0503020204020204" pitchFamily="34" charset="-122"/>
                <a:ea typeface="微软雅黑" panose="020b0503020204020204" pitchFamily="34" charset="-122"/>
              </a:rPr>
              <a:t>　</a:t>
            </a:r>
            <a:r>
              <a:rPr lang="en-US" altLang="zh-CN" sz="2400" err="1">
                <a:solidFill>
                  <a:srgbClr val="C00000"/>
                </a:solidFill>
                <a:latin typeface="微软雅黑" panose="020b0503020204020204" pitchFamily="34" charset="-122"/>
                <a:ea typeface="微软雅黑" panose="020b0503020204020204" pitchFamily="34" charset="-122"/>
              </a:rPr>
              <a:t>kuò</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峥嵘（</a:t>
            </a:r>
            <a:r>
              <a:rPr lang="en-US" altLang="zh-CN" sz="2400" err="1">
                <a:solidFill>
                  <a:srgbClr val="C00000"/>
                </a:solidFill>
                <a:latin typeface="微软雅黑" panose="020b0503020204020204" pitchFamily="34" charset="-122"/>
                <a:ea typeface="微软雅黑" panose="020b0503020204020204" pitchFamily="34" charset="-122"/>
              </a:rPr>
              <a:t>zhēng</a:t>
            </a:r>
            <a:r>
              <a:rPr lang="zh-CN" altLang="en-US" sz="2400">
                <a:solidFill>
                  <a:srgbClr val="C00000"/>
                </a:solidFill>
                <a:latin typeface="微软雅黑" panose="020b0503020204020204" pitchFamily="34" charset="-122"/>
                <a:ea typeface="微软雅黑" panose="020b0503020204020204" pitchFamily="34" charset="-122"/>
              </a:rPr>
              <a:t>　</a:t>
            </a:r>
            <a:r>
              <a:rPr lang="en-US" altLang="zh-CN" sz="2400" err="1">
                <a:solidFill>
                  <a:srgbClr val="C00000"/>
                </a:solidFill>
                <a:latin typeface="微软雅黑" panose="020b0503020204020204" pitchFamily="34" charset="-122"/>
                <a:ea typeface="微软雅黑" panose="020b0503020204020204" pitchFamily="34" charset="-122"/>
              </a:rPr>
              <a:t>róng</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）方遒（</a:t>
            </a:r>
            <a:r>
              <a:rPr lang="en-US" altLang="zh-CN" sz="2400" err="1">
                <a:solidFill>
                  <a:srgbClr val="C00000"/>
                </a:solidFill>
                <a:latin typeface="微软雅黑" panose="020b0503020204020204" pitchFamily="34" charset="-122"/>
                <a:ea typeface="微软雅黑" panose="020b0503020204020204" pitchFamily="34" charset="-122"/>
              </a:rPr>
              <a:t>qiú</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浪遏（</a:t>
            </a:r>
            <a:r>
              <a:rPr lang="en-US" altLang="zh-CN" sz="2400" err="1">
                <a:solidFill>
                  <a:srgbClr val="C00000"/>
                </a:solidFill>
                <a:latin typeface="微软雅黑" panose="020b0503020204020204" pitchFamily="34" charset="-122"/>
                <a:ea typeface="微软雅黑" panose="020b0503020204020204" pitchFamily="34" charset="-122"/>
              </a:rPr>
              <a:t>è</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l="12270" r="36044"/>
          <a:stretch>
            <a:fillRect/>
          </a:stretch>
        </p:blipFill>
        <p:spPr>
          <a:xfrm>
            <a:off x="1473199" y="983444"/>
            <a:ext cx="3334547" cy="4301067"/>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71977" y="966511"/>
            <a:ext cx="6132794" cy="4654544"/>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朗读技巧指导：</a:t>
            </a:r>
            <a:endParaRPr lang="zh-CN" altLang="en-US" sz="2000" b="1">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节拍：是由义脉联系决定的。</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    ①四字句，二二式。</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如：独立／寒秋，湘江／北去</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但“橘子洲头”，则需三一式，即橘子洲／头</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    ②五字句，一四式。</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如：恰／同学少年（不可读成：恰同／学少年），问／苍茫大地</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    ③七字句，二五式。</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如：粪土／当年万户侯（“粪土”是“以</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为粪土”，前后关系不可破坏）</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    ④七字句，四三式。</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如：万类霜天／竞自由</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    ⑤八字句，三二三式。</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如：忆往昔／峥嵘／岁月稠</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l="12270" r="36044"/>
          <a:stretch>
            <a:fillRect/>
          </a:stretch>
        </p:blipFill>
        <p:spPr>
          <a:xfrm>
            <a:off x="1473199" y="983444"/>
            <a:ext cx="3334547" cy="4301067"/>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71977" y="966511"/>
            <a:ext cx="6132794" cy="4192879"/>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朗读技巧指导：</a:t>
            </a:r>
            <a:endParaRPr lang="zh-CN" altLang="en-US" sz="20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重音：</a:t>
            </a:r>
            <a:endParaRPr lang="zh-CN" altLang="en-US" sz="2000" b="1">
              <a:solidFill>
                <a:srgbClr val="C00000"/>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①领起性重读：看、怅、问、恰。</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②强调性重读：红、尽、碧、争、击、翔、竞、主、峥嵘、挥斥、激扬、粪土、击、遏。</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呼应：</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上片“看”字领起的七句，下片“恰”字引发的七句，一气相应，渐快渐高，“竞自由”、“万户侯”须收缩有力。</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l="12270" r="36044"/>
          <a:stretch>
            <a:fillRect/>
          </a:stretch>
        </p:blipFill>
        <p:spPr>
          <a:xfrm>
            <a:off x="1473199" y="983444"/>
            <a:ext cx="3334547" cy="4301067"/>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71977" y="2420617"/>
            <a:ext cx="6132794" cy="1135054"/>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任务：学生根据指导，边读边标划整首词的节拍和重音。</a:t>
            </a:r>
            <a:endParaRPr lang="zh-CN" altLang="en-US" sz="2400" b="1">
              <a:solidFill>
                <a:schemeClr val="tx1">
                  <a:lumMod val="65000"/>
                  <a:lumOff val="35000"/>
                </a:schemeClr>
              </a:solidFill>
              <a:latin typeface="微软雅黑"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l="12270" r="36044"/>
          <a:stretch>
            <a:fillRect/>
          </a:stretch>
        </p:blipFill>
        <p:spPr>
          <a:xfrm>
            <a:off x="1473199" y="983444"/>
            <a:ext cx="3334547" cy="4301067"/>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71977" y="2420617"/>
            <a:ext cx="6132794" cy="1689052"/>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教师范读，学生朗读。</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注意想象诗歌描绘的画面，以及体会诗歌中所包含的情感。</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l="12270" r="36044"/>
          <a:stretch>
            <a:fillRect/>
          </a:stretch>
        </p:blipFill>
        <p:spPr>
          <a:xfrm>
            <a:off x="1473199" y="983444"/>
            <a:ext cx="3334547" cy="4301067"/>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546962" y="734060"/>
            <a:ext cx="3709670" cy="4836795"/>
            <a:chOff x="1435100" y="576580"/>
            <a:chExt cx="3709670" cy="4836795"/>
          </a:xfrm>
        </p:grpSpPr>
        <p:sp>
          <p:nvSpPr>
            <p:cNvPr id="7" name="矩形 6"/>
            <p:cNvSpPr/>
            <p:nvPr/>
          </p:nvSpPr>
          <p:spPr>
            <a:xfrm>
              <a:off x="3360420" y="576580"/>
              <a:ext cx="1784350" cy="23622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1435100" y="1363980"/>
              <a:ext cx="2928620" cy="404939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4695281" y="1521460"/>
            <a:ext cx="7073386" cy="3269549"/>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在朗诵的基础上，请学生们概括词的上、下阕各写了什么，分别找到统领上下阕的关键字词</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诗眼</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，并概括全词描述了哪几幅图画。</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明确：</a:t>
            </a:r>
            <a:endParaRPr lang="en-US" altLang="zh-CN" sz="2000">
              <a:solidFill>
                <a:schemeClr val="accent1">
                  <a:lumMod val="75000"/>
                </a:schemeClr>
              </a:solidFill>
              <a:latin typeface="微软雅黑" pitchFamily="34" charset="-122"/>
              <a:ea typeface="微软雅黑"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⑴上阕</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描绘绚丽多彩的湘江秋景；下阕</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抒发慷慨激昂的革命情怀。其中“怅寥廓</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问苍茫大地</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谁主沉浮</a:t>
            </a:r>
            <a:r>
              <a:rPr lang="en-US" altLang="zh-CN" sz="2000">
                <a:solidFill>
                  <a:schemeClr val="accent1">
                    <a:lumMod val="75000"/>
                  </a:schemeClr>
                </a:solidFill>
                <a:latin typeface="微软雅黑" panose="020b0503020204020204" pitchFamily="34" charset="-122"/>
                <a:ea typeface="微软雅黑" panose="020b0503020204020204" pitchFamily="34" charset="-122"/>
              </a:rPr>
              <a:t>?” </a:t>
            </a:r>
            <a:r>
              <a:rPr lang="zh-CN" altLang="en-US" sz="2000">
                <a:solidFill>
                  <a:schemeClr val="accent1">
                    <a:lumMod val="75000"/>
                  </a:schemeClr>
                </a:solidFill>
                <a:latin typeface="微软雅黑" panose="020b0503020204020204" pitchFamily="34" charset="-122"/>
                <a:ea typeface="微软雅黑" panose="020b0503020204020204" pitchFamily="34" charset="-122"/>
              </a:rPr>
              <a:t>承上启下。</a:t>
            </a:r>
            <a:endParaRPr lang="zh-CN" altLang="en-US" sz="2000">
              <a:solidFill>
                <a:schemeClr val="accent1">
                  <a:lumMod val="75000"/>
                </a:schemeClr>
              </a:solidFill>
              <a:latin typeface="微软雅黑" pitchFamily="34" charset="-122"/>
              <a:ea typeface="微软雅黑"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⑵上阕的关键词是“看”下阕的关键词是“忆”。</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941484" y="1556282"/>
            <a:ext cx="5225415" cy="3731278"/>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诗人臧克家曾经这样评价毛泽东的作品：他（毛泽东）的作品，给传统的诗词开辟了一个崭新的境界，我们从中可以看出他坚强的革命意志，博大渊深的胸怀，厚实的文学修养，高超的表现艺术。 他还说：“毛泽东诗词是伟大的篇章”。的确如此，我们从初中学过的</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沁园春</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雪</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中已经感受到毛泽东诗词的豪放风格和磅礴气势。</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82" name="文本框 81"/>
          <p:cNvSpPr txBox="1"/>
          <p:nvPr/>
        </p:nvSpPr>
        <p:spPr>
          <a:xfrm>
            <a:off x="5500849" y="616505"/>
            <a:ext cx="2928620"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导入</a:t>
            </a:r>
            <a:endParaRPr lang="en-US" altLang="zh-CN" sz="2000">
              <a:solidFill>
                <a:schemeClr val="tx1"/>
              </a:solidFill>
              <a:latin typeface="微软雅黑" pitchFamily="34" charset="-122"/>
              <a:ea typeface="微软雅黑"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l="35595"/>
          <a:stretch>
            <a:fillRect/>
          </a:stretch>
        </p:blipFill>
        <p:spPr>
          <a:xfrm>
            <a:off x="1025101" y="1355082"/>
            <a:ext cx="4007107" cy="414783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1148" y="1572260"/>
            <a:ext cx="5329252" cy="280788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在朗诵的基础上，请学生们概括词的上、下阕各写了什么，分别找到统领上下阕的关键字词</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诗眼</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，并概括全词描述了哪几幅图画。</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明确：</a:t>
            </a:r>
            <a:endParaRPr lang="en-US" altLang="zh-CN"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⑶四幅图画</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寒秋独立图、湘江秋景图、峥嵘岁月图、中流击水图。</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1574800" y="554027"/>
            <a:ext cx="2661975"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12" name="矩形 11"/>
          <p:cNvSpPr/>
          <p:nvPr/>
        </p:nvSpPr>
        <p:spPr>
          <a:xfrm>
            <a:off x="5835015" y="555625"/>
            <a:ext cx="2926080" cy="1833880"/>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5835015" y="2532380"/>
            <a:ext cx="2926080" cy="3773170"/>
          </a:xfrm>
          <a:prstGeom prst="rect">
            <a:avLst/>
          </a:prstGeom>
          <a:blipFill>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17"/>
          <p:cNvSpPr/>
          <p:nvPr/>
        </p:nvSpPr>
        <p:spPr>
          <a:xfrm>
            <a:off x="9093200" y="552449"/>
            <a:ext cx="2661975" cy="3773169"/>
          </a:xfrm>
          <a:prstGeom prst="rect">
            <a:avLst/>
          </a:prstGeom>
          <a:blipFill>
            <a:blip r:embed="rId4">
              <a:extLst>
                <a:ext uri="{28A0092B-C50C-407E-A947-70E740481C1C}">
                  <a14:useLocalDpi xmlns:a14="http://schemas.microsoft.com/office/drawing/2010/main" val="0"/>
                </a:ext>
              </a:extLst>
            </a:blip>
            <a:stretch>
              <a:fillRect l="-14997" t="-14729" r="-17039" b="-90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矩形 20"/>
          <p:cNvSpPr/>
          <p:nvPr/>
        </p:nvSpPr>
        <p:spPr>
          <a:xfrm>
            <a:off x="8913495" y="4471670"/>
            <a:ext cx="2926080" cy="1833880"/>
          </a:xfrm>
          <a:prstGeom prst="rect">
            <a:avLst/>
          </a:prstGeom>
          <a:blipFill>
            <a:blip r:embed="rId5">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74207" y="1252751"/>
            <a:ext cx="7073386" cy="465454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．请同学们齐读上阙“看”领起的七句，看看诗人用了哪些意象，这些意象的大美体现在哪里，表达了词人怎样的感情。</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⑴一个“看”字一直统领到哪</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这里诗人都看到了哪些秋景</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明确：</a:t>
            </a:r>
            <a:endParaRPr lang="en-US" altLang="zh-CN"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万山</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红遍                   层林</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尽染</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漫江</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碧透                   百舸</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争流                  </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鹰</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击长空                   鱼</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翔浅底</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万类</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霜天竞自由</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绿色给人以活力、竞争给人以动力</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grpSp>
        <p:nvGrpSpPr>
          <p:cNvPr id="10" name="组合 9"/>
          <p:cNvGrpSpPr/>
          <p:nvPr/>
        </p:nvGrpSpPr>
        <p:grpSpPr>
          <a:xfrm>
            <a:off x="546962" y="734060"/>
            <a:ext cx="3709670" cy="4836795"/>
            <a:chOff x="1435100" y="576580"/>
            <a:chExt cx="3709670" cy="4836795"/>
          </a:xfrm>
        </p:grpSpPr>
        <p:sp>
          <p:nvSpPr>
            <p:cNvPr id="12" name="矩形 11"/>
            <p:cNvSpPr/>
            <p:nvPr/>
          </p:nvSpPr>
          <p:spPr>
            <a:xfrm>
              <a:off x="3360420" y="576580"/>
              <a:ext cx="1784350" cy="23622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1435100" y="1363980"/>
              <a:ext cx="2928620" cy="404939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6" end="6"/>
                                            </p:txEl>
                                          </p:spTgt>
                                        </p:tgtEl>
                                        <p:attrNameLst>
                                          <p:attrName>style.visibility</p:attrName>
                                        </p:attrNameLst>
                                      </p:cBhvr>
                                      <p:to>
                                        <p:strVal val="visible"/>
                                      </p:to>
                                    </p:set>
                                    <p:animEffect transition="in" filter="dissolve">
                                      <p:cBhvr>
                                        <p:cTn id="26" dur="500"/>
                                        <p:tgtEl>
                                          <p:spTgt spid="36">
                                            <p:txEl>
                                              <p:pRg st="6" end="6"/>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36">
                                            <p:txEl>
                                              <p:pRg st="7" end="7"/>
                                            </p:txEl>
                                          </p:spTgt>
                                        </p:tgtEl>
                                        <p:attrNameLst>
                                          <p:attrName>style.visibility</p:attrName>
                                        </p:attrNameLst>
                                      </p:cBhvr>
                                      <p:to>
                                        <p:strVal val="visible"/>
                                      </p:to>
                                    </p:set>
                                    <p:animEffect transition="in" filter="dissolve">
                                      <p:cBhvr>
                                        <p:cTn id="29" dur="500"/>
                                        <p:tgtEl>
                                          <p:spTgt spid="3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74207" y="1252751"/>
            <a:ext cx="7073386" cy="3269549"/>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．请同学们齐读上阙“看”领起的七句，看看诗人用了哪些意象，这些意象的大美体现在哪里，表达了词人怎样的感情。</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⑵讨论</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写“看”的这几句词视角变换和写景顺序有什么特色</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明确：</a:t>
            </a:r>
            <a:endParaRPr lang="en-US" altLang="zh-CN"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山上：远眺            江中：近观        </a:t>
            </a:r>
            <a:endParaRPr lang="en-US" altLang="zh-CN"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天空：仰视            水底：俯察</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grpSp>
        <p:nvGrpSpPr>
          <p:cNvPr id="10" name="组合 9"/>
          <p:cNvGrpSpPr/>
          <p:nvPr/>
        </p:nvGrpSpPr>
        <p:grpSpPr>
          <a:xfrm>
            <a:off x="546962" y="734060"/>
            <a:ext cx="3709670" cy="4836795"/>
            <a:chOff x="1435100" y="576580"/>
            <a:chExt cx="3709670" cy="4836795"/>
          </a:xfrm>
        </p:grpSpPr>
        <p:sp>
          <p:nvSpPr>
            <p:cNvPr id="12" name="矩形 11"/>
            <p:cNvSpPr/>
            <p:nvPr/>
          </p:nvSpPr>
          <p:spPr>
            <a:xfrm>
              <a:off x="3360420" y="576580"/>
              <a:ext cx="1784350" cy="23622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1435100" y="1363980"/>
              <a:ext cx="2928620" cy="404939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74207" y="1252751"/>
            <a:ext cx="7073386" cy="4192879"/>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．请同学们齐读上阙“看”领起的七句，看看诗人用了哪些意象，这些意象的大美体现在哪里，表达了词人怎样的感情。</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⑶在这几句写景的句子中</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你觉得哪些动词用得最好</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为什么</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层林尽染  染：写出了色彩浓烈     </a:t>
            </a:r>
            <a:endParaRPr lang="en-US" altLang="zh-CN"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百舸争流 争：写出了千帆竞发的热烈场面</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鹰击长空 击：写出了雄鹰展翅奋发、强劲有力之状</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鱼翔浅底 翔：突出了鱼儿自由轻快之态</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竞自由  竞：有力突出了万物蓬勃旺盛的生命力</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grpSp>
        <p:nvGrpSpPr>
          <p:cNvPr id="10" name="组合 9"/>
          <p:cNvGrpSpPr/>
          <p:nvPr/>
        </p:nvGrpSpPr>
        <p:grpSpPr>
          <a:xfrm>
            <a:off x="546962" y="734060"/>
            <a:ext cx="3709670" cy="4836795"/>
            <a:chOff x="1435100" y="576580"/>
            <a:chExt cx="3709670" cy="4836795"/>
          </a:xfrm>
        </p:grpSpPr>
        <p:sp>
          <p:nvSpPr>
            <p:cNvPr id="12" name="矩形 11"/>
            <p:cNvSpPr/>
            <p:nvPr/>
          </p:nvSpPr>
          <p:spPr>
            <a:xfrm>
              <a:off x="3360420" y="576580"/>
              <a:ext cx="1784350" cy="23622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1435100" y="1363980"/>
              <a:ext cx="2928620" cy="404939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6" end="6"/>
                                            </p:txEl>
                                          </p:spTgt>
                                        </p:tgtEl>
                                        <p:attrNameLst>
                                          <p:attrName>style.visibility</p:attrName>
                                        </p:attrNameLst>
                                      </p:cBhvr>
                                      <p:to>
                                        <p:strVal val="visible"/>
                                      </p:to>
                                    </p:set>
                                    <p:animEffect transition="in" filter="dissolve">
                                      <p:cBhvr>
                                        <p:cTn id="26"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74207" y="1252751"/>
            <a:ext cx="7073386" cy="5116209"/>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．请同学们齐读上阙“看”领起的七句，看看诗人用了哪些意象，这些意象的大美体现在哪里，表达了词人怎样的感情。</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⑶在这几句写景的句子中</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你觉得哪些动词用得最好</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为什么</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如开头一句的“立”字也很有韵味。独立不仅表明是一个人，而且显示了诗人中流砥柱的气概。联系当时背景，诗人遭军阀通缉，身处险境却能独立寒秋，何等的坦荡从容！联想到柳宗元</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江雪</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中“独钓寒江雪”，这是他政治革新失败以后，被贬到永州后写的，表露了他决不妥协的决心。一个“独钓寒江”，一个“独立寒秋”，意境相似，但封建士大夫与革命伟人的胸襟境界是不可同日而语的。</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grpSp>
        <p:nvGrpSpPr>
          <p:cNvPr id="10" name="组合 9"/>
          <p:cNvGrpSpPr/>
          <p:nvPr/>
        </p:nvGrpSpPr>
        <p:grpSpPr>
          <a:xfrm>
            <a:off x="546962" y="734060"/>
            <a:ext cx="3709670" cy="4836795"/>
            <a:chOff x="1435100" y="576580"/>
            <a:chExt cx="3709670" cy="4836795"/>
          </a:xfrm>
        </p:grpSpPr>
        <p:sp>
          <p:nvSpPr>
            <p:cNvPr id="12" name="矩形 11"/>
            <p:cNvSpPr/>
            <p:nvPr/>
          </p:nvSpPr>
          <p:spPr>
            <a:xfrm>
              <a:off x="3360420" y="576580"/>
              <a:ext cx="1784350" cy="23622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1435100" y="1363980"/>
              <a:ext cx="2928620" cy="404939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74207" y="1252751"/>
            <a:ext cx="7073386" cy="373121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品读诗句“怅寥廓</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问苍茫大地</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谁主沉浮</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明确：面对着生机勃勃的大自然和广阔的宇宙，面对着在大自然和宇宙中竞自由的万物，诗人想到了被压迫、被剥削的人民，想到了祖国的命运和革命的未来，于是感到了“怅”。这里的“怅”，不是失意，是怅惘。“主沉浮”在这里是主宰国家命运、掌握民族前途之意，实质是词人进入深沉的历史思索，提出革命领导权的问题。上阙通过写景抒情抒写出词人对国家命运的关切和以天下为己任的博大胸怀和豪情壮志。</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grpSp>
        <p:nvGrpSpPr>
          <p:cNvPr id="10" name="组合 9"/>
          <p:cNvGrpSpPr/>
          <p:nvPr/>
        </p:nvGrpSpPr>
        <p:grpSpPr>
          <a:xfrm>
            <a:off x="546962" y="734060"/>
            <a:ext cx="3709670" cy="4836795"/>
            <a:chOff x="1435100" y="576580"/>
            <a:chExt cx="3709670" cy="4836795"/>
          </a:xfrm>
        </p:grpSpPr>
        <p:sp>
          <p:nvSpPr>
            <p:cNvPr id="12" name="矩形 11"/>
            <p:cNvSpPr/>
            <p:nvPr/>
          </p:nvSpPr>
          <p:spPr>
            <a:xfrm>
              <a:off x="3360420" y="576580"/>
              <a:ext cx="1784350" cy="23622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1435100" y="1363980"/>
              <a:ext cx="2928620" cy="404939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74207" y="1252751"/>
            <a:ext cx="7073386" cy="465454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请同学们齐读下阙“恰”字引起的七句，说说诗人刻画了一群什么样的同学少年形象。“同学少年”的精神风貌如何</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明确：</a:t>
            </a:r>
            <a:endParaRPr lang="en-US" altLang="zh-CN"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“风华正茂”</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青春年少</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才华横溢。</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“书生意气</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挥斥方遒”</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热情奔放</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敢想敢做</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以天下为己任。</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“指点江山</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激扬文字”</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激昂慷慨</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奋笔疾书</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关心国家命运</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针砭时弊</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宣传真理。</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“粪土当年万户侯”</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蔑视官僚军阀</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救国救民</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敢于斗争。</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“到中流击水</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浪遏飞舟”</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担负起主宰国家前途命运的豪情壮志和革命情怀</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所抒之情慷慨激昂。</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grpSp>
        <p:nvGrpSpPr>
          <p:cNvPr id="10" name="组合 9"/>
          <p:cNvGrpSpPr/>
          <p:nvPr/>
        </p:nvGrpSpPr>
        <p:grpSpPr>
          <a:xfrm>
            <a:off x="546962" y="734060"/>
            <a:ext cx="3709670" cy="4836795"/>
            <a:chOff x="1435100" y="576580"/>
            <a:chExt cx="3709670" cy="4836795"/>
          </a:xfrm>
        </p:grpSpPr>
        <p:sp>
          <p:nvSpPr>
            <p:cNvPr id="12" name="矩形 11"/>
            <p:cNvSpPr/>
            <p:nvPr/>
          </p:nvSpPr>
          <p:spPr>
            <a:xfrm>
              <a:off x="3360420" y="576580"/>
              <a:ext cx="1784350" cy="23622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1435100" y="1363980"/>
              <a:ext cx="2928620" cy="404939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5" end="5"/>
                                            </p:txEl>
                                          </p:spTgt>
                                        </p:tgtEl>
                                        <p:attrNameLst>
                                          <p:attrName>style.visibility</p:attrName>
                                        </p:attrNameLst>
                                      </p:cBhvr>
                                      <p:to>
                                        <p:strVal val="visible"/>
                                      </p:to>
                                    </p:set>
                                    <p:animEffect transition="in" filter="dissolve">
                                      <p:cBhvr>
                                        <p:cTn id="26" dur="500"/>
                                        <p:tgtEl>
                                          <p:spTgt spid="36">
                                            <p:txEl>
                                              <p:pRg st="5" end="5"/>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36">
                                            <p:txEl>
                                              <p:pRg st="6" end="6"/>
                                            </p:txEl>
                                          </p:spTgt>
                                        </p:tgtEl>
                                        <p:attrNameLst>
                                          <p:attrName>style.visibility</p:attrName>
                                        </p:attrNameLst>
                                      </p:cBhvr>
                                      <p:to>
                                        <p:strVal val="visible"/>
                                      </p:to>
                                    </p:set>
                                    <p:animEffect transition="in" filter="dissolve">
                                      <p:cBhvr>
                                        <p:cTn id="29"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74207" y="1252751"/>
            <a:ext cx="7073386" cy="5116209"/>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总结下阕是怎样回答“谁主沉浮”问题的？</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accent1">
                    <a:lumMod val="75000"/>
                  </a:schemeClr>
                </a:solidFill>
                <a:latin typeface="微软雅黑" panose="020b0503020204020204" pitchFamily="34" charset="-122"/>
                <a:ea typeface="微软雅黑" panose="020b0503020204020204" pitchFamily="34" charset="-122"/>
              </a:rPr>
              <a:t>明确：作者在这里用浪漫主义的手法，勾勒出一个激动人心的画面，创造出一种激流勇进、力挽狂澜的壮美的意境，集中表现了这群革命青年不畏风浪、一往无前、压倒一切的英雄气概。艺术的回答了“谁主沉浮”的问题，即主宰国家命运的，是以天下为己任、蔑视反动统治者、改造旧世界的革命青年。毛泽东早年在</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民众大联合</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一文中说：“天下者，我们的天下；国家者，我们的国家；社会者，我们的社会；我们不说谁说，我们不干谁干？” 作者以设问句结尾，实际上是对“谁主沉浮”的巧妙回答</a:t>
            </a:r>
            <a:r>
              <a:rPr lang="en-US" altLang="zh-CN" sz="2000">
                <a:solidFill>
                  <a:schemeClr val="accent1">
                    <a:lumMod val="75000"/>
                  </a:schemeClr>
                </a:solidFill>
                <a:latin typeface="微软雅黑" panose="020b0503020204020204" pitchFamily="34" charset="-122"/>
                <a:ea typeface="微软雅黑" panose="020b0503020204020204" pitchFamily="34" charset="-122"/>
              </a:rPr>
              <a:t>——</a:t>
            </a:r>
            <a:r>
              <a:rPr lang="zh-CN" altLang="en-US" sz="2000">
                <a:solidFill>
                  <a:schemeClr val="accent1">
                    <a:lumMod val="75000"/>
                  </a:schemeClr>
                </a:solidFill>
                <a:latin typeface="微软雅黑" panose="020b0503020204020204" pitchFamily="34" charset="-122"/>
                <a:ea typeface="微软雅黑" panose="020b0503020204020204" pitchFamily="34" charset="-122"/>
              </a:rPr>
              <a:t>要像当年中流击水那样，勇敢地投身于革命风浪中，急流勇进，担负起主宰国家命运前途的大任。</a:t>
            </a:r>
            <a:endParaRPr lang="zh-CN" altLang="en-US" sz="200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grpSp>
        <p:nvGrpSpPr>
          <p:cNvPr id="10" name="组合 9"/>
          <p:cNvGrpSpPr/>
          <p:nvPr/>
        </p:nvGrpSpPr>
        <p:grpSpPr>
          <a:xfrm>
            <a:off x="546962" y="734060"/>
            <a:ext cx="3709670" cy="4836795"/>
            <a:chOff x="1435100" y="576580"/>
            <a:chExt cx="3709670" cy="4836795"/>
          </a:xfrm>
        </p:grpSpPr>
        <p:sp>
          <p:nvSpPr>
            <p:cNvPr id="12" name="矩形 11"/>
            <p:cNvSpPr/>
            <p:nvPr/>
          </p:nvSpPr>
          <p:spPr>
            <a:xfrm>
              <a:off x="3360420" y="576580"/>
              <a:ext cx="1784350" cy="23622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1435100" y="1363980"/>
              <a:ext cx="2928620" cy="404939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1270665" y="1267404"/>
            <a:ext cx="9941137" cy="2243050"/>
          </a:xfrm>
          <a:prstGeom prst="rect">
            <a:avLst/>
          </a:prstGeom>
          <a:solidFill>
            <a:schemeClr val="bg1"/>
          </a:solidFill>
          <a:effectLst/>
        </p:spPr>
        <p:txBody>
          <a:bodyPr wrap="square" rtlCol="0">
            <a:spAutoFit/>
          </a:bodyPr>
          <a:lstStyle/>
          <a:p>
            <a:pPr>
              <a:lnSpc>
                <a:spcPct val="150000"/>
              </a:lnSpc>
            </a:pP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沁园春</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长沙</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中，毛泽东所表现的，不是长沙的秋景，不是他观赏长沙秋景引起的感受，也不是对“中流击水”伟大斗争经历的回顾，而是以长沙秋景的描写表现了强大的斗争精神，以宏大的空间意象表现了博大的心胸，又以“浪遏飞舟”等意象表现了对伟大理想的热烈追求。</a:t>
            </a:r>
            <a:endParaRPr lang="zh-CN" altLang="en-US" sz="2400">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endParaRPr kumimoji="1" lang="zh-CN" altLang="en-US" sz="2400" b="1">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85596"/>
            <a:ext cx="12192000" cy="3810000"/>
          </a:xfrm>
          <a:prstGeom prst="rect">
            <a:avLst/>
          </a:prstGeom>
          <a:ln>
            <a:noFill/>
          </a:ln>
          <a:effectLst>
            <a:outerShdw blurRad="190500" algn="tl" rotWithShape="0">
              <a:srgbClr val="000000">
                <a:alpha val="70000"/>
              </a:srgbClr>
            </a:outerShdw>
          </a:effectLst>
        </p:spPr>
      </p:pic>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84069" y="-121326"/>
            <a:ext cx="861774" cy="6842760"/>
          </a:xfrm>
          <a:prstGeom prst="rect">
            <a:avLst/>
          </a:prstGeom>
          <a:noFill/>
        </p:spPr>
        <p:txBody>
          <a:bodyPr vert="eaVert" wrap="square" rtlCol="0">
            <a:spAutoFit/>
          </a:bodyPr>
          <a:lstStyle/>
          <a:p>
            <a:pPr algn="ctr"/>
            <a:r>
              <a:rPr lang="zh-CN" altLang="en-US" sz="4400">
                <a:solidFill>
                  <a:schemeClr val="bg1">
                    <a:lumMod val="75000"/>
                  </a:schemeClr>
                </a:solidFill>
                <a:latin typeface="微软雅黑" panose="020b0503020204020204" pitchFamily="34" charset="-122"/>
                <a:ea typeface="微软雅黑" panose="020b0503020204020204" pitchFamily="34" charset="-122"/>
                <a:sym typeface="+mn-ea"/>
              </a:rPr>
              <a:t>主旨分析</a:t>
            </a:r>
            <a:endParaRPr lang="en-US" altLang="zh-CN" sz="4400">
              <a:solidFill>
                <a:schemeClr val="bg1">
                  <a:lumMod val="75000"/>
                </a:schemeClr>
              </a:solidFill>
              <a:latin typeface="微软雅黑" pitchFamily="34" charset="-122"/>
              <a:ea typeface="微软雅黑" pitchFamily="34" charset="-122"/>
              <a:sym typeface="+mn-ea"/>
            </a:endParaRPr>
          </a:p>
        </p:txBody>
      </p:sp>
      <p:sp>
        <p:nvSpPr>
          <p:cNvPr id="8" name="椭圆 7"/>
          <p:cNvSpPr/>
          <p:nvPr/>
        </p:nvSpPr>
        <p:spPr>
          <a:xfrm>
            <a:off x="1570017" y="4946227"/>
            <a:ext cx="1092200" cy="1092200"/>
          </a:xfrm>
          <a:prstGeom prst="ellipse">
            <a:avLst/>
          </a:prstGeom>
          <a:blipFill rotWithShape="1">
            <a:blip r:embed="rId2"/>
            <a:stretch>
              <a:fillRect/>
            </a:stretch>
          </a:blip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文本框 84"/>
          <p:cNvSpPr txBox="1"/>
          <p:nvPr/>
        </p:nvSpPr>
        <p:spPr>
          <a:xfrm>
            <a:off x="2810190" y="5323050"/>
            <a:ext cx="3285809" cy="400110"/>
          </a:xfrm>
          <a:prstGeom prst="rect">
            <a:avLst/>
          </a:prstGeom>
          <a:noFill/>
        </p:spPr>
        <p:txBody>
          <a:bodyPr wrap="square" rtlCol="0">
            <a:spAutoFit/>
          </a:bodyPr>
          <a:lstStyle/>
          <a:p>
            <a:r>
              <a:rPr lang="zh-CN" altLang="en-US" sz="2000" b="1">
                <a:solidFill>
                  <a:srgbClr val="C00000"/>
                </a:solidFill>
                <a:latin typeface="微软雅黑" panose="020b0503020204020204" pitchFamily="34" charset="-122"/>
                <a:ea typeface="微软雅黑" panose="020b0503020204020204" pitchFamily="34" charset="-122"/>
              </a:rPr>
              <a:t>占有宏大空间的博大胸怀</a:t>
            </a:r>
            <a:endParaRPr lang="zh-CN" altLang="en-US" sz="2000" b="1">
              <a:solidFill>
                <a:srgbClr val="C0000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745135" y="965201"/>
            <a:ext cx="9904095" cy="4164724"/>
            <a:chOff x="1745135" y="965201"/>
            <a:chExt cx="9904095" cy="4164724"/>
          </a:xfrm>
        </p:grpSpPr>
        <p:sp>
          <p:nvSpPr>
            <p:cNvPr id="4" name="圆角矩形 3"/>
            <p:cNvSpPr/>
            <p:nvPr/>
          </p:nvSpPr>
          <p:spPr>
            <a:xfrm>
              <a:off x="1745135" y="965201"/>
              <a:ext cx="9904095" cy="4164724"/>
            </a:xfrm>
            <a:prstGeom prst="round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1948334" y="1790516"/>
              <a:ext cx="9497695" cy="2453942"/>
            </a:xfrm>
            <a:prstGeom prst="rect">
              <a:avLst/>
            </a:prstGeom>
            <a:noFill/>
          </p:spPr>
          <p:txBody>
            <a:bodyPr wrap="square" rtlCol="0">
              <a:spAutoFit/>
            </a:bodyPr>
            <a:lstStyle/>
            <a:p>
              <a:pPr fontAlgn="auto">
                <a:lnSpc>
                  <a:spcPct val="130000"/>
                </a:lnSpc>
              </a:pP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沁园春</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长沙</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上阙写景部分有两种特征</a:t>
              </a:r>
              <a:r>
                <a:rPr lang="en-US" altLang="zh-CN" sz="2000">
                  <a:solidFill>
                    <a:schemeClr val="bg1"/>
                  </a:solidFill>
                  <a:latin typeface="微软雅黑" panose="020b0503020204020204" pitchFamily="34" charset="-122"/>
                  <a:ea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rPr>
                <a:t>一是大自然“竞自由”的勃勃生机，二是由“万类霜天竞自由”表现出的宏大的意象。正是这两种意象特征有着超越所谓一般秋景描写的艺术意蕴</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百舸争流”“鹰击长空”“鱼翔浅底”“万类霜天竟自由”的大自然的勃勃生机表达了诗人激情澎湃的主体精神</a:t>
              </a:r>
              <a:r>
                <a:rPr lang="en-US" altLang="zh-CN" sz="2000">
                  <a:solidFill>
                    <a:schemeClr val="bg1"/>
                  </a:solidFill>
                  <a:latin typeface="微软雅黑" panose="020b0503020204020204" pitchFamily="34" charset="-122"/>
                  <a:ea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rPr>
                <a:t>万类霜天竞自由”的宏大意象表现了诗人博大的胸怀，而这两者的融合则表现了一种主宰“苍茫大地”的伟大理想追求。秋天的大自然的勃勃生机是毛泽东激情澎湃主体精神的艺术符号。</a:t>
              </a:r>
              <a:endParaRPr lang="zh-CN" altLang="en-US" sz="2000">
                <a:solidFill>
                  <a:schemeClr val="bg1"/>
                </a:solidFill>
                <a:latin typeface="微软雅黑" pitchFamily="34" charset="-122"/>
                <a:ea typeface="微软雅黑" pitchFamily="34" charset="-122"/>
              </a:endParaRPr>
            </a:p>
          </p:txBody>
        </p:sp>
      </p:grpSp>
      <p:sp>
        <p:nvSpPr>
          <p:cNvPr id="16" name="矩形 15"/>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85"/>
                                        </p:tgtEl>
                                        <p:attrNameLst>
                                          <p:attrName>style.visibility</p:attrName>
                                        </p:attrNameLst>
                                      </p:cBhvr>
                                      <p:to>
                                        <p:strVal val="visible"/>
                                      </p:to>
                                    </p:set>
                                    <p:anim calcmode="lin" valueType="num">
                                      <p:cBhvr>
                                        <p:cTn id="17" dur="500" fill="hold"/>
                                        <p:tgtEl>
                                          <p:spTgt spid="85"/>
                                        </p:tgtEl>
                                        <p:attrNameLst>
                                          <p:attrName>ppt_x</p:attrName>
                                        </p:attrNameLst>
                                      </p:cBhvr>
                                      <p:tavLst>
                                        <p:tav tm="0">
                                          <p:val>
                                            <p:strVal val="#ppt_x-.2"/>
                                          </p:val>
                                        </p:tav>
                                        <p:tav tm="100000">
                                          <p:val>
                                            <p:strVal val="#ppt_x"/>
                                          </p:val>
                                        </p:tav>
                                      </p:tavLst>
                                    </p:anim>
                                    <p:anim calcmode="lin" valueType="num">
                                      <p:cBhvr>
                                        <p:cTn id="18" dur="5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9" dur="500"/>
                                        <p:tgtEl>
                                          <p:spTgt spid="85"/>
                                        </p:tgtEl>
                                      </p:cBhvr>
                                    </p:animEffect>
                                  </p:childTnLst>
                                </p:cTn>
                              </p:par>
                            </p:childTnLst>
                          </p:cTn>
                        </p:par>
                        <p:par>
                          <p:cTn id="20" fill="hold" nodeType="afterGroup">
                            <p:stCondLst>
                              <p:cond delay="1500"/>
                            </p:stCondLst>
                            <p:childTnLst>
                              <p:par>
                                <p:cTn id="21" presetID="29"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2"/>
                                          </p:val>
                                        </p:tav>
                                        <p:tav tm="100000">
                                          <p:val>
                                            <p:strVal val="#ppt_x"/>
                                          </p:val>
                                        </p:tav>
                                      </p:tavLst>
                                    </p:anim>
                                    <p:anim calcmode="lin" valueType="num">
                                      <p:cBhvr>
                                        <p:cTn id="24"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8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953360" y="1332528"/>
            <a:ext cx="5565706" cy="4192943"/>
          </a:xfrm>
          <a:prstGeom prst="rect">
            <a:avLst/>
          </a:prstGeom>
          <a:noFill/>
        </p:spPr>
        <p:txBody>
          <a:bodyPr wrap="square" rtlCol="0">
            <a:spAutoFit/>
          </a:bodyPr>
          <a:lstStyle/>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沁园春</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雪</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北国风光，千里冰封，万里雪飘。</a:t>
            </a:r>
            <a:endParaRPr lang="zh-CN" altLang="en-US" sz="2000">
              <a:solidFill>
                <a:schemeClr val="tx1">
                  <a:lumMod val="65000"/>
                  <a:lumOff val="35000"/>
                </a:schemeClr>
              </a:solidFill>
              <a:latin typeface="楷体" pitchFamily="49" charset="-122"/>
              <a:ea typeface="楷体" pitchFamily="49" charset="-122"/>
            </a:endParaRP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望长城内外，惟余莽莽；大河上下，顿失滔滔。</a:t>
            </a:r>
            <a:endParaRPr lang="zh-CN" altLang="en-US" sz="2000">
              <a:solidFill>
                <a:schemeClr val="tx1">
                  <a:lumMod val="65000"/>
                  <a:lumOff val="35000"/>
                </a:schemeClr>
              </a:solidFill>
              <a:latin typeface="楷体" panose="02010609060101010101" pitchFamily="49" charset="-122"/>
              <a:ea typeface="楷体" panose="02010609060101010101" pitchFamily="49" charset="-122"/>
            </a:endParaRP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山舞银蛇，原驰蜡象，欲与天公试比高。</a:t>
            </a:r>
            <a:endParaRPr lang="zh-CN" altLang="en-US" sz="2000">
              <a:solidFill>
                <a:schemeClr val="tx1">
                  <a:lumMod val="65000"/>
                  <a:lumOff val="35000"/>
                </a:schemeClr>
              </a:solidFill>
              <a:latin typeface="楷体" panose="02010609060101010101" pitchFamily="49" charset="-122"/>
              <a:ea typeface="楷体" panose="02010609060101010101" pitchFamily="49" charset="-122"/>
            </a:endParaRP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须晴日，看红装素裹，分外妖娆。</a:t>
            </a:r>
            <a:endParaRPr lang="zh-CN" altLang="en-US" sz="2000">
              <a:solidFill>
                <a:schemeClr val="tx1">
                  <a:lumMod val="65000"/>
                  <a:lumOff val="35000"/>
                </a:schemeClr>
              </a:solidFill>
              <a:latin typeface="楷体" panose="02010609060101010101" pitchFamily="49" charset="-122"/>
              <a:ea typeface="楷体" panose="02010609060101010101" pitchFamily="49" charset="-122"/>
            </a:endParaRP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江山如此多娇，引无数英雄竞折腰。</a:t>
            </a:r>
            <a:endParaRPr lang="zh-CN" altLang="en-US" sz="2000">
              <a:solidFill>
                <a:schemeClr val="tx1">
                  <a:lumMod val="65000"/>
                  <a:lumOff val="35000"/>
                </a:schemeClr>
              </a:solidFill>
              <a:latin typeface="楷体" panose="02010609060101010101" pitchFamily="49" charset="-122"/>
              <a:ea typeface="楷体" panose="02010609060101010101" pitchFamily="49" charset="-122"/>
            </a:endParaRP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惜秦皇汉武，略输文采；唐宗宋祖，稍逊风骚。</a:t>
            </a:r>
            <a:endParaRPr lang="zh-CN" altLang="en-US" sz="2000">
              <a:solidFill>
                <a:schemeClr val="tx1">
                  <a:lumMod val="65000"/>
                  <a:lumOff val="35000"/>
                </a:schemeClr>
              </a:solidFill>
              <a:latin typeface="楷体" panose="02010609060101010101" pitchFamily="49" charset="-122"/>
              <a:ea typeface="楷体" panose="02010609060101010101" pitchFamily="49" charset="-122"/>
            </a:endParaRP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一代天骄，成吉思汗，只识弯弓射大雕。</a:t>
            </a:r>
            <a:endParaRPr lang="zh-CN" altLang="en-US" sz="2000">
              <a:solidFill>
                <a:schemeClr val="tx1">
                  <a:lumMod val="65000"/>
                  <a:lumOff val="35000"/>
                </a:schemeClr>
              </a:solidFill>
              <a:latin typeface="楷体" panose="02010609060101010101" pitchFamily="49" charset="-122"/>
              <a:ea typeface="楷体" panose="02010609060101010101" pitchFamily="49" charset="-122"/>
            </a:endParaRP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俱往矣，数风流人物，还看今朝。</a:t>
            </a:r>
            <a:endParaRPr lang="zh-CN" altLang="en-US" sz="2000">
              <a:solidFill>
                <a:schemeClr val="tx1">
                  <a:lumMod val="65000"/>
                  <a:lumOff val="35000"/>
                </a:schemeClr>
              </a:solidFill>
              <a:latin typeface="楷体" panose="02010609060101010101" pitchFamily="49" charset="-122"/>
              <a:ea typeface="楷体" panose="02010609060101010101" pitchFamily="49" charset="-122"/>
            </a:endParaRPr>
          </a:p>
        </p:txBody>
      </p:sp>
      <p:sp>
        <p:nvSpPr>
          <p:cNvPr id="82" name="文本框 81"/>
          <p:cNvSpPr txBox="1"/>
          <p:nvPr/>
        </p:nvSpPr>
        <p:spPr>
          <a:xfrm>
            <a:off x="5500849" y="616505"/>
            <a:ext cx="2928620"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回忆诗歌</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rcRect l="35595"/>
          <a:stretch>
            <a:fillRect/>
          </a:stretch>
        </p:blipFill>
        <p:spPr>
          <a:xfrm>
            <a:off x="1025101" y="1355082"/>
            <a:ext cx="4007107" cy="414783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84069" y="-121326"/>
            <a:ext cx="861774" cy="6842760"/>
          </a:xfrm>
          <a:prstGeom prst="rect">
            <a:avLst/>
          </a:prstGeom>
          <a:noFill/>
        </p:spPr>
        <p:txBody>
          <a:bodyPr vert="eaVert" wrap="square" rtlCol="0">
            <a:spAutoFit/>
          </a:bodyPr>
          <a:lstStyle/>
          <a:p>
            <a:pPr algn="ctr"/>
            <a:r>
              <a:rPr lang="zh-CN" altLang="en-US" sz="4400">
                <a:solidFill>
                  <a:schemeClr val="bg1">
                    <a:lumMod val="75000"/>
                  </a:schemeClr>
                </a:solidFill>
                <a:latin typeface="微软雅黑" panose="020b0503020204020204" pitchFamily="34" charset="-122"/>
                <a:ea typeface="微软雅黑" panose="020b0503020204020204" pitchFamily="34" charset="-122"/>
                <a:sym typeface="+mn-ea"/>
              </a:rPr>
              <a:t>主旨分析</a:t>
            </a:r>
            <a:endParaRPr lang="en-US" altLang="zh-CN" sz="4400">
              <a:solidFill>
                <a:schemeClr val="bg1">
                  <a:lumMod val="75000"/>
                </a:schemeClr>
              </a:solidFill>
              <a:latin typeface="微软雅黑" panose="020b0503020204020204" pitchFamily="34" charset="-122"/>
              <a:ea typeface="微软雅黑" panose="020b0503020204020204" pitchFamily="34" charset="-122"/>
              <a:sym typeface="+mn-ea"/>
            </a:endParaRPr>
          </a:p>
        </p:txBody>
      </p:sp>
      <p:sp>
        <p:nvSpPr>
          <p:cNvPr id="8" name="椭圆 7"/>
          <p:cNvSpPr/>
          <p:nvPr/>
        </p:nvSpPr>
        <p:spPr>
          <a:xfrm>
            <a:off x="1570017" y="4946227"/>
            <a:ext cx="1092200" cy="1092200"/>
          </a:xfrm>
          <a:prstGeom prst="ellipse">
            <a:avLst/>
          </a:prstGeom>
          <a:blipFill rotWithShape="1">
            <a:blip r:embed="rId2"/>
            <a:stretch>
              <a:fillRect/>
            </a:stretch>
          </a:blip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文本框 84"/>
          <p:cNvSpPr txBox="1"/>
          <p:nvPr/>
        </p:nvSpPr>
        <p:spPr>
          <a:xfrm>
            <a:off x="2810190" y="5323050"/>
            <a:ext cx="3285809" cy="400110"/>
          </a:xfrm>
          <a:prstGeom prst="rect">
            <a:avLst/>
          </a:prstGeom>
          <a:noFill/>
        </p:spPr>
        <p:txBody>
          <a:bodyPr wrap="square" rtlCol="0">
            <a:spAutoFit/>
          </a:bodyPr>
          <a:lstStyle/>
          <a:p>
            <a:r>
              <a:rPr lang="zh-CN" altLang="en-US" sz="2000" b="1">
                <a:solidFill>
                  <a:srgbClr val="C00000"/>
                </a:solidFill>
                <a:latin typeface="微软雅黑" panose="020b0503020204020204" pitchFamily="34" charset="-122"/>
                <a:ea typeface="微软雅黑" panose="020b0503020204020204" pitchFamily="34" charset="-122"/>
              </a:rPr>
              <a:t>主宰苍茫大地的伟大理想</a:t>
            </a:r>
            <a:endParaRPr lang="zh-CN" altLang="en-US" sz="2000" b="1">
              <a:solidFill>
                <a:srgbClr val="C0000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745135" y="965201"/>
            <a:ext cx="9904095" cy="4164724"/>
            <a:chOff x="1745135" y="965201"/>
            <a:chExt cx="9904095" cy="4164724"/>
          </a:xfrm>
        </p:grpSpPr>
        <p:sp>
          <p:nvSpPr>
            <p:cNvPr id="4" name="圆角矩形 3"/>
            <p:cNvSpPr/>
            <p:nvPr/>
          </p:nvSpPr>
          <p:spPr>
            <a:xfrm>
              <a:off x="1745135" y="965201"/>
              <a:ext cx="9904095" cy="4164724"/>
            </a:xfrm>
            <a:prstGeom prst="round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1948334" y="1291957"/>
              <a:ext cx="9497695" cy="3654270"/>
            </a:xfrm>
            <a:prstGeom prst="rect">
              <a:avLst/>
            </a:prstGeom>
            <a:noFill/>
          </p:spPr>
          <p:txBody>
            <a:bodyPr wrap="square" rtlCol="0">
              <a:spAutoFit/>
            </a:bodyPr>
            <a:lstStyle/>
            <a:p>
              <a:pPr fontAlgn="auto">
                <a:lnSpc>
                  <a:spcPct val="130000"/>
                </a:lnSpc>
              </a:pP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沁园春</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长沙</a:t>
              </a: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下阙“携来百侣曾游”等句，正是对上阙以长沙秋景为符号表达的对空间占有思想的承续。那是一种对“往昔岁月”主宰“苍茫大地”理想追求的满怀激情的回顾</a:t>
              </a:r>
              <a:r>
                <a:rPr lang="en-US" altLang="zh-CN" sz="2000">
                  <a:solidFill>
                    <a:schemeClr val="bg1"/>
                  </a:solidFill>
                  <a:latin typeface="微软雅黑" panose="020b0503020204020204" pitchFamily="34" charset="-122"/>
                  <a:ea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rPr>
                <a:t>恰同学少年，风华正茂，书生意气，挥斥方遒，指点江山，激扬文字，粪土当年万户侯”，在青春年少时，我们风华正茂，激情奔放，以青年知识分子单纯炽热的理想追求，以激烈的文字评论国家大事，批判社会时弊，抨击达官贵人。下阙以“直抒胸臆”方式回顾的这段文字恰好是对上阙以意象方式隐喻意蕴的直接表白。“问苍茫大地，谁主沉浮”，其实回答的是“我们”。主宰苍茫大地是我们的伟大理想，我们曾经为实现这伟大理想而热血沸腾，我们曾经为主宰这苍茫大地而斗争。</a:t>
              </a: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85"/>
                                        </p:tgtEl>
                                        <p:attrNameLst>
                                          <p:attrName>style.visibility</p:attrName>
                                        </p:attrNameLst>
                                      </p:cBhvr>
                                      <p:to>
                                        <p:strVal val="visible"/>
                                      </p:to>
                                    </p:set>
                                    <p:anim calcmode="lin" valueType="num">
                                      <p:cBhvr>
                                        <p:cTn id="17" dur="500" fill="hold"/>
                                        <p:tgtEl>
                                          <p:spTgt spid="85"/>
                                        </p:tgtEl>
                                        <p:attrNameLst>
                                          <p:attrName>ppt_x</p:attrName>
                                        </p:attrNameLst>
                                      </p:cBhvr>
                                      <p:tavLst>
                                        <p:tav tm="0">
                                          <p:val>
                                            <p:strVal val="#ppt_x-.2"/>
                                          </p:val>
                                        </p:tav>
                                        <p:tav tm="100000">
                                          <p:val>
                                            <p:strVal val="#ppt_x"/>
                                          </p:val>
                                        </p:tav>
                                      </p:tavLst>
                                    </p:anim>
                                    <p:anim calcmode="lin" valueType="num">
                                      <p:cBhvr>
                                        <p:cTn id="18" dur="5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9" dur="500"/>
                                        <p:tgtEl>
                                          <p:spTgt spid="85"/>
                                        </p:tgtEl>
                                      </p:cBhvr>
                                    </p:animEffect>
                                  </p:childTnLst>
                                </p:cTn>
                              </p:par>
                            </p:childTnLst>
                          </p:cTn>
                        </p:par>
                        <p:par>
                          <p:cTn id="20" fill="hold" nodeType="afterGroup">
                            <p:stCondLst>
                              <p:cond delay="1500"/>
                            </p:stCondLst>
                            <p:childTnLst>
                              <p:par>
                                <p:cTn id="21" presetID="29"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2"/>
                                          </p:val>
                                        </p:tav>
                                        <p:tav tm="100000">
                                          <p:val>
                                            <p:strVal val="#ppt_x"/>
                                          </p:val>
                                        </p:tav>
                                      </p:tavLst>
                                    </p:anim>
                                    <p:anim calcmode="lin" valueType="num">
                                      <p:cBhvr>
                                        <p:cTn id="24"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8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350282" y="123749"/>
            <a:ext cx="800219" cy="3276027"/>
          </a:xfrm>
          <a:prstGeom prst="rect">
            <a:avLst/>
          </a:prstGeom>
          <a:noFill/>
        </p:spPr>
        <p:txBody>
          <a:bodyPr vert="eaVert" wrap="square" rtlCol="0">
            <a:spAutoFit/>
          </a:bodyPr>
          <a:lstStyle/>
          <a:p>
            <a:pPr marL="571500" indent="-571500" algn="ctr">
              <a:buFont typeface="Wingdings" panose="05000000000000000000" pitchFamily="2" charset="2"/>
              <a:buChar char="n"/>
            </a:pPr>
            <a:r>
              <a:rPr lang="zh-CN" altLang="en-US" sz="4000" b="1">
                <a:solidFill>
                  <a:schemeClr val="bg1">
                    <a:lumMod val="75000"/>
                  </a:schemeClr>
                </a:solidFill>
                <a:latin typeface="微软雅黑" panose="020b0503020204020204" pitchFamily="34" charset="-122"/>
                <a:ea typeface="微软雅黑" panose="020b0503020204020204" pitchFamily="34" charset="-122"/>
                <a:sym typeface="+mn-ea"/>
              </a:rPr>
              <a:t>技巧点拨</a:t>
            </a:r>
            <a:endParaRPr lang="en-US" altLang="zh-CN" sz="4000" b="1">
              <a:solidFill>
                <a:schemeClr val="bg1">
                  <a:lumMod val="75000"/>
                </a:schemeClr>
              </a:solidFill>
              <a:latin typeface="微软雅黑" pitchFamily="34" charset="-122"/>
              <a:ea typeface="微软雅黑" pitchFamily="34" charset="-122"/>
              <a:sym typeface="+mn-ea"/>
            </a:endParaRPr>
          </a:p>
        </p:txBody>
      </p:sp>
      <p:sp>
        <p:nvSpPr>
          <p:cNvPr id="2" name="矩形 1"/>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文本框 6"/>
          <p:cNvSpPr txBox="1"/>
          <p:nvPr/>
        </p:nvSpPr>
        <p:spPr>
          <a:xfrm>
            <a:off x="1591733" y="3243554"/>
            <a:ext cx="9846376" cy="2807885"/>
          </a:xfrm>
          <a:prstGeom prst="rect">
            <a:avLst/>
          </a:prstGeom>
          <a:noFill/>
        </p:spPr>
        <p:txBody>
          <a:bodyPr wrap="square" rtlCol="0">
            <a:spAutoFit/>
          </a:bodyPr>
          <a:lstStyle/>
          <a:p>
            <a:pPr>
              <a:lnSpc>
                <a:spcPct val="150000"/>
              </a:lnSpc>
            </a:pPr>
            <a:r>
              <a:rPr lang="en-US" altLang="zh-CN" sz="2000" b="1">
                <a:latin typeface="微软雅黑" panose="020b0503020204020204" pitchFamily="34" charset="-122"/>
                <a:ea typeface="微软雅黑" panose="020b0503020204020204" pitchFamily="34" charset="-122"/>
                <a:sym typeface="+mn-ea"/>
              </a:rPr>
              <a:t>【</a:t>
            </a:r>
            <a:r>
              <a:rPr lang="zh-CN" altLang="en-US" sz="2000" b="1">
                <a:latin typeface="微软雅黑" panose="020b0503020204020204" pitchFamily="34" charset="-122"/>
                <a:ea typeface="微软雅黑" panose="020b0503020204020204" pitchFamily="34" charset="-122"/>
                <a:sym typeface="+mn-ea"/>
              </a:rPr>
              <a:t>技法指引</a:t>
            </a:r>
            <a:r>
              <a:rPr lang="en-US" altLang="zh-CN" sz="2000" b="1">
                <a:latin typeface="微软雅黑" panose="020b0503020204020204" pitchFamily="34" charset="-122"/>
                <a:ea typeface="微软雅黑" panose="020b0503020204020204" pitchFamily="34" charset="-122"/>
                <a:sym typeface="+mn-ea"/>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在景物中蕴含丰富的情感，把感情蕴含于景物之中是一种比较常见的写作手法，通过景物抒情能够达到景生情，情生景的效果，情景交融，浑然一体，彰显出作者伟大的胸怀。这样的写法能使文章含而不露，深切动人。这首诗的景，富有吞吐古今的伟大气魄，写到搏击长空的雄鹰，翱翔水中的小鱼，极力地表现出一种要冲破牢笼的力量。诗人在景物描写中巧妙的运用了对比的手法， 把自己的伟大的救国救民的胸怀表现的淋漓尽致。</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310251" y="389466"/>
            <a:ext cx="800219" cy="2643293"/>
          </a:xfrm>
          <a:prstGeom prst="rect">
            <a:avLst/>
          </a:prstGeom>
          <a:noFill/>
        </p:spPr>
        <p:txBody>
          <a:bodyPr vert="eaVert" wrap="square" rtlCol="0">
            <a:spAutoFit/>
          </a:bodyPr>
          <a:lstStyle/>
          <a:p>
            <a:pPr algn="ctr"/>
            <a:r>
              <a:rPr lang="zh-CN" altLang="en-US" sz="4000">
                <a:solidFill>
                  <a:schemeClr val="bg1">
                    <a:lumMod val="75000"/>
                  </a:schemeClr>
                </a:solidFill>
                <a:latin typeface="微软雅黑" panose="020b0503020204020204" pitchFamily="34" charset="-122"/>
                <a:ea typeface="微软雅黑" panose="020b0503020204020204" pitchFamily="34" charset="-122"/>
                <a:sym typeface="+mn-ea"/>
              </a:rPr>
              <a:t>具体分析</a:t>
            </a:r>
            <a:endParaRPr lang="en-US" altLang="zh-CN" sz="4000">
              <a:solidFill>
                <a:schemeClr val="bg1">
                  <a:lumMod val="75000"/>
                </a:schemeClr>
              </a:solidFill>
              <a:latin typeface="微软雅黑" pitchFamily="34" charset="-122"/>
              <a:ea typeface="微软雅黑" pitchFamily="34" charset="-122"/>
              <a:sym typeface="+mn-ea"/>
            </a:endParaRPr>
          </a:p>
        </p:txBody>
      </p:sp>
      <p:sp>
        <p:nvSpPr>
          <p:cNvPr id="2" name="矩形 1"/>
          <p:cNvSpPr/>
          <p:nvPr/>
        </p:nvSpPr>
        <p:spPr>
          <a:xfrm>
            <a:off x="1793240" y="1261110"/>
            <a:ext cx="4276725" cy="21621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p:cNvSpPr/>
          <p:nvPr/>
        </p:nvSpPr>
        <p:spPr>
          <a:xfrm>
            <a:off x="6269990" y="1261110"/>
            <a:ext cx="4276725" cy="2162175"/>
          </a:xfrm>
          <a:prstGeom prst="rect">
            <a:avLst/>
          </a:prstGeom>
          <a:blipFill>
            <a:blip r:embed="rId3">
              <a:extLst>
                <a:ext uri="{28A0092B-C50C-407E-A947-70E740481C1C}">
                  <a14:useLocalDpi xmlns:a14="http://schemas.microsoft.com/office/drawing/2010/main" val="0"/>
                </a:ext>
              </a:extLst>
            </a:blip>
            <a:stretch>
              <a:fillRect t="1" b="-124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1777406" y="3992880"/>
            <a:ext cx="4302760" cy="1422890"/>
          </a:xfrm>
          <a:prstGeom prst="rect">
            <a:avLst/>
          </a:prstGeom>
          <a:noFill/>
          <a:effectLst/>
        </p:spPr>
        <p:txBody>
          <a:bodyPr wrap="square" rtlCol="0">
            <a:spAutoFit/>
          </a:bodyPr>
          <a:lstStyle/>
          <a:p>
            <a:pPr>
              <a:lnSpc>
                <a:spcPct val="150000"/>
              </a:lnSpc>
            </a:pPr>
            <a:r>
              <a:rPr lang="en-US" altLang="zh-CN" sz="2000" b="1">
                <a:latin typeface="微软雅黑" panose="020b0503020204020204" pitchFamily="34" charset="-122"/>
                <a:ea typeface="微软雅黑" panose="020b0503020204020204" pitchFamily="34" charset="-122"/>
                <a:sym typeface="+mn-ea"/>
              </a:rPr>
              <a:t>1.</a:t>
            </a:r>
            <a:r>
              <a:rPr lang="zh-CN" altLang="en-US" sz="2000" b="1">
                <a:latin typeface="微软雅黑" panose="020b0503020204020204" pitchFamily="34" charset="-122"/>
                <a:ea typeface="微软雅黑" panose="020b0503020204020204" pitchFamily="34" charset="-122"/>
                <a:sym typeface="+mn-ea"/>
              </a:rPr>
              <a:t>首先是诗人用了色彩的对比，用冷暖色调的对比衬托出两种不同的革命情怀。</a:t>
            </a:r>
            <a:endParaRPr lang="en-US" altLang="zh-CN" sz="1600" b="1">
              <a:solidFill>
                <a:schemeClr val="tx1"/>
              </a:solidFill>
              <a:latin typeface="微软雅黑" pitchFamily="34" charset="-122"/>
              <a:ea typeface="微软雅黑" pitchFamily="34" charset="-122"/>
              <a:sym typeface="+mn-ea"/>
            </a:endParaRPr>
          </a:p>
        </p:txBody>
      </p:sp>
      <p:sp>
        <p:nvSpPr>
          <p:cNvPr id="10" name="文本框 9"/>
          <p:cNvSpPr txBox="1"/>
          <p:nvPr/>
        </p:nvSpPr>
        <p:spPr>
          <a:xfrm>
            <a:off x="6336050" y="3992880"/>
            <a:ext cx="4144604" cy="961225"/>
          </a:xfrm>
          <a:prstGeom prst="rect">
            <a:avLst/>
          </a:prstGeom>
          <a:noFill/>
          <a:effectLst/>
        </p:spPr>
        <p:txBody>
          <a:bodyPr wrap="square" rtlCol="0">
            <a:spAutoFit/>
          </a:bodyPr>
          <a:lstStyle/>
          <a:p>
            <a:pPr>
              <a:lnSpc>
                <a:spcPct val="150000"/>
              </a:lnSpc>
            </a:pPr>
            <a:r>
              <a:rPr lang="en-US" altLang="zh-CN" sz="2000" b="1">
                <a:latin typeface="微软雅黑" panose="020b0503020204020204" pitchFamily="34" charset="-122"/>
                <a:ea typeface="微软雅黑" panose="020b0503020204020204" pitchFamily="34" charset="-122"/>
                <a:sym typeface="+mn-ea"/>
              </a:rPr>
              <a:t>2.</a:t>
            </a:r>
            <a:r>
              <a:rPr lang="zh-CN" altLang="en-US" sz="2000" b="1">
                <a:latin typeface="微软雅黑" panose="020b0503020204020204" pitchFamily="34" charset="-122"/>
                <a:ea typeface="微软雅黑" panose="020b0503020204020204" pitchFamily="34" charset="-122"/>
                <a:sym typeface="+mn-ea"/>
              </a:rPr>
              <a:t>其次是这首词中的动作的鲜明对比。</a:t>
            </a:r>
            <a:endParaRPr lang="en-US" altLang="zh-CN" sz="1600" b="1">
              <a:solidFill>
                <a:schemeClr val="tx1"/>
              </a:solidFill>
              <a:latin typeface="微软雅黑" panose="020b0503020204020204" pitchFamily="34" charset="-122"/>
              <a:ea typeface="微软雅黑" panose="020b0503020204020204" pitchFamily="34" charset="-122"/>
              <a:sym typeface="+mn-ea"/>
            </a:endParaRPr>
          </a:p>
        </p:txBody>
      </p:sp>
      <p:sp>
        <p:nvSpPr>
          <p:cNvPr id="13" name="矩形 12"/>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500"/>
                                        <p:tgtEl>
                                          <p:spTgt spid="82"/>
                                        </p:tgtEl>
                                        <p:attrNameLst>
                                          <p:attrName>ppt_y</p:attrName>
                                        </p:attrNameLst>
                                      </p:cBhvr>
                                      <p:tavLst>
                                        <p:tav tm="0">
                                          <p:val>
                                            <p:strVal val="#ppt_y+#ppt_h*1.125000"/>
                                          </p:val>
                                        </p:tav>
                                        <p:tav tm="100000">
                                          <p:val>
                                            <p:strVal val="#ppt_y"/>
                                          </p:val>
                                        </p:tav>
                                      </p:tavLst>
                                    </p:anim>
                                    <p:animEffect transition="in" filter="wipe(up)">
                                      <p:cBhvr>
                                        <p:cTn id="13" dur="500"/>
                                        <p:tgtEl>
                                          <p:spTgt spid="82"/>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2" grpId="0"/>
      <p:bldP spid="1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0"/>
            <a:ext cx="12192000" cy="6860969"/>
          </a:xfrm>
          <a:prstGeom prst="rect">
            <a:avLst/>
          </a:prstGeom>
        </p:spPr>
      </p:pic>
      <p:sp>
        <p:nvSpPr>
          <p:cNvPr id="21" name="矩形 20"/>
          <p:cNvSpPr/>
          <p:nvPr/>
        </p:nvSpPr>
        <p:spPr>
          <a:xfrm>
            <a:off x="-74889" y="-297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itchFamily="34" charset="-122"/>
              <a:ea typeface="微软雅黑"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hidden="1"/>
          <p:cNvPicPr/>
          <p:nvPr/>
        </p:nvPicPr>
        <p:blipFill>
          <a:blip r:embed="rId4"/>
          <a:stretch>
            <a:fillRect/>
          </a:stretch>
        </p:blipFill>
        <p:spPr>
          <a:xfrm>
            <a:off x="10414000" y="10464800"/>
            <a:ext cx="292100" cy="4064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itchFamily="34" charset="-122"/>
              <a:ea typeface="微软雅黑"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endParaRPr lang="en-US" altLang="zh-CN" sz="4800" b="1">
                <a:solidFill>
                  <a:schemeClr val="tx1">
                    <a:lumMod val="75000"/>
                    <a:lumOff val="25000"/>
                  </a:schemeClr>
                </a:solidFill>
                <a:latin typeface="微软雅黑" pitchFamily="34" charset="-122"/>
                <a:ea typeface="微软雅黑" pitchFamily="34" charset="-122"/>
              </a:endParaRP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诵读感悟</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p:cNvSpPr txBox="1"/>
          <p:nvPr/>
        </p:nvSpPr>
        <p:spPr>
          <a:xfrm>
            <a:off x="2128351" y="4807698"/>
            <a:ext cx="2927985" cy="336695"/>
          </a:xfrm>
          <a:prstGeom prst="rect">
            <a:avLst/>
          </a:prstGeom>
          <a:noFill/>
        </p:spPr>
        <p:txBody>
          <a:bodyPr wrap="square" rtlCol="0">
            <a:spAutoFit/>
          </a:bodyPr>
          <a:lstStyle/>
          <a:p>
            <a:pPr algn="l" fontAlgn="auto">
              <a:lnSpc>
                <a:spcPct val="15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一代伟人</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毛泽东</a:t>
            </a:r>
            <a:endParaRPr lang="zh-CN" altLang="en-US" sz="1200">
              <a:solidFill>
                <a:schemeClr val="bg1">
                  <a:lumMod val="50000"/>
                </a:schemeClr>
              </a:solidFill>
              <a:latin typeface="微软雅黑" pitchFamily="34" charset="-122"/>
              <a:ea typeface="微软雅黑" pitchFamily="34" charset="-122"/>
            </a:endParaRPr>
          </a:p>
        </p:txBody>
      </p:sp>
      <p:sp>
        <p:nvSpPr>
          <p:cNvPr id="12" name="文本框 11"/>
          <p:cNvSpPr txBox="1"/>
          <p:nvPr/>
        </p:nvSpPr>
        <p:spPr>
          <a:xfrm>
            <a:off x="4768156" y="1713607"/>
            <a:ext cx="6480175" cy="280788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毛泽东（</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1893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日</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-1976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日），字润之（原作咏芝，后改润芝），笔名子任。湖南湘潭人。中国人民的领袖，伟大的马克思主义者，无产阶级革命家、战略家和理论家，中国共产党、中国人民解放军和中华人民共和国的主要缔造者和领导人，军事家，诗人，书法家。</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94004" y="619982"/>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了解作者</a:t>
            </a:r>
            <a:endParaRPr lang="zh-CN" altLang="en-US" sz="2400">
              <a:solidFill>
                <a:schemeClr val="bg1">
                  <a:lumMod val="50000"/>
                </a:schemeClr>
              </a:solidFill>
              <a:latin typeface="微软雅黑" pitchFamily="34" charset="-122"/>
              <a:ea typeface="微软雅黑"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3887" y="1951668"/>
            <a:ext cx="2212896" cy="26487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1940"/>
            <a:ext cx="11623040" cy="6294120"/>
            <a:chOff x="448" y="444"/>
            <a:chExt cx="18304" cy="991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itchFamily="34" charset="-122"/>
              <a:ea typeface="微软雅黑" pitchFamily="34" charset="-122"/>
              <a:sym typeface="+mn-ea"/>
            </a:endParaRPr>
          </a:p>
        </p:txBody>
      </p:sp>
      <p:sp>
        <p:nvSpPr>
          <p:cNvPr id="12" name="椭圆 11"/>
          <p:cNvSpPr/>
          <p:nvPr/>
        </p:nvSpPr>
        <p:spPr>
          <a:xfrm>
            <a:off x="5808133" y="1484258"/>
            <a:ext cx="7159202" cy="696441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6699992" y="2514600"/>
            <a:ext cx="4899448" cy="3905043"/>
          </a:xfrm>
          <a:prstGeom prst="rect">
            <a:avLst/>
          </a:prstGeom>
          <a:no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这首词作于</a:t>
            </a:r>
            <a:r>
              <a:rPr lang="en-US" altLang="zh-CN" sz="2400">
                <a:latin typeface="微软雅黑" panose="020b0503020204020204" pitchFamily="34" charset="-122"/>
                <a:ea typeface="微软雅黑" panose="020b0503020204020204" pitchFamily="34" charset="-122"/>
                <a:sym typeface="+mn-ea"/>
              </a:rPr>
              <a:t>1925</a:t>
            </a:r>
            <a:r>
              <a:rPr lang="zh-CN" altLang="en-US" sz="2400">
                <a:latin typeface="微软雅黑" panose="020b0503020204020204" pitchFamily="34" charset="-122"/>
                <a:ea typeface="微软雅黑" panose="020b0503020204020204" pitchFamily="34" charset="-122"/>
                <a:sym typeface="+mn-ea"/>
              </a:rPr>
              <a:t>年，当时革命运动正蓬勃发展，毛泽东此时也直接领导了湖南的农民运动。同时，国共两党的统一战线已基本确立。这年深秋，毛泽东去广州主持农民运动讲习所，在长沙停留，重游橘子洲，写下了这首词。</a:t>
            </a:r>
            <a:endParaRPr lang="zh-CN" altLang="en-US" sz="2400">
              <a:latin typeface="微软雅黑" pitchFamily="34" charset="-122"/>
              <a:ea typeface="微软雅黑"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68156" y="2003141"/>
            <a:ext cx="6480175" cy="2243050"/>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词，又称</a:t>
            </a:r>
            <a:r>
              <a:rPr lang="zh-CN" altLang="en-US" sz="2400" b="1">
                <a:solidFill>
                  <a:srgbClr val="C00000"/>
                </a:solidFill>
                <a:latin typeface="微软雅黑" panose="020b0503020204020204" pitchFamily="34" charset="-122"/>
                <a:ea typeface="微软雅黑" panose="020b0503020204020204" pitchFamily="34" charset="-122"/>
              </a:rPr>
              <a:t>长短句</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，产生于唐代，流行于宋代。最初称为“</a:t>
            </a:r>
            <a:r>
              <a:rPr lang="zh-CN" altLang="en-US" sz="2400" b="1">
                <a:solidFill>
                  <a:srgbClr val="C00000"/>
                </a:solidFill>
                <a:latin typeface="微软雅黑" panose="020b0503020204020204" pitchFamily="34" charset="-122"/>
                <a:ea typeface="微软雅黑" panose="020b0503020204020204" pitchFamily="34" charset="-122"/>
              </a:rPr>
              <a:t>曲词</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”或“</a:t>
            </a:r>
            <a:r>
              <a:rPr lang="zh-CN" altLang="en-US" sz="2400" b="1">
                <a:solidFill>
                  <a:srgbClr val="C00000"/>
                </a:solidFill>
                <a:latin typeface="微软雅黑" panose="020b0503020204020204" pitchFamily="34" charset="-122"/>
                <a:ea typeface="微软雅黑" panose="020b0503020204020204" pitchFamily="34" charset="-122"/>
              </a:rPr>
              <a:t>曲子词</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”，是配音乐的，后来逐渐跟音乐分离，成为诗的一种，所以又称为“</a:t>
            </a:r>
            <a:r>
              <a:rPr lang="zh-CN" altLang="en-US" sz="2400" b="1">
                <a:solidFill>
                  <a:srgbClr val="C00000"/>
                </a:solidFill>
                <a:latin typeface="微软雅黑" panose="020b0503020204020204" pitchFamily="34" charset="-122"/>
                <a:ea typeface="微软雅黑" panose="020b0503020204020204" pitchFamily="34" charset="-122"/>
              </a:rPr>
              <a:t>诗余</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94004" y="619982"/>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文体知识</a:t>
            </a:r>
            <a:r>
              <a:rPr lang="en-US" altLang="zh-CN" sz="2400">
                <a:solidFill>
                  <a:schemeClr val="bg1">
                    <a:lumMod val="50000"/>
                  </a:schemeClr>
                </a:solidFill>
                <a:latin typeface="微软雅黑" panose="020b0503020204020204" pitchFamily="34" charset="-122"/>
                <a:ea typeface="微软雅黑" panose="020b0503020204020204" pitchFamily="34" charset="-122"/>
              </a:rPr>
              <a:t>—</a:t>
            </a:r>
            <a:r>
              <a:rPr lang="zh-CN" altLang="en-US" sz="2400">
                <a:solidFill>
                  <a:schemeClr val="bg1">
                    <a:lumMod val="50000"/>
                  </a:schemeClr>
                </a:solidFill>
                <a:latin typeface="微软雅黑" panose="020b0503020204020204" pitchFamily="34" charset="-122"/>
                <a:ea typeface="微软雅黑" panose="020b0503020204020204" pitchFamily="34" charset="-122"/>
              </a:rPr>
              <a:t>词</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8319" y="1608604"/>
            <a:ext cx="2578464" cy="36407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68156" y="1201039"/>
            <a:ext cx="6480175" cy="3905043"/>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特点：</a:t>
            </a:r>
            <a:r>
              <a:rPr lang="zh-CN" altLang="en-US" sz="2400" b="1">
                <a:solidFill>
                  <a:srgbClr val="C00000"/>
                </a:solidFill>
                <a:latin typeface="微软雅黑" panose="020b0503020204020204" pitchFamily="34" charset="-122"/>
                <a:ea typeface="微软雅黑" panose="020b0503020204020204" pitchFamily="34" charset="-122"/>
              </a:rPr>
              <a:t>词有定格，句有定数，字有定声。</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每首词都有一个曲词名称，叫词牌。词牌决定了这首词的字数、句数和平仄声韵。在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沁园春</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长沙</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里面，“沁园春”就是词牌。相传东汉明帝有个女儿名沁水公主，她的园林名沁园。后来沁园被外戚窦宪仗势夺取。有人作诗吟咏这件事，“沁园春”词牌由此得名。</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94004" y="619982"/>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文体知识</a:t>
            </a:r>
            <a:r>
              <a:rPr lang="en-US" altLang="zh-CN" sz="2400">
                <a:solidFill>
                  <a:schemeClr val="bg1">
                    <a:lumMod val="50000"/>
                  </a:schemeClr>
                </a:solidFill>
                <a:latin typeface="微软雅黑" panose="020b0503020204020204" pitchFamily="34" charset="-122"/>
                <a:ea typeface="微软雅黑" panose="020b0503020204020204" pitchFamily="34" charset="-122"/>
              </a:rPr>
              <a:t>—</a:t>
            </a:r>
            <a:r>
              <a:rPr lang="zh-CN" altLang="en-US" sz="2400">
                <a:solidFill>
                  <a:schemeClr val="bg1">
                    <a:lumMod val="50000"/>
                  </a:schemeClr>
                </a:solidFill>
                <a:latin typeface="微软雅黑" panose="020b0503020204020204" pitchFamily="34" charset="-122"/>
                <a:ea typeface="微软雅黑" panose="020b0503020204020204" pitchFamily="34" charset="-122"/>
              </a:rPr>
              <a:t>词</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8319" y="1608604"/>
            <a:ext cx="2578464" cy="36407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132</Paragraphs>
  <Slides>34</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34</vt:i4>
      </vt:variant>
    </vt:vector>
  </HeadingPairs>
  <TitlesOfParts>
    <vt:vector baseType="lpstr" size="44">
      <vt:lpstr>Arial</vt:lpstr>
      <vt:lpstr>Calibri Light</vt:lpstr>
      <vt:lpstr>Calibri</vt:lpstr>
      <vt:lpstr>等线 Light</vt:lpstr>
      <vt:lpstr>等线</vt:lpstr>
      <vt:lpstr>微软雅黑</vt:lpstr>
      <vt:lpstr>楷体</vt:lpstr>
      <vt:lpstr>宋体</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dell</cp:lastModifiedBy>
  <cp:revision>22</cp:revision>
  <dcterms:created xsi:type="dcterms:W3CDTF">2017-05-26T12:47:00Z</dcterms:created>
  <dcterms:modified xsi:type="dcterms:W3CDTF">2020-08-05T06:55:29Z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