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 id="2147483660" r:id="rId2"/>
  </p:sldMasterIdLst>
  <p:notesMasterIdLst>
    <p:notesMasterId r:id="rId3"/>
  </p:notesMasterIdLst>
  <p:sldIdLst>
    <p:sldId id="258" r:id="rId4"/>
    <p:sldId id="265" r:id="rId5"/>
    <p:sldId id="259" r:id="rId6"/>
    <p:sldId id="297" r:id="rId7"/>
    <p:sldId id="298" r:id="rId8"/>
    <p:sldId id="299" r:id="rId9"/>
    <p:sldId id="288" r:id="rId10"/>
    <p:sldId id="261" r:id="rId11"/>
    <p:sldId id="289" r:id="rId12"/>
    <p:sldId id="290" r:id="rId13"/>
    <p:sldId id="300" r:id="rId14"/>
    <p:sldId id="301" r:id="rId15"/>
    <p:sldId id="307" r:id="rId16"/>
    <p:sldId id="309" r:id="rId17"/>
    <p:sldId id="305" r:id="rId18"/>
    <p:sldId id="279" r:id="rId19"/>
    <p:sldId id="310" r:id="rId20"/>
    <p:sldId id="311" r:id="rId21"/>
    <p:sldId id="264" r:id="rId22"/>
  </p:sldIdLst>
  <p:sldSz cx="9144000" cy="6858000" type="screen4x3"/>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086" autoAdjust="0"/>
  </p:normalViewPr>
  <p:slideViewPr>
    <p:cSldViewPr>
      <p:cViewPr varScale="1">
        <p:scale>
          <a:sx n="67" d="100"/>
          <a:sy n="67" d="100"/>
        </p:scale>
        <p:origin x="-700" y="-76"/>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tags" Target="tags/tag1.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0DCB66-AB68-4FE3-9A8C-065132501E31}" type="datetimeFigureOut">
              <a:rPr lang="zh-CN" altLang="en-US" smtClean="0"/>
              <a:t>2021/10/12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A3F052-B753-47CC-A847-413A499A2D2B}" type="slidenum">
              <a:rPr lang="zh-CN" altLang="en-US" smtClean="0"/>
              <a:t>‹#›</a:t>
            </a:fld>
            <a:endParaRPr lang="zh-CN" altLang="en-US"/>
          </a:p>
        </p:txBody>
      </p:sp>
    </p:spTree>
    <p:extLst>
      <p:ext uri="{BB962C8B-B14F-4D97-AF65-F5344CB8AC3E}">
        <p14:creationId xmlns:p14="http://schemas.microsoft.com/office/powerpoint/2010/main" val="2862315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en-US" altLang="zh-CN" smtClean="0"/>
          </a:p>
        </p:txBody>
      </p:sp>
      <p:sp>
        <p:nvSpPr>
          <p:cNvPr id="4" name="灯片编号占位符 3"/>
          <p:cNvSpPr>
            <a:spLocks noGrp="1"/>
          </p:cNvSpPr>
          <p:nvPr>
            <p:ph type="sldNum" sz="quarter" idx="10"/>
          </p:nvPr>
        </p:nvSpPr>
        <p:spPr/>
        <p:txBody>
          <a:bodyPr/>
          <a:lstStyle/>
          <a:p>
            <a:fld id="{72A3F052-B753-47CC-A847-413A499A2D2B}" type="slidenum">
              <a:rPr lang="zh-CN" altLang="en-US" smtClean="0"/>
              <a:t>1</a:t>
            </a:fld>
            <a:endParaRPr lang="zh-CN" altLang="en-US"/>
          </a:p>
        </p:txBody>
      </p:sp>
    </p:spTree>
    <p:extLst>
      <p:ext uri="{BB962C8B-B14F-4D97-AF65-F5344CB8AC3E}">
        <p14:creationId xmlns:p14="http://schemas.microsoft.com/office/powerpoint/2010/main" val="3316616195"/>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altLang="zh-CN" smtClean="0"/>
              <a:t>[解析] 解答本题,首先认真观察图片的各个构图要素,尤其是文字,内容上则是图上有什么就答什么;其次联系题干要求,围绕“公益”来展开思考。最后从图形的简洁和立意上进行点评。</a:t>
            </a:r>
          </a:p>
        </p:txBody>
      </p:sp>
      <p:sp>
        <p:nvSpPr>
          <p:cNvPr id="4" name="灯片编号占位符 3"/>
          <p:cNvSpPr>
            <a:spLocks noGrp="1"/>
          </p:cNvSpPr>
          <p:nvPr>
            <p:ph type="sldNum" sz="quarter" idx="10"/>
          </p:nvPr>
        </p:nvSpPr>
        <p:spPr/>
        <p:txBody>
          <a:bodyPr/>
          <a:lstStyle/>
          <a:p>
            <a:fld id="{72A3F052-B753-47CC-A847-413A499A2D2B}" type="slidenum">
              <a:rPr lang="zh-CN" altLang="en-US" smtClean="0"/>
              <a:t>13</a:t>
            </a:fld>
            <a:endParaRPr lang="zh-CN" altLang="en-US"/>
          </a:p>
        </p:txBody>
      </p:sp>
    </p:spTree>
    <p:extLst>
      <p:ext uri="{BB962C8B-B14F-4D97-AF65-F5344CB8AC3E}">
        <p14:creationId xmlns:p14="http://schemas.microsoft.com/office/powerpoint/2010/main" val="1843822862"/>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A3F052-B753-47CC-A847-413A499A2D2B}" type="slidenum">
              <a:rPr lang="zh-CN" altLang="en-US" smtClean="0"/>
              <a:t>14</a:t>
            </a:fld>
            <a:endParaRPr lang="zh-CN" altLang="en-US"/>
          </a:p>
        </p:txBody>
      </p:sp>
    </p:spTree>
    <p:extLst>
      <p:ext uri="{BB962C8B-B14F-4D97-AF65-F5344CB8AC3E}">
        <p14:creationId xmlns:p14="http://schemas.microsoft.com/office/powerpoint/2010/main" val="1843822862"/>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A3F052-B753-47CC-A847-413A499A2D2B}" type="slidenum">
              <a:rPr lang="zh-CN" altLang="en-US" smtClean="0"/>
              <a:t>16</a:t>
            </a:fld>
            <a:endParaRPr lang="zh-CN" altLang="en-US"/>
          </a:p>
        </p:txBody>
      </p:sp>
    </p:spTree>
    <p:extLst>
      <p:ext uri="{BB962C8B-B14F-4D97-AF65-F5344CB8AC3E}">
        <p14:creationId xmlns:p14="http://schemas.microsoft.com/office/powerpoint/2010/main" val="3720902106"/>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altLang="zh-CN" smtClean="0"/>
              <a:t>[解析] 解答此题分三步:第一步,观察图形的构成要素,这里主要是地球、清流、鱼、手和浊流等;第二步,思考构图要素之间的联系,这里的关键是“人类之手正在阻挡排向清流中的污水”;第三步,提取寓意,即“表达了人类保护水环境、拒绝水污染的决心”。</a:t>
            </a:r>
          </a:p>
        </p:txBody>
      </p:sp>
      <p:sp>
        <p:nvSpPr>
          <p:cNvPr id="4" name="灯片编号占位符 3"/>
          <p:cNvSpPr>
            <a:spLocks noGrp="1"/>
          </p:cNvSpPr>
          <p:nvPr>
            <p:ph type="sldNum" sz="quarter" idx="10"/>
          </p:nvPr>
        </p:nvSpPr>
        <p:spPr/>
        <p:txBody>
          <a:bodyPr/>
          <a:lstStyle/>
          <a:p>
            <a:fld id="{72A3F052-B753-47CC-A847-413A499A2D2B}" type="slidenum">
              <a:rPr lang="zh-CN" altLang="en-US" smtClean="0"/>
              <a:t>17</a:t>
            </a:fld>
            <a:endParaRPr lang="zh-CN" altLang="en-US"/>
          </a:p>
        </p:txBody>
      </p:sp>
    </p:spTree>
    <p:extLst>
      <p:ext uri="{BB962C8B-B14F-4D97-AF65-F5344CB8AC3E}">
        <p14:creationId xmlns:p14="http://schemas.microsoft.com/office/powerpoint/2010/main" val="3586327190"/>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altLang="zh-CN" smtClean="0"/>
              <a:t>[解析] 解答图文转换试题要注意以下几点:一是把握住徽标的名称及基本目的,二是要抓住图案的细节构成,三是要将图案内容和主题名称有机结合起来。该标志是“中国环境标志”,其组成外部是十个环,中间是太阳、山、水,这恰恰是我们生存的环境,也是我们保护的对象。“十个环”不仅暗合环境,更突出我们要手拉手,共同承担起保护环境的责任这一内涵。</a:t>
            </a:r>
          </a:p>
        </p:txBody>
      </p:sp>
      <p:sp>
        <p:nvSpPr>
          <p:cNvPr id="4" name="灯片编号占位符 3"/>
          <p:cNvSpPr>
            <a:spLocks noGrp="1"/>
          </p:cNvSpPr>
          <p:nvPr>
            <p:ph type="sldNum" sz="quarter" idx="10"/>
          </p:nvPr>
        </p:nvSpPr>
        <p:spPr/>
        <p:txBody>
          <a:bodyPr/>
          <a:lstStyle/>
          <a:p>
            <a:fld id="{72A3F052-B753-47CC-A847-413A499A2D2B}" type="slidenum">
              <a:rPr lang="zh-CN" altLang="en-US" smtClean="0"/>
              <a:t>18</a:t>
            </a:fld>
            <a:endParaRPr lang="zh-CN" altLang="en-US"/>
          </a:p>
        </p:txBody>
      </p:sp>
    </p:spTree>
    <p:extLst>
      <p:ext uri="{BB962C8B-B14F-4D97-AF65-F5344CB8AC3E}">
        <p14:creationId xmlns:p14="http://schemas.microsoft.com/office/powerpoint/2010/main" val="3586327190"/>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A3F052-B753-47CC-A847-413A499A2D2B}" type="slidenum">
              <a:rPr lang="zh-CN" altLang="en-US" smtClean="0"/>
              <a:t>2</a:t>
            </a:fld>
            <a:endParaRPr lang="zh-CN" altLang="en-US"/>
          </a:p>
        </p:txBody>
      </p:sp>
    </p:spTree>
    <p:extLst>
      <p:ext uri="{BB962C8B-B14F-4D97-AF65-F5344CB8AC3E}">
        <p14:creationId xmlns:p14="http://schemas.microsoft.com/office/powerpoint/2010/main" val="3403528401"/>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A3F052-B753-47CC-A847-413A499A2D2B}" type="slidenum">
              <a:rPr lang="zh-CN" altLang="en-US" smtClean="0"/>
              <a:t>3</a:t>
            </a:fld>
            <a:endParaRPr lang="zh-CN" altLang="en-US"/>
          </a:p>
        </p:txBody>
      </p:sp>
    </p:spTree>
    <p:extLst>
      <p:ext uri="{BB962C8B-B14F-4D97-AF65-F5344CB8AC3E}">
        <p14:creationId xmlns:p14="http://schemas.microsoft.com/office/powerpoint/2010/main" val="924313899"/>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mtClean="0"/>
              <a:t>1.说明（介绍）画面要分清说明顺序（时间顺序、逻辑顺序、空间顺序）。</a:t>
            </a:r>
          </a:p>
          <a:p>
            <a:r>
              <a:rPr lang="en-US" altLang="zh-CN" smtClean="0"/>
              <a:t>2.注意由表及里，分析其内涵和寓意，对图标的创意（含义），要联系具体对象作出合理想象。</a:t>
            </a:r>
          </a:p>
        </p:txBody>
      </p:sp>
      <p:sp>
        <p:nvSpPr>
          <p:cNvPr id="4" name="灯片编号占位符 3"/>
          <p:cNvSpPr>
            <a:spLocks noGrp="1"/>
          </p:cNvSpPr>
          <p:nvPr>
            <p:ph type="sldNum" sz="quarter" idx="10"/>
          </p:nvPr>
        </p:nvSpPr>
        <p:spPr/>
        <p:txBody>
          <a:bodyPr/>
          <a:lstStyle/>
          <a:p>
            <a:fld id="{72A3F052-B753-47CC-A847-413A499A2D2B}" type="slidenum">
              <a:rPr lang="zh-CN" altLang="en-US" smtClean="0"/>
              <a:t>7</a:t>
            </a:fld>
            <a:endParaRPr lang="zh-CN" altLang="en-US"/>
          </a:p>
        </p:txBody>
      </p:sp>
    </p:spTree>
    <p:extLst>
      <p:ext uri="{BB962C8B-B14F-4D97-AF65-F5344CB8AC3E}">
        <p14:creationId xmlns:p14="http://schemas.microsoft.com/office/powerpoint/2010/main" val="272830900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A3F052-B753-47CC-A847-413A499A2D2B}" type="slidenum">
              <a:rPr lang="zh-CN" altLang="en-US" smtClean="0"/>
              <a:t>8</a:t>
            </a:fld>
            <a:endParaRPr lang="zh-CN" altLang="en-US"/>
          </a:p>
        </p:txBody>
      </p:sp>
    </p:spTree>
    <p:extLst>
      <p:ext uri="{BB962C8B-B14F-4D97-AF65-F5344CB8AC3E}">
        <p14:creationId xmlns:p14="http://schemas.microsoft.com/office/powerpoint/2010/main" val="4278514686"/>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mtClean="0"/>
              <a:t>[解析] 本题要求指出活动标识的设计核心元素,并分析活动标识设计的视觉效果及其意蕴。</a:t>
            </a:r>
          </a:p>
          <a:p>
            <a:r>
              <a:rPr lang="en-US" altLang="zh-CN" smtClean="0"/>
              <a:t>应首先观察分析徽标构图元素:本题构图要素包括数字符号“70”,表示中华人民共和国建国70周年,“70”上有数字“1949—2019”,这表示建国时间和70周年的时间,图形上还有金色的立体国徽五星及天安门所在的圆形。所以核心元素是数字“70”、代表国家形象的国徽五星及天安门,还有建国70周年的活动主题。</a:t>
            </a:r>
          </a:p>
          <a:p>
            <a:r>
              <a:rPr lang="en-US" altLang="zh-CN" smtClean="0"/>
              <a:t>接下来分析标识设计的视觉效果及其意蕴。可以从数字和图形结构上分析,数字“7”的造型又像节日的彩带,其飘动的效果与醒目的金色立体国徽五星及天安门所在的圆形构成了一动一静的互动关系。意蕴方面从国家历史层面分析,既体现了历史的厚重感,又蕴含了重大节日的欢庆气氛。</a:t>
            </a:r>
          </a:p>
        </p:txBody>
      </p:sp>
      <p:sp>
        <p:nvSpPr>
          <p:cNvPr id="4" name="灯片编号占位符 3"/>
          <p:cNvSpPr>
            <a:spLocks noGrp="1"/>
          </p:cNvSpPr>
          <p:nvPr>
            <p:ph type="sldNum" sz="quarter" idx="10"/>
          </p:nvPr>
        </p:nvSpPr>
        <p:spPr/>
        <p:txBody>
          <a:bodyPr/>
          <a:lstStyle/>
          <a:p>
            <a:fld id="{72A3F052-B753-47CC-A847-413A499A2D2B}" type="slidenum">
              <a:rPr lang="zh-CN" altLang="en-US" smtClean="0"/>
              <a:t>9</a:t>
            </a:fld>
            <a:endParaRPr lang="zh-CN" altLang="en-US"/>
          </a:p>
        </p:txBody>
      </p:sp>
    </p:spTree>
    <p:extLst>
      <p:ext uri="{BB962C8B-B14F-4D97-AF65-F5344CB8AC3E}">
        <p14:creationId xmlns:p14="http://schemas.microsoft.com/office/powerpoint/2010/main" val="3762163165"/>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mtClean="0"/>
          </a:p>
        </p:txBody>
      </p:sp>
      <p:sp>
        <p:nvSpPr>
          <p:cNvPr id="4" name="灯片编号占位符 3"/>
          <p:cNvSpPr>
            <a:spLocks noGrp="1"/>
          </p:cNvSpPr>
          <p:nvPr>
            <p:ph type="sldNum" sz="quarter" idx="10"/>
          </p:nvPr>
        </p:nvSpPr>
        <p:spPr/>
        <p:txBody>
          <a:bodyPr/>
          <a:lstStyle/>
          <a:p>
            <a:fld id="{72A3F052-B753-47CC-A847-413A499A2D2B}" type="slidenum">
              <a:rPr lang="zh-CN" altLang="en-US" smtClean="0"/>
              <a:t>10</a:t>
            </a:fld>
            <a:endParaRPr lang="zh-CN" altLang="en-US"/>
          </a:p>
        </p:txBody>
      </p:sp>
    </p:spTree>
    <p:extLst>
      <p:ext uri="{BB962C8B-B14F-4D97-AF65-F5344CB8AC3E}">
        <p14:creationId xmlns:p14="http://schemas.microsoft.com/office/powerpoint/2010/main" val="3762163165"/>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2A3F052-B753-47CC-A847-413A499A2D2B}" type="slidenum">
              <a:rPr lang="zh-CN" altLang="en-US" smtClean="0">
                <a:solidFill>
                  <a:prstClr val="black"/>
                </a:solidFill>
              </a:rPr>
              <a:t>11</a:t>
            </a:fld>
            <a:endParaRPr lang="zh-CN" altLang="en-US">
              <a:solidFill>
                <a:prstClr val="black"/>
              </a:solidFill>
            </a:endParaRPr>
          </a:p>
        </p:txBody>
      </p:sp>
    </p:spTree>
    <p:extLst>
      <p:ext uri="{BB962C8B-B14F-4D97-AF65-F5344CB8AC3E}">
        <p14:creationId xmlns:p14="http://schemas.microsoft.com/office/powerpoint/2010/main" val="924313899"/>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altLang="zh-CN" smtClean="0"/>
              <a:t>[解析] 解答本题,首先认真观察图片的各个构图要素,尤其是文字,内容上则是图上有什么就答什么;其次联系题干要求,围绕“公益”来展开思考。最后从图形的简洁和立意上进行点评。</a:t>
            </a:r>
          </a:p>
        </p:txBody>
      </p:sp>
      <p:sp>
        <p:nvSpPr>
          <p:cNvPr id="4" name="灯片编号占位符 3"/>
          <p:cNvSpPr>
            <a:spLocks noGrp="1"/>
          </p:cNvSpPr>
          <p:nvPr>
            <p:ph type="sldNum" sz="quarter" idx="10"/>
          </p:nvPr>
        </p:nvSpPr>
        <p:spPr/>
        <p:txBody>
          <a:bodyPr/>
          <a:lstStyle/>
          <a:p>
            <a:fld id="{72A3F052-B753-47CC-A847-413A499A2D2B}" type="slidenum">
              <a:rPr lang="zh-CN" altLang="en-US" smtClean="0"/>
              <a:t>12</a:t>
            </a:fld>
            <a:endParaRPr lang="zh-CN" altLang="en-US"/>
          </a:p>
        </p:txBody>
      </p:sp>
    </p:spTree>
    <p:extLst>
      <p:ext uri="{BB962C8B-B14F-4D97-AF65-F5344CB8AC3E}">
        <p14:creationId xmlns:p14="http://schemas.microsoft.com/office/powerpoint/2010/main" val="184382286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CDA7F15-868A-41C4-AB4E-6F5113606378}" type="datetimeFigureOut">
              <a:rPr lang="zh-CN" altLang="en-US" smtClean="0"/>
              <a:t>2021/10/12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CE0A21-BEE6-49A7-8CFF-EF36971D1AA3}" type="slidenum">
              <a:rPr lang="zh-CN" altLang="en-US" smtClean="0"/>
              <a:t>‹#›</a:t>
            </a:fld>
            <a:endParaRPr lang="zh-CN" altLang="en-US"/>
          </a:p>
        </p:txBody>
      </p:sp>
    </p:spTree>
    <p:extLst>
      <p:ext uri="{BB962C8B-B14F-4D97-AF65-F5344CB8AC3E}">
        <p14:creationId xmlns:p14="http://schemas.microsoft.com/office/powerpoint/2010/main" val="2420182991"/>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DA7F15-868A-41C4-AB4E-6F5113606378}" type="datetimeFigureOut">
              <a:rPr lang="zh-CN" altLang="en-US" smtClean="0"/>
              <a:t>2021/10/12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CE0A21-BEE6-49A7-8CFF-EF36971D1AA3}" type="slidenum">
              <a:rPr lang="zh-CN" altLang="en-US" smtClean="0"/>
              <a:t>‹#›</a:t>
            </a:fld>
            <a:endParaRPr lang="zh-CN" altLang="en-US"/>
          </a:p>
        </p:txBody>
      </p:sp>
    </p:spTree>
    <p:extLst>
      <p:ext uri="{BB962C8B-B14F-4D97-AF65-F5344CB8AC3E}">
        <p14:creationId xmlns:p14="http://schemas.microsoft.com/office/powerpoint/2010/main" val="289799876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DA7F15-868A-41C4-AB4E-6F5113606378}" type="datetimeFigureOut">
              <a:rPr lang="zh-CN" altLang="en-US" smtClean="0"/>
              <a:t>2021/10/12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CE0A21-BEE6-49A7-8CFF-EF36971D1AA3}" type="slidenum">
              <a:rPr lang="zh-CN" altLang="en-US" smtClean="0"/>
              <a:t>‹#›</a:t>
            </a:fld>
            <a:endParaRPr lang="zh-CN" altLang="en-US"/>
          </a:p>
        </p:txBody>
      </p:sp>
    </p:spTree>
    <p:extLst>
      <p:ext uri="{BB962C8B-B14F-4D97-AF65-F5344CB8AC3E}">
        <p14:creationId xmlns:p14="http://schemas.microsoft.com/office/powerpoint/2010/main" val="689918591"/>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CDA7F15-868A-41C4-AB4E-6F5113606378}" type="datetimeFigureOut">
              <a:rPr lang="zh-CN" altLang="en-US" smtClean="0">
                <a:solidFill>
                  <a:prstClr val="black">
                    <a:tint val="75000"/>
                  </a:prstClr>
                </a:solidFill>
              </a:rPr>
              <a:t>2021/10/12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3CE0A21-BEE6-49A7-8CFF-EF36971D1AA3}"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3233747296"/>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DA7F15-868A-41C4-AB4E-6F5113606378}" type="datetimeFigureOut">
              <a:rPr lang="zh-CN" altLang="en-US" smtClean="0">
                <a:solidFill>
                  <a:prstClr val="black">
                    <a:tint val="75000"/>
                  </a:prstClr>
                </a:solidFill>
              </a:rPr>
              <a:t>2021/10/12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3CE0A21-BEE6-49A7-8CFF-EF36971D1AA3}"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803186363"/>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2"/>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CDA7F15-868A-41C4-AB4E-6F5113606378}" type="datetimeFigureOut">
              <a:rPr lang="zh-CN" altLang="en-US" smtClean="0">
                <a:solidFill>
                  <a:prstClr val="black">
                    <a:tint val="75000"/>
                  </a:prstClr>
                </a:solidFill>
              </a:rPr>
              <a:t>2021/10/12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3CE0A21-BEE6-49A7-8CFF-EF36971D1AA3}"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638231501"/>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CDA7F15-868A-41C4-AB4E-6F5113606378}" type="datetimeFigureOut">
              <a:rPr lang="zh-CN" altLang="en-US" smtClean="0">
                <a:solidFill>
                  <a:prstClr val="black">
                    <a:tint val="75000"/>
                  </a:prstClr>
                </a:solidFill>
              </a:rPr>
              <a:t>2021/10/12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13CE0A21-BEE6-49A7-8CFF-EF36971D1AA3}"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054538943"/>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CDA7F15-868A-41C4-AB4E-6F5113606378}" type="datetimeFigureOut">
              <a:rPr lang="zh-CN" altLang="en-US" smtClean="0">
                <a:solidFill>
                  <a:prstClr val="black">
                    <a:tint val="75000"/>
                  </a:prstClr>
                </a:solidFill>
              </a:rPr>
              <a:t>2021/10/12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13CE0A21-BEE6-49A7-8CFF-EF36971D1AA3}"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190809273"/>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CDA7F15-868A-41C4-AB4E-6F5113606378}" type="datetimeFigureOut">
              <a:rPr lang="zh-CN" altLang="en-US" smtClean="0">
                <a:solidFill>
                  <a:prstClr val="black">
                    <a:tint val="75000"/>
                  </a:prstClr>
                </a:solidFill>
              </a:rPr>
              <a:t>2021/10/12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13CE0A21-BEE6-49A7-8CFF-EF36971D1AA3}"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438014401"/>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ACDA7F15-868A-41C4-AB4E-6F5113606378}" type="datetimeFigureOut">
              <a:rPr lang="zh-CN" altLang="en-US" smtClean="0">
                <a:solidFill>
                  <a:prstClr val="black">
                    <a:tint val="75000"/>
                  </a:prstClr>
                </a:solidFill>
              </a:rPr>
              <a:t>2021/10/12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3CE0A21-BEE6-49A7-8CFF-EF36971D1AA3}"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866313506"/>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DA7F15-868A-41C4-AB4E-6F5113606378}" type="datetimeFigureOut">
              <a:rPr lang="zh-CN" altLang="en-US" smtClean="0">
                <a:solidFill>
                  <a:prstClr val="black">
                    <a:tint val="75000"/>
                  </a:prstClr>
                </a:solidFill>
              </a:rPr>
              <a:t>2021/10/12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13CE0A21-BEE6-49A7-8CFF-EF36971D1AA3}"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2289191539"/>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DA7F15-868A-41C4-AB4E-6F5113606378}" type="datetimeFigureOut">
              <a:rPr lang="zh-CN" altLang="en-US" smtClean="0"/>
              <a:t>2021/10/12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CE0A21-BEE6-49A7-8CFF-EF36971D1AA3}" type="slidenum">
              <a:rPr lang="zh-CN" altLang="en-US" smtClean="0"/>
              <a:t>‹#›</a:t>
            </a:fld>
            <a:endParaRPr lang="zh-CN" altLang="en-US"/>
          </a:p>
        </p:txBody>
      </p:sp>
    </p:spTree>
    <p:extLst>
      <p:ext uri="{BB962C8B-B14F-4D97-AF65-F5344CB8AC3E}">
        <p14:creationId xmlns:p14="http://schemas.microsoft.com/office/powerpoint/2010/main" val="1172768745"/>
      </p:ext>
    </p:extLst>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DA7F15-868A-41C4-AB4E-6F5113606378}" type="datetimeFigureOut">
              <a:rPr lang="zh-CN" altLang="en-US" smtClean="0">
                <a:solidFill>
                  <a:prstClr val="black">
                    <a:tint val="75000"/>
                  </a:prstClr>
                </a:solidFill>
              </a:rPr>
              <a:t>2021/10/12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13CE0A21-BEE6-49A7-8CFF-EF36971D1AA3}"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344490859"/>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DA7F15-868A-41C4-AB4E-6F5113606378}" type="datetimeFigureOut">
              <a:rPr lang="zh-CN" altLang="en-US" smtClean="0">
                <a:solidFill>
                  <a:prstClr val="black">
                    <a:tint val="75000"/>
                  </a:prstClr>
                </a:solidFill>
              </a:rPr>
              <a:t>2021/10/12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3CE0A21-BEE6-49A7-8CFF-EF36971D1AA3}"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1987345036"/>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CDA7F15-868A-41C4-AB4E-6F5113606378}" type="datetimeFigureOut">
              <a:rPr lang="zh-CN" altLang="en-US" smtClean="0">
                <a:solidFill>
                  <a:prstClr val="black">
                    <a:tint val="75000"/>
                  </a:prstClr>
                </a:solidFill>
              </a:rPr>
              <a:t>2021/10/12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3CE0A21-BEE6-49A7-8CFF-EF36971D1AA3}" type="slidenum">
              <a:rPr lang="zh-CN" altLang="en-US" smtClean="0">
                <a:solidFill>
                  <a:prstClr val="black">
                    <a:tint val="75000"/>
                  </a:prstClr>
                </a:solidFill>
              </a:rPr>
              <a:t>‹#›</a:t>
            </a:fld>
            <a:endParaRPr lang="zh-CN" altLang="en-US">
              <a:solidFill>
                <a:prstClr val="black">
                  <a:tint val="75000"/>
                </a:prstClr>
              </a:solidFill>
            </a:endParaRPr>
          </a:p>
        </p:txBody>
      </p:sp>
    </p:spTree>
    <p:extLst>
      <p:ext uri="{BB962C8B-B14F-4D97-AF65-F5344CB8AC3E}">
        <p14:creationId xmlns:p14="http://schemas.microsoft.com/office/powerpoint/2010/main" val="816761379"/>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2"/>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CDA7F15-868A-41C4-AB4E-6F5113606378}" type="datetimeFigureOut">
              <a:rPr lang="zh-CN" altLang="en-US" smtClean="0"/>
              <a:t>2021/10/12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3CE0A21-BEE6-49A7-8CFF-EF36971D1AA3}" type="slidenum">
              <a:rPr lang="zh-CN" altLang="en-US" smtClean="0"/>
              <a:t>‹#›</a:t>
            </a:fld>
            <a:endParaRPr lang="zh-CN" altLang="en-US"/>
          </a:p>
        </p:txBody>
      </p:sp>
    </p:spTree>
    <p:extLst>
      <p:ext uri="{BB962C8B-B14F-4D97-AF65-F5344CB8AC3E}">
        <p14:creationId xmlns:p14="http://schemas.microsoft.com/office/powerpoint/2010/main" val="719677063"/>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CDA7F15-868A-41C4-AB4E-6F5113606378}" type="datetimeFigureOut">
              <a:rPr lang="zh-CN" altLang="en-US" smtClean="0"/>
              <a:t>2021/10/12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CE0A21-BEE6-49A7-8CFF-EF36971D1AA3}" type="slidenum">
              <a:rPr lang="zh-CN" altLang="en-US" smtClean="0"/>
              <a:t>‹#›</a:t>
            </a:fld>
            <a:endParaRPr lang="zh-CN" altLang="en-US"/>
          </a:p>
        </p:txBody>
      </p:sp>
    </p:spTree>
    <p:extLst>
      <p:ext uri="{BB962C8B-B14F-4D97-AF65-F5344CB8AC3E}">
        <p14:creationId xmlns:p14="http://schemas.microsoft.com/office/powerpoint/2010/main" val="3154216329"/>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CDA7F15-868A-41C4-AB4E-6F5113606378}" type="datetimeFigureOut">
              <a:rPr lang="zh-CN" altLang="en-US" smtClean="0"/>
              <a:t>2021/10/12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3CE0A21-BEE6-49A7-8CFF-EF36971D1AA3}" type="slidenum">
              <a:rPr lang="zh-CN" altLang="en-US" smtClean="0"/>
              <a:t>‹#›</a:t>
            </a:fld>
            <a:endParaRPr lang="zh-CN" altLang="en-US"/>
          </a:p>
        </p:txBody>
      </p:sp>
    </p:spTree>
    <p:extLst>
      <p:ext uri="{BB962C8B-B14F-4D97-AF65-F5344CB8AC3E}">
        <p14:creationId xmlns:p14="http://schemas.microsoft.com/office/powerpoint/2010/main" val="1027529"/>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CDA7F15-868A-41C4-AB4E-6F5113606378}" type="datetimeFigureOut">
              <a:rPr lang="zh-CN" altLang="en-US" smtClean="0"/>
              <a:t>2021/10/12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3CE0A21-BEE6-49A7-8CFF-EF36971D1AA3}" type="slidenum">
              <a:rPr lang="zh-CN" altLang="en-US" smtClean="0"/>
              <a:t>‹#›</a:t>
            </a:fld>
            <a:endParaRPr lang="zh-CN" altLang="en-US"/>
          </a:p>
        </p:txBody>
      </p:sp>
    </p:spTree>
    <p:extLst>
      <p:ext uri="{BB962C8B-B14F-4D97-AF65-F5344CB8AC3E}">
        <p14:creationId xmlns:p14="http://schemas.microsoft.com/office/powerpoint/2010/main" val="926881118"/>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ACDA7F15-868A-41C4-AB4E-6F5113606378}" type="datetimeFigureOut">
              <a:rPr lang="zh-CN" altLang="en-US" smtClean="0"/>
              <a:t>2021/10/12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3CE0A21-BEE6-49A7-8CFF-EF36971D1AA3}" type="slidenum">
              <a:rPr lang="zh-CN" altLang="en-US" smtClean="0"/>
              <a:t>‹#›</a:t>
            </a:fld>
            <a:endParaRPr lang="zh-CN" altLang="en-US"/>
          </a:p>
        </p:txBody>
      </p:sp>
    </p:spTree>
    <p:extLst>
      <p:ext uri="{BB962C8B-B14F-4D97-AF65-F5344CB8AC3E}">
        <p14:creationId xmlns:p14="http://schemas.microsoft.com/office/powerpoint/2010/main" val="3794677038"/>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DA7F15-868A-41C4-AB4E-6F5113606378}" type="datetimeFigureOut">
              <a:rPr lang="zh-CN" altLang="en-US" smtClean="0"/>
              <a:t>2021/10/12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CE0A21-BEE6-49A7-8CFF-EF36971D1AA3}" type="slidenum">
              <a:rPr lang="zh-CN" altLang="en-US" smtClean="0"/>
              <a:t>‹#›</a:t>
            </a:fld>
            <a:endParaRPr lang="zh-CN" altLang="en-US"/>
          </a:p>
        </p:txBody>
      </p:sp>
    </p:spTree>
    <p:extLst>
      <p:ext uri="{BB962C8B-B14F-4D97-AF65-F5344CB8AC3E}">
        <p14:creationId xmlns:p14="http://schemas.microsoft.com/office/powerpoint/2010/main" val="2016816473"/>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CDA7F15-868A-41C4-AB4E-6F5113606378}" type="datetimeFigureOut">
              <a:rPr lang="zh-CN" altLang="en-US" smtClean="0"/>
              <a:t>2021/10/12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3CE0A21-BEE6-49A7-8CFF-EF36971D1AA3}" type="slidenum">
              <a:rPr lang="zh-CN" altLang="en-US" smtClean="0"/>
              <a:t>‹#›</a:t>
            </a:fld>
            <a:endParaRPr lang="zh-CN" altLang="en-US"/>
          </a:p>
        </p:txBody>
      </p:sp>
    </p:spTree>
    <p:extLst>
      <p:ext uri="{BB962C8B-B14F-4D97-AF65-F5344CB8AC3E}">
        <p14:creationId xmlns:p14="http://schemas.microsoft.com/office/powerpoint/2010/main" val="1645328917"/>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image" Target="../media/image2.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image" Target="../media/image2.png" /><Relationship Id="rId15"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l="-24000" r="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DA7F15-868A-41C4-AB4E-6F5113606378}" type="datetimeFigureOut">
              <a:rPr lang="zh-CN" altLang="en-US" smtClean="0"/>
              <a:t>2021/10/12</a:t>
            </a:fld>
            <a:endParaRPr lang="zh-CN" altLang="en-US"/>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CE0A21-BEE6-49A7-8CFF-EF36971D1AA3}" type="slidenum">
              <a:rPr lang="zh-CN" altLang="en-US" smtClean="0"/>
              <a:t>‹#›</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8545487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l="-24000" r="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DA7F15-868A-41C4-AB4E-6F5113606378}" type="datetimeFigureOut">
              <a:rPr lang="zh-CN" altLang="en-US" smtClean="0">
                <a:solidFill>
                  <a:prstClr val="black">
                    <a:tint val="75000"/>
                  </a:prstClr>
                </a:solidFill>
              </a:rPr>
              <a:t>2021/10/12</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CE0A21-BEE6-49A7-8CFF-EF36971D1AA3}" type="slidenum">
              <a:rPr lang="zh-CN" altLang="en-US" smtClean="0">
                <a:solidFill>
                  <a:prstClr val="black">
                    <a:tint val="75000"/>
                  </a:prstClr>
                </a:solidFill>
              </a:rPr>
              <a:t>‹#›</a:t>
            </a:fld>
            <a:endParaRPr lang="zh-CN" altLang="en-US">
              <a:solidFill>
                <a:prstClr val="black">
                  <a:tint val="75000"/>
                </a:prstClr>
              </a:solidFill>
            </a:endParaRPr>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35168064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image" Target="../media/image7.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8.xml" /><Relationship Id="rId3" Type="http://schemas.openxmlformats.org/officeDocument/2006/relationships/image" Target="../media/image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9.xml" /><Relationship Id="rId3" Type="http://schemas.openxmlformats.org/officeDocument/2006/relationships/image" Target="../media/image8.jpeg" /><Relationship Id="rId4" Type="http://schemas.openxmlformats.org/officeDocument/2006/relationships/image" Target="../media/image2.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0.xml" /><Relationship Id="rId3" Type="http://schemas.openxmlformats.org/officeDocument/2006/relationships/image" Target="../media/image8.jpeg" /><Relationship Id="rId4" Type="http://schemas.openxmlformats.org/officeDocument/2006/relationships/image" Target="../media/image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1.xml" /><Relationship Id="rId3" Type="http://schemas.openxmlformats.org/officeDocument/2006/relationships/image" Target="../media/image9.jpeg" /><Relationship Id="rId4" Type="http://schemas.openxmlformats.org/officeDocument/2006/relationships/image" Target="../media/image2.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 Id="rId3" Type="http://schemas.openxmlformats.org/officeDocument/2006/relationships/image" Target="../media/image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 Id="rId3" Type="http://schemas.openxmlformats.org/officeDocument/2006/relationships/image" Target="../media/image10.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 Id="rId3" Type="http://schemas.openxmlformats.org/officeDocument/2006/relationships/image" Target="../media/image1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png" /><Relationship Id="rId3" Type="http://schemas.openxmlformats.org/officeDocument/2006/relationships/image" Target="../media/image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image" Target="../media/image4.jpeg" /><Relationship Id="rId4" Type="http://schemas.openxmlformats.org/officeDocument/2006/relationships/image" Target="../media/image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 Id="rId3"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image" Target="../media/image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l="-2000" r="0"/>
          </a:stretch>
        </a:blipFill>
        <a:effectLst/>
      </p:bgPr>
    </p:bg>
    <p:spTree>
      <p:nvGrpSpPr>
        <p:cNvPr id="1" name=""/>
        <p:cNvGrpSpPr/>
        <p:nvPr/>
      </p:nvGrpSpPr>
      <p:grpSpPr>
        <a:xfrm>
          <a:off x="0" y="0"/>
          <a:ext cx="0" cy="0"/>
        </a:xfrm>
      </p:grpSpPr>
      <p:sp>
        <p:nvSpPr>
          <p:cNvPr id="5" name="TextBox 4"/>
          <p:cNvSpPr txBox="1"/>
          <p:nvPr/>
        </p:nvSpPr>
        <p:spPr>
          <a:xfrm>
            <a:off x="6876256" y="297853"/>
            <a:ext cx="2016224" cy="646331"/>
          </a:xfrm>
          <a:prstGeom prst="rect">
            <a:avLst/>
          </a:prstGeom>
          <a:noFill/>
        </p:spPr>
        <p:txBody>
          <a:bodyPr wrap="square" rtlCol="0">
            <a:spAutoFit/>
          </a:bodyPr>
          <a:lstStyle/>
          <a:p>
            <a:r>
              <a:rPr lang="zh-CN" altLang="en-US" sz="3600" b="1" smtClean="0">
                <a:latin typeface="华文行楷" pitchFamily="2" charset="-122"/>
                <a:ea typeface="华文行楷" pitchFamily="2" charset="-122"/>
              </a:rPr>
              <a:t>课题导入</a:t>
            </a:r>
            <a:endParaRPr lang="zh-CN" altLang="en-US" sz="3600" b="1">
              <a:latin typeface="华文行楷" pitchFamily="2" charset="-122"/>
              <a:ea typeface="华文行楷" pitchFamily="2" charset="-122"/>
            </a:endParaRPr>
          </a:p>
        </p:txBody>
      </p:sp>
      <p:sp>
        <p:nvSpPr>
          <p:cNvPr id="2" name="矩形 1"/>
          <p:cNvSpPr/>
          <p:nvPr/>
        </p:nvSpPr>
        <p:spPr>
          <a:xfrm>
            <a:off x="4427984" y="2132856"/>
            <a:ext cx="3672408" cy="2062103"/>
          </a:xfrm>
          <a:prstGeom prst="rect">
            <a:avLst/>
          </a:prstGeom>
        </p:spPr>
        <p:txBody>
          <a:bodyPr wrap="square">
            <a:spAutoFit/>
          </a:bodyPr>
          <a:lstStyle/>
          <a:p>
            <a:r>
              <a:rPr lang="zh-CN" altLang="en-US" sz="3200" b="1" smtClean="0">
                <a:latin typeface="楷体" pitchFamily="49" charset="-122"/>
                <a:ea typeface="楷体" pitchFamily="49" charset="-122"/>
              </a:rPr>
              <a:t>图表</a:t>
            </a:r>
            <a:r>
              <a:rPr lang="zh-CN" altLang="en-US" sz="3200" b="1">
                <a:latin typeface="楷体" pitchFamily="49" charset="-122"/>
                <a:ea typeface="楷体" pitchFamily="49" charset="-122"/>
              </a:rPr>
              <a:t>与文字的</a:t>
            </a:r>
            <a:r>
              <a:rPr lang="zh-CN" altLang="en-US" sz="3200" b="1" smtClean="0">
                <a:latin typeface="楷体" pitchFamily="49" charset="-122"/>
                <a:ea typeface="楷体" pitchFamily="49" charset="-122"/>
              </a:rPr>
              <a:t>转换</a:t>
            </a:r>
            <a:endParaRPr lang="en-US" altLang="zh-CN" sz="3200" b="1" smtClean="0">
              <a:latin typeface="楷体" pitchFamily="49" charset="-122"/>
              <a:ea typeface="楷体" pitchFamily="49" charset="-122"/>
            </a:endParaRPr>
          </a:p>
          <a:p>
            <a:endParaRPr lang="en-US" altLang="zh-CN" sz="3200" b="1">
              <a:latin typeface="楷体" pitchFamily="49" charset="-122"/>
              <a:ea typeface="楷体" pitchFamily="49" charset="-122"/>
            </a:endParaRPr>
          </a:p>
          <a:p>
            <a:endParaRPr lang="en-US" altLang="zh-CN" sz="3200" b="1">
              <a:latin typeface="楷体" pitchFamily="49" charset="-122"/>
              <a:ea typeface="楷体" pitchFamily="49" charset="-122"/>
            </a:endParaRPr>
          </a:p>
          <a:p>
            <a:r>
              <a:rPr lang="zh-CN" altLang="en-US" sz="3200" b="1">
                <a:solidFill>
                  <a:schemeClr val="tx2"/>
                </a:solidFill>
                <a:latin typeface="楷体" pitchFamily="49" charset="-122"/>
                <a:ea typeface="楷体" pitchFamily="49" charset="-122"/>
              </a:rPr>
              <a:t>图画与文字</a:t>
            </a:r>
            <a:r>
              <a:rPr lang="zh-CN" altLang="en-US" sz="3200" b="1">
                <a:latin typeface="楷体" pitchFamily="49" charset="-122"/>
                <a:ea typeface="楷体" pitchFamily="49" charset="-122"/>
              </a:rPr>
              <a:t>的</a:t>
            </a:r>
            <a:r>
              <a:rPr lang="zh-CN" altLang="en-US" sz="3200" b="1" smtClean="0">
                <a:latin typeface="楷体" pitchFamily="49" charset="-122"/>
                <a:ea typeface="楷体" pitchFamily="49" charset="-122"/>
              </a:rPr>
              <a:t>转换</a:t>
            </a:r>
            <a:endParaRPr lang="zh-CN" altLang="en-US" sz="3200" b="1">
              <a:latin typeface="楷体" pitchFamily="49" charset="-122"/>
              <a:ea typeface="楷体" pitchFamily="49" charset="-122"/>
            </a:endParaRPr>
          </a:p>
        </p:txBody>
      </p:sp>
      <p:sp>
        <p:nvSpPr>
          <p:cNvPr id="3" name="矩形 2"/>
          <p:cNvSpPr/>
          <p:nvPr/>
        </p:nvSpPr>
        <p:spPr>
          <a:xfrm>
            <a:off x="1979712" y="2871519"/>
            <a:ext cx="1832553" cy="584775"/>
          </a:xfrm>
          <a:prstGeom prst="rect">
            <a:avLst/>
          </a:prstGeom>
        </p:spPr>
        <p:txBody>
          <a:bodyPr wrap="none">
            <a:spAutoFit/>
          </a:bodyPr>
          <a:lstStyle/>
          <a:p>
            <a:pPr lvl="0"/>
            <a:r>
              <a:rPr lang="zh-CN" altLang="en-US" sz="3200" b="1">
                <a:solidFill>
                  <a:schemeClr val="tx2"/>
                </a:solidFill>
                <a:latin typeface="楷体" pitchFamily="49" charset="-122"/>
                <a:ea typeface="楷体" pitchFamily="49" charset="-122"/>
              </a:rPr>
              <a:t>图文转换</a:t>
            </a:r>
            <a:endParaRPr lang="en-US" altLang="zh-CN" sz="3200" b="1">
              <a:solidFill>
                <a:schemeClr val="tx2"/>
              </a:solidFill>
              <a:latin typeface="楷体" pitchFamily="49" charset="-122"/>
              <a:ea typeface="楷体" pitchFamily="49" charset="-122"/>
            </a:endParaRPr>
          </a:p>
        </p:txBody>
      </p:sp>
      <p:sp>
        <p:nvSpPr>
          <p:cNvPr id="4" name="左大括号 3"/>
          <p:cNvSpPr/>
          <p:nvPr/>
        </p:nvSpPr>
        <p:spPr>
          <a:xfrm>
            <a:off x="3923928" y="2348880"/>
            <a:ext cx="288032" cy="158417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82712191"/>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7504" y="332656"/>
            <a:ext cx="8640960" cy="1384995"/>
          </a:xfrm>
          <a:prstGeom prst="rect">
            <a:avLst/>
          </a:prstGeom>
        </p:spPr>
        <p:txBody>
          <a:bodyPr wrap="square">
            <a:spAutoFit/>
          </a:bodyPr>
          <a:lstStyle/>
          <a:p>
            <a:r>
              <a:rPr lang="en-US" altLang="zh-CN" sz="2800" b="1" smtClean="0">
                <a:latin typeface="楷体" pitchFamily="49" charset="-122"/>
                <a:ea typeface="楷体" pitchFamily="49" charset="-122"/>
              </a:rPr>
              <a:t>7.</a:t>
            </a:r>
            <a:r>
              <a:rPr lang="zh-CN" altLang="en-US" sz="2800" b="1" smtClean="0">
                <a:latin typeface="楷体" pitchFamily="49" charset="-122"/>
                <a:ea typeface="楷体" pitchFamily="49" charset="-122"/>
              </a:rPr>
              <a:t>下面</a:t>
            </a:r>
            <a:r>
              <a:rPr lang="zh-CN" altLang="en-US" sz="2800" b="1">
                <a:latin typeface="楷体" pitchFamily="49" charset="-122"/>
                <a:ea typeface="楷体" pitchFamily="49" charset="-122"/>
              </a:rPr>
              <a:t>是国务院新闻办公室发布的“庆祝中华人民共和国成立</a:t>
            </a:r>
            <a:r>
              <a:rPr lang="en-US" altLang="zh-CN" sz="2800" b="1">
                <a:latin typeface="楷体" pitchFamily="49" charset="-122"/>
                <a:ea typeface="楷体" pitchFamily="49" charset="-122"/>
              </a:rPr>
              <a:t>70</a:t>
            </a:r>
            <a:r>
              <a:rPr lang="zh-CN" altLang="en-US" sz="2800" b="1">
                <a:latin typeface="楷体" pitchFamily="49" charset="-122"/>
                <a:ea typeface="楷体" pitchFamily="49" charset="-122"/>
              </a:rPr>
              <a:t>周年活动标识”。请指出活动标识的设计核心元素</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并分析活动标识设计的视觉效果及其意蕴。</a:t>
            </a:r>
          </a:p>
        </p:txBody>
      </p:sp>
      <p:pic>
        <p:nvPicPr>
          <p:cNvPr id="3" name="a20-09.jpg"/>
          <p:cNvPicPr/>
          <p:nvPr/>
        </p:nvPicPr>
        <p:blipFill>
          <a:blip r:embed="rId3"/>
          <a:stretch>
            <a:fillRect/>
          </a:stretch>
        </p:blipFill>
        <p:spPr>
          <a:xfrm>
            <a:off x="0" y="1988840"/>
            <a:ext cx="3641204" cy="4680520"/>
          </a:xfrm>
          <a:prstGeom prst="rect">
            <a:avLst/>
          </a:prstGeom>
        </p:spPr>
      </p:pic>
      <p:sp>
        <p:nvSpPr>
          <p:cNvPr id="4" name="矩形 3"/>
          <p:cNvSpPr/>
          <p:nvPr/>
        </p:nvSpPr>
        <p:spPr>
          <a:xfrm>
            <a:off x="3563888" y="1988840"/>
            <a:ext cx="5502796" cy="4633961"/>
          </a:xfrm>
          <a:prstGeom prst="rect">
            <a:avLst/>
          </a:prstGeom>
        </p:spPr>
        <p:txBody>
          <a:bodyPr wrap="square">
            <a:spAutoFit/>
          </a:bodyPr>
          <a:lstStyle/>
          <a:p>
            <a:pPr>
              <a:lnSpc>
                <a:spcPts val="4500"/>
              </a:lnSpc>
            </a:pPr>
            <a:r>
              <a:rPr lang="zh-CN" altLang="en-US" sz="3200" b="1">
                <a:solidFill>
                  <a:srgbClr val="FF0000"/>
                </a:solidFill>
                <a:latin typeface="楷体" pitchFamily="49" charset="-122"/>
                <a:ea typeface="楷体" pitchFamily="49" charset="-122"/>
              </a:rPr>
              <a:t>②活动标识中</a:t>
            </a:r>
            <a:r>
              <a:rPr lang="en-US" altLang="zh-CN" sz="3200" b="1">
                <a:solidFill>
                  <a:srgbClr val="FF0000"/>
                </a:solidFill>
                <a:latin typeface="楷体" pitchFamily="49" charset="-122"/>
                <a:ea typeface="楷体" pitchFamily="49" charset="-122"/>
              </a:rPr>
              <a:t>,“70”</a:t>
            </a:r>
            <a:r>
              <a:rPr lang="zh-CN" altLang="en-US" sz="3200" b="1">
                <a:solidFill>
                  <a:srgbClr val="FF0000"/>
                </a:solidFill>
                <a:latin typeface="楷体" pitchFamily="49" charset="-122"/>
                <a:ea typeface="楷体" pitchFamily="49" charset="-122"/>
              </a:rPr>
              <a:t>设计成翻开历史新的一页的视觉效果</a:t>
            </a:r>
            <a:r>
              <a:rPr lang="en-US" altLang="zh-CN" sz="3200" b="1" smtClean="0">
                <a:solidFill>
                  <a:srgbClr val="FF0000"/>
                </a:solidFill>
                <a:latin typeface="楷体" pitchFamily="49" charset="-122"/>
                <a:ea typeface="楷体" pitchFamily="49" charset="-122"/>
              </a:rPr>
              <a:t>,</a:t>
            </a:r>
          </a:p>
          <a:p>
            <a:pPr>
              <a:lnSpc>
                <a:spcPts val="4500"/>
              </a:lnSpc>
            </a:pPr>
            <a:r>
              <a:rPr lang="en-US" altLang="zh-CN" sz="3200" b="1" smtClean="0">
                <a:solidFill>
                  <a:srgbClr val="FF0000"/>
                </a:solidFill>
                <a:latin typeface="楷体" pitchFamily="49" charset="-122"/>
                <a:ea typeface="楷体" pitchFamily="49" charset="-122"/>
              </a:rPr>
              <a:t>“</a:t>
            </a:r>
            <a:r>
              <a:rPr lang="en-US" altLang="zh-CN" sz="3200" b="1">
                <a:solidFill>
                  <a:srgbClr val="FF0000"/>
                </a:solidFill>
                <a:latin typeface="楷体" pitchFamily="49" charset="-122"/>
                <a:ea typeface="楷体" pitchFamily="49" charset="-122"/>
              </a:rPr>
              <a:t>7”</a:t>
            </a:r>
            <a:r>
              <a:rPr lang="zh-CN" altLang="en-US" sz="3200" b="1">
                <a:solidFill>
                  <a:srgbClr val="FF0000"/>
                </a:solidFill>
                <a:latin typeface="楷体" pitchFamily="49" charset="-122"/>
                <a:ea typeface="楷体" pitchFamily="49" charset="-122"/>
              </a:rPr>
              <a:t>的造型又像节日的彩带</a:t>
            </a:r>
            <a:r>
              <a:rPr lang="en-US" altLang="zh-CN" sz="3200" b="1">
                <a:solidFill>
                  <a:srgbClr val="FF0000"/>
                </a:solidFill>
                <a:latin typeface="楷体" pitchFamily="49" charset="-122"/>
                <a:ea typeface="楷体" pitchFamily="49" charset="-122"/>
              </a:rPr>
              <a:t>,</a:t>
            </a:r>
            <a:r>
              <a:rPr lang="zh-CN" altLang="en-US" sz="3200" b="1">
                <a:solidFill>
                  <a:srgbClr val="FF0000"/>
                </a:solidFill>
                <a:latin typeface="楷体" pitchFamily="49" charset="-122"/>
                <a:ea typeface="楷体" pitchFamily="49" charset="-122"/>
              </a:rPr>
              <a:t>其飘动的效果与醒目的金色立体国徽五星及天安门所在的圆形构成了一动一静的互动关系</a:t>
            </a:r>
            <a:r>
              <a:rPr lang="en-US" altLang="zh-CN" sz="3200" b="1" smtClean="0">
                <a:solidFill>
                  <a:srgbClr val="FF0000"/>
                </a:solidFill>
                <a:latin typeface="楷体" pitchFamily="49" charset="-122"/>
                <a:ea typeface="楷体" pitchFamily="49" charset="-122"/>
              </a:rPr>
              <a:t>,</a:t>
            </a:r>
          </a:p>
          <a:p>
            <a:pPr>
              <a:lnSpc>
                <a:spcPts val="4500"/>
              </a:lnSpc>
            </a:pPr>
            <a:r>
              <a:rPr lang="zh-CN" altLang="en-US" sz="3200" b="1" smtClean="0">
                <a:solidFill>
                  <a:srgbClr val="FF0000"/>
                </a:solidFill>
                <a:latin typeface="楷体" pitchFamily="49" charset="-122"/>
                <a:ea typeface="楷体" pitchFamily="49" charset="-122"/>
              </a:rPr>
              <a:t>既</a:t>
            </a:r>
            <a:r>
              <a:rPr lang="zh-CN" altLang="en-US" sz="3200" b="1">
                <a:solidFill>
                  <a:srgbClr val="FF0000"/>
                </a:solidFill>
                <a:latin typeface="楷体" pitchFamily="49" charset="-122"/>
                <a:ea typeface="楷体" pitchFamily="49" charset="-122"/>
              </a:rPr>
              <a:t>体现了历史的厚重感</a:t>
            </a:r>
            <a:r>
              <a:rPr lang="en-US" altLang="zh-CN" sz="3200" b="1">
                <a:solidFill>
                  <a:srgbClr val="FF0000"/>
                </a:solidFill>
                <a:latin typeface="楷体" pitchFamily="49" charset="-122"/>
                <a:ea typeface="楷体" pitchFamily="49" charset="-122"/>
              </a:rPr>
              <a:t>,</a:t>
            </a:r>
            <a:r>
              <a:rPr lang="zh-CN" altLang="en-US" sz="3200" b="1">
                <a:solidFill>
                  <a:srgbClr val="FF0000"/>
                </a:solidFill>
                <a:latin typeface="楷体" pitchFamily="49" charset="-122"/>
                <a:ea typeface="楷体" pitchFamily="49" charset="-122"/>
              </a:rPr>
              <a:t>又蕴含了重大节日的欢庆气氛。</a:t>
            </a:r>
          </a:p>
        </p:txBody>
      </p:sp>
    </p:spTree>
    <p:extLst>
      <p:ext uri="{BB962C8B-B14F-4D97-AF65-F5344CB8AC3E}">
        <p14:creationId xmlns:p14="http://schemas.microsoft.com/office/powerpoint/2010/main" val="1190486405"/>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l="-2000" r="0"/>
          </a:stretch>
        </a:blipFill>
        <a:effectLst/>
      </p:bgPr>
    </p:bg>
    <p:spTree>
      <p:nvGrpSpPr>
        <p:cNvPr id="1" name=""/>
        <p:cNvGrpSpPr/>
        <p:nvPr/>
      </p:nvGrpSpPr>
      <p:grpSpPr>
        <a:xfrm>
          <a:off x="0" y="0"/>
          <a:ext cx="0" cy="0"/>
        </a:xfrm>
      </p:grpSpPr>
      <p:sp>
        <p:nvSpPr>
          <p:cNvPr id="5" name="TextBox 4"/>
          <p:cNvSpPr txBox="1"/>
          <p:nvPr/>
        </p:nvSpPr>
        <p:spPr>
          <a:xfrm>
            <a:off x="6876256" y="297853"/>
            <a:ext cx="2016224" cy="646331"/>
          </a:xfrm>
          <a:prstGeom prst="rect">
            <a:avLst/>
          </a:prstGeom>
          <a:noFill/>
        </p:spPr>
        <p:txBody>
          <a:bodyPr wrap="square" rtlCol="0">
            <a:spAutoFit/>
          </a:bodyPr>
          <a:lstStyle/>
          <a:p>
            <a:r>
              <a:rPr lang="zh-CN" altLang="en-US" sz="3600" b="1" smtClean="0">
                <a:solidFill>
                  <a:prstClr val="black"/>
                </a:solidFill>
                <a:latin typeface="华文行楷" pitchFamily="2" charset="-122"/>
                <a:ea typeface="华文行楷" pitchFamily="2" charset="-122"/>
              </a:rPr>
              <a:t>独立自学</a:t>
            </a:r>
            <a:endParaRPr lang="zh-CN" altLang="en-US" sz="3600" b="1">
              <a:solidFill>
                <a:prstClr val="black"/>
              </a:solidFill>
              <a:latin typeface="华文行楷" pitchFamily="2" charset="-122"/>
              <a:ea typeface="华文行楷" pitchFamily="2" charset="-122"/>
            </a:endParaRPr>
          </a:p>
        </p:txBody>
      </p:sp>
      <p:sp>
        <p:nvSpPr>
          <p:cNvPr id="2" name="TextBox 1"/>
          <p:cNvSpPr txBox="1"/>
          <p:nvPr/>
        </p:nvSpPr>
        <p:spPr>
          <a:xfrm>
            <a:off x="1078226" y="1923969"/>
            <a:ext cx="7814254" cy="1077218"/>
          </a:xfrm>
          <a:prstGeom prst="rect">
            <a:avLst/>
          </a:prstGeom>
          <a:noFill/>
        </p:spPr>
        <p:txBody>
          <a:bodyPr wrap="square" rtlCol="0">
            <a:spAutoFit/>
          </a:bodyPr>
          <a:lstStyle/>
          <a:p>
            <a:r>
              <a:rPr lang="zh-CN" altLang="en-US" sz="3200" b="1" smtClean="0">
                <a:effectLst/>
                <a:latin typeface="楷体" pitchFamily="49" charset="-122"/>
                <a:ea typeface="楷体" pitchFamily="49" charset="-122"/>
              </a:rPr>
              <a:t>浏览</a:t>
            </a:r>
            <a:r>
              <a:rPr lang="en-US" altLang="zh-CN" sz="3200" b="1" smtClean="0">
                <a:effectLst/>
                <a:latin typeface="楷体" pitchFamily="49" charset="-122"/>
                <a:ea typeface="楷体" pitchFamily="49" charset="-122"/>
              </a:rPr>
              <a:t>《</a:t>
            </a:r>
            <a:r>
              <a:rPr lang="zh-CN" altLang="en-US" sz="3200" b="1" smtClean="0">
                <a:effectLst/>
                <a:latin typeface="楷体" pitchFamily="49" charset="-122"/>
                <a:ea typeface="楷体" pitchFamily="49" charset="-122"/>
              </a:rPr>
              <a:t>全品</a:t>
            </a:r>
            <a:r>
              <a:rPr lang="en-US" altLang="zh-CN" sz="3200" b="1" smtClean="0">
                <a:effectLst/>
                <a:latin typeface="楷体" pitchFamily="49" charset="-122"/>
                <a:ea typeface="楷体" pitchFamily="49" charset="-122"/>
              </a:rPr>
              <a:t>》</a:t>
            </a:r>
            <a:r>
              <a:rPr lang="zh-CN" altLang="en-US" sz="3200" b="1" smtClean="0">
                <a:effectLst/>
                <a:latin typeface="楷体" pitchFamily="49" charset="-122"/>
                <a:ea typeface="楷体" pitchFamily="49" charset="-122"/>
              </a:rPr>
              <a:t>第</a:t>
            </a:r>
            <a:r>
              <a:rPr lang="en-US" altLang="zh-CN" sz="3200" b="1" smtClean="0">
                <a:effectLst/>
                <a:latin typeface="楷体" pitchFamily="49" charset="-122"/>
                <a:ea typeface="楷体" pitchFamily="49" charset="-122"/>
              </a:rPr>
              <a:t>238</a:t>
            </a:r>
            <a:r>
              <a:rPr lang="zh-CN" altLang="en-US" sz="3200" b="1" smtClean="0">
                <a:effectLst/>
                <a:latin typeface="楷体" pitchFamily="49" charset="-122"/>
                <a:ea typeface="楷体" pitchFamily="49" charset="-122"/>
              </a:rPr>
              <a:t>页，了解图片类</a:t>
            </a:r>
            <a:r>
              <a:rPr lang="zh-CN" altLang="en-US" sz="3200" b="1">
                <a:effectLst/>
                <a:latin typeface="楷体" pitchFamily="49" charset="-122"/>
                <a:ea typeface="楷体" pitchFamily="49" charset="-122"/>
              </a:rPr>
              <a:t>图文转换题的解题</a:t>
            </a:r>
            <a:r>
              <a:rPr lang="zh-CN" altLang="en-US" sz="3200" b="1" smtClean="0">
                <a:effectLst/>
                <a:latin typeface="楷体" pitchFamily="49" charset="-122"/>
                <a:ea typeface="楷体" pitchFamily="49" charset="-122"/>
              </a:rPr>
              <a:t>思路。</a:t>
            </a:r>
            <a:endParaRPr lang="zh-CN" altLang="en-US" sz="3200" b="1">
              <a:effectLst/>
              <a:latin typeface="楷体" pitchFamily="49" charset="-122"/>
              <a:ea typeface="楷体" pitchFamily="49" charset="-122"/>
            </a:endParaRPr>
          </a:p>
        </p:txBody>
      </p:sp>
    </p:spTree>
    <p:extLst>
      <p:ext uri="{BB962C8B-B14F-4D97-AF65-F5344CB8AC3E}">
        <p14:creationId xmlns:p14="http://schemas.microsoft.com/office/powerpoint/2010/main" val="2126207460"/>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l="-2000" r="0"/>
          </a:stretch>
        </a:blipFill>
        <a:effectLst/>
      </p:bgPr>
    </p:bg>
    <p:spTree>
      <p:nvGrpSpPr>
        <p:cNvPr id="1" name=""/>
        <p:cNvGrpSpPr/>
        <p:nvPr/>
      </p:nvGrpSpPr>
      <p:grpSpPr>
        <a:xfrm>
          <a:off x="0" y="0"/>
          <a:ext cx="0" cy="0"/>
        </a:xfrm>
      </p:grpSpPr>
      <p:sp>
        <p:nvSpPr>
          <p:cNvPr id="2" name="矩形 1"/>
          <p:cNvSpPr/>
          <p:nvPr/>
        </p:nvSpPr>
        <p:spPr>
          <a:xfrm>
            <a:off x="198884" y="836712"/>
            <a:ext cx="8712968" cy="1384995"/>
          </a:xfrm>
          <a:prstGeom prst="rect">
            <a:avLst/>
          </a:prstGeom>
        </p:spPr>
        <p:txBody>
          <a:bodyPr wrap="square">
            <a:spAutoFit/>
          </a:bodyPr>
          <a:lstStyle/>
          <a:p>
            <a:r>
              <a:rPr lang="en-US" altLang="zh-CN" sz="2800" b="1" smtClean="0">
                <a:solidFill>
                  <a:prstClr val="black"/>
                </a:solidFill>
                <a:latin typeface="楷体" pitchFamily="49" charset="-122"/>
                <a:ea typeface="楷体" pitchFamily="49" charset="-122"/>
              </a:rPr>
              <a:t>【</a:t>
            </a:r>
            <a:r>
              <a:rPr lang="zh-CN" altLang="en-US" sz="2800" b="1">
                <a:solidFill>
                  <a:prstClr val="black"/>
                </a:solidFill>
                <a:latin typeface="楷体" pitchFamily="49" charset="-122"/>
                <a:ea typeface="楷体" pitchFamily="49" charset="-122"/>
              </a:rPr>
              <a:t>对点小练</a:t>
            </a:r>
            <a:r>
              <a:rPr lang="en-US" altLang="zh-CN" sz="2800" b="1">
                <a:solidFill>
                  <a:prstClr val="black"/>
                </a:solidFill>
                <a:latin typeface="楷体" pitchFamily="49" charset="-122"/>
                <a:ea typeface="楷体" pitchFamily="49" charset="-122"/>
              </a:rPr>
              <a:t>】</a:t>
            </a:r>
          </a:p>
          <a:p>
            <a:r>
              <a:rPr lang="en-US" altLang="zh-CN" sz="2800" b="1" smtClean="0">
                <a:solidFill>
                  <a:prstClr val="black"/>
                </a:solidFill>
                <a:latin typeface="楷体" pitchFamily="49" charset="-122"/>
                <a:ea typeface="楷体" pitchFamily="49" charset="-122"/>
              </a:rPr>
              <a:t>10.</a:t>
            </a:r>
            <a:r>
              <a:rPr lang="zh-CN" altLang="en-US" sz="2800" b="1" smtClean="0">
                <a:solidFill>
                  <a:prstClr val="black"/>
                </a:solidFill>
                <a:latin typeface="楷体" pitchFamily="49" charset="-122"/>
                <a:ea typeface="楷体" pitchFamily="49" charset="-122"/>
              </a:rPr>
              <a:t>观察</a:t>
            </a:r>
            <a:r>
              <a:rPr lang="zh-CN" altLang="en-US" sz="2800" b="1">
                <a:solidFill>
                  <a:prstClr val="black"/>
                </a:solidFill>
                <a:latin typeface="楷体" pitchFamily="49" charset="-122"/>
                <a:ea typeface="楷体" pitchFamily="49" charset="-122"/>
              </a:rPr>
              <a:t>下面的这幅公益广告图</a:t>
            </a:r>
            <a:r>
              <a:rPr lang="en-US" altLang="zh-CN" sz="2800" b="1">
                <a:solidFill>
                  <a:prstClr val="black"/>
                </a:solidFill>
                <a:latin typeface="楷体" pitchFamily="49" charset="-122"/>
                <a:ea typeface="楷体" pitchFamily="49" charset="-122"/>
              </a:rPr>
              <a:t>,</a:t>
            </a:r>
            <a:r>
              <a:rPr lang="zh-CN" altLang="en-US" sz="2800" b="1">
                <a:solidFill>
                  <a:prstClr val="black"/>
                </a:solidFill>
                <a:latin typeface="楷体" pitchFamily="49" charset="-122"/>
                <a:ea typeface="楷体" pitchFamily="49" charset="-122"/>
              </a:rPr>
              <a:t>请介绍该图的内容及其创意</a:t>
            </a:r>
            <a:r>
              <a:rPr lang="en-US" altLang="zh-CN" sz="2800" b="1">
                <a:solidFill>
                  <a:prstClr val="black"/>
                </a:solidFill>
                <a:latin typeface="楷体" pitchFamily="49" charset="-122"/>
                <a:ea typeface="楷体" pitchFamily="49" charset="-122"/>
              </a:rPr>
              <a:t>,</a:t>
            </a:r>
            <a:r>
              <a:rPr lang="zh-CN" altLang="en-US" sz="2800" b="1">
                <a:solidFill>
                  <a:prstClr val="black"/>
                </a:solidFill>
                <a:latin typeface="楷体" pitchFamily="49" charset="-122"/>
                <a:ea typeface="楷体" pitchFamily="49" charset="-122"/>
              </a:rPr>
              <a:t>并就该公益广告图创意之美写一句话的点评。</a:t>
            </a:r>
          </a:p>
        </p:txBody>
      </p:sp>
      <p:sp>
        <p:nvSpPr>
          <p:cNvPr id="4" name="TextBox 3"/>
          <p:cNvSpPr txBox="1"/>
          <p:nvPr/>
        </p:nvSpPr>
        <p:spPr>
          <a:xfrm>
            <a:off x="6876256" y="297853"/>
            <a:ext cx="2016224" cy="646331"/>
          </a:xfrm>
          <a:prstGeom prst="rect">
            <a:avLst/>
          </a:prstGeom>
          <a:noFill/>
        </p:spPr>
        <p:txBody>
          <a:bodyPr wrap="square" rtlCol="0">
            <a:spAutoFit/>
          </a:bodyPr>
          <a:lstStyle/>
          <a:p>
            <a:r>
              <a:rPr lang="zh-CN" altLang="en-US" sz="3600" b="1" smtClean="0">
                <a:solidFill>
                  <a:prstClr val="black"/>
                </a:solidFill>
                <a:latin typeface="华文行楷" pitchFamily="2" charset="-122"/>
                <a:ea typeface="华文行楷" pitchFamily="2" charset="-122"/>
              </a:rPr>
              <a:t>引导探究</a:t>
            </a:r>
            <a:endParaRPr lang="zh-CN" altLang="en-US" sz="3600" b="1">
              <a:solidFill>
                <a:prstClr val="black"/>
              </a:solidFill>
              <a:latin typeface="华文行楷" pitchFamily="2" charset="-122"/>
              <a:ea typeface="华文行楷" pitchFamily="2" charset="-122"/>
            </a:endParaRPr>
          </a:p>
        </p:txBody>
      </p:sp>
      <p:pic>
        <p:nvPicPr>
          <p:cNvPr id="5" name="a17.jpg"/>
          <p:cNvPicPr/>
          <p:nvPr/>
        </p:nvPicPr>
        <p:blipFill>
          <a:blip r:embed="rId3"/>
          <a:srcRect l="5687"/>
          <a:stretch>
            <a:fillRect/>
          </a:stretch>
        </p:blipFill>
        <p:spPr>
          <a:xfrm>
            <a:off x="29546" y="2420888"/>
            <a:ext cx="3534342" cy="4283427"/>
          </a:xfrm>
          <a:prstGeom prst="rect">
            <a:avLst/>
          </a:prstGeom>
        </p:spPr>
      </p:pic>
      <p:sp>
        <p:nvSpPr>
          <p:cNvPr id="6" name="矩形 5"/>
          <p:cNvSpPr/>
          <p:nvPr/>
        </p:nvSpPr>
        <p:spPr>
          <a:xfrm>
            <a:off x="3676398" y="2498120"/>
            <a:ext cx="5360098" cy="4201150"/>
          </a:xfrm>
          <a:prstGeom prst="rect">
            <a:avLst/>
          </a:prstGeom>
        </p:spPr>
        <p:txBody>
          <a:bodyPr wrap="square">
            <a:spAutoFit/>
          </a:bodyPr>
          <a:lstStyle/>
          <a:p>
            <a:r>
              <a:rPr lang="zh-CN" altLang="en-US" sz="2800" b="1">
                <a:solidFill>
                  <a:schemeClr val="tx2"/>
                </a:solidFill>
                <a:latin typeface="楷体" pitchFamily="49" charset="-122"/>
                <a:ea typeface="楷体" pitchFamily="49" charset="-122"/>
              </a:rPr>
              <a:t>①内容及其创意</a:t>
            </a:r>
            <a:r>
              <a:rPr lang="en-US" altLang="zh-CN" sz="2800" b="1" smtClean="0">
                <a:solidFill>
                  <a:schemeClr val="tx2"/>
                </a:solidFill>
                <a:latin typeface="楷体" pitchFamily="49" charset="-122"/>
                <a:ea typeface="楷体" pitchFamily="49" charset="-122"/>
              </a:rPr>
              <a:t>:</a:t>
            </a:r>
          </a:p>
          <a:p>
            <a:pPr>
              <a:spcBef>
                <a:spcPts val="600"/>
              </a:spcBef>
            </a:pPr>
            <a:r>
              <a:rPr lang="zh-CN" altLang="en-US" sz="2800" b="1" smtClean="0">
                <a:solidFill>
                  <a:srgbClr val="FF0000"/>
                </a:solidFill>
                <a:latin typeface="楷体" pitchFamily="49" charset="-122"/>
                <a:ea typeface="楷体" pitchFamily="49" charset="-122"/>
              </a:rPr>
              <a:t>这</a:t>
            </a:r>
            <a:r>
              <a:rPr lang="zh-CN" altLang="en-US" sz="2800" b="1">
                <a:solidFill>
                  <a:srgbClr val="FF0000"/>
                </a:solidFill>
                <a:latin typeface="楷体" pitchFamily="49" charset="-122"/>
                <a:ea typeface="楷体" pitchFamily="49" charset="-122"/>
              </a:rPr>
              <a:t>是一张白纸</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右上角两行字</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第一行为“一张纸的背后</a:t>
            </a:r>
            <a:r>
              <a:rPr lang="en-US" altLang="zh-CN" sz="2800" b="1" smtClean="0">
                <a:solidFill>
                  <a:srgbClr val="FF0000"/>
                </a:solidFill>
                <a:latin typeface="楷体" pitchFamily="49" charset="-122"/>
                <a:ea typeface="楷体" pitchFamily="49" charset="-122"/>
              </a:rPr>
              <a:t>……”,</a:t>
            </a:r>
          </a:p>
          <a:p>
            <a:pPr>
              <a:spcBef>
                <a:spcPts val="600"/>
              </a:spcBef>
            </a:pPr>
            <a:r>
              <a:rPr lang="zh-CN" altLang="en-US" sz="2800" b="1" smtClean="0">
                <a:solidFill>
                  <a:srgbClr val="FF0000"/>
                </a:solidFill>
                <a:latin typeface="楷体" pitchFamily="49" charset="-122"/>
                <a:ea typeface="楷体" pitchFamily="49" charset="-122"/>
              </a:rPr>
              <a:t>第二</a:t>
            </a:r>
            <a:r>
              <a:rPr lang="zh-CN" altLang="en-US" sz="2800" b="1">
                <a:solidFill>
                  <a:srgbClr val="FF0000"/>
                </a:solidFill>
                <a:latin typeface="楷体" pitchFamily="49" charset="-122"/>
                <a:ea typeface="楷体" pitchFamily="49" charset="-122"/>
              </a:rPr>
              <a:t>行为“节约用</a:t>
            </a:r>
            <a:r>
              <a:rPr lang="zh-CN" altLang="en-US" sz="2800" b="1" smtClean="0">
                <a:solidFill>
                  <a:srgbClr val="FF0000"/>
                </a:solidFill>
                <a:latin typeface="楷体" pitchFamily="49" charset="-122"/>
                <a:ea typeface="楷体" pitchFamily="49" charset="-122"/>
              </a:rPr>
              <a:t>纸保护</a:t>
            </a:r>
            <a:r>
              <a:rPr lang="zh-CN" altLang="en-US" sz="2800" b="1">
                <a:solidFill>
                  <a:srgbClr val="FF0000"/>
                </a:solidFill>
                <a:latin typeface="楷体" pitchFamily="49" charset="-122"/>
                <a:ea typeface="楷体" pitchFamily="49" charset="-122"/>
              </a:rPr>
              <a:t>生命”</a:t>
            </a:r>
            <a:r>
              <a:rPr lang="zh-CN" altLang="en-US" sz="2800" b="1" smtClean="0">
                <a:solidFill>
                  <a:srgbClr val="FF0000"/>
                </a:solidFill>
                <a:latin typeface="楷体" pitchFamily="49" charset="-122"/>
                <a:ea typeface="楷体" pitchFamily="49" charset="-122"/>
              </a:rPr>
              <a:t>。</a:t>
            </a:r>
            <a:endParaRPr lang="en-US" altLang="zh-CN" sz="2800" b="1" smtClean="0">
              <a:solidFill>
                <a:srgbClr val="FF0000"/>
              </a:solidFill>
              <a:latin typeface="楷体" pitchFamily="49" charset="-122"/>
              <a:ea typeface="楷体" pitchFamily="49" charset="-122"/>
            </a:endParaRPr>
          </a:p>
          <a:p>
            <a:pPr>
              <a:spcBef>
                <a:spcPts val="600"/>
              </a:spcBef>
            </a:pPr>
            <a:r>
              <a:rPr lang="zh-CN" altLang="en-US" sz="2800" b="1" smtClean="0">
                <a:solidFill>
                  <a:srgbClr val="FF0000"/>
                </a:solidFill>
                <a:latin typeface="楷体" pitchFamily="49" charset="-122"/>
                <a:ea typeface="楷体" pitchFamily="49" charset="-122"/>
              </a:rPr>
              <a:t>左下</a:t>
            </a:r>
            <a:r>
              <a:rPr lang="zh-CN" altLang="en-US" sz="2800" b="1">
                <a:solidFill>
                  <a:srgbClr val="FF0000"/>
                </a:solidFill>
                <a:latin typeface="楷体" pitchFamily="49" charset="-122"/>
                <a:ea typeface="楷体" pitchFamily="49" charset="-122"/>
              </a:rPr>
              <a:t>角内侧呈直角剪开</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部分页面向右侧撩开</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被撩开的空间呈现出木材堆积的横断面</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让读者联想到一张纸来源于被砍伐的大片树木</a:t>
            </a:r>
            <a:r>
              <a:rPr lang="zh-CN" altLang="en-US" sz="2800" b="1" smtClean="0">
                <a:solidFill>
                  <a:srgbClr val="FF0000"/>
                </a:solidFill>
                <a:latin typeface="楷体" pitchFamily="49" charset="-122"/>
                <a:ea typeface="楷体" pitchFamily="49" charset="-122"/>
              </a:rPr>
              <a:t>。</a:t>
            </a:r>
            <a:endParaRPr lang="zh-CN" altLang="en-US" sz="2800" b="1">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895695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fade">
                                      <p:cBhvr>
                                        <p:cTn id="18"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l="-2000" r="0"/>
          </a:stretch>
        </a:blipFill>
        <a:effectLst/>
      </p:bgPr>
    </p:bg>
    <p:spTree>
      <p:nvGrpSpPr>
        <p:cNvPr id="1" name=""/>
        <p:cNvGrpSpPr/>
        <p:nvPr/>
      </p:nvGrpSpPr>
      <p:grpSpPr>
        <a:xfrm>
          <a:off x="0" y="0"/>
          <a:ext cx="0" cy="0"/>
        </a:xfrm>
      </p:grpSpPr>
      <p:sp>
        <p:nvSpPr>
          <p:cNvPr id="2" name="矩形 1"/>
          <p:cNvSpPr/>
          <p:nvPr/>
        </p:nvSpPr>
        <p:spPr>
          <a:xfrm>
            <a:off x="198884" y="836712"/>
            <a:ext cx="8712968" cy="1384995"/>
          </a:xfrm>
          <a:prstGeom prst="rect">
            <a:avLst/>
          </a:prstGeom>
        </p:spPr>
        <p:txBody>
          <a:bodyPr wrap="square">
            <a:spAutoFit/>
          </a:bodyPr>
          <a:lstStyle/>
          <a:p>
            <a:r>
              <a:rPr lang="en-US" altLang="zh-CN" sz="2800" b="1" smtClean="0">
                <a:solidFill>
                  <a:prstClr val="black"/>
                </a:solidFill>
                <a:latin typeface="楷体" pitchFamily="49" charset="-122"/>
                <a:ea typeface="楷体" pitchFamily="49" charset="-122"/>
              </a:rPr>
              <a:t>【</a:t>
            </a:r>
            <a:r>
              <a:rPr lang="zh-CN" altLang="en-US" sz="2800" b="1">
                <a:solidFill>
                  <a:prstClr val="black"/>
                </a:solidFill>
                <a:latin typeface="楷体" pitchFamily="49" charset="-122"/>
                <a:ea typeface="楷体" pitchFamily="49" charset="-122"/>
              </a:rPr>
              <a:t>对点小练</a:t>
            </a:r>
            <a:r>
              <a:rPr lang="en-US" altLang="zh-CN" sz="2800" b="1">
                <a:solidFill>
                  <a:prstClr val="black"/>
                </a:solidFill>
                <a:latin typeface="楷体" pitchFamily="49" charset="-122"/>
                <a:ea typeface="楷体" pitchFamily="49" charset="-122"/>
              </a:rPr>
              <a:t>】</a:t>
            </a:r>
          </a:p>
          <a:p>
            <a:r>
              <a:rPr lang="en-US" altLang="zh-CN" sz="2800" b="1" smtClean="0">
                <a:solidFill>
                  <a:prstClr val="black"/>
                </a:solidFill>
                <a:latin typeface="楷体" pitchFamily="49" charset="-122"/>
                <a:ea typeface="楷体" pitchFamily="49" charset="-122"/>
              </a:rPr>
              <a:t>10.</a:t>
            </a:r>
            <a:r>
              <a:rPr lang="zh-CN" altLang="en-US" sz="2800" b="1" smtClean="0">
                <a:solidFill>
                  <a:prstClr val="black"/>
                </a:solidFill>
                <a:latin typeface="楷体" pitchFamily="49" charset="-122"/>
                <a:ea typeface="楷体" pitchFamily="49" charset="-122"/>
              </a:rPr>
              <a:t>观察</a:t>
            </a:r>
            <a:r>
              <a:rPr lang="zh-CN" altLang="en-US" sz="2800" b="1">
                <a:solidFill>
                  <a:prstClr val="black"/>
                </a:solidFill>
                <a:latin typeface="楷体" pitchFamily="49" charset="-122"/>
                <a:ea typeface="楷体" pitchFamily="49" charset="-122"/>
              </a:rPr>
              <a:t>下面的这幅公益广告图</a:t>
            </a:r>
            <a:r>
              <a:rPr lang="en-US" altLang="zh-CN" sz="2800" b="1">
                <a:solidFill>
                  <a:prstClr val="black"/>
                </a:solidFill>
                <a:latin typeface="楷体" pitchFamily="49" charset="-122"/>
                <a:ea typeface="楷体" pitchFamily="49" charset="-122"/>
              </a:rPr>
              <a:t>,</a:t>
            </a:r>
            <a:r>
              <a:rPr lang="zh-CN" altLang="en-US" sz="2800" b="1">
                <a:solidFill>
                  <a:prstClr val="black"/>
                </a:solidFill>
                <a:latin typeface="楷体" pitchFamily="49" charset="-122"/>
                <a:ea typeface="楷体" pitchFamily="49" charset="-122"/>
              </a:rPr>
              <a:t>请介绍该图的内容及其创意</a:t>
            </a:r>
            <a:r>
              <a:rPr lang="en-US" altLang="zh-CN" sz="2800" b="1">
                <a:solidFill>
                  <a:prstClr val="black"/>
                </a:solidFill>
                <a:latin typeface="楷体" pitchFamily="49" charset="-122"/>
                <a:ea typeface="楷体" pitchFamily="49" charset="-122"/>
              </a:rPr>
              <a:t>,</a:t>
            </a:r>
            <a:r>
              <a:rPr lang="zh-CN" altLang="en-US" sz="2800" b="1">
                <a:solidFill>
                  <a:prstClr val="black"/>
                </a:solidFill>
                <a:latin typeface="楷体" pitchFamily="49" charset="-122"/>
                <a:ea typeface="楷体" pitchFamily="49" charset="-122"/>
              </a:rPr>
              <a:t>并就该公益广告图创意之美写一句话的点评。</a:t>
            </a:r>
          </a:p>
        </p:txBody>
      </p:sp>
      <p:pic>
        <p:nvPicPr>
          <p:cNvPr id="5" name="a17.jpg"/>
          <p:cNvPicPr/>
          <p:nvPr/>
        </p:nvPicPr>
        <p:blipFill>
          <a:blip r:embed="rId3"/>
          <a:srcRect l="5687"/>
          <a:stretch>
            <a:fillRect/>
          </a:stretch>
        </p:blipFill>
        <p:spPr>
          <a:xfrm>
            <a:off x="29546" y="2420888"/>
            <a:ext cx="3534342" cy="4283427"/>
          </a:xfrm>
          <a:prstGeom prst="rect">
            <a:avLst/>
          </a:prstGeom>
        </p:spPr>
      </p:pic>
      <p:sp>
        <p:nvSpPr>
          <p:cNvPr id="6" name="矩形 5"/>
          <p:cNvSpPr/>
          <p:nvPr/>
        </p:nvSpPr>
        <p:spPr>
          <a:xfrm>
            <a:off x="3676398" y="2852936"/>
            <a:ext cx="5360098" cy="1461939"/>
          </a:xfrm>
          <a:prstGeom prst="rect">
            <a:avLst/>
          </a:prstGeom>
        </p:spPr>
        <p:txBody>
          <a:bodyPr wrap="square">
            <a:spAutoFit/>
          </a:bodyPr>
          <a:lstStyle/>
          <a:p>
            <a:pPr>
              <a:spcBef>
                <a:spcPts val="600"/>
              </a:spcBef>
            </a:pPr>
            <a:r>
              <a:rPr lang="zh-CN" altLang="en-US" sz="2800" b="1">
                <a:solidFill>
                  <a:schemeClr val="tx2"/>
                </a:solidFill>
                <a:latin typeface="楷体" pitchFamily="49" charset="-122"/>
                <a:ea typeface="楷体" pitchFamily="49" charset="-122"/>
              </a:rPr>
              <a:t>②点评</a:t>
            </a:r>
            <a:r>
              <a:rPr lang="en-US" altLang="zh-CN" sz="2800" b="1">
                <a:solidFill>
                  <a:schemeClr val="tx2"/>
                </a:solidFill>
                <a:latin typeface="楷体" pitchFamily="49" charset="-122"/>
                <a:ea typeface="楷体" pitchFamily="49" charset="-122"/>
              </a:rPr>
              <a:t>:</a:t>
            </a:r>
          </a:p>
          <a:p>
            <a:pPr>
              <a:spcBef>
                <a:spcPts val="600"/>
              </a:spcBef>
            </a:pPr>
            <a:r>
              <a:rPr lang="zh-CN" altLang="en-US" sz="2800" b="1" smtClean="0">
                <a:solidFill>
                  <a:srgbClr val="FF0000"/>
                </a:solidFill>
                <a:latin typeface="楷体" pitchFamily="49" charset="-122"/>
                <a:ea typeface="楷体" pitchFamily="49" charset="-122"/>
              </a:rPr>
              <a:t>构图</a:t>
            </a:r>
            <a:r>
              <a:rPr lang="zh-CN" altLang="en-US" sz="2800" b="1">
                <a:solidFill>
                  <a:srgbClr val="FF0000"/>
                </a:solidFill>
                <a:latin typeface="楷体" pitchFamily="49" charset="-122"/>
                <a:ea typeface="楷体" pitchFamily="49" charset="-122"/>
              </a:rPr>
              <a:t>简洁</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立意深刻</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能触动心灵</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增强人们节约用纸的自觉性。</a:t>
            </a:r>
          </a:p>
        </p:txBody>
      </p:sp>
    </p:spTree>
    <p:extLst>
      <p:ext uri="{BB962C8B-B14F-4D97-AF65-F5344CB8AC3E}">
        <p14:creationId xmlns:p14="http://schemas.microsoft.com/office/powerpoint/2010/main" val="55638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l="-2000" r="0"/>
          </a:stretch>
        </a:blipFill>
        <a:effectLst/>
      </p:bgPr>
    </p:bg>
    <p:spTree>
      <p:nvGrpSpPr>
        <p:cNvPr id="1" name=""/>
        <p:cNvGrpSpPr/>
        <p:nvPr/>
      </p:nvGrpSpPr>
      <p:grpSpPr>
        <a:xfrm>
          <a:off x="0" y="0"/>
          <a:ext cx="0" cy="0"/>
        </a:xfrm>
      </p:grpSpPr>
      <p:sp>
        <p:nvSpPr>
          <p:cNvPr id="2" name="矩形 1"/>
          <p:cNvSpPr/>
          <p:nvPr/>
        </p:nvSpPr>
        <p:spPr>
          <a:xfrm>
            <a:off x="204090" y="404664"/>
            <a:ext cx="8712968" cy="1815882"/>
          </a:xfrm>
          <a:prstGeom prst="rect">
            <a:avLst/>
          </a:prstGeom>
        </p:spPr>
        <p:txBody>
          <a:bodyPr wrap="square">
            <a:spAutoFit/>
          </a:bodyPr>
          <a:lstStyle/>
          <a:p>
            <a:r>
              <a:rPr lang="en-US" altLang="zh-CN" sz="2800" b="1" smtClean="0">
                <a:solidFill>
                  <a:prstClr val="black"/>
                </a:solidFill>
                <a:latin typeface="楷体" pitchFamily="49" charset="-122"/>
                <a:ea typeface="楷体" pitchFamily="49" charset="-122"/>
              </a:rPr>
              <a:t>【</a:t>
            </a:r>
            <a:r>
              <a:rPr lang="zh-CN" altLang="en-US" sz="2800" b="1">
                <a:solidFill>
                  <a:prstClr val="black"/>
                </a:solidFill>
                <a:latin typeface="楷体" pitchFamily="49" charset="-122"/>
                <a:ea typeface="楷体" pitchFamily="49" charset="-122"/>
              </a:rPr>
              <a:t>对点小练</a:t>
            </a:r>
            <a:r>
              <a:rPr lang="en-US" altLang="zh-CN" sz="2800" b="1">
                <a:solidFill>
                  <a:prstClr val="black"/>
                </a:solidFill>
                <a:latin typeface="楷体" pitchFamily="49" charset="-122"/>
                <a:ea typeface="楷体" pitchFamily="49" charset="-122"/>
              </a:rPr>
              <a:t>】</a:t>
            </a:r>
          </a:p>
          <a:p>
            <a:r>
              <a:rPr lang="en-US" altLang="zh-CN" sz="2800" b="1" smtClean="0">
                <a:solidFill>
                  <a:prstClr val="black"/>
                </a:solidFill>
                <a:latin typeface="楷体" pitchFamily="49" charset="-122"/>
                <a:ea typeface="楷体" pitchFamily="49" charset="-122"/>
              </a:rPr>
              <a:t>11.</a:t>
            </a:r>
            <a:r>
              <a:rPr lang="zh-CN" altLang="en-US" sz="2800" b="1" smtClean="0">
                <a:solidFill>
                  <a:prstClr val="black"/>
                </a:solidFill>
                <a:latin typeface="楷体" pitchFamily="49" charset="-122"/>
                <a:ea typeface="楷体" pitchFamily="49" charset="-122"/>
              </a:rPr>
              <a:t>下</a:t>
            </a:r>
            <a:r>
              <a:rPr lang="zh-CN" altLang="en-US" sz="2800" b="1">
                <a:solidFill>
                  <a:prstClr val="black"/>
                </a:solidFill>
                <a:latin typeface="楷体" pitchFamily="49" charset="-122"/>
                <a:ea typeface="楷体" pitchFamily="49" charset="-122"/>
              </a:rPr>
              <a:t>图是</a:t>
            </a:r>
            <a:r>
              <a:rPr lang="en-US" altLang="zh-CN" sz="2800" b="1">
                <a:solidFill>
                  <a:prstClr val="black"/>
                </a:solidFill>
                <a:latin typeface="楷体" pitchFamily="49" charset="-122"/>
                <a:ea typeface="楷体" pitchFamily="49" charset="-122"/>
              </a:rPr>
              <a:t>2020</a:t>
            </a:r>
            <a:r>
              <a:rPr lang="zh-CN" altLang="en-US" sz="2800" b="1">
                <a:solidFill>
                  <a:prstClr val="black"/>
                </a:solidFill>
                <a:latin typeface="楷体" pitchFamily="49" charset="-122"/>
                <a:ea typeface="楷体" pitchFamily="49" charset="-122"/>
              </a:rPr>
              <a:t>年</a:t>
            </a:r>
            <a:r>
              <a:rPr lang="en-US" altLang="zh-CN" sz="2800" b="1">
                <a:solidFill>
                  <a:prstClr val="black"/>
                </a:solidFill>
                <a:latin typeface="楷体" pitchFamily="49" charset="-122"/>
                <a:ea typeface="楷体" pitchFamily="49" charset="-122"/>
              </a:rPr>
              <a:t>5</a:t>
            </a:r>
            <a:r>
              <a:rPr lang="zh-CN" altLang="en-US" sz="2800" b="1">
                <a:solidFill>
                  <a:prstClr val="black"/>
                </a:solidFill>
                <a:latin typeface="楷体" pitchFamily="49" charset="-122"/>
                <a:ea typeface="楷体" pitchFamily="49" charset="-122"/>
              </a:rPr>
              <a:t>月</a:t>
            </a:r>
            <a:r>
              <a:rPr lang="en-US" altLang="zh-CN" sz="2800" b="1">
                <a:solidFill>
                  <a:prstClr val="black"/>
                </a:solidFill>
                <a:latin typeface="楷体" pitchFamily="49" charset="-122"/>
                <a:ea typeface="楷体" pitchFamily="49" charset="-122"/>
              </a:rPr>
              <a:t>24</a:t>
            </a:r>
            <a:r>
              <a:rPr lang="zh-CN" altLang="en-US" sz="2800" b="1">
                <a:solidFill>
                  <a:prstClr val="black"/>
                </a:solidFill>
                <a:latin typeface="楷体" pitchFamily="49" charset="-122"/>
                <a:ea typeface="楷体" pitchFamily="49" charset="-122"/>
              </a:rPr>
              <a:t>日新华社发布的一则图片新闻。请根据这幅图片</a:t>
            </a:r>
            <a:r>
              <a:rPr lang="en-US" altLang="zh-CN" sz="2800" b="1">
                <a:solidFill>
                  <a:prstClr val="black"/>
                </a:solidFill>
                <a:latin typeface="楷体" pitchFamily="49" charset="-122"/>
                <a:ea typeface="楷体" pitchFamily="49" charset="-122"/>
              </a:rPr>
              <a:t>,</a:t>
            </a:r>
            <a:r>
              <a:rPr lang="zh-CN" altLang="en-US" sz="2800" b="1">
                <a:solidFill>
                  <a:prstClr val="black"/>
                </a:solidFill>
                <a:latin typeface="楷体" pitchFamily="49" charset="-122"/>
                <a:ea typeface="楷体" pitchFamily="49" charset="-122"/>
              </a:rPr>
              <a:t>拟写一则一句话新闻。要求</a:t>
            </a:r>
            <a:r>
              <a:rPr lang="en-US" altLang="zh-CN" sz="2800" b="1">
                <a:solidFill>
                  <a:prstClr val="black"/>
                </a:solidFill>
                <a:latin typeface="楷体" pitchFamily="49" charset="-122"/>
                <a:ea typeface="楷体" pitchFamily="49" charset="-122"/>
              </a:rPr>
              <a:t>:</a:t>
            </a:r>
            <a:r>
              <a:rPr lang="zh-CN" altLang="en-US" sz="2800" b="1">
                <a:solidFill>
                  <a:prstClr val="black"/>
                </a:solidFill>
                <a:latin typeface="楷体" pitchFamily="49" charset="-122"/>
                <a:ea typeface="楷体" pitchFamily="49" charset="-122"/>
              </a:rPr>
              <a:t>内容完整</a:t>
            </a:r>
            <a:r>
              <a:rPr lang="en-US" altLang="zh-CN" sz="2800" b="1">
                <a:solidFill>
                  <a:prstClr val="black"/>
                </a:solidFill>
                <a:latin typeface="楷体" pitchFamily="49" charset="-122"/>
                <a:ea typeface="楷体" pitchFamily="49" charset="-122"/>
              </a:rPr>
              <a:t>,</a:t>
            </a:r>
            <a:r>
              <a:rPr lang="zh-CN" altLang="en-US" sz="2800" b="1">
                <a:solidFill>
                  <a:prstClr val="black"/>
                </a:solidFill>
                <a:latin typeface="楷体" pitchFamily="49" charset="-122"/>
                <a:ea typeface="楷体" pitchFamily="49" charset="-122"/>
              </a:rPr>
              <a:t>表述准确</a:t>
            </a:r>
            <a:r>
              <a:rPr lang="en-US" altLang="zh-CN" sz="2800" b="1">
                <a:solidFill>
                  <a:prstClr val="black"/>
                </a:solidFill>
                <a:latin typeface="楷体" pitchFamily="49" charset="-122"/>
                <a:ea typeface="楷体" pitchFamily="49" charset="-122"/>
              </a:rPr>
              <a:t>,</a:t>
            </a:r>
            <a:r>
              <a:rPr lang="zh-CN" altLang="en-US" sz="2800" b="1">
                <a:solidFill>
                  <a:prstClr val="black"/>
                </a:solidFill>
                <a:latin typeface="楷体" pitchFamily="49" charset="-122"/>
                <a:ea typeface="楷体" pitchFamily="49" charset="-122"/>
              </a:rPr>
              <a:t>语言简明</a:t>
            </a:r>
            <a:r>
              <a:rPr lang="en-US" altLang="zh-CN" sz="2800" b="1">
                <a:solidFill>
                  <a:prstClr val="black"/>
                </a:solidFill>
                <a:latin typeface="楷体" pitchFamily="49" charset="-122"/>
                <a:ea typeface="楷体" pitchFamily="49" charset="-122"/>
              </a:rPr>
              <a:t>,</a:t>
            </a:r>
            <a:r>
              <a:rPr lang="zh-CN" altLang="en-US" sz="2800" b="1">
                <a:solidFill>
                  <a:prstClr val="black"/>
                </a:solidFill>
                <a:latin typeface="楷体" pitchFamily="49" charset="-122"/>
                <a:ea typeface="楷体" pitchFamily="49" charset="-122"/>
              </a:rPr>
              <a:t>不超过</a:t>
            </a:r>
            <a:r>
              <a:rPr lang="en-US" altLang="zh-CN" sz="2800" b="1">
                <a:solidFill>
                  <a:prstClr val="black"/>
                </a:solidFill>
                <a:latin typeface="楷体" pitchFamily="49" charset="-122"/>
                <a:ea typeface="楷体" pitchFamily="49" charset="-122"/>
              </a:rPr>
              <a:t>65</a:t>
            </a:r>
            <a:r>
              <a:rPr lang="zh-CN" altLang="en-US" sz="2800" b="1">
                <a:solidFill>
                  <a:prstClr val="black"/>
                </a:solidFill>
                <a:latin typeface="楷体" pitchFamily="49" charset="-122"/>
                <a:ea typeface="楷体" pitchFamily="49" charset="-122"/>
              </a:rPr>
              <a:t>个字。</a:t>
            </a:r>
          </a:p>
        </p:txBody>
      </p:sp>
      <p:sp>
        <p:nvSpPr>
          <p:cNvPr id="6" name="矩形 5"/>
          <p:cNvSpPr/>
          <p:nvPr/>
        </p:nvSpPr>
        <p:spPr>
          <a:xfrm>
            <a:off x="4560574" y="2852936"/>
            <a:ext cx="4475921" cy="3539430"/>
          </a:xfrm>
          <a:prstGeom prst="rect">
            <a:avLst/>
          </a:prstGeom>
        </p:spPr>
        <p:txBody>
          <a:bodyPr wrap="square">
            <a:spAutoFit/>
          </a:bodyPr>
          <a:lstStyle/>
          <a:p>
            <a:pPr indent="720000">
              <a:spcBef>
                <a:spcPts val="600"/>
              </a:spcBef>
            </a:pPr>
            <a:r>
              <a:rPr lang="en-US" altLang="zh-CN" sz="3200" b="1" smtClean="0">
                <a:solidFill>
                  <a:srgbClr val="FF0000"/>
                </a:solidFill>
                <a:latin typeface="楷体" pitchFamily="49" charset="-122"/>
                <a:ea typeface="楷体" pitchFamily="49" charset="-122"/>
              </a:rPr>
              <a:t>2020</a:t>
            </a:r>
            <a:r>
              <a:rPr lang="zh-CN" altLang="en-US" sz="3200" b="1">
                <a:solidFill>
                  <a:srgbClr val="FF0000"/>
                </a:solidFill>
                <a:latin typeface="楷体" pitchFamily="49" charset="-122"/>
                <a:ea typeface="楷体" pitchFamily="49" charset="-122"/>
              </a:rPr>
              <a:t>年</a:t>
            </a:r>
            <a:r>
              <a:rPr lang="en-US" altLang="zh-CN" sz="3200" b="1">
                <a:solidFill>
                  <a:srgbClr val="FF0000"/>
                </a:solidFill>
                <a:latin typeface="楷体" pitchFamily="49" charset="-122"/>
                <a:ea typeface="楷体" pitchFamily="49" charset="-122"/>
              </a:rPr>
              <a:t>5</a:t>
            </a:r>
            <a:r>
              <a:rPr lang="zh-CN" altLang="en-US" sz="3200" b="1">
                <a:solidFill>
                  <a:srgbClr val="FF0000"/>
                </a:solidFill>
                <a:latin typeface="楷体" pitchFamily="49" charset="-122"/>
                <a:ea typeface="楷体" pitchFamily="49" charset="-122"/>
              </a:rPr>
              <a:t>月</a:t>
            </a:r>
            <a:r>
              <a:rPr lang="en-US" altLang="zh-CN" sz="3200" b="1">
                <a:solidFill>
                  <a:srgbClr val="FF0000"/>
                </a:solidFill>
                <a:latin typeface="楷体" pitchFamily="49" charset="-122"/>
                <a:ea typeface="楷体" pitchFamily="49" charset="-122"/>
              </a:rPr>
              <a:t>24</a:t>
            </a:r>
            <a:r>
              <a:rPr lang="zh-CN" altLang="en-US" sz="3200" b="1">
                <a:solidFill>
                  <a:srgbClr val="FF0000"/>
                </a:solidFill>
                <a:latin typeface="楷体" pitchFamily="49" charset="-122"/>
                <a:ea typeface="楷体" pitchFamily="49" charset="-122"/>
              </a:rPr>
              <a:t>日起</a:t>
            </a:r>
            <a:r>
              <a:rPr lang="en-US" altLang="zh-CN" sz="3200" b="1">
                <a:solidFill>
                  <a:srgbClr val="FF0000"/>
                </a:solidFill>
                <a:latin typeface="楷体" pitchFamily="49" charset="-122"/>
                <a:ea typeface="楷体" pitchFamily="49" charset="-122"/>
              </a:rPr>
              <a:t>,</a:t>
            </a:r>
            <a:r>
              <a:rPr lang="zh-CN" altLang="en-US" sz="3200" b="1">
                <a:solidFill>
                  <a:srgbClr val="FF0000"/>
                </a:solidFill>
                <a:latin typeface="楷体" pitchFamily="49" charset="-122"/>
                <a:ea typeface="楷体" pitchFamily="49" charset="-122"/>
              </a:rPr>
              <a:t>北京警方开展严打黑客攻击破坏、侵犯公民个人信息、电信网络诈骗、套路贷等网上违法犯罪行为的“净网</a:t>
            </a:r>
            <a:r>
              <a:rPr lang="en-US" altLang="zh-CN" sz="3200" b="1">
                <a:solidFill>
                  <a:srgbClr val="FF0000"/>
                </a:solidFill>
                <a:latin typeface="楷体" pitchFamily="49" charset="-122"/>
                <a:ea typeface="楷体" pitchFamily="49" charset="-122"/>
              </a:rPr>
              <a:t>2020”</a:t>
            </a:r>
            <a:r>
              <a:rPr lang="zh-CN" altLang="en-US" sz="3200" b="1">
                <a:solidFill>
                  <a:srgbClr val="FF0000"/>
                </a:solidFill>
                <a:latin typeface="楷体" pitchFamily="49" charset="-122"/>
                <a:ea typeface="楷体" pitchFamily="49" charset="-122"/>
              </a:rPr>
              <a:t>专项行动。</a:t>
            </a:r>
          </a:p>
        </p:txBody>
      </p:sp>
      <p:pic>
        <p:nvPicPr>
          <p:cNvPr id="7" name="20-4.jpg"/>
          <p:cNvPicPr/>
          <p:nvPr/>
        </p:nvPicPr>
        <p:blipFill>
          <a:blip r:embed="rId3"/>
          <a:stretch>
            <a:fillRect/>
          </a:stretch>
        </p:blipFill>
        <p:spPr>
          <a:xfrm>
            <a:off x="0" y="2470467"/>
            <a:ext cx="4427984" cy="4387533"/>
          </a:xfrm>
          <a:prstGeom prst="rect">
            <a:avLst/>
          </a:prstGeom>
        </p:spPr>
      </p:pic>
    </p:spTree>
    <p:extLst>
      <p:ext uri="{BB962C8B-B14F-4D97-AF65-F5344CB8AC3E}">
        <p14:creationId xmlns:p14="http://schemas.microsoft.com/office/powerpoint/2010/main" val="9192869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51520" y="1196752"/>
            <a:ext cx="8568952" cy="4231928"/>
          </a:xfrm>
          <a:prstGeom prst="rect">
            <a:avLst/>
          </a:prstGeom>
        </p:spPr>
        <p:txBody>
          <a:bodyPr wrap="square">
            <a:spAutoFit/>
          </a:bodyPr>
          <a:lstStyle/>
          <a:p>
            <a:pPr>
              <a:spcBef>
                <a:spcPts val="1800"/>
              </a:spcBef>
            </a:pPr>
            <a:r>
              <a:rPr lang="zh-CN" altLang="en-US" sz="3200" b="1" smtClean="0">
                <a:latin typeface="楷体" pitchFamily="49" charset="-122"/>
                <a:ea typeface="楷体" pitchFamily="49" charset="-122"/>
              </a:rPr>
              <a:t>第一</a:t>
            </a:r>
            <a:r>
              <a:rPr lang="zh-CN" altLang="en-US" sz="3200" b="1">
                <a:latin typeface="楷体" pitchFamily="49" charset="-122"/>
                <a:ea typeface="楷体" pitchFamily="49" charset="-122"/>
              </a:rPr>
              <a:t>步</a:t>
            </a:r>
            <a:r>
              <a:rPr lang="en-US" altLang="zh-CN" sz="3200" b="1" smtClean="0">
                <a:latin typeface="楷体" pitchFamily="49" charset="-122"/>
                <a:ea typeface="楷体" pitchFamily="49" charset="-122"/>
              </a:rPr>
              <a:t>,</a:t>
            </a:r>
            <a:r>
              <a:rPr lang="zh-CN" altLang="en-US" sz="3200" b="1" smtClean="0">
                <a:latin typeface="楷体" pitchFamily="49" charset="-122"/>
                <a:ea typeface="楷体" pitchFamily="49" charset="-122"/>
              </a:rPr>
              <a:t>细致观察，搜索</a:t>
            </a:r>
            <a:r>
              <a:rPr lang="zh-CN" altLang="en-US" sz="3200" b="1">
                <a:latin typeface="楷体" pitchFamily="49" charset="-122"/>
                <a:ea typeface="楷体" pitchFamily="49" charset="-122"/>
              </a:rPr>
              <a:t>并提取有效</a:t>
            </a:r>
            <a:r>
              <a:rPr lang="zh-CN" altLang="en-US" sz="3200" b="1" smtClean="0">
                <a:latin typeface="楷体" pitchFamily="49" charset="-122"/>
                <a:ea typeface="楷体" pitchFamily="49" charset="-122"/>
              </a:rPr>
              <a:t>信息。</a:t>
            </a:r>
            <a:endParaRPr lang="zh-CN" altLang="en-US" sz="3200" b="1">
              <a:latin typeface="楷体" pitchFamily="49" charset="-122"/>
              <a:ea typeface="楷体" pitchFamily="49" charset="-122"/>
            </a:endParaRPr>
          </a:p>
          <a:p>
            <a:pPr>
              <a:spcBef>
                <a:spcPts val="1800"/>
              </a:spcBef>
            </a:pPr>
            <a:r>
              <a:rPr lang="zh-CN" altLang="en-US" sz="3200" b="1">
                <a:latin typeface="楷体" pitchFamily="49" charset="-122"/>
                <a:ea typeface="楷体" pitchFamily="49" charset="-122"/>
              </a:rPr>
              <a:t>第二步</a:t>
            </a:r>
            <a:r>
              <a:rPr lang="en-US" altLang="zh-CN" sz="3200" b="1" smtClean="0">
                <a:latin typeface="楷体" pitchFamily="49" charset="-122"/>
                <a:ea typeface="楷体" pitchFamily="49" charset="-122"/>
              </a:rPr>
              <a:t>,</a:t>
            </a:r>
            <a:r>
              <a:rPr lang="zh-CN" altLang="en-US" sz="3200" b="1" smtClean="0">
                <a:latin typeface="楷体" pitchFamily="49" charset="-122"/>
                <a:ea typeface="楷体" pitchFamily="49" charset="-122"/>
              </a:rPr>
              <a:t>看</a:t>
            </a:r>
            <a:r>
              <a:rPr lang="zh-CN" altLang="en-US" sz="3200" b="1">
                <a:latin typeface="楷体" pitchFamily="49" charset="-122"/>
                <a:ea typeface="楷体" pitchFamily="49" charset="-122"/>
              </a:rPr>
              <a:t>画面的背景反映了什么</a:t>
            </a:r>
            <a:r>
              <a:rPr lang="en-US" altLang="zh-CN" sz="3200" b="1">
                <a:latin typeface="楷体" pitchFamily="49" charset="-122"/>
                <a:ea typeface="楷体" pitchFamily="49" charset="-122"/>
              </a:rPr>
              <a:t>,</a:t>
            </a:r>
            <a:r>
              <a:rPr lang="zh-CN" altLang="en-US" sz="3200" b="1">
                <a:latin typeface="楷体" pitchFamily="49" charset="-122"/>
                <a:ea typeface="楷体" pitchFamily="49" charset="-122"/>
              </a:rPr>
              <a:t>背景和人物有什么联系。</a:t>
            </a:r>
          </a:p>
          <a:p>
            <a:pPr>
              <a:spcBef>
                <a:spcPts val="1800"/>
              </a:spcBef>
            </a:pPr>
            <a:r>
              <a:rPr lang="zh-CN" altLang="en-US" sz="3200" b="1">
                <a:latin typeface="楷体" pitchFamily="49" charset="-122"/>
                <a:ea typeface="楷体" pitchFamily="49" charset="-122"/>
              </a:rPr>
              <a:t>第三步</a:t>
            </a:r>
            <a:r>
              <a:rPr lang="en-US" altLang="zh-CN" sz="3200" b="1" smtClean="0">
                <a:latin typeface="楷体" pitchFamily="49" charset="-122"/>
                <a:ea typeface="楷体" pitchFamily="49" charset="-122"/>
              </a:rPr>
              <a:t>,</a:t>
            </a:r>
            <a:r>
              <a:rPr lang="zh-CN" altLang="en-US" sz="3200" b="1" smtClean="0">
                <a:latin typeface="楷体" pitchFamily="49" charset="-122"/>
                <a:ea typeface="楷体" pitchFamily="49" charset="-122"/>
              </a:rPr>
              <a:t>观察细节</a:t>
            </a:r>
            <a:r>
              <a:rPr lang="en-US" altLang="zh-CN" sz="3200" b="1">
                <a:latin typeface="楷体" pitchFamily="49" charset="-122"/>
                <a:ea typeface="楷体" pitchFamily="49" charset="-122"/>
              </a:rPr>
              <a:t>,</a:t>
            </a:r>
            <a:r>
              <a:rPr lang="zh-CN" altLang="en-US" sz="3200" b="1">
                <a:latin typeface="楷体" pitchFamily="49" charset="-122"/>
                <a:ea typeface="楷体" pitchFamily="49" charset="-122"/>
              </a:rPr>
              <a:t>如人物的表情和动作</a:t>
            </a:r>
            <a:r>
              <a:rPr lang="en-US" altLang="zh-CN" sz="3200" b="1">
                <a:latin typeface="楷体" pitchFamily="49" charset="-122"/>
                <a:ea typeface="楷体" pitchFamily="49" charset="-122"/>
              </a:rPr>
              <a:t>,</a:t>
            </a:r>
            <a:r>
              <a:rPr lang="zh-CN" altLang="en-US" sz="3200" b="1">
                <a:latin typeface="楷体" pitchFamily="49" charset="-122"/>
                <a:ea typeface="楷体" pitchFamily="49" charset="-122"/>
              </a:rPr>
              <a:t>要与画面进行心灵的对话。</a:t>
            </a:r>
          </a:p>
          <a:p>
            <a:pPr>
              <a:spcBef>
                <a:spcPts val="1800"/>
              </a:spcBef>
            </a:pPr>
            <a:r>
              <a:rPr lang="zh-CN" altLang="en-US" sz="3200" b="1">
                <a:latin typeface="楷体" pitchFamily="49" charset="-122"/>
                <a:ea typeface="楷体" pitchFamily="49" charset="-122"/>
              </a:rPr>
              <a:t>第四步</a:t>
            </a:r>
            <a:r>
              <a:rPr lang="en-US" altLang="zh-CN" sz="3200" b="1">
                <a:latin typeface="楷体" pitchFamily="49" charset="-122"/>
                <a:ea typeface="楷体" pitchFamily="49" charset="-122"/>
              </a:rPr>
              <a:t>,</a:t>
            </a:r>
            <a:r>
              <a:rPr lang="zh-CN" altLang="en-US" sz="3200" b="1">
                <a:latin typeface="楷体" pitchFamily="49" charset="-122"/>
                <a:ea typeface="楷体" pitchFamily="49" charset="-122"/>
              </a:rPr>
              <a:t>合理想象</a:t>
            </a:r>
            <a:r>
              <a:rPr lang="en-US" altLang="zh-CN" sz="3200" b="1">
                <a:latin typeface="楷体" pitchFamily="49" charset="-122"/>
                <a:ea typeface="楷体" pitchFamily="49" charset="-122"/>
              </a:rPr>
              <a:t>,</a:t>
            </a:r>
            <a:r>
              <a:rPr lang="zh-CN" altLang="en-US" sz="3200" b="1">
                <a:latin typeface="楷体" pitchFamily="49" charset="-122"/>
                <a:ea typeface="楷体" pitchFamily="49" charset="-122"/>
              </a:rPr>
              <a:t>丰富画面</a:t>
            </a:r>
            <a:r>
              <a:rPr lang="zh-CN" altLang="en-US" sz="3200" b="1" smtClean="0">
                <a:latin typeface="楷体" pitchFamily="49" charset="-122"/>
                <a:ea typeface="楷体" pitchFamily="49" charset="-122"/>
              </a:rPr>
              <a:t>内容</a:t>
            </a:r>
            <a:r>
              <a:rPr lang="zh-CN" altLang="en-US" sz="3200" b="1">
                <a:latin typeface="楷体" pitchFamily="49" charset="-122"/>
                <a:ea typeface="楷体" pitchFamily="49" charset="-122"/>
              </a:rPr>
              <a:t>，</a:t>
            </a:r>
            <a:r>
              <a:rPr lang="zh-CN" altLang="en-US" sz="3200" b="1" smtClean="0">
                <a:latin typeface="楷体" pitchFamily="49" charset="-122"/>
                <a:ea typeface="楷体" pitchFamily="49" charset="-122"/>
              </a:rPr>
              <a:t>这样</a:t>
            </a:r>
            <a:r>
              <a:rPr lang="zh-CN" altLang="en-US" sz="3200" b="1">
                <a:latin typeface="楷体" pitchFamily="49" charset="-122"/>
                <a:ea typeface="楷体" pitchFamily="49" charset="-122"/>
              </a:rPr>
              <a:t>有助于揭示画面蕴含的主题。</a:t>
            </a:r>
          </a:p>
        </p:txBody>
      </p:sp>
      <p:sp>
        <p:nvSpPr>
          <p:cNvPr id="3" name="TextBox 2"/>
          <p:cNvSpPr txBox="1"/>
          <p:nvPr/>
        </p:nvSpPr>
        <p:spPr>
          <a:xfrm>
            <a:off x="6876256" y="297853"/>
            <a:ext cx="2016224" cy="646331"/>
          </a:xfrm>
          <a:prstGeom prst="rect">
            <a:avLst/>
          </a:prstGeom>
          <a:noFill/>
        </p:spPr>
        <p:txBody>
          <a:bodyPr wrap="square" rtlCol="0">
            <a:spAutoFit/>
          </a:bodyPr>
          <a:lstStyle/>
          <a:p>
            <a:r>
              <a:rPr lang="zh-CN" altLang="en-US" sz="3600" b="1" smtClean="0">
                <a:solidFill>
                  <a:prstClr val="black"/>
                </a:solidFill>
                <a:latin typeface="华文行楷" pitchFamily="2" charset="-122"/>
                <a:ea typeface="华文行楷" pitchFamily="2" charset="-122"/>
              </a:rPr>
              <a:t>目标升华</a:t>
            </a:r>
            <a:endParaRPr lang="zh-CN" altLang="en-US" sz="3600" b="1">
              <a:solidFill>
                <a:prstClr val="black"/>
              </a:solidFill>
              <a:latin typeface="华文行楷" pitchFamily="2" charset="-122"/>
              <a:ea typeface="华文行楷" pitchFamily="2" charset="-122"/>
            </a:endParaRPr>
          </a:p>
        </p:txBody>
      </p:sp>
    </p:spTree>
    <p:extLst>
      <p:ext uri="{BB962C8B-B14F-4D97-AF65-F5344CB8AC3E}">
        <p14:creationId xmlns:p14="http://schemas.microsoft.com/office/powerpoint/2010/main" val="1221458003"/>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l="-2000" r="0"/>
          </a:stretch>
        </a:blipFill>
        <a:effectLst/>
      </p:bgPr>
    </p:bg>
    <p:spTree>
      <p:nvGrpSpPr>
        <p:cNvPr id="1" name=""/>
        <p:cNvGrpSpPr/>
        <p:nvPr/>
      </p:nvGrpSpPr>
      <p:grpSpPr>
        <a:xfrm>
          <a:off x="0" y="0"/>
          <a:ext cx="0" cy="0"/>
        </a:xfrm>
      </p:grpSpPr>
      <p:sp>
        <p:nvSpPr>
          <p:cNvPr id="5" name="TextBox 4"/>
          <p:cNvSpPr txBox="1"/>
          <p:nvPr/>
        </p:nvSpPr>
        <p:spPr>
          <a:xfrm>
            <a:off x="6876256" y="297853"/>
            <a:ext cx="2016224" cy="646331"/>
          </a:xfrm>
          <a:prstGeom prst="rect">
            <a:avLst/>
          </a:prstGeom>
          <a:noFill/>
        </p:spPr>
        <p:txBody>
          <a:bodyPr wrap="square" rtlCol="0">
            <a:spAutoFit/>
          </a:bodyPr>
          <a:lstStyle/>
          <a:p>
            <a:r>
              <a:rPr lang="zh-CN" altLang="en-US" sz="3600" b="1" smtClean="0">
                <a:latin typeface="华文行楷" pitchFamily="2" charset="-122"/>
                <a:ea typeface="华文行楷" pitchFamily="2" charset="-122"/>
              </a:rPr>
              <a:t>当堂诊学</a:t>
            </a:r>
            <a:endParaRPr lang="zh-CN" altLang="en-US" sz="3600" b="1">
              <a:latin typeface="华文行楷" pitchFamily="2" charset="-122"/>
              <a:ea typeface="华文行楷" pitchFamily="2" charset="-122"/>
            </a:endParaRPr>
          </a:p>
        </p:txBody>
      </p:sp>
      <p:sp>
        <p:nvSpPr>
          <p:cNvPr id="2" name="矩形 1"/>
          <p:cNvSpPr/>
          <p:nvPr/>
        </p:nvSpPr>
        <p:spPr>
          <a:xfrm>
            <a:off x="1763688" y="2551838"/>
            <a:ext cx="5953874" cy="584775"/>
          </a:xfrm>
          <a:prstGeom prst="rect">
            <a:avLst/>
          </a:prstGeom>
        </p:spPr>
        <p:txBody>
          <a:bodyPr wrap="none">
            <a:spAutoFit/>
          </a:bodyPr>
          <a:lstStyle/>
          <a:p>
            <a:r>
              <a:rPr lang="zh-CN" altLang="en-US" sz="3200" b="1" smtClean="0">
                <a:latin typeface="楷体" pitchFamily="49" charset="-122"/>
                <a:ea typeface="楷体" pitchFamily="49" charset="-122"/>
              </a:rPr>
              <a:t>完成</a:t>
            </a:r>
            <a:r>
              <a:rPr lang="en-US" altLang="zh-CN" sz="3200" b="1" smtClean="0">
                <a:latin typeface="楷体" pitchFamily="49" charset="-122"/>
                <a:ea typeface="楷体" pitchFamily="49" charset="-122"/>
              </a:rPr>
              <a:t>【</a:t>
            </a:r>
            <a:r>
              <a:rPr lang="zh-CN" altLang="en-US" sz="3200" b="1" smtClean="0">
                <a:latin typeface="楷体" pitchFamily="49" charset="-122"/>
                <a:ea typeface="楷体" pitchFamily="49" charset="-122"/>
              </a:rPr>
              <a:t>高考真题体验</a:t>
            </a:r>
            <a:r>
              <a:rPr lang="en-US" altLang="zh-CN" sz="3200" b="1" smtClean="0">
                <a:latin typeface="楷体" pitchFamily="49" charset="-122"/>
                <a:ea typeface="楷体" pitchFamily="49" charset="-122"/>
              </a:rPr>
              <a:t>】</a:t>
            </a:r>
            <a:r>
              <a:rPr lang="zh-CN" altLang="en-US" sz="3200" b="1" smtClean="0">
                <a:latin typeface="楷体" pitchFamily="49" charset="-122"/>
                <a:ea typeface="楷体" pitchFamily="49" charset="-122"/>
              </a:rPr>
              <a:t>第</a:t>
            </a:r>
            <a:r>
              <a:rPr lang="en-US" altLang="zh-CN" sz="3200" b="1" smtClean="0">
                <a:latin typeface="楷体" pitchFamily="49" charset="-122"/>
                <a:ea typeface="楷体" pitchFamily="49" charset="-122"/>
              </a:rPr>
              <a:t>6</a:t>
            </a:r>
            <a:r>
              <a:rPr lang="zh-CN" altLang="en-US" sz="3200" b="1" smtClean="0">
                <a:latin typeface="楷体" pitchFamily="49" charset="-122"/>
                <a:ea typeface="楷体" pitchFamily="49" charset="-122"/>
              </a:rPr>
              <a:t>、</a:t>
            </a:r>
            <a:r>
              <a:rPr lang="en-US" altLang="zh-CN" sz="3200" b="1" smtClean="0">
                <a:latin typeface="楷体" pitchFamily="49" charset="-122"/>
                <a:ea typeface="楷体" pitchFamily="49" charset="-122"/>
              </a:rPr>
              <a:t>7</a:t>
            </a:r>
            <a:r>
              <a:rPr lang="zh-CN" altLang="en-US" sz="3200" b="1" smtClean="0">
                <a:latin typeface="楷体" pitchFamily="49" charset="-122"/>
                <a:ea typeface="楷体" pitchFamily="49" charset="-122"/>
              </a:rPr>
              <a:t>题</a:t>
            </a:r>
            <a:endParaRPr lang="zh-CN" altLang="en-US" sz="3200" b="1">
              <a:latin typeface="楷体" pitchFamily="49" charset="-122"/>
              <a:ea typeface="楷体" pitchFamily="49" charset="-122"/>
            </a:endParaRPr>
          </a:p>
        </p:txBody>
      </p:sp>
    </p:spTree>
    <p:extLst>
      <p:ext uri="{BB962C8B-B14F-4D97-AF65-F5344CB8AC3E}">
        <p14:creationId xmlns:p14="http://schemas.microsoft.com/office/powerpoint/2010/main" val="3251001958"/>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7504" y="269572"/>
            <a:ext cx="8928992" cy="1384995"/>
          </a:xfrm>
          <a:prstGeom prst="rect">
            <a:avLst/>
          </a:prstGeom>
        </p:spPr>
        <p:txBody>
          <a:bodyPr wrap="square">
            <a:spAutoFit/>
          </a:bodyPr>
          <a:lstStyle/>
          <a:p>
            <a:r>
              <a:rPr lang="zh-CN" altLang="en-US" sz="2800" b="1">
                <a:latin typeface="楷体" pitchFamily="49" charset="-122"/>
                <a:ea typeface="楷体" pitchFamily="49" charset="-122"/>
              </a:rPr>
              <a:t>❻</a:t>
            </a:r>
            <a:r>
              <a:rPr lang="en-US" altLang="zh-CN" sz="2800" b="1">
                <a:latin typeface="楷体" pitchFamily="49" charset="-122"/>
                <a:ea typeface="楷体" pitchFamily="49" charset="-122"/>
              </a:rPr>
              <a:t>[2015·</a:t>
            </a:r>
            <a:r>
              <a:rPr lang="zh-CN" altLang="en-US" sz="2800" b="1">
                <a:latin typeface="楷体" pitchFamily="49" charset="-122"/>
                <a:ea typeface="楷体" pitchFamily="49" charset="-122"/>
              </a:rPr>
              <a:t>全国卷</a:t>
            </a:r>
            <a:r>
              <a:rPr lang="en-US" altLang="zh-CN" sz="2800" b="1">
                <a:latin typeface="楷体" pitchFamily="49" charset="-122"/>
                <a:ea typeface="楷体" pitchFamily="49" charset="-122"/>
              </a:rPr>
              <a:t>Ⅰ</a:t>
            </a:r>
            <a:r>
              <a:rPr lang="en-US" altLang="zh-CN" sz="2800" b="1" smtClean="0">
                <a:latin typeface="楷体" pitchFamily="49" charset="-122"/>
                <a:ea typeface="楷体" pitchFamily="49" charset="-122"/>
              </a:rPr>
              <a:t>]</a:t>
            </a:r>
            <a:r>
              <a:rPr lang="zh-CN" altLang="en-US" sz="2800" b="1" smtClean="0">
                <a:latin typeface="楷体" pitchFamily="49" charset="-122"/>
                <a:ea typeface="楷体" pitchFamily="49" charset="-122"/>
              </a:rPr>
              <a:t>下面</a:t>
            </a:r>
            <a:r>
              <a:rPr lang="zh-CN" altLang="en-US" sz="2800" b="1">
                <a:latin typeface="楷体" pitchFamily="49" charset="-122"/>
                <a:ea typeface="楷体" pitchFamily="49" charset="-122"/>
              </a:rPr>
              <a:t>是中国邮政为保护地球水环境发行的邮票中的主体图形。请写出构图要素</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并说明图形寓意</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要求语意简明</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句子通顺</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不超过</a:t>
            </a:r>
            <a:r>
              <a:rPr lang="en-US" altLang="zh-CN" sz="2800" b="1">
                <a:latin typeface="楷体" pitchFamily="49" charset="-122"/>
                <a:ea typeface="楷体" pitchFamily="49" charset="-122"/>
              </a:rPr>
              <a:t>80</a:t>
            </a:r>
            <a:r>
              <a:rPr lang="zh-CN" altLang="en-US" sz="2800" b="1">
                <a:latin typeface="楷体" pitchFamily="49" charset="-122"/>
                <a:ea typeface="楷体" pitchFamily="49" charset="-122"/>
              </a:rPr>
              <a:t>个字。</a:t>
            </a:r>
            <a:r>
              <a:rPr lang="en-US" altLang="zh-CN" sz="2800" b="1">
                <a:latin typeface="楷体" pitchFamily="49" charset="-122"/>
                <a:ea typeface="楷体" pitchFamily="49" charset="-122"/>
              </a:rPr>
              <a:t>(6</a:t>
            </a:r>
            <a:r>
              <a:rPr lang="zh-CN" altLang="en-US" sz="2800" b="1">
                <a:latin typeface="楷体" pitchFamily="49" charset="-122"/>
                <a:ea typeface="楷体" pitchFamily="49" charset="-122"/>
              </a:rPr>
              <a:t>分</a:t>
            </a:r>
            <a:r>
              <a:rPr lang="en-US" altLang="zh-CN" sz="2800" b="1">
                <a:latin typeface="楷体" pitchFamily="49" charset="-122"/>
                <a:ea typeface="楷体" pitchFamily="49" charset="-122"/>
              </a:rPr>
              <a:t>)</a:t>
            </a:r>
            <a:endParaRPr lang="zh-CN" altLang="en-US" sz="2800" b="1">
              <a:latin typeface="楷体" pitchFamily="49" charset="-122"/>
              <a:ea typeface="楷体" pitchFamily="49" charset="-122"/>
            </a:endParaRPr>
          </a:p>
        </p:txBody>
      </p:sp>
      <p:pic>
        <p:nvPicPr>
          <p:cNvPr id="3" name="0新Ⅰ1.jpg"/>
          <p:cNvPicPr/>
          <p:nvPr/>
        </p:nvPicPr>
        <p:blipFill>
          <a:blip r:embed="rId3"/>
          <a:stretch>
            <a:fillRect/>
          </a:stretch>
        </p:blipFill>
        <p:spPr>
          <a:xfrm>
            <a:off x="683568" y="1772816"/>
            <a:ext cx="6336704" cy="2376264"/>
          </a:xfrm>
          <a:prstGeom prst="rect">
            <a:avLst/>
          </a:prstGeom>
        </p:spPr>
      </p:pic>
      <p:sp>
        <p:nvSpPr>
          <p:cNvPr id="4" name="矩形 3"/>
          <p:cNvSpPr/>
          <p:nvPr/>
        </p:nvSpPr>
        <p:spPr>
          <a:xfrm>
            <a:off x="117712" y="4365104"/>
            <a:ext cx="8918783" cy="2062103"/>
          </a:xfrm>
          <a:prstGeom prst="rect">
            <a:avLst/>
          </a:prstGeom>
        </p:spPr>
        <p:txBody>
          <a:bodyPr wrap="square">
            <a:spAutoFit/>
          </a:bodyPr>
          <a:lstStyle/>
          <a:p>
            <a:r>
              <a:rPr lang="zh-CN" altLang="en-US" sz="3200" b="1">
                <a:effectLst>
                  <a:glow rad="101600">
                    <a:schemeClr val="bg1">
                      <a:alpha val="60000"/>
                    </a:schemeClr>
                  </a:glow>
                </a:effectLst>
                <a:latin typeface="楷体" pitchFamily="49" charset="-122"/>
                <a:ea typeface="楷体" pitchFamily="49" charset="-122"/>
              </a:rPr>
              <a:t>示例</a:t>
            </a:r>
            <a:r>
              <a:rPr lang="en-US" altLang="zh-CN" sz="3200" b="1">
                <a:effectLst>
                  <a:glow rad="101600">
                    <a:schemeClr val="bg1">
                      <a:alpha val="60000"/>
                    </a:schemeClr>
                  </a:glow>
                </a:effectLst>
                <a:latin typeface="楷体" pitchFamily="49" charset="-122"/>
                <a:ea typeface="楷体" pitchFamily="49" charset="-122"/>
              </a:rPr>
              <a:t>:</a:t>
            </a:r>
            <a:r>
              <a:rPr lang="zh-CN" altLang="en-US" sz="3200" b="1">
                <a:solidFill>
                  <a:schemeClr val="tx2"/>
                </a:solidFill>
                <a:effectLst>
                  <a:glow rad="101600">
                    <a:schemeClr val="bg1">
                      <a:alpha val="60000"/>
                    </a:schemeClr>
                  </a:glow>
                </a:effectLst>
                <a:latin typeface="楷体" pitchFamily="49" charset="-122"/>
                <a:ea typeface="楷体" pitchFamily="49" charset="-122"/>
              </a:rPr>
              <a:t>该图由地球、清流、鱼、手和浊流构成</a:t>
            </a:r>
            <a:r>
              <a:rPr lang="zh-CN" altLang="en-US" sz="3200" b="1" smtClean="0">
                <a:solidFill>
                  <a:schemeClr val="tx2"/>
                </a:solidFill>
                <a:effectLst>
                  <a:glow rad="101600">
                    <a:schemeClr val="bg1">
                      <a:alpha val="60000"/>
                    </a:schemeClr>
                  </a:glow>
                </a:effectLst>
                <a:latin typeface="楷体" pitchFamily="49" charset="-122"/>
                <a:ea typeface="楷体" pitchFamily="49" charset="-122"/>
              </a:rPr>
              <a:t>。</a:t>
            </a:r>
            <a:endParaRPr lang="en-US" altLang="zh-CN" sz="3200" b="1" smtClean="0">
              <a:solidFill>
                <a:schemeClr val="tx2"/>
              </a:solidFill>
              <a:effectLst>
                <a:glow rad="101600">
                  <a:schemeClr val="bg1">
                    <a:alpha val="60000"/>
                  </a:schemeClr>
                </a:glow>
              </a:effectLst>
              <a:latin typeface="楷体" pitchFamily="49" charset="-122"/>
              <a:ea typeface="楷体" pitchFamily="49" charset="-122"/>
            </a:endParaRPr>
          </a:p>
          <a:p>
            <a:r>
              <a:rPr lang="zh-CN" altLang="en-US" sz="3200" b="1" smtClean="0">
                <a:solidFill>
                  <a:srgbClr val="7030A0"/>
                </a:solidFill>
                <a:effectLst>
                  <a:glow rad="101600">
                    <a:schemeClr val="bg1">
                      <a:alpha val="60000"/>
                    </a:schemeClr>
                  </a:glow>
                </a:effectLst>
                <a:latin typeface="楷体" pitchFamily="49" charset="-122"/>
                <a:ea typeface="楷体" pitchFamily="49" charset="-122"/>
              </a:rPr>
              <a:t>地球</a:t>
            </a:r>
            <a:r>
              <a:rPr lang="zh-CN" altLang="en-US" sz="3200" b="1">
                <a:solidFill>
                  <a:srgbClr val="7030A0"/>
                </a:solidFill>
                <a:effectLst>
                  <a:glow rad="101600">
                    <a:schemeClr val="bg1">
                      <a:alpha val="60000"/>
                    </a:schemeClr>
                  </a:glow>
                </a:effectLst>
                <a:latin typeface="楷体" pitchFamily="49" charset="-122"/>
                <a:ea typeface="楷体" pitchFamily="49" charset="-122"/>
              </a:rPr>
              <a:t>上各种鱼在清澈的水流里游动</a:t>
            </a:r>
            <a:r>
              <a:rPr lang="en-US" altLang="zh-CN" sz="3200" b="1">
                <a:solidFill>
                  <a:srgbClr val="7030A0"/>
                </a:solidFill>
                <a:effectLst>
                  <a:glow rad="101600">
                    <a:schemeClr val="bg1">
                      <a:alpha val="60000"/>
                    </a:schemeClr>
                  </a:glow>
                </a:effectLst>
                <a:latin typeface="楷体" pitchFamily="49" charset="-122"/>
                <a:ea typeface="楷体" pitchFamily="49" charset="-122"/>
              </a:rPr>
              <a:t>,</a:t>
            </a:r>
            <a:r>
              <a:rPr lang="zh-CN" altLang="en-US" sz="3200" b="1">
                <a:solidFill>
                  <a:srgbClr val="7030A0"/>
                </a:solidFill>
                <a:effectLst>
                  <a:glow rad="101600">
                    <a:schemeClr val="bg1">
                      <a:alpha val="60000"/>
                    </a:schemeClr>
                  </a:glow>
                </a:effectLst>
                <a:latin typeface="楷体" pitchFamily="49" charset="-122"/>
                <a:ea typeface="楷体" pitchFamily="49" charset="-122"/>
              </a:rPr>
              <a:t>人类之手正在阻挡排向清流中的污水</a:t>
            </a:r>
            <a:r>
              <a:rPr lang="en-US" altLang="zh-CN" sz="3200" b="1" smtClean="0">
                <a:solidFill>
                  <a:srgbClr val="7030A0"/>
                </a:solidFill>
                <a:effectLst>
                  <a:glow rad="101600">
                    <a:schemeClr val="bg1">
                      <a:alpha val="60000"/>
                    </a:schemeClr>
                  </a:glow>
                </a:effectLst>
                <a:latin typeface="楷体" pitchFamily="49" charset="-122"/>
                <a:ea typeface="楷体" pitchFamily="49" charset="-122"/>
              </a:rPr>
              <a:t>,</a:t>
            </a:r>
            <a:r>
              <a:rPr lang="zh-CN" altLang="en-US" sz="3200" b="1" smtClean="0">
                <a:solidFill>
                  <a:schemeClr val="accent6">
                    <a:lumMod val="50000"/>
                  </a:schemeClr>
                </a:solidFill>
                <a:effectLst>
                  <a:glow rad="101600">
                    <a:schemeClr val="bg1">
                      <a:alpha val="60000"/>
                    </a:schemeClr>
                  </a:glow>
                </a:effectLst>
                <a:latin typeface="楷体" pitchFamily="49" charset="-122"/>
                <a:ea typeface="楷体" pitchFamily="49" charset="-122"/>
              </a:rPr>
              <a:t>整个</a:t>
            </a:r>
            <a:r>
              <a:rPr lang="zh-CN" altLang="en-US" sz="3200" b="1">
                <a:solidFill>
                  <a:schemeClr val="accent6">
                    <a:lumMod val="50000"/>
                  </a:schemeClr>
                </a:solidFill>
                <a:effectLst>
                  <a:glow rad="101600">
                    <a:schemeClr val="bg1">
                      <a:alpha val="60000"/>
                    </a:schemeClr>
                  </a:glow>
                </a:effectLst>
                <a:latin typeface="楷体" pitchFamily="49" charset="-122"/>
                <a:ea typeface="楷体" pitchFamily="49" charset="-122"/>
              </a:rPr>
              <a:t>图形表达了人类保护水环境、拒绝水污染的决心。</a:t>
            </a:r>
            <a:endParaRPr lang="zh-CN" altLang="en-US" sz="3200" b="1">
              <a:solidFill>
                <a:schemeClr val="accent6">
                  <a:lumMod val="50000"/>
                </a:schemeClr>
              </a:solidFill>
              <a:effectLst>
                <a:glow rad="101600">
                  <a:schemeClr val="bg1">
                    <a:alpha val="60000"/>
                  </a:schemeClr>
                </a:glow>
              </a:effectLst>
              <a:latin typeface="楷体" pitchFamily="49" charset="-122"/>
              <a:ea typeface="楷体" pitchFamily="49" charset="-122"/>
            </a:endParaRPr>
          </a:p>
        </p:txBody>
      </p:sp>
    </p:spTree>
    <p:extLst>
      <p:ext uri="{BB962C8B-B14F-4D97-AF65-F5344CB8AC3E}">
        <p14:creationId xmlns:p14="http://schemas.microsoft.com/office/powerpoint/2010/main" val="14811082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7504" y="269572"/>
            <a:ext cx="8928992" cy="1384995"/>
          </a:xfrm>
          <a:prstGeom prst="rect">
            <a:avLst/>
          </a:prstGeom>
        </p:spPr>
        <p:txBody>
          <a:bodyPr wrap="square">
            <a:spAutoFit/>
          </a:bodyPr>
          <a:lstStyle/>
          <a:p>
            <a:r>
              <a:rPr lang="zh-CN" altLang="en-US" sz="2800" b="1">
                <a:latin typeface="楷体" pitchFamily="49" charset="-122"/>
                <a:ea typeface="楷体" pitchFamily="49" charset="-122"/>
              </a:rPr>
              <a:t>❼</a:t>
            </a:r>
            <a:r>
              <a:rPr lang="en-US" altLang="zh-CN" sz="2800" b="1">
                <a:latin typeface="楷体" pitchFamily="49" charset="-122"/>
                <a:ea typeface="楷体" pitchFamily="49" charset="-122"/>
              </a:rPr>
              <a:t>[2013·</a:t>
            </a:r>
            <a:r>
              <a:rPr lang="zh-CN" altLang="en-US" sz="2800" b="1">
                <a:latin typeface="楷体" pitchFamily="49" charset="-122"/>
                <a:ea typeface="楷体" pitchFamily="49" charset="-122"/>
              </a:rPr>
              <a:t>新课标全国卷</a:t>
            </a:r>
            <a:r>
              <a:rPr lang="en-US" altLang="zh-CN" sz="2800" b="1">
                <a:latin typeface="楷体" pitchFamily="49" charset="-122"/>
                <a:ea typeface="楷体" pitchFamily="49" charset="-122"/>
              </a:rPr>
              <a:t>Ⅰ] </a:t>
            </a:r>
            <a:r>
              <a:rPr lang="zh-CN" altLang="en-US" sz="2800" b="1">
                <a:latin typeface="楷体" pitchFamily="49" charset="-122"/>
                <a:ea typeface="楷体" pitchFamily="49" charset="-122"/>
              </a:rPr>
              <a:t>下面是我国颁布的“中国环境标志”</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请写出该标志中除文字以外的构图要素及其寓意</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要求语意简明</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句子通顺</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不超过</a:t>
            </a:r>
            <a:r>
              <a:rPr lang="en-US" altLang="zh-CN" sz="2800" b="1">
                <a:latin typeface="楷体" pitchFamily="49" charset="-122"/>
                <a:ea typeface="楷体" pitchFamily="49" charset="-122"/>
              </a:rPr>
              <a:t>70</a:t>
            </a:r>
            <a:r>
              <a:rPr lang="zh-CN" altLang="en-US" sz="2800" b="1">
                <a:latin typeface="楷体" pitchFamily="49" charset="-122"/>
                <a:ea typeface="楷体" pitchFamily="49" charset="-122"/>
              </a:rPr>
              <a:t>个字。</a:t>
            </a:r>
            <a:r>
              <a:rPr lang="en-US" altLang="zh-CN" sz="2800" b="1" smtClean="0">
                <a:latin typeface="楷体" pitchFamily="49" charset="-122"/>
                <a:ea typeface="楷体" pitchFamily="49" charset="-122"/>
              </a:rPr>
              <a:t>(6</a:t>
            </a:r>
            <a:r>
              <a:rPr lang="zh-CN" altLang="en-US" sz="2800" b="1" smtClean="0">
                <a:latin typeface="楷体" pitchFamily="49" charset="-122"/>
                <a:ea typeface="楷体" pitchFamily="49" charset="-122"/>
              </a:rPr>
              <a:t>分</a:t>
            </a:r>
            <a:r>
              <a:rPr lang="en-US" altLang="zh-CN" sz="2800" b="1" smtClean="0">
                <a:latin typeface="楷体" pitchFamily="49" charset="-122"/>
                <a:ea typeface="楷体" pitchFamily="49" charset="-122"/>
              </a:rPr>
              <a:t>)</a:t>
            </a:r>
            <a:endParaRPr lang="zh-CN" altLang="en-US" sz="2800" b="1">
              <a:latin typeface="楷体" pitchFamily="49" charset="-122"/>
              <a:ea typeface="楷体" pitchFamily="49" charset="-122"/>
            </a:endParaRPr>
          </a:p>
        </p:txBody>
      </p:sp>
      <p:sp>
        <p:nvSpPr>
          <p:cNvPr id="4" name="矩形 3"/>
          <p:cNvSpPr/>
          <p:nvPr/>
        </p:nvSpPr>
        <p:spPr>
          <a:xfrm>
            <a:off x="3635896" y="1988840"/>
            <a:ext cx="5400600" cy="4555093"/>
          </a:xfrm>
          <a:prstGeom prst="rect">
            <a:avLst/>
          </a:prstGeom>
        </p:spPr>
        <p:txBody>
          <a:bodyPr wrap="square">
            <a:spAutoFit/>
          </a:bodyPr>
          <a:lstStyle/>
          <a:p>
            <a:r>
              <a:rPr lang="zh-CN" altLang="en-US" sz="2800" b="1" smtClean="0">
                <a:solidFill>
                  <a:schemeClr val="tx2"/>
                </a:solidFill>
                <a:effectLst>
                  <a:glow rad="101600">
                    <a:schemeClr val="bg1">
                      <a:alpha val="60000"/>
                    </a:schemeClr>
                  </a:glow>
                </a:effectLst>
                <a:latin typeface="楷体" pitchFamily="49" charset="-122"/>
                <a:ea typeface="楷体" pitchFamily="49" charset="-122"/>
              </a:rPr>
              <a:t>①“中国环境标志”</a:t>
            </a:r>
            <a:r>
              <a:rPr lang="zh-CN" altLang="en-US" sz="2800" b="1">
                <a:solidFill>
                  <a:schemeClr val="tx2"/>
                </a:solidFill>
                <a:effectLst>
                  <a:glow rad="101600">
                    <a:schemeClr val="bg1">
                      <a:alpha val="60000"/>
                    </a:schemeClr>
                  </a:glow>
                </a:effectLst>
                <a:latin typeface="楷体" pitchFamily="49" charset="-122"/>
                <a:ea typeface="楷体" pitchFamily="49" charset="-122"/>
              </a:rPr>
              <a:t>图形由中心的青山、绿水、太阳及周围的十个环组成</a:t>
            </a:r>
            <a:r>
              <a:rPr lang="zh-CN" altLang="en-US" sz="2800" b="1" smtClean="0">
                <a:solidFill>
                  <a:schemeClr val="tx2"/>
                </a:solidFill>
                <a:effectLst>
                  <a:glow rad="101600">
                    <a:schemeClr val="bg1">
                      <a:alpha val="60000"/>
                    </a:schemeClr>
                  </a:glow>
                </a:effectLst>
                <a:latin typeface="楷体" pitchFamily="49" charset="-122"/>
                <a:ea typeface="楷体" pitchFamily="49" charset="-122"/>
              </a:rPr>
              <a:t>。</a:t>
            </a:r>
            <a:endParaRPr lang="en-US" altLang="zh-CN" sz="2800" b="1" smtClean="0">
              <a:solidFill>
                <a:schemeClr val="tx2"/>
              </a:solidFill>
              <a:effectLst>
                <a:glow rad="101600">
                  <a:schemeClr val="bg1">
                    <a:alpha val="60000"/>
                  </a:schemeClr>
                </a:glow>
              </a:effectLst>
              <a:latin typeface="楷体" pitchFamily="49" charset="-122"/>
              <a:ea typeface="楷体" pitchFamily="49" charset="-122"/>
            </a:endParaRPr>
          </a:p>
          <a:p>
            <a:pPr>
              <a:spcBef>
                <a:spcPts val="1200"/>
              </a:spcBef>
            </a:pPr>
            <a:r>
              <a:rPr lang="zh-CN" altLang="en-US" sz="2800" b="1">
                <a:solidFill>
                  <a:srgbClr val="7030A0"/>
                </a:solidFill>
                <a:effectLst>
                  <a:glow rad="101600">
                    <a:schemeClr val="bg1">
                      <a:alpha val="60000"/>
                    </a:schemeClr>
                  </a:glow>
                </a:effectLst>
                <a:latin typeface="楷体" pitchFamily="49" charset="-122"/>
                <a:ea typeface="楷体" pitchFamily="49" charset="-122"/>
              </a:rPr>
              <a:t>②</a:t>
            </a:r>
            <a:r>
              <a:rPr lang="zh-CN" altLang="en-US" sz="2800" b="1" smtClean="0">
                <a:solidFill>
                  <a:srgbClr val="7030A0"/>
                </a:solidFill>
                <a:effectLst>
                  <a:glow rad="101600">
                    <a:schemeClr val="bg1">
                      <a:alpha val="60000"/>
                    </a:schemeClr>
                  </a:glow>
                </a:effectLst>
                <a:latin typeface="楷体" pitchFamily="49" charset="-122"/>
                <a:ea typeface="楷体" pitchFamily="49" charset="-122"/>
              </a:rPr>
              <a:t>图形</a:t>
            </a:r>
            <a:r>
              <a:rPr lang="zh-CN" altLang="en-US" sz="2800" b="1">
                <a:solidFill>
                  <a:srgbClr val="7030A0"/>
                </a:solidFill>
                <a:effectLst>
                  <a:glow rad="101600">
                    <a:schemeClr val="bg1">
                      <a:alpha val="60000"/>
                    </a:schemeClr>
                  </a:glow>
                </a:effectLst>
                <a:latin typeface="楷体" pitchFamily="49" charset="-122"/>
                <a:ea typeface="楷体" pitchFamily="49" charset="-122"/>
              </a:rPr>
              <a:t>的中心结构表示人类赖以生存的环境</a:t>
            </a:r>
            <a:r>
              <a:rPr lang="en-US" altLang="zh-CN" sz="2800" b="1">
                <a:solidFill>
                  <a:srgbClr val="7030A0"/>
                </a:solidFill>
                <a:effectLst>
                  <a:glow rad="101600">
                    <a:schemeClr val="bg1">
                      <a:alpha val="60000"/>
                    </a:schemeClr>
                  </a:glow>
                </a:effectLst>
                <a:latin typeface="楷体" pitchFamily="49" charset="-122"/>
                <a:ea typeface="楷体" pitchFamily="49" charset="-122"/>
              </a:rPr>
              <a:t>,</a:t>
            </a:r>
            <a:r>
              <a:rPr lang="zh-CN" altLang="en-US" sz="2800" b="1">
                <a:solidFill>
                  <a:srgbClr val="7030A0"/>
                </a:solidFill>
                <a:effectLst>
                  <a:glow rad="101600">
                    <a:schemeClr val="bg1">
                      <a:alpha val="60000"/>
                    </a:schemeClr>
                  </a:glow>
                </a:effectLst>
                <a:latin typeface="楷体" pitchFamily="49" charset="-122"/>
                <a:ea typeface="楷体" pitchFamily="49" charset="-122"/>
              </a:rPr>
              <a:t>外围的十个环紧密结合</a:t>
            </a:r>
            <a:r>
              <a:rPr lang="en-US" altLang="zh-CN" sz="2800" b="1">
                <a:solidFill>
                  <a:srgbClr val="7030A0"/>
                </a:solidFill>
                <a:effectLst>
                  <a:glow rad="101600">
                    <a:schemeClr val="bg1">
                      <a:alpha val="60000"/>
                    </a:schemeClr>
                  </a:glow>
                </a:effectLst>
                <a:latin typeface="楷体" pitchFamily="49" charset="-122"/>
                <a:ea typeface="楷体" pitchFamily="49" charset="-122"/>
              </a:rPr>
              <a:t>,</a:t>
            </a:r>
            <a:r>
              <a:rPr lang="zh-CN" altLang="en-US" sz="2800" b="1">
                <a:solidFill>
                  <a:srgbClr val="7030A0"/>
                </a:solidFill>
                <a:effectLst>
                  <a:glow rad="101600">
                    <a:schemeClr val="bg1">
                      <a:alpha val="60000"/>
                    </a:schemeClr>
                  </a:glow>
                </a:effectLst>
                <a:latin typeface="楷体" pitchFamily="49" charset="-122"/>
                <a:ea typeface="楷体" pitchFamily="49" charset="-122"/>
              </a:rPr>
              <a:t>环环紧扣</a:t>
            </a:r>
            <a:r>
              <a:rPr lang="en-US" altLang="zh-CN" sz="2800" b="1">
                <a:solidFill>
                  <a:srgbClr val="7030A0"/>
                </a:solidFill>
                <a:effectLst>
                  <a:glow rad="101600">
                    <a:schemeClr val="bg1">
                      <a:alpha val="60000"/>
                    </a:schemeClr>
                  </a:glow>
                </a:effectLst>
                <a:latin typeface="楷体" pitchFamily="49" charset="-122"/>
                <a:ea typeface="楷体" pitchFamily="49" charset="-122"/>
              </a:rPr>
              <a:t>,</a:t>
            </a:r>
            <a:r>
              <a:rPr lang="zh-CN" altLang="en-US" sz="2800" b="1">
                <a:solidFill>
                  <a:srgbClr val="7030A0"/>
                </a:solidFill>
                <a:effectLst>
                  <a:glow rad="101600">
                    <a:schemeClr val="bg1">
                      <a:alpha val="60000"/>
                    </a:schemeClr>
                  </a:glow>
                </a:effectLst>
                <a:latin typeface="楷体" pitchFamily="49" charset="-122"/>
                <a:ea typeface="楷体" pitchFamily="49" charset="-122"/>
              </a:rPr>
              <a:t>表示公众参与</a:t>
            </a:r>
            <a:r>
              <a:rPr lang="en-US" altLang="zh-CN" sz="2800" b="1">
                <a:solidFill>
                  <a:srgbClr val="7030A0"/>
                </a:solidFill>
                <a:effectLst>
                  <a:glow rad="101600">
                    <a:schemeClr val="bg1">
                      <a:alpha val="60000"/>
                    </a:schemeClr>
                  </a:glow>
                </a:effectLst>
                <a:latin typeface="楷体" pitchFamily="49" charset="-122"/>
                <a:ea typeface="楷体" pitchFamily="49" charset="-122"/>
              </a:rPr>
              <a:t>,</a:t>
            </a:r>
            <a:r>
              <a:rPr lang="zh-CN" altLang="en-US" sz="2800" b="1">
                <a:solidFill>
                  <a:srgbClr val="7030A0"/>
                </a:solidFill>
                <a:effectLst>
                  <a:glow rad="101600">
                    <a:schemeClr val="bg1">
                      <a:alpha val="60000"/>
                    </a:schemeClr>
                  </a:glow>
                </a:effectLst>
                <a:latin typeface="楷体" pitchFamily="49" charset="-122"/>
                <a:ea typeface="楷体" pitchFamily="49" charset="-122"/>
              </a:rPr>
              <a:t>共同保护环境</a:t>
            </a:r>
            <a:r>
              <a:rPr lang="en-US" altLang="zh-CN" sz="2800" b="1">
                <a:solidFill>
                  <a:srgbClr val="7030A0"/>
                </a:solidFill>
                <a:effectLst>
                  <a:glow rad="101600">
                    <a:schemeClr val="bg1">
                      <a:alpha val="60000"/>
                    </a:schemeClr>
                  </a:glow>
                </a:effectLst>
                <a:latin typeface="楷体" pitchFamily="49" charset="-122"/>
                <a:ea typeface="楷体" pitchFamily="49" charset="-122"/>
              </a:rPr>
              <a:t>;</a:t>
            </a:r>
            <a:r>
              <a:rPr lang="zh-CN" altLang="en-US" sz="2800" b="1">
                <a:solidFill>
                  <a:srgbClr val="7030A0"/>
                </a:solidFill>
                <a:effectLst>
                  <a:glow rad="101600">
                    <a:schemeClr val="bg1">
                      <a:alpha val="60000"/>
                    </a:schemeClr>
                  </a:glow>
                </a:effectLst>
                <a:latin typeface="楷体" pitchFamily="49" charset="-122"/>
                <a:ea typeface="楷体" pitchFamily="49" charset="-122"/>
              </a:rPr>
              <a:t>同时十个环的“环”字与环境的“环”同字</a:t>
            </a:r>
            <a:r>
              <a:rPr lang="en-US" altLang="zh-CN" sz="2800" b="1">
                <a:solidFill>
                  <a:srgbClr val="7030A0"/>
                </a:solidFill>
                <a:effectLst>
                  <a:glow rad="101600">
                    <a:schemeClr val="bg1">
                      <a:alpha val="60000"/>
                    </a:schemeClr>
                  </a:glow>
                </a:effectLst>
                <a:latin typeface="楷体" pitchFamily="49" charset="-122"/>
                <a:ea typeface="楷体" pitchFamily="49" charset="-122"/>
              </a:rPr>
              <a:t>,</a:t>
            </a:r>
            <a:r>
              <a:rPr lang="zh-CN" altLang="en-US" sz="2800" b="1">
                <a:solidFill>
                  <a:srgbClr val="7030A0"/>
                </a:solidFill>
                <a:effectLst>
                  <a:glow rad="101600">
                    <a:schemeClr val="bg1">
                      <a:alpha val="60000"/>
                    </a:schemeClr>
                  </a:glow>
                </a:effectLst>
                <a:latin typeface="楷体" pitchFamily="49" charset="-122"/>
                <a:ea typeface="楷体" pitchFamily="49" charset="-122"/>
              </a:rPr>
              <a:t>其寓意为“全民团结起来</a:t>
            </a:r>
            <a:r>
              <a:rPr lang="en-US" altLang="zh-CN" sz="2800" b="1">
                <a:solidFill>
                  <a:srgbClr val="7030A0"/>
                </a:solidFill>
                <a:effectLst>
                  <a:glow rad="101600">
                    <a:schemeClr val="bg1">
                      <a:alpha val="60000"/>
                    </a:schemeClr>
                  </a:glow>
                </a:effectLst>
                <a:latin typeface="楷体" pitchFamily="49" charset="-122"/>
                <a:ea typeface="楷体" pitchFamily="49" charset="-122"/>
              </a:rPr>
              <a:t>,</a:t>
            </a:r>
            <a:r>
              <a:rPr lang="zh-CN" altLang="en-US" sz="2800" b="1">
                <a:solidFill>
                  <a:srgbClr val="7030A0"/>
                </a:solidFill>
                <a:effectLst>
                  <a:glow rad="101600">
                    <a:schemeClr val="bg1">
                      <a:alpha val="60000"/>
                    </a:schemeClr>
                  </a:glow>
                </a:effectLst>
                <a:latin typeface="楷体" pitchFamily="49" charset="-122"/>
                <a:ea typeface="楷体" pitchFamily="49" charset="-122"/>
              </a:rPr>
              <a:t>共同保护人类赖以生存的环境”</a:t>
            </a:r>
            <a:r>
              <a:rPr lang="zh-CN" altLang="en-US" sz="2800" b="1" smtClean="0">
                <a:solidFill>
                  <a:srgbClr val="7030A0"/>
                </a:solidFill>
                <a:effectLst>
                  <a:glow rad="101600">
                    <a:schemeClr val="bg1">
                      <a:alpha val="60000"/>
                    </a:schemeClr>
                  </a:glow>
                </a:effectLst>
                <a:latin typeface="楷体" pitchFamily="49" charset="-122"/>
                <a:ea typeface="楷体" pitchFamily="49" charset="-122"/>
              </a:rPr>
              <a:t>。</a:t>
            </a:r>
            <a:endParaRPr lang="zh-CN" altLang="en-US" sz="2800" b="1">
              <a:solidFill>
                <a:srgbClr val="7030A0"/>
              </a:solidFill>
              <a:effectLst>
                <a:glow rad="101600">
                  <a:schemeClr val="bg1">
                    <a:alpha val="60000"/>
                  </a:schemeClr>
                </a:glow>
              </a:effectLst>
              <a:latin typeface="楷体" pitchFamily="49" charset="-122"/>
              <a:ea typeface="楷体" pitchFamily="49" charset="-122"/>
            </a:endParaRPr>
          </a:p>
        </p:txBody>
      </p:sp>
      <p:pic>
        <p:nvPicPr>
          <p:cNvPr id="5" name="qg1.jpg"/>
          <p:cNvPicPr/>
          <p:nvPr/>
        </p:nvPicPr>
        <p:blipFill>
          <a:blip r:embed="rId3"/>
          <a:stretch>
            <a:fillRect/>
          </a:stretch>
        </p:blipFill>
        <p:spPr>
          <a:xfrm>
            <a:off x="107504" y="1988840"/>
            <a:ext cx="3384376" cy="4032448"/>
          </a:xfrm>
          <a:prstGeom prst="rect">
            <a:avLst/>
          </a:prstGeom>
        </p:spPr>
      </p:pic>
    </p:spTree>
    <p:extLst>
      <p:ext uri="{BB962C8B-B14F-4D97-AF65-F5344CB8AC3E}">
        <p14:creationId xmlns:p14="http://schemas.microsoft.com/office/powerpoint/2010/main" val="11894323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l="-2000" r="0"/>
          </a:stretch>
        </a:blipFill>
        <a:effectLst/>
      </p:bgPr>
    </p:bg>
    <p:spTree>
      <p:nvGrpSpPr>
        <p:cNvPr id="1" name=""/>
        <p:cNvGrpSpPr/>
        <p:nvPr/>
      </p:nvGrpSpPr>
      <p:grpSpPr>
        <a:xfrm>
          <a:off x="0" y="0"/>
          <a:ext cx="0" cy="0"/>
        </a:xfrm>
      </p:grpSpPr>
      <p:sp>
        <p:nvSpPr>
          <p:cNvPr id="5" name="TextBox 4"/>
          <p:cNvSpPr txBox="1"/>
          <p:nvPr/>
        </p:nvSpPr>
        <p:spPr>
          <a:xfrm>
            <a:off x="6876256" y="297853"/>
            <a:ext cx="2016224" cy="646331"/>
          </a:xfrm>
          <a:prstGeom prst="rect">
            <a:avLst/>
          </a:prstGeom>
          <a:noFill/>
        </p:spPr>
        <p:txBody>
          <a:bodyPr wrap="square" rtlCol="0">
            <a:spAutoFit/>
          </a:bodyPr>
          <a:lstStyle/>
          <a:p>
            <a:r>
              <a:rPr lang="zh-CN" altLang="en-US" sz="3600" b="1" smtClean="0">
                <a:latin typeface="华文行楷" pitchFamily="2" charset="-122"/>
                <a:ea typeface="华文行楷" pitchFamily="2" charset="-122"/>
              </a:rPr>
              <a:t>强化补清</a:t>
            </a:r>
            <a:endParaRPr lang="zh-CN" altLang="en-US" sz="3600" b="1">
              <a:latin typeface="华文行楷" pitchFamily="2" charset="-122"/>
              <a:ea typeface="华文行楷" pitchFamily="2" charset="-122"/>
            </a:endParaRPr>
          </a:p>
        </p:txBody>
      </p:sp>
      <p:sp>
        <p:nvSpPr>
          <p:cNvPr id="3" name="矩形 2"/>
          <p:cNvSpPr/>
          <p:nvPr/>
        </p:nvSpPr>
        <p:spPr>
          <a:xfrm>
            <a:off x="3275856" y="2996952"/>
            <a:ext cx="3074312" cy="584775"/>
          </a:xfrm>
          <a:prstGeom prst="rect">
            <a:avLst/>
          </a:prstGeom>
        </p:spPr>
        <p:txBody>
          <a:bodyPr wrap="square">
            <a:spAutoFit/>
          </a:bodyPr>
          <a:lstStyle/>
          <a:p>
            <a:pPr lvl="0"/>
            <a:r>
              <a:rPr lang="zh-CN" altLang="en-US" sz="3200" b="1">
                <a:effectLst/>
                <a:latin typeface="楷体" pitchFamily="49" charset="-122"/>
                <a:ea typeface="楷体" pitchFamily="49" charset="-122"/>
              </a:rPr>
              <a:t>完成清学</a:t>
            </a:r>
            <a:r>
              <a:rPr lang="zh-CN" altLang="en-US" sz="3200" b="1" smtClean="0">
                <a:effectLst/>
                <a:latin typeface="楷体" pitchFamily="49" charset="-122"/>
                <a:ea typeface="楷体" pitchFamily="49" charset="-122"/>
              </a:rPr>
              <a:t>稿练习</a:t>
            </a:r>
            <a:endParaRPr lang="en-US" altLang="zh-CN" sz="3200" b="1">
              <a:effectLst/>
              <a:latin typeface="楷体" pitchFamily="49" charset="-122"/>
              <a:ea typeface="楷体" pitchFamily="49" charset="-122"/>
            </a:endParaRPr>
          </a:p>
        </p:txBody>
      </p:sp>
      <p:pic>
        <p:nvPicPr>
          <p:cNvPr id="6" name="New picture"/>
          <p:cNvPicPr/>
          <p:nvPr/>
        </p:nvPicPr>
        <p:blipFill>
          <a:blip r:embed="rId2"/>
          <a:stretch>
            <a:fillRect/>
          </a:stretch>
        </p:blipFill>
        <p:spPr>
          <a:xfrm>
            <a:off x="12547600" y="11620500"/>
            <a:ext cx="330200" cy="254000"/>
          </a:xfrm>
          <a:prstGeom prst="cube">
            <a:avLst/>
          </a:prstGeom>
        </p:spPr>
      </p:pic>
    </p:spTree>
    <p:extLst>
      <p:ext uri="{BB962C8B-B14F-4D97-AF65-F5344CB8AC3E}">
        <p14:creationId xmlns:p14="http://schemas.microsoft.com/office/powerpoint/2010/main" val="1582127172"/>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l="-2000" r="0"/>
          </a:stretch>
        </a:blipFill>
        <a:effectLst/>
      </p:bgPr>
    </p:bg>
    <p:spTree>
      <p:nvGrpSpPr>
        <p:cNvPr id="1" name=""/>
        <p:cNvGrpSpPr/>
        <p:nvPr/>
      </p:nvGrpSpPr>
      <p:grpSpPr>
        <a:xfrm>
          <a:off x="0" y="0"/>
          <a:ext cx="0" cy="0"/>
        </a:xfrm>
      </p:grpSpPr>
      <p:sp>
        <p:nvSpPr>
          <p:cNvPr id="5" name="TextBox 4"/>
          <p:cNvSpPr txBox="1"/>
          <p:nvPr/>
        </p:nvSpPr>
        <p:spPr>
          <a:xfrm>
            <a:off x="6876256" y="297853"/>
            <a:ext cx="2016224" cy="646331"/>
          </a:xfrm>
          <a:prstGeom prst="rect">
            <a:avLst/>
          </a:prstGeom>
          <a:noFill/>
        </p:spPr>
        <p:txBody>
          <a:bodyPr wrap="square" rtlCol="0">
            <a:spAutoFit/>
          </a:bodyPr>
          <a:lstStyle/>
          <a:p>
            <a:r>
              <a:rPr lang="zh-CN" altLang="en-US" sz="3600" b="1" smtClean="0">
                <a:latin typeface="华文行楷" pitchFamily="2" charset="-122"/>
                <a:ea typeface="华文行楷" pitchFamily="2" charset="-122"/>
              </a:rPr>
              <a:t>目标引领</a:t>
            </a:r>
            <a:endParaRPr lang="zh-CN" altLang="en-US" sz="3600" b="1">
              <a:latin typeface="华文行楷" pitchFamily="2" charset="-122"/>
              <a:ea typeface="华文行楷" pitchFamily="2" charset="-122"/>
            </a:endParaRPr>
          </a:p>
        </p:txBody>
      </p:sp>
      <p:sp>
        <p:nvSpPr>
          <p:cNvPr id="6" name="矩形 5"/>
          <p:cNvSpPr/>
          <p:nvPr/>
        </p:nvSpPr>
        <p:spPr>
          <a:xfrm>
            <a:off x="1547664" y="2132856"/>
            <a:ext cx="7200800" cy="1569660"/>
          </a:xfrm>
          <a:prstGeom prst="rect">
            <a:avLst/>
          </a:prstGeom>
        </p:spPr>
        <p:txBody>
          <a:bodyPr wrap="square">
            <a:spAutoFit/>
          </a:bodyPr>
          <a:lstStyle/>
          <a:p>
            <a:r>
              <a:rPr lang="en-US" altLang="zh-CN" sz="3200" b="1">
                <a:effectLst/>
                <a:latin typeface="楷体" pitchFamily="49" charset="-122"/>
                <a:ea typeface="楷体" pitchFamily="49" charset="-122"/>
              </a:rPr>
              <a:t>1.</a:t>
            </a:r>
            <a:r>
              <a:rPr lang="zh-CN" altLang="en-US" sz="3200" b="1" smtClean="0">
                <a:effectLst/>
                <a:latin typeface="楷体" pitchFamily="49" charset="-122"/>
                <a:ea typeface="楷体" pitchFamily="49" charset="-122"/>
              </a:rPr>
              <a:t>了解徽标、图片两类图文转换题型。</a:t>
            </a:r>
            <a:endParaRPr lang="en-US" altLang="zh-CN" sz="3200" b="1" smtClean="0">
              <a:effectLst/>
              <a:latin typeface="楷体" pitchFamily="49" charset="-122"/>
              <a:ea typeface="楷体" pitchFamily="49" charset="-122"/>
            </a:endParaRPr>
          </a:p>
          <a:p>
            <a:endParaRPr lang="zh-CN" altLang="en-US" sz="3200" b="1">
              <a:effectLst/>
              <a:latin typeface="楷体" pitchFamily="49" charset="-122"/>
              <a:ea typeface="楷体" pitchFamily="49" charset="-122"/>
            </a:endParaRPr>
          </a:p>
          <a:p>
            <a:r>
              <a:rPr lang="en-US" altLang="zh-CN" sz="3200" b="1">
                <a:effectLst/>
                <a:latin typeface="楷体" pitchFamily="49" charset="-122"/>
                <a:ea typeface="楷体" pitchFamily="49" charset="-122"/>
              </a:rPr>
              <a:t>2.</a:t>
            </a:r>
            <a:r>
              <a:rPr lang="zh-CN" altLang="en-US" sz="3200" b="1">
                <a:latin typeface="楷体" pitchFamily="49" charset="-122"/>
                <a:ea typeface="楷体" pitchFamily="49" charset="-122"/>
              </a:rPr>
              <a:t>掌握徽标</a:t>
            </a:r>
            <a:r>
              <a:rPr lang="zh-CN" altLang="en-US" sz="3200" b="1" smtClean="0">
                <a:latin typeface="楷体" pitchFamily="49" charset="-122"/>
                <a:ea typeface="楷体" pitchFamily="49" charset="-122"/>
              </a:rPr>
              <a:t>、图片两</a:t>
            </a:r>
            <a:r>
              <a:rPr lang="zh-CN" altLang="en-US" sz="3200" b="1">
                <a:latin typeface="楷体" pitchFamily="49" charset="-122"/>
                <a:ea typeface="楷体" pitchFamily="49" charset="-122"/>
              </a:rPr>
              <a:t>类题型的答题技巧。</a:t>
            </a:r>
          </a:p>
        </p:txBody>
      </p:sp>
    </p:spTree>
    <p:extLst>
      <p:ext uri="{BB962C8B-B14F-4D97-AF65-F5344CB8AC3E}">
        <p14:creationId xmlns:p14="http://schemas.microsoft.com/office/powerpoint/2010/main" val="2504862387"/>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l="-2000" r="0"/>
          </a:stretch>
        </a:blipFill>
        <a:effectLst/>
      </p:bgPr>
    </p:bg>
    <p:spTree>
      <p:nvGrpSpPr>
        <p:cNvPr id="1" name=""/>
        <p:cNvGrpSpPr/>
        <p:nvPr/>
      </p:nvGrpSpPr>
      <p:grpSpPr>
        <a:xfrm>
          <a:off x="0" y="0"/>
          <a:ext cx="0" cy="0"/>
        </a:xfrm>
      </p:grpSpPr>
      <p:sp>
        <p:nvSpPr>
          <p:cNvPr id="5" name="TextBox 4"/>
          <p:cNvSpPr txBox="1"/>
          <p:nvPr/>
        </p:nvSpPr>
        <p:spPr>
          <a:xfrm>
            <a:off x="6876256" y="297853"/>
            <a:ext cx="2016224" cy="646331"/>
          </a:xfrm>
          <a:prstGeom prst="rect">
            <a:avLst/>
          </a:prstGeom>
          <a:noFill/>
        </p:spPr>
        <p:txBody>
          <a:bodyPr wrap="square" rtlCol="0">
            <a:spAutoFit/>
          </a:bodyPr>
          <a:lstStyle/>
          <a:p>
            <a:r>
              <a:rPr lang="zh-CN" altLang="en-US" sz="3600" b="1" smtClean="0">
                <a:latin typeface="华文行楷" pitchFamily="2" charset="-122"/>
                <a:ea typeface="华文行楷" pitchFamily="2" charset="-122"/>
              </a:rPr>
              <a:t>独立自学</a:t>
            </a:r>
            <a:endParaRPr lang="zh-CN" altLang="en-US" sz="3600" b="1">
              <a:latin typeface="华文行楷" pitchFamily="2" charset="-122"/>
              <a:ea typeface="华文行楷" pitchFamily="2" charset="-122"/>
            </a:endParaRPr>
          </a:p>
        </p:txBody>
      </p:sp>
      <p:sp>
        <p:nvSpPr>
          <p:cNvPr id="2" name="TextBox 1"/>
          <p:cNvSpPr txBox="1"/>
          <p:nvPr/>
        </p:nvSpPr>
        <p:spPr>
          <a:xfrm>
            <a:off x="1078226" y="1923969"/>
            <a:ext cx="7814254" cy="2215991"/>
          </a:xfrm>
          <a:prstGeom prst="rect">
            <a:avLst/>
          </a:prstGeom>
          <a:noFill/>
        </p:spPr>
        <p:txBody>
          <a:bodyPr wrap="square" rtlCol="0">
            <a:spAutoFit/>
          </a:bodyPr>
          <a:lstStyle/>
          <a:p>
            <a:r>
              <a:rPr lang="zh-CN" altLang="en-US" sz="3200" b="1" smtClean="0">
                <a:solidFill>
                  <a:schemeClr val="tx2"/>
                </a:solidFill>
                <a:effectLst>
                  <a:glow rad="101600">
                    <a:schemeClr val="bg1">
                      <a:alpha val="60000"/>
                    </a:schemeClr>
                  </a:glow>
                </a:effectLst>
                <a:latin typeface="楷体" pitchFamily="49" charset="-122"/>
                <a:ea typeface="楷体" pitchFamily="49" charset="-122"/>
              </a:rPr>
              <a:t>浏览</a:t>
            </a:r>
            <a:r>
              <a:rPr lang="en-US" altLang="zh-CN" sz="3200" b="1" smtClean="0">
                <a:solidFill>
                  <a:schemeClr val="tx2"/>
                </a:solidFill>
                <a:effectLst>
                  <a:glow rad="101600">
                    <a:schemeClr val="bg1">
                      <a:alpha val="60000"/>
                    </a:schemeClr>
                  </a:glow>
                </a:effectLst>
                <a:latin typeface="楷体" pitchFamily="49" charset="-122"/>
                <a:ea typeface="楷体" pitchFamily="49" charset="-122"/>
              </a:rPr>
              <a:t>《</a:t>
            </a:r>
            <a:r>
              <a:rPr lang="zh-CN" altLang="en-US" sz="3200" b="1" smtClean="0">
                <a:solidFill>
                  <a:schemeClr val="tx2"/>
                </a:solidFill>
                <a:effectLst>
                  <a:glow rad="101600">
                    <a:schemeClr val="bg1">
                      <a:alpha val="60000"/>
                    </a:schemeClr>
                  </a:glow>
                </a:effectLst>
                <a:latin typeface="楷体" pitchFamily="49" charset="-122"/>
                <a:ea typeface="楷体" pitchFamily="49" charset="-122"/>
              </a:rPr>
              <a:t>全品</a:t>
            </a:r>
            <a:r>
              <a:rPr lang="en-US" altLang="zh-CN" sz="3200" b="1" smtClean="0">
                <a:solidFill>
                  <a:schemeClr val="tx2"/>
                </a:solidFill>
                <a:effectLst>
                  <a:glow rad="101600">
                    <a:schemeClr val="bg1">
                      <a:alpha val="60000"/>
                    </a:schemeClr>
                  </a:glow>
                </a:effectLst>
                <a:latin typeface="楷体" pitchFamily="49" charset="-122"/>
                <a:ea typeface="楷体" pitchFamily="49" charset="-122"/>
              </a:rPr>
              <a:t>》</a:t>
            </a:r>
            <a:r>
              <a:rPr lang="zh-CN" altLang="en-US" sz="3200" b="1" smtClean="0">
                <a:solidFill>
                  <a:schemeClr val="tx2"/>
                </a:solidFill>
                <a:effectLst>
                  <a:glow rad="101600">
                    <a:schemeClr val="bg1">
                      <a:alpha val="60000"/>
                    </a:schemeClr>
                  </a:glow>
                </a:effectLst>
                <a:latin typeface="楷体" pitchFamily="49" charset="-122"/>
                <a:ea typeface="楷体" pitchFamily="49" charset="-122"/>
              </a:rPr>
              <a:t>第</a:t>
            </a:r>
            <a:r>
              <a:rPr lang="en-US" altLang="zh-CN" sz="3200" b="1" smtClean="0">
                <a:solidFill>
                  <a:schemeClr val="tx2"/>
                </a:solidFill>
                <a:effectLst>
                  <a:glow rad="101600">
                    <a:schemeClr val="bg1">
                      <a:alpha val="60000"/>
                    </a:schemeClr>
                  </a:glow>
                </a:effectLst>
                <a:latin typeface="楷体" pitchFamily="49" charset="-122"/>
                <a:ea typeface="楷体" pitchFamily="49" charset="-122"/>
              </a:rPr>
              <a:t>237</a:t>
            </a:r>
            <a:r>
              <a:rPr lang="zh-CN" altLang="en-US" sz="3200" b="1" smtClean="0">
                <a:solidFill>
                  <a:schemeClr val="tx2"/>
                </a:solidFill>
                <a:effectLst>
                  <a:glow rad="101600">
                    <a:schemeClr val="bg1">
                      <a:alpha val="60000"/>
                    </a:schemeClr>
                  </a:glow>
                </a:effectLst>
                <a:latin typeface="楷体" pitchFamily="49" charset="-122"/>
                <a:ea typeface="楷体" pitchFamily="49" charset="-122"/>
              </a:rPr>
              <a:t>页，思考：（</a:t>
            </a:r>
            <a:r>
              <a:rPr lang="en-US" altLang="zh-CN" sz="3200" b="1" smtClean="0">
                <a:solidFill>
                  <a:schemeClr val="tx2"/>
                </a:solidFill>
                <a:effectLst>
                  <a:glow rad="101600">
                    <a:schemeClr val="bg1">
                      <a:alpha val="60000"/>
                    </a:schemeClr>
                  </a:glow>
                </a:effectLst>
                <a:latin typeface="楷体" pitchFamily="49" charset="-122"/>
                <a:ea typeface="楷体" pitchFamily="49" charset="-122"/>
              </a:rPr>
              <a:t>3</a:t>
            </a:r>
            <a:r>
              <a:rPr lang="zh-CN" altLang="en-US" sz="3200" b="1" smtClean="0">
                <a:solidFill>
                  <a:schemeClr val="tx2"/>
                </a:solidFill>
                <a:effectLst>
                  <a:glow rad="101600">
                    <a:schemeClr val="bg1">
                      <a:alpha val="60000"/>
                    </a:schemeClr>
                  </a:glow>
                </a:effectLst>
                <a:latin typeface="楷体" pitchFamily="49" charset="-122"/>
                <a:ea typeface="楷体" pitchFamily="49" charset="-122"/>
              </a:rPr>
              <a:t>分钟）</a:t>
            </a:r>
            <a:endParaRPr lang="en-US" altLang="zh-CN" sz="3200" b="1" smtClean="0">
              <a:solidFill>
                <a:schemeClr val="tx2"/>
              </a:solidFill>
              <a:effectLst>
                <a:glow rad="101600">
                  <a:schemeClr val="bg1">
                    <a:alpha val="60000"/>
                  </a:schemeClr>
                </a:glow>
              </a:effectLst>
              <a:latin typeface="楷体" pitchFamily="49" charset="-122"/>
              <a:ea typeface="楷体" pitchFamily="49" charset="-122"/>
            </a:endParaRPr>
          </a:p>
          <a:p>
            <a:pPr indent="457200"/>
            <a:endParaRPr lang="en-US" altLang="zh-CN" sz="3200" b="1" smtClean="0">
              <a:effectLst>
                <a:glow rad="101600">
                  <a:schemeClr val="bg1">
                    <a:alpha val="60000"/>
                  </a:schemeClr>
                </a:glow>
              </a:effectLst>
              <a:latin typeface="楷体" pitchFamily="49" charset="-122"/>
              <a:ea typeface="楷体" pitchFamily="49" charset="-122"/>
            </a:endParaRPr>
          </a:p>
          <a:p>
            <a:pPr indent="457200"/>
            <a:r>
              <a:rPr lang="en-US" altLang="zh-CN" sz="3200" b="1" smtClean="0">
                <a:effectLst/>
                <a:latin typeface="楷体" pitchFamily="49" charset="-122"/>
                <a:ea typeface="楷体" pitchFamily="49" charset="-122"/>
              </a:rPr>
              <a:t>1.</a:t>
            </a:r>
            <a:r>
              <a:rPr lang="zh-CN" altLang="en-US" sz="3200" b="1" smtClean="0">
                <a:effectLst/>
                <a:latin typeface="楷体" pitchFamily="49" charset="-122"/>
                <a:ea typeface="楷体" pitchFamily="49" charset="-122"/>
              </a:rPr>
              <a:t>徽标具有什么特点？</a:t>
            </a:r>
            <a:endParaRPr lang="en-US" altLang="zh-CN" sz="3200" b="1" smtClean="0">
              <a:effectLst/>
              <a:latin typeface="楷体" pitchFamily="49" charset="-122"/>
              <a:ea typeface="楷体" pitchFamily="49" charset="-122"/>
            </a:endParaRPr>
          </a:p>
          <a:p>
            <a:pPr indent="457200">
              <a:spcBef>
                <a:spcPts val="1200"/>
              </a:spcBef>
            </a:pPr>
            <a:r>
              <a:rPr lang="en-US" altLang="zh-CN" sz="3200" b="1" smtClean="0">
                <a:effectLst/>
                <a:latin typeface="楷体" pitchFamily="49" charset="-122"/>
                <a:ea typeface="楷体" pitchFamily="49" charset="-122"/>
              </a:rPr>
              <a:t>2.</a:t>
            </a:r>
            <a:r>
              <a:rPr lang="zh-CN" altLang="en-US" sz="3200" b="1" smtClean="0">
                <a:effectLst/>
                <a:latin typeface="楷体" pitchFamily="49" charset="-122"/>
                <a:ea typeface="楷体" pitchFamily="49" charset="-122"/>
              </a:rPr>
              <a:t>徽标类图文转换题的解题思路是什么？</a:t>
            </a:r>
            <a:endParaRPr lang="zh-CN" altLang="en-US" sz="3200" b="1">
              <a:effectLst/>
              <a:latin typeface="楷体" pitchFamily="49" charset="-122"/>
              <a:ea typeface="楷体" pitchFamily="49" charset="-122"/>
            </a:endParaRPr>
          </a:p>
        </p:txBody>
      </p:sp>
    </p:spTree>
    <p:extLst>
      <p:ext uri="{BB962C8B-B14F-4D97-AF65-F5344CB8AC3E}">
        <p14:creationId xmlns:p14="http://schemas.microsoft.com/office/powerpoint/2010/main" val="2765208609"/>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l="-2000" r="0"/>
          </a:stretch>
        </a:blipFill>
        <a:effectLst/>
      </p:bgPr>
    </p:bg>
    <p:spTree>
      <p:nvGrpSpPr>
        <p:cNvPr id="1" name=""/>
        <p:cNvGrpSpPr/>
        <p:nvPr/>
      </p:nvGrpSpPr>
      <p:grpSpPr>
        <a:xfrm>
          <a:off x="0" y="0"/>
          <a:ext cx="0" cy="0"/>
        </a:xfrm>
      </p:grpSpPr>
      <p:sp>
        <p:nvSpPr>
          <p:cNvPr id="2" name="矩形 1"/>
          <p:cNvSpPr/>
          <p:nvPr/>
        </p:nvSpPr>
        <p:spPr>
          <a:xfrm>
            <a:off x="198884" y="1124744"/>
            <a:ext cx="8712968" cy="2246769"/>
          </a:xfrm>
          <a:prstGeom prst="rect">
            <a:avLst/>
          </a:prstGeom>
        </p:spPr>
        <p:txBody>
          <a:bodyPr wrap="square">
            <a:spAutoFit/>
          </a:bodyPr>
          <a:lstStyle/>
          <a:p>
            <a:r>
              <a:rPr lang="zh-CN" altLang="en-US" sz="2800" b="1" smtClean="0">
                <a:latin typeface="楷体" pitchFamily="49" charset="-122"/>
                <a:ea typeface="楷体" pitchFamily="49" charset="-122"/>
              </a:rPr>
              <a:t>思考：中国青年</a:t>
            </a:r>
            <a:r>
              <a:rPr lang="zh-CN" altLang="en-US" sz="2800" b="1">
                <a:latin typeface="楷体" pitchFamily="49" charset="-122"/>
                <a:ea typeface="楷体" pitchFamily="49" charset="-122"/>
              </a:rPr>
              <a:t>志愿者行动，体现了中华民族助人为乐和扶贫济困的传统美德，下图是“中国青年志愿者”的标志，试根据这一标志，完成下列题目</a:t>
            </a:r>
            <a:r>
              <a:rPr lang="zh-CN" altLang="en-US" sz="2800" b="1" smtClean="0">
                <a:latin typeface="楷体" pitchFamily="49" charset="-122"/>
                <a:ea typeface="楷体" pitchFamily="49" charset="-122"/>
              </a:rPr>
              <a:t>：</a:t>
            </a:r>
            <a:endParaRPr lang="en-US" altLang="zh-CN" sz="2800" b="1" smtClean="0">
              <a:latin typeface="楷体" pitchFamily="49" charset="-122"/>
              <a:ea typeface="楷体" pitchFamily="49" charset="-122"/>
            </a:endParaRPr>
          </a:p>
          <a:p>
            <a:r>
              <a:rPr lang="zh-CN" altLang="en-US" sz="2800" b="1" smtClean="0">
                <a:latin typeface="楷体" pitchFamily="49" charset="-122"/>
                <a:ea typeface="楷体" pitchFamily="49" charset="-122"/>
              </a:rPr>
              <a:t>           ①</a:t>
            </a:r>
            <a:r>
              <a:rPr lang="zh-CN" altLang="en-US" sz="2800" b="1">
                <a:latin typeface="楷体" pitchFamily="49" charset="-122"/>
                <a:ea typeface="楷体" pitchFamily="49" charset="-122"/>
              </a:rPr>
              <a:t>请用简洁的语言描述</a:t>
            </a:r>
            <a:r>
              <a:rPr lang="zh-CN" altLang="en-US" sz="2800" b="1" smtClean="0">
                <a:latin typeface="楷体" pitchFamily="49" charset="-122"/>
                <a:ea typeface="楷体" pitchFamily="49" charset="-122"/>
              </a:rPr>
              <a:t>标志</a:t>
            </a:r>
            <a:endParaRPr lang="en-US" altLang="zh-CN" sz="2800" b="1" smtClean="0">
              <a:latin typeface="楷体" pitchFamily="49" charset="-122"/>
              <a:ea typeface="楷体" pitchFamily="49" charset="-122"/>
            </a:endParaRPr>
          </a:p>
          <a:p>
            <a:r>
              <a:rPr lang="zh-CN" altLang="en-US" sz="2800" b="1" smtClean="0">
                <a:latin typeface="楷体" pitchFamily="49" charset="-122"/>
                <a:ea typeface="楷体" pitchFamily="49" charset="-122"/>
              </a:rPr>
              <a:t>           ②请揭示该标志的</a:t>
            </a:r>
            <a:r>
              <a:rPr lang="zh-CN" altLang="en-US" sz="2800" b="1">
                <a:latin typeface="楷体" pitchFamily="49" charset="-122"/>
                <a:ea typeface="楷体" pitchFamily="49" charset="-122"/>
              </a:rPr>
              <a:t>寓意。</a:t>
            </a:r>
          </a:p>
        </p:txBody>
      </p:sp>
      <p:pic>
        <p:nvPicPr>
          <p:cNvPr id="3" name="Picture 3"/>
          <p:cNvPicPr>
            <a:picLocks noChangeAspect="1" noChangeArrowheads="1"/>
          </p:cNvPicPr>
          <p:nvPr/>
        </p:nvPicPr>
        <p:blipFill>
          <a:blip r:embed="rId2"/>
          <a:stretch>
            <a:fillRect/>
          </a:stretch>
        </p:blipFill>
        <p:spPr bwMode="auto">
          <a:xfrm>
            <a:off x="2868563" y="3645024"/>
            <a:ext cx="5681728" cy="2880320"/>
          </a:xfrm>
          <a:prstGeom prst="rect">
            <a:avLst/>
          </a:prstGeom>
          <a:noFill/>
          <a:ln w="9525">
            <a:noFill/>
            <a:miter lim="800000"/>
          </a:ln>
        </p:spPr>
      </p:pic>
      <p:sp>
        <p:nvSpPr>
          <p:cNvPr id="4" name="TextBox 3"/>
          <p:cNvSpPr txBox="1"/>
          <p:nvPr/>
        </p:nvSpPr>
        <p:spPr>
          <a:xfrm>
            <a:off x="6876256" y="297853"/>
            <a:ext cx="2016224" cy="646331"/>
          </a:xfrm>
          <a:prstGeom prst="rect">
            <a:avLst/>
          </a:prstGeom>
          <a:noFill/>
        </p:spPr>
        <p:txBody>
          <a:bodyPr wrap="square" rtlCol="0">
            <a:spAutoFit/>
          </a:bodyPr>
          <a:lstStyle/>
          <a:p>
            <a:r>
              <a:rPr lang="zh-CN" altLang="en-US" sz="3600" b="1" smtClean="0">
                <a:latin typeface="华文行楷" pitchFamily="2" charset="-122"/>
                <a:ea typeface="华文行楷" pitchFamily="2" charset="-122"/>
              </a:rPr>
              <a:t>引导探究</a:t>
            </a:r>
            <a:endParaRPr lang="zh-CN" altLang="en-US" sz="3600" b="1">
              <a:latin typeface="华文行楷" pitchFamily="2" charset="-122"/>
              <a:ea typeface="华文行楷" pitchFamily="2" charset="-122"/>
            </a:endParaRPr>
          </a:p>
        </p:txBody>
      </p:sp>
    </p:spTree>
    <p:extLst>
      <p:ext uri="{BB962C8B-B14F-4D97-AF65-F5344CB8AC3E}">
        <p14:creationId xmlns:p14="http://schemas.microsoft.com/office/powerpoint/2010/main" val="1938516351"/>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51520" y="256292"/>
            <a:ext cx="2709396" cy="52322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lvl="0" defTabSz="914308"/>
            <a:r>
              <a:rPr lang="zh-CN" altLang="en-US" sz="2800" b="1">
                <a:solidFill>
                  <a:srgbClr val="5B3DA7"/>
                </a:solidFill>
                <a:ea typeface="黑体" pitchFamily="49" charset="-122"/>
                <a:cs typeface="Arial"/>
              </a:rPr>
              <a:t>①描述画面内容</a:t>
            </a:r>
          </a:p>
        </p:txBody>
      </p:sp>
      <p:sp>
        <p:nvSpPr>
          <p:cNvPr id="3" name="矩形 2"/>
          <p:cNvSpPr/>
          <p:nvPr/>
        </p:nvSpPr>
        <p:spPr>
          <a:xfrm>
            <a:off x="268710" y="980728"/>
            <a:ext cx="4824536" cy="1384995"/>
          </a:xfrm>
          <a:prstGeom prst="rect">
            <a:avLst/>
          </a:prstGeom>
        </p:spPr>
        <p:txBody>
          <a:bodyPr wrap="square">
            <a:spAutoFit/>
          </a:bodyPr>
          <a:lstStyle/>
          <a:p>
            <a:r>
              <a:rPr lang="zh-CN" altLang="en-US" sz="2800" b="1">
                <a:solidFill>
                  <a:srgbClr val="FF0000"/>
                </a:solidFill>
                <a:latin typeface="楷体" pitchFamily="49" charset="-122"/>
                <a:ea typeface="楷体" pitchFamily="49" charset="-122"/>
              </a:rPr>
              <a:t>画面由什么要素构成</a:t>
            </a:r>
          </a:p>
          <a:p>
            <a:r>
              <a:rPr lang="zh-CN" altLang="en-US" sz="2800" b="1">
                <a:solidFill>
                  <a:srgbClr val="FF0000"/>
                </a:solidFill>
                <a:latin typeface="楷体" pitchFamily="49" charset="-122"/>
                <a:ea typeface="楷体" pitchFamily="49" charset="-122"/>
              </a:rPr>
              <a:t>注意形态特征（像什么）</a:t>
            </a:r>
          </a:p>
          <a:p>
            <a:r>
              <a:rPr lang="zh-CN" altLang="en-US" sz="2800" b="1">
                <a:solidFill>
                  <a:srgbClr val="FF0000"/>
                </a:solidFill>
                <a:latin typeface="楷体" pitchFamily="49" charset="-122"/>
                <a:ea typeface="楷体" pitchFamily="49" charset="-122"/>
              </a:rPr>
              <a:t>注意</a:t>
            </a:r>
            <a:r>
              <a:rPr lang="zh-CN" altLang="en-US" sz="2800" b="1" smtClean="0">
                <a:solidFill>
                  <a:srgbClr val="FF0000"/>
                </a:solidFill>
                <a:latin typeface="楷体" pitchFamily="49" charset="-122"/>
                <a:ea typeface="楷体" pitchFamily="49" charset="-122"/>
              </a:rPr>
              <a:t>顺序：由总</a:t>
            </a:r>
            <a:r>
              <a:rPr lang="zh-CN" altLang="en-US" sz="2800" b="1">
                <a:solidFill>
                  <a:srgbClr val="FF0000"/>
                </a:solidFill>
                <a:latin typeface="楷体" pitchFamily="49" charset="-122"/>
                <a:ea typeface="楷体" pitchFamily="49" charset="-122"/>
              </a:rPr>
              <a:t>到</a:t>
            </a:r>
            <a:r>
              <a:rPr lang="zh-CN" altLang="en-US" sz="2800" b="1" smtClean="0">
                <a:solidFill>
                  <a:srgbClr val="FF0000"/>
                </a:solidFill>
                <a:latin typeface="楷体" pitchFamily="49" charset="-122"/>
                <a:ea typeface="楷体" pitchFamily="49" charset="-122"/>
              </a:rPr>
              <a:t>分</a:t>
            </a:r>
            <a:r>
              <a:rPr lang="en-US" altLang="zh-CN" sz="2800" b="1">
                <a:solidFill>
                  <a:srgbClr val="FF0000"/>
                </a:solidFill>
                <a:latin typeface="楷体" pitchFamily="49" charset="-122"/>
                <a:ea typeface="楷体" pitchFamily="49" charset="-122"/>
              </a:rPr>
              <a:t>(</a:t>
            </a:r>
            <a:r>
              <a:rPr lang="zh-CN" altLang="en-US" sz="2800" b="1">
                <a:solidFill>
                  <a:srgbClr val="FF0000"/>
                </a:solidFill>
                <a:latin typeface="楷体" pitchFamily="49" charset="-122"/>
                <a:ea typeface="楷体" pitchFamily="49" charset="-122"/>
              </a:rPr>
              <a:t>细观察）</a:t>
            </a:r>
          </a:p>
        </p:txBody>
      </p:sp>
      <p:sp>
        <p:nvSpPr>
          <p:cNvPr id="10" name="Rectangle 4"/>
          <p:cNvSpPr>
            <a:spLocks noChangeArrowheads="1"/>
          </p:cNvSpPr>
          <p:nvPr/>
        </p:nvSpPr>
        <p:spPr bwMode="auto">
          <a:xfrm>
            <a:off x="251520" y="3284984"/>
            <a:ext cx="6480720" cy="2554545"/>
          </a:xfrm>
          <a:prstGeom prst="rect">
            <a:avLst/>
          </a:prstGeom>
          <a:noFill/>
          <a:ln w="9525">
            <a:noFill/>
            <a:miter lim="800000"/>
          </a:ln>
        </p:spPr>
        <p:txBody>
          <a:bodyPr wrap="square">
            <a:spAutoFit/>
          </a:bodyPr>
          <a:lstStyle/>
          <a:p>
            <a:pPr defTabSz="914308"/>
            <a:r>
              <a:rPr lang="zh-CN" altLang="zh-CN" sz="2800" b="1">
                <a:solidFill>
                  <a:schemeClr val="tx2"/>
                </a:solidFill>
                <a:latin typeface="楷体" pitchFamily="49" charset="-122"/>
                <a:ea typeface="楷体" pitchFamily="49" charset="-122"/>
                <a:cs typeface="Arial"/>
              </a:rPr>
              <a:t>“</a:t>
            </a:r>
            <a:r>
              <a:rPr lang="zh-CN" altLang="en-US" sz="2800" b="1">
                <a:solidFill>
                  <a:schemeClr val="tx2"/>
                </a:solidFill>
                <a:latin typeface="楷体" pitchFamily="49" charset="-122"/>
                <a:ea typeface="楷体" pitchFamily="49" charset="-122"/>
                <a:cs typeface="Arial"/>
              </a:rPr>
              <a:t>中国青年志愿者”标志的构图，</a:t>
            </a:r>
            <a:r>
              <a:rPr lang="zh-CN" altLang="en-US" sz="2800" b="1">
                <a:solidFill>
                  <a:srgbClr val="DF0515"/>
                </a:solidFill>
                <a:latin typeface="楷体" pitchFamily="49" charset="-122"/>
                <a:ea typeface="楷体" pitchFamily="49" charset="-122"/>
                <a:cs typeface="Arial"/>
              </a:rPr>
              <a:t>总体</a:t>
            </a:r>
            <a:r>
              <a:rPr lang="zh-CN" altLang="en-US" sz="2800" b="1">
                <a:solidFill>
                  <a:schemeClr val="tx2"/>
                </a:solidFill>
                <a:latin typeface="楷体" pitchFamily="49" charset="-122"/>
                <a:ea typeface="楷体" pitchFamily="49" charset="-122"/>
                <a:cs typeface="Arial"/>
              </a:rPr>
              <a:t>上是一个“心”的图形。（</a:t>
            </a:r>
            <a:r>
              <a:rPr lang="zh-CN" altLang="zh-CN" sz="2800" b="1">
                <a:solidFill>
                  <a:schemeClr val="tx2"/>
                </a:solidFill>
                <a:latin typeface="楷体" pitchFamily="49" charset="-122"/>
                <a:ea typeface="楷体" pitchFamily="49" charset="-122"/>
                <a:cs typeface="Arial"/>
              </a:rPr>
              <a:t>1</a:t>
            </a:r>
            <a:r>
              <a:rPr lang="zh-CN" altLang="en-US" sz="2800" b="1">
                <a:solidFill>
                  <a:schemeClr val="tx2"/>
                </a:solidFill>
                <a:latin typeface="楷体" pitchFamily="49" charset="-122"/>
                <a:ea typeface="楷体" pitchFamily="49" charset="-122"/>
                <a:cs typeface="Arial"/>
              </a:rPr>
              <a:t>分）</a:t>
            </a:r>
          </a:p>
          <a:p>
            <a:pPr defTabSz="914308">
              <a:spcBef>
                <a:spcPts val="1200"/>
              </a:spcBef>
            </a:pPr>
            <a:r>
              <a:rPr lang="zh-CN" altLang="zh-CN" sz="2800" b="1" smtClean="0">
                <a:solidFill>
                  <a:srgbClr val="DF0515"/>
                </a:solidFill>
                <a:latin typeface="楷体" pitchFamily="49" charset="-122"/>
                <a:ea typeface="楷体" pitchFamily="49" charset="-122"/>
                <a:cs typeface="Arial"/>
              </a:rPr>
              <a:t>“</a:t>
            </a:r>
            <a:r>
              <a:rPr lang="zh-CN" altLang="en-US" sz="2800" b="1" smtClean="0">
                <a:solidFill>
                  <a:srgbClr val="DF0515"/>
                </a:solidFill>
                <a:latin typeface="楷体" pitchFamily="49" charset="-122"/>
                <a:ea typeface="楷体" pitchFamily="49" charset="-122"/>
                <a:cs typeface="Arial"/>
              </a:rPr>
              <a:t>心”</a:t>
            </a:r>
            <a:r>
              <a:rPr lang="zh-CN" altLang="en-US" sz="2800" b="1">
                <a:solidFill>
                  <a:srgbClr val="DF0515"/>
                </a:solidFill>
                <a:latin typeface="楷体" pitchFamily="49" charset="-122"/>
                <a:ea typeface="楷体" pitchFamily="49" charset="-122"/>
                <a:cs typeface="Arial"/>
              </a:rPr>
              <a:t>中间</a:t>
            </a:r>
            <a:r>
              <a:rPr lang="zh-CN" altLang="en-US" sz="2800" b="1">
                <a:solidFill>
                  <a:schemeClr val="tx2"/>
                </a:solidFill>
                <a:latin typeface="楷体" pitchFamily="49" charset="-122"/>
                <a:ea typeface="楷体" pitchFamily="49" charset="-122"/>
                <a:cs typeface="Arial"/>
              </a:rPr>
              <a:t>有一个既似</a:t>
            </a:r>
            <a:r>
              <a:rPr lang="zh-CN" altLang="en-US" sz="2800" b="1">
                <a:solidFill>
                  <a:srgbClr val="DF0515"/>
                </a:solidFill>
                <a:latin typeface="楷体" pitchFamily="49" charset="-122"/>
                <a:ea typeface="楷体" pitchFamily="49" charset="-122"/>
                <a:cs typeface="Arial"/>
              </a:rPr>
              <a:t>手</a:t>
            </a:r>
            <a:r>
              <a:rPr lang="zh-CN" altLang="en-US" sz="2800" b="1">
                <a:solidFill>
                  <a:schemeClr val="tx2"/>
                </a:solidFill>
                <a:latin typeface="楷体" pitchFamily="49" charset="-122"/>
                <a:ea typeface="楷体" pitchFamily="49" charset="-122"/>
                <a:cs typeface="Arial"/>
              </a:rPr>
              <a:t>、又似</a:t>
            </a:r>
            <a:r>
              <a:rPr lang="zh-CN" altLang="en-US" sz="2800" b="1">
                <a:solidFill>
                  <a:srgbClr val="DF0515"/>
                </a:solidFill>
                <a:latin typeface="楷体" pitchFamily="49" charset="-122"/>
                <a:ea typeface="楷体" pitchFamily="49" charset="-122"/>
                <a:cs typeface="Arial"/>
              </a:rPr>
              <a:t>鸽子</a:t>
            </a:r>
            <a:r>
              <a:rPr lang="zh-CN" altLang="en-US" sz="2800" b="1">
                <a:solidFill>
                  <a:schemeClr val="tx2"/>
                </a:solidFill>
                <a:latin typeface="楷体" pitchFamily="49" charset="-122"/>
                <a:ea typeface="楷体" pitchFamily="49" charset="-122"/>
                <a:cs typeface="Arial"/>
              </a:rPr>
              <a:t>的图案，（</a:t>
            </a:r>
            <a:r>
              <a:rPr lang="zh-CN" altLang="zh-CN" sz="2800" b="1">
                <a:solidFill>
                  <a:schemeClr val="tx2"/>
                </a:solidFill>
                <a:latin typeface="楷体" pitchFamily="49" charset="-122"/>
                <a:ea typeface="楷体" pitchFamily="49" charset="-122"/>
                <a:cs typeface="Arial"/>
              </a:rPr>
              <a:t>1</a:t>
            </a:r>
            <a:r>
              <a:rPr lang="zh-CN" altLang="en-US" sz="2800" b="1">
                <a:solidFill>
                  <a:schemeClr val="tx2"/>
                </a:solidFill>
                <a:latin typeface="楷体" pitchFamily="49" charset="-122"/>
                <a:ea typeface="楷体" pitchFamily="49" charset="-122"/>
                <a:cs typeface="Arial"/>
              </a:rPr>
              <a:t>分</a:t>
            </a:r>
            <a:r>
              <a:rPr lang="zh-CN" altLang="en-US" sz="2800" b="1" smtClean="0">
                <a:solidFill>
                  <a:schemeClr val="tx2"/>
                </a:solidFill>
                <a:latin typeface="楷体" pitchFamily="49" charset="-122"/>
                <a:ea typeface="楷体" pitchFamily="49" charset="-122"/>
                <a:cs typeface="Arial"/>
              </a:rPr>
              <a:t>）</a:t>
            </a:r>
            <a:endParaRPr lang="en-US" altLang="zh-CN" sz="2800" b="1">
              <a:solidFill>
                <a:schemeClr val="tx2"/>
              </a:solidFill>
              <a:latin typeface="楷体" pitchFamily="49" charset="-122"/>
              <a:ea typeface="楷体" pitchFamily="49" charset="-122"/>
              <a:cs typeface="Arial"/>
            </a:endParaRPr>
          </a:p>
          <a:p>
            <a:pPr defTabSz="914308">
              <a:spcBef>
                <a:spcPts val="1200"/>
              </a:spcBef>
            </a:pPr>
            <a:r>
              <a:rPr lang="zh-CN" altLang="en-US" sz="2800" b="1" smtClean="0">
                <a:solidFill>
                  <a:schemeClr val="tx2"/>
                </a:solidFill>
                <a:latin typeface="楷体" pitchFamily="49" charset="-122"/>
                <a:ea typeface="楷体" pitchFamily="49" charset="-122"/>
                <a:cs typeface="Arial"/>
              </a:rPr>
              <a:t>大拇指</a:t>
            </a:r>
            <a:r>
              <a:rPr lang="zh-CN" altLang="en-US" sz="2800" b="1">
                <a:solidFill>
                  <a:schemeClr val="tx2"/>
                </a:solidFill>
                <a:latin typeface="楷体" pitchFamily="49" charset="-122"/>
                <a:ea typeface="楷体" pitchFamily="49" charset="-122"/>
                <a:cs typeface="Arial"/>
              </a:rPr>
              <a:t>像</a:t>
            </a:r>
            <a:r>
              <a:rPr lang="zh-CN" altLang="en-US" sz="2800" b="1">
                <a:solidFill>
                  <a:srgbClr val="DF0515"/>
                </a:solidFill>
                <a:latin typeface="楷体" pitchFamily="49" charset="-122"/>
                <a:ea typeface="楷体" pitchFamily="49" charset="-122"/>
                <a:cs typeface="Arial"/>
              </a:rPr>
              <a:t>鸽头</a:t>
            </a:r>
            <a:r>
              <a:rPr lang="zh-CN" altLang="en-US" sz="2800" b="1">
                <a:solidFill>
                  <a:schemeClr val="tx2"/>
                </a:solidFill>
                <a:latin typeface="楷体" pitchFamily="49" charset="-122"/>
                <a:ea typeface="楷体" pitchFamily="49" charset="-122"/>
                <a:cs typeface="Arial"/>
              </a:rPr>
              <a:t>，其余四指像</a:t>
            </a:r>
            <a:r>
              <a:rPr lang="zh-CN" altLang="en-US" sz="2800" b="1">
                <a:solidFill>
                  <a:srgbClr val="DF0515"/>
                </a:solidFill>
                <a:latin typeface="楷体" pitchFamily="49" charset="-122"/>
                <a:ea typeface="楷体" pitchFamily="49" charset="-122"/>
                <a:cs typeface="Arial"/>
              </a:rPr>
              <a:t>鸽</a:t>
            </a:r>
            <a:r>
              <a:rPr lang="zh-CN" altLang="en-US" sz="2800" b="1" smtClean="0">
                <a:solidFill>
                  <a:srgbClr val="DF0515"/>
                </a:solidFill>
                <a:latin typeface="楷体" pitchFamily="49" charset="-122"/>
                <a:ea typeface="楷体" pitchFamily="49" charset="-122"/>
                <a:cs typeface="Arial"/>
              </a:rPr>
              <a:t>翅</a:t>
            </a:r>
            <a:r>
              <a:rPr lang="zh-CN" altLang="en-US" sz="2800" b="1" smtClean="0">
                <a:solidFill>
                  <a:schemeClr val="tx2"/>
                </a:solidFill>
                <a:latin typeface="楷体" pitchFamily="49" charset="-122"/>
                <a:ea typeface="楷体" pitchFamily="49" charset="-122"/>
                <a:cs typeface="Arial"/>
              </a:rPr>
              <a:t>。（</a:t>
            </a:r>
            <a:r>
              <a:rPr lang="zh-CN" altLang="zh-CN" sz="2800" b="1" smtClean="0">
                <a:solidFill>
                  <a:schemeClr val="tx2"/>
                </a:solidFill>
                <a:latin typeface="楷体" pitchFamily="49" charset="-122"/>
                <a:ea typeface="楷体" pitchFamily="49" charset="-122"/>
                <a:cs typeface="Arial"/>
              </a:rPr>
              <a:t>1</a:t>
            </a:r>
            <a:r>
              <a:rPr lang="zh-CN" altLang="en-US" sz="2800" b="1">
                <a:solidFill>
                  <a:schemeClr val="tx2"/>
                </a:solidFill>
                <a:latin typeface="楷体" pitchFamily="49" charset="-122"/>
                <a:ea typeface="楷体" pitchFamily="49" charset="-122"/>
                <a:cs typeface="Arial"/>
              </a:rPr>
              <a:t>分</a:t>
            </a:r>
            <a:r>
              <a:rPr lang="zh-CN" altLang="en-US" sz="2800" b="1" smtClean="0">
                <a:solidFill>
                  <a:schemeClr val="tx2"/>
                </a:solidFill>
                <a:latin typeface="楷体" pitchFamily="49" charset="-122"/>
                <a:ea typeface="楷体" pitchFamily="49" charset="-122"/>
                <a:cs typeface="Arial"/>
              </a:rPr>
              <a:t>）</a:t>
            </a:r>
            <a:endParaRPr lang="zh-CN" altLang="en-US" sz="2800" b="1">
              <a:solidFill>
                <a:schemeClr val="tx2"/>
              </a:solidFill>
              <a:latin typeface="楷体" pitchFamily="49" charset="-122"/>
              <a:ea typeface="楷体" pitchFamily="49" charset="-122"/>
              <a:cs typeface="Arial"/>
            </a:endParaRPr>
          </a:p>
        </p:txBody>
      </p:sp>
      <p:pic>
        <p:nvPicPr>
          <p:cNvPr id="15" name="Picture 3"/>
          <p:cNvPicPr>
            <a:picLocks noChangeAspect="1" noChangeArrowheads="1"/>
          </p:cNvPicPr>
          <p:nvPr/>
        </p:nvPicPr>
        <p:blipFill>
          <a:blip r:embed="rId2"/>
          <a:stretch>
            <a:fillRect/>
          </a:stretch>
        </p:blipFill>
        <p:spPr bwMode="auto">
          <a:xfrm>
            <a:off x="5292081" y="192400"/>
            <a:ext cx="3508670" cy="2054630"/>
          </a:xfrm>
          <a:prstGeom prst="rect">
            <a:avLst/>
          </a:prstGeom>
          <a:noFill/>
          <a:ln w="9525">
            <a:noFill/>
            <a:miter lim="800000"/>
          </a:ln>
        </p:spPr>
      </p:pic>
      <p:pic>
        <p:nvPicPr>
          <p:cNvPr id="16" name="Picture 8"/>
          <p:cNvPicPr>
            <a:picLocks noChangeAspect="1" noChangeArrowheads="1"/>
          </p:cNvPicPr>
          <p:nvPr/>
        </p:nvPicPr>
        <p:blipFill>
          <a:blip r:embed="rId3"/>
          <a:stretch>
            <a:fillRect/>
          </a:stretch>
        </p:blipFill>
        <p:spPr bwMode="auto">
          <a:xfrm>
            <a:off x="7055043" y="2615116"/>
            <a:ext cx="1829921" cy="1184940"/>
          </a:xfrm>
          <a:prstGeom prst="rect">
            <a:avLst/>
          </a:prstGeom>
          <a:noFill/>
          <a:ln w="9525">
            <a:noFill/>
            <a:miter lim="800000"/>
          </a:ln>
        </p:spPr>
      </p:pic>
      <p:pic>
        <p:nvPicPr>
          <p:cNvPr id="17" name="Picture 11"/>
          <p:cNvPicPr>
            <a:picLocks noChangeAspect="1" noChangeArrowheads="1"/>
          </p:cNvPicPr>
          <p:nvPr/>
        </p:nvPicPr>
        <p:blipFill>
          <a:blip r:embed="rId2"/>
          <a:stretch>
            <a:fillRect/>
          </a:stretch>
        </p:blipFill>
        <p:spPr bwMode="auto">
          <a:xfrm>
            <a:off x="7055042" y="3969786"/>
            <a:ext cx="1829921" cy="1184940"/>
          </a:xfrm>
          <a:prstGeom prst="rect">
            <a:avLst/>
          </a:prstGeom>
          <a:noFill/>
          <a:ln w="9525">
            <a:noFill/>
            <a:miter lim="800000"/>
          </a:ln>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55043" y="5301208"/>
            <a:ext cx="1829919" cy="1184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65968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500"/>
                                        <p:tgtEl>
                                          <p:spTgt spid="10">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fade">
                                      <p:cBhvr>
                                        <p:cTn id="27" dur="500"/>
                                        <p:tgtEl>
                                          <p:spTgt spid="10">
                                            <p:txEl>
                                              <p:pRg st="1" end="1"/>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21" fill="hold" nodeType="click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barn(inVertical)">
                                      <p:cBhvr>
                                        <p:cTn id="32" dur="500"/>
                                        <p:tgtEl>
                                          <p:spTgt spid="102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xEl>
                                              <p:pRg st="2" end="2"/>
                                            </p:txEl>
                                          </p:spTgt>
                                        </p:tgtEl>
                                        <p:attrNameLst>
                                          <p:attrName>style.visibility</p:attrName>
                                        </p:attrNameLst>
                                      </p:cBhvr>
                                      <p:to>
                                        <p:strVal val="visible"/>
                                      </p:to>
                                    </p:set>
                                    <p:animEffect transition="in" filter="fade">
                                      <p:cBhvr>
                                        <p:cTn id="3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51520" y="256292"/>
            <a:ext cx="1988045" cy="52322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lvl="0" defTabSz="914308"/>
            <a:r>
              <a:rPr lang="zh-CN" altLang="en-US" sz="2800" b="1" smtClean="0">
                <a:solidFill>
                  <a:srgbClr val="5B3DA7"/>
                </a:solidFill>
                <a:ea typeface="黑体" pitchFamily="49" charset="-122"/>
                <a:cs typeface="Arial"/>
              </a:rPr>
              <a:t>②揭示寓意</a:t>
            </a:r>
            <a:endParaRPr lang="zh-CN" altLang="en-US" sz="2800" b="1">
              <a:solidFill>
                <a:srgbClr val="5B3DA7"/>
              </a:solidFill>
              <a:ea typeface="黑体" pitchFamily="49" charset="-122"/>
              <a:cs typeface="Arial"/>
            </a:endParaRPr>
          </a:p>
        </p:txBody>
      </p:sp>
      <p:sp>
        <p:nvSpPr>
          <p:cNvPr id="3" name="矩形 2"/>
          <p:cNvSpPr/>
          <p:nvPr/>
        </p:nvSpPr>
        <p:spPr>
          <a:xfrm>
            <a:off x="179512" y="980728"/>
            <a:ext cx="4839847" cy="1384995"/>
          </a:xfrm>
          <a:prstGeom prst="rect">
            <a:avLst/>
          </a:prstGeom>
        </p:spPr>
        <p:txBody>
          <a:bodyPr wrap="square">
            <a:spAutoFit/>
          </a:bodyPr>
          <a:lstStyle/>
          <a:p>
            <a:r>
              <a:rPr lang="zh-CN" altLang="en-US" sz="2800" b="1">
                <a:solidFill>
                  <a:srgbClr val="FF0000"/>
                </a:solidFill>
                <a:latin typeface="楷体" pitchFamily="49" charset="-122"/>
                <a:ea typeface="楷体" pitchFamily="49" charset="-122"/>
              </a:rPr>
              <a:t>注意与标志的象征意义相联系</a:t>
            </a:r>
          </a:p>
          <a:p>
            <a:endParaRPr lang="en-US" altLang="zh-CN" sz="2800" b="1" smtClean="0">
              <a:solidFill>
                <a:srgbClr val="FF0000"/>
              </a:solidFill>
              <a:latin typeface="楷体" pitchFamily="49" charset="-122"/>
              <a:ea typeface="楷体" pitchFamily="49" charset="-122"/>
            </a:endParaRPr>
          </a:p>
          <a:p>
            <a:r>
              <a:rPr lang="zh-CN" altLang="en-US" sz="2800" b="1" smtClean="0">
                <a:solidFill>
                  <a:srgbClr val="FF0000"/>
                </a:solidFill>
                <a:latin typeface="楷体" pitchFamily="49" charset="-122"/>
                <a:ea typeface="楷体" pitchFamily="49" charset="-122"/>
              </a:rPr>
              <a:t>注意顺序</a:t>
            </a:r>
            <a:r>
              <a:rPr lang="zh-CN" altLang="en-US" sz="2800" b="1">
                <a:solidFill>
                  <a:srgbClr val="FF0000"/>
                </a:solidFill>
                <a:latin typeface="楷体" pitchFamily="49" charset="-122"/>
                <a:ea typeface="楷体" pitchFamily="49" charset="-122"/>
              </a:rPr>
              <a:t>：由分到</a:t>
            </a:r>
            <a:r>
              <a:rPr lang="zh-CN" altLang="en-US" sz="2800" b="1" smtClean="0">
                <a:solidFill>
                  <a:srgbClr val="FF0000"/>
                </a:solidFill>
                <a:latin typeface="楷体" pitchFamily="49" charset="-122"/>
                <a:ea typeface="楷体" pitchFamily="49" charset="-122"/>
              </a:rPr>
              <a:t>总（</a:t>
            </a:r>
            <a:r>
              <a:rPr lang="zh-CN" altLang="en-US" sz="2800" b="1">
                <a:solidFill>
                  <a:srgbClr val="FF0000"/>
                </a:solidFill>
                <a:latin typeface="楷体" pitchFamily="49" charset="-122"/>
                <a:ea typeface="楷体" pitchFamily="49" charset="-122"/>
              </a:rPr>
              <a:t>善表达）</a:t>
            </a:r>
          </a:p>
        </p:txBody>
      </p:sp>
      <p:sp>
        <p:nvSpPr>
          <p:cNvPr id="10" name="Rectangle 4"/>
          <p:cNvSpPr>
            <a:spLocks noChangeArrowheads="1"/>
          </p:cNvSpPr>
          <p:nvPr/>
        </p:nvSpPr>
        <p:spPr bwMode="auto">
          <a:xfrm>
            <a:off x="251520" y="3284984"/>
            <a:ext cx="6480720" cy="2246769"/>
          </a:xfrm>
          <a:prstGeom prst="rect">
            <a:avLst/>
          </a:prstGeom>
          <a:noFill/>
          <a:ln w="9525">
            <a:noFill/>
            <a:miter lim="800000"/>
          </a:ln>
        </p:spPr>
        <p:txBody>
          <a:bodyPr wrap="square">
            <a:spAutoFit/>
          </a:bodyPr>
          <a:lstStyle/>
          <a:p>
            <a:pPr defTabSz="914308"/>
            <a:r>
              <a:rPr lang="zh-CN" altLang="en-US" sz="2800" b="1">
                <a:solidFill>
                  <a:schemeClr val="tx2"/>
                </a:solidFill>
                <a:latin typeface="楷体" pitchFamily="49" charset="-122"/>
                <a:ea typeface="楷体" pitchFamily="49" charset="-122"/>
                <a:cs typeface="Arial"/>
              </a:rPr>
              <a:t>标志的寓意深刻：“</a:t>
            </a:r>
            <a:r>
              <a:rPr lang="zh-CN" altLang="en-US" sz="2800" b="1">
                <a:solidFill>
                  <a:srgbClr val="DF0515"/>
                </a:solidFill>
                <a:latin typeface="楷体" pitchFamily="49" charset="-122"/>
                <a:ea typeface="楷体" pitchFamily="49" charset="-122"/>
                <a:cs typeface="Arial"/>
              </a:rPr>
              <a:t>心</a:t>
            </a:r>
            <a:r>
              <a:rPr lang="zh-CN" altLang="en-US" sz="2800" b="1">
                <a:solidFill>
                  <a:schemeClr val="tx2"/>
                </a:solidFill>
                <a:latin typeface="楷体" pitchFamily="49" charset="-122"/>
                <a:ea typeface="楷体" pitchFamily="49" charset="-122"/>
                <a:cs typeface="Arial"/>
              </a:rPr>
              <a:t>”象征着爱心，“</a:t>
            </a:r>
            <a:r>
              <a:rPr lang="zh-CN" altLang="en-US" sz="2800" b="1">
                <a:solidFill>
                  <a:srgbClr val="DF0515"/>
                </a:solidFill>
                <a:latin typeface="楷体" pitchFamily="49" charset="-122"/>
                <a:ea typeface="楷体" pitchFamily="49" charset="-122"/>
                <a:cs typeface="Arial"/>
              </a:rPr>
              <a:t>手</a:t>
            </a:r>
            <a:r>
              <a:rPr lang="zh-CN" altLang="en-US" sz="2800" b="1">
                <a:solidFill>
                  <a:schemeClr val="tx2"/>
                </a:solidFill>
                <a:latin typeface="楷体" pitchFamily="49" charset="-122"/>
                <a:ea typeface="楷体" pitchFamily="49" charset="-122"/>
                <a:cs typeface="Arial"/>
              </a:rPr>
              <a:t>”象征着援助，“</a:t>
            </a:r>
            <a:r>
              <a:rPr lang="zh-CN" altLang="en-US" sz="2800" b="1">
                <a:solidFill>
                  <a:srgbClr val="DF0515"/>
                </a:solidFill>
                <a:latin typeface="楷体" pitchFamily="49" charset="-122"/>
                <a:ea typeface="楷体" pitchFamily="49" charset="-122"/>
                <a:cs typeface="Arial"/>
              </a:rPr>
              <a:t>鸽子</a:t>
            </a:r>
            <a:r>
              <a:rPr lang="zh-CN" altLang="en-US" sz="2800" b="1">
                <a:solidFill>
                  <a:schemeClr val="tx2"/>
                </a:solidFill>
                <a:latin typeface="楷体" pitchFamily="49" charset="-122"/>
                <a:ea typeface="楷体" pitchFamily="49" charset="-122"/>
                <a:cs typeface="Arial"/>
              </a:rPr>
              <a:t>”象征着美好。（</a:t>
            </a:r>
            <a:r>
              <a:rPr lang="en-US" altLang="zh-CN" sz="2800" b="1">
                <a:solidFill>
                  <a:schemeClr val="tx2"/>
                </a:solidFill>
                <a:latin typeface="楷体" pitchFamily="49" charset="-122"/>
                <a:ea typeface="楷体" pitchFamily="49" charset="-122"/>
                <a:cs typeface="Arial"/>
              </a:rPr>
              <a:t>2</a:t>
            </a:r>
            <a:r>
              <a:rPr lang="zh-CN" altLang="en-US" sz="2800" b="1">
                <a:solidFill>
                  <a:schemeClr val="tx2"/>
                </a:solidFill>
                <a:latin typeface="楷体" pitchFamily="49" charset="-122"/>
                <a:ea typeface="楷体" pitchFamily="49" charset="-122"/>
                <a:cs typeface="Arial"/>
              </a:rPr>
              <a:t>分</a:t>
            </a:r>
            <a:r>
              <a:rPr lang="zh-CN" altLang="en-US" sz="2800" b="1" smtClean="0">
                <a:solidFill>
                  <a:schemeClr val="tx2"/>
                </a:solidFill>
                <a:latin typeface="楷体" pitchFamily="49" charset="-122"/>
                <a:ea typeface="楷体" pitchFamily="49" charset="-122"/>
                <a:cs typeface="Arial"/>
              </a:rPr>
              <a:t>）</a:t>
            </a:r>
            <a:endParaRPr lang="en-US" altLang="zh-CN" sz="2800" b="1" smtClean="0">
              <a:solidFill>
                <a:schemeClr val="tx2"/>
              </a:solidFill>
              <a:latin typeface="楷体" pitchFamily="49" charset="-122"/>
              <a:ea typeface="楷体" pitchFamily="49" charset="-122"/>
              <a:cs typeface="Arial"/>
            </a:endParaRPr>
          </a:p>
          <a:p>
            <a:pPr defTabSz="914308"/>
            <a:r>
              <a:rPr lang="zh-CN" altLang="en-US" sz="2800" b="1" smtClean="0">
                <a:solidFill>
                  <a:srgbClr val="DF0515"/>
                </a:solidFill>
                <a:latin typeface="楷体" pitchFamily="49" charset="-122"/>
                <a:ea typeface="楷体" pitchFamily="49" charset="-122"/>
                <a:cs typeface="Arial"/>
              </a:rPr>
              <a:t>整个</a:t>
            </a:r>
            <a:r>
              <a:rPr lang="zh-CN" altLang="en-US" sz="2800" b="1">
                <a:solidFill>
                  <a:srgbClr val="DF0515"/>
                </a:solidFill>
                <a:latin typeface="楷体" pitchFamily="49" charset="-122"/>
                <a:ea typeface="楷体" pitchFamily="49" charset="-122"/>
                <a:cs typeface="Arial"/>
              </a:rPr>
              <a:t>图案</a:t>
            </a:r>
            <a:r>
              <a:rPr lang="zh-CN" altLang="en-US" sz="2800" b="1">
                <a:solidFill>
                  <a:schemeClr val="tx2"/>
                </a:solidFill>
                <a:latin typeface="楷体" pitchFamily="49" charset="-122"/>
                <a:ea typeface="楷体" pitchFamily="49" charset="-122"/>
                <a:cs typeface="Arial"/>
              </a:rPr>
              <a:t>寓意为：伸出援助之手，把爱心献给世界，将美好撒满人间。（</a:t>
            </a:r>
            <a:r>
              <a:rPr lang="en-US" altLang="zh-CN" sz="2800" b="1">
                <a:solidFill>
                  <a:schemeClr val="tx2"/>
                </a:solidFill>
                <a:latin typeface="楷体" pitchFamily="49" charset="-122"/>
                <a:ea typeface="楷体" pitchFamily="49" charset="-122"/>
                <a:cs typeface="Arial"/>
              </a:rPr>
              <a:t>1</a:t>
            </a:r>
            <a:r>
              <a:rPr lang="zh-CN" altLang="en-US" sz="2800" b="1">
                <a:solidFill>
                  <a:schemeClr val="tx2"/>
                </a:solidFill>
                <a:latin typeface="楷体" pitchFamily="49" charset="-122"/>
                <a:ea typeface="楷体" pitchFamily="49" charset="-122"/>
                <a:cs typeface="Arial"/>
              </a:rPr>
              <a:t>分）</a:t>
            </a:r>
          </a:p>
        </p:txBody>
      </p:sp>
      <p:grpSp>
        <p:nvGrpSpPr>
          <p:cNvPr id="9" name="组合 8"/>
          <p:cNvGrpSpPr/>
          <p:nvPr/>
        </p:nvGrpSpPr>
        <p:grpSpPr>
          <a:xfrm>
            <a:off x="7315200" y="2743199"/>
            <a:ext cx="1524000" cy="2308230"/>
            <a:chOff x="11520" y="4320"/>
            <a:chExt cx="2400" cy="3634"/>
          </a:xfrm>
        </p:grpSpPr>
        <p:sp>
          <p:nvSpPr>
            <p:cNvPr id="11" name="Rectangle 8"/>
            <p:cNvSpPr>
              <a:spLocks noChangeArrowheads="1"/>
            </p:cNvSpPr>
            <p:nvPr/>
          </p:nvSpPr>
          <p:spPr bwMode="auto">
            <a:xfrm>
              <a:off x="11520" y="4320"/>
              <a:ext cx="1320" cy="3634"/>
            </a:xfrm>
            <a:prstGeom prst="rect">
              <a:avLst/>
            </a:prstGeom>
            <a:noFill/>
            <a:ln w="9525">
              <a:noFill/>
              <a:miter lim="800000"/>
            </a:ln>
          </p:spPr>
          <p:txBody>
            <a:bodyPr>
              <a:spAutoFit/>
            </a:bodyPr>
            <a:lstStyle/>
            <a:p>
              <a:pPr defTabSz="914308"/>
              <a:r>
                <a:rPr lang="zh-CN" altLang="en-US" sz="3600" b="1">
                  <a:solidFill>
                    <a:srgbClr val="0000FF"/>
                  </a:solidFill>
                  <a:ea typeface="黑体" pitchFamily="49" charset="-122"/>
                  <a:cs typeface="Arial"/>
                </a:rPr>
                <a:t>助人为乐</a:t>
              </a:r>
            </a:p>
          </p:txBody>
        </p:sp>
        <p:sp>
          <p:nvSpPr>
            <p:cNvPr id="12" name="Rectangle 9"/>
            <p:cNvSpPr>
              <a:spLocks noChangeArrowheads="1"/>
            </p:cNvSpPr>
            <p:nvPr/>
          </p:nvSpPr>
          <p:spPr bwMode="auto">
            <a:xfrm>
              <a:off x="12840" y="4320"/>
              <a:ext cx="1080" cy="3634"/>
            </a:xfrm>
            <a:prstGeom prst="rect">
              <a:avLst/>
            </a:prstGeom>
            <a:noFill/>
            <a:ln w="9525">
              <a:noFill/>
              <a:miter lim="800000"/>
            </a:ln>
          </p:spPr>
          <p:txBody>
            <a:bodyPr>
              <a:spAutoFit/>
            </a:bodyPr>
            <a:lstStyle/>
            <a:p>
              <a:pPr defTabSz="914308"/>
              <a:r>
                <a:rPr lang="zh-CN" altLang="en-US" sz="3600" b="1">
                  <a:solidFill>
                    <a:srgbClr val="0000FF"/>
                  </a:solidFill>
                  <a:ea typeface="黑体" pitchFamily="49" charset="-122"/>
                  <a:cs typeface="Arial"/>
                </a:rPr>
                <a:t>扶贫济困</a:t>
              </a:r>
            </a:p>
          </p:txBody>
        </p:sp>
      </p:grpSp>
      <p:pic>
        <p:nvPicPr>
          <p:cNvPr id="13" name="Picture 3"/>
          <p:cNvPicPr>
            <a:picLocks noChangeAspect="1" noChangeArrowheads="1"/>
          </p:cNvPicPr>
          <p:nvPr/>
        </p:nvPicPr>
        <p:blipFill>
          <a:blip r:embed="rId2"/>
          <a:stretch>
            <a:fillRect/>
          </a:stretch>
        </p:blipFill>
        <p:spPr bwMode="auto">
          <a:xfrm>
            <a:off x="5292081" y="192400"/>
            <a:ext cx="3508670" cy="2054630"/>
          </a:xfrm>
          <a:prstGeom prst="rect">
            <a:avLst/>
          </a:prstGeom>
          <a:noFill/>
          <a:ln w="9525">
            <a:noFill/>
            <a:miter lim="800000"/>
          </a:ln>
        </p:spPr>
      </p:pic>
    </p:spTree>
    <p:extLst>
      <p:ext uri="{BB962C8B-B14F-4D97-AF65-F5344CB8AC3E}">
        <p14:creationId xmlns:p14="http://schemas.microsoft.com/office/powerpoint/2010/main" val="32716492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500"/>
                                        <p:tgtEl>
                                          <p:spTgt spid="10">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fade">
                                      <p:cBhvr>
                                        <p:cTn id="17" dur="500"/>
                                        <p:tgtEl>
                                          <p:spTgt spid="10">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w6.jpg"/>
          <p:cNvPicPr/>
          <p:nvPr/>
        </p:nvPicPr>
        <p:blipFill>
          <a:blip r:embed="rId3"/>
          <a:stretch>
            <a:fillRect/>
          </a:stretch>
        </p:blipFill>
        <p:spPr>
          <a:xfrm>
            <a:off x="251520" y="1124744"/>
            <a:ext cx="8640960" cy="5472608"/>
          </a:xfrm>
          <a:prstGeom prst="rect">
            <a:avLst/>
          </a:prstGeom>
        </p:spPr>
      </p:pic>
      <p:sp>
        <p:nvSpPr>
          <p:cNvPr id="3" name="TextBox 2"/>
          <p:cNvSpPr txBox="1"/>
          <p:nvPr/>
        </p:nvSpPr>
        <p:spPr>
          <a:xfrm>
            <a:off x="6876256" y="297853"/>
            <a:ext cx="2016224" cy="646331"/>
          </a:xfrm>
          <a:prstGeom prst="rect">
            <a:avLst/>
          </a:prstGeom>
          <a:noFill/>
        </p:spPr>
        <p:txBody>
          <a:bodyPr wrap="square" rtlCol="0">
            <a:spAutoFit/>
          </a:bodyPr>
          <a:lstStyle/>
          <a:p>
            <a:r>
              <a:rPr lang="zh-CN" altLang="en-US" sz="3600" b="1" smtClean="0">
                <a:latin typeface="华文行楷" pitchFamily="2" charset="-122"/>
                <a:ea typeface="华文行楷" pitchFamily="2" charset="-122"/>
              </a:rPr>
              <a:t>目标升华</a:t>
            </a:r>
            <a:endParaRPr lang="zh-CN" altLang="en-US" sz="3600" b="1">
              <a:latin typeface="华文行楷" pitchFamily="2" charset="-122"/>
              <a:ea typeface="华文行楷" pitchFamily="2" charset="-122"/>
            </a:endParaRPr>
          </a:p>
        </p:txBody>
      </p:sp>
    </p:spTree>
    <p:extLst>
      <p:ext uri="{BB962C8B-B14F-4D97-AF65-F5344CB8AC3E}">
        <p14:creationId xmlns:p14="http://schemas.microsoft.com/office/powerpoint/2010/main" val="2364133929"/>
      </p:ext>
    </p:extLst>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l="-2000" r="0"/>
          </a:stretch>
        </a:blipFill>
        <a:effectLst/>
      </p:bgPr>
    </p:bg>
    <p:spTree>
      <p:nvGrpSpPr>
        <p:cNvPr id="1" name=""/>
        <p:cNvGrpSpPr/>
        <p:nvPr/>
      </p:nvGrpSpPr>
      <p:grpSpPr>
        <a:xfrm>
          <a:off x="0" y="0"/>
          <a:ext cx="0" cy="0"/>
        </a:xfrm>
      </p:grpSpPr>
      <p:sp>
        <p:nvSpPr>
          <p:cNvPr id="5" name="TextBox 4"/>
          <p:cNvSpPr txBox="1"/>
          <p:nvPr/>
        </p:nvSpPr>
        <p:spPr>
          <a:xfrm>
            <a:off x="6876256" y="297853"/>
            <a:ext cx="2016224" cy="646331"/>
          </a:xfrm>
          <a:prstGeom prst="rect">
            <a:avLst/>
          </a:prstGeom>
          <a:noFill/>
        </p:spPr>
        <p:txBody>
          <a:bodyPr wrap="square" rtlCol="0">
            <a:spAutoFit/>
          </a:bodyPr>
          <a:lstStyle/>
          <a:p>
            <a:r>
              <a:rPr lang="zh-CN" altLang="en-US" sz="3600" b="1">
                <a:latin typeface="华文行楷" pitchFamily="2" charset="-122"/>
                <a:ea typeface="华文行楷" pitchFamily="2" charset="-122"/>
              </a:rPr>
              <a:t>当堂诊学</a:t>
            </a:r>
            <a:endParaRPr lang="zh-CN" altLang="en-US" sz="3600" b="1">
              <a:latin typeface="华文行楷" pitchFamily="2" charset="-122"/>
              <a:ea typeface="华文行楷" pitchFamily="2" charset="-122"/>
            </a:endParaRPr>
          </a:p>
        </p:txBody>
      </p:sp>
      <p:sp>
        <p:nvSpPr>
          <p:cNvPr id="2" name="矩形 1"/>
          <p:cNvSpPr/>
          <p:nvPr/>
        </p:nvSpPr>
        <p:spPr>
          <a:xfrm>
            <a:off x="2555776" y="2564904"/>
            <a:ext cx="3726160" cy="584775"/>
          </a:xfrm>
          <a:prstGeom prst="rect">
            <a:avLst/>
          </a:prstGeom>
        </p:spPr>
        <p:txBody>
          <a:bodyPr wrap="square">
            <a:spAutoFit/>
          </a:bodyPr>
          <a:lstStyle/>
          <a:p>
            <a:r>
              <a:rPr lang="zh-CN" altLang="en-US" sz="3200" b="1" smtClean="0">
                <a:latin typeface="楷体" pitchFamily="49" charset="-122"/>
                <a:ea typeface="楷体" pitchFamily="49" charset="-122"/>
              </a:rPr>
              <a:t>完成</a:t>
            </a:r>
            <a:r>
              <a:rPr lang="en-US" altLang="zh-CN" sz="3200" b="1" smtClean="0">
                <a:latin typeface="楷体" pitchFamily="49" charset="-122"/>
                <a:ea typeface="楷体" pitchFamily="49" charset="-122"/>
              </a:rPr>
              <a:t>【</a:t>
            </a:r>
            <a:r>
              <a:rPr lang="zh-CN" altLang="en-US" sz="3200" b="1">
                <a:latin typeface="楷体" pitchFamily="49" charset="-122"/>
                <a:ea typeface="楷体" pitchFamily="49" charset="-122"/>
              </a:rPr>
              <a:t>对点小练</a:t>
            </a:r>
            <a:r>
              <a:rPr lang="en-US" altLang="zh-CN" sz="3200" b="1" smtClean="0">
                <a:latin typeface="楷体" pitchFamily="49" charset="-122"/>
                <a:ea typeface="楷体" pitchFamily="49" charset="-122"/>
              </a:rPr>
              <a:t>】7</a:t>
            </a:r>
            <a:endParaRPr lang="en-US" altLang="zh-CN" sz="3200" b="1">
              <a:latin typeface="楷体" pitchFamily="49" charset="-122"/>
              <a:ea typeface="楷体" pitchFamily="49" charset="-122"/>
            </a:endParaRPr>
          </a:p>
        </p:txBody>
      </p:sp>
    </p:spTree>
    <p:extLst>
      <p:ext uri="{BB962C8B-B14F-4D97-AF65-F5344CB8AC3E}">
        <p14:creationId xmlns:p14="http://schemas.microsoft.com/office/powerpoint/2010/main" val="162234643"/>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7504" y="332656"/>
            <a:ext cx="8640960" cy="1384995"/>
          </a:xfrm>
          <a:prstGeom prst="rect">
            <a:avLst/>
          </a:prstGeom>
        </p:spPr>
        <p:txBody>
          <a:bodyPr wrap="square">
            <a:spAutoFit/>
          </a:bodyPr>
          <a:lstStyle/>
          <a:p>
            <a:r>
              <a:rPr lang="en-US" altLang="zh-CN" sz="2800" b="1" smtClean="0">
                <a:latin typeface="楷体" pitchFamily="49" charset="-122"/>
                <a:ea typeface="楷体" pitchFamily="49" charset="-122"/>
              </a:rPr>
              <a:t>7.</a:t>
            </a:r>
            <a:r>
              <a:rPr lang="zh-CN" altLang="en-US" sz="2800" b="1" smtClean="0">
                <a:latin typeface="楷体" pitchFamily="49" charset="-122"/>
                <a:ea typeface="楷体" pitchFamily="49" charset="-122"/>
              </a:rPr>
              <a:t>下面</a:t>
            </a:r>
            <a:r>
              <a:rPr lang="zh-CN" altLang="en-US" sz="2800" b="1">
                <a:latin typeface="楷体" pitchFamily="49" charset="-122"/>
                <a:ea typeface="楷体" pitchFamily="49" charset="-122"/>
              </a:rPr>
              <a:t>是国务院新闻办公室发布的“庆祝中华人民共和国成立</a:t>
            </a:r>
            <a:r>
              <a:rPr lang="en-US" altLang="zh-CN" sz="2800" b="1">
                <a:latin typeface="楷体" pitchFamily="49" charset="-122"/>
                <a:ea typeface="楷体" pitchFamily="49" charset="-122"/>
              </a:rPr>
              <a:t>70</a:t>
            </a:r>
            <a:r>
              <a:rPr lang="zh-CN" altLang="en-US" sz="2800" b="1">
                <a:latin typeface="楷体" pitchFamily="49" charset="-122"/>
                <a:ea typeface="楷体" pitchFamily="49" charset="-122"/>
              </a:rPr>
              <a:t>周年活动标识”。请指出活动标识的设计核心元素</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并分析活动标识设计的视觉效果及其意蕴。</a:t>
            </a:r>
          </a:p>
        </p:txBody>
      </p:sp>
      <p:pic>
        <p:nvPicPr>
          <p:cNvPr id="3" name="a20-09.jpg"/>
          <p:cNvPicPr/>
          <p:nvPr/>
        </p:nvPicPr>
        <p:blipFill>
          <a:blip r:embed="rId3"/>
          <a:stretch>
            <a:fillRect/>
          </a:stretch>
        </p:blipFill>
        <p:spPr>
          <a:xfrm>
            <a:off x="0" y="1988840"/>
            <a:ext cx="3641204" cy="4680520"/>
          </a:xfrm>
          <a:prstGeom prst="rect">
            <a:avLst/>
          </a:prstGeom>
        </p:spPr>
      </p:pic>
      <p:sp>
        <p:nvSpPr>
          <p:cNvPr id="4" name="矩形 3"/>
          <p:cNvSpPr/>
          <p:nvPr/>
        </p:nvSpPr>
        <p:spPr>
          <a:xfrm>
            <a:off x="3831965" y="2060848"/>
            <a:ext cx="5184576" cy="3785652"/>
          </a:xfrm>
          <a:prstGeom prst="rect">
            <a:avLst/>
          </a:prstGeom>
        </p:spPr>
        <p:txBody>
          <a:bodyPr wrap="square">
            <a:spAutoFit/>
          </a:bodyPr>
          <a:lstStyle/>
          <a:p>
            <a:pPr>
              <a:lnSpc>
                <a:spcPct val="150000"/>
              </a:lnSpc>
            </a:pPr>
            <a:r>
              <a:rPr lang="zh-CN" altLang="en-US" sz="3200" b="1" smtClean="0">
                <a:solidFill>
                  <a:srgbClr val="FF0000"/>
                </a:solidFill>
                <a:latin typeface="楷体" pitchFamily="49" charset="-122"/>
                <a:ea typeface="楷体" pitchFamily="49" charset="-122"/>
              </a:rPr>
              <a:t>①活动</a:t>
            </a:r>
            <a:r>
              <a:rPr lang="zh-CN" altLang="en-US" sz="3200" b="1">
                <a:solidFill>
                  <a:srgbClr val="FF0000"/>
                </a:solidFill>
                <a:latin typeface="楷体" pitchFamily="49" charset="-122"/>
                <a:ea typeface="楷体" pitchFamily="49" charset="-122"/>
              </a:rPr>
              <a:t>标识以数字“</a:t>
            </a:r>
            <a:r>
              <a:rPr lang="en-US" altLang="zh-CN" sz="3200" b="1">
                <a:solidFill>
                  <a:srgbClr val="FF0000"/>
                </a:solidFill>
                <a:latin typeface="楷体" pitchFamily="49" charset="-122"/>
                <a:ea typeface="楷体" pitchFamily="49" charset="-122"/>
              </a:rPr>
              <a:t>70”</a:t>
            </a:r>
            <a:r>
              <a:rPr lang="zh-CN" altLang="en-US" sz="3200" b="1">
                <a:solidFill>
                  <a:srgbClr val="FF0000"/>
                </a:solidFill>
                <a:latin typeface="楷体" pitchFamily="49" charset="-122"/>
                <a:ea typeface="楷体" pitchFamily="49" charset="-122"/>
              </a:rPr>
              <a:t>和代表国家形象的国徽五星及天安门作为设计核心元素</a:t>
            </a:r>
            <a:r>
              <a:rPr lang="en-US" altLang="zh-CN" sz="3200" b="1">
                <a:solidFill>
                  <a:srgbClr val="FF0000"/>
                </a:solidFill>
                <a:latin typeface="楷体" pitchFamily="49" charset="-122"/>
                <a:ea typeface="楷体" pitchFamily="49" charset="-122"/>
              </a:rPr>
              <a:t>,</a:t>
            </a:r>
            <a:r>
              <a:rPr lang="zh-CN" altLang="en-US" sz="3200" b="1">
                <a:solidFill>
                  <a:srgbClr val="FF0000"/>
                </a:solidFill>
                <a:latin typeface="楷体" pitchFamily="49" charset="-122"/>
                <a:ea typeface="楷体" pitchFamily="49" charset="-122"/>
              </a:rPr>
              <a:t>紧扣中华人民共和国成立</a:t>
            </a:r>
            <a:r>
              <a:rPr lang="en-US" altLang="zh-CN" sz="3200" b="1">
                <a:solidFill>
                  <a:srgbClr val="FF0000"/>
                </a:solidFill>
                <a:latin typeface="楷体" pitchFamily="49" charset="-122"/>
                <a:ea typeface="楷体" pitchFamily="49" charset="-122"/>
              </a:rPr>
              <a:t>70</a:t>
            </a:r>
            <a:r>
              <a:rPr lang="zh-CN" altLang="en-US" sz="3200" b="1">
                <a:solidFill>
                  <a:srgbClr val="FF0000"/>
                </a:solidFill>
                <a:latin typeface="楷体" pitchFamily="49" charset="-122"/>
                <a:ea typeface="楷体" pitchFamily="49" charset="-122"/>
              </a:rPr>
              <a:t>周年庆典活动主题</a:t>
            </a:r>
            <a:r>
              <a:rPr lang="zh-CN" altLang="en-US" sz="3200" b="1" smtClean="0">
                <a:solidFill>
                  <a:srgbClr val="FF0000"/>
                </a:solidFill>
                <a:latin typeface="楷体" pitchFamily="49" charset="-122"/>
                <a:ea typeface="楷体" pitchFamily="49" charset="-122"/>
              </a:rPr>
              <a:t>。</a:t>
            </a:r>
            <a:endParaRPr lang="zh-CN" altLang="en-US" sz="3200" b="1">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6337825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69</Paragraphs>
  <Slides>19</Slides>
  <Notes>14</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19</vt:i4>
      </vt:variant>
    </vt:vector>
  </HeadingPairs>
  <TitlesOfParts>
    <vt:vector baseType="lpstr" size="25">
      <vt:lpstr>Arial</vt:lpstr>
      <vt:lpstr>Calibri</vt:lpstr>
      <vt:lpstr>华文行楷</vt:lpstr>
      <vt:lpstr>楷体</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2022-04-11T09:02:39.561</cp:lastPrinted>
  <dcterms:created xsi:type="dcterms:W3CDTF">2022-04-11T09:02:39Z</dcterms:created>
  <dcterms:modified xsi:type="dcterms:W3CDTF">2022-04-11T01:02:40Z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