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3"/>
    <p:sldId id="291" r:id="rId4"/>
    <p:sldId id="277" r:id="rId6"/>
    <p:sldId id="261" r:id="rId7"/>
    <p:sldId id="258" r:id="rId8"/>
    <p:sldId id="267" r:id="rId9"/>
    <p:sldId id="262" r:id="rId10"/>
    <p:sldId id="270" r:id="rId11"/>
    <p:sldId id="263" r:id="rId12"/>
    <p:sldId id="268" r:id="rId13"/>
    <p:sldId id="292" r:id="rId14"/>
    <p:sldId id="265" r:id="rId15"/>
    <p:sldId id="27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870" y="96"/>
      </p:cViewPr>
      <p:guideLst>
        <p:guide orient="horz" pos="2159"/>
        <p:guide pos="28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B1BBCDB-DB10-42ED-A59B-26853400814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D8A2A09-9650-48E6-B71B-1F33690604B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62E0D2-331F-4500-BA40-6E3F1BA555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2ED4D7-55A1-4DD3-B1E2-5B0F149B56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EB681B-0EF4-45E0-9F82-7B22BDA59C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5C37C-DBA9-435A-A83F-31733EDB725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913A5-1E79-4FFB-8064-AE556025FE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C811C-DAB4-4E30-A99B-6855152C2CF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4F206-D38D-4468-A70D-91F326D288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DF461-F311-4C09-B04A-16708231E9A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63495-85A7-4528-A059-C5EA8C7490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8446A-7188-4EEE-9860-40ABCE55FEE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FBF3A-F2EF-4998-9760-3EF8ADD58E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D1EC9-66C6-41B6-B880-3713A72D2DA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88B45-77B9-424F-A0C4-ADEC0B0822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53B58-640E-4281-95E7-53F5114D34D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8AFA1-CF5A-4200-8623-A7EB3CCAA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5F7CC-2FFE-4E08-9C0D-E0601B80F48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11A76-F776-4517-B71F-587CC8719F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AD200-4BCD-4FB1-A39C-53783E93370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91B9F-8497-4522-86D8-92E746075F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0F40B-EB56-4E2C-8185-FE726B83FA8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F4537-B7E8-4F06-8569-1A2A6022D6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6FEA9-6F45-46B7-9E5D-CD79169DEC6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10A29-CADB-471F-9F12-CB33393A2C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A814B-F4C8-4917-9FF0-D7343E0BD7A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133F8-6F95-4EEA-BDB9-F1EC976301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1605B0C-3074-4E9A-9D3E-07F6EC28E0B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123B99D-B166-4FA1-878B-C987B801C9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file:///H:\&#31181;&#26641;&#37101;&#27216;&#39548;&#36716;\&#26446;&#24314;&#32418;&#20248;&#36136;&#35838;\&#29233;&#30340;&#21327;&#22863;&#26354;_.MP3" TargetMode="External"/><Relationship Id="rId2" Type="http://schemas.openxmlformats.org/officeDocument/2006/relationships/audio" Target="file:///H:\&#31181;&#26641;&#37101;&#27216;&#39548;&#36716;\&#26446;&#24314;&#32418;&#20248;&#36136;&#35838;\&#29233;&#30340;&#21327;&#22863;&#26354;_.MP3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715500" cy="75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爱的协奏曲_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5805488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539750" y="2276475"/>
            <a:ext cx="8188325" cy="22098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zh-CN" altLang="en-US" sz="9600" b="1" kern="10">
                <a:ln w="19050">
                  <a:solidFill>
                    <a:srgbClr val="993366"/>
                  </a:solidFill>
                  <a:rou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+mn-ea"/>
                <a:ea typeface="+mn-ea"/>
                <a:cs typeface="+mn-ea"/>
              </a:rPr>
              <a:t>种树郭橐驼传</a:t>
            </a:r>
            <a:endParaRPr lang="zh-CN" altLang="en-US" sz="9600" b="1" kern="10">
              <a:ln w="19050">
                <a:solidFill>
                  <a:srgbClr val="993366"/>
                </a:solidFill>
                <a:round/>
              </a:ln>
              <a:solidFill>
                <a:srgbClr val="FF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571875" y="5286375"/>
            <a:ext cx="38862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Calibri" pitchFamily="34" charset="0"/>
              </a:rPr>
              <a:t>柳宗元</a:t>
            </a:r>
            <a:endParaRPr lang="zh-CN" altLang="en-US" sz="6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908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1928813" y="4429125"/>
            <a:ext cx="5715000" cy="1631950"/>
          </a:xfrm>
          <a:prstGeom prst="rect">
            <a:avLst/>
          </a:prstGeom>
          <a:solidFill>
            <a:schemeClr val="bg1">
              <a:alpha val="50195"/>
            </a:schemeClr>
          </a:solidFill>
          <a:ln w="2857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虽曰爱之，其实害之；</a:t>
            </a:r>
            <a:endParaRPr kumimoji="1" lang="zh-CN" altLang="en-US" sz="4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虽曰忧之，其实仇之。</a:t>
            </a:r>
            <a:endParaRPr kumimoji="1" lang="zh-CN" altLang="en-US" sz="4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2987675" y="1268413"/>
            <a:ext cx="0" cy="25860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3348038" y="1268413"/>
            <a:ext cx="862012" cy="3786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种   树</a:t>
            </a:r>
            <a:endParaRPr kumimoji="1" lang="zh-CN" altLang="en-US" sz="4400" b="1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1428750" y="1785938"/>
            <a:ext cx="862013" cy="24939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勤虑害树</a:t>
            </a:r>
            <a:r>
              <a:rPr kumimoji="1"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隶书" pitchFamily="49" charset="-122"/>
              </a:rPr>
              <a:t> </a:t>
            </a:r>
            <a:endParaRPr kumimoji="1"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8454" name="Line 22"/>
          <p:cNvSpPr>
            <a:spLocks noChangeShapeType="1"/>
          </p:cNvSpPr>
          <p:nvPr/>
        </p:nvSpPr>
        <p:spPr bwMode="auto">
          <a:xfrm>
            <a:off x="6227763" y="1268413"/>
            <a:ext cx="0" cy="26527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5075238" y="1341438"/>
            <a:ext cx="862012" cy="2576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治   民</a:t>
            </a:r>
            <a:endParaRPr kumimoji="1" lang="zh-CN" altLang="en-US" sz="4400" b="1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6865938" y="1785938"/>
            <a:ext cx="854075" cy="2362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繁政扰民</a:t>
            </a:r>
            <a:endParaRPr kumimoji="1" lang="zh-CN" alt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313" y="1052513"/>
            <a:ext cx="792162" cy="436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  <a:sym typeface="+mn-ea"/>
              </a:rPr>
              <a:t>顺木之天以致其性</a:t>
            </a:r>
            <a:endParaRPr lang="zh-CN" altLang="en-US" sz="40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812088" y="1123950"/>
            <a:ext cx="792162" cy="4244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  <a:sym typeface="+mn-ea"/>
              </a:rPr>
              <a:t>顺民之性以养其民</a:t>
            </a:r>
            <a:endParaRPr lang="zh-CN" altLang="en-US" sz="40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8" grpId="0" animBg="1" autoUpdateAnimBg="0"/>
      <p:bldP spid="18449" grpId="0" animBg="1"/>
      <p:bldP spid="18450" grpId="0" autoUpdateAnimBg="0"/>
      <p:bldP spid="18451" grpId="0" autoUpdateAnimBg="0"/>
      <p:bldP spid="18454" grpId="0" animBg="1"/>
      <p:bldP spid="18455" grpId="0" bldLvl="0" animBg="1" autoUpdateAnimBg="0"/>
      <p:bldP spid="18458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" descr="201402061034096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0368" y="448946"/>
            <a:ext cx="8229599" cy="1143000"/>
          </a:xfrm>
        </p:spPr>
        <p:txBody>
          <a:bodyPr/>
          <a:lstStyle/>
          <a:p>
            <a:pPr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寓     意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  <a:p>
            <a:pPr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81075"/>
            <a:ext cx="9282113" cy="509587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b="1" smtClean="0">
                <a:solidFill>
                  <a:srgbClr val="FF0000"/>
                </a:solidFill>
                <a:latin typeface="Tahoma" pitchFamily="34" charset="0"/>
              </a:rPr>
              <a:t>                        </a:t>
            </a:r>
            <a:r>
              <a:rPr lang="zh-CN" altLang="en-US" sz="4400" b="1" smtClean="0">
                <a:latin typeface="Tahoma" pitchFamily="34" charset="0"/>
                <a:ea typeface="楷体" pitchFamily="49" charset="-122"/>
              </a:rPr>
              <a:t>郭橐驼介绍养树地经验，再把养树之道，</a:t>
            </a:r>
            <a:r>
              <a:rPr lang="en-US" altLang="zh-CN" sz="4400" b="1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“</a:t>
            </a:r>
            <a:r>
              <a:rPr lang="zh-CN" altLang="en-US" sz="4400" b="1" smtClean="0">
                <a:latin typeface="Tahoma" pitchFamily="34" charset="0"/>
                <a:ea typeface="楷体" pitchFamily="49" charset="-122"/>
              </a:rPr>
              <a:t>移之官理</a:t>
            </a: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4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400" b="1" smtClean="0">
                <a:latin typeface="Tahoma" pitchFamily="34" charset="0"/>
                <a:ea typeface="楷体" pitchFamily="49" charset="-122"/>
              </a:rPr>
              <a:t>，巧妙地把</a:t>
            </a:r>
            <a:r>
              <a:rPr lang="en-US" altLang="zh-CN" sz="4400" b="1" smtClean="0">
                <a:latin typeface="Times New Roman" pitchFamily="18" charset="0"/>
                <a:ea typeface="楷体" pitchFamily="49" charset="-122"/>
                <a:sym typeface="+mn-ea"/>
              </a:rPr>
              <a:t>“</a:t>
            </a:r>
            <a:r>
              <a:rPr lang="zh-CN" altLang="en-US" sz="4400" b="1" smtClean="0">
                <a:latin typeface="Tahoma" pitchFamily="34" charset="0"/>
                <a:ea typeface="楷体" pitchFamily="49" charset="-122"/>
              </a:rPr>
              <a:t>养树</a:t>
            </a: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400" b="1" smtClean="0">
                <a:latin typeface="Tahoma" pitchFamily="34" charset="0"/>
                <a:ea typeface="楷体" pitchFamily="49" charset="-122"/>
              </a:rPr>
              <a:t>与</a:t>
            </a:r>
            <a:r>
              <a:rPr lang="en-US" altLang="zh-CN" sz="4400" b="1" smtClean="0">
                <a:latin typeface="Times New Roman" pitchFamily="18" charset="0"/>
                <a:ea typeface="楷体" pitchFamily="49" charset="-122"/>
                <a:sym typeface="+mn-ea"/>
              </a:rPr>
              <a:t>“</a:t>
            </a:r>
            <a:r>
              <a:rPr lang="zh-CN" altLang="en-US" sz="4400" b="1" smtClean="0">
                <a:latin typeface="Tahoma" pitchFamily="34" charset="0"/>
                <a:ea typeface="楷体" pitchFamily="49" charset="-122"/>
              </a:rPr>
              <a:t>养民</a:t>
            </a: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400" b="1" smtClean="0">
                <a:latin typeface="Tahoma" pitchFamily="34" charset="0"/>
                <a:ea typeface="楷体" pitchFamily="49" charset="-122"/>
              </a:rPr>
              <a:t>联系起来，形象而又充分地             了</a:t>
            </a:r>
            <a:r>
              <a:rPr lang="zh-CN" altLang="en-US" sz="4400" b="1" smtClean="0">
                <a:ea typeface="楷体" pitchFamily="49" charset="-122"/>
              </a:rPr>
              <a:t>顺民之性以养民的道理。</a:t>
            </a:r>
            <a:r>
              <a:rPr lang="zh-CN" altLang="en-US" sz="4400" b="1" smtClean="0">
                <a:solidFill>
                  <a:srgbClr val="0000FF"/>
                </a:solidFill>
                <a:ea typeface="楷体" pitchFamily="49" charset="-122"/>
              </a:rPr>
              <a:t>                        </a:t>
            </a:r>
            <a:r>
              <a:rPr lang="zh-CN" altLang="en-US" sz="4400" b="1" smtClean="0">
                <a:ea typeface="楷体" pitchFamily="49" charset="-122"/>
              </a:rPr>
              <a:t>了统治者的苛政繁令对百姓的骚扰侵害，提出宽简为证，让百姓安居乐业的主张。</a:t>
            </a:r>
            <a:endParaRPr lang="zh-CN" altLang="en-US" sz="4400" b="1" smtClean="0">
              <a:ea typeface="楷体" pitchFamily="49" charset="-122"/>
            </a:endParaRPr>
          </a:p>
          <a:p>
            <a:pPr marL="0" indent="0"/>
            <a:endParaRPr lang="zh-CN" altLang="en-US" sz="4800" b="1" smtClean="0">
              <a:ea typeface="楷体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87450" y="981075"/>
            <a:ext cx="19367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ahoma" pitchFamily="34" charset="0"/>
                <a:ea typeface="楷体" pitchFamily="49" charset="-122"/>
                <a:sym typeface="+mn-ea"/>
              </a:rPr>
              <a:t>通过（</a:t>
            </a:r>
            <a:endParaRPr lang="zh-CN" altLang="en-US" sz="440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348038" y="3068638"/>
            <a:ext cx="28575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ahoma" pitchFamily="34" charset="0"/>
                <a:ea typeface="楷体" pitchFamily="49" charset="-122"/>
                <a:sym typeface="+mn-ea"/>
              </a:rPr>
              <a:t>）表达（</a:t>
            </a:r>
            <a:endParaRPr lang="zh-CN" altLang="en-US" sz="4400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700338" y="3716338"/>
            <a:ext cx="44513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a typeface="楷体" pitchFamily="49" charset="-122"/>
                <a:sym typeface="+mn-ea"/>
              </a:rPr>
              <a:t>）揭露并讽刺（</a:t>
            </a:r>
            <a:endParaRPr lang="zh-CN" altLang="en-US" sz="440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844800" y="5734050"/>
            <a:ext cx="769938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ahoma" pitchFamily="34" charset="0"/>
                <a:ea typeface="楷体" pitchFamily="49" charset="-122"/>
                <a:sym typeface="+mn-ea"/>
              </a:rPr>
              <a:t>）</a:t>
            </a:r>
            <a:endParaRPr lang="zh-CN" altLang="en-US" sz="4400" b="1">
              <a:solidFill>
                <a:srgbClr val="0000FF"/>
              </a:solidFill>
              <a:latin typeface="Tahoma" pitchFamily="34" charset="0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357188" y="157162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sz="400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4000" b="1" smtClean="0">
                <a:latin typeface="楷体" pitchFamily="49" charset="-122"/>
                <a:ea typeface="楷体" pitchFamily="49" charset="-122"/>
              </a:rPr>
              <a:t>现实生活中，郭橐驼的“种树秘方”给了我们什么启示？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4000" b="1" smtClean="0">
                <a:latin typeface="楷体" pitchFamily="49" charset="-122"/>
                <a:ea typeface="楷体" pitchFamily="49" charset="-122"/>
              </a:rPr>
              <a:t>要求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4000" b="1" smtClean="0">
                <a:latin typeface="楷体" pitchFamily="49" charset="-122"/>
                <a:ea typeface="楷体" pitchFamily="49" charset="-122"/>
              </a:rPr>
              <a:t>观点明确，论证充分，语言简明连贯。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40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4244" y="188890"/>
            <a:ext cx="293878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sym typeface="+mn-ea"/>
              </a:rPr>
              <a:t>再疑再探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500166" y="2143116"/>
            <a:ext cx="5214974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谢 谢</a:t>
            </a:r>
            <a:endParaRPr lang="zh-CN" altLang="en-US" sz="8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313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4966" y="3911752"/>
            <a:ext cx="9665747" cy="483498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zh-CN" altLang="en-US" sz="4000" b="1" dirty="0" smtClean="0">
                <a:ea typeface="楷体" pitchFamily="49" charset="-122"/>
              </a:rPr>
              <a:t> </a:t>
            </a:r>
            <a:r>
              <a:rPr lang="en-US" altLang="zh-CN" sz="4000" b="1" dirty="0" smtClean="0">
                <a:ea typeface="楷体" pitchFamily="49" charset="-122"/>
              </a:rPr>
              <a:t>2</a:t>
            </a:r>
            <a:r>
              <a:rPr lang="zh-CN" altLang="en-US" sz="4000" b="1" dirty="0" smtClean="0">
                <a:ea typeface="楷体" pitchFamily="49" charset="-122"/>
              </a:rPr>
              <a:t>、</a:t>
            </a:r>
            <a:r>
              <a:rPr lang="zh-CN" altLang="zh-CN" sz="4000" b="1" dirty="0" smtClean="0">
                <a:ea typeface="楷体" pitchFamily="49" charset="-122"/>
              </a:rPr>
              <a:t>概述本文内容。</a:t>
            </a:r>
            <a:endParaRPr lang="en-US" altLang="zh-CN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ea typeface="楷体" pitchFamily="49" charset="-122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zh-CN" altLang="zh-CN" sz="4000" b="1" dirty="0" smtClean="0">
              <a:ea typeface="楷体" pitchFamily="49" charset="-122"/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zh-CN" altLang="zh-CN" sz="3600" dirty="0" smtClean="0"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7115" y="231458"/>
            <a:ext cx="4634230" cy="914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交流预习成果</a:t>
            </a:r>
            <a:endParaRPr lang="zh-CN" altLang="zh-CN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  <p:sp>
        <p:nvSpPr>
          <p:cNvPr id="15364" name="文本框 1"/>
          <p:cNvSpPr txBox="1">
            <a:spLocks noChangeArrowheads="1"/>
          </p:cNvSpPr>
          <p:nvPr/>
        </p:nvSpPr>
        <p:spPr bwMode="auto">
          <a:xfrm>
            <a:off x="539750" y="4581525"/>
            <a:ext cx="78486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郭橐驼用一个养树的故事，告诉我们一个顺民之性以养民的深刻道理。</a:t>
            </a:r>
            <a:endParaRPr lang="zh-CN" altLang="en-US" sz="3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79705" y="980423"/>
            <a:ext cx="9144000" cy="29238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、复习巩固字词。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早实以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蕃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（  ）   木寿且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孳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（          ）   其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莳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若子（    ）    好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烦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其令（       ）   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勖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尔植（    ）   缫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绪（               ）   辍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飧饔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（                      ）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195812" y="1844664"/>
            <a:ext cx="6477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" pitchFamily="49" charset="-122"/>
              </a:rPr>
              <a:t>多</a:t>
            </a:r>
            <a:endParaRPr lang="zh-CN" altLang="en-US" sz="3200" b="1" dirty="0">
              <a:ea typeface="楷体" pitchFamily="49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5652142" y="1773226"/>
            <a:ext cx="23050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" pitchFamily="49" charset="-122"/>
              </a:rPr>
              <a:t>滋长、繁殖</a:t>
            </a:r>
            <a:endParaRPr lang="zh-CN" altLang="en-US" sz="3200" b="1" dirty="0">
              <a:ea typeface="楷体" pitchFamily="49" charset="-122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2196130" y="2349175"/>
            <a:ext cx="1439863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" pitchFamily="49" charset="-122"/>
              </a:rPr>
              <a:t>种植</a:t>
            </a:r>
            <a:endParaRPr lang="zh-CN" altLang="en-US" sz="3200" b="1" dirty="0">
              <a:ea typeface="楷体" pitchFamily="49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6286512" y="2285992"/>
            <a:ext cx="100806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" pitchFamily="49" charset="-122"/>
              </a:rPr>
              <a:t>繁多</a:t>
            </a:r>
            <a:endParaRPr lang="zh-CN" altLang="en-US" sz="3200" b="1" dirty="0">
              <a:ea typeface="楷体" pitchFamily="49" charset="-122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1836082" y="2780661"/>
            <a:ext cx="10795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" pitchFamily="49" charset="-122"/>
              </a:rPr>
              <a:t>勉励</a:t>
            </a:r>
            <a:endParaRPr lang="zh-CN" altLang="en-US" sz="3200" b="1" dirty="0">
              <a:ea typeface="楷体" pitchFamily="49" charset="-122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292094" y="2780661"/>
            <a:ext cx="324008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" pitchFamily="49" charset="-122"/>
              </a:rPr>
              <a:t>通</a:t>
            </a:r>
            <a:r>
              <a:rPr lang="zh-CN" altLang="en-US" sz="3200" b="1" dirty="0">
                <a:latin typeface="楷体"/>
                <a:ea typeface="楷体" pitchFamily="49" charset="-122"/>
              </a:rPr>
              <a:t>“</a:t>
            </a:r>
            <a:r>
              <a:rPr lang="zh-CN" altLang="en-US" sz="3200" b="1" dirty="0">
                <a:ea typeface="楷体" pitchFamily="49" charset="-122"/>
              </a:rPr>
              <a:t>尔</a:t>
            </a:r>
            <a:r>
              <a:rPr lang="zh-CN" altLang="en-US" sz="3200" b="1" dirty="0">
                <a:latin typeface="楷体"/>
                <a:ea typeface="楷体" pitchFamily="49" charset="-122"/>
              </a:rPr>
              <a:t>”</a:t>
            </a:r>
            <a:r>
              <a:rPr lang="zh-CN" altLang="en-US" sz="3200" b="1" dirty="0">
                <a:ea typeface="楷体" pitchFamily="49" charset="-122"/>
              </a:rPr>
              <a:t>，你们</a:t>
            </a:r>
            <a:endParaRPr lang="zh-CN" altLang="en-US" sz="3200" b="1" dirty="0">
              <a:ea typeface="楷体" pitchFamily="49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785918" y="3286124"/>
            <a:ext cx="44640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" pitchFamily="49" charset="-122"/>
              </a:rPr>
              <a:t>飧，晚饭。饔，早饭。</a:t>
            </a:r>
            <a:endParaRPr lang="zh-CN" altLang="en-US" sz="3200" b="1" dirty="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313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6513" y="692150"/>
            <a:ext cx="9271001" cy="5957888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b="1" dirty="0" smtClean="0">
                <a:ea typeface="楷体" pitchFamily="49" charset="-122"/>
              </a:rPr>
              <a:t>1</a:t>
            </a:r>
            <a:r>
              <a:rPr lang="zh-CN" altLang="en-US" b="1" dirty="0" smtClean="0">
                <a:ea typeface="楷体" pitchFamily="49" charset="-122"/>
              </a:rPr>
              <a:t>、</a:t>
            </a:r>
            <a:r>
              <a:rPr lang="zh-CN" altLang="zh-CN" b="1" dirty="0" smtClean="0">
                <a:ea typeface="楷体" pitchFamily="49" charset="-122"/>
              </a:rPr>
              <a:t>你觉得郭橐驼是怎样的一个人？</a:t>
            </a:r>
            <a:r>
              <a:rPr lang="en-US" altLang="zh-CN" b="1" dirty="0" smtClean="0">
                <a:solidFill>
                  <a:srgbClr val="FF0000"/>
                </a:solidFill>
                <a:ea typeface="楷体" pitchFamily="49" charset="-122"/>
                <a:sym typeface="+mn-ea"/>
              </a:rPr>
              <a:t>  (</a:t>
            </a:r>
            <a:r>
              <a:rPr lang="zh-CN" altLang="zh-CN" b="1" dirty="0" smtClean="0">
                <a:solidFill>
                  <a:srgbClr val="FF0000"/>
                </a:solidFill>
                <a:ea typeface="楷体" pitchFamily="49" charset="-122"/>
                <a:sym typeface="+mn-ea"/>
              </a:rPr>
              <a:t>外貌、言行</a:t>
            </a:r>
            <a:r>
              <a:rPr lang="en-US" altLang="zh-CN" b="1" dirty="0" smtClean="0">
                <a:solidFill>
                  <a:srgbClr val="FF0000"/>
                </a:solidFill>
                <a:ea typeface="楷体" pitchFamily="49" charset="-122"/>
                <a:sym typeface="+mn-ea"/>
              </a:rPr>
              <a:t>)</a:t>
            </a:r>
            <a:endParaRPr lang="en-US" altLang="zh-CN" b="1" dirty="0" smtClean="0">
              <a:solidFill>
                <a:srgbClr val="FF0000"/>
              </a:solidFill>
              <a:ea typeface="楷体" pitchFamily="49" charset="-122"/>
              <a:sym typeface="+mn-ea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b="1" dirty="0" smtClean="0">
                <a:ea typeface="楷体" pitchFamily="49" charset="-122"/>
                <a:sym typeface="+mn-ea"/>
              </a:rPr>
              <a:t>2</a:t>
            </a:r>
            <a:r>
              <a:rPr lang="zh-CN" altLang="en-US" b="1" dirty="0" smtClean="0">
                <a:ea typeface="楷体" pitchFamily="49" charset="-122"/>
                <a:sym typeface="+mn-ea"/>
              </a:rPr>
              <a:t>、</a:t>
            </a:r>
            <a:r>
              <a:rPr lang="zh-CN" altLang="zh-CN" b="1" dirty="0" smtClean="0">
                <a:ea typeface="楷体" pitchFamily="49" charset="-122"/>
                <a:sym typeface="+mn-ea"/>
              </a:rPr>
              <a:t>郭橐驼是种树行家，</a:t>
            </a:r>
            <a:r>
              <a:rPr lang="zh-CN" altLang="en-US" b="1" dirty="0" smtClean="0">
                <a:ea typeface="楷体" pitchFamily="49" charset="-122"/>
                <a:sym typeface="+mn-ea"/>
              </a:rPr>
              <a:t>他的种树绝技“绝”在哪里</a:t>
            </a:r>
            <a:r>
              <a:rPr lang="zh-CN" altLang="zh-CN" b="1" dirty="0" smtClean="0">
                <a:ea typeface="楷体" pitchFamily="49" charset="-122"/>
                <a:sym typeface="+mn-ea"/>
              </a:rPr>
              <a:t>？</a:t>
            </a:r>
            <a:r>
              <a:rPr lang="zh-CN" altLang="zh-CN" b="1" dirty="0" smtClean="0">
                <a:solidFill>
                  <a:srgbClr val="FF0000"/>
                </a:solidFill>
                <a:ea typeface="楷体" pitchFamily="49" charset="-122"/>
                <a:sym typeface="+mn-ea"/>
              </a:rPr>
              <a:t>（正面描写、侧面描写）</a:t>
            </a:r>
            <a:endParaRPr lang="zh-CN" altLang="zh-CN" b="1" dirty="0" smtClean="0">
              <a:solidFill>
                <a:srgbClr val="FF0000"/>
              </a:solidFill>
              <a:ea typeface="楷体" pitchFamily="49" charset="-122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3</a:t>
            </a:r>
            <a:r>
              <a:rPr lang="zh-CN" altLang="en-US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、</a:t>
            </a:r>
            <a:r>
              <a:rPr lang="zh-CN" altLang="zh-CN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郭橐驼种树的秘方</a:t>
            </a:r>
            <a:r>
              <a:rPr lang="zh-CN" altLang="en-US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是什么</a:t>
            </a:r>
            <a:r>
              <a:rPr lang="zh-CN" altLang="zh-CN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？</a:t>
            </a:r>
            <a:r>
              <a:rPr lang="zh-CN" altLang="en-US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其他种树的人是怎样做的？结果如何？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  <a:sym typeface="+mn-ea"/>
              </a:rPr>
              <a:t>（方法、态度、结果）</a:t>
            </a:r>
            <a:endParaRPr lang="zh-CN" altLang="en-US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  <a:sym typeface="+mn-ea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  <a:sym typeface="+mn-ea"/>
              </a:rPr>
              <a:t>4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  <a:sym typeface="+mn-ea"/>
              </a:rPr>
              <a:t>联系背景分析课文第四段中种树与官理有何相似之处？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（方法、态度、结果）</a:t>
            </a:r>
            <a:endParaRPr lang="zh-CN" altLang="en-US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b="1" smtClean="0"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b="1" smtClean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zh-CN" altLang="zh-CN" b="1" smtClean="0">
                <a:latin typeface="楷体" pitchFamily="49" charset="-122"/>
                <a:ea typeface="楷体" pitchFamily="49" charset="-122"/>
                <a:sym typeface="+mn-ea"/>
              </a:rPr>
              <a:t>现实生活中，郭橐驼的“种树秘方”给我们什么启示？</a:t>
            </a:r>
            <a:r>
              <a:rPr lang="zh-CN" altLang="en-US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</a:t>
            </a:r>
            <a:r>
              <a:rPr lang="zh-CN" altLang="zh-CN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要求</a:t>
            </a:r>
            <a:r>
              <a:rPr lang="zh-CN" altLang="en-US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zh-CN" altLang="zh-CN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观点明确，论证充分，语言简明连贯。</a:t>
            </a:r>
            <a:r>
              <a:rPr lang="zh-CN" altLang="en-US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）</a:t>
            </a:r>
            <a:endParaRPr lang="zh-CN" altLang="en-US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02180" y="-58103"/>
            <a:ext cx="4133850" cy="829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设        疑</a:t>
            </a:r>
            <a:endParaRPr lang="zh-CN" alt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-41275" y="1773238"/>
            <a:ext cx="9072563" cy="387508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en-US" altLang="zh-CN" sz="4000" b="1" smtClean="0">
                <a:ea typeface="楷体" pitchFamily="49" charset="-122"/>
              </a:rPr>
              <a:t>         </a:t>
            </a:r>
            <a:r>
              <a:rPr lang="zh-CN" altLang="zh-CN" sz="4000" b="1" smtClean="0">
                <a:ea typeface="楷体" pitchFamily="49" charset="-122"/>
              </a:rPr>
              <a:t>问题一：你觉得郭橐驼是怎样的一个人？</a:t>
            </a:r>
            <a:r>
              <a:rPr lang="en-US" altLang="zh-CN" sz="4000" b="1" smtClean="0">
                <a:solidFill>
                  <a:srgbClr val="FF0000"/>
                </a:solidFill>
                <a:ea typeface="楷体" pitchFamily="49" charset="-122"/>
              </a:rPr>
              <a:t> (</a:t>
            </a:r>
            <a:r>
              <a:rPr lang="zh-CN" altLang="zh-CN" sz="4000" b="1" smtClean="0">
                <a:solidFill>
                  <a:srgbClr val="FF0000"/>
                </a:solidFill>
                <a:ea typeface="楷体" pitchFamily="49" charset="-122"/>
              </a:rPr>
              <a:t>外貌、言行</a:t>
            </a:r>
            <a:r>
              <a:rPr lang="en-US" altLang="zh-CN" sz="4000" b="1" smtClean="0">
                <a:solidFill>
                  <a:srgbClr val="FF0000"/>
                </a:solidFill>
                <a:ea typeface="楷体" pitchFamily="49" charset="-122"/>
              </a:rPr>
              <a:t>)</a:t>
            </a:r>
            <a:endParaRPr lang="en-US" altLang="zh-CN" sz="4000" b="1" smtClean="0">
              <a:solidFill>
                <a:srgbClr val="FF0000"/>
              </a:solidFill>
              <a:ea typeface="楷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zh-CN" sz="4000" b="1" smtClean="0">
                <a:ea typeface="楷体" pitchFamily="49" charset="-122"/>
                <a:sym typeface="+mn-ea"/>
              </a:rPr>
              <a:t>         问题二：郭橐驼是种树行家，</a:t>
            </a:r>
            <a:r>
              <a:rPr lang="zh-CN" altLang="en-US" sz="4000" b="1" smtClean="0">
                <a:ea typeface="楷体" pitchFamily="49" charset="-122"/>
                <a:sym typeface="+mn-ea"/>
              </a:rPr>
              <a:t>他的种树绝技“绝”在哪里？</a:t>
            </a:r>
            <a:endParaRPr lang="zh-CN" altLang="zh-CN" sz="4000" b="1" smtClean="0">
              <a:ea typeface="楷体" pitchFamily="49" charset="-122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zh-CN" sz="4000" b="1" smtClean="0">
                <a:solidFill>
                  <a:srgbClr val="FF0000"/>
                </a:solidFill>
                <a:ea typeface="楷体" pitchFamily="49" charset="-122"/>
                <a:sym typeface="+mn-ea"/>
              </a:rPr>
              <a:t>      （正面描写、侧面描写）</a:t>
            </a:r>
            <a:endParaRPr lang="zh-CN" altLang="zh-CN" sz="4000" smtClean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880" y="476250"/>
            <a:ext cx="9148230" cy="7010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自探：结合文本，独立思考，解决问题。</a:t>
            </a:r>
            <a:endParaRPr lang="zh-CN" alt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骆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1433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0"/>
            <a:ext cx="385762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643188" y="4000500"/>
            <a:ext cx="4357687" cy="144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1"/>
            <a:r>
              <a:rPr lang="zh-CN" altLang="zh-CN" sz="4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形丑而豁达，身残而自信。</a:t>
            </a:r>
            <a:endParaRPr lang="zh-CN" altLang="zh-CN" sz="4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84213" y="3429000"/>
            <a:ext cx="2303462" cy="195897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latin typeface="楷体" pitchFamily="49" charset="-122"/>
                <a:ea typeface="楷体" pitchFamily="49" charset="-122"/>
              </a:rPr>
              <a:t>所种树，或移徙，无不活。</a:t>
            </a:r>
            <a:endParaRPr kumimoji="1" lang="zh-CN" altLang="en-US" sz="4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563938" y="3429000"/>
            <a:ext cx="2016125" cy="195897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latin typeface="楷体" pitchFamily="49" charset="-122"/>
                <a:ea typeface="楷体" pitchFamily="49" charset="-122"/>
              </a:rPr>
              <a:t>且硕茂，早实以蕃</a:t>
            </a:r>
            <a:r>
              <a:rPr kumimoji="1" lang="zh-CN" altLang="en-US" sz="3200" b="1">
                <a:latin typeface="Times New Roman" pitchFamily="18" charset="0"/>
              </a:rPr>
              <a:t>。</a:t>
            </a:r>
            <a:endParaRPr kumimoji="1" lang="zh-CN" altLang="en-US" sz="3200" b="1">
              <a:latin typeface="Times New Roman" pitchFamily="18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300788" y="3429000"/>
            <a:ext cx="2592387" cy="2568575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latin typeface="楷体" pitchFamily="49" charset="-122"/>
                <a:ea typeface="楷体" pitchFamily="49" charset="-122"/>
              </a:rPr>
              <a:t>他植者虽</a:t>
            </a:r>
            <a:endParaRPr kumimoji="1" lang="zh-CN" altLang="en-US" sz="4000" b="1">
              <a:latin typeface="楷体" pitchFamily="49" charset="-122"/>
              <a:ea typeface="楷体" pitchFamily="49" charset="-122"/>
            </a:endParaRPr>
          </a:p>
          <a:p>
            <a:r>
              <a:rPr kumimoji="1" lang="zh-CN" altLang="en-US" sz="4000" b="1">
                <a:latin typeface="楷体" pitchFamily="49" charset="-122"/>
                <a:ea typeface="楷体" pitchFamily="49" charset="-122"/>
              </a:rPr>
              <a:t>窥伺效慕，莫能如也</a:t>
            </a:r>
            <a:r>
              <a:rPr kumimoji="1" lang="zh-CN" altLang="en-US" sz="3200" b="1">
                <a:latin typeface="Times New Roman" pitchFamily="18" charset="0"/>
              </a:rPr>
              <a:t>。</a:t>
            </a:r>
            <a:endParaRPr kumimoji="1" lang="zh-CN" altLang="en-US" sz="3200" b="1">
              <a:latin typeface="Times New Roman" pitchFamily="18" charset="0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1763713" y="836613"/>
            <a:ext cx="5302250" cy="134937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凡长安富人为观游及</a:t>
            </a:r>
            <a:endParaRPr kumimoji="1" lang="zh-CN" altLang="en-US" sz="4000" b="1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kumimoji="1" lang="zh-CN" altLang="en-US" sz="40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卖果者，皆争迎取养</a:t>
            </a:r>
            <a:r>
              <a:rPr kumimoji="1" lang="zh-CN" altLang="en-US" sz="4000">
                <a:solidFill>
                  <a:srgbClr val="FF3300"/>
                </a:solidFill>
                <a:latin typeface="Times New Roman" pitchFamily="18" charset="0"/>
                <a:ea typeface="华文新魏"/>
                <a:cs typeface="华文新魏"/>
              </a:rPr>
              <a:t>。</a:t>
            </a:r>
            <a:endParaRPr kumimoji="1" lang="zh-CN" altLang="en-US" sz="4000">
              <a:solidFill>
                <a:srgbClr val="FF3300"/>
              </a:solidFill>
              <a:latin typeface="Times New Roman" pitchFamily="18" charset="0"/>
              <a:ea typeface="华文新魏"/>
              <a:cs typeface="华文新魏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1619250" y="2276475"/>
            <a:ext cx="5886450" cy="1028700"/>
            <a:chOff x="1021" y="1104"/>
            <a:chExt cx="3708" cy="648"/>
          </a:xfrm>
        </p:grpSpPr>
        <p:sp>
          <p:nvSpPr>
            <p:cNvPr id="22535" name="Rectangle 7"/>
            <p:cNvSpPr>
              <a:spLocks noChangeArrowheads="1"/>
            </p:cNvSpPr>
            <p:nvPr/>
          </p:nvSpPr>
          <p:spPr bwMode="auto">
            <a:xfrm>
              <a:off x="1056" y="1392"/>
              <a:ext cx="3648" cy="48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36" name="Rectangle 8"/>
            <p:cNvSpPr>
              <a:spLocks noChangeArrowheads="1"/>
            </p:cNvSpPr>
            <p:nvPr/>
          </p:nvSpPr>
          <p:spPr bwMode="auto">
            <a:xfrm>
              <a:off x="2736" y="1104"/>
              <a:ext cx="96" cy="288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37" name="AutoShape 9"/>
            <p:cNvSpPr>
              <a:spLocks noChangeArrowheads="1"/>
            </p:cNvSpPr>
            <p:nvPr/>
          </p:nvSpPr>
          <p:spPr bwMode="auto">
            <a:xfrm>
              <a:off x="1021" y="1434"/>
              <a:ext cx="135" cy="318"/>
            </a:xfrm>
            <a:prstGeom prst="downArrow">
              <a:avLst>
                <a:gd name="adj1" fmla="val 50000"/>
                <a:gd name="adj2" fmla="val 58889"/>
              </a:avLst>
            </a:prstGeom>
            <a:solidFill>
              <a:srgbClr val="800000"/>
            </a:solidFill>
            <a:ln w="9525">
              <a:noFill/>
              <a:miter lim="800000"/>
            </a:ln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38" name="AutoShape 10"/>
            <p:cNvSpPr>
              <a:spLocks noChangeArrowheads="1"/>
            </p:cNvSpPr>
            <p:nvPr/>
          </p:nvSpPr>
          <p:spPr bwMode="auto">
            <a:xfrm>
              <a:off x="2708" y="1425"/>
              <a:ext cx="135" cy="318"/>
            </a:xfrm>
            <a:prstGeom prst="downArrow">
              <a:avLst>
                <a:gd name="adj1" fmla="val 50000"/>
                <a:gd name="adj2" fmla="val 58889"/>
              </a:avLst>
            </a:prstGeom>
            <a:solidFill>
              <a:srgbClr val="800000"/>
            </a:solidFill>
            <a:ln w="9525">
              <a:noFill/>
              <a:miter lim="800000"/>
            </a:ln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539" name="AutoShape 11"/>
            <p:cNvSpPr>
              <a:spLocks noChangeArrowheads="1"/>
            </p:cNvSpPr>
            <p:nvPr/>
          </p:nvSpPr>
          <p:spPr bwMode="auto">
            <a:xfrm>
              <a:off x="4594" y="1434"/>
              <a:ext cx="135" cy="318"/>
            </a:xfrm>
            <a:prstGeom prst="downArrow">
              <a:avLst>
                <a:gd name="adj1" fmla="val 50000"/>
                <a:gd name="adj2" fmla="val 58889"/>
              </a:avLst>
            </a:prstGeom>
            <a:solidFill>
              <a:srgbClr val="800000"/>
            </a:solidFill>
            <a:ln w="9525">
              <a:noFill/>
              <a:miter lim="800000"/>
            </a:ln>
          </p:spPr>
          <p:txBody>
            <a:bodyPr vert="eaVert"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1" grpId="0" animBg="1"/>
      <p:bldP spid="22532" grpId="0" animBg="1"/>
      <p:bldP spid="491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内容占位符 2"/>
          <p:cNvSpPr>
            <a:spLocks noGrp="1"/>
          </p:cNvSpPr>
          <p:nvPr>
            <p:ph idx="1"/>
          </p:nvPr>
        </p:nvSpPr>
        <p:spPr>
          <a:xfrm>
            <a:off x="23813" y="1196975"/>
            <a:ext cx="9083675" cy="4811713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zh-CN" altLang="zh-CN" sz="4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问题三：郭橐驼种树的秘方</a:t>
            </a:r>
            <a:r>
              <a:rPr lang="zh-CN" altLang="en-US" sz="4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是什么</a:t>
            </a:r>
            <a:r>
              <a:rPr lang="zh-CN" altLang="zh-CN" sz="4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？</a:t>
            </a:r>
            <a:endParaRPr lang="en-US" altLang="zh-CN" sz="4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marL="0" indent="0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zh-CN" altLang="en-US" sz="4000" b="1" dirty="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其他种树的人是怎样做的？结果如何？</a:t>
            </a:r>
            <a:endParaRPr lang="en-US" altLang="zh-CN" sz="4000" b="1" dirty="0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marL="0" indent="0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（方法、态度、结果）</a:t>
            </a:r>
            <a:endParaRPr lang="zh-CN" altLang="en-US" sz="40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zh-CN" altLang="zh-CN" sz="4000" b="1" dirty="0" smtClean="0">
                <a:latin typeface="楷体" pitchFamily="49" charset="-122"/>
                <a:ea typeface="楷体" pitchFamily="49" charset="-122"/>
                <a:sym typeface="+mn-ea"/>
              </a:rPr>
              <a:t>问题四：联系背景分析课文第四段中种树与官理有何相似之处？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（方法、态度、结果）</a:t>
            </a:r>
            <a:endParaRPr lang="en-US" altLang="zh-CN" sz="4000" b="1" dirty="0" smtClean="0">
              <a:solidFill>
                <a:srgbClr val="FF0000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marL="0" indent="0" eaLnBrk="1" hangingPunct="1">
              <a:spcBef>
                <a:spcPct val="0"/>
              </a:spcBef>
              <a:buFont typeface="Arial" charset="0"/>
              <a:buNone/>
              <a:defRPr/>
            </a:pPr>
            <a:endParaRPr lang="zh-CN" altLang="zh-CN" sz="4000" dirty="0" smtClean="0">
              <a:latin typeface="Arial" charset="0"/>
              <a:ea typeface="楷体" pitchFamily="49" charset="-122"/>
              <a:cs typeface="宋体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380" y="164782"/>
            <a:ext cx="8630920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</a:rPr>
              <a:t>合探：小组讨论交流，展示成果。</a:t>
            </a:r>
            <a:endParaRPr lang="zh-CN" alt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6866" name="Group 2"/>
          <p:cNvGraphicFramePr>
            <a:graphicFrameLocks noGrp="1"/>
          </p:cNvGraphicFramePr>
          <p:nvPr/>
        </p:nvGraphicFramePr>
        <p:xfrm>
          <a:off x="0" y="285750"/>
          <a:ext cx="9144000" cy="5715040"/>
        </p:xfrm>
        <a:graphic>
          <a:graphicData uri="http://schemas.openxmlformats.org/drawingml/2006/table">
            <a:tbl>
              <a:tblPr/>
              <a:tblGrid>
                <a:gridCol w="1778000"/>
                <a:gridCol w="2508248"/>
                <a:gridCol w="2570165"/>
                <a:gridCol w="2287587"/>
              </a:tblGrid>
              <a:tr h="714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  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人物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      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方法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   </a:t>
                      </a:r>
                      <a:r>
                        <a:rPr kumimoji="0" lang="en-US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 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态度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 </a:t>
                      </a: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结果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3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郭橐驼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 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3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Times New Roman" pitchFamily="18" charset="0"/>
                        </a:rPr>
                        <a:t>他植者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黑体" pitchFamily="49" charset="-122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 </a:t>
                      </a: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 </a:t>
                      </a: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901" name="Text Box 109"/>
          <p:cNvSpPr txBox="1">
            <a:spLocks noChangeArrowheads="1"/>
          </p:cNvSpPr>
          <p:nvPr/>
        </p:nvSpPr>
        <p:spPr bwMode="auto">
          <a:xfrm>
            <a:off x="1928813" y="1071563"/>
            <a:ext cx="2808287" cy="283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其本欲舒</a:t>
            </a: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其培欲平       其土欲故</a:t>
            </a: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其筑欲密</a:t>
            </a: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endParaRPr lang="en-US" altLang="zh-CN" sz="20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902" name="Text Box 110"/>
          <p:cNvSpPr txBox="1">
            <a:spLocks noChangeArrowheads="1"/>
          </p:cNvSpPr>
          <p:nvPr/>
        </p:nvSpPr>
        <p:spPr bwMode="auto">
          <a:xfrm>
            <a:off x="4500563" y="1571625"/>
            <a:ext cx="2038350" cy="1631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黑体" pitchFamily="49" charset="-122"/>
                <a:ea typeface="黑体" pitchFamily="49" charset="-122"/>
              </a:rPr>
              <a:t>勿动勿虑</a:t>
            </a:r>
            <a:endParaRPr kumimoji="1" lang="zh-CN" altLang="en-US" sz="3600" b="1"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3600" b="1">
                <a:latin typeface="黑体" pitchFamily="49" charset="-122"/>
                <a:ea typeface="黑体" pitchFamily="49" charset="-122"/>
              </a:rPr>
              <a:t>去不复顾</a:t>
            </a: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33904" name="Text Box 112"/>
          <p:cNvSpPr txBox="1">
            <a:spLocks noChangeArrowheads="1"/>
          </p:cNvSpPr>
          <p:nvPr/>
        </p:nvSpPr>
        <p:spPr bwMode="auto">
          <a:xfrm>
            <a:off x="1692275" y="3929063"/>
            <a:ext cx="2684463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  <a:ea typeface="黑体" pitchFamily="49" charset="-122"/>
              </a:rPr>
              <a:t>根拳，土易</a:t>
            </a:r>
            <a:endParaRPr lang="zh-CN" altLang="en-US" sz="3600" b="1">
              <a:latin typeface="Calibri" pitchFamily="34" charset="0"/>
              <a:ea typeface="黑体" pitchFamily="49" charset="-122"/>
            </a:endParaRPr>
          </a:p>
          <a:p>
            <a:r>
              <a:rPr lang="zh-CN" altLang="en-US" sz="3600" b="1">
                <a:latin typeface="Calibri" pitchFamily="34" charset="0"/>
                <a:ea typeface="黑体" pitchFamily="49" charset="-122"/>
              </a:rPr>
              <a:t>培土或过或不及</a:t>
            </a:r>
            <a:endParaRPr lang="zh-CN" altLang="en-US" sz="3600" b="1">
              <a:latin typeface="Calibri" pitchFamily="34" charset="0"/>
              <a:ea typeface="黑体" pitchFamily="49" charset="-122"/>
            </a:endParaRPr>
          </a:p>
          <a:p>
            <a:endParaRPr lang="en-US" altLang="zh-CN" sz="2000" b="1"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33906" name="Text Box 114"/>
          <p:cNvSpPr txBox="1">
            <a:spLocks noChangeArrowheads="1"/>
          </p:cNvSpPr>
          <p:nvPr/>
        </p:nvSpPr>
        <p:spPr bwMode="auto">
          <a:xfrm>
            <a:off x="4429125" y="3643313"/>
            <a:ext cx="2571750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2000" b="1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3600" b="1">
                <a:latin typeface="黑体" pitchFamily="49" charset="-122"/>
                <a:ea typeface="黑体" pitchFamily="49" charset="-122"/>
              </a:rPr>
              <a:t>旦视而暮抚</a:t>
            </a:r>
            <a:endParaRPr kumimoji="1" lang="zh-CN" altLang="en-US" sz="3600" b="1"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3600" b="1">
                <a:latin typeface="黑体" pitchFamily="49" charset="-122"/>
                <a:ea typeface="黑体" pitchFamily="49" charset="-122"/>
              </a:rPr>
              <a:t>  已去而复顾</a:t>
            </a:r>
            <a:endParaRPr kumimoji="1" lang="zh-CN" altLang="en-US" sz="36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3907" name="Text Box 115"/>
          <p:cNvSpPr txBox="1">
            <a:spLocks noChangeArrowheads="1"/>
          </p:cNvSpPr>
          <p:nvPr/>
        </p:nvSpPr>
        <p:spPr bwMode="auto">
          <a:xfrm>
            <a:off x="7019925" y="1143000"/>
            <a:ext cx="2124075" cy="193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FF"/>
                </a:solidFill>
                <a:latin typeface="Calibri" pitchFamily="34" charset="0"/>
                <a:ea typeface="黑体" pitchFamily="49" charset="-122"/>
              </a:rPr>
              <a:t>天者全而其</a:t>
            </a:r>
            <a:endParaRPr lang="zh-CN" altLang="en-US" sz="4000" b="1">
              <a:solidFill>
                <a:srgbClr val="FF00FF"/>
              </a:solidFill>
              <a:latin typeface="Calibri" pitchFamily="34" charset="0"/>
              <a:ea typeface="黑体" pitchFamily="49" charset="-122"/>
            </a:endParaRPr>
          </a:p>
          <a:p>
            <a:r>
              <a:rPr lang="zh-CN" altLang="en-US" sz="4000" b="1">
                <a:solidFill>
                  <a:srgbClr val="FF00FF"/>
                </a:solidFill>
                <a:latin typeface="Calibri" pitchFamily="34" charset="0"/>
                <a:ea typeface="黑体" pitchFamily="49" charset="-122"/>
              </a:rPr>
              <a:t>性得</a:t>
            </a:r>
            <a:endParaRPr lang="zh-CN" altLang="en-US" sz="4000" b="1">
              <a:solidFill>
                <a:srgbClr val="FF00FF"/>
              </a:solidFill>
              <a:latin typeface="Calibri" pitchFamily="34" charset="0"/>
              <a:ea typeface="黑体" pitchFamily="49" charset="-122"/>
            </a:endParaRPr>
          </a:p>
        </p:txBody>
      </p:sp>
      <p:sp>
        <p:nvSpPr>
          <p:cNvPr id="33908" name="Text Box 116"/>
          <p:cNvSpPr txBox="1">
            <a:spLocks noChangeArrowheads="1"/>
          </p:cNvSpPr>
          <p:nvPr/>
        </p:nvSpPr>
        <p:spPr bwMode="auto">
          <a:xfrm>
            <a:off x="6816725" y="3929063"/>
            <a:ext cx="2327275" cy="218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FF00FF"/>
                </a:solidFill>
                <a:latin typeface="Calibri" pitchFamily="34" charset="0"/>
                <a:ea typeface="黑体" pitchFamily="49" charset="-122"/>
              </a:rPr>
              <a:t>木之性日以离</a:t>
            </a:r>
            <a:endParaRPr kumimoji="1" lang="zh-CN" altLang="en-US" sz="4000" b="1">
              <a:solidFill>
                <a:srgbClr val="FF00FF"/>
              </a:solidFill>
              <a:latin typeface="Calibri" pitchFamily="34" charset="0"/>
              <a:ea typeface="黑体" pitchFamily="49" charset="-122"/>
            </a:endParaRPr>
          </a:p>
          <a:p>
            <a:r>
              <a:rPr kumimoji="1" lang="zh-CN" altLang="en-US" sz="2800" b="1">
                <a:solidFill>
                  <a:srgbClr val="FF00FF"/>
                </a:solidFill>
                <a:latin typeface="Calibri" pitchFamily="34" charset="0"/>
                <a:ea typeface="黑体" pitchFamily="49" charset="-122"/>
              </a:rPr>
              <a:t> </a:t>
            </a:r>
            <a:endParaRPr kumimoji="1" lang="zh-CN" altLang="en-US" sz="2800" b="1">
              <a:solidFill>
                <a:srgbClr val="FF00FF"/>
              </a:solidFill>
              <a:latin typeface="Calibri" pitchFamily="34" charset="0"/>
              <a:ea typeface="黑体" pitchFamily="49" charset="-122"/>
            </a:endParaRPr>
          </a:p>
          <a:p>
            <a:endParaRPr lang="en-US" altLang="zh-CN" sz="2800" b="1">
              <a:solidFill>
                <a:srgbClr val="FF00FF"/>
              </a:solidFill>
              <a:latin typeface="Calibri" pitchFamily="34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9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9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02" grpId="0"/>
      <p:bldP spid="33904" grpId="0"/>
      <p:bldP spid="33906" grpId="0"/>
      <p:bldP spid="33907" grpId="0"/>
      <p:bldP spid="339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500063" y="1500188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zh-CN" sz="4000" b="1" smtClean="0">
                <a:latin typeface="楷体" pitchFamily="49" charset="-122"/>
                <a:ea typeface="楷体" pitchFamily="49" charset="-122"/>
              </a:rPr>
              <a:t>问题四：联系背景分析课文第四段中种树与官理有何相似之处？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（方法、态度、结果）</a:t>
            </a:r>
            <a:endParaRPr lang="zh-CN" altLang="en-US" sz="40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1121</Words>
  <Application>WPS 演示</Application>
  <PresentationFormat>全屏显示(4:3)</PresentationFormat>
  <Paragraphs>145</Paragraphs>
  <Slides>13</Slides>
  <Notes>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寓     意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214</cp:revision>
  <dcterms:created xsi:type="dcterms:W3CDTF">2016-04-17T03:19:00Z</dcterms:created>
  <dcterms:modified xsi:type="dcterms:W3CDTF">2016-04-26T06:30:35Z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