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9"/>
  </p:notesMasterIdLst>
  <p:sldIdLst>
    <p:sldId id="683" r:id="rId2"/>
    <p:sldId id="876" r:id="rId3"/>
    <p:sldId id="665" r:id="rId4"/>
    <p:sldId id="261" r:id="rId5"/>
    <p:sldId id="684" r:id="rId6"/>
    <p:sldId id="688" r:id="rId7"/>
    <p:sldId id="1044" r:id="rId8"/>
    <p:sldId id="1272" r:id="rId9"/>
    <p:sldId id="1273" r:id="rId10"/>
    <p:sldId id="685" r:id="rId11"/>
    <p:sldId id="1274" r:id="rId12"/>
    <p:sldId id="1043" r:id="rId13"/>
    <p:sldId id="1275" r:id="rId14"/>
    <p:sldId id="867" r:id="rId15"/>
    <p:sldId id="1119" r:id="rId16"/>
    <p:sldId id="1221" r:id="rId17"/>
    <p:sldId id="1222" r:id="rId18"/>
    <p:sldId id="872" r:id="rId19"/>
    <p:sldId id="698" r:id="rId20"/>
    <p:sldId id="1223" r:id="rId21"/>
    <p:sldId id="1269" r:id="rId22"/>
    <p:sldId id="1224" r:id="rId23"/>
    <p:sldId id="686" r:id="rId24"/>
    <p:sldId id="669" r:id="rId25"/>
    <p:sldId id="699" r:id="rId26"/>
    <p:sldId id="1198" r:id="rId27"/>
    <p:sldId id="1225" r:id="rId28"/>
    <p:sldId id="1226" r:id="rId29"/>
    <p:sldId id="1241" r:id="rId30"/>
    <p:sldId id="1239" r:id="rId31"/>
    <p:sldId id="1199" r:id="rId32"/>
    <p:sldId id="1240" r:id="rId33"/>
    <p:sldId id="1242" r:id="rId34"/>
    <p:sldId id="1227" r:id="rId35"/>
    <p:sldId id="1247" r:id="rId36"/>
    <p:sldId id="1249" r:id="rId37"/>
    <p:sldId id="1254" r:id="rId38"/>
    <p:sldId id="1250" r:id="rId39"/>
    <p:sldId id="1253" r:id="rId40"/>
    <p:sldId id="1251" r:id="rId41"/>
    <p:sldId id="1252" r:id="rId42"/>
    <p:sldId id="1201" r:id="rId43"/>
    <p:sldId id="1231" r:id="rId44"/>
    <p:sldId id="1233" r:id="rId45"/>
    <p:sldId id="1255" r:id="rId46"/>
    <p:sldId id="1256" r:id="rId47"/>
    <p:sldId id="1257" r:id="rId48"/>
    <p:sldId id="1258" r:id="rId49"/>
    <p:sldId id="1259" r:id="rId50"/>
    <p:sldId id="1260" r:id="rId51"/>
    <p:sldId id="1261" r:id="rId52"/>
    <p:sldId id="1263" r:id="rId53"/>
    <p:sldId id="1264" r:id="rId54"/>
    <p:sldId id="1265" r:id="rId55"/>
    <p:sldId id="1266" r:id="rId56"/>
    <p:sldId id="1267" r:id="rId57"/>
    <p:sldId id="1268" r:id="rId58"/>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ng Yan" initials="JY" lastIdx="0" clrIdx="0">
    <p:extLst>
      <p:ext uri="{19B8F6BF-5375-455C-9EA6-DF929625EA0E}">
        <p15:presenceInfo xmlns:p15="http://schemas.microsoft.com/office/powerpoint/2012/main" xmlns="" userId="Jiang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1" autoAdjust="0"/>
    <p:restoredTop sz="93834" autoAdjust="0"/>
  </p:normalViewPr>
  <p:slideViewPr>
    <p:cSldViewPr snapToGrid="0">
      <p:cViewPr varScale="1">
        <p:scale>
          <a:sx n="66" d="100"/>
          <a:sy n="66" d="100"/>
        </p:scale>
        <p:origin x="-102" y="-360"/>
      </p:cViewPr>
      <p:guideLst>
        <p:guide orient="horz" pos="2160"/>
        <p:guide pos="3840"/>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extLst>
      <p:ext uri="{BB962C8B-B14F-4D97-AF65-F5344CB8AC3E}">
        <p14:creationId xmlns:p14="http://schemas.microsoft.com/office/powerpoint/2010/main" val="3539075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14</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25</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Click="0">
        <p:wip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5"/>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a:xfrm>
            <a:off x="1524000" y="1819485"/>
            <a:ext cx="9144000" cy="1937159"/>
          </a:xfrm>
        </p:spPr>
        <p:txBody>
          <a:bodyPr>
            <a:noAutofit/>
          </a:bodyPr>
          <a:lstStyle/>
          <a:p>
            <a:pPr>
              <a:lnSpc>
                <a:spcPct val="150000"/>
              </a:lnSpc>
            </a:pPr>
            <a:r>
              <a:rPr lang="zh-CN" altLang="en-US" sz="4000">
                <a:solidFill>
                  <a:srgbClr val="B79F47"/>
                </a:solidFill>
              </a:rPr>
              <a:t>专题</a:t>
            </a:r>
            <a:r>
              <a:rPr lang="en-US" altLang="zh-CN" sz="4000">
                <a:solidFill>
                  <a:srgbClr val="B79F47"/>
                </a:solidFill>
              </a:rPr>
              <a:t>18 </a:t>
            </a:r>
            <a:r>
              <a:rPr lang="zh-CN" altLang="en-US" sz="4000">
                <a:solidFill>
                  <a:srgbClr val="B79F47"/>
                </a:solidFill>
              </a:rPr>
              <a:t>分析作者观点态度，结合</a:t>
            </a:r>
            <a:r>
              <a:rPr lang="en-US" altLang="zh-CN" sz="4000">
                <a:solidFill>
                  <a:srgbClr val="B79F47"/>
                </a:solidFill>
              </a:rPr>
              <a:t/>
            </a:r>
            <a:br>
              <a:rPr lang="en-US" altLang="zh-CN" sz="4000">
                <a:solidFill>
                  <a:srgbClr val="B79F47"/>
                </a:solidFill>
              </a:rPr>
            </a:br>
            <a:r>
              <a:rPr lang="zh-CN" altLang="en-US" sz="4000">
                <a:solidFill>
                  <a:srgbClr val="B79F47"/>
                </a:solidFill>
              </a:rPr>
              <a:t>文中信息进行推断</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易错易混</a:t>
            </a:r>
          </a:p>
        </p:txBody>
      </p:sp>
      <p:sp>
        <p:nvSpPr>
          <p:cNvPr id="3" name="内容占位符 2"/>
          <p:cNvSpPr>
            <a:spLocks noGrp="1"/>
          </p:cNvSpPr>
          <p:nvPr>
            <p:ph sz="half" idx="1"/>
          </p:nvPr>
        </p:nvSpPr>
        <p:spPr>
          <a:xfrm>
            <a:off x="838200" y="1817080"/>
            <a:ext cx="9972230" cy="4351338"/>
          </a:xfrm>
        </p:spPr>
        <p:txBody>
          <a:bodyPr>
            <a:normAutofit/>
          </a:bodyPr>
          <a:lstStyle/>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忽略限制性条件。</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受生活常识干扰。</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3107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4482637"/>
          </a:xfrm>
          <a:prstGeom prst="rect">
            <a:avLst/>
          </a:prstGeom>
          <a:noFill/>
        </p:spPr>
        <p:txBody>
          <a:bodyPr wrap="square">
            <a:spAutoFit/>
          </a:bodyPr>
          <a:lstStyle/>
          <a:p>
            <a:pPr indent="266700" algn="just">
              <a:lnSpc>
                <a:spcPct val="150000"/>
              </a:lnSpc>
            </a:pP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一</a:t>
            </a: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 </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忽略限制性条件。</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如果只抓住文章中一点，而忽略其他限制性条件，那么很容易导致推断错误。如：</a:t>
            </a:r>
          </a:p>
          <a:p>
            <a:pPr indent="266700" algn="just">
              <a:lnSpc>
                <a:spcPct val="150000"/>
              </a:lnSpc>
            </a:pP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“理解就是误读，创造也是误读，理解距离艺术作品的本义越远，就越是具有创造性，正如</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西厢记</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之于</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莺莺传</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金瓶梅</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之于</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水浒传</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p>
          <a:p>
            <a:pPr indent="266700" algn="r">
              <a:lnSpc>
                <a:spcPct val="150000"/>
              </a:lnSpc>
            </a:pP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2015</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新课标全国</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Ⅱ</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卷</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3B</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选项）</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对应语句为：“从某种意义上说，理解就是误读，创造也是误读，不要希望所有的接受者都持同样的理解，也不要希望所有的理解都与艺术家的本旨一致，那样并不意味着艺术作品的成功。”选项已经忽略了很重要的限制条件“从某种意义上说”。此外，更需要引起注意的是原文中前面的一句话：“一方面，文本在相当程度上规定了接受者理解的范围、方向，让理解朝它的本义靠拢；另一方面，文本不可能将接受者完全制约住、规范住，接受者必然会按照自己的方式去理解作品，于是不可避免地就会出现误读或创造。”由分号前面的内容可以看出：艺术作品本身对读者有着相当的制约作用，所以理解必须控制在一定的范围内，而不是如选项后半部分所言的“理解距离艺术作品的本义越远，就越是具有创造性”。</a:t>
            </a:r>
          </a:p>
        </p:txBody>
      </p:sp>
    </p:spTree>
    <p:extLst>
      <p:ext uri="{BB962C8B-B14F-4D97-AF65-F5344CB8AC3E}">
        <p14:creationId xmlns:p14="http://schemas.microsoft.com/office/powerpoint/2010/main" val="1335917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4113306"/>
          </a:xfrm>
          <a:prstGeom prst="rect">
            <a:avLst/>
          </a:prstGeom>
          <a:noFill/>
        </p:spPr>
        <p:txBody>
          <a:bodyPr wrap="square">
            <a:spAutoFit/>
          </a:bodyPr>
          <a:lstStyle/>
          <a:p>
            <a:pPr indent="266700" algn="just">
              <a:lnSpc>
                <a:spcPct val="150000"/>
              </a:lnSpc>
            </a:pP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二</a:t>
            </a: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 </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受生活常识干扰。</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生活的常识很多时候对我们解题有帮助。但要记得当原文内容与生活常识有差别时，我们要尊重原文，因为题干中就已经提到“根据原文内容”。如：</a:t>
            </a:r>
          </a:p>
          <a:p>
            <a:pPr indent="266700" algn="just">
              <a:lnSpc>
                <a:spcPct val="150000"/>
              </a:lnSpc>
            </a:pP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现代小说的发展加剧了故事在小说中的衰变，与此同时，随着现代传媒的不断发展，传统的故事讲述方式也可能消亡。</a:t>
            </a:r>
          </a:p>
          <a:p>
            <a:pPr indent="266700" algn="r">
              <a:lnSpc>
                <a:spcPct val="150000"/>
              </a:lnSpc>
            </a:pP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(2016</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年新课标全国</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Ⅱ</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卷</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3D</a:t>
            </a:r>
            <a:r>
              <a:rPr lang="zh-CN" altLang="en-US"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选项</a:t>
            </a:r>
            <a:r>
              <a:rPr lang="en-US"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rPr>
              <a:t>)</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很多同学凭借生活经验，认为传统的故事讲述方式有其存在价值，不可能消亡，故将这个选项判定为错误项。事实上，这个选项是正确的。可以由原文内容推断出来。原文最后一段“现代小说家认为，传统的故事模式早已失去了弹性和内在活力，也失去了起初的存在价值，那些千百年来一直在给小说提供养料的故事模式已经成为制约想象力的障碍之一。”这就说明在现代社会里传统故事模式日趋衰落。此外，选项也只是根据当下的事实来得出一个“可能”的结论。因而，我们不能将其判定为错误项。在推论中，要尽量避免“先入为主”的思维定式干扰判断。</a:t>
            </a:r>
          </a:p>
        </p:txBody>
      </p:sp>
    </p:spTree>
    <p:extLst>
      <p:ext uri="{BB962C8B-B14F-4D97-AF65-F5344CB8AC3E}">
        <p14:creationId xmlns:p14="http://schemas.microsoft.com/office/powerpoint/2010/main" val="12743360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5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所谓“被遗忘权”，即数据主体有权要求数据控制者永久删除有关数据主体的个人数据，有权被互联网遗忘，除非数据的保留有合法的理由。在大数据时代，数字化、廉价的存储器、易于提取、全球性覆盖作为数字化记忆发展的四大驱动力，改变了记忆的经济学，使得海量的数字化记忆不仅唾手可得，甚至比选择性删除所耗费的成本更低。记忆和遗忘的平衡反转，往事正像刺青一样刻在我们的数字肌肤上；遗忘变得困难，而记忆却成了常态。“被遗忘权”的出现，意在改变数据主体难以“被遗忘”的格局，赋予数据主体对信息进行自决控制的权利，并且有着更深的调节、修复大数据时代数字化记忆伦理的意义。</a:t>
            </a:r>
          </a:p>
          <a:p>
            <a:pPr indent="457200" algn="just">
              <a:lnSpc>
                <a:spcPct val="15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首先，“被遗忘权”不是消极地防御自己的隐私不受侵犯，而是主体能动地控制个人信息，并界定个人隐私的边界，进一步说，是主体争取主动建构个人数字化记忆与遗忘的权利。与纯粹的“隐私权”不同，“被遗忘权”更是一项主动性的权利，其权利主体可自主决定是否行使该项权利对网络上已经被公开的有关个人信息进行删除，是数据主体对自己的个人信息所享有的排除他人非法利用的权利。</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2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次，在数据快速流转且难以被遗忘的大数据时代，“被遗忘权”对调和人类记忆与遗忘的平衡具有重要的意义。如果在大数据时代不能“被遗忘”，那意味着人们容易被囚禁在数字化记忆的监狱之中。不论是个人的遗忘还是社会的遗忘，在某种程度上都是一种个人及社会修复和更新的机制，让我们能够从过去经验中吸取教训，面对现实，想象未来，而不仅仅被过去的记忆所束缚。</a:t>
            </a:r>
          </a:p>
          <a:p>
            <a:pPr indent="457200" algn="just">
              <a:lnSpc>
                <a:spcPct val="12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最后，大数据技术加速了人的主体身份的“被数据化”，人成为数据的表征，个人生活的方方面面都在以数据的形式被记忆。大数据所建构的主体身份会导致一种危险，即“我是”与“我喜欢”变成了“你是”与“你将会喜欢”；大数据的力量可以利用信息去推动、劝服、影响甚至限制我们的认同。也就是说，不是主体想把自身塑造成什么样的人，而是客观的数据来显示主体是什么样的人，技术过程和结果反而成为支配人、压抑人的力量。进一步说，数字化记忆与认同背后的核心问题在于权力不由数据主体掌控，而是数据控制者选择和建构关于我们的数字化记忆，并塑造我们的认同。这种大数据的分类系统并不是客观中立的，而是指向特定的目的。因此，适度的、合理的遗忘，是对这种数字化记忆霸权的抵抗。</a:t>
            </a:r>
          </a:p>
          <a:p>
            <a:pPr indent="457200" algn="r">
              <a:lnSpc>
                <a:spcPct val="120000"/>
              </a:lnSpc>
              <a:buNone/>
            </a:pP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摘编自袁梦倩</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被遗忘权”之争：大数据时代的数字化记忆与隐私边界</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7535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根据原文内容，下列说法不正确的一项是</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．大数据时代的个人留在网上的信息太多，如果没有主动权，就难以保护隐私。</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．遗忘是个人和社会的一种修复和更新机制，是我们面对现实和想象未来的基础。</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．技术有支配和压抑人的力量，这不仅影响个人隐私安全，而且影响整个社会。</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．大数据的分类系统不是中立的，这将影响数据的客观呈现，使用时应有所辨析。</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44725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p>
          <a:p>
            <a:pPr marL="13335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项，选项缺少“在某种程度上”这个限制语，与原文不符。</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项，结合第一段相关内容可知该项正确。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项，结合第二段相关内容可知该项正确。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项，结合最后一段可知前两个分句是正确的，那么自然能引出第三个分句“应有所辨析”的结论。</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zh-CN"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阅读下面的文字，完成后面问题。</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气候正义是环境正义在气候变化领域的具体发展和体现。</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2000</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年前后，一些非政府组织承袭环境正义运动的精神，开始对气候变化的影响进行伦理审视，气候正义便应运而生。气候正义关注的核心主要是在气候容量有限的前提下，如何界定各方的权利和义务，主要表现为一种社会正义或法律正义。</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从空间维度来看，气候正义涉及不同国家和地区之间公平享有气候容量的问题，也涉及一国内部不同区域之间公平享有气候容量的问题，因而存在气候变化的国际公平和国内公平问题。公平原则应以满足人的基本需求作为首要目标，每个人都有义务将自己的“碳足迹”控制在合理范围之内。比如说，鉴于全球排放空间有限，而发达国家已实现工业化，在分配排放空间时，就应首先满足发展中国家在衣食住行和公共基础设施建设等方面的基本发展需求，同时遏制在满足基本需求之上的奢侈排放。</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avLst/>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Click="0">
        <p14:pan dir="r"/>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从时间维度来看，气候正义涉及当代人与后代之间公平享有气候容量的问题，因而存在代际权利义务关系问题。这一权利义务关系，从消极方面看，体现为当代人如何约束自己的行为来保护地球气候系统，以将同等质量的气候系统交给后代；从积极方面看，体现为当代人为自己及后代设定义务。就代际公平而言，地球上的自然资源在代际分配问题上应实现代际共享，避免“生态赤字”。因为，地球这个行星上的自然资源包括气候资源，是人类所有成员，包括上一代、这一代和下一代，共同享有和掌管的。我们这一代既是受益人，有权使用并受益于地球，又是受托人，为下一代掌管地球。我们作为地球的受托管理人，对子孙后代负有道德义务。实际上，气候变化公约或协定把长期目标设定为保护气候系统免受人为原因引起的温室气体排放导致的干扰，其目的正是为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原卷如此。应为“其目的正是”或“正是为了”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编者注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保护地球气候系统，这是符合后代利益的。至少从我们当代人已有的科学认识来看，气候正义的本质是为了保护后代的利益，而非为其设定义务。</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总之，气候正义既有空间的维度，也有时间的维度，既涉及国际公平和国内公平，也涉及代际公平和代内公平。因此，气候正义的内涵是：所有国家、地区和个人都有平等地使用、享受气候容量的权利，也应公平地分担稳定气候系统的义务和成本。</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摘编自曹明德</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中国参与国际气候治理的法律立场和策略：以气候正义为视角</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0737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根据原文内容，下列说法不正确的一项是</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．如果气候容量无限，就不必对气候变化进行伦理审视、讨论气候的正义问题。</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．如果气候变化公约或协定的长期目标能落实，那么后代需求就可以得到保证。</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．只有每个人都控制“碳足迹”，从而实现了代际共享，才能避免“生态赤字”。</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．气候容量的公平享有是很复杂的问题，气候正义只是理解该问题的一种视角。</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20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项，混淆了主观目标与客观效果，也混淆了单因素与多因素的关系。目标是保障后代需求，属于主观目的，但即使将这个公约或协定的目标落实下来，也不一定能保障后代需求。后代需求受多种因素的制约，</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项中的“就”字将复杂问题简单化了。</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项，根据原文第一段可知，气候容量有限是本文的立论前提，舍弃这个前提，自然就不必讨论气候正义问题了。</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属于必要条件分句，从原文“每个人都有义务将自己的“碳足迹”控制在合理范围之内”“体现为当代人如何约束自己的行为来保护地球气候系统，以将同等质量的气候系统交给后代”可知避免“生态赤字”离不开每一个人的努力。</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由全文可知，“气候容量的公平享有”涉及空间与时间多个维度，牵扯到多方利益，确实很复杂，由文章标题“中国参与国际气候治理的法律立场和策略：以气候正义为视角”可知“气候正义只是理解该问题的一种视角”。</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543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effectLst/>
                <a:latin typeface="等线" panose="02010600030101010101" pitchFamily="2" charset="-122"/>
                <a:ea typeface="仿宋" panose="02010609060101010101" pitchFamily="49" charset="-122"/>
                <a:cs typeface="Times New Roman" panose="02020603050405020304" pitchFamily="18" charset="0"/>
              </a:rPr>
              <a:t>本考点试题有一定难度，建议在做完前两题的基础上再做，这样对文章结构和主旨有更深层次的把握，便于定位和调用原文信息。此外，要认真复习数学等学科中的集合、简易逻辑用语、推理与证明等方面的知识，如关于三段论的知识等。还要适当复习句子成分、复句类型等知识，在作答时综合运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Ⅰ</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对文学艺术创作者来说，或早或晚，都会遭遇到这个问题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为谁创作、为谁立言？习近平同志强调：“文学艺术创造、哲学社会科学研究首先要搞清楚为谁创作、为谁立言的问题，这是一个根本问题。人民是创作的源头活水，只有扎根人民，创作才能获得取之不尽、用之不竭的源泉。”</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目前，文艺界普遍认识到，只有与身处的时代积极互动，深刻回应时代重大命题，才会获得艺术创作的蓬勃生机。然而，在创作实践中，还有许多作家、艺术家困惑于现实如此宏大丰富，以至于完全超出个人的认识和表现能力。我们常常听到这样的说法：现实太精彩了，它甚至远远走到了小说家想象力的前面。是的，我们有幸生活在这样一个日新月异的时代，随时发生着习焉不察而影响深远的变化。这就为作家、艺术家观察现实、理解生活带来巨大困难。对于他们而言，活灵活现地描绘出生活的表象，大约是不难的，难就难在理解生活复杂的结构，理解隐藏在表象之下那些更深层的东西。那么，这“更深层的东西”是什么呢？</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去过天安门广场的朋友一定会对矗立在广场上的人民英雄纪念碑印象深刻，许多人都背得出上面的碑文</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三年以来，在人民解放战争和人民革命中牺牲的人民英雄们永垂不朽！三十年以来，在人民解放战争和人民革命中牺牲的人民英雄们永垂不朽！由此上溯到一千八百四十年，从那时起，为了反对内外敌人，争取民族独立和人民自由幸福，在历次斗争中牺牲的人民英雄们永垂不朽！”在新中国成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70</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周年的今天，再次诵读这段话，我们就会意识到，这改天换地的宏伟现实是人民创造的，人民当之无愧是时代的英雄，是历史的创造者。只有认识到人民的主体地位，才能感受到奔涌的时代浪潮下面深藏的不竭力量，才有可能从整体上把握一个时代，认识沸腾的现实。</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4196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Ⅰ</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认识人民创造历史的主体地位，是为了从理性和情感上把自己放到人民中间，是为了解决我是谁、我属于谁的问题。新文化运动以来，无论是经历革命与战争考验的现代作家，还是</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20</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世纪</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80</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年代那批经历了知青岁月的当代作家，他们内心其实都有一方情感根据地，都和某一片土地上的人民建立了非常深切的情感关系。这些作家是属于某个情感共同体的，这个共同体时刻提醒着他，他的生命和创作与这世界上更广大的人群休戚相关。一个普普通通的劳动者，或许并不是我们的读者，但这并不妨碍我们将他以及他所代表的广大人民作为我们认识现实、理解时代的依据。</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人民为中心，就是要坚持以精品奉献人民。在新的时代条件下，我国文化产品供给的主要矛盾已经不是缺不缺、够不够的问题，而是好不好、精不精的问题。诚然，娱乐和消费也是人民群众精神文化需要的一部分，但是，有责任感的艺术家会深深感到，我们就生活在那些为美好生活、为民族复兴而奋斗的人们中间，理应对我们的共同奋斗负有共同责任。我们有责任通过形象的塑造，凝聚精神上的认同。这种认同，是对国家和民族未来的认同，是与新时代伟大历史进程的同频共振。作家和艺术家只有把自己看成人民的儿子，积极投身于人们争取美好未来的壮阔征程，才有能力创造出闪耀着明亮光芒的文艺，照亮和雕刻一个民族的灵魂。</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摘编自铁凝</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照亮和雕刻民族的灵魂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3375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Ⅰ</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．作家树立了与时代积极互动的理念，在创作实践中就能做到以人民为中心。</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．对人民的情感认同，是新文化运动以来很多作家创作取得成功的重要原因。</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．人民是认识现实、理解时代的依据，因为普通劳动者才是文艺最理想的读者。</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．真正扎根时代、富有责任感的艺术家，无须考虑人民群众的娱乐和消费需求。</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1056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Ⅰ</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 </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项，结合第四段及本文中心论点可知作者对“新文化运动以来的作家”是持肯定态度的，作者写他们也是为了论述“艺术要以人民为中心”的论题。</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就能</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表“充分条件”，而原文“只有与身处的时代积极互动</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才会获得艺术创作的蓬勃生机”表必要条件。</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项，从原文第四段中“一个普普通通的劳动者，或许并不是我们的读者”可知“普通劳动者才是文艺最理想的读者”，另外，从原文中看不出两个分句之间的因果关系。</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项，原文说“娱乐和消费也是人民群众精神文化需要的一部分”，因此富有责任感的艺术家必须考虑人民群众的需求。</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3283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Ⅰ</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．文章采用提出问题、分析问题的方式展开论证，在逻辑上也是逐层递进的。</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．文章论证兼顾现实与历史，既有对当下创作的分析，也有对历史经验的总结。</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．文章引用人民英雄纪念碑碑文内容，巧妙衔接了上下文，也有力支撑了论点。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．文章末段论证了正面人物的塑造是新时代文艺“以人民为中心”的根本体现。</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0351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Ⅰ</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 </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项，“正面人物的塑造”缩小了范围，原文为“我们有责任通过形象的塑造，凝聚精神上的认同”，另外，“以人民为中心”的根本体现应该是“坚持以精品奉献人民”。</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文章开篇第一段先用习近平同志“为谁创作、为谁立言的问题，这是一个根本问题”的讲话引出话题，强调艺术家创作要扎根人民。第二段在承接前面问题的基础上对当下创作进行分析，由“更深层的东西”引出下文对历史经验的回顾和总结，强调人民的主体地位。最后表达“以人民为中心，就是要坚持以精品奉献人民”的观点，环环相扣，层层深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项，“当下”体现在第一、二、五段；“历史”体现在第三、四段。</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项，纪念碑回答了上文的问题“这‘更深层的东西’是什么呢”，也引出并论证了下文论点“人民当之无愧是时代的英雄，是历史的创造者”。</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983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Ⅰ</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．根据原文内容，下列说法不正确的一项是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．对于那些认为现实走在小说家想象力前面的作家而言，困难在于如何把握生活的复杂结构和本质内容。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．对艺术家而言，日新月异的变革时代，既意味着巨大挑战，也能激发创作热情，促使他们投身沸腾的生活。</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．老舍曾说：“不去与劳动人民结为莫逆的好友，是写不出结结实实的作品的。”这与文中情感共同体的理念是相通的。</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．我国当下文化产品供给的主要矛盾已经由量的问题转向质的问题，艺术家的创作也应少而精，凝聚共识。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0547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Ⅰ</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　</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少”缺乏根据。原文为“我国文化产品供给的主要矛盾已经不是缺不缺、够不够的问题，而是好不好、精不精的问题。”原文意为“主要矛盾已经不是数量问题，而是质量问题”。按照哲学中矛盾分析的方法论要求，要“集中精力解决主要矛盾，同时不能忽略次要矛盾的解决”，因此，不能仅仅停留于提高质量，而完全忽视数量</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错误。</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项，根据原文第二段相关内容可判断该项正确。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项，结合第二段和最后一段可知该项正确。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项，结合第四段内容以及对于</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1B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选项的相关分析，可知该项正确。</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5069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唐中叶后，中国经济文化偏倚南方。这一转移的节点为安史之乱。唐代后期，社会经济崩溃，中央政权瓦解；安史之乱后，中央政权需赖东南财赋来运转。北部各道、州、县，自河南、河北以至两京，皆残破萧条，奄奄欲绝。自此以后，中国经济文化逐渐向南转移。</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陶瓷为例，北方农民很早就把陶瓷作为副业，唐代河南府有贡瓷：至宋，著名的陶业多在北方；至元明则最精美的陶瓷，全转移到江南来。木棉为宋后大利所在，其种植，南盛于北。这是北方经济情形渐渐不如南方的显征。</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商业情况而论，也是南方日见繁荣，北方日见萎缩。盐以两淮为主，茶则产于南方，铜铁矿冶南盛于北，渔业尤为南方所独揽。交通方面，南方水利日兴，舟楫之便远超北地。此可证明唐宋时全国经济命脉集中在长江下游太湖流域一带，重心转移至南方。在社会文化上，文化人物南方日渐增多。应举人数，南多于北；唐宰相世系多在北方，宋中叶以后，南方多于北方，明宰辅数目南方占了三分之二强。</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从政治区域划分大小繁简来看，唐至宋政治区分，南方愈见繁复精细；北方无分而有并。随之而来的是户口盈缩，唐开元时，南方县数户口占全国四分之一，到宋代远过北方，</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文献通考</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载，神宗元丰三年，淮以南户口远盛于北方，户数上南多于北，超出一倍。至宋室南迁，南方经济与人口，更超出北方。元、明代户口比数，莫如东南。中国社会经济文化南移之因众说纷纭，到底有哪些呢？</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8727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首先，是河患。宋元明清时，黄河为中国患，水患的起落，恰与北方社会经济文化的盛衰，互为因果。以关中水利而言，唐已不如汉，而唐后又更不如唐。至明代，为保证运河水量，强抑河水南行与淮水合流，以致河患频仍，淮水亦成大害。</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次，北方社会之屡受摧残，更甚于河患。唐中叶后的藩镇割据，五代的兵争，期间的政治黑暗，已达极点。唐后期的中央政府，全倚东南财赋为生命，安史乱后的藩镇，其割据仅在河南、河北各道；江淮以南各道，还受中央控制。</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辽宋对峙，边界受蹂躏，不得生聚种养。宋夏对峙，东北与西北，遭到同样命运。关中、河南，在外寇压迫下，元气大损。自安史乱后，北方是中国史上前方的冲激区，南方则是中国史上的后方，为退遁之所。因此，北方受祸害常烈于南方。</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三，江浙一带水利发达，推动了南方经济文化的发展。仁宗时，开始对水利有计划的修筑：神宗时，颇重视苏州的水利。南方水田之利，渐受关注。北宋政府在江南特置提举官董其事；南方有能力者，亦盛事殖产，开置大批水田。</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宋室南迁后，江南更急激水利开发；而江南兼并之风，有加无已，形成少数大地主与多数佃户的局面，财赋则占天下十七。明代籍没土豪田租，一依租额起粮；天下的租赋，江南居其十九，浙东西又居江南十九。苏、松、第、嘉、湖五府又居两浙十九，苏州尤甚。</a:t>
            </a:r>
          </a:p>
          <a:p>
            <a:pPr indent="457200" algn="r">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（摘编自邝士元</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中国经世史</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7315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．安史之乱是中国经济文化转移的一个重要节点。安史之乱之前，北方囊括了我国的经济文化，此后，我国经济文化渐渐偏倚南方。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．唐代贡瓷、宋代名瓷及元明两代最精美的陶瓷生产，以及宋后的木棉种植都主要在南方，这是北方经济情形渐渐不如南方的显征。</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．中国社会经济文化南移的原因有很多，既有北方自身的原因，也有南方独特的优势，其中最重要的原因无非是黄河的泛滥成灾。</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．北宋政府在江南设置提举官来监管水田之事，宋朝南迁后，江南更急激于水利开发，这些对推动南方经济文化发展有一定作用。</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90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项，“囊括”为全部包含的意思，为绝对项，原文只说安史之乱后国家财政逐渐依赖南方，不能说明安史之乱前北方囊括经济文化。</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项，由原文“唐代河南府有贡瓷：至宋，著名的陶业多在北方”可知该项错误。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项，由原文“其次，北方社会之屡受摧残，更甚于河患”可知，“黄河的泛滥成灾”不是“最重要的原因”。</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项，由最后两段可知该项正确。</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739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04843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．文章提出观点后，分别从陶瓷、木棉种植、商业情况、交通等方面来举例论证这一观点。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．文章引用</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文献通考</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中的记载，有力证明了南方县数户口到宋代远远超过北方的事实。</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．文章都按朝代先后顺序来介绍，显得层次清晰，如介绍陶瓷先说唐，再说宋，然后元明。</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．文章论述“唐中叶后中国经济文化偏倚南方”，从现象到原因，山浅入深，符合认知规律。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802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项，“都按朝代先后顺序”不符合原文实际，如介绍“北方社会之屡受摧残”，从“唐中叶”到“五代”又到“安史乱后”，就不属于按时间顺序。</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196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625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本考点是新课标全国卷必考题型，分布在第</a:t>
            </a:r>
            <a:r>
              <a:rPr lang="en-US" altLang="zh-CN" sz="3600" spc="300">
                <a:solidFill>
                  <a:srgbClr val="032D49"/>
                </a:solidFill>
                <a:latin typeface="仿宋" panose="02010609060101010101" pitchFamily="49" charset="-122"/>
                <a:ea typeface="仿宋" panose="02010609060101010101" pitchFamily="49" charset="-122"/>
              </a:rPr>
              <a:t>3</a:t>
            </a:r>
            <a:r>
              <a:rPr lang="zh-CN" altLang="en-US" sz="3600" spc="300">
                <a:solidFill>
                  <a:srgbClr val="032D49"/>
                </a:solidFill>
                <a:latin typeface="仿宋" panose="02010609060101010101" pitchFamily="49" charset="-122"/>
                <a:ea typeface="仿宋" panose="02010609060101010101" pitchFamily="49" charset="-122"/>
              </a:rPr>
              <a:t>题，提问方式为“根据原文内容，下列说法不正确的一项”。除了结构、论点、论据和论证方法之外，还涉及论证前提，论证立场等角度。我们将其放在本专题的最前面进行讲解，旨在引导考生在做题时先从这道题开始，方便从宏观上把握文章结构和主旨。</a:t>
            </a:r>
            <a:endParaRPr lang="zh-CN" altLang="en-US" sz="3600" spc="300">
              <a:solidFill>
                <a:srgbClr val="B79F47"/>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根据原文内容，下列说法不正确的一项是（）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．因为战乱，所以北方许多精英都往南方迁徙，这也导致了应举人数及宰相人数到宋中叶后，都南多于北，甚至明代宰辅数南方占三分之二多。</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．宋元明清时，黄河水患的有无，与北方社会经济文化的衰落与兴盛，有密切关系；到明代，还强行让黄河水南行与淮水合流，导致黄淮水害。</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．不管是宋辽对峙，还是宋夏对峙，自安史乱后，我国北方是战事前方的冲激区，南方则是战事后方的退遁之所，北方所受祸害比南方惨烈。</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．宋仁宗、神宗时都重视水利建设，南方水利建设对我国经济文化南移有不同程度影响，在经济文化南移的背景下，明代天下租赋，多在江南。</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61529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（二）（衡水中学</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届高三第十次调研）</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强加因果，战乱与精英南迁的因果关系在原文中找不到依据，精英南迁以及南方宰相人数的增加是个复杂的社会问题，受多重因素影响。</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2308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传统伦理学以研究人与人之间的关系为中心</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现代伦理学则开始比较系统地反省人与物之间的关系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而随着人工智能的飞速发展</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未来的伦理学应该还需要将人与智能机器的关系纳入考虑范围</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工业文明早期</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机器还是人类制造并完全可控的产品</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并不存在伦理问题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直到出现智能机器人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它们开始拥有了人的一部分理性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而未来它们还可能发展到拥有自我意识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因此</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我们应该考虑与它们的伦理关系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对这种伦理关系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人们最关心的可能还是它们会不会在智能方面超越人乃至替代人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为此</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目前对人机关系的伦理调节大概有三个方向</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一是规则设定</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二是价值引导</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三是能力限制</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规则设定是指规范</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限制机器人的行为和手段</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在这方面</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科幻作家阿西莫夫最早提出给机器人设定三个伦理规则</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:1.</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不得伤害人和见人受到伤害不作为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服从人的指令</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;3.</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自我保存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不过</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实行这些规则会加重机器人判断的负担</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这“人”是指发明制造它的人还是使用它的人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是指人类个体还是整体</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还有判断哪些情况会伤害人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以及在无法避免伤害人的情况下选择伤害哪个或哪些人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等等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后来人们对这三条规则有不少补充</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但这将继续加重机器人判断的负担</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还可能因此打开误判或假托“人类利益”的缺口</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电影</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机器人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新版机器人就觉得自己能够比人类自身更好地判断人类的利益</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于是杀死旧版机器人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并将人类禁锢起来</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9717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585424"/>
            <a:ext cx="10033363" cy="5201179"/>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价值引导是指设置机器人的动机和价值观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一些学者认为可以给机器人预先设置“对人类友好”的价值观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但这样做就必须让它们获得一种自我意识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否则它们还是会存在判断的重负</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比如怎样才是对人类友好</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什么是人类的最大利益或整体利</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这些判断不仅要考虑人的物质利益</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也要考虑人的精神和文化需求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但它们既没有生物的肉体感受性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也没有领悟精神文化的能力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仅靠输入和记住人类的全部文献是不够的</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那还需要历史的</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无数活生生的富有情感和灵感的个人体验的积淀</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而且</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如果它们真的发展起一种自我意识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那也一定不是建立在肉体感受性基础上的人的自我意识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我们与它们无法像人与人之间那样建立“感同身受”的关系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因此</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人所能做的甚至只能做的可能就是限制它们的能力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从而保持人类对机器人的独立性乃至支配性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我们不能什么都依赖智能机器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我们最好让它们始终保持“物”的基本属性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而不是给它们建立一套以人为中心的价值体系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它们如果真的掌握了价值判断和建构的能力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恐怕很快就要建立自己的价值体系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那是人类不易知晓其内容的“价值体系”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就像现在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对战胜棋类大师的机器人的具体计算过程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即使是专家们也不太知晓</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其间还是有不少“黑箱操作”</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而如果机器人有了“心灵”</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那将是整体的“黑箱”</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总而言之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规则设定虽不可少</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但必须简单明确</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以减少甚至免除机器人判断的负担</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这也是限制它们的能力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而价值引导则不必要</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也不太可能</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甚至后面隐藏着很大的风险</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在能够给智能机器建立一套安全可靠的价值体系之前</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我们还是要将智能机器的能力限制在单纯的算法和工具的领域</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摘编自何怀宏</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人物</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人际与人机关系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从伦理角度看人工智能</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011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机器人的出现给伦理学提出了新的课题</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人机关系开始被纳入伦理关系的范围</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智能机器人在根据预设规则做出判断上有困难</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规则越多它们判断时负担越重</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为智能机器人设置价值观</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就是要让它们获得一种自我意识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减轻判断的重负</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对于智能机器人</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我们只需限制它们的能力</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而不必去为其设定规则和价值观</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7926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项，结合第三段相关内容可知该项正确。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项，智能机器人的出现给伦理学提出了新的课题，人与智能机器人的关系很可能将会被纳入伦理学考虑范围；</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项，让机器人获得自我意识是为它们设置价值观的前提条件，二者不能等同；</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项，文章认为规则设定是有必要的。</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8973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文章先指出有必要从伦理角度审视人机关系</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接着阐述了三种伦理调节的方式</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文章例举</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我</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机器人</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中的相关情节</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以论证人类可能被机器人奴役的观点</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文章站在以人为中心的立场</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比较分析了人机关系伦理调节三个方向的合理性</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文章反对机器人价值引导</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其前提是机器人一旦形成自我意识或许就不可控了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493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我，机器人</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中的相关情节是为了论证规则设定有局限性和危险性。</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项，结合一二段可知该项正确。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项，结合三、四、五段内容可知该项正确。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项，结合原文“它们开始拥有了人的一部分理性</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而未来它们还可能发展到拥有自我意识”可知</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项正确。</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6753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下列说法不正确的一项是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从伦理角度看待人工智能</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有助于应对其可能带来的问题</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将推动伦理学发展</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对机器人的规则设定最早由科幻作家提出</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表明科学幻想对社会发展有前瞻性</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即使人工智能能考虑人的精神需求</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人对能否与人工智能和平相处仍缺乏信心</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若要使智能机器的价值体系安全可靠</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便应确保此体系与人类价值体系相接近</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7555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（三）（厦门市</a:t>
            </a:r>
            <a:r>
              <a:rPr lang="en-US" altLang="zh-CN" sz="2800" spc="500">
                <a:solidFill>
                  <a:srgbClr val="B79F47"/>
                </a:solidFill>
              </a:rPr>
              <a:t>2020</a:t>
            </a:r>
            <a:r>
              <a:rPr lang="zh-CN" altLang="en-US" sz="2800" spc="500">
                <a:solidFill>
                  <a:srgbClr val="B79F47"/>
                </a:solidFill>
              </a:rPr>
              <a:t>届高中毕业班第一次质检）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项，根据原文意思，我们需要的是以人类为中心的机器人，而与人类价值体系越接近的机器人反而是越危险的机器人，因为它们会以它们自身的利益为中心。</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项，结合第一段及全文可知该项正确。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项，从“规则设定是指规范</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限制机器人的行为和手段</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在这方面</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科幻作家阿西莫夫最早提出给机器人设定三个伦理规则</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不得伤害人和见人受到伤害不作为</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服从人的指令</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自我保存”可知该项正确。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项，由原文“而且</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如果它们真的发展起一种自我意识</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那也一定不是建立在肉体感受性基础上的人的自我意识</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我们与它们无法像人与人之间那样建立“感同身受”的关系”可知该项正确。</a:t>
            </a:r>
            <a:endParaRPr lang="zh-CN" altLang="zh-CN" sz="1600" kern="100">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90677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在论辩说理中，很少有人能直接说服对立一方。这并不表示他论证乏力，而是因为，一般来说，论辩式说理起到的是强化自己一方、而非软化对立一方的作用。因此，对立的双方就有可能在辩论中越说越僵。</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极端的越说越僵，这种情况在说理文化良好的社会中较少发生。这是因为辩论者在辩论中，理是说给“第三方”听的，而不是说给对立方听的。以第三方为说服对象，并由此来确定说理的主要构成要素，这便是英国哲学家图尔敏对公共说理的一大贡献。在图尔敏之前，对说理结构的理解和分析是以形式逻辑为着眼点的。图尔敏提出的说理分析模式却着眼于听众，具体而言，是那些立场中立、具有独立思考和判断能力的第三方听众。例如，在法庭上，有争执的双方各自陈述自己的立场和理由，同时还就对方陈述中的具体环节和细节提出质疑。各方这么做是为了说服中立的第三方</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法官或陪审员。</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图尔敏论证模式包括主张、保证、论据、支持、语气和反驳等要素。它具有两个基本的认知特征：第一，说理中所有的主张、理由、中介保证、理由的理由、对保证的支持等等，都是可以由对方诘问和质疑的，说理一方必须为此做好准备。第二，决定说理一方是否有理的是中立的第三方</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法官和陪审员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，不是自己一方或反对一方的“粉丝”。在这两点上，图尔敏模式都不相同于形式逻辑论证。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138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形式逻辑的论证是以说理结构为准的，对于说理的具体听众以及他们的疑问并不关注。然而，这些恰恰是图尔敏论证模式所关心的。例如，打篮球的人个子都很高，张三打篮球，所以他个子一定很高。从形式逻辑的论证来看，这个说法是可靠的。但是，实际上张三个子不一定很高。为什么呢？因为这个论证的大前提</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打篮球的人个子都很高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本身并不可靠。</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图尔敏论证模式要求辩论者在说理时，要站在第三方的立场仔细检查自己论证的每一个部分，并尽量事先估计到对立一方可能提出的反对理由。法庭上，法官和陪审员是典型的第三方听众。而在公共说理中，第三方是公众。公众往往并不像法官和陪审员那样拥有裁决的权威，公众所起的第三方作用是形成舆论。公众越是具备理性思考的素养，他们的舆论机制就会对争论说理的双方提出越高的文明礼仪要求。谁在争论中穷凶极恶、出口伤人，不管说得多么头头是道，在第三方眼里都是不值得尊敬与信任的人。</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总之，在公共辩论和争论中，避免对立双方越说越僵的机制是普遍具有教养的公众所发出的舆论。他们以理性、客观和冷静的第三方身份来进行仲裁，而不是像情绪化的“粉丝”那样狂热地崇拜和偏袒一方。粉丝以“哄客”</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起哄，唯恐天下不乱的人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的面目出现，习惯于用暴力的话语来表现自己的立场。在哄客成群的地方，论争者失去了必不可少的第三方听众，双方直接顶牛，越说越僵，最终变成仇寇。</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摘编自徐贲</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到底谁有理，问问“第三方”</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9808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论辩说理者常常强化自己一方而忽略软化对方，容易导致双方越说越僵。</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公共说理的一方，应陈述立场和理由并质疑对方，以获得更多民众支持。</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相比图尔敏论证模式，形式逻辑对说理对象不够重视，因此说服力较弱。</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从说理结构上看来很可靠的形式逻辑，在公共说理中不一定能说服他人。</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119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论辩说理者常常强化自己一方而忽略软化对方”错，论辩说理者并非有意忽略软化对方，而是论辩这种方式的实际效果无法软化对方，原文第一段为“论辩式说理起到的是强化自己一方、而非软化对立一方的作用”；</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不是为了获得更多民众支持，而是为了获得客观中立的第三方的支持，原文第二段为“在法庭上，有争执的双方各自陈述自己的立场和理由，同时还就对方陈述中的具体环节和细节提出质疑。各方这么做是为了说服中立的第三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法官或陪审员”。</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形式逻辑说服力并不是一直都弱，也不是因为不重视说理对象就变弱，只是在大前提有误时难以服人，原文第四段为“从形式逻辑的论证来看，这个说法是可靠的。但是，实际上张三个子不一定很高。为什么呢？因为这个论证的大前提（打篮球的人个子都很高）本身并不可靠”。</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95461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文章逐层深入，从为何向第三方说理、如何向第三方说理等层面展开论证。</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文章将图尔敏论证模式与形式逻辑进行比较，以说明该模式的优势与特点。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文章将法庭上的法官与作为第三方的公众比较，以强调后者同等重要的地位。</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文章举粉丝起哄的例子，从反面论证了在公共说理中第三方听众的必要性。</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3394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项，将法官与作为第三方的公众比较，意在引出公众的不同作用，并不能强调后者同等重要的地位。</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5106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根据原文内容，下列说法不正确的一项是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学会从对方和第三方的角度完善自己的论证，可以大大提高公共说理的效果。</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公共说理的结果是否公正取决于第三方是否具有中立立场、不偏袒任何一方。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在好的公共说理中，说理双方在陈述观点、质疑对方方面应拥有均等的权利。</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建设说理文化良好的社会，有赖于培养具有教养、积极参与公共事务的国民。</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744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（四）（深圳市</a:t>
            </a:r>
            <a:r>
              <a:rPr lang="en-US" altLang="zh-CN" sz="2800" spc="500">
                <a:solidFill>
                  <a:srgbClr val="B79F47"/>
                </a:solidFill>
              </a:rPr>
              <a:t>2020</a:t>
            </a:r>
            <a:r>
              <a:rPr lang="zh-CN" altLang="en-US" sz="2800" spc="500">
                <a:solidFill>
                  <a:srgbClr val="B79F47"/>
                </a:solidFill>
              </a:rPr>
              <a:t>届高三第二次线上测试）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第三方具有中立立场、不偏袒任何一方只是其中的一个方面，此外还要有独立的思考与判断力，才能使公共说理的结果趋于公正，由原文第二段“是那些立场中立、具有独立思考和判断能力的第三方听众”可知。</a:t>
            </a:r>
            <a:endParaRPr lang="zh-CN" altLang="zh-CN" sz="1600" kern="100">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1582400" y="11785600"/>
            <a:ext cx="393700" cy="406400"/>
          </a:xfrm>
          <a:prstGeom prst="cube">
            <a:avLst/>
          </a:prstGeom>
        </p:spPr>
      </p:pic>
    </p:spTree>
    <p:extLst>
      <p:ext uri="{BB962C8B-B14F-4D97-AF65-F5344CB8AC3E}">
        <p14:creationId xmlns:p14="http://schemas.microsoft.com/office/powerpoint/2010/main" val="4205868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步骤一：分析选项结构</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步骤二：定位原文信息</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步骤三：合情合理推断</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步骤一：分析选项结构</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推断题中的每一个选项都是复句，要结合前面所讲的复句知识，分析前后分句之间的关系。看其在逻辑上是否有漏洞，如范围是否有覆盖关系、时间先后是否恰当等。</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步骤二：定位原文信息</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一般而言，最前面的分句来源于原文，或是对全文的总体概括，往往不设错。但仍需按照前面介绍的“名次定位法”对其进行检测，如果是对全文的概括，那么要比照其与文章中心论点之间是否契合。如果上述操作都没问题，才能为后面的推断提供有效的前提。</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1317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步骤三：合情合理推断</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上述方法论分为“合情”和“合理”两个层面。“合情”主要指要符合作者写作意图和感情倾向，这些意图和倾向通过中心论点表达出来。因此，推论时要多参考参照中心论点。“合情”还包括要符合社会主流价值观。高考以立德树人为旨归，应引起注意。“合理”则主要表现为符合逻辑规律，符合事物发展客观规律。综合考虑上述因素之后，可以对各个选项进行判定。</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5148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8426</Words>
  <Application>Microsoft Office PowerPoint</Application>
  <PresentationFormat>自定义</PresentationFormat>
  <Paragraphs>251</Paragraphs>
  <Slides>57</Slides>
  <Notes>7</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Office 主题</vt:lpstr>
      <vt:lpstr>专题18 分析作者观点态度，结合 文中信息进行推断</vt:lpstr>
      <vt:lpstr>PowerPoint 演示文稿</vt:lpstr>
      <vt:lpstr>PowerPoint 演示文稿</vt:lpstr>
      <vt:lpstr>考向讲解</vt:lpstr>
      <vt:lpstr>PowerPoint 演示文稿</vt:lpstr>
      <vt:lpstr>重点知识</vt:lpstr>
      <vt:lpstr>重点知识</vt:lpstr>
      <vt:lpstr>重点知识</vt:lpstr>
      <vt:lpstr>重点知识</vt:lpstr>
      <vt:lpstr>PowerPoint 演示文稿</vt:lpstr>
      <vt:lpstr>易错易混</vt:lpstr>
      <vt:lpstr>易错易混</vt:lpstr>
      <vt:lpstr>易错易混</vt:lpstr>
      <vt:lpstr>PowerPoint 演示文稿</vt:lpstr>
      <vt:lpstr>例1. 2018全国Ⅱ</vt:lpstr>
      <vt:lpstr>例1. 2018全国Ⅱ</vt:lpstr>
      <vt:lpstr>例1. 2018全国Ⅱ</vt:lpstr>
      <vt:lpstr>例1. 2018全国Ⅱ</vt:lpstr>
      <vt:lpstr>例2. 2017全国Ⅰ</vt:lpstr>
      <vt:lpstr>例2. 2017全国Ⅰ</vt:lpstr>
      <vt:lpstr>例2. 2017全国Ⅰ</vt:lpstr>
      <vt:lpstr>例2. 2017全国Ⅰ</vt:lpstr>
      <vt:lpstr>PowerPoint 演示文稿</vt:lpstr>
      <vt:lpstr>【课堂总结】</vt:lpstr>
      <vt:lpstr>PowerPoint 演示文稿</vt:lpstr>
      <vt:lpstr>（一）（2019新课标全国Ⅰ）</vt:lpstr>
      <vt:lpstr>（一）（2019新课标全国Ⅰ）</vt:lpstr>
      <vt:lpstr>（一）（2019新课标全国Ⅰ）</vt:lpstr>
      <vt:lpstr>（一）（2019新课标全国Ⅰ）</vt:lpstr>
      <vt:lpstr>（一）（2019新课标全国Ⅰ）</vt:lpstr>
      <vt:lpstr>（一）（2019新课标全国Ⅰ）</vt:lpstr>
      <vt:lpstr>（一）（2019新课标全国Ⅰ）</vt:lpstr>
      <vt:lpstr>（一）（2019新课标全国Ⅰ）</vt:lpstr>
      <vt:lpstr>（二）（衡水中学2020届高三第十次调研）</vt:lpstr>
      <vt:lpstr>（二）（衡水中学2020届高三第十次调研）</vt:lpstr>
      <vt:lpstr>（二）（衡水中学2020届高三第十次调研）</vt:lpstr>
      <vt:lpstr>（二）（衡水中学2020届高三第十次调研）</vt:lpstr>
      <vt:lpstr>（二）（衡水中学2020届高三第十次调研）</vt:lpstr>
      <vt:lpstr>（二）（衡水中学2020届高三第十次调研）</vt:lpstr>
      <vt:lpstr>（二）（衡水中学2020届高三第十次调研）</vt:lpstr>
      <vt:lpstr>（二）（衡水中学2020届高三第十次调研）</vt:lpstr>
      <vt:lpstr>（三）（厦门市2020届高中毕业班第一次质检）</vt:lpstr>
      <vt:lpstr>（三）（厦门市2020届高中毕业班第一次质检）</vt:lpstr>
      <vt:lpstr>（三）（厦门市2020届高中毕业班第一次质检）</vt:lpstr>
      <vt:lpstr>（三）（厦门市2020届高中毕业班第一次质检）</vt:lpstr>
      <vt:lpstr>（三）（厦门市2020届高中毕业班第一次质检）</vt:lpstr>
      <vt:lpstr>（三）（厦门市2020届高中毕业班第一次质检）</vt:lpstr>
      <vt:lpstr>（三）（厦门市2020届高中毕业班第一次质检）</vt:lpstr>
      <vt:lpstr>（三）（厦门市2020届高中毕业班第一次质检）</vt:lpstr>
      <vt:lpstr>（四）（深圳市2020届高三第二次线上测试）</vt:lpstr>
      <vt:lpstr>（四）（深圳市2020届高三第二次线上测试）</vt:lpstr>
      <vt:lpstr>（四）（深圳市2020届高三第二次线上测试）</vt:lpstr>
      <vt:lpstr>（四）（深圳市2020届高三第二次线上测试）</vt:lpstr>
      <vt:lpstr>（四）（深圳市2020届高三第二次线上测试）</vt:lpstr>
      <vt:lpstr>（四）（深圳市2020届高三第二次线上测试）</vt:lpstr>
      <vt:lpstr>（四）（深圳市2020届高三第二次线上测试）</vt:lpstr>
      <vt:lpstr>（四）（深圳市2020届高三第二次线上测试）</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专题18 分析作者观点态度，结合 文中信息进行推断</dc:title>
  <dc:creator>rbm.xkw.com</dc:creator>
  <cp:lastModifiedBy>hj</cp:lastModifiedBy>
  <cp:revision>2</cp:revision>
  <cp:lastPrinted>2020-11-09T14:21:50Z</cp:lastPrinted>
  <dcterms:created xsi:type="dcterms:W3CDTF">2020-11-09T14:21:50Z</dcterms:created>
  <dcterms:modified xsi:type="dcterms:W3CDTF">2021-01-02T09:35:57Z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