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6.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9"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3" r:id="rId17"/>
    <p:sldId id="275" r:id="rId18"/>
    <p:sldId id="276" r:id="rId19"/>
    <p:sldId id="277" r:id="rId20"/>
    <p:sldId id="27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83D5"/>
    <a:srgbClr val="37ADF6"/>
    <a:srgbClr val="95D652"/>
    <a:srgbClr val="DCDCDC"/>
    <a:srgbClr val="5ED27B"/>
    <a:srgbClr val="32B9FF"/>
    <a:srgbClr val="A4CD26"/>
    <a:srgbClr val="EAEAF3"/>
    <a:srgbClr val="D9D9D9"/>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4" d="100"/>
          <a:sy n="114" d="100"/>
        </p:scale>
        <p:origin x="-546" y="-84"/>
      </p:cViewPr>
      <p:guideLst>
        <p:guide orient="horz" pos="2160"/>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2022-08-30</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2022-08-30</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2022-08-30</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a:prstGeom prst="rect">
            <a:avLst/>
          </a:prstGeo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a:prstGeom prst="rect">
            <a:avLst/>
          </a:prstGeo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a:xfrm>
            <a:off x="612000" y="6314400"/>
            <a:ext cx="2700000" cy="316800"/>
          </a:xfrm>
          <a:prstGeom prst="rect">
            <a:avLst/>
          </a:prstGeom>
        </p:spPr>
        <p:txBody>
          <a:bodyPr/>
          <a:lstStyle/>
          <a:p>
            <a:fld id="{9EFD9D74-47D9-4702-A33C-335B63B48DBF}" type="datetimeFigureOut">
              <a:rPr lang="zh-CN" altLang="en-US" smtClean="0"/>
              <a:pPr/>
              <a:t>2022-08-30</a:t>
            </a:fld>
            <a:endParaRPr lang="zh-CN" altLang="en-US"/>
          </a:p>
        </p:txBody>
      </p:sp>
      <p:sp>
        <p:nvSpPr>
          <p:cNvPr id="6" name="页脚占位符 5"/>
          <p:cNvSpPr>
            <a:spLocks noGrp="1"/>
          </p:cNvSpPr>
          <p:nvPr>
            <p:ph type="ftr" sz="quarter" idx="11"/>
            <p:custDataLst>
              <p:tags r:id="rId4"/>
            </p:custDataLst>
          </p:nvPr>
        </p:nvSpPr>
        <p:spPr>
          <a:xfrm>
            <a:off x="4116000" y="6314400"/>
            <a:ext cx="3960000" cy="316800"/>
          </a:xfrm>
          <a:prstGeom prst="rect">
            <a:avLst/>
          </a:prstGeom>
        </p:spPr>
        <p:txBody>
          <a:bodyPr/>
          <a:lstStyle/>
          <a:p>
            <a:endParaRPr lang="zh-CN" altLang="en-US"/>
          </a:p>
        </p:txBody>
      </p:sp>
      <p:sp>
        <p:nvSpPr>
          <p:cNvPr id="7" name="灯片编号占位符 6"/>
          <p:cNvSpPr>
            <a:spLocks noGrp="1"/>
          </p:cNvSpPr>
          <p:nvPr>
            <p:ph type="sldNum" sz="quarter" idx="12"/>
            <p:custDataLst>
              <p:tags r:id="rId5"/>
            </p:custDataLst>
          </p:nvPr>
        </p:nvSpPr>
        <p:spPr>
          <a:xfrm>
            <a:off x="8877600" y="6314400"/>
            <a:ext cx="2700000" cy="316800"/>
          </a:xfrm>
          <a:prstGeom prst="rect">
            <a:avLst/>
          </a:prstGeom>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a:xfrm>
            <a:off x="608400" y="608400"/>
            <a:ext cx="10969200" cy="705600"/>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7" name="灯片编号占位符 6"/>
          <p:cNvSpPr>
            <a:spLocks noGrp="1"/>
          </p:cNvSpPr>
          <p:nvPr>
            <p:ph type="sldNum" sz="quarter" idx="12"/>
            <p:custDataLst>
              <p:tags r:id="rId1"/>
            </p:custDataLst>
          </p:nvPr>
        </p:nvSpPr>
        <p:spPr>
          <a:xfrm>
            <a:off x="8877600" y="6314400"/>
            <a:ext cx="2700000" cy="316800"/>
          </a:xfrm>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pPr/>
              <a:t>2022-08-30</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6" cstate="print">
            <a:alphaModFix amt="14000"/>
          </a:blip>
          <a:stretch>
            <a:fillRect/>
          </a:stretch>
        </a:blipFill>
        <a:effectLst/>
      </p:bgPr>
    </p:bg>
    <p:spTree>
      <p:nvGrpSpPr>
        <p:cNvPr id="1" name=""/>
        <p:cNvGrpSpPr/>
        <p:nvPr/>
      </p:nvGrpSpPr>
      <p:grpSpPr>
        <a:xfrm>
          <a:off x="0" y="0"/>
          <a:ext cx="0" cy="0"/>
          <a:chOff x="0" y="0"/>
          <a:chExt cx="0" cy="0"/>
        </a:xfrm>
      </p:grpSpPr>
      <p:sp>
        <p:nvSpPr>
          <p:cNvPr id="18" name="灯片编号占位符 17"/>
          <p:cNvSpPr>
            <a:spLocks noGrp="1"/>
          </p:cNvSpPr>
          <p:nvPr userDrawn="1">
            <p:custDataLst>
              <p:tags r:id="rId15"/>
            </p:custDataLst>
          </p:nvPr>
        </p:nvSpPr>
        <p:spPr>
          <a:xfrm>
            <a:off x="9004600" y="6441400"/>
            <a:ext cx="2700000" cy="316800"/>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000" kern="1200" baseline="0">
                <a:solidFill>
                  <a:schemeClr val="tx1">
                    <a:tint val="75000"/>
                  </a:schemeClr>
                </a:solidFill>
                <a:latin typeface="Arial" panose="020B0604020202020204" pitchFamily="34" charset="0"/>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pPr/>
              <a:t>‹#›</a:t>
            </a:fld>
            <a:endParaRPr lang="zh-CN" altLang="en-US" dirty="0"/>
          </a:p>
        </p:txBody>
      </p:sp>
      <p:pic>
        <p:nvPicPr>
          <p:cNvPr id="9" name="图片 8" descr="未标题-1"/>
          <p:cNvPicPr>
            <a:picLocks noChangeAspect="1"/>
          </p:cNvPicPr>
          <p:nvPr userDrawn="1"/>
        </p:nvPicPr>
        <p:blipFill>
          <a:blip r:embed="rId17" cstate="print"/>
          <a:stretch>
            <a:fillRect/>
          </a:stretch>
        </p:blipFill>
        <p:spPr>
          <a:xfrm rot="21180000">
            <a:off x="83185" y="5339080"/>
            <a:ext cx="1787525" cy="1473835"/>
          </a:xfrm>
          <a:prstGeom prst="rect">
            <a:avLst/>
          </a:prstGeom>
        </p:spPr>
      </p:pic>
      <p:pic>
        <p:nvPicPr>
          <p:cNvPr id="10" name="图片 9" descr="default"/>
          <p:cNvPicPr>
            <a:picLocks noChangeAspect="1"/>
          </p:cNvPicPr>
          <p:nvPr userDrawn="1"/>
        </p:nvPicPr>
        <p:blipFill>
          <a:blip r:embed="rId18" cstate="print"/>
          <a:stretch>
            <a:fillRect/>
          </a:stretch>
        </p:blipFill>
        <p:spPr>
          <a:xfrm>
            <a:off x="8540115" y="0"/>
            <a:ext cx="1045845" cy="992505"/>
          </a:xfrm>
          <a:prstGeom prst="rect">
            <a:avLst/>
          </a:prstGeom>
          <a:effectLst>
            <a:innerShdw dist="63500" dir="420000">
              <a:schemeClr val="tx1">
                <a:lumMod val="85000"/>
                <a:lumOff val="15000"/>
                <a:alpha val="41000"/>
              </a:schemeClr>
            </a:innerShdw>
            <a:softEdge rad="50800"/>
          </a:effectLst>
        </p:spPr>
      </p:pic>
      <p:pic>
        <p:nvPicPr>
          <p:cNvPr id="11" name="图片 10" descr="思南中学-1"/>
          <p:cNvPicPr>
            <a:picLocks noChangeAspect="1"/>
          </p:cNvPicPr>
          <p:nvPr userDrawn="1"/>
        </p:nvPicPr>
        <p:blipFill>
          <a:blip r:embed="rId19" cstate="print"/>
          <a:srcRect r="10074"/>
          <a:stretch>
            <a:fillRect/>
          </a:stretch>
        </p:blipFill>
        <p:spPr>
          <a:xfrm>
            <a:off x="9526270" y="75565"/>
            <a:ext cx="2489200" cy="586740"/>
          </a:xfrm>
          <a:prstGeom prst="rect">
            <a:avLst/>
          </a:prstGeom>
        </p:spPr>
      </p:pic>
      <p:pic>
        <p:nvPicPr>
          <p:cNvPr id="21" name="图片 20" descr="未标题-3"/>
          <p:cNvPicPr>
            <a:picLocks noChangeAspect="1"/>
          </p:cNvPicPr>
          <p:nvPr userDrawn="1"/>
        </p:nvPicPr>
        <p:blipFill>
          <a:blip r:embed="rId20" cstate="print"/>
          <a:stretch>
            <a:fillRect/>
          </a:stretch>
        </p:blipFill>
        <p:spPr>
          <a:xfrm>
            <a:off x="9490710" y="347345"/>
            <a:ext cx="2568575" cy="403225"/>
          </a:xfrm>
          <a:prstGeom prst="rect">
            <a:avLst/>
          </a:prstGeom>
        </p:spPr>
      </p:pic>
      <p:grpSp>
        <p:nvGrpSpPr>
          <p:cNvPr id="14" name="组合 13"/>
          <p:cNvGrpSpPr/>
          <p:nvPr userDrawn="1"/>
        </p:nvGrpSpPr>
        <p:grpSpPr>
          <a:xfrm>
            <a:off x="264160" y="207010"/>
            <a:ext cx="1266190" cy="1266190"/>
            <a:chOff x="309" y="-132"/>
            <a:chExt cx="1994" cy="1994"/>
          </a:xfrm>
        </p:grpSpPr>
        <p:pic>
          <p:nvPicPr>
            <p:cNvPr id="2" name="图片 1" descr="6"/>
            <p:cNvPicPr>
              <a:picLocks noChangeAspect="1"/>
            </p:cNvPicPr>
            <p:nvPr userDrawn="1"/>
          </p:nvPicPr>
          <p:blipFill>
            <a:blip r:embed="rId21" cstate="print"/>
            <a:stretch>
              <a:fillRect/>
            </a:stretch>
          </p:blipFill>
          <p:spPr>
            <a:xfrm>
              <a:off x="309" y="-132"/>
              <a:ext cx="1994" cy="1994"/>
            </a:xfrm>
            <a:prstGeom prst="rect">
              <a:avLst/>
            </a:prstGeom>
          </p:spPr>
        </p:pic>
        <p:grpSp>
          <p:nvGrpSpPr>
            <p:cNvPr id="13" name="组合 12"/>
            <p:cNvGrpSpPr/>
            <p:nvPr userDrawn="1"/>
          </p:nvGrpSpPr>
          <p:grpSpPr>
            <a:xfrm>
              <a:off x="890" y="424"/>
              <a:ext cx="1137" cy="832"/>
              <a:chOff x="890" y="424"/>
              <a:chExt cx="1137" cy="832"/>
            </a:xfrm>
          </p:grpSpPr>
          <p:sp>
            <p:nvSpPr>
              <p:cNvPr id="3" name="椭圆 2"/>
              <p:cNvSpPr/>
              <p:nvPr userDrawn="1"/>
            </p:nvSpPr>
            <p:spPr>
              <a:xfrm>
                <a:off x="890" y="424"/>
                <a:ext cx="833" cy="8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843" y="512"/>
                <a:ext cx="184" cy="1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平行四边形 6"/>
          <p:cNvSpPr/>
          <p:nvPr userDrawn="1"/>
        </p:nvSpPr>
        <p:spPr>
          <a:xfrm rot="540000" flipH="1">
            <a:off x="2856865" y="454025"/>
            <a:ext cx="76200" cy="386715"/>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434465" y="915035"/>
            <a:ext cx="1656715" cy="1016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148330" y="924560"/>
            <a:ext cx="8994775"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5"/>
          <p:cNvPicPr>
            <a:picLocks noChangeAspect="1"/>
          </p:cNvPicPr>
          <p:nvPr/>
        </p:nvPicPr>
        <p:blipFill>
          <a:blip r:embed="rId3" cstate="print"/>
          <a:stretch>
            <a:fillRect/>
          </a:stretch>
        </p:blipFill>
        <p:spPr>
          <a:xfrm>
            <a:off x="0" y="0"/>
            <a:ext cx="6858000" cy="6858000"/>
          </a:xfrm>
          <a:prstGeom prst="rect">
            <a:avLst/>
          </a:prstGeom>
        </p:spPr>
      </p:pic>
      <p:pic>
        <p:nvPicPr>
          <p:cNvPr id="3" name="图片 2" descr="未标题-1"/>
          <p:cNvPicPr>
            <a:picLocks noChangeAspect="1"/>
          </p:cNvPicPr>
          <p:nvPr/>
        </p:nvPicPr>
        <p:blipFill>
          <a:blip r:embed="rId4" cstate="print"/>
          <a:stretch>
            <a:fillRect/>
          </a:stretch>
        </p:blipFill>
        <p:spPr>
          <a:xfrm>
            <a:off x="221615" y="5043805"/>
            <a:ext cx="2115820" cy="1744345"/>
          </a:xfrm>
          <a:prstGeom prst="rect">
            <a:avLst/>
          </a:prstGeom>
        </p:spPr>
      </p:pic>
      <p:sp>
        <p:nvSpPr>
          <p:cNvPr id="4" name="文本框 3"/>
          <p:cNvSpPr txBox="1"/>
          <p:nvPr/>
        </p:nvSpPr>
        <p:spPr>
          <a:xfrm>
            <a:off x="6269040" y="2144308"/>
            <a:ext cx="2746375" cy="1445260"/>
          </a:xfrm>
          <a:prstGeom prst="rect">
            <a:avLst/>
          </a:prstGeom>
          <a:noFill/>
        </p:spPr>
        <p:txBody>
          <a:bodyPr wrap="square" rtlCol="0">
            <a:spAutoFit/>
          </a:bodyPr>
          <a:lstStyle/>
          <a:p>
            <a:r>
              <a:rPr lang="zh-CN" altLang="en-US" sz="8800" dirty="0" smtClean="0">
                <a:latin typeface="汉仪力量黑简" panose="00020600040101010101" charset="-122"/>
                <a:ea typeface="汉仪力量黑简" panose="00020600040101010101" charset="-122"/>
              </a:rPr>
              <a:t>红烛</a:t>
            </a:r>
            <a:endParaRPr lang="zh-CN" altLang="en-US" sz="8800" dirty="0">
              <a:latin typeface="汉仪力量黑简" panose="00020600040101010101" charset="-122"/>
              <a:ea typeface="汉仪力量黑简" panose="00020600040101010101" charset="-122"/>
            </a:endParaRPr>
          </a:p>
        </p:txBody>
      </p:sp>
      <p:sp>
        <p:nvSpPr>
          <p:cNvPr id="5" name="文本框 4"/>
          <p:cNvSpPr txBox="1"/>
          <p:nvPr/>
        </p:nvSpPr>
        <p:spPr>
          <a:xfrm>
            <a:off x="6772927" y="3767059"/>
            <a:ext cx="1217930" cy="368300"/>
          </a:xfrm>
          <a:prstGeom prst="rect">
            <a:avLst/>
          </a:prstGeom>
          <a:noFill/>
        </p:spPr>
        <p:txBody>
          <a:bodyPr wrap="square" rtlCol="0">
            <a:spAutoFit/>
          </a:bodyPr>
          <a:lstStyle/>
          <a:p>
            <a:r>
              <a:rPr lang="zh-CN" altLang="en-US" dirty="0" smtClean="0"/>
              <a:t>闻一多</a:t>
            </a:r>
            <a:endParaRPr lang="zh-CN" alt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65819" y="1266346"/>
            <a:ext cx="8730143" cy="923330"/>
          </a:xfrm>
          <a:prstGeom prst="rect">
            <a:avLst/>
          </a:prstGeom>
        </p:spPr>
        <p:txBody>
          <a:bodyPr wrap="square">
            <a:spAutoFit/>
          </a:bodyPr>
          <a:lstStyle/>
          <a:p>
            <a:pPr>
              <a:lnSpc>
                <a:spcPct val="150000"/>
              </a:lnSpc>
            </a:pPr>
            <a:r>
              <a:rPr lang="en-US" altLang="zh-CN" b="1" dirty="0" smtClean="0">
                <a:latin typeface="+mn-ea"/>
              </a:rPr>
              <a:t>3</a:t>
            </a:r>
            <a:r>
              <a:rPr lang="zh-CN" altLang="en-US" b="1" dirty="0" smtClean="0">
                <a:latin typeface="+mn-ea"/>
              </a:rPr>
              <a:t>、红</a:t>
            </a:r>
            <a:r>
              <a:rPr lang="zh-CN" altLang="en-US" b="1" dirty="0" smtClean="0">
                <a:latin typeface="+mn-ea"/>
              </a:rPr>
              <a:t>烛啊！ </a:t>
            </a:r>
            <a:r>
              <a:rPr lang="en-US" altLang="zh-CN" b="1" dirty="0" smtClean="0">
                <a:latin typeface="+mn-ea"/>
              </a:rPr>
              <a:t>/ </a:t>
            </a:r>
            <a:r>
              <a:rPr lang="zh-CN" altLang="en-US" b="1" dirty="0" smtClean="0">
                <a:latin typeface="+mn-ea"/>
              </a:rPr>
              <a:t>是谁制的蜡</a:t>
            </a:r>
            <a:r>
              <a:rPr lang="en-US" altLang="zh-CN" b="1" dirty="0" smtClean="0">
                <a:latin typeface="+mn-ea"/>
              </a:rPr>
              <a:t>——</a:t>
            </a:r>
            <a:r>
              <a:rPr lang="zh-CN" altLang="en-US" b="1" dirty="0" smtClean="0">
                <a:latin typeface="+mn-ea"/>
              </a:rPr>
              <a:t>给你躯体？ </a:t>
            </a:r>
            <a:r>
              <a:rPr lang="en-US" altLang="zh-CN" b="1" dirty="0" smtClean="0">
                <a:latin typeface="+mn-ea"/>
              </a:rPr>
              <a:t>/ </a:t>
            </a:r>
            <a:r>
              <a:rPr lang="zh-CN" altLang="en-US" b="1" dirty="0" smtClean="0">
                <a:latin typeface="+mn-ea"/>
              </a:rPr>
              <a:t>是谁点的火</a:t>
            </a:r>
            <a:r>
              <a:rPr lang="en-US" altLang="zh-CN" b="1" dirty="0" smtClean="0">
                <a:latin typeface="+mn-ea"/>
              </a:rPr>
              <a:t>——</a:t>
            </a:r>
            <a:r>
              <a:rPr lang="zh-CN" altLang="en-US" b="1" dirty="0" smtClean="0">
                <a:latin typeface="+mn-ea"/>
              </a:rPr>
              <a:t>点着灵魂？ </a:t>
            </a:r>
            <a:r>
              <a:rPr lang="en-US" altLang="zh-CN" b="1" dirty="0" smtClean="0">
                <a:latin typeface="+mn-ea"/>
              </a:rPr>
              <a:t>/ </a:t>
            </a:r>
            <a:r>
              <a:rPr lang="zh-CN" altLang="en-US" b="1" dirty="0" smtClean="0">
                <a:latin typeface="+mn-ea"/>
              </a:rPr>
              <a:t>为何更须烧蜡成灰，</a:t>
            </a:r>
            <a:r>
              <a:rPr lang="en-US" altLang="zh-CN" b="1" dirty="0" smtClean="0">
                <a:latin typeface="+mn-ea"/>
              </a:rPr>
              <a:t>/ </a:t>
            </a:r>
            <a:r>
              <a:rPr lang="zh-CN" altLang="en-US" b="1" dirty="0" smtClean="0">
                <a:latin typeface="+mn-ea"/>
              </a:rPr>
              <a:t>然后才放光出？ </a:t>
            </a:r>
            <a:r>
              <a:rPr lang="en-US" altLang="zh-CN" b="1" dirty="0" smtClean="0">
                <a:latin typeface="+mn-ea"/>
              </a:rPr>
              <a:t>/</a:t>
            </a:r>
            <a:r>
              <a:rPr lang="zh-CN" altLang="en-US" b="1" dirty="0" smtClean="0">
                <a:latin typeface="+mn-ea"/>
              </a:rPr>
              <a:t>一误再误；</a:t>
            </a:r>
            <a:r>
              <a:rPr lang="en-US" altLang="zh-CN" b="1" dirty="0" smtClean="0">
                <a:latin typeface="+mn-ea"/>
              </a:rPr>
              <a:t>/ </a:t>
            </a:r>
            <a:r>
              <a:rPr lang="zh-CN" altLang="en-US" b="1" dirty="0" smtClean="0">
                <a:latin typeface="+mn-ea"/>
              </a:rPr>
              <a:t>矛盾！冲突！</a:t>
            </a:r>
            <a:endParaRPr lang="zh-CN" altLang="en-US" b="1" dirty="0">
              <a:latin typeface="+mn-ea"/>
            </a:endParaRPr>
          </a:p>
        </p:txBody>
      </p:sp>
      <p:sp>
        <p:nvSpPr>
          <p:cNvPr id="4" name="矩形 3"/>
          <p:cNvSpPr/>
          <p:nvPr/>
        </p:nvSpPr>
        <p:spPr>
          <a:xfrm>
            <a:off x="1979802" y="2245396"/>
            <a:ext cx="8615493" cy="2169825"/>
          </a:xfrm>
          <a:prstGeom prst="rect">
            <a:avLst/>
          </a:prstGeom>
        </p:spPr>
        <p:txBody>
          <a:bodyPr wrap="square">
            <a:spAutoFit/>
          </a:bodyPr>
          <a:lstStyle/>
          <a:p>
            <a:pPr algn="just">
              <a:lnSpc>
                <a:spcPct val="150000"/>
              </a:lnSpc>
            </a:pPr>
            <a:r>
              <a:rPr lang="zh-CN" altLang="en-US" dirty="0" smtClean="0">
                <a:latin typeface="+mn-ea"/>
              </a:rPr>
              <a:t>明确：</a:t>
            </a:r>
            <a:endParaRPr lang="en-US" altLang="zh-CN" dirty="0" smtClean="0">
              <a:latin typeface="+mn-ea"/>
            </a:endParaRPr>
          </a:p>
          <a:p>
            <a:pPr algn="just">
              <a:lnSpc>
                <a:spcPct val="150000"/>
              </a:lnSpc>
            </a:pPr>
            <a:r>
              <a:rPr lang="zh-CN" altLang="en-US" dirty="0" smtClean="0">
                <a:latin typeface="微软雅黑" panose="020B0503020204020204" pitchFamily="34" charset="-122"/>
                <a:ea typeface="微软雅黑" panose="020B0503020204020204" pitchFamily="34" charset="-122"/>
              </a:rPr>
              <a:t>诗人连续发问，生动地表现了一个思考觉悟的过程。诗人把蜡比作烛的躯体，把火比作烛的灵魂，躯体与灵魂应该是互相依存的，红烛却要“烧蜡成灰，</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然后才放光出”，诗人认为这真“矛盾”，不可理解。由此表现了诗人内心的迷茫，同时为后面的醒悟做铺垫。</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4910" y="1516039"/>
            <a:ext cx="9261446" cy="507831"/>
          </a:xfrm>
          <a:prstGeom prst="rect">
            <a:avLst/>
          </a:prstGeom>
        </p:spPr>
        <p:txBody>
          <a:bodyPr wrap="square">
            <a:spAutoFit/>
          </a:bodyPr>
          <a:lstStyle/>
          <a:p>
            <a:pPr>
              <a:lnSpc>
                <a:spcPct val="150000"/>
              </a:lnSpc>
            </a:pPr>
            <a:r>
              <a:rPr lang="en-US" altLang="zh-CN" b="1" dirty="0" smtClean="0">
                <a:latin typeface="+mn-ea"/>
              </a:rPr>
              <a:t>4</a:t>
            </a:r>
            <a:r>
              <a:rPr lang="zh-CN" altLang="en-US" b="1" dirty="0" smtClean="0">
                <a:latin typeface="+mn-ea"/>
              </a:rPr>
              <a:t>、诗</a:t>
            </a:r>
            <a:r>
              <a:rPr lang="zh-CN" altLang="en-US" b="1" dirty="0" smtClean="0">
                <a:latin typeface="+mn-ea"/>
              </a:rPr>
              <a:t>人为何要反复说“不误，不误！”？这一节反映了那个时代的青年怎样的思想状态？</a:t>
            </a:r>
            <a:endParaRPr lang="zh-CN" altLang="en-US" b="1" dirty="0">
              <a:latin typeface="+mn-ea"/>
            </a:endParaRPr>
          </a:p>
        </p:txBody>
      </p:sp>
      <p:sp>
        <p:nvSpPr>
          <p:cNvPr id="3" name="矩形 2"/>
          <p:cNvSpPr/>
          <p:nvPr/>
        </p:nvSpPr>
        <p:spPr>
          <a:xfrm>
            <a:off x="1837189" y="2136339"/>
            <a:ext cx="8892330" cy="2169825"/>
          </a:xfrm>
          <a:prstGeom prst="rect">
            <a:avLst/>
          </a:prstGeom>
        </p:spPr>
        <p:txBody>
          <a:bodyPr wrap="square">
            <a:spAutoFit/>
          </a:bodyPr>
          <a:lstStyle/>
          <a:p>
            <a:pPr>
              <a:lnSpc>
                <a:spcPct val="150000"/>
              </a:lnSpc>
            </a:pPr>
            <a:r>
              <a:rPr lang="zh-CN" altLang="en-US" dirty="0" smtClean="0">
                <a:latin typeface="+mn-ea"/>
              </a:rPr>
              <a:t>明确：</a:t>
            </a:r>
            <a:endParaRPr lang="en-US" altLang="zh-CN" dirty="0" smtClean="0">
              <a:latin typeface="+mn-ea"/>
            </a:endParaRPr>
          </a:p>
          <a:p>
            <a:pPr>
              <a:lnSpc>
                <a:spcPct val="150000"/>
              </a:lnSpc>
            </a:pPr>
            <a:r>
              <a:rPr lang="zh-CN" altLang="en-US" dirty="0" smtClean="0"/>
              <a:t>① 这里反复说“不误，不误！”，是诗人对先前的认识进行了彻底的自我否定，是对红烛自我牺牲精神的肯定和讴歌。两种截然相反的回答，表明了诗人的醒悟。</a:t>
            </a:r>
          </a:p>
          <a:p>
            <a:pPr>
              <a:lnSpc>
                <a:spcPct val="150000"/>
              </a:lnSpc>
            </a:pPr>
            <a:r>
              <a:rPr lang="zh-CN" altLang="en-US" dirty="0" smtClean="0"/>
              <a:t>② 这一认识的转变，实际上反映了那个时代进步青年在探索人生真谛的思想历程中所遇到的矛盾和获得的觉悟。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6902" y="1623121"/>
            <a:ext cx="3575018" cy="507831"/>
          </a:xfrm>
          <a:prstGeom prst="rect">
            <a:avLst/>
          </a:prstGeom>
        </p:spPr>
        <p:txBody>
          <a:bodyPr wrap="none">
            <a:spAutoFit/>
          </a:bodyPr>
          <a:lstStyle/>
          <a:p>
            <a:pPr>
              <a:lnSpc>
                <a:spcPct val="150000"/>
              </a:lnSpc>
            </a:pPr>
            <a:r>
              <a:rPr lang="en-US" altLang="zh-CN" b="1" dirty="0" smtClean="0">
                <a:latin typeface="+mn-ea"/>
              </a:rPr>
              <a:t>5</a:t>
            </a:r>
            <a:r>
              <a:rPr lang="zh-CN" altLang="en-US" b="1" dirty="0" smtClean="0">
                <a:latin typeface="+mn-ea"/>
              </a:rPr>
              <a:t>、红</a:t>
            </a:r>
            <a:r>
              <a:rPr lang="zh-CN" altLang="en-US" b="1" dirty="0" smtClean="0">
                <a:latin typeface="+mn-ea"/>
              </a:rPr>
              <a:t>烛啊！ </a:t>
            </a:r>
            <a:r>
              <a:rPr lang="en-US" altLang="zh-CN" b="1" dirty="0" smtClean="0">
                <a:latin typeface="+mn-ea"/>
              </a:rPr>
              <a:t>/ </a:t>
            </a:r>
            <a:r>
              <a:rPr lang="zh-CN" altLang="en-US" b="1" dirty="0" smtClean="0">
                <a:latin typeface="+mn-ea"/>
              </a:rPr>
              <a:t>既制了，便烧着！</a:t>
            </a:r>
            <a:endParaRPr lang="zh-CN" altLang="en-US" b="1" dirty="0">
              <a:latin typeface="+mn-ea"/>
            </a:endParaRPr>
          </a:p>
        </p:txBody>
      </p:sp>
      <p:sp>
        <p:nvSpPr>
          <p:cNvPr id="3" name="矩形 2"/>
          <p:cNvSpPr/>
          <p:nvPr/>
        </p:nvSpPr>
        <p:spPr>
          <a:xfrm>
            <a:off x="1795244" y="2551837"/>
            <a:ext cx="8699384" cy="1338828"/>
          </a:xfrm>
          <a:prstGeom prst="rect">
            <a:avLst/>
          </a:prstGeom>
        </p:spPr>
        <p:txBody>
          <a:bodyPr wrap="square">
            <a:spAutoFit/>
          </a:bodyPr>
          <a:lstStyle/>
          <a:p>
            <a:pPr>
              <a:lnSpc>
                <a:spcPct val="150000"/>
              </a:lnSpc>
            </a:pPr>
            <a:r>
              <a:rPr lang="zh-CN" altLang="en-US" dirty="0" smtClean="0">
                <a:latin typeface="+mn-ea"/>
              </a:rPr>
              <a:t>明确：</a:t>
            </a:r>
            <a:endParaRPr lang="en-US" altLang="zh-CN" dirty="0" smtClean="0">
              <a:latin typeface="+mn-ea"/>
            </a:endParaRPr>
          </a:p>
          <a:p>
            <a:pPr>
              <a:lnSpc>
                <a:spcPct val="150000"/>
              </a:lnSpc>
            </a:pPr>
            <a:r>
              <a:rPr lang="zh-CN" altLang="en-US" dirty="0" smtClean="0">
                <a:latin typeface="楷体" panose="02010609060101010101" pitchFamily="49" charset="-122"/>
                <a:ea typeface="楷体" panose="02010609060101010101" pitchFamily="49" charset="-122"/>
              </a:rPr>
              <a:t>“既制了，便烧着”，人生的价值在于奉献，活着就要让生命之火熊熊燃烧，让智慧和才能放出灿烂的火光。诗人借红烛的形象激励自己，表达了自己的信念和心愿。</a:t>
            </a:r>
            <a:endParaRPr lang="zh-CN" altLang="en-US"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8983" y="1272759"/>
            <a:ext cx="9476763" cy="923330"/>
          </a:xfrm>
          <a:prstGeom prst="rect">
            <a:avLst/>
          </a:prstGeom>
        </p:spPr>
        <p:txBody>
          <a:bodyPr wrap="square">
            <a:spAutoFit/>
          </a:bodyPr>
          <a:lstStyle/>
          <a:p>
            <a:pPr>
              <a:lnSpc>
                <a:spcPct val="150000"/>
              </a:lnSpc>
            </a:pPr>
            <a:r>
              <a:rPr lang="en-US" altLang="zh-CN" b="1" dirty="0" smtClean="0">
                <a:latin typeface="+mn-ea"/>
              </a:rPr>
              <a:t>6</a:t>
            </a:r>
            <a:r>
              <a:rPr lang="zh-CN" altLang="en-US" b="1" dirty="0" smtClean="0">
                <a:latin typeface="+mn-ea"/>
              </a:rPr>
              <a:t>、既</a:t>
            </a:r>
            <a:r>
              <a:rPr lang="zh-CN" altLang="en-US" b="1" dirty="0" smtClean="0">
                <a:latin typeface="+mn-ea"/>
              </a:rPr>
              <a:t>已烧着，</a:t>
            </a:r>
            <a:r>
              <a:rPr lang="en-US" altLang="zh-CN" b="1" dirty="0" smtClean="0">
                <a:latin typeface="+mn-ea"/>
              </a:rPr>
              <a:t>/ </a:t>
            </a:r>
            <a:r>
              <a:rPr lang="zh-CN" altLang="en-US" b="1" dirty="0" smtClean="0">
                <a:latin typeface="+mn-ea"/>
              </a:rPr>
              <a:t>又何苦伤心流泪？ </a:t>
            </a:r>
            <a:r>
              <a:rPr lang="en-US" altLang="zh-CN" b="1" dirty="0" smtClean="0">
                <a:latin typeface="+mn-ea"/>
              </a:rPr>
              <a:t>/ </a:t>
            </a:r>
            <a:r>
              <a:rPr lang="zh-CN" altLang="en-US" b="1" dirty="0" smtClean="0">
                <a:latin typeface="+mn-ea"/>
              </a:rPr>
              <a:t>哦！我知道了！ </a:t>
            </a:r>
            <a:r>
              <a:rPr lang="en-US" altLang="zh-CN" b="1" dirty="0" smtClean="0">
                <a:latin typeface="+mn-ea"/>
              </a:rPr>
              <a:t>/</a:t>
            </a:r>
            <a:r>
              <a:rPr lang="zh-CN" altLang="en-US" b="1" dirty="0" smtClean="0">
                <a:latin typeface="+mn-ea"/>
              </a:rPr>
              <a:t>是残风来侵你的光芒，</a:t>
            </a:r>
            <a:r>
              <a:rPr lang="en-US" altLang="zh-CN" b="1" dirty="0" smtClean="0">
                <a:latin typeface="+mn-ea"/>
              </a:rPr>
              <a:t>/ </a:t>
            </a:r>
            <a:r>
              <a:rPr lang="zh-CN" altLang="en-US" b="1" dirty="0" smtClean="0">
                <a:latin typeface="+mn-ea"/>
              </a:rPr>
              <a:t>你烧得不稳时，</a:t>
            </a:r>
            <a:r>
              <a:rPr lang="en-US" altLang="zh-CN" b="1" dirty="0" smtClean="0">
                <a:latin typeface="+mn-ea"/>
              </a:rPr>
              <a:t>/ </a:t>
            </a:r>
            <a:r>
              <a:rPr lang="zh-CN" altLang="en-US" b="1" dirty="0" smtClean="0">
                <a:latin typeface="+mn-ea"/>
              </a:rPr>
              <a:t>才着急得流泪！</a:t>
            </a:r>
            <a:endParaRPr lang="zh-CN" altLang="en-US" b="1" dirty="0">
              <a:latin typeface="+mn-ea"/>
            </a:endParaRPr>
          </a:p>
        </p:txBody>
      </p:sp>
      <p:sp>
        <p:nvSpPr>
          <p:cNvPr id="3" name="矩形 2"/>
          <p:cNvSpPr/>
          <p:nvPr/>
        </p:nvSpPr>
        <p:spPr>
          <a:xfrm>
            <a:off x="1795244" y="2278465"/>
            <a:ext cx="9160778" cy="3000821"/>
          </a:xfrm>
          <a:prstGeom prst="rect">
            <a:avLst/>
          </a:prstGeom>
        </p:spPr>
        <p:txBody>
          <a:bodyPr wrap="square">
            <a:spAutoFit/>
          </a:bodyPr>
          <a:lstStyle/>
          <a:p>
            <a:pPr>
              <a:lnSpc>
                <a:spcPct val="150000"/>
              </a:lnSpc>
            </a:pPr>
            <a:r>
              <a:rPr lang="zh-CN" altLang="en-US" dirty="0" smtClean="0">
                <a:latin typeface="+mn-ea"/>
              </a:rPr>
              <a:t>明确：</a:t>
            </a:r>
            <a:endParaRPr lang="en-US" altLang="zh-CN" dirty="0" smtClean="0">
              <a:latin typeface="+mn-ea"/>
            </a:endParaRPr>
          </a:p>
          <a:p>
            <a:pPr>
              <a:lnSpc>
                <a:spcPct val="150000"/>
              </a:lnSpc>
            </a:pPr>
            <a:r>
              <a:rPr lang="zh-CN" altLang="en-US" dirty="0" smtClean="0">
                <a:latin typeface="楷体" panose="02010609060101010101" pitchFamily="49" charset="-122"/>
                <a:ea typeface="楷体" panose="02010609060101010101" pitchFamily="49" charset="-122"/>
              </a:rPr>
              <a:t>“何苦伤心流泪？”表现了诗人的同情、惊疑、思索，反映了诗人在现实生活中内心所涌现的矛盾、痛苦和挣扎。</a:t>
            </a:r>
            <a:endParaRPr lang="en-US" altLang="zh-CN" dirty="0" smtClean="0">
              <a:latin typeface="楷体" panose="02010609060101010101" pitchFamily="49" charset="-122"/>
              <a:ea typeface="楷体" panose="02010609060101010101" pitchFamily="49" charset="-122"/>
            </a:endParaRPr>
          </a:p>
          <a:p>
            <a:pPr>
              <a:lnSpc>
                <a:spcPct val="150000"/>
              </a:lnSpc>
            </a:pPr>
            <a:r>
              <a:rPr lang="zh-CN" altLang="en-US" dirty="0" smtClean="0">
                <a:latin typeface="楷体" panose="02010609060101010101" pitchFamily="49" charset="-122"/>
                <a:ea typeface="楷体" panose="02010609060101010101" pitchFamily="49" charset="-122"/>
              </a:rPr>
              <a:t>用“侵”字性质明确，红烛创造光明，残风却容不得这片光明，残风是一种邪恶的势力，它的行径完全是邪恶的行径。此其一。其二，“侵”字的适用范围大，因而给人以丰富的想象，风有大有小，而烛火在或大或小的风中也程度不同地摇曳晃动。用“着急”更能表现出红烛一心为人世间创造光明，唯恐不能为人世间创造光明，以无私奉献为天职的灵魂。</a:t>
            </a:r>
            <a:endParaRPr lang="zh-CN" altLang="en-US"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14149" y="1885155"/>
            <a:ext cx="9300595" cy="507831"/>
          </a:xfrm>
          <a:prstGeom prst="rect">
            <a:avLst/>
          </a:prstGeom>
        </p:spPr>
        <p:txBody>
          <a:bodyPr wrap="square">
            <a:spAutoFit/>
          </a:bodyPr>
          <a:lstStyle/>
          <a:p>
            <a:pPr>
              <a:lnSpc>
                <a:spcPct val="150000"/>
              </a:lnSpc>
            </a:pPr>
            <a:r>
              <a:rPr lang="en-US" altLang="zh-CN" b="1" dirty="0" smtClean="0">
                <a:latin typeface="+mn-ea"/>
              </a:rPr>
              <a:t>7</a:t>
            </a:r>
            <a:r>
              <a:rPr lang="zh-CN" altLang="en-US" b="1" dirty="0" smtClean="0">
                <a:latin typeface="+mn-ea"/>
              </a:rPr>
              <a:t>、红</a:t>
            </a:r>
            <a:r>
              <a:rPr lang="zh-CN" altLang="en-US" b="1" dirty="0" smtClean="0">
                <a:latin typeface="+mn-ea"/>
              </a:rPr>
              <a:t>烛啊！</a:t>
            </a:r>
            <a:r>
              <a:rPr lang="en-US" altLang="zh-CN" b="1" dirty="0" smtClean="0">
                <a:latin typeface="+mn-ea"/>
              </a:rPr>
              <a:t>/</a:t>
            </a:r>
            <a:r>
              <a:rPr lang="zh-CN" altLang="en-US" b="1" dirty="0" smtClean="0">
                <a:latin typeface="+mn-ea"/>
              </a:rPr>
              <a:t>你流一滴泪，灰一分心。</a:t>
            </a:r>
            <a:r>
              <a:rPr lang="en-US" altLang="zh-CN" b="1" dirty="0" smtClean="0">
                <a:latin typeface="+mn-ea"/>
              </a:rPr>
              <a:t>/</a:t>
            </a:r>
            <a:r>
              <a:rPr lang="zh-CN" altLang="en-US" b="1" dirty="0" smtClean="0">
                <a:latin typeface="+mn-ea"/>
              </a:rPr>
              <a:t>灰心流泪你的果，</a:t>
            </a:r>
            <a:r>
              <a:rPr lang="en-US" altLang="zh-CN" b="1" dirty="0" smtClean="0">
                <a:latin typeface="+mn-ea"/>
              </a:rPr>
              <a:t>/</a:t>
            </a:r>
            <a:r>
              <a:rPr lang="zh-CN" altLang="en-US" b="1" dirty="0" smtClean="0">
                <a:latin typeface="+mn-ea"/>
              </a:rPr>
              <a:t>创造光明你的因。</a:t>
            </a:r>
            <a:endParaRPr lang="zh-CN" altLang="en-US" b="1" dirty="0">
              <a:latin typeface="+mn-ea"/>
            </a:endParaRPr>
          </a:p>
        </p:txBody>
      </p:sp>
      <p:sp>
        <p:nvSpPr>
          <p:cNvPr id="3" name="矩形 2"/>
          <p:cNvSpPr/>
          <p:nvPr/>
        </p:nvSpPr>
        <p:spPr>
          <a:xfrm>
            <a:off x="1761687" y="2759586"/>
            <a:ext cx="7625593" cy="923330"/>
          </a:xfrm>
          <a:prstGeom prst="rect">
            <a:avLst/>
          </a:prstGeom>
        </p:spPr>
        <p:txBody>
          <a:bodyPr wrap="square">
            <a:spAutoFit/>
          </a:bodyPr>
          <a:lstStyle/>
          <a:p>
            <a:pPr>
              <a:lnSpc>
                <a:spcPct val="150000"/>
              </a:lnSpc>
            </a:pPr>
            <a:r>
              <a:rPr lang="zh-CN" altLang="en-US" dirty="0" smtClean="0">
                <a:latin typeface="+mn-ea"/>
              </a:rPr>
              <a:t>明确：</a:t>
            </a:r>
            <a:r>
              <a:rPr lang="zh-CN" altLang="en-US" dirty="0" smtClean="0"/>
              <a:t>“创造光明”和“灰心流泪”之间的因果关系不公平、不合理，但这是社会使然，表现出诗人既看清现实，又甘于奉献的崇高精神。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05871" y="1690233"/>
            <a:ext cx="4429418" cy="507831"/>
          </a:xfrm>
          <a:prstGeom prst="rect">
            <a:avLst/>
          </a:prstGeom>
        </p:spPr>
        <p:txBody>
          <a:bodyPr wrap="none">
            <a:spAutoFit/>
          </a:bodyPr>
          <a:lstStyle/>
          <a:p>
            <a:pPr>
              <a:lnSpc>
                <a:spcPct val="150000"/>
              </a:lnSpc>
            </a:pPr>
            <a:r>
              <a:rPr lang="en-US" altLang="zh-CN" b="1" dirty="0" smtClean="0">
                <a:latin typeface="+mn-ea"/>
              </a:rPr>
              <a:t>8</a:t>
            </a:r>
            <a:r>
              <a:rPr lang="zh-CN" altLang="en-US" b="1" dirty="0" smtClean="0">
                <a:latin typeface="+mn-ea"/>
              </a:rPr>
              <a:t>、红</a:t>
            </a:r>
            <a:r>
              <a:rPr lang="zh-CN" altLang="en-US" b="1" dirty="0" smtClean="0">
                <a:latin typeface="+mn-ea"/>
              </a:rPr>
              <a:t>烛啊！ </a:t>
            </a:r>
            <a:r>
              <a:rPr lang="en-US" altLang="zh-CN" b="1" dirty="0" smtClean="0">
                <a:latin typeface="+mn-ea"/>
              </a:rPr>
              <a:t>/“</a:t>
            </a:r>
            <a:r>
              <a:rPr lang="zh-CN" altLang="en-US" b="1" dirty="0" smtClean="0">
                <a:latin typeface="+mn-ea"/>
              </a:rPr>
              <a:t>莫问收获，但问耕耘。”</a:t>
            </a:r>
            <a:endParaRPr lang="zh-CN" altLang="en-US" b="1" dirty="0">
              <a:latin typeface="+mn-ea"/>
            </a:endParaRPr>
          </a:p>
        </p:txBody>
      </p:sp>
      <p:sp>
        <p:nvSpPr>
          <p:cNvPr id="4" name="矩形 3"/>
          <p:cNvSpPr/>
          <p:nvPr/>
        </p:nvSpPr>
        <p:spPr>
          <a:xfrm>
            <a:off x="1644241" y="2344088"/>
            <a:ext cx="9336947" cy="1754326"/>
          </a:xfrm>
          <a:prstGeom prst="rect">
            <a:avLst/>
          </a:prstGeom>
        </p:spPr>
        <p:txBody>
          <a:bodyPr wrap="square">
            <a:spAutoFit/>
          </a:bodyPr>
          <a:lstStyle/>
          <a:p>
            <a:pPr>
              <a:lnSpc>
                <a:spcPct val="150000"/>
              </a:lnSpc>
            </a:pPr>
            <a:r>
              <a:rPr lang="zh-CN" altLang="en-US" dirty="0" smtClean="0">
                <a:latin typeface="+mn-ea"/>
              </a:rPr>
              <a:t>明确：</a:t>
            </a:r>
            <a:endParaRPr lang="en-US" altLang="zh-CN" dirty="0" smtClean="0">
              <a:latin typeface="+mn-ea"/>
            </a:endParaRPr>
          </a:p>
          <a:p>
            <a:pPr>
              <a:lnSpc>
                <a:spcPct val="150000"/>
              </a:lnSpc>
            </a:pPr>
            <a:r>
              <a:rPr lang="zh-CN" altLang="en-US" dirty="0" smtClean="0"/>
              <a:t>这句道出了红烛闪光的品格的精髓之所在</a:t>
            </a:r>
            <a:r>
              <a:rPr lang="en-US" altLang="zh-CN" dirty="0" smtClean="0"/>
              <a:t>——</a:t>
            </a:r>
            <a:r>
              <a:rPr lang="zh-CN" altLang="en-US" dirty="0" smtClean="0"/>
              <a:t>默默无闻地烧，明知最终会化为灰烬，却矢志不移、忠贞不贰，在不合理的社会里，耕耘需要高尚的品格，只要创造光明，个人的得失荣辱在所不计。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334188" y="143738"/>
            <a:ext cx="2218452" cy="46037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全诗写作结构</a:t>
            </a:r>
            <a:endParaRPr lang="zh-CN" altLang="en-US" sz="2400" b="1"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0" y="606056"/>
            <a:ext cx="12192000" cy="62519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0234" y="1817881"/>
            <a:ext cx="10393959" cy="1200329"/>
          </a:xfrm>
          <a:prstGeom prst="rect">
            <a:avLst/>
          </a:prstGeom>
        </p:spPr>
        <p:txBody>
          <a:bodyPr wrap="square">
            <a:spAutoFit/>
          </a:bodyPr>
          <a:lstStyle/>
          <a:p>
            <a:r>
              <a:rPr lang="zh-CN" altLang="en-US" dirty="0" smtClean="0">
                <a:solidFill>
                  <a:srgbClr val="000000"/>
                </a:solidFill>
                <a:latin typeface="+mn-ea"/>
              </a:rPr>
              <a:t>主题归纳 ：</a:t>
            </a:r>
            <a:endParaRPr lang="en-US" altLang="zh-CN" dirty="0" smtClean="0">
              <a:solidFill>
                <a:srgbClr val="000000"/>
              </a:solidFill>
              <a:latin typeface="+mn-ea"/>
            </a:endParaRPr>
          </a:p>
          <a:p>
            <a:r>
              <a:rPr lang="zh-CN" altLang="en-US" dirty="0" smtClean="0">
                <a:solidFill>
                  <a:srgbClr val="000000"/>
                </a:solidFill>
                <a:latin typeface="+mn-ea"/>
              </a:rPr>
              <a:t>诗</a:t>
            </a:r>
            <a:r>
              <a:rPr lang="zh-CN" altLang="en-US" dirty="0" smtClean="0">
                <a:solidFill>
                  <a:srgbClr val="000000"/>
                </a:solidFill>
                <a:latin typeface="+mn-ea"/>
              </a:rPr>
              <a:t>人将自己比作红烛，要用那微弱的光和热来照亮险恶的前途，烧破世人沉睡的梦，捣破禁锢着人们灵魂的监狱，为人间培养出“慰藉的花儿”和“快乐的果子”，诗人通过红烛这一意象，表现了自己的赤诚之心和奉献精神，表达了自己对祖国前途的执着追求和献身祖国的抱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1905" y="2344088"/>
            <a:ext cx="8598715" cy="2585323"/>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修辞运</a:t>
            </a:r>
            <a:r>
              <a:rPr lang="zh-CN" altLang="en-US" dirty="0" smtClean="0">
                <a:latin typeface="微软雅黑" panose="020B0503020204020204" pitchFamily="34" charset="-122"/>
                <a:ea typeface="微软雅黑" panose="020B0503020204020204" pitchFamily="34" charset="-122"/>
              </a:rPr>
              <a:t>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、反问</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红</a:t>
            </a:r>
            <a:r>
              <a:rPr lang="zh-CN" altLang="en-US" dirty="0" smtClean="0">
                <a:latin typeface="微软雅黑" panose="020B0503020204020204" pitchFamily="34" charset="-122"/>
                <a:ea typeface="微软雅黑" panose="020B0503020204020204" pitchFamily="34" charset="-122"/>
              </a:rPr>
              <a:t>烛啊！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是谁制的蜡</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给你躯体？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是谁点的火</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点着灵魂？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为何更须烧蜡成灰，</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然后才放光出？</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仿用：爆竹啊！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是谁制的胚</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给你身体？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是谁造的药</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赋你能量？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为何又须粉身碎骨，</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然后才声震乾坤？</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3240" y="2551837"/>
            <a:ext cx="9630562" cy="1338828"/>
          </a:xfrm>
          <a:prstGeom prst="rect">
            <a:avLst/>
          </a:prstGeom>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、对偶</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红</a:t>
            </a:r>
            <a:r>
              <a:rPr lang="zh-CN" altLang="en-US" dirty="0" smtClean="0">
                <a:latin typeface="微软雅黑" panose="020B0503020204020204" pitchFamily="34" charset="-122"/>
                <a:ea typeface="微软雅黑" panose="020B0503020204020204" pitchFamily="34" charset="-122"/>
              </a:rPr>
              <a:t>烛啊！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你流一滴泪，灰一分心。</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灰心流泪你的果，</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创造光明你的因。</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仿用：炭火啊！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你发一分光，灰一段身。</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身变灰烬你的果，</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温暖别人你的因。</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8190" y="652780"/>
            <a:ext cx="309880" cy="368300"/>
          </a:xfrm>
          <a:prstGeom prst="rect">
            <a:avLst/>
          </a:prstGeom>
          <a:noFill/>
        </p:spPr>
        <p:txBody>
          <a:bodyPr wrap="none" rtlCol="0">
            <a:spAutoFit/>
          </a:bodyPr>
          <a:lstStyle/>
          <a:p>
            <a:r>
              <a:rPr lang="en-US" altLang="zh-CN"/>
              <a:t>1</a:t>
            </a:r>
          </a:p>
        </p:txBody>
      </p:sp>
      <p:pic>
        <p:nvPicPr>
          <p:cNvPr id="3" name="Picture 2"/>
          <p:cNvPicPr>
            <a:picLocks noChangeAspect="1" noChangeArrowheads="1"/>
          </p:cNvPicPr>
          <p:nvPr>
            <p:custDataLst>
              <p:tags r:id="rId2"/>
            </p:custDataLst>
          </p:nvPr>
        </p:nvPicPr>
        <p:blipFill>
          <a:blip r:embed="rId4" cstate="print">
            <a:extLst>
              <a:ext uri="{28A0092B-C50C-407E-A947-70E740481C1C}">
                <a14:useLocalDpi xmlns:a14="http://schemas.microsoft.com/office/drawing/2010/main" xmlns="" val="0"/>
              </a:ext>
            </a:extLst>
          </a:blip>
          <a:stretch>
            <a:fillRect/>
          </a:stretch>
        </p:blipFill>
        <p:spPr bwMode="auto">
          <a:xfrm>
            <a:off x="0" y="939567"/>
            <a:ext cx="12192000" cy="5918433"/>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6429" y="1467681"/>
            <a:ext cx="9124425" cy="1338828"/>
          </a:xfrm>
          <a:prstGeom prst="rect">
            <a:avLst/>
          </a:prstGeom>
        </p:spPr>
        <p:txBody>
          <a:bodyPr wrap="square">
            <a:spAutoFit/>
          </a:bodyPr>
          <a:lstStyle/>
          <a:p>
            <a:pPr lvl="0">
              <a:lnSpc>
                <a:spcPct val="150000"/>
              </a:lnSpc>
            </a:pPr>
            <a:r>
              <a:rPr lang="zh-CN" altLang="en-US" b="1" dirty="0" smtClean="0">
                <a:latin typeface="+mn-ea"/>
                <a:cs typeface="Arial" panose="020B0604020202020204"/>
              </a:rPr>
              <a:t>深入探究</a:t>
            </a:r>
            <a:r>
              <a:rPr lang="en-US" altLang="zh-CN" b="1" dirty="0" smtClean="0">
                <a:latin typeface="+mn-ea"/>
                <a:cs typeface="Arial" panose="020B0604020202020204"/>
              </a:rPr>
              <a:t>:</a:t>
            </a:r>
          </a:p>
          <a:p>
            <a:pPr lvl="0">
              <a:lnSpc>
                <a:spcPct val="150000"/>
              </a:lnSpc>
            </a:pPr>
            <a:r>
              <a:rPr lang="zh-CN" altLang="en-US" b="1" dirty="0" smtClean="0">
                <a:latin typeface="+mn-ea"/>
                <a:cs typeface="Arial" panose="020B0604020202020204"/>
              </a:rPr>
              <a:t>诗人由红烛联想到诗人的心，它们之间的相似点是什么？用红烛与诗人的心相比有什么深刻含义？</a:t>
            </a:r>
            <a:endParaRPr lang="zh-CN" altLang="en-US" b="1" dirty="0">
              <a:latin typeface="+mn-ea"/>
              <a:cs typeface="Arial" panose="020B0604020202020204"/>
            </a:endParaRPr>
          </a:p>
        </p:txBody>
      </p:sp>
      <p:sp>
        <p:nvSpPr>
          <p:cNvPr id="3" name="矩形 2"/>
          <p:cNvSpPr/>
          <p:nvPr/>
        </p:nvSpPr>
        <p:spPr>
          <a:xfrm>
            <a:off x="1744910" y="2863719"/>
            <a:ext cx="9227890" cy="2585323"/>
          </a:xfrm>
          <a:prstGeom prst="rect">
            <a:avLst/>
          </a:prstGeom>
        </p:spPr>
        <p:txBody>
          <a:bodyPr wrap="square">
            <a:spAutoFit/>
          </a:bodyPr>
          <a:lstStyle/>
          <a:p>
            <a:pPr indent="539750" algn="just">
              <a:lnSpc>
                <a:spcPct val="150000"/>
              </a:lnSpc>
            </a:pPr>
            <a:r>
              <a:rPr lang="zh-CN" altLang="en-US" dirty="0" smtClean="0">
                <a:latin typeface="微软雅黑" panose="020B0503020204020204" pitchFamily="34" charset="-122"/>
                <a:ea typeface="微软雅黑" panose="020B0503020204020204" pitchFamily="34" charset="-122"/>
              </a:rPr>
              <a:t>相似点：二者表面上有相同的颜色</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红烛”与诗人的赤子之心均为红色；实际上都具有奉献精神</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红烛燃烧自己，照亮黑暗的世界，拥有赤子之心的诗人希望自己能为祖国无私奉献、不惜牺牲。</a:t>
            </a:r>
          </a:p>
          <a:p>
            <a:pPr indent="539750" algn="just">
              <a:lnSpc>
                <a:spcPct val="150000"/>
              </a:lnSpc>
            </a:pPr>
            <a:r>
              <a:rPr lang="zh-CN" altLang="en-US" dirty="0" smtClean="0">
                <a:latin typeface="微软雅黑" panose="020B0503020204020204" pitchFamily="34" charset="-122"/>
                <a:ea typeface="微软雅黑" panose="020B0503020204020204" pitchFamily="34" charset="-122"/>
              </a:rPr>
              <a:t>深刻含义：诗人以物化的红烛表现自己的拳拳赤子之心，通过隐喻的笔法描写自己在现实生活中内心所涌现的矛盾、痛苦和挣扎，无私奉献、唤醒民众的热情，从侧面抒发了诗人火热的爱国情感，凸显了诗人献身祖国、敢于自我牺牲的精神。</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9300" y="654050"/>
            <a:ext cx="309880" cy="368300"/>
          </a:xfrm>
          <a:prstGeom prst="rect">
            <a:avLst/>
          </a:prstGeom>
          <a:noFill/>
        </p:spPr>
        <p:txBody>
          <a:bodyPr wrap="none" rtlCol="0">
            <a:spAutoFit/>
          </a:bodyPr>
          <a:lstStyle/>
          <a:p>
            <a:r>
              <a:rPr lang="en-US" altLang="zh-CN"/>
              <a:t>2</a:t>
            </a:r>
          </a:p>
        </p:txBody>
      </p:sp>
      <p:sp>
        <p:nvSpPr>
          <p:cNvPr id="4" name="矩形 3"/>
          <p:cNvSpPr/>
          <p:nvPr/>
        </p:nvSpPr>
        <p:spPr>
          <a:xfrm>
            <a:off x="1518407" y="889844"/>
            <a:ext cx="10201013" cy="4247317"/>
          </a:xfrm>
          <a:prstGeom prst="rect">
            <a:avLst/>
          </a:prstGeom>
        </p:spPr>
        <p:txBody>
          <a:bodyPr wrap="square">
            <a:spAutoFit/>
          </a:bodyPr>
          <a:lstStyle/>
          <a:p>
            <a:pPr indent="457200">
              <a:lnSpc>
                <a:spcPct val="150000"/>
              </a:lnSpc>
            </a:pPr>
            <a:r>
              <a:rPr lang="zh-CN" altLang="en-US" dirty="0" smtClean="0">
                <a:latin typeface="微软雅黑" panose="020B0503020204020204" pitchFamily="34" charset="-122"/>
                <a:ea typeface="微软雅黑" panose="020B0503020204020204" pitchFamily="34" charset="-122"/>
              </a:rPr>
              <a:t>认识作者：</a:t>
            </a:r>
            <a:endParaRPr lang="en-US" altLang="zh-CN" dirty="0" smtClean="0">
              <a:latin typeface="微软雅黑" panose="020B0503020204020204" pitchFamily="34" charset="-122"/>
              <a:ea typeface="微软雅黑" panose="020B0503020204020204" pitchFamily="34" charset="-122"/>
            </a:endParaRPr>
          </a:p>
          <a:p>
            <a:pPr indent="457200">
              <a:lnSpc>
                <a:spcPct val="150000"/>
              </a:lnSpc>
            </a:pPr>
            <a:r>
              <a:rPr lang="zh-CN" altLang="en-US" dirty="0" smtClean="0">
                <a:latin typeface="微软雅黑" panose="020B0503020204020204" pitchFamily="34" charset="-122"/>
                <a:ea typeface="微软雅黑" panose="020B0503020204020204" pitchFamily="34" charset="-122"/>
              </a:rPr>
              <a:t>闻 一 多（</a:t>
            </a:r>
            <a:r>
              <a:rPr lang="en-US" altLang="zh-CN" dirty="0" smtClean="0">
                <a:latin typeface="微软雅黑" panose="020B0503020204020204" pitchFamily="34" charset="-122"/>
                <a:ea typeface="微软雅黑" panose="020B0503020204020204" pitchFamily="34" charset="-122"/>
              </a:rPr>
              <a:t>1899 —1946</a:t>
            </a:r>
            <a:r>
              <a:rPr lang="zh-CN" altLang="en-US" dirty="0" smtClean="0">
                <a:latin typeface="微软雅黑" panose="020B0503020204020204" pitchFamily="34" charset="-122"/>
                <a:ea typeface="微软雅黑" panose="020B0503020204020204" pitchFamily="34" charset="-122"/>
              </a:rPr>
              <a:t>），原名闻家骅，字友三。生于湖北 浠 水。 现 代 爱 国 诗 人、学者，坚定的民主战士。</a:t>
            </a:r>
            <a:endParaRPr lang="en-US" altLang="zh-CN" dirty="0" smtClean="0">
              <a:latin typeface="微软雅黑" panose="020B0503020204020204" pitchFamily="34" charset="-122"/>
              <a:ea typeface="微软雅黑" panose="020B0503020204020204" pitchFamily="34" charset="-122"/>
            </a:endParaRPr>
          </a:p>
          <a:p>
            <a:pPr indent="457200">
              <a:lnSpc>
                <a:spcPct val="150000"/>
              </a:lnSpc>
            </a:pPr>
            <a:r>
              <a:rPr lang="zh-CN" altLang="en-US" dirty="0" smtClean="0">
                <a:latin typeface="微软雅黑" panose="020B0503020204020204" pitchFamily="34" charset="-122"/>
                <a:ea typeface="微软雅黑" panose="020B0503020204020204" pitchFamily="34" charset="-122"/>
              </a:rPr>
              <a:t>他家学渊源，自幼喜爱古典诗词和美术。先后在武汉大学、青岛大学、清华大学、西南联大任教。</a:t>
            </a:r>
            <a:r>
              <a:rPr lang="en-US" altLang="zh-CN" dirty="0" smtClean="0">
                <a:latin typeface="微软雅黑" panose="020B0503020204020204" pitchFamily="34" charset="-122"/>
                <a:ea typeface="微软雅黑" panose="020B0503020204020204" pitchFamily="34" charset="-122"/>
              </a:rPr>
              <a:t>1946 </a:t>
            </a:r>
            <a:r>
              <a:rPr lang="zh-CN" altLang="en-US" dirty="0" smtClean="0">
                <a:latin typeface="微软雅黑" panose="020B0503020204020204" pitchFamily="34" charset="-122"/>
                <a:ea typeface="微软雅黑" panose="020B0503020204020204" pitchFamily="34" charset="-122"/>
              </a:rPr>
              <a:t>年 </a:t>
            </a:r>
            <a:r>
              <a:rPr lang="en-US" altLang="zh-CN" dirty="0" smtClean="0">
                <a:latin typeface="微软雅黑" panose="020B0503020204020204" pitchFamily="34" charset="-122"/>
                <a:ea typeface="微软雅黑" panose="020B0503020204020204" pitchFamily="34" charset="-122"/>
              </a:rPr>
              <a:t>7 </a:t>
            </a:r>
            <a:r>
              <a:rPr lang="zh-CN" altLang="en-US" dirty="0" smtClean="0">
                <a:latin typeface="微软雅黑" panose="020B0503020204020204" pitchFamily="34" charset="-122"/>
                <a:ea typeface="微软雅黑" panose="020B0503020204020204" pitchFamily="34" charset="-122"/>
              </a:rPr>
              <a:t>月 </a:t>
            </a:r>
            <a:r>
              <a:rPr lang="en-US" altLang="zh-CN" dirty="0" smtClean="0">
                <a:latin typeface="微软雅黑" panose="020B0503020204020204" pitchFamily="34" charset="-122"/>
                <a:ea typeface="微软雅黑" panose="020B0503020204020204" pitchFamily="34" charset="-122"/>
              </a:rPr>
              <a:t>15 </a:t>
            </a:r>
            <a:r>
              <a:rPr lang="zh-CN" altLang="en-US" dirty="0" smtClean="0">
                <a:latin typeface="微软雅黑" panose="020B0503020204020204" pitchFamily="34" charset="-122"/>
                <a:ea typeface="微软雅黑" panose="020B0503020204020204" pitchFamily="34" charset="-122"/>
              </a:rPr>
              <a:t>日在悼念李公朴先生的大会上，他愤怒斥责国民党反动派暗杀李公朴的罪行，发表了著名的</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最后一次讲演</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，当日下午，他遭到国民党特务的暗杀。</a:t>
            </a:r>
          </a:p>
          <a:p>
            <a:pPr indent="457200">
              <a:lnSpc>
                <a:spcPct val="150000"/>
              </a:lnSpc>
            </a:pPr>
            <a:r>
              <a:rPr lang="zh-CN" altLang="en-US" dirty="0" smtClean="0">
                <a:latin typeface="微软雅黑" panose="020B0503020204020204" pitchFamily="34" charset="-122"/>
                <a:ea typeface="微软雅黑" panose="020B0503020204020204" pitchFamily="34" charset="-122"/>
              </a:rPr>
              <a:t>闻一多早年参加新月社。其诗歌颂自然，歌颂青春，感情热烈，形式整齐，突出地抒发了强烈的爱国主义感情；诗论以提倡“</a:t>
            </a:r>
            <a:r>
              <a:rPr lang="zh-CN" altLang="en-US" dirty="0" smtClean="0">
                <a:solidFill>
                  <a:srgbClr val="FF0000"/>
                </a:solidFill>
                <a:latin typeface="微软雅黑" panose="020B0503020204020204" pitchFamily="34" charset="-122"/>
                <a:ea typeface="微软雅黑" panose="020B0503020204020204" pitchFamily="34" charset="-122"/>
              </a:rPr>
              <a:t>三美”（音乐美、绘画美、建筑美）</a:t>
            </a:r>
            <a:r>
              <a:rPr lang="zh-CN" altLang="en-US" dirty="0" smtClean="0">
                <a:latin typeface="微软雅黑" panose="020B0503020204020204" pitchFamily="34" charset="-122"/>
                <a:ea typeface="微软雅黑" panose="020B0503020204020204" pitchFamily="34" charset="-122"/>
              </a:rPr>
              <a:t>的新诗格律化理论为代表；散文抨击社会时弊，批判传统文化。</a:t>
            </a:r>
            <a:endParaRPr lang="en-US" altLang="zh-CN" dirty="0" smtClean="0">
              <a:latin typeface="微软雅黑" panose="020B0503020204020204" pitchFamily="34" charset="-122"/>
              <a:ea typeface="微软雅黑" panose="020B0503020204020204" pitchFamily="34" charset="-122"/>
            </a:endParaRPr>
          </a:p>
          <a:p>
            <a:pPr indent="457200">
              <a:lnSpc>
                <a:spcPct val="150000"/>
              </a:lnSpc>
            </a:pPr>
            <a:r>
              <a:rPr lang="zh-CN" altLang="en-US" dirty="0" smtClean="0">
                <a:latin typeface="微软雅黑" panose="020B0503020204020204" pitchFamily="34" charset="-122"/>
                <a:ea typeface="微软雅黑" panose="020B0503020204020204" pitchFamily="34" charset="-122"/>
              </a:rPr>
              <a:t>主要作品： </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死水</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七子之歌</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等。</a:t>
            </a:r>
            <a:endParaRPr lang="zh-CN" altLang="zh-CN"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1459685" y="922789"/>
            <a:ext cx="10732316" cy="59352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57681" y="998290"/>
            <a:ext cx="10628851" cy="1754326"/>
          </a:xfrm>
          <a:prstGeom prst="rect">
            <a:avLst/>
          </a:prstGeom>
        </p:spPr>
        <p:txBody>
          <a:bodyPr wrap="square">
            <a:spAutoFit/>
          </a:bodyPr>
          <a:lstStyle/>
          <a:p>
            <a:pPr indent="457200" algn="just">
              <a:lnSpc>
                <a:spcPct val="150000"/>
              </a:lnSpc>
            </a:pPr>
            <a:r>
              <a:rPr lang="zh-CN" altLang="en-US" dirty="0" smtClean="0">
                <a:latin typeface="微软雅黑" panose="020B0503020204020204" pitchFamily="34" charset="-122"/>
                <a:ea typeface="微软雅黑" panose="020B0503020204020204" pitchFamily="34" charset="-122"/>
              </a:rPr>
              <a:t>题目内涵：</a:t>
            </a:r>
            <a:endParaRPr lang="en-US" altLang="zh-CN" dirty="0" smtClean="0">
              <a:latin typeface="微软雅黑" panose="020B0503020204020204" pitchFamily="34" charset="-122"/>
              <a:ea typeface="微软雅黑" panose="020B0503020204020204" pitchFamily="34" charset="-122"/>
            </a:endParaRPr>
          </a:p>
          <a:p>
            <a:pPr indent="457200" algn="just">
              <a:lnSpc>
                <a:spcPct val="150000"/>
              </a:lnSpc>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是与诗集同名的诗篇，是诗集</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的序诗。“红”是赤诚的象征，红烛在诗人眼里，是理想人格的化身。在这首诗中，红烛就是诗人，诗人就是红烛。诗人用红烛来象征自己对祖国的一颗赤诚之心。</a:t>
            </a:r>
            <a:endParaRPr lang="zh-CN" altLang="zh-CN"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3574" y="899722"/>
            <a:ext cx="10159068" cy="4247317"/>
          </a:xfrm>
          <a:prstGeom prst="rect">
            <a:avLst/>
          </a:prstGeom>
        </p:spPr>
        <p:txBody>
          <a:bodyPr wrap="square">
            <a:spAutoFit/>
          </a:bodyPr>
          <a:lstStyle/>
          <a:p>
            <a:pPr algn="ctr">
              <a:lnSpc>
                <a:spcPct val="150000"/>
              </a:lnSpc>
            </a:pPr>
            <a:r>
              <a:rPr lang="zh-CN" altLang="en-US" b="1" dirty="0" smtClean="0">
                <a:solidFill>
                  <a:srgbClr val="FF0000"/>
                </a:solidFill>
                <a:latin typeface="微软雅黑" panose="020B0503020204020204" pitchFamily="34" charset="-122"/>
                <a:ea typeface="微软雅黑" panose="020B0503020204020204" pitchFamily="34" charset="-122"/>
              </a:rPr>
              <a:t>知识拓展：新月派</a:t>
            </a:r>
            <a:endParaRPr lang="en-US" altLang="zh-CN" b="1" dirty="0" smtClean="0">
              <a:solidFill>
                <a:srgbClr val="FF0000"/>
              </a:solidFill>
              <a:latin typeface="微软雅黑" panose="020B0503020204020204" pitchFamily="34" charset="-122"/>
              <a:ea typeface="微软雅黑" panose="020B0503020204020204" pitchFamily="34" charset="-122"/>
            </a:endParaRPr>
          </a:p>
          <a:p>
            <a:pPr indent="539750">
              <a:lnSpc>
                <a:spcPct val="150000"/>
              </a:lnSpc>
            </a:pPr>
            <a:r>
              <a:rPr lang="zh-CN" altLang="en-US" dirty="0" smtClean="0">
                <a:latin typeface="微软雅黑" panose="020B0503020204020204" pitchFamily="34" charset="-122"/>
                <a:ea typeface="微软雅黑" panose="020B0503020204020204" pitchFamily="34" charset="-122"/>
              </a:rPr>
              <a:t>新月派又被称为“新格律诗派”，是现代新诗史上一个重要的诗歌流派，受泰戈尔</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新月集</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影响。成立于</a:t>
            </a:r>
            <a:r>
              <a:rPr lang="en-US" altLang="zh-CN" dirty="0" smtClean="0">
                <a:latin typeface="微软雅黑" panose="020B0503020204020204" pitchFamily="34" charset="-122"/>
                <a:ea typeface="微软雅黑" panose="020B0503020204020204" pitchFamily="34" charset="-122"/>
              </a:rPr>
              <a:t>1923 </a:t>
            </a:r>
            <a:r>
              <a:rPr lang="zh-CN" altLang="en-US" dirty="0" smtClean="0">
                <a:latin typeface="微软雅黑" panose="020B0503020204020204" pitchFamily="34" charset="-122"/>
                <a:ea typeface="微软雅黑" panose="020B0503020204020204" pitchFamily="34" charset="-122"/>
              </a:rPr>
              <a:t>年，活跃于二十世纪二十年代中后期。新月派提倡新格律诗，主张“理性节制情感”的美学原则与诗的形式格律化，反对滥情主义和诗的散文化倾向。代表人物闻一多徐志摩等。</a:t>
            </a:r>
          </a:p>
          <a:p>
            <a:pPr indent="539750">
              <a:lnSpc>
                <a:spcPct val="150000"/>
              </a:lnSpc>
            </a:pPr>
            <a:r>
              <a:rPr lang="zh-CN" altLang="en-US" dirty="0" smtClean="0">
                <a:latin typeface="微软雅黑" panose="020B0503020204020204" pitchFamily="34" charset="-122"/>
                <a:ea typeface="微软雅黑" panose="020B0503020204020204" pitchFamily="34" charset="-122"/>
              </a:rPr>
              <a:t>闻一多在</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诗的格律</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中提出了著名的“三美”主张，即音乐美（音节）、绘画美（辞藻）、建筑美（节的匀称和句的均齐）。</a:t>
            </a:r>
            <a:endParaRPr lang="en-US" altLang="zh-CN" dirty="0" smtClean="0">
              <a:latin typeface="微软雅黑" panose="020B0503020204020204" pitchFamily="34" charset="-122"/>
              <a:ea typeface="微软雅黑" panose="020B0503020204020204" pitchFamily="34" charset="-122"/>
            </a:endParaRPr>
          </a:p>
          <a:p>
            <a:pPr indent="539750">
              <a:lnSpc>
                <a:spcPct val="150000"/>
              </a:lnSpc>
            </a:pPr>
            <a:r>
              <a:rPr lang="zh-CN" altLang="en-US" dirty="0" smtClean="0">
                <a:latin typeface="微软雅黑" panose="020B0503020204020204" pitchFamily="34" charset="-122"/>
                <a:ea typeface="微软雅黑" panose="020B0503020204020204" pitchFamily="34" charset="-122"/>
              </a:rPr>
              <a:t>音乐美，表现为诗歌的韵脚严整、节奏鲜明、旋律和谐，读起来朗朗上口、悦耳动听；</a:t>
            </a:r>
            <a:endParaRPr lang="en-US" altLang="zh-CN" dirty="0" smtClean="0">
              <a:latin typeface="微软雅黑" panose="020B0503020204020204" pitchFamily="34" charset="-122"/>
              <a:ea typeface="微软雅黑" panose="020B0503020204020204" pitchFamily="34" charset="-122"/>
            </a:endParaRPr>
          </a:p>
          <a:p>
            <a:pPr indent="539750">
              <a:lnSpc>
                <a:spcPct val="150000"/>
              </a:lnSpc>
            </a:pPr>
            <a:r>
              <a:rPr lang="zh-CN" altLang="en-US" dirty="0" smtClean="0">
                <a:latin typeface="微软雅黑" panose="020B0503020204020204" pitchFamily="34" charset="-122"/>
                <a:ea typeface="微软雅黑" panose="020B0503020204020204" pitchFamily="34" charset="-122"/>
              </a:rPr>
              <a:t>绘画美，表现为诗人注意诗的画面感，用词讲究色彩运用和搭配，诗的每一节几乎都可以看作一幅色彩鲜明的图画；</a:t>
            </a:r>
            <a:endParaRPr lang="en-US" altLang="zh-CN" dirty="0" smtClean="0">
              <a:latin typeface="微软雅黑" panose="020B0503020204020204" pitchFamily="34" charset="-122"/>
              <a:ea typeface="微软雅黑" panose="020B0503020204020204" pitchFamily="34" charset="-122"/>
            </a:endParaRPr>
          </a:p>
          <a:p>
            <a:pPr indent="539750">
              <a:lnSpc>
                <a:spcPct val="150000"/>
              </a:lnSpc>
            </a:pPr>
            <a:r>
              <a:rPr lang="zh-CN" altLang="en-US" dirty="0" smtClean="0">
                <a:latin typeface="微软雅黑" panose="020B0503020204020204" pitchFamily="34" charset="-122"/>
                <a:ea typeface="微软雅黑" panose="020B0503020204020204" pitchFamily="34" charset="-122"/>
              </a:rPr>
              <a:t>建筑美，表现在诗节和诗行的排列组合上，每节诗的行数相同，每行诗的字数基本相等。</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7739" y="1097593"/>
            <a:ext cx="9890621" cy="3416320"/>
          </a:xfrm>
          <a:prstGeom prst="rect">
            <a:avLst/>
          </a:prstGeom>
        </p:spPr>
        <p:txBody>
          <a:bodyPr wrap="square">
            <a:spAutoFit/>
          </a:bodyPr>
          <a:lstStyle/>
          <a:p>
            <a:pPr indent="539750" algn="just">
              <a:lnSpc>
                <a:spcPct val="150000"/>
              </a:lnSpc>
            </a:pPr>
            <a:r>
              <a:rPr lang="zh-CN" altLang="en-US" dirty="0" smtClean="0">
                <a:latin typeface="微软雅黑" panose="020B0503020204020204" pitchFamily="34" charset="-122"/>
                <a:ea typeface="微软雅黑" panose="020B0503020204020204" pitchFamily="34" charset="-122"/>
              </a:rPr>
              <a:t>                  写作背景</a:t>
            </a:r>
            <a:endParaRPr lang="en-US" altLang="zh-CN" dirty="0" smtClean="0">
              <a:latin typeface="微软雅黑" panose="020B0503020204020204" pitchFamily="34" charset="-122"/>
              <a:ea typeface="微软雅黑" panose="020B0503020204020204" pitchFamily="34" charset="-122"/>
            </a:endParaRPr>
          </a:p>
          <a:p>
            <a:pPr indent="539750" algn="just">
              <a:lnSpc>
                <a:spcPct val="150000"/>
              </a:lnSpc>
            </a:pPr>
            <a:r>
              <a:rPr lang="zh-CN" altLang="en-US" dirty="0" smtClean="0">
                <a:latin typeface="微软雅黑" panose="020B0503020204020204" pitchFamily="34" charset="-122"/>
                <a:ea typeface="微软雅黑" panose="020B0503020204020204" pitchFamily="34" charset="-122"/>
              </a:rPr>
              <a:t>这</a:t>
            </a:r>
            <a:r>
              <a:rPr lang="zh-CN" altLang="en-US" dirty="0" smtClean="0">
                <a:latin typeface="微软雅黑" panose="020B0503020204020204" pitchFamily="34" charset="-122"/>
                <a:ea typeface="微软雅黑" panose="020B0503020204020204" pitchFamily="34" charset="-122"/>
              </a:rPr>
              <a:t>首诗写于 </a:t>
            </a:r>
            <a:r>
              <a:rPr lang="en-US" altLang="zh-CN" dirty="0" smtClean="0">
                <a:latin typeface="微软雅黑" panose="020B0503020204020204" pitchFamily="34" charset="-122"/>
                <a:ea typeface="微软雅黑" panose="020B0503020204020204" pitchFamily="34" charset="-122"/>
              </a:rPr>
              <a:t>1923 </a:t>
            </a:r>
            <a:r>
              <a:rPr lang="zh-CN" altLang="en-US" dirty="0" smtClean="0">
                <a:latin typeface="微软雅黑" panose="020B0503020204020204" pitchFamily="34" charset="-122"/>
                <a:ea typeface="微软雅黑" panose="020B0503020204020204" pitchFamily="34" charset="-122"/>
              </a:rPr>
              <a:t>年，诗人准备出版自己的第一部诗集，在回顾自己数年来的理想探索历程和诗作成就时，写下了这首名诗</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，将它作为同名诗集</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的序诗。其时，诗人身在远离祖国的大洋彼岸，被五四运动的洪流冲击过的、从“世家望族、书香门第”里挣脱的他，与当时千千万万的青年知识分子一样，面临历史的选择，思考着人生和自我的价值，一颗赤子之心跳动在他的胸腔，迸发出炽烈的爱国热情。位卑未敢忘忧国，一介书生又何辞？尽管当时他的追求常常与痛苦、失望相伴，一度还曾陷入迷惘，但是，诗人对理想信念无比忠贞的坚守却是毋庸置疑的，这在</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红烛</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这首诗中是有充分体现的。</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46246" y="1373427"/>
            <a:ext cx="7852095" cy="1338828"/>
          </a:xfrm>
          <a:prstGeom prst="rect">
            <a:avLst/>
          </a:prstGeom>
        </p:spPr>
        <p:txBody>
          <a:bodyPr wrap="square">
            <a:spAutoFit/>
          </a:bodyPr>
          <a:lstStyle/>
          <a:p>
            <a:pPr>
              <a:lnSpc>
                <a:spcPct val="150000"/>
              </a:lnSpc>
            </a:pPr>
            <a:r>
              <a:rPr lang="zh-CN" altLang="en-US" b="1" dirty="0" smtClean="0">
                <a:latin typeface="+mn-ea"/>
              </a:rPr>
              <a:t>探</a:t>
            </a:r>
            <a:r>
              <a:rPr lang="zh-CN" altLang="en-US" b="1" dirty="0" smtClean="0">
                <a:latin typeface="+mn-ea"/>
              </a:rPr>
              <a:t>究诗歌</a:t>
            </a:r>
            <a:endParaRPr lang="en-US" altLang="zh-CN" b="1" dirty="0" smtClean="0">
              <a:latin typeface="+mn-ea"/>
            </a:endParaRPr>
          </a:p>
          <a:p>
            <a:pPr>
              <a:lnSpc>
                <a:spcPct val="150000"/>
              </a:lnSpc>
            </a:pPr>
            <a:r>
              <a:rPr lang="en-US" altLang="zh-CN" b="1" dirty="0" smtClean="0">
                <a:latin typeface="+mn-ea"/>
              </a:rPr>
              <a:t>1</a:t>
            </a:r>
            <a:r>
              <a:rPr lang="zh-CN" altLang="en-US" b="1" dirty="0" smtClean="0">
                <a:latin typeface="+mn-ea"/>
              </a:rPr>
              <a:t>、红</a:t>
            </a:r>
            <a:r>
              <a:rPr lang="zh-CN" altLang="en-US" b="1" dirty="0" smtClean="0">
                <a:latin typeface="+mn-ea"/>
              </a:rPr>
              <a:t>烛啊！</a:t>
            </a:r>
            <a:r>
              <a:rPr lang="en-US" altLang="zh-CN" b="1" dirty="0" smtClean="0">
                <a:latin typeface="+mn-ea"/>
              </a:rPr>
              <a:t>/</a:t>
            </a:r>
            <a:r>
              <a:rPr lang="zh-CN" altLang="en-US" b="1" dirty="0" smtClean="0">
                <a:latin typeface="+mn-ea"/>
              </a:rPr>
              <a:t>这样红的烛！</a:t>
            </a:r>
            <a:r>
              <a:rPr lang="en-US" altLang="zh-CN" b="1" dirty="0" smtClean="0">
                <a:latin typeface="+mn-ea"/>
              </a:rPr>
              <a:t>/ </a:t>
            </a:r>
            <a:r>
              <a:rPr lang="zh-CN" altLang="en-US" b="1" dirty="0" smtClean="0">
                <a:latin typeface="+mn-ea"/>
              </a:rPr>
              <a:t>诗人啊！</a:t>
            </a:r>
            <a:r>
              <a:rPr lang="en-US" altLang="zh-CN" b="1" dirty="0" smtClean="0">
                <a:latin typeface="+mn-ea"/>
              </a:rPr>
              <a:t>/</a:t>
            </a:r>
            <a:r>
              <a:rPr lang="zh-CN" altLang="en-US" b="1" dirty="0" smtClean="0">
                <a:latin typeface="+mn-ea"/>
              </a:rPr>
              <a:t>吐出你的心来比比，</a:t>
            </a:r>
            <a:r>
              <a:rPr lang="en-US" altLang="zh-CN" b="1" dirty="0" smtClean="0">
                <a:latin typeface="+mn-ea"/>
              </a:rPr>
              <a:t>/</a:t>
            </a:r>
            <a:r>
              <a:rPr lang="zh-CN" altLang="en-US" b="1" dirty="0" smtClean="0">
                <a:latin typeface="+mn-ea"/>
              </a:rPr>
              <a:t>可是一般颜色</a:t>
            </a:r>
            <a:r>
              <a:rPr lang="zh-CN" altLang="en-US" b="1" dirty="0" smtClean="0">
                <a:latin typeface="+mn-ea"/>
              </a:rPr>
              <a:t>？</a:t>
            </a:r>
            <a:endParaRPr lang="en-US" altLang="zh-CN" b="1" dirty="0" smtClean="0">
              <a:latin typeface="+mn-ea"/>
            </a:endParaRPr>
          </a:p>
          <a:p>
            <a:pPr>
              <a:lnSpc>
                <a:spcPct val="150000"/>
              </a:lnSpc>
            </a:pPr>
            <a:endParaRPr lang="zh-CN" altLang="en-US" b="1" dirty="0">
              <a:latin typeface="+mn-ea"/>
            </a:endParaRPr>
          </a:p>
        </p:txBody>
      </p:sp>
      <p:sp>
        <p:nvSpPr>
          <p:cNvPr id="4" name="矩形 3"/>
          <p:cNvSpPr/>
          <p:nvPr/>
        </p:nvSpPr>
        <p:spPr>
          <a:xfrm>
            <a:off x="2175544" y="2685682"/>
            <a:ext cx="7429850" cy="2631490"/>
          </a:xfrm>
          <a:prstGeom prst="rect">
            <a:avLst/>
          </a:prstGeom>
        </p:spPr>
        <p:txBody>
          <a:bodyPr wrap="square">
            <a:spAutoFit/>
          </a:bodyPr>
          <a:lstStyle/>
          <a:p>
            <a:pPr algn="just">
              <a:lnSpc>
                <a:spcPct val="150000"/>
              </a:lnSpc>
            </a:pPr>
            <a:r>
              <a:rPr lang="zh-CN" altLang="en-US" sz="2000" dirty="0" smtClean="0">
                <a:latin typeface="+mn-ea"/>
              </a:rPr>
              <a:t>明确：</a:t>
            </a:r>
            <a:endParaRPr lang="en-US" altLang="zh-CN" sz="2000" dirty="0" smtClean="0">
              <a:latin typeface="+mn-ea"/>
            </a:endParaRPr>
          </a:p>
          <a:p>
            <a:pPr algn="just">
              <a:lnSpc>
                <a:spcPct val="150000"/>
              </a:lnSpc>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这样”原是指示代词，这里相当于程度副词，用“这样红”，暗示诗人凝视着红烛，不由自主地迸发出情感；也能唤起读者对红烛的印象，想到烛火照得红亮的样子，“这样红”远比“鲜红”的形象丰富得多。“吐”字，逼真地描状了诗人那种火热的爱国情感，不吐不快的神态，远比“掏”字爽快率直。</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0161" y="1474094"/>
            <a:ext cx="7564074" cy="507831"/>
          </a:xfrm>
          <a:prstGeom prst="rect">
            <a:avLst/>
          </a:prstGeom>
        </p:spPr>
        <p:txBody>
          <a:bodyPr wrap="square">
            <a:spAutoFit/>
          </a:bodyPr>
          <a:lstStyle/>
          <a:p>
            <a:pPr>
              <a:lnSpc>
                <a:spcPct val="150000"/>
              </a:lnSpc>
            </a:pPr>
            <a:r>
              <a:rPr lang="en-US" altLang="zh-CN" b="1" dirty="0" smtClean="0">
                <a:latin typeface="+mn-ea"/>
              </a:rPr>
              <a:t>2</a:t>
            </a:r>
            <a:r>
              <a:rPr lang="zh-CN" altLang="en-US" b="1" dirty="0" smtClean="0">
                <a:latin typeface="+mn-ea"/>
              </a:rPr>
              <a:t>、第一节是如何将红烛与诗人联系在一起的？哪个字最打动你？</a:t>
            </a:r>
            <a:endParaRPr lang="zh-CN" altLang="en-US" b="1" dirty="0">
              <a:latin typeface="+mn-ea"/>
            </a:endParaRPr>
          </a:p>
        </p:txBody>
      </p:sp>
      <p:sp>
        <p:nvSpPr>
          <p:cNvPr id="3" name="矩形 2"/>
          <p:cNvSpPr/>
          <p:nvPr/>
        </p:nvSpPr>
        <p:spPr>
          <a:xfrm>
            <a:off x="2541865" y="2197038"/>
            <a:ext cx="7910818" cy="2585323"/>
          </a:xfrm>
          <a:prstGeom prst="rect">
            <a:avLst/>
          </a:prstGeom>
        </p:spPr>
        <p:txBody>
          <a:bodyPr wrap="square">
            <a:spAutoFit/>
          </a:bodyPr>
          <a:lstStyle/>
          <a:p>
            <a:pPr algn="just">
              <a:lnSpc>
                <a:spcPct val="150000"/>
              </a:lnSpc>
            </a:pPr>
            <a:r>
              <a:rPr lang="zh-CN" altLang="en-US" dirty="0" smtClean="0">
                <a:latin typeface="+mn-ea"/>
              </a:rPr>
              <a:t>明确：</a:t>
            </a:r>
            <a:endParaRPr lang="en-US" altLang="zh-CN" dirty="0" smtClean="0">
              <a:latin typeface="+mn-ea"/>
            </a:endParaRPr>
          </a:p>
          <a:p>
            <a:pPr algn="just">
              <a:lnSpc>
                <a:spcPct val="150000"/>
              </a:lnSpc>
            </a:pPr>
            <a:r>
              <a:rPr lang="zh-CN" altLang="en-US" dirty="0" smtClean="0">
                <a:latin typeface="微软雅黑" panose="020B0503020204020204" pitchFamily="34" charset="-122"/>
                <a:ea typeface="微软雅黑" panose="020B0503020204020204" pitchFamily="34" charset="-122"/>
              </a:rPr>
              <a:t>① 诗的开篇就突出“红烛”意象的“红”， “红”是赤诚的象征， “红烛”在诗人眼里，是理想人格的化身。由红烛联想到诗人火热的心，并发出深情的“比比”的邀请，这就将所咏之物与将言之志自然地联系起来。</a:t>
            </a:r>
          </a:p>
          <a:p>
            <a:pPr algn="just">
              <a:lnSpc>
                <a:spcPct val="150000"/>
              </a:lnSpc>
            </a:pPr>
            <a:r>
              <a:rPr lang="zh-CN" altLang="en-US" dirty="0" smtClean="0">
                <a:latin typeface="微软雅黑" panose="020B0503020204020204" pitchFamily="34" charset="-122"/>
                <a:ea typeface="微软雅黑" panose="020B0503020204020204" pitchFamily="34" charset="-122"/>
              </a:rPr>
              <a:t>②一个“吐”字，表现出诗人强烈的爱国之心，让人感受到它的纯洁、率真与火热。</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346.047244094488,&quot;width&quot;:19199.99842519685}"/>
</p:tagLst>
</file>

<file path=ppt/tags/tag16.xml><?xml version="1.0" encoding="utf-8"?>
<p:tagLst xmlns:a="http://schemas.openxmlformats.org/drawingml/2006/main" xmlns:r="http://schemas.openxmlformats.org/officeDocument/2006/relationships" xmlns:p="http://schemas.openxmlformats.org/presentationml/2006/main">
  <p:tag name="KSO_WM_SLIDE_ID" val="diagram2018896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697.835*368.192"/>
  <p:tag name="KSO_WM_SLIDE_POSITION" val="105.009*85.9041"/>
  <p:tag name="KSO_WM_DIAGRAM_GROUP_CODE" val="o1-1"/>
  <p:tag name="KSO_WM_SLIDE_DIAGTYPE" val="o"/>
  <p:tag name="KSO_WM_TAG_VERSION" val="1.0"/>
  <p:tag name="KSO_WM_BEAUTIFY_FLAG" val="#wm#"/>
  <p:tag name="KSO_WM_TEMPLATE_CATEGORY" val="diagram"/>
  <p:tag name="KSO_WM_TEMPLATE_INDEX" val="20188969"/>
  <p:tag name="KSO_WM_SLIDE_LAYOUT" val="o"/>
  <p:tag name="KSO_WM_SLIDE_LAYOUT_CNT"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TotalTime>
  <Words>2749</Words>
  <Application>Microsoft Office PowerPoint</Application>
  <PresentationFormat>自定义</PresentationFormat>
  <Paragraphs>60</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dreamsummit</cp:lastModifiedBy>
  <cp:revision>199</cp:revision>
  <dcterms:created xsi:type="dcterms:W3CDTF">2019-06-19T02:08:00Z</dcterms:created>
  <dcterms:modified xsi:type="dcterms:W3CDTF">2022-08-30T14:44:56Z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05D9F35E7AE74E6C82E3330906F5F147</vt:lpwstr>
  </property>
</Properties>
</file>