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0" r:id="rId2"/>
    <p:sldId id="261" r:id="rId3"/>
    <p:sldId id="269" r:id="rId4"/>
    <p:sldId id="270" r:id="rId5"/>
    <p:sldId id="262" r:id="rId6"/>
    <p:sldId id="275" r:id="rId7"/>
    <p:sldId id="280" r:id="rId8"/>
    <p:sldId id="263" r:id="rId9"/>
    <p:sldId id="283" r:id="rId10"/>
    <p:sldId id="264" r:id="rId11"/>
    <p:sldId id="265" r:id="rId12"/>
    <p:sldId id="281" r:id="rId13"/>
    <p:sldId id="282" r:id="rId14"/>
    <p:sldId id="274" r:id="rId15"/>
    <p:sldId id="277" r:id="rId16"/>
    <p:sldId id="278" r:id="rId17"/>
    <p:sldId id="272" r:id="rId18"/>
    <p:sldId id="279" r:id="rId19"/>
    <p:sldId id="267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70245" y="2074460"/>
            <a:ext cx="9462675" cy="2552131"/>
          </a:xfrm>
        </p:spPr>
        <p:txBody>
          <a:bodyPr>
            <a:normAutofit/>
          </a:bodyPr>
          <a:lstStyle/>
          <a:p>
            <a:r>
              <a:rPr lang="zh-CN" altLang="en-US" b="1"/>
              <a:t>     </a:t>
            </a:r>
            <a:r>
              <a:rPr lang="zh-CN" altLang="en-US" b="1" smtClean="0"/>
              <a:t>         </a:t>
            </a:r>
            <a:r>
              <a:rPr lang="zh-CN" altLang="en-US" b="1" smtClean="0">
                <a:solidFill>
                  <a:srgbClr val="FFC000"/>
                </a:solidFill>
              </a:rPr>
              <a:t>词语古今异     部首见玄机</a:t>
            </a:r>
            <a:br>
              <a:rPr lang="zh-CN" altLang="en-US" smtClean="0">
                <a:solidFill>
                  <a:srgbClr val="FFC000"/>
                </a:solidFill>
              </a:rPr>
            </a:br>
            <a:r>
              <a:rPr lang="en-US" altLang="zh-CN" sz="3600" b="1" smtClean="0">
                <a:solidFill>
                  <a:srgbClr val="FFC000"/>
                </a:solidFill>
              </a:rPr>
              <a:t>——《</a:t>
            </a:r>
            <a:r>
              <a:rPr lang="zh-CN" altLang="en-US" sz="3600" b="1" smtClean="0">
                <a:solidFill>
                  <a:srgbClr val="FFC000"/>
                </a:solidFill>
              </a:rPr>
              <a:t>把握古今词义的联系与区别</a:t>
            </a:r>
            <a:r>
              <a:rPr lang="en-US" altLang="zh-CN" sz="3600" b="1" smtClean="0">
                <a:solidFill>
                  <a:srgbClr val="FFC000"/>
                </a:solidFill>
              </a:rPr>
              <a:t>》</a:t>
            </a:r>
            <a:r>
              <a:rPr lang="zh-CN" altLang="en-US" sz="3600" b="1" smtClean="0">
                <a:solidFill>
                  <a:srgbClr val="FFC000"/>
                </a:solidFill>
              </a:rPr>
              <a:t>提升案</a:t>
            </a:r>
            <a:br>
              <a:rPr lang="zh-CN" altLang="en-US" smtClean="0">
                <a:solidFill>
                  <a:srgbClr val="FFC000"/>
                </a:solidFill>
              </a:rPr>
            </a:br>
            <a:endParaRPr lang="zh-CN" altLang="en-US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561975" y="923607"/>
            <a:ext cx="10304145" cy="556323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/>
              <a:t>                  活动二：梳理脉络，辨明引申</a:t>
            </a:r>
          </a:p>
          <a:p>
            <a:pPr>
              <a:lnSpc>
                <a:spcPct val="100000"/>
              </a:lnSpc>
            </a:pPr>
            <a:r>
              <a:rPr lang="zh-CN" altLang="en-US" sz="3600"/>
              <a:t>任务三：家族谱系</a:t>
            </a:r>
            <a:endParaRPr lang="en-US" altLang="zh-CN" sz="3600"/>
          </a:p>
          <a:p>
            <a:pPr>
              <a:lnSpc>
                <a:spcPct val="100000"/>
              </a:lnSpc>
            </a:pPr>
            <a:r>
              <a:rPr lang="zh-CN" altLang="en-US" sz="3600"/>
              <a:t>（</a:t>
            </a:r>
            <a:r>
              <a:rPr lang="en-US" altLang="zh-CN" sz="3600"/>
              <a:t>1</a:t>
            </a:r>
            <a:r>
              <a:rPr lang="zh-CN" altLang="en-US" sz="3600"/>
              <a:t>）本义、引申义的概念 </a:t>
            </a:r>
          </a:p>
          <a:p>
            <a:pPr>
              <a:lnSpc>
                <a:spcPct val="100000"/>
              </a:lnSpc>
            </a:pPr>
            <a:r>
              <a:rPr lang="zh-CN" altLang="en-US" sz="3600"/>
              <a:t>（</a:t>
            </a:r>
            <a:r>
              <a:rPr lang="en-US" altLang="zh-CN" sz="3600"/>
              <a:t>2</a:t>
            </a:r>
            <a:r>
              <a:rPr lang="zh-CN" altLang="en-US" sz="3600"/>
              <a:t>）引申方式：链条式、辐射式 </a:t>
            </a:r>
          </a:p>
          <a:p>
            <a:pPr>
              <a:lnSpc>
                <a:spcPct val="100000"/>
              </a:lnSpc>
            </a:pPr>
            <a:r>
              <a:rPr lang="zh-CN" altLang="en-US" sz="3600"/>
              <a:t>（</a:t>
            </a:r>
            <a:r>
              <a:rPr lang="en-US" altLang="zh-CN" sz="3600"/>
              <a:t>3</a:t>
            </a:r>
            <a:r>
              <a:rPr lang="zh-CN" altLang="en-US" sz="3600"/>
              <a:t>）引申结果：词义扩大、缩小、转移等 </a:t>
            </a:r>
          </a:p>
          <a:p>
            <a:pPr>
              <a:lnSpc>
                <a:spcPct val="100000"/>
              </a:lnSpc>
            </a:pPr>
            <a:r>
              <a:rPr lang="zh-CN" altLang="en-US" sz="3600"/>
              <a:t>（</a:t>
            </a:r>
            <a:r>
              <a:rPr lang="en-US" altLang="zh-CN" sz="3600"/>
              <a:t>4</a:t>
            </a:r>
            <a:r>
              <a:rPr lang="zh-CN" altLang="en-US" sz="3600"/>
              <a:t>）词义引申的规律及影响因素 </a:t>
            </a:r>
            <a:endParaRPr lang="en-US" altLang="zh-CN" sz="3600"/>
          </a:p>
          <a:p>
            <a:pPr>
              <a:lnSpc>
                <a:spcPct val="100000"/>
              </a:lnSpc>
            </a:pP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00075" y="847090"/>
            <a:ext cx="10304145" cy="4991735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/>
              <a:t>任务四：绘制族谱</a:t>
            </a:r>
          </a:p>
          <a:p>
            <a:pPr>
              <a:lnSpc>
                <a:spcPct val="100000"/>
              </a:lnSpc>
            </a:pPr>
            <a:r>
              <a:rPr lang="zh-CN" altLang="en-US" sz="3600"/>
              <a:t>完成的部首古今义发展脉络图</a:t>
            </a:r>
            <a:endParaRPr lang="en-US" altLang="zh-CN" sz="3600"/>
          </a:p>
          <a:p>
            <a:pPr>
              <a:lnSpc>
                <a:spcPct val="100000"/>
              </a:lnSpc>
            </a:pPr>
            <a:r>
              <a:rPr lang="zh-CN" altLang="en-US" sz="3600"/>
              <a:t>评价标准</a:t>
            </a:r>
            <a:endParaRPr lang="en-US" altLang="zh-CN" sz="3600"/>
          </a:p>
          <a:p>
            <a:pPr>
              <a:lnSpc>
                <a:spcPct val="100000"/>
              </a:lnSpc>
            </a:pPr>
            <a:r>
              <a:rPr lang="zh-CN" altLang="en-US" sz="3600"/>
              <a:t>（</a:t>
            </a:r>
            <a:r>
              <a:rPr lang="en-US" altLang="zh-CN" sz="3600"/>
              <a:t>1</a:t>
            </a:r>
            <a:r>
              <a:rPr lang="zh-CN" altLang="en-US" sz="3600"/>
              <a:t>）本义确定是否准确 </a:t>
            </a:r>
          </a:p>
          <a:p>
            <a:pPr>
              <a:lnSpc>
                <a:spcPct val="100000"/>
              </a:lnSpc>
            </a:pPr>
            <a:r>
              <a:rPr lang="zh-CN" altLang="en-US" sz="3600"/>
              <a:t>（</a:t>
            </a:r>
            <a:r>
              <a:rPr lang="en-US" altLang="zh-CN" sz="3600"/>
              <a:t>2</a:t>
            </a:r>
            <a:r>
              <a:rPr lang="zh-CN" altLang="en-US" sz="3600"/>
              <a:t>）引申义之间的关系是否逻辑清晰 </a:t>
            </a:r>
          </a:p>
          <a:p>
            <a:pPr>
              <a:lnSpc>
                <a:spcPct val="100000"/>
              </a:lnSpc>
            </a:pPr>
            <a:r>
              <a:rPr lang="zh-CN" altLang="en-US" sz="3600"/>
              <a:t>（</a:t>
            </a:r>
            <a:r>
              <a:rPr lang="en-US" altLang="zh-CN" sz="3600"/>
              <a:t>3</a:t>
            </a:r>
            <a:r>
              <a:rPr lang="zh-CN" altLang="en-US" sz="3600"/>
              <a:t>）引申方式及引申结果的判断是否正确 </a:t>
            </a:r>
          </a:p>
          <a:p>
            <a:pPr>
              <a:lnSpc>
                <a:spcPct val="100000"/>
              </a:lnSpc>
            </a:pPr>
            <a:r>
              <a:rPr lang="zh-CN" altLang="en-US" sz="3600"/>
              <a:t>（</a:t>
            </a:r>
            <a:r>
              <a:rPr lang="en-US" altLang="zh-CN" sz="3600"/>
              <a:t>4</a:t>
            </a:r>
            <a:r>
              <a:rPr lang="zh-CN" altLang="en-US" sz="3600"/>
              <a:t>）字例的选择与理由解释是否充分 </a:t>
            </a:r>
          </a:p>
          <a:p>
            <a:pPr>
              <a:lnSpc>
                <a:spcPct val="100000"/>
              </a:lnSpc>
            </a:pP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59307" y="750627"/>
            <a:ext cx="11709779" cy="5663821"/>
          </a:xfrm>
        </p:spPr>
        <p:txBody>
          <a:bodyPr/>
          <a:lstStyle/>
          <a:p>
            <a:r>
              <a:rPr lang="zh-CN" altLang="en-US" sz="3200"/>
              <a:t>“土”的甲骨文下部一横表示地面；上部像土块或土堆，这就把“土”原是地面上的泥沙混合物的意思表达出来了。部分甲骨文在周围加了几个点，更加突出了泥土形象。</a:t>
            </a:r>
          </a:p>
          <a:p>
            <a:r>
              <a:rPr lang="zh-CN" altLang="en-US" sz="3200"/>
              <a:t>绝大部分“提土旁”的字都源自土地这个本义。找到“部首”最早的意义也就是最根本的意义后，借助知识工具类资源辨别由此引申出的若干意义：</a:t>
            </a:r>
            <a:r>
              <a:rPr lang="en-US" altLang="zh-CN" sz="3200"/>
              <a:t>1.</a:t>
            </a:r>
            <a:r>
              <a:rPr lang="zh-CN" altLang="en-US" sz="3200"/>
              <a:t>土的种类，如：地、壤、尘、埃。</a:t>
            </a:r>
            <a:r>
              <a:rPr lang="en-US" altLang="zh-CN" sz="3200"/>
              <a:t>2.</a:t>
            </a:r>
            <a:r>
              <a:rPr lang="zh-CN" altLang="en-US" sz="3200"/>
              <a:t>田间的工程，如：垄、埂、堤、塘。</a:t>
            </a:r>
            <a:r>
              <a:rPr lang="en-US" altLang="zh-CN" sz="3200"/>
              <a:t>3.</a:t>
            </a:r>
            <a:r>
              <a:rPr lang="zh-CN" altLang="en-US" sz="3200"/>
              <a:t>建筑物，如：城、塔、墓、坛。</a:t>
            </a:r>
            <a:r>
              <a:rPr lang="en-US" altLang="zh-CN" sz="3200"/>
              <a:t>4.</a:t>
            </a:r>
            <a:r>
              <a:rPr lang="zh-CN" altLang="en-US" sz="3200"/>
              <a:t>房屋的部分，如基、址、垣、堵。</a:t>
            </a:r>
            <a:r>
              <a:rPr lang="en-US" altLang="zh-CN" sz="3200"/>
              <a:t>5.</a:t>
            </a:r>
            <a:r>
              <a:rPr lang="zh-CN" altLang="en-US" sz="3200"/>
              <a:t>疆界，如：境、域、塞。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313899" y="1078173"/>
            <a:ext cx="11505061" cy="5186149"/>
          </a:xfrm>
        </p:spPr>
        <p:txBody>
          <a:bodyPr/>
          <a:lstStyle/>
          <a:p>
            <a:r>
              <a:rPr lang="zh-CN" altLang="en-US" sz="3200"/>
              <a:t>         梳理完部首古今词义变化脉络图后，将字帖中的字例逐一纳入绘制好的部首发展脉络图， 对原有推测进行校正、补充。最后给本义和每一个引申义补充字例，注明字例归属的理由，即这个字为什么归属这个本义或引申义。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zh-CN" altLang="en-US" sz="3200"/>
              <a:t>补充：</a:t>
            </a:r>
            <a:endParaRPr lang="en-US" sz="3200"/>
          </a:p>
          <a:p>
            <a:r>
              <a:rPr lang="en-US" sz="3200"/>
              <a:t>         “</a:t>
            </a:r>
            <a:r>
              <a:rPr lang="zh-CN" altLang="en-US" sz="3200"/>
              <a:t>茶</a:t>
            </a:r>
            <a:r>
              <a:rPr lang="en-US" sz="3200"/>
              <a:t>”“</a:t>
            </a:r>
            <a:r>
              <a:rPr lang="zh-CN" altLang="en-US" sz="3200"/>
              <a:t>菊</a:t>
            </a:r>
            <a:r>
              <a:rPr lang="en-US" sz="3200"/>
              <a:t>”“</a:t>
            </a:r>
            <a:r>
              <a:rPr lang="zh-CN" altLang="en-US" sz="3200"/>
              <a:t>苇</a:t>
            </a:r>
            <a:r>
              <a:rPr lang="en-US" sz="3200"/>
              <a:t>”“</a:t>
            </a:r>
            <a:r>
              <a:rPr lang="zh-CN" altLang="en-US" sz="3200"/>
              <a:t>莲</a:t>
            </a:r>
            <a:r>
              <a:rPr lang="en-US" sz="3200"/>
              <a:t>”</a:t>
            </a:r>
            <a:r>
              <a:rPr lang="zh-CN" altLang="en-US" sz="3200"/>
              <a:t>等植物名都源自</a:t>
            </a:r>
            <a:r>
              <a:rPr lang="en-US" sz="3200"/>
              <a:t>“</a:t>
            </a:r>
            <a:r>
              <a:rPr lang="zh-CN" altLang="en-US" sz="3200"/>
              <a:t>草 木植物总称</a:t>
            </a:r>
            <a:r>
              <a:rPr lang="en-US" sz="3200"/>
              <a:t>”</a:t>
            </a:r>
            <a:r>
              <a:rPr lang="zh-CN" altLang="en-US" sz="3200"/>
              <a:t>这个本义，</a:t>
            </a:r>
            <a:r>
              <a:rPr lang="en-US" sz="3200"/>
              <a:t>“</a:t>
            </a:r>
            <a:r>
              <a:rPr lang="zh-CN" altLang="en-US" sz="3200"/>
              <a:t>荣</a:t>
            </a:r>
            <a:r>
              <a:rPr lang="en-US" sz="3200"/>
              <a:t>”“</a:t>
            </a:r>
            <a:r>
              <a:rPr lang="zh-CN" altLang="en-US" sz="3200"/>
              <a:t>茂</a:t>
            </a:r>
            <a:r>
              <a:rPr lang="en-US" sz="3200"/>
              <a:t>”“</a:t>
            </a:r>
            <a:r>
              <a:rPr lang="zh-CN" altLang="en-US" sz="3200"/>
              <a:t>蔓</a:t>
            </a:r>
            <a:r>
              <a:rPr lang="en-US" sz="3200"/>
              <a:t>”“</a:t>
            </a:r>
            <a:r>
              <a:rPr lang="zh-CN" altLang="en-US" sz="3200"/>
              <a:t>萎</a:t>
            </a:r>
            <a:r>
              <a:rPr lang="en-US" sz="3200"/>
              <a:t>”“</a:t>
            </a:r>
            <a:r>
              <a:rPr lang="zh-CN" altLang="en-US" sz="3200"/>
              <a:t>蔫</a:t>
            </a:r>
            <a:r>
              <a:rPr lang="en-US" sz="3200"/>
              <a:t>”</a:t>
            </a:r>
            <a:r>
              <a:rPr lang="zh-CN" altLang="en-US" sz="3200"/>
              <a:t>等是引申义</a:t>
            </a:r>
            <a:r>
              <a:rPr lang="en-US" sz="3200"/>
              <a:t>“</a:t>
            </a:r>
            <a:r>
              <a:rPr lang="zh-CN" altLang="en-US" sz="3200"/>
              <a:t>草木性状</a:t>
            </a:r>
            <a:r>
              <a:rPr lang="en-US" sz="3200"/>
              <a:t>”</a:t>
            </a:r>
            <a:r>
              <a:rPr lang="zh-CN" altLang="en-US" sz="3200"/>
              <a:t>的体现，</a:t>
            </a:r>
            <a:r>
              <a:rPr lang="en-US" sz="3200"/>
              <a:t>“</a:t>
            </a:r>
            <a:r>
              <a:rPr lang="zh-CN" altLang="en-US" sz="3200"/>
              <a:t>苫</a:t>
            </a:r>
            <a:r>
              <a:rPr lang="en-US" sz="3200"/>
              <a:t>”“</a:t>
            </a:r>
            <a:r>
              <a:rPr lang="zh-CN" altLang="en-US" sz="3200"/>
              <a:t>落</a:t>
            </a:r>
            <a:r>
              <a:rPr lang="en-US" sz="3200"/>
              <a:t>”“</a:t>
            </a:r>
            <a:r>
              <a:rPr lang="zh-CN" altLang="en-US" sz="3200"/>
              <a:t>薅</a:t>
            </a:r>
            <a:r>
              <a:rPr lang="en-US" sz="3200"/>
              <a:t>”“</a:t>
            </a:r>
            <a:r>
              <a:rPr lang="zh-CN" altLang="en-US" sz="3200"/>
              <a:t>萌</a:t>
            </a:r>
            <a:r>
              <a:rPr lang="en-US" sz="3200"/>
              <a:t>”“</a:t>
            </a:r>
            <a:r>
              <a:rPr lang="zh-CN" altLang="en-US" sz="3200"/>
              <a:t>蔽</a:t>
            </a:r>
            <a:r>
              <a:rPr lang="en-US" sz="3200"/>
              <a:t>”</a:t>
            </a:r>
            <a:r>
              <a:rPr lang="zh-CN" altLang="en-US" sz="3200"/>
              <a:t>等是</a:t>
            </a:r>
            <a:r>
              <a:rPr lang="en-US" sz="3200"/>
              <a:t>“</a:t>
            </a:r>
            <a:r>
              <a:rPr lang="zh-CN" altLang="en-US" sz="3200"/>
              <a:t>与草木有关的动作</a:t>
            </a:r>
            <a:r>
              <a:rPr lang="en-US" sz="3200"/>
              <a:t>”</a:t>
            </a:r>
            <a:r>
              <a:rPr lang="zh-CN" altLang="en-US" sz="3200"/>
              <a:t>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32012" y="655093"/>
            <a:ext cx="11655188" cy="5773003"/>
          </a:xfrm>
        </p:spPr>
        <p:txBody>
          <a:bodyPr/>
          <a:lstStyle/>
          <a:p>
            <a:r>
              <a:rPr lang="en-US" sz="3200"/>
              <a:t>        “</a:t>
            </a:r>
            <a:r>
              <a:rPr lang="zh-CN" altLang="en-US" sz="3200"/>
              <a:t>左耳刀</a:t>
            </a:r>
            <a:r>
              <a:rPr lang="en-US" sz="3200"/>
              <a:t>”“</a:t>
            </a:r>
            <a:r>
              <a:rPr lang="zh-CN" altLang="en-US" sz="3200"/>
              <a:t>右耳刀</a:t>
            </a:r>
            <a:r>
              <a:rPr lang="en-US" sz="3200"/>
              <a:t>”</a:t>
            </a:r>
            <a:r>
              <a:rPr lang="zh-CN" altLang="en-US" sz="3200"/>
              <a:t>辨析 </a:t>
            </a:r>
          </a:p>
          <a:p>
            <a:r>
              <a:rPr lang="zh-CN" altLang="en-US" sz="3200"/>
              <a:t>         借助部首追溯本义对现代汉语的学习也有很大的帮助，例如两个容易混淆或相似的部首， 通过追溯本义可以归纳出字义发展规律，有助于部首和汉字的辨析。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59308" y="586854"/>
            <a:ext cx="11614244" cy="5841241"/>
          </a:xfrm>
        </p:spPr>
        <p:txBody>
          <a:bodyPr/>
          <a:lstStyle/>
          <a:p>
            <a:r>
              <a:rPr lang="zh-CN" altLang="en-US" sz="3200"/>
              <a:t>        学习活动一</a:t>
            </a:r>
            <a:r>
              <a:rPr lang="en-US" sz="3200"/>
              <a:t>“</a:t>
            </a:r>
            <a:r>
              <a:rPr lang="zh-CN" altLang="en-US" sz="3200"/>
              <a:t>由今溯古</a:t>
            </a:r>
            <a:r>
              <a:rPr lang="en-US" sz="3200"/>
              <a:t>”</a:t>
            </a:r>
            <a:r>
              <a:rPr lang="zh-CN" altLang="en-US" sz="3200"/>
              <a:t>，可以归纳出</a:t>
            </a:r>
            <a:r>
              <a:rPr lang="en-US" sz="3200"/>
              <a:t>“</a:t>
            </a:r>
            <a:r>
              <a:rPr lang="zh-CN" altLang="en-US" sz="3200"/>
              <a:t>左耳刀</a:t>
            </a:r>
            <a:r>
              <a:rPr lang="en-US" sz="3200"/>
              <a:t>”</a:t>
            </a:r>
            <a:r>
              <a:rPr lang="zh-CN" altLang="en-US" sz="3200"/>
              <a:t>的</a:t>
            </a:r>
            <a:r>
              <a:rPr lang="en-US" sz="3200"/>
              <a:t>“</a:t>
            </a:r>
            <a:r>
              <a:rPr lang="zh-CN" altLang="en-US" sz="3200"/>
              <a:t>陵</a:t>
            </a:r>
            <a:r>
              <a:rPr lang="en-US" sz="3200"/>
              <a:t>”“</a:t>
            </a:r>
            <a:r>
              <a:rPr lang="zh-CN" altLang="en-US" sz="3200"/>
              <a:t>陡</a:t>
            </a:r>
            <a:r>
              <a:rPr lang="en-US" sz="3200"/>
              <a:t>”“</a:t>
            </a:r>
            <a:r>
              <a:rPr lang="zh-CN" altLang="en-US" sz="3200"/>
              <a:t>险</a:t>
            </a:r>
            <a:r>
              <a:rPr lang="en-US" sz="3200"/>
              <a:t>”“</a:t>
            </a:r>
            <a:r>
              <a:rPr lang="zh-CN" altLang="en-US" sz="3200"/>
              <a:t>阻</a:t>
            </a:r>
            <a:r>
              <a:rPr lang="en-US" sz="3200"/>
              <a:t>”</a:t>
            </a:r>
            <a:r>
              <a:rPr lang="zh-CN" altLang="en-US" sz="3200"/>
              <a:t>等字多与高山深谷地形有关，而</a:t>
            </a:r>
            <a:r>
              <a:rPr lang="en-US" sz="3200"/>
              <a:t>“</a:t>
            </a:r>
            <a:r>
              <a:rPr lang="zh-CN" altLang="en-US" sz="3200"/>
              <a:t>右耳刀</a:t>
            </a:r>
            <a:r>
              <a:rPr lang="en-US" sz="3200"/>
              <a:t>”</a:t>
            </a:r>
            <a:r>
              <a:rPr lang="zh-CN" altLang="en-US" sz="3200"/>
              <a:t>的“邦”“郑”</a:t>
            </a:r>
            <a:r>
              <a:rPr lang="en-US" sz="3200"/>
              <a:t> “</a:t>
            </a:r>
            <a:r>
              <a:rPr lang="zh-CN" altLang="en-US" sz="3200"/>
              <a:t>郊</a:t>
            </a:r>
            <a:r>
              <a:rPr lang="en-US" sz="3200"/>
              <a:t>”“</a:t>
            </a:r>
            <a:r>
              <a:rPr lang="zh-CN" altLang="en-US" sz="3200"/>
              <a:t>郢</a:t>
            </a:r>
            <a:r>
              <a:rPr lang="en-US" sz="3200"/>
              <a:t>”“</a:t>
            </a:r>
            <a:r>
              <a:rPr lang="zh-CN" altLang="en-US" sz="3200"/>
              <a:t>邓</a:t>
            </a:r>
            <a:r>
              <a:rPr lang="en-US" sz="3200"/>
              <a:t>”“</a:t>
            </a:r>
            <a:r>
              <a:rPr lang="zh-CN" altLang="en-US" sz="3200"/>
              <a:t>郑</a:t>
            </a:r>
            <a:r>
              <a:rPr lang="en-US" sz="3200"/>
              <a:t>”“</a:t>
            </a:r>
            <a:r>
              <a:rPr lang="zh-CN" altLang="en-US" sz="3200"/>
              <a:t>郭</a:t>
            </a:r>
            <a:r>
              <a:rPr lang="en-US" sz="3200"/>
              <a:t>”</a:t>
            </a:r>
            <a:r>
              <a:rPr lang="zh-CN" altLang="en-US" sz="3200"/>
              <a:t>等字与地方城乡有关。</a:t>
            </a:r>
            <a:endParaRPr lang="en-US" altLang="zh-CN" sz="3200"/>
          </a:p>
          <a:p>
            <a:r>
              <a:rPr lang="en-US" altLang="zh-CN" sz="3200"/>
              <a:t>         </a:t>
            </a:r>
            <a:r>
              <a:rPr lang="zh-CN" altLang="en-US" sz="3200"/>
              <a:t>学习活动二</a:t>
            </a:r>
            <a:r>
              <a:rPr lang="en-US" sz="3200"/>
              <a:t>“</a:t>
            </a:r>
            <a:r>
              <a:rPr lang="zh-CN" altLang="en-US" sz="3200"/>
              <a:t>从古至今</a:t>
            </a:r>
            <a:r>
              <a:rPr lang="en-US" sz="3200"/>
              <a:t>”</a:t>
            </a:r>
            <a:r>
              <a:rPr lang="zh-CN" altLang="en-US" sz="3200"/>
              <a:t>，借助工具书梳理两个部首的字义发展脉络图可以得出这样的结论：</a:t>
            </a:r>
            <a:r>
              <a:rPr lang="en-US" sz="3200"/>
              <a:t>“</a:t>
            </a:r>
            <a:r>
              <a:rPr lang="zh-CN" altLang="en-US" sz="3200"/>
              <a:t>左耳刀</a:t>
            </a:r>
            <a:r>
              <a:rPr lang="en-US" sz="3200"/>
              <a:t>”</a:t>
            </a:r>
            <a:r>
              <a:rPr lang="zh-CN" altLang="en-US" sz="3200"/>
              <a:t>是原始山坡的象形，后用作偏旁，从</a:t>
            </a:r>
            <a:r>
              <a:rPr lang="en-US" sz="3200"/>
              <a:t>“</a:t>
            </a:r>
            <a:r>
              <a:rPr lang="zh-CN" altLang="en-US" sz="3200"/>
              <a:t>阜</a:t>
            </a:r>
            <a:r>
              <a:rPr lang="en-US" sz="3200"/>
              <a:t>”</a:t>
            </a:r>
            <a:r>
              <a:rPr lang="zh-CN" altLang="en-US" sz="3200"/>
              <a:t>字，一般与高坡深谷的山地有关；</a:t>
            </a:r>
            <a:r>
              <a:rPr lang="en-US" sz="3200"/>
              <a:t>“</a:t>
            </a:r>
            <a:r>
              <a:rPr lang="zh-CN" altLang="en-US" sz="3200"/>
              <a:t>右耳刀</a:t>
            </a:r>
            <a:r>
              <a:rPr lang="en-US" sz="3200"/>
              <a:t>” </a:t>
            </a:r>
            <a:r>
              <a:rPr lang="zh-CN" altLang="en-US" sz="3200"/>
              <a:t>本义同</a:t>
            </a:r>
            <a:r>
              <a:rPr lang="en-US" sz="3200"/>
              <a:t>“</a:t>
            </a:r>
            <a:r>
              <a:rPr lang="zh-CN" altLang="en-US" sz="3200"/>
              <a:t>邑</a:t>
            </a:r>
            <a:r>
              <a:rPr lang="en-US" sz="3200"/>
              <a:t>”</a:t>
            </a:r>
            <a:r>
              <a:rPr lang="zh-CN" altLang="en-US" sz="3200"/>
              <a:t>即国家，后用作偏旁，一般与地方有关。双向辨析有助于学生对两个部首及相关的汉字形成全面深刻的认识。</a:t>
            </a:r>
            <a:r>
              <a:rPr lang="en-US" sz="3200"/>
              <a:t> </a:t>
            </a:r>
            <a:endParaRPr lang="zh-CN" altLang="en-US" sz="320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04716" y="682389"/>
            <a:ext cx="11778018" cy="5677468"/>
          </a:xfrm>
        </p:spPr>
        <p:txBody>
          <a:bodyPr/>
          <a:lstStyle/>
          <a:p>
            <a:r>
              <a:rPr lang="en-US" altLang="zh-CN" sz="3200"/>
              <a:t>【</a:t>
            </a:r>
            <a:r>
              <a:rPr lang="zh-CN" altLang="en-US" sz="3200"/>
              <a:t>课堂小结</a:t>
            </a:r>
            <a:r>
              <a:rPr lang="en-US" altLang="zh-CN" sz="3200"/>
              <a:t>】</a:t>
            </a:r>
          </a:p>
          <a:p>
            <a:r>
              <a:rPr lang="zh-CN" altLang="en-US" sz="3200"/>
              <a:t>          古代汉语并没有消亡（现在不用的只是古汉语中的某些字词），许多词语本义以多样的形式存在于日常语言运用中，部首就是其中鲜活的存在。部首的作用绝不仅限于部首查字法那么简单，它体现着古今词义的传承关系，展现着词语本义到引申义的发展过程，同时也是从现代汉语追溯古义的有效切入点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45660" y="832513"/>
            <a:ext cx="11586949" cy="5390866"/>
          </a:xfrm>
        </p:spPr>
        <p:txBody>
          <a:bodyPr/>
          <a:lstStyle/>
          <a:p>
            <a:r>
              <a:rPr lang="zh-CN" altLang="en-US" sz="3200"/>
              <a:t>         清代段玉裁在</a:t>
            </a:r>
            <a:r>
              <a:rPr lang="en-US" altLang="zh-CN" sz="3200"/>
              <a:t>《</a:t>
            </a:r>
            <a:r>
              <a:rPr lang="zh-CN" altLang="en-US" sz="3200"/>
              <a:t>经韵楼集</a:t>
            </a:r>
            <a:r>
              <a:rPr lang="en-US" altLang="zh-CN" sz="3200"/>
              <a:t>》</a:t>
            </a:r>
            <a:r>
              <a:rPr lang="zh-CN" altLang="en-US" sz="3200"/>
              <a:t>卷一中提到：</a:t>
            </a:r>
            <a:r>
              <a:rPr lang="en-US" sz="3200"/>
              <a:t>“</a:t>
            </a:r>
            <a:r>
              <a:rPr lang="zh-CN" altLang="en-US" sz="3200"/>
              <a:t>凡字有本义，有引申假借之余义焉。守其本义，而弃其余义者，其失也固，习其余义，而忘其本义者，其失也蔽。</a:t>
            </a:r>
            <a:r>
              <a:rPr lang="en-US" sz="3200"/>
              <a:t>”</a:t>
            </a:r>
            <a:r>
              <a:rPr lang="zh-CN" altLang="en-US" sz="3200"/>
              <a:t>从中不难看出追溯本义对理解字义发展有着至关重要的作用。在实际语言运用情境中，探寻汉字本义也是了解汉字发展脉络，理解现代汉语保留古义的关键。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76300" y="1875790"/>
            <a:ext cx="10801350" cy="3811905"/>
          </a:xfrm>
        </p:spPr>
        <p:txBody>
          <a:bodyPr>
            <a:normAutofit/>
          </a:bodyPr>
          <a:lstStyle/>
          <a:p>
            <a:r>
              <a:rPr lang="en-US" altLang="zh-CN" sz="3600"/>
              <a:t>【</a:t>
            </a:r>
            <a:r>
              <a:rPr lang="zh-CN" altLang="en-US" sz="3600"/>
              <a:t>课后作业</a:t>
            </a:r>
            <a:r>
              <a:rPr lang="en-US" altLang="zh-CN" sz="3600"/>
              <a:t>】</a:t>
            </a:r>
          </a:p>
          <a:p>
            <a:r>
              <a:rPr lang="zh-CN" altLang="en-US" sz="3600"/>
              <a:t>         日常书写和运用中，容易混淆“单人旁”与“双人旁”、“衣补旁”与“示字旁”等，请用所学习的方法追根溯源、梳理脉络，总结辨析的方法心得。</a:t>
            </a:r>
          </a:p>
          <a:p>
            <a:endParaRPr lang="zh-CN" altLang="en-US" sz="3600"/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88600" y="10464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514350" y="1242695"/>
            <a:ext cx="11363325" cy="4372610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en-US" altLang="zh-CN" sz="3600"/>
              <a:t>【</a:t>
            </a:r>
            <a:r>
              <a:rPr lang="zh-CN" altLang="en-US" sz="3600"/>
              <a:t>学习目标</a:t>
            </a:r>
            <a:r>
              <a:rPr lang="en-US" altLang="zh-CN" sz="3600"/>
              <a:t>】</a:t>
            </a:r>
          </a:p>
          <a:p>
            <a:r>
              <a:rPr lang="en-US" sz="3600" smtClean="0"/>
              <a:t>1.</a:t>
            </a:r>
            <a:r>
              <a:rPr lang="zh-CN" altLang="en-US" sz="3600" smtClean="0"/>
              <a:t>明确现代汉语和古代汉语词义间继承与发展的关系；</a:t>
            </a:r>
          </a:p>
          <a:p>
            <a:r>
              <a:rPr lang="en-US" sz="3600" smtClean="0"/>
              <a:t>2.</a:t>
            </a:r>
            <a:r>
              <a:rPr lang="zh-CN" altLang="en-US" sz="3600" smtClean="0"/>
              <a:t>了解词义发展过程中由本义到引申义的发展过程；</a:t>
            </a:r>
          </a:p>
          <a:p>
            <a:r>
              <a:rPr lang="en-US" sz="3600" smtClean="0"/>
              <a:t>3.</a:t>
            </a:r>
            <a:r>
              <a:rPr lang="zh-CN" altLang="en-US" sz="3600" smtClean="0"/>
              <a:t>掌握并运用通过语言现象追溯古义的方法。</a:t>
            </a:r>
          </a:p>
          <a:p>
            <a:pPr>
              <a:lnSpc>
                <a:spcPct val="160000"/>
              </a:lnSpc>
            </a:pP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177422" y="559558"/>
            <a:ext cx="11846256" cy="593677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3200"/>
              <a:t>【</a:t>
            </a:r>
            <a:r>
              <a:rPr lang="zh-CN" altLang="en-US" sz="3200"/>
              <a:t>教学重难点</a:t>
            </a:r>
            <a:r>
              <a:rPr lang="en-US" altLang="zh-CN" sz="3200"/>
              <a:t>】</a:t>
            </a:r>
          </a:p>
          <a:p>
            <a:pPr>
              <a:lnSpc>
                <a:spcPct val="100000"/>
              </a:lnSpc>
            </a:pPr>
            <a:r>
              <a:rPr lang="zh-CN" altLang="en-US" sz="3200"/>
              <a:t>         通过整理部编版语文必修课本中的成语，并结合已有的成语储备，认识词语在发展过程中词义的扩大、缩小、转移、色彩变化等现象；</a:t>
            </a:r>
          </a:p>
          <a:p>
            <a:pPr>
              <a:lnSpc>
                <a:spcPct val="100000"/>
              </a:lnSpc>
            </a:pPr>
            <a:r>
              <a:rPr lang="zh-CN" altLang="en-US" sz="3200"/>
              <a:t>         能通过梳理、分析成语中的古今词义的不同，探求词义之间的引申关系。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436728" y="791571"/>
            <a:ext cx="11150221" cy="5418160"/>
          </a:xfrm>
        </p:spPr>
        <p:txBody>
          <a:bodyPr/>
          <a:lstStyle/>
          <a:p>
            <a:r>
              <a:rPr lang="en-US" altLang="zh-CN" sz="3200"/>
              <a:t>【</a:t>
            </a:r>
            <a:r>
              <a:rPr lang="zh-CN" altLang="en-US" sz="3200"/>
              <a:t>教学准备</a:t>
            </a:r>
            <a:r>
              <a:rPr lang="en-US" altLang="zh-CN" sz="3200"/>
              <a:t>】</a:t>
            </a:r>
          </a:p>
          <a:p>
            <a:r>
              <a:rPr lang="zh-CN" altLang="en-US" sz="3200"/>
              <a:t>      （</a:t>
            </a:r>
            <a:r>
              <a:rPr lang="en-US" sz="3200"/>
              <a:t>1</a:t>
            </a:r>
            <a:r>
              <a:rPr lang="zh-CN" altLang="en-US" sz="3200"/>
              <a:t>）学生分好小组，选好组长负责任务统筹。</a:t>
            </a:r>
          </a:p>
          <a:p>
            <a:r>
              <a:rPr lang="zh-CN" altLang="en-US" sz="3200"/>
              <a:t>      （</a:t>
            </a:r>
            <a:r>
              <a:rPr lang="en-US" sz="3200"/>
              <a:t>2</a:t>
            </a:r>
            <a:r>
              <a:rPr lang="zh-CN" altLang="en-US" sz="3200"/>
              <a:t>）课前布置学生利用网络资源，找出部编版语文必修课本中的成语，并做好释义。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333375" y="732790"/>
            <a:ext cx="11630025" cy="530606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/>
              <a:t>                                活动一：追溯本源，探求本义</a:t>
            </a:r>
            <a:endParaRPr lang="en-US" altLang="zh-CN" sz="3200"/>
          </a:p>
          <a:p>
            <a:pPr>
              <a:lnSpc>
                <a:spcPct val="100000"/>
              </a:lnSpc>
            </a:pPr>
            <a:r>
              <a:rPr lang="zh-CN" altLang="en-US" sz="3200"/>
              <a:t>任务一：同宗同源</a:t>
            </a:r>
          </a:p>
          <a:p>
            <a:pPr>
              <a:lnSpc>
                <a:spcPct val="100000"/>
              </a:lnSpc>
            </a:pPr>
            <a:r>
              <a:rPr lang="zh-CN" altLang="en-US" sz="3200"/>
              <a:t>         部首字帖一般先介绍部首的基本写法与要点，然后以包含该偏旁的汉字为例进行巩固练 习，强化书写技法。</a:t>
            </a:r>
          </a:p>
          <a:p>
            <a:pPr>
              <a:lnSpc>
                <a:spcPct val="100000"/>
              </a:lnSpc>
            </a:pPr>
            <a:r>
              <a:rPr lang="zh-CN" altLang="en-US" sz="3200"/>
              <a:t>请尝试推测本组分到的 </a:t>
            </a:r>
            <a:r>
              <a:rPr lang="en-US" altLang="zh-CN" sz="3200"/>
              <a:t>5~8 </a:t>
            </a:r>
            <a:r>
              <a:rPr lang="zh-CN" altLang="en-US" sz="3200"/>
              <a:t>组同部首字可能存在的关联：</a:t>
            </a:r>
          </a:p>
          <a:p>
            <a:pPr>
              <a:lnSpc>
                <a:spcPct val="100000"/>
              </a:lnSpc>
            </a:pPr>
            <a:r>
              <a:rPr lang="zh-CN" altLang="en-US" sz="3200"/>
              <a:t>（</a:t>
            </a:r>
            <a:r>
              <a:rPr lang="en-US" altLang="zh-CN" sz="3200"/>
              <a:t>1</a:t>
            </a:r>
            <a:r>
              <a:rPr lang="zh-CN" altLang="en-US" sz="3200"/>
              <a:t>）同部首字可能与哪些意思相关</a:t>
            </a:r>
          </a:p>
          <a:p>
            <a:pPr>
              <a:lnSpc>
                <a:spcPct val="100000"/>
              </a:lnSpc>
            </a:pPr>
            <a:r>
              <a:rPr lang="zh-CN" altLang="en-US" sz="3200"/>
              <a:t>（</a:t>
            </a:r>
            <a:r>
              <a:rPr lang="en-US" altLang="zh-CN" sz="3200"/>
              <a:t>2</a:t>
            </a:r>
            <a:r>
              <a:rPr lang="zh-CN" altLang="en-US" sz="3200"/>
              <a:t>）这些意思之间是否存在逻辑关系</a:t>
            </a:r>
          </a:p>
          <a:p>
            <a:pPr>
              <a:lnSpc>
                <a:spcPct val="100000"/>
              </a:lnSpc>
            </a:pPr>
            <a:r>
              <a:rPr lang="zh-CN" altLang="en-US" sz="3200"/>
              <a:t>（</a:t>
            </a:r>
            <a:r>
              <a:rPr lang="en-US" altLang="zh-CN" sz="3200"/>
              <a:t>3</a:t>
            </a:r>
            <a:r>
              <a:rPr lang="zh-CN" altLang="en-US" sz="3200"/>
              <a:t>）用简单的思维导图标明逻辑关系 </a:t>
            </a:r>
          </a:p>
          <a:p>
            <a:pPr>
              <a:lnSpc>
                <a:spcPct val="100000"/>
              </a:lnSpc>
            </a:pPr>
            <a:r>
              <a:rPr lang="zh-CN" altLang="en-US" sz="3200"/>
              <a:t>完成“为部首类书法字帖提供汉字知识补白”任务</a:t>
            </a:r>
          </a:p>
          <a:p>
            <a:pPr>
              <a:lnSpc>
                <a:spcPct val="100000"/>
              </a:lnSpc>
            </a:pP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26744" y="780415"/>
            <a:ext cx="10304145" cy="3811905"/>
          </a:xfrm>
        </p:spPr>
        <p:txBody>
          <a:bodyPr/>
          <a:lstStyle/>
          <a:p>
            <a:r>
              <a:rPr lang="en-US" sz="3200"/>
              <a:t>1. </a:t>
            </a:r>
            <a:r>
              <a:rPr lang="zh-CN" altLang="en-US" sz="3200"/>
              <a:t>探究</a:t>
            </a:r>
            <a:r>
              <a:rPr lang="en-US" sz="3200"/>
              <a:t>“</a:t>
            </a:r>
            <a:r>
              <a:rPr lang="zh-CN" altLang="en-US" sz="3200"/>
              <a:t>土</a:t>
            </a:r>
            <a:r>
              <a:rPr lang="en-US" sz="3200"/>
              <a:t>”</a:t>
            </a:r>
            <a:r>
              <a:rPr lang="zh-CN" altLang="en-US" sz="3200"/>
              <a:t>字部本义</a:t>
            </a:r>
          </a:p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80" y="1638502"/>
            <a:ext cx="3505200" cy="43495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78817" y="2543377"/>
            <a:ext cx="53635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“地”“块”“坤”与土地、土壤直接相关</a:t>
            </a:r>
            <a:endParaRPr lang="en-US" altLang="zh-CN" sz="3600"/>
          </a:p>
          <a:p>
            <a:r>
              <a:rPr lang="zh-CN" altLang="en-US" sz="3600"/>
              <a:t>“坛”“场”与建筑物、场所相关</a:t>
            </a:r>
            <a:endParaRPr lang="en-US" altLang="zh-CN" sz="3600"/>
          </a:p>
          <a:p>
            <a:r>
              <a:rPr lang="zh-CN" altLang="en-US" sz="3600"/>
              <a:t>“坦”与土地的特征相关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86603" y="928048"/>
            <a:ext cx="11668835" cy="5227091"/>
          </a:xfrm>
        </p:spPr>
        <p:txBody>
          <a:bodyPr/>
          <a:lstStyle/>
          <a:p>
            <a:r>
              <a:rPr lang="zh-CN" altLang="en-US" sz="3200"/>
              <a:t>         尝试分析几种不同意思间存在的逻辑关系，如包含关系、并列关系、 引申关系等。同样以</a:t>
            </a:r>
            <a:r>
              <a:rPr lang="en-US" sz="3200"/>
              <a:t>“</a:t>
            </a:r>
            <a:r>
              <a:rPr lang="zh-CN" altLang="en-US" sz="3200"/>
              <a:t>土部字例</a:t>
            </a:r>
            <a:r>
              <a:rPr lang="en-US" sz="3200"/>
              <a:t>”</a:t>
            </a:r>
            <a:r>
              <a:rPr lang="zh-CN" altLang="en-US" sz="3200"/>
              <a:t>为例，推测 （</a:t>
            </a:r>
            <a:r>
              <a:rPr lang="en-US" sz="3200"/>
              <a:t>1</a:t>
            </a:r>
            <a:r>
              <a:rPr lang="zh-CN" altLang="en-US" sz="3200"/>
              <a:t>）</a:t>
            </a:r>
            <a:r>
              <a:rPr lang="en-US" sz="3200"/>
              <a:t>“</a:t>
            </a:r>
            <a:r>
              <a:rPr lang="zh-CN" altLang="en-US" sz="3200"/>
              <a:t>土地</a:t>
            </a:r>
            <a:r>
              <a:rPr lang="en-US" sz="3200"/>
              <a:t>”“</a:t>
            </a:r>
            <a:r>
              <a:rPr lang="zh-CN" altLang="en-US" sz="3200"/>
              <a:t>土壤</a:t>
            </a:r>
            <a:r>
              <a:rPr lang="en-US" sz="3200"/>
              <a:t>”</a:t>
            </a:r>
            <a:r>
              <a:rPr lang="zh-CN" altLang="en-US" sz="3200"/>
              <a:t>与推测（</a:t>
            </a:r>
            <a:r>
              <a:rPr lang="en-US" sz="3200"/>
              <a:t>2</a:t>
            </a:r>
            <a:r>
              <a:rPr lang="zh-CN" altLang="en-US" sz="3200"/>
              <a:t>）</a:t>
            </a:r>
            <a:r>
              <a:rPr lang="en-US" sz="3200"/>
              <a:t>“</a:t>
            </a:r>
            <a:r>
              <a:rPr lang="zh-CN" altLang="en-US" sz="3200"/>
              <a:t>场所</a:t>
            </a:r>
            <a:r>
              <a:rPr lang="en-US" sz="3200"/>
              <a:t>”“</a:t>
            </a:r>
            <a:r>
              <a:rPr lang="zh-CN" altLang="en-US" sz="3200"/>
              <a:t>建筑</a:t>
            </a:r>
            <a:r>
              <a:rPr lang="en-US" sz="3200"/>
              <a:t>”</a:t>
            </a:r>
            <a:r>
              <a:rPr lang="zh-CN" altLang="en-US" sz="3200"/>
              <a:t>之间应该是引申关系。</a:t>
            </a:r>
            <a:r>
              <a:rPr lang="en-US" sz="3200"/>
              <a:t>“</a:t>
            </a:r>
            <a:r>
              <a:rPr lang="zh-CN" altLang="en-US" sz="3200"/>
              <a:t>场所</a:t>
            </a:r>
            <a:r>
              <a:rPr lang="en-US" sz="3200"/>
              <a:t>”“</a:t>
            </a:r>
            <a:r>
              <a:rPr lang="zh-CN" altLang="en-US" sz="3200"/>
              <a:t>城池</a:t>
            </a:r>
            <a:r>
              <a:rPr lang="en-US" sz="3200"/>
              <a:t>”</a:t>
            </a:r>
            <a:r>
              <a:rPr lang="zh-CN" altLang="en-US" sz="3200"/>
              <a:t>都与</a:t>
            </a:r>
            <a:r>
              <a:rPr lang="en-US" sz="3200"/>
              <a:t>“</a:t>
            </a:r>
            <a:r>
              <a:rPr lang="zh-CN" altLang="en-US" sz="3200"/>
              <a:t>土壤</a:t>
            </a:r>
            <a:r>
              <a:rPr lang="en-US" sz="3200"/>
              <a:t>”“</a:t>
            </a:r>
            <a:r>
              <a:rPr lang="zh-CN" altLang="en-US" sz="3200"/>
              <a:t>土地</a:t>
            </a:r>
            <a:r>
              <a:rPr lang="en-US" sz="3200"/>
              <a:t>”</a:t>
            </a:r>
            <a:r>
              <a:rPr lang="zh-CN" altLang="en-US" sz="3200"/>
              <a:t>相关，因此</a:t>
            </a:r>
            <a:r>
              <a:rPr lang="en-US" sz="3200"/>
              <a:t>“</a:t>
            </a:r>
            <a:r>
              <a:rPr lang="zh-CN" altLang="en-US" sz="3200"/>
              <a:t>场所</a:t>
            </a:r>
            <a:r>
              <a:rPr lang="en-US" sz="3200"/>
              <a:t>”“</a:t>
            </a:r>
            <a:r>
              <a:rPr lang="zh-CN" altLang="en-US" sz="3200"/>
              <a:t>建筑</a:t>
            </a:r>
            <a:r>
              <a:rPr lang="en-US" sz="3200"/>
              <a:t>”</a:t>
            </a:r>
            <a:r>
              <a:rPr lang="zh-CN" altLang="en-US" sz="3200"/>
              <a:t>相关的意思应该是由</a:t>
            </a:r>
            <a:r>
              <a:rPr lang="en-US" sz="3200"/>
              <a:t>“</a:t>
            </a:r>
            <a:r>
              <a:rPr lang="zh-CN" altLang="en-US" sz="3200"/>
              <a:t>土地</a:t>
            </a:r>
            <a:r>
              <a:rPr lang="en-US" sz="3200"/>
              <a:t>”“</a:t>
            </a:r>
            <a:r>
              <a:rPr lang="zh-CN" altLang="en-US" sz="3200"/>
              <a:t>土壤</a:t>
            </a:r>
            <a:r>
              <a:rPr lang="en-US" sz="3200"/>
              <a:t>”</a:t>
            </a:r>
            <a:r>
              <a:rPr lang="zh-CN" altLang="en-US" sz="3200"/>
              <a:t>发展而来的。这个逻辑关联的过程就是在寻找同一部首不同意思之间的关联。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85800" y="1009015"/>
            <a:ext cx="11087100" cy="3811905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/>
              <a:t>任务二：壮大家族</a:t>
            </a:r>
          </a:p>
          <a:p>
            <a:pPr>
              <a:lnSpc>
                <a:spcPct val="100000"/>
              </a:lnSpc>
            </a:pPr>
            <a:r>
              <a:rPr lang="zh-CN" altLang="en-US" sz="3200"/>
              <a:t>         为了进一步探寻部首本义，需要给几种不同类的推测补充丰富的字例，可以借助字典、词典，以部首查字法补充同一部首的字，将它们归属到已有推测中，或产生新的推测。这个过程不需要穷尽所有的同部首汉字，选取其中常用的、有特点的补充即可。</a:t>
            </a:r>
          </a:p>
          <a:p>
            <a:pPr>
              <a:lnSpc>
                <a:spcPct val="100000"/>
              </a:lnSpc>
            </a:pP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549775" y="923895"/>
            <a:ext cx="3898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itchFamily="2" charset="-122"/>
              </a:rPr>
              <a:t>小组评价标准</a:t>
            </a:r>
          </a:p>
        </p:txBody>
      </p:sp>
      <p:graphicFrame>
        <p:nvGraphicFramePr>
          <p:cNvPr id="5" name="表格 6"/>
          <p:cNvGraphicFramePr>
            <a:graphicFrameLocks noGrp="1"/>
          </p:cNvGraphicFramePr>
          <p:nvPr/>
        </p:nvGraphicFramePr>
        <p:xfrm>
          <a:off x="2228850" y="2038350"/>
          <a:ext cx="8153399" cy="4076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0620"/>
                <a:gridCol w="5093214"/>
                <a:gridCol w="1149565"/>
              </a:tblGrid>
              <a:tr h="6794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环节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分值</a:t>
                      </a:r>
                    </a:p>
                  </a:txBody>
                  <a:tcPr/>
                </a:tc>
              </a:tr>
              <a:tr h="679450">
                <a:tc rowSpan="2">
                  <a:txBody>
                    <a:bodyPr/>
                    <a:lstStyle/>
                    <a:p>
                      <a:r>
                        <a:rPr lang="zh-CN" altLang="en-US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同宗同源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推测部首意思正确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1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itchFamily="2" charset="-122"/>
                      </a:endParaRPr>
                    </a:p>
                  </a:txBody>
                  <a:tcPr/>
                </a:tc>
              </a:tr>
              <a:tr h="67945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找到同部首汉字间意思关联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3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itchFamily="2" charset="-122"/>
                      </a:endParaRPr>
                    </a:p>
                  </a:txBody>
                  <a:tcPr/>
                </a:tc>
              </a:tr>
              <a:tr h="679450">
                <a:tc rowSpan="3">
                  <a:txBody>
                    <a:bodyPr/>
                    <a:lstStyle/>
                    <a:p>
                      <a:r>
                        <a:rPr lang="zh-CN" altLang="en-US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壮大家族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补充同类字例正确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3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itchFamily="2" charset="-122"/>
                      </a:endParaRPr>
                    </a:p>
                  </a:txBody>
                  <a:tcPr/>
                </a:tc>
              </a:tr>
              <a:tr h="67945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补充异类字例正确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2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itchFamily="2" charset="-122"/>
                      </a:endParaRPr>
                    </a:p>
                  </a:txBody>
                  <a:tcPr/>
                </a:tc>
              </a:tr>
              <a:tr h="67945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借助字典补充字例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latin typeface="宋体" panose="02010600030101010101" pitchFamily="2" charset="-122"/>
                          <a:ea typeface="宋体" pitchFamily="2" charset="-122"/>
                        </a:rPr>
                        <a:t>1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54</Paragraphs>
  <Slides>19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0">
      <vt:lpstr>Office 主题</vt:lpstr>
      <vt:lpstr>              词语古今异     部首见玄机——《把握古今词义的联系与区别》提升案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2020-09-29T14:31:22.533</cp:lastPrinted>
  <dcterms:created xsi:type="dcterms:W3CDTF">2020-09-29T14:31:22Z</dcterms:created>
  <dcterms:modified xsi:type="dcterms:W3CDTF">2020-09-29T06:31:24Z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