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300" r:id="rId3"/>
    <p:sldId id="256" r:id="rId5"/>
    <p:sldId id="257" r:id="rId6"/>
    <p:sldId id="258" r:id="rId7"/>
    <p:sldId id="265" r:id="rId8"/>
    <p:sldId id="310" r:id="rId9"/>
    <p:sldId id="311" r:id="rId10"/>
    <p:sldId id="312" r:id="rId11"/>
    <p:sldId id="259" r:id="rId12"/>
    <p:sldId id="266" r:id="rId13"/>
    <p:sldId id="264" r:id="rId14"/>
    <p:sldId id="267" r:id="rId15"/>
    <p:sldId id="301" r:id="rId16"/>
    <p:sldId id="268" r:id="rId17"/>
    <p:sldId id="269" r:id="rId18"/>
    <p:sldId id="270" r:id="rId19"/>
    <p:sldId id="280" r:id="rId20"/>
    <p:sldId id="302" r:id="rId21"/>
    <p:sldId id="303" r:id="rId22"/>
    <p:sldId id="290" r:id="rId23"/>
    <p:sldId id="299" r:id="rId24"/>
    <p:sldId id="271" r:id="rId25"/>
    <p:sldId id="305" r:id="rId26"/>
    <p:sldId id="306" r:id="rId27"/>
    <p:sldId id="272" r:id="rId28"/>
    <p:sldId id="273" r:id="rId29"/>
    <p:sldId id="274" r:id="rId30"/>
    <p:sldId id="304" r:id="rId31"/>
    <p:sldId id="279" r:id="rId32"/>
    <p:sldId id="275" r:id="rId33"/>
    <p:sldId id="307" r:id="rId34"/>
    <p:sldId id="276" r:id="rId35"/>
    <p:sldId id="308" r:id="rId36"/>
    <p:sldId id="309" r:id="rId37"/>
  </p:sldIdLst>
  <p:sldSz cx="12192000" cy="6858000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00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2A4A5"/>
    <a:srgbClr val="DE0000"/>
    <a:srgbClr val="96BDD7"/>
    <a:srgbClr val="71A4A5"/>
    <a:srgbClr val="629FC4"/>
    <a:srgbClr val="7CAFCD"/>
    <a:srgbClr val="8EB8D4"/>
    <a:srgbClr val="DBE8E8"/>
    <a:srgbClr val="5E9292"/>
    <a:srgbClr val="FFF7E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75" autoAdjust="0"/>
    <p:restoredTop sz="94660"/>
  </p:normalViewPr>
  <p:slideViewPr>
    <p:cSldViewPr snapToGrid="0">
      <p:cViewPr varScale="1">
        <p:scale>
          <a:sx n="63" d="100"/>
          <a:sy n="63" d="100"/>
        </p:scale>
        <p:origin x="272" y="1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0" Type="http://schemas.openxmlformats.org/officeDocument/2006/relationships/tableStyles" Target="tableStyles.xml"/><Relationship Id="rId4" Type="http://schemas.openxmlformats.org/officeDocument/2006/relationships/notesMaster" Target="notesMasters/notesMaster1.xml"/><Relationship Id="rId39" Type="http://schemas.openxmlformats.org/officeDocument/2006/relationships/viewProps" Target="viewProps.xml"/><Relationship Id="rId38" Type="http://schemas.openxmlformats.org/officeDocument/2006/relationships/presProps" Target="presProps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3183CD3-EEF6-4CD2-9D36-28564DF98326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2600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1200" y="4926013"/>
            <a:ext cx="5683250" cy="40290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3030239-97D6-45BB-826B-E2525ACC1FDA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030239-97D6-45BB-826B-E2525ACC1FD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030239-97D6-45BB-826B-E2525ACC1FD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030239-97D6-45BB-826B-E2525ACC1FD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弟走从军阿姨死《木兰诗》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030239-97D6-45BB-826B-E2525ACC1FD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030239-97D6-45BB-826B-E2525ACC1FD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漠漠，阴沉迷朦的样子。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030239-97D6-45BB-826B-E2525ACC1FD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030239-97D6-45BB-826B-E2525ACC1FD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030239-97D6-45BB-826B-E2525ACC1FD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030239-97D6-45BB-826B-E2525ACC1FD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030239-97D6-45BB-826B-E2525ACC1FD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030239-97D6-45BB-826B-E2525ACC1FD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030239-97D6-45BB-826B-E2525ACC1FD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030239-97D6-45BB-826B-E2525ACC1FD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030239-97D6-45BB-826B-E2525ACC1FD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030239-97D6-45BB-826B-E2525ACC1FD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030239-97D6-45BB-826B-E2525ACC1FD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030239-97D6-45BB-826B-E2525ACC1FD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逐字翻译。语气和标点符号要一致。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030239-97D6-45BB-826B-E2525ACC1FD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030239-97D6-45BB-826B-E2525ACC1FD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这里要提到二原则。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030239-97D6-45BB-826B-E2525ACC1FD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为什么要留？因为古今意思相同，不用翻译。谪：谴责、责备。（现）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030239-97D6-45BB-826B-E2525ACC1FD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明</a:t>
            </a:r>
            <a:r>
              <a:rPr lang="en-US" altLang="zh-CN"/>
              <a:t>.</a:t>
            </a:r>
            <a:r>
              <a:rPr lang="zh-CN" altLang="en-US"/>
              <a:t>刘元卿《南歧之见》瘿病</a:t>
            </a:r>
            <a:r>
              <a:rPr lang="en-US" altLang="zh-CN"/>
              <a:t>“</a:t>
            </a:r>
            <a:r>
              <a:rPr lang="zh-CN" altLang="en-US"/>
              <a:t>不求善药去尔病，反以吾颈为焦耶？</a:t>
            </a:r>
            <a:r>
              <a:rPr lang="en-US" altLang="zh-CN"/>
              <a:t>” </a:t>
            </a:r>
            <a:r>
              <a:rPr lang="zh-CN" altLang="en-US"/>
              <a:t>放开眼界、不要被表象所蒙蔽。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030239-97D6-45BB-826B-E2525ACC1FD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wdDnDiag">
          <a:fgClr>
            <a:srgbClr val="FFF7E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.xml"/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1.png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花3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-2672715" y="1034415"/>
            <a:ext cx="4421505" cy="4528185"/>
          </a:xfrm>
          <a:prstGeom prst="rect">
            <a:avLst/>
          </a:prstGeom>
        </p:spPr>
      </p:pic>
      <p:pic>
        <p:nvPicPr>
          <p:cNvPr id="3" name="图片 2" descr="花3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0455910" y="1034415"/>
            <a:ext cx="4421505" cy="452818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235325" y="1697990"/>
            <a:ext cx="633031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4000" b="1">
                <a:solidFill>
                  <a:srgbClr val="72A4A5"/>
                </a:solidFill>
                <a:latin typeface="微软雅黑" panose="020B0503020204020204" charset="-122"/>
                <a:ea typeface="微软雅黑" panose="020B0503020204020204" charset="-122"/>
              </a:rPr>
              <a:t>雨倾颠城池，怀尔与吾臂。</a:t>
            </a:r>
            <a:endParaRPr lang="zh-CN" altLang="en-US" sz="4000" b="1">
              <a:solidFill>
                <a:srgbClr val="72A4A5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6392545" y="4458970"/>
            <a:ext cx="463232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sz="3600">
                <a:solidFill>
                  <a:srgbClr val="72A4A5"/>
                </a:solidFill>
                <a:latin typeface="微软雅黑" panose="020B0503020204020204" charset="-122"/>
                <a:ea typeface="微软雅黑" panose="020B0503020204020204" charset="-122"/>
              </a:rPr>
              <a:t>苏打绿 </a:t>
            </a:r>
            <a:r>
              <a:rPr lang="en-US" altLang="zh-CN" sz="3600">
                <a:solidFill>
                  <a:srgbClr val="72A4A5"/>
                </a:solidFill>
                <a:latin typeface="微软雅黑" panose="020B0503020204020204" charset="-122"/>
                <a:ea typeface="微软雅黑" panose="020B0503020204020204" charset="-122"/>
              </a:rPr>
              <a:t>—</a:t>
            </a:r>
            <a:r>
              <a:rPr lang="zh-CN" sz="3600">
                <a:solidFill>
                  <a:srgbClr val="72A4A5"/>
                </a:solidFill>
                <a:latin typeface="微软雅黑" panose="020B0503020204020204" charset="-122"/>
                <a:ea typeface="微软雅黑" panose="020B0503020204020204" charset="-122"/>
              </a:rPr>
              <a:t>《小情歌》</a:t>
            </a:r>
            <a:endParaRPr lang="zh-CN" sz="3600">
              <a:solidFill>
                <a:srgbClr val="72A4A5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2097405" y="3487420"/>
            <a:ext cx="860552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sz="3600">
                <a:solidFill>
                  <a:srgbClr val="72A4A5"/>
                </a:solidFill>
                <a:latin typeface="微软雅黑" panose="020B0503020204020204" charset="-122"/>
                <a:ea typeface="微软雅黑" panose="020B0503020204020204" charset="-122"/>
              </a:rPr>
              <a:t>就算大雨让整座城市颠倒，我会给你怀抱。</a:t>
            </a:r>
            <a:endParaRPr lang="zh-CN" sz="3600">
              <a:solidFill>
                <a:srgbClr val="72A4A5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 tmFilter="0,0; .5, 1; 1, 1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 tmFilter="0,0; .5, 1; 1, 1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7" grpId="0"/>
      <p:bldP spid="1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花3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-516255" y="-562610"/>
            <a:ext cx="1851025" cy="1895475"/>
          </a:xfrm>
          <a:prstGeom prst="rect">
            <a:avLst/>
          </a:prstGeom>
        </p:spPr>
      </p:pic>
      <p:pic>
        <p:nvPicPr>
          <p:cNvPr id="2" name="图片 1" descr="花3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0897870" y="5356225"/>
            <a:ext cx="1851025" cy="1895475"/>
          </a:xfrm>
          <a:prstGeom prst="rect">
            <a:avLst/>
          </a:prstGeom>
        </p:spPr>
      </p:pic>
      <p:sp>
        <p:nvSpPr>
          <p:cNvPr id="20" name="Title 6"/>
          <p:cNvSpPr txBox="1"/>
          <p:nvPr/>
        </p:nvSpPr>
        <p:spPr>
          <a:xfrm>
            <a:off x="2336800" y="509028"/>
            <a:ext cx="7518400" cy="471365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4000" dirty="0">
                <a:solidFill>
                  <a:srgbClr val="72A4A5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翻译的方法</a:t>
            </a:r>
            <a:endParaRPr lang="zh-CN" altLang="en-US" sz="4000" dirty="0">
              <a:solidFill>
                <a:srgbClr val="72A4A5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86" name="左大括号 85"/>
          <p:cNvSpPr/>
          <p:nvPr/>
        </p:nvSpPr>
        <p:spPr>
          <a:xfrm>
            <a:off x="6959600" y="1663700"/>
            <a:ext cx="365760" cy="1691005"/>
          </a:xfrm>
          <a:prstGeom prst="leftBrace">
            <a:avLst/>
          </a:prstGeom>
          <a:ln>
            <a:solidFill>
              <a:srgbClr val="5E9292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7" name="左大括号 86"/>
          <p:cNvSpPr/>
          <p:nvPr/>
        </p:nvSpPr>
        <p:spPr>
          <a:xfrm>
            <a:off x="6959600" y="4173220"/>
            <a:ext cx="365760" cy="1691005"/>
          </a:xfrm>
          <a:prstGeom prst="leftBrace">
            <a:avLst/>
          </a:prstGeom>
          <a:ln>
            <a:solidFill>
              <a:srgbClr val="5E9292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8" name="文本框 87"/>
          <p:cNvSpPr txBox="1"/>
          <p:nvPr/>
        </p:nvSpPr>
        <p:spPr>
          <a:xfrm>
            <a:off x="7559040" y="1572260"/>
            <a:ext cx="135636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保留法</a:t>
            </a:r>
            <a:endParaRPr lang="zh-CN" altLang="en-US" sz="280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9" name="文本框 88"/>
          <p:cNvSpPr txBox="1"/>
          <p:nvPr/>
        </p:nvSpPr>
        <p:spPr>
          <a:xfrm>
            <a:off x="7559040" y="2279015"/>
            <a:ext cx="135636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删除法</a:t>
            </a:r>
            <a:endParaRPr lang="zh-CN" altLang="en-US" sz="280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0" name="文本框 89"/>
          <p:cNvSpPr txBox="1"/>
          <p:nvPr/>
        </p:nvSpPr>
        <p:spPr>
          <a:xfrm>
            <a:off x="7559040" y="2983865"/>
            <a:ext cx="135636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替换法</a:t>
            </a:r>
            <a:endParaRPr lang="zh-CN" altLang="en-US" sz="280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1" name="文本框 90"/>
          <p:cNvSpPr txBox="1"/>
          <p:nvPr/>
        </p:nvSpPr>
        <p:spPr>
          <a:xfrm>
            <a:off x="7559040" y="4020820"/>
            <a:ext cx="135636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调整法</a:t>
            </a:r>
            <a:endParaRPr lang="zh-CN" altLang="en-US" sz="280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2" name="文本框 91"/>
          <p:cNvSpPr txBox="1"/>
          <p:nvPr/>
        </p:nvSpPr>
        <p:spPr>
          <a:xfrm>
            <a:off x="7559040" y="4834255"/>
            <a:ext cx="135636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补充法</a:t>
            </a:r>
            <a:endParaRPr lang="zh-CN" altLang="en-US" sz="280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3" name="文本框 92"/>
          <p:cNvSpPr txBox="1"/>
          <p:nvPr/>
        </p:nvSpPr>
        <p:spPr>
          <a:xfrm>
            <a:off x="7559040" y="5602605"/>
            <a:ext cx="135636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贯通法</a:t>
            </a:r>
            <a:endParaRPr lang="zh-CN" altLang="en-US" sz="280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4" name="虚尾箭头 93"/>
          <p:cNvSpPr/>
          <p:nvPr/>
        </p:nvSpPr>
        <p:spPr>
          <a:xfrm>
            <a:off x="6021705" y="2279015"/>
            <a:ext cx="518160" cy="472440"/>
          </a:xfrm>
          <a:prstGeom prst="stripedRightArrow">
            <a:avLst/>
          </a:prstGeom>
          <a:solidFill>
            <a:srgbClr val="96BDD7"/>
          </a:solidFill>
          <a:ln>
            <a:solidFill>
              <a:srgbClr val="5E9292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5" name="虚尾箭头 94"/>
          <p:cNvSpPr/>
          <p:nvPr/>
        </p:nvSpPr>
        <p:spPr>
          <a:xfrm>
            <a:off x="6021705" y="4771390"/>
            <a:ext cx="518160" cy="472440"/>
          </a:xfrm>
          <a:prstGeom prst="stripedRightArrow">
            <a:avLst/>
          </a:prstGeom>
          <a:solidFill>
            <a:srgbClr val="96BDD7"/>
          </a:solidFill>
          <a:ln>
            <a:solidFill>
              <a:srgbClr val="5E9292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6" name="文本框 95"/>
          <p:cNvSpPr txBox="1"/>
          <p:nvPr/>
        </p:nvSpPr>
        <p:spPr>
          <a:xfrm>
            <a:off x="2458720" y="2223770"/>
            <a:ext cx="325628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字字落实</a:t>
            </a:r>
            <a:r>
              <a:rPr lang="zh-CN" altLang="en-US" sz="3200">
                <a:solidFill>
                  <a:srgbClr val="DE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留删换</a:t>
            </a:r>
            <a:endParaRPr lang="zh-CN" altLang="en-US" sz="3200">
              <a:solidFill>
                <a:srgbClr val="DE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7" name="文本框 96"/>
          <p:cNvSpPr txBox="1"/>
          <p:nvPr/>
        </p:nvSpPr>
        <p:spPr>
          <a:xfrm>
            <a:off x="2458720" y="4660265"/>
            <a:ext cx="318452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文从句顺</a:t>
            </a:r>
            <a:r>
              <a:rPr lang="zh-CN" altLang="en-US" sz="3200">
                <a:solidFill>
                  <a:srgbClr val="DE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调补贯</a:t>
            </a:r>
            <a:endParaRPr lang="zh-CN" altLang="en-US" sz="3200">
              <a:solidFill>
                <a:srgbClr val="DE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6" dur="10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1" dur="10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9" dur="10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4" dur="10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86" grpId="0" bldLvl="0" animBg="1"/>
      <p:bldP spid="87" grpId="0" bldLvl="0" animBg="1"/>
      <p:bldP spid="88" grpId="0"/>
      <p:bldP spid="89" grpId="0"/>
      <p:bldP spid="90" grpId="0"/>
      <p:bldP spid="91" grpId="0"/>
      <p:bldP spid="92" grpId="0"/>
      <p:bldP spid="93" grpId="0"/>
      <p:bldP spid="94" grpId="0" bldLvl="0" animBg="1"/>
      <p:bldP spid="95" grpId="0" bldLvl="0" animBg="1"/>
      <p:bldP spid="96" grpId="0"/>
      <p:bldP spid="9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花3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-516255" y="-562610"/>
            <a:ext cx="1851025" cy="1895475"/>
          </a:xfrm>
          <a:prstGeom prst="rect">
            <a:avLst/>
          </a:prstGeom>
        </p:spPr>
      </p:pic>
      <p:pic>
        <p:nvPicPr>
          <p:cNvPr id="2" name="图片 1" descr="花3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0897870" y="5356225"/>
            <a:ext cx="1851025" cy="1895475"/>
          </a:xfrm>
          <a:prstGeom prst="rect">
            <a:avLst/>
          </a:prstGeom>
        </p:spPr>
      </p:pic>
      <p:sp>
        <p:nvSpPr>
          <p:cNvPr id="35" name="Title 6"/>
          <p:cNvSpPr txBox="1"/>
          <p:nvPr/>
        </p:nvSpPr>
        <p:spPr>
          <a:xfrm>
            <a:off x="2336800" y="509028"/>
            <a:ext cx="7518400" cy="471365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4000" dirty="0">
                <a:solidFill>
                  <a:srgbClr val="72A4A5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翻译的方法</a:t>
            </a:r>
            <a:endParaRPr lang="zh-CN" altLang="en-US" sz="4000" dirty="0">
              <a:solidFill>
                <a:srgbClr val="72A4A5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38" name="对角圆角矩形 37"/>
          <p:cNvSpPr/>
          <p:nvPr/>
        </p:nvSpPr>
        <p:spPr>
          <a:xfrm>
            <a:off x="1223645" y="1842770"/>
            <a:ext cx="1873885" cy="761365"/>
          </a:xfrm>
          <a:prstGeom prst="round2DiagRect">
            <a:avLst/>
          </a:prstGeom>
          <a:solidFill>
            <a:srgbClr val="96BDD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文本框 38"/>
          <p:cNvSpPr txBox="1"/>
          <p:nvPr/>
        </p:nvSpPr>
        <p:spPr>
          <a:xfrm>
            <a:off x="1162685" y="1931670"/>
            <a:ext cx="199644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保留法</a:t>
            </a:r>
            <a:endParaRPr lang="zh-CN" altLang="en-US" sz="320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0" name="虚尾箭头 39"/>
          <p:cNvSpPr/>
          <p:nvPr/>
        </p:nvSpPr>
        <p:spPr>
          <a:xfrm>
            <a:off x="3643630" y="1981835"/>
            <a:ext cx="365760" cy="533400"/>
          </a:xfrm>
          <a:prstGeom prst="stripedRightArrow">
            <a:avLst/>
          </a:prstGeom>
          <a:solidFill>
            <a:srgbClr val="96BDD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文本框 40"/>
          <p:cNvSpPr txBox="1"/>
          <p:nvPr/>
        </p:nvSpPr>
        <p:spPr>
          <a:xfrm>
            <a:off x="4296410" y="1557020"/>
            <a:ext cx="7587615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古今意义相同的</a:t>
            </a:r>
            <a:r>
              <a:rPr lang="zh-CN" altLang="en-US" sz="2800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词、人</a:t>
            </a:r>
            <a:r>
              <a:rPr lang="zh-CN" altLang="en-US" sz="28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名、地名、国名、年号、朝代、官职、典章制度、物品名称、度量衡等，保留原文不译。</a:t>
            </a:r>
            <a:endParaRPr lang="zh-CN" altLang="en-US" sz="28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441960" y="1931670"/>
            <a:ext cx="62484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latin typeface="微软雅黑" panose="020B0503020204020204" charset="-122"/>
                <a:ea typeface="微软雅黑" panose="020B0503020204020204" charset="-122"/>
              </a:rPr>
              <a:t>①</a:t>
            </a:r>
            <a:endParaRPr lang="zh-CN" altLang="en-US" sz="32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3097530" y="3168015"/>
            <a:ext cx="618680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例：庆历四年春，滕子京谪守八陵郡。</a:t>
            </a:r>
            <a:endParaRPr lang="zh-CN" altLang="en-US" sz="2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cxnSp>
        <p:nvCxnSpPr>
          <p:cNvPr id="43" name="直接连接符 42"/>
          <p:cNvCxnSpPr/>
          <p:nvPr/>
        </p:nvCxnSpPr>
        <p:spPr>
          <a:xfrm>
            <a:off x="3884930" y="3689985"/>
            <a:ext cx="1325880" cy="0"/>
          </a:xfrm>
          <a:prstGeom prst="line">
            <a:avLst/>
          </a:prstGeom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44" name="直接连接符 43"/>
          <p:cNvCxnSpPr/>
          <p:nvPr/>
        </p:nvCxnSpPr>
        <p:spPr>
          <a:xfrm>
            <a:off x="5947410" y="3689985"/>
            <a:ext cx="1092200" cy="5080"/>
          </a:xfrm>
          <a:prstGeom prst="line">
            <a:avLst/>
          </a:prstGeom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45" name="直接连接符 44"/>
          <p:cNvCxnSpPr/>
          <p:nvPr/>
        </p:nvCxnSpPr>
        <p:spPr>
          <a:xfrm>
            <a:off x="7780655" y="3684905"/>
            <a:ext cx="1092200" cy="5080"/>
          </a:xfrm>
          <a:prstGeom prst="line">
            <a:avLst/>
          </a:prstGeom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46" name="下箭头 45"/>
          <p:cNvSpPr/>
          <p:nvPr/>
        </p:nvSpPr>
        <p:spPr>
          <a:xfrm>
            <a:off x="6260465" y="5092700"/>
            <a:ext cx="732155" cy="472440"/>
          </a:xfrm>
          <a:prstGeom prst="downArrow">
            <a:avLst/>
          </a:prstGeom>
          <a:solidFill>
            <a:srgbClr val="96BDD7"/>
          </a:solidFill>
          <a:ln>
            <a:solidFill>
              <a:srgbClr val="71A4A5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文本框 46"/>
          <p:cNvSpPr txBox="1"/>
          <p:nvPr/>
        </p:nvSpPr>
        <p:spPr>
          <a:xfrm>
            <a:off x="2600325" y="5770245"/>
            <a:ext cx="833501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译：</a:t>
            </a:r>
            <a:r>
              <a:rPr lang="zh-CN" altLang="en-US" sz="2800">
                <a:solidFill>
                  <a:srgbClr val="DE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庆历四年</a:t>
            </a:r>
            <a:r>
              <a:rPr lang="zh-CN" altLang="en-US"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的春天，</a:t>
            </a:r>
            <a:r>
              <a:rPr lang="zh-CN" altLang="en-US" sz="2800">
                <a:solidFill>
                  <a:srgbClr val="DE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滕子京</a:t>
            </a:r>
            <a:r>
              <a:rPr lang="zh-CN" altLang="en-US"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被贬到</a:t>
            </a:r>
            <a:r>
              <a:rPr lang="zh-CN" altLang="en-US" sz="2800">
                <a:solidFill>
                  <a:srgbClr val="DE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八陵郡</a:t>
            </a:r>
            <a:r>
              <a:rPr lang="zh-CN" altLang="en-US"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做太守。</a:t>
            </a:r>
            <a:endParaRPr lang="zh-CN" altLang="en-US" sz="2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48" name="下箭头 47"/>
          <p:cNvSpPr/>
          <p:nvPr/>
        </p:nvSpPr>
        <p:spPr>
          <a:xfrm>
            <a:off x="4406900" y="3855720"/>
            <a:ext cx="397510" cy="320675"/>
          </a:xfrm>
          <a:prstGeom prst="downArrow">
            <a:avLst/>
          </a:prstGeom>
          <a:solidFill>
            <a:srgbClr val="96BDD7"/>
          </a:solidFill>
          <a:ln>
            <a:solidFill>
              <a:srgbClr val="71A4A5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文本框 48"/>
          <p:cNvSpPr txBox="1"/>
          <p:nvPr/>
        </p:nvSpPr>
        <p:spPr>
          <a:xfrm>
            <a:off x="3926840" y="4366260"/>
            <a:ext cx="13582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>
                <a:solidFill>
                  <a:srgbClr val="DE0000"/>
                </a:solidFill>
                <a:latin typeface="微软雅黑" panose="020B0503020204020204" charset="-122"/>
                <a:ea typeface="微软雅黑" panose="020B0503020204020204" charset="-122"/>
              </a:rPr>
              <a:t>年号</a:t>
            </a:r>
            <a:endParaRPr lang="zh-CN" altLang="en-US" sz="2800">
              <a:solidFill>
                <a:srgbClr val="DE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0" name="下箭头 49"/>
          <p:cNvSpPr/>
          <p:nvPr/>
        </p:nvSpPr>
        <p:spPr>
          <a:xfrm>
            <a:off x="6427470" y="3855720"/>
            <a:ext cx="397510" cy="320675"/>
          </a:xfrm>
          <a:prstGeom prst="downArrow">
            <a:avLst/>
          </a:prstGeom>
          <a:solidFill>
            <a:srgbClr val="96BDD7"/>
          </a:solidFill>
          <a:ln>
            <a:solidFill>
              <a:srgbClr val="71A4A5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文本框 50"/>
          <p:cNvSpPr txBox="1"/>
          <p:nvPr/>
        </p:nvSpPr>
        <p:spPr>
          <a:xfrm>
            <a:off x="5947410" y="4366260"/>
            <a:ext cx="13582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>
                <a:solidFill>
                  <a:srgbClr val="DE0000"/>
                </a:solidFill>
                <a:latin typeface="微软雅黑" panose="020B0503020204020204" charset="-122"/>
                <a:ea typeface="微软雅黑" panose="020B0503020204020204" charset="-122"/>
              </a:rPr>
              <a:t>人名</a:t>
            </a:r>
            <a:endParaRPr lang="zh-CN" altLang="en-US" sz="2800">
              <a:solidFill>
                <a:srgbClr val="DE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2" name="下箭头 51"/>
          <p:cNvSpPr/>
          <p:nvPr/>
        </p:nvSpPr>
        <p:spPr>
          <a:xfrm>
            <a:off x="8128000" y="3855720"/>
            <a:ext cx="397510" cy="320675"/>
          </a:xfrm>
          <a:prstGeom prst="downArrow">
            <a:avLst/>
          </a:prstGeom>
          <a:solidFill>
            <a:srgbClr val="96BDD7"/>
          </a:solidFill>
          <a:ln>
            <a:solidFill>
              <a:srgbClr val="71A4A5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文本框 52"/>
          <p:cNvSpPr txBox="1"/>
          <p:nvPr/>
        </p:nvSpPr>
        <p:spPr>
          <a:xfrm>
            <a:off x="7647940" y="4366260"/>
            <a:ext cx="13582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>
                <a:solidFill>
                  <a:srgbClr val="DE0000"/>
                </a:solidFill>
                <a:latin typeface="微软雅黑" panose="020B0503020204020204" charset="-122"/>
                <a:ea typeface="微软雅黑" panose="020B0503020204020204" charset="-122"/>
              </a:rPr>
              <a:t>地名</a:t>
            </a:r>
            <a:endParaRPr lang="zh-CN" altLang="en-US" sz="2800">
              <a:solidFill>
                <a:srgbClr val="DE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9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1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1000"/>
                            </p:stCondLst>
                            <p:childTnLst>
                              <p:par>
                                <p:cTn id="7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1000"/>
                            </p:stCondLst>
                            <p:childTnLst>
                              <p:par>
                                <p:cTn id="8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1000"/>
                            </p:stCondLst>
                            <p:childTnLst>
                              <p:par>
                                <p:cTn id="98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0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1000"/>
                            </p:stCondLst>
                            <p:childTnLst>
                              <p:par>
                                <p:cTn id="10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 bldLvl="0" animBg="1"/>
      <p:bldP spid="39" grpId="0"/>
      <p:bldP spid="40" grpId="0" animBg="1"/>
      <p:bldP spid="40" grpId="1" bldLvl="0" animBg="1"/>
      <p:bldP spid="41" grpId="0"/>
      <p:bldP spid="42" grpId="0"/>
      <p:bldP spid="37" grpId="0"/>
      <p:bldP spid="46" grpId="0" bldLvl="0" animBg="1"/>
      <p:bldP spid="47" grpId="0"/>
      <p:bldP spid="48" grpId="0" bldLvl="0" animBg="1"/>
      <p:bldP spid="49" grpId="0"/>
      <p:bldP spid="50" grpId="0" bldLvl="0" animBg="1"/>
      <p:bldP spid="51" grpId="0"/>
      <p:bldP spid="52" grpId="0" bldLvl="0" animBg="1"/>
      <p:bldP spid="5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花3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-516255" y="-562610"/>
            <a:ext cx="1851025" cy="1895475"/>
          </a:xfrm>
          <a:prstGeom prst="rect">
            <a:avLst/>
          </a:prstGeom>
        </p:spPr>
      </p:pic>
      <p:pic>
        <p:nvPicPr>
          <p:cNvPr id="2" name="图片 1" descr="花3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0897870" y="5356225"/>
            <a:ext cx="1851025" cy="1895475"/>
          </a:xfrm>
          <a:prstGeom prst="rect">
            <a:avLst/>
          </a:prstGeom>
        </p:spPr>
      </p:pic>
      <p:sp>
        <p:nvSpPr>
          <p:cNvPr id="19" name="Title 6"/>
          <p:cNvSpPr txBox="1"/>
          <p:nvPr/>
        </p:nvSpPr>
        <p:spPr>
          <a:xfrm>
            <a:off x="2336800" y="509028"/>
            <a:ext cx="7518400" cy="471365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4000" dirty="0">
                <a:solidFill>
                  <a:srgbClr val="72A4A5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练一练</a:t>
            </a:r>
            <a:endParaRPr lang="zh-CN" altLang="en-US" sz="4000" dirty="0">
              <a:solidFill>
                <a:srgbClr val="72A4A5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3195320" y="1226185"/>
            <a:ext cx="622808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①南歧在秦蜀山谷中，其水甘而不良。</a:t>
            </a:r>
            <a:endParaRPr lang="zh-CN" altLang="en-US" sz="2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cxnSp>
        <p:nvCxnSpPr>
          <p:cNvPr id="21" name="直接连接符 20"/>
          <p:cNvCxnSpPr/>
          <p:nvPr/>
        </p:nvCxnSpPr>
        <p:spPr>
          <a:xfrm>
            <a:off x="3660140" y="1748155"/>
            <a:ext cx="718820" cy="0"/>
          </a:xfrm>
          <a:prstGeom prst="line">
            <a:avLst/>
          </a:prstGeom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 flipV="1">
            <a:off x="7104380" y="1741170"/>
            <a:ext cx="493395" cy="6985"/>
          </a:xfrm>
          <a:prstGeom prst="line">
            <a:avLst/>
          </a:prstGeom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24" name="文本框 23"/>
          <p:cNvSpPr txBox="1"/>
          <p:nvPr/>
        </p:nvSpPr>
        <p:spPr>
          <a:xfrm>
            <a:off x="4041140" y="3987165"/>
            <a:ext cx="409448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sym typeface="+mn-ea"/>
              </a:rPr>
              <a:t>②梁君出猎，见白雁群。</a:t>
            </a:r>
            <a:endParaRPr lang="zh-CN" altLang="en-US" sz="2800">
              <a:latin typeface="微软雅黑" panose="020B0503020204020204" charset="-122"/>
              <a:ea typeface="微软雅黑" panose="020B0503020204020204" charset="-122"/>
            </a:endParaRPr>
          </a:p>
        </p:txBody>
      </p:sp>
      <p:cxnSp>
        <p:nvCxnSpPr>
          <p:cNvPr id="25" name="直接连接符 24"/>
          <p:cNvCxnSpPr/>
          <p:nvPr/>
        </p:nvCxnSpPr>
        <p:spPr>
          <a:xfrm>
            <a:off x="4505960" y="4509135"/>
            <a:ext cx="718820" cy="0"/>
          </a:xfrm>
          <a:prstGeom prst="line">
            <a:avLst/>
          </a:prstGeom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 flipV="1">
            <a:off x="4719955" y="1734820"/>
            <a:ext cx="1345565" cy="13335"/>
          </a:xfrm>
          <a:prstGeom prst="line">
            <a:avLst/>
          </a:prstGeom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33" name="下箭头 32"/>
          <p:cNvSpPr/>
          <p:nvPr/>
        </p:nvSpPr>
        <p:spPr>
          <a:xfrm>
            <a:off x="4570095" y="2017395"/>
            <a:ext cx="397510" cy="320675"/>
          </a:xfrm>
          <a:prstGeom prst="downArrow">
            <a:avLst/>
          </a:prstGeom>
          <a:solidFill>
            <a:srgbClr val="96BDD7"/>
          </a:solidFill>
          <a:ln>
            <a:solidFill>
              <a:srgbClr val="71A4A5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文本框 33"/>
          <p:cNvSpPr txBox="1"/>
          <p:nvPr/>
        </p:nvSpPr>
        <p:spPr>
          <a:xfrm>
            <a:off x="4080510" y="2399665"/>
            <a:ext cx="13582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>
                <a:solidFill>
                  <a:srgbClr val="DE0000"/>
                </a:solidFill>
                <a:latin typeface="微软雅黑" panose="020B0503020204020204" charset="-122"/>
                <a:ea typeface="微软雅黑" panose="020B0503020204020204" charset="-122"/>
              </a:rPr>
              <a:t>地名</a:t>
            </a:r>
            <a:endParaRPr lang="zh-CN" altLang="en-US" sz="2800">
              <a:solidFill>
                <a:srgbClr val="DE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4207510" y="5145405"/>
            <a:ext cx="13582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>
                <a:solidFill>
                  <a:srgbClr val="DE0000"/>
                </a:solidFill>
                <a:latin typeface="微软雅黑" panose="020B0503020204020204" charset="-122"/>
                <a:ea typeface="微软雅黑" panose="020B0503020204020204" charset="-122"/>
              </a:rPr>
              <a:t>人名</a:t>
            </a:r>
            <a:endParaRPr lang="zh-CN" altLang="en-US" sz="2800">
              <a:solidFill>
                <a:srgbClr val="DE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6" name="下箭头 35"/>
          <p:cNvSpPr/>
          <p:nvPr/>
        </p:nvSpPr>
        <p:spPr>
          <a:xfrm>
            <a:off x="4666615" y="4697730"/>
            <a:ext cx="397510" cy="320675"/>
          </a:xfrm>
          <a:prstGeom prst="downArrow">
            <a:avLst/>
          </a:prstGeom>
          <a:solidFill>
            <a:srgbClr val="96BDD7"/>
          </a:solidFill>
          <a:ln>
            <a:solidFill>
              <a:srgbClr val="71A4A5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下箭头 40"/>
          <p:cNvSpPr/>
          <p:nvPr/>
        </p:nvSpPr>
        <p:spPr>
          <a:xfrm>
            <a:off x="7158355" y="2017395"/>
            <a:ext cx="397510" cy="320675"/>
          </a:xfrm>
          <a:prstGeom prst="downArrow">
            <a:avLst/>
          </a:prstGeom>
          <a:solidFill>
            <a:srgbClr val="96BDD7"/>
          </a:solidFill>
          <a:ln>
            <a:solidFill>
              <a:srgbClr val="71A4A5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文本框 41"/>
          <p:cNvSpPr txBox="1"/>
          <p:nvPr/>
        </p:nvSpPr>
        <p:spPr>
          <a:xfrm>
            <a:off x="6678295" y="2399665"/>
            <a:ext cx="13582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>
                <a:solidFill>
                  <a:srgbClr val="DE0000"/>
                </a:solidFill>
                <a:latin typeface="微软雅黑" panose="020B0503020204020204" charset="-122"/>
                <a:ea typeface="微软雅黑" panose="020B0503020204020204" charset="-122"/>
              </a:rPr>
              <a:t>物品名</a:t>
            </a:r>
            <a:endParaRPr lang="zh-CN" altLang="en-US" sz="2800">
              <a:solidFill>
                <a:srgbClr val="DE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cxnSp>
        <p:nvCxnSpPr>
          <p:cNvPr id="45" name="直接连接符 44"/>
          <p:cNvCxnSpPr/>
          <p:nvPr/>
        </p:nvCxnSpPr>
        <p:spPr>
          <a:xfrm>
            <a:off x="6559550" y="4509135"/>
            <a:ext cx="718820" cy="0"/>
          </a:xfrm>
          <a:prstGeom prst="line">
            <a:avLst/>
          </a:prstGeom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46" name="下箭头 45"/>
          <p:cNvSpPr/>
          <p:nvPr/>
        </p:nvSpPr>
        <p:spPr>
          <a:xfrm>
            <a:off x="6720205" y="4697730"/>
            <a:ext cx="397510" cy="320675"/>
          </a:xfrm>
          <a:prstGeom prst="downArrow">
            <a:avLst/>
          </a:prstGeom>
          <a:solidFill>
            <a:srgbClr val="96BDD7"/>
          </a:solidFill>
          <a:ln>
            <a:solidFill>
              <a:srgbClr val="71A4A5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文本框 48"/>
          <p:cNvSpPr txBox="1"/>
          <p:nvPr/>
        </p:nvSpPr>
        <p:spPr>
          <a:xfrm>
            <a:off x="6239510" y="5145405"/>
            <a:ext cx="13582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>
                <a:solidFill>
                  <a:srgbClr val="DE0000"/>
                </a:solidFill>
                <a:latin typeface="微软雅黑" panose="020B0503020204020204" charset="-122"/>
                <a:ea typeface="微软雅黑" panose="020B0503020204020204" charset="-122"/>
              </a:rPr>
              <a:t>动物名</a:t>
            </a:r>
            <a:endParaRPr lang="zh-CN" altLang="en-US" sz="2800">
              <a:solidFill>
                <a:srgbClr val="DE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3" name="下箭头 52"/>
          <p:cNvSpPr/>
          <p:nvPr/>
        </p:nvSpPr>
        <p:spPr>
          <a:xfrm>
            <a:off x="6047105" y="2921635"/>
            <a:ext cx="524510" cy="320675"/>
          </a:xfrm>
          <a:prstGeom prst="downArrow">
            <a:avLst/>
          </a:prstGeom>
          <a:solidFill>
            <a:srgbClr val="96BDD7"/>
          </a:solidFill>
          <a:ln>
            <a:solidFill>
              <a:srgbClr val="71A4A5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文本框 65"/>
          <p:cNvSpPr txBox="1"/>
          <p:nvPr/>
        </p:nvSpPr>
        <p:spPr>
          <a:xfrm>
            <a:off x="3365500" y="6165850"/>
            <a:ext cx="629983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译：</a:t>
            </a:r>
            <a:r>
              <a:rPr lang="zh-CN" altLang="en-US" sz="2800">
                <a:solidFill>
                  <a:srgbClr val="DE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梁君</a:t>
            </a:r>
            <a:r>
              <a:rPr lang="zh-CN" altLang="en-US"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外出打猎，见到一群</a:t>
            </a:r>
            <a:r>
              <a:rPr lang="zh-CN" altLang="en-US" sz="2800">
                <a:solidFill>
                  <a:srgbClr val="DE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白雁</a:t>
            </a:r>
            <a:r>
              <a:rPr lang="zh-CN" altLang="en-US"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。</a:t>
            </a:r>
            <a:endParaRPr lang="zh-CN" altLang="en-US" sz="2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54" name="下箭头 53"/>
          <p:cNvSpPr/>
          <p:nvPr/>
        </p:nvSpPr>
        <p:spPr>
          <a:xfrm>
            <a:off x="5932805" y="5667375"/>
            <a:ext cx="524510" cy="320675"/>
          </a:xfrm>
          <a:prstGeom prst="downArrow">
            <a:avLst/>
          </a:prstGeom>
          <a:solidFill>
            <a:srgbClr val="96BDD7"/>
          </a:solidFill>
          <a:ln>
            <a:solidFill>
              <a:srgbClr val="71A4A5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文本框 54"/>
          <p:cNvSpPr txBox="1"/>
          <p:nvPr/>
        </p:nvSpPr>
        <p:spPr>
          <a:xfrm>
            <a:off x="1724025" y="3242310"/>
            <a:ext cx="997140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译：</a:t>
            </a:r>
            <a:r>
              <a:rPr lang="zh-CN" altLang="en-US" sz="2800">
                <a:solidFill>
                  <a:srgbClr val="DE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南歧</a:t>
            </a:r>
            <a:r>
              <a:rPr lang="zh-CN" altLang="en-US"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处在</a:t>
            </a:r>
            <a:r>
              <a:rPr lang="zh-CN" altLang="en-US" sz="2800">
                <a:solidFill>
                  <a:srgbClr val="DE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秦蜀山谷</a:t>
            </a:r>
            <a:r>
              <a:rPr lang="zh-CN" altLang="en-US"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当中，那里的</a:t>
            </a:r>
            <a:r>
              <a:rPr lang="zh-CN" altLang="en-US" sz="2800">
                <a:solidFill>
                  <a:srgbClr val="DE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水</a:t>
            </a:r>
            <a:r>
              <a:rPr lang="zh-CN" altLang="en-US"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味道甘甜但水质不好。</a:t>
            </a:r>
            <a:endParaRPr lang="zh-CN" altLang="en-US" sz="2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8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3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1000"/>
                            </p:stCondLst>
                            <p:childTnLst>
                              <p:par>
                                <p:cTn id="63" presetID="14" presetClass="entr" presetSubtype="1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1000"/>
                            </p:stCondLst>
                            <p:childTnLst>
                              <p:par>
                                <p:cTn id="7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000"/>
                            </p:stCondLst>
                            <p:childTnLst>
                              <p:par>
                                <p:cTn id="8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89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1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1000"/>
                            </p:stCondLst>
                            <p:childTnLst>
                              <p:par>
                                <p:cTn id="12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1000"/>
                            </p:stCondLst>
                            <p:childTnLst>
                              <p:par>
                                <p:cTn id="134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38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24" grpId="0"/>
      <p:bldP spid="33" grpId="0" bldLvl="0" animBg="1"/>
      <p:bldP spid="34" grpId="1"/>
      <p:bldP spid="35" grpId="0"/>
      <p:bldP spid="36" grpId="0" bldLvl="0" animBg="1"/>
      <p:bldP spid="41" grpId="0" bldLvl="0" animBg="1"/>
      <p:bldP spid="42" grpId="0"/>
      <p:bldP spid="46" grpId="0" bldLvl="0" animBg="1"/>
      <p:bldP spid="49" grpId="0"/>
      <p:bldP spid="53" grpId="0" bldLvl="0" animBg="1"/>
      <p:bldP spid="66" grpId="0"/>
      <p:bldP spid="54" grpId="0" bldLvl="0" animBg="1"/>
      <p:bldP spid="5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13"/>
          <p:cNvSpPr txBox="1">
            <a:spLocks noChangeArrowheads="1"/>
          </p:cNvSpPr>
          <p:nvPr/>
        </p:nvSpPr>
        <p:spPr bwMode="auto">
          <a:xfrm>
            <a:off x="533400" y="1988840"/>
            <a:ext cx="8610600" cy="113505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Bef>
                <a:spcPct val="50000"/>
              </a:spcBef>
            </a:pPr>
            <a:r>
              <a:rPr kumimoji="1" lang="en-US" altLang="zh-CN" sz="2400" dirty="0">
                <a:latin typeface="微软雅黑" panose="020B0503020204020204" charset="-122"/>
                <a:ea typeface="微软雅黑" panose="020B0503020204020204" charset="-122"/>
              </a:rPr>
              <a:t>1.</a:t>
            </a:r>
            <a:r>
              <a:rPr kumimoji="1" lang="zh-CN" altLang="en-US" sz="2400" dirty="0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</a:rPr>
              <a:t>赵惠文王十六年</a:t>
            </a:r>
            <a:r>
              <a:rPr kumimoji="1"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，</a:t>
            </a:r>
            <a:r>
              <a:rPr kumimoji="1" lang="zh-CN" altLang="en-US" sz="2400" dirty="0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</a:rPr>
              <a:t>廉颇</a:t>
            </a:r>
            <a:r>
              <a:rPr kumimoji="1"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为赵将伐齐，大破之，取</a:t>
            </a:r>
            <a:r>
              <a:rPr kumimoji="1" lang="zh-CN" altLang="en-US" sz="2400" dirty="0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</a:rPr>
              <a:t>阳晋</a:t>
            </a:r>
            <a:r>
              <a:rPr kumimoji="1"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，拜为</a:t>
            </a:r>
            <a:r>
              <a:rPr kumimoji="1" lang="zh-CN" altLang="en-US" sz="2400" dirty="0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</a:rPr>
              <a:t>上卿</a:t>
            </a:r>
            <a:r>
              <a:rPr kumimoji="1"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，以</a:t>
            </a:r>
            <a:r>
              <a:rPr kumimoji="1" lang="zh-CN" altLang="en-US" sz="2400" dirty="0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</a:rPr>
              <a:t>勇气</a:t>
            </a:r>
            <a:r>
              <a:rPr kumimoji="1"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闻于诸侯。 </a:t>
            </a:r>
            <a:endParaRPr kumimoji="1" lang="zh-CN" altLang="en-US" sz="24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AutoShape 7"/>
          <p:cNvSpPr>
            <a:spLocks noChangeArrowheads="1"/>
          </p:cNvSpPr>
          <p:nvPr/>
        </p:nvSpPr>
        <p:spPr bwMode="auto">
          <a:xfrm>
            <a:off x="611561" y="1196752"/>
            <a:ext cx="2664296" cy="609600"/>
          </a:xfrm>
          <a:prstGeom prst="wedgeEllipseCallout">
            <a:avLst>
              <a:gd name="adj1" fmla="val 810"/>
              <a:gd name="adj2" fmla="val 91667"/>
            </a:avLst>
          </a:prstGeom>
          <a:noFill/>
          <a:ln w="9525">
            <a:solidFill>
              <a:schemeClr val="tx1"/>
            </a:solidFill>
            <a:miter lim="800000"/>
          </a:ln>
        </p:spPr>
        <p:txBody>
          <a:bodyPr/>
          <a:lstStyle/>
          <a:p>
            <a:pPr algn="ctr"/>
            <a:r>
              <a:rPr kumimoji="1" lang="zh-CN" altLang="en-US" dirty="0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</a:rPr>
              <a:t>人名、年号</a:t>
            </a:r>
            <a:endParaRPr kumimoji="1" lang="zh-CN" altLang="en-US" dirty="0">
              <a:solidFill>
                <a:srgbClr val="7030A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AutoShape 9"/>
          <p:cNvSpPr>
            <a:spLocks noChangeArrowheads="1"/>
          </p:cNvSpPr>
          <p:nvPr/>
        </p:nvSpPr>
        <p:spPr bwMode="auto">
          <a:xfrm>
            <a:off x="7308304" y="1340768"/>
            <a:ext cx="1655763" cy="609600"/>
          </a:xfrm>
          <a:prstGeom prst="wedgeEllipseCallout">
            <a:avLst>
              <a:gd name="adj1" fmla="val -33028"/>
              <a:gd name="adj2" fmla="val 101301"/>
            </a:avLst>
          </a:prstGeom>
          <a:noFill/>
          <a:ln w="9525">
            <a:solidFill>
              <a:schemeClr val="tx1"/>
            </a:solidFill>
            <a:miter lim="800000"/>
          </a:ln>
        </p:spPr>
        <p:txBody>
          <a:bodyPr/>
          <a:lstStyle/>
          <a:p>
            <a:pPr algn="ctr"/>
            <a:r>
              <a:rPr kumimoji="1" lang="zh-CN" altLang="en-US" sz="2000" dirty="0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</a:rPr>
              <a:t>地名</a:t>
            </a:r>
            <a:endParaRPr kumimoji="1" lang="zh-CN" altLang="en-US" sz="2000" dirty="0">
              <a:solidFill>
                <a:srgbClr val="7030A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AutoShape 10"/>
          <p:cNvSpPr>
            <a:spLocks noChangeArrowheads="1"/>
          </p:cNvSpPr>
          <p:nvPr/>
        </p:nvSpPr>
        <p:spPr bwMode="auto">
          <a:xfrm>
            <a:off x="467544" y="3284984"/>
            <a:ext cx="1224136" cy="609600"/>
          </a:xfrm>
          <a:prstGeom prst="wedgeEllipseCallout">
            <a:avLst>
              <a:gd name="adj1" fmla="val -9028"/>
              <a:gd name="adj2" fmla="val -110417"/>
            </a:avLst>
          </a:prstGeom>
          <a:noFill/>
          <a:ln w="9525">
            <a:solidFill>
              <a:schemeClr val="tx1"/>
            </a:solidFill>
            <a:miter lim="800000"/>
          </a:ln>
        </p:spPr>
        <p:txBody>
          <a:bodyPr/>
          <a:lstStyle/>
          <a:p>
            <a:pPr algn="ctr"/>
            <a:r>
              <a:rPr kumimoji="1" lang="zh-CN" altLang="en-US" dirty="0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</a:rPr>
              <a:t>官名</a:t>
            </a:r>
            <a:endParaRPr kumimoji="1" lang="zh-CN" altLang="en-US" dirty="0">
              <a:solidFill>
                <a:srgbClr val="7030A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AutoShape 11"/>
          <p:cNvSpPr>
            <a:spLocks noChangeArrowheads="1"/>
          </p:cNvSpPr>
          <p:nvPr/>
        </p:nvSpPr>
        <p:spPr bwMode="auto">
          <a:xfrm>
            <a:off x="3203848" y="3501008"/>
            <a:ext cx="3240359" cy="533400"/>
          </a:xfrm>
          <a:prstGeom prst="wedgeEllipseCallout">
            <a:avLst>
              <a:gd name="adj1" fmla="val -82144"/>
              <a:gd name="adj2" fmla="val -125597"/>
            </a:avLst>
          </a:prstGeom>
          <a:noFill/>
          <a:ln w="9525">
            <a:solidFill>
              <a:schemeClr val="tx1"/>
            </a:solidFill>
            <a:miter lim="800000"/>
          </a:ln>
        </p:spPr>
        <p:txBody>
          <a:bodyPr/>
          <a:lstStyle/>
          <a:p>
            <a:pPr algn="ctr"/>
            <a:r>
              <a:rPr kumimoji="1" lang="zh-CN" altLang="en-US" dirty="0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</a:rPr>
              <a:t>与现代汉语义同</a:t>
            </a:r>
            <a:endParaRPr kumimoji="1" lang="zh-CN" altLang="en-US" dirty="0">
              <a:solidFill>
                <a:srgbClr val="7030A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862282" y="4653993"/>
            <a:ext cx="10272750" cy="1135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sz="2400" dirty="0" smtClean="0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</a:rPr>
              <a:t>赵惠文王十六年</a:t>
            </a:r>
            <a:r>
              <a:rPr kumimoji="1" lang="zh-CN" altLang="en-US" sz="2400" dirty="0" smtClean="0">
                <a:latin typeface="微软雅黑" panose="020B0503020204020204" charset="-122"/>
                <a:ea typeface="微软雅黑" panose="020B0503020204020204" charset="-122"/>
              </a:rPr>
              <a:t>，</a:t>
            </a:r>
            <a:r>
              <a:rPr kumimoji="1" lang="zh-CN" altLang="en-US" sz="2400" dirty="0" smtClean="0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</a:rPr>
              <a:t>廉颇</a:t>
            </a:r>
            <a:r>
              <a:rPr kumimoji="1" lang="zh-CN" altLang="en-US" sz="2400" dirty="0" smtClean="0">
                <a:latin typeface="微软雅黑" panose="020B0503020204020204" charset="-122"/>
                <a:ea typeface="微软雅黑" panose="020B0503020204020204" charset="-122"/>
              </a:rPr>
              <a:t>作为赵国的将领征讨齐国，大败齐军，夺取了</a:t>
            </a:r>
            <a:r>
              <a:rPr kumimoji="1" lang="zh-CN" altLang="en-US" sz="2400" dirty="0" smtClean="0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</a:rPr>
              <a:t>阳晋</a:t>
            </a:r>
            <a:r>
              <a:rPr kumimoji="1" lang="zh-CN" altLang="en-US" sz="2400" dirty="0" smtClean="0">
                <a:latin typeface="微软雅黑" panose="020B0503020204020204" charset="-122"/>
                <a:ea typeface="微软雅黑" panose="020B0503020204020204" charset="-122"/>
              </a:rPr>
              <a:t>，被封为</a:t>
            </a:r>
            <a:r>
              <a:rPr kumimoji="1" lang="zh-CN" altLang="en-US" sz="2400" dirty="0" smtClean="0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</a:rPr>
              <a:t>上卿</a:t>
            </a:r>
            <a:r>
              <a:rPr kumimoji="1" lang="zh-CN" altLang="en-US" sz="2400" dirty="0" smtClean="0">
                <a:latin typeface="微软雅黑" panose="020B0503020204020204" charset="-122"/>
                <a:ea typeface="微软雅黑" panose="020B0503020204020204" charset="-122"/>
              </a:rPr>
              <a:t>，他凭借</a:t>
            </a:r>
            <a:r>
              <a:rPr kumimoji="1" lang="zh-CN" altLang="en-US" sz="2400" dirty="0" smtClean="0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</a:rPr>
              <a:t>勇气</a:t>
            </a:r>
            <a:r>
              <a:rPr kumimoji="1" lang="zh-CN" altLang="en-US" sz="2400" dirty="0" smtClean="0">
                <a:latin typeface="微软雅黑" panose="020B0503020204020204" charset="-122"/>
                <a:ea typeface="微软雅黑" panose="020B0503020204020204" charset="-122"/>
              </a:rPr>
              <a:t>在各国诸侯间闻名。 </a:t>
            </a:r>
            <a:endParaRPr lang="zh-CN" altLang="en-US" sz="24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14" name="图片 13" descr="花3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-516255" y="-562610"/>
            <a:ext cx="1851025" cy="1895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5" dur="1" fill="hold"/>
                                        <p:tgtEl>
                                          <p:spTgt spid="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 autoUpdateAnimBg="0"/>
      <p:bldP spid="4" grpId="0" animBg="1" autoUpdateAnimBg="0"/>
      <p:bldP spid="5" grpId="0" animBg="1" autoUpdateAnimBg="0"/>
      <p:bldP spid="6" grpId="0" animBg="1" autoUpdateAnimBg="0"/>
      <p:bldP spid="1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花3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-516255" y="-562610"/>
            <a:ext cx="1851025" cy="1895475"/>
          </a:xfrm>
          <a:prstGeom prst="rect">
            <a:avLst/>
          </a:prstGeom>
        </p:spPr>
      </p:pic>
      <p:pic>
        <p:nvPicPr>
          <p:cNvPr id="2" name="图片 1" descr="花3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0897870" y="5356225"/>
            <a:ext cx="1851025" cy="1895475"/>
          </a:xfrm>
          <a:prstGeom prst="rect">
            <a:avLst/>
          </a:prstGeom>
        </p:spPr>
      </p:pic>
      <p:sp>
        <p:nvSpPr>
          <p:cNvPr id="3" name="Title 6"/>
          <p:cNvSpPr txBox="1"/>
          <p:nvPr/>
        </p:nvSpPr>
        <p:spPr>
          <a:xfrm>
            <a:off x="2336800" y="509028"/>
            <a:ext cx="7518400" cy="471365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4000" dirty="0">
                <a:solidFill>
                  <a:srgbClr val="72A4A5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翻译的方法</a:t>
            </a:r>
            <a:endParaRPr lang="zh-CN" altLang="en-US" sz="4000" dirty="0">
              <a:solidFill>
                <a:srgbClr val="72A4A5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9" name="对角圆角矩形 8"/>
          <p:cNvSpPr/>
          <p:nvPr/>
        </p:nvSpPr>
        <p:spPr>
          <a:xfrm>
            <a:off x="1299210" y="1814195"/>
            <a:ext cx="1873885" cy="761365"/>
          </a:xfrm>
          <a:prstGeom prst="round2Diag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文本框 58"/>
          <p:cNvSpPr txBox="1"/>
          <p:nvPr/>
        </p:nvSpPr>
        <p:spPr>
          <a:xfrm>
            <a:off x="1238250" y="1903095"/>
            <a:ext cx="199644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>
                <a:solidFill>
                  <a:schemeClr val="bg1">
                    <a:lumMod val="9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删除法</a:t>
            </a:r>
            <a:endParaRPr lang="zh-CN" altLang="en-US" sz="3200">
              <a:solidFill>
                <a:schemeClr val="bg1">
                  <a:lumMod val="9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0" name="虚尾箭头 59"/>
          <p:cNvSpPr/>
          <p:nvPr/>
        </p:nvSpPr>
        <p:spPr>
          <a:xfrm>
            <a:off x="3810635" y="2042160"/>
            <a:ext cx="365760" cy="533400"/>
          </a:xfrm>
          <a:prstGeom prst="strip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文本框 60"/>
          <p:cNvSpPr txBox="1"/>
          <p:nvPr/>
        </p:nvSpPr>
        <p:spPr>
          <a:xfrm>
            <a:off x="4616245" y="1297859"/>
            <a:ext cx="720682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dirty="0" smtClean="0">
                <a:latin typeface="微软雅黑" panose="020B0503020204020204" charset="-122"/>
                <a:ea typeface="微软雅黑" panose="020B0503020204020204" charset="-122"/>
              </a:rPr>
              <a:t>发语词、助词（凑足音节、句中停顿）、结构倒装的标志词、个别连词及偏义复词中虚设成分</a:t>
            </a:r>
            <a:r>
              <a:rPr lang="zh-CN" altLang="en-US" sz="2800" dirty="0" smtClean="0">
                <a:latin typeface="微软雅黑" panose="020B0503020204020204" charset="-122"/>
                <a:ea typeface="微软雅黑" panose="020B0503020204020204" charset="-122"/>
              </a:rPr>
              <a:t>等。</a:t>
            </a:r>
            <a:endParaRPr lang="zh-CN" altLang="en-US" sz="2800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62" name="文本框 61"/>
          <p:cNvSpPr txBox="1"/>
          <p:nvPr/>
        </p:nvSpPr>
        <p:spPr>
          <a:xfrm>
            <a:off x="517525" y="1903095"/>
            <a:ext cx="62484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latin typeface="微软雅黑" panose="020B0503020204020204" charset="-122"/>
                <a:ea typeface="微软雅黑" panose="020B0503020204020204" charset="-122"/>
              </a:rPr>
              <a:t>②</a:t>
            </a:r>
            <a:endParaRPr lang="zh-CN" altLang="en-US" sz="32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3" name="文本框 62"/>
          <p:cNvSpPr txBox="1"/>
          <p:nvPr/>
        </p:nvSpPr>
        <p:spPr>
          <a:xfrm>
            <a:off x="4414520" y="3262630"/>
            <a:ext cx="335788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例：夫战，勇气也。</a:t>
            </a:r>
            <a:endParaRPr lang="zh-CN" altLang="en-US" sz="2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64" name="下箭头 63"/>
          <p:cNvSpPr/>
          <p:nvPr/>
        </p:nvSpPr>
        <p:spPr>
          <a:xfrm>
            <a:off x="5726430" y="5313680"/>
            <a:ext cx="732155" cy="472440"/>
          </a:xfrm>
          <a:prstGeom prst="downArrow">
            <a:avLst/>
          </a:prstGeom>
          <a:solidFill>
            <a:srgbClr val="629FC4"/>
          </a:solidFill>
          <a:ln>
            <a:solidFill>
              <a:srgbClr val="71A4A5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5" name="直接连接符 64"/>
          <p:cNvCxnSpPr/>
          <p:nvPr/>
        </p:nvCxnSpPr>
        <p:spPr>
          <a:xfrm flipV="1">
            <a:off x="5160010" y="3784600"/>
            <a:ext cx="460375" cy="13970"/>
          </a:xfrm>
          <a:prstGeom prst="line">
            <a:avLst/>
          </a:prstGeom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66" name="文本框 65"/>
          <p:cNvSpPr txBox="1"/>
          <p:nvPr/>
        </p:nvSpPr>
        <p:spPr>
          <a:xfrm>
            <a:off x="4028440" y="5893435"/>
            <a:ext cx="427291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译：作战，是要靠勇气的。</a:t>
            </a:r>
            <a:endParaRPr lang="zh-CN" altLang="en-US" sz="2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67" name="下箭头 66"/>
          <p:cNvSpPr/>
          <p:nvPr/>
        </p:nvSpPr>
        <p:spPr>
          <a:xfrm>
            <a:off x="5191760" y="4129405"/>
            <a:ext cx="397510" cy="320675"/>
          </a:xfrm>
          <a:prstGeom prst="downArrow">
            <a:avLst/>
          </a:prstGeom>
          <a:solidFill>
            <a:srgbClr val="629FC4"/>
          </a:solidFill>
          <a:ln>
            <a:solidFill>
              <a:srgbClr val="71A4A5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文本框 67"/>
          <p:cNvSpPr txBox="1"/>
          <p:nvPr/>
        </p:nvSpPr>
        <p:spPr>
          <a:xfrm>
            <a:off x="4176395" y="4620895"/>
            <a:ext cx="242887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>
                <a:solidFill>
                  <a:srgbClr val="DE0000"/>
                </a:solidFill>
                <a:latin typeface="微软雅黑" panose="020B0503020204020204" charset="-122"/>
                <a:ea typeface="微软雅黑" panose="020B0503020204020204" charset="-122"/>
              </a:rPr>
              <a:t>句首发语词</a:t>
            </a:r>
            <a:endParaRPr lang="zh-CN" altLang="en-US" sz="2800">
              <a:solidFill>
                <a:srgbClr val="DE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圆角矩形标注 5"/>
          <p:cNvSpPr/>
          <p:nvPr/>
        </p:nvSpPr>
        <p:spPr>
          <a:xfrm rot="10800000">
            <a:off x="6058002" y="0"/>
            <a:ext cx="3109595" cy="822325"/>
          </a:xfrm>
          <a:prstGeom prst="wedgeRoundRectCallout">
            <a:avLst>
              <a:gd name="adj1" fmla="val 64069"/>
              <a:gd name="adj2" fmla="val -125984"/>
              <a:gd name="adj3" fmla="val 16667"/>
            </a:avLst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6147127" y="189538"/>
            <a:ext cx="310896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微软雅黑" panose="020B0503020204020204" charset="-122"/>
                <a:ea typeface="微软雅黑" panose="020B0503020204020204" charset="-122"/>
              </a:rPr>
              <a:t>夫、盖、</a:t>
            </a:r>
            <a:r>
              <a:rPr lang="zh-CN" altLang="en-US" sz="28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若</a:t>
            </a:r>
            <a:r>
              <a:rPr lang="zh-CN" altLang="en-US" sz="2800" dirty="0">
                <a:latin typeface="微软雅黑" panose="020B0503020204020204" charset="-122"/>
                <a:ea typeface="微软雅黑" panose="020B0503020204020204" charset="-122"/>
              </a:rPr>
              <a:t>、若夫</a:t>
            </a:r>
            <a:endParaRPr lang="zh-CN" altLang="en-US" sz="2800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9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1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5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4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1000"/>
                            </p:stCondLst>
                            <p:childTnLst>
                              <p:par>
                                <p:cTn id="80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84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000"/>
                            </p:stCondLst>
                            <p:childTnLst>
                              <p:par>
                                <p:cTn id="9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5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59" grpId="0"/>
      <p:bldP spid="60" grpId="0" animBg="1"/>
      <p:bldP spid="60" grpId="1" bldLvl="0" animBg="1"/>
      <p:bldP spid="61" grpId="0"/>
      <p:bldP spid="62" grpId="0"/>
      <p:bldP spid="63" grpId="0"/>
      <p:bldP spid="64" grpId="0" bldLvl="0" animBg="1"/>
      <p:bldP spid="66" grpId="0"/>
      <p:bldP spid="67" grpId="0" bldLvl="0" animBg="1"/>
      <p:bldP spid="68" grpId="0"/>
      <p:bldP spid="6" grpId="0" animBg="1"/>
      <p:bldP spid="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花3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-516255" y="-562610"/>
            <a:ext cx="1851025" cy="1895475"/>
          </a:xfrm>
          <a:prstGeom prst="rect">
            <a:avLst/>
          </a:prstGeom>
        </p:spPr>
      </p:pic>
      <p:pic>
        <p:nvPicPr>
          <p:cNvPr id="2" name="图片 1" descr="花3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0897870" y="5356225"/>
            <a:ext cx="1851025" cy="1895475"/>
          </a:xfrm>
          <a:prstGeom prst="rect">
            <a:avLst/>
          </a:prstGeom>
        </p:spPr>
      </p:pic>
      <p:sp>
        <p:nvSpPr>
          <p:cNvPr id="19" name="文本框 18"/>
          <p:cNvSpPr txBox="1"/>
          <p:nvPr/>
        </p:nvSpPr>
        <p:spPr>
          <a:xfrm>
            <a:off x="4391025" y="1508125"/>
            <a:ext cx="373888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lang="zh-CN" altLang="en-US"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①盖余之勤且艰若此。</a:t>
            </a:r>
            <a:endParaRPr lang="zh-CN" altLang="en-US" sz="2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20" name="下箭头 19"/>
          <p:cNvSpPr/>
          <p:nvPr/>
        </p:nvSpPr>
        <p:spPr>
          <a:xfrm>
            <a:off x="4822825" y="2178050"/>
            <a:ext cx="397510" cy="320675"/>
          </a:xfrm>
          <a:prstGeom prst="downArrow">
            <a:avLst/>
          </a:prstGeom>
          <a:solidFill>
            <a:srgbClr val="629FC4"/>
          </a:solidFill>
          <a:ln>
            <a:solidFill>
              <a:srgbClr val="71A4A5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0" name="直接连接符 29"/>
          <p:cNvCxnSpPr/>
          <p:nvPr/>
        </p:nvCxnSpPr>
        <p:spPr>
          <a:xfrm flipV="1">
            <a:off x="4808220" y="2028190"/>
            <a:ext cx="426720" cy="1905"/>
          </a:xfrm>
          <a:prstGeom prst="line">
            <a:avLst/>
          </a:prstGeom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31" name="文本框 30"/>
          <p:cNvSpPr txBox="1"/>
          <p:nvPr/>
        </p:nvSpPr>
        <p:spPr>
          <a:xfrm>
            <a:off x="3963035" y="2498725"/>
            <a:ext cx="242887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>
                <a:solidFill>
                  <a:srgbClr val="DE0000"/>
                </a:solidFill>
                <a:latin typeface="微软雅黑" panose="020B0503020204020204" charset="-122"/>
                <a:ea typeface="微软雅黑" panose="020B0503020204020204" charset="-122"/>
              </a:rPr>
              <a:t>句首发语词</a:t>
            </a:r>
            <a:endParaRPr lang="zh-CN" altLang="en-US" sz="2800">
              <a:solidFill>
                <a:srgbClr val="DE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4391025" y="4189730"/>
            <a:ext cx="338328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②若夫日出而林霏开</a:t>
            </a:r>
            <a:endParaRPr lang="zh-CN" altLang="en-US" sz="2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cxnSp>
        <p:nvCxnSpPr>
          <p:cNvPr id="33" name="直接连接符 32"/>
          <p:cNvCxnSpPr/>
          <p:nvPr/>
        </p:nvCxnSpPr>
        <p:spPr>
          <a:xfrm flipV="1">
            <a:off x="4808220" y="4706620"/>
            <a:ext cx="685165" cy="5080"/>
          </a:xfrm>
          <a:prstGeom prst="line">
            <a:avLst/>
          </a:prstGeom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35" name="下箭头 34"/>
          <p:cNvSpPr/>
          <p:nvPr/>
        </p:nvSpPr>
        <p:spPr>
          <a:xfrm>
            <a:off x="4979035" y="4870450"/>
            <a:ext cx="397510" cy="320675"/>
          </a:xfrm>
          <a:prstGeom prst="downArrow">
            <a:avLst/>
          </a:prstGeom>
          <a:solidFill>
            <a:srgbClr val="629FC4"/>
          </a:solidFill>
          <a:ln>
            <a:solidFill>
              <a:srgbClr val="71A4A5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文本框 35"/>
          <p:cNvSpPr txBox="1"/>
          <p:nvPr/>
        </p:nvSpPr>
        <p:spPr>
          <a:xfrm>
            <a:off x="4086860" y="5191125"/>
            <a:ext cx="212788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solidFill>
                  <a:srgbClr val="DE0000"/>
                </a:solidFill>
                <a:latin typeface="微软雅黑" panose="020B0503020204020204" charset="-122"/>
                <a:ea typeface="微软雅黑" panose="020B0503020204020204" charset="-122"/>
              </a:rPr>
              <a:t>句首发语词</a:t>
            </a:r>
            <a:endParaRPr lang="zh-CN" altLang="en-US" sz="2800" dirty="0">
              <a:solidFill>
                <a:srgbClr val="DE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1" name="Title 6"/>
          <p:cNvSpPr txBox="1"/>
          <p:nvPr/>
        </p:nvSpPr>
        <p:spPr>
          <a:xfrm>
            <a:off x="2336800" y="509028"/>
            <a:ext cx="7518400" cy="471365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4000" dirty="0">
                <a:solidFill>
                  <a:srgbClr val="72A4A5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练一练</a:t>
            </a:r>
            <a:endParaRPr lang="zh-CN" altLang="en-US" sz="4000" dirty="0">
              <a:solidFill>
                <a:srgbClr val="72A4A5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64" name="下箭头 63"/>
          <p:cNvSpPr/>
          <p:nvPr/>
        </p:nvSpPr>
        <p:spPr>
          <a:xfrm>
            <a:off x="5894705" y="3020695"/>
            <a:ext cx="732155" cy="472440"/>
          </a:xfrm>
          <a:prstGeom prst="downArrow">
            <a:avLst/>
          </a:prstGeom>
          <a:solidFill>
            <a:srgbClr val="629FC4"/>
          </a:solidFill>
          <a:ln>
            <a:solidFill>
              <a:srgbClr val="71A4A5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文本框 65"/>
          <p:cNvSpPr txBox="1"/>
          <p:nvPr/>
        </p:nvSpPr>
        <p:spPr>
          <a:xfrm>
            <a:off x="4391025" y="3493135"/>
            <a:ext cx="6508033" cy="5232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译</a:t>
            </a:r>
            <a:r>
              <a:rPr lang="zh-CN" altLang="en-US" sz="2800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：我勤奋艰苦就如同这样。</a:t>
            </a:r>
            <a:endParaRPr lang="zh-CN" altLang="en-US" sz="28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3" name="下箭头 2"/>
          <p:cNvSpPr/>
          <p:nvPr/>
        </p:nvSpPr>
        <p:spPr>
          <a:xfrm>
            <a:off x="5894705" y="5713095"/>
            <a:ext cx="732155" cy="472440"/>
          </a:xfrm>
          <a:prstGeom prst="downArrow">
            <a:avLst/>
          </a:prstGeom>
          <a:solidFill>
            <a:srgbClr val="629FC4"/>
          </a:solidFill>
          <a:ln>
            <a:solidFill>
              <a:srgbClr val="71A4A5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3674745" y="6185535"/>
            <a:ext cx="558292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译：太阳出来了，林中的雾气散了。</a:t>
            </a:r>
            <a:endParaRPr lang="zh-CN" altLang="en-US" sz="2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3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000"/>
                            </p:stCondLst>
                            <p:childTnLst>
                              <p:par>
                                <p:cTn id="4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1000"/>
                            </p:stCondLst>
                            <p:childTnLst>
                              <p:par>
                                <p:cTn id="6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1000"/>
                            </p:stCondLst>
                            <p:childTnLst>
                              <p:par>
                                <p:cTn id="78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82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1000"/>
                            </p:stCondLst>
                            <p:childTnLst>
                              <p:par>
                                <p:cTn id="91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 bldLvl="0" animBg="1"/>
      <p:bldP spid="31" grpId="0"/>
      <p:bldP spid="32" grpId="0"/>
      <p:bldP spid="35" grpId="0" bldLvl="0" animBg="1"/>
      <p:bldP spid="36" grpId="0"/>
      <p:bldP spid="21" grpId="0"/>
      <p:bldP spid="64" grpId="0" bldLvl="0" animBg="1"/>
      <p:bldP spid="66" grpId="0"/>
      <p:bldP spid="3" grpId="0" bldLvl="0" animBg="1"/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花3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-516255" y="-562610"/>
            <a:ext cx="1851025" cy="1895475"/>
          </a:xfrm>
          <a:prstGeom prst="rect">
            <a:avLst/>
          </a:prstGeom>
        </p:spPr>
      </p:pic>
      <p:pic>
        <p:nvPicPr>
          <p:cNvPr id="2" name="图片 1" descr="花3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19485" y="5336540"/>
            <a:ext cx="1851025" cy="1895475"/>
          </a:xfrm>
          <a:prstGeom prst="rect">
            <a:avLst/>
          </a:prstGeom>
        </p:spPr>
      </p:pic>
      <p:sp>
        <p:nvSpPr>
          <p:cNvPr id="3" name="Title 6"/>
          <p:cNvSpPr txBox="1"/>
          <p:nvPr/>
        </p:nvSpPr>
        <p:spPr>
          <a:xfrm>
            <a:off x="2336800" y="509028"/>
            <a:ext cx="7518400" cy="471365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4000" dirty="0">
                <a:solidFill>
                  <a:srgbClr val="72A4A5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翻译的方法</a:t>
            </a:r>
            <a:endParaRPr lang="zh-CN" altLang="en-US" sz="4000" dirty="0">
              <a:solidFill>
                <a:srgbClr val="72A4A5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4" name="对角圆角矩形 3"/>
          <p:cNvSpPr/>
          <p:nvPr/>
        </p:nvSpPr>
        <p:spPr>
          <a:xfrm>
            <a:off x="1299845" y="1635760"/>
            <a:ext cx="1873885" cy="761365"/>
          </a:xfrm>
          <a:prstGeom prst="round2Diag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文本框 21"/>
          <p:cNvSpPr txBox="1"/>
          <p:nvPr/>
        </p:nvSpPr>
        <p:spPr>
          <a:xfrm>
            <a:off x="1238885" y="1724660"/>
            <a:ext cx="199644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>
                <a:solidFill>
                  <a:schemeClr val="bg1">
                    <a:lumMod val="9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替换法</a:t>
            </a:r>
            <a:endParaRPr lang="zh-CN" altLang="en-US" sz="3200">
              <a:solidFill>
                <a:schemeClr val="bg1">
                  <a:lumMod val="9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3" name="虚尾箭头 22"/>
          <p:cNvSpPr/>
          <p:nvPr/>
        </p:nvSpPr>
        <p:spPr>
          <a:xfrm>
            <a:off x="3967480" y="1724660"/>
            <a:ext cx="365760" cy="533400"/>
          </a:xfrm>
          <a:prstGeom prst="strip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文本框 26"/>
          <p:cNvSpPr txBox="1"/>
          <p:nvPr/>
        </p:nvSpPr>
        <p:spPr>
          <a:xfrm>
            <a:off x="518160" y="1724660"/>
            <a:ext cx="62484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latin typeface="微软雅黑" panose="020B0503020204020204" charset="-122"/>
                <a:ea typeface="微软雅黑" panose="020B0503020204020204" charset="-122"/>
              </a:rPr>
              <a:t>③</a:t>
            </a:r>
            <a:endParaRPr lang="zh-CN" altLang="en-US" sz="32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9" name="右箭头 28"/>
          <p:cNvSpPr/>
          <p:nvPr/>
        </p:nvSpPr>
        <p:spPr>
          <a:xfrm>
            <a:off x="7545705" y="1879600"/>
            <a:ext cx="731520" cy="274320"/>
          </a:xfrm>
          <a:prstGeom prst="rightArrow">
            <a:avLst/>
          </a:prstGeom>
          <a:solidFill>
            <a:srgbClr val="629FC4"/>
          </a:solidFill>
          <a:ln>
            <a:solidFill>
              <a:srgbClr val="71A4A5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文本框 43"/>
          <p:cNvSpPr txBox="1"/>
          <p:nvPr/>
        </p:nvSpPr>
        <p:spPr>
          <a:xfrm>
            <a:off x="4436294" y="1297940"/>
            <a:ext cx="3085383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单音节、</a:t>
            </a:r>
            <a:r>
              <a:rPr lang="zh-CN" altLang="en-US" sz="2800" dirty="0" smtClean="0">
                <a:solidFill>
                  <a:srgbClr val="DE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古今异义</a:t>
            </a:r>
            <a:r>
              <a:rPr lang="zh-CN" altLang="en-US" sz="2800" dirty="0" smtClean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、词类活用、通假  、一词多义                               </a:t>
            </a:r>
            <a:endParaRPr lang="zh-CN" altLang="en-US" sz="2800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8597736" y="1608291"/>
            <a:ext cx="177038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DE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多音节、古义</a:t>
            </a:r>
            <a:endParaRPr lang="zh-CN" altLang="en-US" sz="2800" dirty="0">
              <a:solidFill>
                <a:srgbClr val="DE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201535" y="3861435"/>
            <a:ext cx="3812540" cy="829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zh-CN" altLang="en-US" sz="24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金：   </a:t>
            </a:r>
            <a:r>
              <a:rPr lang="zh-CN" altLang="en-US" sz="24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古</a:t>
            </a:r>
            <a:r>
              <a:rPr lang="zh-CN" altLang="en-US" sz="24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：泛指所有金属</a:t>
            </a:r>
            <a:endParaRPr lang="zh-CN" altLang="en-US" sz="240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algn="l"/>
            <a:r>
              <a:rPr lang="zh-CN" altLang="en-US" sz="24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         </a:t>
            </a:r>
            <a:r>
              <a:rPr lang="zh-CN" altLang="en-US" sz="24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今</a:t>
            </a:r>
            <a:r>
              <a:rPr lang="zh-CN" altLang="en-US" sz="24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：专指黄金</a:t>
            </a:r>
            <a:endParaRPr lang="zh-CN" altLang="en-US" sz="24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960755" y="3859530"/>
            <a:ext cx="454469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</a:rPr>
              <a:t>2.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词义缩小，（古义 </a:t>
            </a:r>
            <a:r>
              <a:rPr lang="zh-CN" altLang="en-US" sz="24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&gt; 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今义）</a:t>
            </a:r>
            <a:endParaRPr lang="zh-CN" altLang="en-US" sz="24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6" name="右箭头 15"/>
          <p:cNvSpPr/>
          <p:nvPr/>
        </p:nvSpPr>
        <p:spPr>
          <a:xfrm>
            <a:off x="6202390" y="3258733"/>
            <a:ext cx="434408" cy="217204"/>
          </a:xfrm>
          <a:prstGeom prst="rightArrow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951830" y="3136641"/>
            <a:ext cx="4200525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sym typeface="+mn-ea"/>
              </a:rPr>
              <a:t>1.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sym typeface="+mn-ea"/>
              </a:rPr>
              <a:t>词义扩大，（古义 </a:t>
            </a:r>
            <a:r>
              <a:rPr lang="zh-CN" altLang="en-US" sz="24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&lt; 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今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sym typeface="+mn-ea"/>
              </a:rPr>
              <a:t>义）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8" name="右箭头 17"/>
          <p:cNvSpPr/>
          <p:nvPr/>
        </p:nvSpPr>
        <p:spPr>
          <a:xfrm>
            <a:off x="6202867" y="3981283"/>
            <a:ext cx="434408" cy="217204"/>
          </a:xfrm>
          <a:prstGeom prst="rightArrow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964054" y="4605070"/>
            <a:ext cx="510794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sym typeface="+mn-ea"/>
              </a:rPr>
              <a:t>3.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sym typeface="+mn-ea"/>
              </a:rPr>
              <a:t>词义转移，（由表示</a:t>
            </a:r>
            <a:r>
              <a:rPr lang="en-US" altLang="zh-CN" sz="24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A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变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sym typeface="+mn-ea"/>
              </a:rPr>
              <a:t>为表示</a:t>
            </a:r>
            <a:r>
              <a:rPr lang="en-US" altLang="zh-CN" sz="24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B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）</a:t>
            </a:r>
            <a:endParaRPr lang="zh-CN" altLang="en-US" sz="24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964214" y="5336663"/>
            <a:ext cx="3178175" cy="82994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4.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感情色彩发生变化，</a:t>
            </a:r>
            <a:endParaRPr lang="zh-CN" altLang="en-US" sz="24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r>
              <a:rPr lang="zh-CN" altLang="en-US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（</a:t>
            </a:r>
            <a:r>
              <a:rPr lang="zh-CN" altLang="en-US" sz="24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褒贬义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相互转化）</a:t>
            </a:r>
            <a:endParaRPr lang="zh-CN" altLang="en-US" sz="24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7192449" y="4605070"/>
            <a:ext cx="2393950" cy="82994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涕：    </a:t>
            </a:r>
            <a:r>
              <a:rPr lang="zh-CN" altLang="en-US" sz="24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古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：眼泪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           </a:t>
            </a:r>
            <a:r>
              <a:rPr lang="zh-CN" altLang="en-US" sz="24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今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：鼻涕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右箭头 4"/>
          <p:cNvSpPr/>
          <p:nvPr/>
        </p:nvSpPr>
        <p:spPr>
          <a:xfrm>
            <a:off x="6202867" y="4726682"/>
            <a:ext cx="434408" cy="217204"/>
          </a:xfrm>
          <a:prstGeom prst="rightArrow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201339" y="3029449"/>
            <a:ext cx="3560590" cy="830997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400" dirty="0" smtClean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北面：</a:t>
            </a:r>
            <a:r>
              <a:rPr lang="zh-CN" altLang="en-US" sz="24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古</a:t>
            </a:r>
            <a:r>
              <a:rPr lang="zh-CN" altLang="en-US" sz="2400" dirty="0" smtClean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：面朝北</a:t>
            </a:r>
            <a:endParaRPr lang="zh-CN" altLang="en-US" sz="240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r>
              <a:rPr lang="zh-CN" altLang="en-US" sz="24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         </a:t>
            </a:r>
            <a:r>
              <a:rPr lang="zh-CN" altLang="en-US" sz="24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今</a:t>
            </a:r>
            <a:r>
              <a:rPr lang="zh-CN" altLang="en-US" sz="2400" dirty="0" smtClean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：四个方向之一</a:t>
            </a:r>
            <a:endParaRPr lang="zh-CN" altLang="en-US" sz="24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24" name="右箭头 23"/>
          <p:cNvSpPr/>
          <p:nvPr/>
        </p:nvSpPr>
        <p:spPr>
          <a:xfrm>
            <a:off x="6202867" y="5541460"/>
            <a:ext cx="434408" cy="217204"/>
          </a:xfrm>
          <a:prstGeom prst="rightArrow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7201500" y="5435088"/>
            <a:ext cx="3917950" cy="82994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可怜： </a:t>
            </a:r>
            <a:r>
              <a:rPr lang="zh-CN" altLang="en-US" sz="24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古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：可爱、褒义词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           </a:t>
            </a:r>
            <a:r>
              <a:rPr lang="zh-CN" altLang="en-US" sz="24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今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：让人怜悯，贬义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9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1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3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000"/>
                            </p:stCondLst>
                            <p:childTnLst>
                              <p:par>
                                <p:cTn id="5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2" grpId="0"/>
      <p:bldP spid="23" grpId="0" animBg="1"/>
      <p:bldP spid="23" grpId="1" bldLvl="0" animBg="1"/>
      <p:bldP spid="27" grpId="0"/>
      <p:bldP spid="29" grpId="0" bldLvl="0" animBg="1"/>
      <p:bldP spid="44" grpId="0"/>
      <p:bldP spid="46" grpId="0"/>
      <p:bldP spid="8" grpId="0"/>
      <p:bldP spid="14" grpId="0"/>
      <p:bldP spid="16" grpId="0" bldLvl="0" animBg="1"/>
      <p:bldP spid="17" grpId="0"/>
      <p:bldP spid="18" grpId="0" bldLvl="0" animBg="1"/>
      <p:bldP spid="19" grpId="0"/>
      <p:bldP spid="20" grpId="0"/>
      <p:bldP spid="21" grpId="0"/>
      <p:bldP spid="5" grpId="0" bldLvl="0" animBg="1"/>
      <p:bldP spid="6" grpId="0"/>
      <p:bldP spid="24" grpId="0" bldLvl="0" animBg="1"/>
      <p:bldP spid="2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花3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-516255" y="-562610"/>
            <a:ext cx="1851025" cy="1895475"/>
          </a:xfrm>
          <a:prstGeom prst="rect">
            <a:avLst/>
          </a:prstGeom>
        </p:spPr>
      </p:pic>
      <p:pic>
        <p:nvPicPr>
          <p:cNvPr id="2" name="图片 1" descr="花3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0897870" y="5356225"/>
            <a:ext cx="1851025" cy="1895475"/>
          </a:xfrm>
          <a:prstGeom prst="rect">
            <a:avLst/>
          </a:prstGeom>
        </p:spPr>
      </p:pic>
      <p:cxnSp>
        <p:nvCxnSpPr>
          <p:cNvPr id="36" name="直接连接符 35"/>
          <p:cNvCxnSpPr/>
          <p:nvPr/>
        </p:nvCxnSpPr>
        <p:spPr>
          <a:xfrm flipV="1">
            <a:off x="5353050" y="1717675"/>
            <a:ext cx="732155" cy="8255"/>
          </a:xfrm>
          <a:prstGeom prst="line">
            <a:avLst/>
          </a:prstGeom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40" name="文本框 39"/>
          <p:cNvSpPr txBox="1"/>
          <p:nvPr/>
        </p:nvSpPr>
        <p:spPr>
          <a:xfrm>
            <a:off x="4994275" y="2418080"/>
            <a:ext cx="242252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古</a:t>
            </a:r>
            <a:r>
              <a:rPr lang="zh-CN" altLang="en-US" sz="2800">
                <a:solidFill>
                  <a:srgbClr val="DE0000"/>
                </a:solidFill>
                <a:latin typeface="微软雅黑" panose="020B0503020204020204" charset="-122"/>
                <a:ea typeface="微软雅黑" panose="020B0503020204020204" charset="-122"/>
              </a:rPr>
              <a:t>：活泼好玩</a:t>
            </a:r>
            <a:endParaRPr lang="zh-CN" altLang="en-US" sz="2800">
              <a:solidFill>
                <a:srgbClr val="DE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3500120" y="1195705"/>
            <a:ext cx="551688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lang="zh-CN" altLang="en-US"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①最喜小儿无赖，溪头卧剥莲蓬。</a:t>
            </a:r>
            <a:endParaRPr lang="zh-CN" altLang="en-US" sz="2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45" name="Title 6"/>
          <p:cNvSpPr txBox="1"/>
          <p:nvPr/>
        </p:nvSpPr>
        <p:spPr>
          <a:xfrm>
            <a:off x="2336800" y="509028"/>
            <a:ext cx="7518400" cy="471365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4000" dirty="0">
                <a:solidFill>
                  <a:srgbClr val="72A4A5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找一找</a:t>
            </a:r>
            <a:endParaRPr lang="zh-CN" altLang="en-US" sz="4000" dirty="0">
              <a:solidFill>
                <a:srgbClr val="72A4A5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3500120" y="3168015"/>
            <a:ext cx="551688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lang="zh-CN" altLang="en-US"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②秦王大喜，传以示美人及左右。</a:t>
            </a:r>
            <a:endParaRPr lang="zh-CN" altLang="en-US" sz="2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cxnSp>
        <p:nvCxnSpPr>
          <p:cNvPr id="47" name="直接连接符 46"/>
          <p:cNvCxnSpPr/>
          <p:nvPr/>
        </p:nvCxnSpPr>
        <p:spPr>
          <a:xfrm flipV="1">
            <a:off x="6757035" y="3693795"/>
            <a:ext cx="777240" cy="2540"/>
          </a:xfrm>
          <a:prstGeom prst="line">
            <a:avLst/>
          </a:prstGeom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49" name="文本框 48"/>
          <p:cNvSpPr txBox="1"/>
          <p:nvPr/>
        </p:nvSpPr>
        <p:spPr>
          <a:xfrm>
            <a:off x="5100320" y="6089015"/>
            <a:ext cx="250190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古</a:t>
            </a:r>
            <a:r>
              <a:rPr lang="zh-CN" sz="2800">
                <a:solidFill>
                  <a:srgbClr val="DE0000"/>
                </a:solidFill>
                <a:latin typeface="微软雅黑" panose="020B0503020204020204" charset="-122"/>
                <a:ea typeface="微软雅黑" panose="020B0503020204020204" charset="-122"/>
              </a:rPr>
              <a:t>：侍卫人员</a:t>
            </a:r>
            <a:endParaRPr lang="zh-CN" sz="2800">
              <a:solidFill>
                <a:srgbClr val="DE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5193030" y="5567045"/>
            <a:ext cx="231648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今</a:t>
            </a:r>
            <a:r>
              <a:rPr lang="zh-CN" altLang="en-US" sz="2800">
                <a:solidFill>
                  <a:srgbClr val="DE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：方位名词</a:t>
            </a:r>
            <a:endParaRPr lang="zh-CN" altLang="en-US" sz="2800">
              <a:solidFill>
                <a:srgbClr val="DE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935855" y="1896110"/>
            <a:ext cx="352107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今</a:t>
            </a:r>
            <a:r>
              <a:rPr lang="zh-CN" altLang="en-US" sz="2800">
                <a:solidFill>
                  <a:srgbClr val="DE0000"/>
                </a:solidFill>
                <a:latin typeface="微软雅黑" panose="020B0503020204020204" charset="-122"/>
                <a:ea typeface="微软雅黑" panose="020B0503020204020204" charset="-122"/>
              </a:rPr>
              <a:t>：流氓、无理取闹</a:t>
            </a:r>
            <a:endParaRPr lang="zh-CN" altLang="en-US" sz="2800">
              <a:solidFill>
                <a:srgbClr val="DE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7813040" y="3693795"/>
            <a:ext cx="772795" cy="2540"/>
          </a:xfrm>
          <a:prstGeom prst="line">
            <a:avLst/>
          </a:prstGeom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6" name="文本框 5"/>
          <p:cNvSpPr txBox="1"/>
          <p:nvPr/>
        </p:nvSpPr>
        <p:spPr>
          <a:xfrm>
            <a:off x="5100320" y="4599305"/>
            <a:ext cx="271526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古</a:t>
            </a:r>
            <a:r>
              <a:rPr lang="zh-CN" sz="2800">
                <a:solidFill>
                  <a:srgbClr val="DE0000"/>
                </a:solidFill>
                <a:latin typeface="微软雅黑" panose="020B0503020204020204" charset="-122"/>
                <a:ea typeface="微软雅黑" panose="020B0503020204020204" charset="-122"/>
              </a:rPr>
              <a:t>：歌妓、嫔妃</a:t>
            </a:r>
            <a:endParaRPr lang="zh-CN" sz="2800">
              <a:solidFill>
                <a:srgbClr val="DE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100320" y="4077335"/>
            <a:ext cx="231648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今</a:t>
            </a:r>
            <a:r>
              <a:rPr lang="zh-CN" altLang="en-US" sz="2800">
                <a:solidFill>
                  <a:srgbClr val="DE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：美貌女子</a:t>
            </a:r>
            <a:endParaRPr lang="zh-CN" altLang="en-US" sz="2800">
              <a:solidFill>
                <a:srgbClr val="DE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003040" y="1896110"/>
            <a:ext cx="93281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无赖：</a:t>
            </a:r>
            <a:endParaRPr lang="zh-CN" altLang="en-US" sz="2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074795" y="4077335"/>
            <a:ext cx="93281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美人：</a:t>
            </a:r>
            <a:endParaRPr lang="zh-CN" altLang="en-US" sz="2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074795" y="5567045"/>
            <a:ext cx="93281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左右：</a:t>
            </a:r>
            <a:endParaRPr lang="zh-CN" altLang="en-US" sz="2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8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3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/>
      <p:bldP spid="44" grpId="0"/>
      <p:bldP spid="45" grpId="0"/>
      <p:bldP spid="46" grpId="0"/>
      <p:bldP spid="49" grpId="0"/>
      <p:bldP spid="51" grpId="0"/>
      <p:bldP spid="3" grpId="0"/>
      <p:bldP spid="6" grpId="0"/>
      <p:bldP spid="8" grpId="0"/>
      <p:bldP spid="9" grpId="0"/>
      <p:bldP spid="10" grpId="0"/>
      <p:bldP spid="1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花3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-516255" y="-562610"/>
            <a:ext cx="1851025" cy="1895475"/>
          </a:xfrm>
          <a:prstGeom prst="rect">
            <a:avLst/>
          </a:prstGeom>
        </p:spPr>
      </p:pic>
      <p:sp>
        <p:nvSpPr>
          <p:cNvPr id="18" name="矩形 17"/>
          <p:cNvSpPr/>
          <p:nvPr/>
        </p:nvSpPr>
        <p:spPr>
          <a:xfrm>
            <a:off x="251520" y="2060848"/>
            <a:ext cx="6264696" cy="5656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</a:pPr>
            <a:r>
              <a:rPr lang="zh-CN" altLang="zh-CN" sz="2800" dirty="0" smtClean="0">
                <a:latin typeface="微软雅黑" panose="020B0503020204020204" charset="-122"/>
                <a:ea typeface="微软雅黑" panose="020B0503020204020204" charset="-122"/>
              </a:rPr>
              <a:t>（1）项王</a:t>
            </a:r>
            <a:r>
              <a:rPr lang="zh-CN" altLang="zh-CN" sz="2800" dirty="0" smtClean="0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</a:rPr>
              <a:t>军壁</a:t>
            </a:r>
            <a:r>
              <a:rPr lang="zh-CN" altLang="zh-CN" sz="2800" dirty="0" smtClean="0">
                <a:latin typeface="微软雅黑" panose="020B0503020204020204" charset="-122"/>
                <a:ea typeface="微软雅黑" panose="020B0503020204020204" charset="-122"/>
              </a:rPr>
              <a:t>垓下——</a:t>
            </a:r>
            <a:endParaRPr lang="zh-CN" altLang="zh-CN" sz="2800" dirty="0" smtClean="0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251520" y="2708920"/>
            <a:ext cx="6840760" cy="5656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</a:pPr>
            <a:r>
              <a:rPr lang="zh-CN" altLang="zh-CN" sz="2800" dirty="0" smtClean="0">
                <a:latin typeface="微软雅黑" panose="020B0503020204020204" charset="-122"/>
                <a:ea typeface="微软雅黑" panose="020B0503020204020204" charset="-122"/>
              </a:rPr>
              <a:t>（2）秦王</a:t>
            </a:r>
            <a:r>
              <a:rPr lang="zh-CN" altLang="zh-CN" sz="2800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还</a:t>
            </a:r>
            <a:r>
              <a:rPr lang="zh-CN" altLang="zh-CN" sz="2800" dirty="0" smtClean="0">
                <a:latin typeface="微软雅黑" panose="020B0503020204020204" charset="-122"/>
                <a:ea typeface="微软雅黑" panose="020B0503020204020204" charset="-122"/>
              </a:rPr>
              <a:t>柱而走</a:t>
            </a:r>
            <a:endParaRPr lang="zh-CN" altLang="zh-CN" sz="2800" dirty="0" smtClean="0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251520" y="3356992"/>
            <a:ext cx="5073825" cy="56560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base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</a:pPr>
            <a:r>
              <a:rPr lang="zh-CN" altLang="zh-CN" sz="2800" dirty="0" smtClean="0">
                <a:latin typeface="微软雅黑" panose="020B0503020204020204" charset="-122"/>
                <a:ea typeface="微软雅黑" panose="020B0503020204020204" charset="-122"/>
              </a:rPr>
              <a:t>（3）村中闻有此人，</a:t>
            </a:r>
            <a:r>
              <a:rPr lang="zh-CN" altLang="zh-CN" sz="2800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咸</a:t>
            </a:r>
            <a:r>
              <a:rPr lang="zh-CN" altLang="zh-CN" sz="2800" dirty="0" smtClean="0">
                <a:latin typeface="微软雅黑" panose="020B0503020204020204" charset="-122"/>
                <a:ea typeface="微软雅黑" panose="020B0503020204020204" charset="-122"/>
              </a:rPr>
              <a:t>来问询</a:t>
            </a:r>
            <a:endParaRPr lang="zh-CN" altLang="zh-CN" sz="2800" dirty="0" smtClean="0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251520" y="4005064"/>
            <a:ext cx="5760640" cy="5656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</a:pPr>
            <a:r>
              <a:rPr lang="zh-CN" altLang="zh-CN" sz="2800" dirty="0" smtClean="0">
                <a:latin typeface="微软雅黑" panose="020B0503020204020204" charset="-122"/>
                <a:ea typeface="微软雅黑" panose="020B0503020204020204" charset="-122"/>
              </a:rPr>
              <a:t>（4）</a:t>
            </a:r>
            <a:r>
              <a:rPr lang="zh-CN" altLang="zh-CN" sz="2800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是故</a:t>
            </a:r>
            <a:r>
              <a:rPr lang="zh-CN" altLang="zh-CN" sz="2800" dirty="0" smtClean="0">
                <a:latin typeface="微软雅黑" panose="020B0503020204020204" charset="-122"/>
                <a:ea typeface="微软雅黑" panose="020B0503020204020204" charset="-122"/>
              </a:rPr>
              <a:t>弟子</a:t>
            </a:r>
            <a:r>
              <a:rPr lang="zh-CN" altLang="zh-CN" sz="2800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不必</a:t>
            </a:r>
            <a:r>
              <a:rPr lang="zh-CN" altLang="zh-CN" sz="2800" dirty="0" smtClean="0">
                <a:latin typeface="微软雅黑" panose="020B0503020204020204" charset="-122"/>
                <a:ea typeface="微软雅黑" panose="020B0503020204020204" charset="-122"/>
              </a:rPr>
              <a:t>不如师</a:t>
            </a:r>
            <a:endParaRPr lang="zh-CN" altLang="zh-CN" sz="2800" dirty="0" smtClean="0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5400502" y="2134591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dirty="0" smtClean="0">
                <a:latin typeface="微软雅黑" panose="020B0503020204020204" charset="-122"/>
                <a:ea typeface="微软雅黑" panose="020B0503020204020204" charset="-122"/>
              </a:rPr>
              <a:t>军队、驻扎</a:t>
            </a:r>
            <a:endParaRPr lang="zh-CN" altLang="en-US" sz="28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5459495" y="2694171"/>
            <a:ext cx="2698175" cy="56560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base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</a:pPr>
            <a:r>
              <a:rPr lang="zh-CN" altLang="zh-CN" sz="2800" dirty="0" smtClean="0">
                <a:latin typeface="微软雅黑" panose="020B0503020204020204" charset="-122"/>
                <a:ea typeface="微软雅黑" panose="020B0503020204020204" charset="-122"/>
              </a:rPr>
              <a:t>通“环”，环绕</a:t>
            </a:r>
            <a:endParaRPr lang="zh-CN" altLang="zh-CN" sz="2800" dirty="0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5533236" y="3430733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dirty="0" smtClean="0">
                <a:latin typeface="微软雅黑" panose="020B0503020204020204" charset="-122"/>
                <a:ea typeface="微软雅黑" panose="020B0503020204020204" charset="-122"/>
              </a:rPr>
              <a:t>都</a:t>
            </a:r>
            <a:endParaRPr lang="zh-CN" altLang="en-US" sz="28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5488992" y="4005065"/>
            <a:ext cx="2339102" cy="56560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base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</a:pPr>
            <a:r>
              <a:rPr lang="zh-CN" altLang="zh-CN" sz="2800" dirty="0" smtClean="0">
                <a:latin typeface="微软雅黑" panose="020B0503020204020204" charset="-122"/>
                <a:ea typeface="微软雅黑" panose="020B0503020204020204" charset="-122"/>
              </a:rPr>
              <a:t>所以、不一定</a:t>
            </a:r>
            <a:endParaRPr lang="zh-CN" altLang="zh-CN" sz="2800" dirty="0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Box 12"/>
          <p:cNvSpPr txBox="1">
            <a:spLocks noChangeArrowheads="1"/>
          </p:cNvSpPr>
          <p:nvPr/>
        </p:nvSpPr>
        <p:spPr bwMode="auto">
          <a:xfrm>
            <a:off x="611560" y="1124744"/>
            <a:ext cx="5943600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</a:pPr>
            <a:r>
              <a:rPr kumimoji="1" lang="en-US" altLang="zh-CN" sz="2400" dirty="0">
                <a:latin typeface="微软雅黑" panose="020B0503020204020204" charset="-122"/>
                <a:ea typeface="微软雅黑" panose="020B0503020204020204" charset="-122"/>
              </a:rPr>
              <a:t>1.</a:t>
            </a:r>
            <a:r>
              <a:rPr kumimoji="1"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非能水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也，而绝江河 。 </a:t>
            </a:r>
            <a:endParaRPr kumimoji="1" lang="en-US" altLang="zh-CN" sz="24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Text Box 21"/>
          <p:cNvSpPr txBox="1">
            <a:spLocks noChangeArrowheads="1"/>
          </p:cNvSpPr>
          <p:nvPr/>
        </p:nvSpPr>
        <p:spPr bwMode="auto">
          <a:xfrm>
            <a:off x="731281" y="1687794"/>
            <a:ext cx="3877985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dirty="0" smtClean="0">
                <a:latin typeface="微软雅黑" panose="020B0503020204020204" charset="-122"/>
                <a:ea typeface="微软雅黑" panose="020B0503020204020204" charset="-122"/>
              </a:rPr>
              <a:t>不会</a:t>
            </a:r>
            <a:r>
              <a:rPr lang="zh-CN" altLang="en-US" sz="2400" dirty="0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</a:rPr>
              <a:t>游水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，却渡过了江河。</a:t>
            </a:r>
            <a:endParaRPr lang="zh-CN" altLang="en-US" sz="24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Text Box 10"/>
          <p:cNvSpPr txBox="1">
            <a:spLocks noChangeArrowheads="1"/>
          </p:cNvSpPr>
          <p:nvPr/>
        </p:nvSpPr>
        <p:spPr bwMode="auto">
          <a:xfrm>
            <a:off x="582064" y="2457320"/>
            <a:ext cx="8382000" cy="461665"/>
          </a:xfrm>
          <a:prstGeom prst="rect">
            <a:avLst/>
          </a:prstGeom>
          <a:noFill/>
          <a:ln w="9525">
            <a:noFill/>
            <a:miter lim="800000"/>
          </a:ln>
          <a:effectLst>
            <a:prstShdw prst="shdw11">
              <a:schemeClr val="bg2">
                <a:alpha val="50000"/>
              </a:schemeClr>
            </a:prstShdw>
          </a:effec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</a:rPr>
              <a:t>2.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君子博学而日参省乎己，则知明而行无过矣。 </a:t>
            </a:r>
            <a:endParaRPr lang="zh-CN" altLang="en-US" sz="24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Text Box 11"/>
          <p:cNvSpPr txBox="1">
            <a:spLocks noChangeArrowheads="1"/>
          </p:cNvSpPr>
          <p:nvPr/>
        </p:nvSpPr>
        <p:spPr bwMode="auto">
          <a:xfrm>
            <a:off x="503976" y="3018637"/>
            <a:ext cx="10409830" cy="1135054"/>
          </a:xfrm>
          <a:prstGeom prst="rect">
            <a:avLst/>
          </a:prstGeom>
          <a:noFill/>
          <a:ln w="9525">
            <a:noFill/>
            <a:miter lim="800000"/>
          </a:ln>
          <a:effectLst>
            <a:prstShdw prst="shdw11">
              <a:schemeClr val="bg2">
                <a:alpha val="50000"/>
              </a:schemeClr>
            </a:prstShdw>
          </a:effec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400" dirty="0" smtClean="0">
                <a:latin typeface="微软雅黑" panose="020B0503020204020204" charset="-122"/>
                <a:ea typeface="微软雅黑" panose="020B0503020204020204" charset="-122"/>
              </a:rPr>
              <a:t>有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才德的人</a:t>
            </a:r>
            <a:r>
              <a:rPr lang="zh-CN" altLang="en-US" sz="2400" dirty="0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</a:rPr>
              <a:t>广博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地</a:t>
            </a:r>
            <a:r>
              <a:rPr lang="zh-CN" altLang="en-US" sz="2400" dirty="0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</a:rPr>
              <a:t>学习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并且每天检验</a:t>
            </a:r>
            <a:r>
              <a:rPr lang="zh-CN" altLang="en-US" sz="2400" dirty="0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</a:rPr>
              <a:t>反省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自己，那么就会</a:t>
            </a:r>
            <a:r>
              <a:rPr lang="zh-CN" altLang="en-US" sz="2400" dirty="0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</a:rPr>
              <a:t>智慧明达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并且</a:t>
            </a:r>
            <a:r>
              <a:rPr lang="zh-CN" altLang="en-US" sz="2400" dirty="0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</a:rPr>
              <a:t>行为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没有</a:t>
            </a:r>
            <a:r>
              <a:rPr lang="zh-CN" altLang="en-US" sz="2400" dirty="0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</a:rPr>
              <a:t>过错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。</a:t>
            </a:r>
            <a:r>
              <a:rPr lang="zh-CN" altLang="en-US" sz="2400" dirty="0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endParaRPr lang="zh-CN" altLang="en-US" sz="2400" dirty="0">
              <a:solidFill>
                <a:srgbClr val="FFFF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Text Box 13"/>
          <p:cNvSpPr txBox="1">
            <a:spLocks noChangeArrowheads="1"/>
          </p:cNvSpPr>
          <p:nvPr/>
        </p:nvSpPr>
        <p:spPr bwMode="auto">
          <a:xfrm>
            <a:off x="428501" y="4418876"/>
            <a:ext cx="8305800" cy="461665"/>
          </a:xfrm>
          <a:prstGeom prst="rect">
            <a:avLst/>
          </a:prstGeom>
          <a:noFill/>
          <a:ln w="9525">
            <a:noFill/>
            <a:miter lim="800000"/>
          </a:ln>
          <a:effectLst>
            <a:prstShdw prst="shdw11">
              <a:schemeClr val="bg2">
                <a:alpha val="50000"/>
              </a:schemeClr>
            </a:prstShdw>
          </a:effec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</a:rPr>
              <a:t>3.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公募善泅者，持利锯匿于上流水</a:t>
            </a:r>
            <a:r>
              <a:rPr lang="zh-CN" altLang="en-US" sz="2400" dirty="0" smtClean="0">
                <a:latin typeface="微软雅黑" panose="020B0503020204020204" charset="-122"/>
                <a:ea typeface="微软雅黑" panose="020B0503020204020204" charset="-122"/>
              </a:rPr>
              <a:t>中。</a:t>
            </a:r>
            <a:endParaRPr lang="zh-CN" altLang="en-US" sz="24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96699" y="5216166"/>
            <a:ext cx="1029588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 smtClean="0">
                <a:latin typeface="微软雅黑" panose="020B0503020204020204" charset="-122"/>
                <a:ea typeface="微软雅黑" panose="020B0503020204020204" charset="-122"/>
              </a:rPr>
              <a:t>罗公</a:t>
            </a:r>
            <a:r>
              <a:rPr lang="zh-CN" altLang="en-US" sz="2400" dirty="0" smtClean="0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</a:rPr>
              <a:t>招募善于</a:t>
            </a:r>
            <a:r>
              <a:rPr lang="zh-CN" altLang="en-US" sz="2400" dirty="0" smtClean="0">
                <a:latin typeface="微软雅黑" panose="020B0503020204020204" charset="-122"/>
                <a:ea typeface="微软雅黑" panose="020B0503020204020204" charset="-122"/>
              </a:rPr>
              <a:t>游泳的人，（让他们）拿着</a:t>
            </a:r>
            <a:r>
              <a:rPr lang="zh-CN" altLang="en-US" sz="2400" dirty="0" smtClean="0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</a:rPr>
              <a:t>锋利</a:t>
            </a:r>
            <a:r>
              <a:rPr lang="zh-CN" altLang="en-US" sz="2400" dirty="0" smtClean="0">
                <a:latin typeface="微软雅黑" panose="020B0503020204020204" charset="-122"/>
                <a:ea typeface="微软雅黑" panose="020B0503020204020204" charset="-122"/>
              </a:rPr>
              <a:t>的</a:t>
            </a:r>
            <a:r>
              <a:rPr lang="zh-CN" altLang="en-US" sz="2400" dirty="0" smtClean="0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</a:rPr>
              <a:t>锯子藏匿</a:t>
            </a:r>
            <a:r>
              <a:rPr lang="zh-CN" altLang="en-US" sz="2400" dirty="0" smtClean="0">
                <a:latin typeface="微软雅黑" panose="020B0503020204020204" charset="-122"/>
                <a:ea typeface="微软雅黑" panose="020B0503020204020204" charset="-122"/>
              </a:rPr>
              <a:t>在上游的水中。</a:t>
            </a:r>
            <a:endParaRPr lang="zh-CN" altLang="en-US" sz="24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AutoShape 20"/>
          <p:cNvSpPr>
            <a:spLocks noChangeArrowheads="1"/>
          </p:cNvSpPr>
          <p:nvPr/>
        </p:nvSpPr>
        <p:spPr bwMode="auto">
          <a:xfrm>
            <a:off x="5364087" y="1696065"/>
            <a:ext cx="2821267" cy="436791"/>
          </a:xfrm>
          <a:prstGeom prst="wedgeRoundRectCallout">
            <a:avLst>
              <a:gd name="adj1" fmla="val -43750"/>
              <a:gd name="adj2" fmla="val 75380"/>
              <a:gd name="adj3" fmla="val 16667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/>
          <a:lstStyle/>
          <a:p>
            <a:pPr algn="ctr">
              <a:defRPr/>
            </a:pPr>
            <a:r>
              <a:rPr lang="zh-CN" altLang="en-US" sz="2400" dirty="0" smtClean="0">
                <a:latin typeface="微软雅黑" panose="020B0503020204020204" charset="-122"/>
                <a:ea typeface="微软雅黑" panose="020B0503020204020204" charset="-122"/>
              </a:rPr>
              <a:t>单音节</a:t>
            </a:r>
            <a:r>
              <a:rPr lang="en-US" altLang="zh-CN" sz="2400" dirty="0" smtClean="0">
                <a:latin typeface="微软雅黑" panose="020B0503020204020204" charset="-122"/>
                <a:ea typeface="微软雅黑" panose="020B0503020204020204" charset="-122"/>
              </a:rPr>
              <a:t>——</a:t>
            </a:r>
            <a:r>
              <a:rPr lang="zh-CN" altLang="en-US" sz="2400" dirty="0" smtClean="0">
                <a:latin typeface="微软雅黑" panose="020B0503020204020204" charset="-122"/>
                <a:ea typeface="微软雅黑" panose="020B0503020204020204" charset="-122"/>
              </a:rPr>
              <a:t>双音节</a:t>
            </a:r>
            <a:endParaRPr lang="zh-CN" altLang="en-US" sz="24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AutoShape 20"/>
          <p:cNvSpPr>
            <a:spLocks noChangeArrowheads="1"/>
          </p:cNvSpPr>
          <p:nvPr/>
        </p:nvSpPr>
        <p:spPr bwMode="auto">
          <a:xfrm>
            <a:off x="3841495" y="575187"/>
            <a:ext cx="1777639" cy="562572"/>
          </a:xfrm>
          <a:prstGeom prst="wedgeRoundRectCallout">
            <a:avLst>
              <a:gd name="adj1" fmla="val -43750"/>
              <a:gd name="adj2" fmla="val 75380"/>
              <a:gd name="adj3" fmla="val 16667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/>
          <a:lstStyle/>
          <a:p>
            <a:pPr algn="ctr">
              <a:defRPr/>
            </a:pPr>
            <a:r>
              <a:rPr lang="zh-CN" altLang="en-US" sz="2400" dirty="0" smtClean="0">
                <a:latin typeface="微软雅黑" panose="020B0503020204020204" charset="-122"/>
                <a:ea typeface="微软雅黑" panose="020B0503020204020204" charset="-122"/>
              </a:rPr>
              <a:t>词类活用</a:t>
            </a:r>
            <a:endParaRPr lang="zh-CN" altLang="en-US" sz="24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5" name="AutoShape 20"/>
          <p:cNvSpPr>
            <a:spLocks noChangeArrowheads="1"/>
          </p:cNvSpPr>
          <p:nvPr/>
        </p:nvSpPr>
        <p:spPr bwMode="auto">
          <a:xfrm>
            <a:off x="5436077" y="3819832"/>
            <a:ext cx="3383458" cy="638087"/>
          </a:xfrm>
          <a:prstGeom prst="wedgeRoundRectCallout">
            <a:avLst>
              <a:gd name="adj1" fmla="val -43750"/>
              <a:gd name="adj2" fmla="val 75380"/>
              <a:gd name="adj3" fmla="val 16667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/>
          <a:lstStyle/>
          <a:p>
            <a:pPr algn="ctr">
              <a:defRPr/>
            </a:pPr>
            <a:r>
              <a:rPr lang="zh-CN" altLang="en-US" sz="2400" dirty="0" smtClean="0">
                <a:latin typeface="微软雅黑" panose="020B0503020204020204" charset="-122"/>
                <a:ea typeface="微软雅黑" panose="020B0503020204020204" charset="-122"/>
              </a:rPr>
              <a:t>单音节</a:t>
            </a:r>
            <a:r>
              <a:rPr lang="en-US" altLang="zh-CN" sz="2400" dirty="0" smtClean="0">
                <a:latin typeface="微软雅黑" panose="020B0503020204020204" charset="-122"/>
                <a:ea typeface="微软雅黑" panose="020B0503020204020204" charset="-122"/>
              </a:rPr>
              <a:t>——</a:t>
            </a:r>
            <a:r>
              <a:rPr lang="zh-CN" altLang="en-US" sz="2400" dirty="0" smtClean="0">
                <a:latin typeface="微软雅黑" panose="020B0503020204020204" charset="-122"/>
                <a:ea typeface="微软雅黑" panose="020B0503020204020204" charset="-122"/>
              </a:rPr>
              <a:t>双音节</a:t>
            </a:r>
            <a:endParaRPr lang="zh-CN" altLang="en-US" sz="24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16" name="图片 15" descr="花3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9365164" y="0"/>
            <a:ext cx="1851025" cy="1895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800" decel="100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800" decel="100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800" decel="100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800" decel="100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800" decel="100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800" decel="100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8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8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8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800" decel="100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8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8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8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800" decel="100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8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8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8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  <p:bldP spid="12" grpId="0"/>
      <p:bldP spid="13" grpId="0" animBg="1"/>
      <p:bldP spid="14" grpId="0" animBg="1"/>
      <p:bldP spid="1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花8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-1905" y="6054090"/>
            <a:ext cx="1784350" cy="814070"/>
          </a:xfrm>
          <a:prstGeom prst="rect">
            <a:avLst/>
          </a:prstGeom>
        </p:spPr>
      </p:pic>
      <p:pic>
        <p:nvPicPr>
          <p:cNvPr id="5" name="图片 4" descr="花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905" y="-13335"/>
            <a:ext cx="1883410" cy="2444115"/>
          </a:xfrm>
          <a:prstGeom prst="rect">
            <a:avLst/>
          </a:prstGeom>
        </p:spPr>
      </p:pic>
      <p:pic>
        <p:nvPicPr>
          <p:cNvPr id="6" name="图片 5" descr="花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684780" y="-1009015"/>
            <a:ext cx="1956435" cy="1999615"/>
          </a:xfrm>
          <a:prstGeom prst="rect">
            <a:avLst/>
          </a:prstGeom>
        </p:spPr>
      </p:pic>
      <p:pic>
        <p:nvPicPr>
          <p:cNvPr id="7" name="图片 6" descr="花3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9857105" y="-819785"/>
            <a:ext cx="3261360" cy="3340100"/>
          </a:xfrm>
          <a:prstGeom prst="rect">
            <a:avLst/>
          </a:prstGeom>
        </p:spPr>
      </p:pic>
      <p:pic>
        <p:nvPicPr>
          <p:cNvPr id="8" name="图片 7" descr="花9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721850" y="5278755"/>
            <a:ext cx="2901315" cy="300482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2499995" y="2003425"/>
            <a:ext cx="719137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sz="7200">
                <a:solidFill>
                  <a:srgbClr val="72A4A5"/>
                </a:solidFill>
                <a:latin typeface="微软雅黑" panose="020B0503020204020204" charset="-122"/>
                <a:ea typeface="微软雅黑" panose="020B0503020204020204" charset="-122"/>
              </a:rPr>
              <a:t>课外文言文翻译</a:t>
            </a:r>
            <a:endParaRPr lang="zh-CN" sz="7200">
              <a:solidFill>
                <a:srgbClr val="72A4A5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4386580" y="4892040"/>
            <a:ext cx="3419475" cy="625475"/>
          </a:xfrm>
          <a:prstGeom prst="roundRect">
            <a:avLst>
              <a:gd name="adj" fmla="val 50000"/>
            </a:avLst>
          </a:prstGeom>
          <a:solidFill>
            <a:srgbClr val="72A4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smtClean="0">
                <a:latin typeface="微软雅黑" panose="020B0503020204020204" charset="-122"/>
                <a:ea typeface="微软雅黑" panose="020B0503020204020204" charset="-122"/>
              </a:rPr>
              <a:t>高中语文</a:t>
            </a:r>
            <a:endParaRPr lang="zh-CN" altLang="en-US" sz="28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3010535" y="3520440"/>
            <a:ext cx="408305" cy="252730"/>
            <a:chOff x="4877" y="5235"/>
            <a:chExt cx="643" cy="398"/>
          </a:xfrm>
        </p:grpSpPr>
        <p:sp>
          <p:nvSpPr>
            <p:cNvPr id="11" name="菱形 10"/>
            <p:cNvSpPr/>
            <p:nvPr/>
          </p:nvSpPr>
          <p:spPr>
            <a:xfrm>
              <a:off x="4877" y="5235"/>
              <a:ext cx="398" cy="398"/>
            </a:xfrm>
            <a:prstGeom prst="diamond">
              <a:avLst/>
            </a:prstGeom>
            <a:solidFill>
              <a:srgbClr val="72A4A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菱形 11"/>
            <p:cNvSpPr/>
            <p:nvPr/>
          </p:nvSpPr>
          <p:spPr>
            <a:xfrm>
              <a:off x="5122" y="5235"/>
              <a:ext cx="398" cy="398"/>
            </a:xfrm>
            <a:prstGeom prst="diamond">
              <a:avLst/>
            </a:prstGeom>
            <a:solidFill>
              <a:srgbClr val="72A4A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8768080" y="3576955"/>
            <a:ext cx="408305" cy="252730"/>
            <a:chOff x="4877" y="5235"/>
            <a:chExt cx="643" cy="398"/>
          </a:xfrm>
        </p:grpSpPr>
        <p:sp>
          <p:nvSpPr>
            <p:cNvPr id="15" name="菱形 14"/>
            <p:cNvSpPr/>
            <p:nvPr/>
          </p:nvSpPr>
          <p:spPr>
            <a:xfrm>
              <a:off x="4877" y="5235"/>
              <a:ext cx="398" cy="398"/>
            </a:xfrm>
            <a:prstGeom prst="diamond">
              <a:avLst/>
            </a:prstGeom>
            <a:solidFill>
              <a:srgbClr val="72A4A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菱形 15"/>
            <p:cNvSpPr/>
            <p:nvPr/>
          </p:nvSpPr>
          <p:spPr>
            <a:xfrm>
              <a:off x="5122" y="5235"/>
              <a:ext cx="398" cy="398"/>
            </a:xfrm>
            <a:prstGeom prst="diamond">
              <a:avLst/>
            </a:prstGeom>
            <a:solidFill>
              <a:srgbClr val="72A4A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7" name="矩形 16"/>
          <p:cNvSpPr/>
          <p:nvPr/>
        </p:nvSpPr>
        <p:spPr>
          <a:xfrm>
            <a:off x="3548380" y="3324225"/>
            <a:ext cx="5095875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auto">
              <a:lnSpc>
                <a:spcPct val="150000"/>
              </a:lnSpc>
            </a:pPr>
            <a:r>
              <a:rPr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When a cigarette falls in love with a match,it is destined to be hurt.</a:t>
            </a:r>
            <a:endParaRPr sz="1200" dirty="0">
              <a:solidFill>
                <a:schemeClr val="bg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lvl="0" algn="ctr" fontAlgn="auto">
              <a:lnSpc>
                <a:spcPct val="150000"/>
              </a:lnSpc>
            </a:pPr>
            <a:r>
              <a:rPr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When a cigarette falls in love with a match,it is destined to be hurt.</a:t>
            </a:r>
            <a:endParaRPr sz="1200" dirty="0">
              <a:solidFill>
                <a:schemeClr val="bg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299"/>
                            </p:stCondLst>
                            <p:childTnLst>
                              <p:par>
                                <p:cTn id="3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799"/>
                            </p:stCondLst>
                            <p:childTnLst>
                              <p:par>
                                <p:cTn id="4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299"/>
                            </p:stCondLst>
                            <p:childTnLst>
                              <p:par>
                                <p:cTn id="47" presetID="29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 animBg="1"/>
      <p:bldP spid="10" grpId="1" bldLvl="0" animBg="1"/>
      <p:bldP spid="1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花3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-516255" y="-562610"/>
            <a:ext cx="1851025" cy="1895475"/>
          </a:xfrm>
          <a:prstGeom prst="rect">
            <a:avLst/>
          </a:prstGeom>
        </p:spPr>
      </p:pic>
      <p:pic>
        <p:nvPicPr>
          <p:cNvPr id="2" name="图片 1" descr="花3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0897870" y="5356225"/>
            <a:ext cx="1851025" cy="1895475"/>
          </a:xfrm>
          <a:prstGeom prst="rect">
            <a:avLst/>
          </a:prstGeom>
        </p:spPr>
      </p:pic>
      <p:cxnSp>
        <p:nvCxnSpPr>
          <p:cNvPr id="36" name="直接连接符 35"/>
          <p:cNvCxnSpPr/>
          <p:nvPr/>
        </p:nvCxnSpPr>
        <p:spPr>
          <a:xfrm flipV="1">
            <a:off x="5730240" y="1756410"/>
            <a:ext cx="732155" cy="8255"/>
          </a:xfrm>
          <a:prstGeom prst="line">
            <a:avLst/>
          </a:prstGeom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40" name="文本框 39"/>
          <p:cNvSpPr txBox="1"/>
          <p:nvPr/>
        </p:nvSpPr>
        <p:spPr>
          <a:xfrm>
            <a:off x="3627755" y="2311400"/>
            <a:ext cx="454088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古</a:t>
            </a:r>
            <a:r>
              <a:rPr lang="zh-CN" altLang="en-US" sz="2800">
                <a:solidFill>
                  <a:srgbClr val="DE0000"/>
                </a:solidFill>
                <a:latin typeface="微软雅黑" panose="020B0503020204020204" charset="-122"/>
                <a:ea typeface="微软雅黑" panose="020B0503020204020204" charset="-122"/>
              </a:rPr>
              <a:t>：地位低下、见识短浅</a:t>
            </a:r>
            <a:endParaRPr lang="zh-CN" altLang="en-US" sz="2800">
              <a:solidFill>
                <a:srgbClr val="DE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3500120" y="1242695"/>
            <a:ext cx="338328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lang="zh-CN" altLang="en-US"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①先帝不以臣卑鄙。</a:t>
            </a:r>
            <a:endParaRPr lang="zh-CN" altLang="en-US" sz="2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45" name="Title 6"/>
          <p:cNvSpPr txBox="1"/>
          <p:nvPr/>
        </p:nvSpPr>
        <p:spPr>
          <a:xfrm>
            <a:off x="2336800" y="509028"/>
            <a:ext cx="7518400" cy="471365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4000" dirty="0">
                <a:solidFill>
                  <a:srgbClr val="72A4A5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练一练</a:t>
            </a:r>
            <a:endParaRPr lang="zh-CN" altLang="en-US" sz="4000" dirty="0">
              <a:solidFill>
                <a:srgbClr val="72A4A5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3500120" y="4051935"/>
            <a:ext cx="338328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lang="zh-CN" altLang="en-US"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②秋天漠漠向昏黑。</a:t>
            </a:r>
            <a:endParaRPr lang="zh-CN" altLang="en-US" sz="2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cxnSp>
        <p:nvCxnSpPr>
          <p:cNvPr id="47" name="直接连接符 46"/>
          <p:cNvCxnSpPr/>
          <p:nvPr/>
        </p:nvCxnSpPr>
        <p:spPr>
          <a:xfrm flipV="1">
            <a:off x="3891915" y="4573905"/>
            <a:ext cx="777240" cy="2540"/>
          </a:xfrm>
          <a:prstGeom prst="line">
            <a:avLst/>
          </a:prstGeom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49" name="文本框 48"/>
          <p:cNvSpPr txBox="1"/>
          <p:nvPr/>
        </p:nvSpPr>
        <p:spPr>
          <a:xfrm>
            <a:off x="3745865" y="5231130"/>
            <a:ext cx="271653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古</a:t>
            </a:r>
            <a:r>
              <a:rPr lang="zh-CN" sz="2800">
                <a:solidFill>
                  <a:srgbClr val="DE0000"/>
                </a:solidFill>
                <a:latin typeface="微软雅黑" panose="020B0503020204020204" charset="-122"/>
                <a:ea typeface="微软雅黑" panose="020B0503020204020204" charset="-122"/>
              </a:rPr>
              <a:t>：秋日的天空</a:t>
            </a:r>
            <a:endParaRPr lang="zh-CN" sz="2800">
              <a:solidFill>
                <a:srgbClr val="DE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7" name="下箭头 26"/>
          <p:cNvSpPr/>
          <p:nvPr/>
        </p:nvSpPr>
        <p:spPr>
          <a:xfrm>
            <a:off x="5944870" y="1871345"/>
            <a:ext cx="302895" cy="440055"/>
          </a:xfrm>
          <a:prstGeom prst="downArrow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下箭头 28"/>
          <p:cNvSpPr/>
          <p:nvPr/>
        </p:nvSpPr>
        <p:spPr>
          <a:xfrm>
            <a:off x="5844540" y="2953385"/>
            <a:ext cx="502285" cy="312420"/>
          </a:xfrm>
          <a:prstGeom prst="downArrow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5"/>
          <p:cNvSpPr txBox="1"/>
          <p:nvPr/>
        </p:nvSpPr>
        <p:spPr>
          <a:xfrm>
            <a:off x="3063240" y="3397885"/>
            <a:ext cx="639064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译：先帝不认为我地位低下、见识短浅。</a:t>
            </a:r>
            <a:endParaRPr lang="zh-CN" altLang="en-US" sz="2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2" name="下箭头 11"/>
          <p:cNvSpPr/>
          <p:nvPr/>
        </p:nvSpPr>
        <p:spPr>
          <a:xfrm>
            <a:off x="4128770" y="4680585"/>
            <a:ext cx="302895" cy="440055"/>
          </a:xfrm>
          <a:prstGeom prst="downArrow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下箭头 12"/>
          <p:cNvSpPr/>
          <p:nvPr/>
        </p:nvSpPr>
        <p:spPr>
          <a:xfrm>
            <a:off x="5845175" y="5864225"/>
            <a:ext cx="502285" cy="312420"/>
          </a:xfrm>
          <a:prstGeom prst="downArrow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3159760" y="6176645"/>
            <a:ext cx="695452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译：秋日的天空渐渐变得越来越昏暗。</a:t>
            </a:r>
            <a:endParaRPr lang="zh-CN" altLang="en-US" sz="2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8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3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000"/>
                            </p:stCondLst>
                            <p:childTnLst>
                              <p:par>
                                <p:cTn id="4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000"/>
                            </p:stCondLst>
                            <p:childTnLst>
                              <p:par>
                                <p:cTn id="6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1000"/>
                            </p:stCondLst>
                            <p:childTnLst>
                              <p:par>
                                <p:cTn id="78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000"/>
                            </p:stCondLst>
                            <p:childTnLst>
                              <p:par>
                                <p:cTn id="8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/>
      <p:bldP spid="44" grpId="0"/>
      <p:bldP spid="45" grpId="0"/>
      <p:bldP spid="46" grpId="0"/>
      <p:bldP spid="49" grpId="0"/>
      <p:bldP spid="27" grpId="0" bldLvl="0" animBg="1"/>
      <p:bldP spid="29" grpId="0" bldLvl="0" animBg="1"/>
      <p:bldP spid="16" grpId="0"/>
      <p:bldP spid="12" grpId="0" bldLvl="0" animBg="1"/>
      <p:bldP spid="13" grpId="0" bldLvl="0" animBg="1"/>
      <p:bldP spid="1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花3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-516255" y="-562610"/>
            <a:ext cx="1851025" cy="1895475"/>
          </a:xfrm>
          <a:prstGeom prst="rect">
            <a:avLst/>
          </a:prstGeom>
        </p:spPr>
      </p:pic>
      <p:pic>
        <p:nvPicPr>
          <p:cNvPr id="2" name="图片 1" descr="花3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0897870" y="5356225"/>
            <a:ext cx="1851025" cy="1895475"/>
          </a:xfrm>
          <a:prstGeom prst="rect">
            <a:avLst/>
          </a:prstGeom>
        </p:spPr>
      </p:pic>
      <p:sp>
        <p:nvSpPr>
          <p:cNvPr id="21" name="Title 6"/>
          <p:cNvSpPr txBox="1"/>
          <p:nvPr/>
        </p:nvSpPr>
        <p:spPr>
          <a:xfrm>
            <a:off x="2336800" y="509028"/>
            <a:ext cx="7518400" cy="471365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4000" dirty="0">
                <a:solidFill>
                  <a:srgbClr val="72A4A5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小结</a:t>
            </a:r>
            <a:endParaRPr lang="zh-CN" altLang="en-US" sz="4000" dirty="0">
              <a:solidFill>
                <a:srgbClr val="72A4A5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96" name="文本框 95"/>
          <p:cNvSpPr txBox="1"/>
          <p:nvPr/>
        </p:nvSpPr>
        <p:spPr>
          <a:xfrm>
            <a:off x="1334770" y="2994025"/>
            <a:ext cx="312420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字字落实</a:t>
            </a:r>
            <a:endParaRPr lang="zh-CN" altLang="en-US" sz="3200">
              <a:solidFill>
                <a:srgbClr val="DE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2900680" y="2994025"/>
            <a:ext cx="155829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>
                <a:solidFill>
                  <a:srgbClr val="DE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sym typeface="+mn-ea"/>
              </a:rPr>
              <a:t>留删换</a:t>
            </a:r>
            <a:endParaRPr lang="zh-CN" sz="2800">
              <a:solidFill>
                <a:srgbClr val="DE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3047365" y="3577590"/>
            <a:ext cx="1264920" cy="0"/>
          </a:xfrm>
          <a:prstGeom prst="line">
            <a:avLst/>
          </a:prstGeom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8" name="左大括号 7"/>
          <p:cNvSpPr/>
          <p:nvPr/>
        </p:nvSpPr>
        <p:spPr>
          <a:xfrm>
            <a:off x="4653280" y="2052320"/>
            <a:ext cx="365760" cy="2467610"/>
          </a:xfrm>
          <a:prstGeom prst="leftBrace">
            <a:avLst/>
          </a:prstGeom>
          <a:ln>
            <a:solidFill>
              <a:srgbClr val="5E9292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5213350" y="1937385"/>
            <a:ext cx="135636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保留法</a:t>
            </a:r>
            <a:endParaRPr lang="zh-CN" altLang="en-US" sz="280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213350" y="3025140"/>
            <a:ext cx="135636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删除法</a:t>
            </a:r>
            <a:endParaRPr lang="zh-CN" altLang="en-US" sz="280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213350" y="3997960"/>
            <a:ext cx="135636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替换法</a:t>
            </a:r>
            <a:endParaRPr lang="zh-CN" altLang="en-US" sz="280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5213350" y="2459355"/>
            <a:ext cx="1264920" cy="0"/>
          </a:xfrm>
          <a:prstGeom prst="line">
            <a:avLst/>
          </a:prstGeom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5213350" y="3493770"/>
            <a:ext cx="1264920" cy="0"/>
          </a:xfrm>
          <a:prstGeom prst="line">
            <a:avLst/>
          </a:prstGeom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5213350" y="4519930"/>
            <a:ext cx="1264920" cy="0"/>
          </a:xfrm>
          <a:prstGeom prst="line">
            <a:avLst/>
          </a:prstGeom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16" name="右箭头 15"/>
          <p:cNvSpPr/>
          <p:nvPr/>
        </p:nvSpPr>
        <p:spPr>
          <a:xfrm>
            <a:off x="7010110" y="4150273"/>
            <a:ext cx="434408" cy="217204"/>
          </a:xfrm>
          <a:prstGeom prst="rightArrow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8102600" y="3997960"/>
            <a:ext cx="207708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sz="2800" dirty="0">
                <a:solidFill>
                  <a:srgbClr val="DE0000"/>
                </a:solidFill>
                <a:latin typeface="微软雅黑" panose="020B0503020204020204" charset="-122"/>
                <a:ea typeface="微软雅黑" panose="020B0503020204020204" charset="-122"/>
              </a:rPr>
              <a:t>古今异义</a:t>
            </a:r>
            <a:r>
              <a:rPr lang="zh-CN" sz="2800" dirty="0" smtClean="0">
                <a:solidFill>
                  <a:srgbClr val="DE0000"/>
                </a:solidFill>
                <a:latin typeface="微软雅黑" panose="020B0503020204020204" charset="-122"/>
                <a:ea typeface="微软雅黑" panose="020B0503020204020204" charset="-122"/>
              </a:rPr>
              <a:t>词</a:t>
            </a:r>
            <a:r>
              <a:rPr lang="zh-CN" altLang="en-US" sz="2800" dirty="0" smtClean="0">
                <a:solidFill>
                  <a:srgbClr val="DE0000"/>
                </a:solidFill>
                <a:latin typeface="微软雅黑" panose="020B0503020204020204" charset="-122"/>
                <a:ea typeface="微软雅黑" panose="020B0503020204020204" charset="-122"/>
              </a:rPr>
              <a:t>、单音节词</a:t>
            </a:r>
            <a:endParaRPr lang="zh-CN" sz="2800" dirty="0">
              <a:solidFill>
                <a:srgbClr val="DE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8102600" y="3025140"/>
            <a:ext cx="207708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sz="2800">
                <a:solidFill>
                  <a:srgbClr val="DE0000"/>
                </a:solidFill>
                <a:latin typeface="微软雅黑" panose="020B0503020204020204" charset="-122"/>
                <a:ea typeface="微软雅黑" panose="020B0503020204020204" charset="-122"/>
              </a:rPr>
              <a:t>句首发语词</a:t>
            </a:r>
            <a:endParaRPr lang="zh-CN" sz="2800">
              <a:solidFill>
                <a:srgbClr val="DE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2" name="右箭头 21"/>
          <p:cNvSpPr/>
          <p:nvPr/>
        </p:nvSpPr>
        <p:spPr>
          <a:xfrm>
            <a:off x="7010110" y="3177453"/>
            <a:ext cx="434408" cy="217204"/>
          </a:xfrm>
          <a:prstGeom prst="rightArrow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3" name="右箭头 22"/>
          <p:cNvSpPr/>
          <p:nvPr/>
        </p:nvSpPr>
        <p:spPr>
          <a:xfrm>
            <a:off x="7010110" y="2089698"/>
            <a:ext cx="434408" cy="217204"/>
          </a:xfrm>
          <a:prstGeom prst="rightArrow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8102600" y="1937385"/>
            <a:ext cx="315849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sz="2800">
                <a:solidFill>
                  <a:srgbClr val="DE0000"/>
                </a:solidFill>
                <a:latin typeface="微软雅黑" panose="020B0503020204020204" charset="-122"/>
                <a:ea typeface="微软雅黑" panose="020B0503020204020204" charset="-122"/>
              </a:rPr>
              <a:t>古今意思相同的词</a:t>
            </a:r>
            <a:endParaRPr lang="zh-CN" sz="2800">
              <a:solidFill>
                <a:srgbClr val="DE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9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8" dur="10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500"/>
                            </p:stCondLst>
                            <p:childTnLst>
                              <p:par>
                                <p:cTn id="90" presetID="42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500"/>
                            </p:stCondLst>
                            <p:childTnLst>
                              <p:par>
                                <p:cTn id="101" presetID="42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500"/>
                            </p:stCondLst>
                            <p:childTnLst>
                              <p:par>
                                <p:cTn id="112" presetID="42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96" grpId="1"/>
      <p:bldP spid="49" grpId="1"/>
      <p:bldP spid="8" grpId="0" bldLvl="0" animBg="1"/>
      <p:bldP spid="9" grpId="0"/>
      <p:bldP spid="10" grpId="0"/>
      <p:bldP spid="11" grpId="0"/>
      <p:bldP spid="16" grpId="0" bldLvl="0" animBg="1"/>
      <p:bldP spid="17" grpId="1"/>
      <p:bldP spid="18" grpId="1"/>
      <p:bldP spid="22" grpId="0" bldLvl="0" animBg="1"/>
      <p:bldP spid="23" grpId="0" bldLvl="0" animBg="1"/>
      <p:bldP spid="24" grpId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花3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-516255" y="-562610"/>
            <a:ext cx="1851025" cy="1895475"/>
          </a:xfrm>
          <a:prstGeom prst="rect">
            <a:avLst/>
          </a:prstGeom>
        </p:spPr>
      </p:pic>
      <p:pic>
        <p:nvPicPr>
          <p:cNvPr id="2" name="图片 1" descr="花3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0897870" y="5356225"/>
            <a:ext cx="1851025" cy="1895475"/>
          </a:xfrm>
          <a:prstGeom prst="rect">
            <a:avLst/>
          </a:prstGeom>
        </p:spPr>
      </p:pic>
      <p:sp>
        <p:nvSpPr>
          <p:cNvPr id="3" name="对角圆角矩形 2"/>
          <p:cNvSpPr/>
          <p:nvPr/>
        </p:nvSpPr>
        <p:spPr>
          <a:xfrm>
            <a:off x="1648460" y="1632585"/>
            <a:ext cx="1846580" cy="761365"/>
          </a:xfrm>
          <a:prstGeom prst="round2Diag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1587500" y="1721485"/>
            <a:ext cx="196723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>
                <a:solidFill>
                  <a:schemeClr val="bg1">
                    <a:lumMod val="9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补充法</a:t>
            </a:r>
            <a:endParaRPr lang="zh-CN" altLang="en-US" sz="3200">
              <a:solidFill>
                <a:schemeClr val="bg1">
                  <a:lumMod val="9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虚尾箭头 12"/>
          <p:cNvSpPr/>
          <p:nvPr/>
        </p:nvSpPr>
        <p:spPr>
          <a:xfrm>
            <a:off x="4711065" y="1752600"/>
            <a:ext cx="360680" cy="533400"/>
          </a:xfrm>
          <a:prstGeom prst="strip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文本框 40"/>
          <p:cNvSpPr txBox="1"/>
          <p:nvPr/>
        </p:nvSpPr>
        <p:spPr>
          <a:xfrm>
            <a:off x="5990590" y="1752600"/>
            <a:ext cx="475424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将句中一些</a:t>
            </a:r>
            <a:r>
              <a:rPr lang="zh-CN" altLang="en-US" sz="2800">
                <a:solidFill>
                  <a:srgbClr val="DE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省略的成分</a:t>
            </a:r>
            <a:r>
              <a:rPr lang="zh-CN" alt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补出。</a:t>
            </a:r>
            <a:endParaRPr lang="zh-CN" altLang="en-US" sz="2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866775" y="1721485"/>
            <a:ext cx="61595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latin typeface="微软雅黑" panose="020B0503020204020204" charset="-122"/>
                <a:ea typeface="微软雅黑" panose="020B0503020204020204" charset="-122"/>
              </a:rPr>
              <a:t>④</a:t>
            </a:r>
            <a:endParaRPr lang="zh-CN" altLang="en-US" sz="32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5" name="Title 6"/>
          <p:cNvSpPr txBox="1"/>
          <p:nvPr/>
        </p:nvSpPr>
        <p:spPr>
          <a:xfrm>
            <a:off x="2336800" y="509028"/>
            <a:ext cx="7518400" cy="471365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4000" dirty="0">
                <a:solidFill>
                  <a:srgbClr val="72A4A5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翻译的方法</a:t>
            </a:r>
            <a:endParaRPr lang="zh-CN" altLang="en-US" sz="4000" dirty="0">
              <a:solidFill>
                <a:srgbClr val="72A4A5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894580" y="2545715"/>
            <a:ext cx="240284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例：必以分人。</a:t>
            </a:r>
            <a:endParaRPr lang="zh-CN" altLang="en-US" sz="2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cxnSp>
        <p:nvCxnSpPr>
          <p:cNvPr id="15" name="直接箭头连接符 14"/>
          <p:cNvCxnSpPr>
            <a:endCxn id="16" idx="0"/>
          </p:cNvCxnSpPr>
          <p:nvPr/>
        </p:nvCxnSpPr>
        <p:spPr>
          <a:xfrm>
            <a:off x="6445250" y="3067685"/>
            <a:ext cx="7620" cy="457200"/>
          </a:xfrm>
          <a:prstGeom prst="straightConnector1">
            <a:avLst/>
          </a:prstGeom>
          <a:ln>
            <a:tailEnd type="arrow" w="med" len="med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16" name="文本框 15"/>
          <p:cNvSpPr txBox="1"/>
          <p:nvPr/>
        </p:nvSpPr>
        <p:spPr>
          <a:xfrm>
            <a:off x="6188710" y="3524885"/>
            <a:ext cx="52832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之</a:t>
            </a:r>
            <a:endParaRPr lang="zh-CN" altLang="en-US" sz="2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5365750" y="4445000"/>
            <a:ext cx="217360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必以</a:t>
            </a:r>
            <a:r>
              <a:rPr lang="zh-CN" altLang="en-US" sz="2800">
                <a:solidFill>
                  <a:srgbClr val="FA7E6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之</a:t>
            </a:r>
            <a:r>
              <a:rPr lang="zh-CN" alt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分人。</a:t>
            </a:r>
            <a:endParaRPr lang="zh-CN" altLang="en-US" sz="2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8" name="下箭头 17"/>
          <p:cNvSpPr/>
          <p:nvPr/>
        </p:nvSpPr>
        <p:spPr>
          <a:xfrm>
            <a:off x="6254750" y="4140200"/>
            <a:ext cx="396240" cy="304800"/>
          </a:xfrm>
          <a:prstGeom prst="downArrow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下箭头 18"/>
          <p:cNvSpPr/>
          <p:nvPr/>
        </p:nvSpPr>
        <p:spPr>
          <a:xfrm>
            <a:off x="6205220" y="5074285"/>
            <a:ext cx="462280" cy="350520"/>
          </a:xfrm>
          <a:prstGeom prst="downArrow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4542790" y="5532120"/>
            <a:ext cx="378714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译：一定把</a:t>
            </a:r>
            <a:r>
              <a:rPr lang="zh-CN" altLang="en-US" sz="2800">
                <a:solidFill>
                  <a:srgbClr val="DE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它</a:t>
            </a:r>
            <a:r>
              <a:rPr lang="zh-CN" alt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分给别人。</a:t>
            </a:r>
            <a:endParaRPr lang="zh-CN" altLang="en-US" sz="2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21" name="下箭头 20"/>
          <p:cNvSpPr/>
          <p:nvPr/>
        </p:nvSpPr>
        <p:spPr>
          <a:xfrm>
            <a:off x="5761990" y="3096895"/>
            <a:ext cx="228600" cy="241935"/>
          </a:xfrm>
          <a:prstGeom prst="downArrow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下箭头 21"/>
          <p:cNvSpPr/>
          <p:nvPr/>
        </p:nvSpPr>
        <p:spPr>
          <a:xfrm>
            <a:off x="6124575" y="3096895"/>
            <a:ext cx="242570" cy="699770"/>
          </a:xfrm>
          <a:prstGeom prst="downArrow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文本框 22"/>
          <p:cNvSpPr txBox="1"/>
          <p:nvPr/>
        </p:nvSpPr>
        <p:spPr>
          <a:xfrm>
            <a:off x="5200015" y="3339465"/>
            <a:ext cx="92456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一定</a:t>
            </a:r>
            <a:endParaRPr lang="zh-CN" altLang="en-US" sz="2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5200015" y="3700780"/>
            <a:ext cx="130556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用、把</a:t>
            </a:r>
            <a:endParaRPr lang="zh-CN" altLang="en-US" sz="2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25" name="下箭头 24"/>
          <p:cNvSpPr/>
          <p:nvPr/>
        </p:nvSpPr>
        <p:spPr>
          <a:xfrm>
            <a:off x="6505575" y="3096895"/>
            <a:ext cx="257175" cy="1125855"/>
          </a:xfrm>
          <a:prstGeom prst="downArrow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文本框 25"/>
          <p:cNvSpPr txBox="1"/>
          <p:nvPr/>
        </p:nvSpPr>
        <p:spPr>
          <a:xfrm>
            <a:off x="5990590" y="4194810"/>
            <a:ext cx="92456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分给</a:t>
            </a:r>
            <a:endParaRPr lang="zh-CN" altLang="en-US" sz="2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27" name="下箭头 26"/>
          <p:cNvSpPr/>
          <p:nvPr/>
        </p:nvSpPr>
        <p:spPr>
          <a:xfrm>
            <a:off x="6883400" y="3096895"/>
            <a:ext cx="257175" cy="1506220"/>
          </a:xfrm>
          <a:prstGeom prst="downArrow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文本框 27"/>
          <p:cNvSpPr txBox="1"/>
          <p:nvPr/>
        </p:nvSpPr>
        <p:spPr>
          <a:xfrm>
            <a:off x="6550025" y="4603115"/>
            <a:ext cx="92456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别人</a:t>
            </a:r>
            <a:endParaRPr lang="zh-CN" altLang="en-US" sz="2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29" name="下箭头 28"/>
          <p:cNvSpPr/>
          <p:nvPr/>
        </p:nvSpPr>
        <p:spPr>
          <a:xfrm>
            <a:off x="6047740" y="5124450"/>
            <a:ext cx="502285" cy="312420"/>
          </a:xfrm>
          <a:prstGeom prst="downArrow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文本框 29"/>
          <p:cNvSpPr txBox="1"/>
          <p:nvPr/>
        </p:nvSpPr>
        <p:spPr>
          <a:xfrm>
            <a:off x="4788535" y="5549900"/>
            <a:ext cx="29146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一定把分给别人。</a:t>
            </a:r>
            <a:endParaRPr lang="zh-CN" altLang="en-US" sz="2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31" name="下箭头 30"/>
          <p:cNvSpPr/>
          <p:nvPr/>
        </p:nvSpPr>
        <p:spPr>
          <a:xfrm rot="16020000">
            <a:off x="7903210" y="5658485"/>
            <a:ext cx="396240" cy="304800"/>
          </a:xfrm>
          <a:prstGeom prst="downArrow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文本框 31"/>
          <p:cNvSpPr txBox="1"/>
          <p:nvPr/>
        </p:nvSpPr>
        <p:spPr>
          <a:xfrm>
            <a:off x="8549640" y="5549900"/>
            <a:ext cx="95504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把</a:t>
            </a:r>
            <a:r>
              <a:rPr lang="zh-CN" altLang="en-US" sz="2800">
                <a:solidFill>
                  <a:srgbClr val="DE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它</a:t>
            </a:r>
            <a:endParaRPr lang="zh-CN" altLang="en-US" sz="2800">
              <a:solidFill>
                <a:srgbClr val="DE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33" name="下箭头 32"/>
          <p:cNvSpPr/>
          <p:nvPr/>
        </p:nvSpPr>
        <p:spPr>
          <a:xfrm rot="16020000">
            <a:off x="9494520" y="5658485"/>
            <a:ext cx="396240" cy="304800"/>
          </a:xfrm>
          <a:prstGeom prst="downArrow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文本框 33"/>
          <p:cNvSpPr txBox="1"/>
          <p:nvPr/>
        </p:nvSpPr>
        <p:spPr>
          <a:xfrm>
            <a:off x="10078720" y="5549900"/>
            <a:ext cx="66611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DE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之</a:t>
            </a:r>
            <a:endParaRPr lang="zh-CN" altLang="en-US" sz="2800">
              <a:solidFill>
                <a:srgbClr val="DE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9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000"/>
                            </p:stCondLst>
                            <p:childTnLst>
                              <p:par>
                                <p:cTn id="5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1000"/>
                            </p:stCondLst>
                            <p:childTnLst>
                              <p:par>
                                <p:cTn id="7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000"/>
                            </p:stCondLst>
                            <p:childTnLst>
                              <p:par>
                                <p:cTn id="8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1000"/>
                            </p:stCondLst>
                            <p:childTnLst>
                              <p:par>
                                <p:cTn id="9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1000"/>
                            </p:stCondLst>
                            <p:childTnLst>
                              <p:par>
                                <p:cTn id="10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1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1000"/>
                            </p:stCondLst>
                            <p:childTnLst>
                              <p:par>
                                <p:cTn id="12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1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31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1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4" presetID="1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35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13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8" presetID="1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39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14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2" presetID="1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3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14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6" presetID="1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7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14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0" presetID="1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51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15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4" presetID="1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55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15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8" presetID="1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59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16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2" presetID="1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63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16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6" presetID="1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67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16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0" presetID="1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71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17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4" presetID="1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75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17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8" presetID="1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79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18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2" presetID="1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3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18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6" fill="hold">
                            <p:stCondLst>
                              <p:cond delay="500"/>
                            </p:stCondLst>
                            <p:childTnLst>
                              <p:par>
                                <p:cTn id="187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2" fill="hold">
                            <p:stCondLst>
                              <p:cond delay="1500"/>
                            </p:stCondLst>
                            <p:childTnLst>
                              <p:par>
                                <p:cTn id="19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6" fill="hold">
                      <p:stCondLst>
                        <p:cond delay="indefinite"/>
                      </p:stCondLst>
                      <p:childTnLst>
                        <p:par>
                          <p:cTn id="197" fill="hold">
                            <p:stCondLst>
                              <p:cond delay="0"/>
                            </p:stCondLst>
                            <p:childTnLst>
                              <p:par>
                                <p:cTn id="198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3" fill="hold">
                            <p:stCondLst>
                              <p:cond delay="1000"/>
                            </p:stCondLst>
                            <p:childTnLst>
                              <p:par>
                                <p:cTn id="20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7" fill="hold">
                      <p:stCondLst>
                        <p:cond delay="indefinite"/>
                      </p:stCondLst>
                      <p:childTnLst>
                        <p:par>
                          <p:cTn id="208" fill="hold">
                            <p:stCondLst>
                              <p:cond delay="0"/>
                            </p:stCondLst>
                            <p:childTnLst>
                              <p:par>
                                <p:cTn id="20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4" fill="hold">
                            <p:stCondLst>
                              <p:cond delay="1000"/>
                            </p:stCondLst>
                            <p:childTnLst>
                              <p:par>
                                <p:cTn id="21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12" grpId="0"/>
      <p:bldP spid="13" grpId="0" animBg="1"/>
      <p:bldP spid="13" grpId="1" bldLvl="0" animBg="1"/>
      <p:bldP spid="41" grpId="0"/>
      <p:bldP spid="42" grpId="0"/>
      <p:bldP spid="14" grpId="0"/>
      <p:bldP spid="16" grpId="0"/>
      <p:bldP spid="17" grpId="0"/>
      <p:bldP spid="18" grpId="0" bldLvl="0" animBg="1"/>
      <p:bldP spid="19" grpId="0" bldLvl="0" animBg="1"/>
      <p:bldP spid="20" grpId="0"/>
      <p:bldP spid="21" grpId="0" bldLvl="0" animBg="1"/>
      <p:bldP spid="21" grpId="1" bldLvl="0" animBg="1"/>
      <p:bldP spid="22" grpId="0" bldLvl="0" animBg="1"/>
      <p:bldP spid="22" grpId="1" bldLvl="0" animBg="1"/>
      <p:bldP spid="23" grpId="0"/>
      <p:bldP spid="23" grpId="1"/>
      <p:bldP spid="24" grpId="0"/>
      <p:bldP spid="24" grpId="1"/>
      <p:bldP spid="25" grpId="0" bldLvl="0" animBg="1"/>
      <p:bldP spid="25" grpId="1" bldLvl="0" animBg="1"/>
      <p:bldP spid="26" grpId="0"/>
      <p:bldP spid="26" grpId="1"/>
      <p:bldP spid="27" grpId="0" bldLvl="0" animBg="1"/>
      <p:bldP spid="27" grpId="1" bldLvl="0" animBg="1"/>
      <p:bldP spid="28" grpId="0"/>
      <p:bldP spid="28" grpId="1"/>
      <p:bldP spid="29" grpId="0" bldLvl="0" animBg="1"/>
      <p:bldP spid="29" grpId="1" bldLvl="0" animBg="1"/>
      <p:bldP spid="30" grpId="0"/>
      <p:bldP spid="30" grpId="1"/>
      <p:bldP spid="31" grpId="0" bldLvl="0" animBg="1"/>
      <p:bldP spid="31" grpId="1" bldLvl="0" animBg="1"/>
      <p:bldP spid="32" grpId="0"/>
      <p:bldP spid="32" grpId="1"/>
      <p:bldP spid="33" grpId="0" bldLvl="0" animBg="1"/>
      <p:bldP spid="33" grpId="1" bldLvl="0" animBg="1"/>
      <p:bldP spid="34" grpId="0"/>
      <p:bldP spid="34" grpId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花3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0" y="-562610"/>
            <a:ext cx="1851025" cy="18954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271831" y="1052736"/>
            <a:ext cx="732924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kumimoji="1" lang="zh-CN" altLang="en-US" sz="2400" dirty="0" smtClean="0">
                <a:latin typeface="微软雅黑" panose="020B0503020204020204" charset="-122"/>
                <a:ea typeface="微软雅黑" panose="020B0503020204020204" charset="-122"/>
              </a:rPr>
              <a:t>省略句，应将</a:t>
            </a:r>
            <a:r>
              <a:rPr kumimoji="1" lang="zh-CN" altLang="en-US" sz="2400" dirty="0" smtClean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某些省略了的成分先补上</a:t>
            </a:r>
            <a:r>
              <a:rPr kumimoji="1" lang="zh-CN" altLang="en-US" sz="2400" dirty="0" smtClean="0">
                <a:latin typeface="微软雅黑" panose="020B0503020204020204" charset="-122"/>
                <a:ea typeface="微软雅黑" panose="020B0503020204020204" charset="-122"/>
              </a:rPr>
              <a:t>，然后再翻译。</a:t>
            </a:r>
            <a:endParaRPr lang="zh-CN" altLang="en-US" sz="24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360321" y="2072985"/>
            <a:ext cx="169309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en-US" altLang="zh-CN" sz="2400" dirty="0" smtClean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1.</a:t>
            </a:r>
            <a:r>
              <a:rPr kumimoji="1" lang="zh-CN" altLang="en-US" sz="2400" dirty="0" smtClean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省主语：</a:t>
            </a:r>
            <a:endParaRPr lang="zh-CN" altLang="en-US" sz="2400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242334" y="3063738"/>
            <a:ext cx="698477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Bef>
                <a:spcPct val="50000"/>
              </a:spcBef>
            </a:pPr>
            <a:r>
              <a:rPr kumimoji="1" lang="zh-CN" altLang="en-US" sz="2400" dirty="0" smtClean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（</a:t>
            </a:r>
            <a:r>
              <a:rPr kumimoji="1" lang="en-US" altLang="zh-CN" sz="2400" dirty="0" smtClean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r>
              <a:rPr kumimoji="1" lang="zh-CN" altLang="en-US" sz="2400" dirty="0" smtClean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）句首省略主语：</a:t>
            </a:r>
            <a:r>
              <a:rPr kumimoji="1" lang="zh-CN" altLang="en-US" sz="2400" dirty="0" smtClean="0">
                <a:latin typeface="微软雅黑" panose="020B0503020204020204" charset="-122"/>
                <a:ea typeface="微软雅黑" panose="020B0503020204020204" charset="-122"/>
              </a:rPr>
              <a:t>（</a:t>
            </a:r>
            <a:r>
              <a:rPr kumimoji="1" lang="zh-CN" altLang="en-US" sz="2400" dirty="0" smtClean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村人</a:t>
            </a:r>
            <a:r>
              <a:rPr kumimoji="1" lang="zh-CN" altLang="en-US" sz="2400" dirty="0" smtClean="0">
                <a:latin typeface="微软雅黑" panose="020B0503020204020204" charset="-122"/>
                <a:ea typeface="微软雅黑" panose="020B0503020204020204" charset="-122"/>
              </a:rPr>
              <a:t>）见渔人，乃大惊 ；</a:t>
            </a:r>
            <a:endParaRPr kumimoji="1" lang="zh-CN" altLang="en-US" sz="24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242334" y="4183758"/>
            <a:ext cx="980420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Bef>
                <a:spcPct val="50000"/>
              </a:spcBef>
            </a:pPr>
            <a:r>
              <a:rPr kumimoji="1" lang="zh-CN" altLang="en-US" sz="2400" dirty="0" smtClean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（</a:t>
            </a:r>
            <a:r>
              <a:rPr kumimoji="1" lang="en-US" altLang="zh-CN" sz="2400" dirty="0" smtClean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2</a:t>
            </a:r>
            <a:r>
              <a:rPr kumimoji="1" lang="zh-CN" altLang="en-US" sz="2400" dirty="0" smtClean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）连续句子的后一句省略主语：</a:t>
            </a:r>
            <a:endParaRPr kumimoji="1" lang="zh-CN" altLang="en-US" sz="2400" dirty="0" smtClean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just">
              <a:spcBef>
                <a:spcPct val="50000"/>
              </a:spcBef>
            </a:pPr>
            <a:r>
              <a:rPr kumimoji="1" lang="zh-CN" altLang="en-US" sz="2400" dirty="0" smtClean="0">
                <a:latin typeface="微软雅黑" panose="020B0503020204020204" charset="-122"/>
                <a:ea typeface="微软雅黑" panose="020B0503020204020204" charset="-122"/>
              </a:rPr>
              <a:t>   樊哙曰：“今日之事何如？”良曰：“（</a:t>
            </a:r>
            <a:r>
              <a:rPr kumimoji="1" lang="zh-CN" altLang="en-US" sz="2400" dirty="0" smtClean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事</a:t>
            </a:r>
            <a:r>
              <a:rPr kumimoji="1" lang="zh-CN" altLang="en-US" sz="2400" dirty="0" smtClean="0">
                <a:latin typeface="微软雅黑" panose="020B0503020204020204" charset="-122"/>
                <a:ea typeface="微软雅黑" panose="020B0503020204020204" charset="-122"/>
              </a:rPr>
              <a:t>）甚急” 。</a:t>
            </a:r>
            <a:endParaRPr kumimoji="1" lang="zh-CN" altLang="en-US" sz="24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花3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0" y="-562610"/>
            <a:ext cx="1851025" cy="1895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74470" y="1585367"/>
            <a:ext cx="609333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spcBef>
                <a:spcPct val="50000"/>
              </a:spcBef>
            </a:pPr>
            <a:r>
              <a:rPr kumimoji="1" lang="en-US" altLang="zh-CN" sz="2400" b="1" dirty="0" smtClean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2.</a:t>
            </a:r>
            <a:r>
              <a:rPr kumimoji="1" lang="zh-CN" altLang="en-US" sz="2400" b="1" dirty="0" smtClean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省宾语：</a:t>
            </a:r>
            <a:r>
              <a:rPr kumimoji="1" lang="zh-CN" altLang="en-US" sz="2400" dirty="0" smtClean="0">
                <a:latin typeface="微软雅黑" panose="020B0503020204020204" charset="-122"/>
                <a:ea typeface="微软雅黑" panose="020B0503020204020204" charset="-122"/>
              </a:rPr>
              <a:t>以相如功大，拜（</a:t>
            </a:r>
            <a:r>
              <a:rPr kumimoji="1" lang="zh-CN" altLang="en-US" sz="2400" dirty="0" smtClean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之</a:t>
            </a:r>
            <a:r>
              <a:rPr kumimoji="1" lang="zh-CN" altLang="en-US" sz="2400" dirty="0" smtClean="0">
                <a:latin typeface="微软雅黑" panose="020B0503020204020204" charset="-122"/>
                <a:ea typeface="微软雅黑" panose="020B0503020204020204" charset="-122"/>
              </a:rPr>
              <a:t>）为上卿。</a:t>
            </a:r>
            <a:r>
              <a:rPr kumimoji="1" lang="zh-CN" altLang="en-US" sz="2400" b="1" dirty="0" smtClean="0">
                <a:latin typeface="微软雅黑" panose="020B0503020204020204" charset="-122"/>
                <a:ea typeface="微软雅黑" panose="020B0503020204020204" charset="-122"/>
              </a:rPr>
              <a:t> </a:t>
            </a:r>
            <a:endParaRPr kumimoji="1" lang="zh-CN" altLang="en-US" sz="24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75556" y="2719785"/>
            <a:ext cx="932569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Bef>
                <a:spcPct val="50000"/>
              </a:spcBef>
            </a:pPr>
            <a:r>
              <a:rPr kumimoji="1" lang="en-US" altLang="zh-CN" sz="2400" b="1" dirty="0" smtClean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3.</a:t>
            </a:r>
            <a:r>
              <a:rPr kumimoji="1" lang="zh-CN" altLang="en-US" sz="2400" b="1" dirty="0" smtClean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省谓语：</a:t>
            </a:r>
            <a:r>
              <a:rPr kumimoji="1" lang="zh-CN" altLang="en-US" sz="2400" dirty="0" smtClean="0">
                <a:latin typeface="微软雅黑" panose="020B0503020204020204" charset="-122"/>
                <a:ea typeface="微软雅黑" panose="020B0503020204020204" charset="-122"/>
              </a:rPr>
              <a:t>一鼓作气，再</a:t>
            </a:r>
            <a:r>
              <a:rPr kumimoji="1" lang="en-US" altLang="zh-CN" sz="2400" dirty="0" smtClean="0">
                <a:latin typeface="微软雅黑" panose="020B0503020204020204" charset="-122"/>
                <a:ea typeface="微软雅黑" panose="020B0503020204020204" charset="-122"/>
              </a:rPr>
              <a:t>(</a:t>
            </a:r>
            <a:r>
              <a:rPr kumimoji="1" lang="zh-CN" altLang="en-US" sz="2400" dirty="0" smtClean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鼓</a:t>
            </a:r>
            <a:r>
              <a:rPr kumimoji="1" lang="en-US" altLang="zh-CN" sz="2400" dirty="0" smtClean="0">
                <a:latin typeface="微软雅黑" panose="020B0503020204020204" charset="-122"/>
                <a:ea typeface="微软雅黑" panose="020B0503020204020204" charset="-122"/>
              </a:rPr>
              <a:t>)</a:t>
            </a:r>
            <a:r>
              <a:rPr kumimoji="1" lang="zh-CN" altLang="en-US" sz="2400" dirty="0" smtClean="0">
                <a:latin typeface="微软雅黑" panose="020B0503020204020204" charset="-122"/>
                <a:ea typeface="微软雅黑" panose="020B0503020204020204" charset="-122"/>
              </a:rPr>
              <a:t>而衰，三</a:t>
            </a:r>
            <a:r>
              <a:rPr kumimoji="1" lang="en-US" altLang="zh-CN" sz="2400" dirty="0" smtClean="0">
                <a:latin typeface="微软雅黑" panose="020B0503020204020204" charset="-122"/>
                <a:ea typeface="微软雅黑" panose="020B0503020204020204" charset="-122"/>
              </a:rPr>
              <a:t>(</a:t>
            </a:r>
            <a:r>
              <a:rPr kumimoji="1" lang="zh-CN" altLang="en-US" sz="2400" dirty="0" smtClean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鼓</a:t>
            </a:r>
            <a:r>
              <a:rPr kumimoji="1" lang="en-US" altLang="zh-CN" sz="2400" dirty="0" smtClean="0">
                <a:latin typeface="微软雅黑" panose="020B0503020204020204" charset="-122"/>
                <a:ea typeface="微软雅黑" panose="020B0503020204020204" charset="-122"/>
              </a:rPr>
              <a:t>)</a:t>
            </a:r>
            <a:r>
              <a:rPr kumimoji="1" lang="zh-CN" altLang="en-US" sz="2400" dirty="0" smtClean="0">
                <a:latin typeface="微软雅黑" panose="020B0503020204020204" charset="-122"/>
                <a:ea typeface="微软雅黑" panose="020B0503020204020204" charset="-122"/>
              </a:rPr>
              <a:t>而竭。 </a:t>
            </a:r>
            <a:endParaRPr kumimoji="1" lang="zh-CN" altLang="en-US" sz="24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47550" y="3938787"/>
            <a:ext cx="981089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Bef>
                <a:spcPct val="50000"/>
              </a:spcBef>
            </a:pPr>
            <a:r>
              <a:rPr kumimoji="1" lang="en-US" altLang="zh-CN" sz="2400" b="1" dirty="0" smtClean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4.</a:t>
            </a:r>
            <a:r>
              <a:rPr kumimoji="1" lang="zh-CN" altLang="en-US" sz="2400" b="1" dirty="0" smtClean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省介词：</a:t>
            </a:r>
            <a:r>
              <a:rPr kumimoji="1" lang="zh-CN" altLang="en-US" sz="2400" dirty="0" smtClean="0">
                <a:latin typeface="微软雅黑" panose="020B0503020204020204" charset="-122"/>
                <a:ea typeface="微软雅黑" panose="020B0503020204020204" charset="-122"/>
              </a:rPr>
              <a:t>晋军（</a:t>
            </a:r>
            <a:r>
              <a:rPr kumimoji="1" lang="zh-CN" altLang="en-US" sz="2400" dirty="0" smtClean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于</a:t>
            </a:r>
            <a:r>
              <a:rPr kumimoji="1" lang="zh-CN" altLang="en-US" sz="2400" dirty="0" smtClean="0">
                <a:latin typeface="微软雅黑" panose="020B0503020204020204" charset="-122"/>
                <a:ea typeface="微软雅黑" panose="020B0503020204020204" charset="-122"/>
              </a:rPr>
              <a:t>）函陵，秦军（</a:t>
            </a:r>
            <a:r>
              <a:rPr kumimoji="1" lang="zh-CN" altLang="en-US" sz="2400" dirty="0" smtClean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于</a:t>
            </a:r>
            <a:r>
              <a:rPr kumimoji="1" lang="zh-CN" altLang="en-US" sz="2400" dirty="0" smtClean="0">
                <a:latin typeface="微软雅黑" panose="020B0503020204020204" charset="-122"/>
                <a:ea typeface="微软雅黑" panose="020B0503020204020204" charset="-122"/>
              </a:rPr>
              <a:t>）汜南。</a:t>
            </a:r>
            <a:endParaRPr kumimoji="1" lang="zh-CN" altLang="en-US" sz="24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28638" y="4842893"/>
            <a:ext cx="110871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Bef>
                <a:spcPct val="50000"/>
              </a:spcBef>
            </a:pPr>
            <a:r>
              <a:rPr kumimoji="1" lang="en-US" altLang="zh-CN" sz="2400" b="1" dirty="0" smtClean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5.</a:t>
            </a:r>
            <a:r>
              <a:rPr kumimoji="1" lang="zh-CN" altLang="en-US" sz="2400" b="1" dirty="0" smtClean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省量词：</a:t>
            </a:r>
            <a:r>
              <a:rPr kumimoji="1" lang="zh-CN" altLang="en-US" sz="2400" dirty="0" smtClean="0">
                <a:latin typeface="微软雅黑" panose="020B0503020204020204" charset="-122"/>
                <a:ea typeface="微软雅黑" panose="020B0503020204020204" charset="-122"/>
              </a:rPr>
              <a:t>口技人坐屏障中，一（</a:t>
            </a:r>
            <a:r>
              <a:rPr kumimoji="1" lang="zh-CN" altLang="en-US" sz="2400" dirty="0" smtClean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张</a:t>
            </a:r>
            <a:r>
              <a:rPr kumimoji="1" lang="zh-CN" altLang="en-US" sz="2400" dirty="0" smtClean="0">
                <a:latin typeface="微软雅黑" panose="020B0503020204020204" charset="-122"/>
                <a:ea typeface="微软雅黑" panose="020B0503020204020204" charset="-122"/>
              </a:rPr>
              <a:t>）桌、一（</a:t>
            </a:r>
            <a:r>
              <a:rPr kumimoji="1" lang="zh-CN" altLang="en-US" sz="2400" dirty="0" smtClean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把</a:t>
            </a:r>
            <a:r>
              <a:rPr kumimoji="1" lang="zh-CN" altLang="en-US" sz="2400" dirty="0" smtClean="0">
                <a:latin typeface="微软雅黑" panose="020B0503020204020204" charset="-122"/>
                <a:ea typeface="微软雅黑" panose="020B0503020204020204" charset="-122"/>
              </a:rPr>
              <a:t>）椅、一（</a:t>
            </a:r>
            <a:r>
              <a:rPr kumimoji="1" lang="zh-CN" altLang="en-US" sz="2400" dirty="0" smtClean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把</a:t>
            </a:r>
            <a:r>
              <a:rPr kumimoji="1" lang="zh-CN" altLang="en-US" sz="2400" dirty="0" smtClean="0">
                <a:latin typeface="微软雅黑" panose="020B0503020204020204" charset="-122"/>
                <a:ea typeface="微软雅黑" panose="020B0503020204020204" charset="-122"/>
              </a:rPr>
              <a:t>）扇、一（</a:t>
            </a:r>
            <a:r>
              <a:rPr kumimoji="1" lang="zh-CN" altLang="en-US" sz="2400" dirty="0" smtClean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把</a:t>
            </a:r>
            <a:r>
              <a:rPr kumimoji="1" lang="zh-CN" altLang="en-US" sz="2400" dirty="0" smtClean="0">
                <a:latin typeface="微软雅黑" panose="020B0503020204020204" charset="-122"/>
                <a:ea typeface="微软雅黑" panose="020B0503020204020204" charset="-122"/>
              </a:rPr>
              <a:t>）抚尺而已。</a:t>
            </a:r>
            <a:r>
              <a:rPr kumimoji="1" lang="zh-CN" altLang="en-US" sz="2400" b="1" dirty="0" smtClean="0">
                <a:solidFill>
                  <a:srgbClr val="FF0066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kumimoji="1" lang="zh-CN" altLang="en-US" sz="2400" b="1" dirty="0" smtClean="0">
                <a:latin typeface="微软雅黑" panose="020B0503020204020204" charset="-122"/>
                <a:ea typeface="微软雅黑" panose="020B0503020204020204" charset="-122"/>
              </a:rPr>
              <a:t> </a:t>
            </a:r>
            <a:endParaRPr kumimoji="1" lang="zh-CN" altLang="en-US" sz="24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花3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-516255" y="-562610"/>
            <a:ext cx="1851025" cy="1895475"/>
          </a:xfrm>
          <a:prstGeom prst="rect">
            <a:avLst/>
          </a:prstGeom>
        </p:spPr>
      </p:pic>
      <p:pic>
        <p:nvPicPr>
          <p:cNvPr id="2" name="图片 1" descr="花3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0897870" y="5356225"/>
            <a:ext cx="1851025" cy="1895475"/>
          </a:xfrm>
          <a:prstGeom prst="rect">
            <a:avLst/>
          </a:prstGeom>
        </p:spPr>
      </p:pic>
      <p:sp>
        <p:nvSpPr>
          <p:cNvPr id="35" name="Title 6"/>
          <p:cNvSpPr txBox="1"/>
          <p:nvPr/>
        </p:nvSpPr>
        <p:spPr>
          <a:xfrm>
            <a:off x="2336800" y="509028"/>
            <a:ext cx="7518400" cy="471365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4000" dirty="0">
                <a:solidFill>
                  <a:srgbClr val="72A4A5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练一练</a:t>
            </a:r>
            <a:endParaRPr lang="zh-CN" altLang="en-US" sz="4000" dirty="0">
              <a:solidFill>
                <a:srgbClr val="72A4A5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3597275" y="1206500"/>
            <a:ext cx="49974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①卫鞅亡魏入秦，孝公以为相。</a:t>
            </a:r>
            <a:endParaRPr lang="zh-CN" altLang="en-US" sz="2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cxnSp>
        <p:nvCxnSpPr>
          <p:cNvPr id="9" name="直接箭头连接符 8"/>
          <p:cNvCxnSpPr/>
          <p:nvPr/>
        </p:nvCxnSpPr>
        <p:spPr>
          <a:xfrm>
            <a:off x="7620000" y="1728470"/>
            <a:ext cx="0" cy="374650"/>
          </a:xfrm>
          <a:prstGeom prst="straightConnector1">
            <a:avLst/>
          </a:prstGeom>
          <a:ln>
            <a:tailEnd type="arrow" w="med" len="med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15" name="文本框 14"/>
          <p:cNvSpPr txBox="1"/>
          <p:nvPr/>
        </p:nvSpPr>
        <p:spPr>
          <a:xfrm>
            <a:off x="7355840" y="2103120"/>
            <a:ext cx="52832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之</a:t>
            </a:r>
            <a:endParaRPr lang="zh-CN" altLang="en-US" sz="2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32" name="下箭头 31"/>
          <p:cNvSpPr/>
          <p:nvPr/>
        </p:nvSpPr>
        <p:spPr>
          <a:xfrm>
            <a:off x="5783580" y="2625090"/>
            <a:ext cx="624840" cy="365125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5"/>
          <p:cNvSpPr txBox="1"/>
          <p:nvPr/>
        </p:nvSpPr>
        <p:spPr>
          <a:xfrm>
            <a:off x="2503805" y="2990215"/>
            <a:ext cx="796036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译：卫鞅离开魏国来到秦国，秦孝公让</a:t>
            </a:r>
            <a:r>
              <a:rPr lang="zh-CN" altLang="en-US" sz="2800">
                <a:solidFill>
                  <a:srgbClr val="DE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他</a:t>
            </a:r>
            <a:r>
              <a:rPr lang="zh-CN" alt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做相。</a:t>
            </a:r>
            <a:endParaRPr lang="zh-CN" altLang="en-US" sz="2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4084320" y="3920490"/>
            <a:ext cx="402272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②杀鼠如丘，弃之隐处。</a:t>
            </a:r>
            <a:endParaRPr lang="zh-CN" altLang="en-US" sz="2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cxnSp>
        <p:nvCxnSpPr>
          <p:cNvPr id="18" name="直接箭头连接符 17"/>
          <p:cNvCxnSpPr/>
          <p:nvPr/>
        </p:nvCxnSpPr>
        <p:spPr>
          <a:xfrm>
            <a:off x="7000240" y="4411980"/>
            <a:ext cx="0" cy="374650"/>
          </a:xfrm>
          <a:prstGeom prst="straightConnector1">
            <a:avLst/>
          </a:prstGeom>
          <a:ln>
            <a:tailEnd type="arrow" w="med" len="med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19" name="文本框 18"/>
          <p:cNvSpPr txBox="1"/>
          <p:nvPr/>
        </p:nvSpPr>
        <p:spPr>
          <a:xfrm>
            <a:off x="6736080" y="4786630"/>
            <a:ext cx="52832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于</a:t>
            </a:r>
            <a:endParaRPr lang="zh-CN" altLang="en-US" sz="2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20" name="下箭头 19"/>
          <p:cNvSpPr/>
          <p:nvPr/>
        </p:nvSpPr>
        <p:spPr>
          <a:xfrm>
            <a:off x="5783580" y="5373370"/>
            <a:ext cx="624840" cy="365125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文本框 20"/>
          <p:cNvSpPr txBox="1"/>
          <p:nvPr/>
        </p:nvSpPr>
        <p:spPr>
          <a:xfrm>
            <a:off x="2204720" y="5738495"/>
            <a:ext cx="959104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译：杀死的老鼠像山丘一般，把它们抛弃</a:t>
            </a:r>
            <a:r>
              <a:rPr lang="zh-CN" altLang="en-US" sz="2800">
                <a:solidFill>
                  <a:srgbClr val="DE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到</a:t>
            </a:r>
            <a:r>
              <a:rPr lang="zh-CN" alt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隐蔽的地方。</a:t>
            </a:r>
            <a:endParaRPr lang="zh-CN" altLang="en-US" sz="2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00"/>
                            </p:stCondLst>
                            <p:childTnLst>
                              <p:par>
                                <p:cTn id="38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000"/>
                            </p:stCondLst>
                            <p:childTnLst>
                              <p:par>
                                <p:cTn id="4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000"/>
                            </p:stCondLst>
                            <p:childTnLst>
                              <p:par>
                                <p:cTn id="6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000"/>
                            </p:stCondLst>
                            <p:childTnLst>
                              <p:par>
                                <p:cTn id="7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41" grpId="0"/>
      <p:bldP spid="15" grpId="0"/>
      <p:bldP spid="32" grpId="0" bldLvl="0" animBg="1"/>
      <p:bldP spid="16" grpId="0"/>
      <p:bldP spid="17" grpId="0"/>
      <p:bldP spid="19" grpId="0"/>
      <p:bldP spid="20" grpId="0" bldLvl="0" animBg="1"/>
      <p:bldP spid="21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花3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-516255" y="-562610"/>
            <a:ext cx="1851025" cy="1895475"/>
          </a:xfrm>
          <a:prstGeom prst="rect">
            <a:avLst/>
          </a:prstGeom>
        </p:spPr>
      </p:pic>
      <p:pic>
        <p:nvPicPr>
          <p:cNvPr id="2" name="图片 1" descr="花3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0897870" y="5356225"/>
            <a:ext cx="1851025" cy="1895475"/>
          </a:xfrm>
          <a:prstGeom prst="rect">
            <a:avLst/>
          </a:prstGeom>
        </p:spPr>
      </p:pic>
      <p:sp>
        <p:nvSpPr>
          <p:cNvPr id="28" name="对角圆角矩形 27"/>
          <p:cNvSpPr/>
          <p:nvPr/>
        </p:nvSpPr>
        <p:spPr>
          <a:xfrm>
            <a:off x="974725" y="1647825"/>
            <a:ext cx="1846580" cy="761365"/>
          </a:xfrm>
          <a:prstGeom prst="round2Diag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文本框 28"/>
          <p:cNvSpPr txBox="1"/>
          <p:nvPr/>
        </p:nvSpPr>
        <p:spPr>
          <a:xfrm>
            <a:off x="913765" y="1736725"/>
            <a:ext cx="196723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>
                <a:solidFill>
                  <a:schemeClr val="bg1">
                    <a:lumMod val="9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调整法</a:t>
            </a:r>
            <a:endParaRPr lang="zh-CN" altLang="en-US" sz="3200">
              <a:solidFill>
                <a:schemeClr val="bg1">
                  <a:lumMod val="9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0" name="虚尾箭头 29"/>
          <p:cNvSpPr/>
          <p:nvPr/>
        </p:nvSpPr>
        <p:spPr>
          <a:xfrm>
            <a:off x="3394710" y="1786890"/>
            <a:ext cx="360680" cy="533400"/>
          </a:xfrm>
          <a:prstGeom prst="strip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文本框 40"/>
          <p:cNvSpPr txBox="1"/>
          <p:nvPr/>
        </p:nvSpPr>
        <p:spPr>
          <a:xfrm>
            <a:off x="4002405" y="1577340"/>
            <a:ext cx="810514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DE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宾语前置</a:t>
            </a: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sym typeface="+mn-ea"/>
              </a:rPr>
              <a:t>，主谓倒装，定语后置，介词结构后置等，</a:t>
            </a:r>
            <a:r>
              <a:rPr lang="zh-CN" altLang="en-US"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文言句式的次序，翻译时有时</a:t>
            </a: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sym typeface="+mn-ea"/>
              </a:rPr>
              <a:t>需颠倒过来。</a:t>
            </a:r>
            <a:r>
              <a:rPr lang="zh-CN" altLang="en-US" sz="2800" b="1">
                <a:latin typeface="Times New Roman" panose="02020603050405020304" pitchFamily="2" charset="0"/>
                <a:ea typeface="宋体" panose="02010600030101010101" pitchFamily="2" charset="-122"/>
                <a:sym typeface="+mn-ea"/>
              </a:rPr>
              <a:t> </a:t>
            </a:r>
            <a:endParaRPr lang="zh-CN" altLang="en-US" sz="2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193040" y="1736725"/>
            <a:ext cx="61595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latin typeface="微软雅黑" panose="020B0503020204020204" charset="-122"/>
                <a:ea typeface="微软雅黑" panose="020B0503020204020204" charset="-122"/>
              </a:rPr>
              <a:t>⑤</a:t>
            </a:r>
            <a:endParaRPr lang="zh-CN" altLang="en-US" sz="32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5" name="Title 6"/>
          <p:cNvSpPr txBox="1"/>
          <p:nvPr/>
        </p:nvSpPr>
        <p:spPr>
          <a:xfrm>
            <a:off x="2336800" y="509028"/>
            <a:ext cx="7518400" cy="471365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4000" dirty="0">
                <a:solidFill>
                  <a:srgbClr val="72A4A5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翻译的方法</a:t>
            </a:r>
            <a:endParaRPr lang="zh-CN" altLang="en-US" sz="4000" dirty="0">
              <a:solidFill>
                <a:srgbClr val="72A4A5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622675" y="3595370"/>
            <a:ext cx="541528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主语</a:t>
            </a:r>
            <a:r>
              <a:rPr lang="en-US" altLang="zh-CN"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+         </a:t>
            </a:r>
            <a:r>
              <a:rPr lang="zh-CN" altLang="en-US"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谓语</a:t>
            </a:r>
            <a:r>
              <a:rPr lang="en-US" altLang="zh-CN"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+            </a:t>
            </a:r>
            <a:r>
              <a:rPr lang="zh-CN" altLang="en-US"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宾语</a:t>
            </a:r>
            <a:endParaRPr lang="zh-CN" altLang="en-US" sz="2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784475" y="3595370"/>
            <a:ext cx="92138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DE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定语</a:t>
            </a:r>
            <a:endParaRPr lang="zh-CN" altLang="en-US" sz="2800">
              <a:solidFill>
                <a:srgbClr val="DE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721860" y="3595370"/>
            <a:ext cx="101346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DE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状语</a:t>
            </a:r>
            <a:endParaRPr lang="zh-CN" altLang="en-US" sz="2800">
              <a:solidFill>
                <a:srgbClr val="DE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840855" y="3595370"/>
            <a:ext cx="89471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DE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定语</a:t>
            </a:r>
            <a:endParaRPr lang="zh-CN" altLang="en-US" sz="2800">
              <a:solidFill>
                <a:srgbClr val="DE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622030" y="3595370"/>
            <a:ext cx="9080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DE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补语</a:t>
            </a:r>
            <a:endParaRPr lang="zh-CN" altLang="en-US" sz="2800">
              <a:solidFill>
                <a:srgbClr val="DE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0" name="上弧形箭头 9"/>
          <p:cNvSpPr/>
          <p:nvPr/>
        </p:nvSpPr>
        <p:spPr>
          <a:xfrm rot="10800000">
            <a:off x="6568440" y="4117340"/>
            <a:ext cx="1711325" cy="697230"/>
          </a:xfrm>
          <a:prstGeom prst="curved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658235" y="5156200"/>
            <a:ext cx="574421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宾语大多是由名词、代词等充当</a:t>
            </a:r>
            <a:endParaRPr lang="zh-CN" altLang="en-US" sz="2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658235" y="5784850"/>
            <a:ext cx="595312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定语是由名词、代词、形容词等充当</a:t>
            </a:r>
            <a:endParaRPr lang="zh-CN" altLang="en-US" sz="2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012690" y="3427730"/>
            <a:ext cx="294005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例：臣未之闻也。</a:t>
            </a:r>
            <a:endParaRPr lang="zh-CN" altLang="en-US" sz="2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4" name="下箭头 13"/>
          <p:cNvSpPr/>
          <p:nvPr/>
        </p:nvSpPr>
        <p:spPr>
          <a:xfrm>
            <a:off x="6570345" y="4041140"/>
            <a:ext cx="228600" cy="3810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5" name="直接连接符 14"/>
          <p:cNvCxnSpPr/>
          <p:nvPr/>
        </p:nvCxnSpPr>
        <p:spPr>
          <a:xfrm flipV="1">
            <a:off x="6513830" y="3940810"/>
            <a:ext cx="341630" cy="2540"/>
          </a:xfrm>
          <a:prstGeom prst="line">
            <a:avLst/>
          </a:prstGeom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16" name="文本框 15"/>
          <p:cNvSpPr txBox="1"/>
          <p:nvPr/>
        </p:nvSpPr>
        <p:spPr>
          <a:xfrm>
            <a:off x="5372100" y="4422140"/>
            <a:ext cx="175260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代词</a:t>
            </a:r>
            <a:r>
              <a:rPr lang="en-US" altLang="zh-CN"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“</a:t>
            </a:r>
            <a:r>
              <a:rPr lang="zh-CN" altLang="en-US"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它</a:t>
            </a:r>
            <a:r>
              <a:rPr lang="en-US" altLang="zh-CN"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”</a:t>
            </a:r>
            <a:endParaRPr lang="en-US" altLang="zh-CN" sz="2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7" name="下箭头 16"/>
          <p:cNvSpPr/>
          <p:nvPr/>
        </p:nvSpPr>
        <p:spPr>
          <a:xfrm>
            <a:off x="6993255" y="4041140"/>
            <a:ext cx="227330" cy="7620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8" name="直接连接符 17"/>
          <p:cNvCxnSpPr/>
          <p:nvPr/>
        </p:nvCxnSpPr>
        <p:spPr>
          <a:xfrm flipV="1">
            <a:off x="6839585" y="3940810"/>
            <a:ext cx="381635" cy="2540"/>
          </a:xfrm>
          <a:prstGeom prst="line">
            <a:avLst/>
          </a:prstGeom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19" name="文本框 18"/>
          <p:cNvSpPr txBox="1"/>
          <p:nvPr/>
        </p:nvSpPr>
        <p:spPr>
          <a:xfrm>
            <a:off x="6720840" y="4803140"/>
            <a:ext cx="109728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听闻</a:t>
            </a:r>
            <a:endParaRPr lang="en-US" altLang="zh-CN" sz="2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4147185" y="5890260"/>
            <a:ext cx="507492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译：我没有</a:t>
            </a:r>
            <a:r>
              <a:rPr lang="zh-CN" sz="2800">
                <a:solidFill>
                  <a:srgbClr val="DE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听说过这样的事情</a:t>
            </a:r>
            <a:r>
              <a:rPr lang="zh-CN"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。</a:t>
            </a:r>
            <a:endParaRPr lang="zh-CN" sz="2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21" name="下箭头 20"/>
          <p:cNvSpPr/>
          <p:nvPr/>
        </p:nvSpPr>
        <p:spPr>
          <a:xfrm>
            <a:off x="6205220" y="5325110"/>
            <a:ext cx="650240" cy="448945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上弧形箭头 21"/>
          <p:cNvSpPr/>
          <p:nvPr/>
        </p:nvSpPr>
        <p:spPr>
          <a:xfrm>
            <a:off x="6720840" y="3079115"/>
            <a:ext cx="630555" cy="392430"/>
          </a:xfrm>
          <a:prstGeom prst="curved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913765" y="2530475"/>
            <a:ext cx="658368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sym typeface="+mn-ea"/>
              </a:rPr>
              <a:t>宾语前置：否定句或疑问句中代词作宾语</a:t>
            </a:r>
            <a:endParaRPr lang="zh-CN" altLang="en-US" sz="280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9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1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8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2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10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1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6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10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1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0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1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1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4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1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1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8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1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1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2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1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1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6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1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9" presetID="1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30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1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500"/>
                            </p:stCondLst>
                            <p:childTnLst>
                              <p:par>
                                <p:cTn id="134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3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3" fill="hold">
                            <p:stCondLst>
                              <p:cond delay="1000"/>
                            </p:stCondLst>
                            <p:childTnLst>
                              <p:par>
                                <p:cTn id="154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5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6" fill="hold">
                      <p:stCondLst>
                        <p:cond delay="indefinite"/>
                      </p:stCondLst>
                      <p:childTnLst>
                        <p:par>
                          <p:cTn id="167" fill="hold">
                            <p:stCondLst>
                              <p:cond delay="0"/>
                            </p:stCondLst>
                            <p:childTnLst>
                              <p:par>
                                <p:cTn id="168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3" fill="hold">
                            <p:stCondLst>
                              <p:cond delay="1000"/>
                            </p:stCondLst>
                            <p:childTnLst>
                              <p:par>
                                <p:cTn id="174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7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>
                      <p:stCondLst>
                        <p:cond delay="indefinite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3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6" fill="hold">
                      <p:stCondLst>
                        <p:cond delay="indefinite"/>
                      </p:stCondLst>
                      <p:childTnLst>
                        <p:par>
                          <p:cTn id="187" fill="hold">
                            <p:stCondLst>
                              <p:cond delay="0"/>
                            </p:stCondLst>
                            <p:childTnLst>
                              <p:par>
                                <p:cTn id="188" presetID="47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0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3" fill="hold">
                            <p:stCondLst>
                              <p:cond delay="1000"/>
                            </p:stCondLst>
                            <p:childTnLst>
                              <p:par>
                                <p:cTn id="194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8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bldLvl="0" animBg="1"/>
      <p:bldP spid="29" grpId="0"/>
      <p:bldP spid="30" grpId="0" animBg="1"/>
      <p:bldP spid="30" grpId="1" bldLvl="0" animBg="1"/>
      <p:bldP spid="41" grpId="0"/>
      <p:bldP spid="42" grpId="0"/>
      <p:bldP spid="3" grpId="0"/>
      <p:bldP spid="3" grpId="1"/>
      <p:bldP spid="4" grpId="0"/>
      <p:bldP spid="4" grpId="1"/>
      <p:bldP spid="6" grpId="0"/>
      <p:bldP spid="6" grpId="1"/>
      <p:bldP spid="8" grpId="0"/>
      <p:bldP spid="8" grpId="1"/>
      <p:bldP spid="9" grpId="0"/>
      <p:bldP spid="9" grpId="1"/>
      <p:bldP spid="10" grpId="0" bldLvl="0" animBg="1"/>
      <p:bldP spid="10" grpId="1" bldLvl="0" animBg="1"/>
      <p:bldP spid="11" grpId="0"/>
      <p:bldP spid="11" grpId="1"/>
      <p:bldP spid="12" grpId="0"/>
      <p:bldP spid="12" grpId="1"/>
      <p:bldP spid="13" grpId="0"/>
      <p:bldP spid="14" grpId="0" bldLvl="0" animBg="1"/>
      <p:bldP spid="16" grpId="0"/>
      <p:bldP spid="17" grpId="0" bldLvl="0" animBg="1"/>
      <p:bldP spid="19" grpId="0"/>
      <p:bldP spid="20" grpId="0"/>
      <p:bldP spid="21" grpId="1" bldLvl="0" animBg="1"/>
      <p:bldP spid="22" grpId="0" bldLvl="0" animBg="1"/>
      <p:bldP spid="23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花3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-516255" y="-562610"/>
            <a:ext cx="1851025" cy="1895475"/>
          </a:xfrm>
          <a:prstGeom prst="rect">
            <a:avLst/>
          </a:prstGeom>
        </p:spPr>
      </p:pic>
      <p:pic>
        <p:nvPicPr>
          <p:cNvPr id="2" name="图片 1" descr="花3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0897870" y="5356225"/>
            <a:ext cx="1851025" cy="1895475"/>
          </a:xfrm>
          <a:prstGeom prst="rect">
            <a:avLst/>
          </a:prstGeom>
        </p:spPr>
      </p:pic>
      <p:sp>
        <p:nvSpPr>
          <p:cNvPr id="35" name="Title 6"/>
          <p:cNvSpPr txBox="1"/>
          <p:nvPr/>
        </p:nvSpPr>
        <p:spPr>
          <a:xfrm>
            <a:off x="2336800" y="509028"/>
            <a:ext cx="7518400" cy="471365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4000" dirty="0">
                <a:solidFill>
                  <a:srgbClr val="72A4A5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练一练</a:t>
            </a:r>
            <a:endParaRPr lang="zh-CN" altLang="en-US" sz="4000" dirty="0">
              <a:solidFill>
                <a:srgbClr val="72A4A5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481195" y="1300480"/>
            <a:ext cx="322961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①古之人不余欺也。</a:t>
            </a:r>
            <a:endParaRPr lang="zh-CN" altLang="en-US" sz="2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565015" y="3937000"/>
            <a:ext cx="306197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②豫州今欲何至？</a:t>
            </a:r>
            <a:endParaRPr lang="zh-CN" altLang="en-US" sz="2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6285230" y="1818640"/>
            <a:ext cx="464185" cy="3810"/>
          </a:xfrm>
          <a:prstGeom prst="line">
            <a:avLst/>
          </a:prstGeom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6422390" y="4458970"/>
            <a:ext cx="464185" cy="3810"/>
          </a:xfrm>
          <a:prstGeom prst="line">
            <a:avLst/>
          </a:prstGeom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21" name="上弧形箭头 20"/>
          <p:cNvSpPr/>
          <p:nvPr/>
        </p:nvSpPr>
        <p:spPr>
          <a:xfrm>
            <a:off x="6614160" y="3735705"/>
            <a:ext cx="721360" cy="255270"/>
          </a:xfrm>
          <a:prstGeom prst="curved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" name="上弧形箭头 10"/>
          <p:cNvSpPr/>
          <p:nvPr/>
        </p:nvSpPr>
        <p:spPr>
          <a:xfrm>
            <a:off x="6522720" y="1087755"/>
            <a:ext cx="660400" cy="285115"/>
          </a:xfrm>
          <a:prstGeom prst="curved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2" name="下箭头 11"/>
          <p:cNvSpPr/>
          <p:nvPr/>
        </p:nvSpPr>
        <p:spPr>
          <a:xfrm>
            <a:off x="6353175" y="1946275"/>
            <a:ext cx="328930" cy="320675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6253480" y="2266950"/>
            <a:ext cx="52832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我</a:t>
            </a:r>
            <a:endParaRPr lang="zh-CN" altLang="en-US" sz="2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cxnSp>
        <p:nvCxnSpPr>
          <p:cNvPr id="15" name="直接连接符 14"/>
          <p:cNvCxnSpPr/>
          <p:nvPr/>
        </p:nvCxnSpPr>
        <p:spPr>
          <a:xfrm>
            <a:off x="6742430" y="1818640"/>
            <a:ext cx="464185" cy="3810"/>
          </a:xfrm>
          <a:prstGeom prst="line">
            <a:avLst/>
          </a:prstGeom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16" name="下箭头 15"/>
          <p:cNvSpPr/>
          <p:nvPr/>
        </p:nvSpPr>
        <p:spPr>
          <a:xfrm>
            <a:off x="6810375" y="1946275"/>
            <a:ext cx="328930" cy="5715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6614160" y="2517775"/>
            <a:ext cx="91567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欺骗</a:t>
            </a:r>
            <a:endParaRPr lang="zh-CN" altLang="en-US" sz="2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4397375" y="3168015"/>
            <a:ext cx="339661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译：古人没有</a:t>
            </a:r>
            <a:r>
              <a:rPr lang="zh-CN" altLang="en-US" sz="2800">
                <a:solidFill>
                  <a:srgbClr val="DE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欺骗我</a:t>
            </a:r>
            <a:r>
              <a:rPr lang="zh-CN" altLang="en-US"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。</a:t>
            </a:r>
            <a:endParaRPr lang="zh-CN" altLang="en-US" sz="2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20" name="下箭头 19"/>
          <p:cNvSpPr/>
          <p:nvPr/>
        </p:nvSpPr>
        <p:spPr>
          <a:xfrm>
            <a:off x="5941695" y="2877820"/>
            <a:ext cx="581660" cy="290195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9" name="直接连接符 18"/>
          <p:cNvCxnSpPr/>
          <p:nvPr/>
        </p:nvCxnSpPr>
        <p:spPr>
          <a:xfrm>
            <a:off x="6781800" y="4458970"/>
            <a:ext cx="464185" cy="3810"/>
          </a:xfrm>
          <a:prstGeom prst="line">
            <a:avLst/>
          </a:prstGeom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22" name="文本框 21"/>
          <p:cNvSpPr txBox="1"/>
          <p:nvPr/>
        </p:nvSpPr>
        <p:spPr>
          <a:xfrm>
            <a:off x="3939540" y="6068695"/>
            <a:ext cx="458470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译：豫州如今想要</a:t>
            </a:r>
            <a:r>
              <a:rPr lang="zh-CN" altLang="en-US" sz="2800">
                <a:solidFill>
                  <a:srgbClr val="DE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到哪里去</a:t>
            </a:r>
            <a:r>
              <a:rPr lang="zh-CN" altLang="en-US"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？</a:t>
            </a:r>
            <a:endParaRPr lang="zh-CN" altLang="en-US" sz="2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23" name="下箭头 22"/>
          <p:cNvSpPr/>
          <p:nvPr/>
        </p:nvSpPr>
        <p:spPr>
          <a:xfrm>
            <a:off x="6450330" y="4572635"/>
            <a:ext cx="328930" cy="320675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下箭头 23"/>
          <p:cNvSpPr/>
          <p:nvPr/>
        </p:nvSpPr>
        <p:spPr>
          <a:xfrm>
            <a:off x="6907530" y="4572635"/>
            <a:ext cx="328930" cy="5715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文本框 24"/>
          <p:cNvSpPr txBox="1"/>
          <p:nvPr/>
        </p:nvSpPr>
        <p:spPr>
          <a:xfrm>
            <a:off x="6749415" y="5144135"/>
            <a:ext cx="59309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到</a:t>
            </a:r>
            <a:endParaRPr lang="zh-CN" altLang="en-US" sz="2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6040755" y="4893310"/>
            <a:ext cx="95377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哪里</a:t>
            </a:r>
            <a:endParaRPr lang="zh-CN" altLang="en-US" sz="2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27" name="下箭头 26"/>
          <p:cNvSpPr/>
          <p:nvPr/>
        </p:nvSpPr>
        <p:spPr>
          <a:xfrm>
            <a:off x="5941060" y="5666105"/>
            <a:ext cx="581660" cy="290195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000"/>
                            </p:stCondLst>
                            <p:childTnLst>
                              <p:par>
                                <p:cTn id="4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1000"/>
                            </p:stCondLst>
                            <p:childTnLst>
                              <p:par>
                                <p:cTn id="6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7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000"/>
                            </p:stCondLst>
                            <p:childTnLst>
                              <p:par>
                                <p:cTn id="8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8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000"/>
                            </p:stCondLst>
                            <p:childTnLst>
                              <p:par>
                                <p:cTn id="10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1000"/>
                            </p:stCondLst>
                            <p:childTnLst>
                              <p:par>
                                <p:cTn id="12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47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1000"/>
                            </p:stCondLst>
                            <p:childTnLst>
                              <p:par>
                                <p:cTn id="141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5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8" grpId="0"/>
      <p:bldP spid="9" grpId="0"/>
      <p:bldP spid="21" grpId="0" bldLvl="0" animBg="1"/>
      <p:bldP spid="11" grpId="0" bldLvl="0" animBg="1"/>
      <p:bldP spid="12" grpId="0" bldLvl="0" animBg="1"/>
      <p:bldP spid="14" grpId="0"/>
      <p:bldP spid="16" grpId="0" bldLvl="0" animBg="1"/>
      <p:bldP spid="17" grpId="0"/>
      <p:bldP spid="18" grpId="0"/>
      <p:bldP spid="20" grpId="1" bldLvl="0" animBg="1"/>
      <p:bldP spid="22" grpId="0"/>
      <p:bldP spid="23" grpId="0" bldLvl="0" animBg="1"/>
      <p:bldP spid="24" grpId="0" bldLvl="0" animBg="1"/>
      <p:bldP spid="25" grpId="0"/>
      <p:bldP spid="26" grpId="0"/>
      <p:bldP spid="27" grpId="1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/>
          <p:cNvSpPr txBox="1">
            <a:spLocks noChangeArrowheads="1"/>
          </p:cNvSpPr>
          <p:nvPr/>
        </p:nvSpPr>
        <p:spPr bwMode="auto">
          <a:xfrm>
            <a:off x="1981200" y="295275"/>
            <a:ext cx="3352800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翻译下列句子</a:t>
            </a:r>
            <a:r>
              <a:rPr kumimoji="1" lang="en-US" altLang="zh-CN" sz="2000" dirty="0">
                <a:latin typeface="微软雅黑" panose="020B0503020204020204" charset="-122"/>
                <a:ea typeface="微软雅黑" panose="020B0503020204020204" charset="-122"/>
              </a:rPr>
              <a:t>:</a:t>
            </a:r>
            <a:endParaRPr kumimoji="1" lang="en-US" altLang="zh-CN" sz="20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Text Box 3"/>
          <p:cNvSpPr txBox="1">
            <a:spLocks noChangeArrowheads="1"/>
          </p:cNvSpPr>
          <p:nvPr/>
        </p:nvSpPr>
        <p:spPr bwMode="auto">
          <a:xfrm>
            <a:off x="1981200" y="1057275"/>
            <a:ext cx="4191000" cy="36933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</a:pPr>
            <a:r>
              <a:rPr kumimoji="1" lang="en-US" altLang="zh-CN" dirty="0">
                <a:latin typeface="微软雅黑" panose="020B0503020204020204" charset="-122"/>
                <a:ea typeface="微软雅黑" panose="020B0503020204020204" charset="-122"/>
              </a:rPr>
              <a:t>1.</a:t>
            </a:r>
            <a:r>
              <a:rPr kumimoji="1" lang="zh-CN" altLang="en-US" dirty="0">
                <a:latin typeface="微软雅黑" panose="020B0503020204020204" charset="-122"/>
                <a:ea typeface="微软雅黑" panose="020B0503020204020204" charset="-122"/>
              </a:rPr>
              <a:t>大王来</a:t>
            </a:r>
            <a:r>
              <a:rPr kumimoji="1" lang="zh-CN" altLang="en-US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何</a:t>
            </a:r>
            <a:r>
              <a:rPr kumimoji="1" lang="zh-CN" altLang="en-US" dirty="0">
                <a:latin typeface="微软雅黑" panose="020B0503020204020204" charset="-122"/>
                <a:ea typeface="微软雅黑" panose="020B0503020204020204" charset="-122"/>
              </a:rPr>
              <a:t>操？</a:t>
            </a:r>
            <a:endParaRPr kumimoji="1" lang="zh-CN" altLang="en-US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2133600" y="1590675"/>
            <a:ext cx="6172200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</a:pPr>
            <a:r>
              <a:rPr kumimoji="1"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译：大王来时带什么东西？</a:t>
            </a:r>
            <a:endParaRPr kumimoji="1" lang="zh-CN" altLang="en-US" sz="20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2057400" y="2290763"/>
            <a:ext cx="3429000" cy="36933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</a:pPr>
            <a:r>
              <a:rPr kumimoji="1" lang="en-US" altLang="zh-CN">
                <a:latin typeface="微软雅黑" panose="020B0503020204020204" charset="-122"/>
                <a:ea typeface="微软雅黑" panose="020B0503020204020204" charset="-122"/>
              </a:rPr>
              <a:t>2.</a:t>
            </a:r>
            <a:r>
              <a:rPr kumimoji="1" lang="zh-CN" altLang="en-US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贤哉，</a:t>
            </a:r>
            <a:r>
              <a:rPr kumimoji="1" lang="zh-CN" altLang="en-US">
                <a:latin typeface="微软雅黑" panose="020B0503020204020204" charset="-122"/>
                <a:ea typeface="微软雅黑" panose="020B0503020204020204" charset="-122"/>
              </a:rPr>
              <a:t>回也！</a:t>
            </a:r>
            <a:endParaRPr kumimoji="1"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Text Box 6"/>
          <p:cNvSpPr txBox="1">
            <a:spLocks noChangeArrowheads="1"/>
          </p:cNvSpPr>
          <p:nvPr/>
        </p:nvSpPr>
        <p:spPr bwMode="auto">
          <a:xfrm>
            <a:off x="2057400" y="2900363"/>
            <a:ext cx="8077200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</a:pPr>
            <a:r>
              <a:rPr kumimoji="1"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译：颜回真是贤能啊！</a:t>
            </a:r>
            <a:endParaRPr kumimoji="1" lang="zh-CN" altLang="en-US" sz="20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AutoShape 7"/>
          <p:cNvSpPr>
            <a:spLocks noChangeArrowheads="1"/>
          </p:cNvSpPr>
          <p:nvPr/>
        </p:nvSpPr>
        <p:spPr bwMode="auto">
          <a:xfrm>
            <a:off x="4744616" y="2059707"/>
            <a:ext cx="1829544" cy="504056"/>
          </a:xfrm>
          <a:prstGeom prst="wedgeEllipseCallout">
            <a:avLst>
              <a:gd name="adj1" fmla="val -74157"/>
              <a:gd name="adj2" fmla="val 16898"/>
            </a:avLst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kumimoji="1" lang="zh-CN" altLang="en-US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</a:rPr>
              <a:t>主谓倒装</a:t>
            </a:r>
            <a:endParaRPr kumimoji="1" lang="zh-CN" altLang="en-US">
              <a:solidFill>
                <a:srgbClr val="FF33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AutoShape 8"/>
          <p:cNvSpPr>
            <a:spLocks noChangeArrowheads="1"/>
          </p:cNvSpPr>
          <p:nvPr/>
        </p:nvSpPr>
        <p:spPr bwMode="auto">
          <a:xfrm>
            <a:off x="4960640" y="1123603"/>
            <a:ext cx="1944216" cy="393576"/>
          </a:xfrm>
          <a:prstGeom prst="wedgeEllipseCallout">
            <a:avLst>
              <a:gd name="adj1" fmla="val -79292"/>
              <a:gd name="adj2" fmla="val 27866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kumimoji="1" lang="zh-CN" altLang="en-US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</a:rPr>
              <a:t>宾语前置</a:t>
            </a:r>
            <a:endParaRPr kumimoji="1" lang="zh-CN" altLang="en-US">
              <a:solidFill>
                <a:srgbClr val="FF33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Text Box 9"/>
          <p:cNvSpPr txBox="1">
            <a:spLocks noChangeArrowheads="1"/>
          </p:cNvSpPr>
          <p:nvPr/>
        </p:nvSpPr>
        <p:spPr bwMode="auto">
          <a:xfrm>
            <a:off x="2057400" y="3586163"/>
            <a:ext cx="4800600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</a:pPr>
            <a:r>
              <a:rPr kumimoji="1" lang="en-US" altLang="zh-CN" sz="2400" dirty="0">
                <a:latin typeface="微软雅黑" panose="020B0503020204020204" charset="-122"/>
                <a:ea typeface="微软雅黑" panose="020B0503020204020204" charset="-122"/>
              </a:rPr>
              <a:t>3.</a:t>
            </a:r>
            <a:r>
              <a:rPr kumimoji="1" lang="zh-CN" altLang="en-US" dirty="0">
                <a:latin typeface="微软雅黑" panose="020B0503020204020204" charset="-122"/>
                <a:ea typeface="微软雅黑" panose="020B0503020204020204" charset="-122"/>
              </a:rPr>
              <a:t>蚓无爪牙之</a:t>
            </a:r>
            <a:r>
              <a:rPr kumimoji="1" lang="zh-CN" altLang="en-US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利</a:t>
            </a:r>
            <a:r>
              <a:rPr kumimoji="1" lang="zh-CN" altLang="en-US" dirty="0">
                <a:latin typeface="微软雅黑" panose="020B0503020204020204" charset="-122"/>
                <a:ea typeface="微软雅黑" panose="020B0503020204020204" charset="-122"/>
              </a:rPr>
              <a:t>，筋骨之</a:t>
            </a:r>
            <a:r>
              <a:rPr kumimoji="1" lang="zh-CN" altLang="en-US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强</a:t>
            </a:r>
            <a:r>
              <a:rPr kumimoji="1" lang="zh-CN" altLang="en-US" dirty="0"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kumimoji="1" lang="en-US" altLang="zh-CN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Text Box 10"/>
          <p:cNvSpPr txBox="1">
            <a:spLocks noChangeArrowheads="1"/>
          </p:cNvSpPr>
          <p:nvPr/>
        </p:nvSpPr>
        <p:spPr bwMode="auto">
          <a:xfrm>
            <a:off x="1981200" y="4195763"/>
            <a:ext cx="8763000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</a:pPr>
            <a:r>
              <a:rPr kumimoji="1"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译：蚯蚓没有锋利的爪子和牙齿，没有强壮的筋和骨头。</a:t>
            </a:r>
            <a:endParaRPr kumimoji="1" lang="zh-CN" altLang="en-US" sz="20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AutoShape 12"/>
          <p:cNvSpPr>
            <a:spLocks noChangeArrowheads="1"/>
          </p:cNvSpPr>
          <p:nvPr/>
        </p:nvSpPr>
        <p:spPr bwMode="auto">
          <a:xfrm>
            <a:off x="5896744" y="3211836"/>
            <a:ext cx="1711424" cy="576064"/>
          </a:xfrm>
          <a:prstGeom prst="wedgeEllipseCallout">
            <a:avLst>
              <a:gd name="adj1" fmla="val -65440"/>
              <a:gd name="adj2" fmla="val 37769"/>
            </a:avLst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kumimoji="1" lang="zh-CN" altLang="en-US" dirty="0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</a:rPr>
              <a:t>定语后置</a:t>
            </a:r>
            <a:endParaRPr kumimoji="1" lang="en-US" altLang="zh-CN" dirty="0">
              <a:solidFill>
                <a:srgbClr val="FF33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Text Box 9"/>
          <p:cNvSpPr txBox="1">
            <a:spLocks noChangeArrowheads="1"/>
          </p:cNvSpPr>
          <p:nvPr/>
        </p:nvSpPr>
        <p:spPr bwMode="auto">
          <a:xfrm>
            <a:off x="2057400" y="4943475"/>
            <a:ext cx="4724400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</a:pPr>
            <a:r>
              <a:rPr kumimoji="1" lang="en-US" altLang="zh-CN" sz="2400">
                <a:latin typeface="微软雅黑" panose="020B0503020204020204" charset="-122"/>
                <a:ea typeface="微软雅黑" panose="020B0503020204020204" charset="-122"/>
              </a:rPr>
              <a:t>4.</a:t>
            </a:r>
            <a:r>
              <a:rPr kumimoji="1" lang="zh-CN" altLang="en-US">
                <a:latin typeface="微软雅黑" panose="020B0503020204020204" charset="-122"/>
                <a:ea typeface="微软雅黑" panose="020B0503020204020204" charset="-122"/>
              </a:rPr>
              <a:t>青，取之</a:t>
            </a:r>
            <a:r>
              <a:rPr kumimoji="1" lang="zh-CN" altLang="en-US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于蓝</a:t>
            </a:r>
            <a:r>
              <a:rPr kumimoji="1" lang="zh-CN" altLang="en-US">
                <a:latin typeface="微软雅黑" panose="020B0503020204020204" charset="-122"/>
                <a:ea typeface="微软雅黑" panose="020B0503020204020204" charset="-122"/>
              </a:rPr>
              <a:t>，而青于蓝。</a:t>
            </a:r>
            <a:endParaRPr kumimoji="1" lang="en-US" altLang="zh-CN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AutoShape 12"/>
          <p:cNvSpPr>
            <a:spLocks noChangeArrowheads="1"/>
          </p:cNvSpPr>
          <p:nvPr/>
        </p:nvSpPr>
        <p:spPr bwMode="auto">
          <a:xfrm>
            <a:off x="5968752" y="4796011"/>
            <a:ext cx="1618456" cy="576064"/>
          </a:xfrm>
          <a:prstGeom prst="wedgeEllipseCallout">
            <a:avLst>
              <a:gd name="adj1" fmla="val -66204"/>
              <a:gd name="adj2" fmla="val -1875"/>
            </a:avLst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kumimoji="1" lang="zh-CN" altLang="en-US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</a:rPr>
              <a:t>状语后置</a:t>
            </a:r>
            <a:endParaRPr kumimoji="1" lang="en-US" altLang="zh-CN">
              <a:solidFill>
                <a:srgbClr val="FF33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Text Box 16"/>
          <p:cNvSpPr txBox="1">
            <a:spLocks noChangeArrowheads="1"/>
          </p:cNvSpPr>
          <p:nvPr/>
        </p:nvSpPr>
        <p:spPr bwMode="auto">
          <a:xfrm>
            <a:off x="1981200" y="5705475"/>
            <a:ext cx="8991600" cy="400110"/>
          </a:xfrm>
          <a:prstGeom prst="rect">
            <a:avLst/>
          </a:prstGeom>
          <a:noFill/>
          <a:ln w="9525">
            <a:noFill/>
            <a:miter lim="800000"/>
          </a:ln>
          <a:effectLst>
            <a:prstShdw prst="shdw11">
              <a:schemeClr val="bg2">
                <a:alpha val="50000"/>
              </a:schemeClr>
            </a:prstShdw>
          </a:effec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译：靛青，是</a:t>
            </a:r>
            <a:r>
              <a:rPr lang="zh-CN" altLang="en-US" sz="2000" dirty="0" smtClean="0">
                <a:latin typeface="微软雅黑" panose="020B0503020204020204" charset="-122"/>
                <a:ea typeface="微软雅黑" panose="020B0503020204020204" charset="-122"/>
              </a:rPr>
              <a:t>从靛蓝中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提取出来的，但</a:t>
            </a:r>
            <a:r>
              <a:rPr lang="zh-CN" altLang="en-US" sz="2000" dirty="0" smtClean="0">
                <a:latin typeface="微软雅黑" panose="020B0503020204020204" charset="-122"/>
                <a:ea typeface="微软雅黑" panose="020B0503020204020204" charset="-122"/>
              </a:rPr>
              <a:t>比靛蓝的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颜色显得更深。</a:t>
            </a:r>
            <a:endParaRPr lang="zh-CN" altLang="en-US" sz="20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15" name="图片 14" descr="花3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-516255" y="-562610"/>
            <a:ext cx="1851025" cy="1895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800" decel="10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80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800" decel="100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800" decel="100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800" decel="100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800" decel="100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800" decel="100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800" decel="100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8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8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8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80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800" decel="100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800" decel="100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800" decel="100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6" dur="8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8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8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 animBg="1"/>
      <p:bldP spid="8" grpId="0" animBg="1"/>
      <p:bldP spid="9" grpId="0"/>
      <p:bldP spid="10" grpId="0"/>
      <p:bldP spid="11" grpId="0" animBg="1"/>
      <p:bldP spid="12" grpId="0"/>
      <p:bldP spid="13" grpId="0" animBg="1"/>
      <p:bldP spid="14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花3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-516255" y="-562610"/>
            <a:ext cx="1851025" cy="1895475"/>
          </a:xfrm>
          <a:prstGeom prst="rect">
            <a:avLst/>
          </a:prstGeom>
        </p:spPr>
      </p:pic>
      <p:pic>
        <p:nvPicPr>
          <p:cNvPr id="2" name="图片 1" descr="花3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0897870" y="5356225"/>
            <a:ext cx="1851025" cy="1895475"/>
          </a:xfrm>
          <a:prstGeom prst="rect">
            <a:avLst/>
          </a:prstGeom>
        </p:spPr>
      </p:pic>
      <p:sp>
        <p:nvSpPr>
          <p:cNvPr id="28" name="对角圆角矩形 27"/>
          <p:cNvSpPr/>
          <p:nvPr/>
        </p:nvSpPr>
        <p:spPr>
          <a:xfrm>
            <a:off x="989965" y="1880235"/>
            <a:ext cx="1846580" cy="761365"/>
          </a:xfrm>
          <a:prstGeom prst="round2Diag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文本框 28"/>
          <p:cNvSpPr txBox="1"/>
          <p:nvPr/>
        </p:nvSpPr>
        <p:spPr>
          <a:xfrm>
            <a:off x="929005" y="1969135"/>
            <a:ext cx="196723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>
                <a:solidFill>
                  <a:schemeClr val="bg1">
                    <a:lumMod val="9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贯通法</a:t>
            </a:r>
            <a:endParaRPr lang="zh-CN" altLang="en-US" sz="3200">
              <a:solidFill>
                <a:schemeClr val="bg1">
                  <a:lumMod val="9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0" name="虚尾箭头 29"/>
          <p:cNvSpPr/>
          <p:nvPr/>
        </p:nvSpPr>
        <p:spPr>
          <a:xfrm>
            <a:off x="3409950" y="2019300"/>
            <a:ext cx="360680" cy="533400"/>
          </a:xfrm>
          <a:prstGeom prst="strip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文本框 40"/>
          <p:cNvSpPr txBox="1"/>
          <p:nvPr/>
        </p:nvSpPr>
        <p:spPr>
          <a:xfrm>
            <a:off x="4001770" y="1809750"/>
            <a:ext cx="810514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sym typeface="+mn-ea"/>
              </a:rPr>
              <a:t>根据上下文，灵活贯通的翻译，在直译的同时将关键词语的</a:t>
            </a:r>
            <a:r>
              <a:rPr lang="zh-CN" altLang="en-US" sz="2800">
                <a:solidFill>
                  <a:srgbClr val="DE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本义译成引申义</a:t>
            </a: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sym typeface="+mn-ea"/>
              </a:rPr>
              <a:t>，进行意译。</a:t>
            </a:r>
            <a:endParaRPr lang="zh-CN" altLang="en-US" sz="2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35" name="Title 6"/>
          <p:cNvSpPr txBox="1"/>
          <p:nvPr/>
        </p:nvSpPr>
        <p:spPr>
          <a:xfrm>
            <a:off x="2336800" y="509028"/>
            <a:ext cx="7518400" cy="471365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4000" dirty="0">
                <a:solidFill>
                  <a:srgbClr val="72A4A5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翻译的方法</a:t>
            </a:r>
            <a:endParaRPr lang="zh-CN" altLang="en-US" sz="4000" dirty="0">
              <a:solidFill>
                <a:srgbClr val="72A4A5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770630" y="3168015"/>
            <a:ext cx="53022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例：四境之内莫不有求于王。</a:t>
            </a:r>
            <a:endParaRPr lang="en-US" altLang="zh-CN" sz="2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cxnSp>
        <p:nvCxnSpPr>
          <p:cNvPr id="18" name="直接连接符 17"/>
          <p:cNvCxnSpPr/>
          <p:nvPr/>
        </p:nvCxnSpPr>
        <p:spPr>
          <a:xfrm>
            <a:off x="4560570" y="3689985"/>
            <a:ext cx="1428750" cy="5715"/>
          </a:xfrm>
          <a:prstGeom prst="line">
            <a:avLst/>
          </a:prstGeom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14" name="下箭头 13"/>
          <p:cNvSpPr/>
          <p:nvPr/>
        </p:nvSpPr>
        <p:spPr>
          <a:xfrm>
            <a:off x="5110480" y="3836035"/>
            <a:ext cx="328930" cy="5715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3770630" y="5697855"/>
            <a:ext cx="577405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译：</a:t>
            </a:r>
            <a:r>
              <a:rPr lang="zh-CN" altLang="en-US" sz="2800">
                <a:solidFill>
                  <a:srgbClr val="DE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全国百姓</a:t>
            </a:r>
            <a:r>
              <a:rPr lang="zh-CN" altLang="en-US"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没有不有求于大王的。</a:t>
            </a:r>
            <a:endParaRPr lang="zh-CN" altLang="en-US" sz="2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2904490" y="4498975"/>
            <a:ext cx="303276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原：全国范围内</a:t>
            </a:r>
            <a:endParaRPr lang="zh-CN" altLang="en-US" sz="2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7" name="下箭头 16"/>
          <p:cNvSpPr/>
          <p:nvPr/>
        </p:nvSpPr>
        <p:spPr>
          <a:xfrm rot="16200000">
            <a:off x="6058535" y="4474210"/>
            <a:ext cx="328930" cy="5715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文本框 18"/>
          <p:cNvSpPr txBox="1"/>
          <p:nvPr/>
        </p:nvSpPr>
        <p:spPr>
          <a:xfrm>
            <a:off x="6811010" y="4498975"/>
            <a:ext cx="382460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引申：全国百姓</a:t>
            </a:r>
            <a:endParaRPr lang="zh-CN" altLang="en-US" sz="2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20" name="下箭头 19"/>
          <p:cNvSpPr/>
          <p:nvPr/>
        </p:nvSpPr>
        <p:spPr>
          <a:xfrm>
            <a:off x="6229350" y="5316220"/>
            <a:ext cx="581660" cy="290195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9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4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000"/>
                            </p:stCondLst>
                            <p:childTnLst>
                              <p:par>
                                <p:cTn id="3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000"/>
                            </p:stCondLst>
                            <p:childTnLst>
                              <p:par>
                                <p:cTn id="5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1000"/>
                            </p:stCondLst>
                            <p:childTnLst>
                              <p:par>
                                <p:cTn id="7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7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000"/>
                            </p:stCondLst>
                            <p:childTnLst>
                              <p:par>
                                <p:cTn id="81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8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bldLvl="0" animBg="1"/>
      <p:bldP spid="29" grpId="0"/>
      <p:bldP spid="30" grpId="0" animBg="1"/>
      <p:bldP spid="30" grpId="1" bldLvl="0" animBg="1"/>
      <p:bldP spid="41" grpId="0"/>
      <p:bldP spid="3" grpId="0"/>
      <p:bldP spid="14" grpId="0" bldLvl="0" animBg="1"/>
      <p:bldP spid="15" grpId="0"/>
      <p:bldP spid="16" grpId="0"/>
      <p:bldP spid="17" grpId="0" bldLvl="0" animBg="1"/>
      <p:bldP spid="19" grpId="0"/>
      <p:bldP spid="20" grpId="1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花3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-2352675" y="1165225"/>
            <a:ext cx="4421505" cy="4528185"/>
          </a:xfrm>
          <a:prstGeom prst="rect">
            <a:avLst/>
          </a:prstGeom>
        </p:spPr>
      </p:pic>
      <p:pic>
        <p:nvPicPr>
          <p:cNvPr id="3" name="图片 2" descr="花3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0181590" y="1110615"/>
            <a:ext cx="4421505" cy="452818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840095" y="1951990"/>
            <a:ext cx="3538220" cy="785495"/>
          </a:xfrm>
          <a:prstGeom prst="rect">
            <a:avLst/>
          </a:prstGeom>
          <a:noFill/>
          <a:ln>
            <a:solidFill>
              <a:srgbClr val="72A4A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5804293" y="1951990"/>
            <a:ext cx="1054100" cy="784576"/>
            <a:chOff x="9154" y="2341"/>
            <a:chExt cx="1144" cy="854"/>
          </a:xfrm>
        </p:grpSpPr>
        <p:grpSp>
          <p:nvGrpSpPr>
            <p:cNvPr id="8" name="组合 7"/>
            <p:cNvGrpSpPr/>
            <p:nvPr/>
          </p:nvGrpSpPr>
          <p:grpSpPr>
            <a:xfrm>
              <a:off x="9154" y="2341"/>
              <a:ext cx="793" cy="854"/>
              <a:chOff x="8630" y="4251"/>
              <a:chExt cx="793" cy="854"/>
            </a:xfrm>
          </p:grpSpPr>
          <p:sp>
            <p:nvSpPr>
              <p:cNvPr id="5" name="矩形 4"/>
              <p:cNvSpPr/>
              <p:nvPr/>
            </p:nvSpPr>
            <p:spPr>
              <a:xfrm>
                <a:off x="8630" y="4251"/>
                <a:ext cx="494" cy="854"/>
              </a:xfrm>
              <a:prstGeom prst="rect">
                <a:avLst/>
              </a:prstGeom>
              <a:solidFill>
                <a:srgbClr val="72A4A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6" name="直角三角形 5"/>
              <p:cNvSpPr/>
              <p:nvPr/>
            </p:nvSpPr>
            <p:spPr>
              <a:xfrm rot="13500000">
                <a:off x="8819" y="4375"/>
                <a:ext cx="605" cy="605"/>
              </a:xfrm>
              <a:prstGeom prst="rtTriangle">
                <a:avLst/>
              </a:prstGeom>
              <a:solidFill>
                <a:srgbClr val="72A4A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sp>
          <p:nvSpPr>
            <p:cNvPr id="9" name="文本框 8"/>
            <p:cNvSpPr txBox="1"/>
            <p:nvPr/>
          </p:nvSpPr>
          <p:spPr>
            <a:xfrm>
              <a:off x="9154" y="2418"/>
              <a:ext cx="1144" cy="7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US" altLang="zh-CN" sz="3600" b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01</a:t>
              </a:r>
              <a:endParaRPr lang="en-US" altLang="zh-CN" sz="36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6787515" y="2022475"/>
            <a:ext cx="249047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100000"/>
              </a:lnSpc>
            </a:pPr>
            <a:r>
              <a:rPr lang="zh-CN" altLang="en-US" sz="3600" b="1">
                <a:solidFill>
                  <a:srgbClr val="72A4A5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翻译要点</a:t>
            </a:r>
            <a:endParaRPr lang="zh-CN" altLang="en-US" sz="3600" b="1">
              <a:solidFill>
                <a:srgbClr val="72A4A5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875655" y="4289425"/>
            <a:ext cx="3502025" cy="785495"/>
          </a:xfrm>
          <a:prstGeom prst="rect">
            <a:avLst/>
          </a:prstGeom>
          <a:noFill/>
          <a:ln>
            <a:solidFill>
              <a:srgbClr val="72A4A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5839827" y="4289425"/>
            <a:ext cx="1411605" cy="784860"/>
            <a:chOff x="9106" y="4078"/>
            <a:chExt cx="1576" cy="854"/>
          </a:xfrm>
        </p:grpSpPr>
        <p:grpSp>
          <p:nvGrpSpPr>
            <p:cNvPr id="12" name="组合 11"/>
            <p:cNvGrpSpPr/>
            <p:nvPr/>
          </p:nvGrpSpPr>
          <p:grpSpPr>
            <a:xfrm>
              <a:off x="9146" y="4078"/>
              <a:ext cx="793" cy="854"/>
              <a:chOff x="8630" y="4251"/>
              <a:chExt cx="793" cy="854"/>
            </a:xfrm>
          </p:grpSpPr>
          <p:sp>
            <p:nvSpPr>
              <p:cNvPr id="13" name="矩形 12"/>
              <p:cNvSpPr/>
              <p:nvPr/>
            </p:nvSpPr>
            <p:spPr>
              <a:xfrm>
                <a:off x="8630" y="4251"/>
                <a:ext cx="494" cy="854"/>
              </a:xfrm>
              <a:prstGeom prst="rect">
                <a:avLst/>
              </a:prstGeom>
              <a:solidFill>
                <a:srgbClr val="72A4A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14" name="直角三角形 13"/>
              <p:cNvSpPr/>
              <p:nvPr/>
            </p:nvSpPr>
            <p:spPr>
              <a:xfrm rot="13500000">
                <a:off x="8819" y="4375"/>
                <a:ext cx="605" cy="605"/>
              </a:xfrm>
              <a:prstGeom prst="rtTriangle">
                <a:avLst/>
              </a:prstGeom>
              <a:solidFill>
                <a:srgbClr val="72A4A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sp>
          <p:nvSpPr>
            <p:cNvPr id="15" name="文本框 14"/>
            <p:cNvSpPr txBox="1"/>
            <p:nvPr/>
          </p:nvSpPr>
          <p:spPr>
            <a:xfrm>
              <a:off x="9106" y="4153"/>
              <a:ext cx="1576" cy="7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US" altLang="zh-CN" sz="3600" b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02</a:t>
              </a:r>
              <a:endParaRPr lang="en-US" altLang="zh-CN" sz="36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16" name="文本框 15"/>
          <p:cNvSpPr txBox="1"/>
          <p:nvPr/>
        </p:nvSpPr>
        <p:spPr>
          <a:xfrm>
            <a:off x="6787515" y="4358640"/>
            <a:ext cx="249047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100000"/>
              </a:lnSpc>
            </a:pPr>
            <a:r>
              <a:rPr lang="zh-CN" altLang="en-US" sz="3600" b="1">
                <a:solidFill>
                  <a:srgbClr val="72A4A5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翻译方法</a:t>
            </a:r>
            <a:endParaRPr lang="zh-CN" altLang="en-US" sz="3600" b="1">
              <a:solidFill>
                <a:srgbClr val="72A4A5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2580005" y="2399030"/>
            <a:ext cx="2277745" cy="1106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6600" b="1">
                <a:solidFill>
                  <a:srgbClr val="72A4A5"/>
                </a:solidFill>
                <a:latin typeface="微软雅黑" panose="020B0503020204020204" charset="-122"/>
                <a:ea typeface="微软雅黑" panose="020B0503020204020204" charset="-122"/>
              </a:rPr>
              <a:t>目 录</a:t>
            </a:r>
            <a:endParaRPr lang="zh-CN" altLang="en-US" sz="6600" b="1">
              <a:solidFill>
                <a:srgbClr val="72A4A5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2769870" y="3597275"/>
            <a:ext cx="17145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2400">
                <a:solidFill>
                  <a:srgbClr val="72A4A5"/>
                </a:solidFill>
                <a:latin typeface="微软雅黑" panose="020B0503020204020204" charset="-122"/>
                <a:ea typeface="微软雅黑" panose="020B0503020204020204" charset="-122"/>
              </a:rPr>
              <a:t>Contents</a:t>
            </a:r>
            <a:endParaRPr lang="en-US" altLang="zh-CN" sz="2400">
              <a:solidFill>
                <a:srgbClr val="72A4A5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500"/>
                            </p:stCondLst>
                            <p:childTnLst>
                              <p:par>
                                <p:cTn id="38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000"/>
                            </p:stCondLst>
                            <p:childTnLst>
                              <p:par>
                                <p:cTn id="44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500"/>
                            </p:stCondLst>
                            <p:childTnLst>
                              <p:par>
                                <p:cTn id="4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000"/>
                            </p:stCondLst>
                            <p:childTnLst>
                              <p:par>
                                <p:cTn id="52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/>
      <p:bldP spid="11" grpId="0" bldLvl="0" animBg="1"/>
      <p:bldP spid="16" grpId="0"/>
      <p:bldP spid="29" grpId="0"/>
      <p:bldP spid="30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花3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-516255" y="-562610"/>
            <a:ext cx="1851025" cy="1895475"/>
          </a:xfrm>
          <a:prstGeom prst="rect">
            <a:avLst/>
          </a:prstGeom>
        </p:spPr>
      </p:pic>
      <p:pic>
        <p:nvPicPr>
          <p:cNvPr id="2" name="图片 1" descr="花3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0897870" y="5356225"/>
            <a:ext cx="1851025" cy="1895475"/>
          </a:xfrm>
          <a:prstGeom prst="rect">
            <a:avLst/>
          </a:prstGeom>
        </p:spPr>
      </p:pic>
      <p:sp>
        <p:nvSpPr>
          <p:cNvPr id="35" name="Title 6"/>
          <p:cNvSpPr txBox="1"/>
          <p:nvPr/>
        </p:nvSpPr>
        <p:spPr>
          <a:xfrm>
            <a:off x="2336800" y="509028"/>
            <a:ext cx="7518400" cy="471365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4000" dirty="0">
                <a:solidFill>
                  <a:srgbClr val="72A4A5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练一练</a:t>
            </a:r>
            <a:endParaRPr lang="zh-CN" altLang="en-US" sz="4000" dirty="0">
              <a:solidFill>
                <a:srgbClr val="72A4A5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626360" y="1583690"/>
            <a:ext cx="693928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今亡亦死，举大计亦死，等死，死国可乎？</a:t>
            </a:r>
            <a:endParaRPr lang="zh-CN" altLang="en-US" sz="2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29704" name="文本框 29703"/>
          <p:cNvSpPr txBox="1"/>
          <p:nvPr/>
        </p:nvSpPr>
        <p:spPr>
          <a:xfrm>
            <a:off x="3886200" y="3298190"/>
            <a:ext cx="19608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原：干大事</a:t>
            </a:r>
            <a:endParaRPr lang="zh-CN" altLang="en-US" sz="2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cxnSp>
        <p:nvCxnSpPr>
          <p:cNvPr id="18" name="直接连接符 17"/>
          <p:cNvCxnSpPr/>
          <p:nvPr/>
        </p:nvCxnSpPr>
        <p:spPr>
          <a:xfrm flipV="1">
            <a:off x="4438650" y="2103120"/>
            <a:ext cx="1108710" cy="2540"/>
          </a:xfrm>
          <a:prstGeom prst="line">
            <a:avLst/>
          </a:prstGeom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4" name="下箭头 3"/>
          <p:cNvSpPr/>
          <p:nvPr/>
        </p:nvSpPr>
        <p:spPr>
          <a:xfrm>
            <a:off x="4828540" y="2503805"/>
            <a:ext cx="328930" cy="5715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下箭头 5"/>
          <p:cNvSpPr/>
          <p:nvPr/>
        </p:nvSpPr>
        <p:spPr>
          <a:xfrm rot="16200000">
            <a:off x="6363335" y="3273425"/>
            <a:ext cx="328930" cy="5715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7176770" y="3298190"/>
            <a:ext cx="330708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引申：发动起义</a:t>
            </a:r>
            <a:endParaRPr lang="zh-CN" altLang="en-US" sz="2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20" name="下箭头 19"/>
          <p:cNvSpPr/>
          <p:nvPr/>
        </p:nvSpPr>
        <p:spPr>
          <a:xfrm>
            <a:off x="6242050" y="4340860"/>
            <a:ext cx="733425" cy="366395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3396615" y="5012055"/>
            <a:ext cx="6322695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译：现在逃跑也是死，</a:t>
            </a:r>
            <a:r>
              <a:rPr lang="zh-CN" altLang="en-US" sz="2800">
                <a:solidFill>
                  <a:srgbClr val="DE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发动起义</a:t>
            </a:r>
            <a:r>
              <a:rPr lang="zh-CN" altLang="en-US"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也是死，同样是死，我们为国事而死好吗？</a:t>
            </a:r>
            <a:endParaRPr lang="zh-CN" altLang="en-US" sz="2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000"/>
                            </p:stCondLst>
                            <p:childTnLst>
                              <p:par>
                                <p:cTn id="44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6" dur="500"/>
                                        <p:tgtEl>
                                          <p:spTgt spid="297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000"/>
                            </p:stCondLst>
                            <p:childTnLst>
                              <p:par>
                                <p:cTn id="5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7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1000"/>
                            </p:stCondLst>
                            <p:childTnLst>
                              <p:par>
                                <p:cTn id="66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3" grpId="0"/>
      <p:bldP spid="29704" grpId="0"/>
      <p:bldP spid="4" grpId="0" bldLvl="0" animBg="1"/>
      <p:bldP spid="6" grpId="0" bldLvl="0" animBg="1"/>
      <p:bldP spid="12" grpId="0"/>
      <p:bldP spid="20" grpId="1" bldLvl="0" animBg="1"/>
      <p:bldP spid="13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Rot="1" noChangeArrowheads="1"/>
          </p:cNvSpPr>
          <p:nvPr/>
        </p:nvSpPr>
        <p:spPr>
          <a:xfrm>
            <a:off x="1900237" y="1252537"/>
            <a:ext cx="8713788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1219835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j-cs"/>
              </a:rPr>
              <a:t>选择含有</a:t>
            </a:r>
            <a:r>
              <a:rPr kumimoji="0" lang="zh-CN" sz="2400" b="0" i="0" u="sng" strike="noStrike" kern="1200" cap="none" spc="0" normalizeH="0" baseline="0" noProof="0" dirty="0" smtClean="0">
                <a:ln>
                  <a:noFill/>
                </a:ln>
                <a:solidFill>
                  <a:srgbClr val="DE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j-cs"/>
              </a:rPr>
              <a:t>关键词语、特殊句式</a:t>
            </a:r>
            <a:r>
              <a:rPr kumimoji="0" lang="zh-CN" sz="2400" b="0" i="0" u="sng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j-cs"/>
              </a:rPr>
              <a:t>的句子</a:t>
            </a:r>
            <a:endParaRPr kumimoji="0" lang="zh-CN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j-cs"/>
            </a:endParaRPr>
          </a:p>
        </p:txBody>
      </p:sp>
      <p:sp>
        <p:nvSpPr>
          <p:cNvPr id="3" name="Text Box 3"/>
          <p:cNvSpPr txBox="1">
            <a:spLocks noChangeArrowheads="1"/>
          </p:cNvSpPr>
          <p:nvPr/>
        </p:nvSpPr>
        <p:spPr bwMode="auto">
          <a:xfrm>
            <a:off x="3338512" y="642937"/>
            <a:ext cx="5486400" cy="46166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/>
            <a:r>
              <a:rPr lang="zh-CN" altLang="en-US" sz="2400" u="none" dirty="0">
                <a:solidFill>
                  <a:srgbClr val="FF9933"/>
                </a:solidFill>
                <a:effectLst/>
                <a:latin typeface="微软雅黑" panose="020B0503020204020204" charset="-122"/>
                <a:ea typeface="微软雅黑" panose="020B0503020204020204" charset="-122"/>
              </a:rPr>
              <a:t>总结高考翻译题命题规律</a:t>
            </a:r>
            <a:endParaRPr lang="zh-CN" altLang="en-US" sz="2400" u="none" dirty="0">
              <a:solidFill>
                <a:srgbClr val="FF9933"/>
              </a:solidFill>
              <a:effectLst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AutoShape 4"/>
          <p:cNvSpPr>
            <a:spLocks noChangeArrowheads="1"/>
          </p:cNvSpPr>
          <p:nvPr/>
        </p:nvSpPr>
        <p:spPr bwMode="auto">
          <a:xfrm>
            <a:off x="2228850" y="2852737"/>
            <a:ext cx="4243387" cy="1204913"/>
          </a:xfrm>
          <a:prstGeom prst="wedgeRoundRectCallout">
            <a:avLst>
              <a:gd name="adj1" fmla="val 20231"/>
              <a:gd name="adj2" fmla="val -100296"/>
              <a:gd name="adj3" fmla="val 16667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/>
          <a:lstStyle/>
          <a:p>
            <a:pPr algn="just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None/>
            </a:pPr>
            <a:r>
              <a:rPr lang="zh-CN" altLang="en-US" sz="2400" u="none"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</a:rPr>
              <a:t>多义实词、常见虚词、通假字、词类活用、古今异义</a:t>
            </a:r>
            <a:endParaRPr lang="zh-CN" altLang="en-US" sz="2400" b="0" u="none">
              <a:solidFill>
                <a:schemeClr val="hlink"/>
              </a:solidFill>
              <a:effectLst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AutoShape 5"/>
          <p:cNvSpPr>
            <a:spLocks noChangeArrowheads="1"/>
          </p:cNvSpPr>
          <p:nvPr/>
        </p:nvSpPr>
        <p:spPr bwMode="auto">
          <a:xfrm>
            <a:off x="6929437" y="2700337"/>
            <a:ext cx="3733800" cy="1185863"/>
          </a:xfrm>
          <a:prstGeom prst="wedgeRoundRectCallout">
            <a:avLst>
              <a:gd name="adj1" fmla="val -40093"/>
              <a:gd name="adj2" fmla="val -85690"/>
              <a:gd name="adj3" fmla="val 16667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/>
          <a:lstStyle/>
          <a:p>
            <a:r>
              <a:rPr lang="zh-CN" altLang="en-US" sz="2400" u="none" dirty="0"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</a:rPr>
              <a:t>省略句、被动句、倒装句、判断句、固定句式</a:t>
            </a:r>
            <a:endParaRPr lang="zh-CN" altLang="en-US" sz="2400" u="none" dirty="0">
              <a:solidFill>
                <a:schemeClr val="tx1"/>
              </a:solidFill>
              <a:effectLst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Text Box 6"/>
          <p:cNvSpPr txBox="1">
            <a:spLocks noChangeArrowheads="1"/>
          </p:cNvSpPr>
          <p:nvPr/>
        </p:nvSpPr>
        <p:spPr bwMode="auto">
          <a:xfrm>
            <a:off x="2205037" y="4757737"/>
            <a:ext cx="8686800" cy="1135054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u="none" dirty="0"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</a:rPr>
              <a:t>应对策略：抓关键词句，洞悉</a:t>
            </a:r>
            <a:r>
              <a:rPr lang="zh-CN" altLang="en-US" sz="2400" u="none" dirty="0">
                <a:solidFill>
                  <a:srgbClr val="FF9933"/>
                </a:solidFill>
                <a:effectLst/>
                <a:latin typeface="微软雅黑" panose="020B0503020204020204" charset="-122"/>
                <a:ea typeface="微软雅黑" panose="020B0503020204020204" charset="-122"/>
              </a:rPr>
              <a:t>得分点</a:t>
            </a:r>
            <a:r>
              <a:rPr lang="zh-CN" altLang="en-US" sz="2400" u="none" dirty="0"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</a:rPr>
              <a:t>。要有</a:t>
            </a:r>
            <a:r>
              <a:rPr lang="zh-CN" altLang="en-US" sz="2400" dirty="0">
                <a:solidFill>
                  <a:srgbClr val="FF9933"/>
                </a:solidFill>
                <a:effectLst/>
                <a:latin typeface="微软雅黑" panose="020B0503020204020204" charset="-122"/>
                <a:ea typeface="微软雅黑" panose="020B0503020204020204" charset="-122"/>
              </a:rPr>
              <a:t>踩点得分</a:t>
            </a:r>
            <a:r>
              <a:rPr lang="zh-CN" altLang="en-US" sz="2400" u="none" dirty="0"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</a:rPr>
              <a:t>的意识，找出</a:t>
            </a:r>
            <a:r>
              <a:rPr lang="zh-CN" altLang="en-US" sz="2400" u="none" dirty="0">
                <a:solidFill>
                  <a:srgbClr val="FF9933"/>
                </a:solidFill>
                <a:effectLst/>
                <a:latin typeface="微软雅黑" panose="020B0503020204020204" charset="-122"/>
                <a:ea typeface="微软雅黑" panose="020B0503020204020204" charset="-122"/>
              </a:rPr>
              <a:t>关键词语、特殊句式</a:t>
            </a:r>
            <a:r>
              <a:rPr lang="zh-CN" altLang="en-US" sz="2400" u="none" dirty="0"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</a:rPr>
              <a:t>，并准确翻译。</a:t>
            </a:r>
            <a:endParaRPr lang="zh-CN" altLang="en-US" sz="2400" u="none" dirty="0">
              <a:solidFill>
                <a:schemeClr val="tx1"/>
              </a:solidFill>
              <a:effectLst/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  <p:bldP spid="4" grpId="0" animBg="1" autoUpdateAnimBg="0"/>
      <p:bldP spid="5" grpId="0" animBg="1" autoUpdateAnimBg="0"/>
      <p:bldP spid="6" grpId="0" autoUpdateAnimBg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花3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-516255" y="-562610"/>
            <a:ext cx="1851025" cy="1895475"/>
          </a:xfrm>
          <a:prstGeom prst="rect">
            <a:avLst/>
          </a:prstGeom>
        </p:spPr>
      </p:pic>
      <p:pic>
        <p:nvPicPr>
          <p:cNvPr id="2" name="图片 1" descr="花3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0897870" y="5356225"/>
            <a:ext cx="1851025" cy="1895475"/>
          </a:xfrm>
          <a:prstGeom prst="rect">
            <a:avLst/>
          </a:prstGeom>
        </p:spPr>
      </p:pic>
      <p:sp>
        <p:nvSpPr>
          <p:cNvPr id="3" name="Title 6"/>
          <p:cNvSpPr txBox="1"/>
          <p:nvPr/>
        </p:nvSpPr>
        <p:spPr>
          <a:xfrm>
            <a:off x="4493260" y="448310"/>
            <a:ext cx="3206115" cy="471170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4000" dirty="0">
                <a:solidFill>
                  <a:srgbClr val="72A4A5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考考你</a:t>
            </a:r>
            <a:endParaRPr lang="zh-CN" altLang="en-US" sz="4000" dirty="0">
              <a:solidFill>
                <a:srgbClr val="72A4A5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3444875" y="1602740"/>
            <a:ext cx="53022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①死马且买之五百金，况生马乎？</a:t>
            </a:r>
            <a:endParaRPr lang="en-US" altLang="zh-CN" sz="2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034030" y="4122420"/>
            <a:ext cx="707072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②召孟明、西乞、白乙，使出师于东门之外。</a:t>
            </a:r>
            <a:endParaRPr lang="en-US" altLang="zh-CN" sz="2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0" name="下箭头 9"/>
          <p:cNvSpPr/>
          <p:nvPr/>
        </p:nvSpPr>
        <p:spPr>
          <a:xfrm>
            <a:off x="5969635" y="2797175"/>
            <a:ext cx="671830" cy="37084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5443220" y="2275205"/>
            <a:ext cx="52832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以</a:t>
            </a:r>
            <a:endParaRPr lang="zh-CN" altLang="en-US" sz="2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cxnSp>
        <p:nvCxnSpPr>
          <p:cNvPr id="11" name="直接箭头连接符 10"/>
          <p:cNvCxnSpPr/>
          <p:nvPr/>
        </p:nvCxnSpPr>
        <p:spPr>
          <a:xfrm>
            <a:off x="5703570" y="2124710"/>
            <a:ext cx="7620" cy="257175"/>
          </a:xfrm>
          <a:prstGeom prst="straightConnector1">
            <a:avLst/>
          </a:prstGeom>
          <a:ln>
            <a:tailEnd type="arrow" w="med" len="med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3823335" y="4644390"/>
            <a:ext cx="670560" cy="0"/>
          </a:xfrm>
          <a:prstGeom prst="line">
            <a:avLst/>
          </a:prstGeom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13" name="下弧形箭头 12"/>
          <p:cNvSpPr/>
          <p:nvPr/>
        </p:nvSpPr>
        <p:spPr>
          <a:xfrm rot="10800000">
            <a:off x="4752340" y="1117600"/>
            <a:ext cx="1219200" cy="548640"/>
          </a:xfrm>
          <a:prstGeom prst="curved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393950" y="3168015"/>
            <a:ext cx="83502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译：就连死马都用五百金买了它，更何况是活马呢？</a:t>
            </a:r>
            <a:endParaRPr lang="en-US" altLang="zh-CN" sz="2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cxnSp>
        <p:nvCxnSpPr>
          <p:cNvPr id="15" name="直接连接符 14"/>
          <p:cNvCxnSpPr/>
          <p:nvPr/>
        </p:nvCxnSpPr>
        <p:spPr>
          <a:xfrm>
            <a:off x="4839335" y="4644390"/>
            <a:ext cx="670560" cy="0"/>
          </a:xfrm>
          <a:prstGeom prst="line">
            <a:avLst/>
          </a:prstGeom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5972175" y="4644390"/>
            <a:ext cx="670560" cy="0"/>
          </a:xfrm>
          <a:prstGeom prst="line">
            <a:avLst/>
          </a:prstGeom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17" name="文本框 16"/>
          <p:cNvSpPr txBox="1"/>
          <p:nvPr/>
        </p:nvSpPr>
        <p:spPr>
          <a:xfrm>
            <a:off x="7171690" y="4857750"/>
            <a:ext cx="52832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之</a:t>
            </a:r>
            <a:endParaRPr lang="zh-CN" altLang="en-US" sz="2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cxnSp>
        <p:nvCxnSpPr>
          <p:cNvPr id="18" name="直接箭头连接符 17"/>
          <p:cNvCxnSpPr/>
          <p:nvPr/>
        </p:nvCxnSpPr>
        <p:spPr>
          <a:xfrm>
            <a:off x="7432040" y="4600575"/>
            <a:ext cx="7620" cy="257175"/>
          </a:xfrm>
          <a:prstGeom prst="straightConnector1">
            <a:avLst/>
          </a:prstGeom>
          <a:ln>
            <a:tailEnd type="arrow" w="med" len="med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>
            <a:off x="5703570" y="2124710"/>
            <a:ext cx="1203960" cy="0"/>
          </a:xfrm>
          <a:prstGeom prst="line">
            <a:avLst/>
          </a:prstGeom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>
            <a:off x="8147685" y="4600575"/>
            <a:ext cx="1758950" cy="1905"/>
          </a:xfrm>
          <a:prstGeom prst="line">
            <a:avLst/>
          </a:prstGeom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21" name="下弧形箭头 20"/>
          <p:cNvSpPr/>
          <p:nvPr/>
        </p:nvSpPr>
        <p:spPr>
          <a:xfrm rot="10800000">
            <a:off x="7270115" y="3718560"/>
            <a:ext cx="1676400" cy="518160"/>
          </a:xfrm>
          <a:prstGeom prst="curved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2130425" y="5852160"/>
            <a:ext cx="94468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译：他召见孟明，西乞和白乙，派他们带兵从东门外出发。</a:t>
            </a:r>
            <a:endParaRPr lang="zh-CN" altLang="en-US" sz="2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23" name="下箭头 22"/>
          <p:cNvSpPr/>
          <p:nvPr/>
        </p:nvSpPr>
        <p:spPr>
          <a:xfrm>
            <a:off x="5972175" y="5379720"/>
            <a:ext cx="670560" cy="3810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00"/>
                            </p:stCondLst>
                            <p:childTnLst>
                              <p:par>
                                <p:cTn id="3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000"/>
                            </p:stCondLst>
                            <p:childTnLst>
                              <p:par>
                                <p:cTn id="58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1000"/>
                            </p:stCondLst>
                            <p:childTnLst>
                              <p:par>
                                <p:cTn id="8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/>
      <p:bldP spid="4" grpId="0"/>
      <p:bldP spid="10" grpId="0" bldLvl="0" animBg="1"/>
      <p:bldP spid="9" grpId="0"/>
      <p:bldP spid="13" grpId="0" bldLvl="0" animBg="1"/>
      <p:bldP spid="14" grpId="0"/>
      <p:bldP spid="17" grpId="0"/>
      <p:bldP spid="21" grpId="0" bldLvl="0" animBg="1"/>
      <p:bldP spid="22" grpId="0"/>
      <p:bldP spid="23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 txBox="1">
            <a:spLocks noChangeArrowheads="1"/>
          </p:cNvSpPr>
          <p:nvPr/>
        </p:nvSpPr>
        <p:spPr>
          <a:xfrm>
            <a:off x="700650" y="255383"/>
            <a:ext cx="10379075" cy="46085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00E4A8"/>
                </a:solidFill>
              </a14:hiddenFill>
            </a:ext>
          </a:extLst>
        </p:spPr>
        <p:txBody>
          <a:bodyPr/>
          <a:lstStyle/>
          <a:p>
            <a:pPr marL="457200" marR="0" lvl="0" indent="-456565" algn="l" defTabSz="1219835" rtl="0" eaLnBrk="1" fontAlgn="auto" latinLnBrk="0" hangingPunct="1">
              <a:lnSpc>
                <a:spcPct val="100000"/>
              </a:lnSpc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zh-CN" sz="200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 </a:t>
            </a:r>
            <a:r>
              <a:rPr kumimoji="0" lang="zh-CN" altLang="zh-CN" sz="240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rPr>
              <a:t>①曾子衣敝衣以耕。</a:t>
            </a:r>
            <a:endParaRPr kumimoji="0" lang="en-US" altLang="zh-CN" sz="240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marL="457200" marR="0" lvl="0" indent="-456565" algn="l" defTabSz="1219835" rtl="0" eaLnBrk="1" fontAlgn="auto" latinLnBrk="0" hangingPunct="1">
              <a:lnSpc>
                <a:spcPct val="100000"/>
              </a:lnSpc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zh-CN" sz="240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marL="457200" marR="0" lvl="0" indent="-456565" algn="l" defTabSz="1219835" rtl="0" eaLnBrk="1" fontAlgn="auto" latinLnBrk="0" hangingPunct="1">
              <a:lnSpc>
                <a:spcPct val="100000"/>
              </a:lnSpc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zh-CN" sz="240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marL="457200" marR="0" lvl="0" indent="-456565" algn="l" defTabSz="1219835" rtl="0" eaLnBrk="1" fontAlgn="auto" latinLnBrk="0" hangingPunct="1">
              <a:lnSpc>
                <a:spcPct val="100000"/>
              </a:lnSpc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rPr>
              <a:t> ②先生非求于人，人则献之，奚为不受？</a:t>
            </a:r>
            <a:endParaRPr kumimoji="0" lang="zh-CN" altLang="zh-CN" sz="240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marL="457200" marR="0" lvl="0" indent="-456565" algn="l" defTabSz="1219835" rtl="0" eaLnBrk="1" fontAlgn="auto" latinLnBrk="0" hangingPunct="1">
              <a:lnSpc>
                <a:spcPct val="100000"/>
              </a:lnSpc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i="0" u="none" strike="noStrike" kern="1200" cap="none" spc="0" normalizeH="0" baseline="0" noProof="0" dirty="0" smtClean="0">
                <a:ln>
                  <a:noFill/>
                </a:ln>
                <a:solidFill>
                  <a:srgbClr val="3333CC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rPr>
              <a:t>   </a:t>
            </a:r>
            <a:endParaRPr kumimoji="0" lang="zh-CN" altLang="zh-CN" sz="240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marL="457200" marR="0" lvl="0" indent="-456565" algn="l" defTabSz="1219835" rtl="0" eaLnBrk="1" fontAlgn="auto" latinLnBrk="0" hangingPunct="1">
              <a:lnSpc>
                <a:spcPct val="100000"/>
              </a:lnSpc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rPr>
              <a:t> </a:t>
            </a:r>
            <a:endParaRPr kumimoji="0" lang="zh-CN" altLang="zh-CN" sz="240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marL="457200" lvl="0" indent="-456565" defTabSz="1219835"/>
            <a:r>
              <a:rPr kumimoji="0" lang="en-US" altLang="zh-CN" sz="240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kumimoji="0" lang="zh-CN" altLang="zh-CN" sz="240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rPr>
              <a:t>③</a:t>
            </a:r>
            <a:r>
              <a:rPr lang="zh-CN" altLang="zh-CN" sz="2400" dirty="0" smtClean="0">
                <a:latin typeface="微软雅黑" panose="020B0503020204020204" charset="-122"/>
                <a:ea typeface="微软雅黑" panose="020B0503020204020204" charset="-122"/>
              </a:rPr>
              <a:t>后青州大蝗，侵入平原界辄死，岁屡有年，百姓歌之。</a:t>
            </a:r>
            <a:endParaRPr kumimoji="0" lang="zh-CN" altLang="zh-CN" sz="2400" i="0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marL="457200" marR="0" lvl="0" indent="-456565" algn="l" defTabSz="1219835" rtl="0" eaLnBrk="1" fontAlgn="auto" latinLnBrk="0" hangingPunct="1">
              <a:lnSpc>
                <a:spcPct val="100000"/>
              </a:lnSpc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i="0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rPr>
              <a:t>   </a:t>
            </a:r>
            <a:endParaRPr kumimoji="0" lang="zh-CN" altLang="zh-CN" sz="2400" i="0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Rectangle 7"/>
          <p:cNvSpPr txBox="1">
            <a:spLocks noChangeArrowheads="1"/>
          </p:cNvSpPr>
          <p:nvPr/>
        </p:nvSpPr>
        <p:spPr>
          <a:xfrm>
            <a:off x="861603" y="3325761"/>
            <a:ext cx="6049516" cy="6921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defTabSz="1219835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j-cs"/>
              </a:rPr>
              <a:t>1.</a:t>
            </a:r>
            <a:r>
              <a:rPr kumimoji="0" lang="zh-CN" altLang="zh-CN" sz="240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j-cs"/>
              </a:rPr>
              <a:t>曾子</a:t>
            </a:r>
            <a:r>
              <a:rPr kumimoji="0" lang="zh-CN" altLang="zh-CN" sz="2400" i="0" u="sng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j-cs"/>
              </a:rPr>
              <a:t>穿着</a:t>
            </a:r>
            <a:r>
              <a:rPr kumimoji="0" lang="zh-CN" altLang="zh-CN" sz="240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j-cs"/>
              </a:rPr>
              <a:t>破旧的衣服</a:t>
            </a:r>
            <a:r>
              <a:rPr kumimoji="0" lang="en-US" altLang="zh-CN" sz="240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j-cs"/>
              </a:rPr>
              <a:t>      </a:t>
            </a:r>
            <a:r>
              <a:rPr kumimoji="0" lang="zh-CN" altLang="zh-CN" sz="240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j-cs"/>
              </a:rPr>
              <a:t>耕作.</a:t>
            </a:r>
            <a:endParaRPr kumimoji="0" lang="zh-CN" altLang="zh-CN" sz="24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j-cs"/>
            </a:endParaRPr>
          </a:p>
        </p:txBody>
      </p:sp>
      <p:sp>
        <p:nvSpPr>
          <p:cNvPr id="4" name="Rectangle 9"/>
          <p:cNvSpPr>
            <a:spLocks noChangeArrowheads="1"/>
          </p:cNvSpPr>
          <p:nvPr/>
        </p:nvSpPr>
        <p:spPr bwMode="auto">
          <a:xfrm>
            <a:off x="501321" y="4423285"/>
            <a:ext cx="9806880" cy="3877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zh-CN" altLang="zh-CN" sz="2400" dirty="0" smtClean="0">
                <a:latin typeface="微软雅黑" panose="020B0503020204020204" charset="-122"/>
                <a:ea typeface="微软雅黑" panose="020B0503020204020204" charset="-122"/>
              </a:rPr>
              <a:t>    </a:t>
            </a:r>
            <a:r>
              <a:rPr lang="en-US" altLang="zh-CN" sz="2400" dirty="0" smtClean="0">
                <a:latin typeface="微软雅黑" panose="020B0503020204020204" charset="-122"/>
                <a:ea typeface="微软雅黑" panose="020B0503020204020204" charset="-122"/>
              </a:rPr>
              <a:t>2.</a:t>
            </a:r>
            <a:r>
              <a:rPr lang="zh-CN" altLang="zh-CN" sz="2400" dirty="0" smtClean="0">
                <a:latin typeface="微软雅黑" panose="020B0503020204020204" charset="-122"/>
                <a:ea typeface="微软雅黑" panose="020B0503020204020204" charset="-122"/>
              </a:rPr>
              <a:t>先生不是</a:t>
            </a:r>
            <a:r>
              <a:rPr lang="zh-CN" altLang="zh-CN" sz="2400" u="sng" dirty="0" smtClean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向别人</a:t>
            </a:r>
            <a:r>
              <a:rPr lang="zh-CN" altLang="zh-CN" sz="2400" dirty="0" smtClean="0">
                <a:latin typeface="微软雅黑" panose="020B0503020204020204" charset="-122"/>
                <a:ea typeface="微软雅黑" panose="020B0503020204020204" charset="-122"/>
              </a:rPr>
              <a:t>索求，</a:t>
            </a:r>
            <a:r>
              <a:rPr lang="en-US" altLang="zh-CN" sz="2400" dirty="0" smtClean="0">
                <a:latin typeface="微软雅黑" panose="020B0503020204020204" charset="-122"/>
                <a:ea typeface="微软雅黑" panose="020B0503020204020204" charset="-122"/>
              </a:rPr>
              <a:t>     </a:t>
            </a:r>
            <a:r>
              <a:rPr lang="zh-CN" altLang="zh-CN" sz="2400" dirty="0" smtClean="0">
                <a:latin typeface="微软雅黑" panose="020B0503020204020204" charset="-122"/>
                <a:ea typeface="微软雅黑" panose="020B0503020204020204" charset="-122"/>
              </a:rPr>
              <a:t>人家主动送给你的，</a:t>
            </a:r>
            <a:r>
              <a:rPr lang="zh-CN" altLang="zh-CN" sz="2400" u="sng" dirty="0" smtClean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为什么不</a:t>
            </a:r>
            <a:r>
              <a:rPr lang="zh-CN" altLang="zh-CN" sz="2400" dirty="0" smtClean="0">
                <a:latin typeface="微软雅黑" panose="020B0503020204020204" charset="-122"/>
                <a:ea typeface="微软雅黑" panose="020B0503020204020204" charset="-122"/>
              </a:rPr>
              <a:t>接受呢？</a:t>
            </a:r>
            <a:endParaRPr lang="zh-CN" altLang="zh-CN" sz="24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Rectangle 8"/>
          <p:cNvSpPr>
            <a:spLocks noChangeArrowheads="1"/>
          </p:cNvSpPr>
          <p:nvPr/>
        </p:nvSpPr>
        <p:spPr bwMode="auto">
          <a:xfrm>
            <a:off x="247650" y="5143256"/>
            <a:ext cx="1194435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zh-CN" sz="2400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      </a:t>
            </a:r>
            <a:r>
              <a:rPr lang="en-US" altLang="zh-CN" sz="2400" dirty="0" smtClean="0">
                <a:latin typeface="微软雅黑" panose="020B0503020204020204" charset="-122"/>
                <a:ea typeface="微软雅黑" panose="020B0503020204020204" charset="-122"/>
              </a:rPr>
              <a:t>3.</a:t>
            </a:r>
            <a:r>
              <a:rPr lang="zh-CN" altLang="zh-CN" sz="2400" dirty="0" smtClean="0">
                <a:latin typeface="微软雅黑" panose="020B0503020204020204" charset="-122"/>
                <a:ea typeface="微软雅黑" panose="020B0503020204020204" charset="-122"/>
              </a:rPr>
              <a:t>后来青州出现蝗灾，</a:t>
            </a:r>
            <a:r>
              <a:rPr lang="en-US" altLang="zh-CN" sz="2400" dirty="0" smtClean="0">
                <a:latin typeface="微软雅黑" panose="020B0503020204020204" charset="-122"/>
                <a:ea typeface="微软雅黑" panose="020B0503020204020204" charset="-122"/>
              </a:rPr>
              <a:t>     </a:t>
            </a:r>
            <a:r>
              <a:rPr lang="zh-CN" altLang="zh-CN" sz="2400" dirty="0" smtClean="0">
                <a:latin typeface="微软雅黑" panose="020B0503020204020204" charset="-122"/>
                <a:ea typeface="微软雅黑" panose="020B0503020204020204" charset="-122"/>
              </a:rPr>
              <a:t>进入平原地界就死去，连年丰收，百姓歌颂。</a:t>
            </a:r>
            <a:endParaRPr lang="zh-CN" altLang="zh-CN" sz="24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6" name="图片 5" descr="花3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0340975" y="-282390"/>
            <a:ext cx="1851025" cy="18954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901171" y="3501509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 smtClean="0">
                <a:solidFill>
                  <a:srgbClr val="DE0000"/>
                </a:solidFill>
                <a:latin typeface="微软雅黑" panose="020B0503020204020204" charset="-122"/>
                <a:ea typeface="微软雅黑" panose="020B0503020204020204" charset="-122"/>
              </a:rPr>
              <a:t>从事</a:t>
            </a:r>
            <a:endParaRPr lang="zh-CN" altLang="en-US" dirty="0">
              <a:solidFill>
                <a:srgbClr val="DE0000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4101197" y="4358759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 smtClean="0">
                <a:solidFill>
                  <a:srgbClr val="DE0000"/>
                </a:solidFill>
                <a:latin typeface="微软雅黑" panose="020B0503020204020204" charset="-122"/>
                <a:ea typeface="微软雅黑" panose="020B0503020204020204" charset="-122"/>
              </a:rPr>
              <a:t>而是</a:t>
            </a:r>
            <a:endParaRPr lang="zh-CN" altLang="en-US" dirty="0">
              <a:solidFill>
                <a:srgbClr val="DE0000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715434" y="5158859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蝗虫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5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 uiExpand="1" build="p"/>
      <p:bldP spid="3" grpId="0" autoUpdateAnimBg="0"/>
      <p:bldP spid="4" grpId="0" autoUpdateAnimBg="0"/>
      <p:bldP spid="5" grpId="0" autoUpdateAnimBg="0"/>
      <p:bldP spid="7" grpId="0"/>
      <p:bldP spid="8" grpId="0"/>
      <p:bldP spid="10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28600" y="614365"/>
            <a:ext cx="12477749" cy="39010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lvl="0" indent="-456565" defTabSz="1219835">
              <a:spcBef>
                <a:spcPts val="130"/>
              </a:spcBef>
              <a:buFont typeface="Arial" panose="020B0604020202020204" pitchFamily="34" charset="0"/>
              <a:buChar char="•"/>
              <a:defRPr/>
            </a:pPr>
            <a:r>
              <a:rPr lang="zh-CN" altLang="en-US" sz="2400" dirty="0" smtClean="0">
                <a:latin typeface="微软雅黑" panose="020B0503020204020204" charset="-122"/>
                <a:ea typeface="微软雅黑" panose="020B0503020204020204" charset="-122"/>
              </a:rPr>
              <a:t> 把下列句子翻译成现代汉语。（</a:t>
            </a:r>
            <a:r>
              <a:rPr lang="en-US" altLang="zh-CN" sz="2400" dirty="0" smtClean="0">
                <a:latin typeface="微软雅黑" panose="020B0503020204020204" charset="-122"/>
                <a:ea typeface="微软雅黑" panose="020B0503020204020204" charset="-122"/>
              </a:rPr>
              <a:t>10</a:t>
            </a:r>
            <a:r>
              <a:rPr lang="zh-CN" altLang="en-US" sz="2400" dirty="0" smtClean="0">
                <a:latin typeface="微软雅黑" panose="020B0503020204020204" charset="-122"/>
                <a:ea typeface="微软雅黑" panose="020B0503020204020204" charset="-122"/>
              </a:rPr>
              <a:t>分）</a:t>
            </a:r>
            <a:endParaRPr lang="zh-CN" altLang="en-US" sz="2400" dirty="0" smtClean="0">
              <a:latin typeface="微软雅黑" panose="020B0503020204020204" charset="-122"/>
              <a:ea typeface="微软雅黑" panose="020B0503020204020204" charset="-122"/>
            </a:endParaRPr>
          </a:p>
          <a:p>
            <a:pPr marL="457200" lvl="0" indent="-456565" defTabSz="1219835">
              <a:spcBef>
                <a:spcPts val="130"/>
              </a:spcBef>
              <a:defRPr/>
            </a:pPr>
            <a:r>
              <a:rPr lang="zh-CN" altLang="en-US" sz="2400" dirty="0" smtClean="0">
                <a:latin typeface="微软雅黑" panose="020B0503020204020204" charset="-122"/>
                <a:ea typeface="微软雅黑" panose="020B0503020204020204" charset="-122"/>
              </a:rPr>
              <a:t>          </a:t>
            </a:r>
            <a:endParaRPr lang="zh-CN" altLang="en-US" sz="2400" dirty="0" smtClean="0">
              <a:latin typeface="微软雅黑" panose="020B0503020204020204" charset="-122"/>
              <a:ea typeface="微软雅黑" panose="020B0503020204020204" charset="-122"/>
            </a:endParaRPr>
          </a:p>
          <a:p>
            <a:pPr marL="457200" indent="-456565" defTabSz="1219835">
              <a:spcBef>
                <a:spcPts val="130"/>
              </a:spcBef>
              <a:buFont typeface="Arial" panose="020B0604020202020204" pitchFamily="34" charset="0"/>
              <a:buChar char="•"/>
              <a:defRPr/>
            </a:pPr>
            <a:r>
              <a:rPr lang="en-US" altLang="zh-CN" sz="2400" dirty="0" smtClean="0">
                <a:latin typeface="微软雅黑" panose="020B0503020204020204" charset="-122"/>
                <a:ea typeface="微软雅黑" panose="020B0503020204020204" charset="-122"/>
              </a:rPr>
              <a:t>   1</a:t>
            </a:r>
            <a:r>
              <a:rPr lang="zh-CN" altLang="en-US" sz="2400" dirty="0" smtClean="0">
                <a:latin typeface="微软雅黑" panose="020B0503020204020204" charset="-122"/>
                <a:ea typeface="微软雅黑" panose="020B0503020204020204" charset="-122"/>
              </a:rPr>
              <a:t>、入嵩山，</a:t>
            </a:r>
            <a:r>
              <a:rPr lang="zh-CN" altLang="en-US" sz="2400" dirty="0" smtClean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复</a:t>
            </a:r>
            <a:r>
              <a:rPr lang="zh-CN" altLang="en-US" sz="2400" dirty="0" smtClean="0">
                <a:latin typeface="微软雅黑" panose="020B0503020204020204" charset="-122"/>
                <a:ea typeface="微软雅黑" panose="020B0503020204020204" charset="-122"/>
              </a:rPr>
              <a:t>遇故童子时所见道人，</a:t>
            </a:r>
            <a:r>
              <a:rPr lang="zh-CN" altLang="en-US" sz="2400" dirty="0" smtClean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乞</a:t>
            </a:r>
            <a:r>
              <a:rPr lang="zh-CN" altLang="en-US" sz="2400" dirty="0" smtClean="0">
                <a:latin typeface="微软雅黑" panose="020B0503020204020204" charset="-122"/>
                <a:ea typeface="微软雅黑" panose="020B0503020204020204" charset="-122"/>
              </a:rPr>
              <a:t>其术，</a:t>
            </a:r>
            <a:r>
              <a:rPr lang="zh-CN" altLang="en-US" sz="2400" dirty="0" smtClean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师</a:t>
            </a:r>
            <a:r>
              <a:rPr lang="zh-CN" altLang="en-US" sz="2400" dirty="0" smtClean="0">
                <a:latin typeface="微软雅黑" panose="020B0503020204020204" charset="-122"/>
                <a:ea typeface="微软雅黑" panose="020B0503020204020204" charset="-122"/>
              </a:rPr>
              <a:t>事之。</a:t>
            </a:r>
            <a:r>
              <a:rPr lang="zh-CN" altLang="zh-CN" sz="2400" dirty="0" smtClean="0">
                <a:latin typeface="微软雅黑" panose="020B0503020204020204" charset="-122"/>
                <a:ea typeface="微软雅黑" panose="020B0503020204020204" charset="-122"/>
              </a:rPr>
              <a:t>（</a:t>
            </a:r>
            <a:r>
              <a:rPr lang="en-US" altLang="zh-CN" sz="2400" dirty="0" smtClean="0">
                <a:latin typeface="微软雅黑" panose="020B0503020204020204" charset="-122"/>
                <a:ea typeface="微软雅黑" panose="020B0503020204020204" charset="-122"/>
              </a:rPr>
              <a:t>5</a:t>
            </a:r>
            <a:r>
              <a:rPr lang="zh-CN" altLang="zh-CN" sz="2400" dirty="0" smtClean="0">
                <a:latin typeface="微软雅黑" panose="020B0503020204020204" charset="-122"/>
                <a:ea typeface="微软雅黑" panose="020B0503020204020204" charset="-122"/>
              </a:rPr>
              <a:t>分）</a:t>
            </a:r>
            <a:endParaRPr lang="zh-CN" altLang="en-US" sz="2400" dirty="0" smtClean="0">
              <a:latin typeface="微软雅黑" panose="020B0503020204020204" charset="-122"/>
              <a:ea typeface="微软雅黑" panose="020B0503020204020204" charset="-122"/>
            </a:endParaRPr>
          </a:p>
          <a:p>
            <a:pPr marL="457200" lvl="0" indent="-456565" defTabSz="1219835">
              <a:spcBef>
                <a:spcPts val="130"/>
              </a:spcBef>
              <a:buFont typeface="Arial" panose="020B0604020202020204" pitchFamily="34" charset="0"/>
              <a:buChar char="•"/>
              <a:defRPr/>
            </a:pPr>
            <a:endParaRPr lang="zh-CN" altLang="en-US" sz="2400" dirty="0" smtClean="0">
              <a:latin typeface="微软雅黑" panose="020B0503020204020204" charset="-122"/>
              <a:ea typeface="微软雅黑" panose="020B0503020204020204" charset="-122"/>
            </a:endParaRPr>
          </a:p>
          <a:p>
            <a:pPr marL="457200" lvl="0" indent="-456565" defTabSz="1219835">
              <a:spcBef>
                <a:spcPts val="130"/>
              </a:spcBef>
              <a:defRPr/>
            </a:pPr>
            <a:r>
              <a:rPr lang="zh-CN" altLang="en-US" sz="2400" dirty="0" smtClean="0">
                <a:latin typeface="微软雅黑" panose="020B0503020204020204" charset="-122"/>
                <a:ea typeface="微软雅黑" panose="020B0503020204020204" charset="-122"/>
              </a:rPr>
              <a:t> </a:t>
            </a:r>
            <a:endParaRPr lang="zh-CN" altLang="en-US" sz="2400" dirty="0" smtClean="0">
              <a:latin typeface="微软雅黑" panose="020B0503020204020204" charset="-122"/>
              <a:ea typeface="微软雅黑" panose="020B0503020204020204" charset="-122"/>
            </a:endParaRPr>
          </a:p>
          <a:p>
            <a:pPr marL="457200" lvl="0" indent="-456565" defTabSz="1219835">
              <a:spcBef>
                <a:spcPts val="130"/>
              </a:spcBef>
              <a:buFont typeface="Arial" panose="020B0604020202020204" pitchFamily="34" charset="0"/>
              <a:buChar char="•"/>
              <a:defRPr/>
            </a:pPr>
            <a:endParaRPr lang="zh-CN" altLang="en-US" sz="2400" dirty="0" smtClean="0">
              <a:latin typeface="微软雅黑" panose="020B0503020204020204" charset="-122"/>
              <a:ea typeface="微软雅黑" panose="020B0503020204020204" charset="-122"/>
            </a:endParaRPr>
          </a:p>
          <a:p>
            <a:pPr marL="457200" lvl="0" indent="-456565" defTabSz="1219835">
              <a:spcBef>
                <a:spcPts val="130"/>
              </a:spcBef>
              <a:buFont typeface="Arial" panose="020B0604020202020204" pitchFamily="34" charset="0"/>
              <a:buChar char="•"/>
              <a:defRPr/>
            </a:pPr>
            <a:endParaRPr lang="en-US" altLang="zh-CN" sz="2400" dirty="0" smtClean="0">
              <a:latin typeface="微软雅黑" panose="020B0503020204020204" charset="-122"/>
              <a:ea typeface="微软雅黑" panose="020B0503020204020204" charset="-122"/>
            </a:endParaRPr>
          </a:p>
          <a:p>
            <a:pPr marL="457200" lvl="0" indent="-456565" defTabSz="1219835">
              <a:spcBef>
                <a:spcPts val="130"/>
              </a:spcBef>
              <a:defRPr/>
            </a:pPr>
            <a:endParaRPr lang="zh-CN" altLang="en-US" sz="2400" dirty="0" smtClean="0">
              <a:latin typeface="微软雅黑" panose="020B0503020204020204" charset="-122"/>
              <a:ea typeface="微软雅黑" panose="020B0503020204020204" charset="-122"/>
            </a:endParaRPr>
          </a:p>
          <a:p>
            <a:pPr marL="457200" lvl="0" indent="-456565" defTabSz="1219835">
              <a:spcBef>
                <a:spcPts val="130"/>
              </a:spcBef>
              <a:buFont typeface="Arial" panose="020B0604020202020204" pitchFamily="34" charset="0"/>
              <a:buChar char="•"/>
              <a:defRPr/>
            </a:pPr>
            <a:endParaRPr lang="zh-CN" altLang="en-US" sz="2400" dirty="0" smtClean="0">
              <a:latin typeface="微软雅黑" panose="020B0503020204020204" charset="-122"/>
              <a:ea typeface="微软雅黑" panose="020B0503020204020204" charset="-122"/>
            </a:endParaRPr>
          </a:p>
          <a:p>
            <a:pPr marL="457200" lvl="0" indent="-456565" defTabSz="1219835">
              <a:spcBef>
                <a:spcPts val="130"/>
              </a:spcBef>
              <a:buFont typeface="Arial" panose="020B0604020202020204" pitchFamily="34" charset="0"/>
              <a:buChar char="•"/>
              <a:defRPr/>
            </a:pPr>
            <a:r>
              <a:rPr lang="en-US" altLang="zh-CN" sz="2400" dirty="0" smtClean="0">
                <a:latin typeface="微软雅黑" panose="020B0503020204020204" charset="-122"/>
                <a:ea typeface="微软雅黑" panose="020B0503020204020204" charset="-122"/>
              </a:rPr>
              <a:t>2</a:t>
            </a:r>
            <a:r>
              <a:rPr lang="zh-CN" altLang="en-US" sz="2400" dirty="0" smtClean="0">
                <a:latin typeface="微软雅黑" panose="020B0503020204020204" charset="-122"/>
                <a:ea typeface="微软雅黑" panose="020B0503020204020204" charset="-122"/>
              </a:rPr>
              <a:t>、</a:t>
            </a:r>
            <a:r>
              <a:rPr lang="zh-CN" altLang="zh-CN" sz="2400" dirty="0" smtClean="0">
                <a:latin typeface="微软雅黑" panose="020B0503020204020204" charset="-122"/>
                <a:ea typeface="微软雅黑" panose="020B0503020204020204" charset="-122"/>
              </a:rPr>
              <a:t>而曜好臧否人物，曜每言论，弘微常以它语乱之。（</a:t>
            </a:r>
            <a:r>
              <a:rPr lang="en-US" altLang="zh-CN" sz="2400" dirty="0" smtClean="0">
                <a:latin typeface="微软雅黑" panose="020B0503020204020204" charset="-122"/>
                <a:ea typeface="微软雅黑" panose="020B0503020204020204" charset="-122"/>
              </a:rPr>
              <a:t>5</a:t>
            </a:r>
            <a:r>
              <a:rPr lang="zh-CN" altLang="zh-CN" sz="2400" dirty="0" smtClean="0">
                <a:latin typeface="微软雅黑" panose="020B0503020204020204" charset="-122"/>
                <a:ea typeface="微软雅黑" panose="020B0503020204020204" charset="-122"/>
              </a:rPr>
              <a:t>分）</a:t>
            </a:r>
            <a:endParaRPr lang="zh-CN" altLang="en-US" sz="24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801555" y="2006179"/>
            <a:ext cx="10672690" cy="1135054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400" dirty="0"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</a:rPr>
              <a:t>（申甫）进入嵩山，</a:t>
            </a:r>
            <a:r>
              <a:rPr lang="zh-CN" altLang="en-US" sz="2400" dirty="0">
                <a:solidFill>
                  <a:srgbClr val="C00000"/>
                </a:solidFill>
                <a:effectLst/>
                <a:latin typeface="微软雅黑" panose="020B0503020204020204" charset="-122"/>
                <a:ea typeface="微软雅黑" panose="020B0503020204020204" charset="-122"/>
              </a:rPr>
              <a:t>又</a:t>
            </a:r>
            <a:r>
              <a:rPr lang="zh-CN" altLang="en-US" sz="2400" dirty="0"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</a:rPr>
              <a:t>遇到了过去小孩子时见到的道人</a:t>
            </a:r>
            <a:r>
              <a:rPr lang="zh-CN" altLang="en-US" sz="2400" dirty="0">
                <a:solidFill>
                  <a:srgbClr val="C00000"/>
                </a:solidFill>
                <a:effectLst/>
                <a:latin typeface="微软雅黑" panose="020B0503020204020204" charset="-122"/>
                <a:ea typeface="微软雅黑" panose="020B0503020204020204" charset="-122"/>
              </a:rPr>
              <a:t>，（向他）请求</a:t>
            </a:r>
            <a:r>
              <a:rPr lang="zh-CN" altLang="en-US" sz="2400" dirty="0"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</a:rPr>
              <a:t>（学习）那本领，</a:t>
            </a:r>
            <a:r>
              <a:rPr lang="zh-CN" altLang="en-US" sz="2400" dirty="0">
                <a:solidFill>
                  <a:srgbClr val="C00000"/>
                </a:solidFill>
                <a:effectLst/>
                <a:latin typeface="微软雅黑" panose="020B0503020204020204" charset="-122"/>
                <a:ea typeface="微软雅黑" panose="020B0503020204020204" charset="-122"/>
              </a:rPr>
              <a:t>用对待师长的礼节</a:t>
            </a:r>
            <a:r>
              <a:rPr lang="zh-CN" altLang="en-US" sz="2400" dirty="0"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</a:rPr>
              <a:t>侍奉他。</a:t>
            </a:r>
            <a:endParaRPr lang="zh-CN" altLang="en-US" sz="2400" b="0" dirty="0">
              <a:solidFill>
                <a:schemeClr val="tx1"/>
              </a:solidFill>
              <a:effectLst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Text Box 7"/>
          <p:cNvSpPr txBox="1">
            <a:spLocks noChangeArrowheads="1"/>
          </p:cNvSpPr>
          <p:nvPr/>
        </p:nvSpPr>
        <p:spPr bwMode="auto">
          <a:xfrm>
            <a:off x="801555" y="4554221"/>
            <a:ext cx="11719826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2400" dirty="0" smtClean="0">
                <a:latin typeface="微软雅黑" panose="020B0503020204020204" charset="-122"/>
                <a:ea typeface="微软雅黑" panose="020B0503020204020204" charset="-122"/>
              </a:rPr>
              <a:t>而谢曜喜好</a:t>
            </a:r>
            <a:r>
              <a:rPr lang="zh-CN" altLang="zh-CN" sz="2400" dirty="0" smtClean="0">
                <a:solidFill>
                  <a:srgbClr val="DE0000"/>
                </a:solidFill>
                <a:latin typeface="微软雅黑" panose="020B0503020204020204" charset="-122"/>
                <a:ea typeface="微软雅黑" panose="020B0503020204020204" charset="-122"/>
              </a:rPr>
              <a:t>褒贬</a:t>
            </a:r>
            <a:r>
              <a:rPr lang="zh-CN" altLang="zh-CN" sz="2400" dirty="0" smtClean="0">
                <a:latin typeface="微软雅黑" panose="020B0503020204020204" charset="-122"/>
                <a:ea typeface="微软雅黑" panose="020B0503020204020204" charset="-122"/>
              </a:rPr>
              <a:t>人物，谢曜每每发表议论，弘微常常说其他的事</a:t>
            </a:r>
            <a:r>
              <a:rPr lang="zh-CN" altLang="zh-CN" sz="2400" dirty="0" smtClean="0">
                <a:solidFill>
                  <a:srgbClr val="DE0000"/>
                </a:solidFill>
                <a:latin typeface="微软雅黑" panose="020B0503020204020204" charset="-122"/>
                <a:ea typeface="微软雅黑" panose="020B0503020204020204" charset="-122"/>
              </a:rPr>
              <a:t>岔开</a:t>
            </a:r>
            <a:r>
              <a:rPr lang="zh-CN" altLang="zh-CN" sz="2400" dirty="0" smtClean="0">
                <a:latin typeface="微软雅黑" panose="020B0503020204020204" charset="-122"/>
                <a:ea typeface="微软雅黑" panose="020B0503020204020204" charset="-122"/>
              </a:rPr>
              <a:t>话头。</a:t>
            </a:r>
            <a:endParaRPr lang="zh-CN" altLang="en-US" sz="2400" dirty="0">
              <a:solidFill>
                <a:schemeClr val="tx1"/>
              </a:solidFill>
              <a:effectLst/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6" name="图片 5" descr="花3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0340975" y="-282390"/>
            <a:ext cx="1851025" cy="1895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utoUpdateAnimBg="0"/>
      <p:bldP spid="5" grpId="0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花3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3474720" y="-3181985"/>
            <a:ext cx="5241925" cy="5368290"/>
          </a:xfrm>
          <a:prstGeom prst="rect">
            <a:avLst/>
          </a:prstGeom>
        </p:spPr>
      </p:pic>
      <p:grpSp>
        <p:nvGrpSpPr>
          <p:cNvPr id="31" name="组合 30"/>
          <p:cNvGrpSpPr/>
          <p:nvPr/>
        </p:nvGrpSpPr>
        <p:grpSpPr>
          <a:xfrm>
            <a:off x="3743805" y="3053080"/>
            <a:ext cx="903605" cy="876300"/>
            <a:chOff x="9154" y="2341"/>
            <a:chExt cx="881" cy="854"/>
          </a:xfrm>
        </p:grpSpPr>
        <p:grpSp>
          <p:nvGrpSpPr>
            <p:cNvPr id="8" name="组合 7"/>
            <p:cNvGrpSpPr/>
            <p:nvPr/>
          </p:nvGrpSpPr>
          <p:grpSpPr>
            <a:xfrm>
              <a:off x="9154" y="2341"/>
              <a:ext cx="793" cy="854"/>
              <a:chOff x="8630" y="4251"/>
              <a:chExt cx="793" cy="854"/>
            </a:xfrm>
          </p:grpSpPr>
          <p:sp>
            <p:nvSpPr>
              <p:cNvPr id="5" name="矩形 4"/>
              <p:cNvSpPr/>
              <p:nvPr/>
            </p:nvSpPr>
            <p:spPr>
              <a:xfrm>
                <a:off x="8630" y="4251"/>
                <a:ext cx="494" cy="854"/>
              </a:xfrm>
              <a:prstGeom prst="rect">
                <a:avLst/>
              </a:prstGeom>
              <a:solidFill>
                <a:srgbClr val="72A4A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" name="直角三角形 5"/>
              <p:cNvSpPr/>
              <p:nvPr/>
            </p:nvSpPr>
            <p:spPr>
              <a:xfrm rot="13500000">
                <a:off x="8819" y="4375"/>
                <a:ext cx="605" cy="605"/>
              </a:xfrm>
              <a:prstGeom prst="rtTriangle">
                <a:avLst/>
              </a:prstGeom>
              <a:solidFill>
                <a:srgbClr val="72A4A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" name="文本框 8"/>
            <p:cNvSpPr txBox="1"/>
            <p:nvPr/>
          </p:nvSpPr>
          <p:spPr>
            <a:xfrm>
              <a:off x="9154" y="2453"/>
              <a:ext cx="881" cy="6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US" altLang="zh-CN" sz="3600" b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01</a:t>
              </a:r>
              <a:endParaRPr lang="en-US" altLang="zh-CN" sz="36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cxnSp>
        <p:nvCxnSpPr>
          <p:cNvPr id="2" name="直接连接符 1"/>
          <p:cNvCxnSpPr/>
          <p:nvPr/>
        </p:nvCxnSpPr>
        <p:spPr>
          <a:xfrm>
            <a:off x="4538980" y="3823335"/>
            <a:ext cx="3968115" cy="1270"/>
          </a:xfrm>
          <a:prstGeom prst="line">
            <a:avLst/>
          </a:prstGeom>
          <a:ln w="12700">
            <a:solidFill>
              <a:srgbClr val="72A4A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/>
        </p:nvSpPr>
        <p:spPr>
          <a:xfrm>
            <a:off x="5285740" y="3044825"/>
            <a:ext cx="247459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100000"/>
              </a:lnSpc>
            </a:pPr>
            <a:r>
              <a:rPr lang="zh-CN" altLang="en-US" sz="4400" b="1">
                <a:solidFill>
                  <a:srgbClr val="72A4A5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翻译要点</a:t>
            </a:r>
            <a:endParaRPr lang="zh-CN" altLang="en-US" sz="4400" b="1">
              <a:solidFill>
                <a:srgbClr val="72A4A5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花3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-516255" y="-562610"/>
            <a:ext cx="1851025" cy="1895475"/>
          </a:xfrm>
          <a:prstGeom prst="rect">
            <a:avLst/>
          </a:prstGeom>
        </p:spPr>
      </p:pic>
      <p:pic>
        <p:nvPicPr>
          <p:cNvPr id="2" name="图片 1" descr="花3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0897870" y="5356225"/>
            <a:ext cx="1851025" cy="1895475"/>
          </a:xfrm>
          <a:prstGeom prst="rect">
            <a:avLst/>
          </a:prstGeom>
        </p:spPr>
      </p:pic>
      <p:sp>
        <p:nvSpPr>
          <p:cNvPr id="3" name="Title 6"/>
          <p:cNvSpPr txBox="1"/>
          <p:nvPr/>
        </p:nvSpPr>
        <p:spPr>
          <a:xfrm>
            <a:off x="2336800" y="509028"/>
            <a:ext cx="7518400" cy="471365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4000" dirty="0">
                <a:solidFill>
                  <a:srgbClr val="72A4A5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翻译时要注意</a:t>
            </a:r>
            <a:endParaRPr lang="zh-CN" altLang="en-US" sz="4000" dirty="0">
              <a:solidFill>
                <a:srgbClr val="72A4A5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197610" y="2101850"/>
            <a:ext cx="40675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微软雅黑" panose="020B0503020204020204" charset="-122"/>
                <a:ea typeface="微软雅黑" panose="020B0503020204020204" charset="-122"/>
              </a:rPr>
              <a:t>①</a:t>
            </a:r>
            <a:r>
              <a:rPr lang="en-US" altLang="zh-CN" sz="2800" dirty="0">
                <a:latin typeface="微软雅黑" panose="020B0503020204020204" charset="-122"/>
                <a:ea typeface="微软雅黑" panose="020B0503020204020204" charset="-122"/>
              </a:rPr>
              <a:t>. </a:t>
            </a:r>
            <a:r>
              <a:rPr lang="zh-CN" altLang="en-US" sz="2800" dirty="0" smtClean="0">
                <a:solidFill>
                  <a:srgbClr val="DE0000"/>
                </a:solidFill>
                <a:latin typeface="微软雅黑" panose="020B0503020204020204" charset="-122"/>
                <a:ea typeface="微软雅黑" panose="020B0503020204020204" charset="-122"/>
              </a:rPr>
              <a:t>直</a:t>
            </a:r>
            <a:r>
              <a:rPr lang="zh-CN" altLang="en-US" sz="2800" dirty="0">
                <a:solidFill>
                  <a:srgbClr val="DE0000"/>
                </a:solidFill>
                <a:latin typeface="微软雅黑" panose="020B0503020204020204" charset="-122"/>
                <a:ea typeface="微软雅黑" panose="020B0503020204020204" charset="-122"/>
              </a:rPr>
              <a:t>译</a:t>
            </a:r>
            <a:r>
              <a:rPr lang="zh-CN" altLang="en-US" sz="2800" dirty="0">
                <a:latin typeface="微软雅黑" panose="020B0503020204020204" charset="-122"/>
                <a:ea typeface="微软雅黑" panose="020B0503020204020204" charset="-122"/>
              </a:rPr>
              <a:t>为</a:t>
            </a:r>
            <a:r>
              <a:rPr lang="zh-CN" altLang="en-US" sz="2800" dirty="0" smtClean="0">
                <a:latin typeface="微软雅黑" panose="020B0503020204020204" charset="-122"/>
                <a:ea typeface="微软雅黑" panose="020B0503020204020204" charset="-122"/>
              </a:rPr>
              <a:t>主，意译为辅</a:t>
            </a:r>
            <a:endParaRPr lang="zh-CN" altLang="en-US" sz="28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837045" y="2101850"/>
            <a:ext cx="40030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zh-CN" altLang="en-US" sz="2800" dirty="0">
                <a:latin typeface="微软雅黑" panose="020B0503020204020204" charset="-122"/>
                <a:ea typeface="微软雅黑" panose="020B0503020204020204" charset="-122"/>
              </a:rPr>
              <a:t>要</a:t>
            </a:r>
            <a:r>
              <a:rPr lang="zh-CN" altLang="en-US" sz="2800" dirty="0">
                <a:solidFill>
                  <a:srgbClr val="DE0000"/>
                </a:solidFill>
                <a:latin typeface="微软雅黑" panose="020B0503020204020204" charset="-122"/>
                <a:ea typeface="微软雅黑" panose="020B0503020204020204" charset="-122"/>
              </a:rPr>
              <a:t>字字落</a:t>
            </a:r>
            <a:r>
              <a:rPr lang="zh-CN" altLang="en-US" sz="2800" dirty="0" smtClean="0">
                <a:solidFill>
                  <a:srgbClr val="DE0000"/>
                </a:solidFill>
                <a:latin typeface="微软雅黑" panose="020B0503020204020204" charset="-122"/>
                <a:ea typeface="微软雅黑" panose="020B0503020204020204" charset="-122"/>
              </a:rPr>
              <a:t>实，文从句顺</a:t>
            </a:r>
            <a:endParaRPr lang="zh-CN" altLang="en-US" sz="28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197610" y="3335655"/>
            <a:ext cx="484632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</a:rPr>
              <a:t>②</a:t>
            </a:r>
            <a:r>
              <a:rPr lang="en-US" altLang="zh-CN" sz="2800">
                <a:latin typeface="微软雅黑" panose="020B0503020204020204" charset="-122"/>
                <a:ea typeface="微软雅黑" panose="020B0503020204020204" charset="-122"/>
              </a:rPr>
              <a:t>. </a:t>
            </a: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sym typeface="+mn-ea"/>
              </a:rPr>
              <a:t>要求</a:t>
            </a:r>
            <a:r>
              <a:rPr lang="zh-CN" altLang="en-US" sz="2800">
                <a:solidFill>
                  <a:srgbClr val="DE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表达方式</a:t>
            </a: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sym typeface="+mn-ea"/>
              </a:rPr>
              <a:t>与原文一致。</a:t>
            </a:r>
            <a:endParaRPr lang="zh-CN" altLang="en-US" sz="28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197610" y="4585335"/>
            <a:ext cx="621792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</a:rPr>
              <a:t>③</a:t>
            </a:r>
            <a:r>
              <a:rPr lang="en-US" altLang="zh-CN" sz="2800">
                <a:latin typeface="微软雅黑" panose="020B0503020204020204" charset="-122"/>
                <a:ea typeface="微软雅黑" panose="020B0503020204020204" charset="-122"/>
              </a:rPr>
              <a:t>. </a:t>
            </a: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sym typeface="+mn-ea"/>
              </a:rPr>
              <a:t>译出文言句中的</a:t>
            </a:r>
            <a:r>
              <a:rPr lang="zh-CN" altLang="en-US" sz="2800">
                <a:solidFill>
                  <a:srgbClr val="DE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词语、句式</a:t>
            </a: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sym typeface="+mn-ea"/>
              </a:rPr>
              <a:t>的特点。</a:t>
            </a:r>
            <a:endParaRPr lang="zh-CN" altLang="en-US" sz="2800">
              <a:latin typeface="微软雅黑" panose="020B0503020204020204" charset="-122"/>
              <a:ea typeface="微软雅黑" panose="020B0503020204020204" charset="-122"/>
            </a:endParaRPr>
          </a:p>
          <a:p>
            <a:endParaRPr lang="zh-CN" altLang="en-US" sz="28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4" name="虚尾箭头 93"/>
          <p:cNvSpPr/>
          <p:nvPr/>
        </p:nvSpPr>
        <p:spPr>
          <a:xfrm>
            <a:off x="5259705" y="2217420"/>
            <a:ext cx="883920" cy="290830"/>
          </a:xfrm>
          <a:prstGeom prst="stripedRightArrow">
            <a:avLst/>
          </a:prstGeom>
          <a:solidFill>
            <a:srgbClr val="96BDD7"/>
          </a:solidFill>
          <a:ln>
            <a:solidFill>
              <a:srgbClr val="5E9292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虚尾箭头 3"/>
          <p:cNvSpPr/>
          <p:nvPr/>
        </p:nvSpPr>
        <p:spPr>
          <a:xfrm>
            <a:off x="6379210" y="3451225"/>
            <a:ext cx="883920" cy="290830"/>
          </a:xfrm>
          <a:prstGeom prst="stripedRightArrow">
            <a:avLst/>
          </a:prstGeom>
          <a:solidFill>
            <a:srgbClr val="96BDD7"/>
          </a:solidFill>
          <a:ln>
            <a:solidFill>
              <a:srgbClr val="5E9292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7674610" y="3335655"/>
            <a:ext cx="314007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sz="2800">
                <a:solidFill>
                  <a:srgbClr val="DE0000"/>
                </a:solidFill>
                <a:latin typeface="微软雅黑" panose="020B0503020204020204" charset="-122"/>
                <a:ea typeface="微软雅黑" panose="020B0503020204020204" charset="-122"/>
              </a:rPr>
              <a:t>陈述、疑问、感叹</a:t>
            </a:r>
            <a:endParaRPr lang="zh-CN" sz="2800">
              <a:solidFill>
                <a:srgbClr val="DE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533130" y="4636135"/>
            <a:ext cx="347599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sz="2800">
                <a:solidFill>
                  <a:srgbClr val="DE0000"/>
                </a:solidFill>
                <a:latin typeface="微软雅黑" panose="020B0503020204020204" charset="-122"/>
                <a:ea typeface="微软雅黑" panose="020B0503020204020204" charset="-122"/>
              </a:rPr>
              <a:t>词类活用、特殊句式</a:t>
            </a:r>
            <a:endParaRPr lang="zh-CN" sz="2800">
              <a:solidFill>
                <a:srgbClr val="DE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虚尾箭头 7"/>
          <p:cNvSpPr/>
          <p:nvPr/>
        </p:nvSpPr>
        <p:spPr>
          <a:xfrm>
            <a:off x="7493000" y="4751705"/>
            <a:ext cx="883920" cy="290830"/>
          </a:xfrm>
          <a:prstGeom prst="stripedRightArrow">
            <a:avLst/>
          </a:prstGeom>
          <a:solidFill>
            <a:srgbClr val="96BDD7"/>
          </a:solidFill>
          <a:ln>
            <a:solidFill>
              <a:srgbClr val="5E9292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Rectangle 8"/>
          <p:cNvSpPr>
            <a:spLocks noChangeArrowheads="1"/>
          </p:cNvSpPr>
          <p:nvPr/>
        </p:nvSpPr>
        <p:spPr bwMode="auto">
          <a:xfrm>
            <a:off x="1357208" y="2792494"/>
            <a:ext cx="4897438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kumimoji="1" lang="en-US" altLang="zh-CN" sz="2400" dirty="0" smtClean="0">
                <a:latin typeface="微软雅黑" panose="020B0503020204020204" charset="-122"/>
                <a:ea typeface="微软雅黑" panose="020B0503020204020204" charset="-122"/>
              </a:rPr>
              <a:t>1.</a:t>
            </a:r>
            <a:r>
              <a:rPr kumimoji="1" lang="zh-CN" altLang="en-US" sz="2400" dirty="0" smtClean="0">
                <a:latin typeface="微软雅黑" panose="020B0503020204020204" charset="-122"/>
                <a:ea typeface="微软雅黑" panose="020B0503020204020204" charset="-122"/>
              </a:rPr>
              <a:t>以</a:t>
            </a:r>
            <a:r>
              <a:rPr kumimoji="1"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勇气闻于诸侯。</a:t>
            </a:r>
            <a:endParaRPr kumimoji="1" lang="zh-CN" altLang="en-US" sz="24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7" name="Rectangle 6"/>
          <p:cNvSpPr>
            <a:spLocks noChangeArrowheads="1"/>
          </p:cNvSpPr>
          <p:nvPr/>
        </p:nvSpPr>
        <p:spPr bwMode="auto">
          <a:xfrm>
            <a:off x="5059559" y="2815778"/>
            <a:ext cx="6324600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None/>
            </a:pPr>
            <a:r>
              <a:rPr kumimoji="1" lang="zh-CN" altLang="en-US" sz="2400" dirty="0" smtClean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凭</a:t>
            </a:r>
            <a:r>
              <a:rPr kumimoji="1" lang="zh-CN" altLang="en-US" sz="24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借勇气</a:t>
            </a:r>
            <a:r>
              <a:rPr kumimoji="1" lang="zh-CN" altLang="en-US" sz="2400" dirty="0">
                <a:solidFill>
                  <a:srgbClr val="002060"/>
                </a:solidFill>
                <a:latin typeface="微软雅黑" panose="020B0503020204020204" charset="-122"/>
                <a:ea typeface="微软雅黑" panose="020B0503020204020204" charset="-122"/>
              </a:rPr>
              <a:t>在诸侯当中闻名</a:t>
            </a:r>
            <a:r>
              <a:rPr kumimoji="1" lang="zh-CN" altLang="en-US" sz="24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。        </a:t>
            </a:r>
            <a:endParaRPr kumimoji="1" lang="zh-CN" altLang="en-US" sz="2400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8" name="Text Box 3"/>
          <p:cNvSpPr txBox="1">
            <a:spLocks noChangeArrowheads="1"/>
          </p:cNvSpPr>
          <p:nvPr/>
        </p:nvSpPr>
        <p:spPr bwMode="auto">
          <a:xfrm>
            <a:off x="1327355" y="3947958"/>
            <a:ext cx="4682613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just">
              <a:spcBef>
                <a:spcPct val="50000"/>
              </a:spcBef>
            </a:pPr>
            <a:r>
              <a:rPr kumimoji="1" lang="en-US" altLang="zh-CN" sz="2400" dirty="0" smtClean="0">
                <a:latin typeface="微软雅黑" panose="020B0503020204020204" charset="-122"/>
                <a:ea typeface="微软雅黑" panose="020B0503020204020204" charset="-122"/>
              </a:rPr>
              <a:t>2.</a:t>
            </a:r>
            <a:r>
              <a:rPr kumimoji="1" lang="zh-CN" altLang="en-US" sz="2400" dirty="0" smtClean="0">
                <a:latin typeface="微软雅黑" panose="020B0503020204020204" charset="-122"/>
                <a:ea typeface="微软雅黑" panose="020B0503020204020204" charset="-122"/>
              </a:rPr>
              <a:t>大</a:t>
            </a:r>
            <a:r>
              <a:rPr kumimoji="1"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王来</a:t>
            </a:r>
            <a:r>
              <a:rPr kumimoji="1" lang="zh-CN" altLang="en-US" sz="24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何</a:t>
            </a:r>
            <a:r>
              <a:rPr kumimoji="1"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操？</a:t>
            </a:r>
            <a:endParaRPr kumimoji="1" lang="zh-CN" altLang="en-US" sz="24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9" name="Text Box 4"/>
          <p:cNvSpPr txBox="1">
            <a:spLocks noChangeArrowheads="1"/>
          </p:cNvSpPr>
          <p:nvPr/>
        </p:nvSpPr>
        <p:spPr bwMode="auto">
          <a:xfrm>
            <a:off x="4154128" y="3920920"/>
            <a:ext cx="6172200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</a:pPr>
            <a:r>
              <a:rPr kumimoji="1" lang="zh-CN" altLang="en-US" sz="2400" dirty="0" smtClean="0">
                <a:latin typeface="微软雅黑" panose="020B0503020204020204" charset="-122"/>
                <a:ea typeface="微软雅黑" panose="020B0503020204020204" charset="-122"/>
              </a:rPr>
              <a:t>         大</a:t>
            </a:r>
            <a:r>
              <a:rPr kumimoji="1"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王来时带什么东西？</a:t>
            </a:r>
            <a:endParaRPr kumimoji="1" lang="zh-CN" altLang="en-US" sz="24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0" name="Text Box 12"/>
          <p:cNvSpPr txBox="1">
            <a:spLocks noChangeArrowheads="1"/>
          </p:cNvSpPr>
          <p:nvPr/>
        </p:nvSpPr>
        <p:spPr bwMode="auto">
          <a:xfrm>
            <a:off x="1348979" y="5328035"/>
            <a:ext cx="5943600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</a:pPr>
            <a:r>
              <a:rPr kumimoji="1" lang="en-US" altLang="zh-CN" sz="2400" dirty="0" smtClean="0">
                <a:latin typeface="微软雅黑" panose="020B0503020204020204" charset="-122"/>
                <a:ea typeface="微软雅黑" panose="020B0503020204020204" charset="-122"/>
              </a:rPr>
              <a:t>3.</a:t>
            </a:r>
            <a:r>
              <a:rPr kumimoji="1"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非能水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也，而绝江河 。 </a:t>
            </a:r>
            <a:endParaRPr kumimoji="1" lang="en-US" altLang="zh-CN" sz="24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1" name="Text Box 21"/>
          <p:cNvSpPr txBox="1">
            <a:spLocks noChangeArrowheads="1"/>
          </p:cNvSpPr>
          <p:nvPr/>
        </p:nvSpPr>
        <p:spPr bwMode="auto">
          <a:xfrm>
            <a:off x="5126300" y="5286400"/>
            <a:ext cx="3877985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dirty="0" smtClean="0">
                <a:latin typeface="微软雅黑" panose="020B0503020204020204" charset="-122"/>
                <a:ea typeface="微软雅黑" panose="020B0503020204020204" charset="-122"/>
              </a:rPr>
              <a:t>不会</a:t>
            </a:r>
            <a:r>
              <a:rPr lang="zh-CN" altLang="en-US" sz="2400" dirty="0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</a:rPr>
              <a:t>游水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，却渡过了江河。</a:t>
            </a:r>
            <a:endParaRPr lang="zh-CN" altLang="en-US" sz="24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5" dur="10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"/>
                            </p:stCondLst>
                            <p:childTnLst>
                              <p:par>
                                <p:cTn id="3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000"/>
                            </p:stCondLst>
                            <p:childTnLst>
                              <p:par>
                                <p:cTn id="6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800" decel="100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80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80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80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800" decel="100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8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8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8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0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1000"/>
                            </p:stCondLst>
                            <p:childTnLst>
                              <p:par>
                                <p:cTn id="10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800" decel="100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9" dur="80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80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80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800" decel="100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9" dur="800" decel="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800" decel="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800" decel="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2" grpId="0"/>
      <p:bldP spid="13" grpId="0"/>
      <p:bldP spid="14" grpId="0"/>
      <p:bldP spid="15" grpId="0"/>
      <p:bldP spid="94" grpId="0" bldLvl="0" animBg="1"/>
      <p:bldP spid="4" grpId="0" bldLvl="0" animBg="1"/>
      <p:bldP spid="5" grpId="0"/>
      <p:bldP spid="6" grpId="0"/>
      <p:bldP spid="8" grpId="0" bldLvl="0" animBg="1"/>
      <p:bldP spid="16" grpId="0" autoUpdateAnimBg="0"/>
      <p:bldP spid="17" grpId="0" autoUpdateAnimBg="0"/>
      <p:bldP spid="18" grpId="0"/>
      <p:bldP spid="19" grpId="0"/>
      <p:bldP spid="20" grpId="0"/>
      <p:bldP spid="2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3092515" y="607594"/>
            <a:ext cx="5788247" cy="523220"/>
            <a:chOff x="1691680" y="319544"/>
            <a:chExt cx="5788468" cy="385113"/>
          </a:xfrm>
        </p:grpSpPr>
        <p:sp>
          <p:nvSpPr>
            <p:cNvPr id="4" name="TextBox 82"/>
            <p:cNvSpPr txBox="1"/>
            <p:nvPr/>
          </p:nvSpPr>
          <p:spPr>
            <a:xfrm>
              <a:off x="3832860" y="319544"/>
              <a:ext cx="1478280" cy="3851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dirty="0" smtClean="0">
                  <a:ln w="6350">
                    <a:noFill/>
                  </a:ln>
                  <a:solidFill>
                    <a:srgbClr val="72A4A5"/>
                  </a:solidFill>
                  <a:latin typeface="微软雅黑" panose="020B0503020204020204" charset="-122"/>
                  <a:ea typeface="微软雅黑" panose="020B0503020204020204" charset="-122"/>
                </a:rPr>
                <a:t>信达雅</a:t>
              </a:r>
              <a:endParaRPr lang="zh-CN" altLang="en-US" sz="2800" dirty="0">
                <a:ln w="6350">
                  <a:noFill/>
                </a:ln>
                <a:solidFill>
                  <a:srgbClr val="72A4A5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cxnSp>
          <p:nvCxnSpPr>
            <p:cNvPr id="6" name="直接连接符 5"/>
            <p:cNvCxnSpPr/>
            <p:nvPr/>
          </p:nvCxnSpPr>
          <p:spPr>
            <a:xfrm>
              <a:off x="1691680" y="626740"/>
              <a:ext cx="2141180" cy="0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/>
            <p:nvPr/>
          </p:nvCxnSpPr>
          <p:spPr>
            <a:xfrm>
              <a:off x="5338968" y="626740"/>
              <a:ext cx="2141180" cy="0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Rectangle 4"/>
          <p:cNvSpPr>
            <a:spLocks noChangeArrowheads="1"/>
          </p:cNvSpPr>
          <p:nvPr/>
        </p:nvSpPr>
        <p:spPr bwMode="auto">
          <a:xfrm>
            <a:off x="1610033" y="1463956"/>
            <a:ext cx="9923206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400" dirty="0">
                <a:latin typeface="微软雅黑" panose="020B0503020204020204" charset="-122"/>
                <a:ea typeface="微软雅黑" panose="020B0503020204020204" charset="-122"/>
              </a:rPr>
              <a:t>1</a:t>
            </a:r>
            <a:r>
              <a:rPr kumimoji="1"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、“信”：</a:t>
            </a:r>
            <a:r>
              <a:rPr kumimoji="1" lang="zh-CN" altLang="en-US" sz="24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真实，准确</a:t>
            </a:r>
            <a:r>
              <a:rPr kumimoji="1"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。实词虚词做到字字落实，不可以随意增减内容。</a:t>
            </a:r>
            <a:endParaRPr kumimoji="1" lang="zh-CN" altLang="en-US" sz="24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Text Box 7"/>
          <p:cNvSpPr txBox="1">
            <a:spLocks noChangeArrowheads="1"/>
          </p:cNvSpPr>
          <p:nvPr/>
        </p:nvSpPr>
        <p:spPr bwMode="auto">
          <a:xfrm>
            <a:off x="1805322" y="2914519"/>
            <a:ext cx="6647974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kumimoji="1"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例：六国破灭，非兵不利，战不善，弊在赂秦。</a:t>
            </a:r>
            <a:endParaRPr kumimoji="1" lang="zh-CN" altLang="en-US" sz="24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Text Box 10"/>
          <p:cNvSpPr txBox="1">
            <a:spLocks noChangeArrowheads="1"/>
          </p:cNvSpPr>
          <p:nvPr/>
        </p:nvSpPr>
        <p:spPr bwMode="auto">
          <a:xfrm>
            <a:off x="1410314" y="4326040"/>
            <a:ext cx="10781686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kumimoji="1" lang="zh-CN" altLang="en-US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译文：六国被攻破灭亡，不是武器不锋利，战术不恰当，弊病在于贿赂秦国。</a:t>
            </a:r>
            <a:endParaRPr kumimoji="1" lang="zh-CN" altLang="en-US" sz="24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11" name="图片 10" descr="花3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-324526" y="-459372"/>
            <a:ext cx="1851025" cy="1895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utoUpdateAnimBg="0"/>
      <p:bldP spid="9" grpId="0" autoUpdateAnimBg="0"/>
      <p:bldP spid="10" grpId="0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花3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-324526" y="-459372"/>
            <a:ext cx="1851025" cy="1895475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3134455" y="915467"/>
            <a:ext cx="5788247" cy="523220"/>
            <a:chOff x="1691680" y="319544"/>
            <a:chExt cx="5788468" cy="385113"/>
          </a:xfrm>
        </p:grpSpPr>
        <p:sp>
          <p:nvSpPr>
            <p:cNvPr id="4" name="TextBox 82"/>
            <p:cNvSpPr txBox="1"/>
            <p:nvPr/>
          </p:nvSpPr>
          <p:spPr>
            <a:xfrm>
              <a:off x="3832860" y="319544"/>
              <a:ext cx="1478280" cy="3851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dirty="0" smtClean="0">
                  <a:ln w="6350">
                    <a:noFill/>
                  </a:ln>
                  <a:solidFill>
                    <a:srgbClr val="72A4A5"/>
                  </a:solidFill>
                  <a:latin typeface="微软雅黑" panose="020B0503020204020204" charset="-122"/>
                  <a:ea typeface="微软雅黑" panose="020B0503020204020204" charset="-122"/>
                </a:rPr>
                <a:t>信达雅</a:t>
              </a:r>
              <a:endParaRPr lang="zh-CN" altLang="en-US" sz="2800" dirty="0">
                <a:ln w="6350">
                  <a:noFill/>
                </a:ln>
                <a:solidFill>
                  <a:srgbClr val="72A4A5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cxnSp>
          <p:nvCxnSpPr>
            <p:cNvPr id="5" name="直接连接符 4"/>
            <p:cNvCxnSpPr/>
            <p:nvPr/>
          </p:nvCxnSpPr>
          <p:spPr>
            <a:xfrm>
              <a:off x="1691680" y="626740"/>
              <a:ext cx="2141180" cy="0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/>
            <p:cNvCxnSpPr/>
            <p:nvPr/>
          </p:nvCxnSpPr>
          <p:spPr>
            <a:xfrm>
              <a:off x="5338968" y="626740"/>
              <a:ext cx="2141180" cy="0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Rectangle 4"/>
          <p:cNvSpPr>
            <a:spLocks noChangeArrowheads="1"/>
          </p:cNvSpPr>
          <p:nvPr/>
        </p:nvSpPr>
        <p:spPr bwMode="auto">
          <a:xfrm>
            <a:off x="1976437" y="1639094"/>
            <a:ext cx="8610600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kumimoji="1" lang="zh-CN" altLang="en-US" sz="24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Rectangle 9"/>
          <p:cNvSpPr>
            <a:spLocks noChangeArrowheads="1"/>
          </p:cNvSpPr>
          <p:nvPr/>
        </p:nvSpPr>
        <p:spPr bwMode="auto">
          <a:xfrm>
            <a:off x="1694557" y="1639094"/>
            <a:ext cx="8736012" cy="120032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en-US" altLang="zh-CN" sz="2400" dirty="0">
                <a:latin typeface="微软雅黑" panose="020B0503020204020204" charset="-122"/>
                <a:ea typeface="微软雅黑" panose="020B0503020204020204" charset="-122"/>
              </a:rPr>
              <a:t>2</a:t>
            </a:r>
            <a:r>
              <a:rPr kumimoji="1"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、“达”：</a:t>
            </a:r>
            <a:r>
              <a:rPr kumimoji="1" lang="zh-CN" altLang="en-US" sz="24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通顺，流畅</a:t>
            </a:r>
            <a:r>
              <a:rPr kumimoji="1"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。合乎现代汉语语法规范及语言表达习惯，没有语病，努力做到文从句顺。</a:t>
            </a:r>
            <a:endParaRPr kumimoji="1" lang="zh-CN" altLang="en-US" sz="24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2404343" y="3190701"/>
            <a:ext cx="4897438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kumimoji="1"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例：以勇气闻于诸侯。</a:t>
            </a:r>
            <a:endParaRPr kumimoji="1" lang="zh-CN" altLang="en-US" sz="24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Rectangle 7"/>
          <p:cNvSpPr>
            <a:spLocks noChangeArrowheads="1"/>
          </p:cNvSpPr>
          <p:nvPr/>
        </p:nvSpPr>
        <p:spPr bwMode="auto">
          <a:xfrm>
            <a:off x="2271192" y="4153098"/>
            <a:ext cx="4982454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kumimoji="1" lang="zh-CN" altLang="en-US" sz="24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译文</a:t>
            </a:r>
            <a:r>
              <a:rPr kumimoji="1" lang="en-US" altLang="zh-CN" sz="24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r>
              <a:rPr kumimoji="1" lang="zh-CN" altLang="en-US" sz="24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：凭借勇气</a:t>
            </a:r>
            <a:r>
              <a:rPr kumimoji="1" lang="zh-CN" altLang="en-US" sz="2400" dirty="0">
                <a:solidFill>
                  <a:srgbClr val="002060"/>
                </a:solidFill>
                <a:latin typeface="微软雅黑" panose="020B0503020204020204" charset="-122"/>
                <a:ea typeface="微软雅黑" panose="020B0503020204020204" charset="-122"/>
              </a:rPr>
              <a:t>闻名在诸侯当中</a:t>
            </a:r>
            <a:r>
              <a:rPr kumimoji="1" lang="zh-CN" altLang="en-US" sz="24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kumimoji="1" lang="zh-CN" altLang="en-US" sz="2400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Rectangle 6"/>
          <p:cNvSpPr>
            <a:spLocks noChangeArrowheads="1"/>
          </p:cNvSpPr>
          <p:nvPr/>
        </p:nvSpPr>
        <p:spPr bwMode="auto">
          <a:xfrm>
            <a:off x="2242617" y="5101779"/>
            <a:ext cx="6324600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None/>
            </a:pPr>
            <a:r>
              <a:rPr kumimoji="1" lang="zh-CN" altLang="en-US" sz="24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译文</a:t>
            </a:r>
            <a:r>
              <a:rPr kumimoji="1" lang="en-US" altLang="zh-CN" sz="24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2</a:t>
            </a:r>
            <a:r>
              <a:rPr kumimoji="1" lang="zh-CN" altLang="en-US" sz="24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：凭借勇气</a:t>
            </a:r>
            <a:r>
              <a:rPr kumimoji="1" lang="zh-CN" altLang="en-US" sz="2400" dirty="0">
                <a:solidFill>
                  <a:srgbClr val="002060"/>
                </a:solidFill>
                <a:latin typeface="微软雅黑" panose="020B0503020204020204" charset="-122"/>
                <a:ea typeface="微软雅黑" panose="020B0503020204020204" charset="-122"/>
              </a:rPr>
              <a:t>在诸侯当中闻名</a:t>
            </a:r>
            <a:r>
              <a:rPr kumimoji="1" lang="zh-CN" altLang="en-US" sz="24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。        </a:t>
            </a:r>
            <a:endParaRPr kumimoji="1" lang="zh-CN" altLang="en-US" sz="2400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utoUpdateAnimBg="0"/>
      <p:bldP spid="8" grpId="0" autoUpdateAnimBg="0"/>
      <p:bldP spid="9" grpId="0" autoUpdateAnimBg="0"/>
      <p:bldP spid="10" grpId="0" autoUpdateAnimBg="0"/>
      <p:bldP spid="11" grpId="0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2"/>
          <p:cNvGrpSpPr/>
          <p:nvPr/>
        </p:nvGrpSpPr>
        <p:grpSpPr>
          <a:xfrm>
            <a:off x="2805843" y="986905"/>
            <a:ext cx="5788247" cy="518160"/>
            <a:chOff x="1691680" y="319544"/>
            <a:chExt cx="5788468" cy="381389"/>
          </a:xfrm>
        </p:grpSpPr>
        <p:sp>
          <p:nvSpPr>
            <p:cNvPr id="3" name="TextBox 82"/>
            <p:cNvSpPr txBox="1"/>
            <p:nvPr/>
          </p:nvSpPr>
          <p:spPr>
            <a:xfrm>
              <a:off x="3832860" y="319544"/>
              <a:ext cx="1478280" cy="38138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dirty="0" smtClean="0">
                  <a:ln w="6350">
                    <a:noFill/>
                  </a:ln>
                  <a:solidFill>
                    <a:srgbClr val="72A4A5"/>
                  </a:solidFill>
                  <a:latin typeface="微软雅黑" panose="020B0503020204020204" charset="-122"/>
                  <a:ea typeface="微软雅黑" panose="020B0503020204020204" charset="-122"/>
                </a:rPr>
                <a:t>信达雅</a:t>
              </a:r>
              <a:endParaRPr lang="zh-CN" altLang="en-US" sz="2800" dirty="0">
                <a:ln w="6350">
                  <a:noFill/>
                </a:ln>
                <a:solidFill>
                  <a:srgbClr val="72A4A5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cxnSp>
          <p:nvCxnSpPr>
            <p:cNvPr id="4" name="直接连接符 3"/>
            <p:cNvCxnSpPr/>
            <p:nvPr/>
          </p:nvCxnSpPr>
          <p:spPr>
            <a:xfrm>
              <a:off x="1691680" y="626740"/>
              <a:ext cx="2141180" cy="0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4"/>
            <p:cNvCxnSpPr/>
            <p:nvPr/>
          </p:nvCxnSpPr>
          <p:spPr>
            <a:xfrm>
              <a:off x="5338968" y="626740"/>
              <a:ext cx="2141180" cy="0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1647825" y="1710532"/>
            <a:ext cx="8610600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kumimoji="1" lang="zh-CN" altLang="en-US" sz="28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1942009" y="1854548"/>
            <a:ext cx="8915400" cy="52322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r>
              <a:rPr kumimoji="1" lang="en-US" altLang="zh-CN" sz="2800" dirty="0">
                <a:latin typeface="微软雅黑" panose="020B0503020204020204" charset="-122"/>
                <a:ea typeface="微软雅黑" panose="020B0503020204020204" charset="-122"/>
              </a:rPr>
              <a:t>3</a:t>
            </a:r>
            <a:r>
              <a:rPr kumimoji="1" lang="zh-CN" altLang="en-US" sz="2800" dirty="0">
                <a:latin typeface="微软雅黑" panose="020B0503020204020204" charset="-122"/>
                <a:ea typeface="微软雅黑" panose="020B0503020204020204" charset="-122"/>
              </a:rPr>
              <a:t>、“雅”：生动、优美、有文采。能译出原文的风格。</a:t>
            </a:r>
            <a:endParaRPr kumimoji="1" lang="zh-CN" altLang="en-US" sz="28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Text Box 3"/>
          <p:cNvSpPr txBox="1">
            <a:spLocks noChangeArrowheads="1"/>
          </p:cNvSpPr>
          <p:nvPr/>
        </p:nvSpPr>
        <p:spPr bwMode="auto">
          <a:xfrm>
            <a:off x="2660948" y="2817515"/>
            <a:ext cx="3416320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kumimoji="1" lang="zh-CN" altLang="en-US" sz="2800" dirty="0">
                <a:latin typeface="微软雅黑" panose="020B0503020204020204" charset="-122"/>
                <a:ea typeface="微软雅黑" panose="020B0503020204020204" charset="-122"/>
              </a:rPr>
              <a:t>例：曹公，豺虎也。</a:t>
            </a:r>
            <a:endParaRPr kumimoji="1" lang="zh-CN" altLang="en-US" sz="28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Text Box 4"/>
          <p:cNvSpPr txBox="1">
            <a:spLocks noChangeArrowheads="1"/>
          </p:cNvSpPr>
          <p:nvPr/>
        </p:nvSpPr>
        <p:spPr bwMode="auto">
          <a:xfrm>
            <a:off x="2375198" y="4140523"/>
            <a:ext cx="4355680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kumimoji="1" lang="zh-CN" altLang="en-US" sz="2800" dirty="0">
                <a:latin typeface="微软雅黑" panose="020B0503020204020204" charset="-122"/>
                <a:ea typeface="微软雅黑" panose="020B0503020204020204" charset="-122"/>
              </a:rPr>
              <a:t>译文</a:t>
            </a:r>
            <a:r>
              <a:rPr kumimoji="1" lang="en-US" altLang="zh-CN" sz="2800" dirty="0">
                <a:latin typeface="微软雅黑" panose="020B0503020204020204" charset="-122"/>
                <a:ea typeface="微软雅黑" panose="020B0503020204020204" charset="-122"/>
              </a:rPr>
              <a:t>1</a:t>
            </a:r>
            <a:r>
              <a:rPr kumimoji="1" lang="zh-CN" altLang="en-US" sz="2800" dirty="0">
                <a:latin typeface="微软雅黑" panose="020B0503020204020204" charset="-122"/>
                <a:ea typeface="微软雅黑" panose="020B0503020204020204" charset="-122"/>
              </a:rPr>
              <a:t>：曹操是豺狼猛虎。</a:t>
            </a:r>
            <a:endParaRPr kumimoji="1" lang="zh-CN" altLang="en-US" sz="28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Text Box 5"/>
          <p:cNvSpPr txBox="1">
            <a:spLocks noChangeArrowheads="1"/>
          </p:cNvSpPr>
          <p:nvPr/>
        </p:nvSpPr>
        <p:spPr bwMode="auto">
          <a:xfrm>
            <a:off x="2360910" y="5190357"/>
            <a:ext cx="9067800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kumimoji="1" lang="zh-CN" altLang="en-US" sz="2800" dirty="0">
                <a:latin typeface="微软雅黑" panose="020B0503020204020204" charset="-122"/>
                <a:ea typeface="微软雅黑" panose="020B0503020204020204" charset="-122"/>
              </a:rPr>
              <a:t>译文</a:t>
            </a:r>
            <a:r>
              <a:rPr kumimoji="1" lang="en-US" altLang="zh-CN" sz="2800" dirty="0">
                <a:latin typeface="微软雅黑" panose="020B0503020204020204" charset="-122"/>
                <a:ea typeface="微软雅黑" panose="020B0503020204020204" charset="-122"/>
              </a:rPr>
              <a:t>2</a:t>
            </a:r>
            <a:r>
              <a:rPr kumimoji="1" lang="zh-CN" altLang="en-US" sz="2800" dirty="0">
                <a:latin typeface="微软雅黑" panose="020B0503020204020204" charset="-122"/>
                <a:ea typeface="微软雅黑" panose="020B0503020204020204" charset="-122"/>
              </a:rPr>
              <a:t>：</a:t>
            </a:r>
            <a:r>
              <a:rPr kumimoji="1" lang="zh-CN" altLang="en-US" sz="28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曹操是像豺狼猛虎一样（凶狠残暴）的人</a:t>
            </a:r>
            <a:r>
              <a:rPr kumimoji="1" lang="zh-CN" altLang="en-US" sz="2800" dirty="0"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kumimoji="1" lang="zh-CN" altLang="en-US" sz="28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11" name="图片 10" descr="花3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-324526" y="-459372"/>
            <a:ext cx="1851025" cy="1895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utoUpdateAnimBg="0"/>
      <p:bldP spid="7" grpId="0" autoUpdateAnimBg="0"/>
      <p:bldP spid="8" grpId="0" autoUpdateAnimBg="0"/>
      <p:bldP spid="9" grpId="0" autoUpdateAnimBg="0"/>
      <p:bldP spid="10" grpId="0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花3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3474720" y="-3181985"/>
            <a:ext cx="5241925" cy="5368290"/>
          </a:xfrm>
          <a:prstGeom prst="rect">
            <a:avLst/>
          </a:prstGeom>
        </p:spPr>
      </p:pic>
      <p:grpSp>
        <p:nvGrpSpPr>
          <p:cNvPr id="31" name="组合 30"/>
          <p:cNvGrpSpPr/>
          <p:nvPr/>
        </p:nvGrpSpPr>
        <p:grpSpPr>
          <a:xfrm>
            <a:off x="3718405" y="2990850"/>
            <a:ext cx="903605" cy="876300"/>
            <a:chOff x="9154" y="2341"/>
            <a:chExt cx="881" cy="854"/>
          </a:xfrm>
        </p:grpSpPr>
        <p:grpSp>
          <p:nvGrpSpPr>
            <p:cNvPr id="8" name="组合 7"/>
            <p:cNvGrpSpPr/>
            <p:nvPr/>
          </p:nvGrpSpPr>
          <p:grpSpPr>
            <a:xfrm>
              <a:off x="9154" y="2341"/>
              <a:ext cx="793" cy="854"/>
              <a:chOff x="8630" y="4251"/>
              <a:chExt cx="793" cy="854"/>
            </a:xfrm>
          </p:grpSpPr>
          <p:sp>
            <p:nvSpPr>
              <p:cNvPr id="5" name="矩形 4"/>
              <p:cNvSpPr/>
              <p:nvPr/>
            </p:nvSpPr>
            <p:spPr>
              <a:xfrm>
                <a:off x="8630" y="4251"/>
                <a:ext cx="494" cy="854"/>
              </a:xfrm>
              <a:prstGeom prst="rect">
                <a:avLst/>
              </a:prstGeom>
              <a:solidFill>
                <a:srgbClr val="72A4A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" name="直角三角形 5"/>
              <p:cNvSpPr/>
              <p:nvPr/>
            </p:nvSpPr>
            <p:spPr>
              <a:xfrm rot="13500000">
                <a:off x="8819" y="4375"/>
                <a:ext cx="605" cy="605"/>
              </a:xfrm>
              <a:prstGeom prst="rtTriangle">
                <a:avLst/>
              </a:prstGeom>
              <a:solidFill>
                <a:srgbClr val="72A4A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" name="文本框 8"/>
            <p:cNvSpPr txBox="1"/>
            <p:nvPr/>
          </p:nvSpPr>
          <p:spPr>
            <a:xfrm>
              <a:off x="9154" y="2453"/>
              <a:ext cx="881" cy="6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US" altLang="zh-CN" sz="3600" b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02</a:t>
              </a:r>
              <a:endParaRPr lang="en-US" altLang="zh-CN" sz="36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cxnSp>
        <p:nvCxnSpPr>
          <p:cNvPr id="2" name="直接连接符 1"/>
          <p:cNvCxnSpPr/>
          <p:nvPr/>
        </p:nvCxnSpPr>
        <p:spPr>
          <a:xfrm>
            <a:off x="4513580" y="3761105"/>
            <a:ext cx="3968115" cy="1270"/>
          </a:xfrm>
          <a:prstGeom prst="line">
            <a:avLst/>
          </a:prstGeom>
          <a:ln w="12700">
            <a:solidFill>
              <a:srgbClr val="72A4A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文本框 10"/>
          <p:cNvSpPr txBox="1"/>
          <p:nvPr/>
        </p:nvSpPr>
        <p:spPr>
          <a:xfrm>
            <a:off x="5285740" y="3044825"/>
            <a:ext cx="247459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100000"/>
              </a:lnSpc>
            </a:pPr>
            <a:r>
              <a:rPr lang="zh-CN" altLang="en-US" sz="4400" b="1">
                <a:solidFill>
                  <a:srgbClr val="72A4A5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翻译方法</a:t>
            </a:r>
            <a:endParaRPr lang="zh-CN" altLang="en-US" sz="4400" b="1">
              <a:solidFill>
                <a:srgbClr val="72A4A5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3215</Words>
  <Application>WPS 演示</Application>
  <PresentationFormat>宽屏</PresentationFormat>
  <Paragraphs>526</Paragraphs>
  <Slides>34</Slides>
  <Notes>24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44" baseType="lpstr">
      <vt:lpstr>Arial</vt:lpstr>
      <vt:lpstr>宋体</vt:lpstr>
      <vt:lpstr>Wingdings</vt:lpstr>
      <vt:lpstr>微软雅黑</vt:lpstr>
      <vt:lpstr>Arial Unicode MS</vt:lpstr>
      <vt:lpstr>等线</vt:lpstr>
      <vt:lpstr>Times New Roman</vt:lpstr>
      <vt:lpstr>黑体</vt:lpstr>
      <vt:lpstr>Calibri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</dc:title>
  <dc:creator> </dc:creator>
  <cp:lastModifiedBy>编辑资料王斐斐</cp:lastModifiedBy>
  <cp:revision>59</cp:revision>
  <dcterms:created xsi:type="dcterms:W3CDTF">2017-06-30T07:11:00Z</dcterms:created>
  <dcterms:modified xsi:type="dcterms:W3CDTF">2018-09-08T07:17:15Z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2052-10.1.0.7469</vt:lpwstr>
  </property>
</Properties>
</file>