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56" r:id="rId3"/>
    <p:sldId id="312" r:id="rId4"/>
    <p:sldId id="257" r:id="rId5"/>
    <p:sldId id="309" r:id="rId6"/>
    <p:sldId id="315" r:id="rId7"/>
    <p:sldId id="405" r:id="rId8"/>
    <p:sldId id="406" r:id="rId9"/>
    <p:sldId id="407" r:id="rId10"/>
    <p:sldId id="375" r:id="rId11"/>
    <p:sldId id="417" r:id="rId12"/>
    <p:sldId id="418" r:id="rId13"/>
    <p:sldId id="419" r:id="rId14"/>
    <p:sldId id="376" r:id="rId15"/>
    <p:sldId id="377" r:id="rId16"/>
    <p:sldId id="378" r:id="rId17"/>
    <p:sldId id="379" r:id="rId18"/>
    <p:sldId id="408" r:id="rId19"/>
    <p:sldId id="420" r:id="rId20"/>
    <p:sldId id="421" r:id="rId21"/>
    <p:sldId id="422" r:id="rId22"/>
    <p:sldId id="423" r:id="rId23"/>
    <p:sldId id="424" r:id="rId24"/>
    <p:sldId id="425" r:id="rId25"/>
    <p:sldId id="426" r:id="rId26"/>
    <p:sldId id="427" r:id="rId27"/>
    <p:sldId id="428" r:id="rId28"/>
    <p:sldId id="429" r:id="rId29"/>
  </p:sldIdLst>
  <p:sldSz cx="12192000" cy="6858000"/>
  <p:notesSz cx="6858000" cy="9144000"/>
  <p:embeddedFontLst>
    <p:embeddedFont>
      <p:font typeface="微软雅黑" panose="020B0503020204020204" pitchFamily="34" charset="-122"/>
      <p:regular r:id="rId31"/>
      <p:bold r:id="rId32"/>
    </p:embeddedFont>
    <p:embeddedFont>
      <p:font typeface="楷体" panose="02010609060101010101" pitchFamily="49" charset="-122"/>
      <p:regular r:id="rId33"/>
    </p:embeddedFont>
    <p:embeddedFont>
      <p:font typeface="Calibri" panose="020B0604020202020204" charset="0"/>
      <p:regular r:id="rId34"/>
      <p:bold r:id="rId35"/>
      <p:italic r:id="rId36"/>
      <p:boldItalic r:id="rId37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3">
          <p15:clr>
            <a:srgbClr val="A4A3A4"/>
          </p15:clr>
        </p15:guide>
        <p15:guide id="2" pos="3928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460" y="40"/>
      </p:cViewPr>
      <p:guideLst>
        <p:guide orient="horz" pos="2263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6.xml" /><Relationship Id="rId31" Type="http://schemas.openxmlformats.org/officeDocument/2006/relationships/font" Target="fonts/font1.fntdata" /><Relationship Id="rId32" Type="http://schemas.openxmlformats.org/officeDocument/2006/relationships/font" Target="fonts/font2.fntdata" /><Relationship Id="rId33" Type="http://schemas.openxmlformats.org/officeDocument/2006/relationships/font" Target="fonts/font3.fntdata" /><Relationship Id="rId34" Type="http://schemas.openxmlformats.org/officeDocument/2006/relationships/font" Target="fonts/font4.fntdata" /><Relationship Id="rId35" Type="http://schemas.openxmlformats.org/officeDocument/2006/relationships/font" Target="fonts/font5.fntdata" /><Relationship Id="rId36" Type="http://schemas.openxmlformats.org/officeDocument/2006/relationships/font" Target="fonts/font6.fntdata" /><Relationship Id="rId37" Type="http://schemas.openxmlformats.org/officeDocument/2006/relationships/font" Target="fonts/font7.fntdata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2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>2021/2/21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63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817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319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099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4279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581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564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605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89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64663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bg>
      <p:bgPr>
        <a:solidFill>
          <a:srgbClr val="FBFB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7478013" y="447484"/>
            <a:ext cx="1107064" cy="305265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"/>
          <a:srcRect t="64013"/>
          <a:stretch>
            <a:fillRect/>
          </a:stretch>
        </p:blipFill>
        <p:spPr>
          <a:xfrm>
            <a:off x="9648565" y="212478"/>
            <a:ext cx="2176363" cy="600117"/>
          </a:xfrm>
          <a:custGeom>
            <a:gdLst>
              <a:gd name="connsiteX0" fmla="*/ 631798 w 2176363"/>
              <a:gd name="connsiteY0" fmla="*/ 0 h 600117"/>
              <a:gd name="connsiteX1" fmla="*/ 882170 w 2176363"/>
              <a:gd name="connsiteY1" fmla="*/ 304800 h 600117"/>
              <a:gd name="connsiteX2" fmla="*/ 1143427 w 2176363"/>
              <a:gd name="connsiteY2" fmla="*/ 304800 h 600117"/>
              <a:gd name="connsiteX3" fmla="*/ 1535313 w 2176363"/>
              <a:gd name="connsiteY3" fmla="*/ 141514 h 600117"/>
              <a:gd name="connsiteX4" fmla="*/ 2176363 w 2176363"/>
              <a:gd name="connsiteY4" fmla="*/ 485960 h 600117"/>
              <a:gd name="connsiteX5" fmla="*/ 2176363 w 2176363"/>
              <a:gd name="connsiteY5" fmla="*/ 600117 h 600117"/>
              <a:gd name="connsiteX6" fmla="*/ 0 w 2176363"/>
              <a:gd name="connsiteY6" fmla="*/ 600117 h 600117"/>
              <a:gd name="connsiteX7" fmla="*/ 0 w 2176363"/>
              <a:gd name="connsiteY7" fmla="*/ 76840 h 60011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6363" h="600117">
                <a:moveTo>
                  <a:pt x="631798" y="0"/>
                </a:moveTo>
                <a:lnTo>
                  <a:pt x="882170" y="304800"/>
                </a:lnTo>
                <a:lnTo>
                  <a:pt x="1143427" y="304800"/>
                </a:lnTo>
                <a:lnTo>
                  <a:pt x="1535313" y="141514"/>
                </a:lnTo>
                <a:lnTo>
                  <a:pt x="2176363" y="485960"/>
                </a:lnTo>
                <a:lnTo>
                  <a:pt x="2176363" y="600117"/>
                </a:lnTo>
                <a:lnTo>
                  <a:pt x="0" y="600117"/>
                </a:lnTo>
                <a:lnTo>
                  <a:pt x="0" y="7684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2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slide" Target="slide9.xml" TargetMode="Internal" /><Relationship Id="rId11" Type="http://schemas.openxmlformats.org/officeDocument/2006/relationships/tags" Target="../tags/tag5.xml" /><Relationship Id="rId12" Type="http://schemas.openxmlformats.org/officeDocument/2006/relationships/slide" Target="slide13.xml" TargetMode="Interna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slide" Target="slide3.xml" TargetMode="Internal" /><Relationship Id="rId6" Type="http://schemas.openxmlformats.org/officeDocument/2006/relationships/tags" Target="../tags/tag3.xml" /><Relationship Id="rId7" Type="http://schemas.openxmlformats.org/officeDocument/2006/relationships/slide" Target="slide4.xml" TargetMode="Internal" /><Relationship Id="rId8" Type="http://schemas.openxmlformats.org/officeDocument/2006/relationships/image" Target="../media/image3.png" /><Relationship Id="rId9" Type="http://schemas.openxmlformats.org/officeDocument/2006/relationships/tags" Target="../tags/tag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5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slide" Target="slide2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圆角矩形 3"/>
          <p:cNvSpPr/>
          <p:nvPr/>
        </p:nvSpPr>
        <p:spPr>
          <a:xfrm>
            <a:off x="2868295" y="1816100"/>
            <a:ext cx="6754495" cy="963295"/>
          </a:xfrm>
          <a:prstGeom prst="roundRect">
            <a:avLst>
              <a:gd name="adj" fmla="val 50000"/>
            </a:avLst>
          </a:prstGeom>
          <a:solidFill>
            <a:srgbClr val="BDD7EE"/>
          </a:solidFill>
          <a:ln w="28575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>
              <a:lnSpc>
                <a:spcPts val="7300"/>
              </a:lnSpc>
            </a:pPr>
            <a:r>
              <a:rPr lang="zh-CN" altLang="en-US" sz="4800" b="1" smtClean="0">
                <a:solidFill>
                  <a:schemeClr val="tx1"/>
                </a:solidFill>
                <a:latin typeface="微软雅黑"/>
                <a:ea typeface="微软雅黑"/>
              </a:rPr>
              <a:t> </a:t>
            </a:r>
            <a:r>
              <a:rPr lang="zh-CN" altLang="en-US" sz="4800" b="1" smtClean="0">
                <a:solidFill>
                  <a:schemeClr val="tx1"/>
                </a:solidFill>
                <a:latin typeface="微软雅黑"/>
                <a:ea typeface="微软雅黑"/>
                <a:sym typeface="+mn-ea"/>
              </a:rPr>
              <a:t>布局谋篇</a:t>
            </a:r>
            <a:endParaRPr lang="zh-CN" altLang="en-US" sz="4800" b="1" smtClean="0">
              <a:solidFill>
                <a:schemeClr val="tx1"/>
              </a:solidFill>
              <a:latin typeface="微软雅黑"/>
              <a:ea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2207" y="144139"/>
            <a:ext cx="4043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latin typeface="微软雅黑"/>
                <a:ea typeface="微软雅黑"/>
              </a:rPr>
              <a:t>统编</a:t>
            </a:r>
            <a:r>
              <a:rPr lang="zh-CN" altLang="en-US" sz="2400">
                <a:latin typeface="微软雅黑"/>
                <a:ea typeface="微软雅黑"/>
              </a:rPr>
              <a:t>版 </a:t>
            </a:r>
            <a:r>
              <a:rPr lang="en-US" altLang="zh-CN" sz="2400">
                <a:latin typeface="微软雅黑"/>
                <a:ea typeface="微软雅黑"/>
              </a:rPr>
              <a:t>· </a:t>
            </a:r>
            <a:r>
              <a:rPr lang="zh-CN" altLang="en-US" sz="2400" smtClean="0">
                <a:latin typeface="微软雅黑"/>
                <a:ea typeface="微软雅黑"/>
              </a:rPr>
              <a:t>语文 </a:t>
            </a:r>
            <a:r>
              <a:rPr lang="en-US" altLang="zh-CN" sz="2400" smtClean="0">
                <a:latin typeface="微软雅黑"/>
                <a:ea typeface="微软雅黑"/>
              </a:rPr>
              <a:t>· </a:t>
            </a:r>
            <a:r>
              <a:rPr lang="zh-CN" altLang="en-US" sz="2400" smtClean="0">
                <a:latin typeface="微软雅黑"/>
                <a:ea typeface="微软雅黑"/>
              </a:rPr>
              <a:t>九年级</a:t>
            </a:r>
            <a:r>
              <a:rPr lang="zh-CN" altLang="en-US" sz="2400">
                <a:latin typeface="微软雅黑"/>
                <a:ea typeface="微软雅黑"/>
              </a:rPr>
              <a:t>（下）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31190" y="2084705"/>
            <a:ext cx="1108329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孩子拿着橘子问:“妈妈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为什么吃橘子要剥皮呢?”“那是橘子在告诉你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你想要得到的东西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不是伸手就能得到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而是要付出劳动的。”“橘子里的果肉为什么是一瓣儿一瓣儿的呢?”“那是橘子在告诉你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生活的甘甜和幸福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是用来慢慢享用的。还是为了告诉你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你手中的东西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不能独自享用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要懂得与别人分享。”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1020" y="625475"/>
            <a:ext cx="10659110" cy="138366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sz="2800" smtClean="0"/>
              <a:t>二</a:t>
            </a:r>
            <a:r>
              <a:rPr lang="zh-CN" sz="2800" smtClean="0"/>
              <a:t>、</a:t>
            </a:r>
            <a:r>
              <a:rPr sz="2800" smtClean="0"/>
              <a:t>阅读下面的材料，从中选择你感触最深的一点，自拟题目，自定文体，把你的故事或感悟写出来。不少于600字。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写作实践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422910" y="1339850"/>
            <a:ext cx="870585" cy="5689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7830" y="1213485"/>
            <a:ext cx="1108329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800" smtClean="0">
                <a:latin typeface="微软雅黑"/>
                <a:ea typeface="微软雅黑"/>
                <a:cs typeface="楷体" panose="02010609060101010101" pitchFamily="49" charset="-122"/>
                <a:sym typeface="+mn-ea"/>
              </a:rPr>
              <a:t>提示</a:t>
            </a:r>
          </a:p>
          <a:p>
            <a:pPr>
              <a:lnSpc>
                <a:spcPct val="150000"/>
              </a:lnSpc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1.认真分析材料中“付出”“享用”“分享”的含义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确定文章的立意。</a:t>
            </a:r>
          </a:p>
          <a:p>
            <a:pPr>
              <a:lnSpc>
                <a:spcPct val="150000"/>
              </a:lnSpc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2.根据立意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搜集相关材料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并确定所用的材料。</a:t>
            </a:r>
          </a:p>
          <a:p>
            <a:pPr>
              <a:lnSpc>
                <a:spcPct val="150000"/>
              </a:lnSpc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3.斟酌材料使用的先后与详略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列出写作提纲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并据此写作。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写作实践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763270" y="2910205"/>
            <a:ext cx="870585" cy="5689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2950" y="2761615"/>
            <a:ext cx="11242675" cy="3796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sz="2800" smtClean="0">
                <a:latin typeface="微软雅黑"/>
                <a:ea typeface="微软雅黑"/>
                <a:cs typeface="楷体" panose="02010609060101010101" pitchFamily="49" charset="-122"/>
                <a:sym typeface="+mn-ea"/>
              </a:rPr>
              <a:t>提示</a:t>
            </a:r>
          </a:p>
          <a:p>
            <a:pPr>
              <a:lnSpc>
                <a:spcPct val="150000"/>
              </a:lnSpc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1.认真审题,想一想“在路上”的含义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确定合适的立意。</a:t>
            </a:r>
          </a:p>
          <a:p>
            <a:pPr fontAlgn="auto">
              <a:lnSpc>
                <a:spcPct val="130000"/>
              </a:lnSpc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2.“在路上”可能引发你很多联想。构思时要思考材料与立意的契合度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恰当选取材料。</a:t>
            </a:r>
          </a:p>
          <a:p>
            <a:pPr>
              <a:lnSpc>
                <a:spcPct val="150000"/>
              </a:lnSpc>
            </a:pP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3.根据布局谋篇的要求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先与同学交流自己的写作思路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互相提出改进完善的建议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再根据同学的建议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列出写作提纲</a:t>
            </a:r>
            <a:r>
              <a:rPr 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完成写作。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写作实践</a:t>
            </a:r>
          </a:p>
        </p:txBody>
      </p:sp>
      <p:sp>
        <p:nvSpPr>
          <p:cNvPr id="5" name="矩形 4"/>
          <p:cNvSpPr/>
          <p:nvPr/>
        </p:nvSpPr>
        <p:spPr>
          <a:xfrm>
            <a:off x="608965" y="511175"/>
            <a:ext cx="11188065" cy="233045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fontAlgn="auto">
              <a:lnSpc>
                <a:spcPct val="130000"/>
              </a:lnSpc>
            </a:pPr>
            <a:r>
              <a:rPr sz="2800" smtClean="0"/>
              <a:t>三</a:t>
            </a:r>
            <a:r>
              <a:rPr lang="zh-CN" sz="2800" smtClean="0"/>
              <a:t>、</a:t>
            </a:r>
            <a:r>
              <a:rPr sz="2800" smtClean="0"/>
              <a:t>我们每天都在路上。生活路上有欢笑，学习路上有艰辛，交友路上有甘甜，追求路上有付出。在路上，我们有坚实的脚步，有丰富的体验，有无尽的期盼与思考。请以《在路上》为题，自定文体，写一篇作文。不少于600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14020" y="1221740"/>
            <a:ext cx="7927975" cy="5259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家乡的名片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九江，这座依偎在庐山旁的城市，是我的家乡。在我眼中，她有几张独具特色的名片。</a:t>
            </a:r>
            <a:r>
              <a:rPr lang="zh-CN" altLang="en-US" sz="2800" b="1" baseline="300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endParaRPr lang="zh-CN" altLang="en-US" sz="2800" b="1" baseline="30000" smtClean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水是家乡的名片。</a:t>
            </a:r>
            <a:r>
              <a:rPr lang="zh-CN" altLang="en-US" sz="2800" b="1" baseline="300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2800" b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甘棠湖、南门湖坐落在城市的中央，熠熠生辉、相映成趣。两湖之间有小坝，坝两旁高耸的梧桐像擎天的巨人，与周围的树木，一同把两湖抱在怀中。湖面上泛着涟漪，在落日余晖的斜照下波光粼粼；水底却蕴藏着无限生机与活力，鱼儿们在那儿嬉戏。也正是这样一个城市，人们生活平淡质朴，内心却有着一股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4020" y="699770"/>
            <a:ext cx="2282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微软雅黑"/>
                <a:ea typeface="微软雅黑"/>
              </a:rPr>
              <a:t>文题一示例</a:t>
            </a:r>
          </a:p>
        </p:txBody>
      </p:sp>
      <p:sp>
        <p:nvSpPr>
          <p:cNvPr id="8" name="矩形 7"/>
          <p:cNvSpPr/>
          <p:nvPr/>
        </p:nvSpPr>
        <p:spPr>
          <a:xfrm>
            <a:off x="8994775" y="1598295"/>
            <a:ext cx="2696210" cy="175323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①开篇点题，照应标题中的“名片”，直截了当。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8831580" y="1490980"/>
            <a:ext cx="0" cy="449326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4" name="矩形 3"/>
          <p:cNvSpPr/>
          <p:nvPr/>
        </p:nvSpPr>
        <p:spPr>
          <a:xfrm>
            <a:off x="9070340" y="3586480"/>
            <a:ext cx="2696210" cy="119888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②领起本段内容，条理清晰。</a:t>
            </a:r>
          </a:p>
        </p:txBody>
      </p:sp>
      <p:sp>
        <p:nvSpPr>
          <p:cNvPr id="7" name="椭圆 6"/>
          <p:cNvSpPr/>
          <p:nvPr/>
        </p:nvSpPr>
        <p:spPr>
          <a:xfrm>
            <a:off x="75565" y="6075045"/>
            <a:ext cx="626745" cy="592455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hlinkClick r:id="rId2" action="ppaction://hlinksldjump"/>
          </p:cNvPr>
          <p:cNvSpPr txBox="1"/>
          <p:nvPr/>
        </p:nvSpPr>
        <p:spPr>
          <a:xfrm>
            <a:off x="48895" y="6176645"/>
            <a:ext cx="7969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02895" y="585470"/>
            <a:ext cx="8049260" cy="577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向上的激情。水，是最有活力、最有灵性的，用水来做名片，既体现了水的重要性，也道出了九江人民的心声。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山也是家乡的名片。</a:t>
            </a:r>
            <a:r>
              <a:rPr lang="zh-CN" altLang="en-US" sz="2800" b="1" baseline="300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庐山是九江东南角的一座风景秀丽的名山，险峻的弯道也被人们称作九十九道弯。山，它不懂世间万物的冷暖，但它在春天里赋予树木以生机，夏季里送上阵阵清风，深秋里红了枫叶，寒冬里那满山的白雪更是让人流连忘返。四季不同的景观，让身处亚热带地区的九江人，能够欣赏南北不同的景色，庐山真是上天赐予我们的礼物啊！正如毛泽东在《七律·登庐山》中所描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542020" y="790575"/>
            <a:ext cx="39370" cy="560514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8783136" y="2527797"/>
            <a:ext cx="3057525" cy="119888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③写第二张名片，“也”，与上文照应。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00355" y="768985"/>
            <a:ext cx="7835265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的那样，“一山飞峙大江边，跃上葱茏四百旋”，庐山的雄奇与蜿蜒，足以让九江人骄傲，让外人叹服。</a:t>
            </a: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情，是家乡的第三张名片。</a:t>
            </a:r>
            <a:r>
              <a:rPr lang="zh-CN" altLang="en-US" sz="2800" b="1" baseline="300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热情爽朗的九江人给这座魅力城市增添了风采。有时候，人们在忙碌中难免出现烦躁、焦虑和不安的情绪，但这些很快就会被他们的热情掩盖。山水赋予了九江人陶渊明般的悠闲，九江人能够在纷繁复杂的生活中留心世间万物，留心身边的一切。</a:t>
            </a:r>
          </a:p>
        </p:txBody>
      </p:sp>
      <p:sp>
        <p:nvSpPr>
          <p:cNvPr id="8" name="矩形 7"/>
          <p:cNvSpPr/>
          <p:nvPr/>
        </p:nvSpPr>
        <p:spPr>
          <a:xfrm>
            <a:off x="8869680" y="1280037"/>
            <a:ext cx="3057525" cy="230695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④既与上两段的首括句构成并列结构，又避免语言表达上的单一。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542020" y="790575"/>
            <a:ext cx="39370" cy="560514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57505" y="910590"/>
            <a:ext cx="799846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山水无情，却令人难以忘怀；草木无声，却让人寄情于此。一山一水、一草一木都是家乡最真诚的名片，它们为家乡增添了美和魅力，做出了最完美的诠释，也保留着家乡最真挚的温度。</a:t>
            </a:r>
            <a:r>
              <a:rPr lang="zh-CN" altLang="en-US" sz="2800" b="1" baseline="300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⑤</a:t>
            </a:r>
          </a:p>
        </p:txBody>
      </p:sp>
      <p:sp>
        <p:nvSpPr>
          <p:cNvPr id="8" name="矩形 7"/>
          <p:cNvSpPr/>
          <p:nvPr/>
        </p:nvSpPr>
        <p:spPr>
          <a:xfrm>
            <a:off x="8848128" y="1095222"/>
            <a:ext cx="3343803" cy="230695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⑤再次照应标题，突出家乡名片完美地诠释了家乡的风貌，保留了最真挚的温度。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542020" y="790575"/>
            <a:ext cx="1905" cy="266319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561340" y="1833245"/>
            <a:ext cx="10784840" cy="319214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/>
              <a:t>       </a:t>
            </a:r>
            <a:r>
              <a:rPr sz="2800"/>
              <a:t>本文以九江的水、九江的山、九江的情为题材，围绕文章的中心——反映家乡的风貌展开写作。行文除开头点题、结尾扣题外，主体部分三个并列段展开，条理非常清楚，并且三个并列段之间相互照应。主体部分的三段，由自然界的山水说到人情，符合人们的认识逻辑，从而文气贯通，井然有序。同时文章的语言清新、优美，饱含对家乡山水的喜爱与赞美之情。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561038" y="1311513"/>
            <a:ext cx="269003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E04236"/>
                </a:solidFill>
                <a:latin typeface="微软雅黑"/>
                <a:ea typeface="微软雅黑"/>
              </a:rPr>
              <a:t>名师点评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14020" y="1050290"/>
            <a:ext cx="7927975" cy="577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拥有·享有·分享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上自王孙贵族，下至黎民百姓，或多或少都会拥有一些财富，但拥有不等于享有，享有也不等于独自享用。</a:t>
            </a:r>
            <a:r>
              <a:rPr lang="zh-CN" altLang="en-US" sz="2800" b="1" baseline="300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人只知拥有，不懂享有。殊不知，拥有本不等同于享有，由拥有到享有尚需一定条件。比如听琴观画，属于精神享受，要想享有某架钢琴或某幅名画，则首先需懂艺术，否则这架钢琴只是附庸风雅的摆设，而非弹奏乐器，这幅名画只是具有升值空间的藏品，而非艺术珍品，这时，你就不能说享有这架钢琴或这幅名画。</a:t>
            </a:r>
            <a:r>
              <a:rPr lang="zh-CN" altLang="en-US" sz="2800" b="1" baseline="30000" smtClean="0">
                <a:solidFill>
                  <a:srgbClr val="C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endParaRPr lang="zh-CN" altLang="en-US" sz="2800" b="1" smtClean="0"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020" y="699770"/>
            <a:ext cx="2282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微软雅黑"/>
                <a:ea typeface="微软雅黑"/>
              </a:rPr>
              <a:t>文题二示例</a:t>
            </a:r>
          </a:p>
        </p:txBody>
      </p:sp>
      <p:sp>
        <p:nvSpPr>
          <p:cNvPr id="8" name="矩形 7"/>
          <p:cNvSpPr/>
          <p:nvPr/>
        </p:nvSpPr>
        <p:spPr>
          <a:xfrm>
            <a:off x="8994775" y="1598295"/>
            <a:ext cx="2696210" cy="119888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①提出第一个观点：“拥有不等于享有。”。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8814435" y="1490980"/>
            <a:ext cx="17145" cy="512635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4" name="矩形 3"/>
          <p:cNvSpPr/>
          <p:nvPr/>
        </p:nvSpPr>
        <p:spPr>
          <a:xfrm>
            <a:off x="8994775" y="4297045"/>
            <a:ext cx="2696210" cy="156845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②举实际生活中耳熟能详的例子，论证拥有不等于享有，语言自然流畅。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02895" y="585470"/>
            <a:ext cx="8049260" cy="6112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人只顾占有，却忘记享用。形象的说法就是：吃着碗里，眼睛却盯着锅里；因觊觎锅里，碗里的东西就忘记细品了。拥有本是手段，最后竟成了目的，确实可笑。从前有个守财奴把他的金子都藏起来，每天都悄悄看一下。后来金子被人偷走了，守财奴发现金子不见后抱头痛哭。一个智者问清楚事情经过后安慰他说：“你不要再为丢了金子而悲伤了，因为你从来没有使用过它，你并没有真正拥有它，你去拿些石头放在这里，它们的作用是一样的啊。”这个故事告诉我们要把拥有的东西都利用起来，变占有为享用，这样才能体现它们的价值。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③④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542020" y="790575"/>
            <a:ext cx="39370" cy="560514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8688070" y="790575"/>
            <a:ext cx="3376930" cy="193802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③先引用俗语，进行道理论证；再从反面举例，进行事实论证。充分论证，盲目占有不如好好享有。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88070" y="3686810"/>
            <a:ext cx="300863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④分别以“有人只知拥有，不懂享有”和“有人只顾占有，却忘记享用”两句统领文段，具体阐述“拥有不等于享有”。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9842" y="630590"/>
            <a:ext cx="7937851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8800" b="1">
                <a:blipFill dpi="0" rotWithShape="1">
                  <a:blip r:embed="rId3"/>
                  <a:stretch>
                    <a:fillRect/>
                  </a:stretch>
                </a:blipFill>
              </a:defRPr>
            </a:lvl1pPr>
          </a:lstStyle>
          <a:p>
            <a:pPr algn="l"/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en-US" altLang="zh-CN" sz="44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CONTENTS</a:t>
            </a:r>
            <a:r>
              <a:rPr lang="en-US" altLang="zh-CN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</a:t>
            </a:r>
            <a:r>
              <a:rPr lang="zh-CN" altLang="en-US" sz="6600" smtClean="0">
                <a:pattFill prst="pct80">
                  <a:fgClr>
                    <a:schemeClr val="accent1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教学目录</a:t>
            </a:r>
          </a:p>
        </p:txBody>
      </p:sp>
      <p:grpSp>
        <p:nvGrpSpPr>
          <p:cNvPr id="3" name="chenying0907 1"/>
          <p:cNvGrpSpPr/>
          <p:nvPr/>
        </p:nvGrpSpPr>
        <p:grpSpPr>
          <a:xfrm>
            <a:off x="1528737" y="2194661"/>
            <a:ext cx="3285441" cy="645160"/>
            <a:chOff x="6530072" y="1583160"/>
            <a:chExt cx="3285441" cy="645160"/>
          </a:xfrm>
        </p:grpSpPr>
        <p:sp>
          <p:nvSpPr>
            <p:cNvPr id="4" name="文本框 19">
              <a:hlinkClick r:id="rId5" action="ppaction://hlinksldjump"/>
            </p:cNvPr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556018" y="1583161"/>
              <a:ext cx="225949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写作目</a:t>
              </a:r>
              <a:r>
                <a:rPr lang="zh-CN" altLang="en-US">
                  <a:solidFill>
                    <a:srgbClr val="5F7797"/>
                  </a:solidFill>
                </a:rPr>
                <a:t>标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530072" y="1583160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01</a:t>
              </a:r>
            </a:p>
          </p:txBody>
        </p:sp>
      </p:grpSp>
      <p:grpSp>
        <p:nvGrpSpPr>
          <p:cNvPr id="6" name="chenying0907 2"/>
          <p:cNvGrpSpPr/>
          <p:nvPr/>
        </p:nvGrpSpPr>
        <p:grpSpPr>
          <a:xfrm>
            <a:off x="1528737" y="2943292"/>
            <a:ext cx="3028266" cy="645160"/>
            <a:chOff x="6530072" y="2331791"/>
            <a:chExt cx="3028266" cy="645160"/>
          </a:xfrm>
        </p:grpSpPr>
        <p:sp>
          <p:nvSpPr>
            <p:cNvPr id="7" name="文本框 20">
              <a:hlinkClick r:id="rId7" action="ppaction://hlinksldjump"/>
            </p:cNvPr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写作导航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02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3935" y="1737360"/>
            <a:ext cx="7076440" cy="4866640"/>
          </a:xfrm>
          <a:prstGeom prst="rect">
            <a:avLst/>
          </a:prstGeom>
        </p:spPr>
      </p:pic>
      <p:grpSp>
        <p:nvGrpSpPr>
          <p:cNvPr id="10" name="chenying0907 2"/>
          <p:cNvGrpSpPr/>
          <p:nvPr/>
        </p:nvGrpSpPr>
        <p:grpSpPr>
          <a:xfrm>
            <a:off x="1528737" y="3775777"/>
            <a:ext cx="3028266" cy="645160"/>
            <a:chOff x="6530072" y="2259401"/>
            <a:chExt cx="3028266" cy="645160"/>
          </a:xfrm>
        </p:grpSpPr>
        <p:sp>
          <p:nvSpPr>
            <p:cNvPr id="11" name="文本框 20">
              <a:hlinkClick r:id="rId10" action="ppaction://hlinksldjump"/>
            </p:cNvPr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7556018" y="2273031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写作实践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30072" y="225940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03</a:t>
              </a:r>
            </a:p>
          </p:txBody>
        </p:sp>
      </p:grpSp>
      <p:grpSp>
        <p:nvGrpSpPr>
          <p:cNvPr id="13" name="chenying0907 2"/>
          <p:cNvGrpSpPr/>
          <p:nvPr/>
        </p:nvGrpSpPr>
        <p:grpSpPr>
          <a:xfrm>
            <a:off x="1528737" y="4590482"/>
            <a:ext cx="3028266" cy="645160"/>
            <a:chOff x="6530072" y="2331791"/>
            <a:chExt cx="3028266" cy="645160"/>
          </a:xfrm>
        </p:grpSpPr>
        <p:sp>
          <p:nvSpPr>
            <p:cNvPr id="14" name="文本框 20">
              <a:hlinkClick r:id="rId12" action="ppaction://hlinksldjump"/>
            </p:cNvPr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556018" y="2333356"/>
              <a:ext cx="200232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smtClean="0">
                  <a:solidFill>
                    <a:srgbClr val="5F7797"/>
                  </a:solidFill>
                </a:rPr>
                <a:t>佳作展台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30072" y="2331791"/>
              <a:ext cx="96082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blipFill>
                    <a:blip r:embed="rId3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en-US" altLang="zh-CN" sz="3600">
                  <a:solidFill>
                    <a:srgbClr val="5F7797"/>
                  </a:solidFill>
                </a:rPr>
                <a:t>04</a:t>
              </a: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02895" y="585470"/>
            <a:ext cx="8049260" cy="6292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拥有不代表享有，享有也不代表拥有。比如，阳光、空气人人可以享有，但即便是权势显赫的皇上，占尽天下财富，也不能垄断阳光、空气，不让他人享有。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拥有是为了享有，但只顾将所拥有之物独占享有，那就会削减其价值。占有与丧失共存，舍得与他人分享，手中的宝贝方可发挥出最大的效用，这才是最高级别的拥有。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</a:t>
            </a: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人们常说，“予人玫瑰，手有余香”，其意即在倡导分享。“乐人之乐，人亦乐其乐；忧人之忧，人亦忧其忧。”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</a:t>
            </a: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有了分享，才有爱心的传递和永恒；有了分享，才有力量的绵延和蓬勃。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542020" y="790575"/>
            <a:ext cx="39370" cy="560514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8800916" y="1248272"/>
            <a:ext cx="3057525" cy="119888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⑤论述“拥有”后不能独自“享有”，还要懂得“分享”。</a:t>
            </a:r>
          </a:p>
        </p:txBody>
      </p:sp>
      <p:sp>
        <p:nvSpPr>
          <p:cNvPr id="4" name="矩形 3"/>
          <p:cNvSpPr/>
          <p:nvPr/>
        </p:nvSpPr>
        <p:spPr>
          <a:xfrm>
            <a:off x="8800916" y="3952737"/>
            <a:ext cx="3057525" cy="156845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⑥引用谚语及名言，既增强了说服力，也增加了文章的文化内涵。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02895" y="585470"/>
            <a:ext cx="8049260" cy="5259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现今，我们正在构建和谐社会，倡导分享更是势在必行。一些有社会责任感的人已意识到这一点，他们热心慈善事业，乐于帮穷济困。这有助于营造安定和谐的大环境。反之，那些只知占有、爱吃独食、不愿分享的人则阻碍了和谐社会环境的形成；至于那些打着分享的幌子，企图乘机占有别人利益的人，更是社会进步的绊脚石。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⑦</a:t>
            </a:r>
            <a:endParaRPr sz="2800" b="1" smtClean="0"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在合法拥有的基础上，懂得享有，积极分享，才是为人处世的基本准则，才是建设和谐社会的根基。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⑧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8542020" y="790575"/>
            <a:ext cx="39370" cy="560514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8783136" y="1212712"/>
            <a:ext cx="3057525" cy="193802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⑦联系实际，从正反两个方面分析，强调要有积极分享的精神，并且要带着纯洁的目的与人分享。</a:t>
            </a:r>
          </a:p>
        </p:txBody>
      </p:sp>
      <p:sp>
        <p:nvSpPr>
          <p:cNvPr id="4" name="矩形 3"/>
          <p:cNvSpPr/>
          <p:nvPr/>
        </p:nvSpPr>
        <p:spPr>
          <a:xfrm>
            <a:off x="8783136" y="3757157"/>
            <a:ext cx="3057525" cy="193802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⑧回应标题，概括回答了应当如何处理“拥有”“享有”与“分享”的关系，归纳了中心论点。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703580" y="1833245"/>
            <a:ext cx="10784840" cy="267525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/>
              <a:t>       </a:t>
            </a:r>
            <a:r>
              <a:rPr sz="2800"/>
              <a:t>本文以“拥有·享有·分享”为题展开论述，抓住了材料的精髓。行文中，先分析“拥有”与“享有”的关系，再在“享有”的基础上号召“分享”，最后归纳中心论点，逐层深入，条分缕析，水到渠成。同时事实论证、道理论证并用，使得文章既有可信度又有说服力。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561038" y="1311513"/>
            <a:ext cx="269003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E04236"/>
                </a:solidFill>
                <a:latin typeface="微软雅黑"/>
                <a:ea typeface="微软雅黑"/>
              </a:rPr>
              <a:t>名师点评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14020" y="1050290"/>
            <a:ext cx="7927975" cy="5259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在路上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离开书店，融入了冬夜的人流，我踏上回家的路。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1路公交车上，这个时间，多是下班归家的人。车轻轻摇晃着身子，载着人们上路了。</a:t>
            </a:r>
            <a:r>
              <a:rPr lang="zh-CN" altLang="en-US" sz="2800" b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车窗外，道路两旁的路灯有节奏地向后方移动，在车内稀稀疏疏地留下一些忽明忽暗的光。和着车顶昏黄的灯，隐约可以看到人们脸上的表情——那是夹杂着少许疲惫的一种微笑、一种满足、一种欣慰…… 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</a:t>
            </a:r>
            <a:r>
              <a:rPr lang="zh-CN" altLang="en-US" sz="2800" b="1" smtClean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 smtClean="0"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4020" y="699770"/>
            <a:ext cx="2282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微软雅黑"/>
                <a:ea typeface="微软雅黑"/>
              </a:rPr>
              <a:t>文题三示例</a:t>
            </a:r>
          </a:p>
        </p:txBody>
      </p:sp>
      <p:sp>
        <p:nvSpPr>
          <p:cNvPr id="8" name="矩形 7"/>
          <p:cNvSpPr/>
          <p:nvPr/>
        </p:nvSpPr>
        <p:spPr>
          <a:xfrm>
            <a:off x="8994775" y="1598295"/>
            <a:ext cx="2696210" cy="82994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①开篇点题，交代了事情发生的地点。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8814435" y="1490980"/>
            <a:ext cx="17145" cy="512635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4" name="矩形 3"/>
          <p:cNvSpPr/>
          <p:nvPr/>
        </p:nvSpPr>
        <p:spPr>
          <a:xfrm>
            <a:off x="8994775" y="4297045"/>
            <a:ext cx="2696210" cy="119888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chemeClr val="accent1">
                    <a:lumMod val="75000"/>
                  </a:schemeClr>
                </a:solidFill>
              </a:rPr>
              <a:t>②环境描写，渲染出温馨、和谐的氛围。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38455" y="790575"/>
            <a:ext cx="8049260" cy="5259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车里的光线是昏暗的，给了人们片刻的休息时间。也有些精力较为旺盛的孩子在叽叽喳喳说着学校里发生的趣事；也有大人在谈论着今天的晚餐，明天的工作。恍惚之间，我以为在家里了。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一路上，每到一站，有人下车，有人上车。人们沐浴在那朦胧的暖色光晕中，在车厢里摇晃着。一个孩子哭了，妈妈和同行的伙伴赶紧和声细语安慰起他；一个小男孩子正绘声绘色地向他的爸爸和同学讲着学校的故事；而后面的两个女孩子正兴致勃勃地讨论着那个他……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</a:t>
            </a:r>
            <a:endParaRPr lang="zh-CN" altLang="en-US" sz="2800" b="1" smtClean="0"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542020" y="790575"/>
            <a:ext cx="39370" cy="560514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8705850" y="2745740"/>
            <a:ext cx="3376930" cy="119888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③形象地描绘出了车上不同身份人的表现，家长里短，极具生活气息。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02895" y="585470"/>
            <a:ext cx="8049260" cy="577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明明还在路上啊！自己也觉得奇怪，四周这些善良、朴实的人们怎么就感觉如此熟悉呢？这分明已经到家了。真是温馨极了！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</a:t>
            </a:r>
            <a:endParaRPr lang="zh-CN" altLang="en-US" sz="2800" b="1" smtClean="0">
              <a:solidFill>
                <a:schemeClr val="accent1">
                  <a:lumMod val="75000"/>
                </a:schemeClr>
              </a:solidFill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天更黑了，车速也快了些，白色的路灯飞快地闪过，头倚着车窗，朦胧的夜景已看不真切。我忽然想着是不是该给这个“家”留下点什么，于是朝着车窗玻璃哈了一口气，玻璃瞬间便成了天然的画布，我信手画了一头憨憨的小猪。“嘿嘿！”身后传来一阵银铃般的笑声，回过头去，我看到了一张天真的脸，我笑了，周围的人也笑了。女孩伸出手，也在车窗玻璃上认真地画了起来。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⑤</a:t>
            </a:r>
            <a:endParaRPr lang="zh-CN" altLang="en-US" sz="2800" b="1" smtClean="0"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542020" y="790575"/>
            <a:ext cx="39370" cy="560514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8688070" y="790575"/>
            <a:ext cx="3376930" cy="119888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④点出“我”把“在车上”感觉为“在家里”的原因。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88070" y="3686810"/>
            <a:ext cx="30086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⑤描写“我”和女孩在车窗上画画的情景，营造了美好的氛围。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02895" y="585470"/>
            <a:ext cx="8049260" cy="370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mtClean="0"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车缓缓停了，终点站到了。人们相互招呼着匆匆离去，转眼间，车厢内便空了。再过十分钟，车又要出站了！又要把下一拨人以及他们的梦想带回家了。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⑥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想起刚刚在路上的一幕幕，我不由得笑了：在生活的路上，不是只有诗和远方让人心驰神往。发现美好，享受当下，一样精彩！</a:t>
            </a:r>
            <a:r>
              <a:rPr lang="zh-CN" altLang="en-US" sz="2800" b="1" baseline="3000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⑦</a:t>
            </a:r>
            <a:endParaRPr lang="zh-CN" altLang="en-US" sz="28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542020" y="790575"/>
            <a:ext cx="39370" cy="5605145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8688070" y="790575"/>
            <a:ext cx="3376930" cy="193802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⑥车到站了，我们一拨人的故事结束了，下一拨人的故事即将开始。美好依旧在延续，让人遐想。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88070" y="3464560"/>
            <a:ext cx="30086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sym typeface="+mn-ea"/>
              </a:rPr>
              <a:t>⑦哲理性的收尾让人回味无穷。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佳作展台</a:t>
            </a:r>
          </a:p>
        </p:txBody>
      </p:sp>
      <p:sp>
        <p:nvSpPr>
          <p:cNvPr id="5" name="矩形 4"/>
          <p:cNvSpPr/>
          <p:nvPr/>
        </p:nvSpPr>
        <p:spPr>
          <a:xfrm>
            <a:off x="703580" y="1833245"/>
            <a:ext cx="10784840" cy="422592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/>
              <a:t>       </a:t>
            </a:r>
            <a:r>
              <a:rPr sz="2800"/>
              <a:t>生活中处处都有感动，每一个美好的瞬间都值得珍藏。小作者着眼傍晚回家途中公交车上的见闻，给我们呈现了鲜活的日常生活画面。看似琐屑平常，实则温馨动人。他巧妙地把场景设置在归途的公交车上，恰好照应了文题《在路上》，更可贵的是不局限于写“在路上”的事，也描写了一路上感受到的生活的味道以及人情的美好。“在路上”让人心生“家”的归属感。最后，升华到对人生之路的感悟，别有意蕴。全文娓娓道来，布局巧妙，实在是一篇“接地气”的佳作。</a:t>
            </a:r>
          </a:p>
        </p:txBody>
      </p:sp>
      <p:sp>
        <p:nvSpPr>
          <p:cNvPr id="6" name="文本框 2"/>
          <p:cNvSpPr txBox="1"/>
          <p:nvPr/>
        </p:nvSpPr>
        <p:spPr>
          <a:xfrm>
            <a:off x="561038" y="1311513"/>
            <a:ext cx="269003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E04236"/>
                </a:solidFill>
                <a:latin typeface="微软雅黑"/>
                <a:ea typeface="微软雅黑"/>
              </a:rPr>
              <a:t>名师点评</a:t>
            </a:r>
          </a:p>
        </p:txBody>
      </p:sp>
      <p:pic>
        <p:nvPicPr>
          <p:cNvPr id="1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63200" y="10528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661709" y="1276802"/>
            <a:ext cx="10839902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能根据中心选择合适的材料。</a:t>
            </a:r>
          </a:p>
          <a:p>
            <a:pPr>
              <a:lnSpc>
                <a:spcPct val="15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能围绕中心和所选择的材料整理出全文的框架。</a:t>
            </a:r>
            <a:b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3.能整体考虑，列出写作提纲，在此基础上“言之有序”，文气通畅。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写作目标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690245" y="957580"/>
            <a:ext cx="10785475" cy="2011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FF0000"/>
                </a:solidFill>
              </a:rPr>
              <a:t>布局谋篇</a:t>
            </a:r>
            <a:r>
              <a:rPr lang="zh-CN" altLang="en-US" sz="3200"/>
              <a:t>是在审题立意、选材之后，对材料的组织、结构的安排等做整体谋划。进行布局谋篇的好处就是使所写的文章结构言之有序，脉络清晰，有章可循。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215" y="3138805"/>
            <a:ext cx="5400675" cy="3333750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398135" y="556260"/>
            <a:ext cx="2975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/>
                <a:ea typeface="微软雅黑"/>
                <a:sym typeface="+mn-ea"/>
              </a:rPr>
              <a:t>如何布局</a:t>
            </a:r>
            <a:r>
              <a:rPr lang="zh-CN" altLang="en-US" sz="3200" b="1" smtClean="0">
                <a:solidFill>
                  <a:schemeClr val="tx1"/>
                </a:solidFill>
                <a:latin typeface="微软雅黑"/>
                <a:ea typeface="微软雅黑"/>
              </a:rPr>
              <a:t>谋篇？</a:t>
            </a:r>
          </a:p>
        </p:txBody>
      </p:sp>
      <p:sp>
        <p:nvSpPr>
          <p:cNvPr id="8" name="矩形 7"/>
          <p:cNvSpPr/>
          <p:nvPr/>
        </p:nvSpPr>
        <p:spPr>
          <a:xfrm>
            <a:off x="513715" y="1952625"/>
            <a:ext cx="11215370" cy="4570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 smtClean="0">
                <a:solidFill>
                  <a:srgbClr val="C00000"/>
                </a:solidFill>
              </a:rPr>
              <a:t>一、明确主题思想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smtClean="0">
                <a:solidFill>
                  <a:schemeClr val="tx1"/>
                </a:solidFill>
              </a:rPr>
              <a:t>任何文章都应有明确的中心，所以写作时一定要清楚应当突出什么，强调什么，最终要达到什么目的，收到什么效果。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 smtClean="0">
                <a:solidFill>
                  <a:srgbClr val="C00000"/>
                </a:solidFill>
              </a:rPr>
              <a:t>二、明确文体定式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smtClean="0">
                <a:solidFill>
                  <a:schemeClr val="tx1"/>
                </a:solidFill>
              </a:rPr>
              <a:t>不同体裁的文章有各自不同的定式，其内容、形式、开头、结尾及表达方法都不尽相同。明确了不同体裁文章的不同定式，所构思的提纲才会有所遵循。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3"/>
          <a:srcRect t="10966" r="15924" b="6960"/>
          <a:stretch>
            <a:fillRect/>
          </a:stretch>
        </p:blipFill>
        <p:spPr>
          <a:xfrm>
            <a:off x="4526280" y="99060"/>
            <a:ext cx="1066165" cy="10407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99685" y="1320800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</a:rPr>
              <a:t>做到五个明确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398135" y="556260"/>
            <a:ext cx="2975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/>
                <a:ea typeface="微软雅黑"/>
                <a:sym typeface="+mn-ea"/>
              </a:rPr>
              <a:t>如何布局</a:t>
            </a:r>
            <a:r>
              <a:rPr lang="zh-CN" altLang="en-US" sz="3200" b="1" smtClean="0">
                <a:solidFill>
                  <a:schemeClr val="tx1"/>
                </a:solidFill>
                <a:latin typeface="微软雅黑"/>
                <a:ea typeface="微软雅黑"/>
              </a:rPr>
              <a:t>谋篇？</a:t>
            </a:r>
          </a:p>
        </p:txBody>
      </p:sp>
      <p:sp>
        <p:nvSpPr>
          <p:cNvPr id="8" name="矩形 7"/>
          <p:cNvSpPr/>
          <p:nvPr/>
        </p:nvSpPr>
        <p:spPr>
          <a:xfrm>
            <a:off x="488315" y="1343025"/>
            <a:ext cx="11215370" cy="3290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 smtClean="0">
                <a:solidFill>
                  <a:srgbClr val="C00000"/>
                </a:solidFill>
              </a:rPr>
              <a:t>三、明确重点内容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smtClean="0">
                <a:solidFill>
                  <a:schemeClr val="tx1"/>
                </a:solidFill>
              </a:rPr>
              <a:t>确立了主题思想，有了明确的写作意图，就要发散思维，打开思路，看看可以从哪些方面入手，从哪些方面有序展开。再根据中心立意，遴选那些最典型、最真实、最新颖、最深刻的材料进行写作。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3"/>
          <a:srcRect t="10966" r="15924" b="6960"/>
          <a:stretch>
            <a:fillRect/>
          </a:stretch>
        </p:blipFill>
        <p:spPr>
          <a:xfrm>
            <a:off x="4526280" y="99060"/>
            <a:ext cx="1066165" cy="1040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398135" y="556260"/>
            <a:ext cx="2975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/>
                <a:ea typeface="微软雅黑"/>
                <a:sym typeface="+mn-ea"/>
              </a:rPr>
              <a:t>如何布局</a:t>
            </a:r>
            <a:r>
              <a:rPr lang="zh-CN" altLang="en-US" sz="3200" b="1" smtClean="0">
                <a:solidFill>
                  <a:schemeClr val="tx1"/>
                </a:solidFill>
                <a:latin typeface="微软雅黑"/>
                <a:ea typeface="微软雅黑"/>
              </a:rPr>
              <a:t>谋篇？</a:t>
            </a:r>
          </a:p>
        </p:txBody>
      </p:sp>
      <p:sp>
        <p:nvSpPr>
          <p:cNvPr id="8" name="矩形 7"/>
          <p:cNvSpPr/>
          <p:nvPr/>
        </p:nvSpPr>
        <p:spPr>
          <a:xfrm>
            <a:off x="488315" y="1343025"/>
            <a:ext cx="11215370" cy="4649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 smtClean="0">
                <a:solidFill>
                  <a:srgbClr val="C00000"/>
                </a:solidFill>
              </a:rPr>
              <a:t>四、明确全文框架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smtClean="0">
                <a:solidFill>
                  <a:schemeClr val="tx1"/>
                </a:solidFill>
              </a:rPr>
              <a:t>好的文章，要做到结构清晰、完整、严谨。为此，下笔之前要统筹兼顾，做到全局在胸。下面几种就是记叙文较为常见的、实用的结构：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zh-CN" sz="2800" smtClean="0">
                <a:solidFill>
                  <a:schemeClr val="tx1"/>
                </a:solidFill>
              </a:rPr>
              <a:t>冰糖葫芦式——用一条线索（可以是一句话、一个人、一件事、一种感情等）把复杂的事情、繁多的内容组合起来。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zh-CN" sz="2800" smtClean="0">
                <a:solidFill>
                  <a:schemeClr val="tx1"/>
                </a:solidFill>
              </a:rPr>
              <a:t>前后比照式。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zh-CN" sz="2800" smtClean="0">
                <a:solidFill>
                  <a:schemeClr val="tx1"/>
                </a:solidFill>
              </a:rPr>
              <a:t>设悬解疑式。按照“设置悬念—探因解疑—释疑明旨”的基本思路组合故事，增加文章的生动性和曲折性，牢牢抓住读者的心。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3"/>
          <a:srcRect t="10966" r="15924" b="6960"/>
          <a:stretch>
            <a:fillRect/>
          </a:stretch>
        </p:blipFill>
        <p:spPr>
          <a:xfrm>
            <a:off x="4526280" y="99060"/>
            <a:ext cx="1066165" cy="1040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398135" y="556260"/>
            <a:ext cx="2975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微软雅黑"/>
                <a:ea typeface="微软雅黑"/>
                <a:sym typeface="+mn-ea"/>
              </a:rPr>
              <a:t>如何布局</a:t>
            </a:r>
            <a:r>
              <a:rPr lang="zh-CN" altLang="en-US" sz="3200" b="1" smtClean="0">
                <a:solidFill>
                  <a:schemeClr val="tx1"/>
                </a:solidFill>
                <a:latin typeface="微软雅黑"/>
                <a:ea typeface="微软雅黑"/>
              </a:rPr>
              <a:t>谋篇？</a:t>
            </a:r>
          </a:p>
        </p:txBody>
      </p:sp>
      <p:sp>
        <p:nvSpPr>
          <p:cNvPr id="8" name="矩形 7"/>
          <p:cNvSpPr/>
          <p:nvPr/>
        </p:nvSpPr>
        <p:spPr>
          <a:xfrm>
            <a:off x="488315" y="1343025"/>
            <a:ext cx="11215370" cy="520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 smtClean="0">
                <a:solidFill>
                  <a:srgbClr val="C00000"/>
                </a:solidFill>
              </a:rPr>
              <a:t>五、明确写作提纲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smtClean="0">
                <a:solidFill>
                  <a:schemeClr val="tx1"/>
                </a:solidFill>
              </a:rPr>
              <a:t>为使文章结构合理，思路清晰，在明确框架后还要把相应细节都考虑周全，用提纲的形式固定下来。以下几个方面都要考虑好：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zh-CN" sz="2800" smtClean="0">
                <a:solidFill>
                  <a:schemeClr val="tx1"/>
                </a:solidFill>
              </a:rPr>
              <a:t>详略。一篇文章，一定要剪裁适当，不能不分主次、没有重点。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2.</a:t>
            </a:r>
            <a:r>
              <a:rPr lang="zh-CN" sz="2800" smtClean="0">
                <a:solidFill>
                  <a:schemeClr val="tx1"/>
                </a:solidFill>
              </a:rPr>
              <a:t>过渡。相邻的两个段落、两个层次之间，不仅要有内在的联系，还要语意连贯，衔接自然。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zh-CN" sz="2800" smtClean="0">
                <a:solidFill>
                  <a:schemeClr val="tx1"/>
                </a:solidFill>
              </a:rPr>
              <a:t>照应。写文章要“瞻前顾后”。前面提出的问题，后面要有着落；后面要说的内容，前面要有交代，这样才“浑然一体”。</a:t>
            </a: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800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4.</a:t>
            </a:r>
            <a:r>
              <a:rPr lang="zh-CN" sz="2800" smtClean="0">
                <a:solidFill>
                  <a:schemeClr val="tx1"/>
                </a:solidFill>
              </a:rPr>
              <a:t>首尾。开头要力争形成气势，引人入胜。结尾要干净利落。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写作导航</a:t>
            </a:r>
          </a:p>
        </p:txBody>
      </p:sp>
      <p:pic>
        <p:nvPicPr>
          <p:cNvPr id="4" name="图片 3" descr="5"/>
          <p:cNvPicPr>
            <a:picLocks noChangeAspect="1"/>
          </p:cNvPicPr>
          <p:nvPr/>
        </p:nvPicPr>
        <p:blipFill>
          <a:blip r:embed="rId3"/>
          <a:srcRect t="10966" r="15924" b="6960"/>
          <a:stretch>
            <a:fillRect/>
          </a:stretch>
        </p:blipFill>
        <p:spPr>
          <a:xfrm>
            <a:off x="4526280" y="99060"/>
            <a:ext cx="1066165" cy="10407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711835" y="2247265"/>
            <a:ext cx="820420" cy="51752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4690" y="2057400"/>
            <a:ext cx="1108329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/>
              <a:t>提示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1.在你熟悉的范围内确定写作的具体内容，或景点，或物产，或名人，或民风民俗，所选对象要足以代表家乡的某种文化、风貌或精神。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2.前面的图示（教材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P</a:t>
            </a:r>
            <a:r>
              <a:rPr lang="en-US" altLang="zh-CN" sz="28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）可以作为参考，看看如何进一步展开，使内容更加丰富。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3.在图示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（教材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P</a:t>
            </a:r>
            <a:r>
              <a:rPr lang="en-US" altLang="zh-CN" sz="2800" b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60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的基础上列出写作提纲，使文章脉络清晰，结构完整。</a:t>
            </a:r>
          </a:p>
        </p:txBody>
      </p:sp>
      <p:sp>
        <p:nvSpPr>
          <p:cNvPr id="5" name="矩形 4"/>
          <p:cNvSpPr/>
          <p:nvPr/>
        </p:nvSpPr>
        <p:spPr>
          <a:xfrm>
            <a:off x="523240" y="676910"/>
            <a:ext cx="10659110" cy="137160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/>
              <a:t>一、</a:t>
            </a:r>
            <a:r>
              <a:rPr sz="2800" smtClean="0"/>
              <a:t>古老的建筑、独特的物产、美丽的传说……这些都可能是你家乡的名片。试以《家乡的名片》为题，写一篇作文。不少于600字。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40" y="116840"/>
            <a:ext cx="1665605" cy="468630"/>
          </a:xfrm>
          <a:prstGeom prst="round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smtClean="0">
                <a:solidFill>
                  <a:schemeClr val="tx1"/>
                </a:solidFill>
                <a:latin typeface="微软雅黑"/>
                <a:ea typeface="微软雅黑"/>
              </a:rPr>
              <a:t>写作实践</a:t>
            </a:r>
          </a:p>
        </p:txBody>
      </p:sp>
      <p:sp>
        <p:nvSpPr>
          <p:cNvPr id="7" name="椭圆 6"/>
          <p:cNvSpPr/>
          <p:nvPr/>
        </p:nvSpPr>
        <p:spPr>
          <a:xfrm>
            <a:off x="75565" y="6075045"/>
            <a:ext cx="626745" cy="592455"/>
          </a:xfrm>
          <a:prstGeom prst="ellipse">
            <a:avLst/>
          </a:prstGeom>
          <a:solidFill>
            <a:srgbClr val="E04236"/>
          </a:solidFill>
          <a:ln>
            <a:noFill/>
          </a:ln>
          <a:effectLst>
            <a:innerShdw blurRad="63500" dist="88900" dir="5400000">
              <a:prstClr val="black">
                <a:alpha val="40000"/>
              </a:prstClr>
            </a:innerShdw>
          </a:effectLst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hlinkClick r:id="rId3" action="ppaction://hlinksldjump"/>
          </p:cNvPr>
          <p:cNvSpPr txBox="1"/>
          <p:nvPr/>
        </p:nvSpPr>
        <p:spPr>
          <a:xfrm>
            <a:off x="48895" y="6176645"/>
            <a:ext cx="7969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tags/tag1.xml><?xml version="1.0" encoding="utf-8"?>
<p:tagLst xmlns:p="http://schemas.openxmlformats.org/presentationml/2006/main">
  <p:tag name="MH" val="20150828150733"/>
  <p:tag name="MH_LIBRARY" val="GRAPHIC"/>
  <p:tag name="MH_ORDER" val="文本框 18"/>
</p:tagLst>
</file>

<file path=ppt/tags/tag2.xml><?xml version="1.0" encoding="utf-8"?>
<p:tagLst xmlns:p="http://schemas.openxmlformats.org/presentationml/2006/main">
  <p:tag name="MH" val="20150828150733"/>
  <p:tag name="MH_LIBRARY" val="GRAPHIC"/>
  <p:tag name="MH_ORDER" val="文本框 19"/>
</p:tagLst>
</file>

<file path=ppt/tags/tag3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4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5.xml><?xml version="1.0" encoding="utf-8"?>
<p:tagLst xmlns:p="http://schemas.openxmlformats.org/presentationml/2006/main">
  <p:tag name="MH" val="20150828150733"/>
  <p:tag name="MH_LIBRARY" val="GRAPHIC"/>
  <p:tag name="MH_ORDER" val="文本框 20"/>
</p:tagLst>
</file>

<file path=ppt/tags/tag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134</Paragraphs>
  <Slides>27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4">
      <vt:lpstr>Arial</vt:lpstr>
      <vt:lpstr>微软雅黑</vt:lpstr>
      <vt:lpstr>Calibri Light</vt:lpstr>
      <vt:lpstr>Calibri</vt:lpstr>
      <vt:lpstr>楷体</vt:lpstr>
      <vt:lpstr>Times New Roman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2021-02-21T15:34:24.681</cp:lastPrinted>
  <dcterms:created xsi:type="dcterms:W3CDTF">2021-02-21T15:34:24Z</dcterms:created>
  <dcterms:modified xsi:type="dcterms:W3CDTF">2021-02-21T07:34:25Z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