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7" r:id="rId1"/>
    <p:sldMasterId id="2147483789" r:id="rId2"/>
  </p:sldMasterIdLst>
  <p:sldIdLst>
    <p:sldId id="291" r:id="rId3"/>
    <p:sldId id="357" r:id="rId4"/>
    <p:sldId id="358" r:id="rId5"/>
    <p:sldId id="362" r:id="rId6"/>
    <p:sldId id="363" r:id="rId7"/>
    <p:sldId id="364" r:id="rId8"/>
    <p:sldId id="276" r:id="rId9"/>
    <p:sldId id="323" r:id="rId10"/>
    <p:sldId id="324" r:id="rId11"/>
    <p:sldId id="262" r:id="rId12"/>
    <p:sldId id="268" r:id="rId13"/>
    <p:sldId id="334" r:id="rId14"/>
    <p:sldId id="398" r:id="rId15"/>
    <p:sldId id="426" r:id="rId16"/>
    <p:sldId id="425" r:id="rId17"/>
    <p:sldId id="326" r:id="rId18"/>
    <p:sldId id="424" r:id="rId19"/>
    <p:sldId id="287" r:id="rId20"/>
    <p:sldId id="299" r:id="rId21"/>
    <p:sldId id="331" r:id="rId22"/>
    <p:sldId id="309" r:id="rId23"/>
    <p:sldId id="310" r:id="rId24"/>
    <p:sldId id="311" r:id="rId25"/>
    <p:sldId id="312" r:id="rId26"/>
    <p:sldId id="314" r:id="rId27"/>
    <p:sldId id="315" r:id="rId28"/>
    <p:sldId id="316" r:id="rId29"/>
    <p:sldId id="367" r:id="rId30"/>
    <p:sldId id="295" r:id="rId31"/>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000066"/>
    <a:srgbClr val="CC0000"/>
    <a:srgbClr val="000099"/>
    <a:srgbClr val="CC3300"/>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0" autoAdjust="0"/>
    <p:restoredTop sz="94600" autoAdjust="0"/>
  </p:normalViewPr>
  <p:slideViewPr>
    <p:cSldViewPr>
      <p:cViewPr varScale="1">
        <p:scale>
          <a:sx n="108" d="100"/>
          <a:sy n="108" d="100"/>
        </p:scale>
        <p:origin x="678" y="9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E3630CCD-DF91-4C93-8585-BE131F825318}" type="slidenum">
              <a:rPr lang="en-US" smtClean="0"/>
              <a:pPr>
                <a:defRPr/>
              </a:pPr>
              <a:t>‹#›</a:t>
            </a:fld>
            <a:endParaRPr lang="en-US"/>
          </a:p>
        </p:txBody>
      </p:sp>
    </p:spTree>
    <p:extLst>
      <p:ext uri="{BB962C8B-B14F-4D97-AF65-F5344CB8AC3E}">
        <p14:creationId xmlns:p14="http://schemas.microsoft.com/office/powerpoint/2010/main" val="2190505504"/>
      </p:ext>
    </p:extLst>
  </p:cSld>
  <p:clrMapOvr>
    <a:masterClrMapping/>
  </p:clrMapOvr>
  <p:transition spd="med">
    <p:randomBa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CDC1804-466B-4FA0-9E0E-B868A440C61B}" type="slidenum">
              <a:rPr lang="en-US" smtClean="0"/>
              <a:pPr>
                <a:defRPr/>
              </a:pPr>
              <a:t>‹#›</a:t>
            </a:fld>
            <a:endParaRPr lang="en-US"/>
          </a:p>
        </p:txBody>
      </p:sp>
    </p:spTree>
    <p:extLst>
      <p:ext uri="{BB962C8B-B14F-4D97-AF65-F5344CB8AC3E}">
        <p14:creationId xmlns:p14="http://schemas.microsoft.com/office/powerpoint/2010/main" val="2131274031"/>
      </p:ext>
    </p:extLst>
  </p:cSld>
  <p:clrMapOvr>
    <a:masterClrMapping/>
  </p:clrMapOvr>
  <p:transition spd="med">
    <p:randomBa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090124F0-F8EE-4511-B9A6-0AC4BA628589}" type="slidenum">
              <a:rPr lang="en-US" smtClean="0"/>
              <a:pPr>
                <a:defRPr/>
              </a:pPr>
              <a:t>‹#›</a:t>
            </a:fld>
            <a:endParaRPr lang="en-US">
              <a:cs typeface="+mn-cs"/>
            </a:endParaRPr>
          </a:p>
        </p:txBody>
      </p:sp>
    </p:spTree>
    <p:extLst>
      <p:ext uri="{BB962C8B-B14F-4D97-AF65-F5344CB8AC3E}">
        <p14:creationId xmlns:p14="http://schemas.microsoft.com/office/powerpoint/2010/main" val="27406647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5" name="Footer Placeholder 4"/>
          <p:cNvSpPr>
            <a:spLocks noGrp="1"/>
          </p:cNvSpPr>
          <p:nvPr>
            <p:ph type="ftr" sz="quarter" idx="11"/>
          </p:nvPr>
        </p:nvSpPr>
        <p:spPr/>
        <p:txBody>
          <a:bodyPr/>
          <a:lstStyle/>
          <a:p>
            <a:pPr>
              <a:defRPr/>
            </a:pPr>
            <a:endParaRPr lang="zh-CN"/>
          </a:p>
        </p:txBody>
      </p:sp>
      <p:sp>
        <p:nvSpPr>
          <p:cNvPr id="6" name="Slide Number Placeholder 5"/>
          <p:cNvSpPr>
            <a:spLocks noGrp="1"/>
          </p:cNvSpPr>
          <p:nvPr>
            <p:ph type="sldNum" sz="quarter" idx="12"/>
          </p:nvPr>
        </p:nvSpPr>
        <p:spPr/>
        <p:txBody>
          <a:bodyPr/>
          <a:lstStyle/>
          <a:p>
            <a:pPr>
              <a:defRPr/>
            </a:pPr>
            <a:fld id="{7BEE1B50-0A11-414E-A1D6-4A8B7676AD53}" type="slidenum">
              <a:rPr lang="en-US" altLang="zh-CN" smtClean="0"/>
              <a:pPr>
                <a:defRPr/>
              </a:pPr>
              <a:t>‹#›</a:t>
            </a:fld>
            <a:endParaRPr lang="zh-CN"/>
          </a:p>
        </p:txBody>
      </p:sp>
    </p:spTree>
    <p:extLst>
      <p:ext uri="{BB962C8B-B14F-4D97-AF65-F5344CB8AC3E}">
        <p14:creationId xmlns:p14="http://schemas.microsoft.com/office/powerpoint/2010/main" val="38340950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5" name="Footer Placeholder 4"/>
          <p:cNvSpPr>
            <a:spLocks noGrp="1"/>
          </p:cNvSpPr>
          <p:nvPr>
            <p:ph type="ftr" sz="quarter" idx="11"/>
          </p:nvPr>
        </p:nvSpPr>
        <p:spPr/>
        <p:txBody>
          <a:bodyPr/>
          <a:lstStyle/>
          <a:p>
            <a:pPr>
              <a:defRPr/>
            </a:pPr>
            <a:endParaRPr lang="zh-CN"/>
          </a:p>
        </p:txBody>
      </p:sp>
      <p:sp>
        <p:nvSpPr>
          <p:cNvPr id="6" name="Slide Number Placeholder 5"/>
          <p:cNvSpPr>
            <a:spLocks noGrp="1"/>
          </p:cNvSpPr>
          <p:nvPr>
            <p:ph type="sldNum" sz="quarter" idx="12"/>
          </p:nvPr>
        </p:nvSpPr>
        <p:spPr/>
        <p:txBody>
          <a:bodyPr/>
          <a:lstStyle/>
          <a:p>
            <a:pPr>
              <a:defRPr/>
            </a:pPr>
            <a:fld id="{6AD11C7A-F396-4C51-B71B-96984B280AA6}" type="slidenum">
              <a:rPr lang="en-US" altLang="zh-CN" smtClean="0"/>
              <a:pPr>
                <a:defRPr/>
              </a:pPr>
              <a:t>‹#›</a:t>
            </a:fld>
            <a:endParaRPr lang="zh-CN"/>
          </a:p>
        </p:txBody>
      </p:sp>
    </p:spTree>
    <p:extLst>
      <p:ext uri="{BB962C8B-B14F-4D97-AF65-F5344CB8AC3E}">
        <p14:creationId xmlns:p14="http://schemas.microsoft.com/office/powerpoint/2010/main" val="1231594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pPr>
              <a:defRPr/>
            </a:pPr>
            <a:endParaRPr lang="zh-CN" altLang="en-US"/>
          </a:p>
        </p:txBody>
      </p:sp>
      <p:sp>
        <p:nvSpPr>
          <p:cNvPr id="5" name="Footer Placeholder 4"/>
          <p:cNvSpPr>
            <a:spLocks noGrp="1"/>
          </p:cNvSpPr>
          <p:nvPr>
            <p:ph type="ftr" sz="quarter" idx="11"/>
          </p:nvPr>
        </p:nvSpPr>
        <p:spPr/>
        <p:txBody>
          <a:bodyPr/>
          <a:lstStyle/>
          <a:p>
            <a:pPr>
              <a:defRPr/>
            </a:pPr>
            <a:endParaRPr lang="zh-CN"/>
          </a:p>
        </p:txBody>
      </p:sp>
      <p:sp>
        <p:nvSpPr>
          <p:cNvPr id="6" name="Slide Number Placeholder 5"/>
          <p:cNvSpPr>
            <a:spLocks noGrp="1"/>
          </p:cNvSpPr>
          <p:nvPr>
            <p:ph type="sldNum" sz="quarter" idx="12"/>
          </p:nvPr>
        </p:nvSpPr>
        <p:spPr/>
        <p:txBody>
          <a:bodyPr/>
          <a:lstStyle/>
          <a:p>
            <a:pPr>
              <a:defRPr/>
            </a:pPr>
            <a:fld id="{AEF6A290-4415-4CB0-9C73-19D743B25700}" type="slidenum">
              <a:rPr lang="en-US" altLang="zh-CN" smtClean="0"/>
              <a:pPr>
                <a:defRPr/>
              </a:pPr>
              <a:t>‹#›</a:t>
            </a:fld>
            <a:endParaRPr lang="zh-CN"/>
          </a:p>
        </p:txBody>
      </p:sp>
    </p:spTree>
    <p:extLst>
      <p:ext uri="{BB962C8B-B14F-4D97-AF65-F5344CB8AC3E}">
        <p14:creationId xmlns:p14="http://schemas.microsoft.com/office/powerpoint/2010/main" val="922962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pPr>
              <a:defRPr/>
            </a:pPr>
            <a:endParaRPr lang="zh-CN" altLang="en-US"/>
          </a:p>
        </p:txBody>
      </p:sp>
      <p:sp>
        <p:nvSpPr>
          <p:cNvPr id="6" name="Footer Placeholder 5"/>
          <p:cNvSpPr>
            <a:spLocks noGrp="1"/>
          </p:cNvSpPr>
          <p:nvPr>
            <p:ph type="ftr" sz="quarter" idx="11"/>
          </p:nvPr>
        </p:nvSpPr>
        <p:spPr/>
        <p:txBody>
          <a:bodyPr/>
          <a:lstStyle/>
          <a:p>
            <a:pPr>
              <a:defRPr/>
            </a:pPr>
            <a:endParaRPr lang="zh-CN"/>
          </a:p>
        </p:txBody>
      </p:sp>
      <p:sp>
        <p:nvSpPr>
          <p:cNvPr id="7" name="Slide Number Placeholder 6"/>
          <p:cNvSpPr>
            <a:spLocks noGrp="1"/>
          </p:cNvSpPr>
          <p:nvPr>
            <p:ph type="sldNum" sz="quarter" idx="12"/>
          </p:nvPr>
        </p:nvSpPr>
        <p:spPr/>
        <p:txBody>
          <a:bodyPr/>
          <a:lstStyle/>
          <a:p>
            <a:pPr>
              <a:defRPr/>
            </a:pPr>
            <a:fld id="{8C6E9759-37F4-4406-BB07-DA0F09150BE7}" type="slidenum">
              <a:rPr lang="en-US" altLang="zh-CN" smtClean="0"/>
              <a:pPr>
                <a:defRPr/>
              </a:pPr>
              <a:t>‹#›</a:t>
            </a:fld>
            <a:endParaRPr lang="zh-CN"/>
          </a:p>
        </p:txBody>
      </p:sp>
    </p:spTree>
    <p:extLst>
      <p:ext uri="{BB962C8B-B14F-4D97-AF65-F5344CB8AC3E}">
        <p14:creationId xmlns:p14="http://schemas.microsoft.com/office/powerpoint/2010/main" val="3007432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pPr>
              <a:defRPr/>
            </a:pPr>
            <a:endParaRPr lang="zh-CN" altLang="en-US"/>
          </a:p>
        </p:txBody>
      </p:sp>
      <p:sp>
        <p:nvSpPr>
          <p:cNvPr id="8" name="Footer Placeholder 7"/>
          <p:cNvSpPr>
            <a:spLocks noGrp="1"/>
          </p:cNvSpPr>
          <p:nvPr>
            <p:ph type="ftr" sz="quarter" idx="11"/>
          </p:nvPr>
        </p:nvSpPr>
        <p:spPr/>
        <p:txBody>
          <a:bodyPr/>
          <a:lstStyle/>
          <a:p>
            <a:pPr>
              <a:defRPr/>
            </a:pPr>
            <a:endParaRPr lang="zh-CN"/>
          </a:p>
        </p:txBody>
      </p:sp>
      <p:sp>
        <p:nvSpPr>
          <p:cNvPr id="9" name="Slide Number Placeholder 8"/>
          <p:cNvSpPr>
            <a:spLocks noGrp="1"/>
          </p:cNvSpPr>
          <p:nvPr>
            <p:ph type="sldNum" sz="quarter" idx="12"/>
          </p:nvPr>
        </p:nvSpPr>
        <p:spPr/>
        <p:txBody>
          <a:bodyPr/>
          <a:lstStyle/>
          <a:p>
            <a:pPr>
              <a:defRPr/>
            </a:pPr>
            <a:fld id="{B8D87B90-CC7A-41C7-9A8A-EC6A2716F3C8}" type="slidenum">
              <a:rPr lang="en-US" altLang="zh-CN" smtClean="0"/>
              <a:pPr>
                <a:defRPr/>
              </a:pPr>
              <a:t>‹#›</a:t>
            </a:fld>
            <a:endParaRPr lang="zh-CN"/>
          </a:p>
        </p:txBody>
      </p:sp>
    </p:spTree>
    <p:extLst>
      <p:ext uri="{BB962C8B-B14F-4D97-AF65-F5344CB8AC3E}">
        <p14:creationId xmlns:p14="http://schemas.microsoft.com/office/powerpoint/2010/main" val="39642337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a:defRPr/>
            </a:pPr>
            <a:endParaRPr lang="zh-CN" altLang="en-US"/>
          </a:p>
        </p:txBody>
      </p:sp>
      <p:sp>
        <p:nvSpPr>
          <p:cNvPr id="4" name="Footer Placeholder 3"/>
          <p:cNvSpPr>
            <a:spLocks noGrp="1"/>
          </p:cNvSpPr>
          <p:nvPr>
            <p:ph type="ftr" sz="quarter" idx="11"/>
          </p:nvPr>
        </p:nvSpPr>
        <p:spPr/>
        <p:txBody>
          <a:bodyPr/>
          <a:lstStyle/>
          <a:p>
            <a:pPr>
              <a:defRPr/>
            </a:pPr>
            <a:endParaRPr lang="zh-CN"/>
          </a:p>
        </p:txBody>
      </p:sp>
      <p:sp>
        <p:nvSpPr>
          <p:cNvPr id="5" name="Slide Number Placeholder 4"/>
          <p:cNvSpPr>
            <a:spLocks noGrp="1"/>
          </p:cNvSpPr>
          <p:nvPr>
            <p:ph type="sldNum" sz="quarter" idx="12"/>
          </p:nvPr>
        </p:nvSpPr>
        <p:spPr/>
        <p:txBody>
          <a:bodyPr/>
          <a:lstStyle/>
          <a:p>
            <a:pPr>
              <a:defRPr/>
            </a:pPr>
            <a:fld id="{4836A7FE-3534-4C0E-9CB1-C4B7B4C74342}" type="slidenum">
              <a:rPr lang="en-US" altLang="zh-CN" smtClean="0"/>
              <a:pPr>
                <a:defRPr/>
              </a:pPr>
              <a:t>‹#›</a:t>
            </a:fld>
            <a:endParaRPr lang="zh-CN"/>
          </a:p>
        </p:txBody>
      </p:sp>
    </p:spTree>
    <p:extLst>
      <p:ext uri="{BB962C8B-B14F-4D97-AF65-F5344CB8AC3E}">
        <p14:creationId xmlns:p14="http://schemas.microsoft.com/office/powerpoint/2010/main" val="14679204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zh-CN" altLang="en-US"/>
          </a:p>
        </p:txBody>
      </p:sp>
      <p:sp>
        <p:nvSpPr>
          <p:cNvPr id="3" name="Footer Placeholder 2"/>
          <p:cNvSpPr>
            <a:spLocks noGrp="1"/>
          </p:cNvSpPr>
          <p:nvPr>
            <p:ph type="ftr" sz="quarter" idx="11"/>
          </p:nvPr>
        </p:nvSpPr>
        <p:spPr/>
        <p:txBody>
          <a:bodyPr/>
          <a:lstStyle/>
          <a:p>
            <a:pPr>
              <a:defRPr/>
            </a:pPr>
            <a:endParaRPr lang="zh-CN"/>
          </a:p>
        </p:txBody>
      </p:sp>
      <p:sp>
        <p:nvSpPr>
          <p:cNvPr id="4" name="Slide Number Placeholder 3"/>
          <p:cNvSpPr>
            <a:spLocks noGrp="1"/>
          </p:cNvSpPr>
          <p:nvPr>
            <p:ph type="sldNum" sz="quarter" idx="12"/>
          </p:nvPr>
        </p:nvSpPr>
        <p:spPr/>
        <p:txBody>
          <a:bodyPr/>
          <a:lstStyle/>
          <a:p>
            <a:pPr>
              <a:defRPr/>
            </a:pPr>
            <a:fld id="{BEB90F23-9070-49DF-9E96-6CC183EC9CBD}" type="slidenum">
              <a:rPr lang="en-US" altLang="zh-CN" smtClean="0"/>
              <a:pPr>
                <a:defRPr/>
              </a:pPr>
              <a:t>‹#›</a:t>
            </a:fld>
            <a:endParaRPr lang="zh-CN"/>
          </a:p>
        </p:txBody>
      </p:sp>
    </p:spTree>
    <p:extLst>
      <p:ext uri="{BB962C8B-B14F-4D97-AF65-F5344CB8AC3E}">
        <p14:creationId xmlns:p14="http://schemas.microsoft.com/office/powerpoint/2010/main" val="17073954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pPr>
              <a:defRPr/>
            </a:pPr>
            <a:endParaRPr lang="zh-CN" altLang="en-US"/>
          </a:p>
        </p:txBody>
      </p:sp>
      <p:sp>
        <p:nvSpPr>
          <p:cNvPr id="6" name="Footer Placeholder 5"/>
          <p:cNvSpPr>
            <a:spLocks noGrp="1"/>
          </p:cNvSpPr>
          <p:nvPr>
            <p:ph type="ftr" sz="quarter" idx="11"/>
          </p:nvPr>
        </p:nvSpPr>
        <p:spPr/>
        <p:txBody>
          <a:bodyPr/>
          <a:lstStyle/>
          <a:p>
            <a:pPr>
              <a:defRPr/>
            </a:pPr>
            <a:endParaRPr lang="zh-CN"/>
          </a:p>
        </p:txBody>
      </p:sp>
      <p:sp>
        <p:nvSpPr>
          <p:cNvPr id="7" name="Slide Number Placeholder 6"/>
          <p:cNvSpPr>
            <a:spLocks noGrp="1"/>
          </p:cNvSpPr>
          <p:nvPr>
            <p:ph type="sldNum" sz="quarter" idx="12"/>
          </p:nvPr>
        </p:nvSpPr>
        <p:spPr/>
        <p:txBody>
          <a:bodyPr/>
          <a:lstStyle/>
          <a:p>
            <a:pPr>
              <a:defRPr/>
            </a:pPr>
            <a:fld id="{BC297AD3-F3D7-475D-A4C9-750F21A80C5B}" type="slidenum">
              <a:rPr lang="en-US" altLang="zh-CN" smtClean="0"/>
              <a:pPr>
                <a:defRPr/>
              </a:pPr>
              <a:t>‹#›</a:t>
            </a:fld>
            <a:endParaRPr lang="zh-CN"/>
          </a:p>
        </p:txBody>
      </p:sp>
    </p:spTree>
    <p:extLst>
      <p:ext uri="{BB962C8B-B14F-4D97-AF65-F5344CB8AC3E}">
        <p14:creationId xmlns:p14="http://schemas.microsoft.com/office/powerpoint/2010/main" val="1499896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1999B93E-B1AD-4072-A8C3-61899BE10860}" type="slidenum">
              <a:rPr lang="en-US" smtClean="0"/>
              <a:pPr>
                <a:defRPr/>
              </a:pPr>
              <a:t>‹#›</a:t>
            </a:fld>
            <a:endParaRPr lang="en-US"/>
          </a:p>
        </p:txBody>
      </p:sp>
    </p:spTree>
    <p:extLst>
      <p:ext uri="{BB962C8B-B14F-4D97-AF65-F5344CB8AC3E}">
        <p14:creationId xmlns:p14="http://schemas.microsoft.com/office/powerpoint/2010/main" val="3213838601"/>
      </p:ext>
    </p:extLst>
  </p:cSld>
  <p:clrMapOvr>
    <a:masterClrMapping/>
  </p:clrMapOvr>
  <p:transition spd="med">
    <p:randomBa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pPr>
              <a:defRPr/>
            </a:pPr>
            <a:endParaRPr lang="zh-CN" altLang="en-US"/>
          </a:p>
        </p:txBody>
      </p:sp>
      <p:sp>
        <p:nvSpPr>
          <p:cNvPr id="6" name="Footer Placeholder 5"/>
          <p:cNvSpPr>
            <a:spLocks noGrp="1"/>
          </p:cNvSpPr>
          <p:nvPr>
            <p:ph type="ftr" sz="quarter" idx="11"/>
          </p:nvPr>
        </p:nvSpPr>
        <p:spPr/>
        <p:txBody>
          <a:bodyPr/>
          <a:lstStyle/>
          <a:p>
            <a:pPr>
              <a:defRPr/>
            </a:pPr>
            <a:endParaRPr lang="zh-CN"/>
          </a:p>
        </p:txBody>
      </p:sp>
      <p:sp>
        <p:nvSpPr>
          <p:cNvPr id="7" name="Slide Number Placeholder 6"/>
          <p:cNvSpPr>
            <a:spLocks noGrp="1"/>
          </p:cNvSpPr>
          <p:nvPr>
            <p:ph type="sldNum" sz="quarter" idx="12"/>
          </p:nvPr>
        </p:nvSpPr>
        <p:spPr/>
        <p:txBody>
          <a:bodyPr/>
          <a:lstStyle/>
          <a:p>
            <a:pPr>
              <a:defRPr/>
            </a:pPr>
            <a:fld id="{2308D4B7-E3FD-481A-A9FD-B3ED878AA7D2}" type="slidenum">
              <a:rPr lang="en-US" altLang="zh-CN" smtClean="0"/>
              <a:pPr>
                <a:defRPr/>
              </a:pPr>
              <a:t>‹#›</a:t>
            </a:fld>
            <a:endParaRPr lang="zh-CN"/>
          </a:p>
        </p:txBody>
      </p:sp>
    </p:spTree>
    <p:extLst>
      <p:ext uri="{BB962C8B-B14F-4D97-AF65-F5344CB8AC3E}">
        <p14:creationId xmlns:p14="http://schemas.microsoft.com/office/powerpoint/2010/main" val="12668155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5" name="Footer Placeholder 4"/>
          <p:cNvSpPr>
            <a:spLocks noGrp="1"/>
          </p:cNvSpPr>
          <p:nvPr>
            <p:ph type="ftr" sz="quarter" idx="11"/>
          </p:nvPr>
        </p:nvSpPr>
        <p:spPr/>
        <p:txBody>
          <a:bodyPr/>
          <a:lstStyle/>
          <a:p>
            <a:pPr>
              <a:defRPr/>
            </a:pPr>
            <a:endParaRPr lang="zh-CN"/>
          </a:p>
        </p:txBody>
      </p:sp>
      <p:sp>
        <p:nvSpPr>
          <p:cNvPr id="6" name="Slide Number Placeholder 5"/>
          <p:cNvSpPr>
            <a:spLocks noGrp="1"/>
          </p:cNvSpPr>
          <p:nvPr>
            <p:ph type="sldNum" sz="quarter" idx="12"/>
          </p:nvPr>
        </p:nvSpPr>
        <p:spPr/>
        <p:txBody>
          <a:bodyPr/>
          <a:lstStyle/>
          <a:p>
            <a:pPr>
              <a:defRPr/>
            </a:pPr>
            <a:fld id="{36F0A974-E5FB-44B0-8E3D-5D1EA44A4C84}" type="slidenum">
              <a:rPr lang="en-US" altLang="zh-CN" smtClean="0"/>
              <a:pPr>
                <a:defRPr/>
              </a:pPr>
              <a:t>‹#›</a:t>
            </a:fld>
            <a:endParaRPr lang="zh-CN"/>
          </a:p>
        </p:txBody>
      </p:sp>
    </p:spTree>
    <p:extLst>
      <p:ext uri="{BB962C8B-B14F-4D97-AF65-F5344CB8AC3E}">
        <p14:creationId xmlns:p14="http://schemas.microsoft.com/office/powerpoint/2010/main" val="1925978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5" name="Footer Placeholder 4"/>
          <p:cNvSpPr>
            <a:spLocks noGrp="1"/>
          </p:cNvSpPr>
          <p:nvPr>
            <p:ph type="ftr" sz="quarter" idx="11"/>
          </p:nvPr>
        </p:nvSpPr>
        <p:spPr/>
        <p:txBody>
          <a:bodyPr/>
          <a:lstStyle/>
          <a:p>
            <a:pPr>
              <a:defRPr/>
            </a:pPr>
            <a:endParaRPr lang="zh-CN"/>
          </a:p>
        </p:txBody>
      </p:sp>
      <p:sp>
        <p:nvSpPr>
          <p:cNvPr id="6" name="Slide Number Placeholder 5"/>
          <p:cNvSpPr>
            <a:spLocks noGrp="1"/>
          </p:cNvSpPr>
          <p:nvPr>
            <p:ph type="sldNum" sz="quarter" idx="12"/>
          </p:nvPr>
        </p:nvSpPr>
        <p:spPr/>
        <p:txBody>
          <a:bodyPr/>
          <a:lstStyle/>
          <a:p>
            <a:pPr>
              <a:defRPr/>
            </a:pPr>
            <a:fld id="{835F2A79-412F-4EB0-8A38-83D0AE2A9E24}" type="slidenum">
              <a:rPr lang="en-US" altLang="zh-CN" smtClean="0"/>
              <a:pPr>
                <a:defRPr/>
              </a:pPr>
              <a:t>‹#›</a:t>
            </a:fld>
            <a:endParaRPr lang="zh-CN">
              <a:cs typeface="+mn-cs"/>
            </a:endParaRPr>
          </a:p>
        </p:txBody>
      </p:sp>
    </p:spTree>
    <p:extLst>
      <p:ext uri="{BB962C8B-B14F-4D97-AF65-F5344CB8AC3E}">
        <p14:creationId xmlns:p14="http://schemas.microsoft.com/office/powerpoint/2010/main" val="3738642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17C25A25-F865-43C7-B694-22A6A2E63891}" type="slidenum">
              <a:rPr lang="en-US" smtClean="0"/>
              <a:pPr>
                <a:defRPr/>
              </a:pPr>
              <a:t>‹#›</a:t>
            </a:fld>
            <a:endParaRPr lang="en-US"/>
          </a:p>
        </p:txBody>
      </p:sp>
    </p:spTree>
    <p:extLst>
      <p:ext uri="{BB962C8B-B14F-4D97-AF65-F5344CB8AC3E}">
        <p14:creationId xmlns:p14="http://schemas.microsoft.com/office/powerpoint/2010/main" val="3114934118"/>
      </p:ext>
    </p:extLst>
  </p:cSld>
  <p:clrMapOvr>
    <a:masterClrMapping/>
  </p:clrMapOvr>
  <p:transition spd="med">
    <p:randomBa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ED1C7BA3-4524-4871-81ED-B96A81976032}" type="slidenum">
              <a:rPr lang="en-US" smtClean="0"/>
              <a:pPr>
                <a:defRPr/>
              </a:pPr>
              <a:t>‹#›</a:t>
            </a:fld>
            <a:endParaRPr lang="en-US"/>
          </a:p>
        </p:txBody>
      </p:sp>
    </p:spTree>
    <p:extLst>
      <p:ext uri="{BB962C8B-B14F-4D97-AF65-F5344CB8AC3E}">
        <p14:creationId xmlns:p14="http://schemas.microsoft.com/office/powerpoint/2010/main" val="3296746554"/>
      </p:ext>
    </p:extLst>
  </p:cSld>
  <p:clrMapOvr>
    <a:masterClrMapping/>
  </p:clrMapOvr>
  <p:transition spd="med">
    <p:randomBa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C33B9A8C-2042-4359-90BB-A06A246CDD93}" type="slidenum">
              <a:rPr lang="en-US" smtClean="0"/>
              <a:pPr>
                <a:defRPr/>
              </a:pPr>
              <a:t>‹#›</a:t>
            </a:fld>
            <a:endParaRPr lang="en-US"/>
          </a:p>
        </p:txBody>
      </p:sp>
    </p:spTree>
    <p:extLst>
      <p:ext uri="{BB962C8B-B14F-4D97-AF65-F5344CB8AC3E}">
        <p14:creationId xmlns:p14="http://schemas.microsoft.com/office/powerpoint/2010/main" val="243618001"/>
      </p:ext>
    </p:extLst>
  </p:cSld>
  <p:clrMapOvr>
    <a:masterClrMapping/>
  </p:clrMapOvr>
  <p:transition spd="med">
    <p:randomBa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0D98B99F-38F0-402D-A7DD-E102AD62EB74}" type="slidenum">
              <a:rPr lang="en-US" smtClean="0"/>
              <a:pPr>
                <a:defRPr/>
              </a:pPr>
              <a:t>‹#›</a:t>
            </a:fld>
            <a:endParaRPr lang="en-US"/>
          </a:p>
        </p:txBody>
      </p:sp>
    </p:spTree>
    <p:extLst>
      <p:ext uri="{BB962C8B-B14F-4D97-AF65-F5344CB8AC3E}">
        <p14:creationId xmlns:p14="http://schemas.microsoft.com/office/powerpoint/2010/main" val="1011489815"/>
      </p:ext>
    </p:extLst>
  </p:cSld>
  <p:clrMapOvr>
    <a:masterClrMapping/>
  </p:clrMapOvr>
  <p:transition spd="med">
    <p:randomBa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A182715E-3318-4308-A869-4E9189170DAA}" type="slidenum">
              <a:rPr lang="en-US" smtClean="0"/>
              <a:pPr>
                <a:defRPr/>
              </a:pPr>
              <a:t>‹#›</a:t>
            </a:fld>
            <a:endParaRPr lang="en-US"/>
          </a:p>
        </p:txBody>
      </p:sp>
    </p:spTree>
    <p:extLst>
      <p:ext uri="{BB962C8B-B14F-4D97-AF65-F5344CB8AC3E}">
        <p14:creationId xmlns:p14="http://schemas.microsoft.com/office/powerpoint/2010/main" val="3010126772"/>
      </p:ext>
    </p:extLst>
  </p:cSld>
  <p:clrMapOvr>
    <a:masterClrMapping/>
  </p:clrMapOvr>
  <p:transition spd="med">
    <p:randomBa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EA47A543-6E28-404F-A0BF-737EA84773C7}" type="slidenum">
              <a:rPr lang="en-US" smtClean="0"/>
              <a:pPr>
                <a:defRPr/>
              </a:pPr>
              <a:t>‹#›</a:t>
            </a:fld>
            <a:endParaRPr lang="en-US"/>
          </a:p>
        </p:txBody>
      </p:sp>
    </p:spTree>
    <p:extLst>
      <p:ext uri="{BB962C8B-B14F-4D97-AF65-F5344CB8AC3E}">
        <p14:creationId xmlns:p14="http://schemas.microsoft.com/office/powerpoint/2010/main" val="1005330236"/>
      </p:ext>
    </p:extLst>
  </p:cSld>
  <p:clrMapOvr>
    <a:masterClrMapping/>
  </p:clrMapOvr>
  <p:transition spd="med">
    <p:randomBa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98E0FDF-FF58-4BF0-B561-A4F9F317A05B}" type="slidenum">
              <a:rPr lang="en-US" smtClean="0"/>
              <a:pPr>
                <a:defRPr/>
              </a:pPr>
              <a:t>‹#›</a:t>
            </a:fld>
            <a:endParaRPr lang="en-US"/>
          </a:p>
        </p:txBody>
      </p:sp>
    </p:spTree>
    <p:extLst>
      <p:ext uri="{BB962C8B-B14F-4D97-AF65-F5344CB8AC3E}">
        <p14:creationId xmlns:p14="http://schemas.microsoft.com/office/powerpoint/2010/main" val="1385482424"/>
      </p:ext>
    </p:extLst>
  </p:cSld>
  <p:clrMapOvr>
    <a:masterClrMapping/>
  </p:clrMapOvr>
  <p:transition spd="med">
    <p:randomBa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090124F0-F8EE-4511-B9A6-0AC4BA628589}" type="slidenum">
              <a:rPr lang="en-US" smtClean="0"/>
              <a:pPr>
                <a:defRPr/>
              </a:pPr>
              <a:t>‹#›</a:t>
            </a:fld>
            <a:endParaRPr lang="en-US">
              <a:cs typeface="+mn-cs"/>
            </a:endParaRPr>
          </a:p>
        </p:txBody>
      </p:sp>
    </p:spTree>
    <p:extLst>
      <p:ext uri="{BB962C8B-B14F-4D97-AF65-F5344CB8AC3E}">
        <p14:creationId xmlns:p14="http://schemas.microsoft.com/office/powerpoint/2010/main" val="1694274018"/>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Lst>
  <p:transition spd="med">
    <p:randomBa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835F2A79-412F-4EB0-8A38-83D0AE2A9E24}" type="slidenum">
              <a:rPr lang="en-US" altLang="zh-CN" smtClean="0"/>
              <a:pPr>
                <a:defRPr/>
              </a:pPr>
              <a:t>‹#›</a:t>
            </a:fld>
            <a:endParaRPr lang="zh-CN">
              <a:cs typeface="+mn-cs"/>
            </a:endParaRPr>
          </a:p>
        </p:txBody>
      </p:sp>
    </p:spTree>
    <p:extLst>
      <p:ext uri="{BB962C8B-B14F-4D97-AF65-F5344CB8AC3E}">
        <p14:creationId xmlns:p14="http://schemas.microsoft.com/office/powerpoint/2010/main" val="3771598830"/>
      </p:ext>
    </p:extLst>
  </p:cSld>
  <p:clrMap bg1="lt1" tx1="dk1" bg2="lt2" tx2="dk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jpeg"/><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38919" descr="2007122785640">
            <a:extLst>
              <a:ext uri="{FF2B5EF4-FFF2-40B4-BE49-F238E27FC236}">
                <a16:creationId xmlns:a16="http://schemas.microsoft.com/office/drawing/2014/main" id="{4E976B38-4C44-4500-8BA0-AB681C2E55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368" y="74121"/>
            <a:ext cx="3981450" cy="597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文本框 38920">
            <a:extLst>
              <a:ext uri="{FF2B5EF4-FFF2-40B4-BE49-F238E27FC236}">
                <a16:creationId xmlns:a16="http://schemas.microsoft.com/office/drawing/2014/main" id="{5732564E-F192-4A7B-9B5F-E48C87EF7C27}"/>
              </a:ext>
            </a:extLst>
          </p:cNvPr>
          <p:cNvSpPr txBox="1">
            <a:spLocks noChangeArrowheads="1"/>
          </p:cNvSpPr>
          <p:nvPr/>
        </p:nvSpPr>
        <p:spPr bwMode="auto">
          <a:xfrm>
            <a:off x="4799856" y="260648"/>
            <a:ext cx="2169825" cy="2520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8000" dirty="0">
                <a:latin typeface="方正黄草简体" pitchFamily="2" charset="-122"/>
                <a:ea typeface="方正黄草简体" pitchFamily="2" charset="-122"/>
              </a:rPr>
              <a:t>边城</a:t>
            </a:r>
            <a:r>
              <a:rPr lang="zh-CN" altLang="en-US" sz="11700" dirty="0">
                <a:latin typeface="方正黄草简体" pitchFamily="2" charset="-122"/>
                <a:ea typeface="方正黄草简体" pitchFamily="2" charset="-122"/>
              </a:rPr>
              <a:t>        </a:t>
            </a:r>
          </a:p>
        </p:txBody>
      </p:sp>
      <p:sp>
        <p:nvSpPr>
          <p:cNvPr id="2" name="矩形 1">
            <a:extLst>
              <a:ext uri="{FF2B5EF4-FFF2-40B4-BE49-F238E27FC236}">
                <a16:creationId xmlns:a16="http://schemas.microsoft.com/office/drawing/2014/main" id="{4A2A4781-6688-4808-8C14-A4D359B157B6}"/>
              </a:ext>
            </a:extLst>
          </p:cNvPr>
          <p:cNvSpPr/>
          <p:nvPr/>
        </p:nvSpPr>
        <p:spPr>
          <a:xfrm>
            <a:off x="7752184" y="3501008"/>
            <a:ext cx="800219" cy="2308324"/>
          </a:xfrm>
          <a:prstGeom prst="rect">
            <a:avLst/>
          </a:prstGeom>
        </p:spPr>
        <p:txBody>
          <a:bodyPr wrap="none">
            <a:spAutoFit/>
          </a:bodyPr>
          <a:lstStyle/>
          <a:p>
            <a:r>
              <a:rPr lang="zh-CN" altLang="en-US" sz="4800" b="1" dirty="0">
                <a:latin typeface="方正黄草简体" pitchFamily="2" charset="-122"/>
                <a:ea typeface="方正黄草简体" pitchFamily="2" charset="-122"/>
              </a:rPr>
              <a:t>沈</a:t>
            </a:r>
            <a:endParaRPr lang="en-US" altLang="zh-CN" sz="4800" b="1" dirty="0">
              <a:latin typeface="方正黄草简体" pitchFamily="2" charset="-122"/>
              <a:ea typeface="方正黄草简体" pitchFamily="2" charset="-122"/>
            </a:endParaRPr>
          </a:p>
          <a:p>
            <a:r>
              <a:rPr lang="zh-CN" altLang="en-US" sz="4800" b="1" dirty="0">
                <a:latin typeface="方正黄草简体" pitchFamily="2" charset="-122"/>
                <a:ea typeface="方正黄草简体" pitchFamily="2" charset="-122"/>
              </a:rPr>
              <a:t>从</a:t>
            </a:r>
            <a:endParaRPr lang="en-US" altLang="zh-CN" sz="4800" b="1" dirty="0">
              <a:latin typeface="方正黄草简体" pitchFamily="2" charset="-122"/>
              <a:ea typeface="方正黄草简体" pitchFamily="2" charset="-122"/>
            </a:endParaRPr>
          </a:p>
          <a:p>
            <a:r>
              <a:rPr lang="zh-CN" altLang="en-US" sz="4800" b="1" dirty="0">
                <a:latin typeface="方正黄草简体" pitchFamily="2" charset="-122"/>
                <a:ea typeface="方正黄草简体" pitchFamily="2" charset="-122"/>
              </a:rPr>
              <a:t>文</a:t>
            </a:r>
            <a:endParaRPr lang="zh-CN" altLang="en-US" sz="4800" dirty="0"/>
          </a:p>
        </p:txBody>
      </p:sp>
      <p:pic>
        <p:nvPicPr>
          <p:cNvPr id="26629" name="Picture 5" descr="https://gimg2.baidu.com/image_search/src=http%3A%2F%2Fwww.chinawriter.com.cn%2FNMediaFile%2F2018%2F0903%2FMAIN201809030836000422608779580.jpg&amp;refer=http%3A%2F%2Fwww.chinawriter.com.cn&amp;app=2002&amp;size=f9999,10000&amp;q=a80&amp;n=0&amp;g=0n&amp;fmt=jpeg?sec=1617158420&amp;t=270c5568a3d12315e253da8e3c262956">
            <a:extLst>
              <a:ext uri="{FF2B5EF4-FFF2-40B4-BE49-F238E27FC236}">
                <a16:creationId xmlns:a16="http://schemas.microsoft.com/office/drawing/2014/main" id="{D945AFF0-6942-4A5E-A238-140757E800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6320" y="2924944"/>
            <a:ext cx="2285195" cy="321069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cSld>
  <p:clrMapOvr>
    <a:masterClrMapping/>
  </p:clrMapOvr>
  <p:transition spd="med">
    <p:randomBa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8193">
            <a:extLst>
              <a:ext uri="{FF2B5EF4-FFF2-40B4-BE49-F238E27FC236}">
                <a16:creationId xmlns:a16="http://schemas.microsoft.com/office/drawing/2014/main" id="{4037B30D-A966-4AD7-9038-62339A36422F}"/>
              </a:ext>
            </a:extLst>
          </p:cNvPr>
          <p:cNvSpPr txBox="1"/>
          <p:nvPr/>
        </p:nvSpPr>
        <p:spPr>
          <a:xfrm>
            <a:off x="15774" y="53973"/>
            <a:ext cx="4176713" cy="701675"/>
          </a:xfrm>
          <a:prstGeom prst="rect">
            <a:avLst/>
          </a:prstGeom>
          <a:noFill/>
          <a:ln w="9525">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4000" dirty="0">
                <a:solidFill>
                  <a:srgbClr val="000099"/>
                </a:solidFill>
                <a:latin typeface="Verdana" panose="020B0604030504040204" pitchFamily="34" charset="0"/>
                <a:ea typeface="方正大黑简体" pitchFamily="2" charset="-122"/>
              </a:rPr>
              <a:t>【</a:t>
            </a:r>
            <a:r>
              <a:rPr lang="zh-CN" altLang="en-US" sz="4000" b="1" dirty="0">
                <a:solidFill>
                  <a:srgbClr val="000099"/>
                </a:solidFill>
                <a:effectLst>
                  <a:outerShdw blurRad="38100" dist="38100" dir="2700000" algn="tl">
                    <a:srgbClr val="C0C0C0"/>
                  </a:outerShdw>
                </a:effectLst>
                <a:ea typeface="黑体" panose="02010609060101010101" pitchFamily="49" charset="-122"/>
              </a:rPr>
              <a:t>情节梗概</a:t>
            </a:r>
            <a:r>
              <a:rPr lang="zh-CN" altLang="en-US" sz="4000" dirty="0">
                <a:solidFill>
                  <a:srgbClr val="000099"/>
                </a:solidFill>
                <a:latin typeface="Verdana" panose="020B0604030504040204" pitchFamily="34" charset="0"/>
                <a:ea typeface="方正大黑简体" pitchFamily="2" charset="-122"/>
              </a:rPr>
              <a:t>】</a:t>
            </a:r>
          </a:p>
        </p:txBody>
      </p:sp>
      <p:sp>
        <p:nvSpPr>
          <p:cNvPr id="36868" name="文本框 8194">
            <a:extLst>
              <a:ext uri="{FF2B5EF4-FFF2-40B4-BE49-F238E27FC236}">
                <a16:creationId xmlns:a16="http://schemas.microsoft.com/office/drawing/2014/main" id="{72CA7765-CC13-4637-AD89-33994480F580}"/>
              </a:ext>
            </a:extLst>
          </p:cNvPr>
          <p:cNvSpPr txBox="1">
            <a:spLocks noChangeArrowheads="1"/>
          </p:cNvSpPr>
          <p:nvPr/>
        </p:nvSpPr>
        <p:spPr bwMode="auto">
          <a:xfrm>
            <a:off x="263352" y="982664"/>
            <a:ext cx="11665296"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2800" b="1" dirty="0">
                <a:solidFill>
                  <a:srgbClr val="0000FF"/>
                </a:solidFill>
                <a:latin typeface="楷体_GB2312" pitchFamily="49" charset="-122"/>
                <a:ea typeface="楷体_GB2312" pitchFamily="49" charset="-122"/>
              </a:rPr>
              <a:t>    </a:t>
            </a:r>
            <a:r>
              <a:rPr lang="zh-CN" altLang="en-US" sz="2800" b="1" dirty="0">
                <a:latin typeface="楷体" panose="02010609060101010101" pitchFamily="49" charset="-122"/>
                <a:ea typeface="楷体" panose="02010609060101010101" pitchFamily="49" charset="-122"/>
              </a:rPr>
              <a:t>在湘西风光秀丽、人情质朴的边远小城，生活着靠摆渡为生的祖孙二人。外公年逾七十，仍很健壮；孙女翠翠十五岁，情窦初开。他们热情助人，纯朴善良。两年前在端午节赛龙舟的盛会上，翠翠邂逅当地船总的小儿子傩送并喜欢上了他。傩送的哥哥天保喜欢美丽清纯的翠翠，托人求亲，而地方上的王团总也看上傩送，情愿以碾坊做陪嫁把女儿嫁给傩送。傩送不要，想娶翠翠为妻，宁愿作个摆渡人。于是兄弟俩相约唱歌求婚，让翠翠选择。天保知道翠翠喜欢傩送之后，为了成全弟弟，外出闯滩，遇意外而死。傩送觉得对哥哥的死有责任，抛下翠翠出走他乡。外公因翠翠的婚事操心担忧，在风雨之夜去世。留下翠翠孤独地守着渡船，痴心等着傩送归来， “这个人也许永远不会回来了，也许明天回来”。</a:t>
            </a:r>
          </a:p>
        </p:txBody>
      </p:sp>
    </p:spTree>
  </p:cSld>
  <p:clrMapOvr>
    <a:masterClrMapping/>
  </p:clrMapOvr>
  <p:transition spd="med">
    <p:randomBa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35841">
            <a:extLst>
              <a:ext uri="{FF2B5EF4-FFF2-40B4-BE49-F238E27FC236}">
                <a16:creationId xmlns:a16="http://schemas.microsoft.com/office/drawing/2014/main" id="{F00A0312-C492-4864-93EA-8A13E327E46A}"/>
              </a:ext>
            </a:extLst>
          </p:cNvPr>
          <p:cNvSpPr>
            <a:spLocks noGrp="1" noChangeArrowheads="1"/>
          </p:cNvSpPr>
          <p:nvPr>
            <p:ph type="title"/>
          </p:nvPr>
        </p:nvSpPr>
        <p:spPr>
          <a:xfrm>
            <a:off x="191344" y="102960"/>
            <a:ext cx="5328592" cy="695326"/>
          </a:xfrm>
        </p:spPr>
        <p:txBody>
          <a:bodyPr/>
          <a:lstStyle/>
          <a:p>
            <a:r>
              <a:rPr lang="zh-CN" altLang="en-US" dirty="0"/>
              <a:t>默读课文，回答问题</a:t>
            </a:r>
          </a:p>
        </p:txBody>
      </p:sp>
      <p:sp>
        <p:nvSpPr>
          <p:cNvPr id="35842" name="文本占位符 35842">
            <a:extLst>
              <a:ext uri="{FF2B5EF4-FFF2-40B4-BE49-F238E27FC236}">
                <a16:creationId xmlns:a16="http://schemas.microsoft.com/office/drawing/2014/main" id="{BB12D3BC-ACD4-4881-855F-D2ADF9EBA8AC}"/>
              </a:ext>
            </a:extLst>
          </p:cNvPr>
          <p:cNvSpPr>
            <a:spLocks noGrp="1" noChangeArrowheads="1"/>
          </p:cNvSpPr>
          <p:nvPr>
            <p:ph type="body" idx="1"/>
          </p:nvPr>
        </p:nvSpPr>
        <p:spPr>
          <a:xfrm>
            <a:off x="443372" y="908720"/>
            <a:ext cx="11305256" cy="1368152"/>
          </a:xfrm>
        </p:spPr>
        <p:txBody>
          <a:bodyPr/>
          <a:lstStyle/>
          <a:p>
            <a:pPr marL="0" indent="0">
              <a:buNone/>
            </a:pPr>
            <a:r>
              <a:rPr lang="en-US" altLang="zh-CN" sz="3200" dirty="0">
                <a:latin typeface="黑体" panose="02010609060101010101" pitchFamily="49" charset="-122"/>
                <a:ea typeface="黑体" panose="02010609060101010101" pitchFamily="49" charset="-122"/>
              </a:rPr>
              <a:t>1.</a:t>
            </a:r>
            <a:r>
              <a:rPr lang="zh-CN" altLang="en-US" sz="3200" dirty="0">
                <a:latin typeface="黑体" panose="02010609060101010101" pitchFamily="49" charset="-122"/>
                <a:ea typeface="黑体" panose="02010609060101010101" pitchFamily="49" charset="-122"/>
              </a:rPr>
              <a:t>课文节选部分围绕哪个传统节日展开？</a:t>
            </a:r>
          </a:p>
          <a:p>
            <a:pPr marL="0" indent="0">
              <a:buNone/>
            </a:pPr>
            <a:endParaRPr lang="zh-CN" altLang="en-US" sz="3200" dirty="0">
              <a:latin typeface="黑体" panose="02010609060101010101" pitchFamily="49" charset="-122"/>
              <a:ea typeface="黑体" panose="02010609060101010101" pitchFamily="49" charset="-122"/>
            </a:endParaRPr>
          </a:p>
          <a:p>
            <a:pPr marL="0" indent="0">
              <a:buNone/>
            </a:pPr>
            <a:endParaRPr lang="zh-CN" altLang="en-US" dirty="0"/>
          </a:p>
          <a:p>
            <a:endParaRPr lang="zh-CN" altLang="en-US" dirty="0"/>
          </a:p>
        </p:txBody>
      </p:sp>
      <p:sp>
        <p:nvSpPr>
          <p:cNvPr id="35844" name="文本框 35843">
            <a:extLst>
              <a:ext uri="{FF2B5EF4-FFF2-40B4-BE49-F238E27FC236}">
                <a16:creationId xmlns:a16="http://schemas.microsoft.com/office/drawing/2014/main" id="{6826CF8E-53F8-4240-BD4F-2C9A8DC24A0F}"/>
              </a:ext>
            </a:extLst>
          </p:cNvPr>
          <p:cNvSpPr txBox="1">
            <a:spLocks noChangeArrowheads="1"/>
          </p:cNvSpPr>
          <p:nvPr/>
        </p:nvSpPr>
        <p:spPr bwMode="auto">
          <a:xfrm>
            <a:off x="1631504" y="1457128"/>
            <a:ext cx="17287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200" dirty="0"/>
              <a:t>端午节</a:t>
            </a:r>
          </a:p>
        </p:txBody>
      </p:sp>
      <p:sp>
        <p:nvSpPr>
          <p:cNvPr id="35845" name="文本框 35844">
            <a:extLst>
              <a:ext uri="{FF2B5EF4-FFF2-40B4-BE49-F238E27FC236}">
                <a16:creationId xmlns:a16="http://schemas.microsoft.com/office/drawing/2014/main" id="{FEB6D083-DC5F-43BA-852E-7A750D0C6CFF}"/>
              </a:ext>
            </a:extLst>
          </p:cNvPr>
          <p:cNvSpPr txBox="1">
            <a:spLocks noChangeArrowheads="1"/>
          </p:cNvSpPr>
          <p:nvPr/>
        </p:nvSpPr>
        <p:spPr bwMode="auto">
          <a:xfrm>
            <a:off x="1460954" y="3178080"/>
            <a:ext cx="5355126"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200" dirty="0"/>
              <a:t>第三节：眼前的</a:t>
            </a:r>
          </a:p>
          <a:p>
            <a:pPr>
              <a:spcBef>
                <a:spcPct val="50000"/>
              </a:spcBef>
            </a:pPr>
            <a:r>
              <a:rPr lang="zh-CN" altLang="en-US" sz="3200" dirty="0"/>
              <a:t>第四节：两年前的</a:t>
            </a:r>
          </a:p>
          <a:p>
            <a:pPr>
              <a:spcBef>
                <a:spcPct val="50000"/>
              </a:spcBef>
            </a:pPr>
            <a:r>
              <a:rPr lang="zh-CN" altLang="en-US" sz="3200" dirty="0"/>
              <a:t>第五节：一年前</a:t>
            </a:r>
          </a:p>
          <a:p>
            <a:pPr>
              <a:spcBef>
                <a:spcPct val="50000"/>
              </a:spcBef>
            </a:pPr>
            <a:r>
              <a:rPr lang="zh-CN" altLang="en-US" sz="3200" dirty="0"/>
              <a:t>第六节：又回到眼前</a:t>
            </a:r>
          </a:p>
        </p:txBody>
      </p:sp>
      <p:sp>
        <p:nvSpPr>
          <p:cNvPr id="2" name="矩形 1">
            <a:extLst>
              <a:ext uri="{FF2B5EF4-FFF2-40B4-BE49-F238E27FC236}">
                <a16:creationId xmlns:a16="http://schemas.microsoft.com/office/drawing/2014/main" id="{2B059B54-AACE-447C-A135-3A9A8C7D7612}"/>
              </a:ext>
            </a:extLst>
          </p:cNvPr>
          <p:cNvSpPr/>
          <p:nvPr/>
        </p:nvSpPr>
        <p:spPr>
          <a:xfrm>
            <a:off x="443372" y="2276872"/>
            <a:ext cx="8392041" cy="584775"/>
          </a:xfrm>
          <a:prstGeom prst="rect">
            <a:avLst/>
          </a:prstGeom>
        </p:spPr>
        <p:txBody>
          <a:bodyPr wrap="none">
            <a:spAutoFit/>
          </a:bodyPr>
          <a:lstStyle/>
          <a:p>
            <a:pPr marL="0" indent="0">
              <a:buNone/>
            </a:pPr>
            <a:r>
              <a:rPr lang="en-US" altLang="zh-CN" sz="3200" dirty="0">
                <a:latin typeface="黑体" panose="02010609060101010101" pitchFamily="49" charset="-122"/>
                <a:ea typeface="黑体" panose="02010609060101010101" pitchFamily="49" charset="-122"/>
              </a:rPr>
              <a:t>2.</a:t>
            </a:r>
            <a:r>
              <a:rPr lang="zh-CN" altLang="en-US" sz="3200" dirty="0">
                <a:latin typeface="黑体" panose="02010609060101010101" pitchFamily="49" charset="-122"/>
                <a:ea typeface="黑体" panose="02010609060101010101" pitchFamily="49" charset="-122"/>
              </a:rPr>
              <a:t>具体写了几个端午节？课文是如何安排的？</a:t>
            </a:r>
          </a:p>
        </p:txBody>
      </p:sp>
      <p:pic>
        <p:nvPicPr>
          <p:cNvPr id="6" name="图片 5">
            <a:extLst>
              <a:ext uri="{FF2B5EF4-FFF2-40B4-BE49-F238E27FC236}">
                <a16:creationId xmlns:a16="http://schemas.microsoft.com/office/drawing/2014/main" id="{3B882DD4-C5F2-4443-92D0-6DB3C5A6CD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85631" y="2730465"/>
            <a:ext cx="5063008" cy="369599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 calcmode="lin" valueType="num">
                                      <p:cBhvr additive="base">
                                        <p:cTn id="7" dur="500" fill="hold"/>
                                        <p:tgtEl>
                                          <p:spTgt spid="35844"/>
                                        </p:tgtEl>
                                        <p:attrNameLst>
                                          <p:attrName>ppt_x</p:attrName>
                                        </p:attrNameLst>
                                      </p:cBhvr>
                                      <p:tavLst>
                                        <p:tav tm="0">
                                          <p:val>
                                            <p:strVal val="#ppt_x"/>
                                          </p:val>
                                        </p:tav>
                                        <p:tav tm="100000">
                                          <p:val>
                                            <p:strVal val="#ppt_x"/>
                                          </p:val>
                                        </p:tav>
                                      </p:tavLst>
                                    </p:anim>
                                    <p:anim calcmode="lin" valueType="num">
                                      <p:cBhvr additive="base">
                                        <p:cTn id="8" dur="500" fill="hold"/>
                                        <p:tgtEl>
                                          <p:spTgt spid="358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35845">
                                            <p:txEl>
                                              <p:pRg st="0" end="0"/>
                                            </p:txEl>
                                          </p:spTgt>
                                        </p:tgtEl>
                                        <p:attrNameLst>
                                          <p:attrName>style.visibility</p:attrName>
                                        </p:attrNameLst>
                                      </p:cBhvr>
                                      <p:to>
                                        <p:strVal val="visible"/>
                                      </p:to>
                                    </p:set>
                                    <p:animEffect transition="in" filter="checkerboard(across)">
                                      <p:cBhvr>
                                        <p:cTn id="17" dur="500"/>
                                        <p:tgtEl>
                                          <p:spTgt spid="35845">
                                            <p:txEl>
                                              <p:pRg st="0" end="0"/>
                                            </p:txEl>
                                          </p:spTgt>
                                        </p:tgtEl>
                                      </p:cBhvr>
                                    </p:animEffect>
                                  </p:childTnLst>
                                </p:cTn>
                              </p:par>
                              <p:par>
                                <p:cTn id="18" presetID="5" presetClass="entr" presetSubtype="10" fill="hold" nodeType="withEffect">
                                  <p:stCondLst>
                                    <p:cond delay="0"/>
                                  </p:stCondLst>
                                  <p:childTnLst>
                                    <p:set>
                                      <p:cBhvr>
                                        <p:cTn id="19" dur="1" fill="hold">
                                          <p:stCondLst>
                                            <p:cond delay="0"/>
                                          </p:stCondLst>
                                        </p:cTn>
                                        <p:tgtEl>
                                          <p:spTgt spid="35845">
                                            <p:txEl>
                                              <p:pRg st="1" end="1"/>
                                            </p:txEl>
                                          </p:spTgt>
                                        </p:tgtEl>
                                        <p:attrNameLst>
                                          <p:attrName>style.visibility</p:attrName>
                                        </p:attrNameLst>
                                      </p:cBhvr>
                                      <p:to>
                                        <p:strVal val="visible"/>
                                      </p:to>
                                    </p:set>
                                    <p:animEffect transition="in" filter="checkerboard(across)">
                                      <p:cBhvr>
                                        <p:cTn id="20" dur="500"/>
                                        <p:tgtEl>
                                          <p:spTgt spid="35845">
                                            <p:txEl>
                                              <p:pRg st="1" end="1"/>
                                            </p:txEl>
                                          </p:spTgt>
                                        </p:tgtEl>
                                      </p:cBhvr>
                                    </p:animEffect>
                                  </p:childTnLst>
                                </p:cTn>
                              </p:par>
                              <p:par>
                                <p:cTn id="21" presetID="5" presetClass="entr" presetSubtype="10" fill="hold" nodeType="withEffect">
                                  <p:stCondLst>
                                    <p:cond delay="0"/>
                                  </p:stCondLst>
                                  <p:childTnLst>
                                    <p:set>
                                      <p:cBhvr>
                                        <p:cTn id="22" dur="1" fill="hold">
                                          <p:stCondLst>
                                            <p:cond delay="0"/>
                                          </p:stCondLst>
                                        </p:cTn>
                                        <p:tgtEl>
                                          <p:spTgt spid="35845">
                                            <p:txEl>
                                              <p:pRg st="2" end="2"/>
                                            </p:txEl>
                                          </p:spTgt>
                                        </p:tgtEl>
                                        <p:attrNameLst>
                                          <p:attrName>style.visibility</p:attrName>
                                        </p:attrNameLst>
                                      </p:cBhvr>
                                      <p:to>
                                        <p:strVal val="visible"/>
                                      </p:to>
                                    </p:set>
                                    <p:animEffect transition="in" filter="checkerboard(across)">
                                      <p:cBhvr>
                                        <p:cTn id="23" dur="500"/>
                                        <p:tgtEl>
                                          <p:spTgt spid="35845">
                                            <p:txEl>
                                              <p:pRg st="2" end="2"/>
                                            </p:txEl>
                                          </p:spTgt>
                                        </p:tgtEl>
                                      </p:cBhvr>
                                    </p:animEffect>
                                  </p:childTnLst>
                                </p:cTn>
                              </p:par>
                              <p:par>
                                <p:cTn id="24" presetID="5" presetClass="entr" presetSubtype="10" fill="hold" nodeType="withEffect">
                                  <p:stCondLst>
                                    <p:cond delay="0"/>
                                  </p:stCondLst>
                                  <p:childTnLst>
                                    <p:set>
                                      <p:cBhvr>
                                        <p:cTn id="25" dur="1" fill="hold">
                                          <p:stCondLst>
                                            <p:cond delay="0"/>
                                          </p:stCondLst>
                                        </p:cTn>
                                        <p:tgtEl>
                                          <p:spTgt spid="35845">
                                            <p:txEl>
                                              <p:pRg st="3" end="3"/>
                                            </p:txEl>
                                          </p:spTgt>
                                        </p:tgtEl>
                                        <p:attrNameLst>
                                          <p:attrName>style.visibility</p:attrName>
                                        </p:attrNameLst>
                                      </p:cBhvr>
                                      <p:to>
                                        <p:strVal val="visible"/>
                                      </p:to>
                                    </p:set>
                                    <p:animEffect transition="in" filter="checkerboard(across)">
                                      <p:cBhvr>
                                        <p:cTn id="26" dur="500"/>
                                        <p:tgtEl>
                                          <p:spTgt spid="3584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95233">
            <a:extLst>
              <a:ext uri="{FF2B5EF4-FFF2-40B4-BE49-F238E27FC236}">
                <a16:creationId xmlns:a16="http://schemas.microsoft.com/office/drawing/2014/main" id="{4555CD75-5078-4A8D-877A-B14CFA0C3A65}"/>
              </a:ext>
            </a:extLst>
          </p:cNvPr>
          <p:cNvSpPr>
            <a:spLocks noGrp="1" noChangeArrowheads="1"/>
          </p:cNvSpPr>
          <p:nvPr>
            <p:ph type="title"/>
          </p:nvPr>
        </p:nvSpPr>
        <p:spPr>
          <a:xfrm>
            <a:off x="119336" y="260648"/>
            <a:ext cx="5472608" cy="777875"/>
          </a:xfrm>
        </p:spPr>
        <p:txBody>
          <a:bodyPr/>
          <a:lstStyle/>
          <a:p>
            <a:pPr eaLnBrk="1" hangingPunct="1"/>
            <a:r>
              <a:rPr lang="zh-CN" altLang="en-US" b="1" dirty="0">
                <a:solidFill>
                  <a:srgbClr val="CC0000"/>
                </a:solidFill>
              </a:rPr>
              <a:t>小说节选部分梗概</a:t>
            </a:r>
          </a:p>
        </p:txBody>
      </p:sp>
      <p:sp>
        <p:nvSpPr>
          <p:cNvPr id="37891" name="文本占位符 95234">
            <a:extLst>
              <a:ext uri="{FF2B5EF4-FFF2-40B4-BE49-F238E27FC236}">
                <a16:creationId xmlns:a16="http://schemas.microsoft.com/office/drawing/2014/main" id="{66243C65-D532-4D33-A949-1168071D53B2}"/>
              </a:ext>
            </a:extLst>
          </p:cNvPr>
          <p:cNvSpPr>
            <a:spLocks noGrp="1" noChangeArrowheads="1"/>
          </p:cNvSpPr>
          <p:nvPr>
            <p:ph idx="1"/>
          </p:nvPr>
        </p:nvSpPr>
        <p:spPr>
          <a:xfrm>
            <a:off x="479376" y="1124744"/>
            <a:ext cx="11233248" cy="3312591"/>
          </a:xfrm>
        </p:spPr>
        <p:txBody>
          <a:bodyPr/>
          <a:lstStyle/>
          <a:p>
            <a:pPr marL="0" indent="0" eaLnBrk="1" hangingPunct="1">
              <a:lnSpc>
                <a:spcPct val="90000"/>
              </a:lnSpc>
              <a:buNone/>
            </a:pPr>
            <a:r>
              <a:rPr lang="zh-CN" altLang="en-US" b="1" dirty="0">
                <a:latin typeface="楷体_GB2312" pitchFamily="49" charset="-122"/>
              </a:rPr>
              <a:t>第三节：叙述边城的人们紧锣密鼓地筹备着龙舟竞渡的热闹场面。</a:t>
            </a:r>
          </a:p>
          <a:p>
            <a:pPr marL="0" indent="0" eaLnBrk="1" hangingPunct="1">
              <a:lnSpc>
                <a:spcPct val="90000"/>
              </a:lnSpc>
              <a:buNone/>
            </a:pPr>
            <a:r>
              <a:rPr lang="zh-CN" altLang="en-US" b="1" dirty="0">
                <a:latin typeface="楷体_GB2312" pitchFamily="49" charset="-122"/>
              </a:rPr>
              <a:t>第四节：讲述了翠翠在河边看龙舟，巧遇二老傩送的情形，傩送一句“大鱼咬你”就深深的印在了翠翠心中。</a:t>
            </a:r>
          </a:p>
          <a:p>
            <a:pPr marL="0" indent="0" eaLnBrk="1" hangingPunct="1">
              <a:lnSpc>
                <a:spcPct val="90000"/>
              </a:lnSpc>
              <a:buNone/>
            </a:pPr>
            <a:r>
              <a:rPr lang="zh-CN" altLang="en-US" b="1" dirty="0">
                <a:latin typeface="楷体_GB2312" pitchFamily="49" charset="-122"/>
              </a:rPr>
              <a:t>第五节：讲述翠翠和外祖父看竞渡时巧遇大老天保的情景，祖父拿天保试探翠翠，翠翠却心有所属。</a:t>
            </a:r>
          </a:p>
          <a:p>
            <a:pPr marL="0" indent="0" eaLnBrk="1" hangingPunct="1">
              <a:lnSpc>
                <a:spcPct val="90000"/>
              </a:lnSpc>
              <a:buNone/>
            </a:pPr>
            <a:r>
              <a:rPr lang="zh-CN" altLang="en-US" b="1" dirty="0">
                <a:latin typeface="楷体_GB2312" pitchFamily="49" charset="-122"/>
              </a:rPr>
              <a:t>第六节：迎亲的花轿来到渡口，撩拨着翠翠内心深处的情思，引发了她对爱情的美好憧憬。</a:t>
            </a:r>
          </a:p>
        </p:txBody>
      </p:sp>
      <p:pic>
        <p:nvPicPr>
          <p:cNvPr id="1026" name="Picture 2" descr="https://gimg2.baidu.com/image_search/src=http%3A%2F%2Fpic4.zhimg.com%2Fv2-0e8398aca122d6e1372343bc33baa61b_r.jpg&amp;refer=http%3A%2F%2Fpic4.zhimg.com&amp;app=2002&amp;size=f9999,10000&amp;q=a80&amp;n=0&amp;g=0n&amp;fmt=jpeg?sec=1617161851&amp;t=75602fd9ed0ca33a0c17d8019dcaa825">
            <a:extLst>
              <a:ext uri="{FF2B5EF4-FFF2-40B4-BE49-F238E27FC236}">
                <a16:creationId xmlns:a16="http://schemas.microsoft.com/office/drawing/2014/main" id="{6B57F101-C345-41EC-BF21-B421E708FC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08168" y="4005064"/>
            <a:ext cx="3384376" cy="253828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spd="med">
    <p:randomBa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a:extLst>
              <a:ext uri="{FF2B5EF4-FFF2-40B4-BE49-F238E27FC236}">
                <a16:creationId xmlns:a16="http://schemas.microsoft.com/office/drawing/2014/main" id="{172D0BAA-9014-4B1D-802C-BAEBABACBB92}"/>
              </a:ext>
            </a:extLst>
          </p:cNvPr>
          <p:cNvSpPr>
            <a:spLocks noChangeArrowheads="1"/>
          </p:cNvSpPr>
          <p:nvPr/>
        </p:nvSpPr>
        <p:spPr bwMode="auto">
          <a:xfrm>
            <a:off x="511175" y="1196752"/>
            <a:ext cx="43043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dirty="0">
                <a:solidFill>
                  <a:schemeClr val="tx2"/>
                </a:solidFill>
              </a:rPr>
              <a:t>节选部分的情节内容：</a:t>
            </a:r>
          </a:p>
        </p:txBody>
      </p:sp>
      <p:sp>
        <p:nvSpPr>
          <p:cNvPr id="35844" name="Rectangle 4">
            <a:extLst>
              <a:ext uri="{FF2B5EF4-FFF2-40B4-BE49-F238E27FC236}">
                <a16:creationId xmlns:a16="http://schemas.microsoft.com/office/drawing/2014/main" id="{395BB545-6B39-477F-9C7D-6A98FC161436}"/>
              </a:ext>
            </a:extLst>
          </p:cNvPr>
          <p:cNvSpPr>
            <a:spLocks noChangeArrowheads="1"/>
          </p:cNvSpPr>
          <p:nvPr/>
        </p:nvSpPr>
        <p:spPr bwMode="auto">
          <a:xfrm>
            <a:off x="407368" y="2194719"/>
            <a:ext cx="6552728" cy="246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25000"/>
              </a:lnSpc>
              <a:spcBef>
                <a:spcPct val="50000"/>
              </a:spcBef>
            </a:pPr>
            <a:r>
              <a:rPr lang="zh-CN" altLang="en-US" sz="2400" dirty="0">
                <a:ea typeface="楷体_GB2312" pitchFamily="1" charset="-122"/>
              </a:rPr>
              <a:t>（三）眼前端午，忆起以往     （风俗民情）</a:t>
            </a:r>
          </a:p>
          <a:p>
            <a:pPr algn="just">
              <a:lnSpc>
                <a:spcPct val="125000"/>
              </a:lnSpc>
              <a:spcBef>
                <a:spcPct val="50000"/>
              </a:spcBef>
            </a:pPr>
            <a:r>
              <a:rPr lang="zh-CN" altLang="en-US" sz="2400" dirty="0">
                <a:ea typeface="楷体_GB2312" pitchFamily="1" charset="-122"/>
              </a:rPr>
              <a:t>（四）前年端午，初遇二老     （往事如梦）</a:t>
            </a:r>
          </a:p>
          <a:p>
            <a:pPr algn="just">
              <a:lnSpc>
                <a:spcPct val="125000"/>
              </a:lnSpc>
              <a:spcBef>
                <a:spcPct val="50000"/>
              </a:spcBef>
            </a:pPr>
            <a:r>
              <a:rPr lang="zh-CN" altLang="en-US" sz="2400" dirty="0">
                <a:ea typeface="楷体_GB2312" pitchFamily="1" charset="-122"/>
              </a:rPr>
              <a:t>（五）去年端午，初见大老     （心事谁知）</a:t>
            </a:r>
          </a:p>
          <a:p>
            <a:pPr algn="just">
              <a:lnSpc>
                <a:spcPct val="125000"/>
              </a:lnSpc>
              <a:spcBef>
                <a:spcPct val="50000"/>
              </a:spcBef>
            </a:pPr>
            <a:r>
              <a:rPr lang="zh-CN" altLang="en-US" sz="2400" dirty="0">
                <a:ea typeface="楷体_GB2312" pitchFamily="1" charset="-122"/>
              </a:rPr>
              <a:t>（六）眼前端午，虑及未来     （心头涟漪）</a:t>
            </a:r>
          </a:p>
        </p:txBody>
      </p:sp>
      <p:sp>
        <p:nvSpPr>
          <p:cNvPr id="36867" name="Text Box 5">
            <a:extLst>
              <a:ext uri="{FF2B5EF4-FFF2-40B4-BE49-F238E27FC236}">
                <a16:creationId xmlns:a16="http://schemas.microsoft.com/office/drawing/2014/main" id="{B7A71FE9-6669-435F-8BB8-4FAA164CBD2F}"/>
              </a:ext>
            </a:extLst>
          </p:cNvPr>
          <p:cNvSpPr txBox="1">
            <a:spLocks noChangeArrowheads="1"/>
          </p:cNvSpPr>
          <p:nvPr/>
        </p:nvSpPr>
        <p:spPr bwMode="auto">
          <a:xfrm>
            <a:off x="3431704" y="327397"/>
            <a:ext cx="180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solidFill>
                  <a:srgbClr val="008000"/>
                </a:solidFill>
                <a:ea typeface="黑体" panose="02010609060101010101" pitchFamily="49" charset="-122"/>
              </a:rPr>
              <a:t>故事情节</a:t>
            </a:r>
          </a:p>
        </p:txBody>
      </p:sp>
      <p:pic>
        <p:nvPicPr>
          <p:cNvPr id="36869" name="Picture 7" descr="图片02">
            <a:extLst>
              <a:ext uri="{FF2B5EF4-FFF2-40B4-BE49-F238E27FC236}">
                <a16:creationId xmlns:a16="http://schemas.microsoft.com/office/drawing/2014/main" id="{B0BAC569-821C-4092-8BDE-250C5C0FF6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344" y="116632"/>
            <a:ext cx="2157412"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https://gimg2.baidu.com/image_search/src=http%3A%2F%2Fimg3.doubanio.com%2Fview%2Fphoto%2Fl%2Fpublic%2Fp2255490675.jpg&amp;refer=http%3A%2F%2Fimg3.doubanio.com&amp;app=2002&amp;size=f9999,10000&amp;q=a80&amp;n=0&amp;g=0n&amp;fmt=jpeg?sec=1617188254&amp;t=addf0f3754f40a6632eeeff33e5a36ff">
            <a:extLst>
              <a:ext uri="{FF2B5EF4-FFF2-40B4-BE49-F238E27FC236}">
                <a16:creationId xmlns:a16="http://schemas.microsoft.com/office/drawing/2014/main" id="{F64D9ABC-6014-4833-BFAF-941DE25B98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2110" y="696890"/>
            <a:ext cx="4214530" cy="57020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843"/>
                                        </p:tgtEl>
                                        <p:attrNameLst>
                                          <p:attrName>style.visibility</p:attrName>
                                        </p:attrNameLst>
                                      </p:cBhvr>
                                      <p:to>
                                        <p:strVal val="visible"/>
                                      </p:to>
                                    </p:set>
                                    <p:animEffect transition="in" filter="blinds(horizontal)">
                                      <p:cBhvr>
                                        <p:cTn id="7" dur="500"/>
                                        <p:tgtEl>
                                          <p:spTgt spid="3584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5844"/>
                                        </p:tgtEl>
                                        <p:attrNameLst>
                                          <p:attrName>style.visibility</p:attrName>
                                        </p:attrNameLst>
                                      </p:cBhvr>
                                      <p:to>
                                        <p:strVal val="visible"/>
                                      </p:to>
                                    </p:set>
                                    <p:animEffect transition="in" filter="blinds(horizontal)">
                                      <p:cBhvr>
                                        <p:cTn id="12" dur="500"/>
                                        <p:tgtEl>
                                          <p:spTgt spid="35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autoUpdateAnimBg="0"/>
      <p:bldP spid="35844"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069707AE-8F21-47BB-8492-ACA978510127}"/>
              </a:ext>
            </a:extLst>
          </p:cNvPr>
          <p:cNvSpPr txBox="1"/>
          <p:nvPr/>
        </p:nvSpPr>
        <p:spPr>
          <a:xfrm>
            <a:off x="140012" y="332656"/>
            <a:ext cx="11911976" cy="584775"/>
          </a:xfrm>
          <a:prstGeom prst="rect">
            <a:avLst/>
          </a:prstGeom>
          <a:noFill/>
        </p:spPr>
        <p:txBody>
          <a:bodyPr wrap="square" rtlCol="0">
            <a:spAutoFit/>
          </a:bodyPr>
          <a:lstStyle/>
          <a:p>
            <a:r>
              <a:rPr lang="zh-CN" altLang="en-US" sz="3200" b="1" dirty="0">
                <a:latin typeface="宋体" panose="02010600030101010101" pitchFamily="2" charset="-122"/>
              </a:rPr>
              <a:t>如果要用一个字来概括</a:t>
            </a:r>
            <a:r>
              <a:rPr lang="en-US" altLang="zh-CN" sz="3200" b="1" dirty="0">
                <a:latin typeface="宋体" panose="02010600030101010101" pitchFamily="2" charset="-122"/>
              </a:rPr>
              <a:t>《</a:t>
            </a:r>
            <a:r>
              <a:rPr lang="zh-CN" altLang="en-US" sz="3200" b="1" dirty="0">
                <a:latin typeface="宋体" panose="02010600030101010101" pitchFamily="2" charset="-122"/>
              </a:rPr>
              <a:t>边城</a:t>
            </a:r>
            <a:r>
              <a:rPr lang="en-US" altLang="zh-CN" sz="3200" b="1" dirty="0">
                <a:latin typeface="宋体" panose="02010600030101010101" pitchFamily="2" charset="-122"/>
              </a:rPr>
              <a:t>》</a:t>
            </a:r>
            <a:r>
              <a:rPr lang="zh-CN" altLang="en-US" sz="3200" b="1" dirty="0">
                <a:latin typeface="宋体" panose="02010600030101010101" pitchFamily="2" charset="-122"/>
              </a:rPr>
              <a:t>内容，你认为，哪个字比较好？</a:t>
            </a:r>
          </a:p>
        </p:txBody>
      </p:sp>
      <p:sp>
        <p:nvSpPr>
          <p:cNvPr id="5" name="矩形 4">
            <a:extLst>
              <a:ext uri="{FF2B5EF4-FFF2-40B4-BE49-F238E27FC236}">
                <a16:creationId xmlns:a16="http://schemas.microsoft.com/office/drawing/2014/main" id="{567390F0-B487-4C75-9A2E-779BF681C805}"/>
              </a:ext>
            </a:extLst>
          </p:cNvPr>
          <p:cNvSpPr/>
          <p:nvPr/>
        </p:nvSpPr>
        <p:spPr>
          <a:xfrm>
            <a:off x="2063552" y="1012954"/>
            <a:ext cx="8856984" cy="4832092"/>
          </a:xfrm>
          <a:prstGeom prst="rect">
            <a:avLst/>
          </a:prstGeom>
        </p:spPr>
        <p:txBody>
          <a:bodyPr wrap="square">
            <a:spAutoFit/>
          </a:bodyPr>
          <a:lstStyle/>
          <a:p>
            <a:r>
              <a:rPr lang="zh-CN" altLang="en-US" sz="2800" b="1" dirty="0">
                <a:solidFill>
                  <a:srgbClr val="1E1E1E"/>
                </a:solidFill>
                <a:latin typeface="楷体" panose="02010609060101010101" pitchFamily="49" charset="-122"/>
                <a:ea typeface="楷体" panose="02010609060101010101" pitchFamily="49" charset="-122"/>
              </a:rPr>
              <a:t>    沈从文在谈及自己的创作动机时说：我要表现的本是一种“人生的形式”，一种“优美、健康而又不悖乎人性的人生形式”。我注意不在领导读者去桃源旅行，却想借重桃源上行七百里路酉水流域一个小城市中几个愚夫俗子，被一件普通人事牵连在一处时，各人应得的一分哀乐，为人类的“爱”字作一度恰如其分的说明。</a:t>
            </a:r>
          </a:p>
          <a:p>
            <a:r>
              <a:rPr lang="zh-CN" altLang="en-US" sz="2800" b="1" dirty="0">
                <a:solidFill>
                  <a:srgbClr val="1E1E1E"/>
                </a:solidFill>
                <a:latin typeface="楷体" panose="02010609060101010101" pitchFamily="49" charset="-122"/>
                <a:ea typeface="楷体" panose="02010609060101010101" pitchFamily="49" charset="-122"/>
              </a:rPr>
              <a:t>    作者的意思是：他想用平凡的故事来“说明”怎样的爱才是一种“优美、健康而又不悖乎人性的人生形式”。</a:t>
            </a:r>
          </a:p>
          <a:p>
            <a:r>
              <a:rPr lang="zh-CN" altLang="en-US" sz="2800" b="1" dirty="0">
                <a:solidFill>
                  <a:srgbClr val="1E1E1E"/>
                </a:solidFill>
                <a:latin typeface="楷体" panose="02010609060101010101" pitchFamily="49" charset="-122"/>
                <a:ea typeface="楷体" panose="02010609060101010101" pitchFamily="49" charset="-122"/>
              </a:rPr>
              <a:t>    简言之，作品就是在回答“什么样的爱是合符人性的，是美的”</a:t>
            </a:r>
          </a:p>
        </p:txBody>
      </p:sp>
      <p:sp>
        <p:nvSpPr>
          <p:cNvPr id="6" name="任意多边形 86024">
            <a:extLst>
              <a:ext uri="{FF2B5EF4-FFF2-40B4-BE49-F238E27FC236}">
                <a16:creationId xmlns:a16="http://schemas.microsoft.com/office/drawing/2014/main" id="{3EB8DE83-3BB6-447F-A429-B82D2DA45155}"/>
              </a:ext>
            </a:extLst>
          </p:cNvPr>
          <p:cNvSpPr>
            <a:spLocks noChangeArrowheads="1"/>
          </p:cNvSpPr>
          <p:nvPr/>
        </p:nvSpPr>
        <p:spPr bwMode="auto">
          <a:xfrm>
            <a:off x="263352" y="2459769"/>
            <a:ext cx="1419483" cy="936104"/>
          </a:xfrm>
          <a:custGeom>
            <a:avLst/>
            <a:gdLst>
              <a:gd name="T0" fmla="*/ 121133157 w 21600"/>
              <a:gd name="T1" fmla="*/ 7410037 h 21600"/>
              <a:gd name="T2" fmla="*/ 100553970 w 21600"/>
              <a:gd name="T3" fmla="*/ 2473389 h 21600"/>
              <a:gd name="T4" fmla="*/ 60399235 w 21600"/>
              <a:gd name="T5" fmla="*/ 0 h 21600"/>
              <a:gd name="T6" fmla="*/ 21940008 w 21600"/>
              <a:gd name="T7" fmla="*/ 4421621 h 21600"/>
              <a:gd name="T8" fmla="*/ 2699253 w 21600"/>
              <a:gd name="T9" fmla="*/ 14298237 h 21600"/>
              <a:gd name="T10" fmla="*/ 6413550 w 21600"/>
              <a:gd name="T11" fmla="*/ 25740249 h 21600"/>
              <a:gd name="T12" fmla="*/ 121133157 w 21600"/>
              <a:gd name="T13" fmla="*/ 73185338 h 21600"/>
              <a:gd name="T14" fmla="*/ 234179645 w 21600"/>
              <a:gd name="T15" fmla="*/ 25740249 h 21600"/>
              <a:gd name="T16" fmla="*/ 239589345 w 21600"/>
              <a:gd name="T17" fmla="*/ 14298237 h 21600"/>
              <a:gd name="T18" fmla="*/ 218976679 w 21600"/>
              <a:gd name="T19" fmla="*/ 4421621 h 21600"/>
              <a:gd name="T20" fmla="*/ 181532497 w 21600"/>
              <a:gd name="T21" fmla="*/ 0 h 21600"/>
              <a:gd name="T22" fmla="*/ 141712449 w 21600"/>
              <a:gd name="T23" fmla="*/ 2473389 h 21600"/>
              <a:gd name="T24" fmla="*/ 121133157 w 21600"/>
              <a:gd name="T25" fmla="*/ 7410037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9966"/>
          </a:solidFill>
          <a:ln w="9525">
            <a:solidFill>
              <a:srgbClr val="FF0000"/>
            </a:solidFill>
            <a:miter lim="800000"/>
            <a:headEnd/>
            <a:tailEnd/>
          </a:ln>
        </p:spPr>
        <p:txBody>
          <a:bodyPr/>
          <a:lstStyle/>
          <a:p>
            <a:pPr algn="ctr"/>
            <a:r>
              <a:rPr lang="zh-CN" altLang="en-US" sz="4000" b="1" dirty="0"/>
              <a:t>爱</a:t>
            </a:r>
          </a:p>
        </p:txBody>
      </p:sp>
    </p:spTree>
    <p:extLst>
      <p:ext uri="{BB962C8B-B14F-4D97-AF65-F5344CB8AC3E}">
        <p14:creationId xmlns:p14="http://schemas.microsoft.com/office/powerpoint/2010/main" val="173453806"/>
      </p:ext>
    </p:extLst>
  </p:cSld>
  <p:clrMapOvr>
    <a:masterClrMapping/>
  </p:clrMapOvr>
  <p:transition spd="med">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3" presetClass="entr" presetSubtype="1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blinds(horizontal)">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EB7C023-7119-4186-947A-E1FE557916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20336" y="2996952"/>
            <a:ext cx="2376264" cy="30210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a:extLst>
              <a:ext uri="{FF2B5EF4-FFF2-40B4-BE49-F238E27FC236}">
                <a16:creationId xmlns:a16="http://schemas.microsoft.com/office/drawing/2014/main" id="{069707AE-8F21-47BB-8492-ACA978510127}"/>
              </a:ext>
            </a:extLst>
          </p:cNvPr>
          <p:cNvSpPr txBox="1"/>
          <p:nvPr/>
        </p:nvSpPr>
        <p:spPr>
          <a:xfrm>
            <a:off x="140012" y="332656"/>
            <a:ext cx="5163900" cy="584775"/>
          </a:xfrm>
          <a:prstGeom prst="rect">
            <a:avLst/>
          </a:prstGeom>
          <a:noFill/>
        </p:spPr>
        <p:txBody>
          <a:bodyPr wrap="square" rtlCol="0">
            <a:spAutoFit/>
          </a:bodyPr>
          <a:lstStyle/>
          <a:p>
            <a:r>
              <a:rPr lang="zh-CN" altLang="en-US" sz="3200" b="1" dirty="0">
                <a:latin typeface="宋体" panose="02010600030101010101" pitchFamily="2" charset="-122"/>
              </a:rPr>
              <a:t>那么，文中写了那些爱？</a:t>
            </a:r>
          </a:p>
        </p:txBody>
      </p:sp>
      <p:sp>
        <p:nvSpPr>
          <p:cNvPr id="8" name="文本框 7">
            <a:extLst>
              <a:ext uri="{FF2B5EF4-FFF2-40B4-BE49-F238E27FC236}">
                <a16:creationId xmlns:a16="http://schemas.microsoft.com/office/drawing/2014/main" id="{1A922529-13F6-4C02-8E3C-4A72E043079B}"/>
              </a:ext>
            </a:extLst>
          </p:cNvPr>
          <p:cNvSpPr txBox="1"/>
          <p:nvPr/>
        </p:nvSpPr>
        <p:spPr>
          <a:xfrm>
            <a:off x="695400" y="1264404"/>
            <a:ext cx="2246128" cy="584775"/>
          </a:xfrm>
          <a:prstGeom prst="rect">
            <a:avLst/>
          </a:prstGeom>
          <a:noFill/>
        </p:spPr>
        <p:txBody>
          <a:bodyPr wrap="none" rtlCol="0">
            <a:spAutoFit/>
          </a:bodyPr>
          <a:lstStyle/>
          <a:p>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男女之爱</a:t>
            </a:r>
          </a:p>
        </p:txBody>
      </p:sp>
      <p:sp>
        <p:nvSpPr>
          <p:cNvPr id="9" name="矩形 8">
            <a:extLst>
              <a:ext uri="{FF2B5EF4-FFF2-40B4-BE49-F238E27FC236}">
                <a16:creationId xmlns:a16="http://schemas.microsoft.com/office/drawing/2014/main" id="{744EC034-2A8F-4D5A-9C74-09C4CF32B196}"/>
              </a:ext>
            </a:extLst>
          </p:cNvPr>
          <p:cNvSpPr/>
          <p:nvPr/>
        </p:nvSpPr>
        <p:spPr>
          <a:xfrm>
            <a:off x="479376" y="2046047"/>
            <a:ext cx="9073008" cy="954107"/>
          </a:xfrm>
          <a:prstGeom prst="rect">
            <a:avLst/>
          </a:prstGeom>
        </p:spPr>
        <p:txBody>
          <a:bodyPr wrap="square">
            <a:spAutoFit/>
          </a:bodyPr>
          <a:lstStyle/>
          <a:p>
            <a:r>
              <a:rPr lang="zh-CN" altLang="en-US" sz="2800" b="1" dirty="0">
                <a:solidFill>
                  <a:srgbClr val="222222"/>
                </a:solidFill>
                <a:latin typeface="楷体" panose="02010609060101010101" pitchFamily="49" charset="-122"/>
                <a:ea typeface="楷体" panose="02010609060101010101" pitchFamily="49" charset="-122"/>
              </a:rPr>
              <a:t>    全文通过细腻入微的逼真传神的心理描写和情感变化来展现了纯真女翠翠的爱情由朦胧到清晰的过程</a:t>
            </a:r>
            <a:endParaRPr lang="zh-CN" altLang="en-US" sz="28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4173246981"/>
      </p:ext>
    </p:extLst>
  </p:cSld>
  <p:clrMapOvr>
    <a:masterClrMapping/>
  </p:clrMapOvr>
  <p:transition spd="med">
    <p:randomBa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1" name="文本框 86020">
            <a:extLst>
              <a:ext uri="{FF2B5EF4-FFF2-40B4-BE49-F238E27FC236}">
                <a16:creationId xmlns:a16="http://schemas.microsoft.com/office/drawing/2014/main" id="{C409877C-344F-477C-88E9-03029AB42400}"/>
              </a:ext>
            </a:extLst>
          </p:cNvPr>
          <p:cNvSpPr txBox="1">
            <a:spLocks noChangeArrowheads="1"/>
          </p:cNvSpPr>
          <p:nvPr/>
        </p:nvSpPr>
        <p:spPr bwMode="auto">
          <a:xfrm>
            <a:off x="5375275" y="1125538"/>
            <a:ext cx="173513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400" b="1">
                <a:latin typeface="宋体" panose="02010600030101010101" pitchFamily="2" charset="-122"/>
              </a:rPr>
              <a:t>爷爷</a:t>
            </a:r>
          </a:p>
        </p:txBody>
      </p:sp>
      <p:sp>
        <p:nvSpPr>
          <p:cNvPr id="86022" name="文本框 86021">
            <a:extLst>
              <a:ext uri="{FF2B5EF4-FFF2-40B4-BE49-F238E27FC236}">
                <a16:creationId xmlns:a16="http://schemas.microsoft.com/office/drawing/2014/main" id="{FAD0773C-6C31-4C3D-9FEF-30BF542CA5B7}"/>
              </a:ext>
            </a:extLst>
          </p:cNvPr>
          <p:cNvSpPr txBox="1">
            <a:spLocks noChangeArrowheads="1"/>
          </p:cNvSpPr>
          <p:nvPr/>
        </p:nvSpPr>
        <p:spPr bwMode="auto">
          <a:xfrm>
            <a:off x="7608889" y="5229225"/>
            <a:ext cx="173513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400" b="1">
                <a:latin typeface="宋体" panose="02010600030101010101" pitchFamily="2" charset="-122"/>
              </a:rPr>
              <a:t>天保</a:t>
            </a:r>
          </a:p>
        </p:txBody>
      </p:sp>
      <p:sp>
        <p:nvSpPr>
          <p:cNvPr id="86023" name="文本框 86022">
            <a:extLst>
              <a:ext uri="{FF2B5EF4-FFF2-40B4-BE49-F238E27FC236}">
                <a16:creationId xmlns:a16="http://schemas.microsoft.com/office/drawing/2014/main" id="{341B7702-DE5B-476B-B2C6-A7B759C7DEAF}"/>
              </a:ext>
            </a:extLst>
          </p:cNvPr>
          <p:cNvSpPr txBox="1">
            <a:spLocks noChangeArrowheads="1"/>
          </p:cNvSpPr>
          <p:nvPr/>
        </p:nvSpPr>
        <p:spPr bwMode="auto">
          <a:xfrm>
            <a:off x="3143251" y="5229225"/>
            <a:ext cx="143986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400" b="1">
                <a:latin typeface="宋体" panose="02010600030101010101" pitchFamily="2" charset="-122"/>
              </a:rPr>
              <a:t>傩送</a:t>
            </a:r>
          </a:p>
        </p:txBody>
      </p:sp>
      <p:sp>
        <p:nvSpPr>
          <p:cNvPr id="86024" name="文本框 86023">
            <a:extLst>
              <a:ext uri="{FF2B5EF4-FFF2-40B4-BE49-F238E27FC236}">
                <a16:creationId xmlns:a16="http://schemas.microsoft.com/office/drawing/2014/main" id="{8565B05B-6FC8-454A-82ED-A599B9A66472}"/>
              </a:ext>
            </a:extLst>
          </p:cNvPr>
          <p:cNvSpPr txBox="1">
            <a:spLocks noChangeArrowheads="1"/>
          </p:cNvSpPr>
          <p:nvPr/>
        </p:nvSpPr>
        <p:spPr bwMode="auto">
          <a:xfrm>
            <a:off x="8543925" y="1125538"/>
            <a:ext cx="151288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4400" b="1"/>
              <a:t>顺顺</a:t>
            </a:r>
          </a:p>
        </p:txBody>
      </p:sp>
      <p:sp>
        <p:nvSpPr>
          <p:cNvPr id="86025" name="任意多边形 86024">
            <a:extLst>
              <a:ext uri="{FF2B5EF4-FFF2-40B4-BE49-F238E27FC236}">
                <a16:creationId xmlns:a16="http://schemas.microsoft.com/office/drawing/2014/main" id="{59708E66-FB89-4884-A0EE-301B13BFD0DF}"/>
              </a:ext>
            </a:extLst>
          </p:cNvPr>
          <p:cNvSpPr>
            <a:spLocks noChangeArrowheads="1"/>
          </p:cNvSpPr>
          <p:nvPr/>
        </p:nvSpPr>
        <p:spPr bwMode="auto">
          <a:xfrm>
            <a:off x="4894264" y="3141663"/>
            <a:ext cx="2281237" cy="1257300"/>
          </a:xfrm>
          <a:custGeom>
            <a:avLst/>
            <a:gdLst>
              <a:gd name="T0" fmla="*/ 121133157 w 21600"/>
              <a:gd name="T1" fmla="*/ 7410037 h 21600"/>
              <a:gd name="T2" fmla="*/ 100553970 w 21600"/>
              <a:gd name="T3" fmla="*/ 2473389 h 21600"/>
              <a:gd name="T4" fmla="*/ 60399235 w 21600"/>
              <a:gd name="T5" fmla="*/ 0 h 21600"/>
              <a:gd name="T6" fmla="*/ 21940008 w 21600"/>
              <a:gd name="T7" fmla="*/ 4421621 h 21600"/>
              <a:gd name="T8" fmla="*/ 2699253 w 21600"/>
              <a:gd name="T9" fmla="*/ 14298237 h 21600"/>
              <a:gd name="T10" fmla="*/ 6413550 w 21600"/>
              <a:gd name="T11" fmla="*/ 25740249 h 21600"/>
              <a:gd name="T12" fmla="*/ 121133157 w 21600"/>
              <a:gd name="T13" fmla="*/ 73185338 h 21600"/>
              <a:gd name="T14" fmla="*/ 234179645 w 21600"/>
              <a:gd name="T15" fmla="*/ 25740249 h 21600"/>
              <a:gd name="T16" fmla="*/ 239589345 w 21600"/>
              <a:gd name="T17" fmla="*/ 14298237 h 21600"/>
              <a:gd name="T18" fmla="*/ 218976679 w 21600"/>
              <a:gd name="T19" fmla="*/ 4421621 h 21600"/>
              <a:gd name="T20" fmla="*/ 181532497 w 21600"/>
              <a:gd name="T21" fmla="*/ 0 h 21600"/>
              <a:gd name="T22" fmla="*/ 141712449 w 21600"/>
              <a:gd name="T23" fmla="*/ 2473389 h 21600"/>
              <a:gd name="T24" fmla="*/ 121133157 w 21600"/>
              <a:gd name="T25" fmla="*/ 7410037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9966"/>
          </a:solidFill>
          <a:ln w="9525">
            <a:solidFill>
              <a:srgbClr val="FF0000"/>
            </a:solidFill>
            <a:miter lim="800000"/>
            <a:headEnd/>
            <a:tailEnd/>
          </a:ln>
        </p:spPr>
        <p:txBody>
          <a:bodyPr/>
          <a:lstStyle/>
          <a:p>
            <a:endParaRPr lang="zh-CN" altLang="en-US"/>
          </a:p>
        </p:txBody>
      </p:sp>
      <p:sp>
        <p:nvSpPr>
          <p:cNvPr id="86026" name="文本框 86025">
            <a:extLst>
              <a:ext uri="{FF2B5EF4-FFF2-40B4-BE49-F238E27FC236}">
                <a16:creationId xmlns:a16="http://schemas.microsoft.com/office/drawing/2014/main" id="{E14133D9-04DB-4998-A086-F7ADC4F566D6}"/>
              </a:ext>
            </a:extLst>
          </p:cNvPr>
          <p:cNvSpPr txBox="1">
            <a:spLocks noChangeArrowheads="1"/>
          </p:cNvSpPr>
          <p:nvPr/>
        </p:nvSpPr>
        <p:spPr bwMode="auto">
          <a:xfrm>
            <a:off x="5375275" y="3284538"/>
            <a:ext cx="1600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400" b="1" dirty="0">
                <a:latin typeface="宋体" panose="02010600030101010101" pitchFamily="2" charset="-122"/>
              </a:rPr>
              <a:t>翠翠</a:t>
            </a:r>
          </a:p>
        </p:txBody>
      </p:sp>
      <p:sp>
        <p:nvSpPr>
          <p:cNvPr id="86027" name="直接连接符 86026">
            <a:extLst>
              <a:ext uri="{FF2B5EF4-FFF2-40B4-BE49-F238E27FC236}">
                <a16:creationId xmlns:a16="http://schemas.microsoft.com/office/drawing/2014/main" id="{EEEF9D07-B527-457C-A613-E342FC7EBA1A}"/>
              </a:ext>
            </a:extLst>
          </p:cNvPr>
          <p:cNvSpPr>
            <a:spLocks noChangeShapeType="1"/>
          </p:cNvSpPr>
          <p:nvPr/>
        </p:nvSpPr>
        <p:spPr bwMode="auto">
          <a:xfrm>
            <a:off x="6743701" y="4149726"/>
            <a:ext cx="1368425" cy="1152525"/>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28" name="直接连接符 86027">
            <a:extLst>
              <a:ext uri="{FF2B5EF4-FFF2-40B4-BE49-F238E27FC236}">
                <a16:creationId xmlns:a16="http://schemas.microsoft.com/office/drawing/2014/main" id="{BCC5AA5E-ED7D-4143-A4A6-302B00491EA7}"/>
              </a:ext>
            </a:extLst>
          </p:cNvPr>
          <p:cNvSpPr>
            <a:spLocks noChangeShapeType="1"/>
          </p:cNvSpPr>
          <p:nvPr/>
        </p:nvSpPr>
        <p:spPr bwMode="auto">
          <a:xfrm flipH="1">
            <a:off x="4079876" y="4221164"/>
            <a:ext cx="1368425" cy="1057275"/>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29" name="直接连接符 86028">
            <a:extLst>
              <a:ext uri="{FF2B5EF4-FFF2-40B4-BE49-F238E27FC236}">
                <a16:creationId xmlns:a16="http://schemas.microsoft.com/office/drawing/2014/main" id="{38133722-E1B6-4030-AD33-E0FC308A2098}"/>
              </a:ext>
            </a:extLst>
          </p:cNvPr>
          <p:cNvSpPr>
            <a:spLocks noChangeShapeType="1"/>
          </p:cNvSpPr>
          <p:nvPr/>
        </p:nvSpPr>
        <p:spPr bwMode="auto">
          <a:xfrm flipV="1">
            <a:off x="6096000" y="1916114"/>
            <a:ext cx="0" cy="1152525"/>
          </a:xfrm>
          <a:prstGeom prst="line">
            <a:avLst/>
          </a:prstGeom>
          <a:noFill/>
          <a:ln w="9525">
            <a:solidFill>
              <a:srgbClr val="0099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30" name="直接连接符 86029">
            <a:extLst>
              <a:ext uri="{FF2B5EF4-FFF2-40B4-BE49-F238E27FC236}">
                <a16:creationId xmlns:a16="http://schemas.microsoft.com/office/drawing/2014/main" id="{F6135DC0-93EB-4FF2-B25E-3BDCE3FE8EAD}"/>
              </a:ext>
            </a:extLst>
          </p:cNvPr>
          <p:cNvSpPr>
            <a:spLocks noChangeShapeType="1"/>
          </p:cNvSpPr>
          <p:nvPr/>
        </p:nvSpPr>
        <p:spPr bwMode="auto">
          <a:xfrm>
            <a:off x="4584700" y="5589588"/>
            <a:ext cx="302418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31" name="直接连接符 86030">
            <a:extLst>
              <a:ext uri="{FF2B5EF4-FFF2-40B4-BE49-F238E27FC236}">
                <a16:creationId xmlns:a16="http://schemas.microsoft.com/office/drawing/2014/main" id="{7361018D-0037-43D9-A846-AFAF73BF2229}"/>
              </a:ext>
            </a:extLst>
          </p:cNvPr>
          <p:cNvSpPr>
            <a:spLocks noChangeShapeType="1"/>
          </p:cNvSpPr>
          <p:nvPr/>
        </p:nvSpPr>
        <p:spPr bwMode="auto">
          <a:xfrm>
            <a:off x="6743701" y="1628775"/>
            <a:ext cx="18002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32" name="文本框 86031">
            <a:extLst>
              <a:ext uri="{FF2B5EF4-FFF2-40B4-BE49-F238E27FC236}">
                <a16:creationId xmlns:a16="http://schemas.microsoft.com/office/drawing/2014/main" id="{797A5D9B-F424-4E19-9405-361973850840}"/>
              </a:ext>
            </a:extLst>
          </p:cNvPr>
          <p:cNvSpPr txBox="1">
            <a:spLocks noChangeArrowheads="1"/>
          </p:cNvSpPr>
          <p:nvPr/>
        </p:nvSpPr>
        <p:spPr bwMode="auto">
          <a:xfrm>
            <a:off x="6240463" y="2205039"/>
            <a:ext cx="22225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000" b="1" dirty="0">
                <a:solidFill>
                  <a:srgbClr val="DA5800"/>
                </a:solidFill>
              </a:rPr>
              <a:t>祖孙之爱</a:t>
            </a:r>
          </a:p>
        </p:txBody>
      </p:sp>
      <p:sp>
        <p:nvSpPr>
          <p:cNvPr id="86033" name="文本框 86032">
            <a:extLst>
              <a:ext uri="{FF2B5EF4-FFF2-40B4-BE49-F238E27FC236}">
                <a16:creationId xmlns:a16="http://schemas.microsoft.com/office/drawing/2014/main" id="{98A895C7-B80C-4B29-9F1C-6255B7A62E60}"/>
              </a:ext>
            </a:extLst>
          </p:cNvPr>
          <p:cNvSpPr txBox="1">
            <a:spLocks noChangeArrowheads="1"/>
          </p:cNvSpPr>
          <p:nvPr/>
        </p:nvSpPr>
        <p:spPr bwMode="auto">
          <a:xfrm rot="19233539">
            <a:off x="3216275" y="4156075"/>
            <a:ext cx="20193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600" b="1">
                <a:solidFill>
                  <a:srgbClr val="DA5800"/>
                </a:solidFill>
              </a:rPr>
              <a:t>男女之爱</a:t>
            </a:r>
          </a:p>
        </p:txBody>
      </p:sp>
      <p:sp>
        <p:nvSpPr>
          <p:cNvPr id="86034" name="文本框 86033">
            <a:extLst>
              <a:ext uri="{FF2B5EF4-FFF2-40B4-BE49-F238E27FC236}">
                <a16:creationId xmlns:a16="http://schemas.microsoft.com/office/drawing/2014/main" id="{48F8B5EC-0049-401F-A979-5B6D938DF623}"/>
              </a:ext>
            </a:extLst>
          </p:cNvPr>
          <p:cNvSpPr txBox="1">
            <a:spLocks noChangeArrowheads="1"/>
          </p:cNvSpPr>
          <p:nvPr/>
        </p:nvSpPr>
        <p:spPr bwMode="auto">
          <a:xfrm rot="2318066">
            <a:off x="6959600" y="4076700"/>
            <a:ext cx="20193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600" b="1">
                <a:solidFill>
                  <a:srgbClr val="DA5800"/>
                </a:solidFill>
              </a:rPr>
              <a:t>男女之爱</a:t>
            </a:r>
          </a:p>
        </p:txBody>
      </p:sp>
      <p:sp>
        <p:nvSpPr>
          <p:cNvPr id="86035" name="文本框 86034">
            <a:extLst>
              <a:ext uri="{FF2B5EF4-FFF2-40B4-BE49-F238E27FC236}">
                <a16:creationId xmlns:a16="http://schemas.microsoft.com/office/drawing/2014/main" id="{1E4F59C5-71BA-4512-865A-1E56BCF17921}"/>
              </a:ext>
            </a:extLst>
          </p:cNvPr>
          <p:cNvSpPr txBox="1">
            <a:spLocks noChangeArrowheads="1"/>
          </p:cNvSpPr>
          <p:nvPr/>
        </p:nvSpPr>
        <p:spPr bwMode="auto">
          <a:xfrm>
            <a:off x="5016500" y="5661026"/>
            <a:ext cx="22225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000" b="1" dirty="0">
                <a:solidFill>
                  <a:srgbClr val="DA5800"/>
                </a:solidFill>
              </a:rPr>
              <a:t>兄弟之爱</a:t>
            </a:r>
          </a:p>
        </p:txBody>
      </p:sp>
      <p:sp>
        <p:nvSpPr>
          <p:cNvPr id="86036" name="文本框 86035">
            <a:extLst>
              <a:ext uri="{FF2B5EF4-FFF2-40B4-BE49-F238E27FC236}">
                <a16:creationId xmlns:a16="http://schemas.microsoft.com/office/drawing/2014/main" id="{63978E81-C7C1-4316-88ED-D672203A638C}"/>
              </a:ext>
            </a:extLst>
          </p:cNvPr>
          <p:cNvSpPr txBox="1">
            <a:spLocks noChangeArrowheads="1"/>
          </p:cNvSpPr>
          <p:nvPr/>
        </p:nvSpPr>
        <p:spPr bwMode="auto">
          <a:xfrm>
            <a:off x="6465888" y="855664"/>
            <a:ext cx="22225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000" b="1" dirty="0">
                <a:solidFill>
                  <a:srgbClr val="DA5800"/>
                </a:solidFill>
              </a:rPr>
              <a:t>乡邻之爱</a:t>
            </a:r>
          </a:p>
        </p:txBody>
      </p:sp>
      <p:sp>
        <p:nvSpPr>
          <p:cNvPr id="59413" name="文本框 86036">
            <a:extLst>
              <a:ext uri="{FF2B5EF4-FFF2-40B4-BE49-F238E27FC236}">
                <a16:creationId xmlns:a16="http://schemas.microsoft.com/office/drawing/2014/main" id="{2DAC700B-EAB4-4FB4-BFE9-9F9C5689DD06}"/>
              </a:ext>
            </a:extLst>
          </p:cNvPr>
          <p:cNvSpPr txBox="1">
            <a:spLocks noChangeArrowheads="1"/>
          </p:cNvSpPr>
          <p:nvPr/>
        </p:nvSpPr>
        <p:spPr bwMode="auto">
          <a:xfrm>
            <a:off x="487212" y="605796"/>
            <a:ext cx="738664" cy="5055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latin typeface="Tahoma" panose="020B0604030504040204" pitchFamily="34" charset="0"/>
                <a:ea typeface="仿宋_GB2312" pitchFamily="49" charset="-122"/>
              </a:rPr>
              <a:t>　</a:t>
            </a:r>
            <a:r>
              <a:rPr lang="zh-CN" altLang="en-US" sz="3600" b="1" dirty="0">
                <a:solidFill>
                  <a:srgbClr val="0066FF"/>
                </a:solidFill>
                <a:latin typeface="Tahoma" panose="020B0604030504040204" pitchFamily="34" charset="0"/>
              </a:rPr>
              <a:t>谈谈文中写了哪些爱？</a:t>
            </a:r>
          </a:p>
        </p:txBody>
      </p:sp>
      <p:sp>
        <p:nvSpPr>
          <p:cNvPr id="86038" name="文本框 86037">
            <a:extLst>
              <a:ext uri="{FF2B5EF4-FFF2-40B4-BE49-F238E27FC236}">
                <a16:creationId xmlns:a16="http://schemas.microsoft.com/office/drawing/2014/main" id="{D2663B25-A777-4FF9-9B3C-8E79B9CB8E6B}"/>
              </a:ext>
            </a:extLst>
          </p:cNvPr>
          <p:cNvSpPr txBox="1">
            <a:spLocks noChangeArrowheads="1"/>
          </p:cNvSpPr>
          <p:nvPr/>
        </p:nvSpPr>
        <p:spPr bwMode="auto">
          <a:xfrm>
            <a:off x="1602744" y="866775"/>
            <a:ext cx="1873250"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dirty="0">
                <a:solidFill>
                  <a:srgbClr val="006600"/>
                </a:solidFill>
              </a:rPr>
              <a:t>不讲等级，不谈功利，不计得失，不求回报。人与人</a:t>
            </a:r>
          </a:p>
          <a:p>
            <a:pPr eaLnBrk="1" hangingPunct="1">
              <a:spcBef>
                <a:spcPct val="0"/>
              </a:spcBef>
              <a:buFontTx/>
              <a:buNone/>
            </a:pPr>
            <a:r>
              <a:rPr lang="zh-CN" altLang="en-US" sz="2400" b="1" dirty="0">
                <a:solidFill>
                  <a:srgbClr val="006600"/>
                </a:solidFill>
              </a:rPr>
              <a:t>真诚相待，相互友爱。</a:t>
            </a:r>
          </a:p>
          <a:p>
            <a:pPr eaLnBrk="1" hangingPunct="1">
              <a:spcBef>
                <a:spcPct val="0"/>
              </a:spcBef>
              <a:buFontTx/>
              <a:buNone/>
            </a:pPr>
            <a:endParaRPr lang="zh-CN" altLang="en-US" sz="1800" dirty="0"/>
          </a:p>
        </p:txBody>
      </p:sp>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6021"/>
                                        </p:tgtEl>
                                        <p:attrNameLst>
                                          <p:attrName>style.visibility</p:attrName>
                                        </p:attrNameLst>
                                      </p:cBhvr>
                                      <p:to>
                                        <p:strVal val="visible"/>
                                      </p:to>
                                    </p:set>
                                    <p:animEffect transition="in" filter="blinds(horizontal)">
                                      <p:cBhvr>
                                        <p:cTn id="7" dur="500"/>
                                        <p:tgtEl>
                                          <p:spTgt spid="8602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6023"/>
                                        </p:tgtEl>
                                        <p:attrNameLst>
                                          <p:attrName>style.visibility</p:attrName>
                                        </p:attrNameLst>
                                      </p:cBhvr>
                                      <p:to>
                                        <p:strVal val="visible"/>
                                      </p:to>
                                    </p:set>
                                    <p:animEffect transition="in" filter="blinds(horizontal)">
                                      <p:cBhvr>
                                        <p:cTn id="10" dur="500"/>
                                        <p:tgtEl>
                                          <p:spTgt spid="8602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6022"/>
                                        </p:tgtEl>
                                        <p:attrNameLst>
                                          <p:attrName>style.visibility</p:attrName>
                                        </p:attrNameLst>
                                      </p:cBhvr>
                                      <p:to>
                                        <p:strVal val="visible"/>
                                      </p:to>
                                    </p:set>
                                    <p:animEffect transition="in" filter="blinds(horizontal)">
                                      <p:cBhvr>
                                        <p:cTn id="13" dur="500"/>
                                        <p:tgtEl>
                                          <p:spTgt spid="8602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6026"/>
                                        </p:tgtEl>
                                        <p:attrNameLst>
                                          <p:attrName>style.visibility</p:attrName>
                                        </p:attrNameLst>
                                      </p:cBhvr>
                                      <p:to>
                                        <p:strVal val="visible"/>
                                      </p:to>
                                    </p:set>
                                    <p:animEffect transition="in" filter="blinds(horizontal)">
                                      <p:cBhvr>
                                        <p:cTn id="18" dur="500"/>
                                        <p:tgtEl>
                                          <p:spTgt spid="86026"/>
                                        </p:tgtEl>
                                      </p:cBhvr>
                                    </p:animEffect>
                                  </p:childTnLst>
                                </p:cTn>
                              </p:par>
                              <p:par>
                                <p:cTn id="19" presetID="3" presetClass="entr" presetSubtype="10" fill="hold" nodeType="withEffect">
                                  <p:stCondLst>
                                    <p:cond delay="0"/>
                                  </p:stCondLst>
                                  <p:childTnLst>
                                    <p:set>
                                      <p:cBhvr>
                                        <p:cTn id="20" dur="1" fill="hold">
                                          <p:stCondLst>
                                            <p:cond delay="0"/>
                                          </p:stCondLst>
                                        </p:cTn>
                                        <p:tgtEl>
                                          <p:spTgt spid="86025"/>
                                        </p:tgtEl>
                                        <p:attrNameLst>
                                          <p:attrName>style.visibility</p:attrName>
                                        </p:attrNameLst>
                                      </p:cBhvr>
                                      <p:to>
                                        <p:strVal val="visible"/>
                                      </p:to>
                                    </p:set>
                                    <p:animEffect transition="in" filter="blinds(horizontal)">
                                      <p:cBhvr>
                                        <p:cTn id="21" dur="500"/>
                                        <p:tgtEl>
                                          <p:spTgt spid="86025"/>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2" fill="hold" nodeType="clickEffect">
                                  <p:stCondLst>
                                    <p:cond delay="0"/>
                                  </p:stCondLst>
                                  <p:childTnLst>
                                    <p:set>
                                      <p:cBhvr>
                                        <p:cTn id="25" dur="1" fill="hold">
                                          <p:stCondLst>
                                            <p:cond delay="0"/>
                                          </p:stCondLst>
                                        </p:cTn>
                                        <p:tgtEl>
                                          <p:spTgt spid="86029"/>
                                        </p:tgtEl>
                                        <p:attrNameLst>
                                          <p:attrName>style.visibility</p:attrName>
                                        </p:attrNameLst>
                                      </p:cBhvr>
                                      <p:to>
                                        <p:strVal val="visible"/>
                                      </p:to>
                                    </p:set>
                                    <p:anim calcmode="lin" valueType="num">
                                      <p:cBhvr additive="base">
                                        <p:cTn id="26" dur="1000" fill="hold"/>
                                        <p:tgtEl>
                                          <p:spTgt spid="86029"/>
                                        </p:tgtEl>
                                        <p:attrNameLst>
                                          <p:attrName>ppt_x</p:attrName>
                                        </p:attrNameLst>
                                      </p:cBhvr>
                                      <p:tavLst>
                                        <p:tav tm="0">
                                          <p:val>
                                            <p:strVal val="1+#ppt_w/2"/>
                                          </p:val>
                                        </p:tav>
                                        <p:tav tm="100000">
                                          <p:val>
                                            <p:strVal val="#ppt_x"/>
                                          </p:val>
                                        </p:tav>
                                      </p:tavLst>
                                    </p:anim>
                                    <p:anim calcmode="lin" valueType="num">
                                      <p:cBhvr additive="base">
                                        <p:cTn id="27" dur="1000" fill="hold"/>
                                        <p:tgtEl>
                                          <p:spTgt spid="860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86032"/>
                                        </p:tgtEl>
                                        <p:attrNameLst>
                                          <p:attrName>style.visibility</p:attrName>
                                        </p:attrNameLst>
                                      </p:cBhvr>
                                      <p:to>
                                        <p:strVal val="visible"/>
                                      </p:to>
                                    </p:set>
                                    <p:anim calcmode="lin" valueType="num">
                                      <p:cBhvr additive="base">
                                        <p:cTn id="30" dur="1000" fill="hold"/>
                                        <p:tgtEl>
                                          <p:spTgt spid="86032"/>
                                        </p:tgtEl>
                                        <p:attrNameLst>
                                          <p:attrName>ppt_x</p:attrName>
                                        </p:attrNameLst>
                                      </p:cBhvr>
                                      <p:tavLst>
                                        <p:tav tm="0">
                                          <p:val>
                                            <p:strVal val="1+#ppt_w/2"/>
                                          </p:val>
                                        </p:tav>
                                        <p:tav tm="100000">
                                          <p:val>
                                            <p:strVal val="#ppt_x"/>
                                          </p:val>
                                        </p:tav>
                                      </p:tavLst>
                                    </p:anim>
                                    <p:anim calcmode="lin" valueType="num">
                                      <p:cBhvr additive="base">
                                        <p:cTn id="31" dur="1000" fill="hold"/>
                                        <p:tgtEl>
                                          <p:spTgt spid="86032"/>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86033"/>
                                        </p:tgtEl>
                                        <p:attrNameLst>
                                          <p:attrName>style.visibility</p:attrName>
                                        </p:attrNameLst>
                                      </p:cBhvr>
                                      <p:to>
                                        <p:strVal val="visible"/>
                                      </p:to>
                                    </p:set>
                                    <p:animEffect transition="in" filter="blinds(horizontal)">
                                      <p:cBhvr>
                                        <p:cTn id="36" dur="500"/>
                                        <p:tgtEl>
                                          <p:spTgt spid="86033"/>
                                        </p:tgtEl>
                                      </p:cBhvr>
                                    </p:animEffect>
                                  </p:childTnLst>
                                </p:cTn>
                              </p:par>
                              <p:par>
                                <p:cTn id="37" presetID="3" presetClass="entr" presetSubtype="10" fill="hold" nodeType="withEffect">
                                  <p:stCondLst>
                                    <p:cond delay="0"/>
                                  </p:stCondLst>
                                  <p:childTnLst>
                                    <p:set>
                                      <p:cBhvr>
                                        <p:cTn id="38" dur="1" fill="hold">
                                          <p:stCondLst>
                                            <p:cond delay="0"/>
                                          </p:stCondLst>
                                        </p:cTn>
                                        <p:tgtEl>
                                          <p:spTgt spid="86028"/>
                                        </p:tgtEl>
                                        <p:attrNameLst>
                                          <p:attrName>style.visibility</p:attrName>
                                        </p:attrNameLst>
                                      </p:cBhvr>
                                      <p:to>
                                        <p:strVal val="visible"/>
                                      </p:to>
                                    </p:set>
                                    <p:animEffect transition="in" filter="blinds(horizontal)">
                                      <p:cBhvr>
                                        <p:cTn id="39" dur="500"/>
                                        <p:tgtEl>
                                          <p:spTgt spid="86028"/>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86034"/>
                                        </p:tgtEl>
                                        <p:attrNameLst>
                                          <p:attrName>style.visibility</p:attrName>
                                        </p:attrNameLst>
                                      </p:cBhvr>
                                      <p:to>
                                        <p:strVal val="visible"/>
                                      </p:to>
                                    </p:set>
                                    <p:animEffect transition="in" filter="blinds(horizontal)">
                                      <p:cBhvr>
                                        <p:cTn id="42" dur="500"/>
                                        <p:tgtEl>
                                          <p:spTgt spid="86034"/>
                                        </p:tgtEl>
                                      </p:cBhvr>
                                    </p:animEffect>
                                  </p:childTnLst>
                                </p:cTn>
                              </p:par>
                              <p:par>
                                <p:cTn id="43" presetID="3" presetClass="entr" presetSubtype="10" fill="hold" nodeType="withEffect">
                                  <p:stCondLst>
                                    <p:cond delay="0"/>
                                  </p:stCondLst>
                                  <p:childTnLst>
                                    <p:set>
                                      <p:cBhvr>
                                        <p:cTn id="44" dur="1" fill="hold">
                                          <p:stCondLst>
                                            <p:cond delay="0"/>
                                          </p:stCondLst>
                                        </p:cTn>
                                        <p:tgtEl>
                                          <p:spTgt spid="86027"/>
                                        </p:tgtEl>
                                        <p:attrNameLst>
                                          <p:attrName>style.visibility</p:attrName>
                                        </p:attrNameLst>
                                      </p:cBhvr>
                                      <p:to>
                                        <p:strVal val="visible"/>
                                      </p:to>
                                    </p:set>
                                    <p:animEffect transition="in" filter="blinds(horizontal)">
                                      <p:cBhvr>
                                        <p:cTn id="45" dur="500"/>
                                        <p:tgtEl>
                                          <p:spTgt spid="86027"/>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86035"/>
                                        </p:tgtEl>
                                        <p:attrNameLst>
                                          <p:attrName>style.visibility</p:attrName>
                                        </p:attrNameLst>
                                      </p:cBhvr>
                                      <p:to>
                                        <p:strVal val="visible"/>
                                      </p:to>
                                    </p:set>
                                    <p:anim calcmode="lin" valueType="num">
                                      <p:cBhvr additive="base">
                                        <p:cTn id="50" dur="1000" fill="hold"/>
                                        <p:tgtEl>
                                          <p:spTgt spid="86035"/>
                                        </p:tgtEl>
                                        <p:attrNameLst>
                                          <p:attrName>ppt_x</p:attrName>
                                        </p:attrNameLst>
                                      </p:cBhvr>
                                      <p:tavLst>
                                        <p:tav tm="0">
                                          <p:val>
                                            <p:strVal val="#ppt_x"/>
                                          </p:val>
                                        </p:tav>
                                        <p:tav tm="100000">
                                          <p:val>
                                            <p:strVal val="#ppt_x"/>
                                          </p:val>
                                        </p:tav>
                                      </p:tavLst>
                                    </p:anim>
                                    <p:anim calcmode="lin" valueType="num">
                                      <p:cBhvr additive="base">
                                        <p:cTn id="51" dur="1000" fill="hold"/>
                                        <p:tgtEl>
                                          <p:spTgt spid="86035"/>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86030"/>
                                        </p:tgtEl>
                                        <p:attrNameLst>
                                          <p:attrName>style.visibility</p:attrName>
                                        </p:attrNameLst>
                                      </p:cBhvr>
                                      <p:to>
                                        <p:strVal val="visible"/>
                                      </p:to>
                                    </p:set>
                                    <p:anim calcmode="lin" valueType="num">
                                      <p:cBhvr additive="base">
                                        <p:cTn id="54" dur="1000" fill="hold"/>
                                        <p:tgtEl>
                                          <p:spTgt spid="86030"/>
                                        </p:tgtEl>
                                        <p:attrNameLst>
                                          <p:attrName>ppt_x</p:attrName>
                                        </p:attrNameLst>
                                      </p:cBhvr>
                                      <p:tavLst>
                                        <p:tav tm="0">
                                          <p:val>
                                            <p:strVal val="#ppt_x"/>
                                          </p:val>
                                        </p:tav>
                                        <p:tav tm="100000">
                                          <p:val>
                                            <p:strVal val="#ppt_x"/>
                                          </p:val>
                                        </p:tav>
                                      </p:tavLst>
                                    </p:anim>
                                    <p:anim calcmode="lin" valueType="num">
                                      <p:cBhvr additive="base">
                                        <p:cTn id="55" dur="1000" fill="hold"/>
                                        <p:tgtEl>
                                          <p:spTgt spid="86030"/>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2" presetClass="entr" presetSubtype="2" fill="hold" grpId="0" nodeType="clickEffect">
                                  <p:stCondLst>
                                    <p:cond delay="0"/>
                                  </p:stCondLst>
                                  <p:childTnLst>
                                    <p:set>
                                      <p:cBhvr>
                                        <p:cTn id="59" dur="1" fill="hold">
                                          <p:stCondLst>
                                            <p:cond delay="0"/>
                                          </p:stCondLst>
                                        </p:cTn>
                                        <p:tgtEl>
                                          <p:spTgt spid="86024"/>
                                        </p:tgtEl>
                                        <p:attrNameLst>
                                          <p:attrName>style.visibility</p:attrName>
                                        </p:attrNameLst>
                                      </p:cBhvr>
                                      <p:to>
                                        <p:strVal val="visible"/>
                                      </p:to>
                                    </p:set>
                                    <p:anim calcmode="lin" valueType="num">
                                      <p:cBhvr additive="base">
                                        <p:cTn id="60" dur="500" fill="hold"/>
                                        <p:tgtEl>
                                          <p:spTgt spid="86024"/>
                                        </p:tgtEl>
                                        <p:attrNameLst>
                                          <p:attrName>ppt_x</p:attrName>
                                        </p:attrNameLst>
                                      </p:cBhvr>
                                      <p:tavLst>
                                        <p:tav tm="0">
                                          <p:val>
                                            <p:strVal val="1+#ppt_w/2"/>
                                          </p:val>
                                        </p:tav>
                                        <p:tav tm="100000">
                                          <p:val>
                                            <p:strVal val="#ppt_x"/>
                                          </p:val>
                                        </p:tav>
                                      </p:tavLst>
                                    </p:anim>
                                    <p:anim calcmode="lin" valueType="num">
                                      <p:cBhvr additive="base">
                                        <p:cTn id="61" dur="500" fill="hold"/>
                                        <p:tgtEl>
                                          <p:spTgt spid="86024"/>
                                        </p:tgtEl>
                                        <p:attrNameLst>
                                          <p:attrName>ppt_y</p:attrName>
                                        </p:attrNameLst>
                                      </p:cBhvr>
                                      <p:tavLst>
                                        <p:tav tm="0">
                                          <p:val>
                                            <p:strVal val="#ppt_y"/>
                                          </p:val>
                                        </p:tav>
                                        <p:tav tm="100000">
                                          <p:val>
                                            <p:strVal val="#ppt_y"/>
                                          </p:val>
                                        </p:tav>
                                      </p:tavLst>
                                    </p:anim>
                                  </p:childTnLst>
                                </p:cTn>
                              </p:par>
                            </p:childTnLst>
                          </p:cTn>
                        </p:par>
                      </p:childTnLst>
                    </p:cTn>
                  </p:par>
                  <p:par>
                    <p:cTn id="62" fill="hold" nodeType="clickPar">
                      <p:stCondLst>
                        <p:cond delay="indefinite"/>
                      </p:stCondLst>
                      <p:childTnLst>
                        <p:par>
                          <p:cTn id="63" fill="hold" nodeType="withGroup">
                            <p:stCondLst>
                              <p:cond delay="0"/>
                            </p:stCondLst>
                            <p:childTnLst>
                              <p:par>
                                <p:cTn id="64" presetID="2" presetClass="entr" presetSubtype="1" fill="hold" nodeType="clickEffect">
                                  <p:stCondLst>
                                    <p:cond delay="0"/>
                                  </p:stCondLst>
                                  <p:childTnLst>
                                    <p:set>
                                      <p:cBhvr>
                                        <p:cTn id="65" dur="1" fill="hold">
                                          <p:stCondLst>
                                            <p:cond delay="0"/>
                                          </p:stCondLst>
                                        </p:cTn>
                                        <p:tgtEl>
                                          <p:spTgt spid="86031"/>
                                        </p:tgtEl>
                                        <p:attrNameLst>
                                          <p:attrName>style.visibility</p:attrName>
                                        </p:attrNameLst>
                                      </p:cBhvr>
                                      <p:to>
                                        <p:strVal val="visible"/>
                                      </p:to>
                                    </p:set>
                                    <p:anim calcmode="lin" valueType="num">
                                      <p:cBhvr additive="base">
                                        <p:cTn id="66" dur="500" fill="hold"/>
                                        <p:tgtEl>
                                          <p:spTgt spid="86031"/>
                                        </p:tgtEl>
                                        <p:attrNameLst>
                                          <p:attrName>ppt_x</p:attrName>
                                        </p:attrNameLst>
                                      </p:cBhvr>
                                      <p:tavLst>
                                        <p:tav tm="0">
                                          <p:val>
                                            <p:strVal val="#ppt_x"/>
                                          </p:val>
                                        </p:tav>
                                        <p:tav tm="100000">
                                          <p:val>
                                            <p:strVal val="#ppt_x"/>
                                          </p:val>
                                        </p:tav>
                                      </p:tavLst>
                                    </p:anim>
                                    <p:anim calcmode="lin" valueType="num">
                                      <p:cBhvr additive="base">
                                        <p:cTn id="67" dur="500" fill="hold"/>
                                        <p:tgtEl>
                                          <p:spTgt spid="86031"/>
                                        </p:tgtEl>
                                        <p:attrNameLst>
                                          <p:attrName>ppt_y</p:attrName>
                                        </p:attrNameLst>
                                      </p:cBhvr>
                                      <p:tavLst>
                                        <p:tav tm="0">
                                          <p:val>
                                            <p:strVal val="0-#ppt_h/2"/>
                                          </p:val>
                                        </p:tav>
                                        <p:tav tm="100000">
                                          <p:val>
                                            <p:strVal val="#ppt_y"/>
                                          </p:val>
                                        </p:tav>
                                      </p:tavLst>
                                    </p:anim>
                                  </p:childTnLst>
                                </p:cTn>
                              </p:par>
                              <p:par>
                                <p:cTn id="68" presetID="2" presetClass="entr" presetSubtype="1" fill="hold" grpId="0" nodeType="withEffect">
                                  <p:stCondLst>
                                    <p:cond delay="0"/>
                                  </p:stCondLst>
                                  <p:childTnLst>
                                    <p:set>
                                      <p:cBhvr>
                                        <p:cTn id="69" dur="1" fill="hold">
                                          <p:stCondLst>
                                            <p:cond delay="0"/>
                                          </p:stCondLst>
                                        </p:cTn>
                                        <p:tgtEl>
                                          <p:spTgt spid="86036"/>
                                        </p:tgtEl>
                                        <p:attrNameLst>
                                          <p:attrName>style.visibility</p:attrName>
                                        </p:attrNameLst>
                                      </p:cBhvr>
                                      <p:to>
                                        <p:strVal val="visible"/>
                                      </p:to>
                                    </p:set>
                                    <p:anim calcmode="lin" valueType="num">
                                      <p:cBhvr additive="base">
                                        <p:cTn id="70" dur="500" fill="hold"/>
                                        <p:tgtEl>
                                          <p:spTgt spid="86036"/>
                                        </p:tgtEl>
                                        <p:attrNameLst>
                                          <p:attrName>ppt_x</p:attrName>
                                        </p:attrNameLst>
                                      </p:cBhvr>
                                      <p:tavLst>
                                        <p:tav tm="0">
                                          <p:val>
                                            <p:strVal val="#ppt_x"/>
                                          </p:val>
                                        </p:tav>
                                        <p:tav tm="100000">
                                          <p:val>
                                            <p:strVal val="#ppt_x"/>
                                          </p:val>
                                        </p:tav>
                                      </p:tavLst>
                                    </p:anim>
                                    <p:anim calcmode="lin" valueType="num">
                                      <p:cBhvr additive="base">
                                        <p:cTn id="71" dur="500" fill="hold"/>
                                        <p:tgtEl>
                                          <p:spTgt spid="86036"/>
                                        </p:tgtEl>
                                        <p:attrNameLst>
                                          <p:attrName>ppt_y</p:attrName>
                                        </p:attrNameLst>
                                      </p:cBhvr>
                                      <p:tavLst>
                                        <p:tav tm="0">
                                          <p:val>
                                            <p:strVal val="0-#ppt_h/2"/>
                                          </p:val>
                                        </p:tav>
                                        <p:tav tm="100000">
                                          <p:val>
                                            <p:strVal val="#ppt_y"/>
                                          </p:val>
                                        </p:tav>
                                      </p:tavLst>
                                    </p:anim>
                                  </p:childTnLst>
                                </p:cTn>
                              </p:par>
                            </p:childTnLst>
                          </p:cTn>
                        </p:par>
                      </p:childTnLst>
                    </p:cTn>
                  </p:par>
                  <p:par>
                    <p:cTn id="72" fill="hold" nodeType="clickPar">
                      <p:stCondLst>
                        <p:cond delay="indefinite"/>
                      </p:stCondLst>
                      <p:childTnLst>
                        <p:par>
                          <p:cTn id="73" fill="hold" nodeType="withGroup">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86038"/>
                                        </p:tgtEl>
                                        <p:attrNameLst>
                                          <p:attrName>style.visibility</p:attrName>
                                        </p:attrNameLst>
                                      </p:cBhvr>
                                      <p:to>
                                        <p:strVal val="visible"/>
                                      </p:to>
                                    </p:set>
                                    <p:animEffect transition="in" filter="fade">
                                      <p:cBhvr>
                                        <p:cTn id="76" dur="2000"/>
                                        <p:tgtEl>
                                          <p:spTgt spid="860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1" grpId="0"/>
      <p:bldP spid="86022" grpId="0"/>
      <p:bldP spid="86023" grpId="0"/>
      <p:bldP spid="86024" grpId="0"/>
      <p:bldP spid="86026" grpId="0"/>
      <p:bldP spid="86032" grpId="0"/>
      <p:bldP spid="86033" grpId="0"/>
      <p:bldP spid="86034" grpId="0"/>
      <p:bldP spid="86035" grpId="0"/>
      <p:bldP spid="86036" grpId="0"/>
      <p:bldP spid="860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DE6599C-1AA8-48E4-9C0E-4EBFDA9BC367}"/>
              </a:ext>
            </a:extLst>
          </p:cNvPr>
          <p:cNvSpPr/>
          <p:nvPr/>
        </p:nvSpPr>
        <p:spPr>
          <a:xfrm>
            <a:off x="335360" y="548680"/>
            <a:ext cx="10513168" cy="3046988"/>
          </a:xfrm>
          <a:prstGeom prst="rect">
            <a:avLst/>
          </a:prstGeom>
        </p:spPr>
        <p:txBody>
          <a:bodyPr wrap="square">
            <a:spAutoFit/>
          </a:bodyPr>
          <a:lstStyle/>
          <a:p>
            <a:r>
              <a:rPr lang="zh-CN" altLang="en-US" sz="3200" dirty="0">
                <a:solidFill>
                  <a:srgbClr val="222222"/>
                </a:solidFill>
                <a:latin typeface="楷体" panose="02010609060101010101" pitchFamily="49" charset="-122"/>
                <a:ea typeface="楷体" panose="02010609060101010101" pitchFamily="49" charset="-122"/>
              </a:rPr>
              <a:t>    全文通过细腻入微的逼真传神的心理描写和情感变化来展现了纯真女翠翠的爱情由朦胧到清晰的过程，翠翠的情感变化这条红线一头是爷爷对翠翠爱情心灵上的呵护，另一头是线索所关联的情节勾勒出的湘西人民的敦厚纯朴的品性，作者在貌似不经意中，谱写了一曲充满人性美和人情美的美好诗篇。</a:t>
            </a:r>
            <a:endParaRPr lang="zh-CN" altLang="en-US" sz="3200" dirty="0">
              <a:latin typeface="楷体" panose="02010609060101010101" pitchFamily="49" charset="-122"/>
              <a:ea typeface="楷体" panose="02010609060101010101" pitchFamily="49" charset="-122"/>
            </a:endParaRPr>
          </a:p>
        </p:txBody>
      </p:sp>
      <p:pic>
        <p:nvPicPr>
          <p:cNvPr id="5" name="图片 4">
            <a:extLst>
              <a:ext uri="{FF2B5EF4-FFF2-40B4-BE49-F238E27FC236}">
                <a16:creationId xmlns:a16="http://schemas.microsoft.com/office/drawing/2014/main" id="{2F0DDCF3-7E59-4091-ABEB-932DB704FFBA}"/>
              </a:ext>
            </a:extLst>
          </p:cNvPr>
          <p:cNvPicPr>
            <a:picLocks noChangeAspect="1"/>
          </p:cNvPicPr>
          <p:nvPr/>
        </p:nvPicPr>
        <p:blipFill>
          <a:blip r:embed="rId2"/>
          <a:stretch>
            <a:fillRect/>
          </a:stretch>
        </p:blipFill>
        <p:spPr>
          <a:xfrm>
            <a:off x="7824192" y="3702485"/>
            <a:ext cx="3952367" cy="259228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578632769"/>
      </p:ext>
    </p:extLst>
  </p:cSld>
  <p:clrMapOvr>
    <a:masterClrMapping/>
  </p:clrMapOvr>
  <p:transition spd="med">
    <p:randomBa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文本占位符 78850" descr="67fa13614f348064eaf8f863">
            <a:extLst>
              <a:ext uri="{FF2B5EF4-FFF2-40B4-BE49-F238E27FC236}">
                <a16:creationId xmlns:a16="http://schemas.microsoft.com/office/drawing/2014/main" id="{55D11F48-916C-48EF-A115-F95D71807F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0" y="0"/>
            <a:ext cx="12288688" cy="6858000"/>
          </a:xfrm>
          <a:prstGeom prst="rect">
            <a:avLst/>
          </a:prstGeom>
        </p:spPr>
      </p:pic>
      <p:sp>
        <p:nvSpPr>
          <p:cNvPr id="76803" name="标题 34817">
            <a:extLst>
              <a:ext uri="{FF2B5EF4-FFF2-40B4-BE49-F238E27FC236}">
                <a16:creationId xmlns:a16="http://schemas.microsoft.com/office/drawing/2014/main" id="{C7EF6E6F-C28C-4496-9AA6-E36A6C186D8B}"/>
              </a:ext>
            </a:extLst>
          </p:cNvPr>
          <p:cNvSpPr>
            <a:spLocks noGrp="1" noChangeArrowheads="1"/>
          </p:cNvSpPr>
          <p:nvPr>
            <p:ph type="title"/>
          </p:nvPr>
        </p:nvSpPr>
        <p:spPr>
          <a:xfrm>
            <a:off x="119336" y="188640"/>
            <a:ext cx="2303462" cy="631825"/>
          </a:xfrm>
          <a:solidFill>
            <a:srgbClr val="FFFF00"/>
          </a:solidFill>
        </p:spPr>
        <p:txBody>
          <a:bodyPr>
            <a:normAutofit fontScale="90000"/>
          </a:bodyPr>
          <a:lstStyle/>
          <a:p>
            <a:pPr eaLnBrk="1" hangingPunct="1"/>
            <a:r>
              <a:rPr lang="zh-CN" altLang="en-US" sz="4000" dirty="0">
                <a:solidFill>
                  <a:schemeClr val="tx1"/>
                </a:solidFill>
                <a:ea typeface="方正大黑简体" pitchFamily="2" charset="-122"/>
              </a:rPr>
              <a:t>【主题】</a:t>
            </a:r>
          </a:p>
        </p:txBody>
      </p:sp>
      <p:sp>
        <p:nvSpPr>
          <p:cNvPr id="76804" name="文本占位符 34818">
            <a:extLst>
              <a:ext uri="{FF2B5EF4-FFF2-40B4-BE49-F238E27FC236}">
                <a16:creationId xmlns:a16="http://schemas.microsoft.com/office/drawing/2014/main" id="{956346A6-6613-41F0-A41F-DE9FE71F5470}"/>
              </a:ext>
            </a:extLst>
          </p:cNvPr>
          <p:cNvSpPr>
            <a:spLocks noGrp="1" noChangeArrowheads="1"/>
          </p:cNvSpPr>
          <p:nvPr>
            <p:ph idx="1"/>
          </p:nvPr>
        </p:nvSpPr>
        <p:spPr>
          <a:xfrm>
            <a:off x="1055440" y="1064322"/>
            <a:ext cx="8064500" cy="1223963"/>
          </a:xfrm>
          <a:solidFill>
            <a:srgbClr val="FFFF00"/>
          </a:solidFill>
        </p:spPr>
        <p:txBody>
          <a:bodyPr/>
          <a:lstStyle/>
          <a:p>
            <a:pPr eaLnBrk="1" hangingPunct="1">
              <a:lnSpc>
                <a:spcPct val="90000"/>
              </a:lnSpc>
              <a:buFontTx/>
              <a:buNone/>
            </a:pPr>
            <a:r>
              <a:rPr lang="zh-CN" altLang="en-US" sz="3700" b="1" u="sng">
                <a:solidFill>
                  <a:srgbClr val="FF0000"/>
                </a:solidFill>
              </a:rPr>
              <a:t>赞美</a:t>
            </a:r>
            <a:r>
              <a:rPr lang="en-US" altLang="zh-CN" sz="3700" b="1" u="sng">
                <a:solidFill>
                  <a:srgbClr val="FF0000"/>
                </a:solidFill>
              </a:rPr>
              <a:t>: </a:t>
            </a:r>
            <a:r>
              <a:rPr lang="zh-CN" altLang="en-US" sz="3700" b="1"/>
              <a:t>边城生活的质朴、纯真和人与人之间纯洁的爱</a:t>
            </a:r>
            <a:r>
              <a:rPr lang="zh-CN" altLang="en-US" sz="4100" b="1"/>
              <a:t>；</a:t>
            </a:r>
          </a:p>
        </p:txBody>
      </p:sp>
      <p:sp>
        <p:nvSpPr>
          <p:cNvPr id="76805" name="文本框 34819">
            <a:extLst>
              <a:ext uri="{FF2B5EF4-FFF2-40B4-BE49-F238E27FC236}">
                <a16:creationId xmlns:a16="http://schemas.microsoft.com/office/drawing/2014/main" id="{F7A45FD6-F6CC-440D-A52B-173244739D40}"/>
              </a:ext>
            </a:extLst>
          </p:cNvPr>
          <p:cNvSpPr txBox="1">
            <a:spLocks noChangeArrowheads="1"/>
          </p:cNvSpPr>
          <p:nvPr/>
        </p:nvSpPr>
        <p:spPr bwMode="auto">
          <a:xfrm>
            <a:off x="1918899" y="2436978"/>
            <a:ext cx="8135937" cy="11906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600" b="1" u="sng" dirty="0">
                <a:solidFill>
                  <a:srgbClr val="FF0000"/>
                </a:solidFill>
              </a:rPr>
              <a:t>批判</a:t>
            </a:r>
            <a:r>
              <a:rPr lang="en-US" altLang="zh-CN" sz="3600" b="1" u="sng" dirty="0">
                <a:solidFill>
                  <a:srgbClr val="FF0000"/>
                </a:solidFill>
              </a:rPr>
              <a:t>:  </a:t>
            </a:r>
            <a:r>
              <a:rPr lang="zh-CN" altLang="en-US" sz="3600" b="1" dirty="0"/>
              <a:t>物欲泛滥的现代文明；拜金主义   的浅薄庸俗和腐化堕落的现实；</a:t>
            </a:r>
          </a:p>
        </p:txBody>
      </p:sp>
      <p:sp>
        <p:nvSpPr>
          <p:cNvPr id="76806" name="文本框 34820">
            <a:extLst>
              <a:ext uri="{FF2B5EF4-FFF2-40B4-BE49-F238E27FC236}">
                <a16:creationId xmlns:a16="http://schemas.microsoft.com/office/drawing/2014/main" id="{8BB1833D-CA42-4103-9274-5ED0BDF46F99}"/>
              </a:ext>
            </a:extLst>
          </p:cNvPr>
          <p:cNvSpPr txBox="1">
            <a:spLocks noChangeArrowheads="1"/>
          </p:cNvSpPr>
          <p:nvPr/>
        </p:nvSpPr>
        <p:spPr bwMode="auto">
          <a:xfrm>
            <a:off x="2999656" y="3933056"/>
            <a:ext cx="8064500" cy="6413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3600" b="1" u="sng">
                <a:solidFill>
                  <a:srgbClr val="FF0000"/>
                </a:solidFill>
              </a:rPr>
              <a:t>呼吁</a:t>
            </a:r>
            <a:r>
              <a:rPr lang="en-US" altLang="zh-CN" sz="3600" b="1" u="sng">
                <a:solidFill>
                  <a:srgbClr val="FF0000"/>
                </a:solidFill>
              </a:rPr>
              <a:t>:</a:t>
            </a:r>
            <a:r>
              <a:rPr lang="zh-CN" altLang="en-US" sz="3600" b="1">
                <a:solidFill>
                  <a:srgbClr val="000000"/>
                </a:solidFill>
              </a:rPr>
              <a:t>重建民族的美好品德和人格。</a:t>
            </a:r>
          </a:p>
        </p:txBody>
      </p:sp>
    </p:spTree>
  </p:cSld>
  <p:clrMapOvr>
    <a:masterClrMapping/>
  </p:clrMapOvr>
  <p:transition spd="med">
    <p:randomBa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文本框 51205">
            <a:extLst>
              <a:ext uri="{FF2B5EF4-FFF2-40B4-BE49-F238E27FC236}">
                <a16:creationId xmlns:a16="http://schemas.microsoft.com/office/drawing/2014/main" id="{DADE78FD-B989-4DF5-9307-B3F6D0AF8500}"/>
              </a:ext>
            </a:extLst>
          </p:cNvPr>
          <p:cNvSpPr txBox="1">
            <a:spLocks noChangeArrowheads="1"/>
          </p:cNvSpPr>
          <p:nvPr/>
        </p:nvSpPr>
        <p:spPr bwMode="auto">
          <a:xfrm>
            <a:off x="5159896" y="1988840"/>
            <a:ext cx="4824536" cy="320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b="1" dirty="0">
                <a:solidFill>
                  <a:srgbClr val="000099"/>
                </a:solidFill>
                <a:latin typeface="Times New Roman" panose="02020603050405020304" pitchFamily="18" charset="0"/>
                <a:ea typeface="楷体_GB2312" pitchFamily="49" charset="-122"/>
              </a:rPr>
              <a:t>那些青山绿水中的</a:t>
            </a:r>
            <a:r>
              <a:rPr lang="en-US" altLang="zh-CN" sz="2200" b="1" dirty="0">
                <a:solidFill>
                  <a:srgbClr val="000099"/>
                </a:solidFill>
                <a:latin typeface="Times New Roman" panose="02020603050405020304" pitchFamily="18" charset="0"/>
                <a:ea typeface="楷体_GB2312" pitchFamily="49" charset="-122"/>
              </a:rPr>
              <a:t>……</a:t>
            </a:r>
          </a:p>
          <a:p>
            <a:pPr algn="ctr" eaLnBrk="1" hangingPunct="1">
              <a:spcBef>
                <a:spcPct val="0"/>
              </a:spcBef>
              <a:buFontTx/>
              <a:buNone/>
            </a:pPr>
            <a:endParaRPr lang="en-US" altLang="zh-CN" sz="2600" b="1" dirty="0">
              <a:solidFill>
                <a:srgbClr val="000099"/>
              </a:solidFill>
              <a:latin typeface="Times New Roman" panose="02020603050405020304" pitchFamily="18" charset="0"/>
              <a:ea typeface="楷体_GB2312" pitchFamily="49" charset="-122"/>
            </a:endParaRPr>
          </a:p>
          <a:p>
            <a:pPr algn="ctr" eaLnBrk="1" hangingPunct="1">
              <a:spcBef>
                <a:spcPct val="0"/>
              </a:spcBef>
              <a:buFontTx/>
              <a:buNone/>
            </a:pPr>
            <a:r>
              <a:rPr lang="zh-CN" altLang="en-US" sz="2600" b="1" dirty="0">
                <a:solidFill>
                  <a:srgbClr val="000099"/>
                </a:solidFill>
                <a:latin typeface="Times New Roman" panose="02020603050405020304" pitchFamily="18" charset="0"/>
                <a:ea typeface="楷体_GB2312" pitchFamily="49" charset="-122"/>
              </a:rPr>
              <a:t>天真纯洁的少女</a:t>
            </a:r>
          </a:p>
          <a:p>
            <a:pPr algn="ctr" eaLnBrk="1" hangingPunct="1">
              <a:spcBef>
                <a:spcPct val="0"/>
              </a:spcBef>
              <a:buFontTx/>
              <a:buNone/>
            </a:pPr>
            <a:endParaRPr lang="zh-CN" altLang="en-US" sz="2600" b="1" dirty="0">
              <a:solidFill>
                <a:srgbClr val="000099"/>
              </a:solidFill>
              <a:latin typeface="Times New Roman" panose="02020603050405020304" pitchFamily="18" charset="0"/>
              <a:ea typeface="楷体_GB2312" pitchFamily="49" charset="-122"/>
            </a:endParaRPr>
          </a:p>
          <a:p>
            <a:pPr algn="ctr" eaLnBrk="1" hangingPunct="1">
              <a:spcBef>
                <a:spcPct val="0"/>
              </a:spcBef>
              <a:buFontTx/>
              <a:buNone/>
            </a:pPr>
            <a:r>
              <a:rPr lang="zh-CN" altLang="en-US" sz="2600" b="1" dirty="0">
                <a:solidFill>
                  <a:srgbClr val="000099"/>
                </a:solidFill>
                <a:latin typeface="Times New Roman" panose="02020603050405020304" pitchFamily="18" charset="0"/>
                <a:ea typeface="楷体_GB2312" pitchFamily="49" charset="-122"/>
              </a:rPr>
              <a:t>饱经沧桑的老人</a:t>
            </a:r>
          </a:p>
          <a:p>
            <a:pPr algn="ctr" eaLnBrk="1" hangingPunct="1">
              <a:spcBef>
                <a:spcPct val="0"/>
              </a:spcBef>
              <a:buFontTx/>
              <a:buNone/>
            </a:pPr>
            <a:endParaRPr lang="zh-CN" altLang="en-US" sz="2600" b="1" dirty="0">
              <a:solidFill>
                <a:srgbClr val="000099"/>
              </a:solidFill>
              <a:latin typeface="Times New Roman" panose="02020603050405020304" pitchFamily="18" charset="0"/>
              <a:ea typeface="楷体_GB2312" pitchFamily="49" charset="-122"/>
            </a:endParaRPr>
          </a:p>
          <a:p>
            <a:pPr algn="ctr" eaLnBrk="1" hangingPunct="1">
              <a:spcBef>
                <a:spcPct val="0"/>
              </a:spcBef>
              <a:buFontTx/>
              <a:buNone/>
            </a:pPr>
            <a:r>
              <a:rPr lang="zh-CN" altLang="en-US" sz="2600" b="1" dirty="0">
                <a:solidFill>
                  <a:srgbClr val="000099"/>
                </a:solidFill>
                <a:latin typeface="Times New Roman" panose="02020603050405020304" pitchFamily="18" charset="0"/>
                <a:ea typeface="楷体_GB2312" pitchFamily="49" charset="-122"/>
              </a:rPr>
              <a:t>真挚善良的少年</a:t>
            </a:r>
          </a:p>
          <a:p>
            <a:pPr algn="ctr" eaLnBrk="1" hangingPunct="1">
              <a:spcBef>
                <a:spcPct val="0"/>
              </a:spcBef>
              <a:buFontTx/>
              <a:buNone/>
            </a:pPr>
            <a:r>
              <a:rPr lang="en-US" altLang="zh-CN" sz="2600" b="1" dirty="0">
                <a:solidFill>
                  <a:srgbClr val="000099"/>
                </a:solidFill>
                <a:latin typeface="Times New Roman" panose="02020603050405020304" pitchFamily="18" charset="0"/>
                <a:ea typeface="楷体_GB2312" pitchFamily="49" charset="-122"/>
              </a:rPr>
              <a:t>……</a:t>
            </a:r>
          </a:p>
        </p:txBody>
      </p:sp>
      <p:sp>
        <p:nvSpPr>
          <p:cNvPr id="51207" name="文本框 51206">
            <a:extLst>
              <a:ext uri="{FF2B5EF4-FFF2-40B4-BE49-F238E27FC236}">
                <a16:creationId xmlns:a16="http://schemas.microsoft.com/office/drawing/2014/main" id="{A0279D28-2FA0-4D4F-8989-D5959A2546CA}"/>
              </a:ext>
            </a:extLst>
          </p:cNvPr>
          <p:cNvSpPr txBox="1"/>
          <p:nvPr/>
        </p:nvSpPr>
        <p:spPr>
          <a:xfrm>
            <a:off x="5159896" y="620688"/>
            <a:ext cx="3600450" cy="701675"/>
          </a:xfrm>
          <a:prstGeom prst="rect">
            <a:avLst/>
          </a:prstGeom>
          <a:noFill/>
          <a:ln w="9525">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4000" dirty="0">
                <a:solidFill>
                  <a:srgbClr val="000099"/>
                </a:solidFill>
                <a:ea typeface="方正大黑简体" pitchFamily="2" charset="-122"/>
              </a:rPr>
              <a:t>【</a:t>
            </a:r>
            <a:r>
              <a:rPr lang="zh-CN" altLang="en-US" sz="4000" b="1" dirty="0">
                <a:solidFill>
                  <a:srgbClr val="000099"/>
                </a:solidFill>
                <a:effectLst>
                  <a:outerShdw blurRad="38100" dist="38100" dir="2700000" algn="tl">
                    <a:srgbClr val="C0C0C0"/>
                  </a:outerShdw>
                </a:effectLst>
                <a:ea typeface="黑体" panose="02010609060101010101" pitchFamily="49" charset="-122"/>
              </a:rPr>
              <a:t>人物分析</a:t>
            </a:r>
            <a:r>
              <a:rPr lang="zh-CN" altLang="en-US" sz="4000" dirty="0">
                <a:solidFill>
                  <a:srgbClr val="000099"/>
                </a:solidFill>
                <a:ea typeface="方正大黑简体" pitchFamily="2" charset="-122"/>
              </a:rPr>
              <a:t>】</a:t>
            </a:r>
          </a:p>
        </p:txBody>
      </p:sp>
      <p:pic>
        <p:nvPicPr>
          <p:cNvPr id="2" name="图片 1">
            <a:extLst>
              <a:ext uri="{FF2B5EF4-FFF2-40B4-BE49-F238E27FC236}">
                <a16:creationId xmlns:a16="http://schemas.microsoft.com/office/drawing/2014/main" id="{0D3E897D-F987-419F-BDF5-9C0584A06941}"/>
              </a:ext>
            </a:extLst>
          </p:cNvPr>
          <p:cNvPicPr>
            <a:picLocks noChangeAspect="1"/>
          </p:cNvPicPr>
          <p:nvPr/>
        </p:nvPicPr>
        <p:blipFill>
          <a:blip r:embed="rId2"/>
          <a:stretch>
            <a:fillRect/>
          </a:stretch>
        </p:blipFill>
        <p:spPr>
          <a:xfrm>
            <a:off x="407368" y="494251"/>
            <a:ext cx="3514286" cy="4838095"/>
          </a:xfrm>
          <a:prstGeom prst="rect">
            <a:avLst/>
          </a:prstGeom>
        </p:spPr>
      </p:pic>
    </p:spTree>
  </p:cSld>
  <p:clrMapOvr>
    <a:masterClrMapping/>
  </p:clrMapOvr>
  <p:transition spd="med">
    <p:randomBa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文本框 135169">
            <a:extLst>
              <a:ext uri="{FF2B5EF4-FFF2-40B4-BE49-F238E27FC236}">
                <a16:creationId xmlns:a16="http://schemas.microsoft.com/office/drawing/2014/main" id="{0EC13B7F-18D0-4DF0-938F-73B98E6240E5}"/>
              </a:ext>
            </a:extLst>
          </p:cNvPr>
          <p:cNvSpPr txBox="1">
            <a:spLocks noChangeArrowheads="1"/>
          </p:cNvSpPr>
          <p:nvPr/>
        </p:nvSpPr>
        <p:spPr bwMode="auto">
          <a:xfrm>
            <a:off x="5447928" y="1700808"/>
            <a:ext cx="6192688"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4000" b="1" dirty="0">
                <a:latin typeface="黑体" panose="02010609060101010101" pitchFamily="49" charset="-122"/>
                <a:ea typeface="黑体" panose="02010609060101010101" pitchFamily="49" charset="-122"/>
              </a:rPr>
              <a:t>沈从文（</a:t>
            </a:r>
            <a:r>
              <a:rPr lang="en-US" altLang="zh-CN" sz="4000" b="1" dirty="0">
                <a:latin typeface="黑体" panose="02010609060101010101" pitchFamily="49" charset="-122"/>
                <a:ea typeface="黑体" panose="02010609060101010101" pitchFamily="49" charset="-122"/>
              </a:rPr>
              <a:t>1902—1988</a:t>
            </a:r>
            <a:r>
              <a:rPr lang="zh-CN" altLang="en-US" sz="4000" b="1" dirty="0">
                <a:latin typeface="黑体" panose="02010609060101010101" pitchFamily="49" charset="-122"/>
                <a:ea typeface="黑体" panose="02010609060101010101" pitchFamily="49" charset="-122"/>
              </a:rPr>
              <a:t>），原名沈岳焕。湖南凤凰人。现代小说家、散文家、文物研究家。京派小说代表人物。 </a:t>
            </a:r>
          </a:p>
        </p:txBody>
      </p:sp>
      <p:sp>
        <p:nvSpPr>
          <p:cNvPr id="27651" name="矩形 135170">
            <a:extLst>
              <a:ext uri="{FF2B5EF4-FFF2-40B4-BE49-F238E27FC236}">
                <a16:creationId xmlns:a16="http://schemas.microsoft.com/office/drawing/2014/main" id="{CA9F23E6-01E6-4F31-BD93-8E1B44E3DD7E}"/>
              </a:ext>
            </a:extLst>
          </p:cNvPr>
          <p:cNvSpPr>
            <a:spLocks noChangeArrowheads="1" noChangeShapeType="1" noTextEdit="1"/>
          </p:cNvSpPr>
          <p:nvPr/>
        </p:nvSpPr>
        <p:spPr bwMode="auto">
          <a:xfrm>
            <a:off x="356074" y="404664"/>
            <a:ext cx="3276600" cy="685800"/>
          </a:xfrm>
          <a:prstGeom prst="rect">
            <a:avLst/>
          </a:prstGeom>
        </p:spPr>
        <p:txBody>
          <a:bodyPr wrap="none" fromWordArt="1">
            <a:prstTxWarp prst="textCascadeUp">
              <a:avLst>
                <a:gd name="adj" fmla="val 100000"/>
              </a:avLst>
            </a:prstTxWarp>
            <a:scene3d>
              <a:camera prst="legacyPerspectiveFront">
                <a:rot lat="20519995" lon="1080000" rev="0"/>
              </a:camera>
              <a:lightRig rig="legacyHarsh2" dir="b"/>
            </a:scene3d>
            <a:sp3d extrusionH="430200" prstMaterial="legacyMatte">
              <a:extrusionClr>
                <a:srgbClr val="FF6600"/>
              </a:extrusionClr>
              <a:contourClr>
                <a:srgbClr val="FFE701"/>
              </a:contourClr>
            </a:sp3d>
          </a:bodyPr>
          <a:lstStyle/>
          <a:p>
            <a:pPr algn="ctr"/>
            <a:r>
              <a:rPr lang="zh-CN" altLang="en-US" sz="3600" b="1" kern="10" dirty="0">
                <a:ln w="9525">
                  <a:round/>
                  <a:headEnd/>
                  <a:tailEnd/>
                </a:ln>
                <a:gradFill rotWithShape="1">
                  <a:gsLst>
                    <a:gs pos="0">
                      <a:srgbClr val="FFE701"/>
                    </a:gs>
                    <a:gs pos="100000">
                      <a:srgbClr val="FE3E02"/>
                    </a:gs>
                  </a:gsLst>
                  <a:lin ang="5400000" scaled="1"/>
                </a:gradFill>
                <a:latin typeface="隶书" panose="02010509060101010101" pitchFamily="49" charset="-122"/>
                <a:ea typeface="隶书" panose="02010509060101010101" pitchFamily="49" charset="-122"/>
              </a:rPr>
              <a:t>作者简介</a:t>
            </a:r>
          </a:p>
        </p:txBody>
      </p:sp>
      <p:pic>
        <p:nvPicPr>
          <p:cNvPr id="27652" name="图片 135172" descr="沈从文2">
            <a:extLst>
              <a:ext uri="{FF2B5EF4-FFF2-40B4-BE49-F238E27FC236}">
                <a16:creationId xmlns:a16="http://schemas.microsoft.com/office/drawing/2014/main" id="{2FABAD5C-E156-472E-AFBA-F6A95E7102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360" y="1916832"/>
            <a:ext cx="4495800"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91137" descr="1">
            <a:extLst>
              <a:ext uri="{FF2B5EF4-FFF2-40B4-BE49-F238E27FC236}">
                <a16:creationId xmlns:a16="http://schemas.microsoft.com/office/drawing/2014/main" id="{9B2BF55C-B1E4-4499-8EFC-DA7ADA772DD5}"/>
              </a:ext>
            </a:extLst>
          </p:cNvPr>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t="7629" b="69081"/>
          <a:stretch>
            <a:fillRect/>
          </a:stretch>
        </p:blipFill>
        <p:spPr bwMode="auto">
          <a:xfrm>
            <a:off x="3048000" y="5253037"/>
            <a:ext cx="91440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1142" name="组合 91141">
            <a:extLst>
              <a:ext uri="{FF2B5EF4-FFF2-40B4-BE49-F238E27FC236}">
                <a16:creationId xmlns:a16="http://schemas.microsoft.com/office/drawing/2014/main" id="{A134A79E-F1FE-405B-87D6-124107595E1D}"/>
              </a:ext>
            </a:extLst>
          </p:cNvPr>
          <p:cNvGrpSpPr>
            <a:grpSpLocks/>
          </p:cNvGrpSpPr>
          <p:nvPr/>
        </p:nvGrpSpPr>
        <p:grpSpPr bwMode="auto">
          <a:xfrm>
            <a:off x="2063552" y="2194359"/>
            <a:ext cx="3200400" cy="781050"/>
            <a:chOff x="1872" y="336"/>
            <a:chExt cx="2016" cy="492"/>
          </a:xfrm>
        </p:grpSpPr>
        <p:pic>
          <p:nvPicPr>
            <p:cNvPr id="40967" name="图片 91142" descr="tq8">
              <a:extLst>
                <a:ext uri="{FF2B5EF4-FFF2-40B4-BE49-F238E27FC236}">
                  <a16:creationId xmlns:a16="http://schemas.microsoft.com/office/drawing/2014/main" id="{8BAD085C-DF5C-4424-B459-0DA217A025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2" y="336"/>
              <a:ext cx="2016"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8" name="文本框 91143">
              <a:extLst>
                <a:ext uri="{FF2B5EF4-FFF2-40B4-BE49-F238E27FC236}">
                  <a16:creationId xmlns:a16="http://schemas.microsoft.com/office/drawing/2014/main" id="{393CD7E6-07F5-4EB9-8C15-B584DB22DE90}"/>
                </a:ext>
              </a:extLst>
            </p:cNvPr>
            <p:cNvSpPr txBox="1">
              <a:spLocks noChangeArrowheads="1"/>
            </p:cNvSpPr>
            <p:nvPr/>
          </p:nvSpPr>
          <p:spPr bwMode="auto">
            <a:xfrm>
              <a:off x="2028" y="361"/>
              <a:ext cx="1704"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4000" b="1" dirty="0">
                  <a:solidFill>
                    <a:schemeClr val="accent2"/>
                  </a:solidFill>
                  <a:latin typeface="Times New Roman" panose="02020603050405020304" pitchFamily="18" charset="0"/>
                  <a:ea typeface="幼圆" panose="02010509060101010101" pitchFamily="49" charset="-122"/>
                </a:rPr>
                <a:t>翠翠</a:t>
              </a:r>
            </a:p>
          </p:txBody>
        </p:sp>
      </p:grpSp>
      <p:pic>
        <p:nvPicPr>
          <p:cNvPr id="5126" name="Picture 6" descr="https://gimg2.baidu.com/image_search/src=http%3A%2F%2Fgss0.baidu.com%2F7Po3dSag_xI4khGko9WTAnF6hhy%2Fzhidao%2Fpic%2Fitem%2Fa08b87d6277f9e2f70d2bb261230e924b899f33d.jpg&amp;refer=http%3A%2F%2Fgss0.baidu.com&amp;app=2002&amp;size=f9999,10000&amp;q=a80&amp;n=0&amp;g=0n&amp;fmt=jpeg?sec=1617198247&amp;t=f5557270068cdb3ecb6b2d121ace8454">
            <a:extLst>
              <a:ext uri="{FF2B5EF4-FFF2-40B4-BE49-F238E27FC236}">
                <a16:creationId xmlns:a16="http://schemas.microsoft.com/office/drawing/2014/main" id="{1670F452-B248-451C-9336-8CB0C46FEE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368" y="3860156"/>
            <a:ext cx="4925827" cy="2232248"/>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s://gimg2.baidu.com/image_search/src=http%3A%2F%2Flbimg.tvmao.com%2Fstillcut%2FKpwpLR4nLROpVnKsKDwmLR%3D.jpg&amp;refer=http%3A%2F%2Flbimg.tvmao.com&amp;app=2002&amp;size=f9999,10000&amp;q=a80&amp;n=0&amp;g=0n&amp;fmt=jpeg?sec=1617198334&amp;t=ecc1feb629fbcb8b964562330a32ed84">
            <a:extLst>
              <a:ext uri="{FF2B5EF4-FFF2-40B4-BE49-F238E27FC236}">
                <a16:creationId xmlns:a16="http://schemas.microsoft.com/office/drawing/2014/main" id="{9FE16B76-6ED4-4A21-991D-12261B31292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3047" y="908720"/>
            <a:ext cx="4968552" cy="281115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91142"/>
                                        </p:tgtEl>
                                        <p:attrNameLst>
                                          <p:attrName>style.visibility</p:attrName>
                                        </p:attrNameLst>
                                      </p:cBhvr>
                                      <p:to>
                                        <p:strVal val="visible"/>
                                      </p:to>
                                    </p:set>
                                    <p:anim calcmode="lin" valueType="num">
                                      <p:cBhvr>
                                        <p:cTn id="7" dur="500" fill="hold"/>
                                        <p:tgtEl>
                                          <p:spTgt spid="91142"/>
                                        </p:tgtEl>
                                        <p:attrNameLst>
                                          <p:attrName>ppt_w</p:attrName>
                                        </p:attrNameLst>
                                      </p:cBhvr>
                                      <p:tavLst>
                                        <p:tav tm="0">
                                          <p:val>
                                            <p:fltVal val="0"/>
                                          </p:val>
                                        </p:tav>
                                        <p:tav tm="100000">
                                          <p:val>
                                            <p:strVal val="#ppt_w"/>
                                          </p:val>
                                        </p:tav>
                                      </p:tavLst>
                                    </p:anim>
                                    <p:anim calcmode="lin" valueType="num">
                                      <p:cBhvr>
                                        <p:cTn id="8" dur="500" fill="hold"/>
                                        <p:tgtEl>
                                          <p:spTgt spid="9114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63489">
            <a:extLst>
              <a:ext uri="{FF2B5EF4-FFF2-40B4-BE49-F238E27FC236}">
                <a16:creationId xmlns:a16="http://schemas.microsoft.com/office/drawing/2014/main" id="{B1C9F5B4-8707-40EE-9D04-112826C24E23}"/>
              </a:ext>
            </a:extLst>
          </p:cNvPr>
          <p:cNvSpPr>
            <a:spLocks noGrp="1" noChangeArrowheads="1"/>
          </p:cNvSpPr>
          <p:nvPr>
            <p:ph type="title"/>
          </p:nvPr>
        </p:nvSpPr>
        <p:spPr>
          <a:xfrm>
            <a:off x="119336" y="116632"/>
            <a:ext cx="9396413" cy="816200"/>
          </a:xfrm>
        </p:spPr>
        <p:txBody>
          <a:bodyPr/>
          <a:lstStyle/>
          <a:p>
            <a:pPr eaLnBrk="1" hangingPunct="1"/>
            <a:r>
              <a:rPr lang="zh-CN" altLang="en-US" sz="3200" b="1" dirty="0">
                <a:solidFill>
                  <a:schemeClr val="accent2"/>
                </a:solidFill>
                <a:latin typeface="黑体" panose="02010609060101010101" pitchFamily="49" charset="-122"/>
                <a:ea typeface="黑体" panose="02010609060101010101" pitchFamily="49" charset="-122"/>
              </a:rPr>
              <a:t>仔细阅读第四部分，说说翠翠是个怎样的女孩？</a:t>
            </a:r>
          </a:p>
        </p:txBody>
      </p:sp>
      <p:sp>
        <p:nvSpPr>
          <p:cNvPr id="63491" name="内容占位符 63490">
            <a:extLst>
              <a:ext uri="{FF2B5EF4-FFF2-40B4-BE49-F238E27FC236}">
                <a16:creationId xmlns:a16="http://schemas.microsoft.com/office/drawing/2014/main" id="{EE27B65D-3407-445C-9458-811363708AE6}"/>
              </a:ext>
            </a:extLst>
          </p:cNvPr>
          <p:cNvSpPr>
            <a:spLocks noGrp="1" noChangeArrowheads="1"/>
          </p:cNvSpPr>
          <p:nvPr>
            <p:ph idx="1"/>
          </p:nvPr>
        </p:nvSpPr>
        <p:spPr>
          <a:xfrm>
            <a:off x="451748" y="1556793"/>
            <a:ext cx="11548907" cy="2736304"/>
          </a:xfrm>
        </p:spPr>
        <p:txBody>
          <a:bodyPr/>
          <a:lstStyle/>
          <a:p>
            <a:pPr eaLnBrk="1" hangingPunct="1">
              <a:buFontTx/>
              <a:buNone/>
            </a:pPr>
            <a:r>
              <a:rPr lang="en-US" altLang="zh-CN" b="1" dirty="0">
                <a:latin typeface="幼圆" panose="02010509060101010101" pitchFamily="49" charset="-122"/>
                <a:ea typeface="幼圆" panose="02010509060101010101" pitchFamily="49" charset="-122"/>
              </a:rPr>
              <a:t>      </a:t>
            </a:r>
            <a:r>
              <a:rPr lang="zh-CN" altLang="en-US" b="1" dirty="0">
                <a:latin typeface="幼圆" panose="02010509060101010101" pitchFamily="49" charset="-122"/>
                <a:ea typeface="幼圆" panose="02010509060101010101" pitchFamily="49" charset="-122"/>
              </a:rPr>
              <a:t>翠翠一面注意划船，一面心想“过不久祖父总会找来的”。但过了许久，祖父还不来，翠翠便稍稍有点儿着慌了。</a:t>
            </a:r>
          </a:p>
          <a:p>
            <a:pPr eaLnBrk="1" hangingPunct="1">
              <a:buFontTx/>
              <a:buNone/>
            </a:pPr>
            <a:endParaRPr lang="zh-CN" altLang="en-US" b="1" dirty="0">
              <a:latin typeface="幼圆" panose="02010509060101010101" pitchFamily="49" charset="-122"/>
              <a:ea typeface="幼圆" panose="02010509060101010101" pitchFamily="49" charset="-122"/>
            </a:endParaRPr>
          </a:p>
          <a:p>
            <a:pPr eaLnBrk="1" hangingPunct="1">
              <a:buFontTx/>
              <a:buNone/>
            </a:pPr>
            <a:r>
              <a:rPr lang="zh-CN" altLang="en-US" b="1" dirty="0">
                <a:latin typeface="幼圆" panose="02010509060101010101" pitchFamily="49" charset="-122"/>
                <a:ea typeface="幼圆" panose="02010509060101010101" pitchFamily="49" charset="-122"/>
              </a:rPr>
              <a:t>      </a:t>
            </a:r>
            <a:r>
              <a:rPr lang="zh-CN" altLang="en-US" sz="2800" b="1" dirty="0">
                <a:solidFill>
                  <a:srgbClr val="FF0000"/>
                </a:solidFill>
                <a:latin typeface="楷体_GB2312" pitchFamily="49" charset="-122"/>
                <a:ea typeface="楷体_GB2312" pitchFamily="49" charset="-122"/>
              </a:rPr>
              <a:t>表明翠翠对爷爷的信任和依恋，仿佛一离开了爷爷便不知何去何从，写出了一个</a:t>
            </a:r>
            <a:r>
              <a:rPr lang="zh-CN" altLang="en-US" sz="2800" b="1" dirty="0">
                <a:solidFill>
                  <a:schemeClr val="accent2"/>
                </a:solidFill>
                <a:latin typeface="楷体_GB2312" pitchFamily="49" charset="-122"/>
                <a:ea typeface="楷体_GB2312" pitchFamily="49" charset="-122"/>
              </a:rPr>
              <a:t>娇羞可爱</a:t>
            </a:r>
            <a:r>
              <a:rPr lang="zh-CN" altLang="en-US" sz="2800" b="1" dirty="0">
                <a:solidFill>
                  <a:srgbClr val="FF0000"/>
                </a:solidFill>
                <a:latin typeface="楷体_GB2312" pitchFamily="49" charset="-122"/>
                <a:ea typeface="楷体_GB2312" pitchFamily="49" charset="-122"/>
              </a:rPr>
              <a:t>的小女孩形象。</a:t>
            </a:r>
          </a:p>
          <a:p>
            <a:pPr eaLnBrk="1" hangingPunct="1">
              <a:buFontTx/>
              <a:buNone/>
            </a:pPr>
            <a:endParaRPr lang="zh-CN" altLang="en-US" sz="2800" b="1" dirty="0">
              <a:solidFill>
                <a:srgbClr val="FF0000"/>
              </a:solidFill>
              <a:latin typeface="楷体_GB2312" pitchFamily="49" charset="-122"/>
              <a:ea typeface="楷体_GB2312" pitchFamily="49" charset="-122"/>
            </a:endParaRPr>
          </a:p>
        </p:txBody>
      </p:sp>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animEffect transition="in" filter="blinds(horizontal)">
                                      <p:cBhvr>
                                        <p:cTn id="7" dur="500"/>
                                        <p:tgtEl>
                                          <p:spTgt spid="6349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3491">
                                            <p:txEl>
                                              <p:pRg st="2" end="2"/>
                                            </p:txEl>
                                          </p:spTgt>
                                        </p:tgtEl>
                                        <p:attrNameLst>
                                          <p:attrName>style.visibility</p:attrName>
                                        </p:attrNameLst>
                                      </p:cBhvr>
                                      <p:to>
                                        <p:strVal val="visible"/>
                                      </p:to>
                                    </p:set>
                                    <p:animEffect transition="in" filter="blinds(horizontal)">
                                      <p:cBhvr>
                                        <p:cTn id="12" dur="500"/>
                                        <p:tgtEl>
                                          <p:spTgt spid="634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64513">
            <a:extLst>
              <a:ext uri="{FF2B5EF4-FFF2-40B4-BE49-F238E27FC236}">
                <a16:creationId xmlns:a16="http://schemas.microsoft.com/office/drawing/2014/main" id="{D2227D2D-58F5-49B0-A0B7-F5ED5A8FEA9E}"/>
              </a:ext>
            </a:extLst>
          </p:cNvPr>
          <p:cNvSpPr>
            <a:spLocks noGrp="1" noChangeArrowheads="1"/>
          </p:cNvSpPr>
          <p:nvPr>
            <p:ph idx="1"/>
          </p:nvPr>
        </p:nvSpPr>
        <p:spPr>
          <a:xfrm>
            <a:off x="623392" y="1340768"/>
            <a:ext cx="11017224" cy="4351338"/>
          </a:xfrm>
        </p:spPr>
        <p:txBody>
          <a:bodyPr/>
          <a:lstStyle/>
          <a:p>
            <a:pPr eaLnBrk="1" hangingPunct="1">
              <a:buFontTx/>
              <a:buNone/>
            </a:pPr>
            <a:r>
              <a:rPr lang="en-US" altLang="zh-CN" b="1" dirty="0">
                <a:latin typeface="幼圆" panose="02010509060101010101" pitchFamily="49" charset="-122"/>
                <a:ea typeface="幼圆" panose="02010509060101010101" pitchFamily="49" charset="-122"/>
              </a:rPr>
              <a:t>     </a:t>
            </a:r>
            <a:r>
              <a:rPr lang="zh-CN" altLang="en-US" b="1" dirty="0">
                <a:latin typeface="幼圆" panose="02010509060101010101" pitchFamily="49" charset="-122"/>
                <a:ea typeface="幼圆" panose="02010509060101010101" pitchFamily="49" charset="-122"/>
              </a:rPr>
              <a:t>到路上时，祖父想起什么似的，又问翠翠，“翠翠，翠翠，人那么多，好热闹，你一个人敢到河边看龙船吗？”翠翠说：“怎么不敢？可是一个人有什么意思。”</a:t>
            </a:r>
          </a:p>
          <a:p>
            <a:pPr eaLnBrk="1" hangingPunct="1">
              <a:buFontTx/>
              <a:buNone/>
            </a:pPr>
            <a:endParaRPr lang="zh-CN" altLang="en-US" b="1" dirty="0">
              <a:latin typeface="幼圆" panose="02010509060101010101" pitchFamily="49" charset="-122"/>
              <a:ea typeface="幼圆" panose="02010509060101010101" pitchFamily="49" charset="-122"/>
            </a:endParaRPr>
          </a:p>
          <a:p>
            <a:pPr eaLnBrk="1" hangingPunct="1">
              <a:buFontTx/>
              <a:buNone/>
            </a:pPr>
            <a:r>
              <a:rPr lang="zh-CN" altLang="en-US" sz="2800" b="1" dirty="0">
                <a:solidFill>
                  <a:srgbClr val="FF0000"/>
                </a:solidFill>
                <a:latin typeface="楷体_GB2312" pitchFamily="49" charset="-122"/>
                <a:ea typeface="楷体_GB2312" pitchFamily="49" charset="-122"/>
              </a:rPr>
              <a:t>     潜台词就是要爷爷陪着一起去，但同时表明要爷爷去不是因为自己胆小，</a:t>
            </a:r>
            <a:r>
              <a:rPr lang="zh-CN" altLang="en-US" sz="2800" b="1" dirty="0">
                <a:solidFill>
                  <a:schemeClr val="accent2"/>
                </a:solidFill>
                <a:latin typeface="楷体_GB2312" pitchFamily="49" charset="-122"/>
                <a:ea typeface="楷体_GB2312" pitchFamily="49" charset="-122"/>
              </a:rPr>
              <a:t>聪明可爱，</a:t>
            </a:r>
            <a:r>
              <a:rPr lang="zh-CN" altLang="en-US" sz="2800" b="1" dirty="0">
                <a:solidFill>
                  <a:srgbClr val="FF0000"/>
                </a:solidFill>
                <a:latin typeface="楷体_GB2312" pitchFamily="49" charset="-122"/>
                <a:ea typeface="楷体_GB2312" pitchFamily="49" charset="-122"/>
              </a:rPr>
              <a:t>同时也隐隐道出了翠翠内心深处的孤寂和对爷爷的依恋。</a:t>
            </a:r>
          </a:p>
        </p:txBody>
      </p:sp>
      <p:sp>
        <p:nvSpPr>
          <p:cNvPr id="6" name="标题 63489">
            <a:extLst>
              <a:ext uri="{FF2B5EF4-FFF2-40B4-BE49-F238E27FC236}">
                <a16:creationId xmlns:a16="http://schemas.microsoft.com/office/drawing/2014/main" id="{B6AB3BCF-3D11-42D1-8D5E-8FF922318350}"/>
              </a:ext>
            </a:extLst>
          </p:cNvPr>
          <p:cNvSpPr txBox="1">
            <a:spLocks noChangeArrowheads="1"/>
          </p:cNvSpPr>
          <p:nvPr/>
        </p:nvSpPr>
        <p:spPr>
          <a:xfrm>
            <a:off x="119336" y="116632"/>
            <a:ext cx="9396413" cy="816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zh-CN" altLang="en-US" sz="3200" b="1">
                <a:solidFill>
                  <a:schemeClr val="accent2"/>
                </a:solidFill>
                <a:latin typeface="黑体" panose="02010609060101010101" pitchFamily="49" charset="-122"/>
                <a:ea typeface="黑体" panose="02010609060101010101" pitchFamily="49" charset="-122"/>
              </a:rPr>
              <a:t>仔细阅读第四部分，说说翠翠是个怎样的女孩？</a:t>
            </a:r>
            <a:endParaRPr lang="zh-CN" altLang="en-US" sz="3200" b="1" dirty="0">
              <a:solidFill>
                <a:schemeClr val="accent2"/>
              </a:solidFill>
              <a:latin typeface="黑体" panose="02010609060101010101" pitchFamily="49" charset="-122"/>
              <a:ea typeface="黑体" panose="02010609060101010101" pitchFamily="49" charset="-122"/>
            </a:endParaRPr>
          </a:p>
        </p:txBody>
      </p:sp>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64514">
                                            <p:txEl>
                                              <p:pRg st="2" end="2"/>
                                            </p:txEl>
                                          </p:spTgt>
                                        </p:tgtEl>
                                        <p:attrNameLst>
                                          <p:attrName>style.visibility</p:attrName>
                                        </p:attrNameLst>
                                      </p:cBhvr>
                                      <p:to>
                                        <p:strVal val="visible"/>
                                      </p:to>
                                    </p:set>
                                    <p:animEffect transition="in" filter="fade">
                                      <p:cBhvr>
                                        <p:cTn id="7" dur="1000"/>
                                        <p:tgtEl>
                                          <p:spTgt spid="64514">
                                            <p:txEl>
                                              <p:pRg st="2" end="2"/>
                                            </p:txEl>
                                          </p:spTgt>
                                        </p:tgtEl>
                                      </p:cBhvr>
                                    </p:animEffect>
                                    <p:anim calcmode="lin" valueType="num">
                                      <p:cBhvr>
                                        <p:cTn id="8" dur="1000" fill="hold"/>
                                        <p:tgtEl>
                                          <p:spTgt spid="6451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6451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内容占位符 65537">
            <a:extLst>
              <a:ext uri="{FF2B5EF4-FFF2-40B4-BE49-F238E27FC236}">
                <a16:creationId xmlns:a16="http://schemas.microsoft.com/office/drawing/2014/main" id="{560C5B05-CA95-4A5E-9CC1-5989DA4929EE}"/>
              </a:ext>
            </a:extLst>
          </p:cNvPr>
          <p:cNvSpPr>
            <a:spLocks noGrp="1" noChangeArrowheads="1"/>
          </p:cNvSpPr>
          <p:nvPr>
            <p:ph idx="1"/>
          </p:nvPr>
        </p:nvSpPr>
        <p:spPr>
          <a:xfrm>
            <a:off x="695400" y="1700213"/>
            <a:ext cx="10729192" cy="3168947"/>
          </a:xfrm>
        </p:spPr>
        <p:txBody>
          <a:bodyPr/>
          <a:lstStyle/>
          <a:p>
            <a:pPr eaLnBrk="1" hangingPunct="1">
              <a:buFontTx/>
              <a:buNone/>
            </a:pPr>
            <a:r>
              <a:rPr lang="en-US" altLang="zh-CN" b="1" dirty="0">
                <a:latin typeface="幼圆" panose="02010509060101010101" pitchFamily="49" charset="-122"/>
                <a:ea typeface="幼圆" panose="02010509060101010101" pitchFamily="49" charset="-122"/>
              </a:rPr>
              <a:t>     </a:t>
            </a:r>
            <a:r>
              <a:rPr lang="zh-CN" altLang="en-US" b="1" dirty="0">
                <a:latin typeface="幼圆" panose="02010509060101010101" pitchFamily="49" charset="-122"/>
                <a:ea typeface="幼圆" panose="02010509060101010101" pitchFamily="49" charset="-122"/>
              </a:rPr>
              <a:t>落日向上游翠翠家中那一方落去，黄昏把河面装饰了一层薄雾。翠翠望到这个景致，忽然起了一个怕人的想头，她想：“假若爷爷死了？”</a:t>
            </a:r>
          </a:p>
          <a:p>
            <a:pPr eaLnBrk="1" hangingPunct="1">
              <a:buFontTx/>
              <a:buNone/>
            </a:pPr>
            <a:r>
              <a:rPr lang="zh-CN" altLang="en-US" b="1" dirty="0">
                <a:latin typeface="幼圆" panose="02010509060101010101" pitchFamily="49" charset="-122"/>
                <a:ea typeface="幼圆" panose="02010509060101010101" pitchFamily="49" charset="-122"/>
              </a:rPr>
              <a:t> </a:t>
            </a:r>
          </a:p>
          <a:p>
            <a:pPr eaLnBrk="1" hangingPunct="1">
              <a:buFontTx/>
              <a:buNone/>
            </a:pPr>
            <a:r>
              <a:rPr lang="zh-CN" altLang="en-US" sz="2800" b="1" dirty="0">
                <a:solidFill>
                  <a:srgbClr val="FF0000"/>
                </a:solidFill>
                <a:latin typeface="楷体_GB2312" pitchFamily="49" charset="-122"/>
                <a:ea typeface="楷体_GB2312" pitchFamily="49" charset="-122"/>
              </a:rPr>
              <a:t>      这是翠翠的心事与惧怕，反衬着她</a:t>
            </a:r>
            <a:r>
              <a:rPr lang="zh-CN" altLang="en-US" sz="2800" b="1" dirty="0">
                <a:solidFill>
                  <a:schemeClr val="accent2"/>
                </a:solidFill>
                <a:latin typeface="楷体_GB2312" pitchFamily="49" charset="-122"/>
                <a:ea typeface="楷体_GB2312" pitchFamily="49" charset="-122"/>
              </a:rPr>
              <a:t>对爷爷深厚的感情，</a:t>
            </a:r>
            <a:r>
              <a:rPr lang="zh-CN" altLang="en-US" sz="2800" b="1" dirty="0">
                <a:solidFill>
                  <a:srgbClr val="FF0000"/>
                </a:solidFill>
                <a:latin typeface="楷体_GB2312" pitchFamily="49" charset="-122"/>
                <a:ea typeface="楷体_GB2312" pitchFamily="49" charset="-122"/>
              </a:rPr>
              <a:t>爷爷是她生活的依靠，更是她心灵的寄托。</a:t>
            </a:r>
          </a:p>
          <a:p>
            <a:pPr eaLnBrk="1" hangingPunct="1">
              <a:buFontTx/>
              <a:buNone/>
            </a:pPr>
            <a:endParaRPr lang="zh-CN" altLang="en-US" sz="2800" b="1" dirty="0">
              <a:solidFill>
                <a:srgbClr val="FF0000"/>
              </a:solidFill>
              <a:latin typeface="楷体_GB2312" pitchFamily="49" charset="-122"/>
              <a:ea typeface="楷体_GB2312" pitchFamily="49" charset="-122"/>
            </a:endParaRPr>
          </a:p>
        </p:txBody>
      </p:sp>
      <p:sp>
        <p:nvSpPr>
          <p:cNvPr id="6" name="标题 63489">
            <a:extLst>
              <a:ext uri="{FF2B5EF4-FFF2-40B4-BE49-F238E27FC236}">
                <a16:creationId xmlns:a16="http://schemas.microsoft.com/office/drawing/2014/main" id="{436838B2-2399-4044-A63B-0249B13623A5}"/>
              </a:ext>
            </a:extLst>
          </p:cNvPr>
          <p:cNvSpPr txBox="1">
            <a:spLocks noChangeArrowheads="1"/>
          </p:cNvSpPr>
          <p:nvPr/>
        </p:nvSpPr>
        <p:spPr>
          <a:xfrm>
            <a:off x="119336" y="116632"/>
            <a:ext cx="9396413" cy="816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zh-CN" altLang="en-US" sz="3200" b="1">
                <a:solidFill>
                  <a:schemeClr val="accent2"/>
                </a:solidFill>
                <a:latin typeface="黑体" panose="02010609060101010101" pitchFamily="49" charset="-122"/>
                <a:ea typeface="黑体" panose="02010609060101010101" pitchFamily="49" charset="-122"/>
              </a:rPr>
              <a:t>仔细阅读第四部分，说说翠翠是个怎样的女孩？</a:t>
            </a:r>
            <a:endParaRPr lang="zh-CN" altLang="en-US" sz="3200" b="1" dirty="0">
              <a:solidFill>
                <a:schemeClr val="accent2"/>
              </a:solidFill>
              <a:latin typeface="黑体" panose="02010609060101010101" pitchFamily="49" charset="-122"/>
              <a:ea typeface="黑体" panose="02010609060101010101" pitchFamily="49" charset="-122"/>
            </a:endParaRPr>
          </a:p>
        </p:txBody>
      </p:sp>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65538">
                                            <p:txEl>
                                              <p:pRg st="2" end="2"/>
                                            </p:txEl>
                                          </p:spTgt>
                                        </p:tgtEl>
                                        <p:attrNameLst>
                                          <p:attrName>style.visibility</p:attrName>
                                        </p:attrNameLst>
                                      </p:cBhvr>
                                      <p:to>
                                        <p:strVal val="visible"/>
                                      </p:to>
                                    </p:set>
                                    <p:animEffect transition="in" filter="fade">
                                      <p:cBhvr>
                                        <p:cTn id="7" dur="1000"/>
                                        <p:tgtEl>
                                          <p:spTgt spid="65538">
                                            <p:txEl>
                                              <p:pRg st="2" end="2"/>
                                            </p:txEl>
                                          </p:spTgt>
                                        </p:tgtEl>
                                      </p:cBhvr>
                                    </p:animEffect>
                                    <p:anim calcmode="lin" valueType="num">
                                      <p:cBhvr>
                                        <p:cTn id="8" dur="1000" fill="hold"/>
                                        <p:tgtEl>
                                          <p:spTgt spid="65538">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65538">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内容占位符 66561">
            <a:extLst>
              <a:ext uri="{FF2B5EF4-FFF2-40B4-BE49-F238E27FC236}">
                <a16:creationId xmlns:a16="http://schemas.microsoft.com/office/drawing/2014/main" id="{CD6AF07C-CE60-46C2-AC76-038EC9D2D4EA}"/>
              </a:ext>
            </a:extLst>
          </p:cNvPr>
          <p:cNvSpPr>
            <a:spLocks noGrp="1" noChangeArrowheads="1"/>
          </p:cNvSpPr>
          <p:nvPr>
            <p:ph idx="1"/>
          </p:nvPr>
        </p:nvSpPr>
        <p:spPr>
          <a:xfrm>
            <a:off x="479376" y="1484314"/>
            <a:ext cx="10945215" cy="4776787"/>
          </a:xfrm>
        </p:spPr>
        <p:txBody>
          <a:bodyPr/>
          <a:lstStyle/>
          <a:p>
            <a:pPr eaLnBrk="1" hangingPunct="1">
              <a:buFontTx/>
              <a:buNone/>
            </a:pPr>
            <a:r>
              <a:rPr lang="en-US" altLang="zh-CN" b="1" dirty="0">
                <a:latin typeface="幼圆" panose="02010509060101010101" pitchFamily="49" charset="-122"/>
                <a:ea typeface="幼圆" panose="02010509060101010101" pitchFamily="49" charset="-122"/>
              </a:rPr>
              <a:t>     </a:t>
            </a:r>
            <a:r>
              <a:rPr lang="zh-CN" altLang="en-US" b="1" dirty="0">
                <a:latin typeface="幼圆" panose="02010509060101010101" pitchFamily="49" charset="-122"/>
                <a:ea typeface="幼圆" panose="02010509060101010101" pitchFamily="49" charset="-122"/>
              </a:rPr>
              <a:t>老船夫即刻把船拉过来，一面拉船一面哑声儿喊问：“翠翠，翠翠，是不是你？” 翠翠不理会祖父，口中却轻轻的说：“不是翠翠，不是翠翠，翠翠早被大河里鲤鱼吃去了。”</a:t>
            </a:r>
            <a:r>
              <a:rPr lang="zh-CN" altLang="en-US" sz="6000" b="1" dirty="0">
                <a:latin typeface="幼圆" panose="02010509060101010101" pitchFamily="49" charset="-122"/>
                <a:ea typeface="幼圆" panose="02010509060101010101" pitchFamily="49" charset="-122"/>
              </a:rPr>
              <a:t> </a:t>
            </a:r>
          </a:p>
          <a:p>
            <a:pPr eaLnBrk="1" hangingPunct="1">
              <a:buFontTx/>
              <a:buNone/>
            </a:pPr>
            <a:r>
              <a:rPr lang="zh-CN" altLang="en-US" sz="6000" b="1" dirty="0">
                <a:latin typeface="幼圆" panose="02010509060101010101" pitchFamily="49" charset="-122"/>
                <a:ea typeface="幼圆" panose="02010509060101010101" pitchFamily="49" charset="-122"/>
              </a:rPr>
              <a:t> </a:t>
            </a:r>
            <a:r>
              <a:rPr lang="zh-CN" altLang="en-US" b="1" dirty="0">
                <a:solidFill>
                  <a:srgbClr val="FF0000"/>
                </a:solidFill>
                <a:latin typeface="楷体_GB2312" pitchFamily="49" charset="-122"/>
                <a:ea typeface="楷体_GB2312" pitchFamily="49" charset="-122"/>
              </a:rPr>
              <a:t>显示出翠翠</a:t>
            </a:r>
            <a:r>
              <a:rPr lang="zh-CN" altLang="en-US" b="1" dirty="0">
                <a:solidFill>
                  <a:schemeClr val="accent2"/>
                </a:solidFill>
                <a:latin typeface="楷体_GB2312" pitchFamily="49" charset="-122"/>
                <a:ea typeface="楷体_GB2312" pitchFamily="49" charset="-122"/>
              </a:rPr>
              <a:t>调皮、活泼</a:t>
            </a:r>
            <a:r>
              <a:rPr lang="zh-CN" altLang="en-US" b="1" dirty="0">
                <a:solidFill>
                  <a:srgbClr val="FF0000"/>
                </a:solidFill>
                <a:latin typeface="楷体_GB2312" pitchFamily="49" charset="-122"/>
                <a:ea typeface="楷体_GB2312" pitchFamily="49" charset="-122"/>
              </a:rPr>
              <a:t>的一面。她不是真的生爷爷的气，只是表现出小女孩特有的</a:t>
            </a:r>
            <a:r>
              <a:rPr lang="zh-CN" altLang="en-US" b="1" dirty="0">
                <a:solidFill>
                  <a:schemeClr val="accent2"/>
                </a:solidFill>
                <a:latin typeface="楷体_GB2312" pitchFamily="49" charset="-122"/>
                <a:ea typeface="楷体_GB2312" pitchFamily="49" charset="-122"/>
              </a:rPr>
              <a:t>娇气和顽皮</a:t>
            </a:r>
            <a:r>
              <a:rPr lang="zh-CN" altLang="en-US" b="1" dirty="0">
                <a:solidFill>
                  <a:srgbClr val="FF0000"/>
                </a:solidFill>
                <a:latin typeface="楷体_GB2312" pitchFamily="49" charset="-122"/>
                <a:ea typeface="楷体_GB2312" pitchFamily="49" charset="-122"/>
              </a:rPr>
              <a:t>，让人忍俊不禁。</a:t>
            </a:r>
          </a:p>
          <a:p>
            <a:pPr eaLnBrk="1" hangingPunct="1">
              <a:buFontTx/>
              <a:buNone/>
            </a:pPr>
            <a:endParaRPr lang="zh-CN" altLang="en-US" sz="4800" b="1" dirty="0">
              <a:solidFill>
                <a:srgbClr val="FF0000"/>
              </a:solidFill>
              <a:latin typeface="楷体_GB2312" pitchFamily="49" charset="-122"/>
              <a:ea typeface="楷体_GB2312" pitchFamily="49" charset="-122"/>
            </a:endParaRPr>
          </a:p>
        </p:txBody>
      </p:sp>
      <p:sp>
        <p:nvSpPr>
          <p:cNvPr id="6" name="标题 63489">
            <a:extLst>
              <a:ext uri="{FF2B5EF4-FFF2-40B4-BE49-F238E27FC236}">
                <a16:creationId xmlns:a16="http://schemas.microsoft.com/office/drawing/2014/main" id="{82A2C238-6A55-4A30-A9F8-D37EF3EF4CF2}"/>
              </a:ext>
            </a:extLst>
          </p:cNvPr>
          <p:cNvSpPr txBox="1">
            <a:spLocks noChangeArrowheads="1"/>
          </p:cNvSpPr>
          <p:nvPr/>
        </p:nvSpPr>
        <p:spPr>
          <a:xfrm>
            <a:off x="119336" y="116632"/>
            <a:ext cx="9396413" cy="816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zh-CN" altLang="en-US" sz="3200" b="1">
                <a:solidFill>
                  <a:schemeClr val="accent2"/>
                </a:solidFill>
                <a:latin typeface="黑体" panose="02010609060101010101" pitchFamily="49" charset="-122"/>
                <a:ea typeface="黑体" panose="02010609060101010101" pitchFamily="49" charset="-122"/>
              </a:rPr>
              <a:t>仔细阅读第四部分，说说翠翠是个怎样的女孩？</a:t>
            </a:r>
            <a:endParaRPr lang="zh-CN" altLang="en-US" sz="3200" b="1" dirty="0">
              <a:solidFill>
                <a:schemeClr val="accent2"/>
              </a:solidFill>
              <a:latin typeface="黑体" panose="02010609060101010101" pitchFamily="49" charset="-122"/>
              <a:ea typeface="黑体" panose="02010609060101010101" pitchFamily="49" charset="-122"/>
            </a:endParaRPr>
          </a:p>
        </p:txBody>
      </p:sp>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66562">
                                            <p:txEl>
                                              <p:pRg st="1" end="1"/>
                                            </p:txEl>
                                          </p:spTgt>
                                        </p:tgtEl>
                                        <p:attrNameLst>
                                          <p:attrName>style.visibility</p:attrName>
                                        </p:attrNameLst>
                                      </p:cBhvr>
                                      <p:to>
                                        <p:strVal val="visible"/>
                                      </p:to>
                                    </p:set>
                                    <p:anim calcmode="lin" valueType="num">
                                      <p:cBhvr>
                                        <p:cTn id="7" dur="1000" fill="hold"/>
                                        <p:tgtEl>
                                          <p:spTgt spid="66562">
                                            <p:txEl>
                                              <p:pRg st="1" end="1"/>
                                            </p:txEl>
                                          </p:spTgt>
                                        </p:tgtEl>
                                        <p:attrNameLst>
                                          <p:attrName>ppt_w</p:attrName>
                                        </p:attrNameLst>
                                      </p:cBhvr>
                                      <p:tavLst>
                                        <p:tav tm="0">
                                          <p:val>
                                            <p:strVal val="#ppt_w*0.70"/>
                                          </p:val>
                                        </p:tav>
                                        <p:tav tm="100000">
                                          <p:val>
                                            <p:strVal val="#ppt_w"/>
                                          </p:val>
                                        </p:tav>
                                      </p:tavLst>
                                    </p:anim>
                                    <p:anim calcmode="lin" valueType="num">
                                      <p:cBhvr>
                                        <p:cTn id="8" dur="1000" fill="hold"/>
                                        <p:tgtEl>
                                          <p:spTgt spid="66562">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6656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内容占位符 68609">
            <a:extLst>
              <a:ext uri="{FF2B5EF4-FFF2-40B4-BE49-F238E27FC236}">
                <a16:creationId xmlns:a16="http://schemas.microsoft.com/office/drawing/2014/main" id="{0F1FD989-3515-4AF9-AC9D-74BF9D532D86}"/>
              </a:ext>
            </a:extLst>
          </p:cNvPr>
          <p:cNvSpPr>
            <a:spLocks noGrp="1" noChangeArrowheads="1"/>
          </p:cNvSpPr>
          <p:nvPr>
            <p:ph idx="1"/>
          </p:nvPr>
        </p:nvSpPr>
        <p:spPr>
          <a:xfrm>
            <a:off x="551384" y="1916832"/>
            <a:ext cx="10945216" cy="3384376"/>
          </a:xfrm>
        </p:spPr>
        <p:txBody>
          <a:bodyPr/>
          <a:lstStyle/>
          <a:p>
            <a:pPr eaLnBrk="1" hangingPunct="1">
              <a:buFontTx/>
              <a:buNone/>
            </a:pPr>
            <a:r>
              <a:rPr lang="en-US" altLang="zh-CN" b="1" dirty="0">
                <a:latin typeface="幼圆" panose="02010509060101010101" pitchFamily="49" charset="-122"/>
                <a:ea typeface="幼圆" panose="02010509060101010101" pitchFamily="49" charset="-122"/>
              </a:rPr>
              <a:t>      </a:t>
            </a:r>
            <a:r>
              <a:rPr lang="zh-CN" altLang="en-US" b="1" dirty="0">
                <a:latin typeface="幼圆" panose="02010509060101010101" pitchFamily="49" charset="-122"/>
                <a:ea typeface="幼圆" panose="02010509060101010101" pitchFamily="49" charset="-122"/>
              </a:rPr>
              <a:t>老船夫即刻把船拉过来，一面拉船一面哑声儿喊问：“翠翠，翠翠，是不是你？” 翠翠不理会祖父，口中却轻轻的说：“不是翠翠，不是翠翠，翠翠早被大河里鲤鱼吃去了。” </a:t>
            </a:r>
          </a:p>
          <a:p>
            <a:pPr eaLnBrk="1" hangingPunct="1">
              <a:buFontTx/>
              <a:buNone/>
            </a:pPr>
            <a:r>
              <a:rPr lang="zh-CN" altLang="en-US" b="1" dirty="0">
                <a:latin typeface="幼圆" panose="02010509060101010101" pitchFamily="49" charset="-122"/>
                <a:ea typeface="幼圆" panose="02010509060101010101" pitchFamily="49" charset="-122"/>
              </a:rPr>
              <a:t>      </a:t>
            </a:r>
            <a:r>
              <a:rPr lang="zh-CN" altLang="en-US" sz="2800" b="1" dirty="0">
                <a:solidFill>
                  <a:srgbClr val="FF0000"/>
                </a:solidFill>
                <a:latin typeface="楷体_GB2312" pitchFamily="49" charset="-122"/>
                <a:ea typeface="楷体_GB2312" pitchFamily="49" charset="-122"/>
              </a:rPr>
              <a:t>另外我们也可以从这句中体会出翠翠对二老的喜欢，虽然这种喜欢是淡淡的。“大鱼咬你”这句话对翠翠而言已经成为了一种温柔的回忆，而且，这句话带有俏皮味，也成了翠翠和二老以后相爱的一个隐喻。</a:t>
            </a:r>
          </a:p>
        </p:txBody>
      </p:sp>
      <p:sp>
        <p:nvSpPr>
          <p:cNvPr id="3" name="标题 63489">
            <a:extLst>
              <a:ext uri="{FF2B5EF4-FFF2-40B4-BE49-F238E27FC236}">
                <a16:creationId xmlns:a16="http://schemas.microsoft.com/office/drawing/2014/main" id="{F5A9BB90-9BF9-4DF5-BBE4-34B39DFEB884}"/>
              </a:ext>
            </a:extLst>
          </p:cNvPr>
          <p:cNvSpPr>
            <a:spLocks noGrp="1" noChangeArrowheads="1"/>
          </p:cNvSpPr>
          <p:nvPr>
            <p:ph type="title"/>
          </p:nvPr>
        </p:nvSpPr>
        <p:spPr>
          <a:xfrm>
            <a:off x="119336" y="116632"/>
            <a:ext cx="9396413" cy="816200"/>
          </a:xfrm>
        </p:spPr>
        <p:txBody>
          <a:bodyPr/>
          <a:lstStyle/>
          <a:p>
            <a:pPr eaLnBrk="1" hangingPunct="1"/>
            <a:r>
              <a:rPr lang="zh-CN" altLang="en-US" sz="3200" b="1" dirty="0">
                <a:solidFill>
                  <a:schemeClr val="accent2"/>
                </a:solidFill>
                <a:latin typeface="黑体" panose="02010609060101010101" pitchFamily="49" charset="-122"/>
                <a:ea typeface="黑体" panose="02010609060101010101" pitchFamily="49" charset="-122"/>
              </a:rPr>
              <a:t>仔细阅读第四部分，说说翠翠是个怎样的女孩？</a:t>
            </a:r>
          </a:p>
        </p:txBody>
      </p:sp>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68610">
                                            <p:txEl>
                                              <p:pRg st="1" end="1"/>
                                            </p:txEl>
                                          </p:spTgt>
                                        </p:tgtEl>
                                        <p:attrNameLst>
                                          <p:attrName>style.visibility</p:attrName>
                                        </p:attrNameLst>
                                      </p:cBhvr>
                                      <p:to>
                                        <p:strVal val="visible"/>
                                      </p:to>
                                    </p:set>
                                    <p:animEffect transition="in" filter="fade">
                                      <p:cBhvr>
                                        <p:cTn id="7" dur="1000"/>
                                        <p:tgtEl>
                                          <p:spTgt spid="68610">
                                            <p:txEl>
                                              <p:pRg st="1" end="1"/>
                                            </p:txEl>
                                          </p:spTgt>
                                        </p:tgtEl>
                                      </p:cBhvr>
                                    </p:animEffect>
                                    <p:anim calcmode="lin" valueType="num">
                                      <p:cBhvr>
                                        <p:cTn id="8" dur="1000" fill="hold"/>
                                        <p:tgtEl>
                                          <p:spTgt spid="68610">
                                            <p:txEl>
                                              <p:pRg st="1" end="1"/>
                                            </p:txEl>
                                          </p:spTgt>
                                        </p:tgtEl>
                                        <p:attrNameLst>
                                          <p:attrName>ppt_x</p:attrName>
                                        </p:attrNameLst>
                                      </p:cBhvr>
                                      <p:tavLst>
                                        <p:tav tm="0">
                                          <p:val>
                                            <p:strVal val="#ppt_x-.1"/>
                                          </p:val>
                                        </p:tav>
                                        <p:tav tm="100000">
                                          <p:val>
                                            <p:strVal val="#ppt_x"/>
                                          </p:val>
                                        </p:tav>
                                      </p:tavLst>
                                    </p:anim>
                                    <p:anim calcmode="lin" valueType="num">
                                      <p:cBhvr>
                                        <p:cTn id="9" dur="1000" fill="hold"/>
                                        <p:tgtEl>
                                          <p:spTgt spid="68610">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文本占位符 69635">
            <a:extLst>
              <a:ext uri="{FF2B5EF4-FFF2-40B4-BE49-F238E27FC236}">
                <a16:creationId xmlns:a16="http://schemas.microsoft.com/office/drawing/2014/main" id="{0B3318A5-2877-4DAC-9DA9-4E0CCC5AB3B7}"/>
              </a:ext>
            </a:extLst>
          </p:cNvPr>
          <p:cNvSpPr>
            <a:spLocks noGrp="1" noChangeArrowheads="1"/>
          </p:cNvSpPr>
          <p:nvPr>
            <p:ph sz="half" idx="1"/>
          </p:nvPr>
        </p:nvSpPr>
        <p:spPr>
          <a:xfrm>
            <a:off x="983432" y="836712"/>
            <a:ext cx="4171950" cy="4525963"/>
          </a:xfrm>
        </p:spPr>
        <p:txBody>
          <a:bodyPr/>
          <a:lstStyle/>
          <a:p>
            <a:pPr eaLnBrk="1" hangingPunct="1">
              <a:buFontTx/>
              <a:buNone/>
            </a:pPr>
            <a:r>
              <a:rPr lang="en-US" altLang="zh-CN" sz="2800" b="1" dirty="0">
                <a:solidFill>
                  <a:srgbClr val="FF0000"/>
                </a:solidFill>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诗经</a:t>
            </a:r>
            <a:r>
              <a:rPr lang="en-US" altLang="zh-CN" sz="2800" b="1" dirty="0">
                <a:solidFill>
                  <a:srgbClr val="FF0000"/>
                </a:solidFill>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郑凤</a:t>
            </a:r>
            <a:r>
              <a:rPr lang="en-US" altLang="zh-CN" sz="2800" b="1" dirty="0">
                <a:solidFill>
                  <a:srgbClr val="FF0000"/>
                </a:solidFill>
                <a:latin typeface="楷体_GB2312" pitchFamily="49" charset="-122"/>
                <a:ea typeface="楷体_GB2312" pitchFamily="49" charset="-122"/>
              </a:rPr>
              <a:t>·</a:t>
            </a:r>
            <a:r>
              <a:rPr lang="zh-CN" altLang="en-US" sz="2800" b="1" dirty="0">
                <a:solidFill>
                  <a:srgbClr val="FF0000"/>
                </a:solidFill>
                <a:latin typeface="楷体_GB2312" pitchFamily="49" charset="-122"/>
                <a:ea typeface="楷体_GB2312" pitchFamily="49" charset="-122"/>
              </a:rPr>
              <a:t>子衿</a:t>
            </a:r>
          </a:p>
          <a:p>
            <a:pPr eaLnBrk="1" hangingPunct="1">
              <a:buFontTx/>
              <a:buNone/>
            </a:pPr>
            <a:endParaRPr lang="zh-CN" altLang="en-US" sz="2800" b="1" dirty="0">
              <a:latin typeface="楷体_GB2312" pitchFamily="49" charset="-122"/>
              <a:ea typeface="楷体_GB2312" pitchFamily="49" charset="-122"/>
            </a:endParaRPr>
          </a:p>
          <a:p>
            <a:pPr eaLnBrk="1" hangingPunct="1">
              <a:buFontTx/>
              <a:buNone/>
            </a:pPr>
            <a:r>
              <a:rPr lang="zh-CN" altLang="en-US" sz="2800" b="1" dirty="0">
                <a:latin typeface="楷体_GB2312" pitchFamily="49" charset="-122"/>
                <a:ea typeface="楷体_GB2312" pitchFamily="49" charset="-122"/>
              </a:rPr>
              <a:t>青青子衿，悠悠我心。</a:t>
            </a:r>
          </a:p>
          <a:p>
            <a:pPr eaLnBrk="1" hangingPunct="1">
              <a:buFontTx/>
              <a:buNone/>
            </a:pPr>
            <a:r>
              <a:rPr lang="zh-CN" altLang="en-US" sz="2800" b="1" dirty="0">
                <a:latin typeface="楷体_GB2312" pitchFamily="49" charset="-122"/>
                <a:ea typeface="楷体_GB2312" pitchFamily="49" charset="-122"/>
              </a:rPr>
              <a:t>纵我不往，子宁不嗣音？ </a:t>
            </a:r>
          </a:p>
          <a:p>
            <a:pPr eaLnBrk="1" hangingPunct="1">
              <a:buFontTx/>
              <a:buNone/>
            </a:pPr>
            <a:r>
              <a:rPr lang="zh-CN" altLang="en-US" sz="2800" b="1" dirty="0">
                <a:latin typeface="楷体_GB2312" pitchFamily="49" charset="-122"/>
                <a:ea typeface="楷体_GB2312" pitchFamily="49" charset="-122"/>
              </a:rPr>
              <a:t>青青子佩，悠悠我思。</a:t>
            </a:r>
          </a:p>
          <a:p>
            <a:pPr eaLnBrk="1" hangingPunct="1">
              <a:buFontTx/>
              <a:buNone/>
            </a:pPr>
            <a:r>
              <a:rPr lang="zh-CN" altLang="en-US" sz="2800" b="1" dirty="0">
                <a:latin typeface="楷体_GB2312" pitchFamily="49" charset="-122"/>
                <a:ea typeface="楷体_GB2312" pitchFamily="49" charset="-122"/>
              </a:rPr>
              <a:t>纵我不往，子宁不来？ </a:t>
            </a:r>
          </a:p>
          <a:p>
            <a:pPr eaLnBrk="1" hangingPunct="1">
              <a:buFontTx/>
              <a:buNone/>
            </a:pPr>
            <a:r>
              <a:rPr lang="zh-CN" altLang="en-US" sz="2800" b="1" dirty="0">
                <a:latin typeface="楷体_GB2312" pitchFamily="49" charset="-122"/>
                <a:ea typeface="楷体_GB2312" pitchFamily="49" charset="-122"/>
              </a:rPr>
              <a:t>挑兮达兮，在城阙兮。</a:t>
            </a:r>
          </a:p>
          <a:p>
            <a:pPr eaLnBrk="1" hangingPunct="1">
              <a:buFontTx/>
              <a:buNone/>
            </a:pPr>
            <a:r>
              <a:rPr lang="zh-CN" altLang="en-US" sz="2800" b="1" dirty="0">
                <a:latin typeface="楷体_GB2312" pitchFamily="49" charset="-122"/>
                <a:ea typeface="楷体_GB2312" pitchFamily="49" charset="-122"/>
              </a:rPr>
              <a:t>一日不见，如三月兮。</a:t>
            </a:r>
          </a:p>
          <a:p>
            <a:pPr eaLnBrk="1" hangingPunct="1">
              <a:buFontTx/>
              <a:buNone/>
            </a:pPr>
            <a:endParaRPr lang="zh-CN" altLang="en-US" sz="2800" b="1" dirty="0">
              <a:latin typeface="楷体_GB2312" pitchFamily="49" charset="-122"/>
              <a:ea typeface="楷体_GB2312" pitchFamily="49" charset="-122"/>
            </a:endParaRPr>
          </a:p>
        </p:txBody>
      </p:sp>
      <p:sp>
        <p:nvSpPr>
          <p:cNvPr id="48133" name="文本占位符 69636">
            <a:extLst>
              <a:ext uri="{FF2B5EF4-FFF2-40B4-BE49-F238E27FC236}">
                <a16:creationId xmlns:a16="http://schemas.microsoft.com/office/drawing/2014/main" id="{B5846882-5226-4A04-A6A7-1EF46071780C}"/>
              </a:ext>
            </a:extLst>
          </p:cNvPr>
          <p:cNvSpPr>
            <a:spLocks noGrp="1" noChangeArrowheads="1"/>
          </p:cNvSpPr>
          <p:nvPr>
            <p:ph sz="half" idx="2"/>
          </p:nvPr>
        </p:nvSpPr>
        <p:spPr>
          <a:xfrm>
            <a:off x="6528048" y="908720"/>
            <a:ext cx="4038600" cy="4525963"/>
          </a:xfrm>
        </p:spPr>
        <p:txBody>
          <a:bodyPr/>
          <a:lstStyle/>
          <a:p>
            <a:pPr algn="ctr" eaLnBrk="1" hangingPunct="1">
              <a:buFontTx/>
              <a:buNone/>
            </a:pPr>
            <a:r>
              <a:rPr lang="zh-CN" altLang="en-US" sz="2800" b="1" dirty="0">
                <a:solidFill>
                  <a:srgbClr val="FF0000"/>
                </a:solidFill>
                <a:latin typeface="楷体_GB2312" pitchFamily="49" charset="-122"/>
                <a:ea typeface="楷体_GB2312" pitchFamily="49" charset="-122"/>
              </a:rPr>
              <a:t>上邪</a:t>
            </a:r>
          </a:p>
          <a:p>
            <a:pPr eaLnBrk="1" hangingPunct="1">
              <a:buFontTx/>
              <a:buNone/>
            </a:pPr>
            <a:r>
              <a:rPr lang="zh-CN" altLang="en-US" sz="2800" b="1" dirty="0">
                <a:latin typeface="楷体_GB2312" pitchFamily="49" charset="-122"/>
                <a:ea typeface="楷体_GB2312" pitchFamily="49" charset="-122"/>
              </a:rPr>
              <a:t>       </a:t>
            </a:r>
          </a:p>
          <a:p>
            <a:pPr eaLnBrk="1" hangingPunct="1">
              <a:buFontTx/>
              <a:buNone/>
            </a:pPr>
            <a:r>
              <a:rPr lang="zh-CN" altLang="en-US" sz="2800" b="1" dirty="0">
                <a:latin typeface="楷体_GB2312" pitchFamily="49" charset="-122"/>
                <a:ea typeface="楷体_GB2312" pitchFamily="49" charset="-122"/>
              </a:rPr>
              <a:t>      上邪！ 我欲与君相知，长命无绝衰。 山无陵，江水为竭，冬雷阵阵，夏雨雪，天地和，乃敢与君绝！ </a:t>
            </a:r>
          </a:p>
          <a:p>
            <a:pPr eaLnBrk="1" hangingPunct="1">
              <a:buFontTx/>
              <a:buNone/>
            </a:pPr>
            <a:endParaRPr lang="zh-CN" altLang="en-US" sz="2800" b="1" dirty="0">
              <a:latin typeface="楷体_GB2312" pitchFamily="49" charset="-122"/>
              <a:ea typeface="楷体_GB2312" pitchFamily="49" charset="-122"/>
            </a:endParaRPr>
          </a:p>
        </p:txBody>
      </p:sp>
    </p:spTree>
  </p:cSld>
  <p:clrMapOvr>
    <a:masterClrMapping/>
  </p:clrMapOvr>
  <p:transition spd="med">
    <p:randomBa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文本占位符 70658">
            <a:extLst>
              <a:ext uri="{FF2B5EF4-FFF2-40B4-BE49-F238E27FC236}">
                <a16:creationId xmlns:a16="http://schemas.microsoft.com/office/drawing/2014/main" id="{AB7AEC2E-0E4E-457C-A7B9-E58A76C4BA9D}"/>
              </a:ext>
            </a:extLst>
          </p:cNvPr>
          <p:cNvSpPr>
            <a:spLocks noGrp="1" noChangeArrowheads="1"/>
          </p:cNvSpPr>
          <p:nvPr>
            <p:ph idx="1"/>
          </p:nvPr>
        </p:nvSpPr>
        <p:spPr>
          <a:xfrm>
            <a:off x="695400" y="1484313"/>
            <a:ext cx="10585176" cy="4525962"/>
          </a:xfrm>
        </p:spPr>
        <p:txBody>
          <a:bodyPr/>
          <a:lstStyle/>
          <a:p>
            <a:pPr eaLnBrk="1" hangingPunct="1">
              <a:buFontTx/>
              <a:buNone/>
            </a:pPr>
            <a:r>
              <a:rPr lang="en-US" altLang="zh-CN" sz="4000" b="1" dirty="0">
                <a:latin typeface="仿宋_GB2312" pitchFamily="49" charset="-122"/>
                <a:ea typeface="仿宋_GB2312" pitchFamily="49" charset="-122"/>
              </a:rPr>
              <a:t>     </a:t>
            </a:r>
            <a:r>
              <a:rPr lang="zh-CN" altLang="en-US" sz="3600" b="1" dirty="0">
                <a:latin typeface="楷体_GB2312" pitchFamily="49" charset="-122"/>
                <a:ea typeface="楷体_GB2312" pitchFamily="49" charset="-122"/>
              </a:rPr>
              <a:t>翠翠和以上两位女子相比，显得</a:t>
            </a:r>
            <a:r>
              <a:rPr lang="zh-CN" altLang="en-US" sz="3600" b="1" u="sng" dirty="0">
                <a:solidFill>
                  <a:srgbClr val="FF0000"/>
                </a:solidFill>
                <a:latin typeface="楷体_GB2312" pitchFamily="49" charset="-122"/>
                <a:ea typeface="楷体_GB2312" pitchFamily="49" charset="-122"/>
              </a:rPr>
              <a:t>含蓄、羞涩</a:t>
            </a:r>
            <a:r>
              <a:rPr lang="zh-CN" altLang="en-US" sz="3600" b="1" dirty="0">
                <a:latin typeface="楷体_GB2312" pitchFamily="49" charset="-122"/>
                <a:ea typeface="楷体_GB2312" pitchFamily="49" charset="-122"/>
              </a:rPr>
              <a:t>，翠翠内心萌动的感情始终没有直接外露，连她最深爱、最依恋的爷爷也没有启齿。作者通过</a:t>
            </a:r>
            <a:r>
              <a:rPr lang="zh-CN" altLang="en-US" sz="3600" b="1" u="sng" dirty="0">
                <a:solidFill>
                  <a:srgbClr val="FF0000"/>
                </a:solidFill>
                <a:latin typeface="楷体_GB2312" pitchFamily="49" charset="-122"/>
                <a:ea typeface="楷体_GB2312" pitchFamily="49" charset="-122"/>
              </a:rPr>
              <a:t>人物的对话和感情变化</a:t>
            </a:r>
            <a:r>
              <a:rPr lang="zh-CN" altLang="en-US" sz="3600" b="1" dirty="0">
                <a:latin typeface="楷体_GB2312" pitchFamily="49" charset="-122"/>
                <a:ea typeface="楷体_GB2312" pitchFamily="49" charset="-122"/>
              </a:rPr>
              <a:t>展示了翠翠微妙而复杂的内心世界。</a:t>
            </a:r>
          </a:p>
        </p:txBody>
      </p:sp>
    </p:spTree>
  </p:cSld>
  <p:clrMapOvr>
    <a:masterClrMapping/>
  </p:clrMapOvr>
  <p:transition spd="med">
    <p:randomBa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文本框 243714">
            <a:extLst>
              <a:ext uri="{FF2B5EF4-FFF2-40B4-BE49-F238E27FC236}">
                <a16:creationId xmlns:a16="http://schemas.microsoft.com/office/drawing/2014/main" id="{592E07F7-3FAB-4A6D-96EC-3AAE99EF806E}"/>
              </a:ext>
            </a:extLst>
          </p:cNvPr>
          <p:cNvSpPr txBox="1">
            <a:spLocks noChangeArrowheads="1"/>
          </p:cNvSpPr>
          <p:nvPr/>
        </p:nvSpPr>
        <p:spPr bwMode="auto">
          <a:xfrm>
            <a:off x="407368" y="476672"/>
            <a:ext cx="533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600" b="1" dirty="0">
                <a:solidFill>
                  <a:srgbClr val="FF0000"/>
                </a:solidFill>
                <a:latin typeface="黑体" panose="02010609060101010101" pitchFamily="49" charset="-122"/>
                <a:ea typeface="黑体" panose="02010609060101010101" pitchFamily="49" charset="-122"/>
              </a:rPr>
              <a:t>翠翠的性格特点：</a:t>
            </a:r>
          </a:p>
        </p:txBody>
      </p:sp>
      <p:sp>
        <p:nvSpPr>
          <p:cNvPr id="243716" name="文本框 243715">
            <a:extLst>
              <a:ext uri="{FF2B5EF4-FFF2-40B4-BE49-F238E27FC236}">
                <a16:creationId xmlns:a16="http://schemas.microsoft.com/office/drawing/2014/main" id="{28F9A7C8-09AB-464B-B09D-50768889855A}"/>
              </a:ext>
            </a:extLst>
          </p:cNvPr>
          <p:cNvSpPr txBox="1">
            <a:spLocks noChangeArrowheads="1"/>
          </p:cNvSpPr>
          <p:nvPr/>
        </p:nvSpPr>
        <p:spPr bwMode="auto">
          <a:xfrm>
            <a:off x="2207568" y="1844824"/>
            <a:ext cx="7227888" cy="256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3600" b="1" dirty="0">
                <a:latin typeface="楷体_GB2312" pitchFamily="49" charset="-122"/>
                <a:ea typeface="楷体_GB2312" pitchFamily="49" charset="-122"/>
              </a:rPr>
              <a:t>１、依恋爷爷 </a:t>
            </a:r>
          </a:p>
          <a:p>
            <a:pPr eaLnBrk="1" hangingPunct="1">
              <a:lnSpc>
                <a:spcPct val="150000"/>
              </a:lnSpc>
              <a:spcBef>
                <a:spcPct val="0"/>
              </a:spcBef>
              <a:buFontTx/>
              <a:buNone/>
            </a:pPr>
            <a:r>
              <a:rPr lang="zh-CN" altLang="en-US" sz="3600" b="1" dirty="0">
                <a:latin typeface="楷体_GB2312" pitchFamily="49" charset="-122"/>
                <a:ea typeface="楷体_GB2312" pitchFamily="49" charset="-122"/>
              </a:rPr>
              <a:t>２、纯真、可爱 、美丽、善良</a:t>
            </a:r>
          </a:p>
          <a:p>
            <a:pPr eaLnBrk="1" hangingPunct="1">
              <a:lnSpc>
                <a:spcPct val="150000"/>
              </a:lnSpc>
              <a:spcBef>
                <a:spcPct val="0"/>
              </a:spcBef>
              <a:buFontTx/>
              <a:buNone/>
            </a:pPr>
            <a:r>
              <a:rPr lang="zh-CN" altLang="en-US" sz="3600" b="1" dirty="0">
                <a:latin typeface="楷体_GB2312" pitchFamily="49" charset="-122"/>
                <a:ea typeface="楷体_GB2312" pitchFamily="49" charset="-122"/>
              </a:rPr>
              <a:t>３、聪慧、矜持 、孤独、忧郁</a:t>
            </a:r>
          </a:p>
        </p:txBody>
      </p:sp>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437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7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文本框 43011">
            <a:extLst>
              <a:ext uri="{FF2B5EF4-FFF2-40B4-BE49-F238E27FC236}">
                <a16:creationId xmlns:a16="http://schemas.microsoft.com/office/drawing/2014/main" id="{5B45CACA-0743-489C-A7F0-53E4062DD7B3}"/>
              </a:ext>
            </a:extLst>
          </p:cNvPr>
          <p:cNvSpPr txBox="1">
            <a:spLocks noChangeArrowheads="1"/>
          </p:cNvSpPr>
          <p:nvPr/>
        </p:nvSpPr>
        <p:spPr bwMode="auto">
          <a:xfrm>
            <a:off x="479376" y="692150"/>
            <a:ext cx="5616623" cy="477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50000"/>
              </a:spcBef>
              <a:buFontTx/>
              <a:buNone/>
            </a:pP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有人说，</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边城</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是一支湘西山村生活的牧歌，是一曲真挚、热烈的爱情赞歌，是一首用小说形式写成的无韵之诗、绘就的无彩之画。</a:t>
            </a:r>
          </a:p>
          <a:p>
            <a:pPr algn="just" eaLnBrk="1" hangingPunct="1">
              <a:spcBef>
                <a:spcPct val="50000"/>
              </a:spcBef>
              <a:buFontTx/>
              <a:buNone/>
            </a:pPr>
            <a:r>
              <a:rPr lang="zh-CN" altLang="en-US" b="1" dirty="0">
                <a:latin typeface="楷体" panose="02010609060101010101" pitchFamily="49" charset="-122"/>
                <a:ea typeface="楷体" panose="02010609060101010101" pitchFamily="49" charset="-122"/>
              </a:rPr>
              <a:t>    因此，欣赏</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边城</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，需要有一种独特的眼光，如果仅拿它当一般的小说，就不能领略个中真趣。 </a:t>
            </a:r>
          </a:p>
        </p:txBody>
      </p:sp>
      <p:pic>
        <p:nvPicPr>
          <p:cNvPr id="6146" name="Picture 2" descr="https://gimg2.baidu.com/image_search/src=http%3A%2F%2F5b0988e595225.cdn.sohucs.com%2Fimages%2F20190520%2F76df2161e9b846a2989df4b22b8de4f6.jpeg&amp;refer=http%3A%2F%2F5b0988e595225.cdn.sohucs.com&amp;app=2002&amp;size=f9999,10000&amp;q=a80&amp;n=0&amp;g=0n&amp;fmt=jpeg?sec=1617198731&amp;t=8a727e8bfb775a523c97b330ad3979af">
            <a:extLst>
              <a:ext uri="{FF2B5EF4-FFF2-40B4-BE49-F238E27FC236}">
                <a16:creationId xmlns:a16="http://schemas.microsoft.com/office/drawing/2014/main" id="{7895BA07-32B1-42A7-90F5-86E23089CD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2104" y="685488"/>
            <a:ext cx="3810000" cy="48863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randomBa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文本占位符 24583">
            <a:extLst>
              <a:ext uri="{FF2B5EF4-FFF2-40B4-BE49-F238E27FC236}">
                <a16:creationId xmlns:a16="http://schemas.microsoft.com/office/drawing/2014/main" id="{8CBE1E8D-BF29-45F9-B51C-75528E528E34}"/>
              </a:ext>
            </a:extLst>
          </p:cNvPr>
          <p:cNvSpPr>
            <a:spLocks noGrp="1" noChangeArrowheads="1"/>
          </p:cNvSpPr>
          <p:nvPr>
            <p:ph idx="1"/>
          </p:nvPr>
        </p:nvSpPr>
        <p:spPr>
          <a:xfrm>
            <a:off x="191344" y="247650"/>
            <a:ext cx="11593288" cy="6610350"/>
          </a:xfrm>
        </p:spPr>
        <p:txBody>
          <a:bodyPr/>
          <a:lstStyle/>
          <a:p>
            <a:pPr eaLnBrk="1" hangingPunct="1">
              <a:buFontTx/>
              <a:buNone/>
            </a:pPr>
            <a:r>
              <a:rPr lang="en-US" altLang="zh-CN" sz="2800" b="1" dirty="0">
                <a:latin typeface="黑体" panose="02010609060101010101" pitchFamily="49" charset="-122"/>
                <a:ea typeface="黑体" panose="02010609060101010101" pitchFamily="49" charset="-122"/>
              </a:rPr>
              <a:t>      </a:t>
            </a:r>
            <a:r>
              <a:rPr lang="zh-CN" altLang="en-US" sz="3600" b="1" dirty="0">
                <a:latin typeface="黑体" panose="02010609060101010101" pitchFamily="49" charset="-122"/>
                <a:ea typeface="黑体" panose="02010609060101010101" pitchFamily="49" charset="-122"/>
              </a:rPr>
              <a:t>沈从文的作品着力描绘不受“近代文明”玷污的原始古朴的人性，在古老的生活节奏与情调中塑造一系列不带社会阶级烙印的自然化的人，讴歌一种自在自得的人生。</a:t>
            </a:r>
          </a:p>
          <a:p>
            <a:pPr eaLnBrk="1" hangingPunct="1">
              <a:buFontTx/>
              <a:buNone/>
            </a:pPr>
            <a:r>
              <a:rPr lang="zh-CN" altLang="en-US" sz="3600" b="1" dirty="0">
                <a:latin typeface="黑体" panose="02010609060101010101" pitchFamily="49" charset="-122"/>
                <a:ea typeface="黑体" panose="02010609060101010101" pitchFamily="49" charset="-122"/>
              </a:rPr>
              <a:t>      沈从文的作品中最引人注目的，是他的一系列以湘西为背景的小说：</a:t>
            </a:r>
          </a:p>
          <a:p>
            <a:pPr eaLnBrk="1" hangingPunct="1">
              <a:buFontTx/>
              <a:buNone/>
            </a:pPr>
            <a:r>
              <a:rPr lang="zh-CN" altLang="en-US" sz="3600" b="1" dirty="0">
                <a:latin typeface="黑体" panose="02010609060101010101" pitchFamily="49" charset="-122"/>
                <a:ea typeface="黑体" panose="02010609060101010101" pitchFamily="49" charset="-122"/>
              </a:rPr>
              <a:t>　短篇小说</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丈夫</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a:t>
            </a:r>
          </a:p>
          <a:p>
            <a:pPr eaLnBrk="1" hangingPunct="1">
              <a:buFontTx/>
              <a:buNone/>
            </a:pPr>
            <a:r>
              <a:rPr lang="zh-CN" altLang="en-US" sz="3600" b="1" dirty="0">
                <a:latin typeface="黑体" panose="02010609060101010101" pitchFamily="49" charset="-122"/>
                <a:ea typeface="黑体" panose="02010609060101010101" pitchFamily="49" charset="-122"/>
              </a:rPr>
              <a:t>　</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贵生</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三三</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a:t>
            </a:r>
          </a:p>
          <a:p>
            <a:pPr eaLnBrk="1" hangingPunct="1">
              <a:buFontTx/>
              <a:buNone/>
            </a:pPr>
            <a:r>
              <a:rPr lang="zh-CN" altLang="en-US" sz="3600" b="1" dirty="0">
                <a:latin typeface="黑体" panose="02010609060101010101" pitchFamily="49" charset="-122"/>
                <a:ea typeface="黑体" panose="02010609060101010101" pitchFamily="49" charset="-122"/>
              </a:rPr>
              <a:t>　中篇小说</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边城</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a:t>
            </a:r>
          </a:p>
          <a:p>
            <a:pPr eaLnBrk="1" hangingPunct="1">
              <a:buFontTx/>
              <a:buNone/>
            </a:pPr>
            <a:r>
              <a:rPr lang="zh-CN" altLang="en-US" sz="3600" b="1" dirty="0">
                <a:latin typeface="黑体" panose="02010609060101010101" pitchFamily="49" charset="-122"/>
                <a:ea typeface="黑体" panose="02010609060101010101" pitchFamily="49" charset="-122"/>
              </a:rPr>
              <a:t>　长篇小说</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长河</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a:t>
            </a:r>
            <a:r>
              <a:rPr lang="en-US" altLang="zh-CN" sz="3600" b="1" dirty="0">
                <a:latin typeface="黑体" panose="02010609060101010101" pitchFamily="49" charset="-122"/>
                <a:ea typeface="黑体" panose="02010609060101010101" pitchFamily="49" charset="-122"/>
              </a:rPr>
              <a:t>  </a:t>
            </a:r>
          </a:p>
        </p:txBody>
      </p:sp>
      <p:pic>
        <p:nvPicPr>
          <p:cNvPr id="28675" name="图片 24584" descr="1027002932">
            <a:extLst>
              <a:ext uri="{FF2B5EF4-FFF2-40B4-BE49-F238E27FC236}">
                <a16:creationId xmlns:a16="http://schemas.microsoft.com/office/drawing/2014/main" id="{D170D327-CB9F-4E1F-9485-6DBF94C94D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8048" y="3284984"/>
            <a:ext cx="3708400" cy="2860675"/>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282625">
            <a:extLst>
              <a:ext uri="{FF2B5EF4-FFF2-40B4-BE49-F238E27FC236}">
                <a16:creationId xmlns:a16="http://schemas.microsoft.com/office/drawing/2014/main" id="{6AB86E09-5D87-4210-8B21-48284E375B4E}"/>
              </a:ext>
            </a:extLst>
          </p:cNvPr>
          <p:cNvSpPr>
            <a:spLocks noGrp="1" noChangeArrowheads="1"/>
          </p:cNvSpPr>
          <p:nvPr>
            <p:ph type="title"/>
          </p:nvPr>
        </p:nvSpPr>
        <p:spPr>
          <a:xfrm>
            <a:off x="263352" y="116632"/>
            <a:ext cx="4248472" cy="620713"/>
          </a:xfrm>
        </p:spPr>
        <p:txBody>
          <a:bodyPr>
            <a:noAutofit/>
          </a:bodyPr>
          <a:lstStyle/>
          <a:p>
            <a:pPr eaLnBrk="1" hangingPunct="1"/>
            <a:r>
              <a:rPr lang="zh-CN" altLang="en-US" sz="5400" b="1" dirty="0">
                <a:latin typeface="隶书" panose="02010509060101010101" pitchFamily="49" charset="-122"/>
                <a:ea typeface="隶书" panose="02010509060101010101" pitchFamily="49" charset="-122"/>
              </a:rPr>
              <a:t>沈从文趣事</a:t>
            </a:r>
          </a:p>
        </p:txBody>
      </p:sp>
      <p:sp>
        <p:nvSpPr>
          <p:cNvPr id="29699" name="文本占位符 282626">
            <a:extLst>
              <a:ext uri="{FF2B5EF4-FFF2-40B4-BE49-F238E27FC236}">
                <a16:creationId xmlns:a16="http://schemas.microsoft.com/office/drawing/2014/main" id="{C2C6AF7F-65F0-4F1D-A181-ED50AA77404A}"/>
              </a:ext>
            </a:extLst>
          </p:cNvPr>
          <p:cNvSpPr>
            <a:spLocks noGrp="1" noChangeArrowheads="1"/>
          </p:cNvSpPr>
          <p:nvPr>
            <p:ph idx="1"/>
          </p:nvPr>
        </p:nvSpPr>
        <p:spPr>
          <a:xfrm>
            <a:off x="335360" y="908720"/>
            <a:ext cx="11233248" cy="5617045"/>
          </a:xfrm>
        </p:spPr>
        <p:txBody>
          <a:bodyPr>
            <a:normAutofit fontScale="85000" lnSpcReduction="10000"/>
          </a:bodyPr>
          <a:lstStyle/>
          <a:p>
            <a:pPr marL="0" indent="0" eaLnBrk="1" hangingPunct="1">
              <a:lnSpc>
                <a:spcPts val="4200"/>
              </a:lnSpc>
              <a:buNone/>
            </a:pPr>
            <a:r>
              <a:rPr lang="zh-CN" altLang="en-US" sz="3600" b="1" dirty="0">
                <a:solidFill>
                  <a:srgbClr val="FF0000"/>
                </a:solidFill>
                <a:ea typeface="楷体_GB2312" pitchFamily="49" charset="-122"/>
              </a:rPr>
              <a:t>一、沈从文在西南联大是最被人看不起的。 </a:t>
            </a:r>
          </a:p>
          <a:p>
            <a:pPr marL="0" indent="0" eaLnBrk="1" hangingPunct="1">
              <a:lnSpc>
                <a:spcPts val="4200"/>
              </a:lnSpc>
              <a:buNone/>
            </a:pPr>
            <a:r>
              <a:rPr lang="zh-CN" altLang="en-US" sz="3600" b="1" dirty="0">
                <a:ea typeface="楷体_GB2312" pitchFamily="49" charset="-122"/>
              </a:rPr>
              <a:t>由于他是自学成材，所以很多教授都有点鄙视他，最厉害是庄子专家刘文典教授，他称陈寅恪是值</a:t>
            </a:r>
            <a:r>
              <a:rPr lang="en-US" altLang="zh-CN" sz="3600" b="1" dirty="0">
                <a:ea typeface="楷体_GB2312" pitchFamily="49" charset="-122"/>
              </a:rPr>
              <a:t>400</a:t>
            </a:r>
            <a:r>
              <a:rPr lang="zh-CN" altLang="en-US" sz="3600" b="1" dirty="0">
                <a:ea typeface="楷体_GB2312" pitchFamily="49" charset="-122"/>
              </a:rPr>
              <a:t>元月薪的教授，他自己值</a:t>
            </a:r>
            <a:r>
              <a:rPr lang="en-US" altLang="zh-CN" sz="3600" b="1" dirty="0">
                <a:ea typeface="楷体_GB2312" pitchFamily="49" charset="-122"/>
              </a:rPr>
              <a:t>40</a:t>
            </a:r>
            <a:r>
              <a:rPr lang="zh-CN" altLang="en-US" sz="3600" b="1" dirty="0">
                <a:ea typeface="楷体_GB2312" pitchFamily="49" charset="-122"/>
              </a:rPr>
              <a:t>块，朱自清值</a:t>
            </a:r>
            <a:r>
              <a:rPr lang="en-US" altLang="zh-CN" sz="3600" b="1" dirty="0">
                <a:ea typeface="楷体_GB2312" pitchFamily="49" charset="-122"/>
              </a:rPr>
              <a:t>4</a:t>
            </a:r>
            <a:r>
              <a:rPr lang="zh-CN" altLang="en-US" sz="3600" b="1" dirty="0">
                <a:ea typeface="楷体_GB2312" pitchFamily="49" charset="-122"/>
              </a:rPr>
              <a:t>块，而沈从文只值</a:t>
            </a:r>
            <a:r>
              <a:rPr lang="en-US" altLang="zh-CN" sz="3600" b="1" dirty="0">
                <a:ea typeface="楷体_GB2312" pitchFamily="49" charset="-122"/>
              </a:rPr>
              <a:t>4</a:t>
            </a:r>
            <a:r>
              <a:rPr lang="zh-CN" altLang="en-US" sz="3600" b="1" dirty="0">
                <a:ea typeface="楷体_GB2312" pitchFamily="49" charset="-122"/>
              </a:rPr>
              <a:t>毛！</a:t>
            </a:r>
          </a:p>
          <a:p>
            <a:pPr marL="0" indent="0" eaLnBrk="1" hangingPunct="1">
              <a:lnSpc>
                <a:spcPts val="4200"/>
              </a:lnSpc>
              <a:buNone/>
            </a:pPr>
            <a:r>
              <a:rPr lang="zh-CN" altLang="en-US" sz="3600" b="1" dirty="0">
                <a:solidFill>
                  <a:srgbClr val="FF0000"/>
                </a:solidFill>
                <a:ea typeface="楷体_GB2312" pitchFamily="49" charset="-122"/>
              </a:rPr>
              <a:t>二、墓志铭</a:t>
            </a:r>
          </a:p>
          <a:p>
            <a:pPr marL="0" indent="0" eaLnBrk="1" hangingPunct="1">
              <a:lnSpc>
                <a:spcPts val="4200"/>
              </a:lnSpc>
              <a:buNone/>
            </a:pPr>
            <a:r>
              <a:rPr lang="zh-CN" altLang="en-US" sz="3600" b="1" dirty="0">
                <a:ea typeface="楷体_GB2312" pitchFamily="49" charset="-122"/>
              </a:rPr>
              <a:t>先生碑，采天然五彩石，状如云茹。碑石正面，集先生手迹，其文曰：“</a:t>
            </a:r>
            <a:r>
              <a:rPr lang="zh-CN" altLang="en-US" sz="3600" b="1" dirty="0">
                <a:solidFill>
                  <a:srgbClr val="FF0000"/>
                </a:solidFill>
                <a:ea typeface="楷体_GB2312" pitchFamily="49" charset="-122"/>
              </a:rPr>
              <a:t>照我思索，能理解我；照我思索，可认识人。”</a:t>
            </a:r>
            <a:r>
              <a:rPr lang="zh-CN" altLang="en-US" sz="3600" b="1" dirty="0">
                <a:ea typeface="楷体_GB2312" pitchFamily="49" charset="-122"/>
              </a:rPr>
              <a:t>背面，为先生姨妹张充和撰联并书，联曰：“</a:t>
            </a:r>
            <a:r>
              <a:rPr lang="zh-CN" altLang="en-US" sz="3600" b="1" dirty="0">
                <a:solidFill>
                  <a:srgbClr val="FF0000"/>
                </a:solidFill>
                <a:ea typeface="楷体_GB2312" pitchFamily="49" charset="-122"/>
              </a:rPr>
              <a:t>不折不从，星斗其文</a:t>
            </a:r>
            <a:r>
              <a:rPr lang="en-US" altLang="zh-CN" sz="3600" b="1" dirty="0">
                <a:solidFill>
                  <a:srgbClr val="FF0000"/>
                </a:solidFill>
                <a:ea typeface="楷体_GB2312" pitchFamily="49" charset="-122"/>
              </a:rPr>
              <a:t>;</a:t>
            </a:r>
            <a:r>
              <a:rPr lang="zh-CN" altLang="en-US" sz="3600" b="1" dirty="0">
                <a:solidFill>
                  <a:srgbClr val="FF0000"/>
                </a:solidFill>
                <a:ea typeface="楷体_GB2312" pitchFamily="49" charset="-122"/>
              </a:rPr>
              <a:t>亦慈亦让，赤子其人</a:t>
            </a:r>
            <a:r>
              <a:rPr lang="zh-CN" altLang="en-US" sz="3600" b="1" dirty="0">
                <a:ea typeface="楷体_GB2312" pitchFamily="49" charset="-122"/>
              </a:rPr>
              <a:t>。”由中央美术学院著名雕塑家刘焕章教授镌。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文本占位符 284674">
            <a:extLst>
              <a:ext uri="{FF2B5EF4-FFF2-40B4-BE49-F238E27FC236}">
                <a16:creationId xmlns:a16="http://schemas.microsoft.com/office/drawing/2014/main" id="{5B6683A0-2F8B-4843-8A5A-A68F03F89AF9}"/>
              </a:ext>
            </a:extLst>
          </p:cNvPr>
          <p:cNvSpPr>
            <a:spLocks noGrp="1" noChangeArrowheads="1"/>
          </p:cNvSpPr>
          <p:nvPr>
            <p:ph idx="1"/>
          </p:nvPr>
        </p:nvSpPr>
        <p:spPr>
          <a:xfrm>
            <a:off x="227348" y="188640"/>
            <a:ext cx="11737304" cy="6264275"/>
          </a:xfrm>
        </p:spPr>
        <p:txBody>
          <a:bodyPr>
            <a:normAutofit/>
          </a:bodyPr>
          <a:lstStyle/>
          <a:p>
            <a:pPr marL="0" indent="0" eaLnBrk="1" hangingPunct="1">
              <a:lnSpc>
                <a:spcPct val="100000"/>
              </a:lnSpc>
              <a:buNone/>
            </a:pPr>
            <a:r>
              <a:rPr lang="zh-CN" altLang="en-US" b="1" dirty="0">
                <a:solidFill>
                  <a:srgbClr val="FF0000"/>
                </a:solidFill>
              </a:rPr>
              <a:t>三、胡适与沈从文 </a:t>
            </a:r>
          </a:p>
          <a:p>
            <a:pPr marL="0" indent="0" eaLnBrk="1" hangingPunct="1">
              <a:lnSpc>
                <a:spcPct val="100000"/>
              </a:lnSpc>
              <a:buNone/>
            </a:pPr>
            <a:r>
              <a:rPr lang="zh-CN" altLang="en-US" sz="3200" b="1" dirty="0"/>
              <a:t>    </a:t>
            </a:r>
            <a:r>
              <a:rPr lang="zh-CN" altLang="en-US" sz="3200" b="1" dirty="0">
                <a:latin typeface="楷体_GB2312" pitchFamily="49" charset="-122"/>
              </a:rPr>
              <a:t>民国十七年</a:t>
            </a:r>
            <a:r>
              <a:rPr lang="en-US" altLang="zh-CN" sz="3200" b="1" dirty="0">
                <a:latin typeface="楷体_GB2312" pitchFamily="49" charset="-122"/>
              </a:rPr>
              <a:t>(1928</a:t>
            </a:r>
            <a:r>
              <a:rPr lang="zh-CN" altLang="en-US" sz="3200" b="1" dirty="0">
                <a:latin typeface="楷体_GB2312" pitchFamily="49" charset="-122"/>
              </a:rPr>
              <a:t>年</a:t>
            </a:r>
            <a:r>
              <a:rPr lang="en-US" altLang="zh-CN" sz="3200" b="1" dirty="0">
                <a:latin typeface="楷体_GB2312" pitchFamily="49" charset="-122"/>
              </a:rPr>
              <a:t>)4</a:t>
            </a:r>
            <a:r>
              <a:rPr lang="zh-CN" altLang="en-US" sz="3200" b="1" dirty="0">
                <a:latin typeface="楷体_GB2312" pitchFamily="49" charset="-122"/>
              </a:rPr>
              <a:t>月，胡适任上海公学校长时，对教学进行大刀阔斧的改革，聘请大批著名学者来校授课。年仅</a:t>
            </a:r>
            <a:r>
              <a:rPr lang="en-US" altLang="zh-CN" sz="3200" b="1" dirty="0">
                <a:latin typeface="楷体_GB2312" pitchFamily="49" charset="-122"/>
              </a:rPr>
              <a:t>26</a:t>
            </a:r>
            <a:r>
              <a:rPr lang="zh-CN" altLang="en-US" sz="3200" b="1" dirty="0">
                <a:latin typeface="楷体_GB2312" pitchFamily="49" charset="-122"/>
              </a:rPr>
              <a:t>岁的沈从文向胡适求职，也被胡适算在受聘者之列。当时校方争议颇多，有人认为沈从文学历太低，只读过高小，虽然发表了一些灵气飘逸的散文，但要登上高等学府的讲台，差距还是太远了，况且此人又不擅言辞。就连沈从文自己听到被聘的消息，也大为吃惊，马上给胡适写信说：“先生作为从文谋教书事，思之数日，果于学校方面不至于弄笑话，从文可试一学期。从文其所以不敢作此事，亦只为空虚无物，恐学生失望，先生亦难为情耳。”但胡适却慧眼独具，力排众议，不拘学历，坚持延聘。结果沈从文一上讲台，就闹了一个笑话</a:t>
            </a:r>
            <a:r>
              <a:rPr lang="zh-CN" altLang="en-US" b="1" dirty="0">
                <a:latin typeface="楷体_GB2312" pitchFamily="49" charset="-122"/>
              </a:rPr>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A91B920-91A5-4C3D-8BE9-B2B5EE7E4F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8368" y="215770"/>
            <a:ext cx="2664296" cy="2664296"/>
          </a:xfrm>
          <a:prstGeom prst="rect">
            <a:avLst/>
          </a:prstGeom>
        </p:spPr>
      </p:pic>
      <p:sp>
        <p:nvSpPr>
          <p:cNvPr id="31746" name="文本占位符 285698">
            <a:extLst>
              <a:ext uri="{FF2B5EF4-FFF2-40B4-BE49-F238E27FC236}">
                <a16:creationId xmlns:a16="http://schemas.microsoft.com/office/drawing/2014/main" id="{55EF49BE-2058-4B78-9646-E751A394F589}"/>
              </a:ext>
            </a:extLst>
          </p:cNvPr>
          <p:cNvSpPr>
            <a:spLocks noGrp="1" noChangeArrowheads="1"/>
          </p:cNvSpPr>
          <p:nvPr>
            <p:ph idx="1"/>
          </p:nvPr>
        </p:nvSpPr>
        <p:spPr>
          <a:xfrm>
            <a:off x="119336" y="116632"/>
            <a:ext cx="9361040" cy="6192688"/>
          </a:xfrm>
        </p:spPr>
        <p:txBody>
          <a:bodyPr>
            <a:noAutofit/>
          </a:bodyPr>
          <a:lstStyle/>
          <a:p>
            <a:pPr marL="0" indent="0" eaLnBrk="1" hangingPunct="1">
              <a:lnSpc>
                <a:spcPct val="100000"/>
              </a:lnSpc>
              <a:buNone/>
            </a:pPr>
            <a:r>
              <a:rPr lang="zh-CN" altLang="en-US" sz="3200" b="1" dirty="0">
                <a:latin typeface="楷体_GB2312" pitchFamily="49" charset="-122"/>
              </a:rPr>
              <a:t>他在台上整整呆了</a:t>
            </a:r>
            <a:r>
              <a:rPr lang="en-US" altLang="zh-CN" sz="3200" b="1" dirty="0">
                <a:latin typeface="楷体_GB2312" pitchFamily="49" charset="-122"/>
              </a:rPr>
              <a:t>10</a:t>
            </a:r>
            <a:r>
              <a:rPr lang="zh-CN" altLang="en-US" sz="3200" b="1" dirty="0">
                <a:latin typeface="楷体_GB2312" pitchFamily="49" charset="-122"/>
              </a:rPr>
              <a:t>多分钟，一句话也说不出来。后来开始讲课，原先准备好讲授一个课时的内容，被他</a:t>
            </a:r>
            <a:r>
              <a:rPr lang="en-US" altLang="zh-CN" sz="3200" b="1" dirty="0">
                <a:latin typeface="楷体_GB2312" pitchFamily="49" charset="-122"/>
              </a:rPr>
              <a:t>10</a:t>
            </a:r>
            <a:r>
              <a:rPr lang="zh-CN" altLang="en-US" sz="3200" b="1" dirty="0">
                <a:latin typeface="楷体_GB2312" pitchFamily="49" charset="-122"/>
              </a:rPr>
              <a:t>分钟就讲完了，往下无话可说，而离下课尚早，显得十分尴尬。最后，他只好老老实实地在黑板上写道：“今天是我第一次上课，见你们人很多，我害怕了。”一时传为笑谈。然而，胡适在评议这堂课时，赞赏沈从文的坦言与直率，认为这是“成功”的。他认准沈从文是个人才，坚决支持他走上讲台。处于尴尬境况中的沈从文，能够遇到胡适这位“伯乐”，真是一种幸运。后来，他终于不负重望，用自己的实践证明自己不仅能够胜任教学任务，而且受到学生们的欢迎和好评，成为著名的教授。</a:t>
            </a:r>
          </a:p>
        </p:txBody>
      </p:sp>
      <p:pic>
        <p:nvPicPr>
          <p:cNvPr id="31748" name="Picture 4" descr="https://gimg2.baidu.com/image_search/src=http%3A%2F%2Fimage.thepaper.cn%2Fwww%2Fimage%2F7%2F647%2F910.jpg&amp;refer=http%3A%2F%2Fimage.thepaper.cn&amp;app=2002&amp;size=f9999,10000&amp;q=a80&amp;n=0&amp;g=0n&amp;fmt=jpeg?sec=1617158729&amp;t=1927b836bd04571791597d466f9da384">
            <a:extLst>
              <a:ext uri="{FF2B5EF4-FFF2-40B4-BE49-F238E27FC236}">
                <a16:creationId xmlns:a16="http://schemas.microsoft.com/office/drawing/2014/main" id="{E21CDB16-3ECF-4C09-AADC-A072C68DE5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7358" y="3239857"/>
            <a:ext cx="2325306" cy="279424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文本框 23554">
            <a:extLst>
              <a:ext uri="{FF2B5EF4-FFF2-40B4-BE49-F238E27FC236}">
                <a16:creationId xmlns:a16="http://schemas.microsoft.com/office/drawing/2014/main" id="{50CDACC2-71D6-4274-941C-35AB6583E2F7}"/>
              </a:ext>
            </a:extLst>
          </p:cNvPr>
          <p:cNvSpPr txBox="1"/>
          <p:nvPr/>
        </p:nvSpPr>
        <p:spPr>
          <a:xfrm>
            <a:off x="6960096" y="561359"/>
            <a:ext cx="2736850" cy="701676"/>
          </a:xfrm>
          <a:prstGeom prst="rect">
            <a:avLst/>
          </a:prstGeom>
          <a:noFill/>
          <a:ln w="9525">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4000" dirty="0">
                <a:solidFill>
                  <a:srgbClr val="000099"/>
                </a:solidFill>
                <a:latin typeface="Times New Roman" panose="02020603050405020304" pitchFamily="18" charset="0"/>
                <a:ea typeface="方正大黑简体" pitchFamily="2" charset="-122"/>
              </a:rPr>
              <a:t>【</a:t>
            </a:r>
            <a:r>
              <a:rPr lang="zh-CN" altLang="en-US" sz="4000" b="1" dirty="0">
                <a:solidFill>
                  <a:srgbClr val="000099"/>
                </a:solidFill>
                <a:effectLst>
                  <a:outerShdw blurRad="38100" dist="38100" dir="2700000" algn="tl">
                    <a:srgbClr val="C0C0C0"/>
                  </a:outerShdw>
                </a:effectLst>
                <a:ea typeface="黑体" panose="02010609060101010101" pitchFamily="49" charset="-122"/>
              </a:rPr>
              <a:t>题解</a:t>
            </a:r>
            <a:r>
              <a:rPr lang="zh-CN" altLang="en-US" sz="4000" dirty="0">
                <a:solidFill>
                  <a:srgbClr val="000099"/>
                </a:solidFill>
                <a:latin typeface="Times New Roman" panose="02020603050405020304" pitchFamily="18" charset="0"/>
                <a:ea typeface="方正大黑简体" pitchFamily="2" charset="-122"/>
              </a:rPr>
              <a:t>】</a:t>
            </a:r>
          </a:p>
        </p:txBody>
      </p:sp>
      <p:sp>
        <p:nvSpPr>
          <p:cNvPr id="23557" name="文本框 23556">
            <a:extLst>
              <a:ext uri="{FF2B5EF4-FFF2-40B4-BE49-F238E27FC236}">
                <a16:creationId xmlns:a16="http://schemas.microsoft.com/office/drawing/2014/main" id="{8DA4A604-A04D-46D2-9EB0-32FBC9AAC54E}"/>
              </a:ext>
            </a:extLst>
          </p:cNvPr>
          <p:cNvSpPr txBox="1">
            <a:spLocks noChangeArrowheads="1"/>
          </p:cNvSpPr>
          <p:nvPr/>
        </p:nvSpPr>
        <p:spPr bwMode="auto">
          <a:xfrm>
            <a:off x="4799856" y="1844824"/>
            <a:ext cx="6696744" cy="378565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b="1" dirty="0">
                <a:ea typeface="楷体_GB2312" pitchFamily="49" charset="-122"/>
              </a:rPr>
              <a:t>       </a:t>
            </a:r>
            <a:r>
              <a:rPr lang="zh-CN" altLang="en-US" b="1" dirty="0">
                <a:ea typeface="楷体_GB2312" pitchFamily="49" charset="-122"/>
              </a:rPr>
              <a:t>边城，即边地的小城，指远离城市的边远小镇。</a:t>
            </a:r>
          </a:p>
          <a:p>
            <a:pPr eaLnBrk="1" hangingPunct="1">
              <a:spcBef>
                <a:spcPct val="50000"/>
              </a:spcBef>
              <a:buFontTx/>
              <a:buNone/>
            </a:pPr>
            <a:r>
              <a:rPr lang="zh-CN" altLang="en-US" b="1" dirty="0">
                <a:ea typeface="楷体_GB2312" pitchFamily="49" charset="-122"/>
              </a:rPr>
              <a:t>       </a:t>
            </a:r>
            <a:r>
              <a:rPr lang="zh-CN" altLang="en-US" b="1" dirty="0">
                <a:latin typeface="Times New Roman" panose="02020603050405020304" pitchFamily="18" charset="0"/>
                <a:ea typeface="楷体_GB2312" pitchFamily="49" charset="-122"/>
              </a:rPr>
              <a:t>从时间、文化上考虑，“边城”是大城市的腐朽生活和“庸俗小气自私市侩”的风气的对立面。它代表了沈从文对其故乡未完全被现代物质文明摧毁的淳朴民风的怀念。</a:t>
            </a:r>
          </a:p>
        </p:txBody>
      </p:sp>
      <p:pic>
        <p:nvPicPr>
          <p:cNvPr id="32772" name="图片 23560" descr="图片1">
            <a:extLst>
              <a:ext uri="{FF2B5EF4-FFF2-40B4-BE49-F238E27FC236}">
                <a16:creationId xmlns:a16="http://schemas.microsoft.com/office/drawing/2014/main" id="{C4FF4FA6-B6BB-4DCC-A0FD-2F74FBB809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352" y="323850"/>
            <a:ext cx="3968750" cy="584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557"/>
                                        </p:tgtEl>
                                        <p:attrNameLst>
                                          <p:attrName>style.visibility</p:attrName>
                                        </p:attrNameLst>
                                      </p:cBhvr>
                                      <p:to>
                                        <p:strVal val="visible"/>
                                      </p:to>
                                    </p:set>
                                    <p:animEffect transition="in" filter="dissolve">
                                      <p:cBhvr>
                                        <p:cTn id="7" dur="10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图片 77825" descr="图片1">
            <a:extLst>
              <a:ext uri="{FF2B5EF4-FFF2-40B4-BE49-F238E27FC236}">
                <a16:creationId xmlns:a16="http://schemas.microsoft.com/office/drawing/2014/main" id="{B66F3600-18AE-4B90-B65C-AD33CE09EB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718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文本框 77826">
            <a:extLst>
              <a:ext uri="{FF2B5EF4-FFF2-40B4-BE49-F238E27FC236}">
                <a16:creationId xmlns:a16="http://schemas.microsoft.com/office/drawing/2014/main" id="{5F8922C1-3E69-40E5-8129-D7A2FE750157}"/>
              </a:ext>
            </a:extLst>
          </p:cNvPr>
          <p:cNvSpPr txBox="1">
            <a:spLocks noChangeArrowheads="1"/>
          </p:cNvSpPr>
          <p:nvPr/>
        </p:nvSpPr>
        <p:spPr bwMode="auto">
          <a:xfrm flipV="1">
            <a:off x="2895600" y="6600825"/>
            <a:ext cx="5410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endParaRPr lang="en-US" altLang="en-US" b="1">
              <a:solidFill>
                <a:srgbClr val="FF0000"/>
              </a:solidFill>
              <a:latin typeface="Times New Roman" panose="02020603050405020304" pitchFamily="18" charset="0"/>
              <a:ea typeface="方正黄草简体" pitchFamily="2" charset="-122"/>
            </a:endParaRPr>
          </a:p>
        </p:txBody>
      </p:sp>
      <p:sp>
        <p:nvSpPr>
          <p:cNvPr id="33796" name="矩形 77827">
            <a:extLst>
              <a:ext uri="{FF2B5EF4-FFF2-40B4-BE49-F238E27FC236}">
                <a16:creationId xmlns:a16="http://schemas.microsoft.com/office/drawing/2014/main" id="{ECA8C506-8EB6-4F6B-BC85-4681FDC221C4}"/>
              </a:ext>
            </a:extLst>
          </p:cNvPr>
          <p:cNvSpPr>
            <a:spLocks noChangeArrowheads="1" noChangeShapeType="1" noTextEdit="1"/>
          </p:cNvSpPr>
          <p:nvPr/>
        </p:nvSpPr>
        <p:spPr bwMode="auto">
          <a:xfrm>
            <a:off x="3287713" y="1844675"/>
            <a:ext cx="3886200" cy="1752600"/>
          </a:xfrm>
          <a:prstGeom prst="rect">
            <a:avLst/>
          </a:prstGeom>
        </p:spPr>
        <p:txBody>
          <a:bodyPr wrap="none" fromWordArt="1">
            <a:prstTxWarp prst="textPlain">
              <a:avLst>
                <a:gd name="adj" fmla="val 50000"/>
              </a:avLst>
            </a:prstTxWarp>
          </a:bodyPr>
          <a:lstStyle/>
          <a:p>
            <a:pPr algn="ctr"/>
            <a:r>
              <a:rPr lang="zh-CN" altLang="en-US" sz="3600" i="1" kern="10" dirty="0">
                <a:ln w="9525">
                  <a:solidFill>
                    <a:srgbClr val="000000"/>
                  </a:solidFill>
                  <a:round/>
                  <a:headEnd/>
                  <a:tailEnd/>
                </a:ln>
                <a:solidFill>
                  <a:srgbClr val="FFFFFF"/>
                </a:solidFill>
                <a:effectLst>
                  <a:outerShdw dist="35921" dir="2700000" algn="ctr" rotWithShape="0">
                    <a:srgbClr val="808080"/>
                  </a:outerShdw>
                </a:effectLst>
                <a:latin typeface="华文新魏" panose="02010800040101010101" pitchFamily="2" charset="-122"/>
                <a:ea typeface="华文新魏" panose="02010800040101010101" pitchFamily="2" charset="-122"/>
              </a:rPr>
              <a:t>边城</a:t>
            </a:r>
          </a:p>
        </p:txBody>
      </p:sp>
      <p:sp>
        <p:nvSpPr>
          <p:cNvPr id="33797" name="矩形 77828">
            <a:extLst>
              <a:ext uri="{FF2B5EF4-FFF2-40B4-BE49-F238E27FC236}">
                <a16:creationId xmlns:a16="http://schemas.microsoft.com/office/drawing/2014/main" id="{5CD17A1C-4BD3-4D6E-B0CE-554FF2458EE6}"/>
              </a:ext>
            </a:extLst>
          </p:cNvPr>
          <p:cNvSpPr>
            <a:spLocks noChangeArrowheads="1" noChangeShapeType="1" noTextEdit="1"/>
          </p:cNvSpPr>
          <p:nvPr/>
        </p:nvSpPr>
        <p:spPr bwMode="auto">
          <a:xfrm>
            <a:off x="6959601" y="4437064"/>
            <a:ext cx="2449513" cy="936625"/>
          </a:xfrm>
          <a:prstGeom prst="rect">
            <a:avLst/>
          </a:prstGeom>
        </p:spPr>
        <p:txBody>
          <a:bodyPr wrap="none" fromWordArt="1">
            <a:prstTxWarp prst="textPlain">
              <a:avLst>
                <a:gd name="adj" fmla="val 50000"/>
              </a:avLst>
            </a:prstTxWarp>
            <a:scene3d>
              <a:camera prst="legacyPerspectiveBottomRight">
                <a:rot lat="0" lon="21239996" rev="0"/>
              </a:camera>
              <a:lightRig rig="legacyHarsh3" dir="l"/>
            </a:scene3d>
            <a:sp3d extrusionH="430200" prstMaterial="legacyMatte">
              <a:extrusionClr>
                <a:srgbClr val="C0C0C0"/>
              </a:extrusionClr>
              <a:contourClr>
                <a:srgbClr val="FFEFD1"/>
              </a:contourClr>
            </a:sp3d>
          </a:bodyPr>
          <a:lstStyle/>
          <a:p>
            <a:pPr algn="ctr"/>
            <a:r>
              <a:rPr lang="zh-CN" altLang="en-US" sz="3600" kern="10">
                <a:ln w="9525">
                  <a:round/>
                  <a:headEnd/>
                  <a:tailEnd/>
                </a:ln>
                <a:gradFill rotWithShape="1">
                  <a:gsLst>
                    <a:gs pos="0">
                      <a:srgbClr val="FFEFD1"/>
                    </a:gs>
                    <a:gs pos="64999">
                      <a:srgbClr val="F0EBD5"/>
                    </a:gs>
                    <a:gs pos="100000">
                      <a:srgbClr val="D1C39F"/>
                    </a:gs>
                  </a:gsLst>
                  <a:path path="rect">
                    <a:fillToRect l="50000" t="50000" r="50000" b="50000"/>
                  </a:path>
                </a:gradFill>
                <a:latin typeface="隶书" panose="02010509060101010101" pitchFamily="49" charset="-122"/>
                <a:ea typeface="隶书" panose="02010509060101010101" pitchFamily="49" charset="-122"/>
              </a:rPr>
              <a:t>沈从文</a:t>
            </a:r>
          </a:p>
        </p:txBody>
      </p:sp>
    </p:spTree>
  </p:cSld>
  <p:clrMapOvr>
    <a:masterClrMapping/>
  </p:clrMapOvr>
  <p:transition spd="med">
    <p:randomBa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9" name="文本占位符 78850" descr="67fa13614f348064eaf8f863">
            <a:extLst>
              <a:ext uri="{FF2B5EF4-FFF2-40B4-BE49-F238E27FC236}">
                <a16:creationId xmlns:a16="http://schemas.microsoft.com/office/drawing/2014/main" id="{8DB3F081-ED38-4685-801D-452FF7D02EF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12288688" cy="6858000"/>
          </a:xfrm>
        </p:spPr>
      </p:pic>
      <p:sp>
        <p:nvSpPr>
          <p:cNvPr id="78852" name="文本框 78851">
            <a:extLst>
              <a:ext uri="{FF2B5EF4-FFF2-40B4-BE49-F238E27FC236}">
                <a16:creationId xmlns:a16="http://schemas.microsoft.com/office/drawing/2014/main" id="{E9DB7ED8-0598-4371-A0EE-E05DB066934A}"/>
              </a:ext>
            </a:extLst>
          </p:cNvPr>
          <p:cNvSpPr txBox="1"/>
          <p:nvPr/>
        </p:nvSpPr>
        <p:spPr>
          <a:xfrm>
            <a:off x="1703388" y="188913"/>
            <a:ext cx="5905500" cy="3262312"/>
          </a:xfrm>
          <a:prstGeom prst="rect">
            <a:avLst/>
          </a:prstGeom>
          <a:noFill/>
          <a:ln w="9525">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20800" b="1" dirty="0">
                <a:effectLst>
                  <a:outerShdw blurRad="38100" dist="38100" dir="2700000" algn="tl">
                    <a:srgbClr val="C0C0C0"/>
                  </a:outerShdw>
                </a:effectLst>
                <a:latin typeface="Tahoma" panose="020B0604030504040204" pitchFamily="34" charset="0"/>
                <a:ea typeface="方正舒体" panose="02010601030101010101" pitchFamily="2" charset="-122"/>
              </a:rPr>
              <a:t>边城</a:t>
            </a:r>
          </a:p>
        </p:txBody>
      </p:sp>
      <p:sp>
        <p:nvSpPr>
          <p:cNvPr id="34821" name="矩形 78852">
            <a:extLst>
              <a:ext uri="{FF2B5EF4-FFF2-40B4-BE49-F238E27FC236}">
                <a16:creationId xmlns:a16="http://schemas.microsoft.com/office/drawing/2014/main" id="{5A89A6C4-2FB9-4E3D-B6EB-FAC9284BD961}"/>
              </a:ext>
            </a:extLst>
          </p:cNvPr>
          <p:cNvSpPr>
            <a:spLocks noChangeArrowheads="1"/>
          </p:cNvSpPr>
          <p:nvPr/>
        </p:nvSpPr>
        <p:spPr bwMode="auto">
          <a:xfrm>
            <a:off x="7104063" y="2205038"/>
            <a:ext cx="356235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6600" b="1">
                <a:latin typeface="Tahoma" panose="020B0604030504040204" pitchFamily="34" charset="0"/>
              </a:rPr>
              <a:t>（节选）</a:t>
            </a:r>
          </a:p>
        </p:txBody>
      </p:sp>
      <p:sp>
        <p:nvSpPr>
          <p:cNvPr id="78854" name="文本框 78853">
            <a:extLst>
              <a:ext uri="{FF2B5EF4-FFF2-40B4-BE49-F238E27FC236}">
                <a16:creationId xmlns:a16="http://schemas.microsoft.com/office/drawing/2014/main" id="{93E29DEB-9D72-480C-9335-714BEBBF036D}"/>
              </a:ext>
            </a:extLst>
          </p:cNvPr>
          <p:cNvSpPr txBox="1"/>
          <p:nvPr/>
        </p:nvSpPr>
        <p:spPr>
          <a:xfrm>
            <a:off x="1847851" y="3644901"/>
            <a:ext cx="8569325" cy="2346325"/>
          </a:xfrm>
          <a:prstGeom prst="rect">
            <a:avLst/>
          </a:prstGeom>
          <a:gradFill rotWithShape="1">
            <a:gsLst>
              <a:gs pos="0">
                <a:srgbClr val="9966FF"/>
              </a:gs>
              <a:gs pos="100000">
                <a:schemeClr val="bg1"/>
              </a:gs>
            </a:gsLst>
            <a:path path="rect">
              <a:fillToRect r="100000" b="100000"/>
            </a:path>
            <a:tileRect/>
          </a:gradFill>
          <a:ln w="57150" cap="flat" cmpd="thickThin">
            <a:solidFill>
              <a:schemeClr val="tx1"/>
            </a:solidFill>
            <a:prstDash val="solid"/>
            <a:miter/>
            <a:headEnd type="none" w="med" len="med"/>
            <a:tailEnd type="none" w="med" len="med"/>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3600" b="1">
                <a:solidFill>
                  <a:schemeClr val="tx2"/>
                </a:solidFill>
                <a:effectLst>
                  <a:outerShdw blurRad="38100" dist="38100" dir="2700000" algn="tl">
                    <a:srgbClr val="FFFFFF"/>
                  </a:outerShdw>
                </a:effectLst>
                <a:latin typeface="Tahoma" panose="020B0604030504040204" pitchFamily="34" charset="0"/>
                <a:ea typeface="仿宋_GB2312" pitchFamily="49" charset="-122"/>
              </a:rPr>
              <a:t>　　</a:t>
            </a:r>
            <a:r>
              <a:rPr lang="zh-CN" altLang="en-US" sz="3600" b="1">
                <a:solidFill>
                  <a:schemeClr val="tx2"/>
                </a:solidFill>
                <a:latin typeface="Tahoma" panose="020B0604030504040204" pitchFamily="34" charset="0"/>
                <a:ea typeface="仿宋_GB2312" pitchFamily="49" charset="-122"/>
              </a:rPr>
              <a:t>熔生动丰富的</a:t>
            </a:r>
            <a:r>
              <a:rPr lang="zh-CN" altLang="en-US" sz="3600" b="1">
                <a:solidFill>
                  <a:srgbClr val="FF0000"/>
                </a:solidFill>
                <a:latin typeface="Tahoma" panose="020B0604030504040204" pitchFamily="34" charset="0"/>
                <a:ea typeface="仿宋_GB2312" pitchFamily="49" charset="-122"/>
              </a:rPr>
              <a:t>社会风俗画</a:t>
            </a:r>
            <a:r>
              <a:rPr lang="zh-CN" altLang="en-US" sz="3600" b="1">
                <a:solidFill>
                  <a:schemeClr val="tx2"/>
                </a:solidFill>
                <a:latin typeface="Tahoma" panose="020B0604030504040204" pitchFamily="34" charset="0"/>
                <a:ea typeface="仿宋_GB2312" pitchFamily="49" charset="-122"/>
              </a:rPr>
              <a:t>和优美清新的</a:t>
            </a:r>
            <a:r>
              <a:rPr lang="zh-CN" altLang="en-US" sz="3600" b="1">
                <a:solidFill>
                  <a:srgbClr val="FF0000"/>
                </a:solidFill>
                <a:latin typeface="Tahoma" panose="020B0604030504040204" pitchFamily="34" charset="0"/>
                <a:ea typeface="仿宋_GB2312" pitchFamily="49" charset="-122"/>
              </a:rPr>
              <a:t>风情风景画</a:t>
            </a:r>
            <a:r>
              <a:rPr lang="zh-CN" altLang="en-US" sz="3600" b="1">
                <a:solidFill>
                  <a:schemeClr val="tx2"/>
                </a:solidFill>
                <a:latin typeface="Tahoma" panose="020B0604030504040204" pitchFamily="34" charset="0"/>
                <a:ea typeface="仿宋_GB2312" pitchFamily="49" charset="-122"/>
              </a:rPr>
              <a:t>于一炉，展示民性的粗犷强悍，民俗的醇厚善良，充溢着浓厚的乡土气息和返璞归真的牧歌情调。</a:t>
            </a:r>
          </a:p>
        </p:txBody>
      </p:sp>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8854"/>
                                        </p:tgtEl>
                                        <p:attrNameLst>
                                          <p:attrName>style.visibility</p:attrName>
                                        </p:attrNameLst>
                                      </p:cBhvr>
                                      <p:to>
                                        <p:strVal val="visible"/>
                                      </p:to>
                                    </p:set>
                                    <p:animEffect transition="in" filter="wipe(up)">
                                      <p:cBhvr>
                                        <p:cTn id="7" dur="2000"/>
                                        <p:tgtEl>
                                          <p:spTgt spid="788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4" grpId="0" animBg="1"/>
    </p:bldLst>
  </p:timing>
</p:sld>
</file>

<file path=ppt/theme/theme1.xml><?xml version="1.0" encoding="utf-8"?>
<a:theme xmlns:a="http://schemas.openxmlformats.org/drawingml/2006/main" name="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230</TotalTime>
  <Pages>0</Pages>
  <Words>2444</Words>
  <Characters>0</Characters>
  <Application>Microsoft Office PowerPoint</Application>
  <DocSecurity>0</DocSecurity>
  <PresentationFormat>宽屏</PresentationFormat>
  <Lines>0</Lines>
  <Paragraphs>122</Paragraphs>
  <Slides>29</Slides>
  <Notes>0</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29</vt:i4>
      </vt:variant>
    </vt:vector>
  </HeadingPairs>
  <TitlesOfParts>
    <vt:vector size="50" baseType="lpstr">
      <vt:lpstr>等线</vt:lpstr>
      <vt:lpstr>等线 Light</vt:lpstr>
      <vt:lpstr>方正大黑简体</vt:lpstr>
      <vt:lpstr>方正黄草简体</vt:lpstr>
      <vt:lpstr>方正舒体</vt:lpstr>
      <vt:lpstr>仿宋_GB2312</vt:lpstr>
      <vt:lpstr>黑体</vt:lpstr>
      <vt:lpstr>华文新魏</vt:lpstr>
      <vt:lpstr>楷体</vt:lpstr>
      <vt:lpstr>楷体_GB2312</vt:lpstr>
      <vt:lpstr>隶书</vt:lpstr>
      <vt:lpstr>宋体</vt:lpstr>
      <vt:lpstr>幼圆</vt:lpstr>
      <vt:lpstr>Arial</vt:lpstr>
      <vt:lpstr>Calibri</vt:lpstr>
      <vt:lpstr>Calibri Light</vt:lpstr>
      <vt:lpstr>Tahoma</vt:lpstr>
      <vt:lpstr>Times New Roman</vt:lpstr>
      <vt:lpstr>Verdana</vt:lpstr>
      <vt:lpstr>默认设计模板</vt:lpstr>
      <vt:lpstr>1_默认设计模板</vt:lpstr>
      <vt:lpstr>PowerPoint 演示文稿</vt:lpstr>
      <vt:lpstr>PowerPoint 演示文稿</vt:lpstr>
      <vt:lpstr>PowerPoint 演示文稿</vt:lpstr>
      <vt:lpstr>沈从文趣事</vt:lpstr>
      <vt:lpstr>PowerPoint 演示文稿</vt:lpstr>
      <vt:lpstr>PowerPoint 演示文稿</vt:lpstr>
      <vt:lpstr>PowerPoint 演示文稿</vt:lpstr>
      <vt:lpstr>PowerPoint 演示文稿</vt:lpstr>
      <vt:lpstr>PowerPoint 演示文稿</vt:lpstr>
      <vt:lpstr>PowerPoint 演示文稿</vt:lpstr>
      <vt:lpstr>默读课文，回答问题</vt:lpstr>
      <vt:lpstr>小说节选部分梗概</vt:lpstr>
      <vt:lpstr>PowerPoint 演示文稿</vt:lpstr>
      <vt:lpstr>PowerPoint 演示文稿</vt:lpstr>
      <vt:lpstr>PowerPoint 演示文稿</vt:lpstr>
      <vt:lpstr>PowerPoint 演示文稿</vt:lpstr>
      <vt:lpstr>PowerPoint 演示文稿</vt:lpstr>
      <vt:lpstr>【主题】</vt:lpstr>
      <vt:lpstr>PowerPoint 演示文稿</vt:lpstr>
      <vt:lpstr>PowerPoint 演示文稿</vt:lpstr>
      <vt:lpstr>仔细阅读第四部分，说说翠翠是个怎样的女孩？</vt:lpstr>
      <vt:lpstr>PowerPoint 演示文稿</vt:lpstr>
      <vt:lpstr>PowerPoint 演示文稿</vt:lpstr>
      <vt:lpstr>PowerPoint 演示文稿</vt:lpstr>
      <vt:lpstr>仔细阅读第四部分，说说翠翠是个怎样的女孩？</vt:lpstr>
      <vt:lpstr>PowerPoint 演示文稿</vt:lpstr>
      <vt:lpstr>PowerPoint 演示文稿</vt:lpstr>
      <vt:lpstr>PowerPoint 演示文稿</vt:lpstr>
      <vt:lpstr>PowerPoint 演示文稿</vt:lpstr>
    </vt:vector>
  </TitlesOfParts>
  <Manager/>
  <Company>WWW.YlmF.CoM</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subject/>
  <dc:creator>user</dc:creator>
  <cp:keywords/>
  <dc:description/>
  <cp:lastModifiedBy>WANG</cp:lastModifiedBy>
  <cp:revision>57</cp:revision>
  <dcterms:created xsi:type="dcterms:W3CDTF">2010-09-12T15:28:59Z</dcterms:created>
  <dcterms:modified xsi:type="dcterms:W3CDTF">2021-03-01T13:52:48Z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