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76" r:id="rId4"/>
    <p:sldId id="377" r:id="rId5"/>
    <p:sldId id="394" r:id="rId6"/>
    <p:sldId id="395" r:id="rId7"/>
    <p:sldId id="396" r:id="rId8"/>
    <p:sldId id="397" r:id="rId9"/>
    <p:sldId id="398" r:id="rId10"/>
    <p:sldId id="399" r:id="rId11"/>
    <p:sldId id="400" r:id="rId12"/>
    <p:sldId id="401" r:id="rId13"/>
    <p:sldId id="402" r:id="rId14"/>
    <p:sldId id="403" r:id="rId15"/>
    <p:sldId id="292" r:id="rId16"/>
    <p:sldId id="293" r:id="rId17"/>
    <p:sldId id="362" r:id="rId18"/>
    <p:sldId id="363" r:id="rId19"/>
    <p:sldId id="364" r:id="rId20"/>
    <p:sldId id="365" r:id="rId21"/>
    <p:sldId id="366" r:id="rId22"/>
    <p:sldId id="367" r:id="rId23"/>
    <p:sldId id="368" r:id="rId24"/>
    <p:sldId id="369" r:id="rId25"/>
    <p:sldId id="370" r:id="rId26"/>
    <p:sldId id="371" r:id="rId27"/>
    <p:sldId id="372" r:id="rId28"/>
    <p:sldId id="373" r:id="rId29"/>
    <p:sldId id="374" r:id="rId30"/>
    <p:sldId id="261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07" autoAdjust="0"/>
    <p:restoredTop sz="94618" autoAdjust="0"/>
  </p:normalViewPr>
  <p:slideViewPr>
    <p:cSldViewPr snapToGrid="0" showGuides="1">
      <p:cViewPr varScale="1">
        <p:scale>
          <a:sx n="81" d="100"/>
          <a:sy n="81" d="100"/>
        </p:scale>
        <p:origin x="108" y="834"/>
      </p:cViewPr>
      <p:guideLst>
        <p:guide orient="horz" pos="146"/>
        <p:guide orient="horz" pos="4172"/>
        <p:guide pos="186"/>
        <p:guide pos="7434"/>
        <p:guide orient="horz" pos="584"/>
        <p:guide orient="horz" pos="632"/>
        <p:guide orient="horz" pos="4052"/>
        <p:guide orient="horz" pos="39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tags" Target="tags/tag72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cs typeface="华文中宋" panose="0201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华文中宋" panose="02010600040101010101" charset="-122"/>
              </a:rPr>
              <a:t/>
            </a:fld>
            <a:endParaRPr lang="zh-CN" altLang="en-US">
              <a:cs typeface="华文中宋" panose="0201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cs typeface="华文中宋" panose="0201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华文中宋" panose="02010600040101010101" charset="-122"/>
              </a:rPr>
              <a:t/>
            </a:fld>
            <a:endParaRPr lang="zh-CN" altLang="en-US">
              <a:cs typeface="华文中宋" panose="0201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华文中宋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华文中宋" panose="02010600040101010101" charset="-122"/>
              </a:defRPr>
            </a:lvl1pPr>
          </a:lstStyle>
          <a:p>
            <a:fld id="{141743F9-9B08-422F-9ECE-BE7148BC7D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华文中宋" panose="0201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华文中宋" panose="02010600040101010101" charset="-122"/>
              </a:defRPr>
            </a:lvl1pPr>
          </a:lstStyle>
          <a:p>
            <a:fld id="{D34C0232-94FA-4EBE-BB9B-79FBE486032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华文中宋" panose="0201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华文中宋" panose="0201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华文中宋" panose="0201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华文中宋" panose="0201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华文中宋" panose="0201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更多模板请搜【鹿大仙设计】https://ludaxian.taobao.com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更多模板请搜【鹿大仙设计】https://ludaxian.taobao.com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更多模板请搜【鹿大仙设计】https://ludaxian.taobao.com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1.xml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:blinds dir="vert"/>
      </p:transition>
    </mc:Choice>
    <mc:Fallback>
      <p:transition spd="slow" advClick="0" advTm="5000">
        <p:blinds dir="vert"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5="http://schemas.microsoft.com/office/powerpoint/2012/main" Requires="p15">
      <p:transition spd="slow" advClick="0" advTm="5000" p14:dur="2000">
        <p15:prstTrans prst="prestige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A_库_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2" y="165936"/>
            <a:ext cx="850866" cy="397071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066800" y="132120"/>
            <a:ext cx="4238806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2800">
                <a:solidFill>
                  <a:schemeClr val="accent1"/>
                </a:solidFill>
                <a:latin typeface="+mn-ea"/>
                <a:cs typeface="华文中宋" panose="02010600040101010101" charset="-122"/>
              </a:rPr>
              <a:t>此处输入标题</a:t>
            </a:r>
            <a:endParaRPr lang="en-US" altLang="zh-CN" sz="2800">
              <a:solidFill>
                <a:schemeClr val="accent1"/>
              </a:solidFill>
              <a:latin typeface="+mn-ea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2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3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4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5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2.png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3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墙壁&#10;&#10;已生成高可信度的说明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0" b="3125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>
    <mc:Choice xmlns:p14="http://schemas.microsoft.com/office/powerpoint/2010/main" Requires="p14">
      <p:transition advClick="0" advTm="5000" p14:dur="10"/>
    </mc:Choice>
    <mc:Fallback>
      <p:transition advClick="0" advTm="500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5.xml" /><Relationship Id="rId12" Type="http://schemas.openxmlformats.org/officeDocument/2006/relationships/tags" Target="../tags/tag6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Relationship Id="rId9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17.xml" /><Relationship Id="rId12" Type="http://schemas.openxmlformats.org/officeDocument/2006/relationships/tags" Target="../tags/tag18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png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Relationship Id="rId9" Type="http://schemas.openxmlformats.org/officeDocument/2006/relationships/tags" Target="../tags/tag1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0.png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image" Target="../media/image8.png" /><Relationship Id="rId7" Type="http://schemas.openxmlformats.org/officeDocument/2006/relationships/tags" Target="../tags/tag2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0.png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image" Target="../media/image8.png" /><Relationship Id="rId7" Type="http://schemas.openxmlformats.org/officeDocument/2006/relationships/tags" Target="../tags/tag2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0.png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image" Target="../media/image8.png" /><Relationship Id="rId7" Type="http://schemas.openxmlformats.org/officeDocument/2006/relationships/tags" Target="../tags/tag2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0.png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image" Target="../media/image8.png" /><Relationship Id="rId7" Type="http://schemas.openxmlformats.org/officeDocument/2006/relationships/tags" Target="../tags/tag3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0.png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image" Target="../media/image8.png" /><Relationship Id="rId7" Type="http://schemas.openxmlformats.org/officeDocument/2006/relationships/tags" Target="../tags/tag3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0.png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image" Target="../media/image8.png" /><Relationship Id="rId7" Type="http://schemas.openxmlformats.org/officeDocument/2006/relationships/tags" Target="../tags/tag3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Relationship Id="rId4" Type="http://schemas.openxmlformats.org/officeDocument/2006/relationships/tags" Target="../tags/tag7.xml" /><Relationship Id="rId5" Type="http://schemas.openxmlformats.org/officeDocument/2006/relationships/tags" Target="../tags/tag8.xml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Relationship Id="rId9" Type="http://schemas.openxmlformats.org/officeDocument/2006/relationships/tags" Target="../tags/tag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0.png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image" Target="../media/image8.png" /><Relationship Id="rId7" Type="http://schemas.openxmlformats.org/officeDocument/2006/relationships/tags" Target="../tags/tag3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0.png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image" Target="../media/image8.png" /><Relationship Id="rId7" Type="http://schemas.openxmlformats.org/officeDocument/2006/relationships/tags" Target="../tags/tag4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0.png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image" Target="../media/image8.png" /><Relationship Id="rId7" Type="http://schemas.openxmlformats.org/officeDocument/2006/relationships/tags" Target="../tags/tag4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0.png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image" Target="../media/image8.png" /><Relationship Id="rId7" Type="http://schemas.openxmlformats.org/officeDocument/2006/relationships/tags" Target="../tags/tag4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0.png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image" Target="../media/image8.png" /><Relationship Id="rId7" Type="http://schemas.openxmlformats.org/officeDocument/2006/relationships/tags" Target="../tags/tag5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0.png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image" Target="../media/image8.png" /><Relationship Id="rId7" Type="http://schemas.openxmlformats.org/officeDocument/2006/relationships/tags" Target="../tags/tag5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0.png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image" Target="../media/image8.png" /><Relationship Id="rId7" Type="http://schemas.openxmlformats.org/officeDocument/2006/relationships/tags" Target="../tags/tag5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0.png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image" Target="../media/image8.png" /><Relationship Id="rId7" Type="http://schemas.openxmlformats.org/officeDocument/2006/relationships/tags" Target="../tags/tag6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image" Target="../media/image7.png" /><Relationship Id="rId11" Type="http://schemas.openxmlformats.org/officeDocument/2006/relationships/tags" Target="../tags/tag64.xml" /><Relationship Id="rId12" Type="http://schemas.openxmlformats.org/officeDocument/2006/relationships/image" Target="../media/image8.png" /><Relationship Id="rId13" Type="http://schemas.openxmlformats.org/officeDocument/2006/relationships/tags" Target="../tags/tag65.xml" /><Relationship Id="rId14" Type="http://schemas.openxmlformats.org/officeDocument/2006/relationships/tags" Target="../tags/tag66.xml" /><Relationship Id="rId15" Type="http://schemas.openxmlformats.org/officeDocument/2006/relationships/tags" Target="../tags/tag67.xml" /><Relationship Id="rId16" Type="http://schemas.openxmlformats.org/officeDocument/2006/relationships/tags" Target="../tags/tag68.xml" /><Relationship Id="rId17" Type="http://schemas.openxmlformats.org/officeDocument/2006/relationships/tags" Target="../tags/tag69.xml" /><Relationship Id="rId18" Type="http://schemas.openxmlformats.org/officeDocument/2006/relationships/tags" Target="../tags/tag70.xml" /><Relationship Id="rId19" Type="http://schemas.openxmlformats.org/officeDocument/2006/relationships/tags" Target="../tags/tag71.xml" /><Relationship Id="rId2" Type="http://schemas.openxmlformats.org/officeDocument/2006/relationships/notesSlide" Target="../notesSlides/notesSlide18.xml" /><Relationship Id="rId20" Type="http://schemas.openxmlformats.org/officeDocument/2006/relationships/image" Target="../media/image12.png" /><Relationship Id="rId3" Type="http://schemas.openxmlformats.org/officeDocument/2006/relationships/image" Target="../media/image4.png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11.png" /><Relationship Id="rId9" Type="http://schemas.openxmlformats.org/officeDocument/2006/relationships/tags" Target="../tags/tag6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Relationship Id="rId3" Type="http://schemas.openxmlformats.org/officeDocument/2006/relationships/tags" Target="../tags/tag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Relationship Id="rId3" Type="http://schemas.openxmlformats.org/officeDocument/2006/relationships/tags" Target="../tags/tag1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4530"/>
            <a:ext cx="5305425" cy="3843020"/>
          </a:xfrm>
          <a:prstGeom prst="rect">
            <a:avLst/>
          </a:prstGeom>
        </p:spPr>
      </p:pic>
      <p:grpSp>
        <p:nvGrpSpPr>
          <p:cNvPr id="4" name="PA_库_组合 3"/>
          <p:cNvGrpSpPr/>
          <p:nvPr>
            <p:custDataLst>
              <p:tags r:id="rId5"/>
            </p:custDataLst>
          </p:nvPr>
        </p:nvGrpSpPr>
        <p:grpSpPr>
          <a:xfrm>
            <a:off x="-139212" y="5612336"/>
            <a:ext cx="12885501" cy="1305692"/>
            <a:chOff x="-139212" y="5612336"/>
            <a:chExt cx="12885501" cy="130569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9212" y="5732392"/>
              <a:ext cx="5651989" cy="112560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6106" y="5612336"/>
              <a:ext cx="6260122" cy="124566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167" y="5672364"/>
              <a:ext cx="6260122" cy="1245664"/>
            </a:xfrm>
            <a:prstGeom prst="rect">
              <a:avLst/>
            </a:prstGeom>
          </p:spPr>
        </p:pic>
      </p:grpSp>
      <p:pic>
        <p:nvPicPr>
          <p:cNvPr id="12" name="PA_库_图片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94" y="2503627"/>
            <a:ext cx="1393460" cy="411223"/>
          </a:xfrm>
          <a:prstGeom prst="rect">
            <a:avLst/>
          </a:prstGeom>
        </p:spPr>
      </p:pic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324" y="1434922"/>
            <a:ext cx="1520579" cy="1892540"/>
          </a:xfrm>
          <a:prstGeom prst="rect">
            <a:avLst/>
          </a:prstGeom>
        </p:spPr>
      </p:pic>
      <p:pic>
        <p:nvPicPr>
          <p:cNvPr id="18" name="PA_库_图片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792" y="3509661"/>
            <a:ext cx="1952568" cy="57622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045970" y="1715135"/>
            <a:ext cx="7785100" cy="156845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4800" smtClean="0">
                <a:latin typeface="华光标题宋_CNKI" panose="02000500000000000000" charset="-122"/>
                <a:ea typeface="华光标题宋_CNKI" panose="02000500000000000000" charset="-122"/>
                <a:cs typeface="华文中宋" panose="02010600040101010101" charset="-122"/>
              </a:rPr>
              <a:t>《屈原列传》</a:t>
            </a:r>
            <a:endParaRPr lang="zh-CN" altLang="en-US" sz="4800" smtClean="0">
              <a:latin typeface="华光标题宋_CNKI" panose="02000500000000000000" charset="-122"/>
              <a:ea typeface="华光标题宋_CNKI" panose="02000500000000000000" charset="-122"/>
              <a:cs typeface="华文中宋" panose="02010600040101010101" charset="-122"/>
            </a:endParaRPr>
          </a:p>
          <a:p>
            <a:pPr algn="l"/>
            <a:r>
              <a:rPr lang="zh-CN" altLang="en-US" sz="4800" smtClean="0">
                <a:latin typeface="华光标题宋_CNKI" panose="02000500000000000000" charset="-122"/>
                <a:ea typeface="华光标题宋_CNKI" panose="02000500000000000000" charset="-122"/>
                <a:cs typeface="华文中宋" panose="02010600040101010101" charset="-122"/>
              </a:rPr>
              <a:t>文言知识总结</a:t>
            </a:r>
            <a:r>
              <a:rPr lang="en-US" altLang="zh-CN" sz="4800" smtClean="0">
                <a:latin typeface="华光标题宋_CNKI" panose="02000500000000000000" charset="-122"/>
                <a:ea typeface="华光标题宋_CNKI" panose="02000500000000000000" charset="-122"/>
                <a:cs typeface="华文中宋" panose="02010600040101010101" charset="-122"/>
              </a:rPr>
              <a:t>+</a:t>
            </a:r>
            <a:r>
              <a:rPr lang="zh-CN" altLang="en-US" sz="4800" smtClean="0">
                <a:latin typeface="华光标题宋_CNKI" panose="02000500000000000000" charset="-122"/>
                <a:ea typeface="华光标题宋_CNKI" panose="02000500000000000000" charset="-122"/>
                <a:cs typeface="华文中宋" panose="02010600040101010101" charset="-122"/>
              </a:rPr>
              <a:t>理解性默写</a:t>
            </a:r>
            <a:endParaRPr lang="zh-CN" altLang="en-US" sz="4800" smtClean="0">
              <a:latin typeface="华光标题宋_CNKI" panose="02000500000000000000" charset="-122"/>
              <a:ea typeface="华光标题宋_CNKI" panose="02000500000000000000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680210" y="427990"/>
            <a:ext cx="815848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2.被动句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信而见疑，忠而被谤，能无怨乎？（2）故内惑于郑袖，外欺于张仪。（3）身客死于秦，为天下笑。（4）方正之不容也（5）是以见放（6）不凝滞于物（7）而自令见放为（8）皆好辞而以赋见称（9）竟为秦所灭（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）兵挫地削，亡其六郡（无被动标志的被动句）
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472055" y="1438275"/>
            <a:ext cx="661924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2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3.状语后置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（1）明</a:t>
            </a:r>
            <a:r>
              <a:rPr lang="zh-CN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于治乱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，娴</a:t>
            </a:r>
            <a:r>
              <a:rPr lang="zh-CN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于辞令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卒使上官大夫短屈原</a:t>
            </a:r>
            <a:r>
              <a:rPr lang="zh-CN" sz="32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于顷相王</a:t>
            </a:r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）战</a:t>
            </a:r>
            <a:r>
              <a:rPr lang="zh-CN" sz="32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于蓝田
</a:t>
            </a:r>
            <a:endParaRPr lang="zh-CN" sz="3200" b="1" u="sng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（4）而设诡辩于怀王之宠姬郑袖</a:t>
            </a:r>
            <a:endParaRPr lang="zh-CN" altLang="en-US" sz="3200" b="1" u="sng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996950" y="2003108"/>
            <a:ext cx="205740" cy="2057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1533525" y="958850"/>
            <a:ext cx="77660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4.宾语前置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（1）莫不欲求忠以</a:t>
            </a:r>
            <a:r>
              <a:rPr lang="zh-CN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自为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，举贤以</a:t>
            </a:r>
            <a:r>
              <a:rPr lang="zh-CN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自佐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sz="28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5.定语后置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（1）人又谁能以身之</a:t>
            </a:r>
            <a:r>
              <a:rPr lang="zh-CN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察察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，受物之</a:t>
            </a:r>
            <a:r>
              <a:rPr lang="zh-CN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汶汶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者乎</a:t>
            </a:r>
            <a:r>
              <a:rPr lang="en-US" sz="28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sz="28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.省略句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）楚诚能绝（于）齐
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4530"/>
            <a:ext cx="5305425" cy="3843020"/>
          </a:xfrm>
          <a:prstGeom prst="rect">
            <a:avLst/>
          </a:prstGeom>
        </p:spPr>
      </p:pic>
      <p:grpSp>
        <p:nvGrpSpPr>
          <p:cNvPr id="4" name="PA_库_组合 3"/>
          <p:cNvGrpSpPr/>
          <p:nvPr>
            <p:custDataLst>
              <p:tags r:id="rId5"/>
            </p:custDataLst>
          </p:nvPr>
        </p:nvGrpSpPr>
        <p:grpSpPr>
          <a:xfrm>
            <a:off x="-139212" y="5612336"/>
            <a:ext cx="12885501" cy="1305692"/>
            <a:chOff x="-139212" y="5612336"/>
            <a:chExt cx="12885501" cy="130569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9212" y="5732392"/>
              <a:ext cx="5651989" cy="112560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6106" y="5612336"/>
              <a:ext cx="6260122" cy="124566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167" y="5672364"/>
              <a:ext cx="6260122" cy="1245664"/>
            </a:xfrm>
            <a:prstGeom prst="rect">
              <a:avLst/>
            </a:prstGeom>
          </p:spPr>
        </p:pic>
      </p:grpSp>
      <p:pic>
        <p:nvPicPr>
          <p:cNvPr id="12" name="PA_库_图片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94" y="2503627"/>
            <a:ext cx="1393460" cy="411223"/>
          </a:xfrm>
          <a:prstGeom prst="rect">
            <a:avLst/>
          </a:prstGeom>
        </p:spPr>
      </p:pic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324" y="1434922"/>
            <a:ext cx="1520579" cy="1892540"/>
          </a:xfrm>
          <a:prstGeom prst="rect">
            <a:avLst/>
          </a:prstGeom>
        </p:spPr>
      </p:pic>
      <p:pic>
        <p:nvPicPr>
          <p:cNvPr id="18" name="PA_库_图片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792" y="3509661"/>
            <a:ext cx="1952568" cy="57622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381250" y="1867218"/>
            <a:ext cx="7230110" cy="8299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en-US" sz="4800" smtClean="0">
                <a:latin typeface="华光标题宋_CNKI" panose="02000500000000000000" charset="-122"/>
                <a:ea typeface="华光标题宋_CNKI" panose="02000500000000000000" charset="-122"/>
                <a:cs typeface="华文中宋" panose="02010600040101010101" charset="-122"/>
              </a:rPr>
              <a:t>《屈原列传》理解性默写</a:t>
            </a:r>
            <a:endParaRPr lang="zh-CN" altLang="en-US" sz="4800" smtClean="0">
              <a:latin typeface="华光标题宋_CNKI" panose="02000500000000000000" charset="-122"/>
              <a:ea typeface="华光标题宋_CNKI" panose="02000500000000000000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340" y="5590540"/>
            <a:ext cx="1848485" cy="1339215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" y="60325"/>
            <a:ext cx="894080" cy="1112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0490" y="1167130"/>
            <a:ext cx="1208151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1.屈原在《离骚》中经常用香草美人做比喻，寄托了他高洁的品性。关于这一点，司马迁在《屈原列传》中做出解释：</a:t>
            </a:r>
            <a:r>
              <a:rPr lang="en-US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”2.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司马迁在《屈原列传》中，用</a:t>
            </a:r>
            <a:r>
              <a:rPr lang="en-US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”两句，指出屈原志向高洁，即使与日月对照，光辉也毫不逊色。3.司马迁在《屈原列传》中，用“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”这个判断句对“离骚”一词作出解释。
</a:t>
            </a:r>
            <a:endParaRPr lang="zh-CN" altLang="en-US" sz="28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77455" y="2216150"/>
            <a:ext cx="3285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其志洁，故其称物芳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60085" y="3173095"/>
            <a:ext cx="4196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推此志也，虽与日月争光可也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50865" y="496697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离骚’者，犹离忧也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620" y="5557520"/>
            <a:ext cx="1894205" cy="1372235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" y="60325"/>
            <a:ext cx="894080" cy="1112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6850" y="1172845"/>
            <a:ext cx="1201039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4.司马迁在《屈原列传》中，用</a:t>
            </a:r>
            <a:r>
              <a:rPr lang="en-US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”和“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en-US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这两句直接概括了屈原写作《离骚》的缘由。5.好的文章“言近旨远”，司马迁在《屈原列传》中评价《离骚》这一特点的句子是“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</a:t>
            </a:r>
            <a:r>
              <a:rPr lang="en-US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”。6.司马迁在《屈原列传》中，用</a:t>
            </a:r>
            <a:r>
              <a:rPr lang="en-US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          ，       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”三句，高度评价了《离骚》的写作内容。
</a:t>
            </a:r>
            <a:endParaRPr lang="zh-CN" altLang="en-US" sz="28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13705" y="1393825"/>
            <a:ext cx="3488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故忧愁幽思而作《离骚》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22485" y="1393825"/>
            <a:ext cx="228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盖自怨生也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37105" y="4072255"/>
            <a:ext cx="5921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其称文小而其指极大，举类迩而见义远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8510" y="4862830"/>
            <a:ext cx="6022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明道德之广崇，治乱之条贯，靡不毕见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620" y="5465445"/>
            <a:ext cx="2021205" cy="1464310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" y="60325"/>
            <a:ext cx="894080" cy="1112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2080" y="1172845"/>
            <a:ext cx="1192784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7.司马迁在《屈原列传》中，称赞《离骚》的文风特点，认为《离骚》文字简约、用辞精到的句子是</a:t>
            </a:r>
            <a:r>
              <a:rPr lang="en-US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</a:t>
            </a:r>
            <a:r>
              <a:rPr lang="en-US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司马迁在《屈原列传》中，对《诗经》里的《国风》和《小雅》进行评价的句子是</a:t>
            </a:r>
            <a:r>
              <a:rPr lang="en-US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”。9.司马迁在《屈原列传》中，连用“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”这两个被动句写屈原诚信却被猜疑、忠心耿耿却被诽谤的冤情。
</a:t>
            </a:r>
            <a:endParaRPr lang="zh-CN" altLang="en-US" sz="28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46980" y="238887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其文约，其辞微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21585" y="3981450"/>
            <a:ext cx="6865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《国风》好色而不淫，《小雅》怨诽而不乱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9950" y="478282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信而见疑，忠而被谤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230" y="5596890"/>
            <a:ext cx="1839595" cy="1332865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" y="60325"/>
            <a:ext cx="894080" cy="1112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0490" y="1361440"/>
            <a:ext cx="1195641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10.司马迁《屈原列传》中“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”两句，指出屈原痛心于楚怀王被小人之言蒙蔽。1</a:t>
            </a:r>
            <a:r>
              <a:rPr lang="en-US" alt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.一个人在辛苦疲倦到极点的时候，往往会仰头长叹：“天啊！”，司马迁在《屈原列传》用“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”两句来描述这种情况。1</a:t>
            </a:r>
            <a:r>
              <a:rPr lang="en-US" alt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.司马迁《屈原列传》中“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        ，        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”三句写屈原品行端正、竭尽忠心侍奉君王。 
</a:t>
            </a:r>
            <a:endParaRPr lang="zh-CN" altLang="en-US" sz="28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2660" y="154622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屈平疾王听之不聪也，谗谄之蔽明也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28085" y="410273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故劳苦倦极，未尝不呼天也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56175" y="488315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屈平正道直行，竭忠尽智，以事其君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2450" y="5676265"/>
            <a:ext cx="1730375" cy="1253490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0"/>
            <a:ext cx="894080" cy="1112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5885" y="1112520"/>
            <a:ext cx="1200086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14.司马迁在《屈原列传》中指出屈原《离骚》的创作背景除了楚怀王听信谗言、不能明辨是非以外，还有“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zh-CN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”，尖锐地指出了朝廷奸佞当道、正直之人遭到排挤的黑暗现实。 15.司马迁《屈原列传》中“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”两句指出小人的离间令屈原处于困厄的处境。 16.司马迁在《屈原列传》中认为屈原作《离骚》的另外一个原因可能是“自怨生”，而导致屈原怨愤的直接原因是他“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 
</a:t>
            </a:r>
            <a:endParaRPr lang="zh-CN" altLang="en-US" sz="24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39110" y="204343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邪曲之害公也，方正之不容也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63365" y="351345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谗人间之，可谓穷矣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58335" y="56762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信而见疑，忠而被谤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2095" y="5458460"/>
            <a:ext cx="2030730" cy="1471295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" y="60325"/>
            <a:ext cx="894080" cy="1112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0490" y="1360170"/>
            <a:ext cx="120008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17.司马迁《屈原列传》中“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        ，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”三句指出《离骚》中讲述的古代明君治国的例子。  18.司马迁在《屈原列传》中，指出屈原的人格与文风一致的句子是“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       ，   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”。19.司马迁在《屈原列传》中用比喻的手法表现屈原出淤泥而不染的句子是“自疏濯淖污泥之中</a:t>
            </a:r>
            <a:r>
              <a:rPr lang="zh-CN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        ，   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，不获世之滋垢，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
</a:t>
            </a:r>
            <a:endParaRPr lang="zh-CN" altLang="en-US" sz="24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1285" y="144526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上称帝喾,下道齐桓,中述汤、武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840" y="3727450"/>
            <a:ext cx="7433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其志洁，故其称物芳；其行廉，故死而不容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1565" y="5187950"/>
            <a:ext cx="4421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蝉蜕于浊秽，以浮游尘埃之外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3885" y="5187950"/>
            <a:ext cx="3568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皭然泥而不滓者也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4530"/>
            <a:ext cx="5305425" cy="3843020"/>
          </a:xfrm>
          <a:prstGeom prst="rect">
            <a:avLst/>
          </a:prstGeom>
        </p:spPr>
      </p:pic>
      <p:grpSp>
        <p:nvGrpSpPr>
          <p:cNvPr id="4" name="PA_库_组合 3"/>
          <p:cNvGrpSpPr/>
          <p:nvPr>
            <p:custDataLst>
              <p:tags r:id="rId5"/>
            </p:custDataLst>
          </p:nvPr>
        </p:nvGrpSpPr>
        <p:grpSpPr>
          <a:xfrm>
            <a:off x="-139212" y="5612336"/>
            <a:ext cx="12885501" cy="1305692"/>
            <a:chOff x="-139212" y="5612336"/>
            <a:chExt cx="12885501" cy="130569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9212" y="5732392"/>
              <a:ext cx="5651989" cy="112560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6106" y="5612336"/>
              <a:ext cx="6260122" cy="124566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167" y="5672364"/>
              <a:ext cx="6260122" cy="1245664"/>
            </a:xfrm>
            <a:prstGeom prst="rect">
              <a:avLst/>
            </a:prstGeom>
          </p:spPr>
        </p:pic>
      </p:grpSp>
      <p:pic>
        <p:nvPicPr>
          <p:cNvPr id="12" name="PA_库_图片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94" y="2503627"/>
            <a:ext cx="1393460" cy="411223"/>
          </a:xfrm>
          <a:prstGeom prst="rect">
            <a:avLst/>
          </a:prstGeom>
        </p:spPr>
      </p:pic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324" y="1434922"/>
            <a:ext cx="1520579" cy="1892540"/>
          </a:xfrm>
          <a:prstGeom prst="rect">
            <a:avLst/>
          </a:prstGeom>
        </p:spPr>
      </p:pic>
      <p:pic>
        <p:nvPicPr>
          <p:cNvPr id="18" name="PA_库_图片 1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792" y="3509661"/>
            <a:ext cx="1952568" cy="57622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381250" y="1867218"/>
            <a:ext cx="7658735" cy="8299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en-US" sz="4800" smtClean="0">
                <a:latin typeface="华光标题宋_CNKI" panose="02000500000000000000" charset="-122"/>
                <a:ea typeface="华光标题宋_CNKI" panose="02000500000000000000" charset="-122"/>
                <a:cs typeface="华文中宋" panose="02010600040101010101" charset="-122"/>
              </a:rPr>
              <a:t>《屈原列传》文言知识总结</a:t>
            </a:r>
            <a:endParaRPr lang="zh-CN" altLang="en-US" sz="4800" smtClean="0">
              <a:latin typeface="华光标题宋_CNKI" panose="02000500000000000000" charset="-122"/>
              <a:ea typeface="华光标题宋_CNKI" panose="02000500000000000000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080" y="5003800"/>
            <a:ext cx="2658745" cy="1925955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" y="60325"/>
            <a:ext cx="894080" cy="1112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0490" y="1301750"/>
            <a:ext cx="1187386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20.一个人在病痛忧伤时，常常会呼叫自己的父母。司马迁在《屈原列传》用“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”两句描述了这种情况。 21.司马迁在《屈原列传》中表达自己“上天是人的原始，父母是人的根本”这一观点的句子是“</a:t>
            </a:r>
            <a:r>
              <a:rPr lang="en-US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        ；      ，        </a:t>
            </a:r>
            <a:r>
              <a:rPr lang="zh-CN"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
</a:t>
            </a:r>
            <a:endParaRPr lang="zh-CN" altLang="en-US" sz="28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8685" y="219583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疾痛惨怛，未尝不呼父母也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34715" y="4132580"/>
            <a:ext cx="7026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夫天者,人之始也；父母者，人之本也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450" y="5492115"/>
            <a:ext cx="1984375" cy="1437640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" y="151130"/>
            <a:ext cx="622935" cy="7753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9220" y="1167130"/>
            <a:ext cx="119741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22.司马迁在《屈原列传》中指出屈原因忧愁幽思而作《离骚》，忧愁的具体内容是“疾王听之不聪也，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，邪曲之害公也，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”。23.司马迁在《屈原列传》中用“其文约，</a:t>
            </a:r>
            <a:r>
              <a:rPr lang="en-US" altLang="zh-CN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，其志洁，</a:t>
            </a:r>
            <a:r>
              <a:rPr lang="en-US" altLang="zh-CN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”四句总说《离骚》写作特征。24.司马迁《屈原列传》中“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         ；        ，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”四句承上“志洁”“行廉”进一步申说，并用它来转入下一层的评论屈原的伟大人格。
</a:t>
            </a:r>
            <a:endParaRPr lang="zh-CN" altLang="en-US" sz="24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19985" y="200342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谗谄之蔽明也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13245" y="208470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方正之不容也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67070" y="2794635"/>
            <a:ext cx="1509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其辞微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11820" y="2794635"/>
            <a:ext cx="1530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其行廉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50005" y="4112895"/>
            <a:ext cx="7189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其志洁，故其称物芳；其行廉，故死而不容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120" y="5511800"/>
            <a:ext cx="1957705" cy="1417955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" y="60325"/>
            <a:ext cx="894080" cy="1112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5890" y="1442720"/>
            <a:ext cx="119202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25.司马迁《屈原列传》中“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”一句指出人困窘没有出路，就会追念根本。然后用“故劳苦倦极，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；疾痛惨怛，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”加以佐证。26.司马迁在《屈原列传》中，用“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zh-CN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”两句，指出屈原写《离骚》，大概是由怨愤引起的。27.司马迁《屈原列传》中</a:t>
            </a:r>
            <a:r>
              <a:rPr lang="en-US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sz="24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sz="24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”两句，指出《离骚》阐明了道德的广大崇高和国家治乱的条理。
</a:t>
            </a:r>
            <a:endParaRPr lang="zh-CN" altLang="en-US" sz="24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62730" y="144272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人穷则反本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2640" y="2419350"/>
            <a:ext cx="2088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未尝不呼天也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2125" y="2419350"/>
            <a:ext cx="2594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未尝不呼父母也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86655" y="319849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屈平之作《离骚》，盖自怨生也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2730" y="467106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明道德之广崇，治乱之条贯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120" y="5511800"/>
            <a:ext cx="1957705" cy="1417955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" y="60325"/>
            <a:ext cx="894080" cy="1112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6850" y="1315085"/>
            <a:ext cx="119202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28.司马迁在《屈原列传》中，用比喻句表现屈原自动远离污垢、不沾染污浊的句子是：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，蝉蜕于浊秽，以浮游尘埃之外，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，           。</a:t>
            </a:r>
            <a:endParaRPr sz="2800" b="1" u="sng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200000"/>
              </a:lnSpc>
            </a:pP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29.司马迁在《屈原列传》中指出引发屈原忧思创作《离骚》的朝内政治黑暗的四个方面是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                ，</a:t>
            </a: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谗谄之蔽明也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            ，</a:t>
            </a: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方正之不容也”。</a:t>
            </a:r>
            <a:endParaRPr sz="28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79345" y="23171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自疏濯淖污泥之中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1730" y="329120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不获世之滋垢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，</a:t>
            </a:r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皭然泥而不滓者也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18155" y="505142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屈平疾王听之不聪也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24290" y="4975225"/>
            <a:ext cx="2368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邪曲之害公也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120" y="5511800"/>
            <a:ext cx="1957705" cy="1417955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" y="60325"/>
            <a:ext cx="894080" cy="1112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6850" y="1315085"/>
            <a:ext cx="1192022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30.司马迁在《屈原列传》中运用句内对比的手法，从文辞和内涵角度对屈原的《离骚》进行评价的句子是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              ，               ”。</a:t>
            </a: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sz="28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200000"/>
              </a:lnSpc>
            </a:pP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31.司马迁在《屈原列传》中，为了论证“父母者，人之本也”这一观点，举的例子是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        ，           ”。</a:t>
            </a:r>
            <a:endParaRPr sz="2800" b="1" u="sng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4035" y="2498725"/>
            <a:ext cx="5752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其称文小而其指极大，举类迩而见义远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9215" y="419290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u="sng">
                <a:solidFill>
                  <a:srgbClr val="FF0000"/>
                </a:solidFill>
                <a:ea typeface="宋体" panose="02010600030101010101" pitchFamily="2" charset="-122"/>
              </a:rPr>
              <a:t>疾痛惨怛，未尝不呼父母也</a:t>
            </a:r>
            <a:endParaRPr lang="zh-CN" altLang="en-US" sz="2400" b="1" u="sng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120" y="5511800"/>
            <a:ext cx="1957705" cy="1417955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" y="60325"/>
            <a:ext cx="894080" cy="1112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6850" y="1306195"/>
            <a:ext cx="1192022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32.司马迁《屈原列传》中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           ，            ”</a:t>
            </a: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两句强调小人当道，正直的人不为所容。</a:t>
            </a:r>
            <a:endParaRPr sz="28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200000"/>
              </a:lnSpc>
            </a:pP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33.司马迁《屈原列传》中，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           ”</a:t>
            </a: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一句用蝉来比喻，表明屈原远离世俗污浊的高洁品质；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            ”</a:t>
            </a: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一句用日月做比喻，表明屈原志趣的高洁。</a:t>
            </a:r>
            <a:endParaRPr sz="28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22190" y="148844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邪曲之害公也，方正之不容也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2190" y="32759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蝉蜕于浊秽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30725" y="427482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虽与日月争光可也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120" y="5511800"/>
            <a:ext cx="1957705" cy="1417955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" y="60325"/>
            <a:ext cx="894080" cy="1112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6850" y="1306195"/>
            <a:ext cx="1192022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34.司马迁在《屈原列传》中，用被动句和反问句指出屈原心怀怨愤的原因的句子是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           ，          ，          ？”</a:t>
            </a:r>
            <a:endParaRPr sz="28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200000"/>
              </a:lnSpc>
            </a:pP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35.司马迁《屈原列传》中，写屈原向渔父交代自己被流放的理由是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                 ，                 ”。</a:t>
            </a:r>
            <a:endParaRPr sz="2800" b="1" u="sng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90140" y="247142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信而见疑，忠而被谤，能无怨乎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4570" y="3997960"/>
            <a:ext cx="7155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举世皆浊而我独清，众人皆醉而我独醒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120" y="5511800"/>
            <a:ext cx="1957705" cy="1417955"/>
          </a:xfrm>
          <a:prstGeom prst="rect">
            <a:avLst/>
          </a:prstGeom>
        </p:spPr>
      </p:pic>
      <p:cxnSp>
        <p:nvCxnSpPr>
          <p:cNvPr id="111" name="PA_库_直接连接符 4"/>
          <p:cNvCxnSpPr/>
          <p:nvPr>
            <p:custDataLst>
              <p:tags r:id="rId5"/>
            </p:custDataLst>
          </p:nvPr>
        </p:nvCxnSpPr>
        <p:spPr>
          <a:xfrm>
            <a:off x="196837" y="926541"/>
            <a:ext cx="7380822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" y="60325"/>
            <a:ext cx="894080" cy="1112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6850" y="1172845"/>
            <a:ext cx="119202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34.司马迁在《屈原列传》中，用被动句和反问句指出屈原心怀怨愤的原因的句子是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           ，          ，          ？”</a:t>
            </a:r>
            <a:endParaRPr sz="28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200000"/>
              </a:lnSpc>
            </a:pP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35.司马迁《屈原列传》中，写屈原向渔父交代自己被流放的理由是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                 ，                 ”。</a:t>
            </a:r>
            <a:endParaRPr sz="2800" b="1" u="sng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200000"/>
              </a:lnSpc>
            </a:pP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36.司马迁《屈原列传》中，写屈原以</a:t>
            </a:r>
            <a:r>
              <a:rPr sz="2800" b="1" u="sng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             ，           ”</a:t>
            </a:r>
            <a:r>
              <a:rPr sz="28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的生动比喻,表达了不愿意让自己高洁的品格蒙受世俗玷污的态度。</a:t>
            </a:r>
            <a:endParaRPr sz="2800" b="1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06490" y="482092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新沐者必弹冠，新浴者必振衣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0325" y="21710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信而见疑，忠而被谤，能无怨乎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en-US" sz="24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4570" y="3876040"/>
            <a:ext cx="6846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举世皆浊而我独清，众人皆醉而我独醒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dir="u"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A_库_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12" y="2231727"/>
            <a:ext cx="6470188" cy="4686301"/>
          </a:xfrm>
          <a:prstGeom prst="rect">
            <a:avLst/>
          </a:prstGeom>
        </p:spPr>
      </p:pic>
      <p:grpSp>
        <p:nvGrpSpPr>
          <p:cNvPr id="3" name="PA_库_组合 3"/>
          <p:cNvGrpSpPr/>
          <p:nvPr>
            <p:custDataLst>
              <p:tags r:id="rId5"/>
            </p:custDataLst>
          </p:nvPr>
        </p:nvGrpSpPr>
        <p:grpSpPr>
          <a:xfrm>
            <a:off x="-139212" y="5612336"/>
            <a:ext cx="12885501" cy="1305692"/>
            <a:chOff x="-139212" y="5612336"/>
            <a:chExt cx="12885501" cy="130569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9212" y="5732392"/>
              <a:ext cx="5651989" cy="11256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6106" y="5612336"/>
              <a:ext cx="6260122" cy="124566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167" y="5672364"/>
              <a:ext cx="6260122" cy="1245664"/>
            </a:xfrm>
            <a:prstGeom prst="rect">
              <a:avLst/>
            </a:prstGeom>
          </p:spPr>
        </p:pic>
      </p:grpSp>
      <p:pic>
        <p:nvPicPr>
          <p:cNvPr id="7" name="PA_库_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269" y="1183978"/>
            <a:ext cx="2245176" cy="1047749"/>
          </a:xfrm>
          <a:prstGeom prst="rect">
            <a:avLst/>
          </a:prstGeom>
        </p:spPr>
      </p:pic>
      <p:pic>
        <p:nvPicPr>
          <p:cNvPr id="8" name="PA_库_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94" y="2503627"/>
            <a:ext cx="1393460" cy="411223"/>
          </a:xfrm>
          <a:prstGeom prst="rect">
            <a:avLst/>
          </a:prstGeom>
        </p:spPr>
      </p:pic>
      <p:pic>
        <p:nvPicPr>
          <p:cNvPr id="9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244" y="1426032"/>
            <a:ext cx="1520579" cy="1892540"/>
          </a:xfrm>
          <a:prstGeom prst="rect">
            <a:avLst/>
          </a:prstGeom>
        </p:spPr>
      </p:pic>
      <p:sp>
        <p:nvSpPr>
          <p:cNvPr id="10" name="PA_库_椭圆 16"/>
          <p:cNvSpPr/>
          <p:nvPr>
            <p:custDataLst>
              <p:tags r:id="rId14"/>
            </p:custDataLst>
          </p:nvPr>
        </p:nvSpPr>
        <p:spPr>
          <a:xfrm>
            <a:off x="6768343" y="1292416"/>
            <a:ext cx="3511114" cy="3511114"/>
          </a:xfrm>
          <a:prstGeom prst="ellipse">
            <a:avLst/>
          </a:prstGeom>
          <a:noFill/>
          <a:ln w="19050">
            <a:solidFill>
              <a:srgbClr val="8B7B6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2800">
              <a:latin typeface="造字工房尚黑（非商用）纤细长体" pitchFamily="2" charset="-122"/>
              <a:ea typeface="造字工房尚黑（非商用）纤细长体" pitchFamily="2" charset="-122"/>
              <a:cs typeface="华文中宋" panose="02010600040101010101" charset="-122"/>
            </a:endParaRPr>
          </a:p>
        </p:txBody>
      </p:sp>
      <p:sp>
        <p:nvSpPr>
          <p:cNvPr id="11" name="PA_库_文本框 18"/>
          <p:cNvSpPr txBox="1"/>
          <p:nvPr>
            <p:custDataLst>
              <p:tags r:id="rId15"/>
            </p:custDataLst>
          </p:nvPr>
        </p:nvSpPr>
        <p:spPr>
          <a:xfrm>
            <a:off x="8214287" y="454735"/>
            <a:ext cx="923330" cy="147732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5400"/>
            </a:lvl1pPr>
          </a:lstStyle>
          <a:p>
            <a:r>
              <a:rPr lang="zh-CN" altLang="en-US" sz="9600">
                <a:latin typeface="造字工房尚黑（非商用）纤细长体" pitchFamily="2" charset="-122"/>
                <a:ea typeface="造字工房尚黑（非商用）纤细长体" pitchFamily="2" charset="-122"/>
                <a:cs typeface="华文中宋" panose="02010600040101010101" charset="-122"/>
              </a:rPr>
              <a:t>感</a:t>
            </a:r>
            <a:endParaRPr lang="zh-CN" altLang="en-US" sz="9600">
              <a:latin typeface="造字工房尚黑（非商用）纤细长体" pitchFamily="2" charset="-122"/>
              <a:ea typeface="造字工房尚黑（非商用）纤细长体" pitchFamily="2" charset="-122"/>
              <a:cs typeface="华文中宋" panose="02010600040101010101" charset="-122"/>
            </a:endParaRPr>
          </a:p>
        </p:txBody>
      </p:sp>
      <p:sp>
        <p:nvSpPr>
          <p:cNvPr id="12" name="PA_库_文本框 19"/>
          <p:cNvSpPr txBox="1"/>
          <p:nvPr>
            <p:custDataLst>
              <p:tags r:id="rId16"/>
            </p:custDataLst>
          </p:nvPr>
        </p:nvSpPr>
        <p:spPr>
          <a:xfrm>
            <a:off x="7340000" y="1283572"/>
            <a:ext cx="923330" cy="147732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5400"/>
            </a:lvl1pPr>
          </a:lstStyle>
          <a:p>
            <a:r>
              <a:rPr lang="zh-CN" altLang="en-US" sz="9600">
                <a:latin typeface="造字工房尚黑（非商用）纤细长体" pitchFamily="2" charset="-122"/>
                <a:ea typeface="造字工房尚黑（非商用）纤细长体" pitchFamily="2" charset="-122"/>
                <a:cs typeface="华文中宋" panose="02010600040101010101" charset="-122"/>
              </a:rPr>
              <a:t>谢</a:t>
            </a:r>
            <a:endParaRPr lang="zh-CN" altLang="en-US" sz="9600">
              <a:latin typeface="造字工房尚黑（非商用）纤细长体" pitchFamily="2" charset="-122"/>
              <a:ea typeface="造字工房尚黑（非商用）纤细长体" pitchFamily="2" charset="-122"/>
              <a:cs typeface="华文中宋" panose="02010600040101010101" charset="-122"/>
            </a:endParaRPr>
          </a:p>
        </p:txBody>
      </p:sp>
      <p:sp>
        <p:nvSpPr>
          <p:cNvPr id="13" name="PA_库_文本框 20"/>
          <p:cNvSpPr txBox="1"/>
          <p:nvPr>
            <p:custDataLst>
              <p:tags r:id="rId17"/>
            </p:custDataLst>
          </p:nvPr>
        </p:nvSpPr>
        <p:spPr>
          <a:xfrm>
            <a:off x="8634009" y="2040305"/>
            <a:ext cx="692497" cy="1107996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5400"/>
            </a:lvl1pPr>
          </a:lstStyle>
          <a:p>
            <a:r>
              <a:rPr lang="zh-CN" altLang="en-US" sz="7200">
                <a:latin typeface="造字工房尚黑（非商用）纤细长体" pitchFamily="2" charset="-122"/>
                <a:ea typeface="造字工房尚黑（非商用）纤细长体" pitchFamily="2" charset="-122"/>
                <a:cs typeface="华文中宋" panose="02010600040101010101" charset="-122"/>
              </a:rPr>
              <a:t>观</a:t>
            </a:r>
            <a:endParaRPr lang="zh-CN" altLang="en-US" sz="7200">
              <a:latin typeface="造字工房尚黑（非商用）纤细长体" pitchFamily="2" charset="-122"/>
              <a:ea typeface="造字工房尚黑（非商用）纤细长体" pitchFamily="2" charset="-122"/>
              <a:cs typeface="华文中宋" panose="02010600040101010101" charset="-122"/>
            </a:endParaRPr>
          </a:p>
        </p:txBody>
      </p:sp>
      <p:sp>
        <p:nvSpPr>
          <p:cNvPr id="14" name="PA_库_文本框 21"/>
          <p:cNvSpPr txBox="1"/>
          <p:nvPr>
            <p:custDataLst>
              <p:tags r:id="rId18"/>
            </p:custDataLst>
          </p:nvPr>
        </p:nvSpPr>
        <p:spPr>
          <a:xfrm>
            <a:off x="8535200" y="2950090"/>
            <a:ext cx="692497" cy="1107996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defRPr sz="5400"/>
            </a:lvl1pPr>
          </a:lstStyle>
          <a:p>
            <a:r>
              <a:rPr lang="zh-CN" altLang="en-US" sz="7200">
                <a:latin typeface="造字工房尚黑（非商用）纤细长体" pitchFamily="2" charset="-122"/>
                <a:ea typeface="造字工房尚黑（非商用）纤细长体" pitchFamily="2" charset="-122"/>
                <a:cs typeface="华文中宋" panose="02010600040101010101" charset="-122"/>
              </a:rPr>
              <a:t>看</a:t>
            </a:r>
            <a:endParaRPr lang="zh-CN" altLang="en-US" sz="7200">
              <a:latin typeface="造字工房尚黑（非商用）纤细长体" pitchFamily="2" charset="-122"/>
              <a:ea typeface="造字工房尚黑（非商用）纤细长体" pitchFamily="2" charset="-122"/>
              <a:cs typeface="华文中宋" panose="02010600040101010101" charset="-122"/>
            </a:endParaRPr>
          </a:p>
        </p:txBody>
      </p:sp>
      <p:pic>
        <p:nvPicPr>
          <p:cNvPr id="16" name="PA_库_图片 1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7207" y="3327416"/>
            <a:ext cx="1952568" cy="57622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369300" y="2914650"/>
            <a:ext cx="49530" cy="167132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cs typeface="华文中宋" panose="02010600040101010101" charset="-122"/>
            </a:endParaRPr>
          </a:p>
        </p:txBody>
      </p:sp>
      <p:pic>
        <p:nvPicPr>
          <p:cNvPr id="20" name="New picture"/>
          <p:cNvPicPr/>
          <p:nvPr/>
        </p:nvPicPr>
        <p:blipFill>
          <a:blip r:embed="rId20"/>
          <a:stretch>
            <a:fillRect/>
          </a:stretch>
        </p:blipFill>
        <p:spPr>
          <a:xfrm>
            <a:off x="11303000" y="105283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529715" y="100965"/>
            <a:ext cx="899541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highlight>
                  <a:srgbClr val="FFFF00"/>
                </a:highlight>
                <a:ea typeface="宋体" panose="02010600030101010101" pitchFamily="2" charset="-122"/>
              </a:rPr>
              <a:t>（一）通假字</a:t>
            </a:r>
            <a:r>
              <a:rPr lang="zh-CN" sz="2400" b="0">
                <a:ea typeface="宋体" panose="02010600030101010101" pitchFamily="2" charset="-122"/>
              </a:rPr>
              <a:t>1.犹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离</a:t>
            </a:r>
            <a:r>
              <a:rPr lang="zh-CN" sz="2400" b="0">
                <a:ea typeface="宋体" panose="02010600030101010101" pitchFamily="2" charset="-122"/>
              </a:rPr>
              <a:t>忧也                    </a:t>
            </a:r>
            <a:r>
              <a:rPr lang="en-US" altLang="zh-CN" sz="2400" b="0">
                <a:ea typeface="宋体" panose="02010600030101010101" pitchFamily="2" charset="-122"/>
              </a:rPr>
              <a:t>       </a:t>
            </a:r>
            <a:r>
              <a:rPr lang="zh-CN" sz="2400" b="0">
                <a:ea typeface="宋体" panose="02010600030101010101" pitchFamily="2" charset="-122"/>
              </a:rPr>
              <a:t>（通“罹”，遭受）2.其称文小而而其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指</a:t>
            </a:r>
            <a:r>
              <a:rPr lang="zh-CN" sz="2400" b="0">
                <a:ea typeface="宋体" panose="02010600030101010101" pitchFamily="2" charset="-122"/>
              </a:rPr>
              <a:t>极大        （通“旨”，意旨）3.人穷则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反</a:t>
            </a:r>
            <a:r>
              <a:rPr lang="zh-CN" sz="2400" b="0">
                <a:ea typeface="宋体" panose="02010600030101010101" pitchFamily="2" charset="-122"/>
              </a:rPr>
              <a:t>本                  </a:t>
            </a:r>
            <a:r>
              <a:rPr lang="en-US" altLang="zh-CN" sz="2400" b="0">
                <a:ea typeface="宋体" panose="02010600030101010101" pitchFamily="2" charset="-122"/>
              </a:rPr>
              <a:t>      </a:t>
            </a:r>
            <a:r>
              <a:rPr lang="zh-CN" sz="2400" b="0">
                <a:ea typeface="宋体" panose="02010600030101010101" pitchFamily="2" charset="-122"/>
              </a:rPr>
              <a:t>（通“返”，追念）4.靡不毕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见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r>
              <a:rPr lang="zh-CN" sz="2400" b="0">
                <a:ea typeface="宋体" panose="02010600030101010101" pitchFamily="2" charset="-122"/>
              </a:rPr>
              <a:t>（通“现”，显现）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泥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而不滓</a:t>
            </a:r>
            <a:r>
              <a:rPr lang="en-US" sz="2400" b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</a:rPr>
              <a:t>（通</a:t>
            </a:r>
            <a:r>
              <a:rPr lang="zh-CN" sz="2400" b="0">
                <a:solidFill>
                  <a:srgbClr val="333333"/>
                </a:solidFill>
                <a:ea typeface="宋体" panose="02010600030101010101" pitchFamily="2" charset="-122"/>
                <a:cs typeface="Times New Roman" panose="02020603050405020304" charset="0"/>
              </a:rPr>
              <a:t>“涅”，染黑） </a:t>
            </a:r>
            <a:r>
              <a:rPr lang="zh-CN" sz="2400" b="0">
                <a:ea typeface="宋体" panose="02010600030101010101" pitchFamily="2" charset="-122"/>
              </a:rPr>
              <a:t>6.屈原既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绌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r>
              <a:rPr lang="zh-CN" sz="2400" b="0">
                <a:ea typeface="宋体" panose="02010600030101010101" pitchFamily="2" charset="-122"/>
              </a:rPr>
              <a:t>（通“黜”，被罢免官职）7.齐与楚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从</a:t>
            </a:r>
            <a:r>
              <a:rPr lang="zh-CN" sz="2400" b="0">
                <a:ea typeface="宋体" panose="02010600030101010101" pitchFamily="2" charset="-122"/>
              </a:rPr>
              <a:t>亲                 </a:t>
            </a:r>
            <a:r>
              <a:rPr lang="en-US" altLang="zh-CN" sz="2400" b="0">
                <a:ea typeface="宋体" panose="02010600030101010101" pitchFamily="2" charset="-122"/>
              </a:rPr>
              <a:t>       </a:t>
            </a:r>
            <a:r>
              <a:rPr lang="zh-CN" sz="2400" b="0">
                <a:ea typeface="宋体" panose="02010600030101010101" pitchFamily="2" charset="-122"/>
              </a:rPr>
              <a:t>（通“纵”，合纵）8.乃令张仪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详</a:t>
            </a:r>
            <a:r>
              <a:rPr lang="zh-CN" sz="2400" b="0">
                <a:ea typeface="宋体" panose="02010600030101010101" pitchFamily="2" charset="-122"/>
              </a:rPr>
              <a:t>去秦             </a:t>
            </a:r>
            <a:r>
              <a:rPr lang="en-US" altLang="zh-CN" sz="2400" b="0">
                <a:ea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（通“佯”，假装）9.厚币委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质</a:t>
            </a:r>
            <a:r>
              <a:rPr lang="zh-CN" sz="2400" b="0">
                <a:ea typeface="宋体" panose="02010600030101010101" pitchFamily="2" charset="-122"/>
              </a:rPr>
              <a:t>事楚               </a:t>
            </a:r>
            <a:r>
              <a:rPr lang="en-US" altLang="zh-CN" sz="2400" b="0">
                <a:ea typeface="宋体" panose="02010600030101010101" pitchFamily="2" charset="-122"/>
              </a:rPr>
              <a:t>      </a:t>
            </a:r>
            <a:r>
              <a:rPr lang="zh-CN" sz="2400" b="0">
                <a:ea typeface="宋体" panose="02010600030101010101" pitchFamily="2" charset="-122"/>
              </a:rPr>
              <a:t>（通“贽”，见面礼）10.亡走赵，赵不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内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sz="2400" b="0">
                <a:ea typeface="宋体" panose="02010600030101010101" pitchFamily="2" charset="-122"/>
              </a:rPr>
              <a:t>（通“纳”，接纳）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11.</a:t>
            </a:r>
            <a:r>
              <a:rPr lang="zh-CN" sz="2400" b="0">
                <a:ea typeface="宋体" panose="02010600030101010101" pitchFamily="2" charset="-122"/>
              </a:rPr>
              <a:t>使于齐，顾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反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zh-CN" sz="2400" b="0">
                <a:ea typeface="宋体" panose="02010600030101010101" pitchFamily="2" charset="-122"/>
              </a:rPr>
              <a:t>（通“返”，返回）
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9520" y="4531360"/>
            <a:ext cx="1527175" cy="190055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461770" y="270510"/>
            <a:ext cx="8221345" cy="6092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0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（二）一词多义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1.害：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（1）争宠而心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害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其能 </a:t>
            </a:r>
            <a:r>
              <a:rPr 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（动词，嫉妒）（2）邪曲之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害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公也 </a:t>
            </a:r>
            <a:r>
              <a:rPr 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（动词，损害）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2.志：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（1）推此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志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也，虽与日月争光可也       （名词，品行）（2）博闻强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志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，明于治乱               （名词，记忆力）（3）其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志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洁，其行廉                   （名词，品行）（4）一篇之中三致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志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焉                 （名词，意愿）</a:t>
            </a:r>
            <a:r>
              <a:rPr 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举：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类迩而见义远 </a:t>
            </a:r>
            <a:r>
              <a:rPr 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（动词，列举）（2）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贤以自佐 </a:t>
            </a:r>
            <a:r>
              <a:rPr 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（动词，提拔，推举）（3）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世混浊而我独清 </a:t>
            </a:r>
            <a:r>
              <a:rPr 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（副词，皆，全）
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" name="PA_库_图片 13" descr="图片包含 动物, 鸟, 水鸟&#10;&#10;已生成极高可信度的说明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9520" y="4531360"/>
            <a:ext cx="1527175" cy="190055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133475" y="416560"/>
            <a:ext cx="1035367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（三）词类活用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1.屈平疾王听之不聪也           （动作名，听觉）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谗谄之蔽明也                 （形作名，说人坏话、奉承谄媚的小人）3.谗谄之蔽明也                 （形作名，圣明的人）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邪曲之害公也                 （形作名，奸佞小人）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方正之不容也                 （形作名，正直的人）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明道德之广崇                 （形作动，阐明）7.其称文小而其指极大           （形作名，小的方面）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蝉蜕于浊秽                   （名作状，像蝉蜕壳一样）9.蝉蜕于浊秽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（形作名，污浊的环境）
</a:t>
            </a:r>
            <a:endParaRPr 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10.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厚币委质事楚                （名词作状语，用丰厚的礼物）</a:t>
            </a:r>
            <a:endParaRPr 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>
              <a:lnSpc>
                <a:spcPct val="150000"/>
              </a:lnSpc>
            </a:pP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00355" y="97155"/>
            <a:ext cx="1175575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11.时秦昭王与楚婚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（名作动，结为婚姻）12.秦，虎狼之国                （名作状，像虎狼一样）13.莫不欲求忠以自为            （形作名，忠臣）14.举贤以自佐                  （形作名，贤明的人）
</a:t>
            </a:r>
            <a:endParaRPr 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15.故内惑于郑袖 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（名作状，在国内）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16.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外欺于张仪                  （名作状，在国外）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17. 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上称帝喾，下道齐桓，中述汤、武（名作状，向上，向下，中间）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18. 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然皆祖屈原之从容辞令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（名作动，效法，继承）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19. 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惠王患之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（意动用法，以......为患）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20. 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同死生，轻去就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（意动用法，同，以......为相同，同等看待；轻，以......为轻，轻视，不看重）
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74395" y="652145"/>
            <a:ext cx="1044384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（四）古今异义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1.《国风》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好色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而不淫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古义：喜好描写男女恋情      今义：即沉溺于情欲</a:t>
            </a:r>
            <a:r>
              <a:rPr lang="zh-CN" sz="24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2.其存君兴国而欲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反复</a:t>
            </a:r>
            <a:r>
              <a:rPr lang="zh-CN" sz="24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古义：返回楚国恢复国家。    今义：一遍又一遍,颠来倒去</a:t>
            </a:r>
            <a:r>
              <a:rPr lang="en-US" sz="24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颜色</a:t>
            </a:r>
            <a:r>
              <a:rPr lang="zh-CN" sz="24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憔悴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古义：脸色。</a:t>
            </a: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今义：物体光波通过视觉时所产生的印象</a:t>
            </a:r>
            <a:r>
              <a:rPr lang="en-US" sz="24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形容</a:t>
            </a:r>
            <a:r>
              <a:rPr lang="zh-CN" sz="24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枯槁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古义：形,形体。容,容貌。    今义：对人或事物的形状或性质加以描绘
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96950" y="1121410"/>
            <a:ext cx="1019810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（四）古今异义</a:t>
            </a:r>
            <a:endParaRPr lang="zh-CN" sz="2800" b="1"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sz="28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明年</a:t>
            </a:r>
            <a:r>
              <a:rPr lang="zh-CN" sz="28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，秦割汉中地与楚以和</a:t>
            </a:r>
            <a:r>
              <a:rPr lang="en-US" sz="28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古义：第二年。</a:t>
            </a: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今义：今年的下一年</a:t>
            </a:r>
            <a:r>
              <a:rPr lang="en-US" sz="28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6.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28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而设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诡辩</a:t>
            </a:r>
            <a:r>
              <a:rPr lang="zh-CN" sz="28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于怀王之宠姬郑袖</a:t>
            </a:r>
            <a:r>
              <a:rPr lang="en-US" altLang="zh-CN" sz="28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古义：说假话。</a:t>
            </a: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今义：无理狡辩</a:t>
            </a:r>
            <a:r>
              <a:rPr lang="en-US" sz="28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28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然皆祖屈原之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从容</a:t>
            </a:r>
            <a:r>
              <a:rPr lang="zh-CN" sz="28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辞令，终莫敢直谏</a:t>
            </a:r>
            <a:r>
              <a:rPr lang="en-US" altLang="zh-CN" sz="28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古义：言语举动适度、得体。</a:t>
            </a: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今义：不慌不忙
</a:t>
            </a:r>
            <a:endParaRPr lang="zh-CN" altLang="en-US" sz="2800" b="1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706880" y="1463040"/>
            <a:ext cx="973328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（五）特殊句型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1.判断句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（1）屈原者，名平，楚之同姓也。（2）秦，虎狼之国，不可信。（3）此不知人之祸也。
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r="http://schemas.openxmlformats.org/officeDocument/2006/relationships" xmlns:a="http://schemas.openxmlformats.org/drawingml/2006/main" name="作者QQ：1801380800">
  <a:themeElements>
    <a:clrScheme name="LvyhTools保存的主题色-20171027-151835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D0D0D"/>
      </a:accent1>
      <a:accent2>
        <a:srgbClr val="7F7F7F"/>
      </a:accent2>
      <a:accent3>
        <a:srgbClr val="0D0D0D"/>
      </a:accent3>
      <a:accent4>
        <a:srgbClr val="7F7F7F"/>
      </a:accent4>
      <a:accent5>
        <a:srgbClr val="0D0D0D"/>
      </a:accent5>
      <a:accent6>
        <a:srgbClr val="7F7F7F"/>
      </a:accent6>
      <a:hlink>
        <a:srgbClr val="4276AA"/>
      </a:hlink>
      <a:folHlink>
        <a:srgbClr val="BFBFBF"/>
      </a:folHlink>
    </a:clrScheme>
    <a:fontScheme name="Arial+微软雅黑">
      <a:majorFont>
        <a:latin typeface="华文中宋"/>
        <a:ea typeface="微软雅黑"/>
        <a:cs typeface="Arial"/>
      </a:majorFont>
      <a:minorFont>
        <a:latin typeface="华文中宋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rm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ctr" anchorCtr="0">
        <a:spAutoFit/>
      </a:bodyPr>
      <a:lstStyle>
        <a:defPPr algn="l"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华文中宋"/>
        <a:font script="Hebr" typeface="华文中宋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华文中宋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华文中宋"/>
        <a:font script="Hebr" typeface="华文中宋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华文中宋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88</Paragraphs>
  <Slides>28</Slides>
  <Notes>18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1">
      <vt:lpstr>Arial</vt:lpstr>
      <vt:lpstr>华文中宋</vt:lpstr>
      <vt:lpstr>微软雅黑</vt:lpstr>
      <vt:lpstr>等线 Light</vt:lpstr>
      <vt:lpstr>等线</vt:lpstr>
      <vt:lpstr>Calibri Light</vt:lpstr>
      <vt:lpstr>Calibri</vt:lpstr>
      <vt:lpstr>华光标题宋_CNKI</vt:lpstr>
      <vt:lpstr>宋体</vt:lpstr>
      <vt:lpstr>Times New Roman</vt:lpstr>
      <vt:lpstr>楷体</vt:lpstr>
      <vt:lpstr>造字工房尚黑（非商用）纤细长体</vt:lpstr>
      <vt:lpstr>作者QQ：1801380800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2022-11-24T21:06:36.353</cp:lastPrinted>
  <dcterms:created xsi:type="dcterms:W3CDTF">2022-11-24T21:06:36Z</dcterms:created>
  <dcterms:modified xsi:type="dcterms:W3CDTF">2022-11-24T13:06:39Z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