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410" r:id="rId2"/>
    <p:sldId id="419" r:id="rId3"/>
    <p:sldId id="420" r:id="rId4"/>
    <p:sldId id="421" r:id="rId5"/>
    <p:sldId id="422" r:id="rId6"/>
    <p:sldId id="423" r:id="rId7"/>
    <p:sldId id="424" r:id="rId8"/>
    <p:sldId id="425" r:id="rId9"/>
    <p:sldId id="412" r:id="rId10"/>
    <p:sldId id="413" r:id="rId11"/>
    <p:sldId id="414" r:id="rId12"/>
    <p:sldId id="503" r:id="rId13"/>
    <p:sldId id="504" r:id="rId14"/>
    <p:sldId id="505" r:id="rId15"/>
    <p:sldId id="506" r:id="rId16"/>
    <p:sldId id="507" r:id="rId17"/>
    <p:sldId id="482" r:id="rId18"/>
    <p:sldId id="521" r:id="rId19"/>
    <p:sldId id="522" r:id="rId20"/>
    <p:sldId id="523" r:id="rId21"/>
    <p:sldId id="524" r:id="rId22"/>
    <p:sldId id="525" r:id="rId23"/>
    <p:sldId id="526"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B5FD1"/>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45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61792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Master" Target="../slideMasters/slideMaster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1.xml"/><Relationship Id="rId5" Type="http://schemas.openxmlformats.org/officeDocument/2006/relationships/tags" Target="../tags/tag84.xml"/><Relationship Id="rId4" Type="http://schemas.openxmlformats.org/officeDocument/2006/relationships/tags" Target="../tags/tag8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image" Target="../media/image1.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1.xml"/><Relationship Id="rId5" Type="http://schemas.openxmlformats.org/officeDocument/2006/relationships/tags" Target="../tags/tag102.xml"/><Relationship Id="rId4"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4.png"/><Relationship Id="rId5" Type="http://schemas.openxmlformats.org/officeDocument/2006/relationships/tags" Target="../tags/tag107.xml"/><Relationship Id="rId10" Type="http://schemas.openxmlformats.org/officeDocument/2006/relationships/image" Target="../media/image3.png"/><Relationship Id="rId4" Type="http://schemas.openxmlformats.org/officeDocument/2006/relationships/tags" Target="../tags/tag106.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5.png"/><Relationship Id="rId4" Type="http://schemas.openxmlformats.org/officeDocument/2006/relationships/tags" Target="../tags/tag122.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2.png"/><Relationship Id="rId4" Type="http://schemas.openxmlformats.org/officeDocument/2006/relationships/tags" Target="../tags/tag13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1.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7.png"/><Relationship Id="rId5" Type="http://schemas.openxmlformats.org/officeDocument/2006/relationships/tags" Target="../tags/tag149.xml"/><Relationship Id="rId10" Type="http://schemas.openxmlformats.org/officeDocument/2006/relationships/image" Target="../media/image6.png"/><Relationship Id="rId4" Type="http://schemas.openxmlformats.org/officeDocument/2006/relationships/tags" Target="../tags/tag148.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xml"/><Relationship Id="rId7"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image" Target="../media/image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Master" Target="../slideMasters/slideMaster1.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png"/><Relationship Id="rId5" Type="http://schemas.openxmlformats.org/officeDocument/2006/relationships/tags" Target="../tags/tag51.xml"/><Relationship Id="rId10" Type="http://schemas.openxmlformats.org/officeDocument/2006/relationships/slideMaster" Target="../slideMasters/slideMaster1.xml"/><Relationship Id="rId4" Type="http://schemas.openxmlformats.org/officeDocument/2006/relationships/tags" Target="../tags/tag50.xml"/><Relationship Id="rId9" Type="http://schemas.openxmlformats.org/officeDocument/2006/relationships/tags" Target="../tags/tag55.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png"/><Relationship Id="rId4" Type="http://schemas.openxmlformats.org/officeDocument/2006/relationships/tags" Target="../tags/tag59.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itchFamily="34" charset="0"/>
            </a:endParaRPr>
          </a:p>
        </p:txBody>
      </p:sp>
      <p:sp>
        <p:nvSpPr>
          <p:cNvPr id="4" name="页脚占位符 3"/>
          <p:cNvSpPr>
            <a:spLocks noGrp="1"/>
          </p:cNvSpPr>
          <p:nvPr>
            <p:ph type="ftr" sz="quarter" idx="11"/>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itchFamily="34" charset="0"/>
              </a:rPr>
              <a:t>‹#›</a:t>
            </a:fld>
            <a:endParaRPr lang="zh-CN" altLang="en-US">
              <a:latin typeface="Arial"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5.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28" Type="http://schemas.openxmlformats.org/officeDocument/2006/relationships/tags" Target="../tags/tag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4"/>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8.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8.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9.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0.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236" y="2425448"/>
            <a:ext cx="6472258" cy="899167"/>
          </a:xfrm>
        </p:spPr>
        <p:txBody>
          <a:bodyPr/>
          <a:lstStyle/>
          <a:p>
            <a:r>
              <a:rPr lang="zh-CN" altLang="en-US"/>
              <a:t>非连续性文本阅读</a:t>
            </a:r>
          </a:p>
        </p:txBody>
      </p:sp>
      <p:sp>
        <p:nvSpPr>
          <p:cNvPr id="6" name="副标题 5"/>
          <p:cNvSpPr>
            <a:spLocks noGrp="1"/>
          </p:cNvSpPr>
          <p:nvPr>
            <p:ph type="subTitle" idx="1"/>
            <p:custDataLst>
              <p:tags r:id="rId4"/>
            </p:custDataLst>
          </p:nvPr>
        </p:nvSpPr>
        <p:spPr/>
        <p:txBody>
          <a:bodyPr/>
          <a:lstStyle/>
          <a:p>
            <a:pPr algn="ctr">
              <a:lnSpc>
                <a:spcPct val="120000"/>
              </a:lnSpc>
              <a:spcAft>
                <a:spcPct val="0"/>
              </a:spcAft>
              <a:tabLst>
                <a:tab pos="1029335" algn="l"/>
                <a:tab pos="1850390" algn="l"/>
                <a:tab pos="2538095" algn="l"/>
                <a:tab pos="3221990" algn="l"/>
              </a:tabLst>
            </a:pPr>
            <a:r>
              <a:rPr lang="zh-CN" altLang="en-US" sz="4000">
                <a:solidFill>
                  <a:srgbClr val="FF0000"/>
                </a:solidFill>
              </a:rPr>
              <a:t>第二讲  </a:t>
            </a:r>
            <a:r>
              <a:rPr lang="zh-CN" altLang="zh-CN" sz="4000" b="1" smtClean="0">
                <a:solidFill>
                  <a:srgbClr val="FF0000"/>
                </a:solidFill>
                <a:ea typeface="黑体" panose="02010609060101010101" charset="-122"/>
                <a:cs typeface="Times New Roman" panose="02020603050405020304" pitchFamily="18" charset="0"/>
                <a:sym typeface="+mn-ea"/>
              </a:rPr>
              <a:t>综合性选择题</a:t>
            </a:r>
            <a:endParaRPr lang="zh-CN" altLang="zh-CN" sz="4000" smtClean="0">
              <a:solidFill>
                <a:srgbClr val="FF0000"/>
              </a:solidFill>
              <a:ea typeface="黑体" panose="02010609060101010101" charset="-122"/>
              <a:cs typeface="Times New Roman" panose="02020603050405020304" pitchFamily="18" charset="0"/>
              <a:sym typeface="+mn-ea"/>
            </a:endParaRP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ea typeface="黑体" panose="02010609060101010101" charset="-122"/>
                <a:cs typeface="Times New Roman" panose="02020603050405020304" pitchFamily="18" charset="0"/>
                <a:sym typeface="+mn-ea"/>
              </a:rPr>
              <a:t>规范审题</a:t>
            </a:r>
            <a:r>
              <a:rPr lang="en-US" altLang="zh-CN" sz="4000">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2240280" y="1342390"/>
            <a:ext cx="7299325" cy="4523105"/>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40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审清题干要求</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不仅要看清题干中选正还是选误</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还要看清是</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概括和分析</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还是</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理解和分析</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zh-CN" sz="40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40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审准选项内容</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把握关键信息</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找出文中对应点</a:t>
            </a:r>
            <a:r>
              <a:rPr lang="en-US" altLang="zh-CN" sz="40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4000">
                <a:solidFill>
                  <a:srgbClr val="000000"/>
                </a:solidFill>
                <a:latin typeface="宋体" pitchFamily="2" charset="-122"/>
                <a:ea typeface="宋体" panose="02010600030101010101" pitchFamily="2" charset="-122"/>
                <a:cs typeface="宋体" panose="02010600030101010101" pitchFamily="2" charset="-122"/>
                <a:sym typeface="+mn-ea"/>
              </a:rPr>
              <a:t>对比分析。</a:t>
            </a:r>
            <a:endParaRPr lang="zh-CN" altLang="en-US" sz="40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规范答题</a:t>
            </a:r>
            <a:r>
              <a:rPr lang="en-US" altLang="zh-CN" sz="3555">
                <a:solidFill>
                  <a:srgbClr val="000000"/>
                </a:solidFill>
                <a:latin typeface="Times New Roman"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248285" y="1012190"/>
            <a:ext cx="11780520" cy="525907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2800">
                <a:solidFill>
                  <a:srgbClr val="0B5FD1"/>
                </a:solidFill>
                <a:latin typeface="Times New Roman" pitchFamily="18" charset="0"/>
                <a:cs typeface="Times New Roman" panose="02020603050405020304" pitchFamily="18" charset="0"/>
                <a:sym typeface="+mn-ea"/>
              </a:rPr>
              <a:t>,</a:t>
            </a: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定位。</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通读材料和选项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宏观把握新闻的主体内容和基本结构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并找出选项在文本中的对应点。这是阅读的第一步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这一步的关键是概括准确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定位准确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不遗漏。</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2800">
                <a:solidFill>
                  <a:srgbClr val="0B5FD1"/>
                </a:solidFill>
                <a:latin typeface="Times New Roman" pitchFamily="18" charset="0"/>
                <a:cs typeface="Times New Roman" panose="02020603050405020304" pitchFamily="18" charset="0"/>
                <a:sym typeface="+mn-ea"/>
              </a:rPr>
              <a:t>,</a:t>
            </a: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细比。</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主要是指对新闻要素、新闻信息、新闻结构的比对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比对关键词语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比对新闻视角</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比对新闻结论等。比对的关键是细心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不粗枝大叶。</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2800">
                <a:solidFill>
                  <a:srgbClr val="0B5FD1"/>
                </a:solidFill>
                <a:latin typeface="Times New Roman" pitchFamily="18" charset="0"/>
                <a:cs typeface="Times New Roman" panose="02020603050405020304" pitchFamily="18" charset="0"/>
                <a:sym typeface="+mn-ea"/>
              </a:rPr>
              <a:t>,</a:t>
            </a:r>
            <a:r>
              <a:rPr lang="zh-CN" altLang="zh-CN" sz="2800">
                <a:solidFill>
                  <a:srgbClr val="0B5FD1"/>
                </a:solidFill>
                <a:latin typeface="Times New Roman" pitchFamily="18" charset="0"/>
                <a:ea typeface="楷体" panose="02010609060101010101" pitchFamily="49" charset="-122"/>
                <a:cs typeface="Times New Roman" panose="02020603050405020304" pitchFamily="18" charset="0"/>
                <a:sym typeface="+mn-ea"/>
              </a:rPr>
              <a:t>分析。</a:t>
            </a:r>
            <a:r>
              <a:rPr lang="zh-CN" altLang="zh-CN" sz="2800">
                <a:solidFill>
                  <a:srgbClr val="000000"/>
                </a:solidFill>
                <a:latin typeface="NEU-BZ-S92"/>
                <a:cs typeface="宋体" panose="02010600030101010101" pitchFamily="2" charset="-122"/>
                <a:sym typeface="+mn-ea"/>
              </a:rPr>
              <a:t>①</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概括转述类选项侧重分析信息的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有无</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或内容要点的整合提炼与文本的一致性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NEU-BZ-S92"/>
                <a:cs typeface="宋体" panose="02010600030101010101" pitchFamily="2" charset="-122"/>
                <a:sym typeface="+mn-ea"/>
              </a:rPr>
              <a:t>②</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图表分析类选项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分析选项的数据、结论等是否符合图表信息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NEU-BZ-S92"/>
                <a:cs typeface="宋体" panose="02010600030101010101" pitchFamily="2" charset="-122"/>
                <a:sym typeface="+mn-ea"/>
              </a:rPr>
              <a:t>③</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综合评析类选项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要分析选项对信息的综合是否符合原文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评价或结论是否恰当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NEU-BZ-S92"/>
                <a:cs typeface="宋体" panose="02010600030101010101" pitchFamily="2" charset="-122"/>
                <a:sym typeface="+mn-ea"/>
              </a:rPr>
              <a:t>④</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推断类选项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要分析选项的分析判断是否符合原文的思想观点、事件性质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选项的前后推理是否合理。</a:t>
            </a:r>
            <a:endParaRPr lang="zh-CN" altLang="en-US" sz="2800"/>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37515" y="363855"/>
            <a:ext cx="11448415" cy="6928485"/>
          </a:xfrm>
          <a:prstGeom prst="rect">
            <a:avLst/>
          </a:prstGeom>
          <a:noFill/>
        </p:spPr>
        <p:txBody>
          <a:bodyPr wrap="square" rtlCol="0">
            <a:spAutoFit/>
          </a:bodyPr>
          <a:lstStyle/>
          <a:p>
            <a:pPr>
              <a:lnSpc>
                <a:spcPct val="130000"/>
              </a:lnSpc>
            </a:pPr>
            <a:r>
              <a:rPr lang="en-US" altLang="zh-CN" sz="2800" b="1">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例题精析</a:t>
            </a:r>
            <a:r>
              <a:rPr lang="en-US" altLang="zh-CN" sz="2800" b="1">
                <a:solidFill>
                  <a:srgbClr val="FF0000"/>
                </a:solidFill>
                <a:latin typeface="微软雅黑" panose="020B0503020204020204" pitchFamily="34" charset="-122"/>
                <a:ea typeface="微软雅黑" panose="020B0503020204020204" pitchFamily="34" charset="-122"/>
              </a:rPr>
              <a:t>1】</a:t>
            </a:r>
          </a:p>
          <a:p>
            <a:pPr>
              <a:lnSpc>
                <a:spcPct val="130000"/>
              </a:lnSpc>
            </a:pPr>
            <a:r>
              <a:rPr lang="en-US" altLang="zh-CN" sz="2800">
                <a:latin typeface="微软雅黑" panose="020B0503020204020204" pitchFamily="34" charset="-122"/>
                <a:ea typeface="微软雅黑" panose="020B0503020204020204" pitchFamily="34" charset="-122"/>
              </a:rPr>
              <a:t>[2019·</a:t>
            </a:r>
            <a:r>
              <a:rPr lang="zh-CN" altLang="en-US" sz="2800">
                <a:latin typeface="微软雅黑" panose="020B0503020204020204" pitchFamily="34" charset="-122"/>
                <a:ea typeface="微软雅黑" panose="020B0503020204020204" pitchFamily="34" charset="-122"/>
              </a:rPr>
              <a:t>浙江卷</a:t>
            </a:r>
            <a:r>
              <a:rPr lang="en-US" altLang="zh-CN" sz="28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阅读下面的文字</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完成题目。</a:t>
            </a:r>
          </a:p>
          <a:p>
            <a:pPr>
              <a:lnSpc>
                <a:spcPct val="130000"/>
              </a:lnSpc>
            </a:pPr>
            <a:r>
              <a:rPr lang="zh-CN" altLang="en-US" sz="2800">
                <a:latin typeface="微软雅黑" panose="020B0503020204020204" pitchFamily="34" charset="-122"/>
                <a:ea typeface="微软雅黑" panose="020B0503020204020204" pitchFamily="34" charset="-122"/>
              </a:rPr>
              <a:t>材料一</a:t>
            </a:r>
            <a:r>
              <a:rPr lang="en-US" altLang="zh-CN" sz="2800">
                <a:latin typeface="微软雅黑" panose="020B0503020204020204" pitchFamily="34" charset="-122"/>
                <a:ea typeface="微软雅黑" panose="020B0503020204020204" pitchFamily="34" charset="-122"/>
              </a:rPr>
              <a:t>:</a:t>
            </a:r>
          </a:p>
          <a:p>
            <a:pPr>
              <a:lnSpc>
                <a:spcPct val="130000"/>
              </a:lnSpc>
            </a:pPr>
            <a:r>
              <a:rPr lang="zh-CN" altLang="en-US" sz="2800">
                <a:latin typeface="微软雅黑" panose="020B0503020204020204" pitchFamily="34" charset="-122"/>
                <a:ea typeface="微软雅黑" panose="020B0503020204020204" pitchFamily="34" charset="-122"/>
              </a:rPr>
              <a:t>　　</a:t>
            </a:r>
            <a:r>
              <a:rPr lang="zh-CN" altLang="en-US" sz="2800">
                <a:latin typeface="宋体" pitchFamily="2" charset="-122"/>
                <a:ea typeface="宋体" panose="02010600030101010101" pitchFamily="2" charset="-122"/>
                <a:cs typeface="宋体" panose="02010600030101010101" pitchFamily="2" charset="-122"/>
              </a:rPr>
              <a:t>苗绣</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苗族的刺绣。其历史可以追溯到楚绣</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与湘绣、汉绣同流而异源。古代苗族妇女养蚕主要是为了获得制作刺绣使用的丝线。苗绣主要用于装饰衣服</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也用在裤脚和鞋面。在衣服上以栏杆形式围在肩膀和袖口。黔东南苗族的盛装刺绣</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衣饰部位不是栏杆形式。苗绣针法有平绣、辫绣、结绣、缠绣、绉绣、贴花、抽花、打子、堆花等十几种</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其中辫绣、结绣是苗绣中特有。辫绣是先将</a:t>
            </a:r>
            <a:r>
              <a:rPr lang="en-US" altLang="zh-CN" sz="2800">
                <a:latin typeface="宋体" pitchFamily="2" charset="-122"/>
                <a:ea typeface="宋体" panose="02010600030101010101" pitchFamily="2" charset="-122"/>
                <a:cs typeface="宋体" panose="02010600030101010101" pitchFamily="2" charset="-122"/>
              </a:rPr>
              <a:t>8</a:t>
            </a:r>
            <a:r>
              <a:rPr lang="zh-CN" altLang="en-US" sz="2800">
                <a:latin typeface="宋体" pitchFamily="2" charset="-122"/>
                <a:ea typeface="宋体" panose="02010600030101010101" pitchFamily="2" charset="-122"/>
                <a:cs typeface="宋体" panose="02010600030101010101" pitchFamily="2" charset="-122"/>
              </a:rPr>
              <a:t>根或</a:t>
            </a:r>
            <a:r>
              <a:rPr lang="en-US" altLang="zh-CN" sz="2800">
                <a:latin typeface="宋体" pitchFamily="2" charset="-122"/>
                <a:ea typeface="宋体" panose="02010600030101010101" pitchFamily="2" charset="-122"/>
                <a:cs typeface="宋体" panose="02010600030101010101" pitchFamily="2" charset="-122"/>
              </a:rPr>
              <a:t>12</a:t>
            </a:r>
            <a:r>
              <a:rPr lang="zh-CN" altLang="en-US" sz="2800">
                <a:latin typeface="宋体" pitchFamily="2" charset="-122"/>
                <a:ea typeface="宋体" panose="02010600030101010101" pitchFamily="2" charset="-122"/>
                <a:cs typeface="宋体" panose="02010600030101010101" pitchFamily="2" charset="-122"/>
              </a:rPr>
              <a:t>根同色丝线编成“辫子”</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然后再回旋缀于底布成花</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多用于“男性之衣”</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乌爸”</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的盛装中</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绣品风格粗犷凝重。结绣则将丝线在针头挽数结</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然后抽针</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如此反复插满成</a:t>
            </a:r>
            <a:r>
              <a:rPr lang="zh-CN" altLang="en-US" sz="2800">
                <a:latin typeface="宋体" pitchFamily="2" charset="-122"/>
                <a:ea typeface="宋体" panose="02010600030101010101" pitchFamily="2" charset="-122"/>
                <a:sym typeface="+mn-ea"/>
              </a:rPr>
              <a:t>花。</a:t>
            </a:r>
            <a:endParaRPr lang="en-US" altLang="zh-CN" sz="2800">
              <a:latin typeface="宋体" pitchFamily="2" charset="-122"/>
              <a:ea typeface="宋体" panose="02010600030101010101" pitchFamily="2" charset="-122"/>
              <a:cs typeface="宋体" panose="02010600030101010101" pitchFamily="2" charset="-122"/>
            </a:endParaRPr>
          </a:p>
          <a:p>
            <a:pPr>
              <a:lnSpc>
                <a:spcPct val="130000"/>
              </a:lnSpc>
            </a:pPr>
            <a:r>
              <a:rPr lang="zh-CN" altLang="en-US" sz="1695">
                <a:latin typeface="微软雅黑" panose="020B0503020204020204" pitchFamily="34" charset="-122"/>
                <a:ea typeface="微软雅黑" panose="020B0503020204020204" pitchFamily="34" charset="-122"/>
              </a:rPr>
              <a:t>　　</a:t>
            </a:r>
            <a:r>
              <a:rPr lang="en-US" altLang="zh-CN" sz="1695">
                <a:latin typeface="微软雅黑" panose="020B0503020204020204" pitchFamily="34" charset="-122"/>
                <a:ea typeface="微软雅黑" panose="020B0503020204020204" pitchFamily="34" charset="-122"/>
              </a:rPr>
              <a:t> </a:t>
            </a:r>
          </a:p>
          <a:p>
            <a:pPr>
              <a:lnSpc>
                <a:spcPct val="130000"/>
              </a:lnSpc>
            </a:pPr>
            <a:endParaRPr lang="en-US" altLang="zh-CN" sz="1695" kern="10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1311910" y="436245"/>
            <a:ext cx="10198100" cy="6530340"/>
          </a:xfrm>
          <a:prstGeom prst="rect">
            <a:avLst/>
          </a:prstGeom>
          <a:noFill/>
        </p:spPr>
        <p:txBody>
          <a:bodyPr wrap="square" rtlCol="0">
            <a:spAutoFit/>
          </a:bodyPr>
          <a:lstStyle/>
          <a:p>
            <a:pPr>
              <a:lnSpc>
                <a:spcPct val="130000"/>
              </a:lnSpc>
            </a:pPr>
            <a:r>
              <a:rPr lang="en-US" altLang="zh-CN" sz="3200">
                <a:latin typeface="微软雅黑" panose="020B0503020204020204" pitchFamily="34" charset="-122"/>
                <a:ea typeface="微软雅黑" panose="020B0503020204020204" pitchFamily="34" charset="-122"/>
              </a:rPr>
              <a:t>      </a:t>
            </a:r>
            <a:r>
              <a:rPr lang="en-US" altLang="zh-CN" sz="3200">
                <a:latin typeface="宋体" pitchFamily="2" charset="-122"/>
                <a:ea typeface="宋体" panose="02010600030101010101" pitchFamily="2" charset="-122"/>
                <a:cs typeface="宋体" panose="02010600030101010101" pitchFamily="2" charset="-122"/>
              </a:rPr>
              <a:t>  </a:t>
            </a:r>
            <a:r>
              <a:rPr lang="zh-CN" altLang="en-US" sz="3200">
                <a:latin typeface="宋体" pitchFamily="2" charset="-122"/>
                <a:ea typeface="宋体" panose="02010600030101010101" pitchFamily="2" charset="-122"/>
                <a:cs typeface="宋体" panose="02010600030101010101" pitchFamily="2" charset="-122"/>
              </a:rPr>
              <a:t>苗绣图案多是鸟、鱼、花、果子。在盛装的大型图案中</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出现庞大、凶猛的动物</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如龙、大象、狮子等。龙在苗绣中有虫龙、水龙、牛龙等形态。黔东南苗绣图案中的蝴蝶多被解释为与神话传说中的图腾有关。苗绣一般先在绣布上绘或贴上图案。黔东南苗族妇女不直接在衣物上刺绣</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而是先制成与装饰部位大小相同的绣件</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再缀到衣物上相关部位</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这样一方面便于操作</a:t>
            </a:r>
            <a:r>
              <a:rPr lang="en-US" altLang="zh-CN" sz="3200">
                <a:latin typeface="宋体" pitchFamily="2" charset="-122"/>
                <a:ea typeface="宋体" panose="02010600030101010101" pitchFamily="2" charset="-122"/>
                <a:cs typeface="宋体" panose="02010600030101010101" pitchFamily="2" charset="-122"/>
              </a:rPr>
              <a:t>,</a:t>
            </a:r>
            <a:r>
              <a:rPr lang="zh-CN" altLang="en-US" sz="3200">
                <a:latin typeface="宋体" pitchFamily="2" charset="-122"/>
                <a:ea typeface="宋体" panose="02010600030101010101" pitchFamily="2" charset="-122"/>
                <a:cs typeface="宋体" panose="02010600030101010101" pitchFamily="2" charset="-122"/>
              </a:rPr>
              <a:t>也便于单独取下来保护或替换。</a:t>
            </a:r>
          </a:p>
          <a:p>
            <a:pPr algn="r">
              <a:lnSpc>
                <a:spcPct val="13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摘编自</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中国少数民族文化大辞典</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西南地区卷</a:t>
            </a:r>
            <a:r>
              <a:rPr lang="en-US" altLang="zh-CN" sz="3200">
                <a:latin typeface="微软雅黑" panose="020B0503020204020204" pitchFamily="34" charset="-122"/>
                <a:ea typeface="微软雅黑" panose="020B0503020204020204" pitchFamily="34" charset="-122"/>
              </a:rPr>
              <a:t>》)</a:t>
            </a:r>
            <a:endParaRPr lang="en-US" altLang="zh-CN" sz="1695">
              <a:latin typeface="微软雅黑" panose="020B0503020204020204" pitchFamily="34" charset="-122"/>
              <a:ea typeface="微软雅黑" panose="020B0503020204020204" pitchFamily="34" charset="-122"/>
            </a:endParaRPr>
          </a:p>
          <a:p>
            <a:pPr>
              <a:lnSpc>
                <a:spcPct val="130000"/>
              </a:lnSpc>
            </a:pPr>
            <a:r>
              <a:rPr lang="en-US" altLang="zh-CN" sz="1695">
                <a:latin typeface="微软雅黑" panose="020B0503020204020204" pitchFamily="34" charset="-122"/>
                <a:ea typeface="微软雅黑" panose="020B0503020204020204" pitchFamily="34" charset="-122"/>
              </a:rPr>
              <a:t> </a:t>
            </a:r>
          </a:p>
          <a:p>
            <a:pPr>
              <a:lnSpc>
                <a:spcPct val="130000"/>
              </a:lnSpc>
            </a:pPr>
            <a:endParaRPr lang="en-US" altLang="zh-CN" sz="1695" kern="10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01320" y="0"/>
            <a:ext cx="11594465" cy="7488555"/>
          </a:xfrm>
          <a:prstGeom prst="rect">
            <a:avLst/>
          </a:prstGeom>
          <a:noFill/>
        </p:spPr>
        <p:txBody>
          <a:bodyPr wrap="square" rtlCol="0">
            <a:spAutoFit/>
          </a:bodyPr>
          <a:lstStyle/>
          <a:p>
            <a:pPr>
              <a:lnSpc>
                <a:spcPct val="130000"/>
              </a:lnSpc>
            </a:pPr>
            <a:r>
              <a:rPr lang="zh-CN" altLang="en-US" sz="2800">
                <a:latin typeface="微软雅黑" panose="020B0503020204020204" pitchFamily="34" charset="-122"/>
                <a:ea typeface="微软雅黑" panose="020B0503020204020204" pitchFamily="34" charset="-122"/>
              </a:rPr>
              <a:t>材料二</a:t>
            </a:r>
            <a:r>
              <a:rPr lang="en-US" altLang="zh-CN" sz="2800">
                <a:latin typeface="微软雅黑" panose="020B0503020204020204" pitchFamily="34" charset="-122"/>
                <a:ea typeface="微软雅黑" panose="020B0503020204020204" pitchFamily="34" charset="-122"/>
              </a:rPr>
              <a:t>:</a:t>
            </a:r>
          </a:p>
          <a:p>
            <a:pPr>
              <a:lnSpc>
                <a:spcPct val="130000"/>
              </a:lnSpc>
            </a:pPr>
            <a:r>
              <a:rPr lang="zh-CN" altLang="en-US" sz="2800">
                <a:latin typeface="微软雅黑" panose="020B0503020204020204" pitchFamily="34" charset="-122"/>
                <a:ea typeface="微软雅黑" panose="020B0503020204020204" pitchFamily="34" charset="-122"/>
              </a:rPr>
              <a:t>　　</a:t>
            </a:r>
            <a:r>
              <a:rPr lang="zh-CN" altLang="en-US" sz="2800">
                <a:latin typeface="宋体" pitchFamily="2" charset="-122"/>
                <a:ea typeface="宋体" panose="02010600030101010101" pitchFamily="2" charset="-122"/>
                <a:cs typeface="宋体" panose="02010600030101010101" pitchFamily="2" charset="-122"/>
              </a:rPr>
              <a:t>苗绣是苗族人的文化读本。从启蒙开始</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苗族人就可以从苗绣里学习生活常识</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认识草木动物</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学习纺线耕田</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了解节日习俗</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解读神话、宇宙天体等</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无所不可。乍一看这本“书”</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罗列的事物真不少</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率性随意</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缺乏归纳</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但如果仔细阅读</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你便会发现</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它所表现的内容也都是经过了严格选择的</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而且不乏思想深度。苗族先人把祖祖辈辈获得的人生智慧</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都隐藏在一个个生动鲜活的苗绣故事中。</a:t>
            </a:r>
          </a:p>
          <a:p>
            <a:pPr>
              <a:lnSpc>
                <a:spcPct val="130000"/>
              </a:lnSpc>
            </a:pPr>
            <a:r>
              <a:rPr lang="zh-CN" altLang="en-US" sz="2800">
                <a:latin typeface="宋体" pitchFamily="2" charset="-122"/>
                <a:ea typeface="宋体" panose="02010600030101010101" pitchFamily="2" charset="-122"/>
                <a:cs typeface="宋体" panose="02010600030101010101" pitchFamily="2" charset="-122"/>
              </a:rPr>
              <a:t>　　苗绣一直无声无息深藏不露</a:t>
            </a:r>
            <a:r>
              <a:rPr lang="en-US" altLang="zh-CN" sz="2800">
                <a:latin typeface="宋体" pitchFamily="2" charset="-122"/>
                <a:ea typeface="宋体" panose="02010600030101010101" pitchFamily="2" charset="-122"/>
                <a:cs typeface="宋体" panose="02010600030101010101" pitchFamily="2" charset="-122"/>
              </a:rPr>
              <a:t>,20</a:t>
            </a:r>
            <a:r>
              <a:rPr lang="zh-CN" altLang="en-US" sz="2800">
                <a:latin typeface="宋体" pitchFamily="2" charset="-122"/>
                <a:ea typeface="宋体" panose="02010600030101010101" pitchFamily="2" charset="-122"/>
                <a:cs typeface="宋体" panose="02010600030101010101" pitchFamily="2" charset="-122"/>
              </a:rPr>
              <a:t>世纪后半叶才逐渐被发现。有趣的是</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它被发现的时间与读图时代几乎同步</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苗绣本身的艺术特质和读图时代的美学趣味显然不谋而合。神秘的气息</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独特的想象</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呆萌的造型</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饱满的情感</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让我们惊叹相见恨晚。</a:t>
            </a:r>
          </a:p>
          <a:p>
            <a:pPr algn="r">
              <a:lnSpc>
                <a:spcPct val="130000"/>
              </a:lnSpc>
            </a:pP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摘编自解如光</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十指春风　一绣千年</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人民日报</a:t>
            </a:r>
            <a:r>
              <a:rPr lang="en-US" altLang="zh-CN" sz="2800">
                <a:latin typeface="宋体" pitchFamily="2" charset="-122"/>
                <a:ea typeface="宋体" panose="02010600030101010101" pitchFamily="2" charset="-122"/>
                <a:cs typeface="宋体" panose="02010600030101010101" pitchFamily="2" charset="-122"/>
              </a:rPr>
              <a:t>》2019</a:t>
            </a:r>
            <a:r>
              <a:rPr lang="zh-CN" altLang="en-US" sz="2800">
                <a:latin typeface="宋体" pitchFamily="2" charset="-122"/>
                <a:ea typeface="宋体" panose="02010600030101010101" pitchFamily="2" charset="-122"/>
                <a:cs typeface="宋体" panose="02010600030101010101" pitchFamily="2" charset="-122"/>
              </a:rPr>
              <a:t>年</a:t>
            </a:r>
            <a:r>
              <a:rPr lang="en-US" altLang="zh-CN" sz="2800">
                <a:latin typeface="宋体" pitchFamily="2" charset="-122"/>
                <a:ea typeface="宋体" panose="02010600030101010101" pitchFamily="2" charset="-122"/>
                <a:cs typeface="宋体" panose="02010600030101010101" pitchFamily="2" charset="-122"/>
              </a:rPr>
              <a:t>2</a:t>
            </a:r>
            <a:r>
              <a:rPr lang="zh-CN" altLang="en-US" sz="2800">
                <a:latin typeface="宋体" pitchFamily="2" charset="-122"/>
                <a:ea typeface="宋体" panose="02010600030101010101" pitchFamily="2" charset="-122"/>
                <a:cs typeface="宋体" panose="02010600030101010101" pitchFamily="2" charset="-122"/>
              </a:rPr>
              <a:t>月</a:t>
            </a:r>
            <a:r>
              <a:rPr lang="en-US" altLang="zh-CN" sz="2800">
                <a:latin typeface="宋体" pitchFamily="2" charset="-122"/>
                <a:ea typeface="宋体" panose="02010600030101010101" pitchFamily="2" charset="-122"/>
                <a:cs typeface="宋体" panose="02010600030101010101" pitchFamily="2" charset="-122"/>
              </a:rPr>
              <a:t>23</a:t>
            </a:r>
            <a:r>
              <a:rPr lang="zh-CN" altLang="en-US" sz="2800">
                <a:latin typeface="宋体" pitchFamily="2" charset="-122"/>
                <a:ea typeface="宋体" panose="02010600030101010101" pitchFamily="2" charset="-122"/>
                <a:cs typeface="宋体" panose="02010600030101010101" pitchFamily="2" charset="-122"/>
              </a:rPr>
              <a:t>日</a:t>
            </a:r>
            <a:r>
              <a:rPr lang="en-US" altLang="zh-CN" sz="2800">
                <a:latin typeface="宋体" pitchFamily="2" charset="-122"/>
                <a:ea typeface="宋体" panose="02010600030101010101" pitchFamily="2" charset="-122"/>
                <a:cs typeface="宋体" panose="02010600030101010101" pitchFamily="2" charset="-122"/>
              </a:rPr>
              <a:t>)</a:t>
            </a:r>
          </a:p>
          <a:p>
            <a:pPr>
              <a:lnSpc>
                <a:spcPct val="130000"/>
              </a:lnSpc>
            </a:pPr>
            <a:r>
              <a:rPr lang="en-US" altLang="zh-CN" sz="1695">
                <a:latin typeface="宋体" pitchFamily="2" charset="-122"/>
                <a:ea typeface="宋体" panose="02010600030101010101" pitchFamily="2" charset="-122"/>
                <a:cs typeface="宋体" panose="02010600030101010101" pitchFamily="2" charset="-122"/>
              </a:rPr>
              <a:t> </a:t>
            </a:r>
          </a:p>
          <a:p>
            <a:pPr>
              <a:lnSpc>
                <a:spcPct val="130000"/>
              </a:lnSpc>
            </a:pPr>
            <a:endParaRPr lang="en-US" altLang="zh-CN" sz="1695" kern="100">
              <a:latin typeface="宋体" pitchFamily="2" charset="-122"/>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55905" y="205740"/>
            <a:ext cx="11764645" cy="6249035"/>
          </a:xfrm>
          <a:prstGeom prst="rect">
            <a:avLst/>
          </a:prstGeom>
          <a:noFill/>
        </p:spPr>
        <p:txBody>
          <a:bodyPr wrap="square" rtlCol="0">
            <a:spAutoFit/>
          </a:bodyPr>
          <a:lstStyle/>
          <a:p>
            <a:pPr>
              <a:lnSpc>
                <a:spcPct val="130000"/>
              </a:lnSpc>
            </a:pPr>
            <a:r>
              <a:rPr lang="zh-CN" altLang="en-US" sz="2800">
                <a:latin typeface="微软雅黑" panose="020B0503020204020204" pitchFamily="34" charset="-122"/>
                <a:ea typeface="微软雅黑" panose="020B0503020204020204" pitchFamily="34" charset="-122"/>
              </a:rPr>
              <a:t>材料三</a:t>
            </a:r>
            <a:r>
              <a:rPr lang="en-US" altLang="zh-CN" sz="2800">
                <a:latin typeface="微软雅黑" panose="020B0503020204020204" pitchFamily="34" charset="-122"/>
                <a:ea typeface="微软雅黑" panose="020B0503020204020204" pitchFamily="34" charset="-122"/>
              </a:rPr>
              <a:t>:</a:t>
            </a:r>
          </a:p>
          <a:p>
            <a:pPr>
              <a:lnSpc>
                <a:spcPct val="130000"/>
              </a:lnSpc>
            </a:pPr>
            <a:r>
              <a:rPr lang="zh-CN" altLang="en-US" sz="2800">
                <a:latin typeface="微软雅黑" panose="020B0503020204020204" pitchFamily="34" charset="-122"/>
                <a:ea typeface="微软雅黑" panose="020B0503020204020204" pitchFamily="34" charset="-122"/>
              </a:rPr>
              <a:t>　　</a:t>
            </a:r>
            <a:r>
              <a:rPr lang="zh-CN" altLang="en-US" sz="2800">
                <a:latin typeface="宋体" pitchFamily="2" charset="-122"/>
                <a:ea typeface="宋体" panose="02010600030101010101" pitchFamily="2" charset="-122"/>
                <a:cs typeface="宋体" panose="02010600030101010101" pitchFamily="2" charset="-122"/>
              </a:rPr>
              <a:t>目前</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民间手工技艺的主导传播形式多依托出版物或博物馆等相对静态的媒介</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传播途径单一。实际上</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民间手工艺的文化形态非常丰富。以苗绣为例</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其非物质文化形态至少包含三种</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苗绣中的图案</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苗绣的针法和绣法</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苗绣中承载的文化等。这些丰富的内容仅仅依靠静态形式传播显然是不够全面和详尽的。尤其是苗绣的刺绣技法十分复杂</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无法仅仅依靠静态形式记录</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借助摄像和三维动画等形式能更好地记录和还原刺绣复杂的过程。另外</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传承主体的口述记录也是非物质文化遗产保护性传承的一种重要形式</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利用视频记录显然比单纯用文字记录更为方便、生动、鲜活。移动互联网上灵活多样的数字化观看模式可以改变传统出版物和博物馆等</a:t>
            </a:r>
            <a:r>
              <a:rPr lang="en-US" altLang="zh-CN" sz="2800">
                <a:latin typeface="宋体" pitchFamily="2" charset="-122"/>
                <a:ea typeface="宋体" panose="02010600030101010101" pitchFamily="2" charset="-122"/>
                <a:cs typeface="宋体" panose="02010600030101010101" pitchFamily="2" charset="-122"/>
              </a:rPr>
              <a:t> </a:t>
            </a:r>
          </a:p>
          <a:p>
            <a:pPr>
              <a:lnSpc>
                <a:spcPct val="130000"/>
              </a:lnSpc>
            </a:pPr>
            <a:endParaRPr lang="en-US" altLang="zh-CN" sz="2800" kern="100">
              <a:latin typeface="宋体" pitchFamily="2" charset="-122"/>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255905" y="193675"/>
            <a:ext cx="11776710" cy="5368290"/>
          </a:xfrm>
          <a:prstGeom prst="rect">
            <a:avLst/>
          </a:prstGeom>
          <a:noFill/>
        </p:spPr>
        <p:txBody>
          <a:bodyPr wrap="square" rtlCol="0">
            <a:spAutoFit/>
          </a:bodyPr>
          <a:lstStyle/>
          <a:p>
            <a:pPr>
              <a:lnSpc>
                <a:spcPct val="130000"/>
              </a:lnSpc>
            </a:pPr>
            <a:r>
              <a:rPr lang="zh-CN" altLang="en-US" sz="2800">
                <a:latin typeface="宋体" pitchFamily="2" charset="-122"/>
                <a:ea typeface="宋体" panose="02010600030101010101" pitchFamily="2" charset="-122"/>
                <a:cs typeface="宋体" panose="02010600030101010101" pitchFamily="2" charset="-122"/>
              </a:rPr>
              <a:t>等媒介相对静态和单一的展示方式</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观众能进行个性化的选择</a:t>
            </a:r>
            <a:r>
              <a:rPr lang="en-US" altLang="zh-CN" sz="2800">
                <a:latin typeface="宋体" pitchFamily="2" charset="-122"/>
                <a:ea typeface="宋体" panose="02010600030101010101" pitchFamily="2" charset="-122"/>
                <a:cs typeface="宋体" panose="02010600030101010101" pitchFamily="2" charset="-122"/>
              </a:rPr>
              <a:t>,</a:t>
            </a:r>
            <a:r>
              <a:rPr lang="zh-CN" altLang="en-US" sz="2800">
                <a:latin typeface="宋体" pitchFamily="2" charset="-122"/>
                <a:ea typeface="宋体" panose="02010600030101010101" pitchFamily="2" charset="-122"/>
                <a:cs typeface="宋体" panose="02010600030101010101" pitchFamily="2" charset="-122"/>
              </a:rPr>
              <a:t>深入、反复地观看自己感兴趣的内容。</a:t>
            </a:r>
          </a:p>
          <a:p>
            <a:pPr algn="r">
              <a:lnSpc>
                <a:spcPct val="130000"/>
              </a:lnSpc>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摘编自罗丹</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民间手工艺遗产基于移动终端的数字化保护与传承研究</a:t>
            </a:r>
            <a:r>
              <a:rPr lang="en-US" altLang="zh-CN" sz="2800">
                <a:latin typeface="微软雅黑" panose="020B0503020204020204" pitchFamily="34" charset="-122"/>
                <a:ea typeface="微软雅黑" panose="020B0503020204020204" pitchFamily="34" charset="-122"/>
              </a:rPr>
              <a:t>》)</a:t>
            </a:r>
          </a:p>
          <a:p>
            <a:pPr>
              <a:lnSpc>
                <a:spcPct val="130000"/>
              </a:lnSpc>
            </a:pPr>
            <a:r>
              <a:rPr lang="en-US" altLang="zh-CN" sz="2800" b="1">
                <a:solidFill>
                  <a:srgbClr val="EF8340"/>
                </a:solidFill>
                <a:latin typeface="微软雅黑" panose="020B0503020204020204" pitchFamily="34" charset="-122"/>
                <a:ea typeface="微软雅黑" panose="020B0503020204020204" pitchFamily="34" charset="-122"/>
              </a:rPr>
              <a:t>1. </a:t>
            </a:r>
            <a:r>
              <a:rPr lang="zh-CN" altLang="en-US" sz="2800" kern="100">
                <a:latin typeface="微软雅黑" panose="020B0503020204020204" pitchFamily="34" charset="-122"/>
                <a:ea typeface="微软雅黑" panose="020B0503020204020204" pitchFamily="34" charset="-122"/>
                <a:cs typeface="Courier New" panose="02070309020205020404" pitchFamily="49" charset="0"/>
              </a:rPr>
              <a:t>下列对材料中“苗绣”的相关理解</a:t>
            </a:r>
            <a:r>
              <a:rPr lang="en-US" altLang="zh-CN" sz="2800" kern="100">
                <a:latin typeface="微软雅黑" panose="020B0503020204020204" pitchFamily="34" charset="-122"/>
                <a:ea typeface="微软雅黑" panose="020B0503020204020204" pitchFamily="34" charset="-122"/>
                <a:cs typeface="Courier New" panose="02070309020205020404" pitchFamily="49" charset="0"/>
              </a:rPr>
              <a:t>,</a:t>
            </a:r>
            <a:r>
              <a:rPr lang="zh-CN" altLang="en-US" sz="2800" kern="100">
                <a:latin typeface="微软雅黑" panose="020B0503020204020204" pitchFamily="34" charset="-122"/>
                <a:ea typeface="微软雅黑" panose="020B0503020204020204" pitchFamily="34" charset="-122"/>
                <a:cs typeface="Courier New" panose="02070309020205020404" pitchFamily="49" charset="0"/>
              </a:rPr>
              <a:t>正确的一项是	</a:t>
            </a:r>
            <a:r>
              <a:rPr lang="en-US" altLang="zh-CN" sz="2800" kern="100">
                <a:latin typeface="微软雅黑" panose="020B0503020204020204" pitchFamily="34" charset="-122"/>
                <a:ea typeface="微软雅黑" panose="020B0503020204020204" pitchFamily="34" charset="-122"/>
                <a:cs typeface="Courier New" panose="02070309020205020404" pitchFamily="49" charset="0"/>
              </a:rPr>
              <a:t>(</a:t>
            </a:r>
            <a:r>
              <a:rPr lang="zh-CN" altLang="en-US" sz="2800" kern="100">
                <a:latin typeface="微软雅黑" panose="020B0503020204020204" pitchFamily="34" charset="-122"/>
                <a:ea typeface="微软雅黑" panose="020B0503020204020204" pitchFamily="34" charset="-122"/>
                <a:cs typeface="Courier New" panose="02070309020205020404" pitchFamily="49" charset="0"/>
              </a:rPr>
              <a:t>　　</a:t>
            </a:r>
            <a:r>
              <a:rPr lang="en-US" altLang="zh-CN" sz="2800" kern="100">
                <a:latin typeface="微软雅黑" panose="020B0503020204020204" pitchFamily="34" charset="-122"/>
                <a:ea typeface="微软雅黑" panose="020B0503020204020204" pitchFamily="34" charset="-122"/>
                <a:cs typeface="Courier New" panose="02070309020205020404" pitchFamily="49" charset="0"/>
              </a:rPr>
              <a:t>)</a:t>
            </a:r>
          </a:p>
          <a:p>
            <a:pPr>
              <a:lnSpc>
                <a:spcPct val="130000"/>
              </a:lnSpc>
            </a:pPr>
            <a:r>
              <a:rPr lang="en-US" altLang="zh-CN" sz="2800" kern="100">
                <a:latin typeface="微软雅黑" panose="020B0503020204020204" pitchFamily="34" charset="-122"/>
                <a:ea typeface="微软雅黑" panose="020B0503020204020204" pitchFamily="34" charset="-122"/>
                <a:cs typeface="Courier New" panose="02070309020205020404" pitchFamily="49" charset="0"/>
              </a:rPr>
              <a:t>A.</a:t>
            </a:r>
            <a:r>
              <a:rPr lang="zh-CN" altLang="en-US" sz="2400" kern="100">
                <a:latin typeface="宋体" pitchFamily="2" charset="-122"/>
                <a:ea typeface="宋体" panose="02010600030101010101" pitchFamily="2" charset="-122"/>
                <a:cs typeface="宋体" panose="02010600030101010101" pitchFamily="2" charset="-122"/>
              </a:rPr>
              <a:t>楚绣是苗绣、湘绣、汉绣共同的“祖先”</a:t>
            </a:r>
            <a:r>
              <a:rPr lang="en-US" altLang="zh-CN" sz="2400" kern="100">
                <a:latin typeface="宋体" pitchFamily="2" charset="-122"/>
                <a:ea typeface="宋体" panose="02010600030101010101" pitchFamily="2" charset="-122"/>
                <a:cs typeface="宋体" panose="02010600030101010101" pitchFamily="2" charset="-122"/>
              </a:rPr>
              <a:t>,</a:t>
            </a:r>
            <a:r>
              <a:rPr lang="zh-CN" altLang="en-US" sz="2400" kern="100">
                <a:latin typeface="宋体" pitchFamily="2" charset="-122"/>
                <a:ea typeface="宋体" panose="02010600030101010101" pitchFamily="2" charset="-122"/>
                <a:cs typeface="宋体" panose="02010600030101010101" pitchFamily="2" charset="-122"/>
              </a:rPr>
              <a:t>苗绣主要用于装饰衣服</a:t>
            </a:r>
            <a:r>
              <a:rPr lang="en-US" altLang="zh-CN" sz="2400" kern="100">
                <a:latin typeface="宋体" pitchFamily="2" charset="-122"/>
                <a:ea typeface="宋体" panose="02010600030101010101" pitchFamily="2" charset="-122"/>
                <a:cs typeface="宋体" panose="02010600030101010101" pitchFamily="2" charset="-122"/>
              </a:rPr>
              <a:t>,</a:t>
            </a:r>
            <a:r>
              <a:rPr lang="zh-CN" altLang="en-US" sz="2400" kern="100">
                <a:latin typeface="宋体" pitchFamily="2" charset="-122"/>
                <a:ea typeface="宋体" panose="02010600030101010101" pitchFamily="2" charset="-122"/>
                <a:cs typeface="宋体" panose="02010600030101010101" pitchFamily="2" charset="-122"/>
              </a:rPr>
              <a:t>古代苗族妇女养蚕主要是为了获得制作刺绣使用的丝线。</a:t>
            </a:r>
          </a:p>
          <a:p>
            <a:pPr>
              <a:lnSpc>
                <a:spcPct val="130000"/>
              </a:lnSpc>
            </a:pPr>
            <a:r>
              <a:rPr lang="en-US" altLang="zh-CN" sz="2800" kern="100">
                <a:latin typeface="微软雅黑" panose="020B0503020204020204" pitchFamily="34" charset="-122"/>
                <a:ea typeface="微软雅黑" panose="020B0503020204020204" pitchFamily="34" charset="-122"/>
                <a:cs typeface="Courier New" panose="02070309020205020404" pitchFamily="49" charset="0"/>
              </a:rPr>
              <a:t>B.</a:t>
            </a:r>
            <a:r>
              <a:rPr lang="zh-CN" altLang="en-US" sz="2400" kern="100">
                <a:latin typeface="宋体" pitchFamily="2" charset="-122"/>
                <a:ea typeface="宋体" panose="02010600030101010101" pitchFamily="2" charset="-122"/>
                <a:cs typeface="宋体" panose="02010600030101010101" pitchFamily="2" charset="-122"/>
              </a:rPr>
              <a:t>黔东南苗族的盛装刺绣部位特别</a:t>
            </a:r>
            <a:r>
              <a:rPr lang="en-US" altLang="zh-CN" sz="2400" kern="100">
                <a:latin typeface="宋体" pitchFamily="2" charset="-122"/>
                <a:ea typeface="宋体" panose="02010600030101010101" pitchFamily="2" charset="-122"/>
                <a:cs typeface="宋体" panose="02010600030101010101" pitchFamily="2" charset="-122"/>
              </a:rPr>
              <a:t>,</a:t>
            </a:r>
            <a:r>
              <a:rPr lang="zh-CN" altLang="en-US" sz="2400" kern="100">
                <a:latin typeface="宋体" pitchFamily="2" charset="-122"/>
                <a:ea typeface="宋体" panose="02010600030101010101" pitchFamily="2" charset="-122"/>
                <a:cs typeface="宋体" panose="02010600030101010101" pitchFamily="2" charset="-122"/>
              </a:rPr>
              <a:t>妇女先制成与装饰部位大小相同的绣件</a:t>
            </a:r>
            <a:r>
              <a:rPr lang="en-US" altLang="zh-CN" sz="2400" kern="100">
                <a:latin typeface="宋体" pitchFamily="2" charset="-122"/>
                <a:ea typeface="宋体" panose="02010600030101010101" pitchFamily="2" charset="-122"/>
                <a:cs typeface="宋体" panose="02010600030101010101" pitchFamily="2" charset="-122"/>
              </a:rPr>
              <a:t>,</a:t>
            </a:r>
            <a:r>
              <a:rPr lang="zh-CN" altLang="en-US" sz="2400" kern="100">
                <a:latin typeface="宋体" pitchFamily="2" charset="-122"/>
                <a:ea typeface="宋体" panose="02010600030101010101" pitchFamily="2" charset="-122"/>
                <a:cs typeface="宋体" panose="02010600030101010101" pitchFamily="2" charset="-122"/>
              </a:rPr>
              <a:t>再将其以栏杆形式缀在肩膀、袖口、裤脚和鞋面。</a:t>
            </a:r>
          </a:p>
          <a:p>
            <a:pPr>
              <a:lnSpc>
                <a:spcPct val="130000"/>
              </a:lnSpc>
            </a:pPr>
            <a:r>
              <a:rPr lang="en-US" altLang="zh-CN" sz="2400" kern="100">
                <a:latin typeface="宋体" pitchFamily="2" charset="-122"/>
                <a:ea typeface="宋体" panose="02010600030101010101" pitchFamily="2" charset="-122"/>
                <a:cs typeface="宋体" panose="02010600030101010101" pitchFamily="2" charset="-122"/>
              </a:rPr>
              <a:t> </a:t>
            </a:r>
            <a:endParaRPr lang="zh-CN" altLang="en-US" sz="2400" kern="100">
              <a:latin typeface="宋体" pitchFamily="2" charset="-122"/>
              <a:ea typeface="宋体" panose="02010600030101010101" pitchFamily="2" charset="-122"/>
              <a:cs typeface="宋体" panose="02010600030101010101" pitchFamily="2" charset="-122"/>
            </a:endParaRPr>
          </a:p>
          <a:p>
            <a:pPr>
              <a:lnSpc>
                <a:spcPct val="130000"/>
              </a:lnSpc>
            </a:pPr>
            <a:endParaRPr lang="en-US" altLang="zh-CN" sz="2400" kern="1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55905" y="4525645"/>
            <a:ext cx="11777345" cy="2009775"/>
          </a:xfrm>
          <a:prstGeom prst="rect">
            <a:avLst/>
          </a:prstGeom>
          <a:noFill/>
        </p:spPr>
        <p:txBody>
          <a:bodyPr wrap="square" rtlCol="0" anchor="t">
            <a:spAutoFit/>
          </a:bodyPr>
          <a:lstStyle/>
          <a:p>
            <a:pPr>
              <a:lnSpc>
                <a:spcPct val="130000"/>
              </a:lnSpc>
            </a:pPr>
            <a:r>
              <a:rPr lang="en-US" altLang="zh-CN" sz="2400" kern="100">
                <a:latin typeface="宋体" pitchFamily="2" charset="-122"/>
                <a:ea typeface="宋体" panose="02010600030101010101" pitchFamily="2" charset="-122"/>
                <a:cs typeface="宋体" panose="02010600030101010101" pitchFamily="2" charset="-122"/>
                <a:sym typeface="+mn-ea"/>
              </a:rPr>
              <a:t>C.</a:t>
            </a:r>
            <a:r>
              <a:rPr lang="zh-CN" altLang="en-US" sz="2400" kern="100">
                <a:latin typeface="宋体" pitchFamily="2" charset="-122"/>
                <a:ea typeface="宋体" panose="02010600030101010101" pitchFamily="2" charset="-122"/>
                <a:cs typeface="宋体" panose="02010600030101010101" pitchFamily="2" charset="-122"/>
                <a:sym typeface="+mn-ea"/>
              </a:rPr>
              <a:t>苗绣日常服饰的图案包括鸟、鱼、花、果子、龙、大象、狮子等</a:t>
            </a:r>
            <a:r>
              <a:rPr lang="en-US" altLang="zh-CN" sz="2400" kern="100">
                <a:latin typeface="宋体" pitchFamily="2" charset="-122"/>
                <a:ea typeface="宋体" panose="02010600030101010101" pitchFamily="2" charset="-122"/>
                <a:cs typeface="宋体" panose="02010600030101010101" pitchFamily="2" charset="-122"/>
                <a:sym typeface="+mn-ea"/>
              </a:rPr>
              <a:t>,</a:t>
            </a:r>
            <a:r>
              <a:rPr lang="zh-CN" altLang="en-US" sz="2400" kern="100">
                <a:latin typeface="宋体" pitchFamily="2" charset="-122"/>
                <a:ea typeface="宋体" panose="02010600030101010101" pitchFamily="2" charset="-122"/>
                <a:cs typeface="宋体" panose="02010600030101010101" pitchFamily="2" charset="-122"/>
                <a:sym typeface="+mn-ea"/>
              </a:rPr>
              <a:t>在表现刺绣对象时</a:t>
            </a:r>
            <a:r>
              <a:rPr lang="en-US" altLang="zh-CN" sz="2400" kern="100">
                <a:latin typeface="宋体" pitchFamily="2" charset="-122"/>
                <a:ea typeface="宋体" panose="02010600030101010101" pitchFamily="2" charset="-122"/>
                <a:cs typeface="宋体" panose="02010600030101010101" pitchFamily="2" charset="-122"/>
                <a:sym typeface="+mn-ea"/>
              </a:rPr>
              <a:t>,</a:t>
            </a:r>
            <a:r>
              <a:rPr lang="zh-CN" altLang="en-US" sz="2400" kern="100">
                <a:latin typeface="宋体" pitchFamily="2" charset="-122"/>
                <a:ea typeface="宋体" panose="02010600030101010101" pitchFamily="2" charset="-122"/>
                <a:cs typeface="宋体" panose="02010600030101010101" pitchFamily="2" charset="-122"/>
                <a:sym typeface="+mn-ea"/>
              </a:rPr>
              <a:t>苗绣呈现造型上的呆萌特点。</a:t>
            </a:r>
            <a:endParaRPr lang="zh-CN" altLang="en-US" sz="2400" kern="100">
              <a:latin typeface="宋体" pitchFamily="2" charset="-122"/>
              <a:ea typeface="宋体" panose="02010600030101010101" pitchFamily="2" charset="-122"/>
              <a:cs typeface="宋体" panose="02010600030101010101" pitchFamily="2" charset="-122"/>
            </a:endParaRPr>
          </a:p>
          <a:p>
            <a:pPr>
              <a:lnSpc>
                <a:spcPct val="130000"/>
              </a:lnSpc>
            </a:pPr>
            <a:r>
              <a:rPr lang="en-US" altLang="zh-CN" sz="2400" kern="100">
                <a:latin typeface="宋体" pitchFamily="2" charset="-122"/>
                <a:ea typeface="宋体" panose="02010600030101010101" pitchFamily="2" charset="-122"/>
                <a:cs typeface="宋体" panose="02010600030101010101" pitchFamily="2" charset="-122"/>
                <a:sym typeface="+mn-ea"/>
              </a:rPr>
              <a:t>D.</a:t>
            </a:r>
            <a:r>
              <a:rPr lang="zh-CN" altLang="en-US" sz="2400" kern="100">
                <a:latin typeface="宋体" pitchFamily="2" charset="-122"/>
                <a:ea typeface="宋体" panose="02010600030101010101" pitchFamily="2" charset="-122"/>
                <a:cs typeface="宋体" panose="02010600030101010101" pitchFamily="2" charset="-122"/>
                <a:sym typeface="+mn-ea"/>
              </a:rPr>
              <a:t>苗绣这本“书”罗列事物看似随意</a:t>
            </a:r>
            <a:r>
              <a:rPr lang="en-US" altLang="zh-CN" sz="2400" kern="100">
                <a:latin typeface="宋体" pitchFamily="2" charset="-122"/>
                <a:ea typeface="宋体" panose="02010600030101010101" pitchFamily="2" charset="-122"/>
                <a:cs typeface="宋体" panose="02010600030101010101" pitchFamily="2" charset="-122"/>
                <a:sym typeface="+mn-ea"/>
              </a:rPr>
              <a:t>,</a:t>
            </a:r>
            <a:r>
              <a:rPr lang="zh-CN" altLang="en-US" sz="2400" kern="100">
                <a:latin typeface="宋体" pitchFamily="2" charset="-122"/>
                <a:ea typeface="宋体" panose="02010600030101010101" pitchFamily="2" charset="-122"/>
                <a:cs typeface="宋体" panose="02010600030101010101" pitchFamily="2" charset="-122"/>
                <a:sym typeface="+mn-ea"/>
              </a:rPr>
              <a:t>但实际上表现的内容经过严格选择</a:t>
            </a:r>
            <a:r>
              <a:rPr lang="en-US" altLang="zh-CN" sz="2400" kern="100">
                <a:latin typeface="宋体" pitchFamily="2" charset="-122"/>
                <a:ea typeface="宋体" panose="02010600030101010101" pitchFamily="2" charset="-122"/>
                <a:cs typeface="宋体" panose="02010600030101010101" pitchFamily="2" charset="-122"/>
                <a:sym typeface="+mn-ea"/>
              </a:rPr>
              <a:t>,</a:t>
            </a:r>
            <a:r>
              <a:rPr lang="zh-CN" altLang="en-US" sz="2400" kern="100">
                <a:latin typeface="宋体" pitchFamily="2" charset="-122"/>
                <a:ea typeface="宋体" panose="02010600030101010101" pitchFamily="2" charset="-122"/>
                <a:cs typeface="宋体" panose="02010600030101010101" pitchFamily="2" charset="-122"/>
                <a:sym typeface="+mn-ea"/>
              </a:rPr>
              <a:t>不乏思想深度</a:t>
            </a:r>
            <a:r>
              <a:rPr lang="en-US" altLang="zh-CN" sz="2400" kern="100">
                <a:latin typeface="宋体" pitchFamily="2" charset="-122"/>
                <a:ea typeface="宋体" panose="02010600030101010101" pitchFamily="2" charset="-122"/>
                <a:cs typeface="宋体" panose="02010600030101010101" pitchFamily="2" charset="-122"/>
                <a:sym typeface="+mn-ea"/>
              </a:rPr>
              <a:t>,</a:t>
            </a:r>
            <a:r>
              <a:rPr lang="zh-CN" altLang="en-US" sz="2400" kern="100">
                <a:latin typeface="宋体" pitchFamily="2" charset="-122"/>
                <a:ea typeface="宋体" panose="02010600030101010101" pitchFamily="2" charset="-122"/>
                <a:cs typeface="宋体" panose="02010600030101010101" pitchFamily="2" charset="-122"/>
                <a:sym typeface="+mn-ea"/>
              </a:rPr>
              <a:t>苗族人从小就可以从中学习文化。</a:t>
            </a:r>
            <a:endParaRPr lang="zh-CN" altLang="en-US" sz="2400">
              <a:latin typeface="宋体" pitchFamily="2" charset="-122"/>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2100" y="197485"/>
            <a:ext cx="11424285" cy="5507990"/>
          </a:xfrm>
          <a:prstGeom prst="rect">
            <a:avLst/>
          </a:prstGeom>
          <a:noFill/>
        </p:spPr>
        <p:txBody>
          <a:bodyPr wrap="square" rtlCol="0" anchor="t">
            <a:spAutoFit/>
          </a:bodyPr>
          <a:lstStyle/>
          <a:p>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解析</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 </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本题考查学生筛选并整合文中信息的能力。</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项“楚绣是苗绣、湘绣、汉绣共同的‘祖先’”错误</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由原文“苗绣</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苗族的刺绣。其历史可以追溯到楚绣</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与湘绣、汉绣同流而异源”可知</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苗绣、湘绣、汉绣”是“同流而异源”</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所以三者是不同的“祖先”。</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B</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项“再将其以栏杆形式缀在肩膀、袖口、裤脚和鞋面”错误</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由原文“黔东南苗族的盛装刺绣</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衣饰部位不是栏杆形式”可知</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以栏杆形式”错误。</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C</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项张冠李戴</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苗绣日常服饰的图案包括鸟、鱼、花、果子、龙、大象、狮子等”错误</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由原文“在盛装的大型图案中</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出现庞大、凶猛的动物</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如龙、大象、狮子等”可知</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龙、大象、狮子等”是在“盛装的大型图案中”</a:t>
            </a:r>
            <a:r>
              <a:rPr lang="en-US" altLang="zh-CN" sz="3200">
                <a:solidFill>
                  <a:srgbClr val="A50021"/>
                </a:solidFill>
                <a:latin typeface="宋体" pitchFamily="2" charset="-122"/>
                <a:ea typeface="宋体" panose="02010600030101010101" pitchFamily="2" charset="-122"/>
                <a:cs typeface="宋体" panose="02010600030101010101" pitchFamily="2" charset="-122"/>
                <a:sym typeface="+mn-ea"/>
              </a:rPr>
              <a:t>,</a:t>
            </a:r>
            <a:r>
              <a:rPr lang="zh-CN" altLang="en-US" sz="3200">
                <a:solidFill>
                  <a:srgbClr val="A50021"/>
                </a:solidFill>
                <a:latin typeface="宋体" pitchFamily="2" charset="-122"/>
                <a:ea typeface="宋体" panose="02010600030101010101" pitchFamily="2" charset="-122"/>
                <a:cs typeface="宋体" panose="02010600030101010101" pitchFamily="2" charset="-122"/>
                <a:sym typeface="+mn-ea"/>
              </a:rPr>
              <a:t>而不是在“日常服饰的图案”中。</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100455" y="5831840"/>
            <a:ext cx="2359660" cy="645160"/>
          </a:xfrm>
          <a:prstGeom prst="rect">
            <a:avLst/>
          </a:prstGeom>
          <a:noFill/>
        </p:spPr>
        <p:txBody>
          <a:bodyPr wrap="none" rtlCol="0" anchor="t">
            <a:spAutoFit/>
          </a:bodyPr>
          <a:lstStyle/>
          <a:p>
            <a:r>
              <a:rPr lang="zh-CN" altLang="en-US" sz="36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故选</a:t>
            </a:r>
            <a:r>
              <a:rPr lang="en-US" altLang="zh-CN" sz="36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D</a:t>
            </a:r>
            <a:r>
              <a:rPr lang="zh-CN" altLang="en-US" sz="3600">
                <a:solidFill>
                  <a:srgbClr val="A50021"/>
                </a:solidFill>
                <a:latin typeface="微软雅黑" panose="020B0503020204020204" pitchFamily="34" charset="-122"/>
                <a:ea typeface="微软雅黑" panose="020B0503020204020204" pitchFamily="34" charset="-122"/>
                <a:cs typeface="Times New Roman" panose="02020603050405020304" pitchFamily="18" charset="0"/>
                <a:sym typeface="+mn-ea"/>
              </a:rPr>
              <a:t>项。</a:t>
            </a:r>
            <a:endParaRPr lang="zh-CN" altLang="en-US" sz="3600"/>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4330" y="0"/>
            <a:ext cx="3249930" cy="448945"/>
          </a:xfrm>
        </p:spPr>
        <p:txBody>
          <a:bodyPr>
            <a:normAutofit fontScale="90000"/>
          </a:bodyPr>
          <a:lstStyle/>
          <a:p>
            <a:r>
              <a:rPr lang="zh-CN" altLang="en-US" sz="3555">
                <a:solidFill>
                  <a:srgbClr val="FF0000"/>
                </a:solidFill>
              </a:rPr>
              <a:t>【例题精析</a:t>
            </a:r>
            <a:r>
              <a:rPr lang="en-US" altLang="zh-CN" sz="3555">
                <a:solidFill>
                  <a:srgbClr val="FF0000"/>
                </a:solidFill>
              </a:rPr>
              <a:t>2</a:t>
            </a:r>
            <a:r>
              <a:rPr lang="zh-CN" altLang="en-US" sz="3555">
                <a:solidFill>
                  <a:srgbClr val="FF0000"/>
                </a:solidFill>
              </a:rPr>
              <a:t>】</a:t>
            </a:r>
          </a:p>
        </p:txBody>
      </p:sp>
      <p:sp>
        <p:nvSpPr>
          <p:cNvPr id="3" name="文本框 2"/>
          <p:cNvSpPr txBox="1"/>
          <p:nvPr/>
        </p:nvSpPr>
        <p:spPr>
          <a:xfrm>
            <a:off x="312420" y="541020"/>
            <a:ext cx="11650345" cy="24542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(2017·</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2800">
                <a:solidFill>
                  <a:srgbClr val="000000"/>
                </a:solidFill>
                <a:latin typeface="NEU-BZ-S92"/>
                <a:cs typeface="宋体" panose="02010600030101010101" pitchFamily="2" charset="-122"/>
                <a:sym typeface="+mn-ea"/>
              </a:rPr>
              <a:t>Ⅲ</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完成第</a:t>
            </a:r>
            <a:r>
              <a:rPr lang="en-US" altLang="zh-CN" sz="2800">
                <a:solidFill>
                  <a:srgbClr val="000000"/>
                </a:solidFill>
                <a:latin typeface="Times New Roman" pitchFamily="18" charset="0"/>
                <a:cs typeface="Times New Roman" panose="02020603050405020304" pitchFamily="18" charset="0"/>
                <a:sym typeface="+mn-ea"/>
              </a:rPr>
              <a:t>1~2</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题。</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材料一</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随着社会经济发展和人民精神文化生活需求的日益多样化</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博物馆服务于社会建设的格局发生了重大变化。博物馆收藏、展示的文化遗产资源多渠道、多层次、多形式地为社会公众所共享</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在</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讲好中国故事</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传播好中国声音</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上发挥着举足轻重的作用。</a:t>
            </a:r>
            <a:endParaRPr lang="zh-CN" altLang="en-US" sz="2400"/>
          </a:p>
        </p:txBody>
      </p:sp>
      <p:sp>
        <p:nvSpPr>
          <p:cNvPr id="4" name="文本框 3"/>
          <p:cNvSpPr txBox="1"/>
          <p:nvPr/>
        </p:nvSpPr>
        <p:spPr>
          <a:xfrm>
            <a:off x="354965" y="2857500"/>
            <a:ext cx="11565890" cy="407860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博物馆接待参观人次</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从</a:t>
            </a:r>
            <a:r>
              <a:rPr lang="en-US" altLang="zh-CN" sz="2400">
                <a:solidFill>
                  <a:srgbClr val="000000"/>
                </a:solidFill>
                <a:latin typeface="Times New Roman" pitchFamily="18" charset="0"/>
                <a:cs typeface="Times New Roman" panose="02020603050405020304" pitchFamily="18" charset="0"/>
                <a:sym typeface="+mn-ea"/>
              </a:rPr>
              <a:t>2001</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年的</a:t>
            </a:r>
            <a:r>
              <a:rPr lang="en-US" altLang="zh-CN" sz="2400">
                <a:solidFill>
                  <a:srgbClr val="000000"/>
                </a:solidFill>
                <a:latin typeface="Times New Roman" pitchFamily="18" charset="0"/>
                <a:cs typeface="Times New Roman" panose="02020603050405020304" pitchFamily="18" charset="0"/>
                <a:sym typeface="+mn-ea"/>
              </a:rPr>
              <a:t>7</a:t>
            </a:r>
            <a:r>
              <a:rPr lang="en-US"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en-US" altLang="zh-CN" sz="2400">
                <a:solidFill>
                  <a:srgbClr val="000000"/>
                </a:solidFill>
                <a:latin typeface="Times New Roman" pitchFamily="18" charset="0"/>
                <a:cs typeface="Times New Roman" panose="02020603050405020304" pitchFamily="18" charset="0"/>
                <a:sym typeface="+mn-ea"/>
              </a:rPr>
              <a:t>955</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万人次增长到</a:t>
            </a:r>
            <a:r>
              <a:rPr lang="en-US" altLang="zh-CN" sz="2400">
                <a:solidFill>
                  <a:srgbClr val="000000"/>
                </a:solidFill>
                <a:latin typeface="Times New Roman" pitchFamily="18" charset="0"/>
                <a:cs typeface="Times New Roman" panose="02020603050405020304" pitchFamily="18" charset="0"/>
                <a:sym typeface="+mn-ea"/>
              </a:rPr>
              <a:t>2014</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年的</a:t>
            </a:r>
            <a:r>
              <a:rPr lang="en-US" altLang="zh-CN" sz="2400">
                <a:solidFill>
                  <a:srgbClr val="000000"/>
                </a:solidFill>
                <a:latin typeface="Times New Roman" pitchFamily="18" charset="0"/>
                <a:cs typeface="Times New Roman" panose="02020603050405020304" pitchFamily="18" charset="0"/>
                <a:sym typeface="+mn-ea"/>
              </a:rPr>
              <a:t>7.2</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亿人次</a:t>
            </a:r>
            <a:r>
              <a:rPr lang="en-US" altLang="zh-CN" sz="2400">
                <a:solidFill>
                  <a:srgbClr val="000000"/>
                </a:solidFill>
                <a:latin typeface="Times New Roman" pitchFamily="18" charset="0"/>
                <a:cs typeface="Times New Roman" panose="02020603050405020304" pitchFamily="18" charset="0"/>
                <a:sym typeface="+mn-ea"/>
              </a:rPr>
              <a:t>,13</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年间增长了</a:t>
            </a:r>
            <a:r>
              <a:rPr lang="en-US" altLang="zh-CN" sz="2400">
                <a:solidFill>
                  <a:srgbClr val="000000"/>
                </a:solidFill>
                <a:latin typeface="Times New Roman" pitchFamily="18" charset="0"/>
                <a:cs typeface="Times New Roman" panose="02020603050405020304" pitchFamily="18" charset="0"/>
                <a:sym typeface="+mn-ea"/>
              </a:rPr>
              <a:t>8</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倍。对于青少年而言</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博物馆逐渐成为学校教育之外的</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第二课堂</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在互动性、体验性、趣味性方面发挥着独特的优势。</a:t>
            </a:r>
            <a:r>
              <a:rPr lang="en-US" altLang="zh-CN" sz="2400">
                <a:solidFill>
                  <a:srgbClr val="000000"/>
                </a:solidFill>
                <a:latin typeface="Times New Roman" pitchFamily="18" charset="0"/>
                <a:cs typeface="Times New Roman" panose="02020603050405020304" pitchFamily="18" charset="0"/>
                <a:sym typeface="+mn-ea"/>
              </a:rPr>
              <a:t>2014</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全国博物馆拥有近</a:t>
            </a:r>
            <a:r>
              <a:rPr lang="en-US" altLang="zh-CN" sz="2400">
                <a:solidFill>
                  <a:srgbClr val="000000"/>
                </a:solidFill>
                <a:latin typeface="Times New Roman" pitchFamily="18" charset="0"/>
                <a:cs typeface="Times New Roman" panose="02020603050405020304" pitchFamily="18" charset="0"/>
                <a:sym typeface="+mn-ea"/>
              </a:rPr>
              <a:t>3</a:t>
            </a:r>
            <a:r>
              <a:rPr lang="en-US"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en-US" altLang="zh-CN" sz="2400">
                <a:solidFill>
                  <a:srgbClr val="000000"/>
                </a:solidFill>
                <a:latin typeface="Times New Roman" pitchFamily="18" charset="0"/>
                <a:cs typeface="Times New Roman" panose="02020603050405020304" pitchFamily="18" charset="0"/>
                <a:sym typeface="+mn-ea"/>
              </a:rPr>
              <a:t>000</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万件</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套</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藏品</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依托这些藏品在历史、文化、考古等领域开展了大量的科研活动</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科研成果也非常丰富。针对藏品的研究</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需要整合学校和研究机构的学者、教师</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因此博物馆往往会成为一个地区的文史研究中心。同时</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博物馆逐渐成为展示城市独特历史文化、提升城市文化品牌价值的重要载体。</a:t>
            </a:r>
            <a:r>
              <a:rPr lang="en-US" altLang="zh-CN" sz="2400">
                <a:solidFill>
                  <a:srgbClr val="000000"/>
                </a:solidFill>
                <a:latin typeface="Times New Roman" pitchFamily="18" charset="0"/>
                <a:cs typeface="Times New Roman" panose="02020603050405020304" pitchFamily="18" charset="0"/>
                <a:sym typeface="+mn-ea"/>
              </a:rPr>
              <a:t>2010</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西安市委、市政府正式提出把西安建设成</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博物馆之城</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的战略目标</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随后广州、济南等城市也纷纷提出建设</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博物馆之城</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的口号</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以此提升城市的竞争力。</a:t>
            </a:r>
            <a:r>
              <a:rPr lang="zh-CN" altLang="zh-CN" sz="2400">
                <a:solidFill>
                  <a:srgbClr val="000000"/>
                </a:solidFill>
                <a:latin typeface="NEU-BZ-S92"/>
                <a:ea typeface="Times New Roman" panose="02020603050405020304" pitchFamily="18" charset="0"/>
                <a:cs typeface="Times New Roman" panose="02020603050405020304" pitchFamily="18" charset="0"/>
                <a:sym typeface="+mn-ea"/>
              </a:rPr>
              <a:t> </a:t>
            </a:r>
            <a:r>
              <a:rPr lang="en-US" altLang="zh-CN" sz="2400">
                <a:solidFill>
                  <a:srgbClr val="000000"/>
                </a:solidFill>
                <a:latin typeface="NEU-BZ-S92"/>
                <a:ea typeface="Times New Roman" panose="02020603050405020304"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摘编自刘世锦主编《中国文化遗产事业发展报告</a:t>
            </a:r>
            <a:r>
              <a:rPr lang="en-US" altLang="zh-CN" sz="2400">
                <a:solidFill>
                  <a:srgbClr val="000000"/>
                </a:solidFill>
                <a:latin typeface="Times New Roman" pitchFamily="18" charset="0"/>
                <a:cs typeface="Times New Roman" panose="02020603050405020304" pitchFamily="18" charset="0"/>
                <a:sym typeface="+mn-ea"/>
              </a:rPr>
              <a:t>(2014)</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2400">
                <a:solidFill>
                  <a:srgbClr val="000000"/>
                </a:solidFill>
                <a:latin typeface="Times New Roman" pitchFamily="18" charset="0"/>
                <a:cs typeface="Times New Roman" panose="02020603050405020304" pitchFamily="18" charset="0"/>
                <a:sym typeface="+mn-ea"/>
              </a:rPr>
              <a:t>]</a:t>
            </a:r>
            <a:endParaRPr lang="zh-CN" altLang="en-US" sz="2400"/>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7000" y="126365"/>
            <a:ext cx="11926570" cy="274955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400">
                <a:solidFill>
                  <a:srgbClr val="000000"/>
                </a:solidFill>
                <a:latin typeface="Arial" pitchFamily="34" charset="0"/>
                <a:ea typeface="黑体" panose="02010609060101010101" charset="-122"/>
                <a:cs typeface="Times New Roman" panose="02020603050405020304" pitchFamily="18" charset="0"/>
                <a:sym typeface="+mn-ea"/>
              </a:rPr>
              <a:t>材料二</a:t>
            </a:r>
            <a:r>
              <a:rPr lang="en-US" altLang="zh-CN" sz="2400">
                <a:solidFill>
                  <a:srgbClr val="000000"/>
                </a:solidFill>
                <a:latin typeface="Times New Roman" pitchFamily="18" charset="0"/>
                <a:cs typeface="Times New Roman" panose="02020603050405020304" pitchFamily="18" charset="0"/>
                <a:sym typeface="+mn-ea"/>
              </a:rPr>
              <a:t>:</a:t>
            </a:r>
            <a:endParaRPr lang="zh-CN" altLang="zh-CN" sz="24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2400">
                <a:solidFill>
                  <a:srgbClr val="000000"/>
                </a:solidFill>
                <a:latin typeface="Times New Roman" pitchFamily="18" charset="0"/>
                <a:cs typeface="Times New Roman" panose="02020603050405020304" pitchFamily="18" charset="0"/>
                <a:sym typeface="+mn-ea"/>
              </a:rPr>
              <a:t>2008</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年起</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中国文化文物系统的博物馆开始全面免费开放</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此后博物馆的直接经济贡献逐渐弱化。因此</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只能通过博物馆事业增加值来衡量博物馆对国民经济的直接贡献。博物馆事业增加值即文化文物系统内的博物馆向社会提供产品或服务</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如文化创意产品销售、文物巡展、社会文物鉴定及咨询等</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而增加的价值总和。</a:t>
            </a:r>
            <a:r>
              <a:rPr lang="en-US" altLang="zh-CN" sz="2400">
                <a:solidFill>
                  <a:srgbClr val="000000"/>
                </a:solidFill>
                <a:latin typeface="Times New Roman" pitchFamily="18" charset="0"/>
                <a:cs typeface="Times New Roman" panose="02020603050405020304" pitchFamily="18" charset="0"/>
                <a:sym typeface="+mn-ea"/>
              </a:rPr>
              <a:t>2001—2014</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年全国博物馆事业增加值变化情况如下图</a:t>
            </a:r>
            <a:r>
              <a:rPr lang="en-US" altLang="zh-CN" sz="2400">
                <a:solidFill>
                  <a:srgbClr val="000000"/>
                </a:solidFill>
                <a:latin typeface="Times New Roman" pitchFamily="18" charset="0"/>
                <a:cs typeface="Times New Roman" panose="02020603050405020304" pitchFamily="18" charset="0"/>
                <a:sym typeface="+mn-ea"/>
              </a:rPr>
              <a:t>:</a:t>
            </a:r>
            <a:endParaRPr lang="zh-CN" altLang="en-US" sz="2400"/>
          </a:p>
        </p:txBody>
      </p:sp>
      <p:graphicFrame>
        <p:nvGraphicFramePr>
          <p:cNvPr id="4" name="对象 3"/>
          <p:cNvGraphicFramePr>
            <a:graphicFrameLocks noChangeAspect="1"/>
          </p:cNvGraphicFramePr>
          <p:nvPr/>
        </p:nvGraphicFramePr>
        <p:xfrm>
          <a:off x="2281381" y="2875721"/>
          <a:ext cx="7810849" cy="3137302"/>
        </p:xfrm>
        <a:graphic>
          <a:graphicData uri="http://schemas.openxmlformats.org/presentationml/2006/ole">
            <mc:AlternateContent xmlns:mc="http://schemas.openxmlformats.org/markup-compatibility/2006">
              <mc:Choice xmlns:v="urn:schemas-microsoft-com:vml" Requires="v">
                <p:oleObj spid="_x0000_s4098"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2281381" y="2875721"/>
                        <a:ext cx="7810849" cy="3137302"/>
                      </a:xfrm>
                      <a:prstGeom prst="rect">
                        <a:avLst/>
                      </a:prstGeom>
                    </p:spPr>
                  </p:pic>
                </p:oleObj>
              </mc:Fallback>
            </mc:AlternateContent>
          </a:graphicData>
        </a:graphic>
      </p:graphicFrame>
      <p:sp>
        <p:nvSpPr>
          <p:cNvPr id="5" name="文本框 4"/>
          <p:cNvSpPr txBox="1"/>
          <p:nvPr/>
        </p:nvSpPr>
        <p:spPr>
          <a:xfrm>
            <a:off x="847090" y="6170930"/>
            <a:ext cx="8818880" cy="460375"/>
          </a:xfrm>
          <a:prstGeom prst="rect">
            <a:avLst/>
          </a:prstGeom>
          <a:noFill/>
        </p:spPr>
        <p:txBody>
          <a:bodyPr wrap="none" rtlCol="0" anchor="t">
            <a:spAutoFit/>
          </a:bodyPr>
          <a:lstStyle/>
          <a:p>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摘编自苏杨等主编《中国文化遗产事业发展</a:t>
            </a:r>
            <a:r>
              <a:rPr lang="zh-CN" altLang="zh-CN" sz="24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报告</a:t>
            </a:r>
            <a:r>
              <a:rPr lang="en-US" altLang="zh-CN" sz="2400" smtClean="0">
                <a:solidFill>
                  <a:srgbClr val="000000"/>
                </a:solidFill>
                <a:latin typeface="Times New Roman" pitchFamily="18" charset="0"/>
                <a:cs typeface="Times New Roman" panose="02020603050405020304" pitchFamily="18" charset="0"/>
                <a:sym typeface="+mn-ea"/>
              </a:rPr>
              <a:t>(</a:t>
            </a:r>
            <a:r>
              <a:rPr lang="en-US" altLang="zh-CN" sz="2400">
                <a:solidFill>
                  <a:srgbClr val="000000"/>
                </a:solidFill>
                <a:latin typeface="Times New Roman" pitchFamily="18" charset="0"/>
                <a:cs typeface="Times New Roman" panose="02020603050405020304" pitchFamily="18" charset="0"/>
                <a:sym typeface="+mn-ea"/>
              </a:rPr>
              <a:t>2015—2016)</a:t>
            </a:r>
            <a:r>
              <a:rPr lang="zh-CN" altLang="zh-CN" sz="24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2400">
                <a:solidFill>
                  <a:srgbClr val="000000"/>
                </a:solidFill>
                <a:latin typeface="Times New Roman" pitchFamily="18" charset="0"/>
                <a:cs typeface="Times New Roman" panose="02020603050405020304" pitchFamily="18" charset="0"/>
                <a:sym typeface="+mn-ea"/>
              </a:rPr>
              <a:t>]</a:t>
            </a:r>
            <a:endParaRPr lang="zh-CN" altLang="en-US" sz="2400"/>
          </a:p>
        </p:txBody>
      </p:sp>
    </p:spTree>
    <p:custDataLst>
      <p:tags r:id="rId2"/>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95730" y="1390650"/>
            <a:ext cx="9400540" cy="3858260"/>
          </a:xfrm>
          <a:prstGeom prst="rect">
            <a:avLst/>
          </a:prstGeom>
          <a:noFill/>
        </p:spPr>
        <p:txBody>
          <a:bodyPr wrap="square" rtlCol="0" anchor="t">
            <a:spAutoFit/>
          </a:bodyPr>
          <a:lstStyle/>
          <a:p>
            <a:pPr algn="ctr">
              <a:lnSpc>
                <a:spcPct val="120000"/>
              </a:lnSpc>
              <a:spcAft>
                <a:spcPct val="0"/>
              </a:spcAft>
              <a:tabLst>
                <a:tab pos="1029335" algn="l"/>
                <a:tab pos="1850390" algn="l"/>
                <a:tab pos="2538095" algn="l"/>
                <a:tab pos="3221990" algn="l"/>
              </a:tabLst>
            </a:pPr>
            <a:r>
              <a:rPr lang="zh-CN" altLang="zh-CN" sz="4400" b="1" smtClean="0">
                <a:solidFill>
                  <a:srgbClr val="000000"/>
                </a:solidFill>
                <a:latin typeface="Arial" pitchFamily="34" charset="0"/>
                <a:ea typeface="黑体" panose="02010609060101010101" charset="-122"/>
                <a:cs typeface="Times New Roman" panose="02020603050405020304" pitchFamily="18" charset="0"/>
                <a:sym typeface="+mn-ea"/>
              </a:rPr>
              <a:t>新闻阅读的</a:t>
            </a:r>
            <a:r>
              <a:rPr lang="zh-CN" altLang="zh-CN" sz="4400" b="1" smtClean="0">
                <a:solidFill>
                  <a:srgbClr val="FF0000"/>
                </a:solidFill>
                <a:latin typeface="Arial" pitchFamily="34" charset="0"/>
                <a:ea typeface="黑体" panose="02010609060101010101" charset="-122"/>
                <a:cs typeface="Times New Roman" panose="02020603050405020304" pitchFamily="18" charset="0"/>
                <a:sym typeface="+mn-ea"/>
              </a:rPr>
              <a:t>综合性选择题</a:t>
            </a:r>
            <a:endParaRPr lang="zh-CN" altLang="zh-CN" sz="4400" b="1"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从</a:t>
            </a:r>
            <a:r>
              <a:rPr lang="en-US" altLang="zh-CN" sz="4000">
                <a:solidFill>
                  <a:srgbClr val="000000"/>
                </a:solidFill>
                <a:latin typeface="Times New Roman" pitchFamily="18" charset="0"/>
                <a:cs typeface="Times New Roman" panose="02020603050405020304" pitchFamily="18" charset="0"/>
                <a:sym typeface="+mn-ea"/>
              </a:rPr>
              <a:t>2018</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年和</a:t>
            </a:r>
            <a:r>
              <a:rPr lang="en-US" altLang="zh-CN" sz="4000">
                <a:solidFill>
                  <a:srgbClr val="000000"/>
                </a:solidFill>
                <a:latin typeface="Times New Roman" pitchFamily="18" charset="0"/>
                <a:cs typeface="Times New Roman" panose="02020603050405020304" pitchFamily="18" charset="0"/>
                <a:sym typeface="+mn-ea"/>
              </a:rPr>
              <a:t>2019</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年的全国卷看</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新闻阅读有两道综合性选择题</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都是四选一</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主要从</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理解</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分析</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和</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概括</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的角度考查考生对文本信息的掌握。</a:t>
            </a:r>
            <a:endParaRPr lang="zh-CN" altLang="en-US" sz="4000"/>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4640" y="123825"/>
            <a:ext cx="11748770" cy="1198880"/>
          </a:xfrm>
          <a:prstGeom prst="rect">
            <a:avLst/>
          </a:prstGeom>
          <a:noFill/>
        </p:spPr>
        <p:txBody>
          <a:bodyPr wrap="square" rtlCol="0" anchor="t">
            <a:spAutoFit/>
          </a:bodyPr>
          <a:lstStyle/>
          <a:p>
            <a:r>
              <a:rPr lang="zh-CN" altLang="zh-CN" sz="2400">
                <a:solidFill>
                  <a:srgbClr val="000000"/>
                </a:solidFill>
                <a:latin typeface="Arial" pitchFamily="34" charset="0"/>
                <a:ea typeface="黑体" panose="02010609060101010101" charset="-122"/>
                <a:cs typeface="Times New Roman" panose="02020603050405020304" pitchFamily="18" charset="0"/>
                <a:sym typeface="+mn-ea"/>
              </a:rPr>
              <a:t>注</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计算或比较不同时期的经济数据时</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用某一时期产品的平均价格作为固定的计算尺度</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这种平均价格叫可比价格。可比价格计算出的指标</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可以消除价格变动因素的影响</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便于对不同时期进行历史对比</a:t>
            </a:r>
            <a:r>
              <a:rPr lang="en-US" altLang="zh-CN" sz="2400">
                <a:solidFill>
                  <a:srgbClr val="000000"/>
                </a:solidFill>
                <a:latin typeface="Times New Roman" pitchFamily="18" charset="0"/>
                <a:cs typeface="Times New Roman" panose="02020603050405020304" pitchFamily="18" charset="0"/>
                <a:sym typeface="+mn-ea"/>
              </a:rPr>
              <a:t>,</a:t>
            </a:r>
            <a:r>
              <a:rPr lang="zh-CN" altLang="zh-CN" sz="2400">
                <a:solidFill>
                  <a:srgbClr val="000000"/>
                </a:solidFill>
                <a:latin typeface="Times New Roman" pitchFamily="18" charset="0"/>
                <a:ea typeface="仿宋" panose="02010609060101010101" charset="-122"/>
                <a:cs typeface="Times New Roman" panose="02020603050405020304" pitchFamily="18" charset="0"/>
                <a:sym typeface="+mn-ea"/>
              </a:rPr>
              <a:t>以观察国民经济的发展情况。</a:t>
            </a:r>
            <a:endParaRPr lang="zh-CN" altLang="en-US" sz="2400"/>
          </a:p>
        </p:txBody>
      </p:sp>
      <p:sp>
        <p:nvSpPr>
          <p:cNvPr id="4" name="文本框 3"/>
          <p:cNvSpPr txBox="1"/>
          <p:nvPr/>
        </p:nvSpPr>
        <p:spPr>
          <a:xfrm>
            <a:off x="294640" y="1322705"/>
            <a:ext cx="11748135" cy="48158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材料三</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要真正了解或融入一个城市与国家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最直接也是最重要的途径就是参观博物馆。北京每年接待的上亿游客中</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相当一部分人要参观北京的博物馆。博物馆对旅游经济的拉动难以用数字衡量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它更多的是一种潜移默化的宣传和教育作用。通过品牌价值的提升和精神核心的建立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实现对旅游经济的长远影响</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这也是博物馆对国民经济的间接贡献。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摘编自王小润等《博物馆能否成为旅游经济新坐标》</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ox(in)">
                                      <p:cBhvr>
                                        <p:cTn id="13" dur="2000"/>
                                        <p:tgtEl>
                                          <p:spTgt spid="4">
                                            <p:txEl>
                                              <p:pRg st="0" end="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box(in)">
                                      <p:cBhvr>
                                        <p:cTn id="16" dur="2000"/>
                                        <p:tgtEl>
                                          <p:spTgt spid="4">
                                            <p:txEl>
                                              <p:pRg st="1" end="1"/>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ox(in)">
                                      <p:cBhvr>
                                        <p:cTn id="19"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985" y="94615"/>
            <a:ext cx="11906250" cy="540639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下列对材料二相关内容的理解</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不正确的一项是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　　</a:t>
            </a:r>
            <a:r>
              <a:rPr lang="en-US" altLang="zh-CN" sz="3200">
                <a:solidFill>
                  <a:srgbClr val="000000"/>
                </a:solidFill>
                <a:latin typeface="Times New Roman" pitchFamily="18" charset="0"/>
                <a:cs typeface="Times New Roman" panose="02020603050405020304" pitchFamily="18" charset="0"/>
                <a:sym typeface="+mn-ea"/>
              </a:rPr>
              <a:t>)(3</a:t>
            </a:r>
            <a:r>
              <a:rPr lang="zh-CN" altLang="zh-CN" sz="3200">
                <a:solidFill>
                  <a:srgbClr val="000000"/>
                </a:solidFill>
                <a:latin typeface="Times New Roman" pitchFamily="18" charset="0"/>
                <a:cs typeface="Times New Roman" panose="02020603050405020304" pitchFamily="18" charset="0"/>
                <a:sym typeface="+mn-ea"/>
              </a:rPr>
              <a:t>分</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A.2001—2014</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年间</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按当年价格计算出的全国博物馆事业增加值最低的年份是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2001</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最高的年份是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2014</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B.</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除</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2007</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年的全国博物馆事业增加值较前一年有所减少外</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其余年份的增加值与前一年相比均呈现上升态势。</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C.</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按</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2001</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年可比价格计算</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十几年间全国博物馆事业增加值大体上保持了较好的增长势头。</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D.</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按当年价格计算出的增加值与按可比价格计算出的增加值相比</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二者差距最大的年份是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2014</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年。</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95605" y="5386070"/>
            <a:ext cx="11485245" cy="2030095"/>
          </a:xfrm>
          <a:prstGeom prst="rect">
            <a:avLst/>
          </a:prstGeom>
          <a:noFill/>
        </p:spPr>
        <p:txBody>
          <a:bodyPr wrap="square" rtlCol="0" anchor="t">
            <a:spAutoFit/>
          </a:bodyPr>
          <a:lstStyle/>
          <a:p>
            <a:pPr>
              <a:lnSpc>
                <a:spcPct val="150000"/>
              </a:lnSpc>
            </a:pPr>
            <a:r>
              <a:rPr lang="en-US" altLang="zh-CN" sz="2800">
                <a:solidFill>
                  <a:srgbClr val="FF0000"/>
                </a:solidFill>
                <a:sym typeface="+mn-ea"/>
              </a:rPr>
              <a:t>B</a:t>
            </a:r>
            <a:r>
              <a:rPr lang="zh-CN" altLang="zh-CN" sz="2800">
                <a:solidFill>
                  <a:srgbClr val="FF0000"/>
                </a:solidFill>
                <a:sym typeface="+mn-ea"/>
              </a:rPr>
              <a:t>项</a:t>
            </a:r>
            <a:r>
              <a:rPr lang="en-US" altLang="zh-CN" sz="2800">
                <a:solidFill>
                  <a:srgbClr val="FF0000"/>
                </a:solidFill>
                <a:sym typeface="+mn-ea"/>
              </a:rPr>
              <a:t>,“</a:t>
            </a:r>
            <a:r>
              <a:rPr lang="zh-CN" altLang="zh-CN" sz="2800">
                <a:solidFill>
                  <a:srgbClr val="FF0000"/>
                </a:solidFill>
                <a:sym typeface="+mn-ea"/>
              </a:rPr>
              <a:t>除</a:t>
            </a:r>
            <a:r>
              <a:rPr lang="en-US" altLang="zh-CN" sz="2800">
                <a:solidFill>
                  <a:srgbClr val="FF0000"/>
                </a:solidFill>
                <a:sym typeface="+mn-ea"/>
              </a:rPr>
              <a:t>2007</a:t>
            </a:r>
            <a:r>
              <a:rPr lang="zh-CN" altLang="zh-CN" sz="2800">
                <a:solidFill>
                  <a:srgbClr val="FF0000"/>
                </a:solidFill>
                <a:sym typeface="+mn-ea"/>
              </a:rPr>
              <a:t>年的全国博物馆事业增加值较前一年有所减少外</a:t>
            </a:r>
            <a:r>
              <a:rPr lang="en-US" altLang="zh-CN" sz="2800">
                <a:solidFill>
                  <a:srgbClr val="FF0000"/>
                </a:solidFill>
                <a:sym typeface="+mn-ea"/>
              </a:rPr>
              <a:t>”</a:t>
            </a:r>
            <a:r>
              <a:rPr lang="zh-CN" altLang="zh-CN" sz="2800">
                <a:solidFill>
                  <a:srgbClr val="FF0000"/>
                </a:solidFill>
                <a:sym typeface="+mn-ea"/>
              </a:rPr>
              <a:t>不正确</a:t>
            </a:r>
            <a:r>
              <a:rPr lang="en-US" altLang="zh-CN" sz="2800">
                <a:solidFill>
                  <a:srgbClr val="FF0000"/>
                </a:solidFill>
                <a:sym typeface="+mn-ea"/>
              </a:rPr>
              <a:t>,2003</a:t>
            </a:r>
            <a:r>
              <a:rPr lang="zh-CN" altLang="zh-CN" sz="2800">
                <a:solidFill>
                  <a:srgbClr val="FF0000"/>
                </a:solidFill>
                <a:sym typeface="+mn-ea"/>
              </a:rPr>
              <a:t>年也比上一年有所减少。故选</a:t>
            </a:r>
            <a:r>
              <a:rPr lang="en-US" altLang="zh-CN" sz="2800" b="1" smtClean="0">
                <a:solidFill>
                  <a:srgbClr val="FF0000"/>
                </a:solidFill>
                <a:latin typeface="Times New Roman" pitchFamily="18" charset="0"/>
                <a:cs typeface="Times New Roman" panose="02020603050405020304" pitchFamily="18" charset="0"/>
                <a:sym typeface="+mn-ea"/>
              </a:rPr>
              <a:t>B</a:t>
            </a:r>
            <a:endParaRPr lang="zh-CN" altLang="en-US" sz="2800"/>
          </a:p>
          <a:p>
            <a:pPr>
              <a:lnSpc>
                <a:spcPct val="150000"/>
              </a:lnSpc>
            </a:pPr>
            <a:endParaRPr lang="zh-CN" altLang="zh-CN" sz="2800">
              <a:solidFill>
                <a:srgbClr val="FF0000"/>
              </a:solidFill>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960" y="170180"/>
            <a:ext cx="11840210" cy="658749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Times New Roman" pitchFamily="18" charset="0"/>
                <a:cs typeface="Times New Roman" panose="02020603050405020304" pitchFamily="18" charset="0"/>
                <a:sym typeface="+mn-ea"/>
              </a:rPr>
              <a:t>2</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下列对材料相关内容的概括和分析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正确的两项是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　　</a:t>
            </a:r>
            <a:r>
              <a:rPr lang="en-US" altLang="zh-CN" sz="3200">
                <a:solidFill>
                  <a:srgbClr val="000000"/>
                </a:solidFill>
                <a:latin typeface="Times New Roman" pitchFamily="18" charset="0"/>
                <a:cs typeface="Times New Roman" panose="02020603050405020304" pitchFamily="18" charset="0"/>
                <a:sym typeface="+mn-ea"/>
              </a:rPr>
              <a:t>)(5</a:t>
            </a:r>
            <a:r>
              <a:rPr lang="zh-CN" altLang="zh-CN" sz="3200">
                <a:solidFill>
                  <a:srgbClr val="000000"/>
                </a:solidFill>
                <a:latin typeface="Times New Roman" pitchFamily="18" charset="0"/>
                <a:cs typeface="Times New Roman" panose="02020603050405020304" pitchFamily="18" charset="0"/>
                <a:sym typeface="+mn-ea"/>
              </a:rPr>
              <a:t>分</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直到今天</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博物馆依然是通过藏品的基本陈列和专题展览的形式服务于公众</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这种形式可以丰富大众的精神文化生活。</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B.</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博物馆逐渐成为学校教育的</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第二课堂</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它通过独特的学习资源</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以适应青少年心理特点的方式</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激励青少年学习。</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C.</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西安、广州等城市越来越重视利用博物馆来展现城市历史中最有深度和吸引力的元素</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并以此构建城市文化品牌。</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D.</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博物馆免费开放会使其经济贡献逐渐弱化</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因此需要通过博物馆事业增加值来衡量博物馆对国民经济的全部贡献。</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E.</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博物馆对旅游经济的拉动是非常重要的贡献</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这也是提升博物馆诸如宣传和教育等其他功能的关键所在。</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7010" y="152400"/>
            <a:ext cx="11840210" cy="6000750"/>
          </a:xfrm>
          <a:prstGeom prst="rect">
            <a:avLst/>
          </a:prstGeom>
          <a:noFill/>
        </p:spPr>
        <p:txBody>
          <a:bodyPr wrap="square" rtlCol="0" anchor="t">
            <a:spAutoFit/>
          </a:bodyPr>
          <a:lstStyle/>
          <a:p>
            <a:pPr>
              <a:lnSpc>
                <a:spcPct val="150000"/>
              </a:lnSpc>
            </a:pPr>
            <a:r>
              <a:rPr lang="zh-CN" altLang="en-US" sz="3200">
                <a:solidFill>
                  <a:srgbClr val="FF0000"/>
                </a:solidFill>
                <a:sym typeface="+mn-ea"/>
              </a:rPr>
              <a:t>【精析】</a:t>
            </a:r>
            <a:r>
              <a:rPr lang="en-US" altLang="zh-CN" sz="3200">
                <a:sym typeface="+mn-ea"/>
              </a:rPr>
              <a:t>A</a:t>
            </a:r>
            <a:r>
              <a:rPr lang="zh-CN" altLang="zh-CN" sz="3200">
                <a:sym typeface="+mn-ea"/>
              </a:rPr>
              <a:t>项</a:t>
            </a:r>
            <a:r>
              <a:rPr lang="en-US" altLang="zh-CN" sz="3200">
                <a:sym typeface="+mn-ea"/>
              </a:rPr>
              <a:t>,</a:t>
            </a:r>
            <a:r>
              <a:rPr lang="zh-CN" altLang="zh-CN" sz="3200">
                <a:sym typeface="+mn-ea"/>
              </a:rPr>
              <a:t>与材料一</a:t>
            </a:r>
            <a:r>
              <a:rPr lang="en-US" altLang="zh-CN" sz="3200">
                <a:sym typeface="+mn-ea"/>
              </a:rPr>
              <a:t>“</a:t>
            </a:r>
            <a:r>
              <a:rPr lang="zh-CN" altLang="zh-CN" sz="3200">
                <a:sym typeface="+mn-ea"/>
              </a:rPr>
              <a:t>博物馆收藏、展示的文化遗产资源多渠道、多层次、多形式地为社会公众所共享</a:t>
            </a:r>
            <a:r>
              <a:rPr lang="en-US" altLang="zh-CN" sz="3200">
                <a:sym typeface="+mn-ea"/>
              </a:rPr>
              <a:t>,</a:t>
            </a:r>
            <a:r>
              <a:rPr lang="zh-CN" altLang="zh-CN" sz="3200">
                <a:sym typeface="+mn-ea"/>
              </a:rPr>
              <a:t>在</a:t>
            </a:r>
            <a:r>
              <a:rPr lang="en-US" altLang="zh-CN" sz="3200">
                <a:sym typeface="+mn-ea"/>
              </a:rPr>
              <a:t>‘</a:t>
            </a:r>
            <a:r>
              <a:rPr lang="zh-CN" altLang="zh-CN" sz="3200">
                <a:sym typeface="+mn-ea"/>
              </a:rPr>
              <a:t>讲好中国故事</a:t>
            </a:r>
            <a:r>
              <a:rPr lang="en-US" altLang="zh-CN" sz="3200">
                <a:sym typeface="+mn-ea"/>
              </a:rPr>
              <a:t>,</a:t>
            </a:r>
            <a:r>
              <a:rPr lang="zh-CN" altLang="zh-CN" sz="3200">
                <a:sym typeface="+mn-ea"/>
              </a:rPr>
              <a:t>传播好中国声音</a:t>
            </a:r>
            <a:r>
              <a:rPr lang="en-US" altLang="zh-CN" sz="3200">
                <a:sym typeface="+mn-ea"/>
              </a:rPr>
              <a:t>’</a:t>
            </a:r>
            <a:r>
              <a:rPr lang="zh-CN" altLang="zh-CN" sz="3200">
                <a:sym typeface="+mn-ea"/>
              </a:rPr>
              <a:t>上发挥着举足轻重的作用</a:t>
            </a:r>
            <a:r>
              <a:rPr lang="en-US" altLang="zh-CN" sz="3200">
                <a:sym typeface="+mn-ea"/>
              </a:rPr>
              <a:t>”</a:t>
            </a:r>
            <a:r>
              <a:rPr lang="zh-CN" altLang="zh-CN" sz="3200">
                <a:sym typeface="+mn-ea"/>
              </a:rPr>
              <a:t>明显不同</a:t>
            </a:r>
            <a:r>
              <a:rPr lang="en-US" altLang="zh-CN" sz="3200">
                <a:sym typeface="+mn-ea"/>
              </a:rPr>
              <a:t>,</a:t>
            </a:r>
            <a:r>
              <a:rPr lang="zh-CN" altLang="zh-CN" sz="3200">
                <a:sym typeface="+mn-ea"/>
              </a:rPr>
              <a:t>服务于公众的形式与材料二</a:t>
            </a:r>
            <a:r>
              <a:rPr lang="en-US" altLang="zh-CN" sz="3200">
                <a:sym typeface="+mn-ea"/>
              </a:rPr>
              <a:t>“</a:t>
            </a:r>
            <a:r>
              <a:rPr lang="zh-CN" altLang="zh-CN" sz="3200">
                <a:sym typeface="+mn-ea"/>
              </a:rPr>
              <a:t>文化创意产品销售、文物巡展、社会文物鉴定及咨询等</a:t>
            </a:r>
            <a:r>
              <a:rPr lang="en-US" altLang="zh-CN" sz="3200">
                <a:sym typeface="+mn-ea"/>
              </a:rPr>
              <a:t>”</a:t>
            </a:r>
            <a:r>
              <a:rPr lang="zh-CN" altLang="zh-CN" sz="3200">
                <a:sym typeface="+mn-ea"/>
              </a:rPr>
              <a:t>不一致</a:t>
            </a:r>
            <a:r>
              <a:rPr lang="en-US" altLang="zh-CN" sz="3200">
                <a:sym typeface="+mn-ea"/>
              </a:rPr>
              <a:t>,</a:t>
            </a:r>
            <a:r>
              <a:rPr lang="zh-CN" altLang="zh-CN" sz="3200">
                <a:sym typeface="+mn-ea"/>
              </a:rPr>
              <a:t>因此该项错误。</a:t>
            </a:r>
            <a:r>
              <a:rPr lang="en-US" altLang="zh-CN" sz="3200">
                <a:sym typeface="+mn-ea"/>
              </a:rPr>
              <a:t>D</a:t>
            </a:r>
            <a:r>
              <a:rPr lang="zh-CN" altLang="zh-CN" sz="3200">
                <a:sym typeface="+mn-ea"/>
              </a:rPr>
              <a:t>项</a:t>
            </a:r>
            <a:r>
              <a:rPr lang="en-US" altLang="zh-CN" sz="3200">
                <a:sym typeface="+mn-ea"/>
              </a:rPr>
              <a:t>,“</a:t>
            </a:r>
            <a:r>
              <a:rPr lang="zh-CN" altLang="zh-CN" sz="3200">
                <a:sym typeface="+mn-ea"/>
              </a:rPr>
              <a:t>博物馆免费开放会使其经济贡献逐渐弱化</a:t>
            </a:r>
            <a:r>
              <a:rPr lang="en-US" altLang="zh-CN" sz="3200">
                <a:sym typeface="+mn-ea"/>
              </a:rPr>
              <a:t>”</a:t>
            </a:r>
            <a:r>
              <a:rPr lang="zh-CN" altLang="zh-CN" sz="3200">
                <a:sym typeface="+mn-ea"/>
              </a:rPr>
              <a:t>与材料二原文</a:t>
            </a:r>
            <a:r>
              <a:rPr lang="en-US" altLang="zh-CN" sz="3200">
                <a:sym typeface="+mn-ea"/>
              </a:rPr>
              <a:t>“</a:t>
            </a:r>
            <a:r>
              <a:rPr lang="zh-CN" altLang="zh-CN" sz="3200">
                <a:sym typeface="+mn-ea"/>
              </a:rPr>
              <a:t>博物馆的直接经济贡献逐渐弱化</a:t>
            </a:r>
            <a:r>
              <a:rPr lang="en-US" altLang="zh-CN" sz="3200">
                <a:sym typeface="+mn-ea"/>
              </a:rPr>
              <a:t>”</a:t>
            </a:r>
            <a:r>
              <a:rPr lang="zh-CN" altLang="zh-CN" sz="3200">
                <a:sym typeface="+mn-ea"/>
              </a:rPr>
              <a:t>不符。</a:t>
            </a:r>
            <a:r>
              <a:rPr lang="en-US" altLang="zh-CN" sz="3200">
                <a:sym typeface="+mn-ea"/>
              </a:rPr>
              <a:t>E</a:t>
            </a:r>
            <a:r>
              <a:rPr lang="zh-CN" altLang="zh-CN" sz="3200">
                <a:sym typeface="+mn-ea"/>
              </a:rPr>
              <a:t>项</a:t>
            </a:r>
            <a:r>
              <a:rPr lang="en-US" altLang="zh-CN" sz="3200">
                <a:sym typeface="+mn-ea"/>
              </a:rPr>
              <a:t>,</a:t>
            </a:r>
            <a:r>
              <a:rPr lang="zh-CN" altLang="zh-CN" sz="3200">
                <a:sym typeface="+mn-ea"/>
              </a:rPr>
              <a:t>与材料三</a:t>
            </a:r>
            <a:r>
              <a:rPr lang="en-US" altLang="zh-CN" sz="3200">
                <a:sym typeface="+mn-ea"/>
              </a:rPr>
              <a:t>“</a:t>
            </a:r>
            <a:r>
              <a:rPr lang="zh-CN" altLang="zh-CN" sz="3200">
                <a:sym typeface="+mn-ea"/>
              </a:rPr>
              <a:t>博物馆对旅游经济的拉动难以用数字衡量</a:t>
            </a:r>
            <a:r>
              <a:rPr lang="en-US" altLang="zh-CN" sz="3200">
                <a:sym typeface="+mn-ea"/>
              </a:rPr>
              <a:t>,</a:t>
            </a:r>
            <a:r>
              <a:rPr lang="zh-CN" altLang="zh-CN" sz="3200">
                <a:sym typeface="+mn-ea"/>
              </a:rPr>
              <a:t>它更多的是一种潜移默化的宣传和教育作用</a:t>
            </a:r>
            <a:r>
              <a:rPr lang="en-US" altLang="zh-CN" sz="3200">
                <a:sym typeface="+mn-ea"/>
              </a:rPr>
              <a:t>”</a:t>
            </a:r>
            <a:r>
              <a:rPr lang="zh-CN" altLang="zh-CN" sz="3200">
                <a:sym typeface="+mn-ea"/>
              </a:rPr>
              <a:t>相对照</a:t>
            </a:r>
            <a:r>
              <a:rPr lang="en-US" altLang="zh-CN" sz="3200">
                <a:sym typeface="+mn-ea"/>
              </a:rPr>
              <a:t>,</a:t>
            </a:r>
            <a:r>
              <a:rPr lang="zh-CN" altLang="zh-CN" sz="3200">
                <a:sym typeface="+mn-ea"/>
              </a:rPr>
              <a:t>不正确。</a:t>
            </a:r>
            <a:endParaRPr lang="zh-CN" altLang="en-US" sz="3200"/>
          </a:p>
        </p:txBody>
      </p:sp>
      <p:sp>
        <p:nvSpPr>
          <p:cNvPr id="4" name="文本框 3"/>
          <p:cNvSpPr txBox="1"/>
          <p:nvPr/>
        </p:nvSpPr>
        <p:spPr>
          <a:xfrm>
            <a:off x="1121410" y="5935980"/>
            <a:ext cx="1732280" cy="922020"/>
          </a:xfrm>
          <a:prstGeom prst="rect">
            <a:avLst/>
          </a:prstGeom>
          <a:noFill/>
        </p:spPr>
        <p:txBody>
          <a:bodyPr wrap="none" rtlCol="0" anchor="t">
            <a:spAutoFit/>
          </a:bodyPr>
          <a:lstStyle/>
          <a:p>
            <a:pPr algn="l">
              <a:lnSpc>
                <a:spcPct val="150000"/>
              </a:lnSpc>
            </a:pPr>
            <a:r>
              <a:rPr lang="zh-CN" altLang="zh-CN" sz="3600">
                <a:solidFill>
                  <a:srgbClr val="FF0000"/>
                </a:solidFill>
                <a:sym typeface="+mn-ea"/>
              </a:rPr>
              <a:t>故选</a:t>
            </a:r>
            <a:r>
              <a:rPr lang="en-US" altLang="zh-CN" sz="3600" b="1" smtClean="0">
                <a:solidFill>
                  <a:srgbClr val="FF0000"/>
                </a:solidFill>
                <a:latin typeface="Times New Roman" pitchFamily="18" charset="0"/>
                <a:cs typeface="Times New Roman" panose="02020603050405020304" pitchFamily="18" charset="0"/>
                <a:sym typeface="+mn-ea"/>
              </a:rPr>
              <a:t>BC</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00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4000">
                <a:solidFill>
                  <a:srgbClr val="000000"/>
                </a:solidFill>
                <a:latin typeface="Times New Roman" pitchFamily="18" charset="0"/>
                <a:cs typeface="Times New Roman" panose="02020603050405020304" pitchFamily="18" charset="0"/>
                <a:sym typeface="+mn-ea"/>
              </a:rPr>
              <a:t>·</a:t>
            </a:r>
            <a:r>
              <a:rPr lang="zh-CN" altLang="zh-CN" sz="4000">
                <a:solidFill>
                  <a:srgbClr val="000000"/>
                </a:solidFill>
                <a:ea typeface="黑体" panose="02010609060101010101" charset="-122"/>
                <a:cs typeface="Times New Roman" panose="02020603050405020304" pitchFamily="18" charset="0"/>
                <a:sym typeface="+mn-ea"/>
              </a:rPr>
              <a:t>洞察设问方式</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941070" y="1556385"/>
            <a:ext cx="9703435" cy="4741545"/>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600" b="1">
                <a:solidFill>
                  <a:srgbClr val="000000"/>
                </a:solidFill>
                <a:latin typeface="Times New Roman" pitchFamily="18" charset="0"/>
                <a:cs typeface="Times New Roman" panose="02020603050405020304" pitchFamily="18" charset="0"/>
                <a:sym typeface="+mn-ea"/>
              </a:rPr>
              <a:t>1</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下列对材料相关内容的理解</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不正确的一项是</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　　</a:t>
            </a:r>
            <a:r>
              <a:rPr lang="en-US" altLang="zh-CN" sz="3600">
                <a:solidFill>
                  <a:srgbClr val="000000"/>
                </a:solidFill>
                <a:latin typeface="Times New Roman" pitchFamily="18" charset="0"/>
                <a:cs typeface="Times New Roman" panose="02020603050405020304" pitchFamily="18" charset="0"/>
                <a:sym typeface="+mn-ea"/>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3600" b="1">
                <a:solidFill>
                  <a:srgbClr val="000000"/>
                </a:solidFill>
                <a:latin typeface="Times New Roman" pitchFamily="18" charset="0"/>
                <a:cs typeface="Times New Roman" panose="02020603050405020304" pitchFamily="18" charset="0"/>
                <a:sym typeface="+mn-ea"/>
              </a:rPr>
              <a:t>2</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下列对材料相关内容的概括和分析</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正确</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不正确的一项是</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　　</a:t>
            </a:r>
            <a:r>
              <a:rPr lang="en-US" altLang="zh-CN" sz="3600">
                <a:solidFill>
                  <a:srgbClr val="000000"/>
                </a:solidFill>
                <a:latin typeface="Times New Roman" pitchFamily="18" charset="0"/>
                <a:cs typeface="Times New Roman" panose="02020603050405020304" pitchFamily="18" charset="0"/>
                <a:sym typeface="+mn-ea"/>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600">
                <a:solidFill>
                  <a:srgbClr val="000000"/>
                </a:solidFill>
                <a:latin typeface="Times New Roman" pitchFamily="18" charset="0"/>
                <a:cs typeface="Times New Roman" panose="02020603050405020304" pitchFamily="18" charset="0"/>
                <a:sym typeface="+mn-ea"/>
              </a:rPr>
              <a:t>通过分析近两年全国卷实用类文本的两道选择题的各个选项发现</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cs typeface="Times New Roman" panose="02020603050405020304" pitchFamily="18" charset="0"/>
                <a:sym typeface="+mn-ea"/>
              </a:rPr>
              <a:t>其命题的角度大致有以下四种类型。</a:t>
            </a:r>
            <a:endParaRPr lang="zh-CN" altLang="en-US" sz="3600"/>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151765"/>
            <a:ext cx="10852150" cy="586105"/>
          </a:xfrm>
        </p:spPr>
        <p:txBody>
          <a:bodyPr>
            <a:normAutofit fontScale="90000"/>
          </a:bodyPr>
          <a:lstStyle/>
          <a:p>
            <a:r>
              <a:rPr lang="zh-CN" altLang="en-US" sz="3555">
                <a:solidFill>
                  <a:srgbClr val="FF0000"/>
                </a:solidFill>
              </a:rPr>
              <a:t>揭秘考查方式</a:t>
            </a:r>
          </a:p>
        </p:txBody>
      </p:sp>
      <p:graphicFrame>
        <p:nvGraphicFramePr>
          <p:cNvPr id="3" name="对象 2"/>
          <p:cNvGraphicFramePr>
            <a:graphicFrameLocks noChangeAspect="1"/>
          </p:cNvGraphicFramePr>
          <p:nvPr/>
        </p:nvGraphicFramePr>
        <p:xfrm>
          <a:off x="508000" y="737870"/>
          <a:ext cx="11187430" cy="6529070"/>
        </p:xfrm>
        <a:graphic>
          <a:graphicData uri="http://schemas.openxmlformats.org/presentationml/2006/ole">
            <mc:AlternateContent xmlns:mc="http://schemas.openxmlformats.org/markup-compatibility/2006">
              <mc:Choice xmlns:v="urn:schemas-microsoft-com:vml" Requires="v">
                <p:oleObj spid="_x0000_s1041"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08000" y="737870"/>
                        <a:ext cx="11187430" cy="6529070"/>
                      </a:xfrm>
                      <a:prstGeom prst="rect">
                        <a:avLst/>
                      </a:prstGeom>
                    </p:spPr>
                  </p:pic>
                </p:oleObj>
              </mc:Fallback>
            </mc:AlternateContent>
          </a:graphicData>
        </a:graphic>
      </p:graphicFrame>
    </p:spTree>
    <p:custDataLst>
      <p:tags r:id="rId2"/>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102870"/>
            <a:ext cx="2934970" cy="588010"/>
          </a:xfrm>
        </p:spPr>
        <p:txBody>
          <a:bodyPr>
            <a:normAutofit fontScale="90000"/>
          </a:bodyPr>
          <a:lstStyle/>
          <a:p>
            <a:r>
              <a:rPr lang="zh-CN" altLang="en-US" sz="3555">
                <a:solidFill>
                  <a:srgbClr val="FF0000"/>
                </a:solidFill>
                <a:sym typeface="+mn-ea"/>
              </a:rPr>
              <a:t>揭秘考查方式</a:t>
            </a:r>
            <a:r>
              <a:rPr lang="zh-CN" altLang="en-US">
                <a:solidFill>
                  <a:srgbClr val="FF0000"/>
                </a:solidFill>
              </a:rPr>
              <a:t/>
            </a:r>
            <a:br>
              <a:rPr lang="zh-CN" altLang="en-US">
                <a:solidFill>
                  <a:srgbClr val="FF0000"/>
                </a:solidFill>
              </a:rPr>
            </a:br>
            <a:endParaRPr lang="zh-CN" altLang="en-US"/>
          </a:p>
        </p:txBody>
      </p:sp>
      <p:graphicFrame>
        <p:nvGraphicFramePr>
          <p:cNvPr id="4" name="对象 3"/>
          <p:cNvGraphicFramePr>
            <a:graphicFrameLocks noChangeAspect="1"/>
          </p:cNvGraphicFramePr>
          <p:nvPr/>
        </p:nvGraphicFramePr>
        <p:xfrm>
          <a:off x="508000" y="690880"/>
          <a:ext cx="11249025" cy="6295390"/>
        </p:xfrm>
        <a:graphic>
          <a:graphicData uri="http://schemas.openxmlformats.org/presentationml/2006/ole">
            <mc:AlternateContent xmlns:mc="http://schemas.openxmlformats.org/markup-compatibility/2006">
              <mc:Choice xmlns:v="urn:schemas-microsoft-com:vml" Requires="v">
                <p:oleObj spid="_x0000_s2050"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08000" y="690880"/>
                        <a:ext cx="11249025" cy="6295390"/>
                      </a:xfrm>
                      <a:prstGeom prst="rect">
                        <a:avLst/>
                      </a:prstGeom>
                    </p:spPr>
                  </p:pic>
                </p:oleObj>
              </mc:Fallback>
            </mc:AlternateContent>
          </a:graphicData>
        </a:graphic>
      </p:graphicFrame>
    </p:spTree>
    <p:custDataLst>
      <p:tags r:id="rId2"/>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solidFill>
                  <a:srgbClr val="FF0000"/>
                </a:solidFill>
                <a:sym typeface="+mn-ea"/>
              </a:rPr>
              <a:t>揭秘考查方式</a:t>
            </a:r>
            <a:endParaRPr lang="zh-CN" altLang="en-US" sz="3555"/>
          </a:p>
        </p:txBody>
      </p:sp>
      <p:graphicFrame>
        <p:nvGraphicFramePr>
          <p:cNvPr id="3" name="对象 2"/>
          <p:cNvGraphicFramePr>
            <a:graphicFrameLocks noChangeAspect="1"/>
          </p:cNvGraphicFramePr>
          <p:nvPr/>
        </p:nvGraphicFramePr>
        <p:xfrm>
          <a:off x="532130" y="1206500"/>
          <a:ext cx="11395075" cy="5405120"/>
        </p:xfrm>
        <a:graphic>
          <a:graphicData uri="http://schemas.openxmlformats.org/presentationml/2006/ole">
            <mc:AlternateContent xmlns:mc="http://schemas.openxmlformats.org/markup-compatibility/2006">
              <mc:Choice xmlns:v="urn:schemas-microsoft-com:vml" Requires="v">
                <p:oleObj spid="_x0000_s3074"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32130" y="1206500"/>
                        <a:ext cx="11395075" cy="5405120"/>
                      </a:xfrm>
                      <a:prstGeom prst="rect">
                        <a:avLst/>
                      </a:prstGeom>
                    </p:spPr>
                  </p:pic>
                </p:oleObj>
              </mc:Fallback>
            </mc:AlternateContent>
          </a:graphicData>
        </a:graphic>
      </p:graphicFrame>
    </p:spTree>
    <p:custDataLst>
      <p:tags r:id="rId2"/>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solidFill>
                  <a:srgbClr val="FF0000"/>
                </a:solidFill>
              </a:rPr>
              <a:t>错误类型分析</a:t>
            </a:r>
          </a:p>
        </p:txBody>
      </p:sp>
      <p:sp>
        <p:nvSpPr>
          <p:cNvPr id="3" name="文本框 2"/>
          <p:cNvSpPr txBox="1"/>
          <p:nvPr/>
        </p:nvSpPr>
        <p:spPr>
          <a:xfrm>
            <a:off x="669925" y="1056005"/>
            <a:ext cx="10852150" cy="54063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   </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新闻阅读选择题的设误方式同其他现代文选择题的设误方式基本相同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都是从张冠李戴、无中生有、以偏概全、因果混乱、混淆是非、混淆时态、曲解文意、武断绝对等角度设下</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陷阱</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。解题方法都可以运用比对法</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但因各类新闻文本的特点有所不同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其选项的比对方式和侧重点也会有所区别。非连续性文本侧重于文中信息科学性、严谨性、逻辑性的比对</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连续性文本侧重于文本内容和艺术特色的比</a:t>
            </a:r>
            <a:r>
              <a:rPr lang="zh-CN" altLang="zh-CN" sz="3200" smtClean="0">
                <a:solidFill>
                  <a:srgbClr val="000000"/>
                </a:solidFill>
                <a:latin typeface="宋体" pitchFamily="2" charset="-122"/>
                <a:ea typeface="宋体" panose="02010600030101010101" pitchFamily="2" charset="-122"/>
                <a:cs typeface="宋体" panose="02010600030101010101" pitchFamily="2" charset="-122"/>
                <a:sym typeface="+mn-ea"/>
              </a:rPr>
              <a:t>对</a:t>
            </a:r>
            <a:r>
              <a:rPr lang="zh-CN" altLang="en-US" sz="3200" smtClean="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smtClean="0">
                <a:solidFill>
                  <a:srgbClr val="000000"/>
                </a:solidFill>
                <a:latin typeface="宋体" pitchFamily="2" charset="-122"/>
                <a:ea typeface="宋体" panose="02010600030101010101" pitchFamily="2" charset="-122"/>
                <a:cs typeface="宋体" panose="02010600030101010101" pitchFamily="2" charset="-122"/>
                <a:sym typeface="+mn-ea"/>
              </a:rPr>
              <a:t>但</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无论是哪一类文本</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其解题的原则都是据文而答、依文而判。</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FF0000"/>
                </a:solidFill>
                <a:latin typeface="Times New Roman" pitchFamily="18" charset="0"/>
                <a:cs typeface="Times New Roman" panose="02020603050405020304" pitchFamily="18" charset="0"/>
                <a:sym typeface="+mn-ea"/>
              </a:rPr>
              <a:t>解答步骤</a:t>
            </a:r>
          </a:p>
        </p:txBody>
      </p:sp>
      <p:sp>
        <p:nvSpPr>
          <p:cNvPr id="3" name="文本框 2"/>
          <p:cNvSpPr txBox="1"/>
          <p:nvPr/>
        </p:nvSpPr>
        <p:spPr>
          <a:xfrm>
            <a:off x="381635" y="1053465"/>
            <a:ext cx="11659235" cy="5092700"/>
          </a:xfrm>
          <a:prstGeom prst="rect">
            <a:avLst/>
          </a:prstGeom>
          <a:noFill/>
        </p:spPr>
        <p:txBody>
          <a:bodyPr wrap="square" rtlCol="0" anchor="t">
            <a:spAutoFit/>
          </a:bodyPr>
          <a:lstStyle/>
          <a:p>
            <a:pPr indent="266700">
              <a:lnSpc>
                <a:spcPts val="3000"/>
              </a:lnSpc>
              <a:spcAft>
                <a:spcPct val="0"/>
              </a:spcAft>
              <a:tabLst>
                <a:tab pos="1029335" algn="l"/>
                <a:tab pos="1850390" algn="l"/>
                <a:tab pos="2538095" algn="l"/>
                <a:tab pos="3221990" algn="l"/>
              </a:tabLst>
            </a:pP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第一步</a:t>
            </a:r>
            <a:r>
              <a:rPr lang="en-US" altLang="zh-CN" sz="3200">
                <a:solidFill>
                  <a:srgbClr val="0B5FD1"/>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读题</a:t>
            </a:r>
            <a:r>
              <a:rPr lang="en-US" altLang="zh-CN" sz="3200">
                <a:solidFill>
                  <a:srgbClr val="0B5FD1"/>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把握选项特点。</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即弄清选项是陈述的文字材料或图表材料的哪一点</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陈述的对象</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做了怎样的分析或得出了怎样的结论</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陈述的信息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陈述的方式方法等。</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ts val="3000"/>
              </a:lnSpc>
              <a:spcAft>
                <a:spcPct val="0"/>
              </a:spcAft>
              <a:tabLst>
                <a:tab pos="1029335" algn="l"/>
                <a:tab pos="1850390" algn="l"/>
                <a:tab pos="2538095" algn="l"/>
                <a:tab pos="3221990" algn="l"/>
              </a:tabLst>
            </a:pP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第二步</a:t>
            </a:r>
            <a:r>
              <a:rPr lang="en-US" altLang="zh-CN" sz="3200">
                <a:solidFill>
                  <a:srgbClr val="0B5FD1"/>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读材料</a:t>
            </a:r>
            <a:r>
              <a:rPr lang="en-US" altLang="zh-CN" sz="3200">
                <a:solidFill>
                  <a:srgbClr val="0B5FD1"/>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B5FD1"/>
                </a:solidFill>
                <a:latin typeface="宋体" pitchFamily="2" charset="-122"/>
                <a:ea typeface="宋体" panose="02010600030101010101" pitchFamily="2" charset="-122"/>
                <a:cs typeface="宋体" panose="02010600030101010101" pitchFamily="2" charset="-122"/>
                <a:sym typeface="+mn-ea"/>
              </a:rPr>
              <a:t>把握文字和图表信息。</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的材料一般都是围绕一个共同的主题从不同的角度来报道,把握材料之间的联系,找准共同点,明确不同点。新闻类文本中的图示多是以分析数据为主的图表(柱状图、饼状图、表格、曲线图),读图就要紧紧抓住“数据”这个核心区分数据统计的对象,认识数据的大小变化,分析数据间的比值。具体来说,柱状图要着重分析条柱的高低显示的数据比例,饼状图要着重分析各项目所占图形比例的大小,表格要着重注意横向、竖向数据的差别,曲线图要注意分析曲线的发展趋势和曲线的交叉节点。</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55395" y="1703705"/>
            <a:ext cx="9460865" cy="24536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B5FD1"/>
                </a:solidFill>
                <a:latin typeface="Times New Roman" pitchFamily="18" charset="0"/>
                <a:cs typeface="Times New Roman" panose="02020603050405020304" pitchFamily="18" charset="0"/>
                <a:sym typeface="+mn-ea"/>
              </a:rPr>
              <a:t>第三步</a:t>
            </a:r>
            <a:r>
              <a:rPr lang="en-US" altLang="zh-CN" sz="3200">
                <a:solidFill>
                  <a:srgbClr val="0B5FD1"/>
                </a:solidFill>
                <a:latin typeface="Times New Roman" pitchFamily="18" charset="0"/>
                <a:cs typeface="Times New Roman" panose="02020603050405020304" pitchFamily="18" charset="0"/>
                <a:sym typeface="+mn-ea"/>
              </a:rPr>
              <a:t>,</a:t>
            </a:r>
            <a:r>
              <a:rPr lang="zh-CN" altLang="zh-CN" sz="3200">
                <a:solidFill>
                  <a:srgbClr val="0B5FD1"/>
                </a:solidFill>
                <a:latin typeface="Times New Roman" pitchFamily="18" charset="0"/>
                <a:cs typeface="Times New Roman" panose="02020603050405020304" pitchFamily="18" charset="0"/>
                <a:sym typeface="+mn-ea"/>
              </a:rPr>
              <a:t>比对</a:t>
            </a:r>
            <a:r>
              <a:rPr lang="en-US" altLang="zh-CN" sz="3200">
                <a:solidFill>
                  <a:srgbClr val="0B5FD1"/>
                </a:solidFill>
                <a:latin typeface="Times New Roman" pitchFamily="18" charset="0"/>
                <a:cs typeface="Times New Roman" panose="02020603050405020304" pitchFamily="18" charset="0"/>
                <a:sym typeface="+mn-ea"/>
              </a:rPr>
              <a:t>,</a:t>
            </a:r>
            <a:r>
              <a:rPr lang="zh-CN" altLang="zh-CN" sz="3200">
                <a:solidFill>
                  <a:srgbClr val="0B5FD1"/>
                </a:solidFill>
                <a:latin typeface="Times New Roman" pitchFamily="18" charset="0"/>
                <a:cs typeface="Times New Roman" panose="02020603050405020304" pitchFamily="18" charset="0"/>
                <a:sym typeface="+mn-ea"/>
              </a:rPr>
              <a:t>判定选项正误。</a:t>
            </a:r>
            <a:endParaRPr lang="zh-CN" altLang="zh-CN" sz="3200">
              <a:solidFill>
                <a:srgbClr val="0B5FD1"/>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将选项内容与文字或图表相应内容进行比对</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看选项的陈述对象和得出的结论是否与文字或图表信息符合</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由此确定正误。</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2065</Words>
  <Application>Microsoft Office PowerPoint</Application>
  <PresentationFormat>自定义</PresentationFormat>
  <Paragraphs>78</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1_Office 主题​​</vt:lpstr>
      <vt:lpstr>文档</vt:lpstr>
      <vt:lpstr>非连续性文本阅读</vt:lpstr>
      <vt:lpstr>PowerPoint 演示文稿</vt:lpstr>
      <vt:lpstr>一、悉题型·洞察设问方式 </vt:lpstr>
      <vt:lpstr>揭秘考查方式</vt:lpstr>
      <vt:lpstr>揭秘考查方式 </vt:lpstr>
      <vt:lpstr>揭秘考查方式</vt:lpstr>
      <vt:lpstr>错误类型分析</vt:lpstr>
      <vt:lpstr>解答步骤</vt:lpstr>
      <vt:lpstr>PowerPoint 演示文稿</vt:lpstr>
      <vt:lpstr>[规范审题] </vt:lpstr>
      <vt:lpstr>[规范答题] </vt:lpstr>
      <vt:lpstr>PowerPoint 演示文稿</vt:lpstr>
      <vt:lpstr>PowerPoint 演示文稿</vt:lpstr>
      <vt:lpstr>PowerPoint 演示文稿</vt:lpstr>
      <vt:lpstr>PowerPoint 演示文稿</vt:lpstr>
      <vt:lpstr>PowerPoint 演示文稿</vt:lpstr>
      <vt:lpstr>PowerPoint 演示文稿</vt:lpstr>
      <vt:lpstr>【例题精析2】</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非连续性文本阅读</dc:title>
  <dc:creator>rbm.xkw.com</dc:creator>
  <cp:lastModifiedBy>hj</cp:lastModifiedBy>
  <cp:revision>2</cp:revision>
  <cp:lastPrinted>2020-12-18T18:52:22Z</cp:lastPrinted>
  <dcterms:created xsi:type="dcterms:W3CDTF">2020-12-18T18:52:22Z</dcterms:created>
  <dcterms:modified xsi:type="dcterms:W3CDTF">2021-01-02T09:00:36Z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