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</p:sldMasterIdLst>
  <p:notesMasterIdLst>
    <p:notesMasterId r:id="rId23"/>
  </p:notesMasterIdLst>
  <p:handoutMasterIdLst>
    <p:handoutMasterId r:id="rId24"/>
  </p:handoutMasterIdLst>
  <p:sldIdLst>
    <p:sldId id="378" r:id="rId2"/>
    <p:sldId id="364" r:id="rId3"/>
    <p:sldId id="365" r:id="rId4"/>
    <p:sldId id="354" r:id="rId5"/>
    <p:sldId id="341" r:id="rId6"/>
    <p:sldId id="318" r:id="rId7"/>
    <p:sldId id="372" r:id="rId8"/>
    <p:sldId id="342" r:id="rId9"/>
    <p:sldId id="374" r:id="rId10"/>
    <p:sldId id="358" r:id="rId11"/>
    <p:sldId id="343" r:id="rId12"/>
    <p:sldId id="335" r:id="rId13"/>
    <p:sldId id="375" r:id="rId14"/>
    <p:sldId id="373" r:id="rId15"/>
    <p:sldId id="376" r:id="rId16"/>
    <p:sldId id="360" r:id="rId17"/>
    <p:sldId id="366" r:id="rId18"/>
    <p:sldId id="309" r:id="rId19"/>
    <p:sldId id="362" r:id="rId20"/>
    <p:sldId id="379" r:id="rId21"/>
    <p:sldId id="377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>
          <p15:clr>
            <a:srgbClr val="A4A3A4"/>
          </p15:clr>
        </p15:guide>
        <p15:guide id="2" pos="688">
          <p15:clr>
            <a:srgbClr val="A4A3A4"/>
          </p15:clr>
        </p15:guide>
        <p15:guide id="3" pos="7015">
          <p15:clr>
            <a:srgbClr val="A4A3A4"/>
          </p15:clr>
        </p15:guide>
        <p15:guide id="4" orient="horz" pos="5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04" autoAdjust="0"/>
    <p:restoredTop sz="94807" autoAdjust="0"/>
  </p:normalViewPr>
  <p:slideViewPr>
    <p:cSldViewPr snapToGrid="0">
      <p:cViewPr varScale="1">
        <p:scale>
          <a:sx n="64" d="100"/>
          <a:sy n="64" d="100"/>
        </p:scale>
        <p:origin x="-132" y="-516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653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965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3418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451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073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434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942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9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9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090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93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365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10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0335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4307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58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071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18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581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128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93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86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29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87309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4891375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069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 txBox="1"/>
          <p:nvPr/>
        </p:nvSpPr>
        <p:spPr>
          <a:xfrm>
            <a:off x="6198882" y="2985338"/>
            <a:ext cx="5784728" cy="1602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复  活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</a:t>
            </a:r>
            <a:endParaRPr kumimoji="0" lang="en-US" altLang="zh-CN" sz="4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kumimoji="0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时）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3252" y="870551"/>
            <a:ext cx="4283071" cy="55588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7260" y="1090247"/>
            <a:ext cx="677108" cy="29190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列夫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·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托尔斯泰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318177"/>
            <a:ext cx="9083665" cy="64909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94488" y="156299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场景四：告别时分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31929" y="2447788"/>
            <a:ext cx="975188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“再见，我还有许多话要对</a:t>
            </a: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说，可是，</a:t>
            </a: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看，现在没时间了。”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聂赫留朵夫说着伸出一只手，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“我还要来的。” </a:t>
            </a:r>
          </a:p>
          <a:p>
            <a:pPr>
              <a:spcBef>
                <a:spcPts val="600"/>
              </a:spcBef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“话好像都已说了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……”</a:t>
            </a:r>
          </a:p>
          <a:p>
            <a:pPr>
              <a:spcBef>
                <a:spcPts val="600"/>
              </a:spcBef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她伸出一只手，但是没有同他握。</a:t>
            </a:r>
          </a:p>
          <a:p>
            <a:pPr>
              <a:spcBef>
                <a:spcPts val="600"/>
              </a:spcBef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“不，我要设法找个可以说话的地方再同</a:t>
            </a: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见面，我还有些非常重要的话要对</a:t>
            </a: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说。”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聂赫留朵夫说。</a:t>
            </a:r>
          </a:p>
          <a:p>
            <a:pPr>
              <a:spcBef>
                <a:spcPts val="600"/>
              </a:spcBef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“好的，那您就来吧。”她说，做出一种要讨男人喜欢的媚笑。</a:t>
            </a: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39445"/>
            <a:ext cx="9048497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72104" y="150340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1606" y="2644245"/>
            <a:ext cx="1000394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“您”和“你”的人称变换，其实反映了聂赫留朵夫内心激烈的矛盾震荡，表现了他走向“精神复活”时抉择的艰难。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在刻画聂赫留朵夫这个形象时，作者将人物放在特定的矛盾处境中，用内心独白、对话，以及全知视角直接分析等手法细细展现一个内心矛盾，灵魂痛苦，艰难迈出忏悔第一步的青年贵族形象。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490638"/>
            <a:ext cx="8929544" cy="29912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22900" y="161305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49528" y="2613730"/>
            <a:ext cx="9312610" cy="190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思考讨论：</a:t>
            </a:r>
            <a:endParaRPr lang="en-US" altLang="zh-CN" sz="24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玛丝洛娃是怎样一个形象？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文中多次描写玛丝洛娃的外貌和神态，尤其关注“笑容”及眼神，表现出人物怎样的心理？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12934" y="2527014"/>
            <a:ext cx="9148143" cy="24134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18996" y="172683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文段赏析一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5083" y="2598730"/>
            <a:ext cx="10291147" cy="2679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玛丝洛娃转过身，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抬起头，挺起胸部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，带着聂赫留朵夫所熟悉的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温顺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表情，走到铁栅栏跟前，从两个女犯中间挤过来，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惊讶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地盯着聂赫留朵夫，却没有认出他来。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不过，她从衣衫上看出他是个有钱人，就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嫣然一笑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“您找我吗？”她问，把她那张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眼睛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斜睨的笑盈盈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的脸凑近铁栅栏。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420815"/>
            <a:ext cx="9165728" cy="49416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708031" y="1598693"/>
            <a:ext cx="7045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文段赏析二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5219" y="2644245"/>
            <a:ext cx="10237904" cy="308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玛丝洛娃听不清聂赫留朵夫在说些什么，但他说话时脸上的</a:t>
            </a:r>
            <a:r>
              <a:rPr lang="zh-CN" altLang="en-US" sz="2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那副神情使她</a:t>
            </a:r>
            <a:r>
              <a:rPr lang="zh-CN" altLang="en-US" sz="2200" b="1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突然想起了他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。但她不相信自己的眼睛。不过，她的笑容消失了，</a:t>
            </a:r>
            <a:r>
              <a:rPr lang="zh-CN" altLang="en-US" sz="2200">
                <a:solidFill>
                  <a:srgbClr val="A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眉头痛苦地皱起来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“您说什么，我听不见。”她叫起来，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眯细眼睛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眉头皱得更紧了。</a:t>
            </a:r>
            <a:r>
              <a:rPr lang="en-US" altLang="zh-CN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2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玛丝洛娃看到聂赫留朵夫激动的神气，</a:t>
            </a:r>
            <a:r>
              <a:rPr lang="zh-CN" altLang="en-US" sz="2200" b="1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认出他来了</a:t>
            </a:r>
            <a:r>
              <a:rPr lang="zh-CN" altLang="en-US" sz="220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“您好像是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但我不敢认。”玛丝洛娃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眼睛不看他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，叫道。她那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涨红的脸突然变得阴沉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pPr>
              <a:lnSpc>
                <a:spcPct val="110000"/>
              </a:lnSpc>
            </a:pP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她一动不动地站着，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斜睨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的目光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盯住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他不放。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12936" y="2420815"/>
            <a:ext cx="9171588" cy="10992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65181" y="160438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文段赏析三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5502" y="2527013"/>
            <a:ext cx="103400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过了一分钟，玛丝洛娃从边门走出来。她步履轻盈地走到聂赫留朵夫跟前站住，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皱着眉头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看了他一眼。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乌黑的鬈发也像前天那样一圈圈飘在额上；苍白而微肿的脸有点儿病态，但很可爱，而且十分镇定；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她那双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乌黑发亮的斜睨眼睛在浮肿的眼皮下显得特别有神。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“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您是怎么找到我的？”她不理他的话，径自问。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她那双斜睨的眼睛又像在瞧他，又像不在瞧他。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95002" y="2428786"/>
            <a:ext cx="8942983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72458" y="162979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文段赏析四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25414" y="2606515"/>
            <a:ext cx="100466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“不是有过一个孩子吗？”聂赫留朵夫问，感到脸红了。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“谢天谢地，他当时就死了。”她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气愤地简单回答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，转过眼睛不去看他。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……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“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说这些干什么呀！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我什么都不记得，全都忘了。那事早完了。”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“不，没有完。我不能丢下不管。哪怕到今天我也要赎我的罪。”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“没有什么罪可赎的。过去的事都过去了，全完了。”玛丝洛娃说。接着，完全出乎他的意料，她忽然瞟了他一眼，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又嫌恶又妖媚又可怜地微微一笑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36381" y="2445682"/>
            <a:ext cx="9312265" cy="10992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18996" y="172683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13285" y="2606515"/>
            <a:ext cx="10175330" cy="2411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从玛丝洛娃的“笑”和眼神表情中可以看出，遭受了被抛弃、被侮辱、被损害的经历之后，心灵的痛苦，生活的磨难，已经使她丧失了原本的善良和天真。玛丝洛娃已沦落为一个地地道道的风尘女子。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从精神上来说，原来那个纯洁的卡秋莎已经 “死亡”了。这“笑”有一种自甘堕落的沉沦。</a:t>
            </a: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478961"/>
            <a:ext cx="9128841" cy="2402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95196" y="170153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全能视角的内心独白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40926" y="2644245"/>
            <a:ext cx="10165981" cy="3006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“这个女人已经丧失生命了。”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他心里想，同时望着这张原来亲切可爱、如今饱经风霜的浮肿的脸，以及那双妖媚的乌黑发亮的</a:t>
            </a:r>
            <a:r>
              <a:rPr lang="zh-CN" altLang="en-US" sz="2000">
                <a:solidFill>
                  <a:prstClr val="black"/>
                </a:solidFill>
                <a:highlight>
                  <a:srgbClr val="FFFF00"/>
                </a:highlight>
                <a:latin typeface="华文楷体" panose="02010600040101010101" pitchFamily="2" charset="-122"/>
                <a:ea typeface="华文楷体" panose="02010600040101010101" pitchFamily="2" charset="-122"/>
              </a:rPr>
              <a:t>斜睨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眼睛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――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这双眼睛紧盯着副典狱长和聂赫留朵夫那只紧捏着钞票的手。</a:t>
            </a:r>
            <a:r>
              <a:rPr lang="zh-CN" altLang="en-US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他的内心刹那间发生了动摇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“这个女人已经无可救药了。”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魔鬼说，“你只会把石头吊在自己脖子上，活活淹死，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”他心里这样想。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他的心灵里此刻正要完成一种极其重大的变化，他的精神世界这会儿仿佛搁在不稳定的天平上，只要稍稍加一点力气，就会向这边或者那边倾斜。</a:t>
            </a:r>
            <a:r>
              <a:rPr lang="en-US" altLang="zh-CN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95002" y="2403921"/>
            <a:ext cx="9001598" cy="142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12781" y="15681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人物心理刻画手法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13285" y="2606515"/>
            <a:ext cx="95833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ker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Helvetica" panose="020B0604020202020204" pitchFamily="34" charset="0"/>
              </a:rPr>
              <a:t>通过人物的语言、心理描写、内心独白来刻画聂赫留朵夫矛盾的内心世界。</a:t>
            </a:r>
            <a:endParaRPr lang="en-US" altLang="zh-CN" sz="2400" kern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400" ker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Helvetica" panose="020B0604020202020204" pitchFamily="34" charset="0"/>
              </a:rPr>
              <a:t>通过神态、动作、语言</a:t>
            </a:r>
            <a:r>
              <a:rPr lang="zh-CN" altLang="en-US" sz="2400" ker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Helvetica" panose="020B0604020202020204" pitchFamily="34" charset="0"/>
              </a:rPr>
              <a:t>等</a:t>
            </a:r>
            <a:r>
              <a:rPr lang="zh-CN" altLang="zh-CN" sz="2400" ker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Helvetica" panose="020B0604020202020204" pitchFamily="34" charset="0"/>
              </a:rPr>
              <a:t>细节来</a:t>
            </a:r>
            <a:r>
              <a:rPr lang="zh-CN" altLang="en-US" sz="2400" ker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Helvetica" panose="020B0604020202020204" pitchFamily="34" charset="0"/>
              </a:rPr>
              <a:t>刻画玛丝洛娃的精神状态。</a:t>
            </a:r>
            <a:endParaRPr lang="en-US" altLang="zh-CN" sz="2400" ker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lvetica" panose="020B0604020202020204" pitchFamily="34" charset="0"/>
              </a:rPr>
              <a:t>全能视角的第三人称心理分析，深刻地剖析两个人的内心世界。</a:t>
            </a:r>
            <a:endParaRPr lang="en-US" altLang="zh-CN" sz="2400" kern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2400" ker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Helvetica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420815"/>
            <a:ext cx="8520958" cy="54313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00754" y="163557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任务情境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9823" y="2594388"/>
            <a:ext cx="9317854" cy="248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一年一度</a:t>
            </a:r>
            <a:r>
              <a:rPr kumimoji="0" lang="zh-CN" altLang="en-US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</a:t>
            </a:r>
            <a:r>
              <a:rPr kumimoji="0" lang="zh-CN" altLang="zh-CN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校园话剧节</a:t>
            </a:r>
            <a:r>
              <a:rPr kumimoji="0" lang="zh-CN" altLang="en-US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到</a:t>
            </a:r>
            <a:r>
              <a:rPr kumimoji="0" lang="zh-CN" altLang="zh-CN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了，</a:t>
            </a:r>
            <a:r>
              <a:rPr kumimoji="0" lang="zh-CN" altLang="en-US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同学们</a:t>
            </a:r>
            <a:r>
              <a:rPr kumimoji="0" lang="zh-CN" altLang="zh-CN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想把《复活》</a:t>
            </a:r>
            <a:r>
              <a:rPr kumimoji="0" lang="zh-CN" altLang="en-US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（节选）</a:t>
            </a:r>
            <a:r>
              <a:rPr kumimoji="0" lang="zh-CN" altLang="zh-CN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搬上舞台</a:t>
            </a:r>
            <a:r>
              <a:rPr kumimoji="0" lang="zh-CN" altLang="en-US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。为了保证演出的成功，希望全班同学积极参与，共筹智慧。</a:t>
            </a:r>
            <a:endParaRPr kumimoji="0" lang="en-US" altLang="zh-CN" sz="2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语文课代表正着手剧组的筹备工作，准备组建编剧、导演、演员（聂赫留朵夫、玛丝洛娃）、海报设计、沙龙研讨五个小组。</a:t>
            </a:r>
            <a:endParaRPr kumimoji="0" lang="en-US" altLang="zh-CN" sz="2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请大家认真阅读课文，了解原著内容，上网查找与原著和作者相关的资料，根据意愿自行选组。</a:t>
            </a:r>
            <a:endParaRPr kumimoji="0" lang="zh-CN" altLang="zh-CN" sz="2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516020"/>
            <a:ext cx="9423634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42336" y="1880701"/>
            <a:ext cx="555673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  <a:p>
            <a:pPr algn="ctr"/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8658" y="2585351"/>
            <a:ext cx="10124095" cy="4450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1.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阅读普希金为昔日恋人写的诗</a:t>
            </a:r>
            <a:r>
              <a:rPr lang="en-US" altLang="zh-CN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我曾经爱过你</a:t>
            </a:r>
            <a:r>
              <a:rPr lang="en-US" altLang="zh-CN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，比较诗人的情感与聂赫留朵夫对玛丝洛娃的情感有何不同？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我曾经爱过你：爱情，也许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在我的心灵里还没有完全消亡，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但愿它不会再打扰你，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我也不想再使你难过悲伤。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我曾经默默无语、毫无指望地爱过你，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我既忍受着羞怯，又忍受着嫉妒的折磨，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我曾经那样真诚、那样温柔地爱过你，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但愿上帝保佑你，</a:t>
            </a:r>
          </a:p>
          <a:p>
            <a:pPr indent="-457200">
              <a:lnSpc>
                <a:spcPct val="120000"/>
              </a:lnSpc>
            </a:pPr>
            <a:r>
              <a:rPr lang="zh-CN" altLang="en-US" sz="1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另一个人也会像我爱你一样。</a:t>
            </a:r>
          </a:p>
          <a:p>
            <a:pPr>
              <a:lnSpc>
                <a:spcPct val="120000"/>
              </a:lnSpc>
            </a:pP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516020"/>
            <a:ext cx="9353296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24854" y="1715887"/>
            <a:ext cx="555673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  <a:p>
            <a:pPr algn="ctr"/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735" y="2819812"/>
            <a:ext cx="9948249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为了更准确地把握人物形象，请根据自己的理解和课上的交流意见，写一篇关于玛丝洛娃或聂赫留朵夫的人物心理赏析。不少于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700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字。</a:t>
            </a: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84000" y="10528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475127"/>
            <a:ext cx="9036774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77611" y="169636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任务说明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26058" y="2957804"/>
            <a:ext cx="9676404" cy="1756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任务一：搜集作者资料，熟悉小说内容，设计演出海报。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（演出前）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任务二：把握人物形象，揣摩心理变化，撰写赏析文章。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（演出前）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任务三：举办文学沙龙，研讨小说主题，深刻理解 “复活”的含义。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（演出后）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522326"/>
            <a:ext cx="8849204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59319" y="16851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学习活动一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9462" y="2781038"/>
            <a:ext cx="9273075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思考讨论：</a:t>
            </a:r>
            <a:endParaRPr lang="en-US" altLang="zh-CN" sz="24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聂赫留朵夫是怎样一个形象？</a:t>
            </a:r>
            <a:endParaRPr lang="en-US" altLang="zh-CN" sz="240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“您”和“你”的称谓变化，表现出了聂赫留朵夫怎样的心理？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459408"/>
            <a:ext cx="9206757" cy="44039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7631" y="178040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场景一：铁栅栏初见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0706" y="2644245"/>
            <a:ext cx="10098986" cy="3462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“我想见见</a:t>
            </a:r>
            <a:r>
              <a:rPr lang="en-US" altLang="zh-CN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聂赫留朵夫不知道该用</a:t>
            </a:r>
            <a:r>
              <a:rPr lang="zh-CN" altLang="en-US" sz="22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“您”还是“你” ，但随即决定用“您”。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他说话的声音并不比平时高。</a:t>
            </a:r>
          </a:p>
          <a:p>
            <a:pPr>
              <a:lnSpc>
                <a:spcPct val="110000"/>
              </a:lnSpc>
            </a:pP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“我想见见</a:t>
            </a: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en-US" altLang="zh-CN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en-US" altLang="zh-CN" sz="2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  ……</a:t>
            </a:r>
          </a:p>
          <a:p>
            <a:pPr>
              <a:lnSpc>
                <a:spcPct val="110000"/>
              </a:lnSpc>
            </a:pP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“我来是</a:t>
            </a:r>
            <a:r>
              <a:rPr lang="en-US" altLang="zh-CN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en-US" altLang="zh-CN" sz="2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20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</a:rPr>
              <a:t>“对，我在做我该做的事，我在认罪。”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聂赫留朵夫想。他一想到这里，眼泪就夺眶而出，喉咙也哽住了。他用手指抓住铁栅栏，说不下去，竭力控制住感情，免得哭出声来。</a:t>
            </a:r>
          </a:p>
          <a:p>
            <a:pPr>
              <a:lnSpc>
                <a:spcPct val="110000"/>
              </a:lnSpc>
            </a:pP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695704" y="2403921"/>
            <a:ext cx="8837480" cy="47584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71395" y="1726832"/>
            <a:ext cx="55843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场景一：铁栅栏初见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53539" y="2606004"/>
            <a:ext cx="9801676" cy="2514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我来是要请求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饶恕。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”聂赫留朵夫大声说，但音调平得像背书一样。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他大声说出这句话，感到害臊，往四下里张望了一下。但他立刻想到，要是他觉得羞耻，那倒是好事，因为他是可耻的。于是他高声说下去：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请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饶恕我，我在</a:t>
            </a:r>
            <a:r>
              <a:rPr lang="zh-CN" altLang="en-US" sz="2000" b="1">
                <a:solidFill>
                  <a:srgbClr val="C00000"/>
                </a:solidFill>
                <a:highlight>
                  <a:srgbClr val="FFFF00"/>
                </a:highlight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面前是有罪的</a:t>
            </a:r>
            <a:r>
              <a:rPr lang="en-US" altLang="zh-CN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他又叫道。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她一动不动地站着，斜睨的目光盯住他不放。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 他再也说不下去，就离开铁栅栏，竭力忍住翻腾着的泪水，不让自己哭出声来。</a:t>
            </a:r>
          </a:p>
          <a:p>
            <a:pPr>
              <a:lnSpc>
                <a:spcPct val="110000"/>
              </a:lnSpc>
            </a:pP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520890"/>
            <a:ext cx="9048497" cy="6124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58813" y="1717140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场景二：长凳交谈（</a:t>
            </a:r>
            <a:r>
              <a:rPr lang="en-US" altLang="zh-CN" sz="30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50222" y="2538213"/>
            <a:ext cx="9886701" cy="285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我知道要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饶恕我很困难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。”聂赫留朵夫开口说，但又停住，觉得喉咙哽住了，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“过去的事既已无法挽回，那么现在我愿尽最大的努力去做。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说说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……”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“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您是怎么找到我的？”她不理他的话，径自问。她那双斜睨的眼睛又像在瞧他，又像不在瞧他。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……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 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前天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受审的时候，我在做陪审员。”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他说，“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没有认出我来吧？”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“没有，没有认出来。我没有工夫认人。当时我根本没有看。”玛丝洛娃说。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“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不是有过一个孩子吗？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”聂赫留朵夫问，感到</a:t>
            </a:r>
            <a:r>
              <a:rPr lang="zh-CN" altLang="en-US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脸红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527013"/>
            <a:ext cx="8661635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7631" y="173036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场景二：长凳交谈（</a:t>
            </a:r>
            <a:r>
              <a:rPr lang="en-US" altLang="zh-CN" sz="30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50223" y="2538213"/>
            <a:ext cx="9406054" cy="2175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“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那事早就完了。”她说，“如今我被判决，要去服苦役了。”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她说出这句悲痛的话，嘴唇都哆嗦了。</a:t>
            </a:r>
          </a:p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“我知道，我相信，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您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是没有罪的。”聂赫留朵夫说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95002" y="2350822"/>
            <a:ext cx="9042635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70385" y="150340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场景三：讨取卢布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50223" y="2539427"/>
            <a:ext cx="9880840" cy="3126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“我想请求您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给些钱，要是您答应的话。不多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只要十个卢布就行。”她突然说。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“行，行。”聂赫留朵夫</a:t>
            </a:r>
            <a:r>
              <a:rPr lang="zh-CN" altLang="en-US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窘态毕露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地说，伸手去掏皮夹子。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卡秋莎！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我来是要请求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的饶恕，可是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没有回答我，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是不是饶恕我，或者，什么时候能饶恕我。”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他说，</a:t>
            </a:r>
            <a:r>
              <a:rPr lang="zh-CN" altLang="en-US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忽然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对玛丝洛娃</a:t>
            </a:r>
            <a:r>
              <a:rPr lang="zh-CN" altLang="en-US" sz="2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改称“你”了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“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卡秋莎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为什么说这样的话？你要明白，我是了解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的，我记得当时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在巴诺伏的样子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……”……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我记起这些事是为了要改正错误，赎我的罪，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卡秋莎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  <a:endParaRPr lang="zh-CN" altLang="en-US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2035</Words>
  <Application>Microsoft Office PowerPoint</Application>
  <PresentationFormat>自定义</PresentationFormat>
  <Paragraphs>132</Paragraphs>
  <Slides>21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2021-01-26T12:27:06Z</cp:lastPrinted>
  <dcterms:created xsi:type="dcterms:W3CDTF">2021-01-26T12:27:06Z</dcterms:created>
  <dcterms:modified xsi:type="dcterms:W3CDTF">2021-08-30T07:55:10Z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