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8" r:id="rId3"/>
    <p:sldMasterId id="2147483669" r:id="rId4"/>
    <p:sldMasterId id="2147483681" r:id="rId5"/>
    <p:sldMasterId id="2147483701" r:id="rId6"/>
  </p:sldMasterIdLst>
  <p:notesMasterIdLst>
    <p:notesMasterId r:id="rId7"/>
  </p:notesMasterIdLst>
  <p:sldIdLst>
    <p:sldId id="863" r:id="rId8"/>
    <p:sldId id="864" r:id="rId9"/>
    <p:sldId id="842" r:id="rId10"/>
    <p:sldId id="862" r:id="rId11"/>
    <p:sldId id="677" r:id="rId12"/>
    <p:sldId id="845" r:id="rId13"/>
    <p:sldId id="827" r:id="rId14"/>
    <p:sldId id="846" r:id="rId15"/>
    <p:sldId id="622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861" r:id="rId24"/>
    <p:sldId id="833" r:id="rId25"/>
    <p:sldId id="271" r:id="rId26"/>
    <p:sldId id="266" r:id="rId27"/>
    <p:sldId id="282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shu" initials="s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390"/>
      </p:cViewPr>
      <p:guideLst>
        <p:guide orient="horz" pos="215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tags" Target="tags/tag140.xml" /><Relationship Id="rId3" Type="http://schemas.openxmlformats.org/officeDocument/2006/relationships/slideMaster" Target="slideMasters/slideMaster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3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263" y="746125"/>
            <a:ext cx="6624637" cy="3727450"/>
          </a:xfrm>
          <a:ln>
            <a:miter/>
          </a:ln>
        </p:spPr>
      </p:sp>
      <p:sp>
        <p:nvSpPr>
          <p:cNvPr id="8397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8397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83776854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8.xml" /><Relationship Id="rId3" Type="http://schemas.openxmlformats.org/officeDocument/2006/relationships/image" Target="../media/image9.png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tags" Target="../tags/tag1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28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21.xml" /><Relationship Id="rId3" Type="http://schemas.openxmlformats.org/officeDocument/2006/relationships/image" Target="../media/image9.png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36.xml" /><Relationship Id="rId11" Type="http://schemas.openxmlformats.org/officeDocument/2006/relationships/tags" Target="../tags/tag37.xml" /><Relationship Id="rId12" Type="http://schemas.openxmlformats.org/officeDocument/2006/relationships/tags" Target="../tags/tag38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29.xml" /><Relationship Id="rId3" Type="http://schemas.openxmlformats.org/officeDocument/2006/relationships/image" Target="../media/image9.png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4.xml" /><Relationship Id="rId2" Type="http://schemas.openxmlformats.org/officeDocument/2006/relationships/tags" Target="../tags/tag47.xml" /><Relationship Id="rId3" Type="http://schemas.openxmlformats.org/officeDocument/2006/relationships/image" Target="../media/image9.png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55.xml" /><Relationship Id="rId3" Type="http://schemas.openxmlformats.org/officeDocument/2006/relationships/image" Target="../media/image9.png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62.xml" /><Relationship Id="rId3" Type="http://schemas.openxmlformats.org/officeDocument/2006/relationships/image" Target="../media/image9.png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tags" Target="../tags/tag66.xml" /><Relationship Id="rId8" Type="http://schemas.openxmlformats.org/officeDocument/2006/relationships/tags" Target="../tags/tag67.xml" /><Relationship Id="rId9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74.xml" /><Relationship Id="rId3" Type="http://schemas.openxmlformats.org/officeDocument/2006/relationships/image" Target="../media/image9.png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tags" Target="../tags/tag87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8.png" /><Relationship Id="rId3" Type="http://schemas.openxmlformats.org/officeDocument/2006/relationships/tags" Target="../tags/tag81.xml" /><Relationship Id="rId4" Type="http://schemas.openxmlformats.org/officeDocument/2006/relationships/image" Target="../media/image9.png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slideMaster" Target="../slideMasters/slideMaster4.xml" /><Relationship Id="rId2" Type="http://schemas.openxmlformats.org/officeDocument/2006/relationships/image" Target="../media/image8.png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10" Type="http://schemas.openxmlformats.org/officeDocument/2006/relationships/tags" Target="../tags/tag103.xml" /><Relationship Id="rId11" Type="http://schemas.openxmlformats.org/officeDocument/2006/relationships/tags" Target="../tags/tag104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8.png" /><Relationship Id="rId3" Type="http://schemas.openxmlformats.org/officeDocument/2006/relationships/tags" Target="../tags/tag97.xml" /><Relationship Id="rId4" Type="http://schemas.openxmlformats.org/officeDocument/2006/relationships/image" Target="../media/image9.png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8.png" /><Relationship Id="rId3" Type="http://schemas.openxmlformats.org/officeDocument/2006/relationships/tags" Target="../tags/tag106.xml" /><Relationship Id="rId4" Type="http://schemas.openxmlformats.org/officeDocument/2006/relationships/image" Target="../media/image9.png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tags" Target="../tags/tag121.xml" /><Relationship Id="rId11" Type="http://schemas.openxmlformats.org/officeDocument/2006/relationships/tags" Target="../tags/tag122.xml" /><Relationship Id="rId12" Type="http://schemas.openxmlformats.org/officeDocument/2006/relationships/tags" Target="../tags/tag123.xml" /><Relationship Id="rId13" Type="http://schemas.openxmlformats.org/officeDocument/2006/relationships/tags" Target="../tags/tag124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8.png" /><Relationship Id="rId3" Type="http://schemas.openxmlformats.org/officeDocument/2006/relationships/tags" Target="../tags/tag115.xml" /><Relationship Id="rId4" Type="http://schemas.openxmlformats.org/officeDocument/2006/relationships/image" Target="../media/image9.png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10" Type="http://schemas.openxmlformats.org/officeDocument/2006/relationships/tags" Target="../tags/tag132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12.png" /><Relationship Id="rId3" Type="http://schemas.openxmlformats.org/officeDocument/2006/relationships/tags" Target="../tags/tag126.xml" /><Relationship Id="rId4" Type="http://schemas.openxmlformats.org/officeDocument/2006/relationships/image" Target="../media/image13.png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Relationship Id="rId2" Type="http://schemas.openxmlformats.org/officeDocument/2006/relationships/slideMaster" Target="../slideMasters/slideMaster5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2FE846-7604-4371-B9DE-3988CB5261F6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26888" cy="50292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3912" y="1371600"/>
            <a:ext cx="5326888" cy="502920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3000" y="365126"/>
            <a:ext cx="2717800" cy="603567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365126"/>
            <a:ext cx="7995847" cy="60356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555BC2-0D32-404C-BA47-530F81AEB9EB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F149A2-2C69-4922-9CF4-2C26DE5A8010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6"/>
            </p:custDataLst>
          </p:nvPr>
        </p:nvSpPr>
        <p:spPr>
          <a:xfrm>
            <a:off x="6603683" y="3819843"/>
            <a:ext cx="4826635" cy="884555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6603683" y="2153603"/>
            <a:ext cx="4825365" cy="970915"/>
          </a:xfrm>
        </p:spPr>
        <p:txBody>
          <a:bodyPr vert="horz" wrap="square" lIns="0" tIns="0" rIns="0" bIns="0" anchor="ctr" anchorCtr="0">
            <a:normAutofit fontScale="90000"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6603682" y="3328988"/>
            <a:ext cx="482600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1" spc="2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 fontScale="90000"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2033803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6"/>
            </p:custDataLst>
          </p:nvPr>
        </p:nvSpPr>
        <p:spPr>
          <a:xfrm>
            <a:off x="4702175" y="3579178"/>
            <a:ext cx="4536440" cy="835660"/>
          </a:xfrm>
        </p:spPr>
        <p:txBody>
          <a:bodyPr vert="horz" wrap="square" lIns="0" tIns="0" rIns="0" bIns="0" anchor="ctr" anchorCtr="0">
            <a:normAutofit fontScale="90000"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  <a:defRPr sz="4000" b="0" spc="4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4702175" y="4618039"/>
            <a:ext cx="4536440" cy="32194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0197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0170" tIns="46990" rIns="90170" bIns="46990" rtlCol="0" anchor="ctr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 fontScale="9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0433A2-3A4B-46C5-AA09-44CB2C6BBE5B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6"/>
            </p:custDataLst>
          </p:nvPr>
        </p:nvSpPr>
        <p:spPr>
          <a:xfrm>
            <a:off x="9625965" y="3925253"/>
            <a:ext cx="406400" cy="1604010"/>
          </a:xfrm>
        </p:spPr>
        <p:txBody>
          <a:bodyPr vert="eaVert" wrap="square" lIns="0" tIns="0" rIns="0" bIns="0" anchor="t" anchorCtr="0">
            <a:normAutofit/>
          </a:bodyPr>
          <a:lstStyle>
            <a:lvl1pPr marL="0" marR="0" indent="0" algn="r" rtl="0" eaLnBrk="1" fontAlgn="t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800"/>
              <a:buFont typeface="Arial" panose="020b0604020202020204" pitchFamily="34" charset="0"/>
              <a:buNone/>
              <a:defRPr sz="1800" b="0" spc="4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800"/>
              <a:buFont typeface="Arial" panose="020b0604020202020204" pitchFamily="34" charset="0"/>
              <a:buNone/>
            </a:pPr>
            <a:r>
              <a:rPr lang="zh-CN" altLang="en-US"/>
              <a:t>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8001635" y="1169988"/>
            <a:ext cx="1403985" cy="4518025"/>
          </a:xfrm>
        </p:spPr>
        <p:txBody>
          <a:bodyPr vert="eaVert" wrap="square" lIns="0" tIns="0" rIns="0" bIns="0" anchor="ctr" anchorCtr="0">
            <a:normAutofit fontScale="90000"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None/>
              <a:defRPr sz="6600" b="0" spc="14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 fontScale="90000"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 fontScale="90000"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 fontScale="90000"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 fontScale="90000"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 fontScale="90000"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 fontScale="90000"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 fontScale="90000"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BB20D-13CE-48DA-9885-133F7E41FF28}" type="datetimeFigureOut">
              <a:rPr lang="en-US"/>
              <a:t>12/3/2021</a:t>
            </a:fld>
            <a:endParaRPr lang="en-US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8F9B-4E31-4268-AAA7-624C63578C54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E208FB-5D97-408F-A5A3-C73A2E2CA52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Freeform 7"/>
          <p:cNvSpPr/>
          <p:nvPr/>
        </p:nvSpPr>
        <p:spPr>
          <a:xfrm>
            <a:off x="812800" y="1219200"/>
            <a:ext cx="10566400" cy="914400"/>
          </a:xfrm>
          <a:custGeom>
            <a:cxnLst>
              <a:cxn ang="0">
                <a:pos x="0" y="914400"/>
              </a:cxn>
              <a:cxn ang="0">
                <a:pos x="0" y="0"/>
              </a:cxn>
              <a:cxn ang="0">
                <a:pos x="79248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24579" name="Line 8"/>
          <p:cNvSpPr/>
          <p:nvPr/>
        </p:nvSpPr>
        <p:spPr>
          <a:xfrm>
            <a:off x="2641601" y="3962400"/>
            <a:ext cx="8682567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1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2"/>
          <p:cNvSpPr txBox="1"/>
          <p:nvPr userDrawn="1"/>
        </p:nvSpPr>
        <p:spPr>
          <a:xfrm>
            <a:off x="9209617" y="6518275"/>
            <a:ext cx="2954867" cy="298450"/>
          </a:xfrm>
          <a:prstGeom prst="rect">
            <a:avLst/>
          </a:prstGeom>
          <a:solidFill>
            <a:srgbClr val="95B3D7"/>
          </a:solidFill>
          <a:ln w="9525">
            <a:noFill/>
          </a:ln>
        </p:spPr>
        <p:txBody>
          <a:bodyPr anchor="t" anchorCtr="0"/>
          <a:lstStyle/>
          <a:p>
            <a:pPr lvl="0"/>
            <a:r>
              <a:rPr lang="en-US" altLang="zh-CN" sz="900">
                <a:solidFill>
                  <a:srgbClr val="FFFFFF"/>
                </a:solidFill>
                <a:latin typeface="Arial Unicode MS" charset="-122"/>
                <a:ea typeface="Arial Unicode MS" charset="-122"/>
                <a:sym typeface="Times New Roman" panose="02020603050405020304" pitchFamily="18" charset="0"/>
              </a:rPr>
              <a:t>芦苇语文 微信公众号  id：luweiyuwen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6010DD-6DA9-472F-A8C5-FDAC7BE2F61C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B0B1B0-073C-4DBA-B449-48D2BE13CFD6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1AF5F9-F6F6-4E2A-9413-F4EFBA8F909C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2C1799-1343-49DA-A3AD-9B44F0B20F53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.png" /><Relationship Id="rId11" Type="http://schemas.openxmlformats.org/officeDocument/2006/relationships/image" Target="../media/image2.png" /><Relationship Id="rId12" Type="http://schemas.openxmlformats.org/officeDocument/2006/relationships/image" Target="../media/image3.png" /><Relationship Id="rId13" Type="http://schemas.openxmlformats.org/officeDocument/2006/relationships/image" Target="../media/image4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10" Type="http://schemas.openxmlformats.org/officeDocument/2006/relationships/slideLayout" Target="../slideLayouts/slideLayout19.xml" /><Relationship Id="rId11" Type="http://schemas.openxmlformats.org/officeDocument/2006/relationships/image" Target="../media/image5.png" /><Relationship Id="rId12" Type="http://schemas.openxmlformats.org/officeDocument/2006/relationships/image" Target="../media/image6.gif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slideLayout" Target="../slideLayouts/slideLayout13.xml" /><Relationship Id="rId5" Type="http://schemas.openxmlformats.org/officeDocument/2006/relationships/slideLayout" Target="../slideLayouts/slideLayout14.xml" /><Relationship Id="rId6" Type="http://schemas.openxmlformats.org/officeDocument/2006/relationships/slideLayout" Target="../slideLayouts/slideLayout15.xml" /><Relationship Id="rId7" Type="http://schemas.openxmlformats.org/officeDocument/2006/relationships/slideLayout" Target="../slideLayouts/slideLayout16.xml" /><Relationship Id="rId8" Type="http://schemas.openxmlformats.org/officeDocument/2006/relationships/slideLayout" Target="../slideLayouts/slideLayout17.xml" /><Relationship Id="rId9" Type="http://schemas.openxmlformats.org/officeDocument/2006/relationships/slideLayout" Target="../slideLayouts/slideLayout18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1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slideLayout" Target="../slideLayouts/slideLayout49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133.xml" /><Relationship Id="rId21" Type="http://schemas.openxmlformats.org/officeDocument/2006/relationships/tags" Target="../tags/tag134.xml" /><Relationship Id="rId22" Type="http://schemas.openxmlformats.org/officeDocument/2006/relationships/tags" Target="../tags/tag135.xml" /><Relationship Id="rId23" Type="http://schemas.openxmlformats.org/officeDocument/2006/relationships/tags" Target="../tags/tag136.xml" /><Relationship Id="rId24" Type="http://schemas.openxmlformats.org/officeDocument/2006/relationships/tags" Target="../tags/tag137.xml" /><Relationship Id="rId25" Type="http://schemas.openxmlformats.org/officeDocument/2006/relationships/tags" Target="../tags/tag138.xml" /><Relationship Id="rId26" Type="http://schemas.openxmlformats.org/officeDocument/2006/relationships/theme" Target="../theme/theme4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slideLayout" Target="../slideLayouts/slideLayout59.xml" /><Relationship Id="rId11" Type="http://schemas.openxmlformats.org/officeDocument/2006/relationships/slideLayout" Target="../slideLayouts/slideLayout60.xml" /><Relationship Id="rId12" Type="http://schemas.openxmlformats.org/officeDocument/2006/relationships/image" Target="../media/image14.png" /><Relationship Id="rId13" Type="http://schemas.openxmlformats.org/officeDocument/2006/relationships/theme" Target="../theme/theme5.xml" /><Relationship Id="rId2" Type="http://schemas.openxmlformats.org/officeDocument/2006/relationships/slideLayout" Target="../slideLayouts/slideLayout51.xml" /><Relationship Id="rId3" Type="http://schemas.openxmlformats.org/officeDocument/2006/relationships/slideLayout" Target="../slideLayouts/slideLayout52.xml" /><Relationship Id="rId4" Type="http://schemas.openxmlformats.org/officeDocument/2006/relationships/slideLayout" Target="../slideLayouts/slideLayout53.xml" /><Relationship Id="rId5" Type="http://schemas.openxmlformats.org/officeDocument/2006/relationships/slideLayout" Target="../slideLayouts/slideLayout54.xml" /><Relationship Id="rId6" Type="http://schemas.openxmlformats.org/officeDocument/2006/relationships/slideLayout" Target="../slideLayouts/slideLayout55.xml" /><Relationship Id="rId7" Type="http://schemas.openxmlformats.org/officeDocument/2006/relationships/slideLayout" Target="../slideLayouts/slideLayout56.xml" /><Relationship Id="rId8" Type="http://schemas.openxmlformats.org/officeDocument/2006/relationships/slideLayout" Target="../slideLayouts/slideLayout57.xml" /><Relationship Id="rId9" Type="http://schemas.openxmlformats.org/officeDocument/2006/relationships/slideLayout" Target="../slideLayouts/slideLayout5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55000">
              <a:srgbClr val="F3F3F3"/>
            </a:gs>
            <a:gs pos="100000">
              <a:srgbClr val="D2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图片 7"/>
          <p:cNvPicPr>
            <a:picLocks noChangeAspect="1" noChangeArrowheads="1"/>
          </p:cNvPicPr>
          <p:nvPr/>
        </p:nvPicPr>
        <p:blipFill>
          <a:blip r:embed="rId10">
            <a:lum bright="12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0000" y="4914900"/>
            <a:ext cx="33020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矩形 9"/>
          <p:cNvGrpSpPr/>
          <p:nvPr/>
        </p:nvGrpSpPr>
        <p:grpSpPr>
          <a:xfrm>
            <a:off x="-8467" y="-6350"/>
            <a:ext cx="12208933" cy="85725"/>
            <a:chExt cx="5768" cy="54"/>
          </a:xfrm>
        </p:grpSpPr>
        <p:pic>
          <p:nvPicPr>
            <p:cNvPr id="2" name="矩形 9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5768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1028"/>
            <p:cNvSpPr>
              <a:spLocks noChangeArrowheads="1"/>
            </p:cNvSpPr>
            <p:nvPr/>
          </p:nvSpPr>
          <p:spPr bwMode="auto">
            <a:xfrm>
              <a:off x="4" y="4"/>
              <a:ext cx="5760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pPr algn="ctr" eaLnBrk="1" hangingPunct="1"/>
              <a:endParaRPr lang="zh-CN" altLang="en-US" sz="1800"/>
            </a:p>
          </p:txBody>
        </p:sp>
      </p:grpSp>
      <p:grpSp>
        <p:nvGrpSpPr>
          <p:cNvPr id="1028" name="矩形 10"/>
          <p:cNvGrpSpPr/>
          <p:nvPr/>
        </p:nvGrpSpPr>
        <p:grpSpPr>
          <a:xfrm>
            <a:off x="-8467" y="36514"/>
            <a:ext cx="6112933" cy="79375"/>
            <a:chExt cx="2888" cy="50"/>
          </a:xfrm>
        </p:grpSpPr>
        <p:pic>
          <p:nvPicPr>
            <p:cNvPr id="1035" name="矩形 10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888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031"/>
            <p:cNvSpPr>
              <a:spLocks noChangeArrowheads="1"/>
            </p:cNvSpPr>
            <p:nvPr/>
          </p:nvSpPr>
          <p:spPr bwMode="auto">
            <a:xfrm>
              <a:off x="4" y="3"/>
              <a:ext cx="2880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1pPr>
              <a:lvl2pPr marL="742950" indent="-28575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2pPr>
              <a:lvl3pPr marL="1143000" indent="-22860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3pPr>
              <a:lvl4pPr marL="1600200" indent="-22860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4pPr>
              <a:lvl5pPr marL="2057400" indent="-228600"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buFont typeface="Arial" panose="020b0604020202020204" pitchFamily="34" charset="0"/>
                <a:defRPr>
                  <a:solidFill>
                    <a:srgbClr val="000000"/>
                  </a:solidFill>
                  <a:latin typeface="Cambria" panose="02040503050406030204" pitchFamily="18" charset="0"/>
                  <a:ea typeface="华文楷体" panose="02010600040101010101" pitchFamily="2" charset="-122"/>
                </a:defRPr>
              </a:lvl9pPr>
            </a:lstStyle>
            <a:p>
              <a:pPr algn="ctr" eaLnBrk="1" hangingPunct="1"/>
              <a:endParaRPr lang="zh-CN" altLang="en-US" sz="1800"/>
            </a:p>
          </p:txBody>
        </p:sp>
      </p:grpSp>
      <p:pic>
        <p:nvPicPr>
          <p:cNvPr id="1029" name="图片 8"/>
          <p:cNvPicPr>
            <a:picLocks noChangeAspect="1" noChangeArrowheads="1"/>
          </p:cNvPicPr>
          <p:nvPr/>
        </p:nvPicPr>
        <p:blipFill>
          <a:blip r:embed="rId13">
            <a:lum bright="34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19850"/>
            <a:ext cx="12192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3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SzTx/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SzTx/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SzTx/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C466DC5-F758-4BA5-8C7B-F48EDFC4026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rgbClr val="001B36"/>
          </a:solidFill>
          <a:latin typeface="Maiandra GD"/>
          <a:ea typeface="隶书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  <a:cs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rgbClr val="001B36"/>
          </a:solidFill>
          <a:latin typeface="Maiandra GD" panose="020b0604020202020204" pitchFamily="34" charset="0"/>
          <a:ea typeface="隶书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77AB1"/>
        </a:buClr>
        <a:buSzPct val="50000"/>
        <a:buFont typeface="Wingdings 2" panose="05020102010507070707" pitchFamily="82" charset="2"/>
        <a:buChar char="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rgbClr val="51848E"/>
        </a:buClr>
        <a:buSzPct val="50000"/>
        <a:buFont typeface="Wingdings 2" panose="05020102010507070707" pitchFamily="82" charset="2"/>
        <a:buChar char="³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82" charset="2"/>
        <a:buChar char="®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82" charset="2"/>
        <a:buChar char="¯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SzPct val="45000"/>
        <a:buFont typeface="Wingdings 2" panose="05020102010507070707" pitchFamily="82" charset="2"/>
        <a:buChar char="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82" charset="2"/>
        <a:buChar char="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82" charset="2"/>
        <a:buChar char="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82" charset="2"/>
        <a:buChar char="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82" charset="2"/>
        <a:buChar char="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图片 1078" descr="图片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1"/>
            <a:ext cx="12192000" cy="105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矩形 1071"/>
          <p:cNvSpPr/>
          <p:nvPr userDrawn="1"/>
        </p:nvSpPr>
        <p:spPr>
          <a:xfrm flipV="1">
            <a:off x="0" y="1065213"/>
            <a:ext cx="12192000" cy="87312"/>
          </a:xfrm>
          <a:prstGeom prst="rect">
            <a:avLst/>
          </a:prstGeom>
          <a:solidFill>
            <a:srgbClr val="1E3346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 sz="18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8" name="直接连接符 1067"/>
          <p:cNvSpPr/>
          <p:nvPr userDrawn="1"/>
        </p:nvSpPr>
        <p:spPr>
          <a:xfrm>
            <a:off x="0" y="1096963"/>
            <a:ext cx="121920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sz="18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9" name="文本占位符 1026"/>
          <p:cNvSpPr>
            <a:spLocks noGrp="1"/>
          </p:cNvSpPr>
          <p:nvPr>
            <p:ph type="body"/>
          </p:nvPr>
        </p:nvSpPr>
        <p:spPr>
          <a:xfrm>
            <a:off x="609600" y="1371600"/>
            <a:ext cx="10871200" cy="5029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en-US" altLang="zh-CN"/>
              <a:t>Click to edit Master text styles</a:t>
            </a:r>
          </a:p>
          <a:p>
            <a:pPr lvl="1" indent="-285750"/>
            <a:r>
              <a:rPr lang="en-US" altLang="zh-CN"/>
              <a:t>Second level</a:t>
            </a:r>
          </a:p>
          <a:p>
            <a:pPr lvl="2" indent="-228600"/>
            <a:r>
              <a:rPr lang="en-US" altLang="zh-CN"/>
              <a:t>Third level</a:t>
            </a:r>
          </a:p>
          <a:p>
            <a:pPr lvl="3" indent="-228600"/>
            <a:r>
              <a:rPr lang="en-US" altLang="zh-CN"/>
              <a:t>Fourth level</a:t>
            </a:r>
          </a:p>
          <a:p>
            <a:pPr lvl="4" indent="-228600"/>
            <a:r>
              <a:rPr lang="en-US" altLang="zh-CN"/>
              <a:t>Fifth level</a:t>
            </a:r>
          </a:p>
        </p:txBody>
      </p:sp>
      <p:sp>
        <p:nvSpPr>
          <p:cNvPr id="2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7924800" y="6486525"/>
            <a:ext cx="3860800" cy="2984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r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XIANGYU EDUCATION GROUP</a:t>
            </a:r>
            <a:endParaRPr lang="en-US" alt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4368800" y="6480175"/>
            <a:ext cx="2844800" cy="2921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  <p:grpSp>
        <p:nvGrpSpPr>
          <p:cNvPr id="1032" name="组合 1073"/>
          <p:cNvGrpSpPr/>
          <p:nvPr userDrawn="1"/>
        </p:nvGrpSpPr>
        <p:grpSpPr>
          <a:xfrm>
            <a:off x="10513484" y="620713"/>
            <a:ext cx="1278467" cy="976312"/>
            <a:chOff x="4967" y="391"/>
            <a:chExt cx="604" cy="615"/>
          </a:xfrm>
        </p:grpSpPr>
        <p:sp>
          <p:nvSpPr>
            <p:cNvPr id="1033" name="椭圆 1069"/>
            <p:cNvSpPr/>
            <p:nvPr userDrawn="1"/>
          </p:nvSpPr>
          <p:spPr>
            <a:xfrm>
              <a:off x="4967" y="391"/>
              <a:ext cx="604" cy="61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lstStyle/>
            <a:p>
              <a:pPr lvl="0" indent="0"/>
              <a:endParaRPr lang="zh-CN" altLang="en-US" sz="180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pic>
          <p:nvPicPr>
            <p:cNvPr id="1034" name="图片 1072" descr="5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4992" y="431"/>
              <a:ext cx="546" cy="55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35" name="文本框 1079"/>
          <p:cNvSpPr txBox="1"/>
          <p:nvPr userDrawn="1"/>
        </p:nvSpPr>
        <p:spPr>
          <a:xfrm>
            <a:off x="6502400" y="228600"/>
            <a:ext cx="5181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翔宇教育集团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ransition/>
  <p:timing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2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 fontScale="90000"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F6D561D-DA72-44C7-8014-5DE69CE10B91}" type="datetimeFigureOut">
              <a:rPr lang="zh-CN" altLang="en-US" smtClean="0"/>
              <a:t>2021/12/3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388BADB-D976-45F7-BDAC-E6C32D07849D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325120"/>
            <a:r>
              <a:rPr lang="zh-CN" altLang="en-US"/>
              <a:t>第二级</a:t>
            </a:r>
          </a:p>
          <a:p>
            <a:pPr lvl="2" indent="-350520"/>
            <a:r>
              <a:rPr lang="zh-CN" altLang="en-US"/>
              <a:t>第三级</a:t>
            </a:r>
          </a:p>
          <a:p>
            <a:pPr lvl="3" indent="-315595"/>
            <a:r>
              <a:rPr lang="zh-CN" altLang="en-US"/>
              <a:t>第四级</a:t>
            </a:r>
          </a:p>
          <a:p>
            <a:pPr lvl="4" indent="-339725"/>
            <a:r>
              <a:rPr lang="zh-CN" altLang="en-US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buFontTx/>
              <a:buNone/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>
          <a:xfrm>
            <a:off x="508000" y="228600"/>
            <a:ext cx="10972800" cy="609600"/>
          </a:xfrm>
          <a:custGeom>
            <a:cxnLst>
              <a:cxn ang="0">
                <a:pos x="0" y="609600"/>
              </a:cxn>
              <a:cxn ang="0">
                <a:pos x="0" y="0"/>
              </a:cxn>
              <a:cxn ang="0">
                <a:pos x="82296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2056" name="Line 8"/>
          <p:cNvSpPr/>
          <p:nvPr/>
        </p:nvSpPr>
        <p:spPr>
          <a:xfrm>
            <a:off x="609600" y="6172200"/>
            <a:ext cx="109728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/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1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3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文本框 5"/>
          <p:cNvSpPr txBox="1"/>
          <p:nvPr/>
        </p:nvSpPr>
        <p:spPr>
          <a:xfrm>
            <a:off x="235585" y="2101850"/>
            <a:ext cx="117208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深思熟虑读文段</a:t>
            </a:r>
            <a:r>
              <a:rPr lang="en-US" altLang="zh-CN" sz="6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6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恰到好处补句子</a:t>
            </a:r>
            <a:endParaRPr lang="zh-CN" altLang="en-US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en-US" altLang="zh-CN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高考补写句子专题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Rectangle 2"/>
          <p:cNvSpPr/>
          <p:nvPr/>
        </p:nvSpPr>
        <p:spPr>
          <a:xfrm>
            <a:off x="423863" y="867059"/>
            <a:ext cx="11344274" cy="447814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266700">
              <a:lnSpc>
                <a:spcPts val="38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在下面一段文字横线处补写恰当的语句，使整段文字语意完整连贯，内容贴切，逻辑严密。每处不超过15个字。（5分）</a:t>
            </a:r>
          </a:p>
          <a:p>
            <a:pPr indent="266700">
              <a:lnSpc>
                <a:spcPts val="3800"/>
              </a:lnSpc>
            </a:pP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pPr indent="266700">
              <a:lnSpc>
                <a:spcPts val="38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在中国历史上，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en-US" sz="3200" b="1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火的发明使用，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，从此茹毛饮血的时代成为历史；农业的出现，人们由采集变为栽培植物，有目的地生产出自己的食物；面食的输入，使中国饮食文化由“粒食文化”进入“粉食文化” ；美洲农作物（如玉米、马铃薯等）的传入，增加了粮食的种类，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 u="sng"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；第五次的饮食变革，则是食物生产和制作的工业化、标准化。</a:t>
            </a:r>
          </a:p>
        </p:txBody>
      </p:sp>
      <p:sp>
        <p:nvSpPr>
          <p:cNvPr id="78850" name="矩形 2"/>
          <p:cNvSpPr/>
          <p:nvPr/>
        </p:nvSpPr>
        <p:spPr>
          <a:xfrm>
            <a:off x="1527970" y="6049478"/>
            <a:ext cx="6869112" cy="59439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266700">
              <a:lnSpc>
                <a:spcPts val="45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中心话题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</a:p>
        </p:txBody>
      </p:sp>
      <p:sp>
        <p:nvSpPr>
          <p:cNvPr id="20485" name="矩形 4"/>
          <p:cNvSpPr/>
          <p:nvPr/>
        </p:nvSpPr>
        <p:spPr>
          <a:xfrm>
            <a:off x="4424364" y="6018213"/>
            <a:ext cx="5356225" cy="584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中国历史上的饮食变革</a:t>
            </a:r>
          </a:p>
        </p:txBody>
      </p:sp>
      <p:sp>
        <p:nvSpPr>
          <p:cNvPr id="7" name="椭圆 34"/>
          <p:cNvSpPr/>
          <p:nvPr/>
        </p:nvSpPr>
        <p:spPr>
          <a:xfrm>
            <a:off x="1527970" y="2286000"/>
            <a:ext cx="1792286" cy="59531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8" name="椭圆 34"/>
          <p:cNvSpPr/>
          <p:nvPr/>
        </p:nvSpPr>
        <p:spPr>
          <a:xfrm>
            <a:off x="1027114" y="4749896"/>
            <a:ext cx="1792286" cy="59531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Rectangle 2"/>
          <p:cNvSpPr txBox="1"/>
          <p:nvPr/>
        </p:nvSpPr>
        <p:spPr>
          <a:xfrm>
            <a:off x="279401" y="0"/>
            <a:ext cx="9236074" cy="9873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4800" b="1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第一步：弄清话题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Rectangle 2"/>
          <p:cNvSpPr>
            <a:spLocks noGrp="1"/>
          </p:cNvSpPr>
          <p:nvPr>
            <p:ph idx="4294967295"/>
          </p:nvPr>
        </p:nvSpPr>
        <p:spPr>
          <a:xfrm>
            <a:off x="1936750" y="0"/>
            <a:ext cx="8940800" cy="915988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第二步：理清</a:t>
            </a:r>
            <a:r>
              <a:rPr lang="en-US" altLang="zh-CN" sz="4800" b="1" kern="12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层次  </a:t>
            </a:r>
            <a:r>
              <a:rPr lang="zh-CN" altLang="en-US" sz="4800" b="1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关注类型</a:t>
            </a:r>
          </a:p>
        </p:txBody>
      </p:sp>
      <p:sp>
        <p:nvSpPr>
          <p:cNvPr id="21507" name="矩形 2"/>
          <p:cNvSpPr/>
          <p:nvPr/>
        </p:nvSpPr>
        <p:spPr>
          <a:xfrm>
            <a:off x="285033" y="812801"/>
            <a:ext cx="10693400" cy="206210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）概括每句话的内容，把握文段语脉。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）理清前后句之间的逻辑关系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如总分，并列、转折、因果、条件等），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划分语段的层次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285033" y="2844225"/>
            <a:ext cx="1099185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）根据补写句子与上下文的关系 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确定补写句子的类型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。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491" y="3687705"/>
            <a:ext cx="11435018" cy="20251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 2" panose="05020102010507070707" pitchFamily="8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①</a:t>
            </a:r>
            <a:r>
              <a:rPr lang="zh-CN" altLang="en-US" sz="3200" b="1" ker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总起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句：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即能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领起或概括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整个语段或下文层次的语句。 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 2" panose="05020102010507070707" pitchFamily="82" charset="2"/>
              <a:buNone/>
              <a:defRPr/>
            </a:pPr>
            <a:r>
              <a:rPr lang="zh-CN" altLang="en-US" sz="3200" b="1" ker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②照应句：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是前面提出的内容，后文有照应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;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 2" panose="05020102010507070707" pitchFamily="82" charset="2"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     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后面出现的情节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,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前文有所交代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,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前后照应，和谐统一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的句子。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defRPr/>
            </a:pPr>
            <a:r>
              <a:rPr lang="zh-CN" altLang="en-US" sz="3200" b="1" ker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③总结句：</a:t>
            </a:r>
            <a:r>
              <a:rPr lang="zh-CN" altLang="en-US" sz="24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就是指对</a:t>
            </a:r>
            <a:r>
              <a:rPr lang="zh-CN" altLang="en-US" sz="2400" b="1" ker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整个语段</a:t>
            </a:r>
            <a:r>
              <a:rPr lang="zh-CN" altLang="en-US" sz="24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或语段中</a:t>
            </a:r>
            <a:r>
              <a:rPr lang="zh-CN" altLang="en-US" sz="2400" b="1" ker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某一个</a:t>
            </a:r>
            <a:r>
              <a:rPr lang="en-US" altLang="zh-CN" sz="2400" b="1" ker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400" b="1" ker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两个</a:t>
            </a:r>
            <a:r>
              <a:rPr lang="en-US" altLang="zh-CN" sz="2400" b="1" ker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400" b="1" ker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层次内容</a:t>
            </a:r>
            <a:r>
              <a:rPr lang="zh-CN" altLang="en-US" sz="2400" b="1" ker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作出总结</a:t>
            </a:r>
            <a:r>
              <a:rPr lang="zh-CN" altLang="en-US" sz="24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的句子。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1" name="Rectangle 2"/>
          <p:cNvSpPr/>
          <p:nvPr/>
        </p:nvSpPr>
        <p:spPr>
          <a:xfrm>
            <a:off x="1524000" y="1700214"/>
            <a:ext cx="9144000" cy="4765675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>
                  <a:alpha val="64998"/>
                </a:schemeClr>
              </a:gs>
            </a:gsLst>
            <a:lin ang="5400000" scaled="1"/>
          </a:gradFill>
          <a:ln w="9525">
            <a:noFill/>
          </a:ln>
        </p:spPr>
        <p:txBody>
          <a:bodyPr anchor="ctr" anchorCtr="0">
            <a:spAutoFit/>
          </a:bodyPr>
          <a:lstStyle/>
          <a:p>
            <a:pPr indent="266700">
              <a:lnSpc>
                <a:spcPct val="12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在中国历史上，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火的发明使用，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          </a:t>
            </a:r>
          </a:p>
          <a:p>
            <a:pPr indent="266700">
              <a:lnSpc>
                <a:spcPct val="120000"/>
              </a:lnSpc>
            </a:pP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，从此茹毛饮血的时代成为历史；农业的出现，人们由采集变为栽培植物，有目的地生产出自己的食物；面食的输入，使中国饮食文化由“粒食文化”进入“粉食文化”；美洲农作物（如玉米、马铃薯等）的传入，增加了粮食的种类，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；第五次的饮食变革，则是食物生产和制作的工业化、标准化。</a:t>
            </a:r>
          </a:p>
        </p:txBody>
      </p:sp>
      <p:sp>
        <p:nvSpPr>
          <p:cNvPr id="81922" name="TextBox 3"/>
          <p:cNvSpPr txBox="1"/>
          <p:nvPr/>
        </p:nvSpPr>
        <p:spPr>
          <a:xfrm>
            <a:off x="3287714" y="188913"/>
            <a:ext cx="5799137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理清层次，定类型</a:t>
            </a:r>
          </a:p>
        </p:txBody>
      </p:sp>
      <p:sp>
        <p:nvSpPr>
          <p:cNvPr id="39942" name="矩形 13"/>
          <p:cNvSpPr/>
          <p:nvPr/>
        </p:nvSpPr>
        <p:spPr>
          <a:xfrm>
            <a:off x="6902450" y="1801814"/>
            <a:ext cx="617538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// </a:t>
            </a:r>
          </a:p>
        </p:txBody>
      </p:sp>
      <p:sp>
        <p:nvSpPr>
          <p:cNvPr id="39943" name="圆角矩形标注 13"/>
          <p:cNvSpPr/>
          <p:nvPr/>
        </p:nvSpPr>
        <p:spPr>
          <a:xfrm>
            <a:off x="2063751" y="728663"/>
            <a:ext cx="2740025" cy="819150"/>
          </a:xfrm>
          <a:prstGeom prst="wedgeRoundRectCallout">
            <a:avLst>
              <a:gd name="adj1" fmla="val 65699"/>
              <a:gd name="adj2" fmla="val 10405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2588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概括总说</a:t>
            </a:r>
            <a:endParaRPr lang="zh-CN" altLang="en-US" sz="2800" b="1">
              <a:solidFill>
                <a:srgbClr val="0000CC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39944" name="圆角矩形标注 17"/>
          <p:cNvSpPr/>
          <p:nvPr/>
        </p:nvSpPr>
        <p:spPr>
          <a:xfrm>
            <a:off x="7896225" y="765175"/>
            <a:ext cx="2520950" cy="698500"/>
          </a:xfrm>
          <a:prstGeom prst="wedgeRoundRectCallout">
            <a:avLst>
              <a:gd name="adj1" fmla="val -5542"/>
              <a:gd name="adj2" fmla="val 97727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2588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②-⑥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分述</a:t>
            </a:r>
          </a:p>
        </p:txBody>
      </p:sp>
      <p:sp>
        <p:nvSpPr>
          <p:cNvPr id="39958" name="Rectangle 22"/>
          <p:cNvSpPr/>
          <p:nvPr/>
        </p:nvSpPr>
        <p:spPr>
          <a:xfrm>
            <a:off x="5203826" y="1657350"/>
            <a:ext cx="1655763" cy="6413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总起句</a:t>
            </a:r>
          </a:p>
        </p:txBody>
      </p:sp>
      <p:sp>
        <p:nvSpPr>
          <p:cNvPr id="39959" name="矩形 11"/>
          <p:cNvSpPr/>
          <p:nvPr/>
        </p:nvSpPr>
        <p:spPr>
          <a:xfrm>
            <a:off x="1776413" y="2182813"/>
            <a:ext cx="1727200" cy="6413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照应句</a:t>
            </a:r>
          </a:p>
        </p:txBody>
      </p:sp>
      <p:sp>
        <p:nvSpPr>
          <p:cNvPr id="39960" name="矩形 14"/>
          <p:cNvSpPr/>
          <p:nvPr/>
        </p:nvSpPr>
        <p:spPr>
          <a:xfrm>
            <a:off x="2309814" y="5114925"/>
            <a:ext cx="1728787" cy="6413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照应句</a:t>
            </a:r>
          </a:p>
        </p:txBody>
      </p:sp>
      <p:sp>
        <p:nvSpPr>
          <p:cNvPr id="39961" name="椭圆 34"/>
          <p:cNvSpPr/>
          <p:nvPr/>
        </p:nvSpPr>
        <p:spPr>
          <a:xfrm>
            <a:off x="8791575" y="2298700"/>
            <a:ext cx="730250" cy="681037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39962" name="椭圆 34"/>
          <p:cNvSpPr/>
          <p:nvPr/>
        </p:nvSpPr>
        <p:spPr>
          <a:xfrm>
            <a:off x="4179890" y="3504406"/>
            <a:ext cx="754063" cy="696913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39963" name="椭圆 34"/>
          <p:cNvSpPr/>
          <p:nvPr/>
        </p:nvSpPr>
        <p:spPr>
          <a:xfrm>
            <a:off x="7589843" y="4051302"/>
            <a:ext cx="503238" cy="681037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39964" name="椭圆 34"/>
          <p:cNvSpPr/>
          <p:nvPr/>
        </p:nvSpPr>
        <p:spPr>
          <a:xfrm>
            <a:off x="4019554" y="5180013"/>
            <a:ext cx="503238" cy="681038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14" name="椭圆 34"/>
          <p:cNvSpPr/>
          <p:nvPr/>
        </p:nvSpPr>
        <p:spPr>
          <a:xfrm>
            <a:off x="6488113" y="1700214"/>
            <a:ext cx="503237" cy="681037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4" grpId="0"/>
      <p:bldP spid="39958" grpId="0"/>
      <p:bldP spid="39959" grpId="0"/>
      <p:bldP spid="39960" grpId="0"/>
      <p:bldP spid="39961" grpId="0"/>
      <p:bldP spid="39962" grpId="0"/>
      <p:bldP spid="39963" grpId="0"/>
      <p:bldP spid="39964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5" name="Rectangle 2"/>
          <p:cNvSpPr>
            <a:spLocks noGrp="1"/>
          </p:cNvSpPr>
          <p:nvPr>
            <p:ph idx="4294967295"/>
          </p:nvPr>
        </p:nvSpPr>
        <p:spPr>
          <a:xfrm>
            <a:off x="2203450" y="185738"/>
            <a:ext cx="8089900" cy="11858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43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第三步：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抓标志词 </a:t>
            </a:r>
            <a:r>
              <a:rPr lang="zh-CN" altLang="en-US" sz="43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遣词造句</a:t>
            </a:r>
            <a:r>
              <a:rPr lang="zh-CN" altLang="en-US" sz="43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47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b="1" i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b="1" i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sz="15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742950" y="1070950"/>
            <a:ext cx="11068050" cy="471609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关注前后语境，瞻前顾后</a:t>
            </a:r>
            <a:endParaRPr lang="en-US" altLang="zh-CN" sz="3600" b="1">
              <a:solidFill>
                <a:srgbClr val="00020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关注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呼应词句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暗示性词句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关联词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提示性标点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（尤其是</a:t>
            </a:r>
            <a:r>
              <a:rPr lang="zh-CN" altLang="en-US" sz="4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冒号、分号、问号、破折号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关注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代词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（这些、那些、这种等）</a:t>
            </a: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关注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前后逻辑关系</a:t>
            </a:r>
            <a:r>
              <a:rPr lang="zh-CN" altLang="en-US" sz="3600" b="1">
                <a:solidFill>
                  <a:srgbClr val="000204"/>
                </a:solidFill>
                <a:latin typeface="楷体" panose="02010609060101010101" charset="-122"/>
                <a:ea typeface="楷体" panose="02010609060101010101" charset="-122"/>
              </a:rPr>
              <a:t>（个别到一般、具体到抽象、主要到次要，现象到本质等）</a:t>
            </a:r>
            <a:endParaRPr lang="en-US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3" name="Rectangle 2"/>
          <p:cNvSpPr/>
          <p:nvPr/>
        </p:nvSpPr>
        <p:spPr>
          <a:xfrm>
            <a:off x="1739901" y="1046164"/>
            <a:ext cx="8856663" cy="5159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在中国历史上，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①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lang="en-US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：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火的发明使用，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      </a:t>
            </a:r>
          </a:p>
          <a:p>
            <a:pPr marL="0" marR="0" lvl="0" indent="2667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②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，从此茹毛饮血的时代成为历史；农业的出现，人们由采集变为栽培植物，有目的地生产出自己的食物；面食的输入，使中国饮食文化由“粒食文化”进入“粉食文化” ；美洲农作物（如玉米、马铃薯等）的传入，增加了粮食的种类，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③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；第五次的饮食变革，则是食物生产和制作的工业化、标准化。</a:t>
            </a:r>
          </a:p>
        </p:txBody>
      </p:sp>
      <p:sp>
        <p:nvSpPr>
          <p:cNvPr id="84994" name="TextBox 3"/>
          <p:cNvSpPr txBox="1"/>
          <p:nvPr/>
        </p:nvSpPr>
        <p:spPr>
          <a:xfrm>
            <a:off x="2782888" y="0"/>
            <a:ext cx="75565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抓标志词   遣词造句</a:t>
            </a:r>
          </a:p>
        </p:txBody>
      </p:sp>
      <p:sp>
        <p:nvSpPr>
          <p:cNvPr id="40966" name="Rectangle 6"/>
          <p:cNvSpPr/>
          <p:nvPr/>
        </p:nvSpPr>
        <p:spPr>
          <a:xfrm>
            <a:off x="5448301" y="1082675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总起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句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0967" name="矩形 11"/>
          <p:cNvSpPr/>
          <p:nvPr/>
        </p:nvSpPr>
        <p:spPr>
          <a:xfrm>
            <a:off x="2120901" y="1716088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黑体" panose="02010609060101010101" charset="-122"/>
                <a:cs typeface="+mn-cs"/>
              </a:rPr>
              <a:t>照应句</a:t>
            </a:r>
          </a:p>
        </p:txBody>
      </p:sp>
      <p:sp>
        <p:nvSpPr>
          <p:cNvPr id="40968" name="矩形 14"/>
          <p:cNvSpPr/>
          <p:nvPr/>
        </p:nvSpPr>
        <p:spPr>
          <a:xfrm>
            <a:off x="4038600" y="4856163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照应句</a:t>
            </a:r>
          </a:p>
        </p:txBody>
      </p:sp>
      <p:sp>
        <p:nvSpPr>
          <p:cNvPr id="40971" name="Rectangle 5"/>
          <p:cNvSpPr/>
          <p:nvPr/>
        </p:nvSpPr>
        <p:spPr>
          <a:xfrm>
            <a:off x="6499225" y="5076826"/>
            <a:ext cx="3384550" cy="43021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3" name="Text Box 13"/>
          <p:cNvSpPr txBox="1"/>
          <p:nvPr/>
        </p:nvSpPr>
        <p:spPr>
          <a:xfrm>
            <a:off x="4522788" y="908050"/>
            <a:ext cx="44640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五次 饮食变革</a:t>
            </a:r>
          </a:p>
        </p:txBody>
      </p:sp>
      <p:sp>
        <p:nvSpPr>
          <p:cNvPr id="40975" name="Text Box 15"/>
          <p:cNvSpPr txBox="1"/>
          <p:nvPr/>
        </p:nvSpPr>
        <p:spPr>
          <a:xfrm>
            <a:off x="4408488" y="854075"/>
            <a:ext cx="741362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有</a:t>
            </a:r>
          </a:p>
        </p:txBody>
      </p:sp>
      <p:sp>
        <p:nvSpPr>
          <p:cNvPr id="40980" name="椭圆 34"/>
          <p:cNvSpPr/>
          <p:nvPr/>
        </p:nvSpPr>
        <p:spPr>
          <a:xfrm>
            <a:off x="5075239" y="2481263"/>
            <a:ext cx="503237" cy="5143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0981" name="椭圆 34"/>
          <p:cNvSpPr/>
          <p:nvPr/>
        </p:nvSpPr>
        <p:spPr>
          <a:xfrm>
            <a:off x="6269039" y="2428876"/>
            <a:ext cx="987425" cy="60801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0982" name="椭圆 34"/>
          <p:cNvSpPr/>
          <p:nvPr/>
        </p:nvSpPr>
        <p:spPr>
          <a:xfrm>
            <a:off x="2624139" y="3779838"/>
            <a:ext cx="503237" cy="5000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0983" name="椭圆 34"/>
          <p:cNvSpPr/>
          <p:nvPr/>
        </p:nvSpPr>
        <p:spPr>
          <a:xfrm>
            <a:off x="5432426" y="3713164"/>
            <a:ext cx="987425" cy="55403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0984" name="Text Box 24"/>
          <p:cNvSpPr txBox="1"/>
          <p:nvPr/>
        </p:nvSpPr>
        <p:spPr>
          <a:xfrm>
            <a:off x="1889126" y="1612900"/>
            <a:ext cx="352742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由    变为</a:t>
            </a:r>
          </a:p>
        </p:txBody>
      </p:sp>
      <p:sp>
        <p:nvSpPr>
          <p:cNvPr id="40985" name="Text Box 25"/>
          <p:cNvSpPr txBox="1"/>
          <p:nvPr/>
        </p:nvSpPr>
        <p:spPr>
          <a:xfrm>
            <a:off x="2725739" y="16160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生食</a:t>
            </a:r>
          </a:p>
        </p:txBody>
      </p:sp>
      <p:sp>
        <p:nvSpPr>
          <p:cNvPr id="40986" name="Text Box 26"/>
          <p:cNvSpPr txBox="1"/>
          <p:nvPr/>
        </p:nvSpPr>
        <p:spPr>
          <a:xfrm>
            <a:off x="4427539" y="16160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熟食</a:t>
            </a:r>
          </a:p>
        </p:txBody>
      </p:sp>
      <p:sp>
        <p:nvSpPr>
          <p:cNvPr id="40987" name="Rectangle 10"/>
          <p:cNvSpPr/>
          <p:nvPr/>
        </p:nvSpPr>
        <p:spPr>
          <a:xfrm>
            <a:off x="8362950" y="3149600"/>
            <a:ext cx="2305050" cy="458788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3" name="Rectangle 33"/>
          <p:cNvSpPr/>
          <p:nvPr/>
        </p:nvSpPr>
        <p:spPr>
          <a:xfrm>
            <a:off x="5289551" y="6092825"/>
            <a:ext cx="352901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A8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变得更加多样化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A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4" name="Rectangle 10"/>
          <p:cNvSpPr/>
          <p:nvPr/>
        </p:nvSpPr>
        <p:spPr>
          <a:xfrm>
            <a:off x="5851525" y="3163888"/>
            <a:ext cx="2305050" cy="487362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5" name="Rectangle 10"/>
          <p:cNvSpPr/>
          <p:nvPr/>
        </p:nvSpPr>
        <p:spPr>
          <a:xfrm>
            <a:off x="1819275" y="4416426"/>
            <a:ext cx="6553200" cy="492125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500"/>
                                        <p:tgtEl>
                                          <p:spTgt spid="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40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67" grpId="0"/>
      <p:bldP spid="40968" grpId="0"/>
      <p:bldP spid="40971" grpId="0"/>
      <p:bldP spid="40973" grpId="0"/>
      <p:bldP spid="40975" grpId="0"/>
      <p:bldP spid="40980" grpId="0"/>
      <p:bldP spid="40980" grpId="1"/>
      <p:bldP spid="40981" grpId="0"/>
      <p:bldP spid="40981" grpId="1"/>
      <p:bldP spid="40982" grpId="0"/>
      <p:bldP spid="40982" grpId="1"/>
      <p:bldP spid="40983" grpId="0"/>
      <p:bldP spid="40983" grpId="1"/>
      <p:bldP spid="40984" grpId="0"/>
      <p:bldP spid="40985" grpId="0"/>
      <p:bldP spid="40986" grpId="0"/>
      <p:bldP spid="40987" grpId="0"/>
      <p:bldP spid="40993" grpId="0"/>
      <p:bldP spid="40994" grpId="0"/>
      <p:bldP spid="409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"/>
          <p:cNvSpPr/>
          <p:nvPr/>
        </p:nvSpPr>
        <p:spPr>
          <a:xfrm>
            <a:off x="1919289" y="1989139"/>
            <a:ext cx="8301037" cy="3165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再读文段，检查补写后内容是否符合题干要求、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语言是否连贯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有无语病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字数是否符合要求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等。答案如有问题，需重新拟写。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6018" name="Rectangle 2"/>
          <p:cNvSpPr/>
          <p:nvPr/>
        </p:nvSpPr>
        <p:spPr>
          <a:xfrm>
            <a:off x="2279650" y="452439"/>
            <a:ext cx="8089900" cy="12207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43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第四</a:t>
            </a:r>
            <a:r>
              <a:rPr lang="en-US" altLang="zh-CN" sz="43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步：</a:t>
            </a:r>
            <a:r>
              <a:rPr lang="zh-CN" altLang="en-US" sz="43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再读全文</a:t>
            </a:r>
            <a:r>
              <a:rPr lang="zh-CN" altLang="en-US" sz="47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3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查漏补缺</a:t>
            </a:r>
            <a:endParaRPr lang="en-US" altLang="zh-CN" sz="3200" b="1" i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en-US" altLang="zh-CN" sz="3200" b="1" i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zh-CN" altLang="en-US" sz="15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3470547" y="5374980"/>
            <a:ext cx="7054577" cy="911520"/>
          </a:xfrm>
          <a:prstGeom prst="wedgeRoundRectCallout">
            <a:avLst>
              <a:gd name="adj1" fmla="val 1376"/>
              <a:gd name="adj2" fmla="val -141223"/>
              <a:gd name="adj3" fmla="val 16667"/>
            </a:avLst>
          </a:prstGeom>
          <a:solidFill>
            <a:srgbClr val="477DEA"/>
          </a:solidFill>
          <a:ln w="12700" cap="flat" cmpd="sng" algn="ctr">
            <a:solidFill>
              <a:srgbClr val="477DEA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答案不要出现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病句、错别字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 panose="020b0503020204020204" charset="-122"/>
                <a:cs typeface="+mn-cs"/>
              </a:rPr>
              <a:t>等低级错误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1" name="Rectangle 2"/>
          <p:cNvSpPr/>
          <p:nvPr/>
        </p:nvSpPr>
        <p:spPr>
          <a:xfrm>
            <a:off x="1847851" y="765175"/>
            <a:ext cx="8569325" cy="57927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在中国历史上，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火的发明使用，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，从此茹毛饮血的时代成为历史；农业的出现，人们由采集变为栽培植物，有目的地生产出自己的食物；面食的输入，使中国饮食文化由“粒食文化”进入“粉食文化” ；美洲农作物（如玉米、马铃薯等）的传入，增加了粮食的种类，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         </a:t>
            </a:r>
          </a:p>
          <a:p>
            <a:pPr indent="266700">
              <a:lnSpc>
                <a:spcPct val="130000"/>
              </a:lnSpc>
            </a:pP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；第五次的饮食变革，则是食物生产和制作的工业化、标准化。</a:t>
            </a:r>
          </a:p>
        </p:txBody>
      </p:sp>
      <p:sp>
        <p:nvSpPr>
          <p:cNvPr id="41990" name="Text Box 6"/>
          <p:cNvSpPr txBox="1"/>
          <p:nvPr/>
        </p:nvSpPr>
        <p:spPr>
          <a:xfrm>
            <a:off x="4583113" y="549275"/>
            <a:ext cx="5472112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五次饮食变革</a:t>
            </a:r>
          </a:p>
        </p:txBody>
      </p:sp>
      <p:sp>
        <p:nvSpPr>
          <p:cNvPr id="41991" name="Rectangle 7"/>
          <p:cNvSpPr/>
          <p:nvPr/>
        </p:nvSpPr>
        <p:spPr>
          <a:xfrm>
            <a:off x="2711450" y="1412875"/>
            <a:ext cx="59055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使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人们的饮食由生食变为熟食</a:t>
            </a:r>
          </a:p>
        </p:txBody>
      </p:sp>
      <p:sp>
        <p:nvSpPr>
          <p:cNvPr id="41992" name="Rectangle 8"/>
          <p:cNvSpPr/>
          <p:nvPr/>
        </p:nvSpPr>
        <p:spPr>
          <a:xfrm>
            <a:off x="1992313" y="5084764"/>
            <a:ext cx="7129462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使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人们的饮食变得更加多样化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  <p:bldP spid="419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4" name="文本框 40963"/>
          <p:cNvSpPr txBox="1"/>
          <p:nvPr/>
        </p:nvSpPr>
        <p:spPr>
          <a:xfrm>
            <a:off x="4495800" y="304800"/>
            <a:ext cx="5334000" cy="5877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9060101010101" charset="-122"/>
              </a:rPr>
              <a:t>解题八要：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一要考虑陈述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对象的一致性，</a:t>
            </a:r>
            <a:endParaRPr lang="zh-CN" altLang="en-US" sz="2800" b="1"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二要抓住语段表达的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中心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三要注意语言表达的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逻辑性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四要注意句中信息的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照应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性，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五要注意结构的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对称性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六要注意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关键词语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的提示性，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七要注意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感情色彩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的和谐性，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八要兼顾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修辞手法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</a:rPr>
              <a:t>的特殊性。</a:t>
            </a:r>
          </a:p>
        </p:txBody>
      </p:sp>
      <p:sp>
        <p:nvSpPr>
          <p:cNvPr id="40965" name="矩形 40964" descr="白色大理石"/>
          <p:cNvSpPr/>
          <p:nvPr/>
        </p:nvSpPr>
        <p:spPr>
          <a:xfrm>
            <a:off x="682625" y="2206625"/>
            <a:ext cx="2286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>
                <a:blipFill rotWithShape="0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方法点拨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57265" y="161942"/>
            <a:ext cx="7238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四、勇闯真题，夯实提升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2949" y="1260187"/>
            <a:ext cx="9934575" cy="47089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高考真题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】在下面一段文字横线处补写恰当的语句，使整段文字语意完整连贯，内容贴切，逻辑严密。每处不超过15个字。（6分）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</a:t>
            </a: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药品可以帮我们预防、治疗疾病，但若使用不当</a:t>
            </a:r>
            <a:r>
              <a:rPr kumimoji="0" lang="zh-CN" altLang="en-US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①           </a:t>
            </a: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以口服药为例，药物进入胃肠道后逐渐被吸进血液，随着时间推移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    ②   </a:t>
            </a: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，当药物浓度高于某一数值时就开始发挥疗效，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30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然而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    ③   ，</a:t>
            </a: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超过一定限度就可能产生毒性，危害身体健康。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980981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在下面一段文字横线处补写恰当的语句，使整段文字语意完整连贯，内容贴切，逻辑严密。每处不超过15个字。（6分）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</a:t>
            </a: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药品可以帮我们预防、治疗疾病，但若使用不当</a:t>
            </a:r>
            <a:r>
              <a:rPr lang="zh-CN" altLang="en-US" sz="2800" b="1" spc="3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，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①           </a:t>
            </a: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以口服药为例，药物进入胃肠道后逐渐被吸进血液，随着时间推移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    ②   </a:t>
            </a: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，当药物浓度高于某一数值时就开始发挥疗效，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spc="3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然而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    ③   ，</a:t>
            </a: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超过一定限度就可能产生毒性，危害身体健康。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30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答案：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78973" y="2074030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4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答</a:t>
            </a:r>
            <a:r>
              <a:rPr kumimoji="0" lang="zh-CN" altLang="en-US" sz="2400" b="1" i="0" u="none" strike="noStrike" kern="1200" cap="none" spc="0" normalizeH="0" baseline="0" noProof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①也可能对身体产生</a:t>
            </a:r>
            <a:r>
              <a:rPr lang="zh-CN" altLang="en-US" sz="24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损害（总起句）</a:t>
            </a:r>
            <a:endParaRPr kumimoji="0" lang="zh-CN" altLang="en-US" sz="2400" b="1" i="0" u="none" strike="noStrike" kern="1200" cap="none" spc="0" normalizeH="0" baseline="0" noProof="0">
              <a:ln>
                <a:solidFill>
                  <a:srgbClr val="FFFF00"/>
                </a:solidFill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3100" y="4067859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答②血液中药物浓度会逐渐升高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2120" y="5960691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答③药物浓度并不是越高越好  （照应句）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6329586" y="166608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话题：    药品的作用与使用</a:t>
            </a:r>
          </a:p>
        </p:txBody>
      </p:sp>
      <p:sp>
        <p:nvSpPr>
          <p:cNvPr id="7" name="椭圆 16387"/>
          <p:cNvSpPr/>
          <p:nvPr/>
        </p:nvSpPr>
        <p:spPr>
          <a:xfrm>
            <a:off x="134590" y="1516776"/>
            <a:ext cx="884362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0" y="1970790"/>
            <a:ext cx="884362" cy="487362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6541345" y="1039722"/>
            <a:ext cx="53080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第一空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：  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关联词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但若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前后文语境</a:t>
            </a:r>
          </a:p>
        </p:txBody>
      </p:sp>
      <p:sp>
        <p:nvSpPr>
          <p:cNvPr id="13" name="箭头: 下 12"/>
          <p:cNvSpPr/>
          <p:nvPr/>
        </p:nvSpPr>
        <p:spPr>
          <a:xfrm rot="4215198">
            <a:off x="2109486" y="445194"/>
            <a:ext cx="370916" cy="2707215"/>
          </a:xfrm>
          <a:prstGeom prst="downArrow">
            <a:avLst>
              <a:gd name="adj1" fmla="val 30359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6387"/>
          <p:cNvSpPr/>
          <p:nvPr/>
        </p:nvSpPr>
        <p:spPr>
          <a:xfrm>
            <a:off x="3332510" y="4517151"/>
            <a:ext cx="2363440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6548778" y="2700127"/>
            <a:ext cx="53080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第二空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：关注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句子类型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（过渡句）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    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前后文语境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关键词：随着</a:t>
            </a:r>
          </a:p>
        </p:txBody>
      </p:sp>
      <p:sp>
        <p:nvSpPr>
          <p:cNvPr id="16" name="左大括号 15"/>
          <p:cNvSpPr/>
          <p:nvPr/>
        </p:nvSpPr>
        <p:spPr>
          <a:xfrm rot="16200000">
            <a:off x="2815678" y="606256"/>
            <a:ext cx="148606" cy="5455270"/>
          </a:xfrm>
          <a:prstGeom prst="leftBrace">
            <a:avLst/>
          </a:prstGeom>
          <a:solidFill>
            <a:srgbClr val="00B0F0"/>
          </a:solidFill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rot="16200000">
            <a:off x="2780182" y="1044076"/>
            <a:ext cx="148606" cy="5455270"/>
          </a:xfrm>
          <a:prstGeom prst="leftBrace">
            <a:avLst/>
          </a:prstGeom>
          <a:solidFill>
            <a:srgbClr val="00B0F0"/>
          </a:solidFill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 rot="16200000">
            <a:off x="2815678" y="1485756"/>
            <a:ext cx="148606" cy="5455270"/>
          </a:xfrm>
          <a:prstGeom prst="leftBrace">
            <a:avLst/>
          </a:prstGeom>
          <a:solidFill>
            <a:srgbClr val="00B0F0"/>
          </a:solidFill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9" name="椭圆 16387"/>
          <p:cNvSpPr/>
          <p:nvPr/>
        </p:nvSpPr>
        <p:spPr>
          <a:xfrm>
            <a:off x="3500333" y="2820366"/>
            <a:ext cx="884362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20" name="TextBox 2"/>
          <p:cNvSpPr txBox="1"/>
          <p:nvPr/>
        </p:nvSpPr>
        <p:spPr>
          <a:xfrm>
            <a:off x="6701061" y="4552610"/>
            <a:ext cx="53080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第三空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：关注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关联词，然而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    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前后文语境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关注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关键词：超过、毒性</a:t>
            </a:r>
          </a:p>
        </p:txBody>
      </p:sp>
      <p:sp>
        <p:nvSpPr>
          <p:cNvPr id="21" name="Rectangle 10"/>
          <p:cNvSpPr/>
          <p:nvPr/>
        </p:nvSpPr>
        <p:spPr>
          <a:xfrm>
            <a:off x="60594" y="4494995"/>
            <a:ext cx="884362" cy="487362"/>
          </a:xfrm>
          <a:prstGeom prst="rect">
            <a:avLst/>
          </a:prstGeom>
          <a:noFill/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椭圆 16387"/>
          <p:cNvSpPr/>
          <p:nvPr/>
        </p:nvSpPr>
        <p:spPr>
          <a:xfrm>
            <a:off x="2319838" y="4982357"/>
            <a:ext cx="1012672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2" name="Text Box 13"/>
          <p:cNvSpPr txBox="1"/>
          <p:nvPr/>
        </p:nvSpPr>
        <p:spPr>
          <a:xfrm rot="531656">
            <a:off x="2962903" y="338047"/>
            <a:ext cx="1800746" cy="116853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假设、转折</a:t>
            </a:r>
          </a:p>
        </p:txBody>
      </p:sp>
      <p:sp>
        <p:nvSpPr>
          <p:cNvPr id="24" name="对话气泡: 圆角矩形 23"/>
          <p:cNvSpPr/>
          <p:nvPr/>
        </p:nvSpPr>
        <p:spPr>
          <a:xfrm>
            <a:off x="76126" y="647548"/>
            <a:ext cx="2274404" cy="585787"/>
          </a:xfrm>
          <a:prstGeom prst="wedgeRoundRectCallout">
            <a:avLst>
              <a:gd name="adj1" fmla="val -20833"/>
              <a:gd name="adj2" fmla="val 10315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药品的作用</a:t>
            </a:r>
            <a:endParaRPr lang="zh-CN" altLang="en-US" sz="2400"/>
          </a:p>
        </p:txBody>
      </p:sp>
      <p:sp>
        <p:nvSpPr>
          <p:cNvPr id="25" name="标注: 弯曲线形 24"/>
          <p:cNvSpPr/>
          <p:nvPr/>
        </p:nvSpPr>
        <p:spPr>
          <a:xfrm>
            <a:off x="2097421" y="5556463"/>
            <a:ext cx="2470177" cy="83840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2753"/>
              <a:gd name="adj6" fmla="val -44786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药品的使用方法</a:t>
            </a:r>
          </a:p>
        </p:txBody>
      </p:sp>
      <p:sp>
        <p:nvSpPr>
          <p:cNvPr id="26" name="椭圆 16387"/>
          <p:cNvSpPr/>
          <p:nvPr/>
        </p:nvSpPr>
        <p:spPr>
          <a:xfrm>
            <a:off x="3615353" y="3286277"/>
            <a:ext cx="1458092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3" grpId="0"/>
      <p:bldP spid="14" grpId="0"/>
      <p:bldP spid="16" grpId="0"/>
      <p:bldP spid="17" grpId="0"/>
      <p:bldP spid="18" grpId="0"/>
      <p:bldP spid="19" grpId="0"/>
      <p:bldP spid="21" grpId="0"/>
      <p:bldP spid="22" grpId="0"/>
      <p:bldP spid="12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804544" y="832574"/>
            <a:ext cx="9934575" cy="4215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2021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年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高考真题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】</a:t>
            </a:r>
            <a:r>
              <a:rPr lang="en-US" altLang="zh-CN" sz="24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  <a:sym typeface="+mn-ea"/>
              </a:rPr>
              <a:t>请在文中横线处补写恰当的语句，使整段文字语意完整连贯，内容贴切，逻辑严密，每处不超过10个字。(6分)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 新疆是我国较早大量种植和使用棉花的地区之一。新疆光照充足，热量丰富，空气干燥，昼夜温差大，拥有①      ，适宜棉花的种植和生长，新疆棉尤其是长绒棉品质优良，深受消费者喜爱。除了上述自然条件，现代科技的应用也是新疆棉②        。近年来，新疆棉品质不断提升，同时③       ，但仍然供不应求。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-85725"/>
            <a:ext cx="6310313" cy="11430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第</a:t>
            </a:r>
            <a:r>
              <a:rPr lang="en-US" altLang="zh-CN">
                <a:solidFill>
                  <a:srgbClr val="FF0000"/>
                </a:solidFill>
              </a:rPr>
              <a:t>20</a:t>
            </a:r>
            <a:r>
              <a:rPr lang="zh-CN" altLang="en-US">
                <a:solidFill>
                  <a:srgbClr val="FF0000"/>
                </a:solidFill>
              </a:rPr>
              <a:t>题考点、考情分析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2"/>
          <p:cNvSpPr txBox="1"/>
          <p:nvPr/>
        </p:nvSpPr>
        <p:spPr>
          <a:xfrm>
            <a:off x="420688" y="321889"/>
            <a:ext cx="11127740" cy="39319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【应用提高1】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每处不超过15个字。（6分） 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“千门万户曈曈日，总把新桃换日符。”春联的来源是桃符。最初人们挂在门旁以避邪，后来画门神像木刻人形挂在门旁于桃木上，再简化为在桃木板上题写门神名字。贴春联是中国人过年时的一项传统民俗活动。人们通常在除夕这天，将写好的春联贴于门上</a:t>
            </a:r>
            <a:r>
              <a:rPr kumimoji="0" lang="zh-CN" altLang="zh-CN" sz="28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。   ①  ，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如四言联“春安夏泰，秋稔冬祥”，六言联“冬尽梅花点点，春回爆竹声声”。②</a:t>
            </a:r>
            <a:r>
              <a:rPr kumimoji="0" lang="en-US" altLang="zh-CN" sz="28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</a:t>
            </a:r>
            <a:r>
              <a:rPr kumimoji="0" lang="zh-CN" altLang="zh-CN" sz="28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。所谓横批，是指挂贴于一副对联上头的横幅。   ③   ，例如“一帆风顺年年好，万事如意步步高”“喜居宝地千年旺，福照家门万事兴”。春联大都用红纸书写，红色有吉祥，避邪的意思。</a:t>
            </a:r>
          </a:p>
        </p:txBody>
      </p:sp>
      <p:sp>
        <p:nvSpPr>
          <p:cNvPr id="18435" name="矩形 1"/>
          <p:cNvSpPr/>
          <p:nvPr/>
        </p:nvSpPr>
        <p:spPr>
          <a:xfrm>
            <a:off x="405448" y="4393373"/>
            <a:ext cx="5865813" cy="1554480"/>
          </a:xfrm>
          <a:prstGeom prst="rect">
            <a:avLst/>
          </a:prstGeom>
          <a:noFill/>
          <a:ln>
            <a:solidFill>
              <a:srgbClr val="1552D1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  <a:sym typeface="+mn-ea"/>
              </a:rPr>
              <a:t>①春联的字数可多可少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  <a:sym typeface="+mn-ea"/>
              </a:rPr>
              <a:t>②春联还要有横批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  <a:sym typeface="+mn-ea"/>
              </a:rPr>
              <a:t>③春联寓意吉祥</a:t>
            </a:r>
          </a:p>
        </p:txBody>
      </p:sp>
      <p:sp>
        <p:nvSpPr>
          <p:cNvPr id="18436" name="TextBox 7"/>
          <p:cNvSpPr txBox="1"/>
          <p:nvPr/>
        </p:nvSpPr>
        <p:spPr>
          <a:xfrm>
            <a:off x="6781801" y="4449911"/>
            <a:ext cx="4894896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总起句（能领起或概括整个语段或下文层次的语句。 ）</a:t>
            </a:r>
          </a:p>
        </p:txBody>
      </p:sp>
      <p:sp>
        <p:nvSpPr>
          <p:cNvPr id="18437" name="椭圆 16387"/>
          <p:cNvSpPr/>
          <p:nvPr/>
        </p:nvSpPr>
        <p:spPr>
          <a:xfrm>
            <a:off x="5984558" y="2391727"/>
            <a:ext cx="1447800" cy="555625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8438" name="椭圆 16387"/>
          <p:cNvSpPr/>
          <p:nvPr/>
        </p:nvSpPr>
        <p:spPr>
          <a:xfrm>
            <a:off x="765493" y="2409190"/>
            <a:ext cx="1344613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8439" name="椭圆 16387"/>
          <p:cNvSpPr/>
          <p:nvPr/>
        </p:nvSpPr>
        <p:spPr>
          <a:xfrm>
            <a:off x="8081646" y="3696971"/>
            <a:ext cx="1041400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8440" name="椭圆 16387"/>
          <p:cNvSpPr/>
          <p:nvPr/>
        </p:nvSpPr>
        <p:spPr>
          <a:xfrm>
            <a:off x="3975418" y="2892463"/>
            <a:ext cx="1589640" cy="487363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8441" name="椭圆 16387"/>
          <p:cNvSpPr/>
          <p:nvPr/>
        </p:nvSpPr>
        <p:spPr>
          <a:xfrm>
            <a:off x="10491788" y="3696971"/>
            <a:ext cx="1041400" cy="520700"/>
          </a:xfrm>
          <a:prstGeom prst="ellipse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9245" y="-76488"/>
            <a:ext cx="9191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请大家按要求完成题目，小组内部讨论明确答案</a:t>
            </a:r>
          </a:p>
        </p:txBody>
      </p:sp>
      <p:sp>
        <p:nvSpPr>
          <p:cNvPr id="11" name="矩形 10"/>
          <p:cNvSpPr/>
          <p:nvPr/>
        </p:nvSpPr>
        <p:spPr>
          <a:xfrm>
            <a:off x="4886090" y="5947853"/>
            <a:ext cx="69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规律总结：关注逻辑、呼应词。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 b="1">
              <a:solidFill>
                <a:srgbClr val="1D528D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  <p:bldP spid="18441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1"/>
          <p:cNvSpPr txBox="1"/>
          <p:nvPr/>
        </p:nvSpPr>
        <p:spPr>
          <a:xfrm>
            <a:off x="1519239" y="2449514"/>
            <a:ext cx="38306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第二步：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理清层次  </a:t>
            </a:r>
            <a:r>
              <a:rPr lang="zh-CN" altLang="en-US" sz="20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确定类型</a:t>
            </a:r>
            <a:endParaRPr lang="zh-CN" altLang="en-US" sz="20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519239" y="4125914"/>
            <a:ext cx="3786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第三步：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抓标志词  </a:t>
            </a:r>
            <a:r>
              <a:rPr lang="zh-CN" altLang="en-US" sz="20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遣词造句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833564" y="5780089"/>
            <a:ext cx="3648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第四步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再读全文 </a:t>
            </a:r>
            <a:r>
              <a:rPr lang="zh-CN" altLang="en-US" sz="20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查漏补缺</a:t>
            </a:r>
            <a:endParaRPr lang="zh-CN" altLang="en-US" sz="20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3651250" y="1544639"/>
            <a:ext cx="287338" cy="728663"/>
          </a:xfrm>
          <a:prstGeom prst="downArrow">
            <a:avLst/>
          </a:prstGeom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3652838" y="3068638"/>
            <a:ext cx="287338" cy="865188"/>
          </a:xfrm>
          <a:prstGeom prst="downArrow">
            <a:avLst/>
          </a:prstGeom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3746500" y="4643438"/>
            <a:ext cx="287338" cy="941388"/>
          </a:xfrm>
          <a:prstGeom prst="downArrow">
            <a:avLst/>
          </a:prstGeom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5159376" y="1792289"/>
            <a:ext cx="144463" cy="1463675"/>
          </a:xfrm>
          <a:prstGeom prst="leftBrac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5294313" y="3579814"/>
            <a:ext cx="146050" cy="1465263"/>
          </a:xfrm>
          <a:prstGeom prst="leftBrac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7" name="文本框 1"/>
          <p:cNvSpPr txBox="1"/>
          <p:nvPr/>
        </p:nvSpPr>
        <p:spPr>
          <a:xfrm>
            <a:off x="5367338" y="1992156"/>
            <a:ext cx="5124450" cy="1106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总起句：</a:t>
            </a:r>
            <a:r>
              <a:rPr lang="zh-CN" altLang="en-US" sz="2200" b="1"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引出下文、总括下文</a:t>
            </a:r>
            <a:endParaRPr lang="en-US" altLang="zh-CN" sz="2200" b="1"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r>
              <a:rPr lang="en-US" altLang="zh-CN" sz="2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照应句：</a:t>
            </a:r>
            <a:r>
              <a:rPr lang="zh-CN" altLang="en-US" sz="2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前后照应</a:t>
            </a:r>
            <a:endParaRPr lang="en-US" altLang="zh-CN" sz="22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r>
              <a:rPr lang="en-US" altLang="zh-CN" sz="2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2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总结句：</a:t>
            </a:r>
            <a:r>
              <a:rPr lang="zh-CN" altLang="en-US" sz="2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归纳、总结；概括、升华</a:t>
            </a:r>
            <a:endParaRPr lang="en-US" altLang="zh-CN" sz="22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5573713" y="3571875"/>
            <a:ext cx="2697162" cy="193899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呼应词句</a:t>
            </a:r>
            <a:endParaRPr lang="en-US" altLang="zh-CN" sz="24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暗示性词句</a:t>
            </a:r>
            <a:endParaRPr lang="en-US" altLang="zh-CN" sz="24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关联词</a:t>
            </a:r>
            <a:endParaRPr lang="en-US" altLang="zh-CN" sz="24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4.</a:t>
            </a:r>
            <a:r>
              <a:rPr lang="zh-CN" altLang="en-US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提示性标点</a:t>
            </a:r>
            <a:endParaRPr lang="en-US" altLang="zh-CN" sz="24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Arial" panose="020b0604020202020204" pitchFamily="34" charset="0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5.</a:t>
            </a:r>
            <a:r>
              <a:rPr lang="zh-CN" altLang="en-US" sz="24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代词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1519238" y="949326"/>
            <a:ext cx="84439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第一步：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通读全文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弄清话题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769283" y="79376"/>
            <a:ext cx="10515600" cy="75755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none" strike="noStrike" kern="1200" cap="none" spc="20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隶书" pitchFamily="49" charset="-122"/>
                <a:cs typeface="Arial"/>
                <a:sym typeface="+mn-ea"/>
              </a:rPr>
              <a:t>我来总结：</a:t>
            </a:r>
            <a:r>
              <a:rPr kumimoji="0" lang="zh-CN" altLang="en-US" sz="4000" b="1" i="1" u="none" strike="noStrike" kern="1200" cap="none" spc="20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隶书" pitchFamily="49" charset="-122"/>
                <a:cs typeface="Arial"/>
                <a:sym typeface="+mn-ea"/>
              </a:rPr>
              <a:t>补写句子的一般思路方法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762778" y="5730415"/>
            <a:ext cx="4791075" cy="855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auto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defRPr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写出的句子，文从字顺，不超字数，语意贯通，逻辑严密</a:t>
            </a:r>
            <a:r>
              <a:rPr lang="zh-CN" altLang="en-US" sz="1800" b="1">
                <a:solidFill>
                  <a:prstClr val="black"/>
                </a:solidFill>
                <a:latin typeface="+mn-ea"/>
                <a:ea typeface="+mn-ea"/>
              </a:rPr>
              <a:t>。</a:t>
            </a:r>
          </a:p>
        </p:txBody>
      </p:sp>
      <p:pic>
        <p:nvPicPr>
          <p:cNvPr id="2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09400" y="12560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3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90574" y="1284059"/>
            <a:ext cx="993457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高考真题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】在下面一段文字横线处补写恰当的语句，使整段文字语意完整连贯，内容贴切，逻辑严密。每处不超过15个字。（6分）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</a:t>
            </a: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药品可以帮我们预防、治疗疾病，但若使用不当</a:t>
            </a:r>
            <a:r>
              <a:rPr kumimoji="0" lang="zh-CN" altLang="en-US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①           </a:t>
            </a: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以口服药为例，药物进入胃肠道后逐渐被吸进血液，随着时间推移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    ②   </a:t>
            </a:r>
            <a:r>
              <a:rPr kumimoji="0" lang="en-US" altLang="zh-CN" sz="2800" b="1" i="0" u="none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，当药物浓度高于某一数值时就开始发挥疗效，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30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然而</a:t>
            </a:r>
            <a:r>
              <a:rPr kumimoji="0" lang="en-US" altLang="zh-CN" sz="2800" b="1" i="0" u="sng" strike="noStrike" kern="1200" cap="none" spc="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，    ③   ，</a:t>
            </a:r>
            <a:r>
              <a:rPr kumimoji="0" lang="en-US" altLang="zh-CN" sz="2800" b="1" i="0" u="none" strike="noStrike" kern="1200" cap="none" spc="30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超过一定限度就可能产生毒性，危害身体健康。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-85725"/>
            <a:ext cx="6310313" cy="11430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第</a:t>
            </a:r>
            <a:r>
              <a:rPr lang="en-US" altLang="zh-CN">
                <a:solidFill>
                  <a:srgbClr val="FF0000"/>
                </a:solidFill>
              </a:rPr>
              <a:t>20</a:t>
            </a:r>
            <a:r>
              <a:rPr lang="zh-CN" altLang="en-US">
                <a:solidFill>
                  <a:srgbClr val="FF0000"/>
                </a:solidFill>
              </a:rPr>
              <a:t>题考点、考情分析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文本框 2"/>
          <p:cNvSpPr txBox="1"/>
          <p:nvPr/>
        </p:nvSpPr>
        <p:spPr>
          <a:xfrm>
            <a:off x="0" y="0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【解题要点】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13000" y="1041190"/>
          <a:ext cx="11160000" cy="4789805"/>
        </p:xfrm>
        <a:graphic>
          <a:graphicData uri="http://schemas.openxmlformats.org/drawingml/2006/table">
            <a:tbl>
              <a:tblPr/>
              <a:tblGrid>
                <a:gridCol w="1865037"/>
                <a:gridCol w="9294963"/>
              </a:tblGrid>
              <a:tr h="1235075"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3200" kern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关注位置</a:t>
                      </a:r>
                    </a:p>
                  </a:txBody>
                  <a:tcPr marL="45720" marR="45720"/>
                </a:tc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endParaRPr lang="zh-CN" altLang="en-US" sz="3200" kern="0" smtClean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45720" marR="45720"/>
                </a:tc>
              </a:tr>
              <a:tr h="1271270"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3200" kern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关注暗示</a:t>
                      </a:r>
                    </a:p>
                  </a:txBody>
                  <a:tcPr marL="45720" marR="45720"/>
                </a:tc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endParaRPr lang="zh-CN" altLang="en-US" sz="3200" kern="0" smtClean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45720" marR="45720"/>
                </a:tc>
              </a:tr>
              <a:tr h="2283460"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3200" kern="0" smtClean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关注标点</a:t>
                      </a:r>
                    </a:p>
                  </a:txBody>
                  <a:tcPr marL="45720" marR="45720"/>
                </a:tc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endParaRPr lang="zh-CN" altLang="en-US" sz="3200" kern="0" smtClean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207260" y="1110615"/>
            <a:ext cx="8740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空格在</a:t>
            </a: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段首</a:t>
            </a:r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,一般起总领作用;在</a:t>
            </a: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中间</a:t>
            </a:r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,可能起承上启下的作用;在</a:t>
            </a: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末尾</a:t>
            </a:r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,一般是总结概括。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207260" y="2044700"/>
            <a:ext cx="93662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关联词</a:t>
            </a:r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句式</a:t>
            </a:r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是重要的暗示信息。如总结句前多有“因此”“所以”等提示语。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378075" y="3420745"/>
            <a:ext cx="89027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kern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重视标点符号,尤其是句号、分号、冒号</a:t>
            </a:r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。如根据句号确定总结句,根据分号确定并列的内容,根据冒号确定总领句及其领属范围,等等。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idx="4294967295"/>
          </p:nvPr>
        </p:nvSpPr>
        <p:spPr>
          <a:xfrm>
            <a:off x="423863" y="1976586"/>
            <a:ext cx="10934700" cy="513556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b="1">
                <a:solidFill>
                  <a:srgbClr val="FF0000"/>
                </a:solidFill>
                <a:sym typeface="Wingdings" panose="05000000000000000000" pitchFamily="2" charset="2"/>
              </a:rPr>
              <a:t>【</a:t>
            </a:r>
            <a:r>
              <a:rPr lang="zh-CN" altLang="en-US" b="1">
                <a:solidFill>
                  <a:srgbClr val="FF0000"/>
                </a:solidFill>
                <a:sym typeface="Wingdings" panose="05000000000000000000" pitchFamily="2" charset="2"/>
              </a:rPr>
              <a:t>学习目标</a:t>
            </a:r>
            <a:r>
              <a:rPr lang="en-US" altLang="zh-CN" b="1">
                <a:solidFill>
                  <a:srgbClr val="FF0000"/>
                </a:solidFill>
                <a:sym typeface="Wingdings" panose="05000000000000000000" pitchFamily="2" charset="2"/>
              </a:rPr>
              <a:t>】</a:t>
            </a:r>
          </a:p>
          <a:p>
            <a:pPr eaLnBrk="1" hangingPunct="1"/>
            <a:r>
              <a:rPr lang="en-US" altLang="zh-CN" b="1">
                <a:sym typeface="Wingdings" panose="05000000000000000000" pitchFamily="2" charset="2"/>
              </a:rPr>
              <a:t>1. </a:t>
            </a:r>
            <a:r>
              <a:rPr lang="zh-CN" altLang="en-US" b="1">
                <a:sym typeface="Wingdings" panose="05000000000000000000" pitchFamily="2" charset="2"/>
              </a:rPr>
              <a:t>了解“补写句子”</a:t>
            </a:r>
            <a:r>
              <a:rPr lang="zh-CN" altLang="en-US" b="1">
                <a:solidFill>
                  <a:srgbClr val="2303E1"/>
                </a:solidFill>
                <a:sym typeface="Wingdings" panose="05000000000000000000" pitchFamily="2" charset="2"/>
              </a:rPr>
              <a:t>题型的考点、要求</a:t>
            </a:r>
            <a:r>
              <a:rPr lang="zh-CN" altLang="en-US" b="1">
                <a:sym typeface="Wingdings" panose="05000000000000000000" pitchFamily="2" charset="2"/>
              </a:rPr>
              <a:t>。 </a:t>
            </a:r>
          </a:p>
          <a:p>
            <a:pPr eaLnBrk="1" hangingPunct="1"/>
            <a:r>
              <a:rPr lang="en-US" altLang="zh-CN" b="1">
                <a:sym typeface="Wingdings" panose="05000000000000000000" pitchFamily="2" charset="2"/>
              </a:rPr>
              <a:t>2. </a:t>
            </a:r>
            <a:r>
              <a:rPr lang="zh-CN" altLang="en-US" b="1">
                <a:sym typeface="Wingdings" panose="05000000000000000000" pitchFamily="2" charset="2"/>
              </a:rPr>
              <a:t>掌握解题</a:t>
            </a:r>
            <a:r>
              <a:rPr lang="zh-CN" altLang="en-US" b="1">
                <a:solidFill>
                  <a:srgbClr val="2303E1"/>
                </a:solidFill>
                <a:sym typeface="Wingdings" panose="05000000000000000000" pitchFamily="2" charset="2"/>
              </a:rPr>
              <a:t>思路</a:t>
            </a:r>
            <a:r>
              <a:rPr lang="zh-CN" altLang="en-US" b="1">
                <a:sym typeface="Wingdings" panose="05000000000000000000" pitchFamily="2" charset="2"/>
              </a:rPr>
              <a:t>和</a:t>
            </a:r>
            <a:r>
              <a:rPr lang="zh-CN" altLang="en-US" b="1">
                <a:solidFill>
                  <a:srgbClr val="2303E1"/>
                </a:solidFill>
                <a:sym typeface="Wingdings" panose="05000000000000000000" pitchFamily="2" charset="2"/>
              </a:rPr>
              <a:t>技巧</a:t>
            </a:r>
            <a:r>
              <a:rPr lang="zh-CN" altLang="en-US" b="1">
                <a:sym typeface="Wingdings" panose="05000000000000000000" pitchFamily="2" charset="2"/>
              </a:rPr>
              <a:t>。</a:t>
            </a:r>
          </a:p>
          <a:p>
            <a:pPr eaLnBrk="1" hangingPunct="1"/>
            <a:r>
              <a:rPr lang="en-US" altLang="zh-CN" b="1">
                <a:sym typeface="Wingdings" panose="05000000000000000000" pitchFamily="2" charset="2"/>
              </a:rPr>
              <a:t>3. </a:t>
            </a:r>
            <a:r>
              <a:rPr lang="zh-CN" altLang="en-US" b="1">
                <a:sym typeface="Wingdings" panose="05000000000000000000" pitchFamily="2" charset="2"/>
              </a:rPr>
              <a:t>灵活运用，补写出合乎要求的句子。（</a:t>
            </a:r>
            <a:r>
              <a:rPr lang="zh-CN" altLang="en-US" b="1">
                <a:solidFill>
                  <a:srgbClr val="2303E1"/>
                </a:solidFill>
                <a:sym typeface="Wingdings" panose="05000000000000000000" pitchFamily="2" charset="2"/>
              </a:rPr>
              <a:t>运用</a:t>
            </a:r>
            <a:r>
              <a:rPr lang="zh-CN" altLang="en-US" b="1">
                <a:sym typeface="Wingdings" panose="05000000000000000000" pitchFamily="2" charset="2"/>
              </a:rPr>
              <a:t>） </a:t>
            </a:r>
          </a:p>
          <a:p>
            <a:pPr eaLnBrk="1" hangingPunct="1"/>
            <a:r>
              <a:rPr lang="en-US" altLang="zh-CN" b="1">
                <a:solidFill>
                  <a:srgbClr val="FF0000"/>
                </a:solidFill>
                <a:sym typeface="Wingdings" panose="05000000000000000000" pitchFamily="2" charset="2"/>
              </a:rPr>
              <a:t>【</a:t>
            </a:r>
            <a:r>
              <a:rPr lang="zh-CN" altLang="en-US" b="1">
                <a:solidFill>
                  <a:srgbClr val="FF0000"/>
                </a:solidFill>
                <a:sym typeface="Wingdings" panose="05000000000000000000" pitchFamily="2" charset="2"/>
              </a:rPr>
              <a:t>学习重难点</a:t>
            </a:r>
            <a:r>
              <a:rPr lang="en-US" altLang="zh-CN" b="1">
                <a:solidFill>
                  <a:srgbClr val="FF0000"/>
                </a:solidFill>
                <a:sym typeface="Wingdings" panose="05000000000000000000" pitchFamily="2" charset="2"/>
              </a:rPr>
              <a:t>】</a:t>
            </a:r>
          </a:p>
          <a:p>
            <a:pPr eaLnBrk="1" hangingPunct="1"/>
            <a:r>
              <a:rPr lang="zh-CN" altLang="en-US" b="1">
                <a:sym typeface="Wingdings" panose="05000000000000000000" pitchFamily="2" charset="2"/>
              </a:rPr>
              <a:t>寻找通向答案的路标，掌握解题思路和技巧。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6882" y="653147"/>
            <a:ext cx="834866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整体理解细推导，瞻前顾后意顺通。</a:t>
            </a:r>
            <a:endParaRPr lang="en-US" altLang="zh-CN" sz="4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       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0" y="-43228"/>
            <a:ext cx="745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  <a:sym typeface="+mn-ea"/>
              </a:rPr>
              <a:t>一、回顾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考情，考生发言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21580" y="787769"/>
            <a:ext cx="89320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/>
              <a:t>请简单你阐述一下你的做题思路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6" b="30694"/>
          <a:stretch>
            <a:fillRect/>
          </a:stretch>
        </p:blipFill>
        <p:spPr>
          <a:xfrm>
            <a:off x="0" y="1495655"/>
            <a:ext cx="11471538" cy="24263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5" r="22532"/>
          <a:stretch>
            <a:fillRect/>
          </a:stretch>
        </p:blipFill>
        <p:spPr>
          <a:xfrm rot="16200000">
            <a:off x="4256246" y="-249079"/>
            <a:ext cx="2898458" cy="11315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文本框 21"/>
          <p:cNvSpPr txBox="1"/>
          <p:nvPr/>
        </p:nvSpPr>
        <p:spPr>
          <a:xfrm>
            <a:off x="923925" y="2513738"/>
            <a:ext cx="5600701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400" b="1"/>
              <a:t>20</a:t>
            </a:r>
            <a:r>
              <a:rPr lang="zh-CN" altLang="en-US" sz="4400" b="1"/>
              <a:t>题得分低主要原因：</a:t>
            </a:r>
            <a:endParaRPr lang="en-US" altLang="zh-CN" sz="4400" b="1"/>
          </a:p>
        </p:txBody>
      </p:sp>
      <p:sp>
        <p:nvSpPr>
          <p:cNvPr id="23" name="矩形 22"/>
          <p:cNvSpPr/>
          <p:nvPr/>
        </p:nvSpPr>
        <p:spPr>
          <a:xfrm>
            <a:off x="993252" y="3333483"/>
            <a:ext cx="413446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①不结合材料，随意作答</a:t>
            </a:r>
            <a:endParaRPr lang="zh-CN" altLang="en-US" sz="2800">
              <a:solidFill>
                <a:srgbClr val="1D528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93252" y="3957702"/>
            <a:ext cx="557075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②要点不全，不够简洁，有错别字</a:t>
            </a:r>
            <a:endParaRPr lang="zh-CN" altLang="en-US" sz="2800">
              <a:solidFill>
                <a:srgbClr val="1D528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93252" y="4644123"/>
            <a:ext cx="341632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③关键信息理解错误</a:t>
            </a:r>
            <a:endParaRPr lang="zh-CN" altLang="en-US" sz="2800">
              <a:solidFill>
                <a:srgbClr val="1D528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4" r="24074" b="6701"/>
          <a:stretch>
            <a:fillRect/>
          </a:stretch>
        </p:blipFill>
        <p:spPr>
          <a:xfrm rot="16200000">
            <a:off x="2924841" y="-1399423"/>
            <a:ext cx="5525546" cy="11315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069" y="1188191"/>
            <a:ext cx="6065931" cy="544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en-US" sz="2400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一些人明明熬夜工作、疲惫不堪，还要在健身房里过度运动。我们恐怕不止一次地听说，有人在跑步时猝死，也有人在健身房里离世，这都是  </a:t>
            </a:r>
            <a:r>
              <a:rPr lang="zh-CN" altLang="en-US" sz="2400" u="sng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                                   。</a:t>
            </a:r>
            <a:endParaRPr lang="en-US" altLang="zh-CN" sz="2400" u="sng">
              <a:solidFill>
                <a:schemeClr val="tx2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即便没有这么严重的后果，在疲劳状态下勉力运动，</a:t>
            </a:r>
            <a:r>
              <a:rPr lang="zh-CN" altLang="en-US" sz="2400" u="sng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                            ，</a:t>
            </a:r>
            <a:r>
              <a:rPr lang="zh-CN" altLang="en-US" sz="2400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得不偿失。</a:t>
            </a:r>
            <a:endParaRPr lang="en-US" altLang="zh-CN" sz="2400">
              <a:solidFill>
                <a:schemeClr val="tx2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特别是在营养不良的情况下，过度运动可以说是一种伤身的生活方式。有些人发现，假期好好睡觉，好好吃饭</a:t>
            </a:r>
            <a:r>
              <a:rPr lang="zh-CN" altLang="en-US" sz="2400" u="sng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，③                                              ，</a:t>
            </a:r>
            <a:r>
              <a:rPr lang="zh-CN" altLang="en-US" sz="2400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适量运动，整个人更精神了。</a:t>
            </a:r>
            <a:endParaRPr lang="zh-CN" altLang="en-US" sz="2400">
              <a:solidFill>
                <a:schemeClr val="tx2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5489" y="-118710"/>
            <a:ext cx="7458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Arial"/>
                <a:sym typeface="+mn-ea"/>
              </a:rPr>
              <a:t>一、回顾</a:t>
            </a:r>
            <a:r>
              <a:rPr lang="zh-CN" altLang="en-US" sz="44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考情，明确考点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-286757" y="603415"/>
            <a:ext cx="694157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（一）分析题干、语段，揣摩设题要求。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71417" y="19264"/>
            <a:ext cx="12709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（二）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67746" y="50041"/>
            <a:ext cx="63663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华文中宋" panose="02010600040101010101" charset="-122"/>
              </a:rPr>
              <a:t>命题规律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6813755" y="573261"/>
            <a:ext cx="5378245" cy="182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“因境补文”是综合考点和能力的考查，要求所补写的句子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_____________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，并且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__________</a:t>
            </a:r>
            <a:r>
              <a:rPr kumimoji="0" lang="en-US" altLang="zh-CN" sz="24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  </a:t>
            </a:r>
            <a:endParaRPr lang="zh-CN" altLang="en-US"/>
          </a:p>
        </p:txBody>
      </p:sp>
      <p:sp>
        <p:nvSpPr>
          <p:cNvPr id="20" name="Text Box 5"/>
          <p:cNvSpPr txBox="1"/>
          <p:nvPr/>
        </p:nvSpPr>
        <p:spPr>
          <a:xfrm>
            <a:off x="6939122" y="1319413"/>
            <a:ext cx="187610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内容贴切</a:t>
            </a:r>
          </a:p>
        </p:txBody>
      </p:sp>
      <p:sp>
        <p:nvSpPr>
          <p:cNvPr id="21" name="Text Box 6"/>
          <p:cNvSpPr txBox="1"/>
          <p:nvPr/>
        </p:nvSpPr>
        <p:spPr>
          <a:xfrm>
            <a:off x="6921923" y="1842633"/>
            <a:ext cx="218761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有字数限制</a:t>
            </a:r>
          </a:p>
        </p:txBody>
      </p:sp>
      <p:sp>
        <p:nvSpPr>
          <p:cNvPr id="22" name="Text Box 5"/>
          <p:cNvSpPr txBox="1"/>
          <p:nvPr/>
        </p:nvSpPr>
        <p:spPr>
          <a:xfrm>
            <a:off x="9819387" y="945043"/>
            <a:ext cx="253155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语意完整连贯</a:t>
            </a:r>
          </a:p>
        </p:txBody>
      </p:sp>
      <p:sp>
        <p:nvSpPr>
          <p:cNvPr id="23" name="Text Box 5"/>
          <p:cNvSpPr txBox="1"/>
          <p:nvPr/>
        </p:nvSpPr>
        <p:spPr>
          <a:xfrm>
            <a:off x="8676370" y="1399683"/>
            <a:ext cx="17132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逻辑严密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360009" y="2480378"/>
            <a:ext cx="6108918" cy="4458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语意连贯 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即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_________________________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，符合语法要求。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（特别要注意主语）。</a:t>
            </a:r>
          </a:p>
          <a:p>
            <a:pPr marL="342900" indent="-3429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内容贴切 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 </a:t>
            </a:r>
            <a:r>
              <a:rPr lang="zh-CN" altLang="en-US" sz="24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具体地说，就是所补写的句子的内容、语言要从</a:t>
            </a:r>
            <a:r>
              <a:rPr lang="en-US" altLang="zh-CN" sz="24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___________________</a:t>
            </a:r>
            <a:r>
              <a:rPr lang="zh-CN" altLang="en-US" sz="24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去提炼和概括，离开文本不可能补写正确。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选段逻辑严密：</a:t>
            </a:r>
            <a:endParaRPr lang="en-US" altLang="zh-CN" sz="24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R="0" lvl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空出的位置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______________________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R="0" lvl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（总领句、总结句、过渡句等）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5" name="Rectangle 9"/>
          <p:cNvSpPr/>
          <p:nvPr/>
        </p:nvSpPr>
        <p:spPr>
          <a:xfrm>
            <a:off x="8606870" y="2549270"/>
            <a:ext cx="3262432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与上下文的连接要通顺流畅</a:t>
            </a:r>
          </a:p>
        </p:txBody>
      </p:sp>
      <p:sp>
        <p:nvSpPr>
          <p:cNvPr id="26" name="Rectangle 8"/>
          <p:cNvSpPr/>
          <p:nvPr/>
        </p:nvSpPr>
        <p:spPr>
          <a:xfrm>
            <a:off x="9230136" y="4166326"/>
            <a:ext cx="29317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上下文的有关材料中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388143" y="5843647"/>
            <a:ext cx="3237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大都有特殊位置和性质</a:t>
            </a:r>
          </a:p>
        </p:txBody>
      </p:sp>
      <p:sp>
        <p:nvSpPr>
          <p:cNvPr id="29" name="箭头: 下 28"/>
          <p:cNvSpPr/>
          <p:nvPr/>
        </p:nvSpPr>
        <p:spPr>
          <a:xfrm>
            <a:off x="6044034" y="1126635"/>
            <a:ext cx="215004" cy="5651347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497952" y="2549270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过度运动带来的后果</a:t>
            </a:r>
            <a:endParaRPr lang="zh-CN" altLang="en-US" sz="2400">
              <a:solidFill>
                <a:srgbClr val="1D528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09998" y="349038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也会出现各种运动伤害</a:t>
            </a:r>
            <a:endParaRPr lang="zh-CN" altLang="en-US" sz="2400">
              <a:solidFill>
                <a:srgbClr val="1D528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228" y="5669809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③注重营养均衡（或保持愉悦心情）</a:t>
            </a:r>
            <a:endParaRPr lang="zh-CN" altLang="en-US" sz="2400">
              <a:solidFill>
                <a:srgbClr val="1D528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270748" y="1625524"/>
            <a:ext cx="1431154" cy="59531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3923" y="2949380"/>
            <a:ext cx="850577" cy="59531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455219" y="5143603"/>
            <a:ext cx="359697" cy="59531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zh-CN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5" grpId="0"/>
      <p:bldP spid="26" grpId="0"/>
      <p:bldP spid="27" grpId="0"/>
      <p:bldP spid="30" grpId="0"/>
      <p:bldP spid="31" grpId="0"/>
      <p:bldP spid="32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0" y="67408"/>
            <a:ext cx="87118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二、例题引路，小组展示</a:t>
            </a: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 </a:t>
            </a: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Arial"/>
              </a:rPr>
              <a:t> 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812" y="1189925"/>
            <a:ext cx="11306175" cy="447814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在下面一段文字横线处补写恰当的语句，使整段文字语意完整连贯，内容贴切，逻辑严密。每处不超过15个字。（6分）</a:t>
            </a:r>
          </a:p>
          <a:p>
            <a:pPr marL="0" marR="0" lvl="0" indent="266700" algn="l" defTabSz="914400" rtl="0" eaLnBrk="1" fontAlgn="auto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266700" algn="l" defTabSz="914400" rtl="0" eaLnBrk="1" fontAlgn="auto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在中国历史上，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①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：</a:t>
            </a: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火的发明使用，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②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，从此茹毛饮血的时代成为历史；农业的出现，人们由采集变为栽培植物，有目的地生产出自己的食物；面食的输入，使中国饮食文化由“粒食文化”进入“粉食文化” ；美洲农作物（如玉米、马铃薯等）的传入，增加了粮食的种类，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③</a:t>
            </a:r>
            <a:r>
              <a:rPr kumimoji="0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；第五次的饮食变革，则是食物生产和制作的工业化、标准化。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117475" y="120650"/>
            <a:ext cx="81661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rgbClr val="000000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三、例题引路，技法指导</a:t>
            </a:r>
            <a:endParaRPr lang="en-US" altLang="zh-CN" sz="48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8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Arial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     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/>
              </a:rPr>
              <a:t>四  步  法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5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5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750"/>
  <p:tag name="KSO_WM_TEMPLATE_MASTER_THUMB_INDEX" val="12"/>
  <p:tag name="KSO_WM_TEMPLATE_MASTER_TYPE" val="1"/>
  <p:tag name="KSO_WM_TEMPLATE_SUBCATEGORY" val="0"/>
  <p:tag name="KSO_WM_TEMPLATE_THUMBS_INDEX" val="1、4、7、9、12、13、15、16、17、18、20、23、28、30、31"/>
</p:tagLst>
</file>

<file path=ppt/tags/tag139.xml><?xml version="1.0" encoding="utf-8"?>
<p:tagLst xmlns:p="http://schemas.openxmlformats.org/presentationml/2006/main">
  <p:tag name="KSO_WM_UNIT_TABLE_BEAUTIFY" val="smartTable{70a68de9-d9bb-4106-be88-aafd126f31f7}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龙腾四海">
  <a:themeElements>
    <a:clrScheme name="">
      <a:dk1>
        <a:srgbClr val="000000"/>
      </a:dk1>
      <a:lt1>
        <a:srgbClr val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FFFFFF"/>
      </a:accent3>
      <a:accent4>
        <a:srgbClr val="000000"/>
      </a:accent4>
      <a:accent5>
        <a:srgbClr val="B1BFD4"/>
      </a:accent5>
      <a:accent6>
        <a:srgbClr val="48767F"/>
      </a:accent6>
      <a:hlink>
        <a:srgbClr val="0080FF"/>
      </a:hlink>
      <a:folHlink>
        <a:srgbClr val="FF00FF"/>
      </a:folHlink>
    </a:clrScheme>
    <a:fontScheme name="">
      <a:majorFont>
        <a:latin typeface="Maiandra GD"/>
        <a:ea typeface="隶书"/>
        <a:cs typeface="Arial"/>
      </a:majorFont>
      <a:minorFont>
        <a:latin typeface="Cambria"/>
        <a:ea typeface="华文楷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龙腾四海 1">
        <a:dk1>
          <a:srgbClr val="000000"/>
        </a:dk1>
        <a:lt1>
          <a:srgbClr val="FFFFFF"/>
        </a:lt1>
        <a:dk2>
          <a:srgbClr val="001B36"/>
        </a:dk2>
        <a:lt2>
          <a:srgbClr val="EDF8FE"/>
        </a:lt2>
        <a:accent1>
          <a:srgbClr val="477AB1"/>
        </a:accent1>
        <a:accent2>
          <a:srgbClr val="51848E"/>
        </a:accent2>
        <a:accent3>
          <a:srgbClr val="FFFFFF"/>
        </a:accent3>
        <a:accent4>
          <a:srgbClr val="000000"/>
        </a:accent4>
        <a:accent5>
          <a:srgbClr val="B1BED5"/>
        </a:accent5>
        <a:accent6>
          <a:srgbClr val="497780"/>
        </a:accent6>
        <a:hlink>
          <a:srgbClr val="0080FF"/>
        </a:hlink>
        <a:folHlink>
          <a:srgbClr val="FF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Default Design">
  <a:themeElements>
    <a:clrScheme name="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8AAECE"/>
      </a:accent1>
      <a:accent2>
        <a:srgbClr val="009999"/>
      </a:accent2>
      <a:accent3>
        <a:srgbClr val="FFFFFF"/>
      </a:accent3>
      <a:accent4>
        <a:srgbClr val="174579"/>
      </a:accent4>
      <a:accent5>
        <a:srgbClr val="C4D3E3"/>
      </a:accent5>
      <a:accent6>
        <a:srgbClr val="008989"/>
      </a:accent6>
      <a:hlink>
        <a:srgbClr val="CA3B1E"/>
      </a:hlink>
      <a:folHlink>
        <a:srgbClr val="003399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59B2D1"/>
        </a:accent1>
        <a:accent2>
          <a:srgbClr val="C78DD7"/>
        </a:accent2>
        <a:accent3>
          <a:srgbClr val="FFFFFF"/>
        </a:accent3>
        <a:accent4>
          <a:srgbClr val="575783"/>
        </a:accent4>
        <a:accent5>
          <a:srgbClr val="B5D5E4"/>
        </a:accent5>
        <a:accent6>
          <a:srgbClr val="B27EC1"/>
        </a:accent6>
        <a:hlink>
          <a:srgbClr val="33B976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8F94A7"/>
        </a:accent1>
        <a:accent2>
          <a:srgbClr val="FF9933"/>
        </a:accent2>
        <a:accent3>
          <a:srgbClr val="FFFFFF"/>
        </a:accent3>
        <a:accent4>
          <a:srgbClr val="225979"/>
        </a:accent4>
        <a:accent5>
          <a:srgbClr val="C6C8D0"/>
        </a:accent5>
        <a:accent6>
          <a:srgbClr val="E5892D"/>
        </a:accent6>
        <a:hlink>
          <a:srgbClr val="00CC99"/>
        </a:hlink>
        <a:folHlink>
          <a:srgbClr val="985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8AAECE"/>
        </a:accent1>
        <a:accent2>
          <a:srgbClr val="009999"/>
        </a:accent2>
        <a:accent3>
          <a:srgbClr val="FFFFFF"/>
        </a:accent3>
        <a:accent4>
          <a:srgbClr val="174579"/>
        </a:accent4>
        <a:accent5>
          <a:srgbClr val="C4D3E3"/>
        </a:accent5>
        <a:accent6>
          <a:srgbClr val="008989"/>
        </a:accent6>
        <a:hlink>
          <a:srgbClr val="CA3B1E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WPS主题色">
      <a:dk1>
        <a:srgbClr val="000000"/>
      </a:dk1>
      <a:lt1>
        <a:srgbClr val="FFFFFF"/>
      </a:lt1>
      <a:dk2>
        <a:srgbClr val="ECEDEF"/>
      </a:dk2>
      <a:lt2>
        <a:srgbClr val="FCFCFD"/>
      </a:lt2>
      <a:accent1>
        <a:srgbClr val="4C5470"/>
      </a:accent1>
      <a:accent2>
        <a:srgbClr val="3B5B6B"/>
      </a:accent2>
      <a:accent3>
        <a:srgbClr val="3B5E59"/>
      </a:accent3>
      <a:accent4>
        <a:srgbClr val="4B5C49"/>
      </a:accent4>
      <a:accent5>
        <a:srgbClr val="605844"/>
      </a:accent5>
      <a:accent6>
        <a:srgbClr val="70554A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167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42">
      <vt:lpstr>Arial</vt:lpstr>
      <vt:lpstr>Maiandra GD</vt:lpstr>
      <vt:lpstr>隶书</vt:lpstr>
      <vt:lpstr>Cambria</vt:lpstr>
      <vt:lpstr>华文楷体</vt:lpstr>
      <vt:lpstr>宋体</vt:lpstr>
      <vt:lpstr>Wingdings 2</vt:lpstr>
      <vt:lpstr>Verdana</vt:lpstr>
      <vt:lpstr>方正大黑简体</vt:lpstr>
      <vt:lpstr>Wingdings</vt:lpstr>
      <vt:lpstr>汉仪尚巍手书W</vt:lpstr>
      <vt:lpstr>微软雅黑</vt:lpstr>
      <vt:lpstr>Garamond</vt:lpstr>
      <vt:lpstr>Arial Unicode MS</vt:lpstr>
      <vt:lpstr>Times New Roman</vt:lpstr>
      <vt:lpstr>Calibri Light</vt:lpstr>
      <vt:lpstr>Calibri</vt:lpstr>
      <vt:lpstr>楷体</vt:lpstr>
      <vt:lpstr>黑体</vt:lpstr>
      <vt:lpstr>华文中宋</vt:lpstr>
      <vt:lpstr>龙腾四海</vt:lpstr>
      <vt:lpstr>PowerPoint Presentation</vt:lpstr>
      <vt:lpstr>第20题考点、考情分析</vt:lpstr>
      <vt:lpstr>第20题考点、考情分析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2021-12-03T10:07:07.209</cp:lastPrinted>
  <dcterms:created xsi:type="dcterms:W3CDTF">2021-12-03T10:07:07Z</dcterms:created>
  <dcterms:modified xsi:type="dcterms:W3CDTF">2021-12-03T02:07:09Z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