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slideLayouts/slideLayout13.xml" ContentType="application/vnd.openxmlformats-officedocument.presentationml.slideLayout+xml"/>
  <Override PartName="/ppt/theme/theme13.xml" ContentType="application/vnd.openxmlformats-officedocument.theme+xml"/>
  <Override PartName="/ppt/slideLayouts/slideLayout14.xml" ContentType="application/vnd.openxmlformats-officedocument.presentationml.slideLayout+xml"/>
  <Override PartName="/ppt/theme/theme14.xml" ContentType="application/vnd.openxmlformats-officedocument.theme+xml"/>
  <Override PartName="/ppt/slideLayouts/slideLayout15.xml" ContentType="application/vnd.openxmlformats-officedocument.presentationml.slideLayout+xml"/>
  <Override PartName="/ppt/theme/theme15.xml" ContentType="application/vnd.openxmlformats-officedocument.theme+xml"/>
  <Override PartName="/ppt/slideLayouts/slideLayout16.xml" ContentType="application/vnd.openxmlformats-officedocument.presentationml.slideLayout+xml"/>
  <Override PartName="/ppt/theme/theme16.xml" ContentType="application/vnd.openxmlformats-officedocument.theme+xml"/>
  <Override PartName="/ppt/slideLayouts/slideLayout17.xml" ContentType="application/vnd.openxmlformats-officedocument.presentationml.slideLayout+xml"/>
  <Override PartName="/ppt/theme/theme17.xml" ContentType="application/vnd.openxmlformats-officedocument.theme+xml"/>
  <Override PartName="/ppt/slideLayouts/slideLayout18.xml" ContentType="application/vnd.openxmlformats-officedocument.presentationml.slideLayout+xml"/>
  <Override PartName="/ppt/theme/theme18.xml" ContentType="application/vnd.openxmlformats-officedocument.theme+xml"/>
  <Override PartName="/ppt/slideLayouts/slideLayout19.xml" ContentType="application/vnd.openxmlformats-officedocument.presentationml.slideLayout+xml"/>
  <Override PartName="/ppt/theme/theme19.xml" ContentType="application/vnd.openxmlformats-officedocument.theme+xml"/>
  <Override PartName="/ppt/slideLayouts/slideLayout20.xml" ContentType="application/vnd.openxmlformats-officedocument.presentationml.slideLayout+xml"/>
  <Override PartName="/ppt/theme/theme20.xml" ContentType="application/vnd.openxmlformats-officedocument.theme+xml"/>
  <Override PartName="/ppt/slideLayouts/slideLayout21.xml" ContentType="application/vnd.openxmlformats-officedocument.presentationml.slideLayout+xml"/>
  <Override PartName="/ppt/theme/theme21.xml" ContentType="application/vnd.openxmlformats-officedocument.theme+xml"/>
  <Override PartName="/ppt/slideLayouts/slideLayout22.xml" ContentType="application/vnd.openxmlformats-officedocument.presentationml.slideLayout+xml"/>
  <Override PartName="/ppt/theme/theme22.xml" ContentType="application/vnd.openxmlformats-officedocument.theme+xml"/>
  <Override PartName="/ppt/slideLayouts/slideLayout23.xml" ContentType="application/vnd.openxmlformats-officedocument.presentationml.slideLayout+xml"/>
  <Override PartName="/ppt/theme/theme23.xml" ContentType="application/vnd.openxmlformats-officedocument.theme+xml"/>
  <Override PartName="/ppt/slideLayouts/slideLayout24.xml" ContentType="application/vnd.openxmlformats-officedocument.presentationml.slideLayout+xml"/>
  <Override PartName="/ppt/theme/theme24.xml" ContentType="application/vnd.openxmlformats-officedocument.theme+xml"/>
  <Override PartName="/ppt/slideLayouts/slideLayout25.xml" ContentType="application/vnd.openxmlformats-officedocument.presentationml.slideLayout+xml"/>
  <Override PartName="/ppt/theme/theme25.xml" ContentType="application/vnd.openxmlformats-officedocument.theme+xml"/>
  <Override PartName="/ppt/slideLayouts/slideLayout26.xml" ContentType="application/vnd.openxmlformats-officedocument.presentationml.slideLayout+xml"/>
  <Override PartName="/ppt/theme/theme26.xml" ContentType="application/vnd.openxmlformats-officedocument.theme+xml"/>
  <Override PartName="/ppt/slideLayouts/slideLayout27.xml" ContentType="application/vnd.openxmlformats-officedocument.presentationml.slideLayout+xml"/>
  <Override PartName="/ppt/theme/theme27.xml" ContentType="application/vnd.openxmlformats-officedocument.theme+xml"/>
  <Override PartName="/ppt/slideLayouts/slideLayout28.xml" ContentType="application/vnd.openxmlformats-officedocument.presentationml.slideLayout+xml"/>
  <Override PartName="/ppt/theme/theme28.xml" ContentType="application/vnd.openxmlformats-officedocument.theme+xml"/>
  <Override PartName="/ppt/slideLayouts/slideLayout29.xml" ContentType="application/vnd.openxmlformats-officedocument.presentationml.slideLayout+xml"/>
  <Override PartName="/ppt/theme/theme29.xml" ContentType="application/vnd.openxmlformats-officedocument.theme+xml"/>
  <Override PartName="/ppt/slideLayouts/slideLayout30.xml" ContentType="application/vnd.openxmlformats-officedocument.presentationml.slideLayout+xml"/>
  <Override PartName="/ppt/theme/theme30.xml" ContentType="application/vnd.openxmlformats-officedocument.theme+xml"/>
  <Override PartName="/ppt/slideLayouts/slideLayout31.xml" ContentType="application/vnd.openxmlformats-officedocument.presentationml.slideLayout+xml"/>
  <Override PartName="/ppt/theme/theme31.xml" ContentType="application/vnd.openxmlformats-officedocument.theme+xml"/>
  <Override PartName="/ppt/slideLayouts/slideLayout32.xml" ContentType="application/vnd.openxmlformats-officedocument.presentationml.slideLayout+xml"/>
  <Override PartName="/ppt/theme/theme32.xml" ContentType="application/vnd.openxmlformats-officedocument.theme+xml"/>
  <Override PartName="/ppt/slideLayouts/slideLayout33.xml" ContentType="application/vnd.openxmlformats-officedocument.presentationml.slideLayout+xml"/>
  <Override PartName="/ppt/theme/theme33.xml" ContentType="application/vnd.openxmlformats-officedocument.theme+xml"/>
  <Override PartName="/ppt/slideLayouts/slideLayout34.xml" ContentType="application/vnd.openxmlformats-officedocument.presentationml.slideLayout+xml"/>
  <Override PartName="/ppt/theme/theme34.xml" ContentType="application/vnd.openxmlformats-officedocument.theme+xml"/>
  <Override PartName="/ppt/slideLayouts/slideLayout35.xml" ContentType="application/vnd.openxmlformats-officedocument.presentationml.slideLayout+xml"/>
  <Override PartName="/ppt/theme/theme35.xml" ContentType="application/vnd.openxmlformats-officedocument.theme+xml"/>
  <Override PartName="/ppt/slideLayouts/slideLayout36.xml" ContentType="application/vnd.openxmlformats-officedocument.presentationml.slideLayout+xml"/>
  <Override PartName="/ppt/theme/theme36.xml" ContentType="application/vnd.openxmlformats-officedocument.theme+xml"/>
  <Override PartName="/ppt/slideLayouts/slideLayout37.xml" ContentType="application/vnd.openxmlformats-officedocument.presentationml.slideLayout+xml"/>
  <Override PartName="/ppt/theme/theme37.xml" ContentType="application/vnd.openxmlformats-officedocument.theme+xml"/>
  <Override PartName="/ppt/slideLayouts/slideLayout38.xml" ContentType="application/vnd.openxmlformats-officedocument.presentationml.slideLayout+xml"/>
  <Override PartName="/ppt/theme/theme38.xml" ContentType="application/vnd.openxmlformats-officedocument.theme+xml"/>
  <Override PartName="/ppt/slideLayouts/slideLayout39.xml" ContentType="application/vnd.openxmlformats-officedocument.presentationml.slideLayout+xml"/>
  <Override PartName="/ppt/theme/theme39.xml" ContentType="application/vnd.openxmlformats-officedocument.theme+xml"/>
  <Override PartName="/ppt/slideLayouts/slideLayout40.xml" ContentType="application/vnd.openxmlformats-officedocument.presentationml.slideLayout+xml"/>
  <Override PartName="/ppt/theme/theme40.xml" ContentType="application/vnd.openxmlformats-officedocument.theme+xml"/>
  <Override PartName="/ppt/slideLayouts/slideLayout41.xml" ContentType="application/vnd.openxmlformats-officedocument.presentationml.slideLayout+xml"/>
  <Override PartName="/ppt/theme/theme41.xml" ContentType="application/vnd.openxmlformats-officedocument.theme+xml"/>
  <Override PartName="/ppt/slideLayouts/slideLayout42.xml" ContentType="application/vnd.openxmlformats-officedocument.presentationml.slideLayout+xml"/>
  <Override PartName="/ppt/theme/theme42.xml" ContentType="application/vnd.openxmlformats-officedocument.theme+xml"/>
  <Override PartName="/ppt/slideLayouts/slideLayout43.xml" ContentType="application/vnd.openxmlformats-officedocument.presentationml.slideLayout+xml"/>
  <Override PartName="/ppt/theme/theme43.xml" ContentType="application/vnd.openxmlformats-officedocument.theme+xml"/>
  <Override PartName="/ppt/slideLayouts/slideLayout44.xml" ContentType="application/vnd.openxmlformats-officedocument.presentationml.slideLayout+xml"/>
  <Override PartName="/ppt/theme/theme44.xml" ContentType="application/vnd.openxmlformats-officedocument.theme+xml"/>
  <Override PartName="/ppt/slideLayouts/slideLayout45.xml" ContentType="application/vnd.openxmlformats-officedocument.presentationml.slideLayout+xml"/>
  <Override PartName="/ppt/theme/theme45.xml" ContentType="application/vnd.openxmlformats-officedocument.theme+xml"/>
  <Override PartName="/ppt/slideLayouts/slideLayout46.xml" ContentType="application/vnd.openxmlformats-officedocument.presentationml.slideLayout+xml"/>
  <Override PartName="/ppt/theme/theme46.xml" ContentType="application/vnd.openxmlformats-officedocument.theme+xml"/>
  <Override PartName="/ppt/slideLayouts/slideLayout47.xml" ContentType="application/vnd.openxmlformats-officedocument.presentationml.slideLayout+xml"/>
  <Override PartName="/ppt/theme/theme47.xml" ContentType="application/vnd.openxmlformats-officedocument.theme+xml"/>
  <Override PartName="/ppt/slideLayouts/slideLayout48.xml" ContentType="application/vnd.openxmlformats-officedocument.presentationml.slideLayout+xml"/>
  <Override PartName="/ppt/theme/theme48.xml" ContentType="application/vnd.openxmlformats-officedocument.theme+xml"/>
  <Override PartName="/ppt/slideLayouts/slideLayout49.xml" ContentType="application/vnd.openxmlformats-officedocument.presentationml.slideLayout+xml"/>
  <Override PartName="/ppt/theme/theme49.xml" ContentType="application/vnd.openxmlformats-officedocument.theme+xml"/>
  <Override PartName="/ppt/slideLayouts/slideLayout50.xml" ContentType="application/vnd.openxmlformats-officedocument.presentationml.slideLayout+xml"/>
  <Override PartName="/ppt/theme/theme50.xml" ContentType="application/vnd.openxmlformats-officedocument.theme+xml"/>
  <Override PartName="/ppt/slideLayouts/slideLayout51.xml" ContentType="application/vnd.openxmlformats-officedocument.presentationml.slideLayout+xml"/>
  <Override PartName="/ppt/theme/theme51.xml" ContentType="application/vnd.openxmlformats-officedocument.theme+xml"/>
  <Override PartName="/ppt/slideLayouts/slideLayout52.xml" ContentType="application/vnd.openxmlformats-officedocument.presentationml.slideLayout+xml"/>
  <Override PartName="/ppt/theme/theme52.xml" ContentType="application/vnd.openxmlformats-officedocument.theme+xml"/>
  <Override PartName="/ppt/slideLayouts/slideLayout53.xml" ContentType="application/vnd.openxmlformats-officedocument.presentationml.slideLayout+xml"/>
  <Override PartName="/ppt/theme/theme53.xml" ContentType="application/vnd.openxmlformats-officedocument.theme+xml"/>
  <Override PartName="/ppt/slideLayouts/slideLayout54.xml" ContentType="application/vnd.openxmlformats-officedocument.presentationml.slideLayout+xml"/>
  <Override PartName="/ppt/theme/theme54.xml" ContentType="application/vnd.openxmlformats-officedocument.theme+xml"/>
  <Override PartName="/ppt/slideLayouts/slideLayout55.xml" ContentType="application/vnd.openxmlformats-officedocument.presentationml.slideLayout+xml"/>
  <Override PartName="/ppt/theme/theme55.xml" ContentType="application/vnd.openxmlformats-officedocument.theme+xml"/>
  <Override PartName="/ppt/slideLayouts/slideLayout56.xml" ContentType="application/vnd.openxmlformats-officedocument.presentationml.slideLayout+xml"/>
  <Override PartName="/ppt/theme/theme56.xml" ContentType="application/vnd.openxmlformats-officedocument.theme+xml"/>
  <Override PartName="/ppt/slideLayouts/slideLayout57.xml" ContentType="application/vnd.openxmlformats-officedocument.presentationml.slideLayout+xml"/>
  <Override PartName="/ppt/theme/theme57.xml" ContentType="application/vnd.openxmlformats-officedocument.theme+xml"/>
  <Override PartName="/ppt/slideLayouts/slideLayout58.xml" ContentType="application/vnd.openxmlformats-officedocument.presentationml.slideLayout+xml"/>
  <Override PartName="/ppt/theme/theme58.xml" ContentType="application/vnd.openxmlformats-officedocument.theme+xml"/>
  <Override PartName="/ppt/slideLayouts/slideLayout59.xml" ContentType="application/vnd.openxmlformats-officedocument.presentationml.slideLayout+xml"/>
  <Override PartName="/ppt/theme/theme59.xml" ContentType="application/vnd.openxmlformats-officedocument.theme+xml"/>
  <Override PartName="/ppt/slideLayouts/slideLayout60.xml" ContentType="application/vnd.openxmlformats-officedocument.presentationml.slideLayout+xml"/>
  <Override PartName="/ppt/theme/theme60.xml" ContentType="application/vnd.openxmlformats-officedocument.theme+xml"/>
  <Override PartName="/ppt/slideLayouts/slideLayout61.xml" ContentType="application/vnd.openxmlformats-officedocument.presentationml.slideLayout+xml"/>
  <Override PartName="/ppt/theme/theme61.xml" ContentType="application/vnd.openxmlformats-officedocument.theme+xml"/>
  <Override PartName="/ppt/slideLayouts/slideLayout62.xml" ContentType="application/vnd.openxmlformats-officedocument.presentationml.slideLayout+xml"/>
  <Override PartName="/ppt/theme/theme62.xml" ContentType="application/vnd.openxmlformats-officedocument.theme+xml"/>
  <Override PartName="/ppt/slideLayouts/slideLayout63.xml" ContentType="application/vnd.openxmlformats-officedocument.presentationml.slideLayout+xml"/>
  <Override PartName="/ppt/theme/theme63.xml" ContentType="application/vnd.openxmlformats-officedocument.theme+xml"/>
  <Override PartName="/ppt/slideLayouts/slideLayout64.xml" ContentType="application/vnd.openxmlformats-officedocument.presentationml.slideLayout+xml"/>
  <Override PartName="/ppt/theme/theme64.xml" ContentType="application/vnd.openxmlformats-officedocument.theme+xml"/>
  <Override PartName="/ppt/slideLayouts/slideLayout65.xml" ContentType="application/vnd.openxmlformats-officedocument.presentationml.slideLayout+xml"/>
  <Override PartName="/ppt/theme/theme65.xml" ContentType="application/vnd.openxmlformats-officedocument.theme+xml"/>
  <Override PartName="/ppt/slideLayouts/slideLayout66.xml" ContentType="application/vnd.openxmlformats-officedocument.presentationml.slideLayout+xml"/>
  <Override PartName="/ppt/theme/theme66.xml" ContentType="application/vnd.openxmlformats-officedocument.theme+xml"/>
  <Override PartName="/ppt/slideLayouts/slideLayout67.xml" ContentType="application/vnd.openxmlformats-officedocument.presentationml.slideLayout+xml"/>
  <Override PartName="/ppt/theme/theme6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3" r:id="rId2"/>
    <p:sldMasterId id="2147483665" r:id="rId3"/>
    <p:sldMasterId id="2147483667" r:id="rId4"/>
    <p:sldMasterId id="2147483669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  <p:sldMasterId id="2147483683" r:id="rId12"/>
    <p:sldMasterId id="2147483685" r:id="rId13"/>
    <p:sldMasterId id="2147483687" r:id="rId14"/>
    <p:sldMasterId id="2147483689" r:id="rId15"/>
    <p:sldMasterId id="2147483691" r:id="rId16"/>
    <p:sldMasterId id="2147483693" r:id="rId17"/>
    <p:sldMasterId id="2147483695" r:id="rId18"/>
    <p:sldMasterId id="2147483697" r:id="rId19"/>
    <p:sldMasterId id="2147483699" r:id="rId20"/>
    <p:sldMasterId id="2147483701" r:id="rId21"/>
    <p:sldMasterId id="2147483703" r:id="rId22"/>
    <p:sldMasterId id="2147483705" r:id="rId23"/>
    <p:sldMasterId id="2147483707" r:id="rId24"/>
    <p:sldMasterId id="2147483709" r:id="rId25"/>
    <p:sldMasterId id="2147483711" r:id="rId26"/>
    <p:sldMasterId id="2147483713" r:id="rId27"/>
    <p:sldMasterId id="2147483715" r:id="rId28"/>
    <p:sldMasterId id="2147483717" r:id="rId29"/>
    <p:sldMasterId id="2147483719" r:id="rId30"/>
    <p:sldMasterId id="2147483721" r:id="rId31"/>
    <p:sldMasterId id="2147483723" r:id="rId32"/>
    <p:sldMasterId id="2147483725" r:id="rId33"/>
    <p:sldMasterId id="2147483727" r:id="rId34"/>
    <p:sldMasterId id="2147483729" r:id="rId35"/>
    <p:sldMasterId id="2147483731" r:id="rId36"/>
    <p:sldMasterId id="2147483733" r:id="rId37"/>
    <p:sldMasterId id="2147483735" r:id="rId38"/>
    <p:sldMasterId id="2147483737" r:id="rId39"/>
    <p:sldMasterId id="2147483739" r:id="rId40"/>
    <p:sldMasterId id="2147483741" r:id="rId41"/>
    <p:sldMasterId id="2147483743" r:id="rId42"/>
    <p:sldMasterId id="2147483745" r:id="rId43"/>
    <p:sldMasterId id="2147483747" r:id="rId44"/>
    <p:sldMasterId id="2147483749" r:id="rId45"/>
    <p:sldMasterId id="2147483751" r:id="rId46"/>
    <p:sldMasterId id="2147483753" r:id="rId47"/>
    <p:sldMasterId id="2147483755" r:id="rId48"/>
    <p:sldMasterId id="2147483757" r:id="rId49"/>
    <p:sldMasterId id="2147483759" r:id="rId50"/>
    <p:sldMasterId id="2147483761" r:id="rId51"/>
    <p:sldMasterId id="2147483763" r:id="rId52"/>
    <p:sldMasterId id="2147483765" r:id="rId53"/>
    <p:sldMasterId id="2147483767" r:id="rId54"/>
    <p:sldMasterId id="2147483769" r:id="rId55"/>
    <p:sldMasterId id="2147483771" r:id="rId56"/>
    <p:sldMasterId id="2147483773" r:id="rId57"/>
    <p:sldMasterId id="2147483775" r:id="rId58"/>
    <p:sldMasterId id="2147483777" r:id="rId59"/>
    <p:sldMasterId id="2147483779" r:id="rId60"/>
    <p:sldMasterId id="2147483781" r:id="rId61"/>
    <p:sldMasterId id="2147483783" r:id="rId62"/>
    <p:sldMasterId id="2147483785" r:id="rId63"/>
    <p:sldMasterId id="2147483787" r:id="rId64"/>
    <p:sldMasterId id="2147483789" r:id="rId65"/>
    <p:sldMasterId id="2147483791" r:id="rId66"/>
    <p:sldMasterId id="2147483793" r:id="rId67"/>
  </p:sldMasterIdLst>
  <p:sldIdLst>
    <p:sldId id="259" r:id="rId68"/>
    <p:sldId id="262" r:id="rId69"/>
    <p:sldId id="265" r:id="rId70"/>
    <p:sldId id="268" r:id="rId71"/>
    <p:sldId id="271" r:id="rId72"/>
    <p:sldId id="274" r:id="rId73"/>
    <p:sldId id="277" r:id="rId74"/>
    <p:sldId id="280" r:id="rId75"/>
    <p:sldId id="283" r:id="rId76"/>
    <p:sldId id="286" r:id="rId77"/>
    <p:sldId id="289" r:id="rId78"/>
    <p:sldId id="292" r:id="rId79"/>
    <p:sldId id="295" r:id="rId80"/>
    <p:sldId id="298" r:id="rId81"/>
    <p:sldId id="301" r:id="rId82"/>
    <p:sldId id="304" r:id="rId83"/>
    <p:sldId id="307" r:id="rId84"/>
    <p:sldId id="310" r:id="rId85"/>
    <p:sldId id="313" r:id="rId86"/>
    <p:sldId id="316" r:id="rId87"/>
    <p:sldId id="319" r:id="rId88"/>
    <p:sldId id="322" r:id="rId89"/>
    <p:sldId id="325" r:id="rId90"/>
    <p:sldId id="328" r:id="rId91"/>
    <p:sldId id="331" r:id="rId92"/>
    <p:sldId id="334" r:id="rId93"/>
    <p:sldId id="337" r:id="rId94"/>
    <p:sldId id="340" r:id="rId95"/>
    <p:sldId id="343" r:id="rId96"/>
    <p:sldId id="346" r:id="rId97"/>
    <p:sldId id="349" r:id="rId98"/>
    <p:sldId id="352" r:id="rId99"/>
    <p:sldId id="355" r:id="rId100"/>
    <p:sldId id="358" r:id="rId101"/>
    <p:sldId id="361" r:id="rId102"/>
    <p:sldId id="364" r:id="rId103"/>
    <p:sldId id="367" r:id="rId104"/>
    <p:sldId id="370" r:id="rId105"/>
    <p:sldId id="373" r:id="rId106"/>
    <p:sldId id="376" r:id="rId107"/>
    <p:sldId id="379" r:id="rId108"/>
    <p:sldId id="382" r:id="rId109"/>
    <p:sldId id="385" r:id="rId110"/>
    <p:sldId id="388" r:id="rId111"/>
    <p:sldId id="391" r:id="rId112"/>
    <p:sldId id="394" r:id="rId113"/>
    <p:sldId id="397" r:id="rId114"/>
    <p:sldId id="400" r:id="rId115"/>
    <p:sldId id="403" r:id="rId116"/>
    <p:sldId id="406" r:id="rId117"/>
    <p:sldId id="409" r:id="rId118"/>
    <p:sldId id="412" r:id="rId119"/>
    <p:sldId id="415" r:id="rId120"/>
    <p:sldId id="418" r:id="rId121"/>
    <p:sldId id="421" r:id="rId122"/>
    <p:sldId id="424" r:id="rId123"/>
    <p:sldId id="427" r:id="rId124"/>
    <p:sldId id="430" r:id="rId125"/>
    <p:sldId id="433" r:id="rId126"/>
    <p:sldId id="436" r:id="rId127"/>
    <p:sldId id="439" r:id="rId128"/>
    <p:sldId id="442" r:id="rId129"/>
    <p:sldId id="445" r:id="rId130"/>
    <p:sldId id="448" r:id="rId131"/>
    <p:sldId id="451" r:id="rId132"/>
    <p:sldId id="454" r:id="rId133"/>
    <p:sldId id="457" r:id="rId134"/>
  </p:sldIdLst>
  <p:sldSz cx="9144000" cy="6858000" type="screen4x3"/>
  <p:notesSz cx="6858000" cy="9144000"/>
  <p:custDataLst>
    <p:tags r:id="rId135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50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63" Type="http://schemas.openxmlformats.org/officeDocument/2006/relationships/slideMaster" Target="slideMasters/slideMaster63.xml"/><Relationship Id="rId68" Type="http://schemas.openxmlformats.org/officeDocument/2006/relationships/slide" Target="slides/slide1.xml"/><Relationship Id="rId84" Type="http://schemas.openxmlformats.org/officeDocument/2006/relationships/slide" Target="slides/slide17.xml"/><Relationship Id="rId89" Type="http://schemas.openxmlformats.org/officeDocument/2006/relationships/slide" Target="slides/slide22.xml"/><Relationship Id="rId112" Type="http://schemas.openxmlformats.org/officeDocument/2006/relationships/slide" Target="slides/slide45.xml"/><Relationship Id="rId133" Type="http://schemas.openxmlformats.org/officeDocument/2006/relationships/slide" Target="slides/slide66.xml"/><Relationship Id="rId138" Type="http://schemas.openxmlformats.org/officeDocument/2006/relationships/theme" Target="theme/theme1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40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74" Type="http://schemas.openxmlformats.org/officeDocument/2006/relationships/slide" Target="slides/slide7.xml"/><Relationship Id="rId79" Type="http://schemas.openxmlformats.org/officeDocument/2006/relationships/slide" Target="slides/slide12.xml"/><Relationship Id="rId102" Type="http://schemas.openxmlformats.org/officeDocument/2006/relationships/slide" Target="slides/slide35.xml"/><Relationship Id="rId123" Type="http://schemas.openxmlformats.org/officeDocument/2006/relationships/slide" Target="slides/slide56.xml"/><Relationship Id="rId128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23.xml"/><Relationship Id="rId95" Type="http://schemas.openxmlformats.org/officeDocument/2006/relationships/slide" Target="slides/slide28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64" Type="http://schemas.openxmlformats.org/officeDocument/2006/relationships/slideMaster" Target="slideMasters/slideMaster64.xml"/><Relationship Id="rId69" Type="http://schemas.openxmlformats.org/officeDocument/2006/relationships/slide" Target="slides/slide2.xml"/><Relationship Id="rId113" Type="http://schemas.openxmlformats.org/officeDocument/2006/relationships/slide" Target="slides/slide46.xml"/><Relationship Id="rId118" Type="http://schemas.openxmlformats.org/officeDocument/2006/relationships/slide" Target="slides/slide51.xml"/><Relationship Id="rId134" Type="http://schemas.openxmlformats.org/officeDocument/2006/relationships/slide" Target="slides/slide67.xml"/><Relationship Id="rId13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5.xml"/><Relationship Id="rId80" Type="http://schemas.openxmlformats.org/officeDocument/2006/relationships/slide" Target="slides/slide13.xml"/><Relationship Id="rId85" Type="http://schemas.openxmlformats.org/officeDocument/2006/relationships/slide" Target="slides/slide18.xml"/><Relationship Id="rId93" Type="http://schemas.openxmlformats.org/officeDocument/2006/relationships/slide" Target="slides/slide26.xml"/><Relationship Id="rId98" Type="http://schemas.openxmlformats.org/officeDocument/2006/relationships/slide" Target="slides/slide31.xml"/><Relationship Id="rId121" Type="http://schemas.openxmlformats.org/officeDocument/2006/relationships/slide" Target="slides/slide5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Master" Target="slideMasters/slideMaster67.xml"/><Relationship Id="rId103" Type="http://schemas.openxmlformats.org/officeDocument/2006/relationships/slide" Target="slides/slide36.xml"/><Relationship Id="rId108" Type="http://schemas.openxmlformats.org/officeDocument/2006/relationships/slide" Target="slides/slide41.xml"/><Relationship Id="rId116" Type="http://schemas.openxmlformats.org/officeDocument/2006/relationships/slide" Target="slides/slide49.xml"/><Relationship Id="rId124" Type="http://schemas.openxmlformats.org/officeDocument/2006/relationships/slide" Target="slides/slide57.xml"/><Relationship Id="rId129" Type="http://schemas.openxmlformats.org/officeDocument/2006/relationships/slide" Target="slides/slide62.xml"/><Relationship Id="rId137" Type="http://schemas.openxmlformats.org/officeDocument/2006/relationships/viewProps" Target="viewProps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Master" Target="slideMasters/slideMaster62.xml"/><Relationship Id="rId70" Type="http://schemas.openxmlformats.org/officeDocument/2006/relationships/slide" Target="slides/slide3.xml"/><Relationship Id="rId75" Type="http://schemas.openxmlformats.org/officeDocument/2006/relationships/slide" Target="slides/slide8.xml"/><Relationship Id="rId83" Type="http://schemas.openxmlformats.org/officeDocument/2006/relationships/slide" Target="slides/slide16.xml"/><Relationship Id="rId88" Type="http://schemas.openxmlformats.org/officeDocument/2006/relationships/slide" Target="slides/slide21.xml"/><Relationship Id="rId91" Type="http://schemas.openxmlformats.org/officeDocument/2006/relationships/slide" Target="slides/slide24.xml"/><Relationship Id="rId96" Type="http://schemas.openxmlformats.org/officeDocument/2006/relationships/slide" Target="slides/slide29.xml"/><Relationship Id="rId111" Type="http://schemas.openxmlformats.org/officeDocument/2006/relationships/slide" Target="slides/slide44.xml"/><Relationship Id="rId132" Type="http://schemas.openxmlformats.org/officeDocument/2006/relationships/slide" Target="slides/slide6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6" Type="http://schemas.openxmlformats.org/officeDocument/2006/relationships/slide" Target="slides/slide39.xml"/><Relationship Id="rId114" Type="http://schemas.openxmlformats.org/officeDocument/2006/relationships/slide" Target="slides/slide47.xml"/><Relationship Id="rId119" Type="http://schemas.openxmlformats.org/officeDocument/2006/relationships/slide" Target="slides/slide52.xml"/><Relationship Id="rId127" Type="http://schemas.openxmlformats.org/officeDocument/2006/relationships/slide" Target="slides/slide60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73" Type="http://schemas.openxmlformats.org/officeDocument/2006/relationships/slide" Target="slides/slide6.xml"/><Relationship Id="rId78" Type="http://schemas.openxmlformats.org/officeDocument/2006/relationships/slide" Target="slides/slide11.xml"/><Relationship Id="rId81" Type="http://schemas.openxmlformats.org/officeDocument/2006/relationships/slide" Target="slides/slide14.xml"/><Relationship Id="rId86" Type="http://schemas.openxmlformats.org/officeDocument/2006/relationships/slide" Target="slides/slide19.xml"/><Relationship Id="rId94" Type="http://schemas.openxmlformats.org/officeDocument/2006/relationships/slide" Target="slides/slide27.xml"/><Relationship Id="rId99" Type="http://schemas.openxmlformats.org/officeDocument/2006/relationships/slide" Target="slides/slide32.xml"/><Relationship Id="rId101" Type="http://schemas.openxmlformats.org/officeDocument/2006/relationships/slide" Target="slides/slide34.xml"/><Relationship Id="rId122" Type="http://schemas.openxmlformats.org/officeDocument/2006/relationships/slide" Target="slides/slide55.xml"/><Relationship Id="rId130" Type="http://schemas.openxmlformats.org/officeDocument/2006/relationships/slide" Target="slides/slide63.xml"/><Relationship Id="rId135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42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" Target="slides/slide9.xml"/><Relationship Id="rId97" Type="http://schemas.openxmlformats.org/officeDocument/2006/relationships/slide" Target="slides/slide30.xml"/><Relationship Id="rId104" Type="http://schemas.openxmlformats.org/officeDocument/2006/relationships/slide" Target="slides/slide37.xml"/><Relationship Id="rId120" Type="http://schemas.openxmlformats.org/officeDocument/2006/relationships/slide" Target="slides/slide53.xml"/><Relationship Id="rId125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.xml"/><Relationship Id="rId92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Master" Target="slideMasters/slideMaster66.xml"/><Relationship Id="rId87" Type="http://schemas.openxmlformats.org/officeDocument/2006/relationships/slide" Target="slides/slide20.xml"/><Relationship Id="rId110" Type="http://schemas.openxmlformats.org/officeDocument/2006/relationships/slide" Target="slides/slide43.xml"/><Relationship Id="rId115" Type="http://schemas.openxmlformats.org/officeDocument/2006/relationships/slide" Target="slides/slide48.xml"/><Relationship Id="rId131" Type="http://schemas.openxmlformats.org/officeDocument/2006/relationships/slide" Target="slides/slide64.xml"/><Relationship Id="rId136" Type="http://schemas.openxmlformats.org/officeDocument/2006/relationships/presProps" Target="presProps.xml"/><Relationship Id="rId61" Type="http://schemas.openxmlformats.org/officeDocument/2006/relationships/slideMaster" Target="slideMasters/slideMaster61.xml"/><Relationship Id="rId82" Type="http://schemas.openxmlformats.org/officeDocument/2006/relationships/slide" Target="slides/slide15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" Target="slides/slide10.xml"/><Relationship Id="rId100" Type="http://schemas.openxmlformats.org/officeDocument/2006/relationships/slide" Target="slides/slide33.xml"/><Relationship Id="rId105" Type="http://schemas.openxmlformats.org/officeDocument/2006/relationships/slide" Target="slides/slide38.xml"/><Relationship Id="rId126" Type="http://schemas.openxmlformats.org/officeDocument/2006/relationships/slide" Target="slides/slide5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4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5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5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5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5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54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55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56.xml"/></Relationships>
</file>

<file path=ppt/slideMasters/_rels/slideMaster57.xml.rels><?xml version="1.0" encoding="UTF-8" standalone="yes"?>
<Relationships xmlns="http://schemas.openxmlformats.org/package/2006/relationships"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57.xml"/></Relationships>
</file>

<file path=ppt/slideMasters/_rels/slideMaster58.xml.rels><?xml version="1.0" encoding="UTF-8" standalone="yes"?>
<Relationships xmlns="http://schemas.openxmlformats.org/package/2006/relationships"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58.xml"/></Relationships>
</file>

<file path=ppt/slideMasters/_rels/slideMaster59.xml.rels><?xml version="1.0" encoding="UTF-8" standalone="yes"?>
<Relationships xmlns="http://schemas.openxmlformats.org/package/2006/relationships"><Relationship Id="rId2" Type="http://schemas.openxmlformats.org/officeDocument/2006/relationships/theme" Target="../theme/theme59.xml"/><Relationship Id="rId1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60.xml.rels><?xml version="1.0" encoding="UTF-8" standalone="yes"?>
<Relationships xmlns="http://schemas.openxmlformats.org/package/2006/relationships"><Relationship Id="rId2" Type="http://schemas.openxmlformats.org/officeDocument/2006/relationships/theme" Target="../theme/theme60.xml"/><Relationship Id="rId1" Type="http://schemas.openxmlformats.org/officeDocument/2006/relationships/slideLayout" Target="../slideLayouts/slideLayout60.xml"/></Relationships>
</file>

<file path=ppt/slideMasters/_rels/slideMaster61.xml.rels><?xml version="1.0" encoding="UTF-8" standalone="yes"?>
<Relationships xmlns="http://schemas.openxmlformats.org/package/2006/relationships"><Relationship Id="rId2" Type="http://schemas.openxmlformats.org/officeDocument/2006/relationships/theme" Target="../theme/theme61.xml"/><Relationship Id="rId1" Type="http://schemas.openxmlformats.org/officeDocument/2006/relationships/slideLayout" Target="../slideLayouts/slideLayout61.xml"/></Relationships>
</file>

<file path=ppt/slideMasters/_rels/slideMaster62.xml.rels><?xml version="1.0" encoding="UTF-8" standalone="yes"?>
<Relationships xmlns="http://schemas.openxmlformats.org/package/2006/relationships"><Relationship Id="rId2" Type="http://schemas.openxmlformats.org/officeDocument/2006/relationships/theme" Target="../theme/theme62.xml"/><Relationship Id="rId1" Type="http://schemas.openxmlformats.org/officeDocument/2006/relationships/slideLayout" Target="../slideLayouts/slideLayout62.xml"/></Relationships>
</file>

<file path=ppt/slideMasters/_rels/slideMaster63.xml.rels><?xml version="1.0" encoding="UTF-8" standalone="yes"?>
<Relationships xmlns="http://schemas.openxmlformats.org/package/2006/relationships"><Relationship Id="rId2" Type="http://schemas.openxmlformats.org/officeDocument/2006/relationships/theme" Target="../theme/theme63.xml"/><Relationship Id="rId1" Type="http://schemas.openxmlformats.org/officeDocument/2006/relationships/slideLayout" Target="../slideLayouts/slideLayout63.xml"/></Relationships>
</file>

<file path=ppt/slideMasters/_rels/slideMaster64.xml.rels><?xml version="1.0" encoding="UTF-8" standalone="yes"?>
<Relationships xmlns="http://schemas.openxmlformats.org/package/2006/relationships"><Relationship Id="rId2" Type="http://schemas.openxmlformats.org/officeDocument/2006/relationships/theme" Target="../theme/theme64.xml"/><Relationship Id="rId1" Type="http://schemas.openxmlformats.org/officeDocument/2006/relationships/slideLayout" Target="../slideLayouts/slideLayout64.xml"/></Relationships>
</file>

<file path=ppt/slideMasters/_rels/slideMaster65.xml.rels><?xml version="1.0" encoding="UTF-8" standalone="yes"?>
<Relationships xmlns="http://schemas.openxmlformats.org/package/2006/relationships"><Relationship Id="rId2" Type="http://schemas.openxmlformats.org/officeDocument/2006/relationships/theme" Target="../theme/theme65.xml"/><Relationship Id="rId1" Type="http://schemas.openxmlformats.org/officeDocument/2006/relationships/slideLayout" Target="../slideLayouts/slideLayout65.xml"/></Relationships>
</file>

<file path=ppt/slideMasters/_rels/slideMaster6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6.xml"/><Relationship Id="rId1" Type="http://schemas.openxmlformats.org/officeDocument/2006/relationships/slideLayout" Target="../slideLayouts/slideLayout66.xml"/></Relationships>
</file>

<file path=ppt/slideMasters/_rels/slideMaster67.xml.rels><?xml version="1.0" encoding="UTF-8" standalone="yes"?>
<Relationships xmlns="http://schemas.openxmlformats.org/package/2006/relationships"><Relationship Id="rId2" Type="http://schemas.openxmlformats.org/officeDocument/2006/relationships/theme" Target="../theme/theme67.xml"/><Relationship Id="rId1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10/2/2018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20113" y="1682668"/>
            <a:ext cx="7079101" cy="14744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010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404040"/>
                </a:solidFill>
                <a:latin typeface="FABLRH+STZhongsong"/>
                <a:cs typeface="FABLRH+STZhongsong"/>
              </a:rPr>
              <a:t>传记新闻核心考点突破三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6053" y="254698"/>
            <a:ext cx="152859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1096" y="820356"/>
            <a:ext cx="10395341" cy="3395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60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在制播运营模式方面,央视纪录频道实行的是频道化运营模式。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央视是纪录片的主要制作基地。制作出的精品节目数量众多。当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然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,频道化运营模式也有其自身的劣势。劣势在于频道可以调动的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资源非常有限,其融资渠道、产品设计、人财物资源调度都会受到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种种限制。央视纪录频道目前正积极推进制播分离模式,节目制作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以社会招标、联合制作、购买作为主要方式,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并辅以自制精品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为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建立较为健全的制作管理模式做好准备。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57097" y="4021391"/>
            <a:ext cx="916568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(摘编自张同道等《2011年国家纪录片频道发展报告(下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)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》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7167" y="337288"/>
            <a:ext cx="9363583" cy="11933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材料四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565404" marR="0">
              <a:lnSpc>
                <a:spcPts val="2198"/>
              </a:lnSpc>
              <a:spcBef>
                <a:spcPts val="170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总部位于美国首都华盛顿的国家地理频道是一个全球性的付费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167" y="1201777"/>
            <a:ext cx="9697632" cy="4755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有线电视网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目前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国家地理频道已经以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34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种语言转播至全球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166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个国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家和地区逾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亿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千万用户,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作为一个纯纪录片频道能够取得如此卓越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的成就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除了高质量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高观赏性的节目内容之外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与其频道自身的制播</a:t>
            </a:r>
          </a:p>
          <a:p>
            <a:pPr marL="0" marR="0">
              <a:lnSpc>
                <a:spcPts val="2198"/>
              </a:lnSpc>
              <a:spcBef>
                <a:spcPts val="705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运用模式是分不开的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其制播运营模式如下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有线电视系统是在地方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政府的批准下由有线电视系统运营商投资建立的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有线电视系统直接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面向订户收取费用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有线电视系统运营商是指拥有并运营有线电视系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统的企业实体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有线电视节目提供商为有线电视系统运营商提供节目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具体到国家地理频道而言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美国国家地理电视公司以及其他渠道承担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提供片源的任务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国家地理频道承担的是节目制作等任务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即让来自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国家地理电视公司等渠道的单个的片磁变成有机结合的整体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适于在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电视上播放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康卡斯特电信公司作为有线电视系统运营商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则承担把</a:t>
            </a:r>
          </a:p>
          <a:p>
            <a:pPr marL="0" marR="0">
              <a:lnSpc>
                <a:spcPts val="2195"/>
              </a:lnSpc>
              <a:spcBef>
                <a:spcPts val="71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电视信号传送到千家万户的电视机上的技术性播出任务。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7167" y="5754828"/>
            <a:ext cx="9374251" cy="1066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6927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摘编自楚慧萍《多元延伸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有机互动——美国国家地理频道运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营模式初探》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6051" y="875847"/>
            <a:ext cx="4300408" cy="554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218">
                <a:solidFill>
                  <a:srgbClr val="000000"/>
                </a:solidFill>
                <a:latin typeface="FangSong"/>
                <a:cs typeface="FangSong"/>
              </a:rPr>
              <a:t>1.</a:t>
            </a:r>
            <a:r>
              <a:rPr sz="1750" spc="-438">
                <a:solidFill>
                  <a:srgbClr val="000000"/>
                </a:solidFill>
                <a:latin typeface="FangSong"/>
                <a:cs typeface="FangSong"/>
              </a:rPr>
              <a:t>下列对材料相关内容的梳理</a:t>
            </a:r>
            <a:r>
              <a:rPr sz="1750" spc="-2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不正确的一项是</a:t>
            </a:r>
            <a:r>
              <a:rPr sz="175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1750" spc="129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175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16051" y="1773379"/>
            <a:ext cx="2343955" cy="33852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174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中央电视台纪录频道</a:t>
            </a:r>
          </a:p>
          <a:p>
            <a:pPr marL="0" marR="0">
              <a:lnSpc>
                <a:spcPts val="1738"/>
              </a:lnSpc>
              <a:spcBef>
                <a:spcPts val="5693"/>
              </a:spcBef>
              <a:spcAft>
                <a:spcPct val="0"/>
              </a:spcAft>
            </a:pPr>
            <a:r>
              <a:rPr sz="1750" spc="-174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中央电视台纪录频道</a:t>
            </a:r>
          </a:p>
          <a:p>
            <a:pPr marL="0" marR="0">
              <a:lnSpc>
                <a:spcPts val="1738"/>
              </a:lnSpc>
              <a:spcBef>
                <a:spcPts val="5693"/>
              </a:spcBef>
              <a:spcAft>
                <a:spcPct val="0"/>
              </a:spcAft>
            </a:pPr>
            <a:r>
              <a:rPr sz="1750" spc="-174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1750" spc="-438">
                <a:solidFill>
                  <a:srgbClr val="000000"/>
                </a:solidFill>
                <a:latin typeface="FangSong"/>
                <a:cs typeface="FangSong"/>
              </a:rPr>
              <a:t>美国有线电视节目提供商</a:t>
            </a:r>
          </a:p>
          <a:p>
            <a:pPr marL="0" marR="0">
              <a:lnSpc>
                <a:spcPts val="1738"/>
              </a:lnSpc>
              <a:spcBef>
                <a:spcPts val="5790"/>
              </a:spcBef>
              <a:spcAft>
                <a:spcPct val="0"/>
              </a:spcAft>
            </a:pPr>
            <a:r>
              <a:rPr sz="1750" spc="-174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美国国家地理电视公司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59193" y="1773379"/>
            <a:ext cx="2334420" cy="554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438">
                <a:solidFill>
                  <a:srgbClr val="000000"/>
                </a:solidFill>
                <a:latin typeface="FangSong"/>
                <a:cs typeface="FangSong"/>
              </a:rPr>
              <a:t>四大主体内容六大主题时段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660950" y="1773379"/>
            <a:ext cx="2000912" cy="554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438">
                <a:solidFill>
                  <a:srgbClr val="000000"/>
                </a:solidFill>
                <a:latin typeface="FangSong"/>
                <a:cs typeface="FangSong"/>
              </a:rPr>
              <a:t>达到规模化的播出效应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50581" y="2710830"/>
            <a:ext cx="1999078" cy="2447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1369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以央视自制为主</a:t>
            </a:r>
          </a:p>
          <a:p>
            <a:pPr marL="166753" marR="0">
              <a:lnSpc>
                <a:spcPts val="1738"/>
              </a:lnSpc>
              <a:spcBef>
                <a:spcPts val="5693"/>
              </a:spcBef>
              <a:spcAft>
                <a:spcPct val="0"/>
              </a:spcAft>
            </a:pPr>
            <a:r>
              <a:rPr sz="1750" spc="-438">
                <a:solidFill>
                  <a:srgbClr val="000000"/>
                </a:solidFill>
                <a:latin typeface="FangSong"/>
                <a:cs typeface="FangSong"/>
              </a:rPr>
              <a:t>有线电视系统运营商</a:t>
            </a:r>
          </a:p>
          <a:p>
            <a:pPr marL="0" marR="0">
              <a:lnSpc>
                <a:spcPts val="1738"/>
              </a:lnSpc>
              <a:spcBef>
                <a:spcPts val="5790"/>
              </a:spcBef>
              <a:spcAft>
                <a:spcPct val="0"/>
              </a:spcAft>
            </a:pP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国家地理频道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889397" y="2710830"/>
            <a:ext cx="1500651" cy="554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438">
                <a:solidFill>
                  <a:srgbClr val="000000"/>
                </a:solidFill>
                <a:latin typeface="FangSong"/>
                <a:cs typeface="FangSong"/>
              </a:rPr>
              <a:t>节目品质有保障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480932" y="3648281"/>
            <a:ext cx="1333898" cy="554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有线电视系统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853394" y="4604472"/>
            <a:ext cx="1000390" cy="554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8"/>
              </a:lnSpc>
              <a:spcBef>
                <a:spcPct val="0"/>
              </a:spcBef>
              <a:spcAft>
                <a:spcPct val="0"/>
              </a:spcAft>
            </a:pPr>
            <a:r>
              <a:rPr sz="1750" spc="-436">
                <a:solidFill>
                  <a:srgbClr val="000000"/>
                </a:solidFill>
                <a:latin typeface="FangSong"/>
                <a:cs typeface="FangSong"/>
              </a:rPr>
              <a:t>电视观众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3055" y="647001"/>
            <a:ext cx="5183080" cy="1292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2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阅读下面的文字,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1~3题。</a:t>
            </a:r>
          </a:p>
          <a:p>
            <a:pPr marL="0" marR="0">
              <a:lnSpc>
                <a:spcPts val="2402"/>
              </a:lnSpc>
              <a:spcBef>
                <a:spcPts val="177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13055" y="1706435"/>
            <a:ext cx="10049028" cy="35789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7847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2011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年1月1日8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点整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,中央电视台记录频道正式开播,信号覆盖全</a:t>
            </a:r>
          </a:p>
          <a:p>
            <a:pPr marL="0" marR="0">
              <a:lnSpc>
                <a:spcPts val="2400"/>
              </a:lnSpc>
              <a:spcBef>
                <a:spcPts val="76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球。作为中国第一个国家级的专业纪录片频道,也是第一个从开播</a:t>
            </a:r>
          </a:p>
          <a:p>
            <a:pPr marL="0" marR="0">
              <a:lnSpc>
                <a:spcPts val="2402"/>
              </a:lnSpc>
              <a:spcBef>
                <a:spcPts val="71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之始就面向全球采用双语播出的频道,它向世人亮出了拥有人文精</a:t>
            </a:r>
          </a:p>
          <a:p>
            <a:pPr marL="0" marR="0">
              <a:lnSpc>
                <a:spcPts val="2400"/>
              </a:lnSpc>
              <a:spcBef>
                <a:spcPts val="7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神的中国形象。央视纪录频道在内容编排上进行了详细的规划,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主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要呈现四大主体内容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六大主题时段的播出特点,以期达到规模化</a:t>
            </a:r>
          </a:p>
          <a:p>
            <a:pPr marL="0" marR="0">
              <a:lnSpc>
                <a:spcPts val="2400"/>
              </a:lnSpc>
              <a:spcBef>
                <a:spcPts val="7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的播出效应。央视纪录频道同时采用国际纪录片频道的进行方式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7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淡化栏目概念,强化大时段编排,以主题化、系列化和播出季的方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式,提升自身的影响力和美誉度。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0" y="5615687"/>
            <a:ext cx="2159488" cy="587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48"/>
              </a:lnSpc>
              <a:spcBef>
                <a:spcPct val="0"/>
              </a:spcBef>
              <a:spcAft>
                <a:spcPct val="0"/>
              </a:spcAft>
            </a:pPr>
            <a:r>
              <a:rPr sz="1850" spc="-171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1850" spc="-436">
                <a:solidFill>
                  <a:srgbClr val="000000"/>
                </a:solidFill>
                <a:latin typeface="FangSong"/>
                <a:cs typeface="FangSong"/>
              </a:rPr>
              <a:t>中央电视台纪录频道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66370" y="5615687"/>
            <a:ext cx="2515030" cy="587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48"/>
              </a:lnSpc>
              <a:spcBef>
                <a:spcPct val="0"/>
              </a:spcBef>
              <a:spcAft>
                <a:spcPct val="0"/>
              </a:spcAft>
            </a:pPr>
            <a:r>
              <a:rPr sz="1850" spc="-438">
                <a:solidFill>
                  <a:srgbClr val="000000"/>
                </a:solidFill>
                <a:latin typeface="FangSong"/>
                <a:cs typeface="FangSong"/>
              </a:rPr>
              <a:t>四大主体内容六大主题时段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718556" y="5615687"/>
            <a:ext cx="2154595" cy="587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48"/>
              </a:lnSpc>
              <a:spcBef>
                <a:spcPct val="0"/>
              </a:spcBef>
              <a:spcAft>
                <a:spcPct val="0"/>
              </a:spcAft>
            </a:pPr>
            <a:r>
              <a:rPr sz="1850" spc="-438">
                <a:solidFill>
                  <a:srgbClr val="000000"/>
                </a:solidFill>
                <a:latin typeface="FangSong"/>
                <a:cs typeface="FangSong"/>
              </a:rPr>
              <a:t>达到规模化的播出效应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6053" y="254698"/>
            <a:ext cx="152859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1096" y="820356"/>
            <a:ext cx="10395341" cy="3395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60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在制播运营模式方面,央视纪录频道实行的是频道化运营模式。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央视是纪录片的主要制作基地。制作出的精品节目数量众多。当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然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,频道化运营模式也有其自身的劣势。劣势在于频道可以调动的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资源非常有限,其融资渠道、产品设计、人财物资源调度都会受到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种种限制。央视纪录频道目前正积极推进制播分离模式,节目制作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以社会招标、联合制作、购买作为主要方式,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并辅以自制精品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为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建立较为健全的制作管理模式做好准备。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57097" y="4021391"/>
            <a:ext cx="916568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(摘编自张同道等《2011年国家纪录片频道发展报告(下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)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》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0" y="4890653"/>
            <a:ext cx="2111456" cy="5067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589"/>
              </a:lnSpc>
              <a:spcBef>
                <a:spcPct val="0"/>
              </a:spcBef>
              <a:spcAft>
                <a:spcPct val="0"/>
              </a:spcAft>
            </a:pPr>
            <a:r>
              <a:rPr sz="1600" spc="-46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1600" spc="-187">
                <a:solidFill>
                  <a:srgbClr val="000000"/>
                </a:solidFill>
                <a:latin typeface="FangSong"/>
                <a:cs typeface="FangSong"/>
              </a:rPr>
              <a:t>中央电视台纪录频道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84506" y="4890653"/>
            <a:ext cx="1563465" cy="5067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589"/>
              </a:lnSpc>
              <a:spcBef>
                <a:spcPct val="0"/>
              </a:spcBef>
              <a:spcAft>
                <a:spcPct val="0"/>
              </a:spcAft>
            </a:pPr>
            <a:r>
              <a:rPr sz="1600" spc="-187">
                <a:solidFill>
                  <a:srgbClr val="000000"/>
                </a:solidFill>
                <a:latin typeface="FangSong"/>
                <a:cs typeface="FangSong"/>
              </a:rPr>
              <a:t>以央视自制为主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888484" y="4890653"/>
            <a:ext cx="1563465" cy="5067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589"/>
              </a:lnSpc>
              <a:spcBef>
                <a:spcPct val="0"/>
              </a:spcBef>
              <a:spcAft>
                <a:spcPct val="0"/>
              </a:spcAft>
            </a:pPr>
            <a:r>
              <a:rPr sz="1600" spc="-189">
                <a:solidFill>
                  <a:srgbClr val="000000"/>
                </a:solidFill>
                <a:latin typeface="FangSong"/>
                <a:cs typeface="FangSong"/>
              </a:rPr>
              <a:t>节目品质有保障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7167" y="832326"/>
            <a:ext cx="9697632" cy="5125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4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总部位于美国首都华盛顿的国家地理频道是一个全球性的付费</a:t>
            </a:r>
          </a:p>
          <a:p>
            <a:pPr marL="0" marR="0">
              <a:lnSpc>
                <a:spcPts val="2195"/>
              </a:lnSpc>
              <a:spcBef>
                <a:spcPts val="711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有线电视网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目前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国家地理频道已经以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34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种语言转播至全球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166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个国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家和地区逾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亿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千万用户,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作为一个纯纪录片频道能够取得如此卓越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的成就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除了高质量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高观赏性的节目内容之外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与其频道自身的制播</a:t>
            </a:r>
          </a:p>
          <a:p>
            <a:pPr marL="0" marR="0">
              <a:lnSpc>
                <a:spcPts val="2198"/>
              </a:lnSpc>
              <a:spcBef>
                <a:spcPts val="705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运用模式是分不开的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其制播运营模式如下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有线电视系统是在地方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政府的批准下由有线电视系统运营商投资建立的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有线电视系统直接</a:t>
            </a:r>
          </a:p>
          <a:p>
            <a:pPr marL="0" marR="0">
              <a:lnSpc>
                <a:spcPts val="2200"/>
              </a:lnSpc>
              <a:spcBef>
                <a:spcPts val="704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面向订户收取费用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u="sng" spc="10">
                <a:solidFill>
                  <a:srgbClr val="000000"/>
                </a:solidFill>
                <a:latin typeface="FangSong"/>
                <a:cs typeface="FangSong"/>
              </a:rPr>
              <a:t>有线电视系统运营商是指拥有并运营有线电视系</a:t>
            </a:r>
          </a:p>
          <a:p>
            <a:pPr marL="0" marR="0">
              <a:lnSpc>
                <a:spcPts val="2200"/>
              </a:lnSpc>
              <a:spcBef>
                <a:spcPts val="704"/>
              </a:spcBef>
              <a:spcAft>
                <a:spcPct val="0"/>
              </a:spcAft>
            </a:pPr>
            <a:r>
              <a:rPr sz="2200" u="sng" spc="14">
                <a:solidFill>
                  <a:srgbClr val="000000"/>
                </a:solidFill>
                <a:latin typeface="FangSong"/>
                <a:cs typeface="FangSong"/>
              </a:rPr>
              <a:t>统的企业实体</a:t>
            </a:r>
            <a:r>
              <a:rPr sz="2200" u="sng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u="sng" spc="14">
                <a:solidFill>
                  <a:srgbClr val="000000"/>
                </a:solidFill>
                <a:latin typeface="FangSong"/>
                <a:cs typeface="FangSong"/>
              </a:rPr>
              <a:t>有线电视节目提供商为有线电视系统运营商提供节目</a:t>
            </a:r>
            <a:r>
              <a:rPr sz="2200" u="sng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具体到国家地理频道而言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美国国家地理电视公司以及其他渠道承担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提供片源的任务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国家地理频道承担的是节目制作等任务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即让来自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国家地理电视公司等渠道的单个的片磁变成有机结合的整体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适于在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电视上播放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康卡斯特电信公司作为有线电视系统运营商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则承担把</a:t>
            </a:r>
          </a:p>
          <a:p>
            <a:pPr marL="0" marR="0">
              <a:lnSpc>
                <a:spcPts val="2195"/>
              </a:lnSpc>
              <a:spcBef>
                <a:spcPts val="76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电视信号传送到千家万户的电视机上的技术性播出任务。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0" y="6020812"/>
            <a:ext cx="2496856" cy="553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1"/>
              </a:lnSpc>
              <a:spcBef>
                <a:spcPct val="0"/>
              </a:spcBef>
              <a:spcAft>
                <a:spcPct val="0"/>
              </a:spcAft>
            </a:pPr>
            <a:r>
              <a:rPr sz="1750" spc="-121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1750" spc="-339">
                <a:solidFill>
                  <a:srgbClr val="000000"/>
                </a:solidFill>
                <a:latin typeface="FangSong"/>
                <a:cs typeface="FangSong"/>
              </a:rPr>
              <a:t>美国有线电视节目提供商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551676" y="6020812"/>
            <a:ext cx="1951659" cy="553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1"/>
              </a:lnSpc>
              <a:spcBef>
                <a:spcPct val="0"/>
              </a:spcBef>
              <a:spcAft>
                <a:spcPct val="0"/>
              </a:spcAft>
            </a:pPr>
            <a:r>
              <a:rPr sz="1750" spc="-339">
                <a:solidFill>
                  <a:srgbClr val="000000"/>
                </a:solidFill>
                <a:latin typeface="FangSong"/>
                <a:cs typeface="FangSong"/>
              </a:rPr>
              <a:t>有线电视系统运营商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524884" y="6020812"/>
            <a:ext cx="1412231" cy="553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731"/>
              </a:lnSpc>
              <a:spcBef>
                <a:spcPct val="0"/>
              </a:spcBef>
              <a:spcAft>
                <a:spcPct val="0"/>
              </a:spcAft>
            </a:pPr>
            <a:r>
              <a:rPr sz="1750" spc="-336">
                <a:solidFill>
                  <a:srgbClr val="000000"/>
                </a:solidFill>
                <a:latin typeface="FangSong"/>
                <a:cs typeface="FangSong"/>
              </a:rPr>
              <a:t>有线电视系统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95000"/>
            <a:ext cx="10573143" cy="5152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23848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2.下列对材料相关内容的概括和分析,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正确的两项是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2447">
                <a:solidFill>
                  <a:srgbClr val="000000"/>
                </a:solidFill>
                <a:latin typeface="FangSong"/>
                <a:cs typeface="FangSong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  <a:p>
            <a:pPr marL="840028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A.中央电视台纪录频道在内容编辑上进行了认真详细的规划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以期将来能够呈现出主题化、系列化的节目播出方式。</a:t>
            </a:r>
          </a:p>
          <a:p>
            <a:pPr marL="914704" marR="0">
              <a:lnSpc>
                <a:spcPts val="2400"/>
              </a:lnSpc>
              <a:spcBef>
                <a:spcPts val="197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B.根据材料二中性别、年龄、学历这三项,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我们能够了解到</a:t>
            </a:r>
          </a:p>
          <a:p>
            <a:pPr marL="0" marR="0">
              <a:lnSpc>
                <a:spcPts val="2400"/>
              </a:lnSpc>
              <a:spcBef>
                <a:spcPts val="192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中央电视台纪录频道的观众构成和集中度的基本情况。</a:t>
            </a:r>
          </a:p>
          <a:p>
            <a:pPr marL="914704" marR="0">
              <a:lnSpc>
                <a:spcPts val="2402"/>
              </a:lnSpc>
              <a:spcBef>
                <a:spcPts val="19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C.2011年,在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71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个大中城市的观众调查中,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中央电视电台纪录</a:t>
            </a:r>
          </a:p>
          <a:p>
            <a:pPr marL="0" marR="0">
              <a:lnSpc>
                <a:spcPts val="2400"/>
              </a:lnSpc>
              <a:spcBef>
                <a:spcPts val="192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频道观众构成最高的三类人群分别是:男性、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45~54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岁以及高中学历。</a:t>
            </a:r>
          </a:p>
          <a:p>
            <a:pPr marL="914704" marR="0">
              <a:lnSpc>
                <a:spcPts val="2400"/>
              </a:lnSpc>
              <a:spcBef>
                <a:spcPts val="191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D.根据材料二可知,随着目标观众年龄的增加以及学历的增</a:t>
            </a:r>
          </a:p>
          <a:p>
            <a:pPr marL="0" marR="0">
              <a:lnSpc>
                <a:spcPts val="2402"/>
              </a:lnSpc>
              <a:spcBef>
                <a:spcPts val="19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高,集中度的比值也在不断地攀升。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134292"/>
            <a:ext cx="10036847" cy="13105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E.美国国家地理频道的制作管理模式较为健全,它在融资渠</a:t>
            </a:r>
          </a:p>
          <a:p>
            <a:pPr marL="0" marR="0">
              <a:lnSpc>
                <a:spcPts val="2400"/>
              </a:lnSpc>
              <a:spcBef>
                <a:spcPts val="191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道、产品设计、人财物资源调度等方面不存在受到限制的问题。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35787" y="647001"/>
            <a:ext cx="458193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阅读下面的文字,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1~3题。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804854"/>
            <a:ext cx="10190146" cy="1128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5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WTBDLV+TwCenMT-Regular"/>
                <a:cs typeface="WTBDLV+TwCenMT-Regular"/>
              </a:rPr>
              <a:t>A.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中央电视台纪录频道在内容编辑上进行了认真详细的规划</a:t>
            </a:r>
            <a:r>
              <a:rPr sz="2400">
                <a:solidFill>
                  <a:srgbClr val="000000"/>
                </a:solidFill>
                <a:latin typeface="WTBDLV+TwCenMT-Regular"/>
                <a:cs typeface="WTBDLV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以期将</a:t>
            </a:r>
          </a:p>
          <a:p>
            <a:pPr marL="0" marR="0">
              <a:lnSpc>
                <a:spcPts val="2400"/>
              </a:lnSpc>
              <a:spcBef>
                <a:spcPts val="483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来能够呈现出主题化、系列化的节目播出方式。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3055" y="1706435"/>
            <a:ext cx="10049028" cy="35789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7847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2011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年1月1日8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点整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,中央电视台记录频道正式开播,信号覆盖全</a:t>
            </a:r>
          </a:p>
          <a:p>
            <a:pPr marL="0" marR="0">
              <a:lnSpc>
                <a:spcPts val="2400"/>
              </a:lnSpc>
              <a:spcBef>
                <a:spcPts val="76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球。作为中国第一个国家级的专业纪录片频道,也是第一个从开播</a:t>
            </a:r>
          </a:p>
          <a:p>
            <a:pPr marL="0" marR="0">
              <a:lnSpc>
                <a:spcPts val="2402"/>
              </a:lnSpc>
              <a:spcBef>
                <a:spcPts val="71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之始就面向全球采用双语播出的频道,它向世人亮出了拥有人文精</a:t>
            </a:r>
          </a:p>
          <a:p>
            <a:pPr marL="0" marR="0">
              <a:lnSpc>
                <a:spcPts val="2400"/>
              </a:lnSpc>
              <a:spcBef>
                <a:spcPts val="7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神的中国形象。央视纪录频道在内容编排上进行了详细的规划,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主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要呈现四大主体内容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六大主题时段的播出特点,以期达到规模化</a:t>
            </a:r>
          </a:p>
          <a:p>
            <a:pPr marL="0" marR="0">
              <a:lnSpc>
                <a:spcPts val="2400"/>
              </a:lnSpc>
              <a:spcBef>
                <a:spcPts val="7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的播出效应。央视纪录频道同时采用国际纪录片频道的进行方式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7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淡化栏目概念,强化大时段编排,以主题化、系列化和播出季的方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式,提升自身的影响力和美誉度。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13055" y="5052250"/>
            <a:ext cx="10043478" cy="11643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摘编自杨玉洁等《真实聚焦:2010~2011中国纪录片频道运</a:t>
            </a:r>
          </a:p>
          <a:p>
            <a:pPr marL="0" marR="0">
              <a:lnSpc>
                <a:spcPts val="2402"/>
              </a:lnSpc>
              <a:spcBef>
                <a:spcPts val="76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营与纪录片产业发展记录》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25785"/>
            <a:ext cx="10153654" cy="1128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5"/>
              </a:lnSpc>
              <a:spcBef>
                <a:spcPct val="0"/>
              </a:spcBef>
              <a:spcAft>
                <a:spcPct val="0"/>
              </a:spcAft>
            </a:pPr>
            <a:r>
              <a:rPr sz="2400" spc="-34">
                <a:solidFill>
                  <a:srgbClr val="000000"/>
                </a:solidFill>
                <a:latin typeface="BJLTVO+TwCenMT-Regular"/>
                <a:cs typeface="BJLTVO+TwCenMT-Regular"/>
              </a:rPr>
              <a:t>B.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根据材料二中性别、年龄、学历这三项</a:t>
            </a:r>
            <a:r>
              <a:rPr sz="2400">
                <a:solidFill>
                  <a:srgbClr val="000000"/>
                </a:solidFill>
                <a:latin typeface="BJLTVO+TwCenMT-Regular"/>
                <a:cs typeface="BJLTVO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我们能够了解到中央电视</a:t>
            </a:r>
          </a:p>
          <a:p>
            <a:pPr marL="0" marR="0">
              <a:lnSpc>
                <a:spcPts val="2400"/>
              </a:lnSpc>
              <a:spcBef>
                <a:spcPts val="483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台纪录频道的观众构成和集中度的基本情况。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03301" y="5282922"/>
            <a:ext cx="9844844" cy="9403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5720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注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群众构成反映的是收视人群的构成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回答了“谁在看频道”的问题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,集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中度是目标群众收视率与总体群众收视率的比值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表示的是目标群众相对于总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3301" y="5892522"/>
            <a:ext cx="9700231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体群众的收视集中程度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能够回答“谁更喜欢收看这个频道”的问题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集中度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644" y="6095581"/>
            <a:ext cx="10015150" cy="7901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BJLTVO+TwCenMT-Regular"/>
                <a:cs typeface="BJLTVO+TwCenMT-Regular"/>
              </a:rPr>
              <a:t>C.2011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年</a:t>
            </a:r>
            <a:r>
              <a:rPr sz="2400">
                <a:solidFill>
                  <a:srgbClr val="000000"/>
                </a:solidFill>
                <a:latin typeface="BJLTVO+TwCenMT-Regular"/>
                <a:cs typeface="BJLTVO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在</a:t>
            </a:r>
            <a:r>
              <a:rPr sz="2400">
                <a:solidFill>
                  <a:srgbClr val="000000"/>
                </a:solidFill>
                <a:latin typeface="BJLTVO+TwCenMT-Regular"/>
                <a:cs typeface="BJLTVO+TwCenMT-Regular"/>
              </a:rPr>
              <a:t>71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个大中城市的观众调查中</a:t>
            </a:r>
            <a:r>
              <a:rPr sz="2400">
                <a:solidFill>
                  <a:srgbClr val="000000"/>
                </a:solidFill>
                <a:latin typeface="BJLTVO+TwCenMT-Regular"/>
                <a:cs typeface="BJLTVO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中央电视电台纪录频道观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3644" y="6461341"/>
            <a:ext cx="9492793" cy="7901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众构成最高的三类人群分别是</a:t>
            </a:r>
            <a:r>
              <a:rPr sz="2400">
                <a:solidFill>
                  <a:srgbClr val="000000"/>
                </a:solidFill>
                <a:latin typeface="BJLTVO+TwCenMT-Regular"/>
                <a:cs typeface="BJLTVO+TwCenMT-Regular"/>
              </a:rPr>
              <a:t>: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男性、</a:t>
            </a:r>
            <a:r>
              <a:rPr sz="2400">
                <a:solidFill>
                  <a:srgbClr val="000000"/>
                </a:solidFill>
                <a:latin typeface="BJLTVO+TwCenMT-Regular"/>
                <a:cs typeface="BJLTVO+TwCenMT-Regular"/>
              </a:rPr>
              <a:t>45~54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岁以及高中学历。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25785"/>
            <a:ext cx="10267070" cy="1128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5"/>
              </a:lnSpc>
              <a:spcBef>
                <a:spcPct val="0"/>
              </a:spcBef>
              <a:spcAft>
                <a:spcPct val="0"/>
              </a:spcAft>
            </a:pPr>
            <a:r>
              <a:rPr sz="2400" spc="-34">
                <a:solidFill>
                  <a:srgbClr val="000000"/>
                </a:solidFill>
                <a:latin typeface="LABWPD+TwCenMT-Regular"/>
                <a:cs typeface="LABWPD+TwCenMT-Regular"/>
              </a:rPr>
              <a:t>D.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根据材料二可知</a:t>
            </a:r>
            <a:r>
              <a:rPr sz="2400">
                <a:solidFill>
                  <a:srgbClr val="000000"/>
                </a:solidFill>
                <a:latin typeface="LABWPD+TwCenMT-Regular"/>
                <a:cs typeface="LABWPD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随着目标观众年龄的增加以及学历的增高</a:t>
            </a:r>
            <a:r>
              <a:rPr sz="2400">
                <a:solidFill>
                  <a:srgbClr val="000000"/>
                </a:solidFill>
                <a:latin typeface="LABWPD+TwCenMT-Regular"/>
                <a:cs typeface="LABWPD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集中度</a:t>
            </a:r>
          </a:p>
          <a:p>
            <a:pPr marL="0" marR="0">
              <a:lnSpc>
                <a:spcPts val="2400"/>
              </a:lnSpc>
              <a:spcBef>
                <a:spcPts val="483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的比值也在不断地攀升。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03301" y="5282922"/>
            <a:ext cx="9844844" cy="15499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5720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注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群众构成反映的是收视人群的构成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回答了“谁在看频道”的问题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,集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中度是目标群众收视率与总体群众收视率的比值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表示的是目标群众相对于总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体群众的收视集中程度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能够回答“谁更喜欢收看这个频道”的问题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集中度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的比值大于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100%,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表示该类目标群众的收视倾向高于平均水平。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532"/>
            <a:ext cx="2514904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SWFLVL+å¾®è½¯é�»,Bold"/>
                <a:cs typeface="SWFLVL+å¾®è½¯é�»,Bold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SWFLVL+å¾®è½¯é�»,Bold"/>
                <a:cs typeface="SWFLVL+å¾®è½¯é�»,Bold"/>
              </a:rPr>
              <a:t>一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76390"/>
            <a:ext cx="10124040" cy="11280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1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HKBJW+TwCenMT-Regular"/>
                <a:cs typeface="DHKBJW+TwCenMT-Regular"/>
              </a:rPr>
              <a:t>E.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美国国家地理频道的制作管理模式较为健全</a:t>
            </a:r>
            <a:r>
              <a:rPr sz="2400">
                <a:solidFill>
                  <a:srgbClr val="000000"/>
                </a:solidFill>
                <a:latin typeface="DHKBJW+TwCenMT-Regular"/>
                <a:cs typeface="DHKBJW+TwCenMT-Regular"/>
              </a:rPr>
              <a:t>,</a:t>
            </a: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它在融资渠道、产品</a:t>
            </a:r>
          </a:p>
          <a:p>
            <a:pPr marL="0" marR="0">
              <a:lnSpc>
                <a:spcPts val="2400"/>
              </a:lnSpc>
              <a:spcBef>
                <a:spcPts val="481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SimSun"/>
                <a:cs typeface="SimSun"/>
              </a:rPr>
              <a:t>设计、人财物资源调度等方面不存在受到限制的问题。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167" y="832326"/>
            <a:ext cx="9697632" cy="5125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5404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总部位于美国首都华盛顿的国家地理频道是一个全球性的付费</a:t>
            </a:r>
          </a:p>
          <a:p>
            <a:pPr marL="0" marR="0">
              <a:lnSpc>
                <a:spcPts val="2195"/>
              </a:lnSpc>
              <a:spcBef>
                <a:spcPts val="711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有线电视网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目前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国家地理频道已经以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34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种语言转播至全球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166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个国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家和地区逾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亿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千万用户,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作为一个纯纪录片频道能够取得如此卓越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的成就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除了高质量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高观赏性的节目内容之外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与其频道自身的制播</a:t>
            </a:r>
          </a:p>
          <a:p>
            <a:pPr marL="0" marR="0">
              <a:lnSpc>
                <a:spcPts val="2198"/>
              </a:lnSpc>
              <a:spcBef>
                <a:spcPts val="705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运用模式是分不开的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其制播运营模式如下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有线电视系统是在地方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政府的批准下由有线电视系统运营商投资建立的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有线电视系统直接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面向订户收取费用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有线电视系统运营商是指拥有并运营有线电视系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统的企业实体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有线电视节目提供商为有线电视系统运营商提供节目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具体到国家地理频道而言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美国国家地理电视公司以及其他渠道承担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提供片源的任务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国家地理频道承担的是节目制作等任务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即让来自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国家地理电视公司等渠道的单个的片磁变成有机结合的整体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适于在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电视上播放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康卡斯特电信公司作为有线电视系统运营商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则承担把</a:t>
            </a:r>
          </a:p>
          <a:p>
            <a:pPr marL="0" marR="0">
              <a:lnSpc>
                <a:spcPts val="2195"/>
              </a:lnSpc>
              <a:spcBef>
                <a:spcPts val="76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电视信号传送到千家万户的电视机上的技术性播出任务。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7167" y="5754828"/>
            <a:ext cx="9374251" cy="1066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6927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摘编自楚慧萍《多元延伸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有机互动——美国国家地理频道运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营模式初探》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5462" y="1715457"/>
            <a:ext cx="8916875" cy="2282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KTRSI+MicrosoftYaHei"/>
                <a:cs typeface="PKTRSI+MicrosoftYaHei"/>
              </a:rPr>
              <a:t>（</a:t>
            </a:r>
            <a:r>
              <a:rPr sz="2800">
                <a:solidFill>
                  <a:srgbClr val="000000"/>
                </a:solidFill>
                <a:latin typeface="LJWORC+MicrosoftYaHei"/>
                <a:cs typeface="LJWORC+MicrosoftYaHei"/>
              </a:rPr>
              <a:t>3</a:t>
            </a:r>
            <a:r>
              <a:rPr sz="2800">
                <a:solidFill>
                  <a:srgbClr val="000000"/>
                </a:solidFill>
                <a:latin typeface="PKTRSI+MicrosoftYaHei"/>
                <a:cs typeface="PKTRSI+MicrosoftYaHei"/>
              </a:rPr>
              <a:t>）根据上述材料</a:t>
            </a:r>
            <a:r>
              <a:rPr sz="2800">
                <a:solidFill>
                  <a:srgbClr val="000000"/>
                </a:solidFill>
                <a:latin typeface="LJWORC+MicrosoftYaHei"/>
                <a:cs typeface="LJWORC+MicrosoftYaHei"/>
              </a:rPr>
              <a:t>,</a:t>
            </a:r>
            <a:r>
              <a:rPr sz="2800">
                <a:solidFill>
                  <a:srgbClr val="000000"/>
                </a:solidFill>
                <a:latin typeface="PKTRSI+MicrosoftYaHei"/>
                <a:cs typeface="PKTRSI+MicrosoftYaHei"/>
              </a:rPr>
              <a:t>概括说明中央电视台纪录频道</a:t>
            </a:r>
          </a:p>
          <a:p>
            <a:pPr marL="0" marR="0">
              <a:lnSpc>
                <a:spcPts val="3690"/>
              </a:lnSpc>
              <a:spcBef>
                <a:spcPts val="130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KTRSI+MicrosoftYaHei"/>
                <a:cs typeface="PKTRSI+MicrosoftYaHei"/>
              </a:rPr>
              <a:t>开播初期与美国国家地理频道在制播运营模式方</a:t>
            </a:r>
          </a:p>
          <a:p>
            <a:pPr marL="0" marR="0">
              <a:lnSpc>
                <a:spcPts val="3690"/>
              </a:lnSpc>
              <a:spcBef>
                <a:spcPts val="13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PKTRSI+MicrosoftYaHei"/>
                <a:cs typeface="PKTRSI+MicrosoftYaHei"/>
              </a:rPr>
              <a:t>面的不同。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6053" y="254698"/>
            <a:ext cx="152859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1096" y="820356"/>
            <a:ext cx="10396072" cy="3395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160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在制播运营模式方面,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央视纪录频道实行的是频道化</a:t>
            </a: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运营模式。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央视是纪录片的主要制作基地。制作出的精品节目数量众多。当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然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,频道化运营模式也有其自身的劣势。劣势在于频道可以调动的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资源非常有限,其融资渠道、产品设计、人财物资源调度都会受到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种种限制。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央视纪录频道目前正积极推进制播分离模式,节目制作</a:t>
            </a:r>
          </a:p>
          <a:p>
            <a:pPr marL="0" marR="0">
              <a:lnSpc>
                <a:spcPts val="2400"/>
              </a:lnSpc>
              <a:spcBef>
                <a:spcPts val="1055"/>
              </a:spcBef>
              <a:spcAft>
                <a:spcPct val="0"/>
              </a:spcAft>
            </a:pP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以社会招标、联合制作、购买作为主要方式,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并辅以自制精品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为</a:t>
            </a:r>
          </a:p>
          <a:p>
            <a:pPr marL="0" marR="0">
              <a:lnSpc>
                <a:spcPts val="2402"/>
              </a:lnSpc>
              <a:spcBef>
                <a:spcPts val="100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建立较为健全的制作管理模式做好准备。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57097" y="4021391"/>
            <a:ext cx="916568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(摘编自张同道等《2011年国家纪录片频道发展报告(下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)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》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47167" y="337288"/>
            <a:ext cx="9363583" cy="11933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材料四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565404" marR="0">
              <a:lnSpc>
                <a:spcPts val="2198"/>
              </a:lnSpc>
              <a:spcBef>
                <a:spcPts val="170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总部位于美国首都华盛顿的国家地理频道是一个全球性的付费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7167" y="1201777"/>
            <a:ext cx="9697632" cy="4755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有线电视网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目前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国家地理频道已经以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34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种语言转播至全球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166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个国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家和地区逾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亿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9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千万用户,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作为一个纯纪录片频道能够取得如此卓越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的成就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除了高质量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高观赏性的节目内容之外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与其频道自身的制播</a:t>
            </a:r>
          </a:p>
          <a:p>
            <a:pPr marL="0" marR="0">
              <a:lnSpc>
                <a:spcPts val="2198"/>
              </a:lnSpc>
              <a:spcBef>
                <a:spcPts val="705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运用模式是分不开的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FF0000"/>
                </a:solidFill>
                <a:latin typeface="FangSong"/>
                <a:cs typeface="FangSong"/>
              </a:rPr>
              <a:t>其</a:t>
            </a:r>
            <a:r>
              <a:rPr sz="2200" spc="14">
                <a:solidFill>
                  <a:srgbClr val="7030A0"/>
                </a:solidFill>
                <a:latin typeface="FangSong"/>
                <a:cs typeface="FangSong"/>
              </a:rPr>
              <a:t>制播运营模式</a:t>
            </a:r>
            <a:r>
              <a:rPr sz="2200" spc="15">
                <a:solidFill>
                  <a:srgbClr val="FF0000"/>
                </a:solidFill>
                <a:latin typeface="FangSong"/>
                <a:cs typeface="FangSong"/>
              </a:rPr>
              <a:t>如下</a:t>
            </a: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FF0000"/>
                </a:solidFill>
                <a:latin typeface="FangSong"/>
                <a:cs typeface="FangSong"/>
              </a:rPr>
              <a:t>有线电视系统是在地方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2">
                <a:solidFill>
                  <a:srgbClr val="FF0000"/>
                </a:solidFill>
                <a:latin typeface="FangSong"/>
                <a:cs typeface="FangSong"/>
              </a:rPr>
              <a:t>政府的批准下由有线电视系统运营商投资建立的</a:t>
            </a: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FF0000"/>
                </a:solidFill>
                <a:latin typeface="FangSong"/>
                <a:cs typeface="FangSong"/>
              </a:rPr>
              <a:t>有线电视系统直接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FF0000"/>
                </a:solidFill>
                <a:latin typeface="FangSong"/>
                <a:cs typeface="FangSong"/>
              </a:rPr>
              <a:t>面向订户收取费用</a:t>
            </a:r>
            <a:r>
              <a:rPr sz="22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有线电视系统运营商是指拥有并运营有线电视系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统的企业实体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有线电视节目提供商为有线电视系统运营商提供节目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70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具体到国家地理频道而言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美国国家地理电视公司以及其他渠道承担</a:t>
            </a:r>
          </a:p>
          <a:p>
            <a:pPr marL="0" marR="0">
              <a:lnSpc>
                <a:spcPts val="2195"/>
              </a:lnSpc>
              <a:spcBef>
                <a:spcPts val="70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提供片源的任务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国家地理频道承担的是节目制作等任务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即让来自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国家地理电视公司等渠道的单个的片磁变成有机结合的整体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适于在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电视上播放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康卡斯特电信公司作为有线电视系统运营商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则承担把</a:t>
            </a:r>
          </a:p>
          <a:p>
            <a:pPr marL="0" marR="0">
              <a:lnSpc>
                <a:spcPts val="2195"/>
              </a:lnSpc>
              <a:spcBef>
                <a:spcPts val="711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电视信号传送到千家万户的电视机上的技术性播出任务。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7167" y="5754828"/>
            <a:ext cx="9374251" cy="1066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66927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摘编自楚慧萍《多元延伸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有机互动——美国国家地理频道运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营模式初探》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23518" y="1179576"/>
            <a:ext cx="8526078" cy="1408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7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答案</a:t>
            </a:r>
            <a:r>
              <a:rPr sz="2400">
                <a:solidFill>
                  <a:srgbClr val="000000"/>
                </a:solidFill>
                <a:latin typeface="UFWMND+MicrosoftYaHei"/>
                <a:cs typeface="UFWMND+MicrosoftYaHei"/>
              </a:rPr>
              <a:t>:</a:t>
            </a:r>
          </a:p>
          <a:p>
            <a:pPr marL="634339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答：中央电视台纪录频道开播初期运营模式</a:t>
            </a:r>
            <a:r>
              <a:rPr sz="2400">
                <a:solidFill>
                  <a:srgbClr val="000000"/>
                </a:solidFill>
                <a:latin typeface="UFWMND+MicrosoftYaHei"/>
                <a:cs typeface="UFWMND+MicrosoftYaHei"/>
              </a:rPr>
              <a:t>:</a:t>
            </a: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频道化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23518" y="2277433"/>
            <a:ext cx="8848118" cy="25057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67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运营模式。目前正在积极推进制播分离模式</a:t>
            </a:r>
            <a:r>
              <a:rPr sz="2400">
                <a:solidFill>
                  <a:srgbClr val="000000"/>
                </a:solidFill>
                <a:latin typeface="UFWMND+MicrosoftYaHei"/>
                <a:cs typeface="UFWMND+MicrosoftYaHei"/>
              </a:rPr>
              <a:t>,</a:t>
            </a: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以社会招标、</a:t>
            </a:r>
          </a:p>
          <a:p>
            <a:pPr marL="0" marR="0">
              <a:lnSpc>
                <a:spcPts val="3167"/>
              </a:lnSpc>
              <a:spcBef>
                <a:spcPts val="1104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联合制作、购买作为主要方式。美国国家地理频道运营</a:t>
            </a:r>
          </a:p>
          <a:p>
            <a:pPr marL="0" marR="0">
              <a:lnSpc>
                <a:spcPts val="3167"/>
              </a:lnSpc>
              <a:spcBef>
                <a:spcPts val="1102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模式</a:t>
            </a:r>
            <a:r>
              <a:rPr sz="2400">
                <a:solidFill>
                  <a:srgbClr val="000000"/>
                </a:solidFill>
                <a:latin typeface="UFWMND+MicrosoftYaHei"/>
                <a:cs typeface="UFWMND+MicrosoftYaHei"/>
              </a:rPr>
              <a:t>:</a:t>
            </a: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有线电视系统在地方政府的批准下由有线电视系统</a:t>
            </a:r>
          </a:p>
          <a:p>
            <a:pPr marL="0" marR="0">
              <a:lnSpc>
                <a:spcPts val="3170"/>
              </a:lnSpc>
              <a:spcBef>
                <a:spcPts val="114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运营商投资建立</a:t>
            </a:r>
            <a:r>
              <a:rPr sz="2400">
                <a:solidFill>
                  <a:srgbClr val="000000"/>
                </a:solidFill>
                <a:latin typeface="UFWMND+MicrosoftYaHei"/>
                <a:cs typeface="UFWMND+MicrosoftYaHei"/>
              </a:rPr>
              <a:t>,</a:t>
            </a:r>
            <a:r>
              <a:rPr sz="2400">
                <a:solidFill>
                  <a:srgbClr val="000000"/>
                </a:solidFill>
                <a:latin typeface="GPAJUG+MicrosoftYaHei"/>
                <a:cs typeface="GPAJUG+MicrosoftYaHei"/>
              </a:rPr>
              <a:t>有线电视系统直接面向订户收取费用。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883786" y="2535959"/>
            <a:ext cx="2060752" cy="1143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例题二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3898" y="171553"/>
            <a:ext cx="10190463" cy="46475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493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阅读下面的文字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1~3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题。</a:t>
            </a:r>
          </a:p>
          <a:p>
            <a:pPr marL="0" marR="0">
              <a:lnSpc>
                <a:spcPts val="2195"/>
              </a:lnSpc>
              <a:spcBef>
                <a:spcPts val="383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光明网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  <a:p>
            <a:pPr marL="472744" marR="0">
              <a:lnSpc>
                <a:spcPts val="2195"/>
              </a:lnSpc>
              <a:spcBef>
                <a:spcPts val="12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中国拥有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3000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多家制笔企业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年产圆珠笔近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亿支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堪称圆珠笔第</a:t>
            </a:r>
          </a:p>
          <a:p>
            <a:pPr marL="0" marR="0">
              <a:lnSpc>
                <a:spcPts val="2195"/>
              </a:lnSpc>
              <a:spcBef>
                <a:spcPts val="34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一大国。但令人尴尬的是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这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400亿支圆珠笔笔尖上的球座体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从设备到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原材料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都高度依赖进口。明明是制造业大国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为什么连小小的笔尖都无</a:t>
            </a:r>
          </a:p>
          <a:p>
            <a:pPr marL="0" marR="0">
              <a:lnSpc>
                <a:spcPts val="2195"/>
              </a:lnSpc>
              <a:spcBef>
                <a:spcPts val="11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法做到完全自主研发自主生产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  <a:p>
            <a:pPr marL="565708" marR="0">
              <a:lnSpc>
                <a:spcPts val="2195"/>
              </a:lnSpc>
              <a:spcBef>
                <a:spcPts val="39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时间流转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尴尬的局面终于发生了变化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中国有了属于自己的圆珠笔</a:t>
            </a:r>
          </a:p>
          <a:p>
            <a:pPr marL="0" marR="0">
              <a:lnSpc>
                <a:spcPts val="2198"/>
              </a:lnSpc>
              <a:spcBef>
                <a:spcPts val="127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尖。</a:t>
            </a:r>
          </a:p>
          <a:p>
            <a:pPr marL="472744" marR="0">
              <a:lnSpc>
                <a:spcPts val="2195"/>
              </a:lnSpc>
              <a:spcBef>
                <a:spcPts val="1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圆珠笔笔头分为笔尖上的球珠和球座体。生产一个小小的圆珠笔头</a:t>
            </a:r>
          </a:p>
          <a:p>
            <a:pPr marL="0" marR="0">
              <a:lnSpc>
                <a:spcPts val="2195"/>
              </a:lnSpc>
              <a:spcBef>
                <a:spcPts val="39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需要二十多道工序。笔头里面有不同高度的台阶和五条引导墨水的沟槽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加工精度都要达到千分之一毫米的数量级。而笔头的关键部位更是要细</a:t>
            </a:r>
          </a:p>
          <a:p>
            <a:pPr marL="0" marR="0">
              <a:lnSpc>
                <a:spcPts val="2195"/>
              </a:lnSpc>
              <a:spcBef>
                <a:spcPts val="13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上加细——在笔头最顶端的地方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厚度仅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0.3-0.4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毫米。极高的加工精度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对不锈钢原材料提出了极高的性能要求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既要容易切削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加工时又不能开</a:t>
            </a:r>
          </a:p>
          <a:p>
            <a:pPr marL="0" marR="0">
              <a:lnSpc>
                <a:spcPts val="2195"/>
              </a:lnSpc>
              <a:spcBef>
                <a:spcPts val="182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裂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小小“笔尖”着实考验着中国制造。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6643" y="4401542"/>
            <a:ext cx="9539898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科研人员们不断雕琢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精益求精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向世人展现了大国工匠应有的风采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53898" y="4724630"/>
            <a:ext cx="10171785" cy="250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笔尖钢的元素配比参数终于浮出水面。也正是因为他们贯彻了“工匠精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神”,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才能够将产品做到极致。一场关于“笔尖工艺”的硬仗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打倒了一</a:t>
            </a:r>
          </a:p>
          <a:p>
            <a:pPr marL="0" marR="0">
              <a:lnSpc>
                <a:spcPts val="2195"/>
              </a:lnSpc>
              <a:spcBef>
                <a:spcPts val="13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批只会粗制滥造的企业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同时也让真正的精英们站在了行业的制高点上。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中国是制造业大国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而当下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我们正努力走在成为制造业强国的路上。面</a:t>
            </a:r>
          </a:p>
          <a:p>
            <a:pPr marL="0" marR="0">
              <a:lnSpc>
                <a:spcPts val="2195"/>
              </a:lnSpc>
              <a:spcBef>
                <a:spcPts val="17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对现实的挑战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我国制造业不断寻求转型升级、提质增效之路。而在转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型提质的过程中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践行“工匠精神”则显得格外关键。相信在未来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“工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匠精神”也定将引领中国制造业走向“以质取胜”的新阵地。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0169" y="659820"/>
            <a:ext cx="9687319" cy="27380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(央视新闻客户端)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512368" marR="0">
              <a:lnSpc>
                <a:spcPts val="2400"/>
              </a:lnSpc>
              <a:spcBef>
                <a:spcPts val="1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一个小小的圆珠笔头,也是中国制造业面临问题的缩影。要</a:t>
            </a:r>
          </a:p>
          <a:p>
            <a:pPr marL="0" marR="0">
              <a:lnSpc>
                <a:spcPts val="2400"/>
              </a:lnSpc>
              <a:spcBef>
                <a:spcPts val="37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实现从制造大国到制造强国的转变,同样任重道远。</a:t>
            </a:r>
          </a:p>
          <a:p>
            <a:pPr marL="512368" marR="0">
              <a:lnSpc>
                <a:spcPts val="2400"/>
              </a:lnSpc>
              <a:spcBef>
                <a:spcPts val="1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中国制笔协会理事长王淑琴说:“制笔行业现阶段与国外的</a:t>
            </a:r>
          </a:p>
          <a:p>
            <a:pPr marL="0" marR="0">
              <a:lnSpc>
                <a:spcPts val="2402"/>
              </a:lnSpc>
              <a:spcBef>
                <a:spcPts val="36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差距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,应该说不完全是技术上的。现在主要在心态上、在思维模</a:t>
            </a:r>
          </a:p>
          <a:p>
            <a:pPr marL="0" marR="0">
              <a:lnSpc>
                <a:spcPts val="2400"/>
              </a:lnSpc>
              <a:spcBef>
                <a:spcPts val="195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式上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,还在文化和环境上,这些都是有一定差距的。整个中国的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制造业都比较浮躁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,而且现在这种形势更是如此。”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02538" y="2942145"/>
            <a:ext cx="898277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来自一线的制笔企业负责人陆宪明说,一次去日本制笔企业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0169" y="3293927"/>
            <a:ext cx="9691177" cy="3396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参观的经历让他难以忘怀:“在一个日本制笔企业,我看到在笔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头的生产线上,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一个女工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,大概45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岁左右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,她从工位里面拿出笔头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清洗好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,推到边上检验台做记录,这么厚的本子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我一看这个本子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她大半本记掉了,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这样一本东西要从开始记到现在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,没有五年十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年是不会有这么厚的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,说明他们的员工工作的那种专注仔细。现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在中国企业的员工流动比较大,技术含量不够,积累不够,经验不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够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这种差距,你就很难培养出那种专心细致的工匠来。所谓工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匠精神确实是需要一种耐心的、踏踏实实的精神,心无旁鹜、专</a:t>
            </a:r>
          </a:p>
          <a:p>
            <a:pPr marL="0" marR="0">
              <a:lnSpc>
                <a:spcPts val="2400"/>
              </a:lnSpc>
              <a:spcBef>
                <a:spcPts val="14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心一意把一件事情做好。这是我们目前最差的地方。”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8282" y="600940"/>
            <a:ext cx="242656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新浪网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6526" y="855447"/>
            <a:ext cx="9265831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不久前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国务院总理李克强在太原主持会议时指出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“去年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我们在钢铁产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8282" y="1149580"/>
            <a:ext cx="9841889" cy="11844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量严重过剩的情况下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仍然进口了一些特殊品类的高质量钢材。我们还不具备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生产模具钢的能力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圆珠笔头上的‘圆珠’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目前仍然需要进口。这都需要调</a:t>
            </a:r>
          </a:p>
          <a:p>
            <a:pPr marL="0" marR="0">
              <a:lnSpc>
                <a:spcPts val="2004"/>
              </a:lnSpc>
              <a:spcBef>
                <a:spcPts val="107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整结构。”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06526" y="1952982"/>
            <a:ext cx="925842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事实上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圆珠笔头问题折射出了中国制造业深层的结构性的问题。有专家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78282" y="2247114"/>
            <a:ext cx="9843626" cy="1733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分析认为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企业创新能力不足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是结构性问题中最为典型的表现。一方面是技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术含量低和附加值低的低端产品生产过剩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另一方面是技术含量高和附加值高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的高端产品供给不足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这两种现象同时存在。这也正是当下中央提出要进行供</a:t>
            </a:r>
          </a:p>
          <a:p>
            <a:pPr marL="0" marR="0">
              <a:lnSpc>
                <a:spcPts val="2004"/>
              </a:lnSpc>
              <a:spcBef>
                <a:spcPts val="15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给侧结构性改革的原因。而要进行这样的改革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从根本上来说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还是要从理念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入手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从人入手。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06526" y="3599156"/>
            <a:ext cx="911933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许多专家一致认为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中国专业技术人才严重紧缺。良好素质的技术工人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78282" y="3893288"/>
            <a:ext cx="9701936" cy="1184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不应仅仅是掌握制造技术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而且还应该是有责任心的匠人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是能够对产品终身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品质负责的匠人。但是在人才培养和使用上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我们存在很多问题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特别是对技</a:t>
            </a:r>
          </a:p>
          <a:p>
            <a:pPr marL="0" marR="0">
              <a:lnSpc>
                <a:spcPts val="2006"/>
              </a:lnSpc>
              <a:spcBef>
                <a:spcPts val="103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术工人重视不够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导致这部分人才严重缺失。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06526" y="4696817"/>
            <a:ext cx="926525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8">
                <a:solidFill>
                  <a:srgbClr val="000000"/>
                </a:solidFill>
                <a:latin typeface="FangSong"/>
                <a:cs typeface="FangSong"/>
              </a:rPr>
              <a:t>显然</a:t>
            </a: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中国经济要转型升级</a:t>
            </a: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要搞供给侧结构性改革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必须要从制造业重塑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78282" y="4990949"/>
            <a:ext cx="9841889" cy="1458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人力基因入手。企业首先要转变生产经营理念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树立正确的价值取向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建立起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一种超越世俗商业利益的成就动机。同时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整个社会要注重人才培养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特别是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技术工人的技能培养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畅通其职业发展通道、提高其收入水平、改善其工作环</a:t>
            </a:r>
          </a:p>
          <a:p>
            <a:pPr marL="0" marR="0">
              <a:lnSpc>
                <a:spcPts val="2006"/>
              </a:lnSpc>
              <a:spcBef>
                <a:spcPts val="15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境。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5062" y="412305"/>
            <a:ext cx="7639261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1.下列针对上述材料的理解,不正确的一项是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22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0662" y="977709"/>
            <a:ext cx="9864683" cy="16400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材料一报道了中国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3000多家制笔企业曾经面临的尴尬局</a:t>
            </a:r>
          </a:p>
          <a:p>
            <a:pPr marL="0" marR="0">
              <a:lnSpc>
                <a:spcPts val="2402"/>
              </a:lnSpc>
              <a:spcBef>
                <a:spcPts val="105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面,同时指出这局面已改变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这些企业已能够自主研发、自主生产</a:t>
            </a:r>
          </a:p>
          <a:p>
            <a:pPr marL="0" marR="0">
              <a:lnSpc>
                <a:spcPts val="2400"/>
              </a:lnSpc>
              <a:spcBef>
                <a:spcPts val="100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笔尖。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0662" y="2422715"/>
            <a:ext cx="9687028" cy="1640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B.材料二用日本制笔企业:一个女工做记录的事例和中国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员工的现状作对比,旨在表明中国企业的员工在工匠精神方面尚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有欠缺。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70662" y="3866324"/>
            <a:ext cx="9687321" cy="16400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材料三引用总理的话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,说明了钢铁行业产能过剩以及特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殊类高质量钢材仍需进口的问题,突出了中国制造业调整结构的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必要性。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70662" y="5309806"/>
            <a:ext cx="9861558" cy="16401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D.综合三则材料可以看出,中国制造业正在快速发展,但我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国要成为制造业强国还需解决很多问题,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其中之一就是践行工匠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精神。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18561" y="1732258"/>
            <a:ext cx="4679442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VHRUTC+MicrosoftYaHei"/>
                <a:cs typeface="VHRUTC+MicrosoftYaHei"/>
              </a:rPr>
              <a:t>实用类文本答题口诀：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3602" y="2667103"/>
            <a:ext cx="8367963" cy="2364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1816" marR="0">
              <a:lnSpc>
                <a:spcPts val="5274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TTVITI+MicrosoftYaHei"/>
                <a:cs typeface="TTVITI+MicrosoftYaHei"/>
              </a:rPr>
              <a:t>1.</a:t>
            </a:r>
            <a:r>
              <a:rPr sz="4000">
                <a:solidFill>
                  <a:srgbClr val="000000"/>
                </a:solidFill>
                <a:latin typeface="VHRUTC+MicrosoftYaHei"/>
                <a:cs typeface="VHRUTC+MicrosoftYaHei"/>
              </a:rPr>
              <a:t>准备工作：</a:t>
            </a:r>
            <a:r>
              <a:rPr sz="4000" spc="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000">
                <a:solidFill>
                  <a:srgbClr val="000000"/>
                </a:solidFill>
                <a:latin typeface="VHRUTC+MicrosoftYaHei"/>
                <a:cs typeface="VHRUTC+MicrosoftYaHei"/>
              </a:rPr>
              <a:t>速读、标注、</a:t>
            </a:r>
            <a:r>
              <a:rPr sz="4000">
                <a:solidFill>
                  <a:srgbClr val="FF0000"/>
                </a:solidFill>
                <a:latin typeface="VHRUTC+MicrosoftYaHei"/>
                <a:cs typeface="VHRUTC+MicrosoftYaHei"/>
              </a:rPr>
              <a:t>题型</a:t>
            </a:r>
          </a:p>
          <a:p>
            <a:pPr marL="0" marR="0">
              <a:lnSpc>
                <a:spcPts val="5815"/>
              </a:lnSpc>
              <a:spcBef>
                <a:spcPts val="1384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TTVITI+MicrosoftYaHei"/>
                <a:cs typeface="TTVITI+MicrosoftYaHei"/>
              </a:rPr>
              <a:t>2.</a:t>
            </a:r>
            <a:r>
              <a:rPr sz="4000">
                <a:solidFill>
                  <a:srgbClr val="000000"/>
                </a:solidFill>
                <a:latin typeface="VHRUTC+MicrosoftYaHei"/>
                <a:cs typeface="VHRUTC+MicrosoftYaHei"/>
              </a:rPr>
              <a:t>答题核心：</a:t>
            </a:r>
            <a:r>
              <a:rPr sz="4000" spc="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4400">
                <a:solidFill>
                  <a:srgbClr val="FF0000"/>
                </a:solidFill>
                <a:latin typeface="VHRUTC+MicrosoftYaHei"/>
                <a:cs typeface="VHRUTC+MicrosoftYaHei"/>
              </a:rPr>
              <a:t>分析</a:t>
            </a:r>
            <a:r>
              <a:rPr sz="4000">
                <a:solidFill>
                  <a:srgbClr val="000000"/>
                </a:solidFill>
                <a:latin typeface="VHRUTC+MicrosoftYaHei"/>
                <a:cs typeface="VHRUTC+MicrosoftYaHei"/>
              </a:rPr>
              <a:t>、踩点、规范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3898" y="180316"/>
            <a:ext cx="10087461" cy="2211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493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阅读下面的文字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1~3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题。</a:t>
            </a:r>
          </a:p>
          <a:p>
            <a:pPr marL="0" marR="0">
              <a:lnSpc>
                <a:spcPts val="2195"/>
              </a:lnSpc>
              <a:spcBef>
                <a:spcPts val="383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光明网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  <a:p>
            <a:pPr marL="472744" marR="0">
              <a:lnSpc>
                <a:spcPts val="2198"/>
              </a:lnSpc>
              <a:spcBef>
                <a:spcPts val="9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中国拥有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3000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多家制笔企业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年产圆珠笔近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亿支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堪称圆珠笔第一</a:t>
            </a:r>
          </a:p>
          <a:p>
            <a:pPr marL="0" marR="0">
              <a:lnSpc>
                <a:spcPts val="2195"/>
              </a:lnSpc>
              <a:spcBef>
                <a:spcPts val="30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大国。但令人尴尬的是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这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400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亿支圆珠笔笔尖上的球座体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从设备到原</a:t>
            </a:r>
          </a:p>
          <a:p>
            <a:pPr marL="0" marR="0">
              <a:lnSpc>
                <a:spcPts val="2195"/>
              </a:lnSpc>
              <a:spcBef>
                <a:spcPts val="179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材料,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都高度依赖进口。明明是制造业大国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为什么连小小的笔尖都无法</a:t>
            </a:r>
          </a:p>
          <a:p>
            <a:pPr marL="0" marR="0">
              <a:lnSpc>
                <a:spcPts val="2195"/>
              </a:lnSpc>
              <a:spcBef>
                <a:spcPts val="12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做到完全自主研发自主生产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3898" y="1995519"/>
            <a:ext cx="9916928" cy="10215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2744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时间流转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尴尬的局面终于发生了变化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中国有了属于自己的圆珠笔</a:t>
            </a:r>
          </a:p>
          <a:p>
            <a:pPr marL="0" marR="0">
              <a:lnSpc>
                <a:spcPts val="2195"/>
              </a:lnSpc>
              <a:spcBef>
                <a:spcPts val="300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尖。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6643" y="2599539"/>
            <a:ext cx="9363912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圆珠笔笔头分为笔尖上的球珠和球座体。生产一个小小的圆珠笔头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4922" y="2922627"/>
            <a:ext cx="10399022" cy="19204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88976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需要二十多道工序。笔头里面有不同高度的台阶和五条引导墨水的沟槽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188976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加工精度都要达到千分之一毫米的数量级。而笔头的关键部位更是要细</a:t>
            </a:r>
          </a:p>
          <a:p>
            <a:pPr marL="0" marR="0">
              <a:lnSpc>
                <a:spcPts val="2402"/>
              </a:lnSpc>
              <a:spcBef>
                <a:spcPts val="21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A.材料一报道了中国3000多家制笔企业曾经面临的尴尬局面,同时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指出这局面已改变,这些企业已能够自主研发、自主生产笔尖。</a:t>
            </a:r>
          </a:p>
          <a:p>
            <a:pPr marL="188976" marR="0">
              <a:lnSpc>
                <a:spcPts val="1583"/>
              </a:lnSpc>
              <a:spcBef>
                <a:spcPct val="0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裂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小小“笔尖”着实考验着中国制造。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53898" y="4410305"/>
            <a:ext cx="10171785" cy="2832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2744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科研人员们不断雕琢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精益求精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向世人展现了大国工匠应有的风采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34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笔尖钢的元素配比参数终于浮出水面。也正是因为他们贯彻了“工匠精</a:t>
            </a:r>
          </a:p>
          <a:p>
            <a:pPr marL="0" marR="0">
              <a:lnSpc>
                <a:spcPts val="2195"/>
              </a:lnSpc>
              <a:spcBef>
                <a:spcPts val="182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神”,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才能够将产品做到极致。一场关于“笔尖工艺”的硬仗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打倒了一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批只会粗制滥造的企业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同时也让真正的精英们站在了行业的制高点上。</a:t>
            </a:r>
          </a:p>
          <a:p>
            <a:pPr marL="0" marR="0">
              <a:lnSpc>
                <a:spcPts val="2195"/>
              </a:lnSpc>
              <a:spcBef>
                <a:spcPts val="179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中国是制造业大国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而当下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我们正努力走在成为制造业强国的路上。面</a:t>
            </a:r>
          </a:p>
          <a:p>
            <a:pPr marL="0" marR="0">
              <a:lnSpc>
                <a:spcPts val="2195"/>
              </a:lnSpc>
              <a:spcBef>
                <a:spcPts val="13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对现实的挑战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我国制造业不断寻求转型升级、提质增效之路。而在转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型提质的过程中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践行“工匠精神”则显得格外关键。相信在未来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“工</a:t>
            </a:r>
          </a:p>
          <a:p>
            <a:pPr marL="0" marR="0">
              <a:lnSpc>
                <a:spcPts val="2195"/>
              </a:lnSpc>
              <a:spcBef>
                <a:spcPts val="182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匠精神”也定将引领中国制造业走向“以质取胜”的新阵地。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648" y="472630"/>
            <a:ext cx="10041316" cy="1127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B.材料二用日本制笔企业:一个女工做记录的事例和中国员工的现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状作对比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,旨在表明中国企业的员工在工匠精神方面尚有欠缺。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94385" y="966660"/>
            <a:ext cx="9335106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一个小小的圆珠笔头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,也是中国制造业面临问题的缩影。要实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275" y="1424868"/>
            <a:ext cx="10219380" cy="1128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D.综合三则材料可以看出,中国制造业正在快速发展,但我国要成为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制造业强国还需解决很多问题,其中之一就是践行工匠精神。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90169" y="1976810"/>
            <a:ext cx="9687319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差距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,应该说不完全是技术上的。现在主要在心态上、在思维模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0169" y="2306637"/>
            <a:ext cx="9571999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式上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,还在文化和环境上,这些都是有一定差距的。整个中国的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制造业都比较浮躁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,而且现在这种形势更是如此。”</a:t>
            </a:r>
          </a:p>
          <a:p>
            <a:pPr marL="512368" marR="0">
              <a:lnSpc>
                <a:spcPts val="2400"/>
              </a:lnSpc>
              <a:spcBef>
                <a:spcPts val="1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来自一线的制笔企业负责人陆宪明说,一次去日本制笔企业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90169" y="3293927"/>
            <a:ext cx="9691177" cy="3396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参观的经历让他难以忘怀:“在一个日本制笔企业,我看到在笔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头的生产线上,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一个女工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,大概45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岁左右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,她从工位里面拿出笔头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清洗好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,推到边上检验台做记录,这么厚的本子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我一看这个本子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她大半本记掉了,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这样一本东西要从开始记到现在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,没有五年十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年是不会有这么厚的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,说明他们的员工工作的那种专注仔细。现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在中国企业的员工流动比较大,技术含量不够,积累不够,经验不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够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这种差距,你就很难培养出那种专心细致的工匠来。所谓工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匠精神确实是需要一种耐心的、踏踏实实的精神,心无旁鹜、专</a:t>
            </a:r>
          </a:p>
          <a:p>
            <a:pPr marL="0" marR="0">
              <a:lnSpc>
                <a:spcPts val="2400"/>
              </a:lnSpc>
              <a:spcBef>
                <a:spcPts val="14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心一意把一件事情做好。这是我们目前最差的地方。”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8282" y="600940"/>
            <a:ext cx="242656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新浪网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6526" y="855447"/>
            <a:ext cx="9265831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不久前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国务院总理李克强在太原主持会议时指出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“去年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我们在钢铁产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8282" y="1149580"/>
            <a:ext cx="9841889" cy="11844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量严重过剩的情况下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仍然进口了一些特殊品类的高质量钢材。我们还不具备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生产模具钢的能力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圆珠笔头上的‘圆珠’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目前仍然需要进口。这都需要调</a:t>
            </a:r>
          </a:p>
          <a:p>
            <a:pPr marL="0" marR="0">
              <a:lnSpc>
                <a:spcPts val="2004"/>
              </a:lnSpc>
              <a:spcBef>
                <a:spcPts val="107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整结构。”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06526" y="1952982"/>
            <a:ext cx="9258428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事实上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圆珠笔头问题折射出了中国制造业深层的结构性的问题。有专家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78282" y="2247114"/>
            <a:ext cx="9843626" cy="1733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分析认为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企业创新能力不足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是结构性问题中最为典型的表现。一方面是技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术含量低和附加值低的低端产品生产过剩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另一方面是技术含量高和附加值高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的高端产品供给不足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这两种现象同时存在。这也正是当下中央提出要进行供</a:t>
            </a:r>
          </a:p>
          <a:p>
            <a:pPr marL="0" marR="0">
              <a:lnSpc>
                <a:spcPts val="2004"/>
              </a:lnSpc>
              <a:spcBef>
                <a:spcPts val="15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给侧结构性改革的原因。而要进行这样的改革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从根本上来说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还是要从理念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入手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从人入手。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06526" y="3599156"/>
            <a:ext cx="9119333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许多专家一致认为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中国专业技术人才严重紧缺。良好素质的技术工人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3888922"/>
            <a:ext cx="10041725" cy="1128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材料三引用总理的话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,说明了钢铁行业产能过剩以及特殊类高质</a:t>
            </a:r>
          </a:p>
          <a:p>
            <a:pPr marL="0" marR="0">
              <a:lnSpc>
                <a:spcPts val="2400"/>
              </a:lnSpc>
              <a:spcBef>
                <a:spcPts val="48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量钢材仍需进口的问题,突出了中国制造业调整结构的必要性。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78282" y="4441666"/>
            <a:ext cx="5729508" cy="635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术工人重视不够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导致这部分人才严重缺失。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78282" y="4696817"/>
            <a:ext cx="9841889" cy="17526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824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8">
                <a:solidFill>
                  <a:srgbClr val="000000"/>
                </a:solidFill>
                <a:latin typeface="FangSong"/>
                <a:cs typeface="FangSong"/>
              </a:rPr>
              <a:t>显然</a:t>
            </a: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中国经济要转型升级</a:t>
            </a: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要搞供给侧结构性改革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必须要从制造业重塑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人力基因入手。企业首先要转变生产经营理念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树立正确的价值取向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建立起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一种超越世俗商业利益的成就动机。同时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整个社会要注重人才培养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特别是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技术工人的技能培养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畅通其职业发展通道、提高其收入水平、改善其工作环</a:t>
            </a:r>
          </a:p>
          <a:p>
            <a:pPr marL="0" marR="0">
              <a:lnSpc>
                <a:spcPts val="2006"/>
              </a:lnSpc>
              <a:spcBef>
                <a:spcPts val="153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境。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33525" y="310197"/>
            <a:ext cx="799115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2.下列针对上述材料的分析,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较为合理的两项是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22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8820" y="789995"/>
            <a:ext cx="9799808" cy="14208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89">
                <a:solidFill>
                  <a:srgbClr val="000000"/>
                </a:solidFill>
                <a:latin typeface="FangSong"/>
                <a:cs typeface="FangSong"/>
              </a:rPr>
              <a:t>A.材料一说我国制笔企业三千余家</a:t>
            </a:r>
            <a:r>
              <a:rPr sz="2400" spc="9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89">
                <a:solidFill>
                  <a:srgbClr val="000000"/>
                </a:solidFill>
                <a:latin typeface="FangSong"/>
                <a:cs typeface="FangSong"/>
              </a:rPr>
              <a:t>我国是制造业大国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又用“小小”修饰笔尖,两相对比,</a:t>
            </a:r>
            <a:r>
              <a:rPr sz="2400" spc="86">
                <a:solidFill>
                  <a:srgbClr val="000000"/>
                </a:solidFill>
                <a:latin typeface="FangSong"/>
                <a:cs typeface="FangSong"/>
              </a:rPr>
              <a:t>突出了我国制笔业高度依赖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进口球座体的尴尬。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8820" y="1904555"/>
            <a:ext cx="9797033" cy="14207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41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400" spc="43">
                <a:solidFill>
                  <a:srgbClr val="000000"/>
                </a:solidFill>
                <a:latin typeface="FangSong"/>
                <a:cs typeface="FangSong"/>
              </a:rPr>
              <a:t>在制笔协会理事长王淑琴看来</a:t>
            </a:r>
            <a:r>
              <a:rPr sz="2400" spc="47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38">
                <a:solidFill>
                  <a:srgbClr val="000000"/>
                </a:solidFill>
                <a:latin typeface="FangSong"/>
                <a:cs typeface="FangSong"/>
              </a:rPr>
              <a:t>我国现阶段制笔行业与</a:t>
            </a:r>
          </a:p>
          <a:p>
            <a:pPr marL="0" marR="0">
              <a:lnSpc>
                <a:spcPts val="2402"/>
              </a:lnSpc>
              <a:spcBef>
                <a:spcPts val="189"/>
              </a:spcBef>
              <a:spcAft>
                <a:spcPct val="0"/>
              </a:spcAft>
            </a:pPr>
            <a:r>
              <a:rPr sz="2400" spc="38">
                <a:solidFill>
                  <a:srgbClr val="000000"/>
                </a:solidFill>
                <a:latin typeface="FangSong"/>
                <a:cs typeface="FangSong"/>
              </a:rPr>
              <a:t>国外的差距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38">
                <a:solidFill>
                  <a:srgbClr val="000000"/>
                </a:solidFill>
                <a:latin typeface="FangSong"/>
                <a:cs typeface="FangSong"/>
              </a:rPr>
              <a:t>不在技术上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38">
                <a:solidFill>
                  <a:srgbClr val="000000"/>
                </a:solidFill>
                <a:latin typeface="FangSong"/>
                <a:cs typeface="FangSong"/>
              </a:rPr>
              <a:t>而是在心态上、在思维模式上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,还在文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化和环境上。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8820" y="3018980"/>
            <a:ext cx="9796391" cy="14206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41">
                <a:solidFill>
                  <a:srgbClr val="000000"/>
                </a:solidFill>
                <a:latin typeface="FangSong"/>
                <a:cs typeface="FangSong"/>
              </a:rPr>
              <a:t>C.笔头分为球珠和球座体</a:t>
            </a:r>
            <a:r>
              <a:rPr sz="2400" spc="47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40">
                <a:solidFill>
                  <a:srgbClr val="000000"/>
                </a:solidFill>
                <a:latin typeface="FangSong"/>
                <a:cs typeface="FangSong"/>
              </a:rPr>
              <a:t>生产一个圆珠笔需要二十多道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工序,对笔尖的加工精度和材料性能要求极高,而此前中国制造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达不到这些要求。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8820" y="4134802"/>
            <a:ext cx="9794288" cy="1420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41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400" spc="43">
                <a:solidFill>
                  <a:srgbClr val="000000"/>
                </a:solidFill>
                <a:latin typeface="FangSong"/>
                <a:cs typeface="FangSong"/>
              </a:rPr>
              <a:t>我国圆珠笔制造业的新突破启示我们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40">
                <a:solidFill>
                  <a:srgbClr val="000000"/>
                </a:solidFill>
                <a:latin typeface="FangSong"/>
                <a:cs typeface="FangSong"/>
              </a:rPr>
              <a:t>只要科研人员能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38">
                <a:solidFill>
                  <a:srgbClr val="000000"/>
                </a:solidFill>
                <a:latin typeface="FangSong"/>
                <a:cs typeface="FangSong"/>
              </a:rPr>
              <a:t>够不断雕琢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,精益求精</a:t>
            </a:r>
            <a:r>
              <a:rPr sz="2400" spc="47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38">
                <a:solidFill>
                  <a:srgbClr val="000000"/>
                </a:solidFill>
                <a:latin typeface="FangSong"/>
                <a:cs typeface="FangSong"/>
              </a:rPr>
              <a:t>努力贯彻“工匠精神”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,就一定能够将产</a:t>
            </a:r>
          </a:p>
          <a:p>
            <a:pPr marL="0" marR="0">
              <a:lnSpc>
                <a:spcPts val="2402"/>
              </a:lnSpc>
              <a:spcBef>
                <a:spcPts val="18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品做到极致。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18820" y="5249100"/>
            <a:ext cx="9795338" cy="14204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704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E.</a:t>
            </a:r>
            <a:r>
              <a:rPr sz="2400" spc="87">
                <a:solidFill>
                  <a:srgbClr val="000000"/>
                </a:solidFill>
                <a:latin typeface="FangSong"/>
                <a:cs typeface="FangSong"/>
              </a:rPr>
              <a:t>工匠精神内涵丰富</a:t>
            </a: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87">
                <a:solidFill>
                  <a:srgbClr val="000000"/>
                </a:solidFill>
                <a:latin typeface="FangSong"/>
                <a:cs typeface="FangSong"/>
              </a:rPr>
              <a:t>如不断雕琢</a:t>
            </a: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87">
                <a:solidFill>
                  <a:srgbClr val="000000"/>
                </a:solidFill>
                <a:latin typeface="FangSong"/>
                <a:cs typeface="FangSong"/>
              </a:rPr>
              <a:t>精益求精</a:t>
            </a: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87">
                <a:solidFill>
                  <a:srgbClr val="000000"/>
                </a:solidFill>
                <a:latin typeface="FangSong"/>
                <a:cs typeface="FangSong"/>
              </a:rPr>
              <a:t>做到极致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85">
                <a:solidFill>
                  <a:srgbClr val="000000"/>
                </a:solidFill>
                <a:latin typeface="FangSong"/>
                <a:cs typeface="FangSong"/>
              </a:rPr>
              <a:t>专注仔细</a:t>
            </a:r>
            <a:r>
              <a:rPr sz="2400" spc="72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耐心踏实</a:t>
            </a:r>
            <a:r>
              <a:rPr sz="2400" spc="7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83">
                <a:solidFill>
                  <a:srgbClr val="000000"/>
                </a:solidFill>
                <a:latin typeface="FangSong"/>
                <a:cs typeface="FangSong"/>
              </a:rPr>
              <a:t>心无旁鹜</a:t>
            </a:r>
            <a:r>
              <a:rPr sz="2400" spc="72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400" spc="85">
                <a:solidFill>
                  <a:srgbClr val="000000"/>
                </a:solidFill>
                <a:latin typeface="FangSong"/>
                <a:cs typeface="FangSong"/>
              </a:rPr>
              <a:t>责任心强</a:t>
            </a:r>
            <a:r>
              <a:rPr sz="2400" spc="72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79">
                <a:solidFill>
                  <a:srgbClr val="000000"/>
                </a:solidFill>
                <a:latin typeface="FangSong"/>
                <a:cs typeface="FangSong"/>
              </a:rPr>
              <a:t>而且能对产品终身品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质负责。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3898" y="171553"/>
            <a:ext cx="10021726" cy="22115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493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阅读下面的文字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1~3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题。</a:t>
            </a:r>
          </a:p>
          <a:p>
            <a:pPr marL="0" marR="0">
              <a:lnSpc>
                <a:spcPts val="2195"/>
              </a:lnSpc>
              <a:spcBef>
                <a:spcPts val="383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光明网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  <a:p>
            <a:pPr marL="472744" marR="0">
              <a:lnSpc>
                <a:spcPts val="2195"/>
              </a:lnSpc>
              <a:spcBef>
                <a:spcPts val="12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中国拥有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3000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多家制笔企业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年产圆珠笔近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亿支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堪称圆珠笔第</a:t>
            </a:r>
          </a:p>
          <a:p>
            <a:pPr marL="0" marR="0">
              <a:lnSpc>
                <a:spcPts val="2195"/>
              </a:lnSpc>
              <a:spcBef>
                <a:spcPts val="34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一大国。但令人尴尬的是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这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400亿支圆珠笔笔尖上的球座体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从设备到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原材料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都高度依赖进口。明明是制造业大国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为什么连小小的笔尖都无</a:t>
            </a:r>
          </a:p>
          <a:p>
            <a:pPr marL="0" marR="0">
              <a:lnSpc>
                <a:spcPts val="2195"/>
              </a:lnSpc>
              <a:spcBef>
                <a:spcPts val="11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法做到完全自主研发自主生产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3761" y="1986891"/>
            <a:ext cx="10679935" cy="28417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52881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时间流转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尴尬的局面终于发生了变化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中国有了属于自己的圆珠笔</a:t>
            </a:r>
          </a:p>
          <a:p>
            <a:pPr marL="180136" marR="0">
              <a:lnSpc>
                <a:spcPts val="2198"/>
              </a:lnSpc>
              <a:spcBef>
                <a:spcPts val="345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尖。</a:t>
            </a:r>
          </a:p>
          <a:p>
            <a:pPr marL="0" marR="0">
              <a:lnSpc>
                <a:spcPts val="2400"/>
              </a:lnSpc>
              <a:spcBef>
                <a:spcPts val="97"/>
              </a:spcBef>
              <a:spcAft>
                <a:spcPct val="0"/>
              </a:spcAft>
            </a:pP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A.材料一说我国制笔企业三千余家,</a:t>
            </a:r>
            <a:r>
              <a:rPr sz="2400" spc="37">
                <a:solidFill>
                  <a:srgbClr val="000000"/>
                </a:solidFill>
                <a:latin typeface="FangSong"/>
                <a:cs typeface="FangSong"/>
              </a:rPr>
              <a:t>我国是制造业大国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,又用“小小”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修饰笔尖,</a:t>
            </a:r>
            <a:r>
              <a:rPr sz="2400" spc="37">
                <a:solidFill>
                  <a:srgbClr val="000000"/>
                </a:solidFill>
                <a:latin typeface="FangSong"/>
                <a:cs typeface="FangSong"/>
              </a:rPr>
              <a:t>两相对比</a:t>
            </a:r>
            <a:r>
              <a:rPr sz="2400" spc="36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37">
                <a:solidFill>
                  <a:srgbClr val="000000"/>
                </a:solidFill>
                <a:latin typeface="FangSong"/>
                <a:cs typeface="FangSong"/>
              </a:rPr>
              <a:t>突出了我国制笔业高度依赖进口球座体的尴尬。</a:t>
            </a:r>
          </a:p>
          <a:p>
            <a:pPr marL="180136" marR="0">
              <a:lnSpc>
                <a:spcPts val="2089"/>
              </a:lnSpc>
              <a:spcBef>
                <a:spcPct val="0"/>
              </a:spcBef>
              <a:spcAft>
                <a:spcPct val="0"/>
              </a:spcAft>
            </a:pP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加工精度都要达到千分之一毫米的数量级。而笔头的关键部位更是要细</a:t>
            </a:r>
          </a:p>
          <a:p>
            <a:pPr marL="180136" marR="0">
              <a:lnSpc>
                <a:spcPts val="2195"/>
              </a:lnSpc>
              <a:spcBef>
                <a:spcPts val="13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上加细——在笔头最顶端的地方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厚度仅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0.3-0.4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毫米。极高的加工精度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180136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对不锈钢原材料提出了极高的性能要求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既要容易切削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加工时又不能开</a:t>
            </a:r>
          </a:p>
          <a:p>
            <a:pPr marL="180136" marR="0">
              <a:lnSpc>
                <a:spcPts val="2195"/>
              </a:lnSpc>
              <a:spcBef>
                <a:spcPts val="182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裂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小小“笔尖”着实考验着中国制造。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6643" y="4401542"/>
            <a:ext cx="9539898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科研人员们不断雕琢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精益求精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向世人展现了大国工匠应有的风采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53898" y="4724630"/>
            <a:ext cx="10171785" cy="250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笔尖钢的元素配比参数终于浮出水面。也正是因为他们贯彻了“工匠精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神”,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才能够将产品做到极致。一场关于“笔尖工艺”的硬仗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打倒了一</a:t>
            </a:r>
          </a:p>
          <a:p>
            <a:pPr marL="0" marR="0">
              <a:lnSpc>
                <a:spcPts val="2195"/>
              </a:lnSpc>
              <a:spcBef>
                <a:spcPts val="13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批只会粗制滥造的企业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同时也让真正的精英们站在了行业的制高点上。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中国是制造业大国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而当下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我们正努力走在成为制造业强国的路上。面</a:t>
            </a:r>
          </a:p>
          <a:p>
            <a:pPr marL="0" marR="0">
              <a:lnSpc>
                <a:spcPts val="2195"/>
              </a:lnSpc>
              <a:spcBef>
                <a:spcPts val="17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对现实的挑战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我国制造业不断寻求转型升级、提质增效之路。而在转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型提质的过程中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践行“工匠精神”则显得格外关键。相信在未来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“工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匠精神”也定将引领中国制造业走向“以质取胜”的新阵地。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2659" y="574103"/>
            <a:ext cx="10397152" cy="149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B.在制笔协会理事长王淑琴看来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我国现阶段制笔行业与国外的差</a:t>
            </a:r>
          </a:p>
          <a:p>
            <a:pPr marL="0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距,不在技术上,而是在心态上、在思维模式上,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还在文化和环境上。</a:t>
            </a:r>
          </a:p>
          <a:p>
            <a:pPr marL="212140" marR="0">
              <a:lnSpc>
                <a:spcPts val="2400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实现从制造大国到制造强国的转变,同样任重道远。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16863" y="1611431"/>
            <a:ext cx="8983447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中国制笔协会理事长王淑琴说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:“制笔行业现阶段与国外的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4800" y="1963991"/>
            <a:ext cx="9686969" cy="14203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差距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,应该说不完全是技术上的。现在主要在心态上、在思维模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式上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,还在文化和环境上,这些都是有一定差距的。整个中国的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制造业都比较浮躁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而且现在这种形势更是如此。”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6863" y="2928421"/>
            <a:ext cx="8983447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来自一线的制笔企业负责人陆宪明说,一次去日本制笔企业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04800" y="3281108"/>
            <a:ext cx="9691499" cy="33957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参观的经历让他难以忘怀:“在一个日本制笔企业,我看到在笔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头的生产线上,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一个女工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,大概45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岁左右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,她从工位里面拿出笔头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清洗好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,推到边上检验台做记录,这么厚的本子,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我一看这个本子</a:t>
            </a:r>
          </a:p>
          <a:p>
            <a:pPr marL="0" marR="0">
              <a:lnSpc>
                <a:spcPts val="2402"/>
              </a:lnSpc>
              <a:spcBef>
                <a:spcPts val="18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她大半本记掉了,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这样一本东西要从开始记到现在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,没有五年十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年是不会有这么厚的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,说明他们的员工工作的那种专注仔细。现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在中国企业的员工流动比较大,技术含量不够,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积累不够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,经验不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够,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这种差距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,你就很难培养出那种专心细致的工匠来。所谓工</a:t>
            </a:r>
          </a:p>
          <a:p>
            <a:pPr marL="0" marR="0">
              <a:lnSpc>
                <a:spcPts val="2400"/>
              </a:lnSpc>
              <a:spcBef>
                <a:spcPts val="14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匠精神确实是需要一种耐心的、踏踏实实的精神,心无旁鹜、专</a:t>
            </a:r>
          </a:p>
          <a:p>
            <a:pPr marL="0" marR="0">
              <a:lnSpc>
                <a:spcPts val="2402"/>
              </a:lnSpc>
              <a:spcBef>
                <a:spcPts val="18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心一意把一件事情做好。这是我们目前最差的地方。”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3898" y="171553"/>
            <a:ext cx="4610039" cy="10256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493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阅读下面的文字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1~3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题。</a:t>
            </a:r>
          </a:p>
          <a:p>
            <a:pPr marL="0" marR="0">
              <a:lnSpc>
                <a:spcPts val="2195"/>
              </a:lnSpc>
              <a:spcBef>
                <a:spcPts val="383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光明网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200" y="722312"/>
            <a:ext cx="10219118" cy="149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C.笔头分为球珠和球座体,生产一个圆珠笔需要二十多道工序,对笔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尖的加工精度和材料性能要求极高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而此前中国制造达不到这些要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求。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53898" y="1685139"/>
            <a:ext cx="9916231" cy="13228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法做到完全自主研发自主生产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  <a:p>
            <a:pPr marL="472744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时间流转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尴尬的局面终于发生了变化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中国有了属于自己的圆珠笔</a:t>
            </a:r>
          </a:p>
          <a:p>
            <a:pPr marL="0" marR="0">
              <a:lnSpc>
                <a:spcPts val="2198"/>
              </a:lnSpc>
              <a:spcBef>
                <a:spcPts val="345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尖。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6643" y="2590649"/>
            <a:ext cx="9363912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圆珠笔笔头分为笔尖上的球珠和球座体。生产一个小小的圆珠笔头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53898" y="2913737"/>
            <a:ext cx="10190463" cy="1905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需要二十多道工序。笔头里面有不同高度的台阶和五条引导墨水的沟槽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加工精度都要达到千分之一毫米的数量级。而笔头的关键部位更是要细</a:t>
            </a:r>
          </a:p>
          <a:p>
            <a:pPr marL="0" marR="0">
              <a:lnSpc>
                <a:spcPts val="2195"/>
              </a:lnSpc>
              <a:spcBef>
                <a:spcPts val="13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上加细——在笔头最顶端的地方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厚度仅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0.3-0.4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毫米。极高的加工精度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对不锈钢原材料提出了极高的性能要求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既要容易切削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加工时又不能开</a:t>
            </a:r>
          </a:p>
          <a:p>
            <a:pPr marL="0" marR="0">
              <a:lnSpc>
                <a:spcPts val="2195"/>
              </a:lnSpc>
              <a:spcBef>
                <a:spcPts val="182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裂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小小“笔尖”着实考验着中国制造。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26643" y="4401542"/>
            <a:ext cx="9539898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科研人员们不断雕琢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精益求精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向世人展现了大国工匠应有的风采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53898" y="4724630"/>
            <a:ext cx="10171785" cy="16035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笔尖钢的元素配比参数终于浮出水面。也正是因为他们贯彻了“工匠精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神”,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才能够将产品做到极致。一场关于“笔尖工艺”的硬仗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打倒了一</a:t>
            </a:r>
          </a:p>
          <a:p>
            <a:pPr marL="0" marR="0">
              <a:lnSpc>
                <a:spcPts val="2195"/>
              </a:lnSpc>
              <a:spcBef>
                <a:spcPts val="13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批只会粗制滥造的企业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同时也让真正的精英们站在了行业的制高点上。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中国是制造业大国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而当下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我们正努力走在成为制造业强国的路上。面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9060" y="5931917"/>
            <a:ext cx="10604982" cy="1287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54838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对现实的挑战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我国制造业不断寻求转型升级、提质增效之路。而在转</a:t>
            </a:r>
          </a:p>
          <a:p>
            <a:pPr marL="0" marR="0">
              <a:lnSpc>
                <a:spcPts val="1819"/>
              </a:lnSpc>
              <a:spcBef>
                <a:spcPct val="0"/>
              </a:spcBef>
              <a:spcAft>
                <a:spcPct val="0"/>
              </a:spcAft>
            </a:pPr>
            <a:r>
              <a:rPr sz="2400" spc="60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400" spc="62">
                <a:solidFill>
                  <a:srgbClr val="000000"/>
                </a:solidFill>
                <a:latin typeface="FangSong"/>
                <a:cs typeface="FangSong"/>
              </a:rPr>
              <a:t>我国圆珠笔制造业的新突破启示我们</a:t>
            </a:r>
            <a:r>
              <a:rPr sz="2400" spc="6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58">
                <a:solidFill>
                  <a:srgbClr val="000000"/>
                </a:solidFill>
                <a:latin typeface="FangSong"/>
                <a:cs typeface="FangSong"/>
              </a:rPr>
              <a:t>只要科研人员能够不断雕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60">
                <a:solidFill>
                  <a:srgbClr val="000000"/>
                </a:solidFill>
                <a:latin typeface="FangSong"/>
                <a:cs typeface="FangSong"/>
              </a:rPr>
              <a:t>琢,精益求精,</a:t>
            </a:r>
            <a:r>
              <a:rPr sz="2400" spc="61">
                <a:solidFill>
                  <a:srgbClr val="000000"/>
                </a:solidFill>
                <a:latin typeface="FangSong"/>
                <a:cs typeface="FangSong"/>
              </a:rPr>
              <a:t>努力贯彻“工匠精神”</a:t>
            </a:r>
            <a:r>
              <a:rPr sz="2400" spc="60">
                <a:solidFill>
                  <a:srgbClr val="000000"/>
                </a:solidFill>
                <a:latin typeface="FangSong"/>
                <a:cs typeface="FangSong"/>
              </a:rPr>
              <a:t>,就一定能够将产品做到极致。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4800" y="647001"/>
            <a:ext cx="9686969" cy="2737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(央视新闻客户端)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512063" marR="0">
              <a:lnSpc>
                <a:spcPts val="2400"/>
              </a:lnSpc>
              <a:spcBef>
                <a:spcPts val="11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一个小小的圆珠笔头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,也是中国制造业面临问题的缩影。要</a:t>
            </a:r>
          </a:p>
          <a:p>
            <a:pPr marL="0" marR="0">
              <a:lnSpc>
                <a:spcPts val="2400"/>
              </a:lnSpc>
              <a:spcBef>
                <a:spcPts val="37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实现从制造大国到制造强国的转变,同样任重道远。</a:t>
            </a:r>
          </a:p>
          <a:p>
            <a:pPr marL="512063" marR="0">
              <a:lnSpc>
                <a:spcPts val="2402"/>
              </a:lnSpc>
              <a:spcBef>
                <a:spcPts val="9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中国制笔协会理事长王淑琴说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:“制笔行业现阶段与国外的</a:t>
            </a:r>
          </a:p>
          <a:p>
            <a:pPr marL="0" marR="0">
              <a:lnSpc>
                <a:spcPts val="2400"/>
              </a:lnSpc>
              <a:spcBef>
                <a:spcPts val="373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差距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,应该说不完全是技术上的。现在主要在心态上、在思维模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式上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,还在文化和环境上,这些都是有一定差距的。整个中国的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制造业都比较浮躁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而且现在这种形势更是如此。”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928421"/>
            <a:ext cx="10045903" cy="1076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725423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来自一线的制笔企业负责人陆宪明说,一次去日本制笔企业</a:t>
            </a:r>
          </a:p>
          <a:p>
            <a:pPr marL="0" marR="0">
              <a:lnSpc>
                <a:spcPts val="2400"/>
              </a:lnSpc>
              <a:spcBef>
                <a:spcPts val="7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E.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工匠精神内涵丰富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,如不断雕琢,精益求精,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做到极致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;专注仔细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609276"/>
            <a:ext cx="9936862" cy="3067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耐心踏实,心无旁鹜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责任心强,而且能对产品终身品质负责。</a:t>
            </a:r>
          </a:p>
          <a:p>
            <a:pPr marL="213359" marR="0">
              <a:lnSpc>
                <a:spcPts val="2400"/>
              </a:lnSpc>
              <a:spcBef>
                <a:spcPts val="20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清洗好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,推到边上检验台做记录,这么厚的本子,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我一看这个本子</a:t>
            </a:r>
          </a:p>
          <a:p>
            <a:pPr marL="213359" marR="0">
              <a:lnSpc>
                <a:spcPts val="2402"/>
              </a:lnSpc>
              <a:spcBef>
                <a:spcPts val="18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她大半本记掉了,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这样一本东西要从开始记到现在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,没有五年十</a:t>
            </a:r>
          </a:p>
          <a:p>
            <a:pPr marL="213359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年是不会有这么厚的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,说明他们的员工工作的那种专注仔细。现</a:t>
            </a:r>
          </a:p>
          <a:p>
            <a:pPr marL="213359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在中国企业的员工流动比较大,技术含量不够,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积累不够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,经验不</a:t>
            </a:r>
          </a:p>
          <a:p>
            <a:pPr marL="213359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够,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这种差距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,你就很难培养出那种专心细致的工匠来。所谓工</a:t>
            </a:r>
          </a:p>
          <a:p>
            <a:pPr marL="213359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匠精神确实是需要一种耐心的、踏踏实实的精神,心无旁鹜、专</a:t>
            </a:r>
          </a:p>
          <a:p>
            <a:pPr marL="213359" marR="0">
              <a:lnSpc>
                <a:spcPts val="2402"/>
              </a:lnSpc>
              <a:spcBef>
                <a:spcPts val="18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心一意把一件事情做好。这是我们目前最差的地方。”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3898" y="171553"/>
            <a:ext cx="10190463" cy="46475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493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阅读下面的文字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1~3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题。</a:t>
            </a:r>
          </a:p>
          <a:p>
            <a:pPr marL="0" marR="0">
              <a:lnSpc>
                <a:spcPts val="2195"/>
              </a:lnSpc>
              <a:spcBef>
                <a:spcPts val="383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光明网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  <a:p>
            <a:pPr marL="472744" marR="0">
              <a:lnSpc>
                <a:spcPts val="2195"/>
              </a:lnSpc>
              <a:spcBef>
                <a:spcPts val="12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中国拥有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3000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多家制笔企业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年产圆珠笔近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亿支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堪称圆珠笔第</a:t>
            </a:r>
          </a:p>
          <a:p>
            <a:pPr marL="0" marR="0">
              <a:lnSpc>
                <a:spcPts val="2195"/>
              </a:lnSpc>
              <a:spcBef>
                <a:spcPts val="34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一大国。但令人尴尬的是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这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400亿支圆珠笔笔尖上的球座体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从设备到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原材料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都高度依赖进口。明明是制造业大国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为什么连小小的笔尖都无</a:t>
            </a:r>
          </a:p>
          <a:p>
            <a:pPr marL="0" marR="0">
              <a:lnSpc>
                <a:spcPts val="2195"/>
              </a:lnSpc>
              <a:spcBef>
                <a:spcPts val="11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法做到完全自主研发自主生产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  <a:p>
            <a:pPr marL="565708" marR="0">
              <a:lnSpc>
                <a:spcPts val="2195"/>
              </a:lnSpc>
              <a:spcBef>
                <a:spcPts val="398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时间流转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尴尬的局面终于发生了变化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中国有了属于自己的圆珠笔</a:t>
            </a:r>
          </a:p>
          <a:p>
            <a:pPr marL="0" marR="0">
              <a:lnSpc>
                <a:spcPts val="2198"/>
              </a:lnSpc>
              <a:spcBef>
                <a:spcPts val="127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尖。</a:t>
            </a:r>
          </a:p>
          <a:p>
            <a:pPr marL="472744" marR="0">
              <a:lnSpc>
                <a:spcPts val="2195"/>
              </a:lnSpc>
              <a:spcBef>
                <a:spcPts val="13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圆珠笔笔头分为笔尖上的球珠和球座体。生产一个小小的圆珠笔头</a:t>
            </a:r>
          </a:p>
          <a:p>
            <a:pPr marL="0" marR="0">
              <a:lnSpc>
                <a:spcPts val="2195"/>
              </a:lnSpc>
              <a:spcBef>
                <a:spcPts val="39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需要二十多道工序。笔头里面有不同高度的台阶和五条引导墨水的沟槽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加工精度都要达到千分之一毫米的数量级。而笔头的关键部位更是要细</a:t>
            </a:r>
          </a:p>
          <a:p>
            <a:pPr marL="0" marR="0">
              <a:lnSpc>
                <a:spcPts val="2195"/>
              </a:lnSpc>
              <a:spcBef>
                <a:spcPts val="13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上加细——在笔头最顶端的地方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厚度仅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0.3-0.4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毫米。极高的加工精度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对不锈钢原材料提出了极高的性能要求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既要容易切削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加工时又不能开</a:t>
            </a:r>
          </a:p>
          <a:p>
            <a:pPr marL="0" marR="0">
              <a:lnSpc>
                <a:spcPts val="2195"/>
              </a:lnSpc>
              <a:spcBef>
                <a:spcPts val="182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裂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小小“笔尖”着实考验着中国制造。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6643" y="4401542"/>
            <a:ext cx="9539898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科研人员们不断雕琢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精益求精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向世人展现了大国工匠应有的风采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53898" y="4724630"/>
            <a:ext cx="10171785" cy="250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笔尖钢的元素配比参数终于浮出水面。也正是因为他们贯彻了“工匠精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神”,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才能够将产品做到极致。一场关于“笔尖工艺”的硬仗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打倒了一</a:t>
            </a:r>
          </a:p>
          <a:p>
            <a:pPr marL="0" marR="0">
              <a:lnSpc>
                <a:spcPts val="2195"/>
              </a:lnSpc>
              <a:spcBef>
                <a:spcPts val="13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批只会粗制滥造的企业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同时也让真正的精英们站在了行业的制高点上。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中国是制造业大国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而当下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我们正努力走在成为制造业强国的路上。面</a:t>
            </a:r>
          </a:p>
          <a:p>
            <a:pPr marL="0" marR="0">
              <a:lnSpc>
                <a:spcPts val="2195"/>
              </a:lnSpc>
              <a:spcBef>
                <a:spcPts val="17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对现实的挑战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我国制造业不断寻求转型升级、提质增效之路。而在转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型提质的过程中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践行“工匠精神”则显得格外关键。相信在未来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“工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匠精神”也定将引领中国制造业走向“以质取胜”的新阵地。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1142" y="1894240"/>
            <a:ext cx="9594784" cy="21677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9496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FTVSEG+MicrosoftYaHei"/>
                <a:cs typeface="FTVSEG+MicrosoftYaHei"/>
              </a:rPr>
              <a:t>3.</a:t>
            </a:r>
            <a:r>
              <a:rPr sz="3600">
                <a:solidFill>
                  <a:srgbClr val="000000"/>
                </a:solidFill>
                <a:latin typeface="NBJPRU+MicrosoftYaHei"/>
                <a:cs typeface="NBJPRU+MicrosoftYaHei"/>
              </a:rPr>
              <a:t>请结合三则材料</a:t>
            </a:r>
            <a:r>
              <a:rPr sz="3600">
                <a:solidFill>
                  <a:srgbClr val="000000"/>
                </a:solidFill>
                <a:latin typeface="FTVSEG+MicrosoftYaHei"/>
                <a:cs typeface="FTVSEG+MicrosoftYaHei"/>
              </a:rPr>
              <a:t>,</a:t>
            </a:r>
            <a:r>
              <a:rPr sz="3600">
                <a:solidFill>
                  <a:srgbClr val="000000"/>
                </a:solidFill>
                <a:latin typeface="NBJPRU+MicrosoftYaHei"/>
                <a:cs typeface="NBJPRU+MicrosoftYaHei"/>
              </a:rPr>
              <a:t>概括中国制造业面临</a:t>
            </a:r>
          </a:p>
          <a:p>
            <a:pPr marL="0" marR="0">
              <a:lnSpc>
                <a:spcPts val="4751"/>
              </a:lnSpc>
              <a:spcBef>
                <a:spcPts val="2113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NBJPRU+MicrosoftYaHei"/>
                <a:cs typeface="NBJPRU+MicrosoftYaHei"/>
              </a:rPr>
              <a:t>的问题</a:t>
            </a:r>
            <a:r>
              <a:rPr sz="3600">
                <a:solidFill>
                  <a:srgbClr val="000000"/>
                </a:solidFill>
                <a:latin typeface="FTVSEG+MicrosoftYaHei"/>
                <a:cs typeface="FTVSEG+MicrosoftYaHei"/>
              </a:rPr>
              <a:t>,</a:t>
            </a:r>
            <a:r>
              <a:rPr sz="3600">
                <a:solidFill>
                  <a:srgbClr val="000000"/>
                </a:solidFill>
                <a:latin typeface="NBJPRU+MicrosoftYaHei"/>
                <a:cs typeface="NBJPRU+MicrosoftYaHei"/>
              </a:rPr>
              <a:t>并谈一谈发展对策。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50468" y="806624"/>
            <a:ext cx="7621414" cy="1584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495374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>
                <a:solidFill>
                  <a:srgbClr val="000000"/>
                </a:solidFill>
                <a:latin typeface="FangSong"/>
                <a:cs typeface="FangSong"/>
              </a:rPr>
              <a:t>实用类文本考点对应题型规律</a:t>
            </a:r>
          </a:p>
          <a:p>
            <a:pPr marL="0" marR="0">
              <a:lnSpc>
                <a:spcPts val="3098"/>
              </a:lnSpc>
              <a:spcBef>
                <a:spcPts val="1629"/>
              </a:spcBef>
              <a:spcAft>
                <a:spcPct val="0"/>
              </a:spcAft>
            </a:pPr>
            <a:r>
              <a:rPr sz="3100">
                <a:solidFill>
                  <a:srgbClr val="FF0000"/>
                </a:solidFill>
                <a:latin typeface="FangSong"/>
                <a:cs typeface="FangSong"/>
              </a:rPr>
              <a:t>一、主观题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0468" y="2006266"/>
            <a:ext cx="2367729" cy="9837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FF0000"/>
                </a:solidFill>
                <a:latin typeface="FangSong"/>
                <a:cs typeface="FangSong"/>
              </a:rPr>
              <a:t>1</a:t>
            </a:r>
            <a:r>
              <a:rPr sz="3100" spc="12">
                <a:solidFill>
                  <a:srgbClr val="FF0000"/>
                </a:solidFill>
                <a:latin typeface="FangSong"/>
                <a:cs typeface="FangSong"/>
              </a:rPr>
              <a:t>、概括题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0468" y="2604936"/>
            <a:ext cx="2367772" cy="984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7030A0"/>
                </a:solidFill>
                <a:latin typeface="FangSong"/>
                <a:cs typeface="FangSong"/>
              </a:rPr>
              <a:t>2</a:t>
            </a:r>
            <a:r>
              <a:rPr sz="3100" spc="11">
                <a:solidFill>
                  <a:srgbClr val="7030A0"/>
                </a:solidFill>
                <a:latin typeface="FangSong"/>
                <a:cs typeface="FangSong"/>
              </a:rPr>
              <a:t>、作用题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50468" y="3206035"/>
            <a:ext cx="2367729" cy="9837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7030A0"/>
                </a:solidFill>
                <a:latin typeface="FangSong"/>
                <a:cs typeface="FangSong"/>
              </a:rPr>
              <a:t>3</a:t>
            </a:r>
            <a:r>
              <a:rPr sz="3100" spc="12">
                <a:solidFill>
                  <a:srgbClr val="7030A0"/>
                </a:solidFill>
                <a:latin typeface="FangSong"/>
                <a:cs typeface="FangSong"/>
              </a:rPr>
              <a:t>、特点题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50468" y="3804967"/>
            <a:ext cx="2367729" cy="983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3100" spc="12">
                <a:solidFill>
                  <a:srgbClr val="000000"/>
                </a:solidFill>
                <a:latin typeface="FangSong"/>
                <a:cs typeface="FangSong"/>
              </a:rPr>
              <a:t>、含义题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50468" y="4404153"/>
            <a:ext cx="2367729" cy="983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3100" spc="12">
                <a:solidFill>
                  <a:srgbClr val="000000"/>
                </a:solidFill>
                <a:latin typeface="FangSong"/>
                <a:cs typeface="FangSong"/>
              </a:rPr>
              <a:t>、手法题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50468" y="5004609"/>
            <a:ext cx="2367729" cy="983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5"/>
              </a:lnSpc>
              <a:spcBef>
                <a:spcPct val="0"/>
              </a:spcBef>
              <a:spcAft>
                <a:spcPct val="0"/>
              </a:spcAft>
            </a:pPr>
            <a:r>
              <a:rPr sz="3100" spc="10">
                <a:solidFill>
                  <a:srgbClr val="000000"/>
                </a:solidFill>
                <a:latin typeface="FangSong"/>
                <a:cs typeface="FangSong"/>
              </a:rPr>
              <a:t>6</a:t>
            </a:r>
            <a:r>
              <a:rPr sz="3100" spc="12">
                <a:solidFill>
                  <a:srgbClr val="000000"/>
                </a:solidFill>
                <a:latin typeface="FangSong"/>
                <a:cs typeface="FangSong"/>
              </a:rPr>
              <a:t>、探究题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50468" y="5603305"/>
            <a:ext cx="5445641" cy="984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98"/>
              </a:lnSpc>
              <a:spcBef>
                <a:spcPct val="0"/>
              </a:spcBef>
              <a:spcAft>
                <a:spcPct val="0"/>
              </a:spcAft>
            </a:pPr>
            <a:r>
              <a:rPr sz="3100">
                <a:solidFill>
                  <a:srgbClr val="FF0000"/>
                </a:solidFill>
                <a:latin typeface="FangSong"/>
                <a:cs typeface="FangSong"/>
              </a:rPr>
              <a:t>二、客观题（单选、多选）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3898" y="171553"/>
            <a:ext cx="10021726" cy="22115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493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阅读下面的文字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1~3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题。</a:t>
            </a:r>
          </a:p>
          <a:p>
            <a:pPr marL="0" marR="0">
              <a:lnSpc>
                <a:spcPts val="2195"/>
              </a:lnSpc>
              <a:spcBef>
                <a:spcPts val="383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光明网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)：</a:t>
            </a:r>
          </a:p>
          <a:p>
            <a:pPr marL="472744" marR="0">
              <a:lnSpc>
                <a:spcPts val="2195"/>
              </a:lnSpc>
              <a:spcBef>
                <a:spcPts val="12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中国拥有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3000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多家制笔企业</a:t>
            </a:r>
            <a:r>
              <a:rPr sz="2200" spc="18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年产圆珠笔近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亿支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堪称圆珠笔第</a:t>
            </a:r>
          </a:p>
          <a:p>
            <a:pPr marL="0" marR="0">
              <a:lnSpc>
                <a:spcPts val="2195"/>
              </a:lnSpc>
              <a:spcBef>
                <a:spcPts val="34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一大国。但令人尴尬的是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这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400亿支圆珠笔笔尖上的球座体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从设备到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7">
                <a:solidFill>
                  <a:srgbClr val="000000"/>
                </a:solidFill>
                <a:latin typeface="FangSong"/>
                <a:cs typeface="FangSong"/>
              </a:rPr>
              <a:t>原材料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都高度依赖进口。明明是制造业大国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为什么连小小的笔尖都无</a:t>
            </a:r>
          </a:p>
          <a:p>
            <a:pPr marL="0" marR="0">
              <a:lnSpc>
                <a:spcPts val="2195"/>
              </a:lnSpc>
              <a:spcBef>
                <a:spcPts val="11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法做到完全自主研发自主生产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3898" y="1986891"/>
            <a:ext cx="9916231" cy="1021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72744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时间流转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尴尬的局面终于发生了变化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中国有了属于自己的圆珠笔</a:t>
            </a:r>
          </a:p>
          <a:p>
            <a:pPr marL="0" marR="0">
              <a:lnSpc>
                <a:spcPts val="2198"/>
              </a:lnSpc>
              <a:spcBef>
                <a:spcPts val="345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尖。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6643" y="2590649"/>
            <a:ext cx="9363912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圆珠笔笔头分为笔尖上的球珠和球座体。生产一个小小的圆珠笔头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53898" y="2913737"/>
            <a:ext cx="10190463" cy="1905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需要二十多道工序。笔头里面有不同高度的台阶和五条引导墨水的沟槽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加工精度都要达到千分之一毫米的数量级。而笔头的关键部位更是要细</a:t>
            </a:r>
          </a:p>
          <a:p>
            <a:pPr marL="0" marR="0">
              <a:lnSpc>
                <a:spcPts val="2195"/>
              </a:lnSpc>
              <a:spcBef>
                <a:spcPts val="13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上加细——在笔头最顶端的地方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厚度仅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0.3-0.4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毫米。极高的加工精度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对不锈钢原材料提出了极高的性能要求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既要容易切削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1">
                <a:solidFill>
                  <a:srgbClr val="000000"/>
                </a:solidFill>
                <a:latin typeface="FangSong"/>
                <a:cs typeface="FangSong"/>
              </a:rPr>
              <a:t>加工时又不能开</a:t>
            </a:r>
          </a:p>
          <a:p>
            <a:pPr marL="0" marR="0">
              <a:lnSpc>
                <a:spcPts val="2195"/>
              </a:lnSpc>
              <a:spcBef>
                <a:spcPts val="182"/>
              </a:spcBef>
              <a:spcAft>
                <a:spcPct val="0"/>
              </a:spcAft>
            </a:pPr>
            <a:r>
              <a:rPr sz="2200" spc="21">
                <a:solidFill>
                  <a:srgbClr val="000000"/>
                </a:solidFill>
                <a:latin typeface="FangSong"/>
                <a:cs typeface="FangSong"/>
              </a:rPr>
              <a:t>裂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小小“笔尖”着实考验着中国制造。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26643" y="4401542"/>
            <a:ext cx="9539898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科研人员们不断雕琢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精益求精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向世人展现了大国工匠应有的风采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53898" y="4724630"/>
            <a:ext cx="10171785" cy="2508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笔尖钢的元素配比参数终于浮出水面。也正是因为他们贯彻了“工匠精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神”,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才能够将产品做到极致。一场关于“笔尖工艺”的硬仗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打倒了一</a:t>
            </a:r>
          </a:p>
          <a:p>
            <a:pPr marL="0" marR="0">
              <a:lnSpc>
                <a:spcPts val="2195"/>
              </a:lnSpc>
              <a:spcBef>
                <a:spcPts val="131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批只会粗制滥造的企业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同时也让真正的精英们站在了行业的制高点上。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中国是制造业大国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而当下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我们正努力走在成为制造业强国的路上。面</a:t>
            </a:r>
          </a:p>
          <a:p>
            <a:pPr marL="0" marR="0">
              <a:lnSpc>
                <a:spcPts val="2195"/>
              </a:lnSpc>
              <a:spcBef>
                <a:spcPts val="179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对现实的挑战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我国制造业不断寻求转型升级、提质增效之路。而在转</a:t>
            </a:r>
          </a:p>
          <a:p>
            <a:pPr marL="0" marR="0">
              <a:lnSpc>
                <a:spcPts val="2195"/>
              </a:lnSpc>
              <a:spcBef>
                <a:spcPts val="18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型提质的过程中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践行“工匠精神”则显得格外关键。相信在未来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“工</a:t>
            </a:r>
          </a:p>
          <a:p>
            <a:pPr marL="0" marR="0">
              <a:lnSpc>
                <a:spcPts val="2198"/>
              </a:lnSpc>
              <a:spcBef>
                <a:spcPts val="177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匠精神”也定将引领中国制造业走向“以质取胜”的新阵地。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0169" y="659820"/>
            <a:ext cx="9687319" cy="27380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(央视新闻客户端)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  <a:p>
            <a:pPr marL="512368" marR="0">
              <a:lnSpc>
                <a:spcPts val="2400"/>
              </a:lnSpc>
              <a:spcBef>
                <a:spcPts val="1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一个小小的圆珠笔头,也是中国制造业面临问题的缩影。要</a:t>
            </a:r>
          </a:p>
          <a:p>
            <a:pPr marL="0" marR="0">
              <a:lnSpc>
                <a:spcPts val="2400"/>
              </a:lnSpc>
              <a:spcBef>
                <a:spcPts val="37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实现从制造大国到制造强国的转变,同样任重道远。</a:t>
            </a:r>
          </a:p>
          <a:p>
            <a:pPr marL="512368" marR="0">
              <a:lnSpc>
                <a:spcPts val="2400"/>
              </a:lnSpc>
              <a:spcBef>
                <a:spcPts val="1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中国制笔协会理事长王淑琴说:“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制笔行业现阶段与国外的</a:t>
            </a:r>
          </a:p>
          <a:p>
            <a:pPr marL="0" marR="0">
              <a:lnSpc>
                <a:spcPts val="2402"/>
              </a:lnSpc>
              <a:spcBef>
                <a:spcPts val="369"/>
              </a:spcBef>
              <a:spcAft>
                <a:spcPct val="0"/>
              </a:spcAft>
            </a:pP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差距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,应该说不完全是技术上的。现在主要在心态上、在思维模</a:t>
            </a:r>
          </a:p>
          <a:p>
            <a:pPr marL="0" marR="0">
              <a:lnSpc>
                <a:spcPts val="2400"/>
              </a:lnSpc>
              <a:spcBef>
                <a:spcPts val="195"/>
              </a:spcBef>
              <a:spcAft>
                <a:spcPct val="0"/>
              </a:spcAft>
            </a:pP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式上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,还在文化和环境上,这些都是有一定差距的。整个中国的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FF0000"/>
                </a:solidFill>
                <a:latin typeface="FangSong"/>
                <a:cs typeface="FangSong"/>
              </a:rPr>
              <a:t>制造业都比较浮躁</a:t>
            </a:r>
            <a:r>
              <a:rPr sz="2400" spc="11">
                <a:solidFill>
                  <a:srgbClr val="FF0000"/>
                </a:solidFill>
                <a:latin typeface="FangSong"/>
                <a:cs typeface="FangSong"/>
              </a:rPr>
              <a:t>,而且现在这种形势更是如此。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02538" y="2942145"/>
            <a:ext cx="898277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来自一线的制笔企业负责人陆宪明说,一次去日本制笔企业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0169" y="3293927"/>
            <a:ext cx="9691177" cy="33963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参观的经历让他难以忘怀:“在一个日本制笔企业,我看到在笔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头的生产线上,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一个女工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,大概45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岁左右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,她从工位里面拿出笔头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清洗好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,推到边上检验台做记录,这么厚的本子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我一看这个本子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她大半本记掉了,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这样一本东西要从开始记到现在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,没有五年十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年是不会有这么厚的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,说明他们的员工工作的那种专注仔细。现</a:t>
            </a:r>
          </a:p>
          <a:p>
            <a:pPr marL="0" marR="0">
              <a:lnSpc>
                <a:spcPts val="2400"/>
              </a:lnSpc>
              <a:spcBef>
                <a:spcPts val="194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在中国企业的员工流动比较大,技术含量不够,积累不够,经验不</a:t>
            </a:r>
          </a:p>
          <a:p>
            <a:pPr marL="0" marR="0">
              <a:lnSpc>
                <a:spcPts val="2400"/>
              </a:lnSpc>
              <a:spcBef>
                <a:spcPts val="19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够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这种差距,你就很难培养出那种专心细致的工匠来。</a:t>
            </a: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所谓工</a:t>
            </a:r>
          </a:p>
          <a:p>
            <a:pPr marL="0" marR="0">
              <a:lnSpc>
                <a:spcPts val="2400"/>
              </a:lnSpc>
              <a:spcBef>
                <a:spcPts val="191"/>
              </a:spcBef>
              <a:spcAft>
                <a:spcPct val="0"/>
              </a:spcAft>
            </a:pP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匠精神确实是需要一种耐心的、踏踏实实的精神,心无旁鹜、专</a:t>
            </a:r>
          </a:p>
          <a:p>
            <a:pPr marL="0" marR="0">
              <a:lnSpc>
                <a:spcPts val="2400"/>
              </a:lnSpc>
              <a:spcBef>
                <a:spcPts val="142"/>
              </a:spcBef>
              <a:spcAft>
                <a:spcPct val="0"/>
              </a:spcAft>
            </a:pPr>
            <a:r>
              <a:rPr sz="2400" spc="11">
                <a:solidFill>
                  <a:srgbClr val="7030A0"/>
                </a:solidFill>
                <a:latin typeface="FangSong"/>
                <a:cs typeface="FangSong"/>
              </a:rPr>
              <a:t>心一意把一件事情做好。这是我们目前最差的地方。”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8282" y="33782"/>
            <a:ext cx="2790037" cy="730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300" spc="12">
                <a:solidFill>
                  <a:srgbClr val="000000"/>
                </a:solidFill>
                <a:latin typeface="FangSong"/>
                <a:cs typeface="FangSong"/>
              </a:rPr>
              <a:t>新浪网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)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3582" y="326389"/>
            <a:ext cx="9295468" cy="730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不久前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,国务院总理李克强在太原主持会议时指出,</a:t>
            </a:r>
            <a:r>
              <a:rPr sz="2300" spc="12">
                <a:solidFill>
                  <a:srgbClr val="000000"/>
                </a:solidFill>
                <a:latin typeface="FangSong"/>
                <a:cs typeface="FangSong"/>
              </a:rPr>
              <a:t>“去年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我们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78282" y="664718"/>
            <a:ext cx="9801970" cy="13620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在钢铁产量严重过剩的情况下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0">
                <a:solidFill>
                  <a:srgbClr val="000000"/>
                </a:solidFill>
                <a:latin typeface="FangSong"/>
                <a:cs typeface="FangSong"/>
              </a:rPr>
              <a:t>仍然进口了一些特殊品类的高质量</a:t>
            </a:r>
          </a:p>
          <a:p>
            <a:pPr marL="0" marR="0">
              <a:lnSpc>
                <a:spcPts val="2304"/>
              </a:lnSpc>
              <a:spcBef>
                <a:spcPts val="182"/>
              </a:spcBef>
              <a:spcAft>
                <a:spcPct val="0"/>
              </a:spcAft>
            </a:pP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钢材。我们还不具备生产模具钢的能力,圆珠笔头上的‘圆珠’,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目</a:t>
            </a:r>
          </a:p>
          <a:p>
            <a:pPr marL="0" marR="0">
              <a:lnSpc>
                <a:spcPts val="2304"/>
              </a:lnSpc>
              <a:spcBef>
                <a:spcPts val="179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前仍然需要进口。这都需要调整结构。”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2058" y="1588643"/>
            <a:ext cx="9632205" cy="7307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事实上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圆珠笔头问题折射出了中国制造业深层的结构性的问题。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78282" y="1926970"/>
            <a:ext cx="9862414" cy="3570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5">
                <a:solidFill>
                  <a:srgbClr val="FF0000"/>
                </a:solidFill>
                <a:latin typeface="FangSong"/>
                <a:cs typeface="FangSong"/>
              </a:rPr>
              <a:t>有专家分析认为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300" spc="12">
                <a:solidFill>
                  <a:srgbClr val="FF0000"/>
                </a:solidFill>
                <a:latin typeface="FangSong"/>
                <a:cs typeface="FangSong"/>
              </a:rPr>
              <a:t>企业创新能力不足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300" spc="11">
                <a:solidFill>
                  <a:srgbClr val="FF0000"/>
                </a:solidFill>
                <a:latin typeface="FangSong"/>
                <a:cs typeface="FangSong"/>
              </a:rPr>
              <a:t>是结构性问题中最为典型的表</a:t>
            </a:r>
          </a:p>
          <a:p>
            <a:pPr marL="0" marR="0">
              <a:lnSpc>
                <a:spcPts val="2306"/>
              </a:lnSpc>
              <a:spcBef>
                <a:spcPts val="177"/>
              </a:spcBef>
              <a:spcAft>
                <a:spcPct val="0"/>
              </a:spcAft>
            </a:pPr>
            <a:r>
              <a:rPr sz="2300" spc="15">
                <a:solidFill>
                  <a:srgbClr val="FF0000"/>
                </a:solidFill>
                <a:latin typeface="FangSong"/>
                <a:cs typeface="FangSong"/>
              </a:rPr>
              <a:t>现。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一方面是技术含量低和附加值低的低端产品生产过剩</a:t>
            </a:r>
            <a:r>
              <a:rPr sz="2300" spc="17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另一方</a:t>
            </a:r>
          </a:p>
          <a:p>
            <a:pPr marL="0" marR="0">
              <a:lnSpc>
                <a:spcPts val="2304"/>
              </a:lnSpc>
              <a:spcBef>
                <a:spcPts val="182"/>
              </a:spcBef>
              <a:spcAft>
                <a:spcPct val="0"/>
              </a:spcAft>
            </a:pP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面是技术含量高和附加值高的高端产品供给不足,</a:t>
            </a: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这两种现象同时</a:t>
            </a:r>
          </a:p>
          <a:p>
            <a:pPr marL="0" marR="0">
              <a:lnSpc>
                <a:spcPts val="2304"/>
              </a:lnSpc>
              <a:spcBef>
                <a:spcPts val="179"/>
              </a:spcBef>
              <a:spcAft>
                <a:spcPct val="0"/>
              </a:spcAft>
            </a:pP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存在。这也正是当下中央提出要进行供给侧结构性改革的原因。而</a:t>
            </a:r>
          </a:p>
          <a:p>
            <a:pPr marL="0" marR="0">
              <a:lnSpc>
                <a:spcPts val="2304"/>
              </a:lnSpc>
              <a:spcBef>
                <a:spcPts val="129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要进行这样的改革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从根本上来说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还是要从理念入手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从人入手。</a:t>
            </a:r>
          </a:p>
          <a:p>
            <a:pPr marL="495300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5">
                <a:solidFill>
                  <a:srgbClr val="FF0000"/>
                </a:solidFill>
                <a:latin typeface="FangSong"/>
                <a:cs typeface="FangSong"/>
              </a:rPr>
              <a:t>许多专家一致认为</a:t>
            </a:r>
            <a:r>
              <a:rPr sz="2300" spc="14">
                <a:solidFill>
                  <a:srgbClr val="FF0000"/>
                </a:solidFill>
                <a:latin typeface="FangSong"/>
                <a:cs typeface="FangSong"/>
              </a:rPr>
              <a:t>,中国专业技术人才严重紧缺。</a:t>
            </a:r>
            <a:r>
              <a:rPr sz="2300" spc="10">
                <a:solidFill>
                  <a:srgbClr val="000000"/>
                </a:solidFill>
                <a:latin typeface="FangSong"/>
                <a:cs typeface="FangSong"/>
              </a:rPr>
              <a:t>良好素质的技</a:t>
            </a:r>
          </a:p>
          <a:p>
            <a:pPr marL="0" marR="0">
              <a:lnSpc>
                <a:spcPts val="2304"/>
              </a:lnSpc>
              <a:spcBef>
                <a:spcPts val="362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术工人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2">
                <a:solidFill>
                  <a:srgbClr val="000000"/>
                </a:solidFill>
                <a:latin typeface="FangSong"/>
                <a:cs typeface="FangSong"/>
              </a:rPr>
              <a:t>不应仅仅是掌握制造技术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而且还应该是有责任心的匠人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304"/>
              </a:lnSpc>
              <a:spcBef>
                <a:spcPts val="180"/>
              </a:spcBef>
              <a:spcAft>
                <a:spcPct val="0"/>
              </a:spcAft>
            </a:pP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是能够对产品终身品质负责的匠人。但是在人才培养和使用上,</a:t>
            </a:r>
            <a:r>
              <a:rPr sz="2300">
                <a:solidFill>
                  <a:srgbClr val="000000"/>
                </a:solidFill>
                <a:latin typeface="FangSong"/>
                <a:cs typeface="FangSong"/>
              </a:rPr>
              <a:t>我</a:t>
            </a:r>
          </a:p>
          <a:p>
            <a:pPr marL="0" marR="0">
              <a:lnSpc>
                <a:spcPts val="2304"/>
              </a:lnSpc>
              <a:spcBef>
                <a:spcPts val="179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们存在很多问题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.</a:t>
            </a:r>
            <a:r>
              <a:rPr sz="2300" spc="12">
                <a:solidFill>
                  <a:srgbClr val="000000"/>
                </a:solidFill>
                <a:latin typeface="FangSong"/>
                <a:cs typeface="FangSong"/>
              </a:rPr>
              <a:t>特别是对技术工人重视不够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1">
                <a:solidFill>
                  <a:srgbClr val="000000"/>
                </a:solidFill>
                <a:latin typeface="FangSong"/>
                <a:cs typeface="FangSong"/>
              </a:rPr>
              <a:t>导致这部分人才严重</a:t>
            </a:r>
          </a:p>
          <a:p>
            <a:pPr marL="0" marR="0">
              <a:lnSpc>
                <a:spcPts val="2304"/>
              </a:lnSpc>
              <a:spcBef>
                <a:spcPts val="180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缺失。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77926" y="5059164"/>
            <a:ext cx="9632822" cy="7310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06"/>
              </a:lnSpc>
              <a:spcBef>
                <a:spcPct val="0"/>
              </a:spcBef>
              <a:spcAft>
                <a:spcPct val="0"/>
              </a:spcAft>
            </a:pPr>
            <a:r>
              <a:rPr sz="2300" spc="15">
                <a:solidFill>
                  <a:srgbClr val="000000"/>
                </a:solidFill>
                <a:latin typeface="FangSong"/>
                <a:cs typeface="FangSong"/>
              </a:rPr>
              <a:t>显然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7">
                <a:solidFill>
                  <a:srgbClr val="000000"/>
                </a:solidFill>
                <a:latin typeface="FangSong"/>
                <a:cs typeface="FangSong"/>
              </a:rPr>
              <a:t>中国经济要转型升级</a:t>
            </a:r>
            <a:r>
              <a:rPr sz="23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300" spc="12">
                <a:solidFill>
                  <a:srgbClr val="7030A0"/>
                </a:solidFill>
                <a:latin typeface="FangSong"/>
                <a:cs typeface="FangSong"/>
              </a:rPr>
              <a:t>要搞供给侧结构性改革</a:t>
            </a:r>
            <a:r>
              <a:rPr sz="2300" spc="14">
                <a:solidFill>
                  <a:srgbClr val="7030A0"/>
                </a:solidFill>
                <a:latin typeface="FangSong"/>
                <a:cs typeface="FangSong"/>
              </a:rPr>
              <a:t>,</a:t>
            </a:r>
            <a:r>
              <a:rPr sz="2300" spc="10">
                <a:solidFill>
                  <a:srgbClr val="7030A0"/>
                </a:solidFill>
                <a:latin typeface="FangSong"/>
                <a:cs typeface="FangSong"/>
              </a:rPr>
              <a:t>必须要从制造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78282" y="5398008"/>
            <a:ext cx="9801970" cy="1677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304"/>
              </a:lnSpc>
              <a:spcBef>
                <a:spcPct val="0"/>
              </a:spcBef>
              <a:spcAft>
                <a:spcPct val="0"/>
              </a:spcAft>
            </a:pPr>
            <a:r>
              <a:rPr sz="2300" spc="14">
                <a:solidFill>
                  <a:srgbClr val="7030A0"/>
                </a:solidFill>
                <a:latin typeface="FangSong"/>
                <a:cs typeface="FangSong"/>
              </a:rPr>
              <a:t>业重塑人力基因入手。企业首先要转变生产经营理念,</a:t>
            </a:r>
            <a:r>
              <a:rPr sz="2300" spc="10">
                <a:solidFill>
                  <a:srgbClr val="7030A0"/>
                </a:solidFill>
                <a:latin typeface="FangSong"/>
                <a:cs typeface="FangSong"/>
              </a:rPr>
              <a:t>树立正确的</a:t>
            </a:r>
          </a:p>
          <a:p>
            <a:pPr marL="0" marR="0">
              <a:lnSpc>
                <a:spcPts val="2304"/>
              </a:lnSpc>
              <a:spcBef>
                <a:spcPts val="179"/>
              </a:spcBef>
              <a:spcAft>
                <a:spcPct val="0"/>
              </a:spcAft>
            </a:pPr>
            <a:r>
              <a:rPr sz="2300" spc="15">
                <a:solidFill>
                  <a:srgbClr val="7030A0"/>
                </a:solidFill>
                <a:latin typeface="FangSong"/>
                <a:cs typeface="FangSong"/>
              </a:rPr>
              <a:t>价值取向</a:t>
            </a:r>
            <a:r>
              <a:rPr sz="2300">
                <a:solidFill>
                  <a:srgbClr val="7030A0"/>
                </a:solidFill>
                <a:latin typeface="FangSong"/>
                <a:cs typeface="FangSong"/>
              </a:rPr>
              <a:t>,</a:t>
            </a:r>
            <a:r>
              <a:rPr sz="2300" spc="14">
                <a:solidFill>
                  <a:srgbClr val="7030A0"/>
                </a:solidFill>
                <a:latin typeface="FangSong"/>
                <a:cs typeface="FangSong"/>
              </a:rPr>
              <a:t>建立起一种超越世俗商业利益的成就动机。</a:t>
            </a:r>
            <a:r>
              <a:rPr sz="2300" spc="10">
                <a:solidFill>
                  <a:srgbClr val="00B050"/>
                </a:solidFill>
                <a:latin typeface="FangSong"/>
                <a:cs typeface="FangSong"/>
              </a:rPr>
              <a:t>同时</a:t>
            </a:r>
            <a:r>
              <a:rPr sz="2300" spc="14">
                <a:solidFill>
                  <a:srgbClr val="00B050"/>
                </a:solidFill>
                <a:latin typeface="FangSong"/>
                <a:cs typeface="FangSong"/>
              </a:rPr>
              <a:t>,</a:t>
            </a:r>
            <a:r>
              <a:rPr sz="2300" spc="15">
                <a:solidFill>
                  <a:srgbClr val="00B050"/>
                </a:solidFill>
                <a:latin typeface="FangSong"/>
                <a:cs typeface="FangSong"/>
              </a:rPr>
              <a:t>整个社</a:t>
            </a:r>
          </a:p>
          <a:p>
            <a:pPr marL="0" marR="0">
              <a:lnSpc>
                <a:spcPts val="2304"/>
              </a:lnSpc>
              <a:spcBef>
                <a:spcPts val="179"/>
              </a:spcBef>
              <a:spcAft>
                <a:spcPct val="0"/>
              </a:spcAft>
            </a:pPr>
            <a:r>
              <a:rPr sz="2300" spc="15">
                <a:solidFill>
                  <a:srgbClr val="00B050"/>
                </a:solidFill>
                <a:latin typeface="FangSong"/>
                <a:cs typeface="FangSong"/>
              </a:rPr>
              <a:t>会要注重人才培养</a:t>
            </a:r>
            <a:r>
              <a:rPr sz="2300" spc="14">
                <a:solidFill>
                  <a:srgbClr val="00B050"/>
                </a:solidFill>
                <a:latin typeface="FangSong"/>
                <a:cs typeface="FangSong"/>
              </a:rPr>
              <a:t>,</a:t>
            </a:r>
            <a:r>
              <a:rPr sz="2300" spc="12">
                <a:solidFill>
                  <a:srgbClr val="00B050"/>
                </a:solidFill>
                <a:latin typeface="FangSong"/>
                <a:cs typeface="FangSong"/>
              </a:rPr>
              <a:t>特别是技术工人的技能培养</a:t>
            </a:r>
            <a:r>
              <a:rPr sz="2300" spc="14">
                <a:solidFill>
                  <a:srgbClr val="00B050"/>
                </a:solidFill>
                <a:latin typeface="FangSong"/>
                <a:cs typeface="FangSong"/>
              </a:rPr>
              <a:t>,</a:t>
            </a:r>
            <a:r>
              <a:rPr sz="2300" spc="11">
                <a:solidFill>
                  <a:srgbClr val="00B050"/>
                </a:solidFill>
                <a:latin typeface="FangSong"/>
                <a:cs typeface="FangSong"/>
              </a:rPr>
              <a:t>畅通其职业发展通</a:t>
            </a:r>
          </a:p>
          <a:p>
            <a:pPr marL="0" marR="0">
              <a:lnSpc>
                <a:spcPts val="2306"/>
              </a:lnSpc>
              <a:spcBef>
                <a:spcPts val="177"/>
              </a:spcBef>
              <a:spcAft>
                <a:spcPct val="0"/>
              </a:spcAft>
            </a:pPr>
            <a:r>
              <a:rPr sz="2300" spc="11">
                <a:solidFill>
                  <a:srgbClr val="00B050"/>
                </a:solidFill>
                <a:latin typeface="FangSong"/>
                <a:cs typeface="FangSong"/>
              </a:rPr>
              <a:t>道、提高其收入水平、改善其工作环境。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93522" y="335216"/>
            <a:ext cx="137464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3522" y="864298"/>
            <a:ext cx="122224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问题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3522" y="1394650"/>
            <a:ext cx="290626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①技术上有差距。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93522" y="1923216"/>
            <a:ext cx="9513141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②缺乏工匠精神:心态、思维模式、文化和环境上有差距,整个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3522" y="2326068"/>
            <a:ext cx="290626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制造业比较浮躁。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93522" y="2854896"/>
            <a:ext cx="510748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③深层结构不合理:创新力不足。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3522" y="3384986"/>
            <a:ext cx="4225868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④专业技术人才严重紧缺。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93522" y="3914457"/>
            <a:ext cx="9512060" cy="12908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对策:搞好供给侧结构性改革,从而实现转型升级、提质增效。</a:t>
            </a:r>
          </a:p>
          <a:p>
            <a:pPr marL="0" marR="0">
              <a:lnSpc>
                <a:spcPts val="2400"/>
              </a:lnSpc>
              <a:spcBef>
                <a:spcPts val="176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①从人入手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重塑人力基因,注重人才培养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93522" y="4973891"/>
            <a:ext cx="9689803" cy="11643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②从理念入手,企业要转变生产经营理念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树立正确的价值取向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76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建立超越世俗的成就动机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93522" y="5905081"/>
            <a:ext cx="4225518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③大力倡导“工匠精神”。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58794" y="2378180"/>
            <a:ext cx="1830933" cy="1146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22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UHKELV+MicrosoftYaHei"/>
                <a:cs typeface="UHKELV+MicrosoftYaHei"/>
              </a:rPr>
              <a:t>例题三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268" y="154916"/>
            <a:ext cx="10143990" cy="184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8592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5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443788" marR="0">
              <a:lnSpc>
                <a:spcPts val="2004"/>
              </a:lnSpc>
              <a:spcBef>
                <a:spcPts val="911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80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年代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日本夏普公司根据周有光提出的“从拼音到汉字自动变换不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用编码”的设想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研制出中西文电子打字机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并送给周有光试用。那个时候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,85岁</a:t>
            </a:r>
          </a:p>
          <a:p>
            <a:pPr marL="0" marR="0">
              <a:lnSpc>
                <a:spcPts val="2006"/>
              </a:lnSpc>
              <a:spcBef>
                <a:spcPts val="153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的周有光刚刚离休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他回到家中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开始“弃笔”写作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写文章、写信、编辑书稿都</a:t>
            </a:r>
          </a:p>
          <a:p>
            <a:pPr marL="0" marR="0">
              <a:lnSpc>
                <a:spcPts val="2004"/>
              </a:lnSpc>
              <a:spcBef>
                <a:spcPts val="15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用这种打字机完成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他说“工作效率提高了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倍”。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268" y="1749401"/>
            <a:ext cx="10290919" cy="20271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周有光很早就接触了打字机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对语言文字也早有研究兴趣。他回忆说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年代初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“那时在圣约翰大学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都是用英文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用打字机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太方便了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这给我印象太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深刻了。我也学了一点语言课程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后来在外国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特别到英国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我买到许多字母学的</a:t>
            </a:r>
          </a:p>
          <a:p>
            <a:pPr marL="0" marR="0">
              <a:lnSpc>
                <a:spcPts val="2006"/>
              </a:lnSpc>
              <a:spcBef>
                <a:spcPts val="103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书。字母学在中国没有人研究的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我看了觉得很有趣味。那时候我们的银行在美</a:t>
            </a:r>
          </a:p>
          <a:p>
            <a:pPr marL="0" marR="0">
              <a:lnSpc>
                <a:spcPts val="2004"/>
              </a:lnSpc>
              <a:spcBef>
                <a:spcPts val="15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国经常跟英国联络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因为业务的关系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我要到英国去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那时候是业余的爱好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想不到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后来会用上。”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3268" y="3493111"/>
            <a:ext cx="10288947" cy="13856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金融危机爆发后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“三十年河东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三十年河西”的说法再次风行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不少人认为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5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随着美国经济衰退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西方文明已开始走下坡路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中国崛起象征着东方文化将成为世</a:t>
            </a:r>
          </a:p>
          <a:p>
            <a:pPr marL="0" marR="0">
              <a:lnSpc>
                <a:spcPts val="1919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界发展的主导。在周有光看来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这也是一种中国人惯有的自欺罢了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“文化的流动</a:t>
            </a:r>
          </a:p>
          <a:p>
            <a:pPr marL="0" marR="0">
              <a:lnSpc>
                <a:spcPts val="1923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哪里是忽东忽西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轮流坐庄呢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3268" y="4625824"/>
            <a:ext cx="10288006" cy="1752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文化的发展是高处流向低处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落后追赶先进。”他再次向记者强调了自己的</a:t>
            </a:r>
          </a:p>
          <a:p>
            <a:pPr marL="0" marR="0">
              <a:lnSpc>
                <a:spcPts val="2004"/>
              </a:lnSpc>
              <a:spcBef>
                <a:spcPts val="311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“双层文化”论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“现在已经形成一种国际现代文化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这个文化有两个层次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一个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是大家共同的现代文化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一个是各国的传统文化。现代人是同时在这双层文化中</a:t>
            </a:r>
          </a:p>
          <a:p>
            <a:pPr marL="0" marR="0">
              <a:lnSpc>
                <a:spcPts val="2004"/>
              </a:lnSpc>
              <a:spcBef>
                <a:spcPts val="107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生活的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每个国家的透明性都更强了。”在他的朋友陈章太眼中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周有光是真正的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现代学者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“从不与世界为敌”。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022" y="-33345"/>
            <a:ext cx="1528724" cy="762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2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</p:txBody>
      </p:sp>
      <p:sp>
        <p:nvSpPr>
          <p:cNvPr id="11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14502" y="487124"/>
            <a:ext cx="9769719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眼前的小书桌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,黄色的漆掉了大半,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露出木头纹理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但磨得久了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,也不觉得粗糙。眉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0162" y="816308"/>
            <a:ext cx="10190801" cy="1181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毛已经全然没有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,两道眉骨泛着红润的光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,105岁的周有光老人端端正正坐在椅子上讲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笑话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他说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“很有趣味。”一笑就用手挡在嘴前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好像不该笑得这么开心似的。“人</a:t>
            </a:r>
          </a:p>
          <a:p>
            <a:pPr marL="0" marR="0">
              <a:lnSpc>
                <a:spcPts val="1898"/>
              </a:lnSpc>
              <a:spcBef>
                <a:spcPts val="38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老了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牙不大好。”他调皮地说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“我不讲究吃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可是有好东西我要吃。”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0162" y="1793446"/>
            <a:ext cx="10336514" cy="12001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0623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“资本主义是腐朽的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我这种从外国回来的人腐朽思想是很多的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,你们听我讲话要</a:t>
            </a:r>
          </a:p>
          <a:p>
            <a:pPr marL="0" marR="0">
              <a:lnSpc>
                <a:spcPts val="1895"/>
              </a:lnSpc>
              <a:spcBef>
                <a:spcPts val="527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小心了。”待在桌前坐定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他摘下哏镜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合上书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将台灯推开些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戴上助听器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手不抖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气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不喘。”我们要讲老实话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你们记录的时候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,有些话少记录一点好了。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00786" y="2788356"/>
            <a:ext cx="9632143" cy="603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8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“我计算过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用电脑写文章之后</a:t>
            </a:r>
            <a:r>
              <a:rPr sz="1900" spc="23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我的收入增加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倍。”他举着一只手</a:t>
            </a:r>
            <a:r>
              <a:rPr sz="1900" spc="2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手指揸开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0162" y="3096847"/>
            <a:ext cx="1329689" cy="6027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很认真。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0162" y="3496135"/>
            <a:ext cx="10334760" cy="17795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254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105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岁的周有光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完全跟得上时代脚步。他知道“谷歌”的纠纷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,还差点去看了</a:t>
            </a:r>
          </a:p>
          <a:p>
            <a:pPr marL="0" marR="0">
              <a:lnSpc>
                <a:spcPts val="1895"/>
              </a:lnSpc>
              <a:spcBef>
                <a:spcPts val="52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《阿凡达》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我们用惯电脑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“提笔忘字”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,他也会忘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当年他推行简体字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现在却经常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忘记简体字怎么写,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记得英文怎么说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,却记不得中文怎么说。他完全有资格跟记者讲</a:t>
            </a:r>
          </a:p>
          <a:p>
            <a:pPr marL="0" marR="0">
              <a:lnSpc>
                <a:spcPts val="1895"/>
              </a:lnSpc>
              <a:spcBef>
                <a:spcPts val="386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古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“我看着私塾变成了洋学堂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从留辫子到剪发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;看着家里面从原来点洋灯变成点电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灯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用上了电脑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还有手机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万里之外的人跑到耳朵旁边了。不是过上神仙生活了吗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0162" y="5070681"/>
            <a:ext cx="10334760" cy="149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0623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1956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,周有光刚从上海来到北京,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住在沙滩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外面大雨里面小雨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,他自己写了个</a:t>
            </a:r>
          </a:p>
          <a:p>
            <a:pPr marL="0" marR="0">
              <a:lnSpc>
                <a:spcPts val="1895"/>
              </a:lnSpc>
              <a:spcBef>
                <a:spcPts val="527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《新陋室铭》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,“房间阴暗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更显得窗子明亮。书桌不平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更怪我伏案太勤。门槛破烂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1898"/>
              </a:lnSpc>
              <a:spcBef>
                <a:spcPts val="381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偏多不速之客。地板跳舞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欢迎老友来临。卧室就是厨房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饮食方便。书橱兼作菜橱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1895"/>
              </a:lnSpc>
              <a:spcBef>
                <a:spcPts val="386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菜有书香。”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5617" y="367760"/>
            <a:ext cx="9710747" cy="109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 :</a:t>
            </a:r>
          </a:p>
          <a:p>
            <a:pPr marL="387095" marR="0">
              <a:lnSpc>
                <a:spcPts val="2004"/>
              </a:lnSpc>
              <a:spcBef>
                <a:spcPts val="163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28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日下午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我们走进了周老的书房。眼前这位著名的长者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正坐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601" y="1165328"/>
            <a:ext cx="9848349" cy="1306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在蒙上蓝布的沙发上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后背有点佝偻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看上去行动不便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但眼睛依然很有神采。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当我们说话时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他会专注地倾听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等到他开口说话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却屡屡使人吃惊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缓过神来</a:t>
            </a:r>
          </a:p>
          <a:p>
            <a:pPr marL="0" marR="0">
              <a:lnSpc>
                <a:spcPts val="2004"/>
              </a:lnSpc>
              <a:spcBef>
                <a:spcPts val="68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却觉得大有深意。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7601" y="2299565"/>
            <a:ext cx="9920183" cy="2312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谈到这个国家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周先生很认真地说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“我对中国是抱有希望的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只是不能急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要慢慢来”。他说别人不懂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以为美国只有二百年历史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这是不对的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美国继承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了欧洲的思想传统——尤其是在英国的政治传统基础上发展起来的。这样说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中国有五千年历史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美国是五千二百年历史。我们应该对中国的未来要有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耐心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中国的进步也是明显的。只是别的国家可能三十年就能达到的目标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,我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们或许需要五十年、一百年或更久才能达到。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7601" y="4437991"/>
            <a:ext cx="9995545" cy="23125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《周有光文集》责任编辑曾拜访周老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周老说自己年老了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记忆力衰退了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但思维还没有衰退。如果思维衰退就会得老年痴呆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那生活质量就很差了。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“不过老年痴呆者大概最后都不会承认自己是痴呆症患者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我也认为自己不是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那是不是意味着我也痴呆了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”一席话说的大家都笑了——我们何尝不是如此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!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这就是周有光式自嘲。自嘲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乃最高之幽默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往往代表着智慧、勇气和深刻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的内视。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96288" y="548830"/>
            <a:ext cx="8632635" cy="17663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1.下列对材料有关内容的分析和概括,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不正确的一项是</a:t>
            </a:r>
          </a:p>
          <a:p>
            <a:pPr marL="0" marR="0">
              <a:lnSpc>
                <a:spcPts val="2402"/>
              </a:lnSpc>
              <a:spcBef>
                <a:spcPts val="55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A.周有光对语言文字很感兴趣,并提出了“从拼音到汉字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609" y="987742"/>
            <a:ext cx="105491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17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609" y="1992312"/>
            <a:ext cx="10039652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自动变换不用编码”设想,使得中西文电子打字机得以研发成功。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1609" y="2559240"/>
            <a:ext cx="9686970" cy="16402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67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不少人认为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,随着美国经济衰退,西方文明已开始走下</a:t>
            </a:r>
          </a:p>
          <a:p>
            <a:pPr marL="0" marR="0">
              <a:lnSpc>
                <a:spcPts val="2400"/>
              </a:lnSpc>
              <a:spcBef>
                <a:spcPts val="1058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坡路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,中国崛起象征着东方文化将成为世界发展的主导。周有光</a:t>
            </a:r>
          </a:p>
          <a:p>
            <a:pPr marL="0" marR="0">
              <a:lnSpc>
                <a:spcPts val="2400"/>
              </a:lnSpc>
              <a:spcBef>
                <a:spcPts val="100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对此看法持反对的态度。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96288" y="4002849"/>
            <a:ext cx="8632577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C.文中引用了周有光写的《新陋室铭》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表明周有光是一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609" y="4442015"/>
            <a:ext cx="669142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个热情好客、简朴大方、放浪不羁的学者。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1609" y="5007419"/>
            <a:ext cx="9684897" cy="1200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679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D.周有光认为应该用长远的目光看待世界各国的历史</a:t>
            </a:r>
            <a:r>
              <a:rPr sz="24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应</a:t>
            </a:r>
          </a:p>
          <a:p>
            <a:pPr marL="0" marR="0">
              <a:lnSpc>
                <a:spcPts val="2400"/>
              </a:lnSpc>
              <a:spcBef>
                <a:spcPts val="1056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放眼看到其他国家的发展基础,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并对中国的未来充满信心。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2011" y="457088"/>
            <a:ext cx="9927074" cy="9723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18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231648" marR="0">
              <a:lnSpc>
                <a:spcPts val="1800"/>
              </a:lnSpc>
              <a:spcBef>
                <a:spcPts val="1355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  <a:r>
              <a:rPr sz="1800" spc="12">
                <a:solidFill>
                  <a:srgbClr val="000000"/>
                </a:solidFill>
                <a:latin typeface="FangSong"/>
                <a:cs typeface="FangSong"/>
              </a:rPr>
              <a:t>80</a:t>
            </a: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年代,日本夏普公司根据周有光提出的“从拼音到汉字自动变换不用编码”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4371" y="1148984"/>
            <a:ext cx="10325939" cy="112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的设想,研制出中西文电子打字机,并送给周有光试用。那个时候,85岁的周有光刚刚离休</a:t>
            </a:r>
            <a:r>
              <a:rPr sz="1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1800"/>
              </a:lnSpc>
              <a:spcBef>
                <a:spcPts val="361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他回到家中,开始“弃笔”写作,写文章、写信、编辑书稿都用这种打字机完成,他说“工</a:t>
            </a:r>
          </a:p>
          <a:p>
            <a:pPr marL="0" marR="0">
              <a:lnSpc>
                <a:spcPts val="1800"/>
              </a:lnSpc>
              <a:spcBef>
                <a:spcPts val="31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作效率提高了5倍”。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4371" y="2081926"/>
            <a:ext cx="10455631" cy="16873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99288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周有光很早就接触了打字机</a:t>
            </a:r>
            <a:r>
              <a:rPr sz="18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对语言文字也早有研究兴趣。他回忆说,上世纪20年代</a:t>
            </a:r>
          </a:p>
          <a:p>
            <a:pPr marL="0" marR="0">
              <a:lnSpc>
                <a:spcPts val="1800"/>
              </a:lnSpc>
              <a:spcBef>
                <a:spcPts val="504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初,“那时在圣约翰大学,都是用英文,用打字机,</a:t>
            </a:r>
            <a:r>
              <a:rPr sz="1800" spc="12">
                <a:solidFill>
                  <a:srgbClr val="000000"/>
                </a:solidFill>
                <a:latin typeface="FangSong"/>
                <a:cs typeface="FangSong"/>
              </a:rPr>
              <a:t>太方便了</a:t>
            </a: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,这给我印象太深刻了。我也学</a:t>
            </a:r>
          </a:p>
          <a:p>
            <a:pPr marL="0" marR="0">
              <a:lnSpc>
                <a:spcPts val="1802"/>
              </a:lnSpc>
              <a:spcBef>
                <a:spcPts val="357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了一点语言课程,后来在外国,特别到英国,我买到许多字母学的书。字母学在中国没有人</a:t>
            </a:r>
          </a:p>
          <a:p>
            <a:pPr marL="0" marR="0">
              <a:lnSpc>
                <a:spcPts val="1800"/>
              </a:lnSpc>
              <a:spcBef>
                <a:spcPts val="311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研究的,我看了觉得很有趣味。那时候我们的银行在美国经常跟英国联络,因为业务的关系</a:t>
            </a:r>
            <a:r>
              <a:rPr sz="1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1800"/>
              </a:lnSpc>
              <a:spcBef>
                <a:spcPts val="36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我要到英国去,那时候是业余的爱好,想不到后来会用上。”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4371" y="3581796"/>
            <a:ext cx="10321703" cy="20483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99288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金融危机爆发后,“三十年河东,三十年河西”的说法再次风行,不少人认为,随着美国</a:t>
            </a:r>
          </a:p>
          <a:p>
            <a:pPr marL="0" marR="0">
              <a:lnSpc>
                <a:spcPts val="1800"/>
              </a:lnSpc>
              <a:spcBef>
                <a:spcPts val="491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经济衰退,西方文明已开始走下坡路,中国崛起象征着东方文化将成为世界发展的主导。在</a:t>
            </a:r>
          </a:p>
          <a:p>
            <a:pPr marL="0" marR="0">
              <a:lnSpc>
                <a:spcPts val="1802"/>
              </a:lnSpc>
              <a:spcBef>
                <a:spcPts val="357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周有光看来,这也是一种中国人惯有的自欺罢了,“文化的流动哪里是忽东忽西,轮流坐庄</a:t>
            </a:r>
          </a:p>
          <a:p>
            <a:pPr marL="0" marR="0">
              <a:lnSpc>
                <a:spcPts val="1800"/>
              </a:lnSpc>
              <a:spcBef>
                <a:spcPts val="312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呢</a:t>
            </a:r>
            <a:r>
              <a:rPr sz="18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  <a:p>
            <a:pPr marL="0" marR="0">
              <a:lnSpc>
                <a:spcPts val="1747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A.周有光对语言文字很感兴趣,并提出了“从拼音到汉字自动变换</a:t>
            </a:r>
          </a:p>
          <a:p>
            <a:pPr marL="0" marR="0">
              <a:lnSpc>
                <a:spcPts val="2400"/>
              </a:lnSpc>
              <a:spcBef>
                <a:spcPts val="432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不用编码”设想,使得中西文电子打字机得以研发成功。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4371" y="5371353"/>
            <a:ext cx="10322142" cy="8460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文化,一个是各国的传统文化。现代人是同时在这双层文化中生活的,每个国家的透明性都</a:t>
            </a:r>
          </a:p>
          <a:p>
            <a:pPr marL="0" marR="0">
              <a:lnSpc>
                <a:spcPts val="1800"/>
              </a:lnSpc>
              <a:spcBef>
                <a:spcPts val="362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更强了。”在他的朋友陈章太眼中,周有光是真正的现代学者,“从不与世界为敌”。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310763" y="1413554"/>
            <a:ext cx="3281881" cy="132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66"/>
              </a:lnSpc>
              <a:spcBef>
                <a:spcPct val="0"/>
              </a:spcBef>
              <a:spcAft>
                <a:spcPct val="0"/>
              </a:spcAft>
            </a:pPr>
            <a:r>
              <a:rPr sz="4000" spc="400">
                <a:solidFill>
                  <a:srgbClr val="000000"/>
                </a:solidFill>
                <a:latin typeface="LWSCPW+ArialMT"/>
                <a:cs typeface="LWSCPW+ArialMT"/>
              </a:rPr>
              <a:t>•</a:t>
            </a:r>
            <a:r>
              <a:rPr sz="4000" spc="15">
                <a:solidFill>
                  <a:srgbClr val="FF0000"/>
                </a:solidFill>
                <a:latin typeface="FangSong"/>
                <a:cs typeface="FangSong"/>
              </a:rPr>
              <a:t>1</a:t>
            </a:r>
            <a:r>
              <a:rPr sz="4000">
                <a:solidFill>
                  <a:srgbClr val="FF0000"/>
                </a:solidFill>
                <a:latin typeface="FangSong"/>
                <a:cs typeface="FangSong"/>
              </a:rPr>
              <a:t>、概括题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7130" y="2245595"/>
            <a:ext cx="3257586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LWSCPW+ArialMT"/>
                <a:cs typeface="LWSCPW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一、提炼概括题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883875"/>
            <a:ext cx="5389295" cy="930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LWSCPW+ArialMT"/>
                <a:cs typeface="LWSCPW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1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、条件、客观影响（环境）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524486"/>
            <a:ext cx="9901083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LWSCPW+ArialMT"/>
                <a:cs typeface="LWSCPW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2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、表现、做法、事迹、如何工作的、贡献业绩、效果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4052847"/>
            <a:ext cx="4100708" cy="8884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（表现、做法、结果）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4675487"/>
            <a:ext cx="7029932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LWSCPW+ArialMT"/>
                <a:cs typeface="LWSCPW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3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、成就的原因、性格、品格（品质）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6809" y="154916"/>
            <a:ext cx="10143946" cy="184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02387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5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460247" marR="0">
              <a:lnSpc>
                <a:spcPts val="2004"/>
              </a:lnSpc>
              <a:spcBef>
                <a:spcPts val="911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80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年代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日本夏普公司根据周有光提出的“从拼音到汉字自动变换不</a:t>
            </a:r>
          </a:p>
          <a:p>
            <a:pPr marL="0" marR="0">
              <a:lnSpc>
                <a:spcPts val="2004"/>
              </a:lnSpc>
              <a:spcBef>
                <a:spcPts val="214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不少人认为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随着美国经济衰退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西方文明已开始走下坡路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中国崛起象征着东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方文化将成为世界发展的主导。周有光对此看法持反对的态度。</a:t>
            </a:r>
          </a:p>
          <a:p>
            <a:pPr marL="16459" marR="0">
              <a:lnSpc>
                <a:spcPts val="2004"/>
              </a:lnSpc>
              <a:spcBef>
                <a:spcPts val="6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用这种打字机完成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他说“工作效率提高了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倍”。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268" y="1749401"/>
            <a:ext cx="10290919" cy="20271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周有光很早就接触了打字机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对语言文字也早有研究兴趣。他回忆说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年代初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“那时在圣约翰大学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都是用英文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用打字机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太方便了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这给我印象太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深刻了。我也学了一点语言课程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后来在外国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特别到英国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我买到许多字母学的</a:t>
            </a:r>
          </a:p>
          <a:p>
            <a:pPr marL="0" marR="0">
              <a:lnSpc>
                <a:spcPts val="2006"/>
              </a:lnSpc>
              <a:spcBef>
                <a:spcPts val="103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书。字母学在中国没有人研究的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我看了觉得很有趣味。那时候我们的银行在美</a:t>
            </a:r>
          </a:p>
          <a:p>
            <a:pPr marL="0" marR="0">
              <a:lnSpc>
                <a:spcPts val="2004"/>
              </a:lnSpc>
              <a:spcBef>
                <a:spcPts val="15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国经常跟英国联络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因为业务的关系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我要到英国去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那时候是业余的爱好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想不到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后来会用上。”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3268" y="3493111"/>
            <a:ext cx="10288947" cy="13856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金融危机爆发后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“三十年河东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三十年河西”的说法再次风行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不少人认为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5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随着美国经济衰退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西方文明已开始走下坡路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中国崛起象征着东方文化将成为世</a:t>
            </a:r>
          </a:p>
          <a:p>
            <a:pPr marL="0" marR="0">
              <a:lnSpc>
                <a:spcPts val="1919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界发展的主导。在周有光看来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这也是一种中国人惯有的自欺罢了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“文化的流动</a:t>
            </a:r>
          </a:p>
          <a:p>
            <a:pPr marL="0" marR="0">
              <a:lnSpc>
                <a:spcPts val="1923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哪里是忽东忽西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轮流坐庄呢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3268" y="4625824"/>
            <a:ext cx="10288006" cy="1752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文化的发展是高处流向低处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落后追赶先进。”他再次向记者强调了自己的</a:t>
            </a:r>
          </a:p>
          <a:p>
            <a:pPr marL="0" marR="0">
              <a:lnSpc>
                <a:spcPts val="2004"/>
              </a:lnSpc>
              <a:spcBef>
                <a:spcPts val="311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“双层文化”论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“现在已经形成一种国际现代文化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这个文化有两个层次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一个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是大家共同的现代文化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一个是各国的传统文化。现代人是同时在这双层文化中</a:t>
            </a:r>
          </a:p>
          <a:p>
            <a:pPr marL="0" marR="0">
              <a:lnSpc>
                <a:spcPts val="2004"/>
              </a:lnSpc>
              <a:spcBef>
                <a:spcPts val="107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生活的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每个国家的透明性都更强了。”在他的朋友陈章太眼中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周有光是真正的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现代学者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“从不与世界为敌”。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4241" y="-4723"/>
            <a:ext cx="1279397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4865" y="420068"/>
            <a:ext cx="9768025" cy="6027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眼前的小书桌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黄色的漆掉了大半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露出木头纹理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但磨得久了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,也不觉得粗糙。眉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1381" y="730964"/>
            <a:ext cx="10196025" cy="1182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毛已经全然没有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两道眉骨泛着红润的光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,105岁的周有光老人端端正正坐在椅子上讲</a:t>
            </a:r>
          </a:p>
          <a:p>
            <a:pPr marL="0" marR="0">
              <a:lnSpc>
                <a:spcPts val="1895"/>
              </a:lnSpc>
              <a:spcBef>
                <a:spcPts val="386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笑话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他说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“很有趣味。”一笑就用手挡在嘴前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好像不该笑得这么开心似的。“人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老了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牙不大好。”他调皮地说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“我不讲究吃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可是有好东西我要吃。”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1381" y="1708102"/>
            <a:ext cx="10252940" cy="1914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0623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“资本主义是腐朽的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我这种从外国回来的人腐朽思想是很多的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你们听我讲话要</a:t>
            </a:r>
          </a:p>
          <a:p>
            <a:pPr marL="0" marR="0">
              <a:lnSpc>
                <a:spcPts val="1895"/>
              </a:lnSpc>
              <a:spcBef>
                <a:spcPts val="52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小心了。”待在桌前坐定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他摘下哏镜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合上书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将台灯推开些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戴上助听器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手不抖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1898"/>
              </a:lnSpc>
              <a:spcBef>
                <a:spcPts val="381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气不喘。”我们要讲老实话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你们记录的时候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,有些话少记录一点好了。</a:t>
            </a:r>
          </a:p>
          <a:p>
            <a:pPr marL="10058" marR="0">
              <a:lnSpc>
                <a:spcPts val="2376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C.文中引用了周有光写的《新陋室铭》,表明周有光是一个热情好</a:t>
            </a:r>
          </a:p>
          <a:p>
            <a:pPr marL="10058" marR="0">
              <a:lnSpc>
                <a:spcPts val="2402"/>
              </a:lnSpc>
              <a:spcBef>
                <a:spcPts val="47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客、简朴大方、放浪不羁的学者。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1381" y="3410791"/>
            <a:ext cx="10334673" cy="17795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2543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105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岁的周有光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完全跟得上时代脚步。他知道“谷歌”的纠纷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还差点去看了</a:t>
            </a:r>
          </a:p>
          <a:p>
            <a:pPr marL="0" marR="0">
              <a:lnSpc>
                <a:spcPts val="1895"/>
              </a:lnSpc>
              <a:spcBef>
                <a:spcPts val="53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《阿凡达》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我们用惯电脑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“提笔忘字”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,他也会忘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当年他推行简体字,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现在却经常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忘记简体字怎么写,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记得英文怎么说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,却记不得中文怎么说。他完全有资格跟记者讲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古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“我看着私塾变成了洋学堂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从留辫子到剪发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看着家里面从原来点洋灯变成点电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灯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用上了电脑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;还有手机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万里之外的人跑到耳朵旁边了。不是过上神仙生活了吗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1381" y="4985075"/>
            <a:ext cx="10334672" cy="14902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0623" marR="0">
              <a:lnSpc>
                <a:spcPts val="1898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1956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,周有光刚从上海来到北京,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住在沙滩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外面大雨里面小雨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他自己写了个</a:t>
            </a:r>
          </a:p>
          <a:p>
            <a:pPr marL="0" marR="0">
              <a:lnSpc>
                <a:spcPts val="1895"/>
              </a:lnSpc>
              <a:spcBef>
                <a:spcPts val="530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《新陋室铭》,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“房间阴暗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更显得窗子明亮。书桌不平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更怪我伏案太勤。门槛破烂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偏多不速之客。地板跳舞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欢迎老友来临。卧室就是厨房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饮食方便。书橱兼作菜橱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菜有书香。”</a:t>
            </a: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5617" y="367760"/>
            <a:ext cx="9710747" cy="109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 :</a:t>
            </a:r>
          </a:p>
          <a:p>
            <a:pPr marL="387095" marR="0">
              <a:lnSpc>
                <a:spcPts val="2004"/>
              </a:lnSpc>
              <a:spcBef>
                <a:spcPts val="163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28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日下午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我们走进了周老的书房。眼前这位著名的长者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正坐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601" y="1165328"/>
            <a:ext cx="9848349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在蒙上蓝布的沙发上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后背有点佝偻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看上去行动不便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但眼睛依然很有神采。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528675"/>
            <a:ext cx="10256379" cy="963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82"/>
              </a:lnSpc>
              <a:spcBef>
                <a:spcPct val="0"/>
              </a:spcBef>
              <a:spcAft>
                <a:spcPct val="0"/>
              </a:spcAft>
            </a:pPr>
            <a:r>
              <a:rPr sz="2000" spc="-25">
                <a:solidFill>
                  <a:srgbClr val="000000"/>
                </a:solidFill>
                <a:latin typeface="PIJTVE+TwCenMT-Regular"/>
                <a:cs typeface="PIJTVE+TwCenMT-Regular"/>
              </a:rPr>
              <a:t>D.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周有光认为应该用长远的目光看待世界各国的历史</a:t>
            </a:r>
            <a:r>
              <a:rPr sz="2000">
                <a:solidFill>
                  <a:srgbClr val="000000"/>
                </a:solidFill>
                <a:latin typeface="PIJTVE+TwCenMT-Regular"/>
                <a:cs typeface="PIJTVE+TwCenMT-Regular"/>
              </a:rPr>
              <a:t>,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应放眼看到其他国家的发展</a:t>
            </a:r>
          </a:p>
          <a:p>
            <a:pPr marL="0" marR="0">
              <a:lnSpc>
                <a:spcPts val="2182"/>
              </a:lnSpc>
              <a:spcBef>
                <a:spcPts val="217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基础</a:t>
            </a:r>
            <a:r>
              <a:rPr sz="2000">
                <a:solidFill>
                  <a:srgbClr val="000000"/>
                </a:solidFill>
                <a:latin typeface="PIJTVE+TwCenMT-Regular"/>
                <a:cs typeface="PIJTVE+TwCenMT-Regular"/>
              </a:rPr>
              <a:t>,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并对中国的未来充满信心。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7601" y="2299565"/>
            <a:ext cx="9920183" cy="2312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谈到这个国家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周先生很认真地说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“我对中国是抱有希望的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只是不能急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要慢慢来”。他说别人不懂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以为美国只有二百年历史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这是不对的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美国继承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了欧洲的思想传统——尤其是在英国的政治传统基础上发展起来的。这样说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中国有五千年历史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美国是五千二百年历史。我们应该对中国的未来要有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耐心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中国的进步也是明显的。只是别的国家可能三十年就能达到的目标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,我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们或许需要五十年、一百年或更久才能达到。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7601" y="4437991"/>
            <a:ext cx="9995545" cy="23125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《周有光文集》责任编辑曾拜访周老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周老说自己年老了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记忆力衰退了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但思维还没有衰退。如果思维衰退就会得老年痴呆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那生活质量就很差了。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“不过老年痴呆者大概最后都不会承认自己是痴呆症患者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我也认为自己不是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那是不是意味着我也痴呆了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”一席话说的大家都笑了——我们何尝不是如此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!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这就是周有光式自嘲。自嘲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乃最高之幽默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往往代表着智慧、勇气和深刻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的内视。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07922" y="333097"/>
            <a:ext cx="7906532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2.下列对材料有关内容的理解分析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不正确的两项是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200" spc="15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3522" y="828651"/>
            <a:ext cx="9694372" cy="14356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A.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材料一中周有光先生使用打字机工作效率提高了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倍与材料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二中写周有光先生“用电脑写文章之后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我的收入增加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倍”这两个内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容都说明了周有光做事讲究效率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接受新事物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走在时代的前沿。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07922" y="2061305"/>
            <a:ext cx="8563749" cy="698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8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B.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材料二开篇两段对周有光描写细致入微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通过肖像、语言、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93522" y="2430629"/>
            <a:ext cx="9526020" cy="697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动作、神态、心理等描写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突出周有光老态龙钟、幽默风趣又谨慎。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3522" y="2927453"/>
            <a:ext cx="9767704" cy="1066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C.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材料一与材料三中关于周有光对中国与美国发展的看法的叙</a:t>
            </a:r>
          </a:p>
          <a:p>
            <a:pPr marL="0" marR="0">
              <a:lnSpc>
                <a:spcPts val="2195"/>
              </a:lnSpc>
              <a:spcBef>
                <a:spcPts val="708"/>
              </a:spcBef>
              <a:spcAft>
                <a:spcPct val="0"/>
              </a:spcAft>
            </a:pPr>
            <a:r>
              <a:rPr sz="2200" spc="20">
                <a:solidFill>
                  <a:srgbClr val="000000"/>
                </a:solidFill>
                <a:latin typeface="FangSong"/>
                <a:cs typeface="FangSong"/>
              </a:rPr>
              <a:t>述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表明周有光看问题客观公正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同时也体现他的爱国情怀。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07922" y="3791942"/>
            <a:ext cx="8569126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D.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周有光式的自嘲</a:t>
            </a:r>
            <a:r>
              <a:rPr sz="22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4">
                <a:solidFill>
                  <a:srgbClr val="000000"/>
                </a:solidFill>
                <a:latin typeface="FangSong"/>
                <a:cs typeface="FangSong"/>
              </a:rPr>
              <a:t>恰恰是他智慧的象征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2">
                <a:solidFill>
                  <a:srgbClr val="000000"/>
                </a:solidFill>
                <a:latin typeface="FangSong"/>
                <a:cs typeface="FangSong"/>
              </a:rPr>
              <a:t>思想的呈现</a:t>
            </a:r>
            <a:r>
              <a:rPr sz="22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是其高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3522" y="4160749"/>
            <a:ext cx="2943072" cy="697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195"/>
              </a:lnSpc>
              <a:spcBef>
                <a:spcPct val="0"/>
              </a:spcBef>
              <a:spcAft>
                <a:spcPct val="0"/>
              </a:spcAft>
            </a:pPr>
            <a:r>
              <a:rPr sz="2200" spc="10">
                <a:solidFill>
                  <a:srgbClr val="000000"/>
                </a:solidFill>
                <a:latin typeface="FangSong"/>
                <a:cs typeface="FangSong"/>
              </a:rPr>
              <a:t>尚的人格魅力所在。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207922" y="4659693"/>
            <a:ext cx="8457989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E.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三则材料虽然取材不一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.详略处理各有所特点,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但表达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93522" y="5062283"/>
            <a:ext cx="3520973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的内容是完全一致的。</a:t>
            </a: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1823" y="259413"/>
            <a:ext cx="9901101" cy="10205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材料一:</a:t>
            </a:r>
          </a:p>
          <a:p>
            <a:pPr marL="243840" marR="0">
              <a:lnSpc>
                <a:spcPts val="1895"/>
              </a:lnSpc>
              <a:spcBef>
                <a:spcPts val="1393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80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年代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日本夏普公司根据周有光提出的“从拼音到汉字自动变换不用编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5039" y="985091"/>
            <a:ext cx="10195146" cy="11818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码”的设想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研制出中西文电子打字机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并送给周有光试用。那个时候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,85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岁的周有光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刚刚离休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他回到家中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开始“弃笔”写作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,写文章、写信、编辑书稿都用这种打字机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他说“工作效率提高了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倍”。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5039" y="1962356"/>
            <a:ext cx="10254521" cy="1604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062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周有光很早就接触了打字机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对语言文字也早有研究兴趣。他回忆说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</a:p>
          <a:p>
            <a:pPr marL="0" marR="0">
              <a:lnSpc>
                <a:spcPts val="1895"/>
              </a:lnSpc>
              <a:spcBef>
                <a:spcPts val="527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代初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4">
                <a:solidFill>
                  <a:srgbClr val="000000"/>
                </a:solidFill>
                <a:latin typeface="FangSong"/>
                <a:cs typeface="FangSong"/>
              </a:rPr>
              <a:t>“那时在圣约翰大学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,都是用英文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用打字机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太方便了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这给我印象太深刻了。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我也学了一点语言课程,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后来在外国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特别到英国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,我买到许多字母学的书。字母学在</a:t>
            </a:r>
          </a:p>
          <a:p>
            <a:pPr marL="6400" marR="0">
              <a:lnSpc>
                <a:spcPts val="1091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A.材料一中周有光先生使用打字机工作效率提高了5倍与材料二中写周有光先生“用电脑</a:t>
            </a:r>
          </a:p>
          <a:p>
            <a:pPr marL="6400" marR="0">
              <a:lnSpc>
                <a:spcPts val="1800"/>
              </a:lnSpc>
              <a:spcBef>
                <a:spcPts val="362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写文章之后,我的收入增加</a:t>
            </a:r>
            <a:r>
              <a:rPr sz="1800" spc="15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倍”这两个内容都说明了周有光做事讲究效率,接受新事物</a:t>
            </a:r>
            <a:r>
              <a:rPr sz="1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3241056"/>
            <a:ext cx="2182368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sz="1800" spc="11">
                <a:solidFill>
                  <a:srgbClr val="000000"/>
                </a:solidFill>
                <a:latin typeface="FangSong"/>
                <a:cs typeface="FangSong"/>
              </a:rPr>
              <a:t>走在时代的前沿。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5039" y="3536901"/>
            <a:ext cx="10254522" cy="14897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062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金融危机爆发后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“三十年河东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三十年河西”的说法再次风行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不少人认为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随着</a:t>
            </a:r>
          </a:p>
          <a:p>
            <a:pPr marL="0" marR="0">
              <a:lnSpc>
                <a:spcPts val="1895"/>
              </a:lnSpc>
              <a:spcBef>
                <a:spcPts val="528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美国经济衰退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西方文明已开始走下坡路,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中国崛起象征着东方文化将成为世界发展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的主导。在周有光看来,这也是一种中国人惯有的自欺罢了,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“文化的流动哪里是忽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东忽西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轮流坐庄呢</a:t>
            </a: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5039" y="4823539"/>
            <a:ext cx="10193025" cy="17792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20624" marR="0">
              <a:lnSpc>
                <a:spcPts val="1895"/>
              </a:lnSpc>
              <a:spcBef>
                <a:spcPct val="0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文化的发展是高处流向低处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,落后追赶先进。”他再次向记者强调了自己的“双</a:t>
            </a:r>
          </a:p>
          <a:p>
            <a:pPr marL="0" marR="0">
              <a:lnSpc>
                <a:spcPts val="1895"/>
              </a:lnSpc>
              <a:spcBef>
                <a:spcPts val="527"/>
              </a:spcBef>
              <a:spcAft>
                <a:spcPct val="0"/>
              </a:spcAft>
            </a:pP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层文化”论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“现在已经形成一种国际现代文化</a:t>
            </a:r>
            <a:r>
              <a:rPr sz="1900" spc="2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这个文化有两个层次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,一个是大家共</a:t>
            </a:r>
          </a:p>
          <a:p>
            <a:pPr marL="0" marR="0">
              <a:lnSpc>
                <a:spcPts val="1895"/>
              </a:lnSpc>
              <a:spcBef>
                <a:spcPts val="383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同的现代文化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一个是各国的传统文化。现代人是同时在这双层文化中生活的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20">
                <a:solidFill>
                  <a:srgbClr val="000000"/>
                </a:solidFill>
                <a:latin typeface="FangSong"/>
                <a:cs typeface="FangSong"/>
              </a:rPr>
              <a:t>每个</a:t>
            </a:r>
          </a:p>
          <a:p>
            <a:pPr marL="0" marR="0">
              <a:lnSpc>
                <a:spcPts val="1895"/>
              </a:lnSpc>
              <a:spcBef>
                <a:spcPts val="384"/>
              </a:spcBef>
              <a:spcAft>
                <a:spcPct val="0"/>
              </a:spcAft>
            </a:pPr>
            <a:r>
              <a:rPr sz="1900" spc="11">
                <a:solidFill>
                  <a:srgbClr val="000000"/>
                </a:solidFill>
                <a:latin typeface="FangSong"/>
                <a:cs typeface="FangSong"/>
              </a:rPr>
              <a:t>国家的透明性都更强了。”在他的朋友陈章太眼中</a:t>
            </a:r>
            <a:r>
              <a:rPr sz="19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1900" spc="12">
                <a:solidFill>
                  <a:srgbClr val="000000"/>
                </a:solidFill>
                <a:latin typeface="FangSong"/>
                <a:cs typeface="FangSong"/>
              </a:rPr>
              <a:t>周有光是真正的现代学者,</a:t>
            </a:r>
            <a:r>
              <a:rPr sz="1900" spc="20">
                <a:solidFill>
                  <a:srgbClr val="000000"/>
                </a:solidFill>
                <a:latin typeface="FangSong"/>
                <a:cs typeface="FangSong"/>
              </a:rPr>
              <a:t>“从</a:t>
            </a:r>
          </a:p>
          <a:p>
            <a:pPr marL="0" marR="0">
              <a:lnSpc>
                <a:spcPts val="1898"/>
              </a:lnSpc>
              <a:spcBef>
                <a:spcPts val="381"/>
              </a:spcBef>
              <a:spcAft>
                <a:spcPct val="0"/>
              </a:spcAft>
            </a:pPr>
            <a:r>
              <a:rPr sz="1900">
                <a:solidFill>
                  <a:srgbClr val="000000"/>
                </a:solidFill>
                <a:latin typeface="FangSong"/>
                <a:cs typeface="FangSong"/>
              </a:rPr>
              <a:t>不与世界为敌”。</a:t>
            </a: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5590" y="42521"/>
            <a:ext cx="9923783" cy="2147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18872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443484" marR="0">
              <a:lnSpc>
                <a:spcPts val="2004"/>
              </a:lnSpc>
              <a:spcBef>
                <a:spcPts val="1115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眼前的小书桌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黄色的漆掉了大半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露出木头纹理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但磨得久了</a:t>
            </a: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也不觉得粗</a:t>
            </a:r>
          </a:p>
          <a:p>
            <a:pPr marL="0" marR="0">
              <a:lnSpc>
                <a:spcPts val="2006"/>
              </a:lnSpc>
              <a:spcBef>
                <a:spcPts val="297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糙。眉毛已经全然没有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两道眉骨泛着红润的光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,105岁的周有光老人端端正正</a:t>
            </a:r>
          </a:p>
          <a:p>
            <a:pPr marL="0" marR="0">
              <a:lnSpc>
                <a:spcPts val="2004"/>
              </a:lnSpc>
              <a:spcBef>
                <a:spcPts val="157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坐在椅子上讲笑话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“很有趣味。”一笑就用手挡在嘴前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好像不该笑得</a:t>
            </a:r>
          </a:p>
          <a:p>
            <a:pPr marL="0" marR="0">
              <a:lnSpc>
                <a:spcPts val="2004"/>
              </a:lnSpc>
              <a:spcBef>
                <a:spcPts val="106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这么开心似的。“人老了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牙不大好。”他调皮地说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“我不讲究吃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可是有好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东西我要吃。”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5590" y="1937107"/>
            <a:ext cx="10393910" cy="1395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“资本主义是腐朽的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我这种从外国回来的人腐朽思想是很多的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你们听我</a:t>
            </a:r>
          </a:p>
          <a:p>
            <a:pPr marL="0" marR="0">
              <a:lnSpc>
                <a:spcPts val="2400"/>
              </a:lnSpc>
              <a:spcBef>
                <a:spcPts val="29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B.材料二开篇两段对周有光描写细致入微,通过肖像、语言、动作、</a:t>
            </a:r>
          </a:p>
          <a:p>
            <a:pPr marL="0" marR="0">
              <a:lnSpc>
                <a:spcPts val="2400"/>
              </a:lnSpc>
              <a:spcBef>
                <a:spcPts val="42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神态、心理等描写,突出周有光老态龙钟、幽默风趣又谨慎。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5590" y="2780260"/>
            <a:ext cx="891539" cy="635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了。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5590" y="3161260"/>
            <a:ext cx="9924650" cy="929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“我计算过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用电脑写文章之后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我的收入增加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倍。”他举着一只手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手指</a:t>
            </a:r>
          </a:p>
          <a:p>
            <a:pPr marL="0" marR="0">
              <a:lnSpc>
                <a:spcPts val="2004"/>
              </a:lnSpc>
              <a:spcBef>
                <a:spcPts val="311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揸开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很认真。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5590" y="3838170"/>
            <a:ext cx="9993467" cy="2025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7150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105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岁的周有光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完全跟得上时代脚步。他知道“谷歌”的纠纷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还差点去</a:t>
            </a:r>
          </a:p>
          <a:p>
            <a:pPr marL="0" marR="0">
              <a:lnSpc>
                <a:spcPts val="2004"/>
              </a:lnSpc>
              <a:spcBef>
                <a:spcPts val="29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看了《阿凡达》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我们用惯电脑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“提笔忘字”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他也会忘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当年他推行简体字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现在却经常忘记简体字怎么写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记得英文怎么说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却记不得中文怎么说。他完全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有资格跟记者讲古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“我看着私塾变成了洋学堂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从留辫子到剪发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看着家里面</a:t>
            </a:r>
          </a:p>
          <a:p>
            <a:pPr marL="0" marR="0">
              <a:lnSpc>
                <a:spcPts val="2006"/>
              </a:lnSpc>
              <a:spcBef>
                <a:spcPts val="153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从原来点洋灯变成点电灯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用上了电脑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还有手机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万里之外的人跑到耳朵旁边</a:t>
            </a:r>
          </a:p>
          <a:p>
            <a:pPr marL="0" marR="0">
              <a:lnSpc>
                <a:spcPts val="2004"/>
              </a:lnSpc>
              <a:spcBef>
                <a:spcPts val="107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了。不是过上神仙生活了吗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?”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5590" y="5610886"/>
            <a:ext cx="10143727" cy="14783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1956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周有光刚从上海来到北京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住在沙滩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外面大雨里面小雨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他自己写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了个《新陋室铭》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“房间阴暗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更显得窗子明亮。书桌不平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更怪我伏案太勤。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门槛破烂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偏多不速之客。地板跳舞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欢迎老友来临。卧室就是厨房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饮食方便。</a:t>
            </a:r>
          </a:p>
          <a:p>
            <a:pPr marL="0" marR="0">
              <a:lnSpc>
                <a:spcPts val="2006"/>
              </a:lnSpc>
              <a:spcBef>
                <a:spcPts val="10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书橱兼作菜橱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菜有书香。”</a:t>
            </a:r>
          </a:p>
        </p:txBody>
      </p: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5617" y="367760"/>
            <a:ext cx="9710747" cy="109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 :</a:t>
            </a:r>
          </a:p>
          <a:p>
            <a:pPr marL="387095" marR="0">
              <a:lnSpc>
                <a:spcPts val="2004"/>
              </a:lnSpc>
              <a:spcBef>
                <a:spcPts val="163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28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日下午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我们走进了周老的书房。眼前这位著名的长者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正坐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601" y="1165328"/>
            <a:ext cx="9848349" cy="1306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在蒙上蓝布的沙发上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后背有点佝偻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看上去行动不便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但眼睛依然很有神采。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当我们说话时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他会专注地倾听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等到他开口说话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却屡屡使人吃惊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缓过神来</a:t>
            </a:r>
          </a:p>
          <a:p>
            <a:pPr marL="0" marR="0">
              <a:lnSpc>
                <a:spcPts val="2004"/>
              </a:lnSpc>
              <a:spcBef>
                <a:spcPts val="68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却觉得大有深意。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7601" y="2299565"/>
            <a:ext cx="9920183" cy="2312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谈到这个国家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周先生很认真地说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“我对中国是抱有希望的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只是不能急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要慢慢来”。他说别人不懂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以为美国只有二百年历史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这是不对的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美国继承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了欧洲的思想传统——尤其是在英国的政治传统基础上发展起来的。这样说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中国有五千年历史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美国是五千二百年历史。我们应该对中国的未来要有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耐心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中国的进步也是明显的。只是别的国家可能三十年就能达到的目标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,我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们或许需要五十年、一百年或更久才能达到。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7601" y="4437991"/>
            <a:ext cx="9995545" cy="13064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《周有光文集》责任编辑曾拜访周老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周老说自己年老了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记忆力衰退了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但思维还没有衰退。如果思维衰退就会得老年痴呆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那生活质量就很差了。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“不过老年痴呆者大概最后都不会承认自己是痴呆症患者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我也认为自己不是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9001" y="5444161"/>
            <a:ext cx="10108602" cy="13218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2860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那是不是意味着我也痴呆了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”一席话说的大家都笑了——我们何尝不是如此</a:t>
            </a:r>
          </a:p>
          <a:p>
            <a:pPr marL="0" marR="0">
              <a:lnSpc>
                <a:spcPts val="2068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C.材料一与材料三中关于周有光对中国与美国发展的看法的叙述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 ,</a:t>
            </a:r>
          </a:p>
          <a:p>
            <a:pPr marL="0" marR="0">
              <a:lnSpc>
                <a:spcPts val="2400"/>
              </a:lnSpc>
              <a:spcBef>
                <a:spcPts val="48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表明周有光看问题客观公正,同时也体现他的爱国情怀。</a:t>
            </a: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5617" y="367760"/>
            <a:ext cx="9710747" cy="109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 :</a:t>
            </a:r>
          </a:p>
          <a:p>
            <a:pPr marL="387095" marR="0">
              <a:lnSpc>
                <a:spcPts val="2004"/>
              </a:lnSpc>
              <a:spcBef>
                <a:spcPts val="163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28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日下午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我们走进了周老的书房。眼前这位著名的长者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正坐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601" y="1165328"/>
            <a:ext cx="9848349" cy="1306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在蒙上蓝布的沙发上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后背有点佝偻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看上去行动不便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但眼睛依然很有神采。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当我们说话时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他会专注地倾听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等到他开口说话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却屡屡使人吃惊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缓过神来</a:t>
            </a:r>
          </a:p>
          <a:p>
            <a:pPr marL="0" marR="0">
              <a:lnSpc>
                <a:spcPts val="2004"/>
              </a:lnSpc>
              <a:spcBef>
                <a:spcPts val="68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却觉得大有深意。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7601" y="2299565"/>
            <a:ext cx="9920183" cy="16416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谈到这个国家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周先生很认真地说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“我对中国是抱有希望的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只是不能急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要慢慢来”。他说别人不懂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以为美国只有二百年历史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这是不对的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美国继承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了欧洲的思想传统——尤其是在英国的政治传统基础上发展起来的。这样说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中国有五千年历史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美国是五千二百年历史。我们应该对中国的未来要有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8495" y="3730688"/>
            <a:ext cx="10043859" cy="112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D.周有光式的自嘲,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恰恰是他智慧的象征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思想的呈现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,是其高尚的</a:t>
            </a:r>
          </a:p>
          <a:p>
            <a:pPr marL="0" marR="0">
              <a:lnSpc>
                <a:spcPts val="2400"/>
              </a:lnSpc>
              <a:spcBef>
                <a:spcPts val="479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人格魅力所在。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17601" y="4437991"/>
            <a:ext cx="9995545" cy="23125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《周有光文集》责任编辑曾拜访周老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周老说自己年老了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记忆力衰退了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但思维还没有衰退。如果思维衰退就会得老年痴呆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那生活质量就很差了。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“不过老年痴呆者大概最后都不会承认自己是痴呆症患者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我也认为自己不是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那是不是意味着我也痴呆了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”一席话说的大家都笑了——我们何尝不是如此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!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这就是周有光式自嘲。自嘲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乃最高之幽默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往往代表着智慧、勇气和深刻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的内视。</a:t>
            </a: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4488" y="42521"/>
            <a:ext cx="10503635" cy="2147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19176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443788" marR="0">
              <a:lnSpc>
                <a:spcPts val="2004"/>
              </a:lnSpc>
              <a:spcBef>
                <a:spcPts val="111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眼前的小书桌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黄色的漆掉了大半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露出木头纹理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但磨得久了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也不觉得粗糙。</a:t>
            </a:r>
          </a:p>
          <a:p>
            <a:pPr marL="0" marR="0">
              <a:lnSpc>
                <a:spcPts val="2006"/>
              </a:lnSpc>
              <a:spcBef>
                <a:spcPts val="297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眉毛已经全然没有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两道眉骨泛着红润的光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,105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岁的周有光老人端端正正坐在椅</a:t>
            </a:r>
          </a:p>
          <a:p>
            <a:pPr marL="454152" marR="0">
              <a:lnSpc>
                <a:spcPts val="1889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WHGNNP+TwCenMT-Regular"/>
                <a:cs typeface="WHGNNP+TwCenMT-Regular"/>
              </a:rPr>
              <a:t>E.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三则材料虽然取材不一</a:t>
            </a:r>
            <a:r>
              <a:rPr sz="2000">
                <a:solidFill>
                  <a:srgbClr val="000000"/>
                </a:solidFill>
                <a:latin typeface="WHGNNP+TwCenMT-Regular"/>
                <a:cs typeface="WHGNNP+TwCenMT-Regular"/>
              </a:rPr>
              <a:t>.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详略处理各有所特点</a:t>
            </a:r>
            <a:r>
              <a:rPr sz="2000">
                <a:solidFill>
                  <a:srgbClr val="000000"/>
                </a:solidFill>
                <a:latin typeface="WHGNNP+TwCenMT-Regular"/>
                <a:cs typeface="WHGNNP+TwCenMT-Regular"/>
              </a:rPr>
              <a:t>,</a:t>
            </a:r>
            <a:r>
              <a:rPr sz="2000">
                <a:solidFill>
                  <a:srgbClr val="000000"/>
                </a:solidFill>
                <a:latin typeface="SimSun"/>
                <a:cs typeface="SimSun"/>
              </a:rPr>
              <a:t>但表达的内容是完全一致的。</a:t>
            </a:r>
          </a:p>
          <a:p>
            <a:pPr marL="0" marR="0">
              <a:lnSpc>
                <a:spcPts val="2004"/>
              </a:lnSpc>
              <a:spcBef>
                <a:spcPts val="42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似的。“人老了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牙不大好。”他调皮地说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“我不讲究吃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可是有好东西我要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吃。”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4488" y="1937107"/>
            <a:ext cx="10215622" cy="12043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“资本主义是腐朽的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我这种从外国回来的人腐朽思想是很多的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你们听我讲</a:t>
            </a:r>
          </a:p>
          <a:p>
            <a:pPr marL="0" marR="0">
              <a:lnSpc>
                <a:spcPts val="2006"/>
              </a:lnSpc>
              <a:spcBef>
                <a:spcPts val="30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话要小心了。”待在桌前坐定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他摘下哏镜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合上书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将台灯推开些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戴上助听器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159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手不抖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气不喘。”我们要讲老实话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你们记录的时候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有些话少记录一点好了。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4488" y="2886940"/>
            <a:ext cx="10217367" cy="929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“我计算过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用电脑写文章之后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我的收入增加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倍。”他举着一只手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,手指揸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很认真。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4488" y="3563334"/>
            <a:ext cx="10220009" cy="2025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71804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105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岁的周有光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完全跟得上时代脚步。他知道“谷歌”的纠纷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还差点去看</a:t>
            </a:r>
          </a:p>
          <a:p>
            <a:pPr marL="0" marR="0">
              <a:lnSpc>
                <a:spcPts val="2004"/>
              </a:lnSpc>
              <a:spcBef>
                <a:spcPts val="301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了《阿凡达》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我们用惯电脑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“提笔忘字”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他也会忘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当年他推行简体字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,现在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却经常忘记简体字怎么写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记得英文怎么说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却记不得中文怎么说。他完全有资</a:t>
            </a:r>
          </a:p>
          <a:p>
            <a:pPr marL="0" marR="0">
              <a:lnSpc>
                <a:spcPts val="2004"/>
              </a:lnSpc>
              <a:spcBef>
                <a:spcPts val="106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格跟记者讲古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“我看着私塾变成了洋学堂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从留辫子到剪发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看着家里面从原来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点洋灯变成点电灯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用上了电脑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还有手机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万里之外的人跑到耳朵旁边了。不是</a:t>
            </a:r>
          </a:p>
          <a:p>
            <a:pPr marL="0" marR="0">
              <a:lnSpc>
                <a:spcPts val="2006"/>
              </a:lnSpc>
              <a:spcBef>
                <a:spcPts val="153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过上神仙生活了吗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?”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488" y="5336516"/>
            <a:ext cx="10220880" cy="1478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1956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周有光刚从上海来到北京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住在沙滩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外面大雨里面小雨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他自己写了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个《新陋室铭》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“房间阴暗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更显得窗子明亮。书桌不平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更怪我伏案太勤。门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槛破烂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偏多不速之客。地板跳舞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欢迎老友来临。卧室就是厨房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饮食方便。书</a:t>
            </a:r>
          </a:p>
          <a:p>
            <a:pPr marL="0" marR="0">
              <a:lnSpc>
                <a:spcPts val="2004"/>
              </a:lnSpc>
              <a:spcBef>
                <a:spcPts val="106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橱兼作菜橱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菜有书香。”</a:t>
            </a: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7860" y="1582832"/>
            <a:ext cx="10024696" cy="3118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844295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2">
                <a:solidFill>
                  <a:srgbClr val="000000"/>
                </a:solidFill>
                <a:latin typeface="FangSong"/>
                <a:cs typeface="FangSong"/>
              </a:rPr>
              <a:t>3.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我国近代哲学家李石岑在周有光的</a:t>
            </a:r>
          </a:p>
          <a:p>
            <a:pPr marL="0" marR="0">
              <a:lnSpc>
                <a:spcPts val="3602"/>
              </a:lnSpc>
              <a:spcBef>
                <a:spcPts val="1581"/>
              </a:spcBef>
              <a:spcAft>
                <a:spcPct val="0"/>
              </a:spcAft>
            </a:pPr>
            <a:r>
              <a:rPr sz="3600" spc="12">
                <a:solidFill>
                  <a:srgbClr val="000000"/>
                </a:solidFill>
                <a:latin typeface="FangSong"/>
                <a:cs typeface="FangSong"/>
              </a:rPr>
              <a:t>大学毕业证书上写着一句话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:“为人格而战</a:t>
            </a:r>
            <a:r>
              <a:rPr sz="36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3600"/>
              </a:lnSpc>
              <a:spcBef>
                <a:spcPts val="1585"/>
              </a:spcBef>
              <a:spcAft>
                <a:spcPct val="0"/>
              </a:spcAft>
            </a:pPr>
            <a:r>
              <a:rPr sz="3600" spc="12">
                <a:solidFill>
                  <a:srgbClr val="000000"/>
                </a:solidFill>
                <a:latin typeface="FangSong"/>
                <a:cs typeface="FangSong"/>
              </a:rPr>
              <a:t>为真理而战。”请结合以上三则材料</a:t>
            </a: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,阐述</a:t>
            </a:r>
          </a:p>
          <a:p>
            <a:pPr marL="0" marR="0">
              <a:lnSpc>
                <a:spcPts val="3602"/>
              </a:lnSpc>
              <a:spcBef>
                <a:spcPts val="1581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这句话的内涵。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12240" y="693959"/>
            <a:ext cx="9230943" cy="2714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1.</a:t>
            </a:r>
            <a:r>
              <a:rPr sz="3600" spc="12">
                <a:solidFill>
                  <a:srgbClr val="000000"/>
                </a:solidFill>
                <a:latin typeface="FangSong"/>
                <a:cs typeface="FangSong"/>
              </a:rPr>
              <a:t>分析题干限制条件</a:t>
            </a:r>
            <a:r>
              <a:rPr sz="3600">
                <a:solidFill>
                  <a:srgbClr val="000000"/>
                </a:solidFill>
                <a:latin typeface="FangSong"/>
                <a:cs typeface="FangSong"/>
              </a:rPr>
              <a:t> .</a:t>
            </a:r>
          </a:p>
          <a:p>
            <a:pPr marL="0" marR="0">
              <a:lnSpc>
                <a:spcPts val="3600"/>
              </a:lnSpc>
              <a:spcBef>
                <a:spcPts val="258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2、定位，确定是在一段里还是在几段中</a:t>
            </a:r>
          </a:p>
          <a:p>
            <a:pPr marL="0" marR="0">
              <a:lnSpc>
                <a:spcPts val="3600"/>
              </a:lnSpc>
              <a:spcBef>
                <a:spcPts val="2594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3、分层转述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2240" y="3050182"/>
            <a:ext cx="4125772" cy="1143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FangSong"/>
                <a:cs typeface="FangSong"/>
              </a:rPr>
              <a:t>4、能提炼要提炼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31038" y="77192"/>
            <a:ext cx="9916671" cy="10485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315468" marR="0">
              <a:lnSpc>
                <a:spcPts val="2004"/>
              </a:lnSpc>
              <a:spcBef>
                <a:spcPts val="1298"/>
              </a:spcBef>
              <a:spcAft>
                <a:spcPct val="0"/>
              </a:spcAft>
            </a:pPr>
            <a:r>
              <a:rPr sz="2000" spc="23">
                <a:solidFill>
                  <a:srgbClr val="000000"/>
                </a:solidFill>
                <a:latin typeface="FangSong"/>
                <a:cs typeface="FangSong"/>
              </a:rPr>
              <a:t>上世纪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80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年代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日本夏普公司根据周有光提出的“从拼音到汉字自动变换不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3022" y="813284"/>
            <a:ext cx="10143727" cy="12454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用编码”的设想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研制出中西文电子打字机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并送给周有光试用。那个时候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,85岁</a:t>
            </a:r>
          </a:p>
          <a:p>
            <a:pPr marL="0" marR="0">
              <a:lnSpc>
                <a:spcPts val="2006"/>
              </a:lnSpc>
              <a:spcBef>
                <a:spcPts val="393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的周有光刚刚离休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他回到家中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开始“弃笔”写作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写文章、写信、编辑书稿都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用这种打字机完成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他说“工作效率提高了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倍”。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3022" y="1836269"/>
            <a:ext cx="10290655" cy="2179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周有光很早就接触了打字机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对语言文字也早有研究兴趣。他回忆说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,上世纪</a:t>
            </a:r>
          </a:p>
          <a:p>
            <a:pPr marL="0" marR="0">
              <a:lnSpc>
                <a:spcPts val="2004"/>
              </a:lnSpc>
              <a:spcBef>
                <a:spcPts val="551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20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年代初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“那时在圣约翰大学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都是用英文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用打字机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太方便了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这给我印象太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深刻了。我也学了一点语言课程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后来在外国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特别到英国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我买到许多字母学的</a:t>
            </a:r>
          </a:p>
          <a:p>
            <a:pPr marL="0" marR="0">
              <a:lnSpc>
                <a:spcPts val="2004"/>
              </a:lnSpc>
              <a:spcBef>
                <a:spcPts val="398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书。字母学在中国没有人研究的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,我看了觉得很有趣味。那时候我们的银行在美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国经常跟英国联络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因为业务的关系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我要到英国去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那时候是业余的爱好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,想不到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后来会用上。”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3022" y="3791815"/>
            <a:ext cx="10288767" cy="1570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FF0000"/>
                </a:solidFill>
                <a:latin typeface="FangSong"/>
                <a:cs typeface="FangSong"/>
              </a:rPr>
              <a:t>金融危机爆发后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FF0000"/>
                </a:solidFill>
                <a:latin typeface="FangSong"/>
                <a:cs typeface="FangSong"/>
              </a:rPr>
              <a:t>“三十年河东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三十年河西”的说法再次风行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FF0000"/>
                </a:solidFill>
                <a:latin typeface="FangSong"/>
                <a:cs typeface="FangSong"/>
              </a:rPr>
              <a:t>不少人认为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555"/>
              </a:spcBef>
              <a:spcAft>
                <a:spcPct val="0"/>
              </a:spcAft>
            </a:pP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随着美国经济衰退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西方文明已开始走下坡路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中国崛起象征着东方文化将成为世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界发展的主导。在周有光看来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FF0000"/>
                </a:solidFill>
                <a:latin typeface="FangSong"/>
                <a:cs typeface="FangSong"/>
              </a:rPr>
              <a:t>这也是一种中国人惯有的自欺罢了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“文化的流动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哪里是忽东忽西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轮流坐庄呢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3022" y="5139412"/>
            <a:ext cx="10287597" cy="1873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FF0000"/>
                </a:solidFill>
                <a:latin typeface="FangSong"/>
                <a:cs typeface="FangSong"/>
              </a:rPr>
              <a:t>文化的发展是高处流向低处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落后追赶先进。”他再次向记者强调了自己的</a:t>
            </a:r>
          </a:p>
          <a:p>
            <a:pPr marL="0" marR="0">
              <a:lnSpc>
                <a:spcPts val="2004"/>
              </a:lnSpc>
              <a:spcBef>
                <a:spcPts val="591"/>
              </a:spcBef>
              <a:spcAft>
                <a:spcPct val="0"/>
              </a:spcAft>
            </a:pP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“双层文化”论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“现在已经形成一种国际现代文化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这个文化有两个层次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一个</a:t>
            </a:r>
          </a:p>
          <a:p>
            <a:pPr marL="0" marR="0">
              <a:lnSpc>
                <a:spcPts val="2004"/>
              </a:lnSpc>
              <a:spcBef>
                <a:spcPts val="34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是大家共同的现代文化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一个是各国的传统文化。现代人是同时在这双层文化中</a:t>
            </a:r>
          </a:p>
          <a:p>
            <a:pPr marL="0" marR="0">
              <a:lnSpc>
                <a:spcPts val="2004"/>
              </a:lnSpc>
              <a:spcBef>
                <a:spcPts val="44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生活的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每个国家的透明性都更强了。”在他的朋友陈章太眼中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周有光是真正的</a:t>
            </a:r>
          </a:p>
          <a:p>
            <a:pPr marL="0" marR="0">
              <a:lnSpc>
                <a:spcPts val="2004"/>
              </a:lnSpc>
              <a:spcBef>
                <a:spcPts val="34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现代学者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“从不与世界为敌”。</a:t>
            </a:r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0408" y="34265"/>
            <a:ext cx="9923755" cy="2147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118872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5">
                <a:solidFill>
                  <a:srgbClr val="000000"/>
                </a:solidFill>
                <a:latin typeface="FangSong"/>
                <a:cs typeface="FangSong"/>
              </a:rPr>
              <a:t>材料二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  <a:p>
            <a:pPr marL="443788" marR="0">
              <a:lnSpc>
                <a:spcPts val="2004"/>
              </a:lnSpc>
              <a:spcBef>
                <a:spcPts val="1116"/>
              </a:spcBef>
              <a:spcAft>
                <a:spcPct val="0"/>
              </a:spcAft>
            </a:pPr>
            <a:r>
              <a:rPr sz="2000" spc="18">
                <a:solidFill>
                  <a:srgbClr val="FF0000"/>
                </a:solidFill>
                <a:latin typeface="FangSong"/>
                <a:cs typeface="FangSong"/>
              </a:rPr>
              <a:t>眼前的小书桌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FF0000"/>
                </a:solidFill>
                <a:latin typeface="FangSong"/>
                <a:cs typeface="FangSong"/>
              </a:rPr>
              <a:t>黄色的漆掉了大半</a:t>
            </a:r>
            <a:r>
              <a:rPr sz="2000" spc="1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FF0000"/>
                </a:solidFill>
                <a:latin typeface="FangSong"/>
                <a:cs typeface="FangSong"/>
              </a:rPr>
              <a:t>露出木头纹理</a:t>
            </a:r>
            <a:r>
              <a:rPr sz="200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FF0000"/>
                </a:solidFill>
                <a:latin typeface="FangSong"/>
                <a:cs typeface="FangSong"/>
              </a:rPr>
              <a:t>但磨得久了</a:t>
            </a:r>
            <a:r>
              <a:rPr sz="2000" spc="20">
                <a:solidFill>
                  <a:srgbClr val="FF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FF0000"/>
                </a:solidFill>
                <a:latin typeface="FangSong"/>
                <a:cs typeface="FangSong"/>
              </a:rPr>
              <a:t>也不觉得粗</a:t>
            </a:r>
          </a:p>
          <a:p>
            <a:pPr marL="0" marR="0">
              <a:lnSpc>
                <a:spcPts val="2004"/>
              </a:lnSpc>
              <a:spcBef>
                <a:spcPts val="300"/>
              </a:spcBef>
              <a:spcAft>
                <a:spcPct val="0"/>
              </a:spcAft>
            </a:pPr>
            <a:r>
              <a:rPr sz="2000" spc="17">
                <a:solidFill>
                  <a:srgbClr val="FF0000"/>
                </a:solidFill>
                <a:latin typeface="FangSong"/>
                <a:cs typeface="FangSong"/>
              </a:rPr>
              <a:t>糙。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眉毛已经全然没有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两道眉骨泛着红润的光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,105岁的周有光老人端端正正</a:t>
            </a:r>
          </a:p>
          <a:p>
            <a:pPr marL="0" marR="0">
              <a:lnSpc>
                <a:spcPts val="2006"/>
              </a:lnSpc>
              <a:spcBef>
                <a:spcPts val="153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坐在椅子上讲笑话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他说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“很有趣味。”一笑就用手挡在嘴前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好像不该笑得</a:t>
            </a:r>
          </a:p>
          <a:p>
            <a:pPr marL="0" marR="0">
              <a:lnSpc>
                <a:spcPts val="2004"/>
              </a:lnSpc>
              <a:spcBef>
                <a:spcPts val="157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这么开心似的。“人老了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牙不大好。”他调皮地说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“我不讲究吃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可是有好</a:t>
            </a:r>
          </a:p>
          <a:p>
            <a:pPr marL="0" marR="0">
              <a:lnSpc>
                <a:spcPts val="2004"/>
              </a:lnSpc>
              <a:spcBef>
                <a:spcPts val="106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东西我要吃。”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408" y="1928852"/>
            <a:ext cx="9996478" cy="1478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“资本主义是腐朽的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我这种从外国回来的人腐朽思想是很多的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你们听我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讲话要小心了。”待在桌前坐定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他摘下哏镜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合上书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将台灯推开些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戴上助听</a:t>
            </a:r>
          </a:p>
          <a:p>
            <a:pPr marL="0" marR="0">
              <a:lnSpc>
                <a:spcPts val="2004"/>
              </a:lnSpc>
              <a:spcBef>
                <a:spcPts val="159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器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手不抖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气不喘。”我们要讲老实话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你们记录的时候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有些话少记录一点好</a:t>
            </a:r>
          </a:p>
          <a:p>
            <a:pPr marL="0" marR="0">
              <a:lnSpc>
                <a:spcPts val="2004"/>
              </a:lnSpc>
              <a:spcBef>
                <a:spcPts val="10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了。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0408" y="3153005"/>
            <a:ext cx="9924915" cy="929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“我计算过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用电脑写文章之后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我的收入增加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5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倍。”他举着一只手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手指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揸开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很认真。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0408" y="3829915"/>
            <a:ext cx="9993585" cy="2025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7180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105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岁的周有光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完全跟得上时代脚步。他知道“谷歌”的纠纷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还差点去</a:t>
            </a:r>
          </a:p>
          <a:p>
            <a:pPr marL="0" marR="0">
              <a:lnSpc>
                <a:spcPts val="2004"/>
              </a:lnSpc>
              <a:spcBef>
                <a:spcPts val="300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看了《阿凡达》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我们用惯电脑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“提笔忘字”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他也会忘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当年他推行简体字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现在却经常忘记简体字怎么写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记得英文怎么说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却记不得中文怎么说。他完全</a:t>
            </a:r>
          </a:p>
          <a:p>
            <a:pPr marL="0" marR="0">
              <a:lnSpc>
                <a:spcPts val="2004"/>
              </a:lnSpc>
              <a:spcBef>
                <a:spcPts val="106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有资格跟记者讲古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“我看着私塾变成了洋学堂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从留辫子到剪发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看着家里面</a:t>
            </a:r>
          </a:p>
          <a:p>
            <a:pPr marL="0" marR="0">
              <a:lnSpc>
                <a:spcPts val="2004"/>
              </a:lnSpc>
              <a:spcBef>
                <a:spcPts val="156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从原来点洋灯变成点电灯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用上了电脑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还有手机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万里之外的人跑到耳朵旁边</a:t>
            </a:r>
          </a:p>
          <a:p>
            <a:pPr marL="0" marR="0">
              <a:lnSpc>
                <a:spcPts val="2004"/>
              </a:lnSpc>
              <a:spcBef>
                <a:spcPts val="159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了。不是过上神仙生活了吗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?”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0408" y="5602657"/>
            <a:ext cx="10143698" cy="1478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788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20">
                <a:solidFill>
                  <a:srgbClr val="000000"/>
                </a:solidFill>
                <a:latin typeface="FangSong"/>
                <a:cs typeface="FangSong"/>
              </a:rPr>
              <a:t>1956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周有光刚从上海来到北京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住在沙滩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外面大雨里面小雨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他自己写</a:t>
            </a:r>
          </a:p>
          <a:p>
            <a:pPr marL="0" marR="0">
              <a:lnSpc>
                <a:spcPts val="2004"/>
              </a:lnSpc>
              <a:spcBef>
                <a:spcPts val="312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了个《新陋室铭》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“房间阴暗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更显得窗子明亮。书桌不平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更怪我伏案太勤。</a:t>
            </a:r>
          </a:p>
          <a:p>
            <a:pPr marL="0" marR="0">
              <a:lnSpc>
                <a:spcPts val="2004"/>
              </a:lnSpc>
              <a:spcBef>
                <a:spcPts val="155"/>
              </a:spcBef>
              <a:spcAft>
                <a:spcPct val="0"/>
              </a:spcAft>
            </a:pPr>
            <a:r>
              <a:rPr sz="2000" spc="17">
                <a:solidFill>
                  <a:srgbClr val="000000"/>
                </a:solidFill>
                <a:latin typeface="FangSong"/>
                <a:cs typeface="FangSong"/>
              </a:rPr>
              <a:t>门槛破烂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偏多不速之客。地板跳舞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欢迎老友来临。卧室就是厨房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饮食方便。</a:t>
            </a:r>
          </a:p>
          <a:p>
            <a:pPr marL="0" marR="0">
              <a:lnSpc>
                <a:spcPts val="2006"/>
              </a:lnSpc>
              <a:spcBef>
                <a:spcPts val="103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书橱兼作菜橱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菜有书香。”</a:t>
            </a:r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5617" y="367760"/>
            <a:ext cx="9710747" cy="1097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6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材料三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 :</a:t>
            </a:r>
          </a:p>
          <a:p>
            <a:pPr marL="387095" marR="0">
              <a:lnSpc>
                <a:spcPts val="2004"/>
              </a:lnSpc>
              <a:spcBef>
                <a:spcPts val="1633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2013</a:t>
            </a:r>
            <a:r>
              <a:rPr sz="2000" spc="18">
                <a:solidFill>
                  <a:srgbClr val="000000"/>
                </a:solidFill>
                <a:latin typeface="FangSong"/>
                <a:cs typeface="FangSong"/>
              </a:rPr>
              <a:t>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4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28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日下午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我们走进了周老的书房。眼前这位著名的长者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正坐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601" y="1165328"/>
            <a:ext cx="9848349" cy="1306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在蒙上蓝布的沙发上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后背有点佝偻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看上去行动不便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但眼睛依然很有神采。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当我们说话时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他会专注地倾听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等到他开口说话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却屡屡使人吃惊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缓过神来</a:t>
            </a:r>
          </a:p>
          <a:p>
            <a:pPr marL="0" marR="0">
              <a:lnSpc>
                <a:spcPts val="2004"/>
              </a:lnSpc>
              <a:spcBef>
                <a:spcPts val="688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却觉得大有深意。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7601" y="2299565"/>
            <a:ext cx="9920183" cy="2312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4348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谈到这个国家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周先生很认真地说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“我对中国是抱有希望的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只是不能急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要慢慢来”。他说别人不懂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以为美国只有二百年历史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这是不对的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美国继承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了欧洲的思想传统——尤其是在英国的政治传统基础上发展起来的。这样说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来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中国有五千年历史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美国是五千二百年历史。我们应该对中国的未来要有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耐心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中国的进步也是明显的。只是别的国家可能三十年就能达到的目标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,我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们或许需要五十年、一百年或更久才能达到。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7601" y="4437991"/>
            <a:ext cx="9995545" cy="23125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13944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《周有光文集》责任编辑曾拜访周老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周老说自己年老了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记忆力衰退了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9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但思维还没有衰退。如果思维衰退就会得老年痴呆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那生活质量就很差了。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“不过老年痴呆者大概最后都不会承认自己是痴呆症患者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我也认为自己不是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004"/>
              </a:lnSpc>
              <a:spcBef>
                <a:spcPts val="635"/>
              </a:spcBef>
              <a:spcAft>
                <a:spcPct val="0"/>
              </a:spcAft>
            </a:pP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那是不是意味着我也痴呆了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?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”一席话说的大家都笑了——我们何尝不是如此</a:t>
            </a:r>
          </a:p>
          <a:p>
            <a:pPr marL="0" marR="0">
              <a:lnSpc>
                <a:spcPts val="2004"/>
              </a:lnSpc>
              <a:spcBef>
                <a:spcPts val="68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啊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!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这就是周有光式自嘲。自嘲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乃最高之幽默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往往代表着智慧、勇气和深刻</a:t>
            </a:r>
          </a:p>
          <a:p>
            <a:pPr marL="0" marR="0">
              <a:lnSpc>
                <a:spcPts val="2004"/>
              </a:lnSpc>
              <a:spcBef>
                <a:spcPts val="638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的内视。</a:t>
            </a:r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7601" y="1313251"/>
            <a:ext cx="183337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FangSong"/>
                <a:cs typeface="FangSong"/>
              </a:rPr>
              <a:t>答案：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7601" y="1970809"/>
            <a:ext cx="7791021" cy="888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李石岑这句话是对周有光一生的高度评价。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7601" y="2566693"/>
            <a:ext cx="9860770" cy="22969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①为人格而战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周有光在生活上朴素节俭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居住环境简</a:t>
            </a:r>
          </a:p>
          <a:p>
            <a:pPr marL="0" marR="0">
              <a:lnSpc>
                <a:spcPts val="2798"/>
              </a:lnSpc>
              <a:spcBef>
                <a:spcPts val="897"/>
              </a:spcBef>
              <a:spcAft>
                <a:spcPct val="0"/>
              </a:spcAft>
            </a:pPr>
            <a:r>
              <a:rPr sz="2800" spc="20">
                <a:solidFill>
                  <a:srgbClr val="000000"/>
                </a:solidFill>
                <a:latin typeface="FangSong"/>
                <a:cs typeface="FangSong"/>
              </a:rPr>
              <a:t>陋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安贫乐道;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对语言文字的研究专注、执着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,思想前卫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与时俱进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800" spc="12">
                <a:solidFill>
                  <a:srgbClr val="000000"/>
                </a:solidFill>
                <a:latin typeface="FangSong"/>
                <a:cs typeface="FangSong"/>
              </a:rPr>
              <a:t>他幽默自省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不人云亦云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注重思考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提出并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强调“双层文化论”。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7601" y="4572912"/>
            <a:ext cx="10056228" cy="22969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95"/>
              </a:lnSpc>
              <a:spcBef>
                <a:spcPct val="0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②为真理而战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周有光是时代发展的启蒙者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,他清楚地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 spc="11">
                <a:solidFill>
                  <a:srgbClr val="000000"/>
                </a:solidFill>
                <a:latin typeface="FangSong"/>
                <a:cs typeface="FangSong"/>
              </a:rPr>
              <a:t>看到了中国发展的现状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对历史、文化进行深刻的反思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</a:p>
          <a:p>
            <a:pPr marL="0" marR="0">
              <a:lnSpc>
                <a:spcPts val="2795"/>
              </a:lnSpc>
              <a:spcBef>
                <a:spcPts val="899"/>
              </a:spcBef>
              <a:spcAft>
                <a:spcPct val="0"/>
              </a:spcAft>
            </a:pP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是真正的现代学者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 spc="10">
                <a:solidFill>
                  <a:srgbClr val="000000"/>
                </a:solidFill>
                <a:latin typeface="FangSong"/>
                <a:cs typeface="FangSong"/>
              </a:rPr>
              <a:t>注重与人为善、与邻为友。他智慧、</a:t>
            </a:r>
          </a:p>
          <a:p>
            <a:pPr marL="0" marR="0">
              <a:lnSpc>
                <a:spcPts val="2795"/>
              </a:lnSpc>
              <a:spcBef>
                <a:spcPts val="902"/>
              </a:spcBef>
              <a:spcAft>
                <a:spcPct val="0"/>
              </a:spcAft>
            </a:pPr>
            <a:r>
              <a:rPr sz="2800" spc="14">
                <a:solidFill>
                  <a:srgbClr val="000000"/>
                </a:solidFill>
                <a:latin typeface="FangSong"/>
                <a:cs typeface="FangSong"/>
              </a:rPr>
              <a:t>敏锐</a:t>
            </a:r>
            <a:r>
              <a:rPr sz="2800" spc="15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800">
                <a:solidFill>
                  <a:srgbClr val="000000"/>
                </a:solidFill>
                <a:latin typeface="FangSong"/>
                <a:cs typeface="FangSong"/>
              </a:rPr>
              <a:t>充满了为真理而战的勇气。</a:t>
            </a: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64965" y="2789532"/>
            <a:ext cx="25146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QPMGRF+å¾®è½¯é�»,Bold"/>
                <a:cs typeface="QPMGRF+å¾®è½¯é�»,Bold"/>
              </a:rPr>
              <a:t>例题演示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51329" y="2936344"/>
            <a:ext cx="1143000" cy="12892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1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404040"/>
                </a:solidFill>
                <a:latin typeface="QPMGRF+å¾®è½¯é�»,Bold"/>
                <a:cs typeface="QPMGRF+å¾®è½¯é�»,Bold"/>
              </a:rPr>
              <a:t>四</a:t>
            </a: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4326" y="2737012"/>
            <a:ext cx="2515819" cy="12896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754"/>
              </a:lnSpc>
              <a:spcBef>
                <a:spcPct val="0"/>
              </a:spcBef>
              <a:spcAft>
                <a:spcPct val="0"/>
              </a:spcAft>
            </a:pPr>
            <a:r>
              <a:rPr sz="3600" b="1">
                <a:solidFill>
                  <a:srgbClr val="000000"/>
                </a:solidFill>
                <a:latin typeface="QICMCB+å¾®è½¯é�»,Bold"/>
                <a:cs typeface="QICMCB+å¾®è½¯é�»,Bold"/>
              </a:rPr>
              <a:t>课程总结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46808" y="2804358"/>
            <a:ext cx="1397812" cy="15767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815"/>
              </a:lnSpc>
              <a:spcBef>
                <a:spcPct val="0"/>
              </a:spcBef>
              <a:spcAft>
                <a:spcPct val="0"/>
              </a:spcAft>
            </a:pPr>
            <a:r>
              <a:rPr sz="4400" b="1">
                <a:solidFill>
                  <a:srgbClr val="404040"/>
                </a:solidFill>
                <a:latin typeface="QICMCB+å¾®è½¯é�»,Bold"/>
                <a:cs typeface="QICMCB+å¾®è½¯é�»,Bold"/>
              </a:rPr>
              <a:t>五</a:t>
            </a: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4080" y="1513400"/>
            <a:ext cx="1243583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NGIBCB+å¾®è½¯é�»,Bold"/>
                <a:cs typeface="NGIBCB+å¾®è½¯é�»,Bold"/>
              </a:rPr>
              <a:t>结语</a:t>
            </a: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014470" y="2356408"/>
            <a:ext cx="1534667" cy="7871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89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BCAGNT+å¾®è½¯é�»,Bold"/>
                <a:cs typeface="BCAGNT+å¾®è½¯é�»,Bold"/>
              </a:rPr>
              <a:t>感谢观看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021582" y="1838647"/>
            <a:ext cx="1599285" cy="10020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69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POTBF+MicrosoftYaHei"/>
                <a:cs typeface="IPOTBF+MicrosoftYaHei"/>
              </a:rPr>
              <a:t>例题一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3055" y="647001"/>
            <a:ext cx="5183080" cy="1292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22732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阅读下面的文字,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完成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1~3题。</a:t>
            </a:r>
          </a:p>
          <a:p>
            <a:pPr marL="0" marR="0">
              <a:lnSpc>
                <a:spcPts val="2402"/>
              </a:lnSpc>
              <a:spcBef>
                <a:spcPts val="1773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材料一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13055" y="1706435"/>
            <a:ext cx="10049028" cy="35789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7847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2011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年1月1日8</a:t>
            </a:r>
            <a:r>
              <a:rPr sz="2400" spc="12">
                <a:solidFill>
                  <a:srgbClr val="000000"/>
                </a:solidFill>
                <a:latin typeface="FangSong"/>
                <a:cs typeface="FangSong"/>
              </a:rPr>
              <a:t>点整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,中央电视台记录频道正式开播,信号覆盖全</a:t>
            </a:r>
          </a:p>
          <a:p>
            <a:pPr marL="0" marR="0">
              <a:lnSpc>
                <a:spcPts val="2400"/>
              </a:lnSpc>
              <a:spcBef>
                <a:spcPts val="768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球。作为中国第一个国家级的专业纪录片频道,也是第一个从开播</a:t>
            </a:r>
          </a:p>
          <a:p>
            <a:pPr marL="0" marR="0">
              <a:lnSpc>
                <a:spcPts val="2402"/>
              </a:lnSpc>
              <a:spcBef>
                <a:spcPts val="71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之始就面向全球采用双语播出的频道,它向世人亮出了拥有人文精</a:t>
            </a:r>
          </a:p>
          <a:p>
            <a:pPr marL="0" marR="0">
              <a:lnSpc>
                <a:spcPts val="2400"/>
              </a:lnSpc>
              <a:spcBef>
                <a:spcPts val="7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神的中国形象。央视纪录频道在内容编排上进行了详细的规划,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主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要呈现四大主体内容</a:t>
            </a: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六大主题时段的播出特点,以期达到规模化</a:t>
            </a:r>
          </a:p>
          <a:p>
            <a:pPr marL="0" marR="0">
              <a:lnSpc>
                <a:spcPts val="2400"/>
              </a:lnSpc>
              <a:spcBef>
                <a:spcPts val="71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的播出效应。央视纪录频道同时采用国际纪录片频道的进行方式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</a:p>
          <a:p>
            <a:pPr marL="0" marR="0">
              <a:lnSpc>
                <a:spcPts val="2400"/>
              </a:lnSpc>
              <a:spcBef>
                <a:spcPts val="770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淡化栏目概念,强化大时段编排,以主题化、系列化和播出季的方</a:t>
            </a:r>
          </a:p>
          <a:p>
            <a:pPr marL="0" marR="0">
              <a:lnSpc>
                <a:spcPts val="2400"/>
              </a:lnSpc>
              <a:spcBef>
                <a:spcPts val="767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式,提升自身的影响力和美誉度。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3055" y="5052250"/>
            <a:ext cx="10043478" cy="11643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144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400" spc="14">
                <a:solidFill>
                  <a:srgbClr val="000000"/>
                </a:solidFill>
                <a:latin typeface="FangSong"/>
                <a:cs typeface="FangSong"/>
              </a:rPr>
              <a:t>(</a:t>
            </a: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摘编自杨玉洁等《真实聚焦:2010~2011中国纪录片频道运</a:t>
            </a:r>
          </a:p>
          <a:p>
            <a:pPr marL="0" marR="0">
              <a:lnSpc>
                <a:spcPts val="2402"/>
              </a:lnSpc>
              <a:spcBef>
                <a:spcPts val="765"/>
              </a:spcBef>
              <a:spcAft>
                <a:spcPct val="0"/>
              </a:spcAft>
            </a:pPr>
            <a:r>
              <a:rPr sz="2400" spc="11">
                <a:solidFill>
                  <a:srgbClr val="000000"/>
                </a:solidFill>
                <a:latin typeface="FangSong"/>
                <a:cs typeface="FangSong"/>
              </a:rPr>
              <a:t>营与纪录片产业发展记录》</a:t>
            </a:r>
            <a:r>
              <a:rPr sz="2400">
                <a:solidFill>
                  <a:srgbClr val="000000"/>
                </a:solidFill>
                <a:latin typeface="FangSong"/>
                <a:cs typeface="FangSong"/>
              </a:rPr>
              <a:t>)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0249" y="517866"/>
            <a:ext cx="1567058" cy="9317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36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DBORGI+MicrosoftYaHei"/>
                <a:cs typeface="DBORGI+MicrosoftYaHei"/>
              </a:rPr>
              <a:t>材料二</a:t>
            </a:r>
            <a:r>
              <a:rPr sz="2600">
                <a:solidFill>
                  <a:srgbClr val="000000"/>
                </a:solidFill>
                <a:latin typeface="KNHNST+MicrosoftYaHei"/>
                <a:cs typeface="KNHNST+MicrosoftYaHe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03301" y="5282922"/>
            <a:ext cx="9844844" cy="15499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457200" marR="0">
              <a:lnSpc>
                <a:spcPts val="2004"/>
              </a:lnSpc>
              <a:spcBef>
                <a:spcPct val="0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注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:</a:t>
            </a: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群众构成反映的是收视人群的构成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回答了“谁在看频道”的问题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,集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2">
                <a:solidFill>
                  <a:srgbClr val="000000"/>
                </a:solidFill>
                <a:latin typeface="FangSong"/>
                <a:cs typeface="FangSong"/>
              </a:rPr>
              <a:t>中度是目标群众收视率与总体群众收视率的比值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表示的是目标群众相对于总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4">
                <a:solidFill>
                  <a:srgbClr val="000000"/>
                </a:solidFill>
                <a:latin typeface="FangSong"/>
                <a:cs typeface="FangSong"/>
              </a:rPr>
              <a:t>体群众的收视集中程度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,</a:t>
            </a:r>
            <a:r>
              <a:rPr sz="2000" spc="11">
                <a:solidFill>
                  <a:srgbClr val="000000"/>
                </a:solidFill>
                <a:latin typeface="FangSong"/>
                <a:cs typeface="FangSong"/>
              </a:rPr>
              <a:t>能够回答“谁更喜欢收看这个频道”的问题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;</a:t>
            </a: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集中度</a:t>
            </a:r>
          </a:p>
          <a:p>
            <a:pPr marL="0" marR="0">
              <a:lnSpc>
                <a:spcPts val="2004"/>
              </a:lnSpc>
              <a:spcBef>
                <a:spcPts val="395"/>
              </a:spcBef>
              <a:spcAft>
                <a:spcPct val="0"/>
              </a:spcAft>
            </a:pPr>
            <a:r>
              <a:rPr sz="2000" spc="15">
                <a:solidFill>
                  <a:srgbClr val="000000"/>
                </a:solidFill>
                <a:latin typeface="FangSong"/>
                <a:cs typeface="FangSong"/>
              </a:rPr>
              <a:t>的比值大于</a:t>
            </a:r>
            <a:r>
              <a:rPr sz="2000">
                <a:solidFill>
                  <a:srgbClr val="000000"/>
                </a:solidFill>
                <a:latin typeface="FangSong"/>
                <a:cs typeface="FangSong"/>
              </a:rPr>
              <a:t>100%,</a:t>
            </a:r>
            <a:r>
              <a:rPr sz="2000" spc="10">
                <a:solidFill>
                  <a:srgbClr val="000000"/>
                </a:solidFill>
                <a:latin typeface="FangSong"/>
                <a:cs typeface="FangSong"/>
              </a:rPr>
              <a:t>表示该类目标群众的收视倾向高于平均水平。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5129</Words>
  <Application>Microsoft Office PowerPoint</Application>
  <PresentationFormat>全屏显示(4:3)</PresentationFormat>
  <Paragraphs>863</Paragraphs>
  <Slides>67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67</vt:i4>
      </vt:variant>
      <vt:variant>
        <vt:lpstr>幻灯片标题</vt:lpstr>
      </vt:variant>
      <vt:variant>
        <vt:i4>67</vt:i4>
      </vt:variant>
    </vt:vector>
  </HeadingPairs>
  <TitlesOfParts>
    <vt:vector size="164" baseType="lpstr">
      <vt:lpstr>BCAGNT+å¾®è½¯é�»,Bold</vt:lpstr>
      <vt:lpstr>BJLTVO+TwCenMT-Regular</vt:lpstr>
      <vt:lpstr>DBORGI+MicrosoftYaHei</vt:lpstr>
      <vt:lpstr>DHKBJW+TwCenMT-Regular</vt:lpstr>
      <vt:lpstr>FABLRH+STZhongsong</vt:lpstr>
      <vt:lpstr>FangSong</vt:lpstr>
      <vt:lpstr>FTVSEG+MicrosoftYaHei</vt:lpstr>
      <vt:lpstr>GPAJUG+MicrosoftYaHei</vt:lpstr>
      <vt:lpstr>IPOTBF+MicrosoftYaHei</vt:lpstr>
      <vt:lpstr>KNHNST+MicrosoftYaHei</vt:lpstr>
      <vt:lpstr>LABWPD+TwCenMT-Regular</vt:lpstr>
      <vt:lpstr>LJWORC+MicrosoftYaHei</vt:lpstr>
      <vt:lpstr>LWSCPW+ArialMT</vt:lpstr>
      <vt:lpstr>NBJPRU+MicrosoftYaHei</vt:lpstr>
      <vt:lpstr>NGIBCB+å¾®è½¯é�»,Bold</vt:lpstr>
      <vt:lpstr>PIJTVE+TwCenMT-Regular</vt:lpstr>
      <vt:lpstr>PKTRSI+MicrosoftYaHei</vt:lpstr>
      <vt:lpstr>QICMCB+å¾®è½¯é�»,Bold</vt:lpstr>
      <vt:lpstr>QPMGRF+å¾®è½¯é�»,Bold</vt:lpstr>
      <vt:lpstr>SWFLVL+å¾®è½¯é�»,Bold</vt:lpstr>
      <vt:lpstr>TTVITI+MicrosoftYaHei</vt:lpstr>
      <vt:lpstr>UFWMND+MicrosoftYaHei</vt:lpstr>
      <vt:lpstr>UHKELV+MicrosoftYaHei</vt:lpstr>
      <vt:lpstr>VHRUTC+MicrosoftYaHei</vt:lpstr>
      <vt:lpstr>WHGNNP+TwCenMT-Regular</vt:lpstr>
      <vt:lpstr>WTBDLV+TwCenMT-Regular</vt:lpstr>
      <vt:lpstr>SimSun</vt:lpstr>
      <vt:lpstr>Arial</vt:lpstr>
      <vt:lpstr>Calibri</vt:lpstr>
      <vt:lpstr>Times New Roman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2018-10-02T12:07:55Z</cp:lastPrinted>
  <dcterms:created xsi:type="dcterms:W3CDTF">2018-10-02T04:07:55Z</dcterms:created>
  <dcterms:modified xsi:type="dcterms:W3CDTF">2018-10-02T07:49:36Z</dcterms:modified>
</cp:coreProperties>
</file>