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8" r:id="rId4"/>
    <p:sldId id="261" r:id="rId5"/>
    <p:sldId id="262" r:id="rId6"/>
    <p:sldId id="263" r:id="rId7"/>
    <p:sldId id="264" r:id="rId8"/>
    <p:sldId id="265" r:id="rId9"/>
    <p:sldId id="267" r:id="rId10"/>
    <p:sldId id="266" r:id="rId11"/>
    <p:sldId id="268" r:id="rId12"/>
    <p:sldId id="269" r:id="rId13"/>
    <p:sldId id="270" r:id="rId14"/>
    <p:sldId id="271" r:id="rId15"/>
    <p:sldId id="272" r:id="rId16"/>
    <p:sldId id="273" r:id="rId17"/>
    <p:sldId id="274" r:id="rId18"/>
    <p:sldId id="275" r:id="rId19"/>
    <p:sldId id="276" r:id="rId20"/>
    <p:sldId id="296" r:id="rId21"/>
    <p:sldId id="292" r:id="rId22"/>
    <p:sldId id="293" r:id="rId23"/>
    <p:sldId id="294" r:id="rId24"/>
    <p:sldId id="295"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7" r:id="rId39"/>
    <p:sldId id="298" r:id="rId40"/>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4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1" d="100"/>
          <a:sy n="101" d="100"/>
        </p:scale>
        <p:origin x="-1074" y="-84"/>
      </p:cViewPr>
      <p:guideLst>
        <p:guide orient="horz" pos="180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F0BDCC-803C-43FD-8D66-A37FC346EB0D}" type="datetimeFigureOut">
              <a:rPr lang="zh-CN" altLang="en-US" smtClean="0"/>
              <a:pPr/>
              <a:t>2017/3/22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D0A898-D954-4675-81B1-822029A2BC1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71F0BDCC-803C-43FD-8D66-A37FC346EB0D}" type="datetimeFigureOut">
              <a:rPr lang="zh-CN" altLang="en-US" smtClean="0"/>
              <a:pPr/>
              <a:t>2017/3/22</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BD0A898-D954-4675-81B1-822029A2BC1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slideLayout" Target="../slideLayouts/slideLayout2.xml"/><Relationship Id="rId1" Type="http://schemas.openxmlformats.org/officeDocument/2006/relationships/video" Target="file:///J:\&#20843;&#35821;&#19979;-7-&#12298;&#38647;&#30005;&#39042;&#12299;-&#35768;&#25305;_&#26631;&#28165;.mp4" TargetMode="External"/><Relationship Id="rId5" Type="http://schemas.openxmlformats.org/officeDocument/2006/relationships/image" Target="../media/image24.png"/><Relationship Id="rId4" Type="http://schemas.openxmlformats.org/officeDocument/2006/relationships/hyperlink" Target="file:///C:\Documents%20and%20Settings\ylc\Local%20Settings\Temp\Rar$DI01.593\&#38647;&#30005;&#36865;.mp3"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28662" y="1785930"/>
            <a:ext cx="7786742" cy="2510905"/>
          </a:xfrm>
        </p:spPr>
        <p:txBody>
          <a:bodyPr>
            <a:normAutofit fontScale="90000"/>
          </a:bodyPr>
          <a:lstStyle/>
          <a:p>
            <a:pPr algn="l">
              <a:spcBef>
                <a:spcPct val="50000"/>
              </a:spcBef>
            </a:pPr>
            <a:r>
              <a:rPr lang="zh-CN" altLang="en-US" sz="3100" b="1" dirty="0" smtClean="0">
                <a:solidFill>
                  <a:srgbClr val="FF0000"/>
                </a:solidFill>
                <a:latin typeface="Times New Roman" pitchFamily="18" charset="0"/>
              </a:rPr>
              <a:t>同学们，有这样一个人，他身材魁梧，一张饱</a:t>
            </a:r>
            <a:br>
              <a:rPr lang="zh-CN" altLang="en-US" sz="3100" b="1" dirty="0" smtClean="0">
                <a:solidFill>
                  <a:srgbClr val="FF0000"/>
                </a:solidFill>
                <a:latin typeface="Times New Roman" pitchFamily="18" charset="0"/>
              </a:rPr>
            </a:br>
            <a:r>
              <a:rPr lang="zh-CN" altLang="en-US" sz="3100" b="1" dirty="0" smtClean="0">
                <a:solidFill>
                  <a:srgbClr val="FF0000"/>
                </a:solidFill>
                <a:latin typeface="Times New Roman" pitchFamily="18" charset="0"/>
              </a:rPr>
              <a:t>经风霜的脸上凝聚着万般的忧愁，腰系博带，佩</a:t>
            </a:r>
            <a:br>
              <a:rPr lang="zh-CN" altLang="en-US" sz="3100" b="1" dirty="0" smtClean="0">
                <a:solidFill>
                  <a:srgbClr val="FF0000"/>
                </a:solidFill>
                <a:latin typeface="Times New Roman" pitchFamily="18" charset="0"/>
              </a:rPr>
            </a:br>
            <a:r>
              <a:rPr lang="zh-CN" altLang="en-US" sz="3100" b="1" dirty="0" smtClean="0">
                <a:solidFill>
                  <a:srgbClr val="FF0000"/>
                </a:solidFill>
                <a:latin typeface="Times New Roman" pitchFamily="18" charset="0"/>
              </a:rPr>
              <a:t>陆离长剑，戴切云高冠，着雪白罗服。瑟瑟秋风</a:t>
            </a:r>
            <a:br>
              <a:rPr lang="zh-CN" altLang="en-US" sz="3100" b="1" dirty="0" smtClean="0">
                <a:solidFill>
                  <a:srgbClr val="FF0000"/>
                </a:solidFill>
                <a:latin typeface="Times New Roman" pitchFamily="18" charset="0"/>
              </a:rPr>
            </a:br>
            <a:r>
              <a:rPr lang="zh-CN" altLang="en-US" sz="3100" b="1" dirty="0" smtClean="0">
                <a:solidFill>
                  <a:srgbClr val="FF0000"/>
                </a:solidFill>
                <a:latin typeface="Times New Roman" pitchFamily="18" charset="0"/>
              </a:rPr>
              <a:t>下，踱步远方，似行吟泽畔，似引吭悲歌。他，</a:t>
            </a:r>
            <a:br>
              <a:rPr lang="zh-CN" altLang="en-US" sz="3100" b="1" dirty="0" smtClean="0">
                <a:solidFill>
                  <a:srgbClr val="FF0000"/>
                </a:solidFill>
                <a:latin typeface="Times New Roman" pitchFamily="18" charset="0"/>
              </a:rPr>
            </a:br>
            <a:r>
              <a:rPr lang="zh-CN" altLang="en-US" sz="3100" b="1" dirty="0" smtClean="0">
                <a:solidFill>
                  <a:srgbClr val="FF0000"/>
                </a:solidFill>
                <a:latin typeface="Times New Roman" pitchFamily="18" charset="0"/>
              </a:rPr>
              <a:t>便是屈原，</a:t>
            </a:r>
            <a:r>
              <a:rPr lang="zh-CN" altLang="en-US" sz="3100" b="1" dirty="0" smtClean="0">
                <a:solidFill>
                  <a:srgbClr val="002060"/>
                </a:solidFill>
                <a:latin typeface="Times New Roman" pitchFamily="18" charset="0"/>
              </a:rPr>
              <a:t>我国第一位伟大的爱国诗人</a:t>
            </a:r>
            <a:r>
              <a:rPr lang="zh-CN" altLang="en-US" sz="3100" b="1" dirty="0" smtClean="0">
                <a:solidFill>
                  <a:srgbClr val="FF0000"/>
                </a:solidFill>
                <a:latin typeface="Times New Roman" pitchFamily="18" charset="0"/>
              </a:rPr>
              <a:t>。那么，</a:t>
            </a:r>
            <a:br>
              <a:rPr lang="zh-CN" altLang="en-US" sz="3100" b="1" dirty="0" smtClean="0">
                <a:solidFill>
                  <a:srgbClr val="FF0000"/>
                </a:solidFill>
                <a:latin typeface="Times New Roman" pitchFamily="18" charset="0"/>
              </a:rPr>
            </a:br>
            <a:r>
              <a:rPr lang="zh-CN" altLang="en-US" sz="3100" b="1" dirty="0" smtClean="0">
                <a:solidFill>
                  <a:srgbClr val="FF0000"/>
                </a:solidFill>
                <a:latin typeface="Times New Roman" pitchFamily="18" charset="0"/>
              </a:rPr>
              <a:t>今天我就来认识一下这位诗人。</a:t>
            </a:r>
            <a:br>
              <a:rPr lang="zh-CN" altLang="en-US" sz="3100" b="1" dirty="0" smtClean="0">
                <a:solidFill>
                  <a:srgbClr val="FF0000"/>
                </a:solidFill>
                <a:latin typeface="Times New Roman" pitchFamily="18" charset="0"/>
              </a:rPr>
            </a:b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ls7"/>
          <p:cNvPicPr>
            <a:picLocks noChangeAspect="1" noChangeArrowheads="1"/>
          </p:cNvPicPr>
          <p:nvPr/>
        </p:nvPicPr>
        <p:blipFill>
          <a:blip r:embed="rId2"/>
          <a:srcRect/>
          <a:stretch>
            <a:fillRect/>
          </a:stretch>
        </p:blipFill>
        <p:spPr bwMode="auto">
          <a:xfrm>
            <a:off x="0" y="0"/>
            <a:ext cx="9144000" cy="5715000"/>
          </a:xfrm>
          <a:prstGeom prst="rect">
            <a:avLst/>
          </a:prstGeom>
          <a:noFill/>
        </p:spPr>
      </p:pic>
      <p:sp>
        <p:nvSpPr>
          <p:cNvPr id="37891" name="Text Box 3"/>
          <p:cNvSpPr txBox="1">
            <a:spLocks noChangeArrowheads="1"/>
          </p:cNvSpPr>
          <p:nvPr/>
        </p:nvSpPr>
        <p:spPr bwMode="auto">
          <a:xfrm>
            <a:off x="228600" y="4381500"/>
            <a:ext cx="8686800" cy="381000"/>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37892" name="Text Box 4"/>
          <p:cNvSpPr txBox="1">
            <a:spLocks noChangeArrowheads="1"/>
          </p:cNvSpPr>
          <p:nvPr/>
        </p:nvSpPr>
        <p:spPr bwMode="auto">
          <a:xfrm>
            <a:off x="142844" y="3500442"/>
            <a:ext cx="9001156" cy="1446550"/>
          </a:xfrm>
          <a:prstGeom prst="rect">
            <a:avLst/>
          </a:prstGeom>
          <a:noFill/>
          <a:ln w="9525">
            <a:noFill/>
            <a:miter lim="800000"/>
            <a:headEnd/>
            <a:tailEnd/>
          </a:ln>
          <a:effectLst/>
        </p:spPr>
        <p:txBody>
          <a:bodyPr wrap="square">
            <a:spAutoFit/>
          </a:bodyPr>
          <a:lstStyle/>
          <a:p>
            <a:pPr>
              <a:spcBef>
                <a:spcPct val="50000"/>
              </a:spcBef>
            </a:pPr>
            <a:r>
              <a:rPr lang="zh-CN" altLang="en-US" sz="4400" dirty="0">
                <a:solidFill>
                  <a:srgbClr val="FFFF00"/>
                </a:solidFill>
                <a:ea typeface="楷体_GB2312" pitchFamily="49" charset="-122"/>
              </a:rPr>
              <a:t>这样遭到排挤，种种诬陷接踵而至，楚王撤销了屈原的官职，被流放。</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1027" descr="ls56"/>
          <p:cNvPicPr>
            <a:picLocks noChangeAspect="1" noChangeArrowheads="1"/>
          </p:cNvPicPr>
          <p:nvPr/>
        </p:nvPicPr>
        <p:blipFill>
          <a:blip r:embed="rId2"/>
          <a:srcRect/>
          <a:stretch>
            <a:fillRect/>
          </a:stretch>
        </p:blipFill>
        <p:spPr bwMode="auto">
          <a:xfrm>
            <a:off x="0" y="0"/>
            <a:ext cx="9144000" cy="5715000"/>
          </a:xfrm>
          <a:prstGeom prst="rect">
            <a:avLst/>
          </a:prstGeom>
          <a:noFill/>
        </p:spPr>
      </p:pic>
      <p:sp>
        <p:nvSpPr>
          <p:cNvPr id="39938" name="Rectangle 1026"/>
          <p:cNvSpPr>
            <a:spLocks noChangeArrowheads="1"/>
          </p:cNvSpPr>
          <p:nvPr/>
        </p:nvSpPr>
        <p:spPr bwMode="auto">
          <a:xfrm>
            <a:off x="0" y="3143252"/>
            <a:ext cx="9525000" cy="2123658"/>
          </a:xfrm>
          <a:prstGeom prst="rect">
            <a:avLst/>
          </a:prstGeom>
          <a:noFill/>
          <a:ln w="9525">
            <a:noFill/>
            <a:miter lim="800000"/>
            <a:headEnd/>
            <a:tailEnd/>
          </a:ln>
          <a:effectLst/>
        </p:spPr>
        <p:txBody>
          <a:bodyPr wrap="square" anchor="ctr">
            <a:spAutoFit/>
          </a:bodyPr>
          <a:lstStyle/>
          <a:p>
            <a:r>
              <a:rPr kumimoji="0" lang="zh-CN" altLang="en-US" sz="4400" dirty="0">
                <a:solidFill>
                  <a:srgbClr val="FFFF00"/>
                </a:solidFill>
                <a:latin typeface="楷体_GB2312" pitchFamily="49" charset="-122"/>
                <a:ea typeface="楷体_GB2312" pitchFamily="49" charset="-122"/>
              </a:rPr>
              <a:t>楚国国势一天不如一天</a:t>
            </a:r>
            <a:r>
              <a:rPr kumimoji="0" lang="en-US" altLang="zh-CN" sz="4400" dirty="0">
                <a:solidFill>
                  <a:srgbClr val="FFFF00"/>
                </a:solidFill>
                <a:latin typeface="楷体_GB2312" pitchFamily="49" charset="-122"/>
                <a:ea typeface="楷体_GB2312" pitchFamily="49" charset="-122"/>
              </a:rPr>
              <a:t>,</a:t>
            </a:r>
            <a:r>
              <a:rPr kumimoji="0" lang="zh-CN" altLang="en-US" sz="4400" dirty="0">
                <a:solidFill>
                  <a:srgbClr val="FFFF00"/>
                </a:solidFill>
                <a:latin typeface="楷体_GB2312" pitchFamily="49" charset="-122"/>
                <a:ea typeface="楷体_GB2312" pitchFamily="49" charset="-122"/>
              </a:rPr>
              <a:t>失掉了对</a:t>
            </a:r>
          </a:p>
          <a:p>
            <a:r>
              <a:rPr kumimoji="0" lang="zh-CN" altLang="en-US" sz="4400" dirty="0">
                <a:solidFill>
                  <a:srgbClr val="FFFF00"/>
                </a:solidFill>
                <a:latin typeface="楷体_GB2312" pitchFamily="49" charset="-122"/>
                <a:ea typeface="楷体_GB2312" pitchFamily="49" charset="-122"/>
              </a:rPr>
              <a:t>抗秦兵的力量。秦国占领了楚国大部分土地，楚要灭亡。 </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1027" descr="ls94"/>
          <p:cNvPicPr>
            <a:picLocks noChangeAspect="1" noChangeArrowheads="1"/>
          </p:cNvPicPr>
          <p:nvPr/>
        </p:nvPicPr>
        <p:blipFill>
          <a:blip r:embed="rId2"/>
          <a:srcRect/>
          <a:stretch>
            <a:fillRect/>
          </a:stretch>
        </p:blipFill>
        <p:spPr bwMode="auto">
          <a:xfrm>
            <a:off x="0" y="0"/>
            <a:ext cx="9144000" cy="5715000"/>
          </a:xfrm>
          <a:prstGeom prst="rect">
            <a:avLst/>
          </a:prstGeom>
          <a:noFill/>
        </p:spPr>
      </p:pic>
      <p:sp>
        <p:nvSpPr>
          <p:cNvPr id="40962" name="Rectangle 1026"/>
          <p:cNvSpPr>
            <a:spLocks noChangeArrowheads="1"/>
          </p:cNvSpPr>
          <p:nvPr/>
        </p:nvSpPr>
        <p:spPr bwMode="auto">
          <a:xfrm>
            <a:off x="142844" y="3286128"/>
            <a:ext cx="9601200" cy="2123658"/>
          </a:xfrm>
          <a:prstGeom prst="rect">
            <a:avLst/>
          </a:prstGeom>
          <a:noFill/>
          <a:ln w="9525">
            <a:noFill/>
            <a:miter lim="800000"/>
            <a:headEnd/>
            <a:tailEnd/>
          </a:ln>
          <a:effectLst/>
        </p:spPr>
        <p:txBody>
          <a:bodyPr anchor="ctr">
            <a:spAutoFit/>
          </a:bodyPr>
          <a:lstStyle/>
          <a:p>
            <a:r>
              <a:rPr kumimoji="0" lang="zh-CN" altLang="en-US" sz="4400" dirty="0">
                <a:solidFill>
                  <a:srgbClr val="FF0000"/>
                </a:solidFill>
                <a:latin typeface="Arial" pitchFamily="34" charset="0"/>
                <a:ea typeface="楷体_GB2312" pitchFamily="49" charset="-122"/>
              </a:rPr>
              <a:t>满腹的忧愁愤恨，他写成了诗篇</a:t>
            </a:r>
            <a:r>
              <a:rPr kumimoji="0" lang="en-US" altLang="zh-CN" sz="4400" dirty="0">
                <a:solidFill>
                  <a:srgbClr val="FF0000"/>
                </a:solidFill>
                <a:latin typeface="Arial" pitchFamily="34" charset="0"/>
                <a:ea typeface="楷体_GB2312" pitchFamily="49" charset="-122"/>
              </a:rPr>
              <a:t>《</a:t>
            </a:r>
            <a:r>
              <a:rPr kumimoji="0" lang="zh-CN" altLang="en-US" sz="4400" dirty="0">
                <a:solidFill>
                  <a:srgbClr val="FF0000"/>
                </a:solidFill>
                <a:latin typeface="Arial" pitchFamily="34" charset="0"/>
                <a:ea typeface="楷体_GB2312" pitchFamily="49" charset="-122"/>
              </a:rPr>
              <a:t>离骚</a:t>
            </a:r>
            <a:r>
              <a:rPr kumimoji="0" lang="en-US" altLang="zh-CN" sz="4400" dirty="0">
                <a:solidFill>
                  <a:srgbClr val="FF0000"/>
                </a:solidFill>
                <a:latin typeface="Arial" pitchFamily="34" charset="0"/>
                <a:ea typeface="楷体_GB2312" pitchFamily="49" charset="-122"/>
              </a:rPr>
              <a:t>》</a:t>
            </a:r>
            <a:r>
              <a:rPr kumimoji="0" lang="zh-CN" altLang="en-US" sz="4400" dirty="0">
                <a:solidFill>
                  <a:srgbClr val="FF0000"/>
                </a:solidFill>
                <a:latin typeface="Arial" pitchFamily="34" charset="0"/>
                <a:ea typeface="楷体_GB2312" pitchFamily="49" charset="-122"/>
              </a:rPr>
              <a:t>。他越来越老了，但是复兴楚国的希望，却一天也没有熄灭过。</a:t>
            </a:r>
            <a:r>
              <a:rPr kumimoji="0" lang="zh-CN" altLang="en-US" sz="4400" b="1" dirty="0">
                <a:solidFill>
                  <a:srgbClr val="FF0000"/>
                </a:solidFill>
                <a:latin typeface="Arial" pitchFamily="34" charset="0"/>
              </a:rPr>
              <a:t>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4075805739,1009994729&amp;fm=206&amp;gp=0.jpg"/>
          <p:cNvPicPr>
            <a:picLocks noChangeAspect="1"/>
          </p:cNvPicPr>
          <p:nvPr/>
        </p:nvPicPr>
        <p:blipFill>
          <a:blip r:embed="rId2"/>
          <a:stretch>
            <a:fillRect/>
          </a:stretch>
        </p:blipFill>
        <p:spPr>
          <a:xfrm>
            <a:off x="0" y="0"/>
            <a:ext cx="9144000" cy="6000772"/>
          </a:xfrm>
          <a:prstGeom prst="rect">
            <a:avLst/>
          </a:prstGeom>
        </p:spPr>
      </p:pic>
      <p:sp>
        <p:nvSpPr>
          <p:cNvPr id="41986" name="Rectangle 1026"/>
          <p:cNvSpPr>
            <a:spLocks noChangeArrowheads="1"/>
          </p:cNvSpPr>
          <p:nvPr/>
        </p:nvSpPr>
        <p:spPr bwMode="auto">
          <a:xfrm>
            <a:off x="142844" y="3143252"/>
            <a:ext cx="9144000" cy="2123658"/>
          </a:xfrm>
          <a:prstGeom prst="rect">
            <a:avLst/>
          </a:prstGeom>
          <a:noFill/>
          <a:ln w="9525">
            <a:noFill/>
            <a:miter lim="800000"/>
            <a:headEnd/>
            <a:tailEnd/>
          </a:ln>
          <a:effectLst/>
        </p:spPr>
        <p:txBody>
          <a:bodyPr anchor="ctr">
            <a:spAutoFit/>
          </a:bodyPr>
          <a:lstStyle/>
          <a:p>
            <a:r>
              <a:rPr kumimoji="0" lang="zh-CN" altLang="en-US" sz="4400" dirty="0">
                <a:solidFill>
                  <a:srgbClr val="FF0000"/>
                </a:solidFill>
                <a:latin typeface="楷体_GB2312" pitchFamily="49" charset="-122"/>
                <a:ea typeface="楷体_GB2312" pitchFamily="49" charset="-122"/>
              </a:rPr>
              <a:t>楚国要亡了！他来到了汨罗江边。他在清澈的江水里看见了自己的满头白发，心里像波浪一样翻腾起来。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3" descr="ls98"/>
          <p:cNvPicPr>
            <a:picLocks noChangeAspect="1" noChangeArrowheads="1"/>
          </p:cNvPicPr>
          <p:nvPr/>
        </p:nvPicPr>
        <p:blipFill>
          <a:blip r:embed="rId2"/>
          <a:srcRect/>
          <a:stretch>
            <a:fillRect/>
          </a:stretch>
        </p:blipFill>
        <p:spPr bwMode="auto">
          <a:xfrm>
            <a:off x="0" y="0"/>
            <a:ext cx="9144000" cy="5715000"/>
          </a:xfrm>
          <a:prstGeom prst="rect">
            <a:avLst/>
          </a:prstGeom>
          <a:noFill/>
        </p:spPr>
      </p:pic>
      <p:sp>
        <p:nvSpPr>
          <p:cNvPr id="43010" name="Rectangle 2"/>
          <p:cNvSpPr>
            <a:spLocks noChangeArrowheads="1"/>
          </p:cNvSpPr>
          <p:nvPr/>
        </p:nvSpPr>
        <p:spPr bwMode="auto">
          <a:xfrm>
            <a:off x="142844" y="4453116"/>
            <a:ext cx="9144000" cy="1261884"/>
          </a:xfrm>
          <a:prstGeom prst="rect">
            <a:avLst/>
          </a:prstGeom>
          <a:noFill/>
          <a:ln w="9525">
            <a:noFill/>
            <a:miter lim="800000"/>
            <a:headEnd/>
            <a:tailEnd/>
          </a:ln>
          <a:effectLst/>
        </p:spPr>
        <p:txBody>
          <a:bodyPr anchor="ctr">
            <a:spAutoFit/>
          </a:bodyPr>
          <a:lstStyle/>
          <a:p>
            <a:r>
              <a:rPr kumimoji="0" lang="zh-CN" altLang="en-US" sz="3600" dirty="0">
                <a:solidFill>
                  <a:srgbClr val="FF0000"/>
                </a:solidFill>
                <a:latin typeface="Arial" pitchFamily="34" charset="0"/>
                <a:ea typeface="楷体_GB2312" pitchFamily="49" charset="-122"/>
              </a:rPr>
              <a:t>奋力向江心一跳。爱国诗人带着楚国的干净石块，很快沉了下去。这天是五月五日。</a:t>
            </a:r>
            <a:r>
              <a:rPr kumimoji="0" lang="zh-CN" altLang="en-US" sz="4000" b="1" dirty="0">
                <a:solidFill>
                  <a:srgbClr val="FF0000"/>
                </a:solidFill>
                <a:latin typeface="Arial" pitchFamily="34" charset="0"/>
              </a:rPr>
              <a:t> </a:t>
            </a:r>
          </a:p>
        </p:txBody>
      </p:sp>
      <p:sp>
        <p:nvSpPr>
          <p:cNvPr id="43012" name="Text Box 4"/>
          <p:cNvSpPr txBox="1">
            <a:spLocks noChangeArrowheads="1"/>
          </p:cNvSpPr>
          <p:nvPr/>
        </p:nvSpPr>
        <p:spPr bwMode="auto">
          <a:xfrm>
            <a:off x="5975063" y="0"/>
            <a:ext cx="2954655" cy="4635500"/>
          </a:xfrm>
          <a:prstGeom prst="rect">
            <a:avLst/>
          </a:prstGeom>
          <a:noFill/>
          <a:ln w="9525">
            <a:noFill/>
            <a:miter lim="800000"/>
            <a:headEnd/>
            <a:tailEnd/>
          </a:ln>
          <a:effectLst/>
        </p:spPr>
        <p:txBody>
          <a:bodyPr vert="eaVert" wrap="square">
            <a:spAutoFit/>
          </a:bodyPr>
          <a:lstStyle/>
          <a:p>
            <a:pPr>
              <a:spcBef>
                <a:spcPct val="50000"/>
              </a:spcBef>
            </a:pPr>
            <a:r>
              <a:rPr kumimoji="0" lang="en-US" altLang="zh-CN" sz="3600" dirty="0">
                <a:solidFill>
                  <a:srgbClr val="FFFF00"/>
                </a:solidFill>
                <a:latin typeface="Arial" pitchFamily="34" charset="0"/>
                <a:ea typeface="楷体_GB2312" pitchFamily="49" charset="-122"/>
              </a:rPr>
              <a:t>    </a:t>
            </a:r>
            <a:r>
              <a:rPr kumimoji="0" lang="zh-CN" altLang="en-US" sz="3600" dirty="0">
                <a:solidFill>
                  <a:srgbClr val="FF0000"/>
                </a:solidFill>
                <a:latin typeface="Arial" pitchFamily="34" charset="0"/>
                <a:ea typeface="楷体_GB2312" pitchFamily="49" charset="-122"/>
              </a:rPr>
              <a:t>这里的土地没被秦兵践踏过，是干净的。他解下衣服，包着江边的石头，用带子紧紧缚在自己身上。</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1027" descr="ls100"/>
          <p:cNvPicPr>
            <a:picLocks noChangeAspect="1" noChangeArrowheads="1"/>
          </p:cNvPicPr>
          <p:nvPr/>
        </p:nvPicPr>
        <p:blipFill>
          <a:blip r:embed="rId2"/>
          <a:srcRect/>
          <a:stretch>
            <a:fillRect/>
          </a:stretch>
        </p:blipFill>
        <p:spPr bwMode="auto">
          <a:xfrm>
            <a:off x="0" y="0"/>
            <a:ext cx="9144000" cy="5715000"/>
          </a:xfrm>
          <a:prstGeom prst="rect">
            <a:avLst/>
          </a:prstGeom>
          <a:noFill/>
        </p:spPr>
      </p:pic>
      <p:sp>
        <p:nvSpPr>
          <p:cNvPr id="44034" name="Rectangle 1026"/>
          <p:cNvSpPr>
            <a:spLocks noChangeArrowheads="1"/>
          </p:cNvSpPr>
          <p:nvPr/>
        </p:nvSpPr>
        <p:spPr bwMode="auto">
          <a:xfrm>
            <a:off x="0" y="285732"/>
            <a:ext cx="9144000" cy="2616101"/>
          </a:xfrm>
          <a:prstGeom prst="rect">
            <a:avLst/>
          </a:prstGeom>
          <a:noFill/>
          <a:ln w="9525">
            <a:noFill/>
            <a:miter lim="800000"/>
            <a:headEnd/>
            <a:tailEnd/>
          </a:ln>
          <a:effectLst/>
        </p:spPr>
        <p:txBody>
          <a:bodyPr anchor="ctr">
            <a:spAutoFit/>
          </a:bodyPr>
          <a:lstStyle/>
          <a:p>
            <a:r>
              <a:rPr kumimoji="0" lang="en-US" altLang="zh-CN" sz="4000" b="1" dirty="0">
                <a:solidFill>
                  <a:srgbClr val="FFFF00"/>
                </a:solidFill>
                <a:latin typeface="Arial" pitchFamily="34" charset="0"/>
              </a:rPr>
              <a:t>       </a:t>
            </a:r>
            <a:r>
              <a:rPr kumimoji="0" lang="zh-CN" altLang="en-US" sz="4000" dirty="0">
                <a:solidFill>
                  <a:srgbClr val="CC0000"/>
                </a:solidFill>
                <a:latin typeface="楷体_GB2312" pitchFamily="49" charset="-122"/>
                <a:ea typeface="楷体_GB2312" pitchFamily="49" charset="-122"/>
              </a:rPr>
              <a:t>百姓相信爱国诗人是不会死的，每年五月五日，他们摇着龙船，到处去寻觅诗人。他的爱国精神，已经在中国人民心中生了根。</a:t>
            </a:r>
            <a:r>
              <a:rPr kumimoji="0" lang="zh-CN" altLang="en-US" sz="4400" dirty="0">
                <a:solidFill>
                  <a:srgbClr val="CC0000"/>
                </a:solidFill>
                <a:latin typeface="楷体_GB2312" pitchFamily="49" charset="-122"/>
                <a:ea typeface="楷体_GB2312" pitchFamily="49" charset="-122"/>
              </a:rPr>
              <a:t> </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62466" name="Picture 2" descr="郭沫若"/>
          <p:cNvPicPr>
            <a:picLocks noChangeAspect="1" noChangeArrowheads="1"/>
          </p:cNvPicPr>
          <p:nvPr/>
        </p:nvPicPr>
        <p:blipFill>
          <a:blip r:embed="rId3"/>
          <a:srcRect/>
          <a:stretch>
            <a:fillRect/>
          </a:stretch>
        </p:blipFill>
        <p:spPr bwMode="auto">
          <a:xfrm>
            <a:off x="0" y="0"/>
            <a:ext cx="5105400" cy="5715000"/>
          </a:xfrm>
          <a:prstGeom prst="rect">
            <a:avLst/>
          </a:prstGeom>
          <a:noFill/>
        </p:spPr>
      </p:pic>
      <p:sp>
        <p:nvSpPr>
          <p:cNvPr id="62469" name="Text Box 5"/>
          <p:cNvSpPr txBox="1">
            <a:spLocks noChangeArrowheads="1"/>
          </p:cNvSpPr>
          <p:nvPr/>
        </p:nvSpPr>
        <p:spPr bwMode="auto">
          <a:xfrm>
            <a:off x="5181600" y="0"/>
            <a:ext cx="3962400" cy="6063198"/>
          </a:xfrm>
          <a:prstGeom prst="rect">
            <a:avLst/>
          </a:prstGeom>
          <a:noFill/>
          <a:ln w="9525">
            <a:noFill/>
            <a:miter lim="800000"/>
            <a:headEnd/>
            <a:tailEnd/>
          </a:ln>
          <a:effectLst/>
        </p:spPr>
        <p:txBody>
          <a:bodyPr>
            <a:spAutoFit/>
          </a:bodyPr>
          <a:lstStyle/>
          <a:p>
            <a:pPr>
              <a:spcBef>
                <a:spcPct val="50000"/>
              </a:spcBef>
            </a:pPr>
            <a:r>
              <a:rPr lang="zh-CN" altLang="en-US" sz="2800" b="1" dirty="0">
                <a:latin typeface="宋体" pitchFamily="2" charset="-122"/>
                <a:ea typeface="隶书" pitchFamily="49" charset="-122"/>
              </a:rPr>
              <a:t>郭沫若</a:t>
            </a:r>
            <a:r>
              <a:rPr lang="zh-CN" altLang="en-US" sz="2400" b="1" dirty="0"/>
              <a:t> （</a:t>
            </a:r>
            <a:r>
              <a:rPr lang="en-US" altLang="zh-CN" sz="2400" b="1" dirty="0"/>
              <a:t>1892—1978)</a:t>
            </a:r>
          </a:p>
          <a:p>
            <a:pPr>
              <a:spcBef>
                <a:spcPct val="50000"/>
              </a:spcBef>
            </a:pPr>
            <a:r>
              <a:rPr lang="en-US" altLang="zh-CN" sz="2800" b="1" dirty="0">
                <a:solidFill>
                  <a:srgbClr val="FF00FF"/>
                </a:solidFill>
                <a:latin typeface="宋体" pitchFamily="2" charset="-122"/>
                <a:ea typeface="隶书" pitchFamily="49" charset="-122"/>
              </a:rPr>
              <a:t>   </a:t>
            </a:r>
            <a:r>
              <a:rPr lang="zh-CN" altLang="en-US" sz="2800" b="1" dirty="0">
                <a:solidFill>
                  <a:srgbClr val="FF00FF"/>
                </a:solidFill>
                <a:latin typeface="宋体" pitchFamily="2" charset="-122"/>
                <a:ea typeface="隶书" pitchFamily="49" charset="-122"/>
              </a:rPr>
              <a:t>作家、诗人、历史学家、剧作家、考古学家、古文字学家、社会活动家。 </a:t>
            </a:r>
            <a:endParaRPr lang="en-US" altLang="zh-CN" sz="2800" b="1" dirty="0" smtClean="0">
              <a:solidFill>
                <a:srgbClr val="FF00FF"/>
              </a:solidFill>
              <a:latin typeface="宋体" pitchFamily="2" charset="-122"/>
              <a:ea typeface="隶书" pitchFamily="49" charset="-122"/>
            </a:endParaRPr>
          </a:p>
          <a:p>
            <a:pPr>
              <a:spcBef>
                <a:spcPct val="50000"/>
              </a:spcBef>
            </a:pPr>
            <a:r>
              <a:rPr lang="zh-CN" altLang="en-US" sz="2800" b="1" dirty="0" smtClean="0">
                <a:latin typeface="宋体" pitchFamily="2" charset="-122"/>
                <a:ea typeface="隶书" pitchFamily="49" charset="-122"/>
              </a:rPr>
              <a:t>代表作</a:t>
            </a:r>
            <a:r>
              <a:rPr lang="zh-CN" altLang="en-US" sz="2800" b="1" dirty="0">
                <a:latin typeface="宋体" pitchFamily="2" charset="-122"/>
                <a:ea typeface="隶书" pitchFamily="49" charset="-122"/>
              </a:rPr>
              <a:t>：</a:t>
            </a:r>
          </a:p>
          <a:p>
            <a:pPr>
              <a:spcBef>
                <a:spcPct val="50000"/>
              </a:spcBef>
            </a:pPr>
            <a:r>
              <a:rPr lang="zh-CN" altLang="en-US" sz="2800" b="1" dirty="0">
                <a:latin typeface="宋体" pitchFamily="2" charset="-122"/>
                <a:ea typeface="隶书" pitchFamily="49" charset="-122"/>
              </a:rPr>
              <a:t>诗集</a:t>
            </a:r>
            <a:r>
              <a:rPr lang="en-US" altLang="zh-CN" sz="2800" b="1" dirty="0">
                <a:latin typeface="宋体" pitchFamily="2" charset="-122"/>
                <a:ea typeface="隶书" pitchFamily="49" charset="-122"/>
              </a:rPr>
              <a:t>:</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女神</a:t>
            </a:r>
            <a:r>
              <a:rPr lang="en-US" altLang="zh-CN" sz="2800" b="1" dirty="0">
                <a:solidFill>
                  <a:srgbClr val="FF00FF"/>
                </a:solidFill>
                <a:latin typeface="宋体" pitchFamily="2" charset="-122"/>
                <a:ea typeface="隶书" pitchFamily="49" charset="-122"/>
              </a:rPr>
              <a:t>》</a:t>
            </a:r>
          </a:p>
          <a:p>
            <a:pPr>
              <a:spcBef>
                <a:spcPct val="50000"/>
              </a:spcBef>
            </a:pPr>
            <a:r>
              <a:rPr lang="zh-CN" altLang="en-US" sz="2800" b="1" dirty="0">
                <a:ea typeface="隶书" pitchFamily="49" charset="-122"/>
              </a:rPr>
              <a:t>历史剧 ：</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屈原</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棠棣之花</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蔡文姬</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武则天</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虎符</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高渐离</a:t>
            </a:r>
            <a:r>
              <a:rPr lang="en-US" altLang="zh-CN" sz="2800" b="1" dirty="0">
                <a:solidFill>
                  <a:srgbClr val="FF00FF"/>
                </a:solidFill>
                <a:latin typeface="宋体" pitchFamily="2" charset="-122"/>
                <a:ea typeface="隶书" pitchFamily="49" charset="-122"/>
              </a:rPr>
              <a:t>》《</a:t>
            </a:r>
            <a:r>
              <a:rPr lang="zh-CN" altLang="en-US" sz="2800" b="1" dirty="0">
                <a:solidFill>
                  <a:srgbClr val="FF00FF"/>
                </a:solidFill>
                <a:latin typeface="宋体" pitchFamily="2" charset="-122"/>
                <a:ea typeface="隶书" pitchFamily="49" charset="-122"/>
              </a:rPr>
              <a:t>南冠草</a:t>
            </a:r>
            <a:r>
              <a:rPr lang="en-US" altLang="zh-CN" sz="1600" dirty="0">
                <a:solidFill>
                  <a:srgbClr val="FF00FF"/>
                </a:solidFill>
                <a:latin typeface="宋体" pitchFamily="2" charset="-122"/>
              </a:rPr>
              <a:t>》</a:t>
            </a:r>
            <a:endParaRPr lang="en-US" altLang="zh-CN" sz="1600" dirty="0">
              <a:solidFill>
                <a:srgbClr val="FF00FF"/>
              </a:solidFill>
            </a:endParaRPr>
          </a:p>
          <a:p>
            <a:pPr>
              <a:spcBef>
                <a:spcPct val="50000"/>
              </a:spcBef>
            </a:pPr>
            <a:endParaRPr lang="en-US" altLang="zh-CN" sz="1600" dirty="0">
              <a:solidFill>
                <a:srgbClr val="FF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2469"/>
                                        </p:tgtEl>
                                        <p:attrNameLst>
                                          <p:attrName>style.visibility</p:attrName>
                                        </p:attrNameLst>
                                      </p:cBhvr>
                                      <p:to>
                                        <p:strVal val="visible"/>
                                      </p:to>
                                    </p:set>
                                    <p:animEffect transition="in" filter="randombar(horizontal)">
                                      <p:cBhvr>
                                        <p:cTn id="7" dur="500"/>
                                        <p:tgtEl>
                                          <p:spTgt spid="62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8000" b="-18000"/>
          </a:stretch>
        </a:blipFill>
        <a:effectLst/>
      </p:bgPr>
    </p:bg>
    <p:spTree>
      <p:nvGrpSpPr>
        <p:cNvPr id="1" name=""/>
        <p:cNvGrpSpPr/>
        <p:nvPr/>
      </p:nvGrpSpPr>
      <p:grpSpPr>
        <a:xfrm>
          <a:off x="0" y="0"/>
          <a:ext cx="0" cy="0"/>
          <a:chOff x="0" y="0"/>
          <a:chExt cx="0" cy="0"/>
        </a:xfrm>
      </p:grpSpPr>
      <p:sp>
        <p:nvSpPr>
          <p:cNvPr id="46083" name="Rectangle 1027"/>
          <p:cNvSpPr>
            <a:spLocks noChangeArrowheads="1"/>
          </p:cNvSpPr>
          <p:nvPr/>
        </p:nvSpPr>
        <p:spPr bwMode="auto">
          <a:xfrm>
            <a:off x="0" y="0"/>
            <a:ext cx="4568670" cy="646331"/>
          </a:xfrm>
          <a:prstGeom prst="rect">
            <a:avLst/>
          </a:prstGeom>
          <a:noFill/>
          <a:ln w="9525">
            <a:noFill/>
            <a:miter lim="800000"/>
            <a:headEnd/>
            <a:tailEnd/>
          </a:ln>
          <a:effectLst/>
        </p:spPr>
        <p:txBody>
          <a:bodyPr wrap="square">
            <a:spAutoFit/>
          </a:bodyPr>
          <a:lstStyle/>
          <a:p>
            <a:r>
              <a:rPr lang="zh-CN" altLang="en-US" sz="3600" b="1" dirty="0">
                <a:solidFill>
                  <a:schemeClr val="accent2"/>
                </a:solidFill>
                <a:ea typeface="华文新魏" pitchFamily="2" charset="-122"/>
              </a:rPr>
              <a:t>写作背景及意图：</a:t>
            </a:r>
          </a:p>
        </p:txBody>
      </p:sp>
      <p:sp>
        <p:nvSpPr>
          <p:cNvPr id="46084" name="Rectangle 1028"/>
          <p:cNvSpPr>
            <a:spLocks noChangeArrowheads="1"/>
          </p:cNvSpPr>
          <p:nvPr/>
        </p:nvSpPr>
        <p:spPr bwMode="auto">
          <a:xfrm>
            <a:off x="428564" y="525887"/>
            <a:ext cx="8715436" cy="5189113"/>
          </a:xfrm>
          <a:prstGeom prst="rect">
            <a:avLst/>
          </a:prstGeom>
          <a:noFill/>
          <a:ln w="9525">
            <a:noFill/>
            <a:miter lim="800000"/>
            <a:headEnd/>
            <a:tailEnd/>
          </a:ln>
          <a:effectLst/>
        </p:spPr>
        <p:txBody>
          <a:bodyPr wrap="square">
            <a:spAutoFit/>
          </a:bodyPr>
          <a:lstStyle/>
          <a:p>
            <a:pPr>
              <a:lnSpc>
                <a:spcPct val="90000"/>
              </a:lnSpc>
              <a:spcBef>
                <a:spcPct val="20000"/>
              </a:spcBef>
            </a:pPr>
            <a:r>
              <a:rPr lang="en-US" altLang="zh-CN" sz="3600" b="1" dirty="0">
                <a:solidFill>
                  <a:schemeClr val="tx2"/>
                </a:solidFill>
                <a:latin typeface="宋体" pitchFamily="2" charset="-122"/>
              </a:rPr>
              <a:t>  </a:t>
            </a:r>
            <a:r>
              <a:rPr lang="en-US" altLang="zh-CN" sz="3600" b="1" dirty="0">
                <a:solidFill>
                  <a:schemeClr val="tx2"/>
                </a:solidFill>
                <a:latin typeface="华文楷体" pitchFamily="2" charset="-122"/>
                <a:ea typeface="华文楷体" pitchFamily="2" charset="-122"/>
              </a:rPr>
              <a:t>《</a:t>
            </a:r>
            <a:r>
              <a:rPr lang="zh-CN" altLang="en-US" sz="3600" b="1" dirty="0">
                <a:solidFill>
                  <a:schemeClr val="tx2"/>
                </a:solidFill>
                <a:latin typeface="华文楷体" pitchFamily="2" charset="-122"/>
                <a:ea typeface="华文楷体" pitchFamily="2" charset="-122"/>
              </a:rPr>
              <a:t>屈原</a:t>
            </a:r>
            <a:r>
              <a:rPr lang="en-US" altLang="zh-CN" sz="3600" b="1" dirty="0">
                <a:solidFill>
                  <a:schemeClr val="tx2"/>
                </a:solidFill>
                <a:latin typeface="华文楷体" pitchFamily="2" charset="-122"/>
                <a:ea typeface="华文楷体" pitchFamily="2" charset="-122"/>
              </a:rPr>
              <a:t>》</a:t>
            </a:r>
            <a:r>
              <a:rPr lang="zh-CN" altLang="en-US" sz="3600" b="1" dirty="0">
                <a:solidFill>
                  <a:schemeClr val="tx2"/>
                </a:solidFill>
                <a:latin typeface="华文楷体" pitchFamily="2" charset="-122"/>
                <a:ea typeface="华文楷体" pitchFamily="2" charset="-122"/>
              </a:rPr>
              <a:t>写于</a:t>
            </a:r>
            <a:r>
              <a:rPr lang="en-US" altLang="zh-CN" sz="3600" b="1" dirty="0">
                <a:solidFill>
                  <a:schemeClr val="tx2"/>
                </a:solidFill>
                <a:latin typeface="华文楷体" pitchFamily="2" charset="-122"/>
                <a:ea typeface="华文楷体" pitchFamily="2" charset="-122"/>
              </a:rPr>
              <a:t>1942</a:t>
            </a:r>
            <a:r>
              <a:rPr lang="zh-CN" altLang="en-US" sz="3600" b="1" dirty="0">
                <a:solidFill>
                  <a:schemeClr val="tx2"/>
                </a:solidFill>
                <a:latin typeface="华文楷体" pitchFamily="2" charset="-122"/>
                <a:ea typeface="华文楷体" pitchFamily="2" charset="-122"/>
              </a:rPr>
              <a:t>年</a:t>
            </a:r>
            <a:r>
              <a:rPr lang="en-US" altLang="zh-CN" sz="3600" b="1" dirty="0">
                <a:solidFill>
                  <a:schemeClr val="tx2"/>
                </a:solidFill>
                <a:latin typeface="华文楷体" pitchFamily="2" charset="-122"/>
                <a:ea typeface="华文楷体" pitchFamily="2" charset="-122"/>
              </a:rPr>
              <a:t>1</a:t>
            </a:r>
            <a:r>
              <a:rPr lang="zh-CN" altLang="en-US" sz="3600" b="1" dirty="0">
                <a:solidFill>
                  <a:schemeClr val="tx2"/>
                </a:solidFill>
                <a:latin typeface="华文楷体" pitchFamily="2" charset="-122"/>
                <a:ea typeface="华文楷体" pitchFamily="2" charset="-122"/>
              </a:rPr>
              <a:t>月，正是</a:t>
            </a:r>
            <a:r>
              <a:rPr lang="zh-CN" altLang="en-US" sz="3600" b="1" dirty="0">
                <a:solidFill>
                  <a:srgbClr val="FF33CC"/>
                </a:solidFill>
                <a:latin typeface="华文楷体" pitchFamily="2" charset="-122"/>
                <a:ea typeface="华文楷体" pitchFamily="2" charset="-122"/>
              </a:rPr>
              <a:t>抗日</a:t>
            </a:r>
            <a:r>
              <a:rPr lang="zh-CN" altLang="en-US" sz="3600" b="1" dirty="0">
                <a:solidFill>
                  <a:schemeClr val="tx2"/>
                </a:solidFill>
                <a:latin typeface="华文楷体" pitchFamily="2" charset="-122"/>
                <a:ea typeface="华文楷体" pitchFamily="2" charset="-122"/>
              </a:rPr>
              <a:t>战争的</a:t>
            </a:r>
            <a:r>
              <a:rPr lang="zh-CN" altLang="en-US" sz="3600" b="1" dirty="0">
                <a:solidFill>
                  <a:srgbClr val="FF33CC"/>
                </a:solidFill>
                <a:latin typeface="华文楷体" pitchFamily="2" charset="-122"/>
                <a:ea typeface="华文楷体" pitchFamily="2" charset="-122"/>
              </a:rPr>
              <a:t>相持阶段</a:t>
            </a:r>
            <a:r>
              <a:rPr lang="zh-CN" altLang="en-US" sz="3600" b="1" dirty="0">
                <a:solidFill>
                  <a:schemeClr val="tx2"/>
                </a:solidFill>
                <a:latin typeface="华文楷体" pitchFamily="2" charset="-122"/>
                <a:ea typeface="华文楷体" pitchFamily="2" charset="-122"/>
              </a:rPr>
              <a:t>，半壁河山沦于敌手，国民党政府</a:t>
            </a:r>
            <a:r>
              <a:rPr lang="zh-CN" altLang="en-US" sz="3600" b="1" dirty="0">
                <a:solidFill>
                  <a:srgbClr val="FF33CC"/>
                </a:solidFill>
                <a:latin typeface="华文楷体" pitchFamily="2" charset="-122"/>
                <a:ea typeface="华文楷体" pitchFamily="2" charset="-122"/>
              </a:rPr>
              <a:t>消极抗日、积极反共</a:t>
            </a:r>
            <a:r>
              <a:rPr lang="zh-CN" altLang="en-US" sz="3600" b="1" dirty="0">
                <a:solidFill>
                  <a:schemeClr val="tx2"/>
                </a:solidFill>
                <a:latin typeface="华文楷体" pitchFamily="2" charset="-122"/>
                <a:ea typeface="华文楷体" pitchFamily="2" charset="-122"/>
              </a:rPr>
              <a:t>，悍然发动</a:t>
            </a:r>
            <a:r>
              <a:rPr lang="zh-CN" altLang="en-US" sz="3600" b="1" dirty="0">
                <a:solidFill>
                  <a:schemeClr val="tx2"/>
                </a:solidFill>
                <a:latin typeface="Times New Roman"/>
                <a:ea typeface="华文楷体" pitchFamily="2" charset="-122"/>
              </a:rPr>
              <a:t>“</a:t>
            </a:r>
            <a:r>
              <a:rPr lang="zh-CN" altLang="en-US" sz="3600" b="1" dirty="0">
                <a:solidFill>
                  <a:srgbClr val="FF33CC"/>
                </a:solidFill>
                <a:latin typeface="华文楷体" pitchFamily="2" charset="-122"/>
                <a:ea typeface="华文楷体" pitchFamily="2" charset="-122"/>
              </a:rPr>
              <a:t>皖南事变</a:t>
            </a:r>
            <a:r>
              <a:rPr lang="zh-CN" altLang="en-US" sz="3600" b="1" dirty="0">
                <a:solidFill>
                  <a:schemeClr val="tx2"/>
                </a:solidFill>
                <a:latin typeface="Times New Roman"/>
                <a:ea typeface="华文楷体" pitchFamily="2" charset="-122"/>
              </a:rPr>
              <a:t>”</a:t>
            </a:r>
            <a:r>
              <a:rPr lang="zh-CN" altLang="en-US" sz="3600" b="1" dirty="0">
                <a:solidFill>
                  <a:schemeClr val="tx2"/>
                </a:solidFill>
                <a:latin typeface="华文楷体" pitchFamily="2" charset="-122"/>
                <a:ea typeface="华文楷体" pitchFamily="2" charset="-122"/>
              </a:rPr>
              <a:t>。</a:t>
            </a:r>
          </a:p>
          <a:p>
            <a:pPr>
              <a:lnSpc>
                <a:spcPct val="90000"/>
              </a:lnSpc>
              <a:spcBef>
                <a:spcPct val="20000"/>
              </a:spcBef>
            </a:pPr>
            <a:r>
              <a:rPr lang="zh-CN" altLang="en-US" sz="3600" b="1" dirty="0">
                <a:solidFill>
                  <a:schemeClr val="tx2"/>
                </a:solidFill>
                <a:latin typeface="华文楷体" pitchFamily="2" charset="-122"/>
                <a:ea typeface="华文楷体" pitchFamily="2" charset="-122"/>
              </a:rPr>
              <a:t>   郭沫若面对这样的政治现实义愤填膺，创作了历史剧</a:t>
            </a:r>
            <a:r>
              <a:rPr lang="en-US" altLang="zh-CN" sz="3600" b="1" dirty="0">
                <a:solidFill>
                  <a:schemeClr val="tx2"/>
                </a:solidFill>
                <a:latin typeface="华文楷体" pitchFamily="2" charset="-122"/>
                <a:ea typeface="华文楷体" pitchFamily="2" charset="-122"/>
              </a:rPr>
              <a:t>《</a:t>
            </a:r>
            <a:r>
              <a:rPr lang="zh-CN" altLang="en-US" sz="3600" b="1" dirty="0">
                <a:solidFill>
                  <a:schemeClr val="tx2"/>
                </a:solidFill>
                <a:latin typeface="华文楷体" pitchFamily="2" charset="-122"/>
                <a:ea typeface="华文楷体" pitchFamily="2" charset="-122"/>
              </a:rPr>
              <a:t>屈原</a:t>
            </a:r>
            <a:r>
              <a:rPr lang="en-US" altLang="zh-CN" sz="3600" b="1" dirty="0">
                <a:solidFill>
                  <a:schemeClr val="tx2"/>
                </a:solidFill>
                <a:latin typeface="华文楷体" pitchFamily="2" charset="-122"/>
                <a:ea typeface="华文楷体" pitchFamily="2" charset="-122"/>
              </a:rPr>
              <a:t>》</a:t>
            </a:r>
            <a:r>
              <a:rPr lang="zh-CN" altLang="en-US" sz="3600" b="1" dirty="0">
                <a:solidFill>
                  <a:schemeClr val="tx2"/>
                </a:solidFill>
                <a:latin typeface="华文楷体" pitchFamily="2" charset="-122"/>
                <a:ea typeface="华文楷体" pitchFamily="2" charset="-122"/>
              </a:rPr>
              <a:t>，以批判国民党反动派的黑暗统治，展示了现实世界</a:t>
            </a:r>
            <a:r>
              <a:rPr lang="zh-CN" altLang="en-US" sz="3600" b="1" u="sng" dirty="0">
                <a:solidFill>
                  <a:srgbClr val="FF0000"/>
                </a:solidFill>
                <a:latin typeface="华文楷体" pitchFamily="2" charset="-122"/>
                <a:ea typeface="华文楷体" pitchFamily="2" charset="-122"/>
              </a:rPr>
              <a:t>光明与黑暗，正义与邪恶，爱国与卖国的尖锐斗争。</a:t>
            </a:r>
            <a:r>
              <a:rPr lang="zh-CN" altLang="en-US" sz="3600" b="1" dirty="0">
                <a:solidFill>
                  <a:schemeClr val="tx2"/>
                </a:solidFill>
                <a:latin typeface="华文楷体" pitchFamily="2" charset="-122"/>
                <a:ea typeface="华文楷体" pitchFamily="2" charset="-122"/>
              </a:rPr>
              <a:t>起到了</a:t>
            </a:r>
            <a:r>
              <a:rPr lang="zh-CN" altLang="en-US" sz="3600" b="1" dirty="0">
                <a:solidFill>
                  <a:schemeClr val="tx2"/>
                </a:solidFill>
                <a:latin typeface="Times New Roman"/>
                <a:ea typeface="华文楷体" pitchFamily="2" charset="-122"/>
              </a:rPr>
              <a:t>“</a:t>
            </a:r>
            <a:r>
              <a:rPr lang="zh-CN" altLang="en-US" sz="3600" b="1" dirty="0">
                <a:solidFill>
                  <a:srgbClr val="0000FF"/>
                </a:solidFill>
                <a:latin typeface="华文楷体" pitchFamily="2" charset="-122"/>
                <a:ea typeface="华文楷体" pitchFamily="2" charset="-122"/>
              </a:rPr>
              <a:t>借古讽今，古为今用</a:t>
            </a:r>
            <a:r>
              <a:rPr lang="zh-CN" altLang="en-US" sz="3600" b="1" dirty="0">
                <a:solidFill>
                  <a:schemeClr val="tx2"/>
                </a:solidFill>
                <a:latin typeface="Times New Roman"/>
                <a:ea typeface="华文楷体" pitchFamily="2" charset="-122"/>
              </a:rPr>
              <a:t>”</a:t>
            </a:r>
            <a:r>
              <a:rPr lang="zh-CN" altLang="en-US" sz="3600" b="1" dirty="0">
                <a:solidFill>
                  <a:schemeClr val="tx2"/>
                </a:solidFill>
                <a:latin typeface="华文楷体" pitchFamily="2" charset="-122"/>
                <a:ea typeface="华文楷体" pitchFamily="2" charset="-122"/>
              </a:rPr>
              <a:t>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randombar(horizontal)">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8000" b="-18000"/>
          </a:stretch>
        </a:blipFill>
        <a:effectLst/>
      </p:bgPr>
    </p:bg>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517526" y="969699"/>
            <a:ext cx="8093075" cy="4401205"/>
          </a:xfrm>
          <a:prstGeom prst="rect">
            <a:avLst/>
          </a:prstGeom>
          <a:noFill/>
          <a:ln w="9525">
            <a:noFill/>
            <a:miter lim="800000"/>
            <a:headEnd/>
            <a:tailEnd/>
          </a:ln>
          <a:effectLst/>
        </p:spPr>
        <p:txBody>
          <a:bodyPr>
            <a:spAutoFit/>
          </a:bodyPr>
          <a:lstStyle/>
          <a:p>
            <a:pPr>
              <a:spcBef>
                <a:spcPct val="20000"/>
              </a:spcBef>
            </a:pPr>
            <a:r>
              <a:rPr lang="en-US" altLang="zh-CN" sz="4000" b="1">
                <a:solidFill>
                  <a:srgbClr val="CC0000"/>
                </a:solidFill>
                <a:hlinkClick r:id="rId3" action="ppaction://hlinksldjump"/>
              </a:rPr>
              <a:t>《</a:t>
            </a:r>
            <a:r>
              <a:rPr lang="zh-CN" altLang="en-US" sz="4000" b="1">
                <a:solidFill>
                  <a:srgbClr val="CC0000"/>
                </a:solidFill>
                <a:hlinkClick r:id="rId3" action="ppaction://hlinksldjump"/>
              </a:rPr>
              <a:t>屈原</a:t>
            </a:r>
            <a:r>
              <a:rPr lang="en-US" altLang="zh-CN" sz="4000" b="1">
                <a:solidFill>
                  <a:srgbClr val="CC0000"/>
                </a:solidFill>
                <a:hlinkClick r:id="rId3" action="ppaction://hlinksldjump"/>
              </a:rPr>
              <a:t>》</a:t>
            </a:r>
            <a:r>
              <a:rPr lang="zh-CN" altLang="en-US" sz="4000" b="1">
                <a:solidFill>
                  <a:srgbClr val="CC0000"/>
                </a:solidFill>
              </a:rPr>
              <a:t>在当年国民党统治的中心──重庆上演，产生过巨大的影响。尤其是“雷电颂”一幕中的独白，激起过许多爱国者的共鸣。每次演出都被观众爆发出的雷鸣般的掌声所淹没。这个剧最终被国民党当局禁演。</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blinds(horizontal)">
                                      <p:cBhvr>
                                        <p:cTn id="7" dur="500"/>
                                        <p:tgtEl>
                                          <p:spTgt spid="73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13" name="Picture 9" descr="屈原1"/>
          <p:cNvPicPr>
            <a:picLocks noChangeAspect="1" noChangeArrowheads="1"/>
          </p:cNvPicPr>
          <p:nvPr/>
        </p:nvPicPr>
        <p:blipFill>
          <a:blip r:embed="rId2">
            <a:lum bright="70000" contrast="-70000"/>
          </a:blip>
          <a:srcRect/>
          <a:stretch>
            <a:fillRect/>
          </a:stretch>
        </p:blipFill>
        <p:spPr bwMode="auto">
          <a:xfrm>
            <a:off x="0" y="0"/>
            <a:ext cx="9144000" cy="5715000"/>
          </a:xfrm>
          <a:prstGeom prst="rect">
            <a:avLst/>
          </a:prstGeom>
          <a:noFill/>
        </p:spPr>
      </p:pic>
      <p:sp>
        <p:nvSpPr>
          <p:cNvPr id="47111" name="Text Box 7"/>
          <p:cNvSpPr txBox="1">
            <a:spLocks noChangeArrowheads="1"/>
          </p:cNvSpPr>
          <p:nvPr/>
        </p:nvSpPr>
        <p:spPr bwMode="auto">
          <a:xfrm>
            <a:off x="1357291" y="285732"/>
            <a:ext cx="6888186" cy="5347881"/>
          </a:xfrm>
          <a:prstGeom prst="rect">
            <a:avLst/>
          </a:prstGeom>
          <a:noFill/>
          <a:ln w="9525">
            <a:noFill/>
            <a:miter lim="800000"/>
            <a:headEnd/>
            <a:tailEnd/>
          </a:ln>
          <a:effectLst/>
        </p:spPr>
        <p:txBody>
          <a:bodyPr wrap="square">
            <a:spAutoFit/>
          </a:bodyPr>
          <a:lstStyle/>
          <a:p>
            <a:pPr>
              <a:spcBef>
                <a:spcPct val="20000"/>
              </a:spcBef>
            </a:pPr>
            <a:r>
              <a:rPr lang="zh-CN" altLang="en-US" sz="3600" b="1" dirty="0">
                <a:solidFill>
                  <a:srgbClr val="CC0000"/>
                </a:solidFill>
              </a:rPr>
              <a:t>全剧分为：</a:t>
            </a:r>
          </a:p>
          <a:p>
            <a:pPr>
              <a:spcBef>
                <a:spcPct val="20000"/>
              </a:spcBef>
            </a:pPr>
            <a:r>
              <a:rPr lang="zh-CN" altLang="en-US" sz="3600" b="1" dirty="0">
                <a:solidFill>
                  <a:srgbClr val="CC0000"/>
                </a:solidFill>
              </a:rPr>
              <a:t>“橘颂”</a:t>
            </a:r>
          </a:p>
          <a:p>
            <a:pPr>
              <a:spcBef>
                <a:spcPct val="20000"/>
              </a:spcBef>
            </a:pPr>
            <a:r>
              <a:rPr lang="zh-CN" altLang="en-US" sz="3600" b="1" dirty="0">
                <a:solidFill>
                  <a:srgbClr val="CC0000"/>
                </a:solidFill>
              </a:rPr>
              <a:t>“受诬”</a:t>
            </a:r>
          </a:p>
          <a:p>
            <a:pPr>
              <a:spcBef>
                <a:spcPct val="20000"/>
              </a:spcBef>
            </a:pPr>
            <a:r>
              <a:rPr lang="zh-CN" altLang="en-US" sz="3600" b="1" dirty="0">
                <a:solidFill>
                  <a:srgbClr val="CC0000"/>
                </a:solidFill>
              </a:rPr>
              <a:t>“招魂”</a:t>
            </a:r>
          </a:p>
          <a:p>
            <a:pPr>
              <a:spcBef>
                <a:spcPct val="20000"/>
              </a:spcBef>
            </a:pPr>
            <a:r>
              <a:rPr lang="zh-CN" altLang="en-US" sz="3600" b="1" dirty="0">
                <a:solidFill>
                  <a:srgbClr val="CC0000"/>
                </a:solidFill>
              </a:rPr>
              <a:t>“被囚”</a:t>
            </a:r>
          </a:p>
          <a:p>
            <a:pPr>
              <a:spcBef>
                <a:spcPct val="20000"/>
              </a:spcBef>
            </a:pPr>
            <a:r>
              <a:rPr lang="zh-CN" altLang="en-US" sz="3600" b="1" dirty="0">
                <a:solidFill>
                  <a:srgbClr val="CC0000"/>
                </a:solidFill>
              </a:rPr>
              <a:t>“雷电颂”</a:t>
            </a:r>
          </a:p>
          <a:p>
            <a:pPr>
              <a:spcBef>
                <a:spcPct val="20000"/>
              </a:spcBef>
            </a:pPr>
            <a:r>
              <a:rPr lang="zh-CN" altLang="en-US" sz="3600" b="1" dirty="0">
                <a:solidFill>
                  <a:srgbClr val="CC0000"/>
                </a:solidFill>
              </a:rPr>
              <a:t>课文节选自第</a:t>
            </a:r>
            <a:r>
              <a:rPr lang="zh-CN" altLang="en-US" sz="3600" b="1" dirty="0">
                <a:solidFill>
                  <a:srgbClr val="0000FF"/>
                </a:solidFill>
              </a:rPr>
              <a:t>五</a:t>
            </a:r>
            <a:r>
              <a:rPr lang="zh-CN" altLang="en-US" sz="3600" b="1" dirty="0">
                <a:solidFill>
                  <a:srgbClr val="CC0000"/>
                </a:solidFill>
              </a:rPr>
              <a:t>幕的第</a:t>
            </a:r>
            <a:r>
              <a:rPr lang="zh-CN" altLang="en-US" sz="3600" b="1" dirty="0">
                <a:solidFill>
                  <a:srgbClr val="0000FF"/>
                </a:solidFill>
              </a:rPr>
              <a:t>二</a:t>
            </a:r>
            <a:r>
              <a:rPr lang="zh-CN" altLang="en-US" sz="3600" b="1" dirty="0">
                <a:solidFill>
                  <a:srgbClr val="CC0000"/>
                </a:solidFill>
              </a:rPr>
              <a:t>场，是全剧的</a:t>
            </a:r>
            <a:r>
              <a:rPr lang="zh-CN" altLang="en-US" sz="3600" b="1" dirty="0">
                <a:solidFill>
                  <a:srgbClr val="0000FF"/>
                </a:solidFill>
              </a:rPr>
              <a:t>高潮</a:t>
            </a:r>
            <a:r>
              <a:rPr lang="zh-CN" altLang="en-US" sz="3600" b="1" dirty="0">
                <a:solidFill>
                  <a:srgbClr val="CC0000"/>
                </a:solidFill>
              </a:rPr>
              <a:t>。</a:t>
            </a:r>
            <a:endParaRPr lang="zh-CN" altLang="en-US" dirty="0"/>
          </a:p>
        </p:txBody>
      </p:sp>
      <p:sp>
        <p:nvSpPr>
          <p:cNvPr id="47114" name="Text Box 10"/>
          <p:cNvSpPr txBox="1">
            <a:spLocks noChangeArrowheads="1"/>
          </p:cNvSpPr>
          <p:nvPr/>
        </p:nvSpPr>
        <p:spPr bwMode="auto">
          <a:xfrm>
            <a:off x="6391098" y="635000"/>
            <a:ext cx="1200329" cy="3426579"/>
          </a:xfrm>
          <a:prstGeom prst="rect">
            <a:avLst/>
          </a:prstGeom>
          <a:noFill/>
          <a:ln w="9525">
            <a:noFill/>
            <a:miter lim="800000"/>
            <a:headEnd/>
            <a:tailEnd/>
          </a:ln>
          <a:effectLst/>
        </p:spPr>
        <p:txBody>
          <a:bodyPr vert="eaVert" wrap="none">
            <a:spAutoFit/>
          </a:bodyPr>
          <a:lstStyle/>
          <a:p>
            <a:r>
              <a:rPr lang="zh-CN" altLang="en-US" sz="6600" b="1">
                <a:solidFill>
                  <a:schemeClr val="tx2"/>
                </a:solidFill>
              </a:rPr>
              <a:t>剧情简介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47111"/>
                                        </p:tgtEl>
                                        <p:attrNameLst>
                                          <p:attrName>style.visibility</p:attrName>
                                        </p:attrNameLst>
                                      </p:cBhvr>
                                      <p:to>
                                        <p:strVal val="visible"/>
                                      </p:to>
                                    </p:set>
                                    <p:animEffect transition="in" filter="strips(upRight)">
                                      <p:cBhvr>
                                        <p:cTn id="7" dur="500"/>
                                        <p:tgtEl>
                                          <p:spTgt spid="47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030124quyuan1"/>
          <p:cNvPicPr>
            <a:picLocks noChangeAspect="1" noChangeArrowheads="1"/>
          </p:cNvPicPr>
          <p:nvPr/>
        </p:nvPicPr>
        <p:blipFill>
          <a:blip r:embed="rId2"/>
          <a:srcRect/>
          <a:stretch>
            <a:fillRect/>
          </a:stretch>
        </p:blipFill>
        <p:spPr bwMode="auto">
          <a:xfrm>
            <a:off x="0" y="0"/>
            <a:ext cx="9144000" cy="5715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0" y="214294"/>
            <a:ext cx="1728358" cy="707886"/>
          </a:xfrm>
          <a:prstGeom prst="rect">
            <a:avLst/>
          </a:prstGeom>
          <a:noFill/>
          <a:ln w="9525">
            <a:noFill/>
            <a:miter lim="800000"/>
            <a:headEnd/>
            <a:tailEnd/>
          </a:ln>
          <a:effectLst/>
        </p:spPr>
        <p:txBody>
          <a:bodyPr wrap="none">
            <a:spAutoFit/>
          </a:bodyPr>
          <a:lstStyle/>
          <a:p>
            <a:r>
              <a:rPr lang="zh-CN" altLang="en-US" sz="4000" b="1" dirty="0">
                <a:effectLst>
                  <a:outerShdw blurRad="38100" dist="38100" dir="2700000" algn="tl">
                    <a:srgbClr val="C0C0C0"/>
                  </a:outerShdw>
                </a:effectLst>
                <a:ea typeface="黑体" pitchFamily="49" charset="-122"/>
              </a:rPr>
              <a:t>第五幕</a:t>
            </a:r>
          </a:p>
        </p:txBody>
      </p:sp>
      <p:sp>
        <p:nvSpPr>
          <p:cNvPr id="69635" name="Text Box 3"/>
          <p:cNvSpPr txBox="1">
            <a:spLocks noChangeArrowheads="1"/>
          </p:cNvSpPr>
          <p:nvPr/>
        </p:nvSpPr>
        <p:spPr bwMode="auto">
          <a:xfrm>
            <a:off x="1857356" y="0"/>
            <a:ext cx="6877050" cy="1754326"/>
          </a:xfrm>
          <a:prstGeom prst="rect">
            <a:avLst/>
          </a:prstGeom>
          <a:noFill/>
          <a:ln w="9525">
            <a:noFill/>
            <a:miter lim="800000"/>
            <a:headEnd/>
            <a:tailEnd/>
          </a:ln>
          <a:effectLst/>
        </p:spPr>
        <p:txBody>
          <a:bodyPr>
            <a:spAutoFit/>
          </a:bodyPr>
          <a:lstStyle/>
          <a:p>
            <a:r>
              <a:rPr lang="zh-CN" altLang="en-US" sz="3600" b="1" dirty="0">
                <a:solidFill>
                  <a:srgbClr val="FF0000"/>
                </a:solidFill>
                <a:effectLst>
                  <a:outerShdw blurRad="38100" dist="38100" dir="2700000" algn="tl">
                    <a:srgbClr val="C0C0C0"/>
                  </a:outerShdw>
                </a:effectLst>
                <a:ea typeface="隶书" pitchFamily="49" charset="-122"/>
              </a:rPr>
              <a:t>展示了屈原和以南后郑袖为首的楚朝廷的奸佞们之间的尖锐的矛盾冲突。</a:t>
            </a:r>
          </a:p>
        </p:txBody>
      </p:sp>
      <p:sp>
        <p:nvSpPr>
          <p:cNvPr id="69636" name="Text Box 4"/>
          <p:cNvSpPr txBox="1">
            <a:spLocks noChangeArrowheads="1"/>
          </p:cNvSpPr>
          <p:nvPr/>
        </p:nvSpPr>
        <p:spPr bwMode="auto">
          <a:xfrm>
            <a:off x="0" y="1714492"/>
            <a:ext cx="2448106" cy="3477875"/>
          </a:xfrm>
          <a:prstGeom prst="rect">
            <a:avLst/>
          </a:prstGeom>
          <a:noFill/>
          <a:ln w="9525">
            <a:noFill/>
            <a:miter lim="800000"/>
            <a:headEnd/>
            <a:tailEnd/>
          </a:ln>
          <a:effectLst/>
        </p:spPr>
        <p:txBody>
          <a:bodyPr wrap="none">
            <a:spAutoFit/>
          </a:bodyPr>
          <a:lstStyle/>
          <a:p>
            <a:r>
              <a:rPr lang="zh-CN" altLang="en-US" sz="4400" b="1" dirty="0">
                <a:effectLst>
                  <a:outerShdw blurRad="38100" dist="38100" dir="2700000" algn="tl">
                    <a:srgbClr val="C0C0C0"/>
                  </a:outerShdw>
                </a:effectLst>
                <a:ea typeface="黑体" pitchFamily="49" charset="-122"/>
              </a:rPr>
              <a:t>第一场：</a:t>
            </a:r>
          </a:p>
          <a:p>
            <a:endParaRPr lang="zh-CN" altLang="en-US" sz="4400" b="1" dirty="0">
              <a:effectLst>
                <a:outerShdw blurRad="38100" dist="38100" dir="2700000" algn="tl">
                  <a:srgbClr val="C0C0C0"/>
                </a:outerShdw>
              </a:effectLst>
              <a:ea typeface="黑体" pitchFamily="49" charset="-122"/>
            </a:endParaRPr>
          </a:p>
          <a:p>
            <a:r>
              <a:rPr lang="zh-CN" altLang="en-US" sz="4400" b="1" dirty="0">
                <a:effectLst>
                  <a:outerShdw blurRad="38100" dist="38100" dir="2700000" algn="tl">
                    <a:srgbClr val="C0C0C0"/>
                  </a:outerShdw>
                </a:effectLst>
                <a:ea typeface="黑体" pitchFamily="49" charset="-122"/>
              </a:rPr>
              <a:t>第二场：</a:t>
            </a:r>
          </a:p>
          <a:p>
            <a:endParaRPr lang="zh-CN" altLang="en-US" sz="4400" b="1" dirty="0">
              <a:effectLst>
                <a:outerShdw blurRad="38100" dist="38100" dir="2700000" algn="tl">
                  <a:srgbClr val="C0C0C0"/>
                </a:outerShdw>
              </a:effectLst>
              <a:ea typeface="黑体" pitchFamily="49" charset="-122"/>
            </a:endParaRPr>
          </a:p>
          <a:p>
            <a:r>
              <a:rPr lang="zh-CN" altLang="en-US" sz="4400" b="1" dirty="0">
                <a:effectLst>
                  <a:outerShdw blurRad="38100" dist="38100" dir="2700000" algn="tl">
                    <a:srgbClr val="C0C0C0"/>
                  </a:outerShdw>
                </a:effectLst>
                <a:ea typeface="黑体" pitchFamily="49" charset="-122"/>
              </a:rPr>
              <a:t>第三场：</a:t>
            </a:r>
          </a:p>
        </p:txBody>
      </p:sp>
      <p:sp>
        <p:nvSpPr>
          <p:cNvPr id="69637" name="Text Box 5"/>
          <p:cNvSpPr txBox="1">
            <a:spLocks noChangeArrowheads="1"/>
          </p:cNvSpPr>
          <p:nvPr/>
        </p:nvSpPr>
        <p:spPr bwMode="auto">
          <a:xfrm>
            <a:off x="2000232" y="1714492"/>
            <a:ext cx="6192837" cy="1077218"/>
          </a:xfrm>
          <a:prstGeom prst="rect">
            <a:avLst/>
          </a:prstGeom>
          <a:noFill/>
          <a:ln w="9525">
            <a:noFill/>
            <a:miter lim="800000"/>
            <a:headEnd/>
            <a:tailEnd/>
          </a:ln>
          <a:effectLst/>
        </p:spPr>
        <p:txBody>
          <a:bodyPr>
            <a:spAutoFit/>
          </a:bodyPr>
          <a:lstStyle/>
          <a:p>
            <a:r>
              <a:rPr lang="zh-CN" altLang="en-US" sz="3200" b="1" dirty="0">
                <a:solidFill>
                  <a:schemeClr val="hlink"/>
                </a:solidFill>
                <a:effectLst>
                  <a:outerShdw blurRad="38100" dist="38100" dir="2700000" algn="tl">
                    <a:srgbClr val="C0C0C0"/>
                  </a:outerShdw>
                </a:effectLst>
                <a:ea typeface="黑体" pitchFamily="49" charset="-122"/>
              </a:rPr>
              <a:t>开端</a:t>
            </a:r>
            <a:r>
              <a:rPr lang="zh-CN" altLang="en-US" sz="3200" b="1" dirty="0">
                <a:effectLst>
                  <a:outerShdw blurRad="38100" dist="38100" dir="2700000" algn="tl">
                    <a:srgbClr val="C0C0C0"/>
                  </a:outerShdw>
                </a:effectLst>
                <a:ea typeface="黑体" pitchFamily="49" charset="-122"/>
              </a:rPr>
              <a:t>。写靳尚和郑詹尹禀承南后的旨意，欲密谋毒死屈原。</a:t>
            </a:r>
          </a:p>
        </p:txBody>
      </p:sp>
      <p:sp>
        <p:nvSpPr>
          <p:cNvPr id="69638" name="Text Box 6"/>
          <p:cNvSpPr txBox="1">
            <a:spLocks noChangeArrowheads="1"/>
          </p:cNvSpPr>
          <p:nvPr/>
        </p:nvSpPr>
        <p:spPr bwMode="auto">
          <a:xfrm>
            <a:off x="2000232" y="2643186"/>
            <a:ext cx="6140450" cy="1569660"/>
          </a:xfrm>
          <a:prstGeom prst="rect">
            <a:avLst/>
          </a:prstGeom>
          <a:noFill/>
          <a:ln w="9525">
            <a:noFill/>
            <a:miter lim="800000"/>
            <a:headEnd/>
            <a:tailEnd/>
          </a:ln>
          <a:effectLst/>
        </p:spPr>
        <p:txBody>
          <a:bodyPr>
            <a:spAutoFit/>
          </a:bodyPr>
          <a:lstStyle/>
          <a:p>
            <a:r>
              <a:rPr lang="zh-CN" altLang="en-US" sz="3200" b="1" dirty="0">
                <a:solidFill>
                  <a:schemeClr val="hlink"/>
                </a:solidFill>
                <a:effectLst>
                  <a:outerShdw blurRad="38100" dist="38100" dir="2700000" algn="tl">
                    <a:srgbClr val="C0C0C0"/>
                  </a:outerShdw>
                </a:effectLst>
                <a:latin typeface="黑体" pitchFamily="49" charset="-122"/>
                <a:ea typeface="黑体" pitchFamily="49" charset="-122"/>
              </a:rPr>
              <a:t>发展</a:t>
            </a:r>
            <a:r>
              <a:rPr lang="zh-CN" altLang="en-US" sz="3200" b="1" dirty="0">
                <a:effectLst>
                  <a:outerShdw blurRad="38100" dist="38100" dir="2700000" algn="tl">
                    <a:srgbClr val="C0C0C0"/>
                  </a:outerShdw>
                </a:effectLst>
                <a:latin typeface="黑体" pitchFamily="49" charset="-122"/>
                <a:ea typeface="黑体" pitchFamily="49" charset="-122"/>
              </a:rPr>
              <a:t>。写屈原的内心独白</a:t>
            </a:r>
            <a:r>
              <a:rPr lang="en-US" altLang="zh-CN" sz="3200" b="1" dirty="0">
                <a:effectLst>
                  <a:outerShdw blurRad="38100" dist="38100" dir="2700000" algn="tl">
                    <a:srgbClr val="C0C0C0"/>
                  </a:outerShdw>
                </a:effectLst>
                <a:latin typeface="黑体" pitchFamily="49" charset="-122"/>
                <a:ea typeface="黑体" pitchFamily="49" charset="-122"/>
              </a:rPr>
              <a:t>---</a:t>
            </a:r>
            <a:r>
              <a:rPr lang="zh-CN" altLang="en-US" sz="3200" b="1" dirty="0">
                <a:effectLst>
                  <a:outerShdw blurRad="38100" dist="38100" dir="2700000" algn="tl">
                    <a:srgbClr val="C0C0C0"/>
                  </a:outerShdw>
                </a:effectLst>
                <a:latin typeface="黑体" pitchFamily="49" charset="-122"/>
                <a:ea typeface="黑体" pitchFamily="49" charset="-122"/>
              </a:rPr>
              <a:t>雷电颂。表现了他的忠贞不屈和浩然正气。</a:t>
            </a:r>
          </a:p>
        </p:txBody>
      </p:sp>
      <p:sp>
        <p:nvSpPr>
          <p:cNvPr id="69639" name="Text Box 7"/>
          <p:cNvSpPr txBox="1">
            <a:spLocks noChangeArrowheads="1"/>
          </p:cNvSpPr>
          <p:nvPr/>
        </p:nvSpPr>
        <p:spPr bwMode="auto">
          <a:xfrm>
            <a:off x="2000232" y="4145340"/>
            <a:ext cx="6697663" cy="1569660"/>
          </a:xfrm>
          <a:prstGeom prst="rect">
            <a:avLst/>
          </a:prstGeom>
          <a:noFill/>
          <a:ln w="9525">
            <a:noFill/>
            <a:miter lim="800000"/>
            <a:headEnd/>
            <a:tailEnd/>
          </a:ln>
          <a:effectLst/>
        </p:spPr>
        <p:txBody>
          <a:bodyPr>
            <a:spAutoFit/>
          </a:bodyPr>
          <a:lstStyle/>
          <a:p>
            <a:r>
              <a:rPr lang="zh-CN" altLang="en-US" sz="3200" b="1" dirty="0">
                <a:solidFill>
                  <a:schemeClr val="hlink"/>
                </a:solidFill>
                <a:effectLst>
                  <a:outerShdw blurRad="38100" dist="38100" dir="2700000" algn="tl">
                    <a:srgbClr val="C0C0C0"/>
                  </a:outerShdw>
                </a:effectLst>
                <a:ea typeface="黑体" pitchFamily="49" charset="-122"/>
              </a:rPr>
              <a:t>高潮</a:t>
            </a:r>
            <a:r>
              <a:rPr lang="zh-CN" altLang="en-US" sz="3200" b="1" dirty="0">
                <a:effectLst>
                  <a:outerShdw blurRad="38100" dist="38100" dir="2700000" algn="tl">
                    <a:srgbClr val="C0C0C0"/>
                  </a:outerShdw>
                </a:effectLst>
                <a:ea typeface="黑体" pitchFamily="49" charset="-122"/>
              </a:rPr>
              <a:t>。写侍女婵娟替屈原喝下了毒酒，中毒身亡。表现了她的高尚品格和为正义献身的精神。</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Effect transition="in" filter="slide(fromBottom)">
                                      <p:cBhvr>
                                        <p:cTn id="7" dur="500"/>
                                        <p:tgtEl>
                                          <p:spTgt spid="6963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9636"/>
                                        </p:tgtEl>
                                        <p:attrNameLst>
                                          <p:attrName>style.visibility</p:attrName>
                                        </p:attrNameLst>
                                      </p:cBhvr>
                                      <p:to>
                                        <p:strVal val="visible"/>
                                      </p:to>
                                    </p:set>
                                    <p:animEffect transition="in" filter="dissolve">
                                      <p:cBhvr>
                                        <p:cTn id="12" dur="500"/>
                                        <p:tgtEl>
                                          <p:spTgt spid="69636"/>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69637"/>
                                        </p:tgtEl>
                                        <p:attrNameLst>
                                          <p:attrName>style.visibility</p:attrName>
                                        </p:attrNameLst>
                                      </p:cBhvr>
                                      <p:to>
                                        <p:strVal val="visible"/>
                                      </p:to>
                                    </p:set>
                                    <p:animEffect transition="in" filter="fade">
                                      <p:cBhvr>
                                        <p:cTn id="17" dur="1000"/>
                                        <p:tgtEl>
                                          <p:spTgt spid="69637"/>
                                        </p:tgtEl>
                                      </p:cBhvr>
                                    </p:animEffect>
                                    <p:anim calcmode="lin" valueType="num">
                                      <p:cBhvr>
                                        <p:cTn id="18" dur="1000" fill="hold"/>
                                        <p:tgtEl>
                                          <p:spTgt spid="69637"/>
                                        </p:tgtEl>
                                        <p:attrNameLst>
                                          <p:attrName>ppt_x</p:attrName>
                                        </p:attrNameLst>
                                      </p:cBhvr>
                                      <p:tavLst>
                                        <p:tav tm="0">
                                          <p:val>
                                            <p:strVal val="#ppt_x"/>
                                          </p:val>
                                        </p:tav>
                                        <p:tav tm="100000">
                                          <p:val>
                                            <p:strVal val="#ppt_x"/>
                                          </p:val>
                                        </p:tav>
                                      </p:tavLst>
                                    </p:anim>
                                    <p:anim calcmode="lin" valueType="num">
                                      <p:cBhvr>
                                        <p:cTn id="19" dur="1000" fill="hold"/>
                                        <p:tgtEl>
                                          <p:spTgt spid="6963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69638"/>
                                        </p:tgtEl>
                                        <p:attrNameLst>
                                          <p:attrName>style.visibility</p:attrName>
                                        </p:attrNameLst>
                                      </p:cBhvr>
                                      <p:to>
                                        <p:strVal val="visible"/>
                                      </p:to>
                                    </p:set>
                                    <p:anim calcmode="lin" valueType="num">
                                      <p:cBhvr>
                                        <p:cTn id="24" dur="500" fill="hold"/>
                                        <p:tgtEl>
                                          <p:spTgt spid="69638"/>
                                        </p:tgtEl>
                                        <p:attrNameLst>
                                          <p:attrName>ppt_w</p:attrName>
                                        </p:attrNameLst>
                                      </p:cBhvr>
                                      <p:tavLst>
                                        <p:tav tm="0">
                                          <p:val>
                                            <p:fltVal val="0"/>
                                          </p:val>
                                        </p:tav>
                                        <p:tav tm="100000">
                                          <p:val>
                                            <p:strVal val="#ppt_w"/>
                                          </p:val>
                                        </p:tav>
                                      </p:tavLst>
                                    </p:anim>
                                    <p:anim calcmode="lin" valueType="num">
                                      <p:cBhvr>
                                        <p:cTn id="25" dur="500" fill="hold"/>
                                        <p:tgtEl>
                                          <p:spTgt spid="69638"/>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69639"/>
                                        </p:tgtEl>
                                        <p:attrNameLst>
                                          <p:attrName>style.visibility</p:attrName>
                                        </p:attrNameLst>
                                      </p:cBhvr>
                                      <p:to>
                                        <p:strVal val="visible"/>
                                      </p:to>
                                    </p:set>
                                    <p:anim calcmode="lin" valueType="num">
                                      <p:cBhvr additive="base">
                                        <p:cTn id="30" dur="500" fill="hold"/>
                                        <p:tgtEl>
                                          <p:spTgt spid="69639"/>
                                        </p:tgtEl>
                                        <p:attrNameLst>
                                          <p:attrName>ppt_x</p:attrName>
                                        </p:attrNameLst>
                                      </p:cBhvr>
                                      <p:tavLst>
                                        <p:tav tm="0">
                                          <p:val>
                                            <p:strVal val="1+#ppt_w/2"/>
                                          </p:val>
                                        </p:tav>
                                        <p:tav tm="100000">
                                          <p:val>
                                            <p:strVal val="#ppt_x"/>
                                          </p:val>
                                        </p:tav>
                                      </p:tavLst>
                                    </p:anim>
                                    <p:anim calcmode="lin" valueType="num">
                                      <p:cBhvr additive="base">
                                        <p:cTn id="31" dur="500" fill="hold"/>
                                        <p:tgtEl>
                                          <p:spTgt spid="696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P spid="69636" grpId="0"/>
      <p:bldP spid="69637" grpId="0"/>
      <p:bldP spid="69638" grpId="0"/>
      <p:bldP spid="6963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pic>
        <p:nvPicPr>
          <p:cNvPr id="70658" name="Picture 2" descr="1084_26_5719"/>
          <p:cNvPicPr>
            <a:picLocks noChangeAspect="1" noChangeArrowheads="1"/>
          </p:cNvPicPr>
          <p:nvPr/>
        </p:nvPicPr>
        <p:blipFill>
          <a:blip r:embed="rId3"/>
          <a:srcRect/>
          <a:stretch>
            <a:fillRect/>
          </a:stretch>
        </p:blipFill>
        <p:spPr bwMode="auto">
          <a:xfrm>
            <a:off x="6156326" y="0"/>
            <a:ext cx="2987675" cy="1717146"/>
          </a:xfrm>
          <a:prstGeom prst="rect">
            <a:avLst/>
          </a:prstGeom>
          <a:noFill/>
        </p:spPr>
      </p:pic>
      <p:sp>
        <p:nvSpPr>
          <p:cNvPr id="70659" name="Rectangle 3"/>
          <p:cNvSpPr>
            <a:spLocks noGrp="1" noChangeArrowheads="1"/>
          </p:cNvSpPr>
          <p:nvPr>
            <p:ph type="title"/>
          </p:nvPr>
        </p:nvSpPr>
        <p:spPr>
          <a:xfrm>
            <a:off x="-323850" y="457729"/>
            <a:ext cx="8540750" cy="952500"/>
          </a:xfrm>
        </p:spPr>
        <p:txBody>
          <a:bodyPr>
            <a:normAutofit fontScale="90000"/>
          </a:bodyPr>
          <a:lstStyle/>
          <a:p>
            <a:r>
              <a:rPr lang="zh-CN" altLang="en-US" sz="7200" b="1">
                <a:effectLst>
                  <a:outerShdw blurRad="38100" dist="38100" dir="2700000" algn="tl">
                    <a:srgbClr val="C0C0C0"/>
                  </a:outerShdw>
                </a:effectLst>
                <a:ea typeface="隶书" pitchFamily="49" charset="-122"/>
              </a:rPr>
              <a:t>戏剧</a:t>
            </a:r>
          </a:p>
        </p:txBody>
      </p:sp>
      <p:sp>
        <p:nvSpPr>
          <p:cNvPr id="70660" name="Rectangle 4"/>
          <p:cNvSpPr>
            <a:spLocks noGrp="1" noChangeArrowheads="1"/>
          </p:cNvSpPr>
          <p:nvPr>
            <p:ph type="body" idx="1"/>
          </p:nvPr>
        </p:nvSpPr>
        <p:spPr>
          <a:xfrm>
            <a:off x="214282" y="1965854"/>
            <a:ext cx="8540750" cy="3749146"/>
          </a:xfrm>
        </p:spPr>
        <p:txBody>
          <a:bodyPr>
            <a:normAutofit fontScale="92500" lnSpcReduction="20000"/>
          </a:bodyPr>
          <a:lstStyle/>
          <a:p>
            <a:pPr>
              <a:lnSpc>
                <a:spcPct val="90000"/>
              </a:lnSpc>
            </a:pPr>
            <a:r>
              <a:rPr lang="en-US" altLang="zh-CN" sz="4000" b="1" dirty="0">
                <a:effectLst>
                  <a:outerShdw blurRad="38100" dist="38100" dir="2700000" algn="tl">
                    <a:srgbClr val="C0C0C0"/>
                  </a:outerShdw>
                </a:effectLst>
              </a:rPr>
              <a:t> </a:t>
            </a:r>
            <a:r>
              <a:rPr lang="zh-CN" altLang="en-US" sz="4000" b="1" dirty="0">
                <a:effectLst>
                  <a:outerShdw blurRad="38100" dist="38100" dir="2700000" algn="tl">
                    <a:srgbClr val="C0C0C0"/>
                  </a:outerShdw>
                </a:effectLst>
                <a:latin typeface="黑体" pitchFamily="49" charset="-122"/>
              </a:rPr>
              <a:t>戏剧是由演员扮演角色，当众表演情节，显示情境的一种艺术，属于综合艺术。</a:t>
            </a:r>
            <a:r>
              <a:rPr lang="zh-CN" altLang="en-US" sz="4000" b="1" dirty="0">
                <a:effectLst>
                  <a:outerShdw blurRad="38100" dist="38100" dir="2700000" algn="tl">
                    <a:srgbClr val="C0C0C0"/>
                  </a:outerShdw>
                </a:effectLst>
                <a:latin typeface="Arial"/>
              </a:rPr>
              <a:t> </a:t>
            </a:r>
            <a:endParaRPr lang="zh-CN" altLang="en-US" sz="4000" b="1" dirty="0">
              <a:effectLst>
                <a:outerShdw blurRad="38100" dist="38100" dir="2700000" algn="tl">
                  <a:srgbClr val="C0C0C0"/>
                </a:outerShdw>
              </a:effectLst>
              <a:latin typeface="黑体" pitchFamily="49" charset="-122"/>
            </a:endParaRPr>
          </a:p>
          <a:p>
            <a:pPr>
              <a:lnSpc>
                <a:spcPct val="90000"/>
              </a:lnSpc>
            </a:pPr>
            <a:r>
              <a:rPr lang="zh-CN" altLang="en-US" sz="4000" b="1" dirty="0">
                <a:effectLst>
                  <a:outerShdw blurRad="38100" dist="38100" dir="2700000" algn="tl">
                    <a:srgbClr val="C0C0C0"/>
                  </a:outerShdw>
                </a:effectLst>
                <a:latin typeface="黑体" pitchFamily="49" charset="-122"/>
              </a:rPr>
              <a:t>剧本是一种以人物</a:t>
            </a:r>
            <a:r>
              <a:rPr lang="zh-CN" altLang="en-US" sz="4000" b="1" dirty="0">
                <a:solidFill>
                  <a:schemeClr val="hlink"/>
                </a:solidFill>
                <a:effectLst>
                  <a:outerShdw blurRad="38100" dist="38100" dir="2700000" algn="tl">
                    <a:srgbClr val="C0C0C0"/>
                  </a:outerShdw>
                </a:effectLst>
                <a:latin typeface="黑体" pitchFamily="49" charset="-122"/>
              </a:rPr>
              <a:t>台词</a:t>
            </a:r>
            <a:r>
              <a:rPr lang="zh-CN" altLang="en-US" sz="4000" b="1" dirty="0">
                <a:effectLst>
                  <a:outerShdw blurRad="38100" dist="38100" dir="2700000" algn="tl">
                    <a:srgbClr val="C0C0C0"/>
                  </a:outerShdw>
                </a:effectLst>
                <a:latin typeface="黑体" pitchFamily="49" charset="-122"/>
              </a:rPr>
              <a:t>为手段、集中反映矛盾冲突的文学体裁。</a:t>
            </a:r>
          </a:p>
          <a:p>
            <a:pPr>
              <a:lnSpc>
                <a:spcPct val="90000"/>
              </a:lnSpc>
            </a:pPr>
            <a:r>
              <a:rPr lang="zh-CN" altLang="en-US" sz="4000" b="1" dirty="0">
                <a:effectLst>
                  <a:outerShdw blurRad="38100" dist="38100" dir="2700000" algn="tl">
                    <a:srgbClr val="C0C0C0"/>
                  </a:outerShdw>
                </a:effectLst>
                <a:latin typeface="黑体" pitchFamily="49" charset="-122"/>
              </a:rPr>
              <a:t>台词又可分为对白，独白和旁白。</a:t>
            </a:r>
          </a:p>
          <a:p>
            <a:pPr>
              <a:lnSpc>
                <a:spcPct val="90000"/>
              </a:lnSpc>
            </a:pPr>
            <a:r>
              <a:rPr lang="en-US" altLang="zh-CN" sz="4000" b="1" dirty="0">
                <a:effectLst>
                  <a:outerShdw blurRad="38100" dist="38100" dir="2700000" algn="tl">
                    <a:srgbClr val="C0C0C0"/>
                  </a:outerShdw>
                </a:effectLst>
                <a:latin typeface="黑体" pitchFamily="49" charset="-122"/>
              </a:rPr>
              <a:t>《</a:t>
            </a:r>
            <a:r>
              <a:rPr lang="zh-CN" altLang="en-US" sz="4000" b="1" dirty="0">
                <a:effectLst>
                  <a:outerShdw blurRad="38100" dist="38100" dir="2700000" algn="tl">
                    <a:srgbClr val="C0C0C0"/>
                  </a:outerShdw>
                </a:effectLst>
                <a:latin typeface="黑体" pitchFamily="49" charset="-122"/>
              </a:rPr>
              <a:t>雷电颂</a:t>
            </a:r>
            <a:r>
              <a:rPr lang="en-US" altLang="zh-CN" sz="4000" b="1" dirty="0">
                <a:effectLst>
                  <a:outerShdw blurRad="38100" dist="38100" dir="2700000" algn="tl">
                    <a:srgbClr val="C0C0C0"/>
                  </a:outerShdw>
                </a:effectLst>
                <a:latin typeface="黑体" pitchFamily="49" charset="-122"/>
              </a:rPr>
              <a:t>》</a:t>
            </a:r>
            <a:r>
              <a:rPr lang="zh-CN" altLang="en-US" sz="4000" b="1" dirty="0">
                <a:effectLst>
                  <a:outerShdw blurRad="38100" dist="38100" dir="2700000" algn="tl">
                    <a:srgbClr val="C0C0C0"/>
                  </a:outerShdw>
                </a:effectLst>
                <a:latin typeface="黑体" pitchFamily="49" charset="-122"/>
              </a:rPr>
              <a:t>是人物的内心独白。</a:t>
            </a:r>
            <a:r>
              <a:rPr lang="zh-CN" altLang="en-US" sz="4000" b="1" dirty="0">
                <a:effectLst>
                  <a:outerShdw blurRad="38100" dist="38100" dir="2700000" algn="tl">
                    <a:srgbClr val="C0C0C0"/>
                  </a:outerShdw>
                </a:effectLst>
                <a:latin typeface="Arial"/>
              </a:rPr>
              <a:t> </a:t>
            </a:r>
            <a:r>
              <a:rPr lang="zh-CN" altLang="en-US" sz="4000" b="1" dirty="0">
                <a:effectLst>
                  <a:outerShdw blurRad="38100" dist="38100" dir="2700000" algn="tl">
                    <a:srgbClr val="C0C0C0"/>
                  </a:outerShdw>
                </a:effectLst>
                <a:latin typeface="黑体" pitchFamily="49" charset="-122"/>
              </a:rPr>
              <a:t/>
            </a:r>
            <a:br>
              <a:rPr lang="zh-CN" altLang="en-US" sz="4000" b="1" dirty="0">
                <a:effectLst>
                  <a:outerShdw blurRad="38100" dist="38100" dir="2700000" algn="tl">
                    <a:srgbClr val="C0C0C0"/>
                  </a:outerShdw>
                </a:effectLst>
                <a:latin typeface="黑体" pitchFamily="49" charset="-122"/>
              </a:rPr>
            </a:br>
            <a:r>
              <a:rPr lang="zh-CN" altLang="en-US" sz="4000" b="1" dirty="0">
                <a:effectLst>
                  <a:outerShdw blurRad="38100" dist="38100" dir="2700000" algn="tl">
                    <a:srgbClr val="C0C0C0"/>
                  </a:outerShdw>
                </a:effectLst>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mph" presetSubtype="0" fill="hold" grpId="0" nodeType="clickEffect">
                                  <p:stCondLst>
                                    <p:cond delay="0"/>
                                  </p:stCondLst>
                                  <p:iterate type="lt">
                                    <p:tmPct val="10000"/>
                                  </p:iterate>
                                  <p:childTnLst>
                                    <p:set>
                                      <p:cBhvr override="childStyle">
                                        <p:cTn id="6" dur="500" autoRev="1" fill="hold"/>
                                        <p:tgtEl>
                                          <p:spTgt spid="70659"/>
                                        </p:tgtEl>
                                        <p:attrNameLst>
                                          <p:attrName>style.color</p:attrName>
                                        </p:attrNameLst>
                                      </p:cBhvr>
                                      <p:to>
                                        <p:clrVal>
                                          <a:schemeClr val="accent2"/>
                                        </p:clrVal>
                                      </p:to>
                                    </p:set>
                                    <p:set>
                                      <p:cBhvr>
                                        <p:cTn id="7" dur="500" autoRev="1" fill="hold"/>
                                        <p:tgtEl>
                                          <p:spTgt spid="70659"/>
                                        </p:tgtEl>
                                        <p:attrNameLst>
                                          <p:attrName>fillcolor</p:attrName>
                                        </p:attrNameLst>
                                      </p:cBhvr>
                                      <p:to>
                                        <p:clrVal>
                                          <a:schemeClr val="accent2"/>
                                        </p:clrVal>
                                      </p:to>
                                    </p:set>
                                    <p:set>
                                      <p:cBhvr>
                                        <p:cTn id="8" dur="500" autoRev="1" fill="hold"/>
                                        <p:tgtEl>
                                          <p:spTgt spid="70659"/>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0660">
                                            <p:txEl>
                                              <p:pRg st="0" end="0"/>
                                            </p:txEl>
                                          </p:spTgt>
                                        </p:tgtEl>
                                        <p:attrNameLst>
                                          <p:attrName>style.visibility</p:attrName>
                                        </p:attrNameLst>
                                      </p:cBhvr>
                                      <p:to>
                                        <p:strVal val="visible"/>
                                      </p:to>
                                    </p:set>
                                    <p:anim calcmode="lin" valueType="num">
                                      <p:cBhvr>
                                        <p:cTn id="13" dur="500" fill="hold"/>
                                        <p:tgtEl>
                                          <p:spTgt spid="70660">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066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70660">
                                            <p:txEl>
                                              <p:pRg st="1" end="1"/>
                                            </p:txEl>
                                          </p:spTgt>
                                        </p:tgtEl>
                                        <p:attrNameLst>
                                          <p:attrName>style.visibility</p:attrName>
                                        </p:attrNameLst>
                                      </p:cBhvr>
                                      <p:to>
                                        <p:strVal val="visible"/>
                                      </p:to>
                                    </p:set>
                                    <p:anim calcmode="lin" valueType="num">
                                      <p:cBhvr>
                                        <p:cTn id="19" dur="500" fill="hold"/>
                                        <p:tgtEl>
                                          <p:spTgt spid="70660">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066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70660">
                                            <p:txEl>
                                              <p:pRg st="2" end="2"/>
                                            </p:txEl>
                                          </p:spTgt>
                                        </p:tgtEl>
                                        <p:attrNameLst>
                                          <p:attrName>style.visibility</p:attrName>
                                        </p:attrNameLst>
                                      </p:cBhvr>
                                      <p:to>
                                        <p:strVal val="visible"/>
                                      </p:to>
                                    </p:set>
                                    <p:anim calcmode="lin" valueType="num">
                                      <p:cBhvr>
                                        <p:cTn id="25" dur="500" fill="hold"/>
                                        <p:tgtEl>
                                          <p:spTgt spid="70660">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0660">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70660">
                                            <p:txEl>
                                              <p:pRg st="3" end="3"/>
                                            </p:txEl>
                                          </p:spTgt>
                                        </p:tgtEl>
                                        <p:attrNameLst>
                                          <p:attrName>style.visibility</p:attrName>
                                        </p:attrNameLst>
                                      </p:cBhvr>
                                      <p:to>
                                        <p:strVal val="visible"/>
                                      </p:to>
                                    </p:set>
                                    <p:anim calcmode="lin" valueType="num">
                                      <p:cBhvr>
                                        <p:cTn id="31" dur="500" fill="hold"/>
                                        <p:tgtEl>
                                          <p:spTgt spid="70660">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0660">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P spid="7066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0" y="0"/>
            <a:ext cx="4783138" cy="523220"/>
          </a:xfrm>
          <a:prstGeom prst="rect">
            <a:avLst/>
          </a:prstGeom>
          <a:noFill/>
          <a:ln w="9525">
            <a:noFill/>
            <a:miter lim="800000"/>
            <a:headEnd/>
            <a:tailEnd/>
          </a:ln>
          <a:effectLst/>
        </p:spPr>
        <p:txBody>
          <a:bodyPr>
            <a:spAutoFit/>
          </a:bodyPr>
          <a:lstStyle/>
          <a:p>
            <a:pPr>
              <a:spcBef>
                <a:spcPct val="50000"/>
              </a:spcBef>
            </a:pPr>
            <a:r>
              <a:rPr lang="zh-CN" altLang="en-US" sz="2800" b="1" dirty="0">
                <a:latin typeface="黑体" pitchFamily="49" charset="-122"/>
                <a:ea typeface="黑体" pitchFamily="49" charset="-122"/>
              </a:rPr>
              <a:t>戏剧知识简介</a:t>
            </a:r>
          </a:p>
        </p:txBody>
      </p:sp>
      <p:sp>
        <p:nvSpPr>
          <p:cNvPr id="48131" name="Text Box 3"/>
          <p:cNvSpPr txBox="1">
            <a:spLocks noChangeArrowheads="1"/>
          </p:cNvSpPr>
          <p:nvPr/>
        </p:nvSpPr>
        <p:spPr bwMode="auto">
          <a:xfrm>
            <a:off x="214282" y="428608"/>
            <a:ext cx="8624918" cy="4462760"/>
          </a:xfrm>
          <a:prstGeom prst="rect">
            <a:avLst/>
          </a:prstGeom>
          <a:noFill/>
          <a:ln w="9525">
            <a:noFill/>
            <a:miter lim="800000"/>
            <a:headEnd/>
            <a:tailEnd/>
          </a:ln>
          <a:effectLst/>
        </p:spPr>
        <p:txBody>
          <a:bodyPr wrap="square">
            <a:spAutoFit/>
          </a:bodyPr>
          <a:lstStyle/>
          <a:p>
            <a:pPr>
              <a:spcBef>
                <a:spcPct val="50000"/>
              </a:spcBef>
            </a:pPr>
            <a:r>
              <a:rPr lang="zh-CN" altLang="en-US" sz="3200" b="1" dirty="0">
                <a:solidFill>
                  <a:schemeClr val="bg1"/>
                </a:solidFill>
                <a:latin typeface="黑体" pitchFamily="49" charset="-122"/>
                <a:ea typeface="黑体" pitchFamily="49" charset="-122"/>
              </a:rPr>
              <a:t>    </a:t>
            </a:r>
            <a:r>
              <a:rPr lang="zh-CN" altLang="en-US" sz="2800" b="1" dirty="0">
                <a:latin typeface="黑体" pitchFamily="49" charset="-122"/>
                <a:ea typeface="黑体" pitchFamily="49" charset="-122"/>
              </a:rPr>
              <a:t>戏剧是由演员扮演角色，在舞台上当众表演故事情节的一种艺术。戏剧的文学部分，通称为剧本</a:t>
            </a:r>
            <a:r>
              <a:rPr lang="zh-CN" altLang="en-US" sz="2800" b="1" dirty="0">
                <a:solidFill>
                  <a:srgbClr val="002060"/>
                </a:solidFill>
                <a:latin typeface="黑体" pitchFamily="49" charset="-122"/>
                <a:ea typeface="黑体" pitchFamily="49" charset="-122"/>
              </a:rPr>
              <a:t>，</a:t>
            </a:r>
            <a:r>
              <a:rPr lang="zh-CN" altLang="en-US" sz="2800" b="1" dirty="0">
                <a:latin typeface="黑体" pitchFamily="49" charset="-122"/>
                <a:ea typeface="黑体" pitchFamily="49" charset="-122"/>
              </a:rPr>
              <a:t>是文学的一大类别，与</a:t>
            </a:r>
            <a:r>
              <a:rPr lang="zh-CN" altLang="en-US" sz="2800" b="1" u="sng" dirty="0">
                <a:solidFill>
                  <a:srgbClr val="FFFF00"/>
                </a:solidFill>
                <a:latin typeface="黑体" pitchFamily="49" charset="-122"/>
                <a:ea typeface="黑体" pitchFamily="49" charset="-122"/>
              </a:rPr>
              <a:t>    </a:t>
            </a:r>
            <a:r>
              <a:rPr lang="zh-CN" altLang="en-US" sz="2800" b="1" dirty="0">
                <a:solidFill>
                  <a:schemeClr val="bg1"/>
                </a:solidFill>
                <a:latin typeface="黑体" pitchFamily="49" charset="-122"/>
                <a:ea typeface="黑体" pitchFamily="49" charset="-122"/>
              </a:rPr>
              <a:t>、</a:t>
            </a:r>
            <a:r>
              <a:rPr lang="zh-CN" altLang="en-US" sz="2800" b="1" u="sng" dirty="0">
                <a:solidFill>
                  <a:srgbClr val="FFFF00"/>
                </a:solidFill>
                <a:latin typeface="黑体" pitchFamily="49" charset="-122"/>
                <a:ea typeface="黑体" pitchFamily="49" charset="-122"/>
              </a:rPr>
              <a:t>    </a:t>
            </a:r>
            <a:r>
              <a:rPr lang="zh-CN" altLang="en-US" sz="2800" b="1" dirty="0">
                <a:solidFill>
                  <a:schemeClr val="bg1"/>
                </a:solidFill>
                <a:latin typeface="黑体" pitchFamily="49" charset="-122"/>
                <a:ea typeface="黑体" pitchFamily="49" charset="-122"/>
              </a:rPr>
              <a:t>、</a:t>
            </a:r>
            <a:r>
              <a:rPr lang="zh-CN" altLang="en-US" sz="2800" b="1" u="sng" dirty="0">
                <a:latin typeface="黑体" pitchFamily="49" charset="-122"/>
                <a:ea typeface="黑体" pitchFamily="49" charset="-122"/>
              </a:rPr>
              <a:t>    </a:t>
            </a:r>
            <a:r>
              <a:rPr lang="zh-CN" altLang="en-US" sz="2800" b="1" dirty="0">
                <a:latin typeface="黑体" pitchFamily="49" charset="-122"/>
                <a:ea typeface="黑体" pitchFamily="49" charset="-122"/>
              </a:rPr>
              <a:t>并列</a:t>
            </a:r>
            <a:r>
              <a:rPr lang="zh-CN" altLang="en-US" sz="2800" b="1" dirty="0">
                <a:solidFill>
                  <a:srgbClr val="00206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戏剧的基本要素是矛盾冲突</a:t>
            </a:r>
            <a:r>
              <a:rPr lang="zh-CN" altLang="en-US" sz="2800" b="1" dirty="0">
                <a:solidFill>
                  <a:schemeClr val="bg1"/>
                </a:solidFill>
                <a:latin typeface="黑体" pitchFamily="49" charset="-122"/>
                <a:ea typeface="黑体" pitchFamily="49" charset="-122"/>
              </a:rPr>
              <a:t>，</a:t>
            </a:r>
            <a:r>
              <a:rPr lang="zh-CN" altLang="en-US" sz="2800" b="1" dirty="0">
                <a:latin typeface="黑体" pitchFamily="49" charset="-122"/>
                <a:ea typeface="黑体" pitchFamily="49" charset="-122"/>
              </a:rPr>
              <a:t>通过具体的舞台形象再现社会的生活斗争，激发观众强烈的情感反应，达到熏陶教育的目的。按反映的矛盾性质和表现手法，可分</a:t>
            </a:r>
            <a:r>
              <a:rPr lang="zh-CN" altLang="en-US" sz="2800" b="1" dirty="0">
                <a:solidFill>
                  <a:srgbClr val="FF0000"/>
                </a:solidFill>
                <a:latin typeface="黑体" pitchFamily="49" charset="-122"/>
                <a:ea typeface="黑体" pitchFamily="49" charset="-122"/>
              </a:rPr>
              <a:t>悲剧、喜剧</a:t>
            </a:r>
            <a:r>
              <a:rPr lang="zh-CN" altLang="en-US" sz="2800" b="1" dirty="0">
                <a:solidFill>
                  <a:srgbClr val="002060"/>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正剧</a:t>
            </a:r>
            <a:r>
              <a:rPr lang="zh-CN" altLang="en-US" sz="2800" b="1" dirty="0">
                <a:latin typeface="黑体" pitchFamily="49" charset="-122"/>
                <a:ea typeface="黑体" pitchFamily="49" charset="-122"/>
              </a:rPr>
              <a:t>等；按题材和编演年代，可分为历史剧、现代剧、传统剧、童话剧等；按结构规模和容量大小</a:t>
            </a:r>
            <a:r>
              <a:rPr lang="zh-CN" altLang="en-US" sz="2800" b="1" dirty="0">
                <a:solidFill>
                  <a:schemeClr val="bg1"/>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可分为独幕剧和多幕剧</a:t>
            </a:r>
            <a:r>
              <a:rPr lang="zh-CN" altLang="en-US" sz="2800" b="1" dirty="0">
                <a:solidFill>
                  <a:schemeClr val="bg1"/>
                </a:solidFill>
                <a:latin typeface="黑体" pitchFamily="49" charset="-122"/>
                <a:ea typeface="黑体" pitchFamily="49" charset="-122"/>
              </a:rPr>
              <a:t>；</a:t>
            </a:r>
            <a:r>
              <a:rPr lang="zh-CN" altLang="en-US" sz="2800" b="1" dirty="0">
                <a:solidFill>
                  <a:srgbClr val="FF0000"/>
                </a:solidFill>
                <a:latin typeface="黑体" pitchFamily="49" charset="-122"/>
                <a:ea typeface="黑体" pitchFamily="49" charset="-122"/>
              </a:rPr>
              <a:t>按语言表现形式，可分为话剧、歌剧、舞剧、哑剧等</a:t>
            </a:r>
            <a:r>
              <a:rPr lang="zh-CN" altLang="en-US" sz="2800" b="1" dirty="0">
                <a:solidFill>
                  <a:schemeClr val="bg1"/>
                </a:solidFill>
                <a:latin typeface="黑体" pitchFamily="49" charset="-122"/>
                <a:ea typeface="黑体" pitchFamily="49" charset="-122"/>
              </a:rPr>
              <a:t>。 </a:t>
            </a:r>
          </a:p>
        </p:txBody>
      </p:sp>
      <p:sp>
        <p:nvSpPr>
          <p:cNvPr id="48132" name="Text Box 4"/>
          <p:cNvSpPr txBox="1">
            <a:spLocks noChangeArrowheads="1"/>
          </p:cNvSpPr>
          <p:nvPr/>
        </p:nvSpPr>
        <p:spPr bwMode="auto">
          <a:xfrm>
            <a:off x="3500430" y="1357302"/>
            <a:ext cx="1600200" cy="461665"/>
          </a:xfrm>
          <a:prstGeom prst="rect">
            <a:avLst/>
          </a:prstGeom>
          <a:noFill/>
          <a:ln w="9525">
            <a:noFill/>
            <a:miter lim="800000"/>
            <a:headEnd/>
            <a:tailEnd/>
          </a:ln>
          <a:effectLst/>
        </p:spPr>
        <p:txBody>
          <a:bodyPr>
            <a:spAutoFit/>
          </a:bodyPr>
          <a:lstStyle/>
          <a:p>
            <a:pPr>
              <a:spcBef>
                <a:spcPct val="50000"/>
              </a:spcBef>
            </a:pPr>
            <a:r>
              <a:rPr lang="zh-CN" altLang="en-US" sz="2400" b="1" dirty="0">
                <a:solidFill>
                  <a:srgbClr val="FF0000"/>
                </a:solidFill>
                <a:latin typeface="黑体" pitchFamily="49" charset="-122"/>
                <a:ea typeface="黑体" pitchFamily="49" charset="-122"/>
              </a:rPr>
              <a:t>诗歌</a:t>
            </a:r>
          </a:p>
        </p:txBody>
      </p:sp>
      <p:sp>
        <p:nvSpPr>
          <p:cNvPr id="48133" name="Text Box 5"/>
          <p:cNvSpPr txBox="1">
            <a:spLocks noChangeArrowheads="1"/>
          </p:cNvSpPr>
          <p:nvPr/>
        </p:nvSpPr>
        <p:spPr bwMode="auto">
          <a:xfrm>
            <a:off x="4429124" y="1357302"/>
            <a:ext cx="1447800" cy="461665"/>
          </a:xfrm>
          <a:prstGeom prst="rect">
            <a:avLst/>
          </a:prstGeom>
          <a:noFill/>
          <a:ln w="9525">
            <a:noFill/>
            <a:miter lim="800000"/>
            <a:headEnd/>
            <a:tailEnd/>
          </a:ln>
          <a:effectLst/>
        </p:spPr>
        <p:txBody>
          <a:bodyPr>
            <a:spAutoFit/>
          </a:bodyPr>
          <a:lstStyle/>
          <a:p>
            <a:pPr>
              <a:spcBef>
                <a:spcPct val="50000"/>
              </a:spcBef>
            </a:pPr>
            <a:r>
              <a:rPr lang="zh-CN" altLang="en-US" sz="2400" b="1" dirty="0">
                <a:solidFill>
                  <a:srgbClr val="FF0000"/>
                </a:solidFill>
                <a:latin typeface="黑体" pitchFamily="49" charset="-122"/>
                <a:ea typeface="黑体" pitchFamily="49" charset="-122"/>
              </a:rPr>
              <a:t>散文</a:t>
            </a:r>
          </a:p>
        </p:txBody>
      </p:sp>
      <p:sp>
        <p:nvSpPr>
          <p:cNvPr id="48134" name="Text Box 6"/>
          <p:cNvSpPr txBox="1">
            <a:spLocks noChangeArrowheads="1"/>
          </p:cNvSpPr>
          <p:nvPr/>
        </p:nvSpPr>
        <p:spPr bwMode="auto">
          <a:xfrm>
            <a:off x="5429256" y="1357302"/>
            <a:ext cx="1150937" cy="461665"/>
          </a:xfrm>
          <a:prstGeom prst="rect">
            <a:avLst/>
          </a:prstGeom>
          <a:noFill/>
          <a:ln w="9525">
            <a:noFill/>
            <a:miter lim="800000"/>
            <a:headEnd/>
            <a:tailEnd/>
          </a:ln>
          <a:effectLst/>
        </p:spPr>
        <p:txBody>
          <a:bodyPr>
            <a:spAutoFit/>
          </a:bodyPr>
          <a:lstStyle/>
          <a:p>
            <a:pPr>
              <a:spcBef>
                <a:spcPct val="50000"/>
              </a:spcBef>
            </a:pPr>
            <a:r>
              <a:rPr lang="zh-CN" altLang="en-US" sz="2400" b="1" dirty="0">
                <a:solidFill>
                  <a:srgbClr val="FF0000"/>
                </a:solidFill>
                <a:latin typeface="黑体" pitchFamily="49" charset="-122"/>
                <a:ea typeface="黑体" pitchFamily="49" charset="-122"/>
              </a:rPr>
              <a:t>小说</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1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8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utoUpdateAnimBg="0"/>
      <p:bldP spid="4813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屈原1"/>
          <p:cNvPicPr>
            <a:picLocks noChangeAspect="1" noChangeArrowheads="1"/>
          </p:cNvPicPr>
          <p:nvPr/>
        </p:nvPicPr>
        <p:blipFill>
          <a:blip r:embed="rId2">
            <a:lum bright="76000" contrast="-70000"/>
          </a:blip>
          <a:srcRect/>
          <a:stretch>
            <a:fillRect/>
          </a:stretch>
        </p:blipFill>
        <p:spPr bwMode="auto">
          <a:xfrm>
            <a:off x="0" y="0"/>
            <a:ext cx="9144000" cy="5715000"/>
          </a:xfrm>
          <a:prstGeom prst="rect">
            <a:avLst/>
          </a:prstGeom>
          <a:noFill/>
        </p:spPr>
      </p:pic>
      <p:sp>
        <p:nvSpPr>
          <p:cNvPr id="61443" name="Rectangle 3"/>
          <p:cNvSpPr>
            <a:spLocks noChangeArrowheads="1"/>
          </p:cNvSpPr>
          <p:nvPr/>
        </p:nvSpPr>
        <p:spPr bwMode="auto">
          <a:xfrm>
            <a:off x="-31978" y="16025"/>
            <a:ext cx="2881313" cy="584775"/>
          </a:xfrm>
          <a:prstGeom prst="rect">
            <a:avLst/>
          </a:prstGeom>
          <a:solidFill>
            <a:schemeClr val="bg1"/>
          </a:solidFill>
          <a:ln w="9525">
            <a:solidFill>
              <a:schemeClr val="tx1"/>
            </a:solidFill>
            <a:miter lim="800000"/>
            <a:headEnd/>
            <a:tailEnd/>
          </a:ln>
          <a:effectLst/>
        </p:spPr>
        <p:txBody>
          <a:bodyPr>
            <a:spAutoFit/>
          </a:bodyPr>
          <a:lstStyle/>
          <a:p>
            <a:r>
              <a:rPr kumimoji="1" lang="zh-CN" altLang="en-US" sz="3200" b="1" i="1" dirty="0">
                <a:solidFill>
                  <a:srgbClr val="FF0000"/>
                </a:solidFill>
                <a:latin typeface="Times New Roman" pitchFamily="18" charset="0"/>
                <a:ea typeface="楷体_GB2312" pitchFamily="49" charset="-122"/>
              </a:rPr>
              <a:t>说戏剧常识</a:t>
            </a:r>
          </a:p>
        </p:txBody>
      </p:sp>
      <p:sp>
        <p:nvSpPr>
          <p:cNvPr id="61444" name="Rectangle 4"/>
          <p:cNvSpPr>
            <a:spLocks noChangeArrowheads="1"/>
          </p:cNvSpPr>
          <p:nvPr/>
        </p:nvSpPr>
        <p:spPr bwMode="auto">
          <a:xfrm>
            <a:off x="214282" y="642922"/>
            <a:ext cx="8569325" cy="4832092"/>
          </a:xfrm>
          <a:prstGeom prst="rect">
            <a:avLst/>
          </a:prstGeom>
          <a:noFill/>
          <a:ln w="9525">
            <a:noFill/>
            <a:miter lim="800000"/>
            <a:headEnd/>
            <a:tailEnd/>
          </a:ln>
          <a:effectLst/>
        </p:spPr>
        <p:txBody>
          <a:bodyPr anchor="ctr">
            <a:spAutoFit/>
          </a:bodyPr>
          <a:lstStyle/>
          <a:p>
            <a:r>
              <a:rPr lang="en-US" altLang="zh-CN" dirty="0"/>
              <a:t>          </a:t>
            </a:r>
            <a:r>
              <a:rPr lang="en-US" altLang="zh-CN" sz="2800" b="1" dirty="0"/>
              <a:t>1</a:t>
            </a:r>
            <a:r>
              <a:rPr lang="zh-CN" altLang="en-US" sz="2800" b="1" dirty="0"/>
              <a:t>、</a:t>
            </a:r>
            <a:r>
              <a:rPr lang="zh-CN" altLang="en-US" sz="2800" b="1" dirty="0">
                <a:solidFill>
                  <a:srgbClr val="FF3300"/>
                </a:solidFill>
              </a:rPr>
              <a:t>独白</a:t>
            </a:r>
            <a:r>
              <a:rPr lang="zh-CN" altLang="en-US" sz="2800" b="1" dirty="0"/>
              <a:t>是一种非常具有表现力的艺术手段，它可以直接展现人物内心深刻而复杂的矛盾。郭沫若在他的历史剧创作中，十分注意在戏剧冲突中激化人物的内心情感，逐渐推向高潮，最后以长篇</a:t>
            </a:r>
            <a:r>
              <a:rPr lang="zh-CN" altLang="en-US" sz="2800" b="1" dirty="0">
                <a:solidFill>
                  <a:srgbClr val="FF3300"/>
                </a:solidFill>
              </a:rPr>
              <a:t>抒情独白</a:t>
            </a:r>
            <a:r>
              <a:rPr lang="zh-CN" altLang="en-US" sz="2800" b="1" dirty="0"/>
              <a:t>的方式喷泻而出，以达到最大限度的戏剧和抒情效果。</a:t>
            </a:r>
            <a:r>
              <a:rPr lang="en-US" altLang="zh-CN" sz="2800" b="1" dirty="0"/>
              <a:t>《</a:t>
            </a:r>
            <a:r>
              <a:rPr lang="zh-CN" altLang="en-US" sz="2800" b="1" dirty="0"/>
              <a:t>雷电颂</a:t>
            </a:r>
            <a:r>
              <a:rPr lang="en-US" altLang="zh-CN" sz="2800" b="1" dirty="0"/>
              <a:t>》</a:t>
            </a:r>
            <a:r>
              <a:rPr lang="zh-CN" altLang="en-US" sz="2800" b="1" dirty="0"/>
              <a:t>的独白就是这样一首激越澎湃的</a:t>
            </a:r>
            <a:r>
              <a:rPr lang="zh-CN" altLang="en-US" sz="2800" b="1" dirty="0">
                <a:solidFill>
                  <a:schemeClr val="accent2"/>
                </a:solidFill>
              </a:rPr>
              <a:t>抒情散文诗</a:t>
            </a:r>
            <a:r>
              <a:rPr lang="zh-CN" altLang="en-US" sz="2800" b="1" dirty="0"/>
              <a:t>。</a:t>
            </a:r>
          </a:p>
          <a:p>
            <a:r>
              <a:rPr lang="zh-CN" altLang="en-US" sz="2800" b="1" dirty="0"/>
              <a:t>       </a:t>
            </a:r>
            <a:r>
              <a:rPr lang="en-US" altLang="zh-CN" sz="2800" b="1" dirty="0"/>
              <a:t>2</a:t>
            </a:r>
            <a:r>
              <a:rPr lang="zh-CN" altLang="en-US" sz="2800" b="1" dirty="0"/>
              <a:t>、</a:t>
            </a:r>
            <a:r>
              <a:rPr lang="zh-CN" altLang="en-US" sz="2800" b="1" dirty="0">
                <a:solidFill>
                  <a:srgbClr val="FF3300"/>
                </a:solidFill>
              </a:rPr>
              <a:t>舞台说明</a:t>
            </a:r>
            <a:r>
              <a:rPr lang="zh-CN" altLang="en-US" sz="2800" b="1" dirty="0"/>
              <a:t>为舞台上的屈原内心独白发生的时间、地点和当时的自然环境，以及动作、外表形象作了一个必要的交代，为演员的表演提供造型，也为读者理解下文他震天撼地的呼喊作了铺垫。</a:t>
            </a:r>
            <a:endParaRPr lang="zh-CN" altLang="en-US" sz="3200" b="1"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0" y="1"/>
            <a:ext cx="2635250" cy="707886"/>
          </a:xfrm>
          <a:prstGeom prst="rect">
            <a:avLst/>
          </a:prstGeom>
          <a:noFill/>
          <a:ln w="9525">
            <a:noFill/>
            <a:miter lim="800000"/>
            <a:headEnd/>
            <a:tailEnd/>
          </a:ln>
          <a:effectLst/>
        </p:spPr>
        <p:txBody>
          <a:bodyPr>
            <a:spAutoFit/>
          </a:bodyPr>
          <a:lstStyle/>
          <a:p>
            <a:r>
              <a:rPr lang="zh-CN" altLang="en-US" sz="4000" b="1" dirty="0">
                <a:effectLst>
                  <a:outerShdw blurRad="38100" dist="38100" dir="2700000" algn="tl">
                    <a:srgbClr val="C0C0C0"/>
                  </a:outerShdw>
                </a:effectLst>
                <a:ea typeface="隶书" pitchFamily="49" charset="-122"/>
              </a:rPr>
              <a:t>舞台说明</a:t>
            </a:r>
          </a:p>
        </p:txBody>
      </p:sp>
      <p:sp>
        <p:nvSpPr>
          <p:cNvPr id="71683" name="Text Box 3"/>
          <p:cNvSpPr txBox="1">
            <a:spLocks noChangeArrowheads="1"/>
          </p:cNvSpPr>
          <p:nvPr/>
        </p:nvSpPr>
        <p:spPr bwMode="auto">
          <a:xfrm>
            <a:off x="1857356" y="1714492"/>
            <a:ext cx="1203325" cy="3170099"/>
          </a:xfrm>
          <a:prstGeom prst="rect">
            <a:avLst/>
          </a:prstGeom>
          <a:noFill/>
          <a:ln w="9525">
            <a:noFill/>
            <a:miter lim="800000"/>
            <a:headEnd/>
            <a:tailEnd/>
          </a:ln>
          <a:effectLst/>
        </p:spPr>
        <p:txBody>
          <a:bodyPr>
            <a:spAutoFit/>
          </a:bodyPr>
          <a:lstStyle/>
          <a:p>
            <a:r>
              <a:rPr lang="zh-CN" altLang="en-US" sz="4000" b="1" dirty="0">
                <a:solidFill>
                  <a:schemeClr val="tx2"/>
                </a:solidFill>
                <a:effectLst>
                  <a:outerShdw blurRad="38100" dist="38100" dir="2700000" algn="tl">
                    <a:srgbClr val="C0C0C0"/>
                  </a:outerShdw>
                </a:effectLst>
                <a:ea typeface="黑体" pitchFamily="49" charset="-122"/>
              </a:rPr>
              <a:t>外貌</a:t>
            </a:r>
          </a:p>
          <a:p>
            <a:endParaRPr lang="zh-CN" altLang="en-US" sz="4000" b="1" dirty="0">
              <a:solidFill>
                <a:schemeClr val="tx2"/>
              </a:solidFill>
              <a:effectLst>
                <a:outerShdw blurRad="38100" dist="38100" dir="2700000" algn="tl">
                  <a:srgbClr val="C0C0C0"/>
                </a:outerShdw>
              </a:effectLst>
              <a:ea typeface="黑体" pitchFamily="49" charset="-122"/>
            </a:endParaRPr>
          </a:p>
          <a:p>
            <a:endParaRPr lang="zh-CN" altLang="en-US" sz="4000" b="1" dirty="0">
              <a:solidFill>
                <a:schemeClr val="tx2"/>
              </a:solidFill>
              <a:effectLst>
                <a:outerShdw blurRad="38100" dist="38100" dir="2700000" algn="tl">
                  <a:srgbClr val="C0C0C0"/>
                </a:outerShdw>
              </a:effectLst>
              <a:ea typeface="黑体" pitchFamily="49" charset="-122"/>
            </a:endParaRPr>
          </a:p>
          <a:p>
            <a:endParaRPr lang="zh-CN" altLang="en-US" sz="4000" b="1" dirty="0">
              <a:solidFill>
                <a:schemeClr val="tx2"/>
              </a:solidFill>
              <a:effectLst>
                <a:outerShdw blurRad="38100" dist="38100" dir="2700000" algn="tl">
                  <a:srgbClr val="C0C0C0"/>
                </a:outerShdw>
              </a:effectLst>
              <a:ea typeface="黑体" pitchFamily="49" charset="-122"/>
            </a:endParaRPr>
          </a:p>
          <a:p>
            <a:r>
              <a:rPr lang="zh-CN" altLang="en-US" sz="4000" b="1" dirty="0">
                <a:solidFill>
                  <a:schemeClr val="tx2"/>
                </a:solidFill>
                <a:effectLst>
                  <a:outerShdw blurRad="38100" dist="38100" dir="2700000" algn="tl">
                    <a:srgbClr val="C0C0C0"/>
                  </a:outerShdw>
                </a:effectLst>
                <a:ea typeface="黑体" pitchFamily="49" charset="-122"/>
              </a:rPr>
              <a:t>动作</a:t>
            </a:r>
          </a:p>
        </p:txBody>
      </p:sp>
      <p:sp>
        <p:nvSpPr>
          <p:cNvPr id="71684" name="Text Box 4"/>
          <p:cNvSpPr txBox="1">
            <a:spLocks noChangeArrowheads="1"/>
          </p:cNvSpPr>
          <p:nvPr/>
        </p:nvSpPr>
        <p:spPr bwMode="auto">
          <a:xfrm>
            <a:off x="5357818" y="1214426"/>
            <a:ext cx="2952750" cy="5078313"/>
          </a:xfrm>
          <a:prstGeom prst="rect">
            <a:avLst/>
          </a:prstGeom>
          <a:noFill/>
          <a:ln w="9525">
            <a:noFill/>
            <a:miter lim="800000"/>
            <a:headEnd/>
            <a:tailEnd/>
          </a:ln>
          <a:effectLst/>
        </p:spPr>
        <p:txBody>
          <a:bodyPr>
            <a:spAutoFit/>
          </a:bodyPr>
          <a:lstStyle/>
          <a:p>
            <a:r>
              <a:rPr lang="zh-CN" altLang="en-US" sz="5400" b="1" dirty="0">
                <a:solidFill>
                  <a:srgbClr val="FF0000"/>
                </a:solidFill>
                <a:effectLst>
                  <a:outerShdw blurRad="38100" dist="38100" dir="2700000" algn="tl">
                    <a:srgbClr val="C0C0C0"/>
                  </a:outerShdw>
                </a:effectLst>
                <a:ea typeface="华文行楷" pitchFamily="2" charset="-122"/>
              </a:rPr>
              <a:t>受到迫害坚持</a:t>
            </a:r>
            <a:r>
              <a:rPr lang="zh-CN" altLang="en-US" sz="5400" b="1" dirty="0" smtClean="0">
                <a:solidFill>
                  <a:srgbClr val="FF0000"/>
                </a:solidFill>
                <a:effectLst>
                  <a:outerShdw blurRad="38100" dist="38100" dir="2700000" algn="tl">
                    <a:srgbClr val="C0C0C0"/>
                  </a:outerShdw>
                </a:effectLst>
                <a:ea typeface="华文行楷" pitchFamily="2" charset="-122"/>
              </a:rPr>
              <a:t>真理</a:t>
            </a:r>
            <a:endParaRPr lang="en-US" altLang="zh-CN" sz="5400" b="1" dirty="0" smtClean="0">
              <a:solidFill>
                <a:srgbClr val="FF0000"/>
              </a:solidFill>
              <a:effectLst>
                <a:outerShdw blurRad="38100" dist="38100" dir="2700000" algn="tl">
                  <a:srgbClr val="C0C0C0"/>
                </a:outerShdw>
              </a:effectLst>
              <a:ea typeface="华文行楷" pitchFamily="2" charset="-122"/>
            </a:endParaRPr>
          </a:p>
          <a:p>
            <a:endParaRPr lang="zh-CN" altLang="en-US" sz="5400" b="1" dirty="0">
              <a:solidFill>
                <a:srgbClr val="FF0000"/>
              </a:solidFill>
              <a:effectLst>
                <a:outerShdw blurRad="38100" dist="38100" dir="2700000" algn="tl">
                  <a:srgbClr val="C0C0C0"/>
                </a:outerShdw>
              </a:effectLst>
              <a:ea typeface="华文行楷" pitchFamily="2" charset="-122"/>
            </a:endParaRPr>
          </a:p>
          <a:p>
            <a:r>
              <a:rPr lang="zh-CN" altLang="en-US" sz="5400" b="1" dirty="0">
                <a:solidFill>
                  <a:srgbClr val="FF0000"/>
                </a:solidFill>
                <a:effectLst>
                  <a:outerShdw blurRad="38100" dist="38100" dir="2700000" algn="tl">
                    <a:srgbClr val="C0C0C0"/>
                  </a:outerShdw>
                </a:effectLst>
                <a:ea typeface="华文行楷" pitchFamily="2" charset="-122"/>
              </a:rPr>
              <a:t>满腔愤怒坚贞不屈</a:t>
            </a:r>
          </a:p>
          <a:p>
            <a:endParaRPr lang="en-US" altLang="zh-CN" sz="5400" b="1" dirty="0">
              <a:solidFill>
                <a:schemeClr val="hlink"/>
              </a:solidFill>
              <a:effectLst>
                <a:outerShdw blurRad="38100" dist="38100" dir="2700000" algn="tl">
                  <a:srgbClr val="C0C0C0"/>
                </a:outerShdw>
              </a:effectLst>
              <a:ea typeface="华文行楷" pitchFamily="2" charset="-122"/>
            </a:endParaRPr>
          </a:p>
        </p:txBody>
      </p:sp>
      <p:sp>
        <p:nvSpPr>
          <p:cNvPr id="71685" name="Text Box 5"/>
          <p:cNvSpPr txBox="1">
            <a:spLocks noChangeArrowheads="1"/>
          </p:cNvSpPr>
          <p:nvPr/>
        </p:nvSpPr>
        <p:spPr bwMode="auto">
          <a:xfrm>
            <a:off x="468314" y="2977886"/>
            <a:ext cx="1213794" cy="707886"/>
          </a:xfrm>
          <a:prstGeom prst="rect">
            <a:avLst/>
          </a:prstGeom>
          <a:noFill/>
          <a:ln w="9525">
            <a:noFill/>
            <a:miter lim="800000"/>
            <a:headEnd/>
            <a:tailEnd/>
          </a:ln>
          <a:effectLst/>
        </p:spPr>
        <p:txBody>
          <a:bodyPr wrap="none">
            <a:spAutoFit/>
          </a:bodyPr>
          <a:lstStyle/>
          <a:p>
            <a:r>
              <a:rPr lang="zh-CN" altLang="en-US" sz="4000" b="1">
                <a:effectLst>
                  <a:outerShdw blurRad="38100" dist="38100" dir="2700000" algn="tl">
                    <a:srgbClr val="C0C0C0"/>
                  </a:outerShdw>
                </a:effectLst>
                <a:ea typeface="黑体" pitchFamily="49" charset="-122"/>
              </a:rPr>
              <a:t>屈原</a:t>
            </a:r>
          </a:p>
        </p:txBody>
      </p:sp>
      <p:sp>
        <p:nvSpPr>
          <p:cNvPr id="71686" name="AutoShape 6"/>
          <p:cNvSpPr>
            <a:spLocks/>
          </p:cNvSpPr>
          <p:nvPr/>
        </p:nvSpPr>
        <p:spPr bwMode="auto">
          <a:xfrm>
            <a:off x="1692275" y="2071682"/>
            <a:ext cx="236520" cy="2428891"/>
          </a:xfrm>
          <a:prstGeom prst="leftBrace">
            <a:avLst>
              <a:gd name="adj1" fmla="val 88971"/>
              <a:gd name="adj2" fmla="val 50000"/>
            </a:avLst>
          </a:prstGeom>
          <a:noFill/>
          <a:ln w="76200">
            <a:solidFill>
              <a:schemeClr val="tx1"/>
            </a:solidFill>
            <a:round/>
            <a:headEnd/>
            <a:tailEnd/>
          </a:ln>
          <a:effectLst/>
        </p:spPr>
        <p:txBody>
          <a:bodyPr wrap="none" anchor="ctr"/>
          <a:lstStyle/>
          <a:p>
            <a:endParaRPr lang="zh-CN" altLang="en-US"/>
          </a:p>
        </p:txBody>
      </p:sp>
      <p:sp>
        <p:nvSpPr>
          <p:cNvPr id="71687" name="Text Box 7"/>
          <p:cNvSpPr txBox="1">
            <a:spLocks noChangeArrowheads="1"/>
          </p:cNvSpPr>
          <p:nvPr/>
        </p:nvSpPr>
        <p:spPr bwMode="auto">
          <a:xfrm>
            <a:off x="2751138" y="3942292"/>
            <a:ext cx="184731" cy="369332"/>
          </a:xfrm>
          <a:prstGeom prst="rect">
            <a:avLst/>
          </a:prstGeom>
          <a:noFill/>
          <a:ln w="9525">
            <a:noFill/>
            <a:miter lim="800000"/>
            <a:headEnd/>
            <a:tailEnd/>
          </a:ln>
          <a:effectLst/>
        </p:spPr>
        <p:txBody>
          <a:bodyPr wrap="none">
            <a:spAutoFit/>
          </a:bodyPr>
          <a:lstStyle/>
          <a:p>
            <a:endParaRPr lang="zh-CN" altLang="zh-CN"/>
          </a:p>
        </p:txBody>
      </p:sp>
      <p:sp>
        <p:nvSpPr>
          <p:cNvPr id="71688" name="Text Box 8"/>
          <p:cNvSpPr txBox="1">
            <a:spLocks noChangeArrowheads="1"/>
          </p:cNvSpPr>
          <p:nvPr/>
        </p:nvSpPr>
        <p:spPr bwMode="auto">
          <a:xfrm>
            <a:off x="3059113" y="1177396"/>
            <a:ext cx="1941515" cy="2062103"/>
          </a:xfrm>
          <a:prstGeom prst="rect">
            <a:avLst/>
          </a:prstGeom>
          <a:noFill/>
          <a:ln w="57150">
            <a:solidFill>
              <a:srgbClr val="FF0000"/>
            </a:solidFill>
            <a:miter lim="800000"/>
            <a:headEnd/>
            <a:tailEnd/>
          </a:ln>
          <a:effectLst/>
        </p:spPr>
        <p:txBody>
          <a:bodyPr wrap="square">
            <a:spAutoFit/>
          </a:bodyPr>
          <a:lstStyle/>
          <a:p>
            <a:r>
              <a:rPr lang="zh-CN" altLang="en-US" sz="3200" b="1" dirty="0">
                <a:effectLst>
                  <a:outerShdw blurRad="38100" dist="38100" dir="2700000" algn="tl">
                    <a:srgbClr val="C0C0C0"/>
                  </a:outerShdw>
                </a:effectLst>
                <a:ea typeface="隶书" pitchFamily="49" charset="-122"/>
              </a:rPr>
              <a:t>戴有刑具</a:t>
            </a:r>
          </a:p>
          <a:p>
            <a:r>
              <a:rPr lang="zh-CN" altLang="en-US" sz="3200" b="1" dirty="0">
                <a:effectLst>
                  <a:outerShdw blurRad="38100" dist="38100" dir="2700000" algn="tl">
                    <a:srgbClr val="C0C0C0"/>
                  </a:outerShdw>
                </a:effectLst>
                <a:ea typeface="隶书" pitchFamily="49" charset="-122"/>
              </a:rPr>
              <a:t>系有长链</a:t>
            </a:r>
          </a:p>
          <a:p>
            <a:r>
              <a:rPr lang="zh-CN" altLang="en-US" sz="3200" b="1" dirty="0">
                <a:effectLst>
                  <a:outerShdw blurRad="38100" dist="38100" dir="2700000" algn="tl">
                    <a:srgbClr val="C0C0C0"/>
                  </a:outerShdw>
                </a:effectLst>
                <a:ea typeface="隶书" pitchFamily="49" charset="-122"/>
              </a:rPr>
              <a:t>穿着囚衣</a:t>
            </a:r>
          </a:p>
          <a:p>
            <a:r>
              <a:rPr lang="zh-CN" altLang="en-US" sz="3200" b="1" dirty="0">
                <a:effectLst>
                  <a:outerShdw blurRad="38100" dist="38100" dir="2700000" algn="tl">
                    <a:srgbClr val="C0C0C0"/>
                  </a:outerShdw>
                </a:effectLst>
                <a:ea typeface="隶书" pitchFamily="49" charset="-122"/>
              </a:rPr>
              <a:t>披散头发</a:t>
            </a:r>
          </a:p>
        </p:txBody>
      </p:sp>
      <p:sp>
        <p:nvSpPr>
          <p:cNvPr id="71689" name="Text Box 9"/>
          <p:cNvSpPr txBox="1">
            <a:spLocks noChangeArrowheads="1"/>
          </p:cNvSpPr>
          <p:nvPr/>
        </p:nvSpPr>
        <p:spPr bwMode="auto">
          <a:xfrm>
            <a:off x="3059113" y="3337720"/>
            <a:ext cx="1941515" cy="2062103"/>
          </a:xfrm>
          <a:prstGeom prst="rect">
            <a:avLst/>
          </a:prstGeom>
          <a:noFill/>
          <a:ln w="57150">
            <a:solidFill>
              <a:srgbClr val="FF0000"/>
            </a:solidFill>
            <a:miter lim="800000"/>
            <a:headEnd/>
            <a:tailEnd/>
          </a:ln>
          <a:effectLst/>
        </p:spPr>
        <p:txBody>
          <a:bodyPr wrap="square">
            <a:spAutoFit/>
          </a:bodyPr>
          <a:lstStyle/>
          <a:p>
            <a:r>
              <a:rPr lang="zh-CN" altLang="en-US" sz="3200" b="1" dirty="0">
                <a:effectLst>
                  <a:outerShdw blurRad="38100" dist="38100" dir="2700000" algn="tl">
                    <a:srgbClr val="C0C0C0"/>
                  </a:outerShdw>
                </a:effectLst>
                <a:ea typeface="隶书" pitchFamily="49" charset="-122"/>
              </a:rPr>
              <a:t>伫立睥睨</a:t>
            </a:r>
          </a:p>
          <a:p>
            <a:r>
              <a:rPr lang="zh-CN" altLang="en-US" sz="3200" b="1" dirty="0">
                <a:effectLst>
                  <a:outerShdw blurRad="38100" dist="38100" dir="2700000" algn="tl">
                    <a:srgbClr val="C0C0C0"/>
                  </a:outerShdw>
                </a:effectLst>
                <a:ea typeface="隶书" pitchFamily="49" charset="-122"/>
              </a:rPr>
              <a:t>目含怒火</a:t>
            </a:r>
          </a:p>
          <a:p>
            <a:r>
              <a:rPr lang="zh-CN" altLang="en-US" sz="3200" b="1" dirty="0">
                <a:effectLst>
                  <a:outerShdw blurRad="38100" dist="38100" dir="2700000" algn="tl">
                    <a:srgbClr val="C0C0C0"/>
                  </a:outerShdw>
                </a:effectLst>
                <a:ea typeface="隶书" pitchFamily="49" charset="-122"/>
              </a:rPr>
              <a:t>两手同举</a:t>
            </a:r>
          </a:p>
          <a:p>
            <a:r>
              <a:rPr lang="zh-CN" altLang="en-US" sz="3200" b="1" dirty="0">
                <a:effectLst>
                  <a:outerShdw blurRad="38100" dist="38100" dir="2700000" algn="tl">
                    <a:srgbClr val="C0C0C0"/>
                  </a:outerShdw>
                </a:effectLst>
                <a:ea typeface="隶书" pitchFamily="49" charset="-122"/>
              </a:rPr>
              <a:t>曲拳于胸</a:t>
            </a:r>
          </a:p>
        </p:txBody>
      </p:sp>
      <p:sp>
        <p:nvSpPr>
          <p:cNvPr id="71690" name="Text Box 10"/>
          <p:cNvSpPr txBox="1">
            <a:spLocks noChangeArrowheads="1"/>
          </p:cNvSpPr>
          <p:nvPr/>
        </p:nvSpPr>
        <p:spPr bwMode="auto">
          <a:xfrm>
            <a:off x="2143109" y="0"/>
            <a:ext cx="6858047" cy="1015663"/>
          </a:xfrm>
          <a:prstGeom prst="rect">
            <a:avLst/>
          </a:prstGeom>
          <a:noFill/>
          <a:ln w="9525">
            <a:noFill/>
            <a:miter lim="800000"/>
            <a:headEnd/>
            <a:tailEnd/>
          </a:ln>
          <a:effectLst/>
        </p:spPr>
        <p:txBody>
          <a:bodyPr wrap="square">
            <a:spAutoFit/>
          </a:bodyPr>
          <a:lstStyle/>
          <a:p>
            <a:r>
              <a:rPr lang="en-US" altLang="zh-CN" sz="3600" b="1" dirty="0">
                <a:solidFill>
                  <a:schemeClr val="hlink"/>
                </a:solidFill>
                <a:effectLst>
                  <a:outerShdw blurRad="38100" dist="38100" dir="2700000" algn="tl">
                    <a:srgbClr val="C0C0C0"/>
                  </a:outerShdw>
                </a:effectLst>
                <a:latin typeface="黑体" pitchFamily="49" charset="-122"/>
                <a:ea typeface="黑体" pitchFamily="49" charset="-122"/>
              </a:rPr>
              <a:t>-</a:t>
            </a:r>
            <a:r>
              <a:rPr kumimoji="1" lang="zh-CN" altLang="en-US" sz="2400" b="1" dirty="0">
                <a:solidFill>
                  <a:schemeClr val="accent2"/>
                </a:solidFill>
              </a:rPr>
              <a:t>为舞台上屈原的动作、形象外貌作了必要的</a:t>
            </a:r>
            <a:r>
              <a:rPr kumimoji="1" lang="zh-CN" altLang="en-US" sz="2400" b="1" dirty="0">
                <a:solidFill>
                  <a:srgbClr val="FF0000"/>
                </a:solidFill>
              </a:rPr>
              <a:t>交代</a:t>
            </a:r>
            <a:r>
              <a:rPr kumimoji="1" lang="zh-CN" altLang="en-US" sz="2400" b="1" dirty="0">
                <a:solidFill>
                  <a:schemeClr val="accent2"/>
                </a:solidFill>
              </a:rPr>
              <a:t>，</a:t>
            </a:r>
            <a:r>
              <a:rPr lang="zh-CN" altLang="en-US" sz="2400" b="1" dirty="0">
                <a:effectLst>
                  <a:outerShdw blurRad="38100" dist="38100" dir="2700000" algn="tl">
                    <a:srgbClr val="C0C0C0"/>
                  </a:outerShdw>
                </a:effectLst>
                <a:latin typeface="黑体" pitchFamily="49" charset="-122"/>
                <a:ea typeface="黑体" pitchFamily="49" charset="-122"/>
              </a:rPr>
              <a:t>为读者理解下文的震天撼地的呼喊作了铺垫。</a:t>
            </a:r>
            <a:endParaRPr lang="zh-CN" altLang="en-US" sz="2800" b="1" dirty="0">
              <a:effectLst>
                <a:outerShdw blurRad="38100" dist="38100" dir="2700000" algn="tl">
                  <a:srgbClr val="C0C0C0"/>
                </a:outerShdw>
              </a:effectLst>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1685"/>
                                        </p:tgtEl>
                                        <p:attrNameLst>
                                          <p:attrName>style.visibility</p:attrName>
                                        </p:attrNameLst>
                                      </p:cBhvr>
                                      <p:to>
                                        <p:strVal val="visible"/>
                                      </p:to>
                                    </p:set>
                                    <p:animEffect transition="in" filter="dissolve">
                                      <p:cBhvr>
                                        <p:cTn id="7" dur="500"/>
                                        <p:tgtEl>
                                          <p:spTgt spid="7168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1686"/>
                                        </p:tgtEl>
                                        <p:attrNameLst>
                                          <p:attrName>style.visibility</p:attrName>
                                        </p:attrNameLst>
                                      </p:cBhvr>
                                      <p:to>
                                        <p:strVal val="visible"/>
                                      </p:to>
                                    </p:set>
                                    <p:animEffect transition="in" filter="dissolve">
                                      <p:cBhvr>
                                        <p:cTn id="12" dur="500"/>
                                        <p:tgtEl>
                                          <p:spTgt spid="71686"/>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71683"/>
                                        </p:tgtEl>
                                        <p:attrNameLst>
                                          <p:attrName>style.visibility</p:attrName>
                                        </p:attrNameLst>
                                      </p:cBhvr>
                                      <p:to>
                                        <p:strVal val="visible"/>
                                      </p:to>
                                    </p:set>
                                    <p:anim calcmode="lin" valueType="num">
                                      <p:cBhvr>
                                        <p:cTn id="17" dur="500" fill="hold"/>
                                        <p:tgtEl>
                                          <p:spTgt spid="71683"/>
                                        </p:tgtEl>
                                        <p:attrNameLst>
                                          <p:attrName>ppt_w</p:attrName>
                                        </p:attrNameLst>
                                      </p:cBhvr>
                                      <p:tavLst>
                                        <p:tav tm="0">
                                          <p:val>
                                            <p:fltVal val="0"/>
                                          </p:val>
                                        </p:tav>
                                        <p:tav tm="100000">
                                          <p:val>
                                            <p:strVal val="#ppt_w"/>
                                          </p:val>
                                        </p:tav>
                                      </p:tavLst>
                                    </p:anim>
                                    <p:anim calcmode="lin" valueType="num">
                                      <p:cBhvr>
                                        <p:cTn id="18" dur="500" fill="hold"/>
                                        <p:tgtEl>
                                          <p:spTgt spid="71683"/>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71688"/>
                                        </p:tgtEl>
                                        <p:attrNameLst>
                                          <p:attrName>style.visibility</p:attrName>
                                        </p:attrNameLst>
                                      </p:cBhvr>
                                      <p:to>
                                        <p:strVal val="visible"/>
                                      </p:to>
                                    </p:set>
                                    <p:anim calcmode="lin" valueType="num">
                                      <p:cBhvr>
                                        <p:cTn id="23" dur="500" fill="hold"/>
                                        <p:tgtEl>
                                          <p:spTgt spid="71688"/>
                                        </p:tgtEl>
                                        <p:attrNameLst>
                                          <p:attrName>ppt_w</p:attrName>
                                        </p:attrNameLst>
                                      </p:cBhvr>
                                      <p:tavLst>
                                        <p:tav tm="0">
                                          <p:val>
                                            <p:fltVal val="0"/>
                                          </p:val>
                                        </p:tav>
                                        <p:tav tm="100000">
                                          <p:val>
                                            <p:strVal val="#ppt_w"/>
                                          </p:val>
                                        </p:tav>
                                      </p:tavLst>
                                    </p:anim>
                                    <p:anim calcmode="lin" valueType="num">
                                      <p:cBhvr>
                                        <p:cTn id="24" dur="500" fill="hold"/>
                                        <p:tgtEl>
                                          <p:spTgt spid="71688"/>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71689"/>
                                        </p:tgtEl>
                                        <p:attrNameLst>
                                          <p:attrName>style.visibility</p:attrName>
                                        </p:attrNameLst>
                                      </p:cBhvr>
                                      <p:to>
                                        <p:strVal val="visible"/>
                                      </p:to>
                                    </p:set>
                                    <p:anim calcmode="lin" valueType="num">
                                      <p:cBhvr>
                                        <p:cTn id="29" dur="500" fill="hold"/>
                                        <p:tgtEl>
                                          <p:spTgt spid="71689"/>
                                        </p:tgtEl>
                                        <p:attrNameLst>
                                          <p:attrName>ppt_w</p:attrName>
                                        </p:attrNameLst>
                                      </p:cBhvr>
                                      <p:tavLst>
                                        <p:tav tm="0">
                                          <p:val>
                                            <p:fltVal val="0"/>
                                          </p:val>
                                        </p:tav>
                                        <p:tav tm="100000">
                                          <p:val>
                                            <p:strVal val="#ppt_w"/>
                                          </p:val>
                                        </p:tav>
                                      </p:tavLst>
                                    </p:anim>
                                    <p:anim calcmode="lin" valueType="num">
                                      <p:cBhvr>
                                        <p:cTn id="30" dur="500" fill="hold"/>
                                        <p:tgtEl>
                                          <p:spTgt spid="71689"/>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9" presetClass="entr" presetSubtype="10" fill="hold" grpId="0" nodeType="clickEffect">
                                  <p:stCondLst>
                                    <p:cond delay="0"/>
                                  </p:stCondLst>
                                  <p:childTnLst>
                                    <p:set>
                                      <p:cBhvr>
                                        <p:cTn id="34" dur="1" fill="hold">
                                          <p:stCondLst>
                                            <p:cond delay="0"/>
                                          </p:stCondLst>
                                        </p:cTn>
                                        <p:tgtEl>
                                          <p:spTgt spid="71684"/>
                                        </p:tgtEl>
                                        <p:attrNameLst>
                                          <p:attrName>style.visibility</p:attrName>
                                        </p:attrNameLst>
                                      </p:cBhvr>
                                      <p:to>
                                        <p:strVal val="visible"/>
                                      </p:to>
                                    </p:set>
                                    <p:anim calcmode="lin" valueType="num">
                                      <p:cBhvr>
                                        <p:cTn id="35" dur="1000" fill="hold"/>
                                        <p:tgtEl>
                                          <p:spTgt spid="71684"/>
                                        </p:tgtEl>
                                        <p:attrNameLst>
                                          <p:attrName>ppt_w</p:attrName>
                                        </p:attrNameLst>
                                      </p:cBhvr>
                                      <p:tavLst>
                                        <p:tav tm="0" fmla="#ppt_w*sin(2.5*pi*$)">
                                          <p:val>
                                            <p:fltVal val="0"/>
                                          </p:val>
                                        </p:tav>
                                        <p:tav tm="100000">
                                          <p:val>
                                            <p:fltVal val="1"/>
                                          </p:val>
                                        </p:tav>
                                      </p:tavLst>
                                    </p:anim>
                                    <p:anim calcmode="lin" valueType="num">
                                      <p:cBhvr>
                                        <p:cTn id="36" dur="1000" fill="hold"/>
                                        <p:tgtEl>
                                          <p:spTgt spid="71684"/>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grpId="0" nodeType="clickEffect">
                                  <p:stCondLst>
                                    <p:cond delay="0"/>
                                  </p:stCondLst>
                                  <p:childTnLst>
                                    <p:set>
                                      <p:cBhvr>
                                        <p:cTn id="40" dur="1" fill="hold">
                                          <p:stCondLst>
                                            <p:cond delay="0"/>
                                          </p:stCondLst>
                                        </p:cTn>
                                        <p:tgtEl>
                                          <p:spTgt spid="71690"/>
                                        </p:tgtEl>
                                        <p:attrNameLst>
                                          <p:attrName>style.visibility</p:attrName>
                                        </p:attrNameLst>
                                      </p:cBhvr>
                                      <p:to>
                                        <p:strVal val="visible"/>
                                      </p:to>
                                    </p:set>
                                    <p:anim calcmode="lin" valueType="num">
                                      <p:cBhvr additive="base">
                                        <p:cTn id="41" dur="500" fill="hold"/>
                                        <p:tgtEl>
                                          <p:spTgt spid="71690"/>
                                        </p:tgtEl>
                                        <p:attrNameLst>
                                          <p:attrName>ppt_x</p:attrName>
                                        </p:attrNameLst>
                                      </p:cBhvr>
                                      <p:tavLst>
                                        <p:tav tm="0">
                                          <p:val>
                                            <p:strVal val="1+#ppt_w/2"/>
                                          </p:val>
                                        </p:tav>
                                        <p:tav tm="100000">
                                          <p:val>
                                            <p:strVal val="#ppt_x"/>
                                          </p:val>
                                        </p:tav>
                                      </p:tavLst>
                                    </p:anim>
                                    <p:anim calcmode="lin" valueType="num">
                                      <p:cBhvr additive="base">
                                        <p:cTn id="42" dur="500" fill="hold"/>
                                        <p:tgtEl>
                                          <p:spTgt spid="716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1684" grpId="0"/>
      <p:bldP spid="71685" grpId="0"/>
      <p:bldP spid="71686" grpId="0" animBg="1"/>
      <p:bldP spid="71688" grpId="0" animBg="1"/>
      <p:bldP spid="71689" grpId="0" animBg="1"/>
      <p:bldP spid="7169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928662" y="190500"/>
            <a:ext cx="8001056" cy="5047536"/>
          </a:xfrm>
          <a:prstGeom prst="rect">
            <a:avLst/>
          </a:prstGeom>
          <a:noFill/>
          <a:ln w="12700" cap="sq">
            <a:noFill/>
            <a:miter lim="800000"/>
            <a:headEnd type="none" w="sm" len="sm"/>
            <a:tailEnd type="none" w="sm" len="sm"/>
          </a:ln>
          <a:effectLst/>
        </p:spPr>
        <p:txBody>
          <a:bodyPr wrap="square">
            <a:spAutoFit/>
          </a:bodyPr>
          <a:lstStyle/>
          <a:p>
            <a:pPr>
              <a:spcBef>
                <a:spcPct val="50000"/>
              </a:spcBef>
            </a:pPr>
            <a:r>
              <a:rPr lang="zh-CN" altLang="en-US" sz="2800" b="1" dirty="0">
                <a:solidFill>
                  <a:schemeClr val="accent2"/>
                </a:solidFill>
                <a:latin typeface="华文隶书" pitchFamily="2" charset="-122"/>
                <a:ea typeface="华文隶书" pitchFamily="2" charset="-122"/>
              </a:rPr>
              <a:t>字的读音</a:t>
            </a:r>
            <a:r>
              <a:rPr lang="zh-CN" altLang="en-US" sz="1400" b="1" dirty="0">
                <a:latin typeface="华文隶书" pitchFamily="2" charset="-122"/>
                <a:ea typeface="华文隶书" pitchFamily="2" charset="-122"/>
              </a:rPr>
              <a:t>：</a:t>
            </a:r>
          </a:p>
          <a:p>
            <a:pPr>
              <a:spcBef>
                <a:spcPct val="50000"/>
              </a:spcBef>
            </a:pPr>
            <a:r>
              <a:rPr lang="zh-CN" altLang="en-US" sz="2800" b="1" dirty="0">
                <a:latin typeface="华文中宋" pitchFamily="2" charset="-122"/>
                <a:ea typeface="华文中宋" pitchFamily="2" charset="-122"/>
              </a:rPr>
              <a:t>睥睨</a:t>
            </a:r>
            <a:r>
              <a:rPr lang="en-US" altLang="zh-CN" sz="2800" b="1" dirty="0" err="1">
                <a:solidFill>
                  <a:srgbClr val="FF0000"/>
                </a:solidFill>
                <a:latin typeface="华文中宋" pitchFamily="2" charset="-122"/>
                <a:ea typeface="华文中宋" pitchFamily="2" charset="-122"/>
              </a:rPr>
              <a:t>p</a:t>
            </a:r>
            <a:r>
              <a:rPr lang="en-US" altLang="zh-CN" sz="2800" b="1" dirty="0" err="1">
                <a:solidFill>
                  <a:srgbClr val="FF0000"/>
                </a:solidFill>
                <a:latin typeface="Times New Roman"/>
                <a:ea typeface="华文中宋" pitchFamily="2" charset="-122"/>
              </a:rPr>
              <a:t>ì</a:t>
            </a:r>
            <a:r>
              <a:rPr lang="en-US" altLang="zh-CN" sz="2800" b="1" dirty="0">
                <a:solidFill>
                  <a:srgbClr val="FF0000"/>
                </a:solidFill>
                <a:latin typeface="华文中宋" pitchFamily="2" charset="-122"/>
                <a:ea typeface="华文中宋" pitchFamily="2" charset="-122"/>
              </a:rPr>
              <a:t> </a:t>
            </a:r>
            <a:r>
              <a:rPr lang="en-US" altLang="zh-CN" sz="2800" b="1" dirty="0" err="1">
                <a:solidFill>
                  <a:srgbClr val="FF0000"/>
                </a:solidFill>
                <a:latin typeface="华文中宋" pitchFamily="2" charset="-122"/>
                <a:ea typeface="华文中宋" pitchFamily="2" charset="-122"/>
              </a:rPr>
              <a:t>n</a:t>
            </a:r>
            <a:r>
              <a:rPr lang="en-US" altLang="zh-CN" sz="2800" b="1" dirty="0" err="1">
                <a:solidFill>
                  <a:srgbClr val="FF0000"/>
                </a:solidFill>
                <a:latin typeface="Times New Roman"/>
                <a:ea typeface="华文中宋" pitchFamily="2" charset="-122"/>
              </a:rPr>
              <a:t>ì</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波澜</a:t>
            </a:r>
            <a:r>
              <a:rPr lang="en-US" altLang="zh-CN" sz="2800" b="1" dirty="0" err="1">
                <a:solidFill>
                  <a:srgbClr val="FF0000"/>
                </a:solidFill>
                <a:latin typeface="华文中宋" pitchFamily="2" charset="-122"/>
                <a:ea typeface="华文中宋" pitchFamily="2" charset="-122"/>
              </a:rPr>
              <a:t>l</a:t>
            </a:r>
            <a:r>
              <a:rPr lang="en-US" altLang="zh-CN" sz="2800" b="1" dirty="0" err="1">
                <a:solidFill>
                  <a:srgbClr val="FF0000"/>
                </a:solidFill>
                <a:latin typeface="Times New Roman"/>
                <a:ea typeface="华文中宋" pitchFamily="2" charset="-122"/>
              </a:rPr>
              <a:t>á</a:t>
            </a:r>
            <a:r>
              <a:rPr lang="en-US" altLang="zh-CN" sz="2800" b="1" dirty="0" err="1">
                <a:solidFill>
                  <a:srgbClr val="FF0000"/>
                </a:solidFill>
                <a:latin typeface="华文中宋" pitchFamily="2" charset="-122"/>
                <a:ea typeface="华文中宋" pitchFamily="2" charset="-122"/>
              </a:rPr>
              <a:t>n</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发泄</a:t>
            </a:r>
            <a:r>
              <a:rPr lang="en-US" altLang="zh-CN" sz="2800" b="1" dirty="0" err="1">
                <a:solidFill>
                  <a:srgbClr val="FF0000"/>
                </a:solidFill>
                <a:latin typeface="华文中宋" pitchFamily="2" charset="-122"/>
                <a:ea typeface="华文中宋" pitchFamily="2" charset="-122"/>
              </a:rPr>
              <a:t>xi</a:t>
            </a:r>
            <a:r>
              <a:rPr lang="en-US" altLang="zh-CN" sz="2800" b="1" dirty="0" err="1">
                <a:solidFill>
                  <a:srgbClr val="FF0000"/>
                </a:solidFill>
                <a:latin typeface="Times New Roman"/>
                <a:ea typeface="华文中宋" pitchFamily="2" charset="-122"/>
              </a:rPr>
              <a:t>è</a:t>
            </a:r>
            <a:r>
              <a:rPr lang="en-US" altLang="zh-CN" sz="2800" b="1" dirty="0">
                <a:solidFill>
                  <a:srgbClr val="FF0000"/>
                </a:solidFill>
                <a:latin typeface="华文中宋" pitchFamily="2" charset="-122"/>
                <a:ea typeface="华文中宋" pitchFamily="2" charset="-122"/>
              </a:rPr>
              <a:t>   </a:t>
            </a:r>
          </a:p>
          <a:p>
            <a:pPr>
              <a:spcBef>
                <a:spcPct val="50000"/>
              </a:spcBef>
            </a:pPr>
            <a:r>
              <a:rPr lang="zh-CN" altLang="en-US" sz="2800" b="1" dirty="0">
                <a:latin typeface="华文中宋" pitchFamily="2" charset="-122"/>
                <a:ea typeface="华文中宋" pitchFamily="2" charset="-122"/>
              </a:rPr>
              <a:t>鞺鞺鞳鞈</a:t>
            </a:r>
            <a:r>
              <a:rPr lang="en-US" altLang="zh-CN" sz="2800" b="1" dirty="0" err="1">
                <a:solidFill>
                  <a:srgbClr val="FF0000"/>
                </a:solidFill>
                <a:latin typeface="华文中宋" pitchFamily="2" charset="-122"/>
                <a:ea typeface="华文中宋" pitchFamily="2" charset="-122"/>
              </a:rPr>
              <a:t>tāng</a:t>
            </a:r>
            <a:r>
              <a:rPr lang="en-US" altLang="zh-CN" sz="2800" b="1" dirty="0">
                <a:solidFill>
                  <a:srgbClr val="FF0000"/>
                </a:solidFill>
                <a:latin typeface="华文中宋" pitchFamily="2" charset="-122"/>
                <a:ea typeface="华文中宋" pitchFamily="2" charset="-122"/>
              </a:rPr>
              <a:t> </a:t>
            </a:r>
            <a:r>
              <a:rPr lang="en-US" altLang="zh-CN" sz="2800" b="1" dirty="0" err="1">
                <a:solidFill>
                  <a:srgbClr val="FF0000"/>
                </a:solidFill>
                <a:latin typeface="华文中宋" pitchFamily="2" charset="-122"/>
                <a:ea typeface="华文中宋" pitchFamily="2" charset="-122"/>
              </a:rPr>
              <a:t>t</a:t>
            </a:r>
            <a:r>
              <a:rPr lang="en-US" altLang="zh-CN" sz="2800" b="1" dirty="0" err="1">
                <a:solidFill>
                  <a:srgbClr val="FF0000"/>
                </a:solidFill>
                <a:latin typeface="Times New Roman"/>
                <a:ea typeface="华文中宋" pitchFamily="2" charset="-122"/>
              </a:rPr>
              <a:t>à</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污秽</a:t>
            </a:r>
            <a:r>
              <a:rPr lang="en-US" altLang="zh-CN" sz="2800" b="1" dirty="0" err="1">
                <a:solidFill>
                  <a:srgbClr val="FF0000"/>
                </a:solidFill>
                <a:latin typeface="华文中宋" pitchFamily="2" charset="-122"/>
                <a:ea typeface="华文中宋" pitchFamily="2" charset="-122"/>
              </a:rPr>
              <a:t>hu</a:t>
            </a:r>
            <a:r>
              <a:rPr lang="en-US" altLang="zh-CN" sz="2800" b="1" dirty="0" err="1">
                <a:solidFill>
                  <a:srgbClr val="FF0000"/>
                </a:solidFill>
                <a:latin typeface="Times New Roman"/>
                <a:ea typeface="华文中宋" pitchFamily="2" charset="-122"/>
              </a:rPr>
              <a:t>ì</a:t>
            </a:r>
            <a:r>
              <a:rPr lang="zh-CN" altLang="en-US" sz="2800" b="1" dirty="0">
                <a:latin typeface="华文中宋" pitchFamily="2" charset="-122"/>
                <a:ea typeface="华文中宋" pitchFamily="2" charset="-122"/>
              </a:rPr>
              <a:t>稽首</a:t>
            </a:r>
            <a:r>
              <a:rPr lang="en-US" altLang="zh-CN" sz="2800" b="1" dirty="0" err="1">
                <a:solidFill>
                  <a:srgbClr val="FF0000"/>
                </a:solidFill>
                <a:latin typeface="华文中宋" pitchFamily="2" charset="-122"/>
                <a:ea typeface="华文中宋" pitchFamily="2" charset="-122"/>
              </a:rPr>
              <a:t>qǐ</a:t>
            </a:r>
            <a:r>
              <a:rPr lang="en-US" altLang="zh-CN" sz="2800" b="1" dirty="0">
                <a:solidFill>
                  <a:srgbClr val="FF0000"/>
                </a:solidFill>
                <a:latin typeface="华文中宋" pitchFamily="2" charset="-122"/>
                <a:ea typeface="华文中宋" pitchFamily="2" charset="-122"/>
              </a:rPr>
              <a:t>   </a:t>
            </a:r>
          </a:p>
          <a:p>
            <a:pPr>
              <a:spcBef>
                <a:spcPct val="50000"/>
              </a:spcBef>
            </a:pPr>
            <a:r>
              <a:rPr lang="zh-CN" altLang="en-US" sz="2800" b="1" dirty="0">
                <a:latin typeface="华文中宋" pitchFamily="2" charset="-122"/>
                <a:ea typeface="华文中宋" pitchFamily="2" charset="-122"/>
              </a:rPr>
              <a:t>迸射</a:t>
            </a:r>
            <a:r>
              <a:rPr lang="en-US" altLang="zh-CN" sz="2800" b="1" dirty="0" err="1">
                <a:solidFill>
                  <a:srgbClr val="FF0000"/>
                </a:solidFill>
                <a:latin typeface="华文中宋" pitchFamily="2" charset="-122"/>
                <a:ea typeface="华文中宋" pitchFamily="2" charset="-122"/>
              </a:rPr>
              <a:t>b</a:t>
            </a:r>
            <a:r>
              <a:rPr lang="en-US" altLang="zh-CN" sz="2800" b="1" dirty="0" err="1">
                <a:solidFill>
                  <a:srgbClr val="FF0000"/>
                </a:solidFill>
                <a:latin typeface="Times New Roman"/>
                <a:ea typeface="华文中宋" pitchFamily="2" charset="-122"/>
              </a:rPr>
              <a:t>è</a:t>
            </a:r>
            <a:r>
              <a:rPr lang="en-US" altLang="zh-CN" sz="2800" b="1" dirty="0" err="1">
                <a:solidFill>
                  <a:srgbClr val="FF0000"/>
                </a:solidFill>
                <a:latin typeface="华文中宋" pitchFamily="2" charset="-122"/>
                <a:ea typeface="华文中宋" pitchFamily="2" charset="-122"/>
              </a:rPr>
              <a:t>ng</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罪孽</a:t>
            </a:r>
            <a:r>
              <a:rPr lang="en-US" altLang="zh-CN" sz="2800" b="1" dirty="0" err="1">
                <a:solidFill>
                  <a:srgbClr val="FF0000"/>
                </a:solidFill>
                <a:latin typeface="华文中宋" pitchFamily="2" charset="-122"/>
                <a:ea typeface="华文中宋" pitchFamily="2" charset="-122"/>
              </a:rPr>
              <a:t>ni</a:t>
            </a:r>
            <a:r>
              <a:rPr lang="en-US" altLang="zh-CN" sz="2800" b="1" dirty="0" err="1">
                <a:solidFill>
                  <a:srgbClr val="FF0000"/>
                </a:solidFill>
                <a:latin typeface="Times New Roman"/>
                <a:ea typeface="华文中宋" pitchFamily="2" charset="-122"/>
              </a:rPr>
              <a:t>è</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脚镣</a:t>
            </a:r>
            <a:r>
              <a:rPr lang="en-US" altLang="zh-CN" sz="2800" b="1" dirty="0" err="1">
                <a:solidFill>
                  <a:srgbClr val="FF0000"/>
                </a:solidFill>
                <a:latin typeface="华文中宋" pitchFamily="2" charset="-122"/>
                <a:ea typeface="华文中宋" pitchFamily="2" charset="-122"/>
              </a:rPr>
              <a:t>li</a:t>
            </a:r>
            <a:r>
              <a:rPr lang="en-US" altLang="zh-CN" sz="2800" b="1" dirty="0" err="1">
                <a:solidFill>
                  <a:srgbClr val="FF0000"/>
                </a:solidFill>
                <a:latin typeface="Times New Roman"/>
                <a:ea typeface="华文中宋" pitchFamily="2" charset="-122"/>
              </a:rPr>
              <a:t>à</a:t>
            </a:r>
            <a:r>
              <a:rPr lang="en-US" altLang="zh-CN" sz="2800" b="1" dirty="0" err="1">
                <a:solidFill>
                  <a:srgbClr val="FF0000"/>
                </a:solidFill>
                <a:latin typeface="华文中宋" pitchFamily="2" charset="-122"/>
                <a:ea typeface="华文中宋" pitchFamily="2" charset="-122"/>
              </a:rPr>
              <a:t>o</a:t>
            </a:r>
            <a:r>
              <a:rPr lang="en-US" altLang="zh-CN" sz="2800" b="1" dirty="0">
                <a:solidFill>
                  <a:srgbClr val="FF0000"/>
                </a:solidFill>
                <a:latin typeface="华文中宋" pitchFamily="2" charset="-122"/>
                <a:ea typeface="华文中宋" pitchFamily="2" charset="-122"/>
              </a:rPr>
              <a:t>  </a:t>
            </a:r>
          </a:p>
          <a:p>
            <a:pPr>
              <a:spcBef>
                <a:spcPct val="50000"/>
              </a:spcBef>
            </a:pP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咆哮</a:t>
            </a:r>
            <a:r>
              <a:rPr lang="en-US" altLang="zh-CN" sz="2800" b="1" dirty="0" err="1">
                <a:solidFill>
                  <a:srgbClr val="FF0000"/>
                </a:solidFill>
                <a:latin typeface="华文中宋" pitchFamily="2" charset="-122"/>
                <a:ea typeface="华文中宋" pitchFamily="2" charset="-122"/>
              </a:rPr>
              <a:t>p</a:t>
            </a:r>
            <a:r>
              <a:rPr lang="en-US" altLang="zh-CN" sz="2800" b="1" dirty="0" err="1">
                <a:solidFill>
                  <a:srgbClr val="FF0000"/>
                </a:solidFill>
                <a:latin typeface="Times New Roman"/>
                <a:ea typeface="华文中宋" pitchFamily="2" charset="-122"/>
              </a:rPr>
              <a:t>á</a:t>
            </a:r>
            <a:r>
              <a:rPr lang="en-US" altLang="zh-CN" sz="2800" b="1" dirty="0" err="1">
                <a:solidFill>
                  <a:srgbClr val="FF0000"/>
                </a:solidFill>
                <a:latin typeface="华文中宋" pitchFamily="2" charset="-122"/>
                <a:ea typeface="华文中宋" pitchFamily="2" charset="-122"/>
              </a:rPr>
              <a:t>o</a:t>
            </a:r>
            <a:r>
              <a:rPr lang="en-US" altLang="zh-CN" sz="2800" b="1" dirty="0">
                <a:solidFill>
                  <a:srgbClr val="FF0000"/>
                </a:solidFill>
                <a:latin typeface="华文中宋" pitchFamily="2" charset="-122"/>
                <a:ea typeface="华文中宋" pitchFamily="2" charset="-122"/>
              </a:rPr>
              <a:t> </a:t>
            </a:r>
            <a:r>
              <a:rPr lang="en-US" altLang="zh-CN" sz="2800" b="1" dirty="0" err="1">
                <a:solidFill>
                  <a:srgbClr val="FF0000"/>
                </a:solidFill>
                <a:latin typeface="华文中宋" pitchFamily="2" charset="-122"/>
                <a:ea typeface="华文中宋" pitchFamily="2" charset="-122"/>
              </a:rPr>
              <a:t>xi</a:t>
            </a:r>
            <a:r>
              <a:rPr lang="en-US" altLang="zh-CN" sz="2800" b="1" dirty="0" err="1">
                <a:solidFill>
                  <a:srgbClr val="FF0000"/>
                </a:solidFill>
                <a:latin typeface="Times New Roman"/>
                <a:ea typeface="华文中宋" pitchFamily="2" charset="-122"/>
              </a:rPr>
              <a:t>à</a:t>
            </a:r>
            <a:r>
              <a:rPr lang="en-US" altLang="zh-CN" sz="2800" b="1" dirty="0" err="1">
                <a:solidFill>
                  <a:srgbClr val="FF0000"/>
                </a:solidFill>
                <a:latin typeface="华文中宋" pitchFamily="2" charset="-122"/>
                <a:ea typeface="华文中宋" pitchFamily="2" charset="-122"/>
              </a:rPr>
              <a:t>o</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眩目</a:t>
            </a:r>
            <a:r>
              <a:rPr lang="en-US" altLang="zh-CN" sz="2800" b="1" dirty="0" err="1">
                <a:solidFill>
                  <a:srgbClr val="FF0000"/>
                </a:solidFill>
                <a:latin typeface="华文中宋" pitchFamily="2" charset="-122"/>
                <a:ea typeface="华文中宋" pitchFamily="2" charset="-122"/>
              </a:rPr>
              <a:t>xu</a:t>
            </a:r>
            <a:r>
              <a:rPr lang="en-US" altLang="zh-CN" sz="2800" b="1" dirty="0" err="1">
                <a:solidFill>
                  <a:srgbClr val="FF0000"/>
                </a:solidFill>
                <a:latin typeface="Times New Roman"/>
                <a:ea typeface="华文中宋" pitchFamily="2" charset="-122"/>
              </a:rPr>
              <a:t>à</a:t>
            </a:r>
            <a:r>
              <a:rPr lang="en-US" altLang="zh-CN" sz="2800" b="1" dirty="0" err="1">
                <a:solidFill>
                  <a:srgbClr val="FF0000"/>
                </a:solidFill>
                <a:latin typeface="华文中宋" pitchFamily="2" charset="-122"/>
                <a:ea typeface="华文中宋" pitchFamily="2" charset="-122"/>
              </a:rPr>
              <a:t>n</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伫立</a:t>
            </a:r>
            <a:r>
              <a:rPr lang="en-US" altLang="zh-CN" sz="2800" b="1" dirty="0" err="1">
                <a:solidFill>
                  <a:srgbClr val="FF0000"/>
                </a:solidFill>
                <a:latin typeface="华文中宋" pitchFamily="2" charset="-122"/>
                <a:ea typeface="华文中宋" pitchFamily="2" charset="-122"/>
              </a:rPr>
              <a:t>zh</a:t>
            </a:r>
            <a:r>
              <a:rPr lang="en-US" altLang="zh-CN" sz="2800" b="1" dirty="0" err="1">
                <a:solidFill>
                  <a:srgbClr val="FF0000"/>
                </a:solidFill>
                <a:latin typeface="Times New Roman"/>
                <a:ea typeface="华文中宋" pitchFamily="2" charset="-122"/>
              </a:rPr>
              <a:t>ù</a:t>
            </a:r>
            <a:r>
              <a:rPr lang="en-US" altLang="zh-CN" sz="2800" b="1" dirty="0">
                <a:solidFill>
                  <a:srgbClr val="FF0000"/>
                </a:solidFill>
                <a:latin typeface="华文中宋" pitchFamily="2" charset="-122"/>
                <a:ea typeface="华文中宋" pitchFamily="2" charset="-122"/>
              </a:rPr>
              <a:t>   </a:t>
            </a:r>
          </a:p>
          <a:p>
            <a:pPr>
              <a:spcBef>
                <a:spcPct val="50000"/>
              </a:spcBef>
            </a:pPr>
            <a:r>
              <a:rPr lang="zh-CN" altLang="en-US" sz="2800" b="1" dirty="0">
                <a:latin typeface="华文中宋" pitchFamily="2" charset="-122"/>
                <a:ea typeface="华文中宋" pitchFamily="2" charset="-122"/>
              </a:rPr>
              <a:t>木梗</a:t>
            </a:r>
            <a:r>
              <a:rPr lang="en-US" altLang="zh-CN" sz="2800" b="1" dirty="0" err="1">
                <a:solidFill>
                  <a:srgbClr val="FF0000"/>
                </a:solidFill>
                <a:latin typeface="华文中宋" pitchFamily="2" charset="-122"/>
                <a:ea typeface="华文中宋" pitchFamily="2" charset="-122"/>
              </a:rPr>
              <a:t>gěng</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驰骋</a:t>
            </a:r>
            <a:r>
              <a:rPr lang="en-US" altLang="zh-CN" sz="2800" b="1" dirty="0" err="1">
                <a:solidFill>
                  <a:srgbClr val="FF0000"/>
                </a:solidFill>
                <a:latin typeface="华文中宋" pitchFamily="2" charset="-122"/>
                <a:ea typeface="华文中宋" pitchFamily="2" charset="-122"/>
              </a:rPr>
              <a:t>ch</a:t>
            </a:r>
            <a:r>
              <a:rPr lang="en-US" altLang="zh-CN" sz="2800" b="1" dirty="0" err="1">
                <a:solidFill>
                  <a:srgbClr val="FF0000"/>
                </a:solidFill>
                <a:latin typeface="Times New Roman"/>
                <a:ea typeface="华文中宋" pitchFamily="2" charset="-122"/>
              </a:rPr>
              <a:t>í</a:t>
            </a:r>
            <a:r>
              <a:rPr lang="en-US" altLang="zh-CN" sz="2800" b="1" dirty="0">
                <a:solidFill>
                  <a:srgbClr val="FF0000"/>
                </a:solidFill>
                <a:latin typeface="华文中宋" pitchFamily="2" charset="-122"/>
                <a:ea typeface="华文中宋" pitchFamily="2" charset="-122"/>
              </a:rPr>
              <a:t> </a:t>
            </a:r>
            <a:r>
              <a:rPr lang="en-US" altLang="zh-CN" sz="2800" b="1" dirty="0" err="1">
                <a:solidFill>
                  <a:srgbClr val="FF0000"/>
                </a:solidFill>
                <a:latin typeface="华文中宋" pitchFamily="2" charset="-122"/>
                <a:ea typeface="华文中宋" pitchFamily="2" charset="-122"/>
              </a:rPr>
              <a:t>chěng</a:t>
            </a:r>
            <a:r>
              <a:rPr lang="en-US" altLang="zh-CN" sz="2800" b="1" dirty="0">
                <a:solidFill>
                  <a:srgbClr val="FF0000"/>
                </a:solidFill>
                <a:latin typeface="华文中宋" pitchFamily="2" charset="-122"/>
                <a:ea typeface="华文中宋" pitchFamily="2" charset="-122"/>
              </a:rPr>
              <a:t>   </a:t>
            </a:r>
          </a:p>
          <a:p>
            <a:pPr>
              <a:spcBef>
                <a:spcPct val="50000"/>
              </a:spcBef>
            </a:pPr>
            <a:r>
              <a:rPr lang="zh-CN" altLang="en-US" sz="2800" b="1" dirty="0">
                <a:latin typeface="华文中宋" pitchFamily="2" charset="-122"/>
                <a:ea typeface="华文中宋" pitchFamily="2" charset="-122"/>
              </a:rPr>
              <a:t>虐待</a:t>
            </a:r>
            <a:r>
              <a:rPr lang="en-US" altLang="zh-CN" sz="2800" b="1" dirty="0" err="1">
                <a:solidFill>
                  <a:srgbClr val="FF0000"/>
                </a:solidFill>
                <a:latin typeface="华文中宋" pitchFamily="2" charset="-122"/>
                <a:ea typeface="华文中宋" pitchFamily="2" charset="-122"/>
              </a:rPr>
              <a:t>n</a:t>
            </a:r>
            <a:r>
              <a:rPr lang="en-US" altLang="zh-CN" sz="2800" b="1" dirty="0" err="1">
                <a:solidFill>
                  <a:srgbClr val="FF0000"/>
                </a:solidFill>
                <a:latin typeface="Times New Roman"/>
                <a:ea typeface="华文中宋" pitchFamily="2" charset="-122"/>
              </a:rPr>
              <a:t>üè</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雷霆</a:t>
            </a:r>
            <a:r>
              <a:rPr lang="en-US" altLang="zh-CN" sz="2800" b="1" dirty="0" err="1">
                <a:solidFill>
                  <a:srgbClr val="FF0000"/>
                </a:solidFill>
                <a:latin typeface="华文中宋" pitchFamily="2" charset="-122"/>
                <a:ea typeface="华文中宋" pitchFamily="2" charset="-122"/>
              </a:rPr>
              <a:t>t</a:t>
            </a:r>
            <a:r>
              <a:rPr lang="en-US" altLang="zh-CN" sz="2800" b="1" dirty="0" err="1">
                <a:solidFill>
                  <a:srgbClr val="FF0000"/>
                </a:solidFill>
                <a:latin typeface="Times New Roman"/>
                <a:ea typeface="华文中宋" pitchFamily="2" charset="-122"/>
              </a:rPr>
              <a:t>í</a:t>
            </a:r>
            <a:r>
              <a:rPr lang="en-US" altLang="zh-CN" sz="2800" b="1" dirty="0" err="1">
                <a:solidFill>
                  <a:srgbClr val="FF0000"/>
                </a:solidFill>
                <a:latin typeface="华文中宋" pitchFamily="2" charset="-122"/>
                <a:ea typeface="华文中宋" pitchFamily="2" charset="-122"/>
              </a:rPr>
              <a:t>ng</a:t>
            </a:r>
            <a:r>
              <a:rPr lang="en-US" altLang="zh-CN" sz="2800" b="1" dirty="0">
                <a:solidFill>
                  <a:srgbClr val="FF0000"/>
                </a:solidFill>
                <a:latin typeface="华文中宋" pitchFamily="2" charset="-122"/>
                <a:ea typeface="华文中宋" pitchFamily="2" charset="-122"/>
              </a:rPr>
              <a:t>   </a:t>
            </a:r>
            <a:r>
              <a:rPr lang="zh-CN" altLang="en-US" sz="2800" b="1" dirty="0">
                <a:latin typeface="华文中宋" pitchFamily="2" charset="-122"/>
                <a:ea typeface="华文中宋" pitchFamily="2" charset="-122"/>
              </a:rPr>
              <a:t>徘徊</a:t>
            </a:r>
            <a:r>
              <a:rPr lang="en-US" altLang="zh-CN" sz="2800" b="1" dirty="0" err="1">
                <a:solidFill>
                  <a:srgbClr val="FF0000"/>
                </a:solidFill>
                <a:latin typeface="华文中宋" pitchFamily="2" charset="-122"/>
                <a:ea typeface="华文中宋" pitchFamily="2" charset="-122"/>
              </a:rPr>
              <a:t>p</a:t>
            </a:r>
            <a:r>
              <a:rPr lang="en-US" altLang="zh-CN" sz="2800" b="1" dirty="0" err="1">
                <a:solidFill>
                  <a:srgbClr val="FF0000"/>
                </a:solidFill>
                <a:latin typeface="Times New Roman"/>
                <a:ea typeface="华文中宋" pitchFamily="2" charset="-122"/>
              </a:rPr>
              <a:t>á</a:t>
            </a:r>
            <a:r>
              <a:rPr lang="en-US" altLang="zh-CN" sz="2800" b="1" dirty="0" err="1">
                <a:solidFill>
                  <a:srgbClr val="FF0000"/>
                </a:solidFill>
                <a:latin typeface="华文中宋" pitchFamily="2" charset="-122"/>
                <a:ea typeface="华文中宋" pitchFamily="2" charset="-122"/>
              </a:rPr>
              <a:t>i</a:t>
            </a:r>
            <a:r>
              <a:rPr lang="en-US" altLang="zh-CN" sz="2800" b="1" dirty="0">
                <a:solidFill>
                  <a:srgbClr val="FF0000"/>
                </a:solidFill>
                <a:latin typeface="华文中宋" pitchFamily="2" charset="-122"/>
                <a:ea typeface="华文中宋" pitchFamily="2" charset="-122"/>
              </a:rPr>
              <a:t> </a:t>
            </a:r>
            <a:r>
              <a:rPr lang="en-US" altLang="zh-CN" sz="2800" b="1" dirty="0" err="1">
                <a:solidFill>
                  <a:srgbClr val="FF0000"/>
                </a:solidFill>
                <a:latin typeface="华文中宋" pitchFamily="2" charset="-122"/>
                <a:ea typeface="华文中宋" pitchFamily="2" charset="-122"/>
              </a:rPr>
              <a:t>hu</a:t>
            </a:r>
            <a:r>
              <a:rPr lang="en-US" altLang="zh-CN" sz="2800" b="1" dirty="0" err="1">
                <a:solidFill>
                  <a:srgbClr val="FF0000"/>
                </a:solidFill>
                <a:latin typeface="Times New Roman"/>
                <a:ea typeface="华文中宋" pitchFamily="2" charset="-122"/>
              </a:rPr>
              <a:t>á</a:t>
            </a:r>
            <a:r>
              <a:rPr lang="en-US" altLang="zh-CN" sz="2800" b="1" dirty="0" err="1">
                <a:solidFill>
                  <a:srgbClr val="FF0000"/>
                </a:solidFill>
                <a:latin typeface="华文中宋" pitchFamily="2" charset="-122"/>
                <a:ea typeface="华文中宋" pitchFamily="2" charset="-122"/>
              </a:rPr>
              <a:t>i</a:t>
            </a:r>
            <a:r>
              <a:rPr lang="en-US" altLang="zh-CN" sz="2800" b="1" dirty="0">
                <a:solidFill>
                  <a:srgbClr val="FF0000"/>
                </a:solidFill>
                <a:latin typeface="华文中宋" pitchFamily="2" charset="-122"/>
                <a:ea typeface="华文中宋" pitchFamily="2" charset="-122"/>
              </a:rPr>
              <a:t>   </a:t>
            </a:r>
          </a:p>
          <a:p>
            <a:pPr>
              <a:spcBef>
                <a:spcPct val="50000"/>
              </a:spcBef>
            </a:pPr>
            <a:r>
              <a:rPr lang="zh-CN" altLang="en-US" sz="2800" b="1" dirty="0">
                <a:latin typeface="华文中宋" pitchFamily="2" charset="-122"/>
                <a:ea typeface="华文中宋" pitchFamily="2" charset="-122"/>
              </a:rPr>
              <a:t>忏悔</a:t>
            </a:r>
            <a:r>
              <a:rPr lang="en-US" altLang="zh-CN" sz="2800" b="1" dirty="0" err="1">
                <a:solidFill>
                  <a:srgbClr val="FF0000"/>
                </a:solidFill>
                <a:latin typeface="华文中宋" pitchFamily="2" charset="-122"/>
              </a:rPr>
              <a:t>ch</a:t>
            </a:r>
            <a:r>
              <a:rPr lang="en-US" altLang="zh-CN" sz="2800" b="1" dirty="0" err="1">
                <a:solidFill>
                  <a:srgbClr val="FF0000"/>
                </a:solidFill>
              </a:rPr>
              <a:t>à</a:t>
            </a:r>
            <a:r>
              <a:rPr lang="en-US" altLang="zh-CN" sz="2800" b="1" dirty="0" err="1">
                <a:solidFill>
                  <a:srgbClr val="FF0000"/>
                </a:solidFill>
                <a:latin typeface="华文中宋" pitchFamily="2" charset="-122"/>
              </a:rPr>
              <a:t>n</a:t>
            </a:r>
            <a:r>
              <a:rPr lang="en-US" altLang="zh-CN" sz="2800" b="1" dirty="0">
                <a:solidFill>
                  <a:srgbClr val="FF0000"/>
                </a:solidFill>
                <a:latin typeface="华文中宋" pitchFamily="2" charset="-122"/>
              </a:rPr>
              <a:t>  </a:t>
            </a:r>
            <a:r>
              <a:rPr lang="zh-CN" altLang="en-US" sz="2800" b="1" dirty="0">
                <a:latin typeface="华文中宋" pitchFamily="2" charset="-122"/>
                <a:ea typeface="华文中宋" pitchFamily="2" charset="-122"/>
              </a:rPr>
              <a:t>郢</a:t>
            </a:r>
            <a:r>
              <a:rPr lang="en-US" altLang="zh-CN" sz="2800" b="1" dirty="0" err="1">
                <a:solidFill>
                  <a:srgbClr val="FF0000"/>
                </a:solidFill>
                <a:latin typeface="华文中宋" pitchFamily="2" charset="-122"/>
              </a:rPr>
              <a:t>y</a:t>
            </a:r>
            <a:r>
              <a:rPr lang="en-US" altLang="zh-CN" sz="2800" b="1" dirty="0" err="1">
                <a:solidFill>
                  <a:srgbClr val="FF0000"/>
                </a:solidFill>
              </a:rPr>
              <a:t>ǐ</a:t>
            </a:r>
            <a:r>
              <a:rPr lang="en-US" altLang="zh-CN" sz="2800" b="1" dirty="0" err="1">
                <a:solidFill>
                  <a:srgbClr val="FF0000"/>
                </a:solidFill>
                <a:latin typeface="华文中宋" pitchFamily="2" charset="-122"/>
              </a:rPr>
              <a:t>ng</a:t>
            </a:r>
            <a:r>
              <a:rPr lang="en-US" altLang="zh-CN" sz="2800" b="1" dirty="0">
                <a:solidFill>
                  <a:srgbClr val="FF0000"/>
                </a:solidFill>
                <a:latin typeface="华文中宋" pitchFamily="2" charset="-122"/>
              </a:rPr>
              <a:t> </a:t>
            </a:r>
            <a:r>
              <a:rPr lang="en-US" altLang="zh-CN" sz="2800" b="1" dirty="0">
                <a:solidFill>
                  <a:srgbClr val="FF0000"/>
                </a:solidFill>
                <a:latin typeface="华文中宋" pitchFamily="2" charset="-122"/>
                <a:ea typeface="华文中宋" pitchFamily="2" charset="-122"/>
              </a:rPr>
              <a:t> </a:t>
            </a:r>
          </a:p>
        </p:txBody>
      </p:sp>
    </p:spTree>
  </p:cSld>
  <p:clrMapOvr>
    <a:masterClrMapping/>
  </p:clrMapOvr>
  <p:transition spd="med">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linds(horizont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74756" name="Text Box 4"/>
          <p:cNvSpPr txBox="1">
            <a:spLocks noChangeArrowheads="1"/>
          </p:cNvSpPr>
          <p:nvPr/>
        </p:nvSpPr>
        <p:spPr bwMode="auto">
          <a:xfrm>
            <a:off x="500034" y="928674"/>
            <a:ext cx="8001000" cy="4524315"/>
          </a:xfrm>
          <a:prstGeom prst="rect">
            <a:avLst/>
          </a:prstGeom>
          <a:solidFill>
            <a:srgbClr val="F79646">
              <a:alpha val="50196"/>
            </a:srgb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spcBef>
                <a:spcPct val="50000"/>
              </a:spcBef>
            </a:pPr>
            <a:r>
              <a:rPr lang="en-US" altLang="zh-CN" sz="3600" b="1" dirty="0">
                <a:solidFill>
                  <a:srgbClr val="C00000"/>
                </a:solidFill>
                <a:latin typeface="隶书" pitchFamily="49" charset="-122"/>
                <a:ea typeface="隶书" pitchFamily="49" charset="-122"/>
              </a:rPr>
              <a:t>    </a:t>
            </a:r>
            <a:r>
              <a:rPr lang="zh-CN" altLang="en-US" sz="3600" b="1" dirty="0">
                <a:solidFill>
                  <a:schemeClr val="tx1"/>
                </a:solidFill>
                <a:latin typeface="隶书" pitchFamily="49" charset="-122"/>
                <a:ea typeface="隶书" pitchFamily="49" charset="-122"/>
              </a:rPr>
              <a:t>午夜已经过去，黎明尚未来临时。靳尚前来布置和催促郑詹尹立即执行南后毒死屈原、纵火焚尸的密令。</a:t>
            </a:r>
          </a:p>
          <a:p>
            <a:pPr>
              <a:spcBef>
                <a:spcPct val="50000"/>
              </a:spcBef>
            </a:pPr>
            <a:r>
              <a:rPr lang="zh-CN" altLang="en-US" sz="3600" b="1" dirty="0">
                <a:solidFill>
                  <a:schemeClr val="tx1"/>
                </a:solidFill>
                <a:latin typeface="隶书" pitchFamily="49" charset="-122"/>
                <a:ea typeface="隶书" pitchFamily="49" charset="-122"/>
              </a:rPr>
              <a:t>    地点在东皇太一庙正殿，神像林立，阴森可怖，给人以令人窒息的气氛。</a:t>
            </a:r>
          </a:p>
          <a:p>
            <a:pPr>
              <a:spcBef>
                <a:spcPct val="50000"/>
              </a:spcBef>
            </a:pPr>
            <a:r>
              <a:rPr lang="zh-CN" altLang="en-US" sz="3600" b="1" dirty="0">
                <a:solidFill>
                  <a:schemeClr val="tx1"/>
                </a:solidFill>
                <a:latin typeface="隶书" pitchFamily="49" charset="-122"/>
                <a:ea typeface="隶书" pitchFamily="49" charset="-122"/>
              </a:rPr>
              <a:t>    自然景象是雷电交加，狂风大作，无边的黑夜在颤动，在撕裂，在爆炸。</a:t>
            </a:r>
          </a:p>
        </p:txBody>
      </p:sp>
      <p:sp>
        <p:nvSpPr>
          <p:cNvPr id="74757" name="Text Box 5"/>
          <p:cNvSpPr txBox="1">
            <a:spLocks noChangeArrowheads="1"/>
          </p:cNvSpPr>
          <p:nvPr/>
        </p:nvSpPr>
        <p:spPr bwMode="auto">
          <a:xfrm>
            <a:off x="0" y="0"/>
            <a:ext cx="6324600" cy="769441"/>
          </a:xfrm>
          <a:prstGeom prst="rect">
            <a:avLst/>
          </a:prstGeom>
          <a:noFill/>
          <a:ln w="9525">
            <a:noFill/>
            <a:miter lim="800000"/>
            <a:headEnd/>
            <a:tailEnd/>
          </a:ln>
          <a:effectLst/>
        </p:spPr>
        <p:txBody>
          <a:bodyPr>
            <a:spAutoFit/>
          </a:bodyPr>
          <a:lstStyle/>
          <a:p>
            <a:pPr>
              <a:spcBef>
                <a:spcPct val="50000"/>
              </a:spcBef>
            </a:pPr>
            <a:r>
              <a:rPr lang="zh-CN" altLang="en-US" sz="4400" b="1" dirty="0">
                <a:solidFill>
                  <a:srgbClr val="0000FF"/>
                </a:solidFill>
                <a:ea typeface="隶书" pitchFamily="49" charset="-122"/>
              </a:rPr>
              <a:t>亲近作品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4757">
                                            <p:txEl>
                                              <p:pRg st="0" end="0"/>
                                            </p:txEl>
                                          </p:spTgt>
                                        </p:tgtEl>
                                        <p:attrNameLst>
                                          <p:attrName>style.visibility</p:attrName>
                                        </p:attrNameLst>
                                      </p:cBhvr>
                                      <p:to>
                                        <p:strVal val="visible"/>
                                      </p:to>
                                    </p:set>
                                    <p:anim calcmode="lin" valueType="num">
                                      <p:cBhvr additive="base">
                                        <p:cTn id="7" dur="500" fill="hold"/>
                                        <p:tgtEl>
                                          <p:spTgt spid="7475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4757">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builtIn="1"/>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4756">
                                            <p:txEl>
                                              <p:pRg st="0" end="0"/>
                                            </p:txEl>
                                          </p:spTgt>
                                        </p:tgtEl>
                                        <p:attrNameLst>
                                          <p:attrName>style.visibility</p:attrName>
                                        </p:attrNameLst>
                                      </p:cBhvr>
                                      <p:to>
                                        <p:strVal val="visible"/>
                                      </p:to>
                                    </p:set>
                                    <p:anim calcmode="lin" valueType="num">
                                      <p:cBhvr additive="base">
                                        <p:cTn id="13" dur="500" fill="hold"/>
                                        <p:tgtEl>
                                          <p:spTgt spid="7475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74756">
                                            <p:txEl>
                                              <p:pRg st="1" end="1"/>
                                            </p:txEl>
                                          </p:spTgt>
                                        </p:tgtEl>
                                        <p:attrNameLst>
                                          <p:attrName>style.visibility</p:attrName>
                                        </p:attrNameLst>
                                      </p:cBhvr>
                                      <p:to>
                                        <p:strVal val="visible"/>
                                      </p:to>
                                    </p:set>
                                    <p:anim calcmode="lin" valueType="num">
                                      <p:cBhvr additive="base">
                                        <p:cTn id="19" dur="500" fill="hold"/>
                                        <p:tgtEl>
                                          <p:spTgt spid="7475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74756">
                                            <p:txEl>
                                              <p:pRg st="2" end="2"/>
                                            </p:txEl>
                                          </p:spTgt>
                                        </p:tgtEl>
                                        <p:attrNameLst>
                                          <p:attrName>style.visibility</p:attrName>
                                        </p:attrNameLst>
                                      </p:cBhvr>
                                      <p:to>
                                        <p:strVal val="visible"/>
                                      </p:to>
                                    </p:set>
                                    <p:anim calcmode="lin" valueType="num">
                                      <p:cBhvr additive="base">
                                        <p:cTn id="25" dur="500" fill="hold"/>
                                        <p:tgtEl>
                                          <p:spTgt spid="7475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4756">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build="p" autoUpdateAnimBg="0"/>
      <p:bldP spid="74757"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u=2147894661,385811632&amp;fm=23&amp;gp=0.jpg"/>
          <p:cNvPicPr>
            <a:picLocks noChangeAspect="1"/>
          </p:cNvPicPr>
          <p:nvPr/>
        </p:nvPicPr>
        <p:blipFill>
          <a:blip r:embed="rId3"/>
          <a:stretch>
            <a:fillRect/>
          </a:stretch>
        </p:blipFill>
        <p:spPr>
          <a:xfrm>
            <a:off x="-1" y="0"/>
            <a:ext cx="9144001" cy="5715000"/>
          </a:xfrm>
          <a:prstGeom prst="rect">
            <a:avLst/>
          </a:prstGeom>
        </p:spPr>
      </p:pic>
      <p:sp>
        <p:nvSpPr>
          <p:cNvPr id="68612" name="WordArt 1028">
            <a:hlinkClick r:id="rId4" action="ppaction://hlinkfile"/>
          </p:cNvPr>
          <p:cNvSpPr>
            <a:spLocks noChangeArrowheads="1" noChangeShapeType="1" noTextEdit="1"/>
          </p:cNvSpPr>
          <p:nvPr/>
        </p:nvSpPr>
        <p:spPr bwMode="auto">
          <a:xfrm rot="5400000">
            <a:off x="7035011" y="1608935"/>
            <a:ext cx="3055954" cy="838176"/>
          </a:xfrm>
          <a:prstGeom prst="rect">
            <a:avLst/>
          </a:prstGeom>
        </p:spPr>
        <p:txBody>
          <a:bodyPr vert="eaVert" wrap="none" fromWordArt="1">
            <a:prstTxWarp prst="textWave4">
              <a:avLst>
                <a:gd name="adj1" fmla="val 13005"/>
                <a:gd name="adj2" fmla="val 0"/>
              </a:avLst>
            </a:prstTxWarp>
          </a:bodyPr>
          <a:lstStyle/>
          <a:p>
            <a:pPr algn="ctr" fontAlgn="auto"/>
            <a:r>
              <a:rPr lang="zh-CN" altLang="en-US" sz="3600" kern="10" dirty="0">
                <a:ln w="9525">
                  <a:noFill/>
                  <a:round/>
                  <a:headEnd/>
                  <a:tailEnd/>
                </a:ln>
                <a:gradFill rotWithShape="0">
                  <a:gsLst>
                    <a:gs pos="0">
                      <a:srgbClr val="00FF00"/>
                    </a:gs>
                    <a:gs pos="100000">
                      <a:srgbClr val="00CCFF"/>
                    </a:gs>
                  </a:gsLst>
                  <a:lin ang="0" scaled="1"/>
                </a:gradFill>
                <a:effectLst>
                  <a:outerShdw dist="99190" dir="7788334" algn="ctr" rotWithShape="0">
                    <a:srgbClr val="000080">
                      <a:alpha val="80000"/>
                    </a:srgbClr>
                  </a:outerShdw>
                </a:effectLst>
                <a:latin typeface="宋体"/>
                <a:ea typeface="宋体"/>
              </a:rPr>
              <a:t>听录音，说感受</a:t>
            </a:r>
          </a:p>
        </p:txBody>
      </p:sp>
      <p:pic>
        <p:nvPicPr>
          <p:cNvPr id="6" name="八语下-7-《雷电颂》-许拙_标清.mp4">
            <a:hlinkClick r:id="" action="ppaction://media"/>
          </p:cNvPr>
          <p:cNvPicPr>
            <a:picLocks noRot="1" noChangeAspect="1"/>
          </p:cNvPicPr>
          <p:nvPr>
            <a:videoFile r:link="rId1"/>
          </p:nvPr>
        </p:nvPicPr>
        <p:blipFill>
          <a:blip r:embed="rId5"/>
          <a:stretch>
            <a:fillRect/>
          </a:stretch>
        </p:blipFill>
        <p:spPr>
          <a:xfrm>
            <a:off x="142844" y="142856"/>
            <a:ext cx="7929618" cy="542928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28601" y="190501"/>
            <a:ext cx="4144963" cy="830997"/>
          </a:xfrm>
          <a:prstGeom prst="rect">
            <a:avLst/>
          </a:prstGeom>
          <a:noFill/>
          <a:ln w="12700" cap="sq">
            <a:noFill/>
            <a:miter lim="800000"/>
            <a:headEnd type="none" w="sm" len="sm"/>
            <a:tailEnd type="none" w="sm" len="sm"/>
          </a:ln>
          <a:effectLst/>
        </p:spPr>
        <p:txBody>
          <a:bodyPr>
            <a:spAutoFit/>
          </a:bodyPr>
          <a:lstStyle/>
          <a:p>
            <a:pPr>
              <a:spcBef>
                <a:spcPct val="50000"/>
              </a:spcBef>
            </a:pPr>
            <a:r>
              <a:rPr lang="zh-CN" altLang="en-US" sz="4800" b="1" dirty="0">
                <a:effectLst>
                  <a:outerShdw blurRad="38100" dist="38100" dir="2700000" algn="tl">
                    <a:srgbClr val="000000"/>
                  </a:outerShdw>
                </a:effectLst>
                <a:ea typeface="华文隶书" pitchFamily="2" charset="-122"/>
              </a:rPr>
              <a:t>整体感知：</a:t>
            </a:r>
          </a:p>
        </p:txBody>
      </p:sp>
      <p:sp>
        <p:nvSpPr>
          <p:cNvPr id="13315" name="Text Box 3"/>
          <p:cNvSpPr txBox="1">
            <a:spLocks noChangeArrowheads="1"/>
          </p:cNvSpPr>
          <p:nvPr/>
        </p:nvSpPr>
        <p:spPr bwMode="auto">
          <a:xfrm>
            <a:off x="0" y="1333501"/>
            <a:ext cx="8839200" cy="3785652"/>
          </a:xfrm>
          <a:prstGeom prst="rect">
            <a:avLst/>
          </a:prstGeom>
          <a:noFill/>
          <a:ln w="12700" cap="sq">
            <a:noFill/>
            <a:miter lim="800000"/>
            <a:headEnd type="none" w="sm" len="sm"/>
            <a:tailEnd type="none" w="sm" len="sm"/>
          </a:ln>
          <a:effectLst/>
        </p:spPr>
        <p:txBody>
          <a:bodyPr>
            <a:spAutoFit/>
          </a:bodyPr>
          <a:lstStyle/>
          <a:p>
            <a:pPr>
              <a:spcBef>
                <a:spcPct val="50000"/>
              </a:spcBef>
            </a:pPr>
            <a:r>
              <a:rPr lang="en-US" altLang="zh-CN" sz="4000" b="1" dirty="0">
                <a:solidFill>
                  <a:srgbClr val="FFFF00"/>
                </a:solidFill>
                <a:effectLst>
                  <a:outerShdw blurRad="38100" dist="38100" dir="2700000" algn="tl">
                    <a:srgbClr val="000000"/>
                  </a:outerShdw>
                </a:effectLst>
                <a:latin typeface="宋体" pitchFamily="2" charset="-122"/>
              </a:rPr>
              <a:t>  </a:t>
            </a:r>
            <a:r>
              <a:rPr lang="zh-CN" altLang="en-US" sz="4000" b="1" dirty="0">
                <a:solidFill>
                  <a:srgbClr val="0070C0"/>
                </a:solidFill>
                <a:effectLst>
                  <a:outerShdw blurRad="38100" dist="38100" dir="2700000" algn="tl">
                    <a:srgbClr val="000000"/>
                  </a:outerShdw>
                </a:effectLst>
                <a:latin typeface="宋体" pitchFamily="2" charset="-122"/>
              </a:rPr>
              <a:t>（</a:t>
            </a:r>
            <a:r>
              <a:rPr lang="en-US" altLang="zh-CN" sz="4000" b="1" dirty="0">
                <a:solidFill>
                  <a:srgbClr val="0070C0"/>
                </a:solidFill>
                <a:effectLst>
                  <a:outerShdw blurRad="38100" dist="38100" dir="2700000" algn="tl">
                    <a:srgbClr val="000000"/>
                  </a:outerShdw>
                </a:effectLst>
                <a:latin typeface="宋体" pitchFamily="2" charset="-122"/>
              </a:rPr>
              <a:t>1</a:t>
            </a:r>
            <a:r>
              <a:rPr lang="zh-CN" altLang="en-US" sz="4000" b="1" dirty="0">
                <a:solidFill>
                  <a:srgbClr val="0070C0"/>
                </a:solidFill>
                <a:effectLst>
                  <a:outerShdw blurRad="38100" dist="38100" dir="2700000" algn="tl">
                    <a:srgbClr val="000000"/>
                  </a:outerShdw>
                </a:effectLst>
                <a:latin typeface="宋体" pitchFamily="2" charset="-122"/>
              </a:rPr>
              <a:t>）、与以往的课文相比，此文在形式上有什么特点？</a:t>
            </a:r>
          </a:p>
          <a:p>
            <a:r>
              <a:rPr lang="zh-CN" altLang="en-US" sz="4000" b="1" dirty="0">
                <a:solidFill>
                  <a:srgbClr val="FFFF00"/>
                </a:solidFill>
                <a:effectLst>
                  <a:outerShdw blurRad="38100" dist="38100" dir="2700000" algn="tl">
                    <a:srgbClr val="000000"/>
                  </a:outerShdw>
                </a:effectLst>
                <a:latin typeface="宋体" pitchFamily="2" charset="-122"/>
              </a:rPr>
              <a:t>    </a:t>
            </a:r>
          </a:p>
          <a:p>
            <a:endParaRPr lang="zh-CN" altLang="en-US" sz="4000" b="1" dirty="0">
              <a:solidFill>
                <a:srgbClr val="FFFF00"/>
              </a:solidFill>
              <a:effectLst>
                <a:outerShdw blurRad="38100" dist="38100" dir="2700000" algn="tl">
                  <a:srgbClr val="000000"/>
                </a:outerShdw>
              </a:effectLst>
              <a:latin typeface="宋体" pitchFamily="2" charset="-122"/>
            </a:endParaRPr>
          </a:p>
          <a:p>
            <a:r>
              <a:rPr lang="zh-CN" altLang="en-US" sz="4000" b="1" dirty="0">
                <a:solidFill>
                  <a:srgbClr val="FFFF00"/>
                </a:solidFill>
                <a:effectLst>
                  <a:outerShdw blurRad="38100" dist="38100" dir="2700000" algn="tl">
                    <a:srgbClr val="000000"/>
                  </a:outerShdw>
                </a:effectLst>
                <a:latin typeface="宋体" pitchFamily="2" charset="-122"/>
              </a:rPr>
              <a:t>  </a:t>
            </a:r>
            <a:r>
              <a:rPr lang="zh-CN" altLang="en-US" sz="4000" b="1" dirty="0">
                <a:solidFill>
                  <a:srgbClr val="0070C0"/>
                </a:solidFill>
                <a:effectLst>
                  <a:outerShdw blurRad="38100" dist="38100" dir="2700000" algn="tl">
                    <a:srgbClr val="000000"/>
                  </a:outerShdw>
                </a:effectLst>
                <a:latin typeface="宋体" pitchFamily="2" charset="-122"/>
              </a:rPr>
              <a:t>（</a:t>
            </a:r>
            <a:r>
              <a:rPr lang="en-US" altLang="zh-CN" sz="4000" b="1" dirty="0">
                <a:solidFill>
                  <a:srgbClr val="0070C0"/>
                </a:solidFill>
                <a:effectLst>
                  <a:outerShdw blurRad="38100" dist="38100" dir="2700000" algn="tl">
                    <a:srgbClr val="000000"/>
                  </a:outerShdw>
                </a:effectLst>
                <a:latin typeface="宋体" pitchFamily="2" charset="-122"/>
              </a:rPr>
              <a:t>2</a:t>
            </a:r>
            <a:r>
              <a:rPr lang="zh-CN" altLang="en-US" sz="4000" b="1" dirty="0">
                <a:solidFill>
                  <a:srgbClr val="0070C0"/>
                </a:solidFill>
                <a:effectLst>
                  <a:outerShdw blurRad="38100" dist="38100" dir="2700000" algn="tl">
                    <a:srgbClr val="000000"/>
                  </a:outerShdw>
                </a:effectLst>
                <a:latin typeface="宋体" pitchFamily="2" charset="-122"/>
              </a:rPr>
              <a:t>）、结合课文背景，根据你的理解，谈谈课文的主要内容和思想感情。</a:t>
            </a:r>
          </a:p>
        </p:txBody>
      </p:sp>
      <p:sp>
        <p:nvSpPr>
          <p:cNvPr id="13316" name="Text Box 4"/>
          <p:cNvSpPr txBox="1">
            <a:spLocks noChangeArrowheads="1"/>
          </p:cNvSpPr>
          <p:nvPr/>
        </p:nvSpPr>
        <p:spPr bwMode="auto">
          <a:xfrm>
            <a:off x="1071538" y="2857500"/>
            <a:ext cx="6324600" cy="707886"/>
          </a:xfrm>
          <a:prstGeom prst="rect">
            <a:avLst/>
          </a:prstGeom>
          <a:noFill/>
          <a:ln w="9525">
            <a:noFill/>
            <a:miter lim="800000"/>
            <a:headEnd/>
            <a:tailEnd/>
          </a:ln>
          <a:effectLst/>
        </p:spPr>
        <p:txBody>
          <a:bodyPr>
            <a:spAutoFit/>
          </a:bodyPr>
          <a:lstStyle/>
          <a:p>
            <a:pPr>
              <a:spcBef>
                <a:spcPct val="50000"/>
              </a:spcBef>
            </a:pPr>
            <a:r>
              <a:rPr lang="zh-CN" altLang="en-US" sz="4000" b="1" dirty="0">
                <a:solidFill>
                  <a:srgbClr val="FF0000"/>
                </a:solidFill>
                <a:effectLst>
                  <a:outerShdw blurRad="38100" dist="38100" dir="2700000" algn="tl">
                    <a:srgbClr val="000000"/>
                  </a:outerShdw>
                </a:effectLst>
                <a:ea typeface="华文新魏" pitchFamily="2" charset="-122"/>
              </a:rPr>
              <a:t>明确：是屈原的内心独白。</a:t>
            </a:r>
          </a:p>
        </p:txBody>
      </p:sp>
    </p:spTree>
  </p:cSld>
  <p:clrMapOvr>
    <a:masterClrMapping/>
  </p:clrMapOvr>
  <p:transition spd="med">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checkerboard(across)">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316">
                                            <p:txEl>
                                              <p:pRg st="0" end="0"/>
                                            </p:txEl>
                                          </p:spTgt>
                                        </p:tgtEl>
                                        <p:attrNameLst>
                                          <p:attrName>style.visibility</p:attrName>
                                        </p:attrNameLst>
                                      </p:cBhvr>
                                      <p:to>
                                        <p:strVal val="visible"/>
                                      </p:to>
                                    </p:set>
                                    <p:animEffect transition="in" filter="dissolve">
                                      <p:cBhvr>
                                        <p:cTn id="12" dur="500"/>
                                        <p:tgtEl>
                                          <p:spTgt spid="133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1"/>
            <a:ext cx="9144000" cy="769441"/>
          </a:xfrm>
          <a:prstGeom prst="rect">
            <a:avLst/>
          </a:prstGeom>
          <a:noFill/>
          <a:ln w="9525">
            <a:noFill/>
            <a:miter lim="800000"/>
            <a:headEnd/>
            <a:tailEnd/>
          </a:ln>
          <a:effectLst/>
        </p:spPr>
        <p:txBody>
          <a:bodyPr>
            <a:spAutoFit/>
          </a:bodyPr>
          <a:lstStyle/>
          <a:p>
            <a:r>
              <a:rPr lang="zh-CN" altLang="en-US" sz="4400" b="1" dirty="0">
                <a:effectLst>
                  <a:outerShdw blurRad="38100" dist="38100" dir="2700000" algn="tl">
                    <a:srgbClr val="000000"/>
                  </a:outerShdw>
                </a:effectLst>
                <a:latin typeface="华文隶书" pitchFamily="2" charset="-122"/>
                <a:ea typeface="华文隶书" pitchFamily="2" charset="-122"/>
              </a:rPr>
              <a:t>研讨：</a:t>
            </a:r>
            <a:endParaRPr lang="zh-CN" altLang="en-US" sz="8000" b="1" dirty="0">
              <a:effectLst>
                <a:outerShdw blurRad="38100" dist="38100" dir="2700000" algn="tl">
                  <a:srgbClr val="000000"/>
                </a:outerShdw>
              </a:effectLst>
              <a:latin typeface="华文隶书" pitchFamily="2" charset="-122"/>
              <a:ea typeface="华文隶书" pitchFamily="2" charset="-122"/>
            </a:endParaRPr>
          </a:p>
        </p:txBody>
      </p:sp>
      <p:sp>
        <p:nvSpPr>
          <p:cNvPr id="14339" name="Rectangle 3"/>
          <p:cNvSpPr>
            <a:spLocks noChangeArrowheads="1"/>
          </p:cNvSpPr>
          <p:nvPr/>
        </p:nvSpPr>
        <p:spPr bwMode="auto">
          <a:xfrm>
            <a:off x="0" y="571484"/>
            <a:ext cx="9144000" cy="1200329"/>
          </a:xfrm>
          <a:prstGeom prst="rect">
            <a:avLst/>
          </a:prstGeom>
          <a:noFill/>
          <a:ln w="9525">
            <a:noFill/>
            <a:miter lim="800000"/>
            <a:headEnd/>
            <a:tailEnd/>
          </a:ln>
          <a:effectLst/>
        </p:spPr>
        <p:txBody>
          <a:bodyPr>
            <a:spAutoFit/>
          </a:bodyPr>
          <a:lstStyle/>
          <a:p>
            <a:r>
              <a:rPr lang="en-US" altLang="zh-CN" sz="3600" b="1" dirty="0">
                <a:solidFill>
                  <a:srgbClr val="FFFF00"/>
                </a:solidFill>
                <a:effectLst>
                  <a:outerShdw blurRad="38100" dist="38100" dir="2700000" algn="tl">
                    <a:srgbClr val="000000"/>
                  </a:outerShdw>
                </a:effectLst>
                <a:latin typeface="宋体" pitchFamily="2" charset="-122"/>
              </a:rPr>
              <a:t>   </a:t>
            </a:r>
            <a:r>
              <a:rPr lang="zh-CN" altLang="en-US" sz="3600" b="1" dirty="0">
                <a:solidFill>
                  <a:srgbClr val="002060"/>
                </a:solidFill>
                <a:effectLst>
                  <a:outerShdw blurRad="38100" dist="38100" dir="2700000" algn="tl">
                    <a:srgbClr val="000000">
                      <a:alpha val="43137"/>
                    </a:srgbClr>
                  </a:outerShdw>
                </a:effectLst>
                <a:latin typeface="宋体" pitchFamily="2" charset="-122"/>
              </a:rPr>
              <a:t>屈原的内心独白表达了哪两个方面的思想内容</a:t>
            </a:r>
            <a:r>
              <a:rPr lang="en-US" altLang="zh-CN" sz="3600" b="1" dirty="0">
                <a:solidFill>
                  <a:srgbClr val="002060"/>
                </a:solidFill>
                <a:effectLst>
                  <a:outerShdw blurRad="38100" dist="38100" dir="2700000" algn="tl">
                    <a:srgbClr val="000000">
                      <a:alpha val="43137"/>
                    </a:srgbClr>
                  </a:outerShdw>
                </a:effectLst>
                <a:latin typeface="宋体" pitchFamily="2" charset="-122"/>
              </a:rPr>
              <a:t>?</a:t>
            </a:r>
            <a:r>
              <a:rPr lang="zh-CN" altLang="en-US" sz="3600" b="1" dirty="0">
                <a:solidFill>
                  <a:srgbClr val="002060"/>
                </a:solidFill>
                <a:effectLst>
                  <a:outerShdw blurRad="38100" dist="38100" dir="2700000" algn="tl">
                    <a:srgbClr val="000000">
                      <a:alpha val="43137"/>
                    </a:srgbClr>
                  </a:outerShdw>
                </a:effectLst>
                <a:latin typeface="宋体" pitchFamily="2" charset="-122"/>
              </a:rPr>
              <a:t>体现在课文的结构层次方面是怎样的</a:t>
            </a:r>
            <a:r>
              <a:rPr lang="en-US" altLang="zh-CN" sz="3600" b="1" dirty="0">
                <a:solidFill>
                  <a:srgbClr val="002060"/>
                </a:solidFill>
                <a:effectLst>
                  <a:outerShdw blurRad="38100" dist="38100" dir="2700000" algn="tl">
                    <a:srgbClr val="000000">
                      <a:alpha val="43137"/>
                    </a:srgbClr>
                  </a:outerShdw>
                </a:effectLst>
                <a:latin typeface="宋体" pitchFamily="2" charset="-122"/>
              </a:rPr>
              <a:t>? </a:t>
            </a:r>
          </a:p>
        </p:txBody>
      </p:sp>
      <p:sp>
        <p:nvSpPr>
          <p:cNvPr id="14340" name="Text Box 4"/>
          <p:cNvSpPr txBox="1">
            <a:spLocks noChangeArrowheads="1"/>
          </p:cNvSpPr>
          <p:nvPr/>
        </p:nvSpPr>
        <p:spPr bwMode="auto">
          <a:xfrm>
            <a:off x="214282" y="2643186"/>
            <a:ext cx="8534400" cy="1938992"/>
          </a:xfrm>
          <a:prstGeom prst="rect">
            <a:avLst/>
          </a:prstGeom>
          <a:noFill/>
          <a:ln w="9525">
            <a:noFill/>
            <a:miter lim="800000"/>
            <a:headEnd/>
            <a:tailEnd/>
          </a:ln>
          <a:effectLst/>
        </p:spPr>
        <p:txBody>
          <a:bodyPr>
            <a:spAutoFit/>
          </a:bodyPr>
          <a:lstStyle/>
          <a:p>
            <a:pPr algn="just">
              <a:spcBef>
                <a:spcPct val="50000"/>
              </a:spcBef>
            </a:pPr>
            <a:r>
              <a:rPr lang="zh-CN" altLang="en-US" sz="4000" b="1" dirty="0">
                <a:solidFill>
                  <a:srgbClr val="002060"/>
                </a:solidFill>
                <a:latin typeface="华文中宋" pitchFamily="2" charset="-122"/>
                <a:ea typeface="华文中宋" pitchFamily="2" charset="-122"/>
              </a:rPr>
              <a:t>第一层次 </a:t>
            </a:r>
            <a:r>
              <a:rPr lang="en-US" altLang="zh-CN" sz="4000" b="1" dirty="0">
                <a:solidFill>
                  <a:srgbClr val="002060"/>
                </a:solidFill>
                <a:latin typeface="华文中宋" pitchFamily="2" charset="-122"/>
                <a:ea typeface="华文中宋" pitchFamily="2" charset="-122"/>
              </a:rPr>
              <a:t>(1-8) </a:t>
            </a:r>
            <a:r>
              <a:rPr lang="zh-CN" altLang="en-US" sz="4000" b="1" dirty="0">
                <a:solidFill>
                  <a:srgbClr val="002060"/>
                </a:solidFill>
                <a:latin typeface="华文中宋" pitchFamily="2" charset="-122"/>
                <a:ea typeface="华文中宋" pitchFamily="2" charset="-122"/>
              </a:rPr>
              <a:t>：诗人呼唤与歌颂风雷电这些伟大的自然力，表达对黑暗的愤激和对光明的礼赞与向往。</a:t>
            </a:r>
          </a:p>
        </p:txBody>
      </p:sp>
      <p:sp>
        <p:nvSpPr>
          <p:cNvPr id="14341" name="Text Box 5"/>
          <p:cNvSpPr txBox="1">
            <a:spLocks noChangeArrowheads="1"/>
          </p:cNvSpPr>
          <p:nvPr/>
        </p:nvSpPr>
        <p:spPr bwMode="auto">
          <a:xfrm>
            <a:off x="285720" y="1571616"/>
            <a:ext cx="8458200" cy="1323439"/>
          </a:xfrm>
          <a:prstGeom prst="rect">
            <a:avLst/>
          </a:prstGeom>
          <a:noFill/>
          <a:ln w="9525">
            <a:noFill/>
            <a:miter lim="800000"/>
            <a:headEnd/>
            <a:tailEnd/>
          </a:ln>
          <a:effectLst/>
        </p:spPr>
        <p:txBody>
          <a:bodyPr>
            <a:spAutoFit/>
          </a:bodyPr>
          <a:lstStyle/>
          <a:p>
            <a:pPr>
              <a:spcBef>
                <a:spcPct val="50000"/>
              </a:spcBef>
            </a:pPr>
            <a:r>
              <a:rPr lang="zh-CN" altLang="en-US" sz="4000" b="1" dirty="0">
                <a:solidFill>
                  <a:srgbClr val="FF0000"/>
                </a:solidFill>
                <a:effectLst>
                  <a:outerShdw blurRad="38100" dist="38100" dir="2700000" algn="tl">
                    <a:srgbClr val="000000"/>
                  </a:outerShdw>
                </a:effectLst>
                <a:ea typeface="华文新魏" pitchFamily="2" charset="-122"/>
              </a:rPr>
              <a:t>明确：课文表达了屈原歌颂风雷电、怒斥神祗的两方面的思想内容。</a:t>
            </a:r>
          </a:p>
        </p:txBody>
      </p:sp>
      <p:sp>
        <p:nvSpPr>
          <p:cNvPr id="14342" name="Text Box 6"/>
          <p:cNvSpPr txBox="1">
            <a:spLocks noChangeArrowheads="1"/>
          </p:cNvSpPr>
          <p:nvPr/>
        </p:nvSpPr>
        <p:spPr bwMode="auto">
          <a:xfrm>
            <a:off x="1" y="4381501"/>
            <a:ext cx="8702675" cy="1323439"/>
          </a:xfrm>
          <a:prstGeom prst="rect">
            <a:avLst/>
          </a:prstGeom>
          <a:noFill/>
          <a:ln w="9525">
            <a:noFill/>
            <a:miter lim="800000"/>
            <a:headEnd/>
            <a:tailEnd/>
          </a:ln>
          <a:effectLst/>
        </p:spPr>
        <p:txBody>
          <a:bodyPr>
            <a:spAutoFit/>
          </a:bodyPr>
          <a:lstStyle/>
          <a:p>
            <a:pPr>
              <a:spcBef>
                <a:spcPct val="50000"/>
              </a:spcBef>
            </a:pPr>
            <a:r>
              <a:rPr lang="en-US" altLang="zh-CN" sz="4000" dirty="0">
                <a:solidFill>
                  <a:schemeClr val="bg1"/>
                </a:solidFill>
                <a:effectLst>
                  <a:outerShdw blurRad="38100" dist="38100" dir="2700000" algn="tl">
                    <a:srgbClr val="000000"/>
                  </a:outerShdw>
                </a:effectLst>
                <a:latin typeface="华文中宋" pitchFamily="2" charset="-122"/>
                <a:ea typeface="华文中宋" pitchFamily="2" charset="-122"/>
              </a:rPr>
              <a:t> </a:t>
            </a:r>
            <a:r>
              <a:rPr lang="zh-CN" altLang="en-US" sz="4000" b="1" dirty="0">
                <a:solidFill>
                  <a:srgbClr val="002060"/>
                </a:solidFill>
                <a:latin typeface="华文中宋" pitchFamily="2" charset="-122"/>
                <a:ea typeface="华文中宋" pitchFamily="2" charset="-122"/>
              </a:rPr>
              <a:t>第二层次</a:t>
            </a:r>
            <a:r>
              <a:rPr lang="en-US" altLang="zh-CN" sz="4000" b="1" dirty="0">
                <a:solidFill>
                  <a:srgbClr val="002060"/>
                </a:solidFill>
                <a:latin typeface="华文中宋" pitchFamily="2" charset="-122"/>
                <a:ea typeface="华文中宋" pitchFamily="2" charset="-122"/>
              </a:rPr>
              <a:t>(9-13)</a:t>
            </a:r>
            <a:r>
              <a:rPr lang="zh-CN" altLang="en-US" sz="4000" b="1" dirty="0">
                <a:solidFill>
                  <a:srgbClr val="002060"/>
                </a:solidFill>
                <a:latin typeface="华文中宋" pitchFamily="2" charset="-122"/>
                <a:ea typeface="华文中宋" pitchFamily="2" charset="-122"/>
              </a:rPr>
              <a:t>：借指斥神鬼偶像来       抨击昏庸腐朽的当权者。 </a:t>
            </a:r>
            <a:endParaRPr lang="zh-CN" altLang="en-US" b="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animEffect transition="in" filter="wipe(left)">
                                      <p:cBhvr>
                                        <p:cTn id="7" dur="500"/>
                                        <p:tgtEl>
                                          <p:spTgt spid="143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40">
                                            <p:txEl>
                                              <p:pRg st="0" end="0"/>
                                            </p:txEl>
                                          </p:spTgt>
                                        </p:tgtEl>
                                        <p:attrNameLst>
                                          <p:attrName>style.visibility</p:attrName>
                                        </p:attrNameLst>
                                      </p:cBhvr>
                                      <p:to>
                                        <p:strVal val="visible"/>
                                      </p:to>
                                    </p:set>
                                    <p:animEffect transition="in" filter="wipe(left)">
                                      <p:cBhvr>
                                        <p:cTn id="12" dur="500"/>
                                        <p:tgtEl>
                                          <p:spTgt spid="143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4342"/>
                                        </p:tgtEl>
                                        <p:attrNameLst>
                                          <p:attrName>style.visibility</p:attrName>
                                        </p:attrNameLst>
                                      </p:cBhvr>
                                      <p:to>
                                        <p:strVal val="visible"/>
                                      </p:to>
                                    </p:set>
                                    <p:animEffect transition="in" filter="barn(outVertical)">
                                      <p:cBhvr>
                                        <p:cTn id="17"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uild="p" autoUpdateAnimBg="0"/>
      <p:bldP spid="14341" grpId="0" build="p" autoUpdateAnimBg="0"/>
      <p:bldP spid="1434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5286380" y="3857632"/>
            <a:ext cx="2808288" cy="1015663"/>
          </a:xfrm>
          <a:prstGeom prst="rect">
            <a:avLst/>
          </a:prstGeom>
          <a:noFill/>
          <a:ln w="9525">
            <a:noFill/>
            <a:miter lim="800000"/>
            <a:headEnd/>
            <a:tailEnd/>
          </a:ln>
          <a:effectLst/>
        </p:spPr>
        <p:txBody>
          <a:bodyPr>
            <a:spAutoFit/>
          </a:bodyPr>
          <a:lstStyle/>
          <a:p>
            <a:pPr>
              <a:spcBef>
                <a:spcPct val="50000"/>
              </a:spcBef>
            </a:pPr>
            <a:r>
              <a:rPr lang="zh-CN" altLang="en-US" sz="6000" dirty="0">
                <a:solidFill>
                  <a:srgbClr val="FF3300"/>
                </a:solidFill>
                <a:ea typeface="隶书" pitchFamily="49" charset="-122"/>
              </a:rPr>
              <a:t>郭沫若</a:t>
            </a:r>
          </a:p>
        </p:txBody>
      </p:sp>
      <p:sp>
        <p:nvSpPr>
          <p:cNvPr id="22531" name="WordArt 3">
            <a:hlinkClick r:id="" action="ppaction://noaction">
              <a:snd r:embed="rId3" name="explode.wav" builtIn="1"/>
            </a:hlinkClick>
          </p:cNvPr>
          <p:cNvSpPr>
            <a:spLocks noChangeArrowheads="1" noChangeShapeType="1" noTextEdit="1"/>
          </p:cNvSpPr>
          <p:nvPr/>
        </p:nvSpPr>
        <p:spPr bwMode="auto">
          <a:xfrm>
            <a:off x="2285984" y="1000112"/>
            <a:ext cx="4824413" cy="1979083"/>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华文行楷"/>
              </a:rPr>
              <a:t>雷电颂</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dissolve">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25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228600" y="190501"/>
            <a:ext cx="3479800" cy="830997"/>
          </a:xfrm>
          <a:prstGeom prst="rect">
            <a:avLst/>
          </a:prstGeom>
          <a:noFill/>
          <a:ln w="9525">
            <a:noFill/>
            <a:miter lim="800000"/>
            <a:headEnd/>
            <a:tailEnd/>
          </a:ln>
          <a:effectLst/>
        </p:spPr>
        <p:txBody>
          <a:bodyPr>
            <a:spAutoFit/>
          </a:bodyPr>
          <a:lstStyle/>
          <a:p>
            <a:r>
              <a:rPr lang="zh-CN" altLang="en-US" sz="4400">
                <a:solidFill>
                  <a:srgbClr val="FF0000"/>
                </a:solidFill>
                <a:effectLst>
                  <a:outerShdw blurRad="38100" dist="38100" dir="2700000" algn="tl">
                    <a:srgbClr val="000000"/>
                  </a:outerShdw>
                </a:effectLst>
                <a:latin typeface="华文隶书" pitchFamily="2" charset="-122"/>
                <a:ea typeface="华文隶书" pitchFamily="2" charset="-122"/>
              </a:rPr>
              <a:t>研读赏析：</a:t>
            </a:r>
            <a:r>
              <a:rPr lang="zh-CN" altLang="en-US" sz="4800">
                <a:solidFill>
                  <a:srgbClr val="FF0000"/>
                </a:solidFill>
                <a:effectLst>
                  <a:outerShdw blurRad="38100" dist="38100" dir="2700000" algn="tl">
                    <a:srgbClr val="000000"/>
                  </a:outerShdw>
                </a:effectLst>
                <a:latin typeface="华文琥珀" pitchFamily="2" charset="-122"/>
                <a:ea typeface="华文琥珀" pitchFamily="2" charset="-122"/>
              </a:rPr>
              <a:t> </a:t>
            </a:r>
          </a:p>
        </p:txBody>
      </p:sp>
      <p:sp>
        <p:nvSpPr>
          <p:cNvPr id="48131" name="Rectangle 3"/>
          <p:cNvSpPr>
            <a:spLocks noChangeArrowheads="1"/>
          </p:cNvSpPr>
          <p:nvPr/>
        </p:nvSpPr>
        <p:spPr bwMode="auto">
          <a:xfrm>
            <a:off x="304800" y="825501"/>
            <a:ext cx="8534400" cy="830997"/>
          </a:xfrm>
          <a:prstGeom prst="rect">
            <a:avLst/>
          </a:prstGeom>
          <a:noFill/>
          <a:ln w="9525">
            <a:noFill/>
            <a:miter lim="800000"/>
            <a:headEnd/>
            <a:tailEnd/>
          </a:ln>
          <a:effectLst/>
        </p:spPr>
        <p:txBody>
          <a:bodyPr>
            <a:spAutoFit/>
          </a:bodyPr>
          <a:lstStyle/>
          <a:p>
            <a:pPr algn="just"/>
            <a:r>
              <a:rPr lang="en-US" altLang="zh-CN" sz="4800">
                <a:effectLst>
                  <a:outerShdw blurRad="38100" dist="38100" dir="2700000" algn="tl">
                    <a:srgbClr val="FFFFFF"/>
                  </a:outerShdw>
                </a:effectLst>
                <a:latin typeface="楷体_GB2312" pitchFamily="49" charset="-122"/>
                <a:ea typeface="楷体_GB2312" pitchFamily="49" charset="-122"/>
              </a:rPr>
              <a:t>1</a:t>
            </a:r>
            <a:r>
              <a:rPr lang="zh-CN" altLang="en-US" sz="4800">
                <a:effectLst>
                  <a:outerShdw blurRad="38100" dist="38100" dir="2700000" algn="tl">
                    <a:srgbClr val="FFFFFF"/>
                  </a:outerShdw>
                </a:effectLst>
                <a:latin typeface="楷体_GB2312" pitchFamily="49" charset="-122"/>
                <a:ea typeface="楷体_GB2312" pitchFamily="49" charset="-122"/>
              </a:rPr>
              <a:t>、</a:t>
            </a:r>
            <a:r>
              <a:rPr lang="zh-CN" altLang="en-US" sz="4800">
                <a:solidFill>
                  <a:srgbClr val="FFFF00"/>
                </a:solidFill>
                <a:effectLst>
                  <a:outerShdw blurRad="38100" dist="38100" dir="2700000" algn="tl">
                    <a:srgbClr val="000000"/>
                  </a:outerShdw>
                </a:effectLst>
                <a:latin typeface="楷体_GB2312" pitchFamily="49" charset="-122"/>
                <a:ea typeface="楷体_GB2312" pitchFamily="49" charset="-122"/>
              </a:rPr>
              <a:t>屈原的独白写了哪些景象？</a:t>
            </a:r>
          </a:p>
        </p:txBody>
      </p:sp>
      <p:sp>
        <p:nvSpPr>
          <p:cNvPr id="48132" name="Text Box 4"/>
          <p:cNvSpPr txBox="1">
            <a:spLocks noChangeArrowheads="1"/>
          </p:cNvSpPr>
          <p:nvPr/>
        </p:nvSpPr>
        <p:spPr bwMode="auto">
          <a:xfrm>
            <a:off x="304800" y="3873500"/>
            <a:ext cx="8610600" cy="1446550"/>
          </a:xfrm>
          <a:prstGeom prst="rect">
            <a:avLst/>
          </a:prstGeom>
          <a:noFill/>
          <a:ln w="9525">
            <a:noFill/>
            <a:miter lim="800000"/>
            <a:headEnd/>
            <a:tailEnd/>
          </a:ln>
          <a:effectLst/>
        </p:spPr>
        <p:txBody>
          <a:bodyPr>
            <a:spAutoFit/>
          </a:bodyPr>
          <a:lstStyle/>
          <a:p>
            <a:pPr>
              <a:spcBef>
                <a:spcPct val="50000"/>
              </a:spcBef>
            </a:pPr>
            <a:r>
              <a:rPr lang="en-US" altLang="zh-CN" sz="4400" b="1">
                <a:effectLst>
                  <a:outerShdw blurRad="38100" dist="38100" dir="2700000" algn="tl">
                    <a:srgbClr val="FFFFFF"/>
                  </a:outerShdw>
                </a:effectLst>
                <a:latin typeface="楷体_GB2312" pitchFamily="49" charset="-122"/>
                <a:ea typeface="楷体_GB2312" pitchFamily="49" charset="-122"/>
              </a:rPr>
              <a:t>2</a:t>
            </a:r>
            <a:r>
              <a:rPr lang="zh-CN" altLang="en-US" sz="4400" b="1">
                <a:effectLst>
                  <a:outerShdw blurRad="38100" dist="38100" dir="2700000" algn="tl">
                    <a:srgbClr val="FFFFFF"/>
                  </a:outerShdw>
                </a:effectLst>
                <a:latin typeface="楷体_GB2312" pitchFamily="49" charset="-122"/>
                <a:ea typeface="楷体_GB2312" pitchFamily="49" charset="-122"/>
              </a:rPr>
              <a:t>、</a:t>
            </a:r>
            <a:r>
              <a:rPr lang="zh-CN" altLang="en-US" sz="4400">
                <a:solidFill>
                  <a:srgbClr val="FFFF00"/>
                </a:solidFill>
                <a:effectLst>
                  <a:outerShdw blurRad="38100" dist="38100" dir="2700000" algn="tl">
                    <a:srgbClr val="000000"/>
                  </a:outerShdw>
                </a:effectLst>
                <a:latin typeface="楷体_GB2312" pitchFamily="49" charset="-122"/>
                <a:ea typeface="楷体_GB2312" pitchFamily="49" charset="-122"/>
              </a:rPr>
              <a:t>作者在写这些景象时，运用了什么手法？仔细分析一下。</a:t>
            </a:r>
          </a:p>
        </p:txBody>
      </p:sp>
      <p:sp>
        <p:nvSpPr>
          <p:cNvPr id="48133" name="Text Box 5"/>
          <p:cNvSpPr txBox="1">
            <a:spLocks noChangeArrowheads="1"/>
          </p:cNvSpPr>
          <p:nvPr/>
        </p:nvSpPr>
        <p:spPr bwMode="auto">
          <a:xfrm>
            <a:off x="381000" y="1524001"/>
            <a:ext cx="8763000" cy="2554545"/>
          </a:xfrm>
          <a:prstGeom prst="rect">
            <a:avLst/>
          </a:prstGeom>
          <a:noFill/>
          <a:ln w="9525">
            <a:noFill/>
            <a:miter lim="800000"/>
            <a:headEnd/>
            <a:tailEnd/>
          </a:ln>
          <a:effectLst/>
        </p:spPr>
        <p:txBody>
          <a:bodyPr>
            <a:spAutoFit/>
          </a:bodyPr>
          <a:lstStyle/>
          <a:p>
            <a:pPr>
              <a:spcBef>
                <a:spcPct val="50000"/>
              </a:spcBef>
            </a:pPr>
            <a:r>
              <a:rPr lang="zh-CN" altLang="en-US" sz="4000">
                <a:ea typeface="隶书" pitchFamily="49" charset="-122"/>
              </a:rPr>
              <a:t>明确：风雷电，洞庭湖、东海、长江，有形的长剑、无形的长剑，没有阴谋，没有污秽、没有自私自利的没有人的小岛，“土偶木梗”的群像。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0-#ppt_w/2"/>
                                          </p:val>
                                        </p:tav>
                                        <p:tav tm="100000">
                                          <p:val>
                                            <p:strVal val="#ppt_x"/>
                                          </p:val>
                                        </p:tav>
                                      </p:tavLst>
                                    </p:anim>
                                    <p:anim calcmode="lin" valueType="num">
                                      <p:cBhvr additive="base">
                                        <p:cTn id="8" dur="5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8131"/>
                                        </p:tgtEl>
                                        <p:attrNameLst>
                                          <p:attrName>style.visibility</p:attrName>
                                        </p:attrNameLst>
                                      </p:cBhvr>
                                      <p:to>
                                        <p:strVal val="visible"/>
                                      </p:to>
                                    </p:set>
                                    <p:anim calcmode="lin" valueType="num">
                                      <p:cBhvr additive="base">
                                        <p:cTn id="13" dur="500" fill="hold"/>
                                        <p:tgtEl>
                                          <p:spTgt spid="48131"/>
                                        </p:tgtEl>
                                        <p:attrNameLst>
                                          <p:attrName>ppt_x</p:attrName>
                                        </p:attrNameLst>
                                      </p:cBhvr>
                                      <p:tavLst>
                                        <p:tav tm="0">
                                          <p:val>
                                            <p:strVal val="0-#ppt_w/2"/>
                                          </p:val>
                                        </p:tav>
                                        <p:tav tm="100000">
                                          <p:val>
                                            <p:strVal val="#ppt_x"/>
                                          </p:val>
                                        </p:tav>
                                      </p:tavLst>
                                    </p:anim>
                                    <p:anim calcmode="lin" valueType="num">
                                      <p:cBhvr additive="base">
                                        <p:cTn id="14" dur="500" fill="hold"/>
                                        <p:tgtEl>
                                          <p:spTgt spid="481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8133"/>
                                        </p:tgtEl>
                                        <p:attrNameLst>
                                          <p:attrName>style.visibility</p:attrName>
                                        </p:attrNameLst>
                                      </p:cBhvr>
                                      <p:to>
                                        <p:strVal val="visible"/>
                                      </p:to>
                                    </p:set>
                                    <p:anim calcmode="lin" valueType="num">
                                      <p:cBhvr additive="base">
                                        <p:cTn id="19" dur="500" fill="hold"/>
                                        <p:tgtEl>
                                          <p:spTgt spid="48133"/>
                                        </p:tgtEl>
                                        <p:attrNameLst>
                                          <p:attrName>ppt_x</p:attrName>
                                        </p:attrNameLst>
                                      </p:cBhvr>
                                      <p:tavLst>
                                        <p:tav tm="0">
                                          <p:val>
                                            <p:strVal val="0-#ppt_w/2"/>
                                          </p:val>
                                        </p:tav>
                                        <p:tav tm="100000">
                                          <p:val>
                                            <p:strVal val="#ppt_x"/>
                                          </p:val>
                                        </p:tav>
                                      </p:tavLst>
                                    </p:anim>
                                    <p:anim calcmode="lin" valueType="num">
                                      <p:cBhvr additive="base">
                                        <p:cTn id="20" dur="500" fill="hold"/>
                                        <p:tgtEl>
                                          <p:spTgt spid="4813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8132"/>
                                        </p:tgtEl>
                                        <p:attrNameLst>
                                          <p:attrName>style.visibility</p:attrName>
                                        </p:attrNameLst>
                                      </p:cBhvr>
                                      <p:to>
                                        <p:strVal val="visible"/>
                                      </p:to>
                                    </p:set>
                                    <p:anim calcmode="lin" valueType="num">
                                      <p:cBhvr additive="base">
                                        <p:cTn id="25" dur="500" fill="hold"/>
                                        <p:tgtEl>
                                          <p:spTgt spid="48132"/>
                                        </p:tgtEl>
                                        <p:attrNameLst>
                                          <p:attrName>ppt_x</p:attrName>
                                        </p:attrNameLst>
                                      </p:cBhvr>
                                      <p:tavLst>
                                        <p:tav tm="0">
                                          <p:val>
                                            <p:strVal val="0-#ppt_w/2"/>
                                          </p:val>
                                        </p:tav>
                                        <p:tav tm="100000">
                                          <p:val>
                                            <p:strVal val="#ppt_x"/>
                                          </p:val>
                                        </p:tav>
                                      </p:tavLst>
                                    </p:anim>
                                    <p:anim calcmode="lin" valueType="num">
                                      <p:cBhvr additive="base">
                                        <p:cTn id="26" dur="500" fill="hold"/>
                                        <p:tgtEl>
                                          <p:spTgt spid="48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utoUpdateAnimBg="0"/>
      <p:bldP spid="48131" grpId="0" autoUpdateAnimBg="0"/>
      <p:bldP spid="48132" grpId="0" autoUpdateAnimBg="0"/>
      <p:bldP spid="4813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屈原1"/>
          <p:cNvPicPr>
            <a:picLocks noChangeAspect="1" noChangeArrowheads="1"/>
          </p:cNvPicPr>
          <p:nvPr/>
        </p:nvPicPr>
        <p:blipFill>
          <a:blip r:embed="rId2">
            <a:lum bright="70000" contrast="-70000"/>
          </a:blip>
          <a:srcRect/>
          <a:stretch>
            <a:fillRect/>
          </a:stretch>
        </p:blipFill>
        <p:spPr bwMode="auto">
          <a:xfrm>
            <a:off x="0" y="0"/>
            <a:ext cx="9144000" cy="5715000"/>
          </a:xfrm>
          <a:prstGeom prst="rect">
            <a:avLst/>
          </a:prstGeom>
          <a:noFill/>
        </p:spPr>
      </p:pic>
      <p:sp>
        <p:nvSpPr>
          <p:cNvPr id="52227" name="Rectangle 3"/>
          <p:cNvSpPr>
            <a:spLocks noChangeArrowheads="1"/>
          </p:cNvSpPr>
          <p:nvPr/>
        </p:nvSpPr>
        <p:spPr bwMode="auto">
          <a:xfrm>
            <a:off x="1" y="637646"/>
            <a:ext cx="3419475" cy="3293209"/>
          </a:xfrm>
          <a:prstGeom prst="rect">
            <a:avLst/>
          </a:prstGeom>
          <a:noFill/>
          <a:ln w="9525">
            <a:noFill/>
            <a:miter lim="800000"/>
            <a:headEnd/>
            <a:tailEnd/>
          </a:ln>
          <a:effectLst/>
        </p:spPr>
        <p:txBody>
          <a:bodyPr>
            <a:spAutoFit/>
          </a:bodyPr>
          <a:lstStyle/>
          <a:p>
            <a:r>
              <a:rPr lang="zh-CN" altLang="en-US" sz="2800" b="1">
                <a:effectLst>
                  <a:outerShdw blurRad="38100" dist="38100" dir="2700000" algn="tl">
                    <a:srgbClr val="FFFFFF"/>
                  </a:outerShdw>
                </a:effectLst>
              </a:rPr>
              <a:t>风雷电</a:t>
            </a:r>
          </a:p>
          <a:p>
            <a:endParaRPr lang="zh-CN" altLang="en-US" b="1">
              <a:effectLst>
                <a:outerShdw blurRad="38100" dist="38100" dir="2700000" algn="tl">
                  <a:srgbClr val="FFFFFF"/>
                </a:outerShdw>
              </a:effectLst>
            </a:endParaRPr>
          </a:p>
          <a:p>
            <a:r>
              <a:rPr lang="zh-CN" altLang="en-US" b="1">
                <a:effectLst>
                  <a:outerShdw blurRad="38100" dist="38100" dir="2700000" algn="tl">
                    <a:srgbClr val="FFFFFF"/>
                  </a:outerShdw>
                </a:effectLst>
              </a:rPr>
              <a:t>洞庭湖、东海、长江</a:t>
            </a:r>
          </a:p>
          <a:p>
            <a:endParaRPr lang="zh-CN" altLang="en-US" b="1">
              <a:effectLst>
                <a:outerShdw blurRad="38100" dist="38100" dir="2700000" algn="tl">
                  <a:srgbClr val="FFFFFF"/>
                </a:outerShdw>
              </a:effectLst>
            </a:endParaRPr>
          </a:p>
          <a:p>
            <a:r>
              <a:rPr lang="zh-CN" altLang="en-US" b="1">
                <a:effectLst>
                  <a:outerShdw blurRad="38100" dist="38100" dir="2700000" algn="tl">
                    <a:srgbClr val="FFFFFF"/>
                  </a:outerShdw>
                </a:effectLst>
              </a:rPr>
              <a:t>无形的长剑</a:t>
            </a:r>
          </a:p>
          <a:p>
            <a:endParaRPr lang="zh-CN" altLang="en-US" b="1">
              <a:effectLst>
                <a:outerShdw blurRad="38100" dist="38100" dir="2700000" algn="tl">
                  <a:srgbClr val="FFFFFF"/>
                </a:outerShdw>
              </a:effectLst>
            </a:endParaRPr>
          </a:p>
          <a:p>
            <a:r>
              <a:rPr lang="zh-CN" altLang="en-US" b="1">
                <a:effectLst>
                  <a:outerShdw blurRad="38100" dist="38100" dir="2700000" algn="tl">
                    <a:srgbClr val="FFFFFF"/>
                  </a:outerShdw>
                </a:effectLst>
              </a:rPr>
              <a:t>土偶木梗形象</a:t>
            </a:r>
          </a:p>
          <a:p>
            <a:endParaRPr lang="zh-CN" altLang="en-US" b="1">
              <a:effectLst>
                <a:outerShdw blurRad="38100" dist="38100" dir="2700000" algn="tl">
                  <a:srgbClr val="FFFFFF"/>
                </a:outerShdw>
              </a:effectLst>
            </a:endParaRPr>
          </a:p>
          <a:p>
            <a:endParaRPr lang="zh-CN" altLang="en-US" b="1">
              <a:effectLst>
                <a:outerShdw blurRad="38100" dist="38100" dir="2700000" algn="tl">
                  <a:srgbClr val="FFFFFF"/>
                </a:outerShdw>
              </a:effectLst>
            </a:endParaRPr>
          </a:p>
          <a:p>
            <a:r>
              <a:rPr lang="zh-CN" altLang="en-US" b="1">
                <a:effectLst>
                  <a:outerShdw blurRad="38100" dist="38100" dir="2700000" algn="tl">
                    <a:srgbClr val="FFFFFF"/>
                  </a:outerShdw>
                </a:effectLst>
              </a:rPr>
              <a:t>没有阴谋、没有污秽、</a:t>
            </a:r>
          </a:p>
          <a:p>
            <a:r>
              <a:rPr lang="zh-CN" altLang="en-US" b="1">
                <a:effectLst>
                  <a:outerShdw blurRad="38100" dist="38100" dir="2700000" algn="tl">
                    <a:srgbClr val="FFFFFF"/>
                  </a:outerShdw>
                </a:effectLst>
              </a:rPr>
              <a:t>没有自私自利的没有人的小岛 </a:t>
            </a:r>
          </a:p>
        </p:txBody>
      </p:sp>
      <p:sp>
        <p:nvSpPr>
          <p:cNvPr id="52228" name="Rectangle 4"/>
          <p:cNvSpPr>
            <a:spLocks noChangeArrowheads="1"/>
          </p:cNvSpPr>
          <p:nvPr/>
        </p:nvSpPr>
        <p:spPr bwMode="auto">
          <a:xfrm>
            <a:off x="4500562" y="500046"/>
            <a:ext cx="4267200" cy="954107"/>
          </a:xfrm>
          <a:prstGeom prst="rect">
            <a:avLst/>
          </a:prstGeom>
          <a:noFill/>
          <a:ln w="9525">
            <a:noFill/>
            <a:miter lim="800000"/>
            <a:headEnd/>
            <a:tailEnd/>
          </a:ln>
          <a:effectLst/>
        </p:spPr>
        <p:txBody>
          <a:bodyPr>
            <a:spAutoFit/>
          </a:bodyPr>
          <a:lstStyle/>
          <a:p>
            <a:r>
              <a:rPr lang="zh-CN" altLang="en-US" sz="2800" b="1" dirty="0">
                <a:effectLst>
                  <a:outerShdw blurRad="38100" dist="38100" dir="2700000" algn="tl">
                    <a:srgbClr val="FFFFFF"/>
                  </a:outerShdw>
                </a:effectLst>
                <a:latin typeface="宋体" pitchFamily="2" charset="-122"/>
              </a:rPr>
              <a:t>象征人世间追求正义、光明的变革力量；</a:t>
            </a:r>
          </a:p>
        </p:txBody>
      </p:sp>
      <p:sp>
        <p:nvSpPr>
          <p:cNvPr id="52229" name="Rectangle 5"/>
          <p:cNvSpPr>
            <a:spLocks noChangeArrowheads="1"/>
          </p:cNvSpPr>
          <p:nvPr/>
        </p:nvSpPr>
        <p:spPr bwMode="auto">
          <a:xfrm>
            <a:off x="4572000" y="1285864"/>
            <a:ext cx="2709396" cy="523220"/>
          </a:xfrm>
          <a:prstGeom prst="rect">
            <a:avLst/>
          </a:prstGeom>
          <a:noFill/>
          <a:ln w="9525">
            <a:noFill/>
            <a:miter lim="800000"/>
            <a:headEnd/>
            <a:tailEnd/>
          </a:ln>
          <a:effectLst/>
        </p:spPr>
        <p:txBody>
          <a:bodyPr wrap="none">
            <a:spAutoFit/>
          </a:bodyPr>
          <a:lstStyle/>
          <a:p>
            <a:r>
              <a:rPr lang="zh-CN" altLang="en-US" sz="2800" b="1" dirty="0">
                <a:effectLst>
                  <a:outerShdw blurRad="38100" dist="38100" dir="2700000" algn="tl">
                    <a:srgbClr val="FFFFFF"/>
                  </a:outerShdw>
                </a:effectLst>
                <a:latin typeface="宋体" pitchFamily="2" charset="-122"/>
              </a:rPr>
              <a:t>象征人民群众；</a:t>
            </a:r>
          </a:p>
        </p:txBody>
      </p:sp>
      <p:sp>
        <p:nvSpPr>
          <p:cNvPr id="52230" name="Rectangle 6"/>
          <p:cNvSpPr>
            <a:spLocks noChangeArrowheads="1"/>
          </p:cNvSpPr>
          <p:nvPr/>
        </p:nvSpPr>
        <p:spPr bwMode="auto">
          <a:xfrm>
            <a:off x="4714876" y="1857368"/>
            <a:ext cx="4114800" cy="523220"/>
          </a:xfrm>
          <a:prstGeom prst="rect">
            <a:avLst/>
          </a:prstGeom>
          <a:noFill/>
          <a:ln w="9525">
            <a:noFill/>
            <a:miter lim="800000"/>
            <a:headEnd/>
            <a:tailEnd/>
          </a:ln>
          <a:effectLst/>
        </p:spPr>
        <p:txBody>
          <a:bodyPr>
            <a:spAutoFit/>
          </a:bodyPr>
          <a:lstStyle/>
          <a:p>
            <a:r>
              <a:rPr lang="zh-CN" altLang="en-US" sz="2800" b="1" dirty="0">
                <a:effectLst>
                  <a:outerShdw blurRad="38100" dist="38100" dir="2700000" algn="tl">
                    <a:srgbClr val="FFFFFF"/>
                  </a:outerShdw>
                </a:effectLst>
                <a:latin typeface="宋体" pitchFamily="2" charset="-122"/>
              </a:rPr>
              <a:t>指坚定的信念；</a:t>
            </a:r>
          </a:p>
        </p:txBody>
      </p:sp>
      <p:sp>
        <p:nvSpPr>
          <p:cNvPr id="52231" name="Rectangle 7"/>
          <p:cNvSpPr>
            <a:spLocks noChangeArrowheads="1"/>
          </p:cNvSpPr>
          <p:nvPr/>
        </p:nvSpPr>
        <p:spPr bwMode="auto">
          <a:xfrm>
            <a:off x="4724400" y="3619500"/>
            <a:ext cx="3810000" cy="1384995"/>
          </a:xfrm>
          <a:prstGeom prst="rect">
            <a:avLst/>
          </a:prstGeom>
          <a:noFill/>
          <a:ln w="9525">
            <a:noFill/>
            <a:miter lim="800000"/>
            <a:headEnd/>
            <a:tailEnd/>
          </a:ln>
          <a:effectLst/>
        </p:spPr>
        <p:txBody>
          <a:bodyPr>
            <a:spAutoFit/>
          </a:bodyPr>
          <a:lstStyle/>
          <a:p>
            <a:r>
              <a:rPr lang="zh-CN" altLang="en-US" sz="2800" b="1">
                <a:effectLst>
                  <a:outerShdw blurRad="38100" dist="38100" dir="2700000" algn="tl">
                    <a:srgbClr val="FFFFFF"/>
                  </a:outerShdw>
                </a:effectLst>
                <a:latin typeface="宋体" pitchFamily="2" charset="-122"/>
              </a:rPr>
              <a:t>是对社会现实极端憎恶而企求寄托灵魂的一方净土。</a:t>
            </a:r>
            <a:r>
              <a:rPr lang="zh-CN" altLang="en-US" sz="2800" b="1">
                <a:latin typeface="宋体" pitchFamily="2" charset="-122"/>
              </a:rPr>
              <a:t> </a:t>
            </a:r>
          </a:p>
        </p:txBody>
      </p:sp>
      <p:sp>
        <p:nvSpPr>
          <p:cNvPr id="52232" name="Line 8"/>
          <p:cNvSpPr>
            <a:spLocks noChangeShapeType="1"/>
          </p:cNvSpPr>
          <p:nvPr/>
        </p:nvSpPr>
        <p:spPr bwMode="auto">
          <a:xfrm>
            <a:off x="2268538" y="877094"/>
            <a:ext cx="1943100" cy="0"/>
          </a:xfrm>
          <a:prstGeom prst="line">
            <a:avLst/>
          </a:prstGeom>
          <a:noFill/>
          <a:ln w="57150">
            <a:solidFill>
              <a:srgbClr val="FF0000"/>
            </a:solidFill>
            <a:round/>
            <a:headEnd/>
            <a:tailEnd/>
          </a:ln>
          <a:effectLst/>
        </p:spPr>
        <p:txBody>
          <a:bodyPr/>
          <a:lstStyle/>
          <a:p>
            <a:endParaRPr lang="zh-CN" altLang="en-US"/>
          </a:p>
        </p:txBody>
      </p:sp>
      <p:sp>
        <p:nvSpPr>
          <p:cNvPr id="52233" name="Line 9"/>
          <p:cNvSpPr>
            <a:spLocks noChangeShapeType="1"/>
          </p:cNvSpPr>
          <p:nvPr/>
        </p:nvSpPr>
        <p:spPr bwMode="auto">
          <a:xfrm>
            <a:off x="2971800" y="1524000"/>
            <a:ext cx="1524000" cy="0"/>
          </a:xfrm>
          <a:prstGeom prst="line">
            <a:avLst/>
          </a:prstGeom>
          <a:noFill/>
          <a:ln w="57150">
            <a:solidFill>
              <a:srgbClr val="FF0000"/>
            </a:solidFill>
            <a:round/>
            <a:headEnd/>
            <a:tailEnd/>
          </a:ln>
          <a:effectLst/>
        </p:spPr>
        <p:txBody>
          <a:bodyPr/>
          <a:lstStyle/>
          <a:p>
            <a:endParaRPr lang="zh-CN" altLang="en-US"/>
          </a:p>
        </p:txBody>
      </p:sp>
      <p:sp>
        <p:nvSpPr>
          <p:cNvPr id="52235" name="Line 11"/>
          <p:cNvSpPr>
            <a:spLocks noChangeShapeType="1"/>
          </p:cNvSpPr>
          <p:nvPr/>
        </p:nvSpPr>
        <p:spPr bwMode="auto">
          <a:xfrm>
            <a:off x="2555876" y="2677583"/>
            <a:ext cx="2016125" cy="0"/>
          </a:xfrm>
          <a:prstGeom prst="line">
            <a:avLst/>
          </a:prstGeom>
          <a:noFill/>
          <a:ln w="57150">
            <a:solidFill>
              <a:srgbClr val="FF0000"/>
            </a:solidFill>
            <a:round/>
            <a:headEnd/>
            <a:tailEnd/>
          </a:ln>
          <a:effectLst/>
        </p:spPr>
        <p:txBody>
          <a:bodyPr/>
          <a:lstStyle/>
          <a:p>
            <a:endParaRPr lang="zh-CN" altLang="en-US"/>
          </a:p>
        </p:txBody>
      </p:sp>
      <p:sp>
        <p:nvSpPr>
          <p:cNvPr id="52236" name="Text Box 12"/>
          <p:cNvSpPr txBox="1">
            <a:spLocks noChangeArrowheads="1"/>
          </p:cNvSpPr>
          <p:nvPr/>
        </p:nvSpPr>
        <p:spPr bwMode="auto">
          <a:xfrm>
            <a:off x="0" y="4958292"/>
            <a:ext cx="9144000" cy="1077218"/>
          </a:xfrm>
          <a:prstGeom prst="rect">
            <a:avLst/>
          </a:prstGeom>
          <a:noFill/>
          <a:ln w="9525">
            <a:noFill/>
            <a:miter lim="800000"/>
            <a:headEnd/>
            <a:tailEnd/>
          </a:ln>
          <a:effectLst/>
        </p:spPr>
        <p:txBody>
          <a:bodyPr>
            <a:spAutoFit/>
          </a:bodyPr>
          <a:lstStyle/>
          <a:p>
            <a:pPr>
              <a:spcBef>
                <a:spcPct val="50000"/>
              </a:spcBef>
            </a:pPr>
            <a:r>
              <a:rPr lang="en-US" altLang="zh-CN" sz="3200" b="1">
                <a:solidFill>
                  <a:schemeClr val="accent2"/>
                </a:solidFill>
                <a:effectLst>
                  <a:outerShdw blurRad="38100" dist="38100" dir="2700000" algn="tl">
                    <a:srgbClr val="000000"/>
                  </a:outerShdw>
                </a:effectLst>
                <a:latin typeface="楷体_GB2312" pitchFamily="49" charset="-122"/>
                <a:ea typeface="楷体_GB2312" pitchFamily="49" charset="-122"/>
              </a:rPr>
              <a:t> </a:t>
            </a:r>
            <a:r>
              <a:rPr lang="zh-CN" altLang="en-US" sz="3200" b="1">
                <a:solidFill>
                  <a:schemeClr val="accent2"/>
                </a:solidFill>
                <a:effectLst>
                  <a:outerShdw blurRad="38100" dist="38100" dir="2700000" algn="tl">
                    <a:srgbClr val="000000"/>
                  </a:outerShdw>
                </a:effectLst>
                <a:latin typeface="楷体_GB2312" pitchFamily="49" charset="-122"/>
                <a:ea typeface="楷体_GB2312" pitchFamily="49" charset="-122"/>
              </a:rPr>
              <a:t>委婉曲折含蓄  化</a:t>
            </a:r>
            <a:r>
              <a:rPr lang="zh-CN" altLang="en-US" sz="3200" b="1">
                <a:solidFill>
                  <a:schemeClr val="accent2"/>
                </a:solidFill>
                <a:effectLst>
                  <a:outerShdw blurRad="38100" dist="38100" dir="2700000" algn="tl">
                    <a:srgbClr val="000000"/>
                  </a:outerShdw>
                </a:effectLst>
                <a:latin typeface="Times New Roman"/>
                <a:ea typeface="楷体_GB2312" pitchFamily="49" charset="-122"/>
              </a:rPr>
              <a:t>“</a:t>
            </a:r>
            <a:r>
              <a:rPr lang="zh-CN" altLang="en-US" sz="3200" b="1">
                <a:solidFill>
                  <a:schemeClr val="accent2"/>
                </a:solidFill>
                <a:effectLst>
                  <a:outerShdw blurRad="38100" dist="38100" dir="2700000" algn="tl">
                    <a:srgbClr val="000000"/>
                  </a:outerShdw>
                </a:effectLst>
                <a:latin typeface="楷体_GB2312" pitchFamily="49" charset="-122"/>
                <a:ea typeface="楷体_GB2312" pitchFamily="49" charset="-122"/>
              </a:rPr>
              <a:t>抽象</a:t>
            </a:r>
            <a:r>
              <a:rPr lang="zh-CN" altLang="en-US" sz="3200" b="1">
                <a:solidFill>
                  <a:schemeClr val="accent2"/>
                </a:solidFill>
                <a:effectLst>
                  <a:outerShdw blurRad="38100" dist="38100" dir="2700000" algn="tl">
                    <a:srgbClr val="000000"/>
                  </a:outerShdw>
                </a:effectLst>
                <a:latin typeface="Times New Roman"/>
                <a:ea typeface="楷体_GB2312" pitchFamily="49" charset="-122"/>
              </a:rPr>
              <a:t>”</a:t>
            </a:r>
            <a:r>
              <a:rPr lang="zh-CN" altLang="en-US" sz="3200" b="1">
                <a:solidFill>
                  <a:schemeClr val="accent2"/>
                </a:solidFill>
                <a:effectLst>
                  <a:outerShdw blurRad="38100" dist="38100" dir="2700000" algn="tl">
                    <a:srgbClr val="000000"/>
                  </a:outerShdw>
                </a:effectLst>
                <a:latin typeface="楷体_GB2312" pitchFamily="49" charset="-122"/>
                <a:ea typeface="楷体_GB2312" pitchFamily="49" charset="-122"/>
              </a:rPr>
              <a:t>为</a:t>
            </a:r>
            <a:r>
              <a:rPr lang="zh-CN" altLang="en-US" sz="3200" b="1">
                <a:solidFill>
                  <a:schemeClr val="accent2"/>
                </a:solidFill>
                <a:effectLst>
                  <a:outerShdw blurRad="38100" dist="38100" dir="2700000" algn="tl">
                    <a:srgbClr val="000000"/>
                  </a:outerShdw>
                </a:effectLst>
                <a:latin typeface="Times New Roman"/>
                <a:ea typeface="楷体_GB2312" pitchFamily="49" charset="-122"/>
              </a:rPr>
              <a:t>“</a:t>
            </a:r>
            <a:r>
              <a:rPr lang="zh-CN" altLang="en-US" sz="3200" b="1">
                <a:solidFill>
                  <a:schemeClr val="accent2"/>
                </a:solidFill>
                <a:effectLst>
                  <a:outerShdw blurRad="38100" dist="38100" dir="2700000" algn="tl">
                    <a:srgbClr val="000000"/>
                  </a:outerShdw>
                </a:effectLst>
                <a:latin typeface="楷体_GB2312" pitchFamily="49" charset="-122"/>
                <a:ea typeface="楷体_GB2312" pitchFamily="49" charset="-122"/>
              </a:rPr>
              <a:t>具体</a:t>
            </a:r>
            <a:r>
              <a:rPr lang="zh-CN" altLang="en-US" sz="3200" b="1">
                <a:solidFill>
                  <a:schemeClr val="accent2"/>
                </a:solidFill>
                <a:effectLst>
                  <a:outerShdw blurRad="38100" dist="38100" dir="2700000" algn="tl">
                    <a:srgbClr val="000000"/>
                  </a:outerShdw>
                </a:effectLst>
                <a:latin typeface="Times New Roman"/>
                <a:ea typeface="楷体_GB2312" pitchFamily="49" charset="-122"/>
              </a:rPr>
              <a:t>”</a:t>
            </a:r>
            <a:r>
              <a:rPr lang="zh-CN" altLang="en-US" sz="3200" b="1">
                <a:solidFill>
                  <a:schemeClr val="accent2"/>
                </a:solidFill>
                <a:effectLst>
                  <a:outerShdw blurRad="38100" dist="38100" dir="2700000" algn="tl">
                    <a:srgbClr val="000000"/>
                  </a:outerShdw>
                </a:effectLst>
                <a:latin typeface="楷体_GB2312" pitchFamily="49" charset="-122"/>
                <a:ea typeface="楷体_GB2312" pitchFamily="49" charset="-122"/>
              </a:rPr>
              <a:t>  形象可感</a:t>
            </a:r>
          </a:p>
        </p:txBody>
      </p:sp>
      <p:sp>
        <p:nvSpPr>
          <p:cNvPr id="52237" name="Text Box 13"/>
          <p:cNvSpPr txBox="1">
            <a:spLocks noChangeArrowheads="1"/>
          </p:cNvSpPr>
          <p:nvPr/>
        </p:nvSpPr>
        <p:spPr bwMode="auto">
          <a:xfrm>
            <a:off x="0" y="157428"/>
            <a:ext cx="9144000" cy="1446550"/>
          </a:xfrm>
          <a:prstGeom prst="rect">
            <a:avLst/>
          </a:prstGeom>
          <a:noFill/>
          <a:ln w="9525">
            <a:noFill/>
            <a:miter lim="800000"/>
            <a:headEnd/>
            <a:tailEnd/>
          </a:ln>
          <a:effectLst/>
        </p:spPr>
        <p:txBody>
          <a:bodyPr>
            <a:spAutoFit/>
          </a:bodyPr>
          <a:lstStyle/>
          <a:p>
            <a:pPr>
              <a:spcBef>
                <a:spcPct val="50000"/>
              </a:spcBef>
            </a:pPr>
            <a:r>
              <a:rPr lang="zh-CN" altLang="en-US" sz="2800" b="1" dirty="0">
                <a:solidFill>
                  <a:srgbClr val="002060"/>
                </a:solidFill>
                <a:effectLst>
                  <a:outerShdw blurRad="38100" dist="38100" dir="2700000" algn="tl">
                    <a:srgbClr val="000000"/>
                  </a:outerShdw>
                </a:effectLst>
                <a:ea typeface="华文隶书" pitchFamily="2" charset="-122"/>
              </a:rPr>
              <a:t>象征手法</a:t>
            </a:r>
            <a:r>
              <a:rPr lang="en-US" altLang="zh-CN" sz="2800" b="1" dirty="0">
                <a:solidFill>
                  <a:srgbClr val="002060"/>
                </a:solidFill>
                <a:effectLst>
                  <a:outerShdw blurRad="38100" dist="38100" dir="2700000" algn="tl">
                    <a:srgbClr val="000000"/>
                  </a:outerShdw>
                </a:effectLst>
                <a:ea typeface="华文隶书" pitchFamily="2" charset="-122"/>
              </a:rPr>
              <a:t>:</a:t>
            </a:r>
            <a:r>
              <a:rPr lang="zh-CN" altLang="en-US" b="1" dirty="0">
                <a:solidFill>
                  <a:schemeClr val="accent2"/>
                </a:solidFill>
              </a:rPr>
              <a:t>用一种具体事物来表现一种特殊事物或特殊意义。</a:t>
            </a:r>
          </a:p>
          <a:p>
            <a:pPr>
              <a:spcBef>
                <a:spcPct val="50000"/>
              </a:spcBef>
            </a:pPr>
            <a:endParaRPr lang="en-US" altLang="zh-CN" sz="4000" b="1" dirty="0">
              <a:solidFill>
                <a:schemeClr val="accent2"/>
              </a:solidFill>
              <a:effectLst>
                <a:outerShdw blurRad="38100" dist="38100" dir="2700000" algn="tl">
                  <a:srgbClr val="000000"/>
                </a:outerShdw>
              </a:effectLst>
              <a:ea typeface="华文隶书" pitchFamily="2" charset="-122"/>
            </a:endParaRPr>
          </a:p>
        </p:txBody>
      </p:sp>
      <p:sp>
        <p:nvSpPr>
          <p:cNvPr id="52238" name="Rectangle 14"/>
          <p:cNvSpPr>
            <a:spLocks noChangeArrowheads="1"/>
          </p:cNvSpPr>
          <p:nvPr/>
        </p:nvSpPr>
        <p:spPr bwMode="auto">
          <a:xfrm>
            <a:off x="4724400" y="2476500"/>
            <a:ext cx="3816350" cy="954107"/>
          </a:xfrm>
          <a:prstGeom prst="rect">
            <a:avLst/>
          </a:prstGeom>
          <a:noFill/>
          <a:ln w="9525">
            <a:noFill/>
            <a:miter lim="800000"/>
            <a:headEnd/>
            <a:tailEnd/>
          </a:ln>
          <a:effectLst/>
        </p:spPr>
        <p:txBody>
          <a:bodyPr>
            <a:spAutoFit/>
          </a:bodyPr>
          <a:lstStyle/>
          <a:p>
            <a:r>
              <a:rPr lang="zh-CN" altLang="en-US" sz="2800" b="1">
                <a:effectLst>
                  <a:outerShdw blurRad="38100" dist="38100" dir="2700000" algn="tl">
                    <a:srgbClr val="FFFFFF"/>
                  </a:outerShdw>
                </a:effectLst>
                <a:latin typeface="宋体" pitchFamily="2" charset="-122"/>
              </a:rPr>
              <a:t>象征无德无能，欺民惑众的官僚统治集团。</a:t>
            </a:r>
          </a:p>
        </p:txBody>
      </p:sp>
      <p:sp>
        <p:nvSpPr>
          <p:cNvPr id="52240" name="Text Box 16"/>
          <p:cNvSpPr txBox="1">
            <a:spLocks noChangeArrowheads="1"/>
          </p:cNvSpPr>
          <p:nvPr/>
        </p:nvSpPr>
        <p:spPr bwMode="auto">
          <a:xfrm>
            <a:off x="1" y="4417220"/>
            <a:ext cx="1763713" cy="707886"/>
          </a:xfrm>
          <a:prstGeom prst="rect">
            <a:avLst/>
          </a:prstGeom>
          <a:noFill/>
          <a:ln w="9525">
            <a:noFill/>
            <a:miter lim="800000"/>
            <a:headEnd/>
            <a:tailEnd/>
          </a:ln>
          <a:effectLst/>
        </p:spPr>
        <p:txBody>
          <a:bodyPr>
            <a:spAutoFit/>
          </a:bodyPr>
          <a:lstStyle/>
          <a:p>
            <a:pPr>
              <a:spcBef>
                <a:spcPct val="50000"/>
              </a:spcBef>
            </a:pPr>
            <a:r>
              <a:rPr lang="zh-CN" altLang="en-US" sz="4000">
                <a:solidFill>
                  <a:srgbClr val="FF0000"/>
                </a:solidFill>
                <a:ea typeface="隶书" pitchFamily="49" charset="-122"/>
              </a:rPr>
              <a:t>作用：</a:t>
            </a:r>
          </a:p>
        </p:txBody>
      </p:sp>
      <p:sp>
        <p:nvSpPr>
          <p:cNvPr id="52241" name="Line 17"/>
          <p:cNvSpPr>
            <a:spLocks noChangeShapeType="1"/>
          </p:cNvSpPr>
          <p:nvPr/>
        </p:nvSpPr>
        <p:spPr bwMode="auto">
          <a:xfrm>
            <a:off x="2590801" y="2159000"/>
            <a:ext cx="2016125" cy="0"/>
          </a:xfrm>
          <a:prstGeom prst="line">
            <a:avLst/>
          </a:prstGeom>
          <a:noFill/>
          <a:ln w="57150">
            <a:solidFill>
              <a:srgbClr val="FF0000"/>
            </a:solidFill>
            <a:round/>
            <a:headEnd/>
            <a:tailEnd/>
          </a:ln>
          <a:effectLst/>
        </p:spPr>
        <p:txBody>
          <a:bodyPr/>
          <a:lstStyle/>
          <a:p>
            <a:endParaRPr lang="zh-CN" altLang="en-US"/>
          </a:p>
        </p:txBody>
      </p:sp>
      <p:sp>
        <p:nvSpPr>
          <p:cNvPr id="52242" name="Line 18"/>
          <p:cNvSpPr>
            <a:spLocks noChangeShapeType="1"/>
          </p:cNvSpPr>
          <p:nvPr/>
        </p:nvSpPr>
        <p:spPr bwMode="auto">
          <a:xfrm>
            <a:off x="3276600" y="3873500"/>
            <a:ext cx="1524000" cy="0"/>
          </a:xfrm>
          <a:prstGeom prst="line">
            <a:avLst/>
          </a:prstGeom>
          <a:noFill/>
          <a:ln w="57150">
            <a:solidFill>
              <a:srgbClr val="FF0000"/>
            </a:solidFill>
            <a:round/>
            <a:headEnd/>
            <a:tailEnd/>
          </a:ln>
          <a:effec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type="wd">
                                    <p:tmPct val="100000"/>
                                  </p:iterate>
                                  <p:childTnLst>
                                    <p:set>
                                      <p:cBhvr>
                                        <p:cTn id="6" dur="1" fill="hold">
                                          <p:stCondLst>
                                            <p:cond delay="0"/>
                                          </p:stCondLst>
                                        </p:cTn>
                                        <p:tgtEl>
                                          <p:spTgt spid="52237"/>
                                        </p:tgtEl>
                                        <p:attrNameLst>
                                          <p:attrName>style.visibility</p:attrName>
                                        </p:attrNameLst>
                                      </p:cBhvr>
                                      <p:to>
                                        <p:strVal val="visible"/>
                                      </p:to>
                                    </p:set>
                                    <p:anim calcmode="lin" valueType="num">
                                      <p:cBhvr additive="base">
                                        <p:cTn id="7" dur="300" fill="hold"/>
                                        <p:tgtEl>
                                          <p:spTgt spid="52237"/>
                                        </p:tgtEl>
                                        <p:attrNameLst>
                                          <p:attrName>ppt_x</p:attrName>
                                        </p:attrNameLst>
                                      </p:cBhvr>
                                      <p:tavLst>
                                        <p:tav tm="0">
                                          <p:val>
                                            <p:strVal val="#ppt_x"/>
                                          </p:val>
                                        </p:tav>
                                        <p:tav tm="100000">
                                          <p:val>
                                            <p:strVal val="#ppt_x"/>
                                          </p:val>
                                        </p:tav>
                                      </p:tavLst>
                                    </p:anim>
                                    <p:anim calcmode="lin" valueType="num">
                                      <p:cBhvr additive="base">
                                        <p:cTn id="8" dur="300" fill="hold"/>
                                        <p:tgtEl>
                                          <p:spTgt spid="522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52227"/>
                                        </p:tgtEl>
                                        <p:attrNameLst>
                                          <p:attrName>style.visibility</p:attrName>
                                        </p:attrNameLst>
                                      </p:cBhvr>
                                      <p:to>
                                        <p:strVal val="visible"/>
                                      </p:to>
                                    </p:set>
                                    <p:animEffect transition="in" filter="barn(outHorizontal)">
                                      <p:cBhvr>
                                        <p:cTn id="13" dur="500"/>
                                        <p:tgtEl>
                                          <p:spTgt spid="52227"/>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5223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52228"/>
                                        </p:tgtEl>
                                        <p:attrNameLst>
                                          <p:attrName>style.visibility</p:attrName>
                                        </p:attrNameLst>
                                      </p:cBhvr>
                                      <p:to>
                                        <p:strVal val="visible"/>
                                      </p:to>
                                    </p:set>
                                    <p:anim calcmode="lin" valueType="num">
                                      <p:cBhvr>
                                        <p:cTn id="22" dur="500" fill="hold"/>
                                        <p:tgtEl>
                                          <p:spTgt spid="52228"/>
                                        </p:tgtEl>
                                        <p:attrNameLst>
                                          <p:attrName>ppt_w</p:attrName>
                                        </p:attrNameLst>
                                      </p:cBhvr>
                                      <p:tavLst>
                                        <p:tav tm="0">
                                          <p:val>
                                            <p:fltVal val="0"/>
                                          </p:val>
                                        </p:tav>
                                        <p:tav tm="100000">
                                          <p:val>
                                            <p:strVal val="#ppt_w"/>
                                          </p:val>
                                        </p:tav>
                                      </p:tavLst>
                                    </p:anim>
                                    <p:anim calcmode="lin" valueType="num">
                                      <p:cBhvr>
                                        <p:cTn id="23" dur="500" fill="hold"/>
                                        <p:tgtEl>
                                          <p:spTgt spid="52228"/>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5223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52229"/>
                                        </p:tgtEl>
                                        <p:attrNameLst>
                                          <p:attrName>style.visibility</p:attrName>
                                        </p:attrNameLst>
                                      </p:cBhvr>
                                      <p:to>
                                        <p:strVal val="visible"/>
                                      </p:to>
                                    </p:set>
                                    <p:anim calcmode="lin" valueType="num">
                                      <p:cBhvr>
                                        <p:cTn id="32" dur="500" fill="hold"/>
                                        <p:tgtEl>
                                          <p:spTgt spid="52229"/>
                                        </p:tgtEl>
                                        <p:attrNameLst>
                                          <p:attrName>ppt_w</p:attrName>
                                        </p:attrNameLst>
                                      </p:cBhvr>
                                      <p:tavLst>
                                        <p:tav tm="0">
                                          <p:val>
                                            <p:fltVal val="0"/>
                                          </p:val>
                                        </p:tav>
                                        <p:tav tm="100000">
                                          <p:val>
                                            <p:strVal val="#ppt_w"/>
                                          </p:val>
                                        </p:tav>
                                      </p:tavLst>
                                    </p:anim>
                                    <p:anim calcmode="lin" valueType="num">
                                      <p:cBhvr>
                                        <p:cTn id="33" dur="500" fill="hold"/>
                                        <p:tgtEl>
                                          <p:spTgt spid="52229"/>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5224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52230"/>
                                        </p:tgtEl>
                                        <p:attrNameLst>
                                          <p:attrName>style.visibility</p:attrName>
                                        </p:attrNameLst>
                                      </p:cBhvr>
                                      <p:to>
                                        <p:strVal val="visible"/>
                                      </p:to>
                                    </p:set>
                                    <p:anim calcmode="lin" valueType="num">
                                      <p:cBhvr>
                                        <p:cTn id="42" dur="500" fill="hold"/>
                                        <p:tgtEl>
                                          <p:spTgt spid="52230"/>
                                        </p:tgtEl>
                                        <p:attrNameLst>
                                          <p:attrName>ppt_w</p:attrName>
                                        </p:attrNameLst>
                                      </p:cBhvr>
                                      <p:tavLst>
                                        <p:tav tm="0">
                                          <p:val>
                                            <p:fltVal val="0"/>
                                          </p:val>
                                        </p:tav>
                                        <p:tav tm="100000">
                                          <p:val>
                                            <p:strVal val="#ppt_w"/>
                                          </p:val>
                                        </p:tav>
                                      </p:tavLst>
                                    </p:anim>
                                    <p:anim calcmode="lin" valueType="num">
                                      <p:cBhvr>
                                        <p:cTn id="43" dur="500" fill="hold"/>
                                        <p:tgtEl>
                                          <p:spTgt spid="52230"/>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5223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grpId="0" nodeType="clickEffect">
                                  <p:stCondLst>
                                    <p:cond delay="0"/>
                                  </p:stCondLst>
                                  <p:childTnLst>
                                    <p:set>
                                      <p:cBhvr>
                                        <p:cTn id="51" dur="1" fill="hold">
                                          <p:stCondLst>
                                            <p:cond delay="0"/>
                                          </p:stCondLst>
                                        </p:cTn>
                                        <p:tgtEl>
                                          <p:spTgt spid="52238"/>
                                        </p:tgtEl>
                                        <p:attrNameLst>
                                          <p:attrName>style.visibility</p:attrName>
                                        </p:attrNameLst>
                                      </p:cBhvr>
                                      <p:to>
                                        <p:strVal val="visible"/>
                                      </p:to>
                                    </p:set>
                                    <p:animEffect transition="in" filter="barn(outHorizontal)">
                                      <p:cBhvr>
                                        <p:cTn id="52" dur="500"/>
                                        <p:tgtEl>
                                          <p:spTgt spid="52238"/>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522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6" presetClass="entr" presetSubtype="42" fill="hold" grpId="0" nodeType="clickEffect">
                                  <p:stCondLst>
                                    <p:cond delay="0"/>
                                  </p:stCondLst>
                                  <p:childTnLst>
                                    <p:set>
                                      <p:cBhvr>
                                        <p:cTn id="60" dur="1" fill="hold">
                                          <p:stCondLst>
                                            <p:cond delay="0"/>
                                          </p:stCondLst>
                                        </p:cTn>
                                        <p:tgtEl>
                                          <p:spTgt spid="52231"/>
                                        </p:tgtEl>
                                        <p:attrNameLst>
                                          <p:attrName>style.visibility</p:attrName>
                                        </p:attrNameLst>
                                      </p:cBhvr>
                                      <p:to>
                                        <p:strVal val="visible"/>
                                      </p:to>
                                    </p:set>
                                    <p:animEffect transition="in" filter="barn(outHorizontal)">
                                      <p:cBhvr>
                                        <p:cTn id="61" dur="500"/>
                                        <p:tgtEl>
                                          <p:spTgt spid="52231"/>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42" fill="hold" grpId="0" nodeType="clickEffect">
                                  <p:stCondLst>
                                    <p:cond delay="0"/>
                                  </p:stCondLst>
                                  <p:childTnLst>
                                    <p:set>
                                      <p:cBhvr>
                                        <p:cTn id="65" dur="1" fill="hold">
                                          <p:stCondLst>
                                            <p:cond delay="0"/>
                                          </p:stCondLst>
                                        </p:cTn>
                                        <p:tgtEl>
                                          <p:spTgt spid="52240"/>
                                        </p:tgtEl>
                                        <p:attrNameLst>
                                          <p:attrName>style.visibility</p:attrName>
                                        </p:attrNameLst>
                                      </p:cBhvr>
                                      <p:to>
                                        <p:strVal val="visible"/>
                                      </p:to>
                                    </p:set>
                                    <p:animEffect transition="in" filter="barn(outHorizontal)">
                                      <p:cBhvr>
                                        <p:cTn id="66" dur="500"/>
                                        <p:tgtEl>
                                          <p:spTgt spid="52240"/>
                                        </p:tgtEl>
                                      </p:cBhvr>
                                    </p:animEffect>
                                  </p:childTnLst>
                                </p:cTn>
                              </p:par>
                            </p:childTnLst>
                          </p:cTn>
                        </p:par>
                      </p:childTnLst>
                    </p:cTn>
                  </p:par>
                  <p:par>
                    <p:cTn id="67" fill="hold">
                      <p:stCondLst>
                        <p:cond delay="indefinite"/>
                      </p:stCondLst>
                      <p:childTnLst>
                        <p:par>
                          <p:cTn id="68" fill="hold">
                            <p:stCondLst>
                              <p:cond delay="0"/>
                            </p:stCondLst>
                            <p:childTnLst>
                              <p:par>
                                <p:cTn id="69" presetID="17" presetClass="entr" presetSubtype="10" fill="hold" grpId="0" nodeType="clickEffect">
                                  <p:stCondLst>
                                    <p:cond delay="0"/>
                                  </p:stCondLst>
                                  <p:childTnLst>
                                    <p:set>
                                      <p:cBhvr>
                                        <p:cTn id="70" dur="1" fill="hold">
                                          <p:stCondLst>
                                            <p:cond delay="0"/>
                                          </p:stCondLst>
                                        </p:cTn>
                                        <p:tgtEl>
                                          <p:spTgt spid="52236"/>
                                        </p:tgtEl>
                                        <p:attrNameLst>
                                          <p:attrName>style.visibility</p:attrName>
                                        </p:attrNameLst>
                                      </p:cBhvr>
                                      <p:to>
                                        <p:strVal val="visible"/>
                                      </p:to>
                                    </p:set>
                                    <p:anim calcmode="lin" valueType="num">
                                      <p:cBhvr>
                                        <p:cTn id="71" dur="500" fill="hold"/>
                                        <p:tgtEl>
                                          <p:spTgt spid="52236"/>
                                        </p:tgtEl>
                                        <p:attrNameLst>
                                          <p:attrName>ppt_w</p:attrName>
                                        </p:attrNameLst>
                                      </p:cBhvr>
                                      <p:tavLst>
                                        <p:tav tm="0">
                                          <p:val>
                                            <p:fltVal val="0"/>
                                          </p:val>
                                        </p:tav>
                                        <p:tav tm="100000">
                                          <p:val>
                                            <p:strVal val="#ppt_w"/>
                                          </p:val>
                                        </p:tav>
                                      </p:tavLst>
                                    </p:anim>
                                    <p:anim calcmode="lin" valueType="num">
                                      <p:cBhvr>
                                        <p:cTn id="72" dur="500" fill="hold"/>
                                        <p:tgtEl>
                                          <p:spTgt spid="522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utoUpdateAnimBg="0"/>
      <p:bldP spid="52228" grpId="0" autoUpdateAnimBg="0"/>
      <p:bldP spid="52229" grpId="0" autoUpdateAnimBg="0"/>
      <p:bldP spid="52230" grpId="0" autoUpdateAnimBg="0"/>
      <p:bldP spid="52231" grpId="0" autoUpdateAnimBg="0"/>
      <p:bldP spid="52232" grpId="0" animBg="1"/>
      <p:bldP spid="52233" grpId="0" animBg="1"/>
      <p:bldP spid="52235" grpId="0" animBg="1"/>
      <p:bldP spid="52236" grpId="0" autoUpdateAnimBg="0"/>
      <p:bldP spid="52237" grpId="0" autoUpdateAnimBg="0"/>
      <p:bldP spid="52238" grpId="0" autoUpdateAnimBg="0"/>
      <p:bldP spid="52240" grpId="0" autoUpdateAnimBg="0"/>
      <p:bldP spid="52241" grpId="0" animBg="1"/>
      <p:bldP spid="5224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04800" y="444501"/>
            <a:ext cx="8382000" cy="1323439"/>
          </a:xfrm>
          <a:prstGeom prst="rect">
            <a:avLst/>
          </a:prstGeom>
          <a:noFill/>
          <a:ln w="9525">
            <a:noFill/>
            <a:miter lim="800000"/>
            <a:headEnd/>
            <a:tailEnd/>
          </a:ln>
          <a:effectLst/>
        </p:spPr>
        <p:txBody>
          <a:bodyPr>
            <a:spAutoFit/>
          </a:bodyPr>
          <a:lstStyle/>
          <a:p>
            <a:r>
              <a:rPr lang="en-US" altLang="zh-CN" sz="4000" b="1">
                <a:effectLst>
                  <a:outerShdw blurRad="38100" dist="38100" dir="2700000" algn="tl">
                    <a:srgbClr val="C0C0C0"/>
                  </a:outerShdw>
                </a:effectLst>
                <a:latin typeface="宋体" pitchFamily="2" charset="-122"/>
              </a:rPr>
              <a:t>    3</a:t>
            </a:r>
            <a:r>
              <a:rPr lang="zh-CN" altLang="en-US" sz="4000" b="1">
                <a:effectLst>
                  <a:outerShdw blurRad="38100" dist="38100" dir="2700000" algn="tl">
                    <a:srgbClr val="C0C0C0"/>
                  </a:outerShdw>
                </a:effectLst>
                <a:latin typeface="宋体" pitchFamily="2" charset="-122"/>
              </a:rPr>
              <a:t>、抒情主人公通过呼唤风、雷、电表达了一种怎样的思想感情</a:t>
            </a:r>
            <a:r>
              <a:rPr lang="en-US" altLang="zh-CN" sz="4000" b="1">
                <a:effectLst>
                  <a:outerShdw blurRad="38100" dist="38100" dir="2700000" algn="tl">
                    <a:srgbClr val="C0C0C0"/>
                  </a:outerShdw>
                </a:effectLst>
                <a:latin typeface="宋体" pitchFamily="2" charset="-122"/>
              </a:rPr>
              <a:t>? </a:t>
            </a:r>
          </a:p>
        </p:txBody>
      </p:sp>
      <p:sp>
        <p:nvSpPr>
          <p:cNvPr id="17411" name="Rectangle 3"/>
          <p:cNvSpPr>
            <a:spLocks noChangeArrowheads="1"/>
          </p:cNvSpPr>
          <p:nvPr/>
        </p:nvSpPr>
        <p:spPr bwMode="auto">
          <a:xfrm>
            <a:off x="685800" y="1714500"/>
            <a:ext cx="7772400" cy="3970318"/>
          </a:xfrm>
          <a:prstGeom prst="rect">
            <a:avLst/>
          </a:prstGeom>
          <a:noFill/>
          <a:ln w="9525">
            <a:noFill/>
            <a:miter lim="800000"/>
            <a:headEnd/>
            <a:tailEnd/>
          </a:ln>
          <a:effectLst/>
        </p:spPr>
        <p:txBody>
          <a:bodyPr>
            <a:spAutoFit/>
          </a:bodyPr>
          <a:lstStyle/>
          <a:p>
            <a:r>
              <a:rPr lang="en-US" altLang="zh-CN" sz="4800" b="1" dirty="0">
                <a:solidFill>
                  <a:srgbClr val="FF0000"/>
                </a:solidFill>
                <a:effectLst>
                  <a:outerShdw blurRad="38100" dist="38100" dir="2700000" algn="tl">
                    <a:srgbClr val="C0C0C0"/>
                  </a:outerShdw>
                </a:effectLst>
                <a:latin typeface="华文行楷" pitchFamily="2" charset="-122"/>
                <a:ea typeface="华文行楷" pitchFamily="2" charset="-122"/>
              </a:rPr>
              <a:t>  </a:t>
            </a:r>
            <a:r>
              <a:rPr lang="zh-CN" altLang="en-US" sz="4800" b="1" dirty="0" smtClean="0">
                <a:solidFill>
                  <a:srgbClr val="FF0000"/>
                </a:solidFill>
                <a:effectLst>
                  <a:outerShdw blurRad="38100" dist="38100" dir="2700000" algn="tl">
                    <a:srgbClr val="C0C0C0"/>
                  </a:outerShdw>
                </a:effectLst>
                <a:latin typeface="华文行楷" pitchFamily="2" charset="-122"/>
                <a:ea typeface="华文行楷" pitchFamily="2" charset="-122"/>
              </a:rPr>
              <a:t>明确</a:t>
            </a:r>
            <a:r>
              <a:rPr lang="zh-CN" altLang="en-US" sz="4800" b="1" dirty="0">
                <a:solidFill>
                  <a:srgbClr val="FF0000"/>
                </a:solidFill>
                <a:effectLst>
                  <a:outerShdw blurRad="38100" dist="38100" dir="2700000" algn="tl">
                    <a:srgbClr val="C0C0C0"/>
                  </a:outerShdw>
                </a:effectLst>
                <a:latin typeface="华文行楷" pitchFamily="2" charset="-122"/>
                <a:ea typeface="华文行楷" pitchFamily="2" charset="-122"/>
              </a:rPr>
              <a:t>：对风雷电的呼唤与歌颂，表现了诗人对黑暗世界的强烈愤懑和摧毁黑暗的热望，也表明了诗人对光明未来的热烈追求。</a:t>
            </a:r>
            <a:r>
              <a:rPr lang="zh-CN" altLang="en-US" sz="6000" b="1" dirty="0">
                <a:solidFill>
                  <a:srgbClr val="FF0000"/>
                </a:solidFill>
                <a:effectLst>
                  <a:outerShdw blurRad="38100" dist="38100" dir="2700000" algn="tl">
                    <a:srgbClr val="C0C0C0"/>
                  </a:outerShdw>
                </a:effectLst>
                <a:latin typeface="华文行楷" pitchFamily="2" charset="-122"/>
                <a:ea typeface="华文行楷" pitchFamily="2" charset="-122"/>
              </a:rPr>
              <a:t> </a:t>
            </a:r>
            <a:endParaRPr lang="zh-CN" altLang="en-US" sz="8800" b="1" dirty="0">
              <a:solidFill>
                <a:srgbClr val="FF0000"/>
              </a:solidFill>
              <a:effectLst>
                <a:outerShdw blurRad="38100" dist="38100" dir="2700000" algn="tl">
                  <a:srgbClr val="C0C0C0"/>
                </a:outerShdw>
              </a:effectLst>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randombar(horizontal)">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28674" name="WordArt 2"/>
          <p:cNvSpPr>
            <a:spLocks noChangeArrowheads="1" noChangeShapeType="1" noTextEdit="1"/>
          </p:cNvSpPr>
          <p:nvPr/>
        </p:nvSpPr>
        <p:spPr bwMode="auto">
          <a:xfrm>
            <a:off x="971550" y="1596761"/>
            <a:ext cx="6985000" cy="1980406"/>
          </a:xfrm>
          <a:prstGeom prst="rect">
            <a:avLst/>
          </a:prstGeom>
        </p:spPr>
        <p:txBody>
          <a:bodyPr wrap="none" fromWordArt="1">
            <a:prstTxWarp prst="textPlain">
              <a:avLst>
                <a:gd name="adj" fmla="val 52394"/>
              </a:avLst>
            </a:prstTxWarp>
          </a:bodyPr>
          <a:lstStyle/>
          <a:p>
            <a:pPr algn="ctr"/>
            <a:r>
              <a:rPr lang="zh-CN" altLang="en-US"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华文新魏"/>
              </a:rPr>
              <a:t>评点屈原的形象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dissolve">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762000" y="3746501"/>
            <a:ext cx="6858000" cy="1938992"/>
          </a:xfrm>
          <a:prstGeom prst="rect">
            <a:avLst/>
          </a:prstGeom>
          <a:noFill/>
          <a:ln w="9525">
            <a:noFill/>
            <a:miter lim="800000"/>
            <a:headEnd/>
            <a:tailEnd/>
          </a:ln>
          <a:effectLst/>
        </p:spPr>
        <p:txBody>
          <a:bodyPr>
            <a:spAutoFit/>
          </a:bodyPr>
          <a:lstStyle/>
          <a:p>
            <a:pPr>
              <a:spcBef>
                <a:spcPct val="50000"/>
              </a:spcBef>
            </a:pPr>
            <a:r>
              <a:rPr lang="zh-CN" altLang="en-US" sz="4000" b="1">
                <a:solidFill>
                  <a:srgbClr val="CC0000"/>
                </a:solidFill>
                <a:effectLst>
                  <a:outerShdw blurRad="38100" dist="38100" dir="2700000" algn="tl">
                    <a:srgbClr val="000000"/>
                  </a:outerShdw>
                </a:effectLst>
                <a:ea typeface="华文隶书" pitchFamily="2" charset="-122"/>
              </a:rPr>
              <a:t>明确：爱国爱民，忠贞不屈，有着浩然正气和英勇无畏的斗争精神的人。</a:t>
            </a:r>
          </a:p>
        </p:txBody>
      </p:sp>
      <p:sp>
        <p:nvSpPr>
          <p:cNvPr id="18435" name="Rectangle 3"/>
          <p:cNvSpPr>
            <a:spLocks noChangeArrowheads="1"/>
          </p:cNvSpPr>
          <p:nvPr/>
        </p:nvSpPr>
        <p:spPr bwMode="auto">
          <a:xfrm>
            <a:off x="685801" y="2984501"/>
            <a:ext cx="7383463" cy="707886"/>
          </a:xfrm>
          <a:prstGeom prst="rect">
            <a:avLst/>
          </a:prstGeom>
          <a:noFill/>
          <a:ln w="9525">
            <a:noFill/>
            <a:miter lim="800000"/>
            <a:headEnd/>
            <a:tailEnd/>
          </a:ln>
          <a:effectLst/>
        </p:spPr>
        <p:txBody>
          <a:bodyPr>
            <a:spAutoFit/>
          </a:bodyPr>
          <a:lstStyle/>
          <a:p>
            <a:r>
              <a:rPr lang="zh-CN" altLang="en-US" sz="4000" b="1" dirty="0">
                <a:solidFill>
                  <a:schemeClr val="accent2"/>
                </a:solidFill>
                <a:effectLst>
                  <a:outerShdw blurRad="38100" dist="38100" dir="2700000" algn="tl">
                    <a:srgbClr val="000000"/>
                  </a:outerShdw>
                </a:effectLst>
              </a:rPr>
              <a:t>你认为屈原是一个怎样的人？</a:t>
            </a:r>
          </a:p>
        </p:txBody>
      </p:sp>
      <p:pic>
        <p:nvPicPr>
          <p:cNvPr id="18436" name="Picture 4" descr="z3"/>
          <p:cNvPicPr>
            <a:picLocks noChangeAspect="1" noChangeArrowheads="1"/>
          </p:cNvPicPr>
          <p:nvPr/>
        </p:nvPicPr>
        <p:blipFill>
          <a:blip r:embed="rId2"/>
          <a:srcRect/>
          <a:stretch>
            <a:fillRect/>
          </a:stretch>
        </p:blipFill>
        <p:spPr bwMode="auto">
          <a:xfrm>
            <a:off x="0" y="0"/>
            <a:ext cx="9144000" cy="2730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dissolve">
                                      <p:cBhvr>
                                        <p:cTn id="7" dur="500"/>
                                        <p:tgtEl>
                                          <p:spTgt spid="184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2" name="Picture 6" descr="s1"/>
          <p:cNvPicPr>
            <a:picLocks noChangeAspect="1" noChangeArrowheads="1"/>
          </p:cNvPicPr>
          <p:nvPr/>
        </p:nvPicPr>
        <p:blipFill>
          <a:blip r:embed="rId2"/>
          <a:srcRect/>
          <a:stretch>
            <a:fillRect/>
          </a:stretch>
        </p:blipFill>
        <p:spPr bwMode="auto">
          <a:xfrm>
            <a:off x="3352800" y="0"/>
            <a:ext cx="5232400" cy="5715000"/>
          </a:xfrm>
          <a:prstGeom prst="rect">
            <a:avLst/>
          </a:prstGeom>
          <a:noFill/>
        </p:spPr>
      </p:pic>
      <p:sp>
        <p:nvSpPr>
          <p:cNvPr id="19459" name="Rectangle 3"/>
          <p:cNvSpPr>
            <a:spLocks noChangeArrowheads="1"/>
          </p:cNvSpPr>
          <p:nvPr/>
        </p:nvSpPr>
        <p:spPr bwMode="auto">
          <a:xfrm>
            <a:off x="304800" y="1397000"/>
            <a:ext cx="4648200" cy="4078039"/>
          </a:xfrm>
          <a:prstGeom prst="rect">
            <a:avLst/>
          </a:prstGeom>
          <a:noFill/>
          <a:ln w="12700" cap="sq" algn="ctr">
            <a:noFill/>
            <a:miter lim="800000"/>
            <a:headEnd/>
            <a:tailEnd/>
          </a:ln>
          <a:effectLst/>
        </p:spPr>
        <p:txBody>
          <a:bodyPr>
            <a:spAutoFit/>
          </a:bodyPr>
          <a:lstStyle/>
          <a:p>
            <a:r>
              <a:rPr lang="en-US" altLang="zh-CN" sz="3700" b="1">
                <a:solidFill>
                  <a:srgbClr val="009900"/>
                </a:solidFill>
                <a:effectLst>
                  <a:outerShdw blurRad="38100" dist="38100" dir="2700000" algn="tl">
                    <a:srgbClr val="C0C0C0"/>
                  </a:outerShdw>
                </a:effectLst>
              </a:rPr>
              <a:t>     《</a:t>
            </a:r>
            <a:r>
              <a:rPr lang="zh-CN" altLang="en-US" sz="3700" b="1">
                <a:solidFill>
                  <a:srgbClr val="009900"/>
                </a:solidFill>
                <a:effectLst>
                  <a:outerShdw blurRad="38100" dist="38100" dir="2700000" algn="tl">
                    <a:srgbClr val="C0C0C0"/>
                  </a:outerShdw>
                </a:effectLst>
              </a:rPr>
              <a:t>雷电颂</a:t>
            </a:r>
            <a:r>
              <a:rPr lang="en-US" altLang="zh-CN" sz="3700" b="1">
                <a:solidFill>
                  <a:srgbClr val="009900"/>
                </a:solidFill>
                <a:effectLst>
                  <a:outerShdw blurRad="38100" dist="38100" dir="2700000" algn="tl">
                    <a:srgbClr val="C0C0C0"/>
                  </a:outerShdw>
                </a:effectLst>
              </a:rPr>
              <a:t>》</a:t>
            </a:r>
            <a:r>
              <a:rPr lang="zh-CN" altLang="en-US" sz="3700" b="1">
                <a:solidFill>
                  <a:srgbClr val="009900"/>
                </a:solidFill>
                <a:effectLst>
                  <a:outerShdw blurRad="38100" dist="38100" dir="2700000" algn="tl">
                    <a:srgbClr val="C0C0C0"/>
                  </a:outerShdw>
                </a:effectLst>
              </a:rPr>
              <a:t>即然是屈原的内心独白，请找出你最感兴趣的句子或段落，朗读给大家听，并说说这里写出了屈原怎样的内心情感。</a:t>
            </a:r>
            <a:endParaRPr lang="zh-CN" altLang="en-US" sz="2900" b="1">
              <a:solidFill>
                <a:srgbClr val="009900"/>
              </a:solidFill>
            </a:endParaRPr>
          </a:p>
        </p:txBody>
      </p:sp>
      <p:sp>
        <p:nvSpPr>
          <p:cNvPr id="19460" name="Rectangle 4"/>
          <p:cNvSpPr>
            <a:spLocks noChangeArrowheads="1"/>
          </p:cNvSpPr>
          <p:nvPr/>
        </p:nvSpPr>
        <p:spPr bwMode="auto">
          <a:xfrm>
            <a:off x="457200" y="444501"/>
            <a:ext cx="4038600" cy="830997"/>
          </a:xfrm>
          <a:prstGeom prst="rect">
            <a:avLst/>
          </a:prstGeom>
          <a:noFill/>
          <a:ln w="9525">
            <a:noFill/>
            <a:miter lim="800000"/>
            <a:headEnd/>
            <a:tailEnd/>
          </a:ln>
          <a:effectLst/>
        </p:spPr>
        <p:txBody>
          <a:bodyPr>
            <a:spAutoFit/>
          </a:bodyPr>
          <a:lstStyle/>
          <a:p>
            <a:r>
              <a:rPr lang="zh-CN" altLang="en-US" sz="4000" b="1">
                <a:solidFill>
                  <a:srgbClr val="FF0000"/>
                </a:solidFill>
                <a:effectLst>
                  <a:outerShdw blurRad="38100" dist="38100" dir="2700000" algn="tl">
                    <a:srgbClr val="C0C0C0"/>
                  </a:outerShdw>
                </a:effectLst>
                <a:latin typeface="华文彩云" pitchFamily="2" charset="-122"/>
                <a:ea typeface="华文彩云" pitchFamily="2" charset="-122"/>
              </a:rPr>
              <a:t>品昧语言</a:t>
            </a:r>
            <a:r>
              <a:rPr lang="zh-CN" altLang="en-US" sz="4800" b="1">
                <a:solidFill>
                  <a:srgbClr val="FF0000"/>
                </a:solidFill>
                <a:effectLst>
                  <a:outerShdw blurRad="38100" dist="38100" dir="2700000" algn="tl">
                    <a:srgbClr val="C0C0C0"/>
                  </a:outerShdw>
                </a:effectLst>
                <a:latin typeface="华文彩云" pitchFamily="2" charset="-122"/>
                <a:ea typeface="华文彩云" pitchFamily="2" charset="-122"/>
              </a:rPr>
              <a:t> </a:t>
            </a:r>
            <a:endParaRPr lang="zh-CN" altLang="en-US" sz="7200" b="1">
              <a:solidFill>
                <a:srgbClr val="FF0000"/>
              </a:solidFill>
              <a:effectLst>
                <a:outerShdw blurRad="38100" dist="38100" dir="2700000" algn="tl">
                  <a:srgbClr val="C0C0C0"/>
                </a:outerShdw>
              </a:effectLst>
              <a:latin typeface="华文彩云" pitchFamily="2" charset="-122"/>
              <a:ea typeface="华文彩云" pitchFamily="2" charset="-122"/>
            </a:endParaRPr>
          </a:p>
        </p:txBody>
      </p:sp>
    </p:spTree>
  </p:cSld>
  <p:clrMapOvr>
    <a:masterClrMapping/>
  </p:clrMapOvr>
  <p:transition spd="med">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randombar(horizontal)">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ChangeArrowheads="1"/>
          </p:cNvSpPr>
          <p:nvPr/>
        </p:nvSpPr>
        <p:spPr bwMode="auto">
          <a:xfrm>
            <a:off x="1" y="190500"/>
            <a:ext cx="5291833" cy="369332"/>
          </a:xfrm>
          <a:prstGeom prst="rect">
            <a:avLst/>
          </a:prstGeom>
          <a:noFill/>
          <a:ln w="9525">
            <a:noFill/>
            <a:miter lim="800000"/>
            <a:headEnd/>
            <a:tailEnd/>
          </a:ln>
          <a:effectLst/>
        </p:spPr>
        <p:txBody>
          <a:bodyPr wrap="none">
            <a:spAutoFit/>
          </a:bodyPr>
          <a:lstStyle/>
          <a:p>
            <a:r>
              <a:rPr lang="zh-CN" altLang="en-US" b="1">
                <a:solidFill>
                  <a:srgbClr val="A50021"/>
                </a:solidFill>
              </a:rPr>
              <a:t>（</a:t>
            </a:r>
            <a:r>
              <a:rPr lang="en-US" altLang="zh-CN" b="1">
                <a:solidFill>
                  <a:srgbClr val="A50021"/>
                </a:solidFill>
              </a:rPr>
              <a:t>1</a:t>
            </a:r>
            <a:r>
              <a:rPr lang="zh-CN" altLang="en-US" b="1">
                <a:solidFill>
                  <a:srgbClr val="A50021"/>
                </a:solidFill>
              </a:rPr>
              <a:t>）	风！你咆哮吧！咆哮吧！尽力地咆哮吧！</a:t>
            </a:r>
          </a:p>
        </p:txBody>
      </p:sp>
      <p:sp>
        <p:nvSpPr>
          <p:cNvPr id="63493" name="Rectangle 5"/>
          <p:cNvSpPr>
            <a:spLocks noChangeArrowheads="1"/>
          </p:cNvSpPr>
          <p:nvPr/>
        </p:nvSpPr>
        <p:spPr bwMode="auto">
          <a:xfrm>
            <a:off x="0" y="1373188"/>
            <a:ext cx="8915400" cy="923330"/>
          </a:xfrm>
          <a:prstGeom prst="rect">
            <a:avLst/>
          </a:prstGeom>
          <a:noFill/>
          <a:ln w="9525">
            <a:noFill/>
            <a:miter lim="800000"/>
            <a:headEnd/>
            <a:tailEnd/>
          </a:ln>
          <a:effectLst/>
        </p:spPr>
        <p:txBody>
          <a:bodyPr>
            <a:spAutoFit/>
          </a:bodyPr>
          <a:lstStyle/>
          <a:p>
            <a:pPr>
              <a:spcBef>
                <a:spcPct val="50000"/>
              </a:spcBef>
            </a:pPr>
            <a:r>
              <a:rPr lang="zh-CN" altLang="en-US" b="1">
                <a:solidFill>
                  <a:srgbClr val="A50021"/>
                </a:solidFill>
              </a:rPr>
              <a:t>（</a:t>
            </a:r>
            <a:r>
              <a:rPr lang="en-US" altLang="zh-CN" b="1">
                <a:solidFill>
                  <a:srgbClr val="A50021"/>
                </a:solidFill>
              </a:rPr>
              <a:t>2</a:t>
            </a:r>
            <a:r>
              <a:rPr lang="zh-CN" altLang="en-US" b="1">
                <a:solidFill>
                  <a:srgbClr val="A50021"/>
                </a:solidFill>
              </a:rPr>
              <a:t>）火！你在天边，你在眼前，你在我的四面，我知道你就是宇宙的生命，你就是我的生命，你就是我呀！我这熊熊地燃烧着的生命，我这快要使我全身炸裂的怒火，难道就不能迸射出光明了吗？</a:t>
            </a:r>
          </a:p>
        </p:txBody>
      </p:sp>
      <p:sp>
        <p:nvSpPr>
          <p:cNvPr id="63494" name="Rectangle 6"/>
          <p:cNvSpPr>
            <a:spLocks noChangeArrowheads="1"/>
          </p:cNvSpPr>
          <p:nvPr/>
        </p:nvSpPr>
        <p:spPr bwMode="auto">
          <a:xfrm>
            <a:off x="0" y="3328458"/>
            <a:ext cx="8153400" cy="923330"/>
          </a:xfrm>
          <a:prstGeom prst="rect">
            <a:avLst/>
          </a:prstGeom>
          <a:noFill/>
          <a:ln w="9525">
            <a:noFill/>
            <a:miter lim="800000"/>
            <a:headEnd/>
            <a:tailEnd/>
          </a:ln>
          <a:effectLst/>
        </p:spPr>
        <p:txBody>
          <a:bodyPr>
            <a:spAutoFit/>
          </a:bodyPr>
          <a:lstStyle/>
          <a:p>
            <a:pPr>
              <a:spcBef>
                <a:spcPct val="50000"/>
              </a:spcBef>
            </a:pPr>
            <a:r>
              <a:rPr lang="zh-CN" altLang="en-US" b="1">
                <a:solidFill>
                  <a:srgbClr val="A50021"/>
                </a:solidFill>
              </a:rPr>
              <a:t>（</a:t>
            </a:r>
            <a:r>
              <a:rPr lang="en-US" altLang="zh-CN" b="1">
                <a:solidFill>
                  <a:srgbClr val="A50021"/>
                </a:solidFill>
              </a:rPr>
              <a:t>3</a:t>
            </a:r>
            <a:r>
              <a:rPr lang="zh-CN" altLang="en-US" b="1">
                <a:solidFill>
                  <a:srgbClr val="A50021"/>
                </a:solidFill>
              </a:rPr>
              <a:t>）把你这东皇太一烧毁了吧！把你这云中君烧毁了吧！你们这些土偶木梗，你们高坐在神位上有什么德能？你们只是产生黑暗的父亲和母亲。     啊，你，你完全是一片假！</a:t>
            </a:r>
          </a:p>
        </p:txBody>
      </p:sp>
      <p:sp>
        <p:nvSpPr>
          <p:cNvPr id="63495" name="Rectangle 7"/>
          <p:cNvSpPr>
            <a:spLocks noChangeArrowheads="1"/>
          </p:cNvSpPr>
          <p:nvPr/>
        </p:nvSpPr>
        <p:spPr bwMode="auto">
          <a:xfrm>
            <a:off x="228600" y="508000"/>
            <a:ext cx="7772400" cy="954107"/>
          </a:xfrm>
          <a:prstGeom prst="rect">
            <a:avLst/>
          </a:prstGeom>
          <a:noFill/>
          <a:ln w="9525">
            <a:noFill/>
            <a:miter lim="800000"/>
            <a:headEnd/>
            <a:tailEnd/>
          </a:ln>
          <a:effectLst/>
        </p:spPr>
        <p:txBody>
          <a:bodyPr>
            <a:spAutoFit/>
          </a:bodyPr>
          <a:lstStyle/>
          <a:p>
            <a:pPr>
              <a:spcBef>
                <a:spcPct val="50000"/>
              </a:spcBef>
            </a:pPr>
            <a:r>
              <a:rPr lang="en-US" altLang="zh-CN" sz="2800" b="1">
                <a:solidFill>
                  <a:srgbClr val="006600"/>
                </a:solidFill>
                <a:ea typeface="楷体_GB2312" pitchFamily="49" charset="-122"/>
              </a:rPr>
              <a:t>        </a:t>
            </a:r>
            <a:r>
              <a:rPr lang="zh-CN" altLang="en-US" sz="2800" b="1">
                <a:solidFill>
                  <a:srgbClr val="006600"/>
                </a:solidFill>
                <a:ea typeface="楷体_GB2312" pitchFamily="49" charset="-122"/>
              </a:rPr>
              <a:t>这几句是对风的呼喊，流露出屈原对风的急切的渴盼，风是改变黑暗的变革力量。</a:t>
            </a:r>
          </a:p>
        </p:txBody>
      </p:sp>
      <p:sp>
        <p:nvSpPr>
          <p:cNvPr id="63496" name="Rectangle 8"/>
          <p:cNvSpPr>
            <a:spLocks noChangeArrowheads="1"/>
          </p:cNvSpPr>
          <p:nvPr/>
        </p:nvSpPr>
        <p:spPr bwMode="auto">
          <a:xfrm>
            <a:off x="152400" y="2413000"/>
            <a:ext cx="7620000" cy="954107"/>
          </a:xfrm>
          <a:prstGeom prst="rect">
            <a:avLst/>
          </a:prstGeom>
          <a:noFill/>
          <a:ln w="9525">
            <a:noFill/>
            <a:miter lim="800000"/>
            <a:headEnd/>
            <a:tailEnd/>
          </a:ln>
          <a:effectLst/>
        </p:spPr>
        <p:txBody>
          <a:bodyPr>
            <a:spAutoFit/>
          </a:bodyPr>
          <a:lstStyle/>
          <a:p>
            <a:pPr>
              <a:spcBef>
                <a:spcPct val="50000"/>
              </a:spcBef>
            </a:pPr>
            <a:r>
              <a:rPr lang="en-US" altLang="zh-CN" sz="2800" b="1">
                <a:solidFill>
                  <a:srgbClr val="006600"/>
                </a:solidFill>
                <a:ea typeface="楷体_GB2312" pitchFamily="49" charset="-122"/>
              </a:rPr>
              <a:t>        </a:t>
            </a:r>
            <a:r>
              <a:rPr lang="zh-CN" altLang="en-US" sz="2800" b="1">
                <a:solidFill>
                  <a:srgbClr val="006600"/>
                </a:solidFill>
                <a:ea typeface="楷体_GB2312" pitchFamily="49" charset="-122"/>
              </a:rPr>
              <a:t>这几句是屈原对光明的狂热的呼喊，表达了诗人对光明未来的热烈向往与追求。</a:t>
            </a:r>
          </a:p>
        </p:txBody>
      </p:sp>
      <p:sp>
        <p:nvSpPr>
          <p:cNvPr id="63497" name="Rectangle 9"/>
          <p:cNvSpPr>
            <a:spLocks noChangeArrowheads="1"/>
          </p:cNvSpPr>
          <p:nvPr/>
        </p:nvSpPr>
        <p:spPr bwMode="auto">
          <a:xfrm>
            <a:off x="228600" y="4316678"/>
            <a:ext cx="8763000" cy="1384995"/>
          </a:xfrm>
          <a:prstGeom prst="rect">
            <a:avLst/>
          </a:prstGeom>
          <a:noFill/>
          <a:ln w="9525">
            <a:noFill/>
            <a:miter lim="800000"/>
            <a:headEnd/>
            <a:tailEnd/>
          </a:ln>
          <a:effectLst/>
        </p:spPr>
        <p:txBody>
          <a:bodyPr>
            <a:spAutoFit/>
          </a:bodyPr>
          <a:lstStyle/>
          <a:p>
            <a:pPr>
              <a:spcBef>
                <a:spcPct val="50000"/>
              </a:spcBef>
            </a:pPr>
            <a:r>
              <a:rPr lang="en-US" altLang="zh-CN" sz="2800" b="1">
                <a:solidFill>
                  <a:srgbClr val="006600"/>
                </a:solidFill>
                <a:ea typeface="楷体_GB2312" pitchFamily="49" charset="-122"/>
              </a:rPr>
              <a:t>        </a:t>
            </a:r>
            <a:r>
              <a:rPr lang="zh-CN" altLang="en-US" sz="2800" b="1">
                <a:solidFill>
                  <a:srgbClr val="006600"/>
                </a:solidFill>
                <a:ea typeface="楷体_GB2312" pitchFamily="49" charset="-122"/>
              </a:rPr>
              <a:t>这几句深刻地指出了产生社会黑暗的根源。表现了作者鞭挞一切污秽、横扫一切邪恶的顽强战斗精神，表现了他与黑暗势力决斗到底的浩然正气。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0-#ppt_w/2"/>
                                          </p:val>
                                        </p:tav>
                                        <p:tav tm="100000">
                                          <p:val>
                                            <p:strVal val="#ppt_x"/>
                                          </p:val>
                                        </p:tav>
                                      </p:tavLst>
                                    </p:anim>
                                    <p:anim calcmode="lin" valueType="num">
                                      <p:cBhvr additive="base">
                                        <p:cTn id="8"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493"/>
                                        </p:tgtEl>
                                        <p:attrNameLst>
                                          <p:attrName>style.visibility</p:attrName>
                                        </p:attrNameLst>
                                      </p:cBhvr>
                                      <p:to>
                                        <p:strVal val="visible"/>
                                      </p:to>
                                    </p:set>
                                    <p:anim calcmode="lin" valueType="num">
                                      <p:cBhvr additive="base">
                                        <p:cTn id="13" dur="500" fill="hold"/>
                                        <p:tgtEl>
                                          <p:spTgt spid="63493"/>
                                        </p:tgtEl>
                                        <p:attrNameLst>
                                          <p:attrName>ppt_x</p:attrName>
                                        </p:attrNameLst>
                                      </p:cBhvr>
                                      <p:tavLst>
                                        <p:tav tm="0">
                                          <p:val>
                                            <p:strVal val="0-#ppt_w/2"/>
                                          </p:val>
                                        </p:tav>
                                        <p:tav tm="100000">
                                          <p:val>
                                            <p:strVal val="#ppt_x"/>
                                          </p:val>
                                        </p:tav>
                                      </p:tavLst>
                                    </p:anim>
                                    <p:anim calcmode="lin" valueType="num">
                                      <p:cBhvr additive="base">
                                        <p:cTn id="14" dur="500" fill="hold"/>
                                        <p:tgtEl>
                                          <p:spTgt spid="6349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63494"/>
                                        </p:tgtEl>
                                        <p:attrNameLst>
                                          <p:attrName>style.visibility</p:attrName>
                                        </p:attrNameLst>
                                      </p:cBhvr>
                                      <p:to>
                                        <p:strVal val="visible"/>
                                      </p:to>
                                    </p:set>
                                    <p:animEffect transition="in" filter="barn(inHorizontal)">
                                      <p:cBhvr>
                                        <p:cTn id="19" dur="500"/>
                                        <p:tgtEl>
                                          <p:spTgt spid="6349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grpId="0" nodeType="clickEffect">
                                  <p:stCondLst>
                                    <p:cond delay="0"/>
                                  </p:stCondLst>
                                  <p:childTnLst>
                                    <p:set>
                                      <p:cBhvr>
                                        <p:cTn id="23" dur="1" fill="hold">
                                          <p:stCondLst>
                                            <p:cond delay="0"/>
                                          </p:stCondLst>
                                        </p:cTn>
                                        <p:tgtEl>
                                          <p:spTgt spid="63495"/>
                                        </p:tgtEl>
                                        <p:attrNameLst>
                                          <p:attrName>style.visibility</p:attrName>
                                        </p:attrNameLst>
                                      </p:cBhvr>
                                      <p:to>
                                        <p:strVal val="visible"/>
                                      </p:to>
                                    </p:set>
                                    <p:animEffect transition="in" filter="barn(inHorizontal)">
                                      <p:cBhvr>
                                        <p:cTn id="24" dur="500"/>
                                        <p:tgtEl>
                                          <p:spTgt spid="6349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42" fill="hold" grpId="0" nodeType="clickEffect">
                                  <p:stCondLst>
                                    <p:cond delay="0"/>
                                  </p:stCondLst>
                                  <p:childTnLst>
                                    <p:set>
                                      <p:cBhvr>
                                        <p:cTn id="28" dur="1" fill="hold">
                                          <p:stCondLst>
                                            <p:cond delay="0"/>
                                          </p:stCondLst>
                                        </p:cTn>
                                        <p:tgtEl>
                                          <p:spTgt spid="63496"/>
                                        </p:tgtEl>
                                        <p:attrNameLst>
                                          <p:attrName>style.visibility</p:attrName>
                                        </p:attrNameLst>
                                      </p:cBhvr>
                                      <p:to>
                                        <p:strVal val="visible"/>
                                      </p:to>
                                    </p:set>
                                    <p:animEffect transition="in" filter="barn(outHorizontal)">
                                      <p:cBhvr>
                                        <p:cTn id="29" dur="500"/>
                                        <p:tgtEl>
                                          <p:spTgt spid="6349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42" fill="hold" grpId="0" nodeType="clickEffect">
                                  <p:stCondLst>
                                    <p:cond delay="0"/>
                                  </p:stCondLst>
                                  <p:childTnLst>
                                    <p:set>
                                      <p:cBhvr>
                                        <p:cTn id="33" dur="1" fill="hold">
                                          <p:stCondLst>
                                            <p:cond delay="0"/>
                                          </p:stCondLst>
                                        </p:cTn>
                                        <p:tgtEl>
                                          <p:spTgt spid="63497"/>
                                        </p:tgtEl>
                                        <p:attrNameLst>
                                          <p:attrName>style.visibility</p:attrName>
                                        </p:attrNameLst>
                                      </p:cBhvr>
                                      <p:to>
                                        <p:strVal val="visible"/>
                                      </p:to>
                                    </p:set>
                                    <p:animEffect transition="in" filter="barn(outHorizontal)">
                                      <p:cBhvr>
                                        <p:cTn id="34" dur="500"/>
                                        <p:tgtEl>
                                          <p:spTgt spid="63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autoUpdateAnimBg="0"/>
      <p:bldP spid="63493" grpId="0" autoUpdateAnimBg="0"/>
      <p:bldP spid="63494" grpId="0" autoUpdateAnimBg="0"/>
      <p:bldP spid="63495" grpId="0" autoUpdateAnimBg="0"/>
      <p:bldP spid="63496" grpId="0" autoUpdateAnimBg="0"/>
      <p:bldP spid="6349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descr="屈原">
            <a:hlinkClick r:id="rId2" action="ppaction://hlinksldjump"/>
          </p:cNvPr>
          <p:cNvPicPr>
            <a:picLocks noChangeAspect="1" noChangeArrowheads="1"/>
          </p:cNvPicPr>
          <p:nvPr/>
        </p:nvPicPr>
        <p:blipFill>
          <a:blip r:embed="rId3"/>
          <a:srcRect/>
          <a:stretch>
            <a:fillRect/>
          </a:stretch>
        </p:blipFill>
        <p:spPr bwMode="auto">
          <a:xfrm>
            <a:off x="5981700" y="825500"/>
            <a:ext cx="3162300" cy="4889500"/>
          </a:xfrm>
          <a:prstGeom prst="rect">
            <a:avLst/>
          </a:prstGeom>
          <a:noFill/>
        </p:spPr>
      </p:pic>
      <p:sp>
        <p:nvSpPr>
          <p:cNvPr id="20484" name="Rectangle 4"/>
          <p:cNvSpPr>
            <a:spLocks noChangeArrowheads="1"/>
          </p:cNvSpPr>
          <p:nvPr/>
        </p:nvSpPr>
        <p:spPr bwMode="auto">
          <a:xfrm>
            <a:off x="228600" y="254000"/>
            <a:ext cx="8534400" cy="1200329"/>
          </a:xfrm>
          <a:prstGeom prst="rect">
            <a:avLst/>
          </a:prstGeom>
          <a:noFill/>
          <a:ln w="9525">
            <a:noFill/>
            <a:miter lim="800000"/>
            <a:headEnd/>
            <a:tailEnd/>
          </a:ln>
          <a:effectLst/>
        </p:spPr>
        <p:txBody>
          <a:bodyPr>
            <a:spAutoFit/>
          </a:bodyPr>
          <a:lstStyle/>
          <a:p>
            <a:r>
              <a:rPr lang="en-US" altLang="zh-CN" sz="3600" b="1">
                <a:solidFill>
                  <a:schemeClr val="accent2"/>
                </a:solidFill>
                <a:effectLst>
                  <a:outerShdw blurRad="38100" dist="38100" dir="2700000" algn="tl">
                    <a:srgbClr val="C0C0C0"/>
                  </a:outerShdw>
                </a:effectLst>
              </a:rPr>
              <a:t>     《</a:t>
            </a:r>
            <a:r>
              <a:rPr lang="zh-CN" altLang="en-US" sz="3600" b="1">
                <a:solidFill>
                  <a:schemeClr val="accent2"/>
                </a:solidFill>
                <a:effectLst>
                  <a:outerShdw blurRad="38100" dist="38100" dir="2700000" algn="tl">
                    <a:srgbClr val="C0C0C0"/>
                  </a:outerShdw>
                </a:effectLst>
              </a:rPr>
              <a:t>雷电颂</a:t>
            </a:r>
            <a:r>
              <a:rPr lang="en-US" altLang="zh-CN" sz="3600" b="1">
                <a:solidFill>
                  <a:schemeClr val="accent2"/>
                </a:solidFill>
                <a:effectLst>
                  <a:outerShdw blurRad="38100" dist="38100" dir="2700000" algn="tl">
                    <a:srgbClr val="C0C0C0"/>
                  </a:outerShdw>
                </a:effectLst>
              </a:rPr>
              <a:t>》</a:t>
            </a:r>
            <a:r>
              <a:rPr lang="zh-CN" altLang="en-US" sz="3600" b="1">
                <a:solidFill>
                  <a:schemeClr val="accent2"/>
                </a:solidFill>
                <a:effectLst>
                  <a:outerShdw blurRad="38100" dist="38100" dir="2700000" algn="tl">
                    <a:srgbClr val="C0C0C0"/>
                  </a:outerShdw>
                </a:effectLst>
              </a:rPr>
              <a:t>独白激情澎湃，气象雄浑，作者是如何做到这一点的？</a:t>
            </a:r>
          </a:p>
        </p:txBody>
      </p:sp>
      <p:sp>
        <p:nvSpPr>
          <p:cNvPr id="20485" name="Text Box 5"/>
          <p:cNvSpPr txBox="1">
            <a:spLocks noChangeArrowheads="1"/>
          </p:cNvSpPr>
          <p:nvPr/>
        </p:nvSpPr>
        <p:spPr bwMode="auto">
          <a:xfrm>
            <a:off x="228600" y="1460500"/>
            <a:ext cx="3579826" cy="3477875"/>
          </a:xfrm>
          <a:prstGeom prst="rect">
            <a:avLst/>
          </a:prstGeom>
          <a:noFill/>
          <a:ln w="9525">
            <a:noFill/>
            <a:miter lim="800000"/>
            <a:headEnd/>
            <a:tailEnd/>
          </a:ln>
          <a:effectLst/>
        </p:spPr>
        <p:txBody>
          <a:bodyPr wrap="none">
            <a:spAutoFit/>
          </a:bodyPr>
          <a:lstStyle/>
          <a:p>
            <a:r>
              <a:rPr lang="en-US" altLang="zh-CN" sz="4400" b="1" dirty="0">
                <a:solidFill>
                  <a:srgbClr val="FF0000"/>
                </a:solidFill>
                <a:latin typeface="华文新魏" pitchFamily="2" charset="-122"/>
                <a:ea typeface="华文新魏" pitchFamily="2" charset="-122"/>
              </a:rPr>
              <a:t>①</a:t>
            </a:r>
            <a:r>
              <a:rPr lang="zh-CN" altLang="en-US" sz="4400" b="1" dirty="0">
                <a:solidFill>
                  <a:srgbClr val="FF0000"/>
                </a:solidFill>
                <a:latin typeface="华文新魏" pitchFamily="2" charset="-122"/>
                <a:ea typeface="华文新魏" pitchFamily="2" charset="-122"/>
              </a:rPr>
              <a:t>拟人兼呼告</a:t>
            </a:r>
          </a:p>
          <a:p>
            <a:endParaRPr lang="zh-CN" altLang="en-US" sz="4400" b="1" dirty="0">
              <a:solidFill>
                <a:srgbClr val="FF0000"/>
              </a:solidFill>
              <a:latin typeface="华文新魏" pitchFamily="2" charset="-122"/>
              <a:ea typeface="华文新魏" pitchFamily="2" charset="-122"/>
            </a:endParaRPr>
          </a:p>
          <a:p>
            <a:r>
              <a:rPr lang="zh-CN" altLang="en-US" sz="4400" b="1" dirty="0">
                <a:solidFill>
                  <a:srgbClr val="FF0000"/>
                </a:solidFill>
                <a:latin typeface="华文新魏" pitchFamily="2" charset="-122"/>
                <a:ea typeface="华文新魏" pitchFamily="2" charset="-122"/>
              </a:rPr>
              <a:t>②排比和反复</a:t>
            </a:r>
          </a:p>
          <a:p>
            <a:endParaRPr lang="zh-CN" altLang="en-US" sz="4400" b="1" dirty="0">
              <a:solidFill>
                <a:srgbClr val="FF0000"/>
              </a:solidFill>
              <a:latin typeface="华文新魏" pitchFamily="2" charset="-122"/>
              <a:ea typeface="华文新魏" pitchFamily="2" charset="-122"/>
            </a:endParaRPr>
          </a:p>
          <a:p>
            <a:r>
              <a:rPr lang="zh-CN" altLang="en-US" sz="4400" b="1" dirty="0">
                <a:solidFill>
                  <a:srgbClr val="FF0000"/>
                </a:solidFill>
                <a:latin typeface="华文新魏" pitchFamily="2" charset="-122"/>
                <a:ea typeface="华文新魏" pitchFamily="2" charset="-122"/>
              </a:rPr>
              <a:t>③多用短句</a:t>
            </a:r>
          </a:p>
        </p:txBody>
      </p:sp>
      <p:sp>
        <p:nvSpPr>
          <p:cNvPr id="20486" name="Text Box 6"/>
          <p:cNvSpPr txBox="1">
            <a:spLocks noChangeArrowheads="1"/>
          </p:cNvSpPr>
          <p:nvPr/>
        </p:nvSpPr>
        <p:spPr bwMode="auto">
          <a:xfrm>
            <a:off x="785786" y="2143120"/>
            <a:ext cx="5841664" cy="769441"/>
          </a:xfrm>
          <a:prstGeom prst="rect">
            <a:avLst/>
          </a:prstGeom>
          <a:noFill/>
          <a:ln w="9525">
            <a:noFill/>
            <a:miter lim="800000"/>
            <a:headEnd/>
            <a:tailEnd/>
          </a:ln>
          <a:effectLst/>
        </p:spPr>
        <p:txBody>
          <a:bodyPr wrap="none">
            <a:spAutoFit/>
          </a:bodyPr>
          <a:lstStyle/>
          <a:p>
            <a:r>
              <a:rPr lang="en-US" altLang="zh-CN" sz="4400" b="1" dirty="0">
                <a:solidFill>
                  <a:schemeClr val="accent2"/>
                </a:solidFill>
                <a:latin typeface="Times New Roman"/>
                <a:ea typeface="华文新魏" pitchFamily="2" charset="-122"/>
              </a:rPr>
              <a:t>—</a:t>
            </a:r>
            <a:r>
              <a:rPr lang="zh-CN" altLang="en-US" sz="4400" b="1" dirty="0">
                <a:solidFill>
                  <a:schemeClr val="accent2"/>
                </a:solidFill>
                <a:latin typeface="华文新魏" pitchFamily="2" charset="-122"/>
                <a:ea typeface="华文新魏" pitchFamily="2" charset="-122"/>
              </a:rPr>
              <a:t>爱憎表达最直接有力</a:t>
            </a:r>
          </a:p>
        </p:txBody>
      </p:sp>
      <p:sp>
        <p:nvSpPr>
          <p:cNvPr id="20487" name="Text Box 7"/>
          <p:cNvSpPr txBox="1">
            <a:spLocks noChangeArrowheads="1"/>
          </p:cNvSpPr>
          <p:nvPr/>
        </p:nvSpPr>
        <p:spPr bwMode="auto">
          <a:xfrm>
            <a:off x="428596" y="3571880"/>
            <a:ext cx="7635875" cy="769441"/>
          </a:xfrm>
          <a:prstGeom prst="rect">
            <a:avLst/>
          </a:prstGeom>
          <a:noFill/>
          <a:ln w="9525">
            <a:noFill/>
            <a:miter lim="800000"/>
            <a:headEnd/>
            <a:tailEnd/>
          </a:ln>
          <a:effectLst/>
        </p:spPr>
        <p:txBody>
          <a:bodyPr>
            <a:spAutoFit/>
          </a:bodyPr>
          <a:lstStyle/>
          <a:p>
            <a:r>
              <a:rPr lang="en-US" altLang="zh-CN" sz="4400" b="1" dirty="0">
                <a:solidFill>
                  <a:schemeClr val="accent2"/>
                </a:solidFill>
                <a:latin typeface="Times New Roman"/>
                <a:ea typeface="华文新魏" pitchFamily="2" charset="-122"/>
              </a:rPr>
              <a:t>—</a:t>
            </a:r>
            <a:r>
              <a:rPr lang="zh-CN" altLang="en-US" sz="4400" b="1" dirty="0">
                <a:solidFill>
                  <a:schemeClr val="accent2"/>
                </a:solidFill>
                <a:latin typeface="华文新魏" pitchFamily="2" charset="-122"/>
                <a:ea typeface="华文新魏" pitchFamily="2" charset="-122"/>
              </a:rPr>
              <a:t>句式整齐，感情表达更强烈</a:t>
            </a:r>
          </a:p>
        </p:txBody>
      </p:sp>
      <p:sp>
        <p:nvSpPr>
          <p:cNvPr id="20488" name="Text Box 8"/>
          <p:cNvSpPr txBox="1">
            <a:spLocks noChangeArrowheads="1"/>
          </p:cNvSpPr>
          <p:nvPr/>
        </p:nvSpPr>
        <p:spPr bwMode="auto">
          <a:xfrm>
            <a:off x="285720" y="4945559"/>
            <a:ext cx="5943600" cy="769441"/>
          </a:xfrm>
          <a:prstGeom prst="rect">
            <a:avLst/>
          </a:prstGeom>
          <a:noFill/>
          <a:ln w="9525">
            <a:noFill/>
            <a:miter lim="800000"/>
            <a:headEnd/>
            <a:tailEnd/>
          </a:ln>
          <a:effectLst/>
        </p:spPr>
        <p:txBody>
          <a:bodyPr>
            <a:spAutoFit/>
          </a:bodyPr>
          <a:lstStyle/>
          <a:p>
            <a:r>
              <a:rPr lang="en-US" altLang="zh-CN" sz="4400" b="1" dirty="0">
                <a:solidFill>
                  <a:schemeClr val="accent2"/>
                </a:solidFill>
                <a:latin typeface="Times New Roman"/>
                <a:ea typeface="华文新魏" pitchFamily="2" charset="-122"/>
              </a:rPr>
              <a:t>—</a:t>
            </a:r>
            <a:r>
              <a:rPr lang="zh-CN" altLang="en-US" sz="4400" b="1" dirty="0">
                <a:solidFill>
                  <a:schemeClr val="accent2"/>
                </a:solidFill>
                <a:latin typeface="华文新魏" pitchFamily="2" charset="-122"/>
                <a:ea typeface="华文新魏" pitchFamily="2" charset="-122"/>
              </a:rPr>
              <a:t>语气急促，情感激烈</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additive="base">
                                        <p:cTn id="7" dur="500" fill="hold"/>
                                        <p:tgtEl>
                                          <p:spTgt spid="20485"/>
                                        </p:tgtEl>
                                        <p:attrNameLst>
                                          <p:attrName>ppt_x</p:attrName>
                                        </p:attrNameLst>
                                      </p:cBhvr>
                                      <p:tavLst>
                                        <p:tav tm="0">
                                          <p:val>
                                            <p:strVal val="0-#ppt_w/2"/>
                                          </p:val>
                                        </p:tav>
                                        <p:tav tm="100000">
                                          <p:val>
                                            <p:strVal val="#ppt_x"/>
                                          </p:val>
                                        </p:tav>
                                      </p:tavLst>
                                    </p:anim>
                                    <p:anim calcmode="lin" valueType="num">
                                      <p:cBhvr additive="base">
                                        <p:cTn id="8"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20486"/>
                                        </p:tgtEl>
                                        <p:attrNameLst>
                                          <p:attrName>style.visibility</p:attrName>
                                        </p:attrNameLst>
                                      </p:cBhvr>
                                      <p:to>
                                        <p:strVal val="visible"/>
                                      </p:to>
                                    </p:set>
                                    <p:animEffect transition="in" filter="barn(outHorizontal)">
                                      <p:cBhvr>
                                        <p:cTn id="13" dur="500"/>
                                        <p:tgtEl>
                                          <p:spTgt spid="2048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20487"/>
                                        </p:tgtEl>
                                        <p:attrNameLst>
                                          <p:attrName>style.visibility</p:attrName>
                                        </p:attrNameLst>
                                      </p:cBhvr>
                                      <p:to>
                                        <p:strVal val="visible"/>
                                      </p:to>
                                    </p:set>
                                    <p:animEffect transition="in" filter="barn(outHorizontal)">
                                      <p:cBhvr>
                                        <p:cTn id="18" dur="500"/>
                                        <p:tgtEl>
                                          <p:spTgt spid="2048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20488"/>
                                        </p:tgtEl>
                                        <p:attrNameLst>
                                          <p:attrName>style.visibility</p:attrName>
                                        </p:attrNameLst>
                                      </p:cBhvr>
                                      <p:to>
                                        <p:strVal val="visible"/>
                                      </p:to>
                                    </p:set>
                                    <p:animEffect transition="in" filter="barn(outHorizontal)">
                                      <p:cBhvr>
                                        <p:cTn id="23"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utoUpdateAnimBg="0"/>
      <p:bldP spid="20486" grpId="0" autoUpdateAnimBg="0"/>
      <p:bldP spid="20487" grpId="0" autoUpdateAnimBg="0"/>
      <p:bldP spid="20488"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0" y="0"/>
            <a:ext cx="1882247" cy="769441"/>
          </a:xfrm>
          <a:prstGeom prst="rect">
            <a:avLst/>
          </a:prstGeom>
          <a:noFill/>
          <a:ln w="9525">
            <a:noFill/>
            <a:miter lim="800000"/>
            <a:headEnd/>
            <a:tailEnd/>
          </a:ln>
          <a:effectLst/>
        </p:spPr>
        <p:txBody>
          <a:bodyPr wrap="none">
            <a:spAutoFit/>
          </a:bodyPr>
          <a:lstStyle/>
          <a:p>
            <a:r>
              <a:rPr lang="zh-CN" altLang="en-US" sz="4400" b="1" i="1" dirty="0">
                <a:effectLst>
                  <a:outerShdw blurRad="38100" dist="38100" dir="2700000" algn="tl">
                    <a:srgbClr val="C0C0C0"/>
                  </a:outerShdw>
                </a:effectLst>
                <a:ea typeface="华文行楷" pitchFamily="2" charset="-122"/>
              </a:rPr>
              <a:t>小结：</a:t>
            </a:r>
          </a:p>
        </p:txBody>
      </p:sp>
      <p:sp>
        <p:nvSpPr>
          <p:cNvPr id="87043" name="Text Box 3"/>
          <p:cNvSpPr txBox="1">
            <a:spLocks noChangeArrowheads="1"/>
          </p:cNvSpPr>
          <p:nvPr/>
        </p:nvSpPr>
        <p:spPr bwMode="auto">
          <a:xfrm>
            <a:off x="1239838" y="1361282"/>
            <a:ext cx="184731" cy="369332"/>
          </a:xfrm>
          <a:prstGeom prst="rect">
            <a:avLst/>
          </a:prstGeom>
          <a:noFill/>
          <a:ln w="9525">
            <a:noFill/>
            <a:miter lim="800000"/>
            <a:headEnd/>
            <a:tailEnd/>
          </a:ln>
          <a:effectLst/>
        </p:spPr>
        <p:txBody>
          <a:bodyPr wrap="none">
            <a:spAutoFit/>
          </a:bodyPr>
          <a:lstStyle/>
          <a:p>
            <a:endParaRPr lang="zh-CN" altLang="zh-CN"/>
          </a:p>
        </p:txBody>
      </p:sp>
      <p:sp>
        <p:nvSpPr>
          <p:cNvPr id="87044" name="Text Box 4"/>
          <p:cNvSpPr txBox="1">
            <a:spLocks noChangeArrowheads="1"/>
          </p:cNvSpPr>
          <p:nvPr/>
        </p:nvSpPr>
        <p:spPr bwMode="auto">
          <a:xfrm>
            <a:off x="642910" y="714361"/>
            <a:ext cx="8032778" cy="4154984"/>
          </a:xfrm>
          <a:prstGeom prst="rect">
            <a:avLst/>
          </a:prstGeom>
          <a:noFill/>
          <a:ln w="9525">
            <a:noFill/>
            <a:miter lim="800000"/>
            <a:headEnd/>
            <a:tailEnd/>
          </a:ln>
          <a:effectLst/>
        </p:spPr>
        <p:txBody>
          <a:bodyPr wrap="square">
            <a:spAutoFit/>
          </a:bodyPr>
          <a:lstStyle/>
          <a:p>
            <a:r>
              <a:rPr lang="zh-CN" altLang="en-US" sz="4400" b="1" dirty="0">
                <a:effectLst>
                  <a:outerShdw blurRad="38100" dist="38100" dir="2700000" algn="tl">
                    <a:srgbClr val="C0C0C0"/>
                  </a:outerShdw>
                </a:effectLst>
                <a:ea typeface="华文行楷" pitchFamily="2" charset="-122"/>
              </a:rPr>
              <a:t>这篇散文诗，想像瑰丽奇特，把屈原和风雷电融为一体，达到物我同化的境地，显示了追求光明、毁灭一切黑暗的力量，使屈原的形象成为光明与正义的化身、千古不朽的爱国者的典型。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 calcmode="lin" valueType="num">
                                      <p:cBhvr>
                                        <p:cTn id="7" dur="1000" fill="hold"/>
                                        <p:tgtEl>
                                          <p:spTgt spid="87044"/>
                                        </p:tgtEl>
                                        <p:attrNameLst>
                                          <p:attrName>ppt_w</p:attrName>
                                        </p:attrNameLst>
                                      </p:cBhvr>
                                      <p:tavLst>
                                        <p:tav tm="0">
                                          <p:val>
                                            <p:strVal val="#ppt_w+.3"/>
                                          </p:val>
                                        </p:tav>
                                        <p:tav tm="100000">
                                          <p:val>
                                            <p:strVal val="#ppt_w"/>
                                          </p:val>
                                        </p:tav>
                                      </p:tavLst>
                                    </p:anim>
                                    <p:anim calcmode="lin" valueType="num">
                                      <p:cBhvr>
                                        <p:cTn id="8" dur="1000" fill="hold"/>
                                        <p:tgtEl>
                                          <p:spTgt spid="87044"/>
                                        </p:tgtEl>
                                        <p:attrNameLst>
                                          <p:attrName>ppt_h</p:attrName>
                                        </p:attrNameLst>
                                      </p:cBhvr>
                                      <p:tavLst>
                                        <p:tav tm="0">
                                          <p:val>
                                            <p:strVal val="#ppt_h"/>
                                          </p:val>
                                        </p:tav>
                                        <p:tav tm="100000">
                                          <p:val>
                                            <p:strVal val="#ppt_h"/>
                                          </p:val>
                                        </p:tav>
                                      </p:tavLst>
                                    </p:anim>
                                    <p:animEffect transition="in" filter="fade">
                                      <p:cBhvr>
                                        <p:cTn id="9" dur="1000"/>
                                        <p:tgtEl>
                                          <p:spTgt spid="8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395288" y="937948"/>
            <a:ext cx="8382000" cy="769441"/>
          </a:xfrm>
          <a:prstGeom prst="rect">
            <a:avLst/>
          </a:prstGeom>
          <a:noFill/>
          <a:ln w="9525">
            <a:noFill/>
            <a:miter lim="800000"/>
            <a:headEnd/>
            <a:tailEnd/>
          </a:ln>
          <a:effectLst/>
        </p:spPr>
        <p:txBody>
          <a:bodyPr>
            <a:spAutoFit/>
          </a:bodyPr>
          <a:lstStyle/>
          <a:p>
            <a:pPr algn="ctr"/>
            <a:r>
              <a:rPr kumimoji="1" lang="zh-CN" altLang="en-US" sz="4400" b="1">
                <a:effectLst>
                  <a:outerShdw blurRad="38100" dist="38100" dir="2700000" algn="tl">
                    <a:srgbClr val="C0C0C0"/>
                  </a:outerShdw>
                </a:effectLst>
                <a:latin typeface="楷体_GB2312" pitchFamily="49" charset="-122"/>
                <a:ea typeface="楷体_GB2312" pitchFamily="49" charset="-122"/>
              </a:rPr>
              <a:t>主    旨</a:t>
            </a:r>
          </a:p>
        </p:txBody>
      </p:sp>
      <p:sp>
        <p:nvSpPr>
          <p:cNvPr id="13315" name="Rectangle 3"/>
          <p:cNvSpPr>
            <a:spLocks noChangeArrowheads="1"/>
          </p:cNvSpPr>
          <p:nvPr/>
        </p:nvSpPr>
        <p:spPr bwMode="auto">
          <a:xfrm>
            <a:off x="539751" y="2137834"/>
            <a:ext cx="7777163" cy="2062103"/>
          </a:xfrm>
          <a:prstGeom prst="rect">
            <a:avLst/>
          </a:prstGeom>
          <a:noFill/>
          <a:ln w="9525">
            <a:noFill/>
            <a:miter lim="800000"/>
            <a:headEnd/>
            <a:tailEnd/>
          </a:ln>
        </p:spPr>
        <p:txBody>
          <a:bodyPr>
            <a:spAutoFit/>
          </a:bodyPr>
          <a:lstStyle/>
          <a:p>
            <a:r>
              <a:rPr kumimoji="1" lang="zh-CN" altLang="en-US" sz="3200" b="1">
                <a:solidFill>
                  <a:srgbClr val="D60093"/>
                </a:solidFill>
                <a:latin typeface="楷体_GB2312" pitchFamily="49" charset="-122"/>
                <a:ea typeface="楷体_GB2312" pitchFamily="49" charset="-122"/>
              </a:rPr>
              <a:t>通过对</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的呼唤与歌颂，表现了诗人对</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的强烈愤懑和</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的热望，也表明了诗人对</a:t>
            </a:r>
            <a:r>
              <a:rPr kumimoji="1" lang="zh-CN" altLang="en-US" sz="3200" b="1" u="sng">
                <a:solidFill>
                  <a:srgbClr val="D60093"/>
                </a:solidFill>
                <a:latin typeface="楷体_GB2312" pitchFamily="49" charset="-122"/>
                <a:ea typeface="楷体_GB2312" pitchFamily="49" charset="-122"/>
              </a:rPr>
              <a:t>              </a:t>
            </a:r>
            <a:r>
              <a:rPr kumimoji="1" lang="zh-CN" altLang="en-US" sz="3200" b="1">
                <a:solidFill>
                  <a:srgbClr val="D60093"/>
                </a:solidFill>
                <a:latin typeface="楷体_GB2312" pitchFamily="49" charset="-122"/>
                <a:ea typeface="楷体_GB2312" pitchFamily="49" charset="-122"/>
              </a:rPr>
              <a:t>的热烈追求。</a:t>
            </a:r>
            <a:r>
              <a:rPr kumimoji="1" lang="zh-CN" altLang="en-US" sz="2800" b="1">
                <a:solidFill>
                  <a:srgbClr val="D60093"/>
                </a:solidFill>
                <a:latin typeface="华文行楷" pitchFamily="2" charset="-122"/>
                <a:ea typeface="华文行楷" pitchFamily="2" charset="-122"/>
              </a:rPr>
              <a:t> </a:t>
            </a:r>
          </a:p>
        </p:txBody>
      </p:sp>
      <p:sp>
        <p:nvSpPr>
          <p:cNvPr id="58372" name="Text Box 4"/>
          <p:cNvSpPr txBox="1">
            <a:spLocks noChangeArrowheads="1"/>
          </p:cNvSpPr>
          <p:nvPr/>
        </p:nvSpPr>
        <p:spPr bwMode="auto">
          <a:xfrm>
            <a:off x="1857356" y="2143120"/>
            <a:ext cx="3600450" cy="523220"/>
          </a:xfrm>
          <a:prstGeom prst="rect">
            <a:avLst/>
          </a:prstGeom>
          <a:noFill/>
          <a:ln w="9525">
            <a:noFill/>
            <a:miter lim="800000"/>
            <a:headEnd/>
            <a:tailEnd/>
          </a:ln>
          <a:effectLst/>
        </p:spPr>
        <p:txBody>
          <a:bodyPr>
            <a:spAutoFit/>
          </a:bodyPr>
          <a:lstStyle/>
          <a:p>
            <a:pPr>
              <a:spcBef>
                <a:spcPct val="50000"/>
              </a:spcBef>
            </a:pPr>
            <a:r>
              <a:rPr kumimoji="1" lang="zh-CN" altLang="en-US" sz="2800" b="1" dirty="0">
                <a:latin typeface="Times New Roman" pitchFamily="18" charset="0"/>
                <a:ea typeface="楷体_GB2312" pitchFamily="49" charset="-122"/>
              </a:rPr>
              <a:t>风雷电</a:t>
            </a:r>
          </a:p>
        </p:txBody>
      </p:sp>
      <p:sp>
        <p:nvSpPr>
          <p:cNvPr id="58373" name="Text Box 5"/>
          <p:cNvSpPr txBox="1">
            <a:spLocks noChangeArrowheads="1"/>
          </p:cNvSpPr>
          <p:nvPr/>
        </p:nvSpPr>
        <p:spPr bwMode="auto">
          <a:xfrm>
            <a:off x="1547814" y="2618053"/>
            <a:ext cx="2016125" cy="523220"/>
          </a:xfrm>
          <a:prstGeom prst="rect">
            <a:avLst/>
          </a:prstGeom>
          <a:noFill/>
          <a:ln w="9525">
            <a:noFill/>
            <a:miter lim="800000"/>
            <a:headEnd/>
            <a:tailEnd/>
          </a:ln>
          <a:effectLst/>
        </p:spPr>
        <p:txBody>
          <a:bodyPr>
            <a:spAutoFit/>
          </a:bodyPr>
          <a:lstStyle/>
          <a:p>
            <a:pPr>
              <a:spcBef>
                <a:spcPct val="50000"/>
              </a:spcBef>
            </a:pPr>
            <a:r>
              <a:rPr kumimoji="1" lang="zh-CN" altLang="en-US" sz="2800" b="1" dirty="0">
                <a:latin typeface="Times New Roman" pitchFamily="18" charset="0"/>
                <a:ea typeface="楷体_GB2312" pitchFamily="49" charset="-122"/>
              </a:rPr>
              <a:t>黑暗世界</a:t>
            </a:r>
          </a:p>
        </p:txBody>
      </p:sp>
      <p:sp>
        <p:nvSpPr>
          <p:cNvPr id="58374" name="Text Box 6"/>
          <p:cNvSpPr txBox="1">
            <a:spLocks noChangeArrowheads="1"/>
          </p:cNvSpPr>
          <p:nvPr/>
        </p:nvSpPr>
        <p:spPr bwMode="auto">
          <a:xfrm>
            <a:off x="5867401" y="2618053"/>
            <a:ext cx="1800225" cy="523220"/>
          </a:xfrm>
          <a:prstGeom prst="rect">
            <a:avLst/>
          </a:prstGeom>
          <a:noFill/>
          <a:ln w="9525">
            <a:noFill/>
            <a:miter lim="800000"/>
            <a:headEnd/>
            <a:tailEnd/>
          </a:ln>
          <a:effectLst/>
        </p:spPr>
        <p:txBody>
          <a:bodyPr>
            <a:spAutoFit/>
          </a:bodyPr>
          <a:lstStyle/>
          <a:p>
            <a:pPr>
              <a:spcBef>
                <a:spcPct val="50000"/>
              </a:spcBef>
            </a:pPr>
            <a:r>
              <a:rPr kumimoji="1" lang="zh-CN" altLang="en-US" sz="2800" b="1" dirty="0">
                <a:latin typeface="Times New Roman" pitchFamily="18" charset="0"/>
                <a:ea typeface="楷体_GB2312" pitchFamily="49" charset="-122"/>
              </a:rPr>
              <a:t>摧毁黑暗</a:t>
            </a:r>
          </a:p>
        </p:txBody>
      </p:sp>
      <p:sp>
        <p:nvSpPr>
          <p:cNvPr id="58375" name="Text Box 7"/>
          <p:cNvSpPr txBox="1">
            <a:spLocks noChangeArrowheads="1"/>
          </p:cNvSpPr>
          <p:nvPr/>
        </p:nvSpPr>
        <p:spPr bwMode="auto">
          <a:xfrm>
            <a:off x="5072066" y="3143252"/>
            <a:ext cx="2663825" cy="523220"/>
          </a:xfrm>
          <a:prstGeom prst="rect">
            <a:avLst/>
          </a:prstGeom>
          <a:noFill/>
          <a:ln w="9525">
            <a:noFill/>
            <a:miter lim="800000"/>
            <a:headEnd/>
            <a:tailEnd/>
          </a:ln>
          <a:effectLst/>
        </p:spPr>
        <p:txBody>
          <a:bodyPr>
            <a:spAutoFit/>
          </a:bodyPr>
          <a:lstStyle/>
          <a:p>
            <a:pPr>
              <a:spcBef>
                <a:spcPct val="50000"/>
              </a:spcBef>
            </a:pPr>
            <a:r>
              <a:rPr kumimoji="1" lang="zh-CN" altLang="en-US" sz="2800" b="1" dirty="0">
                <a:latin typeface="Times New Roman" pitchFamily="18" charset="0"/>
                <a:ea typeface="楷体_GB2312" pitchFamily="49" charset="-122"/>
              </a:rPr>
              <a:t>光明未来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ssolve">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8372"/>
                                        </p:tgtEl>
                                        <p:attrNameLst>
                                          <p:attrName>style.visibility</p:attrName>
                                        </p:attrNameLst>
                                      </p:cBhvr>
                                      <p:to>
                                        <p:strVal val="visible"/>
                                      </p:to>
                                    </p:set>
                                    <p:animEffect transition="in" filter="blinds(horizontal)">
                                      <p:cBhvr>
                                        <p:cTn id="12" dur="500"/>
                                        <p:tgtEl>
                                          <p:spTgt spid="5837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8373"/>
                                        </p:tgtEl>
                                        <p:attrNameLst>
                                          <p:attrName>style.visibility</p:attrName>
                                        </p:attrNameLst>
                                      </p:cBhvr>
                                      <p:to>
                                        <p:strVal val="visible"/>
                                      </p:to>
                                    </p:set>
                                    <p:animEffect transition="in" filter="blinds(horizontal)">
                                      <p:cBhvr>
                                        <p:cTn id="17" dur="500"/>
                                        <p:tgtEl>
                                          <p:spTgt spid="5837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8374"/>
                                        </p:tgtEl>
                                        <p:attrNameLst>
                                          <p:attrName>style.visibility</p:attrName>
                                        </p:attrNameLst>
                                      </p:cBhvr>
                                      <p:to>
                                        <p:strVal val="visible"/>
                                      </p:to>
                                    </p:set>
                                    <p:animEffect transition="in" filter="blinds(horizontal)">
                                      <p:cBhvr>
                                        <p:cTn id="22" dur="500"/>
                                        <p:tgtEl>
                                          <p:spTgt spid="5837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8375"/>
                                        </p:tgtEl>
                                        <p:attrNameLst>
                                          <p:attrName>style.visibility</p:attrName>
                                        </p:attrNameLst>
                                      </p:cBhvr>
                                      <p:to>
                                        <p:strVal val="visible"/>
                                      </p:to>
                                    </p:set>
                                    <p:animEffect transition="in" filter="blinds(horizontal)">
                                      <p:cBhvr>
                                        <p:cTn id="27" dur="500"/>
                                        <p:tgtEl>
                                          <p:spTgt spid="58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P spid="58372" grpId="0"/>
      <p:bldP spid="58373" grpId="0"/>
      <p:bldP spid="58374" grpId="0"/>
      <p:bldP spid="5837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3000" r="-13000"/>
          </a:stretch>
        </a:blipFill>
        <a:effectLst/>
      </p:bgPr>
    </p:bg>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57158" y="642922"/>
            <a:ext cx="8305800" cy="4585871"/>
          </a:xfrm>
          <a:prstGeom prst="rect">
            <a:avLst/>
          </a:prstGeom>
          <a:noFill/>
          <a:ln w="12700" cap="sq">
            <a:noFill/>
            <a:miter lim="800000"/>
            <a:headEnd type="none" w="sm" len="sm"/>
            <a:tailEnd type="none" w="sm" len="sm"/>
          </a:ln>
          <a:effectLst/>
        </p:spPr>
        <p:txBody>
          <a:bodyPr>
            <a:spAutoFit/>
          </a:bodyPr>
          <a:lstStyle/>
          <a:p>
            <a:r>
              <a:rPr lang="en-US" altLang="zh-CN" sz="4000" b="1" dirty="0">
                <a:solidFill>
                  <a:srgbClr val="FF0000"/>
                </a:solidFill>
                <a:effectLst>
                  <a:outerShdw blurRad="38100" dist="38100" dir="2700000" algn="tl">
                    <a:srgbClr val="000000"/>
                  </a:outerShdw>
                </a:effectLst>
                <a:ea typeface="华文隶书" pitchFamily="2" charset="-122"/>
              </a:rPr>
              <a:t>      </a:t>
            </a:r>
            <a:r>
              <a:rPr lang="en-US" altLang="zh-CN" sz="4000" b="1" dirty="0" smtClean="0">
                <a:solidFill>
                  <a:srgbClr val="FF0000"/>
                </a:solidFill>
                <a:effectLst>
                  <a:outerShdw blurRad="38100" dist="38100" dir="2700000" algn="tl">
                    <a:srgbClr val="000000"/>
                  </a:outerShdw>
                </a:effectLst>
                <a:ea typeface="华文隶书" pitchFamily="2" charset="-122"/>
              </a:rPr>
              <a:t> </a:t>
            </a:r>
            <a:r>
              <a:rPr lang="zh-CN" altLang="en-US" sz="4000" b="1" dirty="0" smtClean="0">
                <a:solidFill>
                  <a:srgbClr val="FF0000"/>
                </a:solidFill>
                <a:effectLst>
                  <a:outerShdw blurRad="38100" dist="38100" dir="2700000" algn="tl">
                    <a:srgbClr val="000000"/>
                  </a:outerShdw>
                </a:effectLst>
                <a:ea typeface="华文隶书" pitchFamily="2" charset="-122"/>
              </a:rPr>
              <a:t>屈原</a:t>
            </a:r>
            <a:r>
              <a:rPr lang="en-US" altLang="zh-CN" sz="3600" b="1" dirty="0">
                <a:solidFill>
                  <a:schemeClr val="accent2"/>
                </a:solidFill>
              </a:rPr>
              <a:t>——</a:t>
            </a:r>
            <a:r>
              <a:rPr lang="zh-CN" altLang="en-US" sz="3600" b="1" dirty="0">
                <a:solidFill>
                  <a:schemeClr val="accent2"/>
                </a:solidFill>
                <a:effectLst>
                  <a:outerShdw blurRad="38100" dist="38100" dir="2700000" algn="tl">
                    <a:srgbClr val="000000"/>
                  </a:outerShdw>
                </a:effectLst>
                <a:latin typeface="华文隶书" pitchFamily="2" charset="-122"/>
                <a:ea typeface="华文隶书" pitchFamily="2" charset="-122"/>
              </a:rPr>
              <a:t>名平，字原，又自云名正则，字灵均。我国</a:t>
            </a:r>
            <a:r>
              <a:rPr lang="zh-CN" altLang="en-US" sz="3600" b="1" dirty="0">
                <a:solidFill>
                  <a:srgbClr val="FF0000"/>
                </a:solidFill>
                <a:effectLst>
                  <a:outerShdw blurRad="38100" dist="38100" dir="2700000" algn="tl">
                    <a:srgbClr val="000000"/>
                  </a:outerShdw>
                </a:effectLst>
                <a:latin typeface="华文隶书" pitchFamily="2" charset="-122"/>
                <a:ea typeface="华文隶书" pitchFamily="2" charset="-122"/>
              </a:rPr>
              <a:t>第一位</a:t>
            </a:r>
            <a:r>
              <a:rPr lang="zh-CN" altLang="en-US" sz="3600" b="1" dirty="0">
                <a:solidFill>
                  <a:schemeClr val="accent2"/>
                </a:solidFill>
                <a:effectLst>
                  <a:outerShdw blurRad="38100" dist="38100" dir="2700000" algn="tl">
                    <a:srgbClr val="000000"/>
                  </a:outerShdw>
                </a:effectLst>
                <a:latin typeface="华文隶书" pitchFamily="2" charset="-122"/>
                <a:ea typeface="华文隶书" pitchFamily="2" charset="-122"/>
              </a:rPr>
              <a:t>伟大的</a:t>
            </a:r>
            <a:r>
              <a:rPr lang="zh-CN" altLang="en-US" sz="3600" b="1" dirty="0">
                <a:solidFill>
                  <a:srgbClr val="FF0000"/>
                </a:solidFill>
                <a:effectLst>
                  <a:outerShdw blurRad="38100" dist="38100" dir="2700000" algn="tl">
                    <a:srgbClr val="000000"/>
                  </a:outerShdw>
                </a:effectLst>
                <a:latin typeface="华文隶书" pitchFamily="2" charset="-122"/>
                <a:ea typeface="华文隶书" pitchFamily="2" charset="-122"/>
              </a:rPr>
              <a:t>爱国主义诗人</a:t>
            </a:r>
            <a:r>
              <a:rPr lang="zh-CN" altLang="en-US" sz="3600" b="1" dirty="0">
                <a:solidFill>
                  <a:schemeClr val="accent2"/>
                </a:solidFill>
                <a:effectLst>
                  <a:outerShdw blurRad="38100" dist="38100" dir="2700000" algn="tl">
                    <a:srgbClr val="000000"/>
                  </a:outerShdw>
                </a:effectLst>
                <a:latin typeface="华文隶书" pitchFamily="2" charset="-122"/>
                <a:ea typeface="华文隶书" pitchFamily="2" charset="-122"/>
              </a:rPr>
              <a:t>，</a:t>
            </a:r>
            <a:r>
              <a:rPr lang="zh-CN" altLang="en-US" sz="3600" b="1" dirty="0">
                <a:solidFill>
                  <a:srgbClr val="FF0000"/>
                </a:solidFill>
                <a:effectLst>
                  <a:outerShdw blurRad="38100" dist="38100" dir="2700000" algn="tl">
                    <a:srgbClr val="000000"/>
                  </a:outerShdw>
                </a:effectLst>
                <a:latin typeface="华文隶书" pitchFamily="2" charset="-122"/>
                <a:ea typeface="华文隶书" pitchFamily="2" charset="-122"/>
              </a:rPr>
              <a:t>战国时楚国人</a:t>
            </a:r>
            <a:r>
              <a:rPr lang="zh-CN" altLang="en-US" sz="3600" b="1" dirty="0">
                <a:solidFill>
                  <a:schemeClr val="accent2"/>
                </a:solidFill>
                <a:effectLst>
                  <a:outerShdw blurRad="38100" dist="38100" dir="2700000" algn="tl">
                    <a:srgbClr val="000000"/>
                  </a:outerShdw>
                </a:effectLst>
                <a:latin typeface="华文隶书" pitchFamily="2" charset="-122"/>
                <a:ea typeface="华文隶书" pitchFamily="2" charset="-122"/>
              </a:rPr>
              <a:t>。他用楚辞的形式写了我国</a:t>
            </a:r>
            <a:r>
              <a:rPr lang="zh-CN" altLang="en-US" sz="3600" b="1" dirty="0">
                <a:solidFill>
                  <a:srgbClr val="FF0000"/>
                </a:solidFill>
                <a:effectLst>
                  <a:outerShdw blurRad="38100" dist="38100" dir="2700000" algn="tl">
                    <a:srgbClr val="000000"/>
                  </a:outerShdw>
                </a:effectLst>
                <a:latin typeface="华文隶书" pitchFamily="2" charset="-122"/>
                <a:ea typeface="华文隶书" pitchFamily="2" charset="-122"/>
              </a:rPr>
              <a:t>第一首政治抒情诗</a:t>
            </a:r>
            <a:r>
              <a:rPr lang="en-US" altLang="zh-CN" sz="3600" b="1" dirty="0">
                <a:solidFill>
                  <a:srgbClr val="FF0000"/>
                </a:solidFill>
                <a:effectLst>
                  <a:outerShdw blurRad="38100" dist="38100" dir="2700000" algn="tl">
                    <a:srgbClr val="000000"/>
                  </a:outerShdw>
                </a:effectLst>
                <a:latin typeface="华文隶书" pitchFamily="2" charset="-122"/>
                <a:ea typeface="华文隶书" pitchFamily="2" charset="-122"/>
              </a:rPr>
              <a:t>《</a:t>
            </a:r>
            <a:r>
              <a:rPr lang="zh-CN" altLang="en-US" sz="3600" b="1" dirty="0">
                <a:solidFill>
                  <a:srgbClr val="FF0000"/>
                </a:solidFill>
                <a:effectLst>
                  <a:outerShdw blurRad="38100" dist="38100" dir="2700000" algn="tl">
                    <a:srgbClr val="000000"/>
                  </a:outerShdw>
                </a:effectLst>
                <a:latin typeface="华文隶书" pitchFamily="2" charset="-122"/>
                <a:ea typeface="华文隶书" pitchFamily="2" charset="-122"/>
              </a:rPr>
              <a:t>离骚</a:t>
            </a:r>
            <a:r>
              <a:rPr lang="en-US" altLang="zh-CN" sz="3600" b="1" dirty="0">
                <a:solidFill>
                  <a:srgbClr val="FF0000"/>
                </a:solidFill>
                <a:effectLst>
                  <a:outerShdw blurRad="38100" dist="38100" dir="2700000" algn="tl">
                    <a:srgbClr val="000000"/>
                  </a:outerShdw>
                </a:effectLst>
                <a:latin typeface="华文隶书" pitchFamily="2" charset="-122"/>
                <a:ea typeface="华文隶书" pitchFamily="2" charset="-122"/>
              </a:rPr>
              <a:t>》</a:t>
            </a:r>
            <a:r>
              <a:rPr lang="zh-CN" altLang="en-US" sz="3600" b="1" dirty="0">
                <a:solidFill>
                  <a:schemeClr val="accent2"/>
                </a:solidFill>
                <a:effectLst>
                  <a:outerShdw blurRad="38100" dist="38100" dir="2700000" algn="tl">
                    <a:srgbClr val="000000"/>
                  </a:outerShdw>
                </a:effectLst>
                <a:latin typeface="华文隶书" pitchFamily="2" charset="-122"/>
                <a:ea typeface="华文隶书" pitchFamily="2" charset="-122"/>
              </a:rPr>
              <a:t>。</a:t>
            </a:r>
          </a:p>
          <a:p>
            <a:r>
              <a:rPr lang="zh-CN" altLang="en-US" sz="3600" b="1" dirty="0">
                <a:solidFill>
                  <a:schemeClr val="accent2"/>
                </a:solidFill>
                <a:effectLst>
                  <a:outerShdw blurRad="38100" dist="38100" dir="2700000" algn="tl">
                    <a:srgbClr val="000000"/>
                  </a:outerShdw>
                </a:effectLst>
                <a:latin typeface="华文隶书" pitchFamily="2" charset="-122"/>
                <a:ea typeface="华文隶书" pitchFamily="2" charset="-122"/>
              </a:rPr>
              <a:t>   </a:t>
            </a:r>
            <a:r>
              <a:rPr lang="zh-CN" altLang="en-US" sz="3600" b="1" dirty="0" smtClean="0">
                <a:solidFill>
                  <a:schemeClr val="accent2"/>
                </a:solidFill>
                <a:effectLst>
                  <a:outerShdw blurRad="38100" dist="38100" dir="2700000" algn="tl">
                    <a:srgbClr val="000000"/>
                  </a:outerShdw>
                </a:effectLst>
                <a:latin typeface="华文隶书" pitchFamily="2" charset="-122"/>
                <a:ea typeface="华文隶书" pitchFamily="2" charset="-122"/>
              </a:rPr>
              <a:t> 因</a:t>
            </a:r>
            <a:r>
              <a:rPr lang="zh-CN" altLang="en-US" sz="3600" b="1" dirty="0">
                <a:solidFill>
                  <a:schemeClr val="accent2"/>
                </a:solidFill>
                <a:effectLst>
                  <a:outerShdw blurRad="38100" dist="38100" dir="2700000" algn="tl">
                    <a:srgbClr val="000000"/>
                  </a:outerShdw>
                </a:effectLst>
                <a:latin typeface="华文隶书" pitchFamily="2" charset="-122"/>
                <a:ea typeface="华文隶书" pitchFamily="2" charset="-122"/>
              </a:rPr>
              <a:t>看透了秦国吞并六国的野心，力劝楚怀王合齐抗秦，后来遭奸人陷害，罢官放逐，但心仍系国。楚国被攻破后，自投汨罗江而死。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dissolve">
                                      <p:cBhvr>
                                        <p:cTn id="7" dur="500"/>
                                        <p:tgtEl>
                                          <p:spTgt spid="2355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4">
                                            <p:txEl>
                                              <p:pRg st="1" end="1"/>
                                            </p:txEl>
                                          </p:spTgt>
                                        </p:tgtEl>
                                        <p:attrNameLst>
                                          <p:attrName>style.visibility</p:attrName>
                                        </p:attrNameLst>
                                      </p:cBhvr>
                                      <p:to>
                                        <p:strVal val="visible"/>
                                      </p:to>
                                    </p:set>
                                    <p:animEffect transition="in" filter="dissolve">
                                      <p:cBhvr>
                                        <p:cTn id="12" dur="500"/>
                                        <p:tgtEl>
                                          <p:spTgt spid="235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026" descr="屈原3"/>
          <p:cNvPicPr>
            <a:picLocks noChangeAspect="1" noChangeArrowheads="1"/>
          </p:cNvPicPr>
          <p:nvPr/>
        </p:nvPicPr>
        <p:blipFill>
          <a:blip r:embed="rId2"/>
          <a:srcRect/>
          <a:stretch>
            <a:fillRect/>
          </a:stretch>
        </p:blipFill>
        <p:spPr bwMode="auto">
          <a:xfrm>
            <a:off x="0" y="22490"/>
            <a:ext cx="9144000" cy="5718968"/>
          </a:xfrm>
          <a:prstGeom prst="rect">
            <a:avLst/>
          </a:prstGeom>
          <a:noFill/>
        </p:spPr>
      </p:pic>
      <p:sp>
        <p:nvSpPr>
          <p:cNvPr id="33795" name="Rectangle 1027"/>
          <p:cNvSpPr>
            <a:spLocks noChangeArrowheads="1"/>
          </p:cNvSpPr>
          <p:nvPr/>
        </p:nvSpPr>
        <p:spPr bwMode="auto">
          <a:xfrm>
            <a:off x="1295400" y="4318001"/>
            <a:ext cx="6479659" cy="1323439"/>
          </a:xfrm>
          <a:prstGeom prst="rect">
            <a:avLst/>
          </a:prstGeom>
          <a:noFill/>
          <a:ln w="9525">
            <a:noFill/>
            <a:miter lim="800000"/>
            <a:headEnd/>
            <a:tailEnd/>
          </a:ln>
          <a:effectLst/>
        </p:spPr>
        <p:txBody>
          <a:bodyPr wrap="none">
            <a:spAutoFit/>
          </a:bodyPr>
          <a:lstStyle/>
          <a:p>
            <a:r>
              <a:rPr kumimoji="0" lang="zh-CN" altLang="en-US" sz="8000" b="1" u="sng">
                <a:solidFill>
                  <a:srgbClr val="CC0099"/>
                </a:solidFill>
                <a:effectLst>
                  <a:outerShdw blurRad="38100" dist="38100" dir="2700000" algn="tl">
                    <a:srgbClr val="C0C0C0"/>
                  </a:outerShdw>
                </a:effectLst>
                <a:latin typeface="Arial" pitchFamily="34" charset="0"/>
                <a:ea typeface="华文隶书" pitchFamily="2" charset="-122"/>
              </a:rPr>
              <a:t>屈 原 的 故 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arn(outVertical)">
                                      <p:cBhvr>
                                        <p:cTn id="7"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050" descr="ls1"/>
          <p:cNvPicPr>
            <a:picLocks noChangeAspect="1" noChangeArrowheads="1"/>
          </p:cNvPicPr>
          <p:nvPr/>
        </p:nvPicPr>
        <p:blipFill>
          <a:blip r:embed="rId2"/>
          <a:srcRect/>
          <a:stretch>
            <a:fillRect/>
          </a:stretch>
        </p:blipFill>
        <p:spPr bwMode="auto">
          <a:xfrm>
            <a:off x="0" y="-14552"/>
            <a:ext cx="9144000" cy="5729553"/>
          </a:xfrm>
          <a:prstGeom prst="rect">
            <a:avLst/>
          </a:prstGeom>
          <a:noFill/>
        </p:spPr>
      </p:pic>
      <p:sp>
        <p:nvSpPr>
          <p:cNvPr id="34819" name="Rectangle 2051"/>
          <p:cNvSpPr>
            <a:spLocks noChangeArrowheads="1"/>
          </p:cNvSpPr>
          <p:nvPr/>
        </p:nvSpPr>
        <p:spPr bwMode="auto">
          <a:xfrm>
            <a:off x="0" y="3214690"/>
            <a:ext cx="9144000" cy="2123658"/>
          </a:xfrm>
          <a:prstGeom prst="rect">
            <a:avLst/>
          </a:prstGeom>
          <a:noFill/>
          <a:ln w="9525">
            <a:noFill/>
            <a:miter lim="800000"/>
            <a:headEnd/>
            <a:tailEnd/>
          </a:ln>
          <a:effectLst/>
        </p:spPr>
        <p:txBody>
          <a:bodyPr anchor="ctr">
            <a:spAutoFit/>
          </a:bodyPr>
          <a:lstStyle/>
          <a:p>
            <a:r>
              <a:rPr kumimoji="0" lang="en-US" altLang="zh-CN" sz="4400" b="1" dirty="0">
                <a:solidFill>
                  <a:srgbClr val="FFFF00"/>
                </a:solidFill>
                <a:latin typeface="Arial" pitchFamily="34" charset="0"/>
              </a:rPr>
              <a:t>       </a:t>
            </a:r>
            <a:r>
              <a:rPr kumimoji="0" lang="zh-CN" altLang="en-US" sz="4400" dirty="0">
                <a:solidFill>
                  <a:srgbClr val="FFFF00"/>
                </a:solidFill>
                <a:latin typeface="Arial" pitchFamily="34" charset="0"/>
                <a:ea typeface="楷体_GB2312" pitchFamily="49" charset="-122"/>
              </a:rPr>
              <a:t>战国时代，称雄的秦、楚、齐、燕、赵、韩、魏七国，争城夺地，互相杀伐，连年不断混战。</a:t>
            </a:r>
            <a:r>
              <a:rPr kumimoji="0" lang="zh-CN" altLang="en-US" sz="4400" b="1" dirty="0">
                <a:solidFill>
                  <a:srgbClr val="FFFF00"/>
                </a:solidFill>
                <a:latin typeface="Arial" pitchFamily="34" charset="0"/>
              </a:rPr>
              <a:t>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ls2"/>
          <p:cNvPicPr>
            <a:picLocks noChangeAspect="1" noChangeArrowheads="1"/>
          </p:cNvPicPr>
          <p:nvPr/>
        </p:nvPicPr>
        <p:blipFill>
          <a:blip r:embed="rId2"/>
          <a:srcRect/>
          <a:stretch>
            <a:fillRect/>
          </a:stretch>
        </p:blipFill>
        <p:spPr bwMode="auto">
          <a:xfrm>
            <a:off x="0" y="0"/>
            <a:ext cx="9144000" cy="5704417"/>
          </a:xfrm>
          <a:prstGeom prst="rect">
            <a:avLst/>
          </a:prstGeom>
          <a:noFill/>
        </p:spPr>
      </p:pic>
      <p:sp>
        <p:nvSpPr>
          <p:cNvPr id="35843" name="Rectangle 3"/>
          <p:cNvSpPr>
            <a:spLocks noChangeArrowheads="1"/>
          </p:cNvSpPr>
          <p:nvPr/>
        </p:nvSpPr>
        <p:spPr bwMode="auto">
          <a:xfrm>
            <a:off x="0" y="3214690"/>
            <a:ext cx="9144000" cy="2123658"/>
          </a:xfrm>
          <a:prstGeom prst="rect">
            <a:avLst/>
          </a:prstGeom>
          <a:noFill/>
          <a:ln w="9525">
            <a:noFill/>
            <a:miter lim="800000"/>
            <a:headEnd/>
            <a:tailEnd/>
          </a:ln>
          <a:effectLst/>
        </p:spPr>
        <p:txBody>
          <a:bodyPr anchor="ctr">
            <a:spAutoFit/>
          </a:bodyPr>
          <a:lstStyle/>
          <a:p>
            <a:r>
              <a:rPr kumimoji="0" lang="zh-CN" altLang="en-US" sz="4400" dirty="0">
                <a:solidFill>
                  <a:srgbClr val="FFFF00"/>
                </a:solidFill>
                <a:latin typeface="楷体_GB2312" pitchFamily="49" charset="-122"/>
                <a:ea typeface="楷体_GB2312" pitchFamily="49" charset="-122"/>
              </a:rPr>
              <a:t>那时，楚国的大诗人屈原，正当青年，为楚怀王的左徒官。他见百姓受到战争灾难，十分痛心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026" descr="ls3"/>
          <p:cNvPicPr>
            <a:picLocks noChangeAspect="1" noChangeArrowheads="1"/>
          </p:cNvPicPr>
          <p:nvPr/>
        </p:nvPicPr>
        <p:blipFill>
          <a:blip r:embed="rId2"/>
          <a:srcRect/>
          <a:stretch>
            <a:fillRect/>
          </a:stretch>
        </p:blipFill>
        <p:spPr bwMode="auto">
          <a:xfrm>
            <a:off x="0" y="0"/>
            <a:ext cx="9144000" cy="5715000"/>
          </a:xfrm>
          <a:prstGeom prst="rect">
            <a:avLst/>
          </a:prstGeom>
          <a:noFill/>
        </p:spPr>
      </p:pic>
      <p:sp>
        <p:nvSpPr>
          <p:cNvPr id="36867" name="Rectangle 1027"/>
          <p:cNvSpPr>
            <a:spLocks noChangeArrowheads="1"/>
          </p:cNvSpPr>
          <p:nvPr/>
        </p:nvSpPr>
        <p:spPr bwMode="auto">
          <a:xfrm>
            <a:off x="0" y="3429004"/>
            <a:ext cx="9144000" cy="1446550"/>
          </a:xfrm>
          <a:prstGeom prst="rect">
            <a:avLst/>
          </a:prstGeom>
          <a:noFill/>
          <a:ln w="9525">
            <a:noFill/>
            <a:miter lim="800000"/>
            <a:headEnd/>
            <a:tailEnd/>
          </a:ln>
          <a:effectLst/>
        </p:spPr>
        <p:txBody>
          <a:bodyPr wrap="square" anchor="ctr">
            <a:spAutoFit/>
          </a:bodyPr>
          <a:lstStyle/>
          <a:p>
            <a:r>
              <a:rPr kumimoji="0" lang="en-US" altLang="zh-CN" sz="4400" dirty="0">
                <a:solidFill>
                  <a:srgbClr val="FFFF00"/>
                </a:solidFill>
                <a:latin typeface="楷体_GB2312" pitchFamily="49" charset="-122"/>
                <a:ea typeface="楷体_GB2312" pitchFamily="49" charset="-122"/>
              </a:rPr>
              <a:t>     </a:t>
            </a:r>
            <a:r>
              <a:rPr kumimoji="0" lang="zh-CN" altLang="en-US" sz="4400" dirty="0">
                <a:solidFill>
                  <a:srgbClr val="FFFF00"/>
                </a:solidFill>
                <a:latin typeface="楷体_GB2312" pitchFamily="49" charset="-122"/>
                <a:ea typeface="楷体_GB2312" pitchFamily="49" charset="-122"/>
              </a:rPr>
              <a:t>屈原立志报国为民，劝怀王任用贤能，爱护百姓，很得怀王的信任。 </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descr="ls40"/>
          <p:cNvPicPr>
            <a:picLocks noChangeAspect="1" noChangeArrowheads="1"/>
          </p:cNvPicPr>
          <p:nvPr/>
        </p:nvPicPr>
        <p:blipFill>
          <a:blip r:embed="rId2"/>
          <a:srcRect/>
          <a:stretch>
            <a:fillRect/>
          </a:stretch>
        </p:blipFill>
        <p:spPr bwMode="auto">
          <a:xfrm>
            <a:off x="0" y="0"/>
            <a:ext cx="9144000" cy="5715000"/>
          </a:xfrm>
          <a:prstGeom prst="rect">
            <a:avLst/>
          </a:prstGeom>
          <a:noFill/>
        </p:spPr>
      </p:pic>
      <p:sp>
        <p:nvSpPr>
          <p:cNvPr id="38914" name="Rectangle 2"/>
          <p:cNvSpPr>
            <a:spLocks noChangeArrowheads="1"/>
          </p:cNvSpPr>
          <p:nvPr/>
        </p:nvSpPr>
        <p:spPr bwMode="auto">
          <a:xfrm>
            <a:off x="0" y="3500442"/>
            <a:ext cx="9144000" cy="2123658"/>
          </a:xfrm>
          <a:prstGeom prst="rect">
            <a:avLst/>
          </a:prstGeom>
          <a:noFill/>
          <a:ln w="9525">
            <a:noFill/>
            <a:miter lim="800000"/>
            <a:headEnd/>
            <a:tailEnd/>
          </a:ln>
          <a:effectLst/>
        </p:spPr>
        <p:txBody>
          <a:bodyPr wrap="square" anchor="ctr">
            <a:spAutoFit/>
          </a:bodyPr>
          <a:lstStyle/>
          <a:p>
            <a:r>
              <a:rPr kumimoji="0" lang="zh-CN" altLang="en-US" sz="4400" dirty="0">
                <a:solidFill>
                  <a:srgbClr val="FFFF00"/>
                </a:solidFill>
                <a:latin typeface="楷体_GB2312" pitchFamily="49" charset="-122"/>
                <a:ea typeface="楷体_GB2312" pitchFamily="49" charset="-122"/>
              </a:rPr>
              <a:t>当时秦国势力大，</a:t>
            </a:r>
            <a:r>
              <a:rPr kumimoji="0" lang="en-US" altLang="zh-CN" sz="4400" dirty="0">
                <a:solidFill>
                  <a:srgbClr val="FFFF00"/>
                </a:solidFill>
                <a:latin typeface="楷体_GB2312" pitchFamily="49" charset="-122"/>
                <a:ea typeface="楷体_GB2312" pitchFamily="49" charset="-122"/>
              </a:rPr>
              <a:t>.</a:t>
            </a:r>
            <a:r>
              <a:rPr kumimoji="0" lang="zh-CN" altLang="en-US" sz="4400" dirty="0">
                <a:solidFill>
                  <a:srgbClr val="FFFF00"/>
                </a:solidFill>
                <a:latin typeface="楷体_GB2312" pitchFamily="49" charset="-122"/>
                <a:ea typeface="楷体_GB2312" pitchFamily="49" charset="-122"/>
              </a:rPr>
              <a:t>秦攻击楚国。屈原主张联齐抗秦，遭到拒绝，几次被囚 。</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783</TotalTime>
  <Words>2035</Words>
  <Application>Microsoft Office PowerPoint</Application>
  <PresentationFormat>全屏显示(16:10)</PresentationFormat>
  <Paragraphs>154</Paragraphs>
  <Slides>39</Slides>
  <Notes>0</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同学们，有这样一个人，他身材魁梧，一张饱 经风霜的脸上凝聚着万般的忧愁，腰系博带，佩 陆离长剑，戴切云高冠，着雪白罗服。瑟瑟秋风 下，踱步远方，似行吟泽畔，似引吭悲歌。他， 便是屈原，我国第一位伟大的爱国诗人。那么， 今天我就来认识一下这位诗人。 </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戏剧</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同学们，有这样一个人，他身材魁梧，一张饱 经风霜的脸上凝聚着万般的忧愁，腰系博带，佩 陆离长剑，戴切云高冠，着雪白罗服。瑟瑟秋风 下，踱步远方，似行吟泽畔，似引吭悲歌。他， 便是屈原，我国第一位伟大的爱国诗人。那么， 今天我就来认识一下这位诗人。 </dc:title>
  <dc:creator>PC</dc:creator>
  <cp:lastModifiedBy>PC</cp:lastModifiedBy>
  <cp:revision>5</cp:revision>
  <dcterms:created xsi:type="dcterms:W3CDTF">2017-03-21T12:02:55Z</dcterms:created>
  <dcterms:modified xsi:type="dcterms:W3CDTF">2017-03-22T08:45:27Z</dcterms:modified>
</cp:coreProperties>
</file>