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6" r:id="rId3"/>
    <p:sldId id="361" r:id="rId5"/>
    <p:sldId id="325" r:id="rId6"/>
    <p:sldId id="334" r:id="rId7"/>
    <p:sldId id="363" r:id="rId8"/>
    <p:sldId id="364" r:id="rId9"/>
    <p:sldId id="407" r:id="rId10"/>
    <p:sldId id="408" r:id="rId11"/>
    <p:sldId id="536" r:id="rId12"/>
    <p:sldId id="418" r:id="rId13"/>
    <p:sldId id="553" r:id="rId14"/>
    <p:sldId id="522" r:id="rId15"/>
    <p:sldId id="611" r:id="rId16"/>
    <p:sldId id="685" r:id="rId17"/>
    <p:sldId id="686" r:id="rId18"/>
    <p:sldId id="681" r:id="rId19"/>
    <p:sldId id="530" r:id="rId20"/>
    <p:sldId id="558" r:id="rId21"/>
    <p:sldId id="559" r:id="rId22"/>
    <p:sldId id="687" r:id="rId23"/>
    <p:sldId id="383" r:id="rId24"/>
    <p:sldId id="684" r:id="rId25"/>
    <p:sldId id="646" r:id="rId26"/>
    <p:sldId id="683" r:id="rId27"/>
    <p:sldId id="416" r:id="rId28"/>
    <p:sldId id="545" r:id="rId29"/>
    <p:sldId id="546" r:id="rId30"/>
    <p:sldId id="566" r:id="rId31"/>
    <p:sldId id="682" r:id="rId32"/>
    <p:sldId id="540" r:id="rId33"/>
    <p:sldId id="315" r:id="rId34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16E6"/>
    <a:srgbClr val="53F2EC"/>
    <a:srgbClr val="0000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0039"/>
    <p:restoredTop sz="94660"/>
  </p:normalViewPr>
  <p:slideViewPr>
    <p:cSldViewPr snapToGrid="0" showGuides="1">
      <p:cViewPr varScale="1">
        <p:scale>
          <a:sx n="74" d="100"/>
          <a:sy n="74" d="100"/>
        </p:scale>
        <p:origin x="1260" y="66"/>
      </p:cViewPr>
      <p:guideLst>
        <p:guide orient="horz" pos="205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幼圆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幼圆" pitchFamily="49" charset="-122"/>
              <a:cs typeface="+mn-cs"/>
            </a:endParaRPr>
          </a:p>
        </p:txBody>
      </p:sp>
      <p:sp>
        <p:nvSpPr>
          <p:cNvPr id="1331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1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幼圆" pitchFamily="49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幼圆" pitchFamily="49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幼圆" pitchFamily="49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幼圆" pitchFamily="49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幼圆" pitchFamily="49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幼圆" pitchFamily="49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幼圆" pitchFamily="49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幼圆" pitchFamily="49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幼圆" pitchFamily="49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幼圆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幼圆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38F2D09-AB2A-44A3-9C86-CF4689D9EF7C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幼圆" pitchFamily="49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幼圆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幼圆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幼圆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幼圆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幼圆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图片 7"/>
          <p:cNvPicPr>
            <a:picLocks noChangeAspect="1"/>
          </p:cNvPicPr>
          <p:nvPr userDrawn="1"/>
        </p:nvPicPr>
        <p:blipFill>
          <a:blip r:embed="rId2"/>
          <a:srcRect t="1250"/>
          <a:stretch>
            <a:fillRect/>
          </a:stretch>
        </p:blipFill>
        <p:spPr>
          <a:xfrm>
            <a:off x="0" y="0"/>
            <a:ext cx="12185651" cy="686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5" name="文本框 6"/>
          <p:cNvSpPr txBox="1"/>
          <p:nvPr userDrawn="1"/>
        </p:nvSpPr>
        <p:spPr>
          <a:xfrm>
            <a:off x="10833100" y="423863"/>
            <a:ext cx="1337733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30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語文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6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1133" y="-22225"/>
            <a:ext cx="16256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5854281" y="5070865"/>
            <a:ext cx="5815204" cy="448208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 smtClean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5854281" y="3666309"/>
            <a:ext cx="5815204" cy="1314362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200" b="1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9" y="54068"/>
            <a:ext cx="11056060" cy="699594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558799" y="918126"/>
            <a:ext cx="11056060" cy="49126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6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757630-9D53-456D-B2BA-D8A63F000897}" type="slidenum"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89" y="365125"/>
            <a:ext cx="1182511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1" y="365125"/>
            <a:ext cx="793326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6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F85A182-C206-40AD-9F21-382F62E7E656}" type="slidenum">
              <a:rPr kumimoji="0" lang="en-US" sz="24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 showMasterSp="0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28800" y="533400"/>
            <a:ext cx="10058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1828800" y="6248400"/>
            <a:ext cx="2235200" cy="457200"/>
          </a:xfrm>
        </p:spPr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572000" y="6248400"/>
            <a:ext cx="4572000" cy="457200"/>
          </a:xfrm>
        </p:spPr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652000" y="6248400"/>
            <a:ext cx="2540000" cy="457200"/>
          </a:xfrm>
        </p:spPr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9" y="54068"/>
            <a:ext cx="11056060" cy="699594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58799" y="918126"/>
            <a:ext cx="11056060" cy="49126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6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3E0D5E-5998-4189-A747-244FAC94C1E0}" type="slidenum"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2098675" y="2108199"/>
            <a:ext cx="7994651" cy="12350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4050892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82974EF-6F73-4A10-962D-E46E9EC022B1}" type="slidenum"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9" y="54068"/>
            <a:ext cx="11056060" cy="699594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0"/>
            <a:ext cx="5080000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2" y="1244600"/>
            <a:ext cx="5094116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6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0DE48A-9365-42E8-A471-AAC318E44B82}" type="slidenum"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5" y="1376362"/>
            <a:ext cx="5183188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5" y="2200274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KSO_FT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KSO_FN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1D87D6C-7853-40A0-A207-C5E787F1F74A}" type="slidenum"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9" y="54068"/>
            <a:ext cx="11056060" cy="699594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6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73787-E6AF-492A-A316-92BC74B3F06B}" type="slidenum"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KSO_FN"/>
          <p:cNvSpPr>
            <a:spLocks noGrp="1"/>
          </p:cNvSpPr>
          <p:nvPr>
            <p:ph type="sldNum" sz="quarter" idx="4"/>
          </p:nvPr>
        </p:nvSpPr>
        <p:spPr>
          <a:xfrm>
            <a:off x="8153400" y="4110038"/>
            <a:ext cx="2743200" cy="9874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BA76E99-5F36-4047-9CD1-DE7BA790637B}" type="slidenum"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89" y="533402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8"/>
            <a:ext cx="6172200" cy="48736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89" y="2133602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KSO_FD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74BAB0-B56A-4DFF-A6EE-ACC3F131F102}" type="slidenum"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6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just" defTabSz="914400" rtl="0" eaLnBrk="0" fontAlgn="base" latinLnBrk="0" hangingPunct="0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657B3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单击图标添加图片</a:t>
            </a:r>
            <a:endParaRPr kumimoji="0" lang="en-US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657B3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KSO_FD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0" hangingPunct="0">
              <a:defRPr sz="2400" b="1" noProof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3B7CC2-F067-4CC4-823A-DEACE2267A89}" type="slidenum"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-21167" y="22225"/>
            <a:ext cx="12192000" cy="654843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9000"/>
                </a:schemeClr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文本框 39"/>
          <p:cNvSpPr txBox="1"/>
          <p:nvPr userDrawn="1"/>
        </p:nvSpPr>
        <p:spPr>
          <a:xfrm>
            <a:off x="10833100" y="423863"/>
            <a:ext cx="1337733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30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語文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8" name="TextBox 1"/>
          <p:cNvSpPr txBox="1"/>
          <p:nvPr userDrawn="1"/>
        </p:nvSpPr>
        <p:spPr>
          <a:xfrm>
            <a:off x="8386233" y="6570663"/>
            <a:ext cx="2849880" cy="3067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1400" dirty="0">
                <a:solidFill>
                  <a:srgbClr val="5F5F5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高效上好每节课  快乐上好每天学</a:t>
            </a:r>
            <a:endParaRPr lang="zh-CN" altLang="en-US" sz="1400" dirty="0">
              <a:solidFill>
                <a:srgbClr val="5F5F5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9" name="图片 4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491133" y="-22225"/>
            <a:ext cx="1625600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chemeClr val="accent1"/>
          </a:solidFill>
          <a:latin typeface="+mj-ea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accent1"/>
          </a:solidFill>
          <a:latin typeface="幼圆" pitchFamily="49" charset="-122"/>
          <a:ea typeface="幼圆" pitchFamily="49" charset="-122"/>
        </a:defRPr>
      </a:lvl9pPr>
    </p:titleStyle>
    <p:bodyStyle>
      <a:lvl1pPr marL="357505" indent="-357505" algn="just" rtl="0" eaLnBrk="0" fontAlgn="base" hangingPunct="0">
        <a:lnSpc>
          <a:spcPct val="110000"/>
        </a:lnSpc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"/>
        <a:defRPr lang="zh-CN" altLang="en-US" sz="2400" kern="1200" dirty="0">
          <a:solidFill>
            <a:srgbClr val="657B3E"/>
          </a:solidFill>
          <a:latin typeface="+mn-ea"/>
          <a:ea typeface="+mn-ea"/>
          <a:cs typeface="+mn-cs"/>
        </a:defRPr>
      </a:lvl1pPr>
      <a:lvl2pPr marL="357505" indent="-357505" algn="just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Clr>
          <a:srgbClr val="9BD4C1"/>
        </a:buClr>
        <a:buFont typeface="幼圆" pitchFamily="49" charset="-122"/>
        <a:buChar char=" 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115" y="-7620"/>
            <a:ext cx="12253595" cy="70186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27505" y="1141391"/>
            <a:ext cx="6786609" cy="112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9600" b="1" i="0" u="none" strike="noStrike" kern="10" cap="none" spc="0" normalizeH="0" baseline="0" noProof="0" dirty="0" smtClean="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皇帝的新装</a:t>
            </a:r>
            <a:endParaRPr kumimoji="1" lang="zh-CN" altLang="en-US" sz="9600" b="1" i="0" u="none" strike="noStrike" kern="10" cap="none" spc="0" normalizeH="0" baseline="0" noProof="0" dirty="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</p:txBody>
      </p:sp>
      <p:sp>
        <p:nvSpPr>
          <p:cNvPr id="5123" name="矩形 5"/>
          <p:cNvSpPr/>
          <p:nvPr/>
        </p:nvSpPr>
        <p:spPr>
          <a:xfrm>
            <a:off x="7606348" y="2432050"/>
            <a:ext cx="30003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solidFill>
                  <a:srgbClr val="0000FF"/>
                </a:solidFill>
                <a:uFillTx/>
                <a:latin typeface="隶书" charset="0"/>
                <a:ea typeface="宋体" panose="02010600030101010101" pitchFamily="2" charset="-122"/>
              </a:rPr>
              <a:t>安徒生</a:t>
            </a:r>
            <a:endParaRPr lang="zh-CN" altLang="en-US" sz="4800" b="1" dirty="0">
              <a:solidFill>
                <a:srgbClr val="0000FF"/>
              </a:solidFill>
              <a:uFillTx/>
              <a:latin typeface="隶书" charset="0"/>
              <a:ea typeface="宋体" panose="02010600030101010101" pitchFamily="2" charset="-122"/>
            </a:endParaRPr>
          </a:p>
        </p:txBody>
      </p:sp>
      <p:sp>
        <p:nvSpPr>
          <p:cNvPr id="4" name="矩形 5"/>
          <p:cNvSpPr/>
          <p:nvPr/>
        </p:nvSpPr>
        <p:spPr>
          <a:xfrm>
            <a:off x="-31115" y="74930"/>
            <a:ext cx="14052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隶书" charset="0"/>
                <a:ea typeface="黑体" panose="02010609060101010101" pitchFamily="49" charset="-122"/>
              </a:rPr>
              <a:t>童 话</a:t>
            </a:r>
            <a:endParaRPr lang="zh-CN" altLang="en-US" sz="4000" b="1" dirty="0">
              <a:solidFill>
                <a:srgbClr val="7030A0"/>
              </a:solidFill>
              <a:uFillTx/>
              <a:latin typeface="隶书" charset="0"/>
              <a:ea typeface="黑体" panose="02010609060101010101" pitchFamily="49" charset="-122"/>
            </a:endParaRPr>
          </a:p>
        </p:txBody>
      </p:sp>
      <p:sp>
        <p:nvSpPr>
          <p:cNvPr id="6" name="日期占位符 5"/>
          <p:cNvSpPr/>
          <p:nvPr/>
        </p:nvSpPr>
        <p:spPr>
          <a:xfrm>
            <a:off x="9549130" y="5744845"/>
            <a:ext cx="2470785" cy="63627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u="none" kern="1200" baseline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3600" b="1" dirty="0">
                <a:solidFill>
                  <a:srgbClr val="FF0000"/>
                </a:solidFill>
                <a:uFillTx/>
              </a:rPr>
            </a:fld>
            <a:endParaRPr lang="zh-CN" altLang="en-US" sz="3600" b="1" dirty="0">
              <a:solidFill>
                <a:srgbClr val="FF0000"/>
              </a:solidFill>
              <a:uFillTx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5835" y="599376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Text Box 8"/>
          <p:cNvSpPr txBox="1"/>
          <p:nvPr/>
        </p:nvSpPr>
        <p:spPr>
          <a:xfrm>
            <a:off x="1635760" y="848995"/>
            <a:ext cx="94176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 hangingPunct="1">
              <a:spcBef>
                <a:spcPts val="0"/>
              </a:spcBef>
              <a:buFont typeface="Wingdings" panose="05000000000000000000" charset="0"/>
              <a:buChar char="u"/>
            </a:pPr>
            <a:r>
              <a:rPr kumimoji="1" lang="zh-CN" altLang="zh-CN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梳理文章脉络：请同学们围绕着“新装”，按照“爱新装——做新装——看新装——穿新装——揭新装”的顺序给课文分层。</a:t>
            </a:r>
            <a:endParaRPr kumimoji="1" lang="zh-CN" altLang="zh-CN" sz="3600" b="1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45" name="文本框 10244">
            <a:hlinkClick r:id="" action="ppaction://noaction"/>
          </p:cNvPr>
          <p:cNvSpPr txBox="1"/>
          <p:nvPr/>
        </p:nvSpPr>
        <p:spPr>
          <a:xfrm>
            <a:off x="3636010" y="2686050"/>
            <a:ext cx="4092575" cy="3630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5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爱新装（          ）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55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做新装（          ）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  <a:p>
            <a:pPr>
              <a:lnSpc>
                <a:spcPts val="55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看新装（          ）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  <a:p>
            <a:pPr>
              <a:lnSpc>
                <a:spcPts val="55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穿新装（          ）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  <a:p>
            <a:pPr>
              <a:lnSpc>
                <a:spcPts val="55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揭新装（          ）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98019" name="AutoShape 3"/>
          <p:cNvSpPr/>
          <p:nvPr/>
        </p:nvSpPr>
        <p:spPr>
          <a:xfrm>
            <a:off x="3244215" y="2993390"/>
            <a:ext cx="325755" cy="3098800"/>
          </a:xfrm>
          <a:prstGeom prst="leftBrace">
            <a:avLst>
              <a:gd name="adj1" fmla="val 90538"/>
              <a:gd name="adj2" fmla="val 50000"/>
            </a:avLst>
          </a:prstGeom>
          <a:noFill/>
          <a:ln w="38100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1746" name="WordArt 2" descr="纸袋"/>
          <p:cNvSpPr>
            <a:spLocks noTextEdit="1"/>
          </p:cNvSpPr>
          <p:nvPr/>
        </p:nvSpPr>
        <p:spPr>
          <a:xfrm>
            <a:off x="668020" y="4235450"/>
            <a:ext cx="23622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676"/>
              </a:avLst>
            </a:prstTxWarp>
            <a:normAutofit fontScale="80000"/>
          </a:bodyPr>
          <a:p>
            <a:pPr algn="ctr" eaLnBrk="0" hangingPunct="0"/>
            <a:r>
              <a:rPr kumimoji="1" lang="zh-CN" altLang="zh-CN" sz="3600" b="1" noProof="0" dirty="0">
                <a:ln>
                  <a:noFill/>
                </a:ln>
                <a:solidFill>
                  <a:srgbClr val="E816E6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皇帝的新装</a:t>
            </a:r>
            <a:endParaRPr kumimoji="1" lang="zh-CN" altLang="zh-CN" sz="3600" b="1" noProof="0" dirty="0">
              <a:ln>
                <a:noFill/>
              </a:ln>
              <a:solidFill>
                <a:srgbClr val="E816E6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6950" y="4909820"/>
            <a:ext cx="1704340" cy="64516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/>
            <a:r>
              <a:rPr kumimoji="1" lang="zh-CN" altLang="zh-CN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线索</a:t>
            </a:r>
            <a:endParaRPr kumimoji="1" lang="zh-CN" altLang="zh-CN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AutoShape 3"/>
          <p:cNvSpPr/>
          <p:nvPr/>
        </p:nvSpPr>
        <p:spPr>
          <a:xfrm rot="10800000">
            <a:off x="9222105" y="2912110"/>
            <a:ext cx="359410" cy="3180080"/>
          </a:xfrm>
          <a:prstGeom prst="leftBrace">
            <a:avLst>
              <a:gd name="adj1" fmla="val 90538"/>
              <a:gd name="adj2" fmla="val 50000"/>
            </a:avLst>
          </a:prstGeom>
          <a:ln w="38100"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36785" y="3448685"/>
            <a:ext cx="902970" cy="2106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>
              <a:lnSpc>
                <a:spcPct val="130000"/>
              </a:lnSpc>
            </a:pPr>
            <a:r>
              <a:rPr kumimoji="1" lang="zh-CN" altLang="zh-CN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时间顺序</a:t>
            </a:r>
            <a:endParaRPr kumimoji="1" lang="zh-CN" altLang="zh-CN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>
            <a:hlinkClick r:id="" action="ppaction://noaction"/>
          </p:cNvPr>
          <p:cNvSpPr txBox="1"/>
          <p:nvPr/>
        </p:nvSpPr>
        <p:spPr>
          <a:xfrm>
            <a:off x="5579745" y="2686050"/>
            <a:ext cx="2252980" cy="36309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5520"/>
              </a:lnSpc>
            </a:pPr>
            <a:r>
              <a:rPr lang="en-US" altLang="zh-CN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1</a:t>
            </a:r>
            <a:endParaRPr lang="en-US" altLang="zh-CN" sz="36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5520"/>
              </a:lnSpc>
            </a:pPr>
            <a:r>
              <a:rPr lang="en-US" altLang="zh-CN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2-4</a:t>
            </a:r>
            <a:endParaRPr lang="en-US" altLang="zh-CN" sz="36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5520"/>
              </a:lnSpc>
            </a:pPr>
            <a:r>
              <a:rPr lang="en-US" altLang="zh-CN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5-23</a:t>
            </a:r>
            <a:endParaRPr lang="en-US" altLang="zh-CN" sz="36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5520"/>
              </a:lnSpc>
            </a:pPr>
            <a:r>
              <a:rPr lang="en-US" altLang="zh-CN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24-33</a:t>
            </a:r>
            <a:endParaRPr lang="en-US" altLang="zh-CN" sz="36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5520"/>
              </a:lnSpc>
            </a:pPr>
            <a:r>
              <a:rPr lang="en-US" altLang="zh-CN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34-37</a:t>
            </a:r>
            <a:endParaRPr lang="en-US" altLang="zh-CN" sz="36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文本框 5">
            <a:hlinkClick r:id="" action="ppaction://noaction"/>
          </p:cNvPr>
          <p:cNvSpPr txBox="1"/>
          <p:nvPr/>
        </p:nvSpPr>
        <p:spPr>
          <a:xfrm>
            <a:off x="7444740" y="2686685"/>
            <a:ext cx="1710690" cy="3630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5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引子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55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开端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55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发展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  <a:p>
            <a:pPr>
              <a:lnSpc>
                <a:spcPts val="55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高潮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  <a:p>
            <a:pPr>
              <a:lnSpc>
                <a:spcPts val="55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结局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03" y="2952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整体感知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ldLvl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6" name="文本框 1025"/>
          <p:cNvSpPr txBox="1"/>
          <p:nvPr/>
        </p:nvSpPr>
        <p:spPr>
          <a:xfrm>
            <a:off x="3276600" y="3542665"/>
            <a:ext cx="5638800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marL="571500" lvl="0" indent="-571500" algn="l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"/>
            </a:pPr>
            <a:r>
              <a:rPr kumimoji="1" lang="zh-CN" altLang="zh-CN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上当受骗的人是谁？</a:t>
            </a:r>
            <a:endParaRPr kumimoji="1" lang="zh-CN" altLang="zh-CN" sz="3600" b="1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1049" name="组合 1048"/>
          <p:cNvGrpSpPr/>
          <p:nvPr/>
        </p:nvGrpSpPr>
        <p:grpSpPr>
          <a:xfrm>
            <a:off x="450215" y="4252595"/>
            <a:ext cx="1939290" cy="2534750"/>
            <a:chOff x="829" y="960"/>
            <a:chExt cx="1091" cy="1436"/>
          </a:xfrm>
        </p:grpSpPr>
        <p:pic>
          <p:nvPicPr>
            <p:cNvPr id="1029" name="图片 10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29" y="960"/>
              <a:ext cx="1008" cy="1104"/>
            </a:xfrm>
            <a:prstGeom prst="rect">
              <a:avLst/>
            </a:prstGeom>
            <a:noFill/>
            <a:ln w="12700">
              <a:noFill/>
            </a:ln>
          </p:spPr>
        </p:pic>
        <p:sp>
          <p:nvSpPr>
            <p:cNvPr id="1035" name="文本框 1034"/>
            <p:cNvSpPr txBox="1"/>
            <p:nvPr/>
          </p:nvSpPr>
          <p:spPr>
            <a:xfrm>
              <a:off x="912" y="2065"/>
              <a:ext cx="1008" cy="331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p>
              <a:pPr algn="ctr" fontAlgn="base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7030A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皇帝</a:t>
              </a:r>
              <a:endParaRPr lang="zh-CN" altLang="en-US" sz="3200" b="1" dirty="0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052" name="组合 1051"/>
          <p:cNvGrpSpPr/>
          <p:nvPr/>
        </p:nvGrpSpPr>
        <p:grpSpPr>
          <a:xfrm>
            <a:off x="7326630" y="4265930"/>
            <a:ext cx="1988820" cy="2475814"/>
            <a:chOff x="864" y="2496"/>
            <a:chExt cx="1104" cy="1460"/>
          </a:xfrm>
        </p:grpSpPr>
        <p:pic>
          <p:nvPicPr>
            <p:cNvPr id="1033" name="图片 103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8" y="2496"/>
              <a:ext cx="1056" cy="1104"/>
            </a:xfrm>
            <a:prstGeom prst="rect">
              <a:avLst/>
            </a:prstGeom>
            <a:noFill/>
            <a:ln w="12700">
              <a:noFill/>
            </a:ln>
          </p:spPr>
        </p:pic>
        <p:sp>
          <p:nvSpPr>
            <p:cNvPr id="1038" name="文本框 1037"/>
            <p:cNvSpPr txBox="1"/>
            <p:nvPr/>
          </p:nvSpPr>
          <p:spPr>
            <a:xfrm>
              <a:off x="864" y="3648"/>
              <a:ext cx="1104" cy="308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p>
              <a:pPr algn="ctr" fontAlgn="base"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3200" b="1" dirty="0">
                  <a:solidFill>
                    <a:srgbClr val="7030A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骑士</a:t>
              </a:r>
              <a:endParaRPr lang="zh-CN" altLang="en-US" sz="3200" b="1" dirty="0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053" name="组合 1052"/>
          <p:cNvGrpSpPr/>
          <p:nvPr/>
        </p:nvGrpSpPr>
        <p:grpSpPr>
          <a:xfrm>
            <a:off x="9806940" y="4265930"/>
            <a:ext cx="1864360" cy="2527535"/>
            <a:chOff x="2640" y="2496"/>
            <a:chExt cx="1056" cy="1498"/>
          </a:xfrm>
        </p:grpSpPr>
        <p:pic>
          <p:nvPicPr>
            <p:cNvPr id="1032" name="图片 103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40" y="2496"/>
              <a:ext cx="1056" cy="1104"/>
            </a:xfrm>
            <a:prstGeom prst="rect">
              <a:avLst/>
            </a:prstGeom>
            <a:noFill/>
            <a:ln w="12700">
              <a:noFill/>
            </a:ln>
          </p:spPr>
        </p:pic>
        <p:sp>
          <p:nvSpPr>
            <p:cNvPr id="1040" name="矩形 1039"/>
            <p:cNvSpPr/>
            <p:nvPr/>
          </p:nvSpPr>
          <p:spPr>
            <a:xfrm>
              <a:off x="2773" y="3648"/>
              <a:ext cx="877" cy="346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p>
              <a:pPr algn="ctr" fontAlgn="base">
                <a:spcBef>
                  <a:spcPct val="50000"/>
                </a:spcBef>
                <a:buClrTx/>
                <a:buSzTx/>
                <a:buFontTx/>
              </a:pPr>
              <a:r>
                <a:rPr lang="zh-CN" altLang="en-US" sz="3200" b="1" dirty="0">
                  <a:solidFill>
                    <a:srgbClr val="7030A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老百姓</a:t>
              </a:r>
              <a:endParaRPr lang="zh-CN" altLang="en-US" sz="3200" b="1" dirty="0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050" name="组合 1049"/>
          <p:cNvGrpSpPr/>
          <p:nvPr/>
        </p:nvGrpSpPr>
        <p:grpSpPr>
          <a:xfrm>
            <a:off x="2739390" y="4265930"/>
            <a:ext cx="1942465" cy="2518868"/>
            <a:chOff x="2640" y="960"/>
            <a:chExt cx="1056" cy="1438"/>
          </a:xfrm>
        </p:grpSpPr>
        <p:pic>
          <p:nvPicPr>
            <p:cNvPr id="1031" name="图片 103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40" y="960"/>
              <a:ext cx="1056" cy="1056"/>
            </a:xfrm>
            <a:prstGeom prst="rect">
              <a:avLst/>
            </a:prstGeom>
            <a:noFill/>
            <a:ln w="12700">
              <a:noFill/>
            </a:ln>
          </p:spPr>
        </p:pic>
        <p:sp>
          <p:nvSpPr>
            <p:cNvPr id="1041" name="矩形 1040"/>
            <p:cNvSpPr/>
            <p:nvPr/>
          </p:nvSpPr>
          <p:spPr>
            <a:xfrm>
              <a:off x="2773" y="2065"/>
              <a:ext cx="791" cy="33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anchor="t">
              <a:spAutoFit/>
            </a:bodyPr>
            <a:p>
              <a:pPr algn="ctr" fontAlgn="base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7030A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老大臣</a:t>
              </a:r>
              <a:endPara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051" name="组合 1050"/>
          <p:cNvGrpSpPr/>
          <p:nvPr/>
        </p:nvGrpSpPr>
        <p:grpSpPr>
          <a:xfrm>
            <a:off x="5216525" y="4265930"/>
            <a:ext cx="1626235" cy="2457560"/>
            <a:chOff x="4488" y="960"/>
            <a:chExt cx="912" cy="1403"/>
          </a:xfrm>
        </p:grpSpPr>
        <p:pic>
          <p:nvPicPr>
            <p:cNvPr id="1030" name="图片 102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88" y="960"/>
              <a:ext cx="912" cy="1056"/>
            </a:xfrm>
            <a:prstGeom prst="rect">
              <a:avLst/>
            </a:prstGeom>
            <a:noFill/>
            <a:ln w="12700">
              <a:noFill/>
            </a:ln>
          </p:spPr>
        </p:pic>
        <p:sp>
          <p:nvSpPr>
            <p:cNvPr id="1042" name="矩形 1041"/>
            <p:cNvSpPr/>
            <p:nvPr/>
          </p:nvSpPr>
          <p:spPr>
            <a:xfrm>
              <a:off x="4543" y="2065"/>
              <a:ext cx="802" cy="298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p>
              <a:pPr algn="ctr" fontAlgn="base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7030A0"/>
                  </a:solidFill>
                  <a:effectLst>
                    <a:outerShdw blurRad="38100" dist="38100" dir="2700000">
                      <a:srgbClr val="FFFFFF"/>
                    </a:outerShdw>
                  </a:effectLst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大臣</a:t>
              </a:r>
              <a:endParaRPr lang="zh-CN" altLang="en-US" sz="3200" b="1" dirty="0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663190" y="253365"/>
            <a:ext cx="7821930" cy="1198880"/>
          </a:xfrm>
          <a:prstGeom prst="rect">
            <a:avLst/>
          </a:prstGeom>
        </p:spPr>
        <p:txBody>
          <a:bodyPr wrap="square">
            <a:spAutoFit/>
          </a:bodyPr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FF"/>
              </a:buClr>
              <a:buSzTx/>
              <a:buFont typeface="Wingdings" panose="05000000000000000000" charset="0"/>
              <a:buChar char=""/>
              <a:defRPr/>
            </a:pPr>
            <a:r>
              <a:rPr kumimoji="1" lang="en-US" altLang="zh-CN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</a:t>
            </a:r>
            <a:r>
              <a:rPr kumimoji="1" lang="zh-CN" altLang="zh-CN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这篇童话中有哪些人物？课文是以谁为中心人物展开故事情节的？</a:t>
            </a:r>
            <a:endParaRPr kumimoji="1" lang="zh-CN" altLang="zh-CN" sz="36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63190" y="1452245"/>
            <a:ext cx="7821930" cy="203009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36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人物：皇帝、骗子、老大臣、官员、</a:t>
            </a:r>
            <a:endParaRPr kumimoji="1" lang="zh-CN" altLang="zh-CN" sz="36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36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       侍从、百姓、小孩。</a:t>
            </a:r>
            <a:endParaRPr kumimoji="1" lang="zh-CN" altLang="zh-CN" sz="36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36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中心人物：皇帝。</a:t>
            </a:r>
            <a:endParaRPr kumimoji="1" lang="zh-CN" altLang="zh-CN" sz="36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003" y="2952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528570" y="557530"/>
            <a:ext cx="742569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algn="l" defTabSz="914400" rtl="0" ea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00FF"/>
              </a:buClr>
              <a:buSzTx/>
              <a:buFont typeface="Wingdings" panose="05000000000000000000" charset="0"/>
              <a:buChar char=""/>
              <a:defRPr/>
            </a:pPr>
            <a:r>
              <a:rPr kumimoji="1" lang="zh-CN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从皇帝、大臣到百姓，他们</a:t>
            </a:r>
            <a:r>
              <a:rPr kumimoji="1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不敢说真话的原因是什么。</a:t>
            </a:r>
            <a:endParaRPr kumimoji="1" lang="zh-CN" altLang="zh-CN" sz="36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652145" y="2116455"/>
            <a:ext cx="34861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大臣、官员：</a:t>
            </a:r>
            <a:endParaRPr lang="zh-CN" altLang="en-US" sz="3600" b="1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皇帝：</a:t>
            </a:r>
            <a:endParaRPr lang="zh-CN" altLang="en-US" sz="3600" b="1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3600" b="1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老百姓：</a:t>
            </a:r>
            <a:endParaRPr lang="zh-CN" altLang="en-US" sz="3600" b="1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3423920" y="2116455"/>
            <a:ext cx="85051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怕别人说自己愚蠢，更怕丢了乌纱帽。</a:t>
            </a:r>
            <a:endParaRPr lang="zh-CN" altLang="en-US" sz="3600" b="1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怕别人说自己愚蠢，也怕丢了王位。</a:t>
            </a:r>
            <a:endParaRPr lang="zh-CN" altLang="en-US" sz="3600" b="1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怕人嘲笑愚蠢；怕招杀身之祸。</a:t>
            </a:r>
            <a:endParaRPr lang="zh-CN" altLang="en-US" sz="3600" b="1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14830" y="4985385"/>
            <a:ext cx="94576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不敢说真话的原因：</a:t>
            </a:r>
            <a:endParaRPr lang="zh-CN" altLang="en-US" sz="3600" b="1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07870" y="4985385"/>
            <a:ext cx="94576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altLang="zh-CN" sz="3600" b="1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                 </a:t>
            </a:r>
            <a:r>
              <a:rPr lang="zh-CN" altLang="en-US" sz="36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他们都有虚荣心、自私自利，害怕被别人认为不辞职或愚蠢。</a:t>
            </a:r>
            <a:endParaRPr lang="zh-CN" altLang="en-US" sz="3600" b="1" u="heavy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zh-CN" altLang="en-US" sz="3600" b="1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（都是为了维护自己的利益）</a:t>
            </a:r>
            <a:endParaRPr lang="zh-CN" altLang="en-US" sz="3600" b="1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003" y="2952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46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46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461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uiExpand="1" build="p"/>
      <p:bldP spid="2" grpId="0"/>
      <p:bldP spid="19460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899920" y="604520"/>
            <a:ext cx="850900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FF"/>
              </a:buClr>
              <a:buSzTx/>
              <a:buFont typeface="Wingdings" panose="05000000000000000000" charset="0"/>
              <a:buChar char=""/>
              <a:defRPr/>
            </a:pPr>
            <a:r>
              <a:rPr kumimoji="1" lang="en-US" altLang="zh-CN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</a:t>
            </a:r>
            <a:r>
              <a:rPr kumimoji="1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在故事情节发展中</a:t>
            </a:r>
            <a:r>
              <a:rPr kumimoji="1" lang="zh-CN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1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骗子们说了一句话起着关键的作用，找一找，并说说它为什么是关键语句？</a:t>
            </a:r>
            <a:endParaRPr kumimoji="1" lang="zh-CN" altLang="zh-CN" sz="36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10690" y="2447290"/>
            <a:ext cx="9387840" cy="452310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</a:t>
            </a:r>
            <a:r>
              <a:rPr kumimoji="1" lang="zh-CN" altLang="zh-CN" sz="36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“任何不称职的或愚蠢得不可救药的人，都看不见这衣服”。</a:t>
            </a:r>
            <a:endParaRPr kumimoji="1" lang="zh-CN" altLang="zh-CN" sz="36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36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   这句话，</a:t>
            </a:r>
            <a:r>
              <a:rPr kumimoji="1" lang="zh-CN" altLang="zh-CN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推动故事情节的发展。</a:t>
            </a:r>
            <a:r>
              <a:rPr kumimoji="1" lang="zh-CN" altLang="zh-CN" sz="36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骗子胡说那衣服具有这样一种“奇怪的特性”，不但抓住了皇帝的昏庸荒政而又想辨别出官员是否称职、是聪明还是愚蠢，以求保住皇位的心理，而且抓住了大臣们只想保住官位及百姓怕因言获罪的心理，因而骗术步步行通。</a:t>
            </a:r>
            <a:endParaRPr kumimoji="1" lang="zh-CN" altLang="zh-CN" sz="36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003" y="2952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673225" y="633095"/>
            <a:ext cx="96043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FF"/>
              </a:buClr>
              <a:buSzTx/>
              <a:buFont typeface="Wingdings" panose="05000000000000000000" charset="0"/>
              <a:buChar char=""/>
              <a:defRPr/>
            </a:pPr>
            <a:r>
              <a:rPr kumimoji="1" sz="32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皇帝是一个什么样的人，从课文找出语句来分析。</a:t>
            </a:r>
            <a:endParaRPr kumimoji="1" sz="32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7415" y="1273810"/>
            <a:ext cx="11135360" cy="569277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altLang="zh-CN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（1）昏庸无能，骄奢淫逸。</a:t>
            </a:r>
            <a:endParaRPr kumimoji="1" altLang="zh-CN" sz="28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altLang="zh-CN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   </a:t>
            </a:r>
            <a:r>
              <a:rPr kumimoji="1" altLang="zh-CN" sz="2800" b="1" i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从开头治装费用、心思兴趣、换衣次数三个方面写出皇帝爱穿着的癖好。</a:t>
            </a:r>
            <a:endParaRPr kumimoji="1" altLang="zh-CN" sz="28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altLang="zh-CN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（2）愚蠢透项。</a:t>
            </a:r>
            <a:endParaRPr kumimoji="1" altLang="zh-CN" sz="28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altLang="zh-CN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  </a:t>
            </a:r>
            <a:r>
              <a:rPr kumimoji="1" altLang="zh-CN" sz="2800" b="1" i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从被两个骗子投其所好，上当受骗可以看出。</a:t>
            </a:r>
            <a:endParaRPr kumimoji="1" altLang="zh-CN" sz="2800" b="1" i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altLang="zh-CN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（3）自欺欺人。</a:t>
            </a:r>
            <a:endParaRPr kumimoji="1" altLang="zh-CN" sz="28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altLang="zh-CN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  </a:t>
            </a:r>
            <a:r>
              <a:rPr kumimoji="1" altLang="zh-CN" sz="2800" b="1" i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皇帝明明没有看到衣料，但怕别人说他不够资格当皇帝，便极口称赞骗子织的衣料，并赐给骗子“御聘织师”的头衔，封他们为爵士，授予他们勋章。穿新装的时候，明明什么也没穿，还在镜子面前转了转身子，扭了扭腰肢，要使大家觉得他在认真地观看他的美丽的新装。</a:t>
            </a:r>
            <a:endParaRPr kumimoji="1" altLang="zh-CN" sz="28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altLang="zh-CN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（4）虚伪昏庸。</a:t>
            </a:r>
            <a:endParaRPr kumimoji="1" altLang="zh-CN" sz="28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altLang="zh-CN" sz="28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  </a:t>
            </a:r>
            <a:r>
              <a:rPr kumimoji="1" altLang="zh-CN" sz="2800" b="1" i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在参加游行大典时，他听到老百姓说了真话，十分恐慌。他摆出一副更骄傲的神气，来掩饰自己。</a:t>
            </a:r>
            <a:endParaRPr kumimoji="1" altLang="zh-CN" sz="2800" b="1" i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003" y="2952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568450" y="1379220"/>
            <a:ext cx="960437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FF"/>
              </a:buClr>
              <a:buSzTx/>
              <a:buFont typeface="Wingdings" panose="05000000000000000000" charset="0"/>
              <a:buChar char=""/>
              <a:defRPr/>
            </a:pPr>
            <a:r>
              <a:rPr kumimoji="1" sz="32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那些大臣们又是些什么样的人，从课文找出语句来分析。</a:t>
            </a:r>
            <a:endParaRPr kumimoji="1" sz="32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72590" y="2908935"/>
            <a:ext cx="9396730" cy="255333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sz="32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    </a:t>
            </a:r>
            <a:r>
              <a:rPr kumimoji="1" altLang="zh-CN" sz="32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大臣们都是些虚伪狡诈、阿谀奉承</a:t>
            </a:r>
            <a:r>
              <a:rPr kumimoji="1" lang="zh-CN" sz="32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、</a:t>
            </a:r>
            <a:r>
              <a:rPr kumimoji="1" altLang="zh-CN" sz="32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自欺欺人的人。</a:t>
            </a:r>
            <a:endParaRPr kumimoji="1" altLang="zh-CN" sz="32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altLang="zh-CN" sz="32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    他们明明看不见衣料，却极大称赞布料的美，并抢着向皇帝介绍衣料如何美。称赞皇帝的新装多么合身，多么好看，多么贵重。</a:t>
            </a:r>
            <a:endParaRPr kumimoji="1" altLang="zh-CN" sz="32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003" y="2952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731770" y="528955"/>
            <a:ext cx="850900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0000FF"/>
              </a:buClr>
              <a:buSzTx/>
              <a:buFont typeface="Wingdings" panose="05000000000000000000" charset="0"/>
              <a:buChar char=""/>
              <a:defRPr/>
            </a:pPr>
            <a:r>
              <a:rPr kumimoji="1" sz="36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骗子为什么能得逞？</a:t>
            </a:r>
            <a:endParaRPr kumimoji="1" sz="36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41425" y="1249680"/>
            <a:ext cx="9708515" cy="563118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sz="36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1" altLang="zh-CN" sz="36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善于钻空子，欺骗有术，骗局和皇权联系起来。</a:t>
            </a:r>
            <a:endParaRPr kumimoji="1" altLang="zh-CN" sz="36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altLang="zh-CN" sz="36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骗子骗术高明，投皇帝所好而做“新衣”。并赋予新衣奇怪的特性：“任何不称职的或者愚蠢得不可救药的人，都看不见这衣服。”  </a:t>
            </a:r>
            <a:endParaRPr kumimoji="1" altLang="zh-CN" sz="36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altLang="zh-CN" sz="36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皇帝是愚蠢的，他没有识破骗子的诡计；众大臣自欺欺人，虚伪的本质暴露无遗。为了不让别人说他们“不称职”或“愚蠢”，不住地夸赞“新装”；百姓怕因言获罪的心理。因而骗术步步行通，使骗子得逞。</a:t>
            </a:r>
            <a:endParaRPr kumimoji="1" altLang="zh-CN" sz="36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3" y="2952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文本框 20481"/>
          <p:cNvSpPr txBox="1"/>
          <p:nvPr/>
        </p:nvSpPr>
        <p:spPr>
          <a:xfrm>
            <a:off x="2663190" y="607695"/>
            <a:ext cx="62769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 eaLnBrk="1" latinLnBrk="1" hangingPunct="1">
              <a:spcBef>
                <a:spcPts val="0"/>
              </a:spcBef>
              <a:buClr>
                <a:srgbClr val="0000FF"/>
              </a:buClr>
              <a:buFont typeface="Wingdings" panose="05000000000000000000" charset="0"/>
              <a:buChar char=""/>
            </a:pPr>
            <a:r>
              <a:rPr kumimoji="1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小孩子为什么敢说真话？</a:t>
            </a:r>
            <a:endParaRPr kumimoji="1" sz="3600" b="1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483" name="文本框 20482"/>
          <p:cNvSpPr txBox="1"/>
          <p:nvPr/>
        </p:nvSpPr>
        <p:spPr>
          <a:xfrm>
            <a:off x="2267585" y="1369060"/>
            <a:ext cx="7658735" cy="119888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kumimoji="1" 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kumimoji="1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因为小孩子单纯，天真活泼，不懂得人情世故，无所顾忌。</a:t>
            </a:r>
            <a:endParaRPr kumimoji="1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0481"/>
          <p:cNvSpPr txBox="1"/>
          <p:nvPr/>
        </p:nvSpPr>
        <p:spPr>
          <a:xfrm>
            <a:off x="2066290" y="2769870"/>
            <a:ext cx="85293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"/>
            </a:pPr>
            <a:r>
              <a:rPr kumimoji="1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只有孩子说出了真话</a:t>
            </a:r>
            <a:r>
              <a:rPr kumimoji="1" lang="zh-CN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kumimoji="1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“天真的声音”给我们什么启示（ 有什么教育意义和现实意义）？</a:t>
            </a:r>
            <a:endParaRPr kumimoji="1" sz="3600" b="1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5733" name="Text Box 5"/>
          <p:cNvSpPr txBox="1"/>
          <p:nvPr/>
        </p:nvSpPr>
        <p:spPr>
          <a:xfrm>
            <a:off x="2210435" y="4579620"/>
            <a:ext cx="852043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  <a:buSzTx/>
              <a:buFontTx/>
            </a:pPr>
            <a:r>
              <a:rPr kumimoji="1" 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kumimoji="1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一个人应该保持天真烂漫的童心，要无私无畏，敢于说真话。</a:t>
            </a:r>
            <a:endParaRPr kumimoji="1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>
              <a:spcBef>
                <a:spcPct val="50000"/>
              </a:spcBef>
              <a:buClrTx/>
              <a:buSzTx/>
              <a:buFontTx/>
            </a:pPr>
            <a:r>
              <a:rPr kumimoji="1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 为人处世要讲诚信，不说假话。</a:t>
            </a:r>
            <a:endParaRPr kumimoji="1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3" y="2952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85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85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85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85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uiExpand="1" build="p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2080" y="1635760"/>
            <a:ext cx="6725920" cy="5012690"/>
          </a:xfrm>
          <a:prstGeom prst="rect">
            <a:avLst/>
          </a:prstGeom>
        </p:spPr>
      </p:pic>
      <p:sp>
        <p:nvSpPr>
          <p:cNvPr id="13314" name="矩形 8"/>
          <p:cNvSpPr/>
          <p:nvPr/>
        </p:nvSpPr>
        <p:spPr>
          <a:xfrm>
            <a:off x="2279650" y="1916113"/>
            <a:ext cx="1835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6" name="矩形 9"/>
          <p:cNvSpPr/>
          <p:nvPr/>
        </p:nvSpPr>
        <p:spPr>
          <a:xfrm>
            <a:off x="5431473" y="647383"/>
            <a:ext cx="146050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主 旨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5" name="Rectangle 1"/>
          <p:cNvSpPr/>
          <p:nvPr/>
        </p:nvSpPr>
        <p:spPr>
          <a:xfrm>
            <a:off x="1630680" y="1267778"/>
            <a:ext cx="9062720" cy="56311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p>
            <a:pPr algn="l" eaLnBrk="1" latinLnBrk="1" hangingPunct="1">
              <a:lnSpc>
                <a:spcPct val="100000"/>
              </a:lnSpc>
            </a:pPr>
            <a:endParaRPr lang="en-US" altLang="zh-CN" sz="4000" b="1" dirty="0">
              <a:solidFill>
                <a:srgbClr val="FF0000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  <a:p>
            <a:pPr algn="l" eaLnBrk="1" latinLnBrk="1" hangingPunct="1">
              <a:lnSpc>
                <a:spcPct val="10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宋体" panose="02010600030101010101" pitchFamily="2" charset="-122"/>
              </a:rPr>
              <a:t>这篇童话</a:t>
            </a:r>
            <a:r>
              <a:rPr sz="40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宋体" panose="02010600030101010101" pitchFamily="2" charset="-122"/>
              </a:rPr>
              <a:t>通过一个酷爱新装的皇帝被两个装成织工的骗子愚弄，穿上根本不存在的美丽新装，赤身裸体参加游行大典的故事，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宋体" panose="02010600030101010101" pitchFamily="2" charset="-122"/>
              </a:rPr>
              <a:t>深刻地</a:t>
            </a:r>
            <a:r>
              <a:rPr lang="zh-CN" altLang="en-US"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宋体" panose="02010600030101010101" pitchFamily="2" charset="-122"/>
              </a:rPr>
              <a:t>揭露了皇帝和大臣们的虚伪、愚蠢、自欺欺人的丑恶本质</a:t>
            </a:r>
            <a:r>
              <a:rPr lang="zh-CN" altLang="en-US" sz="4000" b="1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宋体" panose="02010600030101010101" pitchFamily="2" charset="-122"/>
              </a:rPr>
              <a:t>；</a:t>
            </a:r>
            <a:r>
              <a:rPr lang="zh-CN" altLang="en-US"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49" charset="-122"/>
                <a:ea typeface="宋体" panose="02010600030101010101" pitchFamily="2" charset="-122"/>
              </a:rPr>
              <a:t>同时还告诉人们，应该保持天真烂漫的童心，无私无畏，敢于说真话。</a:t>
            </a:r>
            <a:endParaRPr lang="zh-CN" altLang="en-US" sz="40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黑体" panose="02010609060101010101" pitchFamily="49" charset="-122"/>
              <a:ea typeface="宋体" panose="02010600030101010101" pitchFamily="2" charset="-122"/>
            </a:endParaRPr>
          </a:p>
          <a:p>
            <a:pPr algn="l" eaLnBrk="1" latinLnBrk="1" hangingPunct="1">
              <a:lnSpc>
                <a:spcPct val="100000"/>
              </a:lnSpc>
            </a:pPr>
            <a:endParaRPr lang="zh-CN" altLang="en-US" sz="40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3" y="2952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126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89" name="矩形 36867"/>
          <p:cNvSpPr/>
          <p:nvPr/>
        </p:nvSpPr>
        <p:spPr>
          <a:xfrm>
            <a:off x="2172970" y="222885"/>
            <a:ext cx="85763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457200" indent="-457200" eaLnBrk="1" latinLnBrk="1" hangingPunct="1">
              <a:lnSpc>
                <a:spcPct val="100000"/>
              </a:lnSpc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你认为这篇童话所写的内容是真的吗？作者主要运用了什么艺术手法写成的呢？又有什么作用呢？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70" name="矩形 36869"/>
          <p:cNvSpPr/>
          <p:nvPr/>
        </p:nvSpPr>
        <p:spPr>
          <a:xfrm>
            <a:off x="1652905" y="2052320"/>
            <a:ext cx="9370695" cy="4846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1" latinLnBrk="1" hangingPunct="1">
              <a:lnSpc>
                <a:spcPts val="4120"/>
              </a:lnSpc>
              <a:spcBef>
                <a:spcPct val="0"/>
              </a:spcBef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运用了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夸张与想象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的艺术手法。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 eaLnBrk="1" latinLnBrk="1" hangingPunct="1">
              <a:lnSpc>
                <a:spcPts val="412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  本文写出骗子用根本不存在的布料、衣服向皇帝行骗，写出皇帝和大臣们都甘愿受骗、并且骗人，最后写出皇帝赤裸全身在大街上游行，构成了丰富的想象和大胆的夸张。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latinLnBrk="1" hangingPunct="1">
              <a:lnSpc>
                <a:spcPts val="412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 作用：无情地鞭挞（tà）了至高无上的皇帝和道貌岸然的大臣，辛辣地嘲笑了他们的愚蠢虚伪卑鄙自私，曲折地反映了现实生活，反映了封建专制制度的腐朽。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20003" y="2952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70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70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7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70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70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5363" name="Picture 3" descr="丑小鸭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7550" y="3500755"/>
            <a:ext cx="3892550" cy="299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Picture 4" descr="海的女儿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7900" y="681990"/>
            <a:ext cx="3869055" cy="27470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Picture 5" descr="火柴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8185" y="681990"/>
            <a:ext cx="3891915" cy="27165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Text Box 6"/>
          <p:cNvSpPr txBox="1"/>
          <p:nvPr/>
        </p:nvSpPr>
        <p:spPr>
          <a:xfrm>
            <a:off x="4059555" y="97790"/>
            <a:ext cx="51854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请指出下列图片的出处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7" name="Text Box 7"/>
          <p:cNvSpPr txBox="1"/>
          <p:nvPr/>
        </p:nvSpPr>
        <p:spPr>
          <a:xfrm>
            <a:off x="3700463" y="6418898"/>
            <a:ext cx="59039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33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zh-CN" altLang="en-US" sz="2800" b="1" dirty="0">
                <a:solidFill>
                  <a:srgbClr val="0033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这些作品有何共同之处？</a:t>
            </a:r>
            <a:endParaRPr lang="zh-CN" altLang="en-US" sz="2800" b="1" dirty="0">
              <a:solidFill>
                <a:srgbClr val="0033CC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5368" name="Picture 8" descr="U529P18T90D43050F1532DT200411301040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7900" y="3500755"/>
            <a:ext cx="3904615" cy="299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0857" name="AutoShape 9"/>
          <p:cNvSpPr/>
          <p:nvPr/>
        </p:nvSpPr>
        <p:spPr>
          <a:xfrm>
            <a:off x="-32385" y="624205"/>
            <a:ext cx="2935605" cy="1222375"/>
          </a:xfrm>
          <a:prstGeom prst="wedgeEllipseCallout">
            <a:avLst>
              <a:gd name="adj1" fmla="val 81995"/>
              <a:gd name="adj2" fmla="val 7907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>
              <a:spcBef>
                <a:spcPct val="0"/>
              </a:spcBef>
            </a:pPr>
            <a:r>
              <a:rPr lang="en-US" altLang="zh-CN" sz="2800" b="1" dirty="0">
                <a:solidFill>
                  <a:srgbClr val="53F2E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53F2E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卖火柴的小女孩</a:t>
            </a:r>
            <a:r>
              <a:rPr lang="en-US" altLang="zh-CN" sz="2800" b="1" dirty="0">
                <a:solidFill>
                  <a:srgbClr val="53F2E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2800" b="1" dirty="0">
              <a:solidFill>
                <a:srgbClr val="53F2EC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90858" name="AutoShape 10"/>
          <p:cNvSpPr/>
          <p:nvPr/>
        </p:nvSpPr>
        <p:spPr>
          <a:xfrm>
            <a:off x="9244965" y="623570"/>
            <a:ext cx="2954655" cy="1511300"/>
          </a:xfrm>
          <a:prstGeom prst="wedgeEllipseCallout">
            <a:avLst>
              <a:gd name="adj1" fmla="val -57014"/>
              <a:gd name="adj2" fmla="val 5954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l" eaLnBrk="1" latinLnBrk="1" hangingPunct="1">
              <a:buClrTx/>
              <a:buSzTx/>
              <a:buFontTx/>
            </a:pPr>
            <a:r>
              <a:rPr lang="zh-CN" altLang="en-US" sz="2800" b="1" dirty="0">
                <a:solidFill>
                  <a:srgbClr val="53F2E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《海的女儿》</a:t>
            </a:r>
            <a:endParaRPr lang="zh-CN" altLang="en-US" sz="2800" b="1" dirty="0">
              <a:solidFill>
                <a:srgbClr val="53F2EC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90859" name="AutoShape 11"/>
          <p:cNvSpPr/>
          <p:nvPr/>
        </p:nvSpPr>
        <p:spPr>
          <a:xfrm>
            <a:off x="-32385" y="3046095"/>
            <a:ext cx="2871470" cy="1383665"/>
          </a:xfrm>
          <a:prstGeom prst="wedgeEllipseCallout">
            <a:avLst>
              <a:gd name="adj1" fmla="val 81995"/>
              <a:gd name="adj2" fmla="val 7907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53F2E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《丑小鸭》</a:t>
            </a:r>
            <a:endParaRPr lang="zh-CN" altLang="en-US" sz="2800" b="1" dirty="0">
              <a:solidFill>
                <a:srgbClr val="53F2EC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90860" name="AutoShape 12"/>
          <p:cNvSpPr/>
          <p:nvPr/>
        </p:nvSpPr>
        <p:spPr>
          <a:xfrm>
            <a:off x="8811260" y="2777490"/>
            <a:ext cx="2945765" cy="1302385"/>
          </a:xfrm>
          <a:prstGeom prst="wedgeEllipseCallout">
            <a:avLst>
              <a:gd name="adj1" fmla="val -56213"/>
              <a:gd name="adj2" fmla="val 7114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l" eaLnBrk="1" latinLnBrk="1" hangingPunct="1"/>
            <a:r>
              <a:rPr lang="zh-CN" altLang="en-US" sz="2800" b="1" dirty="0">
                <a:solidFill>
                  <a:srgbClr val="53F2E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53F2E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拇指姑娘》</a:t>
            </a:r>
            <a:endParaRPr lang="en-US" altLang="zh-CN" sz="2400" b="1" dirty="0">
              <a:solidFill>
                <a:srgbClr val="FFFF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90861" name="AutoShape 13"/>
          <p:cNvSpPr/>
          <p:nvPr/>
        </p:nvSpPr>
        <p:spPr>
          <a:xfrm>
            <a:off x="1046480" y="4693603"/>
            <a:ext cx="2519363" cy="1584325"/>
          </a:xfrm>
          <a:prstGeom prst="wedgeEllipseCallout">
            <a:avLst>
              <a:gd name="adj1" fmla="val 87995"/>
              <a:gd name="adj2" fmla="val 7054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作者相同</a:t>
            </a:r>
            <a:endParaRPr lang="zh-CN" altLang="en-US" sz="28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ctr"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安徒生</a:t>
            </a:r>
            <a:endParaRPr lang="zh-CN" altLang="en-US" sz="28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0"/>
              </a:spcBef>
            </a:pPr>
            <a:endParaRPr lang="en-US" altLang="zh-CN" sz="2400" b="1" dirty="0">
              <a:solidFill>
                <a:srgbClr val="FFFF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90862" name="AutoShape 14"/>
          <p:cNvSpPr/>
          <p:nvPr/>
        </p:nvSpPr>
        <p:spPr>
          <a:xfrm>
            <a:off x="7578725" y="4537710"/>
            <a:ext cx="2691765" cy="1527175"/>
          </a:xfrm>
          <a:prstGeom prst="wedgeEllipseCallout">
            <a:avLst>
              <a:gd name="adj1" fmla="val -70972"/>
              <a:gd name="adj2" fmla="val 8934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l"/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体裁相同</a:t>
            </a:r>
            <a:endParaRPr lang="zh-CN" altLang="en-US" sz="28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/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童话</a:t>
            </a:r>
            <a:endParaRPr lang="zh-CN" altLang="en-US" sz="28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0"/>
              </a:spcBef>
            </a:pPr>
            <a:endParaRPr lang="zh-CN" altLang="en-US" sz="28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993" y="58103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导入新课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908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908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90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90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0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0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908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90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908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36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908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0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908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908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90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90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0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0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90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590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5908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36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908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0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5908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5908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590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590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0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0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590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590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5908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36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908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0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5908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5908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590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590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0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0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590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590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5908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36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908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0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5908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5908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590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590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0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0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590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590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5908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36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908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0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5908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5908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590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590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0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0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5908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5908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5908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36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5908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0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0857" grpId="0" bldLvl="0" animBg="1"/>
      <p:bldP spid="590857" grpId="1" bldLvl="0" animBg="1"/>
      <p:bldP spid="590858" grpId="0" bldLvl="0" animBg="1"/>
      <p:bldP spid="590858" grpId="1" bldLvl="0" animBg="1"/>
      <p:bldP spid="590859" grpId="0" bldLvl="0" animBg="1"/>
      <p:bldP spid="590859" grpId="1" bldLvl="0" animBg="1"/>
      <p:bldP spid="590860" grpId="0" bldLvl="0" animBg="1"/>
      <p:bldP spid="590860" grpId="1" bldLvl="0" animBg="1"/>
      <p:bldP spid="590861" grpId="0" bldLvl="0" animBg="1"/>
      <p:bldP spid="590861" grpId="1" bldLvl="0" animBg="1"/>
      <p:bldP spid="590862" grpId="0" bldLvl="0" animBg="1"/>
      <p:bldP spid="590862" grpId="1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矩形 36867"/>
          <p:cNvSpPr/>
          <p:nvPr/>
        </p:nvSpPr>
        <p:spPr>
          <a:xfrm>
            <a:off x="1975485" y="736600"/>
            <a:ext cx="85763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457200" indent="-457200" eaLnBrk="1" latinLnBrk="1" hangingPunct="1">
              <a:lnSpc>
                <a:spcPct val="100000"/>
              </a:lnSpc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皇帝听到老百姓的真话，为什么有点发抖？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70" name="矩形 36869"/>
          <p:cNvSpPr/>
          <p:nvPr/>
        </p:nvSpPr>
        <p:spPr>
          <a:xfrm>
            <a:off x="2041525" y="2205355"/>
            <a:ext cx="8444865" cy="1148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1" latinLnBrk="1" hangingPunct="1">
              <a:lnSpc>
                <a:spcPts val="4120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皇帝听到老百姓的真话，意识到自己受骗出丑，感到恐慌。</a:t>
            </a:r>
            <a:endParaRPr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20003" y="2952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矩形 36867"/>
          <p:cNvSpPr/>
          <p:nvPr/>
        </p:nvSpPr>
        <p:spPr>
          <a:xfrm>
            <a:off x="2041525" y="3551555"/>
            <a:ext cx="85763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457200" indent="-457200" eaLnBrk="1" latinLnBrk="1" hangingPunct="1">
              <a:lnSpc>
                <a:spcPct val="100000"/>
              </a:lnSpc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皇帝为什么摆出一副更骄傲的神气把游行大典举行完毕？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8645" y="4911090"/>
            <a:ext cx="8942070" cy="1676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1" latinLnBrk="1" hangingPunct="1">
              <a:lnSpc>
                <a:spcPts val="4120"/>
              </a:lnSpc>
              <a:spcBef>
                <a:spcPct val="0"/>
              </a:spcBef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他为了掩饰自己内心的恐慌，更为了维护自己那虚伪的尊严，所以他摆出一副更骄傲的神气把着游行大典举行完毕。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895" y="1325880"/>
            <a:ext cx="2210435" cy="138176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/>
      <p:bldP spid="3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20003" y="2952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标题 52225"/>
          <p:cNvSpPr>
            <a:spLocks noGrp="1"/>
          </p:cNvSpPr>
          <p:nvPr/>
        </p:nvSpPr>
        <p:spPr>
          <a:xfrm>
            <a:off x="1056005" y="1898650"/>
            <a:ext cx="10850245" cy="520319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accent1"/>
                </a:solidFill>
                <a:latin typeface="+mj-ea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9pPr>
          </a:lstStyle>
          <a:p>
            <a:pPr algn="l" eaLnBrk="1" latinLnBrk="1" hangingPunct="1">
              <a:lnSpc>
                <a:spcPts val="4540"/>
              </a:lnSpc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）最可笑者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 eaLnBrk="1" latinLnBrk="1" hangingPunct="1">
              <a:lnSpc>
                <a:spcPts val="4540"/>
              </a:lnSpc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sz="3600" dirty="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皇帝：昏庸无能、爱慕虚荣、愚蠢、虚伪</a:t>
            </a:r>
            <a:endParaRPr lang="zh-CN" altLang="en-US" sz="3600" dirty="0">
              <a:solidFill>
                <a:srgbClr val="0000FF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 eaLnBrk="1" latinLnBrk="1" hangingPunct="1">
              <a:lnSpc>
                <a:spcPts val="4540"/>
              </a:lnSpc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（2）</a:t>
            </a: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最可恨者   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 eaLnBrk="1" latinLnBrk="1" hangingPunct="1">
              <a:lnSpc>
                <a:spcPts val="4540"/>
              </a:lnSpc>
              <a:buClrTx/>
              <a:buSzTx/>
              <a:buFontTx/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600" dirty="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 骗子：狡猾伪善</a:t>
            </a:r>
            <a:endParaRPr lang="zh-CN" altLang="en-US" sz="3600" dirty="0">
              <a:solidFill>
                <a:srgbClr val="0000FF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 eaLnBrk="1" latinLnBrk="1" hangingPunct="1">
              <a:lnSpc>
                <a:spcPts val="4540"/>
              </a:lnSpc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（3）</a:t>
            </a: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最卑鄙者   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 eaLnBrk="1" latinLnBrk="1" hangingPunct="1">
              <a:lnSpc>
                <a:spcPts val="4540"/>
              </a:lnSpc>
              <a:buClrTx/>
              <a:buSzTx/>
              <a:buFontTx/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sz="3600" dirty="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大臣：虚伪愚昧、阿(ē)谀(yú)奉承、自私</a:t>
            </a:r>
            <a:endParaRPr lang="zh-CN" altLang="en-US" sz="3600" dirty="0">
              <a:solidFill>
                <a:srgbClr val="0000FF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 eaLnBrk="1" latinLnBrk="1" hangingPunct="1">
              <a:lnSpc>
                <a:spcPts val="4540"/>
              </a:lnSpc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（4）</a:t>
            </a: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最可爱者   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 eaLnBrk="1" latinLnBrk="1" hangingPunct="1">
              <a:lnSpc>
                <a:spcPts val="4540"/>
              </a:lnSpc>
              <a:buClrTx/>
              <a:buSzTx/>
              <a:buFontTx/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sz="3600" dirty="0">
                <a:solidFill>
                  <a:srgbClr val="0000FF"/>
                </a:solidFill>
                <a:uFillTx/>
                <a:ea typeface="黑体" panose="02010609060101010101" pitchFamily="49" charset="-122"/>
                <a:sym typeface="+mn-ea"/>
              </a:rPr>
              <a:t>孩子：纯洁天真、无私无畏、直言不讳 </a:t>
            </a:r>
            <a:endParaRPr lang="zh-CN" altLang="en-US" sz="3600" dirty="0">
              <a:solidFill>
                <a:srgbClr val="0000FF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24643" name="Rectangle 3"/>
          <p:cNvSpPr/>
          <p:nvPr/>
        </p:nvSpPr>
        <p:spPr>
          <a:xfrm>
            <a:off x="1907540" y="341630"/>
            <a:ext cx="99129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 latinLnBrk="1" hangingPunct="1">
              <a:spcBef>
                <a:spcPct val="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49" charset="-122"/>
              </a:rPr>
              <a:t>假如你是评论员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49" charset="-122"/>
              </a:rPr>
              <a:t>请你给课文中的人物颁奖：谁最是可笑的？谁是最可恨的？谁是最卑鄙？谁又是最可爱？（并说说你的理由）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标题 52225"/>
          <p:cNvSpPr>
            <a:spLocks noGrp="1"/>
          </p:cNvSpPr>
          <p:nvPr/>
        </p:nvSpPr>
        <p:spPr>
          <a:xfrm>
            <a:off x="2375535" y="107315"/>
            <a:ext cx="10187940" cy="105791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accent1"/>
                </a:solidFill>
                <a:latin typeface="+mj-ea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9pPr>
          </a:lstStyle>
          <a:p>
            <a:pPr marL="571500" indent="-571500" algn="l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你如何评价文中的两个骗子？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03" y="39053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标题 52225"/>
          <p:cNvSpPr>
            <a:spLocks noGrp="1"/>
          </p:cNvSpPr>
          <p:nvPr/>
        </p:nvSpPr>
        <p:spPr>
          <a:xfrm>
            <a:off x="838835" y="1050925"/>
            <a:ext cx="10840085" cy="5826125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accent1"/>
                </a:solidFill>
                <a:latin typeface="+mj-ea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9pPr>
          </a:lstStyle>
          <a:p>
            <a:pPr algn="l" eaLnBrk="1" latinLnBrk="1" hangingPunct="1">
              <a:lnSpc>
                <a:spcPts val="4440"/>
              </a:lnSpc>
            </a:pPr>
            <a:r>
              <a:rPr lang="zh-CN" altLang="en-US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）骗子针对皇帝的贪图享乐、不理朝政，设下骗局，其出发点是好的，希望皇帝改过自新，治理好国家。 </a:t>
            </a:r>
            <a:endParaRPr lang="zh-CN" altLang="en-US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 eaLnBrk="1" latinLnBrk="1" hangingPunct="1">
              <a:lnSpc>
                <a:spcPts val="4440"/>
              </a:lnSpc>
            </a:pPr>
            <a:r>
              <a:rPr lang="zh-CN" altLang="en-US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骗子骗皇帝，以欺骗对愚蠢，只不过以毒攻毒罢了。 </a:t>
            </a:r>
            <a:endParaRPr lang="zh-CN" altLang="en-US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 eaLnBrk="1" latinLnBrk="1" hangingPunct="1">
              <a:lnSpc>
                <a:spcPts val="4440"/>
              </a:lnSpc>
            </a:pPr>
            <a:r>
              <a:rPr lang="zh-CN" altLang="en-US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作者在文章的结尾没有写骗子落入法网，实在耐人寻味，其用意可能是有意向读者敞开一扇感情之门——他并不痛恨那两个骗子。 </a:t>
            </a:r>
            <a:endParaRPr lang="zh-CN" altLang="en-US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 eaLnBrk="1" latinLnBrk="1" hangingPunct="1">
              <a:lnSpc>
                <a:spcPts val="4440"/>
              </a:lnSpc>
            </a:pPr>
            <a:r>
              <a:rPr lang="zh-CN" altLang="en-US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两个骗子也代表了社会上靠行骗为生的一种社会病态，作者把骗局当作一面镜子，当作一把解剖刀，解剖这种社会人生的病态。 </a:t>
            </a:r>
            <a:endParaRPr lang="zh-CN" altLang="en-US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 eaLnBrk="1" latinLnBrk="1" hangingPunct="1">
              <a:lnSpc>
                <a:spcPts val="4440"/>
              </a:lnSpc>
            </a:pPr>
            <a:r>
              <a:rPr lang="zh-CN" altLang="en-US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5</a:t>
            </a:r>
            <a:r>
              <a:rPr lang="zh-CN" altLang="en-US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骗子不值得肯定，纯粹是为了个人捞取钱财。 </a:t>
            </a:r>
            <a:endParaRPr lang="zh-CN" altLang="en-US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标题 2"/>
          <p:cNvSpPr/>
          <p:nvPr>
            <p:ph type="title"/>
          </p:nvPr>
        </p:nvSpPr>
        <p:spPr>
          <a:xfrm>
            <a:off x="567689" y="54068"/>
            <a:ext cx="11056060" cy="699594"/>
          </a:xfrm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2226" name="标题 52225"/>
          <p:cNvSpPr>
            <a:spLocks noGrp="1"/>
          </p:cNvSpPr>
          <p:nvPr/>
        </p:nvSpPr>
        <p:spPr>
          <a:xfrm>
            <a:off x="1392555" y="561975"/>
            <a:ext cx="10187940" cy="105791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accent1"/>
                </a:solidFill>
                <a:latin typeface="+mj-ea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9pPr>
          </a:lstStyle>
          <a:p>
            <a:pPr marL="571500" indent="-571500" algn="l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49" charset="-122"/>
              </a:rPr>
              <a:t>假如孩子没把真话说出来，事情又会怎样？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03" y="2952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标题 52225"/>
          <p:cNvSpPr>
            <a:spLocks noGrp="1"/>
          </p:cNvSpPr>
          <p:nvPr/>
        </p:nvSpPr>
        <p:spPr>
          <a:xfrm>
            <a:off x="1303020" y="1619885"/>
            <a:ext cx="10065385" cy="5245735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accent1"/>
                </a:solidFill>
                <a:latin typeface="+mj-ea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1"/>
                </a:solidFill>
                <a:latin typeface="幼圆" pitchFamily="49" charset="-122"/>
                <a:ea typeface="幼圆" pitchFamily="49" charset="-122"/>
              </a:defRPr>
            </a:lvl9pPr>
          </a:lstStyle>
          <a:p>
            <a:pPr algn="l" eaLnBrk="1" latinLnBrk="1" hangingPunct="1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）骗子继续行骗，为所欲为。 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 eaLnBrk="1" latinLnBrk="1" hangingPunct="1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皇帝自欺欺人，制造了许多啼笑皆非的闹剧。 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 eaLnBrk="1" latinLnBrk="1" hangingPunct="1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市民争相效仿，假话泛滥成灾。 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 eaLnBrk="1" latinLnBrk="1" hangingPunct="1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大臣们鼓动皇帝举行规模更大的游行大典。 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 eaLnBrk="1" latinLnBrk="1" hangingPunct="1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5</a:t>
            </a: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各地人民起义，推翻皇帝的统治，大臣们一个个受到惩罚。 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标题 2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401445" y="947420"/>
            <a:ext cx="1020508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）民无信不立。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孔子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言不信者，行不果。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墨子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人背信则名不达。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刘向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生命不可能从谎言中开出灿烂的鲜花。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海涅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走正直诚实的生活道路，必定会有一个问心无愧的归宿。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高尔基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9" name="Rectangle 1"/>
          <p:cNvSpPr/>
          <p:nvPr/>
        </p:nvSpPr>
        <p:spPr>
          <a:xfrm>
            <a:off x="4907598" y="148432"/>
            <a:ext cx="2019300" cy="79883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lnSpc>
                <a:spcPts val="5520"/>
              </a:lnSpc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诚信名言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3" y="2952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5298" name="Picture 2" descr="20083311046545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8655" y="351155"/>
            <a:ext cx="5414645" cy="659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>
          <a:xfrm>
            <a:off x="1062355" y="575310"/>
            <a:ext cx="10786745" cy="6499860"/>
          </a:xfrm>
          <a:solidFill>
            <a:schemeClr val="bg1"/>
          </a:solidFill>
        </p:spPr>
        <p:txBody>
          <a:bodyPr/>
          <a:p>
            <a:pPr marL="0" indent="0" eaLnBrk="1" latinLnBrk="1" hangingPunct="1">
              <a:lnSpc>
                <a:spcPct val="100000"/>
              </a:lnSpc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+中文正文" charset="0"/>
                <a:ea typeface="黑体" panose="02010609060101010101" pitchFamily="49" charset="-122"/>
              </a:rPr>
              <a:t> 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+中文正文" charset="0"/>
                <a:ea typeface="黑体" panose="02010609060101010101" pitchFamily="49" charset="-122"/>
              </a:rPr>
              <a:t>一场闹剧，以骗开场，以骗结束，围绕“新装”，刻画出封建统治阶级上层人物的荒诞、可笑，揭露了他们的虚伪、愚蠢、腐朽的本质。</a:t>
            </a:r>
            <a:endParaRPr lang="zh-CN" altLang="en-US" sz="3600" b="1" dirty="0">
              <a:solidFill>
                <a:srgbClr val="0000FF"/>
              </a:solidFill>
              <a:uFillTx/>
              <a:latin typeface="+中文正文" charset="0"/>
              <a:ea typeface="黑体" panose="02010609060101010101" pitchFamily="49" charset="-122"/>
            </a:endParaRPr>
          </a:p>
          <a:p>
            <a:pPr marL="0" indent="0" eaLnBrk="1" latinLnBrk="1" hangingPunct="1">
              <a:lnSpc>
                <a:spcPct val="10000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+中文正文" charset="0"/>
                <a:ea typeface="黑体" panose="02010609060101010101" pitchFamily="49" charset="-122"/>
              </a:rPr>
              <a:t>     虽然骗子是最可恨的，但是在这里骗子其实就是一面“镜子”、一把“解剖刀”的角色。通过他们照出了皇帝及大小官吏们的丑恶灵魂，解剖了一个谎言充塞、欺骗成风的病态社会。笑声过后，留给我们的却是严肃的思考。</a:t>
            </a:r>
            <a:endParaRPr lang="zh-CN" altLang="en-US" sz="3600" b="1" dirty="0">
              <a:solidFill>
                <a:srgbClr val="0000FF"/>
              </a:solidFill>
              <a:uFillTx/>
              <a:latin typeface="+中文正文" charset="0"/>
              <a:ea typeface="黑体" panose="02010609060101010101" pitchFamily="49" charset="-122"/>
            </a:endParaRPr>
          </a:p>
          <a:p>
            <a:pPr marL="0" indent="0" eaLnBrk="1" latinLnBrk="1" hangingPunct="1">
              <a:lnSpc>
                <a:spcPct val="10000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+中文正文" charset="0"/>
                <a:ea typeface="黑体" panose="02010609060101010101" pitchFamily="49" charset="-122"/>
              </a:rPr>
              <a:t>     在现实生活中，如何保持纯真的童心，不虚伪，不说假话、敢说实话、敢说真话，让我们的社会保持纯净，这就是对每个人的考验了。</a:t>
            </a:r>
            <a:endParaRPr lang="zh-CN" altLang="en-US" sz="3600" b="1" dirty="0">
              <a:solidFill>
                <a:srgbClr val="0000FF"/>
              </a:solidFill>
              <a:uFillTx/>
              <a:latin typeface="+中文正文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03" y="2952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课堂小结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nimBg="1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69" name="Rectangle 1"/>
          <p:cNvSpPr/>
          <p:nvPr/>
        </p:nvSpPr>
        <p:spPr>
          <a:xfrm>
            <a:off x="862648" y="966947"/>
            <a:ext cx="10976610" cy="57543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lnSpc>
                <a:spcPts val="552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、根据所给意思写出相应的词语。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ts val="552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病重到已无法救治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比喻人或事物坏到无法挽救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ts val="55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的地步。　                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lang="en-US" alt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ts val="552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(2)(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言语、动作等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引人发笑。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lang="en-US" alt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ts val="552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使人听了非常吃惊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多指社会上发生的坏事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　　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ts val="55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lang="en-US" alt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ts val="552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(4)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别人说什么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自己跟着说什么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形容没有主见。　　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ts val="55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lang="en-US" alt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13625" y="2242185"/>
            <a:ext cx="22098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不可救药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03" y="2952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29550" y="2967990"/>
            <a:ext cx="22098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滑稽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13625" y="4383405"/>
            <a:ext cx="22098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骇人听闻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13625" y="5799455"/>
            <a:ext cx="22098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随声附和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69" name="Rectangle 1"/>
          <p:cNvSpPr/>
          <p:nvPr/>
        </p:nvSpPr>
        <p:spPr>
          <a:xfrm>
            <a:off x="1113790" y="1305560"/>
            <a:ext cx="1070102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、指出下列句子所运用的修辞手法。</a:t>
            </a:r>
            <a:endParaRPr lang="zh-CN" altLang="en-US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这些衣服轻柔得像蜘蛛网一样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　　  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他每一天每一点钟都要换一套衣服。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　　  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难道我是一个愚蠢的人吗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难道我不够资格当一</a:t>
            </a:r>
            <a:endParaRPr lang="zh-CN" altLang="en-US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个皇帝吗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　                        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  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</a:t>
            </a:r>
            <a:endParaRPr lang="en-US" alt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518650" y="2200275"/>
            <a:ext cx="271272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比喻 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夸张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13265" y="2967990"/>
            <a:ext cx="173863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夸张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13265" y="4442460"/>
            <a:ext cx="19399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反问</a:t>
            </a:r>
            <a:endParaRPr lang="zh-CN" altLang="en-US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03" y="2952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73" name="矩形 23572"/>
          <p:cNvSpPr/>
          <p:nvPr/>
        </p:nvSpPr>
        <p:spPr>
          <a:xfrm>
            <a:off x="824865" y="1052513"/>
            <a:ext cx="10731500" cy="55492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l" eaLnBrk="1" latinLnBrk="1" hangingPunct="1">
              <a:lnSpc>
                <a:spcPts val="532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下列句中标点符号运用正确的一项是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l" eaLnBrk="1" latinLnBrk="1" hangingPunct="1">
              <a:lnSpc>
                <a:spcPts val="5320"/>
              </a:lnSpc>
            </a:pPr>
            <a:endParaRPr lang="en-US" altLang="zh-CN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l" eaLnBrk="1" latinLnBrk="1" hangingPunct="1">
              <a:lnSpc>
                <a:spcPts val="532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人们提到他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总是说：“皇上在更衣室里”。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l" eaLnBrk="1" latinLnBrk="1" hangingPunct="1">
              <a:lnSpc>
                <a:spcPts val="532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“哎呀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真是美极了！”皇帝说。“我十二分地满意！”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l" eaLnBrk="1" latinLnBrk="1" hangingPunct="1">
              <a:lnSpc>
                <a:spcPts val="532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最后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他们齐声说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“请看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新衣服缝好了！”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l" eaLnBrk="1" latinLnBrk="1" hangingPunct="1">
              <a:lnSpc>
                <a:spcPts val="532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“嗯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我们听了非常高兴。”两个骗子齐声说。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l" eaLnBrk="1" latinLnBrk="1" hangingPunct="1">
              <a:lnSpc>
                <a:spcPts val="5320"/>
              </a:lnSpc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601" name="矩形 23600"/>
          <p:cNvSpPr/>
          <p:nvPr/>
        </p:nvSpPr>
        <p:spPr>
          <a:xfrm>
            <a:off x="9661525" y="1238250"/>
            <a:ext cx="513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 b="1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3600" b="1">
              <a:solidFill>
                <a:srgbClr val="FF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03" y="2952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0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73" name="矩形 23572"/>
          <p:cNvSpPr/>
          <p:nvPr/>
        </p:nvSpPr>
        <p:spPr>
          <a:xfrm>
            <a:off x="824865" y="1052513"/>
            <a:ext cx="10731500" cy="55492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l" eaLnBrk="1" latinLnBrk="1" hangingPunct="1">
              <a:lnSpc>
                <a:spcPts val="532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下列句子没有使用修辞手法的一项是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l" eaLnBrk="1" latinLnBrk="1" hangingPunct="1">
              <a:lnSpc>
                <a:spcPts val="532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两个骗子各举起一只手，好像拿着一件什么东西似的。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l" eaLnBrk="1" latinLnBrk="1" hangingPunct="1">
              <a:lnSpc>
                <a:spcPts val="532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这些衣服轻柔得像蜘蛛网一样，穿的人会觉得好像身上没有什么东西似的。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l" eaLnBrk="1" latinLnBrk="1" hangingPunct="1">
              <a:lnSpc>
                <a:spcPts val="532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难道我是愚蠢的吗？我从来没有怀疑过这一点。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 algn="l" eaLnBrk="1" latinLnBrk="1" hangingPunct="1">
              <a:lnSpc>
                <a:spcPts val="532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他每一天每一点钟都要换一套衣服。人们提到他，总是说：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皇上在更衣室里。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en-US" altLang="zh-CN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601" name="矩形 23600"/>
          <p:cNvSpPr/>
          <p:nvPr/>
        </p:nvSpPr>
        <p:spPr>
          <a:xfrm>
            <a:off x="9661525" y="1238250"/>
            <a:ext cx="513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600" b="1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3600" b="1">
              <a:solidFill>
                <a:srgbClr val="FF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03" y="2952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0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5363" name="图片 15362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3385" y="5584190"/>
            <a:ext cx="3389313" cy="1084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矩形 15363"/>
          <p:cNvSpPr/>
          <p:nvPr/>
        </p:nvSpPr>
        <p:spPr>
          <a:xfrm>
            <a:off x="1219200" y="530860"/>
            <a:ext cx="6190615" cy="60236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1" latinLnBrk="1" hangingPunct="1">
              <a:lnSpc>
                <a:spcPts val="5140"/>
              </a:lnSpc>
              <a:spcBef>
                <a:spcPts val="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童话是儿童文学的一种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,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它通过丰富的</a:t>
            </a:r>
            <a:r>
              <a:rPr lang="zh-CN" altLang="en-US" sz="3600" b="1" u="sng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想象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3600" b="1" u="sng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幻想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和</a:t>
            </a:r>
            <a:r>
              <a:rPr lang="zh-CN" altLang="en-US" sz="3600" b="1" u="sng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夸张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来塑造形象，反映生活，对儿童进行思想教育。语言通俗易懂，情节曲折离奇，往往采用</a:t>
            </a:r>
            <a:r>
              <a:rPr lang="zh-CN" altLang="en-US" sz="3600" b="1" u="sng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拟人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的手法。举凡鸟兽虫鱼，花草树木，整个大自然以及家具、玩具都可赋予生命，注入思想感情，使它们人格化。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5365" name="图片 15364" descr="a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7810" y="194310"/>
            <a:ext cx="3927475" cy="520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文本框 15365"/>
          <p:cNvSpPr txBox="1"/>
          <p:nvPr/>
        </p:nvSpPr>
        <p:spPr>
          <a:xfrm>
            <a:off x="66993" y="58103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体裁介绍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8447" name="Picture 15" descr="sta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2230" y="5459095"/>
            <a:ext cx="1524000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47" name="图片 10246" descr="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7575" y="0"/>
            <a:ext cx="59404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文本框 10241"/>
          <p:cNvSpPr txBox="1"/>
          <p:nvPr/>
        </p:nvSpPr>
        <p:spPr>
          <a:xfrm>
            <a:off x="415290" y="1721485"/>
            <a:ext cx="40830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latinLnBrk="1" hangingPunct="1"/>
            <a:r>
              <a:rPr lang="en-US" altLang="zh-CN" sz="5400" b="1" dirty="0">
                <a:solidFill>
                  <a:srgbClr val="0000FF"/>
                </a:solidFill>
                <a:latin typeface="方正舒体" pitchFamily="2" charset="-122"/>
                <a:ea typeface="方正舒体" pitchFamily="2" charset="-122"/>
              </a:rPr>
              <a:t>    </a:t>
            </a:r>
            <a:r>
              <a:rPr lang="zh-CN" altLang="en-US" sz="5400" b="1" dirty="0">
                <a:solidFill>
                  <a:srgbClr val="0000FF"/>
                </a:solidFill>
                <a:latin typeface="方正舒体" pitchFamily="2" charset="-122"/>
                <a:ea typeface="方正舒体" pitchFamily="2" charset="-122"/>
              </a:rPr>
              <a:t>请发挥想象，续写</a:t>
            </a:r>
            <a:r>
              <a:rPr lang="en-US" altLang="zh-CN" sz="5400" b="1" dirty="0">
                <a:solidFill>
                  <a:srgbClr val="0000FF"/>
                </a:solidFill>
                <a:latin typeface="方正舒体" pitchFamily="2" charset="-122"/>
                <a:ea typeface="方正舒体" pitchFamily="2" charset="-122"/>
              </a:rPr>
              <a:t>《</a:t>
            </a:r>
            <a:r>
              <a:rPr lang="zh-CN" altLang="en-US" sz="5400" b="1" dirty="0">
                <a:solidFill>
                  <a:srgbClr val="0000FF"/>
                </a:solidFill>
                <a:latin typeface="方正舒体" pitchFamily="2" charset="-122"/>
                <a:ea typeface="方正舒体" pitchFamily="2" charset="-122"/>
              </a:rPr>
              <a:t>皇帝的新装</a:t>
            </a:r>
            <a:r>
              <a:rPr lang="en-US" altLang="zh-CN" sz="5400" b="1">
                <a:solidFill>
                  <a:srgbClr val="0000FF"/>
                </a:solidFill>
                <a:latin typeface="方正舒体" pitchFamily="2" charset="-122"/>
                <a:ea typeface="方正舒体" pitchFamily="2" charset="-122"/>
              </a:rPr>
              <a:t>》</a:t>
            </a:r>
            <a:r>
              <a:rPr lang="zh-CN" altLang="en-US" sz="54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！</a:t>
            </a:r>
            <a:endParaRPr lang="zh-CN" altLang="en-US" sz="5400" b="1" dirty="0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03" y="2952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布置作业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4213" name="矩形 94212"/>
          <p:cNvSpPr/>
          <p:nvPr/>
        </p:nvSpPr>
        <p:spPr>
          <a:xfrm>
            <a:off x="4191000" y="1080770"/>
            <a:ext cx="3937635" cy="1692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8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uFillTx/>
                <a:latin typeface="华文行楷" charset="0"/>
                <a:ea typeface="华文行楷" charset="0"/>
              </a:rPr>
              <a:t>再 见！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45791" dir="2021404" algn="ctr" rotWithShape="0">
                  <a:srgbClr val="9999FF"/>
                </a:outerShdw>
              </a:effectLst>
              <a:uFillTx/>
              <a:latin typeface="华文行楷" charset="0"/>
              <a:ea typeface="华文行楷" charset="0"/>
            </a:endParaRPr>
          </a:p>
        </p:txBody>
      </p:sp>
      <p:pic>
        <p:nvPicPr>
          <p:cNvPr id="56324" name="Picture 4" descr="游行0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080" y="1640840"/>
            <a:ext cx="12055475" cy="5036185"/>
          </a:xfrm>
          <a:prstGeom prst="rect">
            <a:avLst/>
          </a:prstGeom>
          <a:noFill/>
          <a:ln w="317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5" name="内容占位符 8194"/>
          <p:cNvSpPr>
            <a:spLocks noGrp="1"/>
          </p:cNvSpPr>
          <p:nvPr>
            <p:ph idx="1"/>
          </p:nvPr>
        </p:nvSpPr>
        <p:spPr>
          <a:xfrm>
            <a:off x="1824355" y="1283970"/>
            <a:ext cx="8884920" cy="492379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 defTabSz="914400" latinLnBrk="0">
              <a:lnSpc>
                <a:spcPts val="5020"/>
              </a:lnSpc>
              <a:spcBef>
                <a:spcPct val="0"/>
              </a:spcBef>
              <a:buNone/>
            </a:pPr>
            <a:r>
              <a:rPr lang="en-US" altLang="zh-CN" sz="3600" b="1" baseline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r>
              <a:rPr sz="3600" b="1" baseline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、</a:t>
            </a:r>
            <a:r>
              <a:rPr lang="en-US" altLang="zh-CN" sz="3600" b="1" baseline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掌握童话以及安徒生的文学常识；积累</a:t>
            </a:r>
            <a:endParaRPr lang="en-US" altLang="zh-CN" sz="3600" b="1" baseline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indent="0" defTabSz="914400" latinLnBrk="0">
              <a:lnSpc>
                <a:spcPts val="5020"/>
              </a:lnSpc>
              <a:spcBef>
                <a:spcPct val="0"/>
              </a:spcBef>
              <a:buNone/>
            </a:pPr>
            <a:r>
              <a:rPr lang="en-US" altLang="zh-CN" sz="3600" b="1" baseline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 生字词。</a:t>
            </a:r>
            <a:endParaRPr lang="en-US" altLang="zh-CN" sz="3600" b="1" baseline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indent="0" defTabSz="914400" latinLnBrk="0">
              <a:lnSpc>
                <a:spcPts val="5020"/>
              </a:lnSpc>
              <a:spcBef>
                <a:spcPct val="0"/>
              </a:spcBef>
              <a:buNone/>
            </a:pPr>
            <a:r>
              <a:rPr lang="en-US" altLang="zh-CN" sz="3600" b="1" baseline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</a:t>
            </a:r>
            <a:r>
              <a:rPr sz="3600" b="1" baseline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、</a:t>
            </a:r>
            <a:r>
              <a:rPr lang="en-US" altLang="zh-CN" sz="3600" b="1" baseline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学习快速阅读，整体感知课文内容。</a:t>
            </a:r>
            <a:endParaRPr lang="en-US" altLang="zh-CN" sz="3600" b="1" baseline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indent="0" defTabSz="914400" latinLnBrk="0">
              <a:lnSpc>
                <a:spcPts val="5020"/>
              </a:lnSpc>
              <a:spcBef>
                <a:spcPct val="0"/>
              </a:spcBef>
              <a:buNone/>
            </a:pPr>
            <a:r>
              <a:rPr lang="en-US" altLang="zh-CN" sz="3600" b="1" baseline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3</a:t>
            </a:r>
            <a:r>
              <a:rPr sz="3600" b="1" baseline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、</a:t>
            </a:r>
            <a:r>
              <a:rPr lang="en-US" altLang="zh-CN" sz="3600" b="1" baseline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理清故事情节；分析人物形象；了解童</a:t>
            </a:r>
            <a:endParaRPr lang="en-US" altLang="zh-CN" sz="3600" b="1" baseline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indent="0" defTabSz="914400" latinLnBrk="0">
              <a:lnSpc>
                <a:spcPts val="5020"/>
              </a:lnSpc>
              <a:spcBef>
                <a:spcPct val="0"/>
              </a:spcBef>
              <a:buNone/>
            </a:pPr>
            <a:r>
              <a:rPr lang="en-US" altLang="zh-CN" sz="3600" b="1" baseline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话中夸张和想象的作用。</a:t>
            </a:r>
            <a:endParaRPr lang="en-US" altLang="zh-CN" sz="3600" b="1" baseline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indent="0" defTabSz="914400" latinLnBrk="0">
              <a:lnSpc>
                <a:spcPts val="5020"/>
              </a:lnSpc>
              <a:spcBef>
                <a:spcPct val="0"/>
              </a:spcBef>
              <a:buNone/>
            </a:pPr>
            <a:r>
              <a:rPr lang="en-US" altLang="zh-CN" sz="3600" b="1" baseline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4</a:t>
            </a:r>
            <a:r>
              <a:rPr sz="3600" b="1" baseline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、</a:t>
            </a:r>
            <a:r>
              <a:rPr lang="en-US" altLang="zh-CN" sz="3600" b="1" baseline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培养真诚、求实、不慕虚荣的品格。</a:t>
            </a:r>
            <a:endParaRPr lang="en-US" altLang="zh-CN" sz="3600" b="1" baseline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141923" y="58103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学习目标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67941" name="Picture 5" descr="at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2353628"/>
            <a:ext cx="3794125" cy="360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7942" name="Picture 6" descr="antushe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55" y="1301750"/>
            <a:ext cx="3978910" cy="53282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文本框 15365"/>
          <p:cNvSpPr txBox="1"/>
          <p:nvPr/>
        </p:nvSpPr>
        <p:spPr>
          <a:xfrm>
            <a:off x="141923" y="58103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作者简介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59" name="Text Box 3"/>
          <p:cNvSpPr txBox="1"/>
          <p:nvPr/>
        </p:nvSpPr>
        <p:spPr>
          <a:xfrm>
            <a:off x="4592320" y="520700"/>
            <a:ext cx="6791960" cy="6383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latinLnBrk="1" hangingPunct="1">
              <a:lnSpc>
                <a:spcPts val="446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  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安徒生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，1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9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世纪丹麦文学巨匠，世界著名的童话作家。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他的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168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篇童话在近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150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年中被翻译成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140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多种文字，从丹麦传向世界。他也被人们誉为“世界童话大王”。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latinLnBrk="1" hangingPunct="1">
              <a:lnSpc>
                <a:spcPts val="446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安徒生生于鞋匠家庭，童年生活穷苦，早期写有诗歌、剧本和长篇小说等，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1835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年开始写童话，著名的童话有</a:t>
            </a:r>
            <a:r>
              <a:rPr lang="en-US" altLang="zh-CN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丑小鸭</a:t>
            </a:r>
            <a:r>
              <a:rPr lang="en-US" altLang="zh-CN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海的女儿</a:t>
            </a:r>
            <a:r>
              <a:rPr lang="en-US" altLang="zh-CN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卖火柴的小女孩</a:t>
            </a:r>
            <a:r>
              <a:rPr lang="en-US" altLang="zh-CN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夜莺</a:t>
            </a:r>
            <a:r>
              <a:rPr lang="en-US" altLang="zh-CN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皇帝的新装</a:t>
            </a:r>
            <a:r>
              <a:rPr lang="en-US" altLang="zh-CN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等。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Rectangle 2"/>
          <p:cNvSpPr/>
          <p:nvPr/>
        </p:nvSpPr>
        <p:spPr>
          <a:xfrm>
            <a:off x="1562735" y="1161415"/>
            <a:ext cx="9237980" cy="5028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latinLnBrk="1" hangingPunct="1">
              <a:lnSpc>
                <a:spcPts val="5500"/>
              </a:lnSpc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18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世纪末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19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世纪初，丹麦人民生活在水深火热之中，封建统治阶级则穷奢（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shē)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极欲，挥霍无度。面对这样的现实，安徒生根据西班牙的民间故事改编，创作了本文，揭露了贵族阶层的阿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(ē)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谀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(yú)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奉承和虚伪透顶，深刻地解剖了当时社会的病状。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141923" y="58103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写作背景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9" name="文本框 4098"/>
          <p:cNvSpPr txBox="1"/>
          <p:nvPr/>
        </p:nvSpPr>
        <p:spPr>
          <a:xfrm>
            <a:off x="1271905" y="1827530"/>
            <a:ext cx="1017714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炫耀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(      )   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滑稽</a:t>
            </a:r>
            <a:r>
              <a:rPr lang="en-US" altLang="zh-CN" sz="40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(      )</a:t>
            </a:r>
            <a:endParaRPr lang="en-US" altLang="zh-CN" sz="4000" b="1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陛下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(      )   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头衔</a:t>
            </a:r>
            <a:r>
              <a:rPr lang="en-US" altLang="zh-CN" sz="40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(      )</a:t>
            </a:r>
            <a:endParaRPr lang="en-US" altLang="zh-CN" sz="4000" b="1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称职</a:t>
            </a:r>
            <a:r>
              <a:rPr lang="en-US" altLang="zh-CN" sz="40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(      )   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御聘</a:t>
            </a:r>
            <a:r>
              <a:rPr lang="en-US" altLang="zh-CN" sz="40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(      )      </a:t>
            </a:r>
            <a:endParaRPr lang="en-US" altLang="zh-CN" sz="4000" b="1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赏赐</a:t>
            </a:r>
            <a:r>
              <a:rPr lang="en-US" altLang="zh-CN" sz="40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(      )   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骇人听闻</a:t>
            </a:r>
            <a:r>
              <a:rPr lang="en-US" altLang="zh-CN" sz="40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(       ) </a:t>
            </a:r>
            <a:endParaRPr lang="en-US" altLang="zh-CN" sz="4000" b="1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随声附和</a:t>
            </a:r>
            <a:r>
              <a:rPr lang="en-US" altLang="zh-CN" sz="40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(     )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钦差大臣</a:t>
            </a:r>
            <a:r>
              <a:rPr lang="en-US" altLang="zh-CN" sz="40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(       ) </a:t>
            </a:r>
            <a:endParaRPr lang="en-US" altLang="zh-CN" sz="4000" b="1">
              <a:solidFill>
                <a:srgbClr val="0000FF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0" name="文本框 4099"/>
          <p:cNvSpPr txBox="1"/>
          <p:nvPr/>
        </p:nvSpPr>
        <p:spPr>
          <a:xfrm>
            <a:off x="2752090" y="1771015"/>
            <a:ext cx="16910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err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xuàn</a:t>
            </a:r>
            <a:endParaRPr lang="en-US" altLang="zh-CN" sz="4000" b="1" err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102" name="矩形 4101"/>
          <p:cNvSpPr/>
          <p:nvPr/>
        </p:nvSpPr>
        <p:spPr>
          <a:xfrm>
            <a:off x="3106420" y="2709545"/>
            <a:ext cx="563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4000" b="1" err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bì</a:t>
            </a:r>
            <a:endParaRPr lang="en-US" altLang="zh-CN" sz="4000" b="1" err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103" name="矩形 4102"/>
          <p:cNvSpPr/>
          <p:nvPr/>
        </p:nvSpPr>
        <p:spPr>
          <a:xfrm>
            <a:off x="7734300" y="2709545"/>
            <a:ext cx="108902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4000" b="1" err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x</a:t>
            </a:r>
            <a:r>
              <a:rPr lang="en-US" altLang="zh-CN" sz="4000" b="1" err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ián</a:t>
            </a:r>
            <a:endParaRPr lang="en-US" altLang="zh-CN" sz="4000" b="1" err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104" name="矩形 4103"/>
          <p:cNvSpPr/>
          <p:nvPr/>
        </p:nvSpPr>
        <p:spPr>
          <a:xfrm>
            <a:off x="2839720" y="3603625"/>
            <a:ext cx="1097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4000" b="1" err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chèn</a:t>
            </a:r>
            <a:endParaRPr lang="en-US" altLang="zh-CN" sz="4000" b="1" err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106" name="矩形 4105"/>
          <p:cNvSpPr/>
          <p:nvPr/>
        </p:nvSpPr>
        <p:spPr>
          <a:xfrm>
            <a:off x="7571105" y="3603625"/>
            <a:ext cx="14147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4000" b="1" err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yù pìn</a:t>
            </a:r>
            <a:endParaRPr lang="en-US" altLang="zh-CN" sz="4000" b="1" err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107" name="矩形 4106"/>
          <p:cNvSpPr/>
          <p:nvPr/>
        </p:nvSpPr>
        <p:spPr>
          <a:xfrm>
            <a:off x="3131820" y="4504690"/>
            <a:ext cx="513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4000" b="1" err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cì</a:t>
            </a:r>
            <a:endParaRPr lang="en-US" altLang="zh-CN" sz="4000" b="1" err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121" name="矩形 4120"/>
          <p:cNvSpPr/>
          <p:nvPr/>
        </p:nvSpPr>
        <p:spPr>
          <a:xfrm>
            <a:off x="8039100" y="1827530"/>
            <a:ext cx="47879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  <a:buSzTx/>
              <a:buFontTx/>
            </a:pPr>
            <a:r>
              <a:rPr lang="en-US" altLang="zh-CN" sz="4000" b="1" err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jī</a:t>
            </a:r>
            <a:endParaRPr lang="en-US" altLang="zh-CN" sz="4000" b="1" err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123" name="矩形 4122"/>
          <p:cNvSpPr/>
          <p:nvPr/>
        </p:nvSpPr>
        <p:spPr>
          <a:xfrm>
            <a:off x="8517890" y="5469255"/>
            <a:ext cx="17449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4000" b="1" err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qīn chāi </a:t>
            </a:r>
            <a:endParaRPr lang="en-US" altLang="zh-CN" sz="4000" b="1" err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124" name="矩形 4123"/>
          <p:cNvSpPr/>
          <p:nvPr/>
        </p:nvSpPr>
        <p:spPr>
          <a:xfrm>
            <a:off x="3670300" y="5469255"/>
            <a:ext cx="11607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3600" b="1" err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fù hè</a:t>
            </a:r>
            <a:endParaRPr lang="en-US" altLang="zh-CN" sz="3600" b="1" err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125" name="矩形 4124"/>
          <p:cNvSpPr/>
          <p:nvPr/>
        </p:nvSpPr>
        <p:spPr>
          <a:xfrm>
            <a:off x="9027795" y="4504690"/>
            <a:ext cx="792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  <a:buSzTx/>
              <a:buFontTx/>
            </a:pPr>
            <a:r>
              <a:rPr lang="en-US" altLang="zh-CN" sz="4000" b="1" err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hài</a:t>
            </a:r>
            <a:endParaRPr lang="en-US" altLang="zh-CN" sz="4000" b="1" err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151448" y="58103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检查预习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6683" y="43084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字音字形</a:t>
            </a:r>
            <a:endParaRPr lang="zh-CN" altLang="en-US" sz="40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2" grpId="0"/>
      <p:bldP spid="4103" grpId="0"/>
      <p:bldP spid="4104" grpId="0"/>
      <p:bldP spid="4106" grpId="0"/>
      <p:bldP spid="4107" grpId="0"/>
      <p:bldP spid="4121" grpId="0"/>
      <p:bldP spid="4123" grpId="0"/>
      <p:bldP spid="4124" grpId="0"/>
      <p:bldP spid="41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987" name="文本占位符 41986"/>
          <p:cNvSpPr>
            <a:spLocks noGrp="1"/>
          </p:cNvSpPr>
          <p:nvPr>
            <p:ph type="body" idx="1"/>
          </p:nvPr>
        </p:nvSpPr>
        <p:spPr>
          <a:xfrm>
            <a:off x="944880" y="1137920"/>
            <a:ext cx="10605770" cy="6224905"/>
          </a:xfrm>
        </p:spPr>
        <p:txBody>
          <a:bodyPr/>
          <a:p>
            <a:pPr latinLnBrk="0">
              <a:lnSpc>
                <a:spcPts val="3880"/>
              </a:lnSpc>
              <a:buNone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l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）不惜：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本课指不觉得可惜，舍得。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latinLnBrk="0">
              <a:lnSpc>
                <a:spcPts val="3880"/>
              </a:lnSpc>
              <a:buNone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（</a:t>
            </a:r>
            <a:r>
              <a:rPr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）炫耀：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本课指夸耀。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latinLnBrk="0">
              <a:lnSpc>
                <a:spcPts val="3880"/>
              </a:lnSpc>
              <a:buNone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（</a:t>
            </a:r>
            <a:r>
              <a:rPr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）称职：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能够胜任所担当的职务。称：适合。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latinLnBrk="0">
              <a:lnSpc>
                <a:spcPts val="3880"/>
              </a:lnSpc>
              <a:buNone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（</a:t>
            </a:r>
            <a:r>
              <a:rPr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）不可救药：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比喻人或事物已坏到无法挽救。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latinLnBrk="0">
              <a:lnSpc>
                <a:spcPts val="3880"/>
              </a:lnSpc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               救药：用药救活。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latinLnBrk="0">
              <a:lnSpc>
                <a:spcPts val="3880"/>
              </a:lnSpc>
              <a:buNone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（</a:t>
            </a:r>
            <a:r>
              <a:rPr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）妥当：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稳妥适当。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latinLnBrk="0">
              <a:lnSpc>
                <a:spcPts val="3880"/>
              </a:lnSpc>
              <a:buNone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（</a:t>
            </a:r>
            <a:r>
              <a:rPr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）</a:t>
            </a:r>
            <a:r>
              <a:rPr sz="32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滑稽：</a:t>
            </a:r>
            <a:r>
              <a:rPr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形容言语、动作引人发笑。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  <a:sym typeface="+mn-ea"/>
            </a:endParaRPr>
          </a:p>
          <a:p>
            <a:pPr latinLnBrk="0">
              <a:lnSpc>
                <a:spcPts val="3880"/>
              </a:lnSpc>
              <a:buNone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（</a:t>
            </a:r>
            <a:r>
              <a:rPr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）骇人听闻：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使人听了非常震惊。骇：惊吓。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latinLnBrk="0">
              <a:lnSpc>
                <a:spcPts val="3880"/>
              </a:lnSpc>
              <a:buNone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（</a:t>
            </a:r>
            <a:r>
              <a:rPr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8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）随声附和：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别人说什么，自己跟着说什么。形容毫  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latinLnBrk="0">
              <a:lnSpc>
                <a:spcPts val="3880"/>
              </a:lnSpc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              无主见、一味盲从。附和：跟着别人说。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latinLnBrk="0">
              <a:lnSpc>
                <a:spcPts val="3880"/>
              </a:lnSpc>
              <a:buNone/>
            </a:pPr>
            <a:endParaRPr lang="zh-CN" altLang="en-US" sz="32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6683" y="43084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词语释义</a:t>
            </a:r>
            <a:endParaRPr lang="zh-CN" altLang="en-US" sz="40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1448" y="58103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检查预习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7505" y="1680845"/>
            <a:ext cx="8763000" cy="4933950"/>
          </a:xfrm>
          <a:prstGeom prst="rect">
            <a:avLst/>
          </a:prstGeom>
        </p:spPr>
      </p:pic>
      <p:sp>
        <p:nvSpPr>
          <p:cNvPr id="20482" name="Rectangle 2"/>
          <p:cNvSpPr/>
          <p:nvPr/>
        </p:nvSpPr>
        <p:spPr>
          <a:xfrm>
            <a:off x="1536065" y="1680845"/>
            <a:ext cx="8945880" cy="5028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500"/>
              </a:lnSpc>
            </a:pPr>
            <a:endParaRPr lang="en-US" altLang="zh-CN" sz="4000" dirty="0">
              <a:solidFill>
                <a:schemeClr val="tx1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  <a:p>
            <a:pPr>
              <a:lnSpc>
                <a:spcPts val="5500"/>
              </a:lnSpc>
            </a:pPr>
            <a:r>
              <a:rPr lang="en-US" altLang="zh-CN" sz="4000" dirty="0">
                <a:solidFill>
                  <a:schemeClr val="tx1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   </a:t>
            </a:r>
            <a:r>
              <a:rPr sz="4000" b="1" dirty="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这篇童话</a:t>
            </a:r>
            <a:r>
              <a:rPr lang="zh-CN" sz="4000" b="1" dirty="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讲了</a:t>
            </a:r>
            <a:r>
              <a:rPr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ea typeface="宋体" panose="02010600030101010101" pitchFamily="2" charset="-122"/>
              </a:rPr>
              <a:t>一个</a:t>
            </a:r>
            <a:r>
              <a:rPr sz="4000" b="1" dirty="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酷爱新装的</a:t>
            </a:r>
            <a:r>
              <a:rPr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ea typeface="宋体" panose="02010600030101010101" pitchFamily="2" charset="-122"/>
              </a:rPr>
              <a:t>皇帝被两个</a:t>
            </a:r>
            <a:r>
              <a:rPr sz="4000" b="1" dirty="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装成织工的</a:t>
            </a:r>
            <a:r>
              <a:rPr sz="40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ea typeface="宋体" panose="02010600030101010101" pitchFamily="2" charset="-122"/>
              </a:rPr>
              <a:t>骗子愚弄，穿上根本不存在的美丽新装，赤身裸体参加游行大典</a:t>
            </a:r>
            <a:r>
              <a:rPr sz="4000" b="1" dirty="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的故事</a:t>
            </a:r>
            <a:r>
              <a:rPr lang="zh-CN" sz="4000" b="1" dirty="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。</a:t>
            </a:r>
            <a:endParaRPr lang="zh-CN" sz="4000" b="1" dirty="0">
              <a:solidFill>
                <a:srgbClr val="FF0000"/>
              </a:solidFill>
              <a:uFillTx/>
              <a:ea typeface="宋体" panose="02010600030101010101" pitchFamily="2" charset="-122"/>
            </a:endParaRPr>
          </a:p>
          <a:p>
            <a:pPr>
              <a:lnSpc>
                <a:spcPts val="5500"/>
              </a:lnSpc>
            </a:pPr>
            <a:endParaRPr lang="zh-CN" sz="4000" b="1" dirty="0">
              <a:solidFill>
                <a:srgbClr val="FF0000"/>
              </a:solidFill>
              <a:uFillTx/>
              <a:ea typeface="宋体" panose="02010600030101010101" pitchFamily="2" charset="-122"/>
            </a:endParaRPr>
          </a:p>
          <a:p>
            <a:pPr>
              <a:lnSpc>
                <a:spcPts val="5500"/>
              </a:lnSpc>
            </a:pPr>
            <a:endParaRPr lang="zh-CN" sz="4000" b="1" dirty="0">
              <a:solidFill>
                <a:srgbClr val="FF0000"/>
              </a:solidFill>
              <a:uFillTx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003" y="29528"/>
            <a:ext cx="2520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整体感知</a:t>
            </a:r>
            <a:endParaRPr lang="zh-CN" altLang="en-US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530" name="Text Box 8"/>
          <p:cNvSpPr txBox="1"/>
          <p:nvPr/>
        </p:nvSpPr>
        <p:spPr>
          <a:xfrm>
            <a:off x="3667760" y="670560"/>
            <a:ext cx="54108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 hangingPunct="1">
              <a:spcBef>
                <a:spcPts val="0"/>
              </a:spcBef>
              <a:buFont typeface="Wingdings" panose="05000000000000000000" charset="0"/>
              <a:buChar char="u"/>
            </a:pPr>
            <a:r>
              <a:rPr kumimoji="1" lang="zh-CN" altLang="zh-CN" sz="40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概括故事大意。</a:t>
            </a:r>
            <a:endParaRPr kumimoji="1" lang="zh-CN" altLang="zh-CN" sz="4000" b="1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/>
    </p:bldLst>
  </p:timing>
</p:sld>
</file>

<file path=ppt/theme/theme1.xml><?xml version="1.0" encoding="utf-8"?>
<a:theme xmlns:a="http://schemas.openxmlformats.org/drawingml/2006/main" name="A000120140530A99PPBG">
  <a:themeElements>
    <a:clrScheme name="自定义 406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自定义 17">
      <a:majorFont>
        <a:latin typeface="Comic Sans MS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4788</Words>
  <Application>WPS 演示</Application>
  <PresentationFormat>全屏显示(4:3)</PresentationFormat>
  <Paragraphs>356</Paragraphs>
  <Slides>31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幼圆</vt:lpstr>
      <vt:lpstr>微软雅黑</vt:lpstr>
      <vt:lpstr>黑体</vt:lpstr>
      <vt:lpstr>Wingdings 2</vt:lpstr>
      <vt:lpstr>Wingdings</vt:lpstr>
      <vt:lpstr>Times New Roman</vt:lpstr>
      <vt:lpstr>方正舒体</vt:lpstr>
      <vt:lpstr>隶书</vt:lpstr>
      <vt:lpstr>Arial Unicode MS</vt:lpstr>
      <vt:lpstr>楷体_GB2312</vt:lpstr>
      <vt:lpstr>新宋体</vt:lpstr>
      <vt:lpstr>+中文正文</vt:lpstr>
      <vt:lpstr>Segoe Print</vt:lpstr>
      <vt:lpstr>隶书</vt:lpstr>
      <vt:lpstr>华文行楷</vt:lpstr>
      <vt:lpstr>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Administrator</cp:lastModifiedBy>
  <cp:revision>68</cp:revision>
  <dcterms:created xsi:type="dcterms:W3CDTF">2015-06-18T06:02:00Z</dcterms:created>
  <dcterms:modified xsi:type="dcterms:W3CDTF">2019-09-12T15:15:30Z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