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99" r:id="rId3"/>
    <p:sldId id="888" r:id="rId4"/>
    <p:sldId id="886" r:id="rId5"/>
    <p:sldId id="1004" r:id="rId6"/>
    <p:sldId id="810" r:id="rId7"/>
    <p:sldId id="889" r:id="rId8"/>
    <p:sldId id="812" r:id="rId9"/>
    <p:sldId id="813" r:id="rId10"/>
    <p:sldId id="815" r:id="rId11"/>
    <p:sldId id="816" r:id="rId12"/>
    <p:sldId id="890" r:id="rId14"/>
    <p:sldId id="818" r:id="rId15"/>
    <p:sldId id="891" r:id="rId16"/>
    <p:sldId id="892" r:id="rId17"/>
    <p:sldId id="1003" r:id="rId18"/>
    <p:sldId id="824" r:id="rId19"/>
    <p:sldId id="826" r:id="rId20"/>
    <p:sldId id="827" r:id="rId21"/>
    <p:sldId id="829" r:id="rId22"/>
    <p:sldId id="831" r:id="rId23"/>
    <p:sldId id="1005" r:id="rId24"/>
    <p:sldId id="833" r:id="rId25"/>
    <p:sldId id="834" r:id="rId26"/>
    <p:sldId id="947" r:id="rId27"/>
    <p:sldId id="837" r:id="rId28"/>
    <p:sldId id="838" r:id="rId29"/>
    <p:sldId id="839" r:id="rId30"/>
    <p:sldId id="1006" r:id="rId31"/>
    <p:sldId id="840" r:id="rId32"/>
    <p:sldId id="976" r:id="rId33"/>
    <p:sldId id="977" r:id="rId34"/>
    <p:sldId id="978" r:id="rId35"/>
    <p:sldId id="979" r:id="rId36"/>
    <p:sldId id="847" r:id="rId37"/>
    <p:sldId id="999" r:id="rId38"/>
    <p:sldId id="1000" r:id="rId39"/>
    <p:sldId id="1001" r:id="rId40"/>
    <p:sldId id="853" r:id="rId41"/>
    <p:sldId id="854" r:id="rId42"/>
    <p:sldId id="1002" r:id="rId43"/>
    <p:sldId id="857" r:id="rId44"/>
    <p:sldId id="943" r:id="rId45"/>
    <p:sldId id="944" r:id="rId46"/>
    <p:sldId id="94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3ED"/>
    <a:srgbClr val="D2EBD6"/>
    <a:srgbClr val="FFFFFF"/>
    <a:srgbClr val="CDF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52"/>
        <p:guide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dirty="0">
              <a:latin typeface="仿宋_GB2312" pitchFamily="1" charset="-122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23556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b="0" dirty="0">
              <a:latin typeface="仿宋_GB2312" pitchFamily="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dirty="0">
              <a:latin typeface="仿宋_GB2312" pitchFamily="1" charset="-122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23556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b="0" dirty="0">
              <a:latin typeface="仿宋_GB2312" pitchFamily="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dirty="0">
              <a:latin typeface="仿宋_GB2312" pitchFamily="1" charset="-122"/>
              <a:ea typeface="宋体" panose="02010600030101010101" pitchFamily="2" charset="-122"/>
            </a:endParaRPr>
          </a:p>
        </p:txBody>
      </p:sp>
      <p:sp>
        <p:nvSpPr>
          <p:cNvPr id="27650" name="Rectangle 2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765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2765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latin typeface="仿宋_GB2312" pitchFamily="1" charset="-122"/>
                <a:ea typeface="宋体" panose="02010600030101010101" pitchFamily="2" charset="-122"/>
              </a:rPr>
            </a:fld>
            <a:endParaRPr lang="zh-CN" altLang="en-US" sz="1200" b="0" dirty="0">
              <a:latin typeface="仿宋_GB2312" pitchFamily="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076700"/>
            <a:ext cx="10515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10515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10515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3.png"/><Relationship Id="rId17" Type="http://schemas.microsoft.com/office/2007/relationships/hdphoto" Target="../media/image4.wdp"/><Relationship Id="rId16" Type="http://schemas.openxmlformats.org/officeDocument/2006/relationships/image" Target="../media/image6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hyperlink" Target="&#32418;&#27004;&#26790;&#12299;&#29579;&#29081;&#20964;&#20986;&#22330;_&#26631;&#28165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8.jpeg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32418;&#27004;&#26790;&#27468;&#26354;&#12298;&#32874;&#26126;&#32047;&#12299;.avi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5" y="1583055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24350" y="3570605"/>
            <a:ext cx="4246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单篇精读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Text Box 3"/>
          <p:cNvSpPr txBox="1"/>
          <p:nvPr/>
        </p:nvSpPr>
        <p:spPr>
          <a:xfrm>
            <a:off x="171450" y="999490"/>
            <a:ext cx="11765280" cy="1383665"/>
          </a:xfrm>
          <a:prstGeom prst="rect">
            <a:avLst/>
          </a:prstGeom>
          <a:solidFill>
            <a:srgbClr val="CCFFFF"/>
          </a:solidFill>
          <a:ln w="190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黛玉看到宁、荣二府相隔不远，都是三间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</a:rPr>
              <a:t>兽头大门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，两边蹲着两个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</a:rPr>
              <a:t>大石狮子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，门上悬有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</a:rPr>
              <a:t>“敕造”的匾额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，门前有“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</a:rPr>
              <a:t>华冠丽服”的侍役。</a:t>
            </a:r>
            <a:endParaRPr lang="zh-CN" altLang="en-US" sz="2800" b="1" dirty="0">
              <a:solidFill>
                <a:srgbClr val="F204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172085" y="153670"/>
            <a:ext cx="11847195" cy="583565"/>
          </a:xfrm>
          <a:prstGeom prst="rect">
            <a:avLst/>
          </a:prstGeom>
          <a:solidFill>
            <a:srgbClr val="CDFFBE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林黛玉来到贾府门前看到了什么情况？体现了什么？</a:t>
            </a:r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259715" y="3046095"/>
            <a:ext cx="3589020" cy="1693208"/>
          </a:xfrm>
          <a:prstGeom prst="ellipse">
            <a:avLst/>
          </a:prstGeom>
          <a:solidFill>
            <a:srgbClr val="EFF6A8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外观的宏伟</a:t>
            </a:r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硬件之一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259715" y="6050280"/>
            <a:ext cx="11677015" cy="583565"/>
          </a:xfrm>
          <a:prstGeom prst="rect">
            <a:avLst/>
          </a:prstGeom>
          <a:solidFill>
            <a:srgbClr val="EFF6A8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显示出贵族之家的</a:t>
            </a:r>
            <a:r>
              <a:rPr lang="zh-CN" altLang="en-US" sz="32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豪华、</a:t>
            </a:r>
            <a:r>
              <a:rPr lang="zh-CN" altLang="en-US" sz="28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气派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威严和显赫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9070" y="2594610"/>
            <a:ext cx="6677660" cy="32442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ldLvl="0" animBg="1"/>
      <p:bldP spid="95238" grpId="0" bldLvl="0" animBg="1"/>
      <p:bldP spid="95239" grpId="0" bldLvl="0" animBg="1"/>
      <p:bldP spid="225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Text Box 3"/>
          <p:cNvSpPr txBox="1"/>
          <p:nvPr/>
        </p:nvSpPr>
        <p:spPr>
          <a:xfrm>
            <a:off x="171450" y="999490"/>
            <a:ext cx="11765280" cy="2676525"/>
          </a:xfrm>
          <a:prstGeom prst="rect">
            <a:avLst/>
          </a:prstGeom>
          <a:solidFill>
            <a:srgbClr val="CCFFFF"/>
          </a:solidFill>
          <a:ln w="190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从荣府西角门进去，走“一箭之地”，转至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垂花门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，过穿堂，绕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插屏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，再经三间过厅，后面方是贾母居住的正房大院。“正面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五间上房，皆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雕梁画栋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，两边</a:t>
            </a:r>
            <a:r>
              <a:rPr lang="zh-CN" altLang="en-US" sz="28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穿山游廊厢房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，挂着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各色鹦鹉、画眉等鸟雀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。”这样穿堂过厅一路行来，仆役、婆子、丫环</a:t>
            </a:r>
            <a:r>
              <a:rPr lang="zh-CN" altLang="en-US" sz="28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轮番更换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 b="1" dirty="0">
              <a:solidFill>
                <a:srgbClr val="F2040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172085" y="153670"/>
            <a:ext cx="11847195" cy="583565"/>
          </a:xfrm>
          <a:prstGeom prst="rect">
            <a:avLst/>
          </a:prstGeom>
          <a:solidFill>
            <a:srgbClr val="CDFFBE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进入贾府到贾母住处，林黛玉看到了什么？</a:t>
            </a:r>
            <a:r>
              <a:rPr lang="zh-CN" altLang="en-US" sz="3200" dirty="0">
                <a:solidFill>
                  <a:srgbClr val="0000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1555115" y="3886835"/>
            <a:ext cx="3589020" cy="1695470"/>
          </a:xfrm>
          <a:prstGeom prst="ellipse">
            <a:avLst/>
          </a:prstGeom>
          <a:solidFill>
            <a:srgbClr val="EFF6A8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讲究的布局</a:t>
            </a:r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硬件之二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983615" y="5940425"/>
            <a:ext cx="5072380" cy="583565"/>
          </a:xfrm>
          <a:prstGeom prst="rect">
            <a:avLst/>
          </a:prstGeom>
          <a:solidFill>
            <a:srgbClr val="EFF6A8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设施轩峻，儒雅，有情趣</a:t>
            </a:r>
            <a:endParaRPr lang="zh-CN" altLang="en-US" sz="32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3810" y="3975735"/>
            <a:ext cx="5582920" cy="25488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ldLvl="0" animBg="1"/>
      <p:bldP spid="95238" grpId="0" bldLvl="0" animBg="1"/>
      <p:bldP spid="95239" grpId="0" bldLvl="0" animBg="1"/>
      <p:bldP spid="225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5445" y="765175"/>
            <a:ext cx="5183505" cy="5033645"/>
          </a:xfrm>
          <a:prstGeom prst="rect">
            <a:avLst/>
          </a:prstGeom>
        </p:spPr>
      </p:pic>
      <p:sp>
        <p:nvSpPr>
          <p:cNvPr id="26626" name="Rectangle 4"/>
          <p:cNvSpPr/>
          <p:nvPr/>
        </p:nvSpPr>
        <p:spPr>
          <a:xfrm>
            <a:off x="494030" y="116205"/>
            <a:ext cx="11424920" cy="583565"/>
          </a:xfrm>
          <a:prstGeom prst="rect">
            <a:avLst/>
          </a:prstGeom>
          <a:solidFill>
            <a:srgbClr val="CDFFBE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黛玉去拜见二舅舅时又看到了什么？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334" name="Text Box 6"/>
          <p:cNvSpPr txBox="1"/>
          <p:nvPr/>
        </p:nvSpPr>
        <p:spPr>
          <a:xfrm>
            <a:off x="494030" y="765175"/>
            <a:ext cx="6129655" cy="5754370"/>
          </a:xfrm>
          <a:prstGeom prst="rect">
            <a:avLst/>
          </a:prstGeom>
          <a:solidFill>
            <a:srgbClr val="CCFFFF"/>
          </a:solidFill>
          <a:ln w="19050" cap="flat" cmpd="thinThick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往东，“穿过一个东西的穿堂，向南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大厅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之后，仪门内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大院落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，上面五间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大正房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，两边厢房鹿顶耳房钻山，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四通八达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轩昂壮丽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”。堂屋中迎面“一个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赤金九龙青地大匾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，匾上写着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斗大的三个大字，是‘荣禧堂’，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后有一行小字：‘某年月日，书赐荣国公贾源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，又有‘万几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宸翰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之宝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。”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屋内摆设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名贵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的家具，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珍贵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的字画、古玩。“又有一副对联，乃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乌木联牌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镶着装银的字迹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，道是：座上珠讥昭日月，堂前黼黻焕烟霞。”由堂屋进入东耳房， 这里是起居室，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另有一番布置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，再到东廊三间小正房王夫人的住室，又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别有摆设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。这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宏伟豪华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的府第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，那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皇帝御书</a:t>
            </a:r>
            <a:r>
              <a:rPr lang="zh-CN" altLang="en-US" sz="24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大匾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郡王手题对联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，以及</a:t>
            </a:r>
            <a:r>
              <a:rPr lang="zh-CN" altLang="en-US" sz="2400" b="1" dirty="0">
                <a:solidFill>
                  <a:srgbClr val="F2040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等级分明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的礼仪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，的确与别家不同。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6735445" y="5935980"/>
            <a:ext cx="5183505" cy="583565"/>
          </a:xfrm>
          <a:prstGeom prst="rect">
            <a:avLst/>
          </a:prstGeom>
          <a:solidFill>
            <a:srgbClr val="EEFE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轩昂壮丽，得上恩宠</a:t>
            </a:r>
            <a:endParaRPr lang="zh-CN" altLang="en-US" sz="3200" b="1" dirty="0">
              <a:solidFill>
                <a:srgbClr val="FD030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7326630" y="4015105"/>
            <a:ext cx="3589020" cy="1695470"/>
          </a:xfrm>
          <a:prstGeom prst="ellipse">
            <a:avLst/>
          </a:prstGeom>
          <a:solidFill>
            <a:srgbClr val="EFF6A8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华贵的陈设</a:t>
            </a:r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硬件之三</a:t>
            </a:r>
            <a:endParaRPr lang="zh-CN" altLang="en-US" sz="36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 bldLvl="0" animBg="1"/>
      <p:bldP spid="99335" grpId="0" bldLvl="0" animBg="1"/>
      <p:bldP spid="26626" grpId="0" bldLvl="0" animBg="1"/>
      <p:bldP spid="952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8077200" y="4690745"/>
            <a:ext cx="3332480" cy="1973580"/>
          </a:xfrm>
          <a:prstGeom prst="ellipse">
            <a:avLst/>
          </a:prstGeom>
          <a:solidFill>
            <a:srgbClr val="CDFFBE"/>
          </a:solidFill>
        </p:spPr>
        <p:txBody>
          <a:bodyPr anchor="ctr">
            <a:normAutofit fontScale="90000"/>
          </a:bodyPr>
          <a:p>
            <a:pPr algn="ctr"/>
            <a:r>
              <a:rPr lang="zh-CN" altLang="en-US" sz="4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贾府的“软件”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>
          <a:xfrm>
            <a:off x="291465" y="1029970"/>
            <a:ext cx="11612880" cy="1170940"/>
          </a:xfr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anchor="t">
            <a:no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非凡的服饰。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如王熙凤的衣饰打扮“彩绣辉煌”，贾宝玉、王夫人等乃至仆妇下人，“包装”都是很“精良”。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291465" y="144780"/>
            <a:ext cx="11612245" cy="583565"/>
          </a:xfrm>
          <a:prstGeom prst="rect">
            <a:avLst/>
          </a:prstGeom>
          <a:solidFill>
            <a:srgbClr val="CDFFBE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除此之外，还见了众亲戚，这些人又给黛玉怎样的感受呢？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291465" y="2447925"/>
            <a:ext cx="11612245" cy="5975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骄矜的气质。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贾母、邢夫人、王夫人、李纨、三春等人，身上都有一种骄矜之气。</a:t>
            </a:r>
            <a:endParaRPr lang="zh-CN" altLang="en-US" sz="24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291465" y="3292475"/>
            <a:ext cx="11612880" cy="13982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繁琐的礼节。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如用饭时，“李氏捧饭，熙凤安箸，王夫人进羹”，十分讲位次；丫鬟旁边执着拂尘，李纨、熙凤二人立于案旁“布让”，“寂然”吃饭，吃过了漱口洗手，之后吃茶。一套仪节，均不得乱来。</a:t>
            </a:r>
            <a:endParaRPr lang="zh-CN" altLang="en-US" sz="24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291465" y="4806315"/>
            <a:ext cx="7425690" cy="17545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由此，我们不难看出，贾府的富贵尊荣，不仅是物质的，还有礼教的；不仅写出了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富贵尊荣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，也写出了封建社会的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等级森严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0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10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1" grpId="0" animBg="1" build="p"/>
      <p:bldP spid="2" grpId="0" animBg="1"/>
      <p:bldP spid="3" grpId="0" animBg="1"/>
      <p:bldP spid="4" grpId="0" animBg="1"/>
      <p:bldP spid="1229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193675" y="1074420"/>
            <a:ext cx="11347450" cy="715645"/>
          </a:xfrm>
        </p:spPr>
        <p:txBody>
          <a:bodyPr anchor="t">
            <a:noAutofit/>
          </a:bodyPr>
          <a:p>
            <a:pPr marL="0" indent="0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为人物活动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情节展开提供场景；为后面的情节做铺垫。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情节、环境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6" name="矩形 16387"/>
          <p:cNvSpPr/>
          <p:nvPr/>
        </p:nvSpPr>
        <p:spPr>
          <a:xfrm>
            <a:off x="259080" y="189230"/>
            <a:ext cx="11494770" cy="706755"/>
          </a:xfrm>
          <a:prstGeom prst="rect">
            <a:avLst/>
          </a:prstGeom>
          <a:blipFill>
            <a:blip r:embed="rId1"/>
          </a:blip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文中环境描写的作用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内容占位符 16386"/>
          <p:cNvSpPr>
            <a:spLocks noGrp="1"/>
          </p:cNvSpPr>
          <p:nvPr/>
        </p:nvSpPr>
        <p:spPr>
          <a:xfrm>
            <a:off x="193675" y="1908175"/>
            <a:ext cx="6680835" cy="10223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展示日常生活情景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显示贵族生活的豪华奢侈，为后文贾家没落埋下伏笔。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（主题）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16386"/>
          <p:cNvSpPr>
            <a:spLocks noGrp="1"/>
          </p:cNvSpPr>
          <p:nvPr/>
        </p:nvSpPr>
        <p:spPr>
          <a:xfrm>
            <a:off x="193675" y="3743325"/>
            <a:ext cx="11347450" cy="7156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地位身份的象征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人物关系的显现。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（人物）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内容占位符 16386"/>
          <p:cNvSpPr>
            <a:spLocks noGrp="1"/>
          </p:cNvSpPr>
          <p:nvPr/>
        </p:nvSpPr>
        <p:spPr>
          <a:xfrm>
            <a:off x="193675" y="4882515"/>
            <a:ext cx="11347450" cy="7156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人物个性品格和生活情趣的写照。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（人物）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14518479298746672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710" y="2028190"/>
            <a:ext cx="4549140" cy="32575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38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38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16387" grpId="0" build="p"/>
      <p:bldP spid="3" grpId="0" build="p"/>
      <p:bldP spid="4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图片 1" descr="F201103291401502137413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506855"/>
            <a:ext cx="9581515" cy="5278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43009"/>
          <p:cNvSpPr txBox="1"/>
          <p:nvPr/>
        </p:nvSpPr>
        <p:spPr>
          <a:xfrm>
            <a:off x="3784600" y="61595"/>
            <a:ext cx="521017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人物描写</a:t>
            </a:r>
            <a:endParaRPr lang="zh-CN" altLang="en-US" sz="8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1" descr="3132736_1301318490m2q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829945"/>
            <a:ext cx="7206615" cy="6028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0"/>
            <a:ext cx="12192000" cy="829945"/>
          </a:xfrm>
          <a:prstGeom prst="rect">
            <a:avLst/>
          </a:prstGeom>
          <a:solidFill>
            <a:srgbClr val="CDFFBE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王    熙    凤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206615" y="829945"/>
            <a:ext cx="498602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【</a:t>
            </a:r>
            <a:r>
              <a:rPr kumimoji="1" lang="zh-CN" altLang="en-US" sz="4000" b="1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小档案</a:t>
            </a: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】</a:t>
            </a:r>
            <a:endParaRPr kumimoji="1" lang="en-US" altLang="zh-CN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325043" y="1610995"/>
            <a:ext cx="2895600" cy="206121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昵称：</a:t>
            </a:r>
            <a:endParaRPr kumimoji="1" lang="zh-CN" altLang="en-US" sz="32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性格：</a:t>
            </a:r>
            <a:endParaRPr kumimoji="1" lang="zh-CN" altLang="en-US" sz="32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自我简介：</a:t>
            </a:r>
            <a:endParaRPr kumimoji="1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824" name="Text Box 9"/>
          <p:cNvSpPr txBox="1"/>
          <p:nvPr/>
        </p:nvSpPr>
        <p:spPr>
          <a:xfrm>
            <a:off x="7325360" y="4029075"/>
            <a:ext cx="451485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我是贾琏的妻子，年龄不大，不太识字，但我掌握着贾府的钱财大权。</a:t>
            </a:r>
            <a:endParaRPr lang="zh-CN" altLang="en-US" sz="28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615363" y="1610678"/>
            <a:ext cx="1828800" cy="52197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凤辣子</a:t>
            </a:r>
            <a:endParaRPr kumimoji="1" lang="zh-CN" altLang="en-US" sz="28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615680" y="2152333"/>
            <a:ext cx="663575" cy="82994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n-ea"/>
                <a:cs typeface="+mn-cs"/>
              </a:rPr>
              <a:t>？</a:t>
            </a:r>
            <a:endParaRPr kumimoji="1" lang="zh-CN" altLang="en-US" sz="48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8" grpId="0" bldLvl="0" animBg="1"/>
      <p:bldP spid="6149" grpId="0" bldLvl="0" animBg="1"/>
      <p:bldP spid="34824" grpId="0"/>
      <p:bldP spid="6150" grpId="0" bldLvl="0" animBg="1"/>
      <p:bldP spid="615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5"/>
          <p:cNvSpPr/>
          <p:nvPr/>
        </p:nvSpPr>
        <p:spPr>
          <a:xfrm>
            <a:off x="1809750" y="714375"/>
            <a:ext cx="82867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Calibri" panose="020F05020202040A0204" charset="0"/>
                <a:ea typeface="宋体" panose="02010600030101010101" pitchFamily="2" charset="-122"/>
              </a:rPr>
              <a:t>      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br>
              <a:rPr lang="en-US" altLang="zh-CN" dirty="0">
                <a:latin typeface="Calibri" panose="020F05020202040A0204" charset="0"/>
                <a:ea typeface="宋体" panose="02010600030101010101" pitchFamily="2" charset="-122"/>
              </a:rPr>
            </a:br>
            <a:r>
              <a:rPr lang="en-US" altLang="zh-CN" dirty="0">
                <a:latin typeface="Calibri" panose="020F05020202040A0204" charset="0"/>
                <a:ea typeface="宋体" panose="02010600030101010101" pitchFamily="2" charset="-122"/>
              </a:rPr>
              <a:t> </a:t>
            </a:r>
            <a:br>
              <a:rPr lang="en-US" altLang="zh-CN" dirty="0">
                <a:latin typeface="Calibri" panose="020F05020202040A0204" charset="0"/>
                <a:ea typeface="宋体" panose="02010600030101010101" pitchFamily="2" charset="-122"/>
              </a:rPr>
            </a:b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王熙凤形象：分四个层次进行描写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5844" name="Picture 4" descr="王1"/>
          <p:cNvPicPr>
            <a:picLocks noChangeAspect="1"/>
          </p:cNvPicPr>
          <p:nvPr/>
        </p:nvPicPr>
        <p:blipFill>
          <a:blip r:embed="rId1"/>
          <a:srcRect t="-2436"/>
          <a:stretch>
            <a:fillRect/>
          </a:stretch>
        </p:blipFill>
        <p:spPr>
          <a:xfrm>
            <a:off x="340995" y="1567180"/>
            <a:ext cx="5932805" cy="427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3"/>
          <p:cNvSpPr txBox="1"/>
          <p:nvPr/>
        </p:nvSpPr>
        <p:spPr>
          <a:xfrm>
            <a:off x="6783705" y="1686560"/>
            <a:ext cx="4191000" cy="4150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出场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外貌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见黛玉的系列表现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回王夫人话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WordArt 4"/>
          <p:cNvSpPr>
            <a:spLocks noTextEdit="1"/>
          </p:cNvSpPr>
          <p:nvPr/>
        </p:nvSpPr>
        <p:spPr>
          <a:xfrm>
            <a:off x="1524000" y="0"/>
            <a:ext cx="3667125" cy="62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40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红楼之王熙凤</a:t>
            </a:r>
            <a:endParaRPr lang="zh-CN" altLang="en-US" sz="40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王熙凤出场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0963" name="内容占位符 40962"/>
          <p:cNvSpPr>
            <a:spLocks noGrp="1"/>
          </p:cNvSpPr>
          <p:nvPr/>
        </p:nvSpPr>
        <p:spPr>
          <a:xfrm>
            <a:off x="6444615" y="1115060"/>
            <a:ext cx="5293995" cy="4083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rmAutofit fontScale="7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35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一语未了，只听后院中有人笑声，说：“我来迟了，不曾迎接远客！”黛玉纳罕道：“这些人个个皆敛声屏气，恭肃严整如此，这来者系谁，这样放诞无礼</a:t>
            </a:r>
            <a:r>
              <a:rPr lang="en-US" altLang="zh-CN" sz="35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?”</a:t>
            </a:r>
            <a:r>
              <a:rPr lang="zh-CN" altLang="en-US" sz="35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心下想时，只见一群媳妇丫鬟围拥着一个人从后房门进来。</a:t>
            </a:r>
            <a:r>
              <a:rPr lang="zh-CN" altLang="en-US" sz="2800" b="1" dirty="0"/>
              <a:t> </a:t>
            </a:r>
            <a:endParaRPr lang="zh-CN" altLang="en-US" sz="2800" b="1"/>
          </a:p>
        </p:txBody>
      </p:sp>
      <p:sp>
        <p:nvSpPr>
          <p:cNvPr id="40964" name="文本占位符 40963"/>
          <p:cNvSpPr>
            <a:spLocks noGrp="1"/>
          </p:cNvSpPr>
          <p:nvPr/>
        </p:nvSpPr>
        <p:spPr>
          <a:xfrm>
            <a:off x="106680" y="5466715"/>
            <a:ext cx="11978005" cy="70993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用“未见其人，先闻其声”笔法来描写王熙凤的出场，这样写的作用是什么？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300001051406133004924675436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15060"/>
            <a:ext cx="6018530" cy="4082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9025" y="4676140"/>
            <a:ext cx="267208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</a:rPr>
              <a:t>王熙凤出场视频</a:t>
            </a:r>
            <a:endParaRPr lang="zh-CN" altLang="en-US" sz="2800" b="1">
              <a:solidFill>
                <a:srgbClr val="0803E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6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6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963" grpId="0" build="p"/>
      <p:bldP spid="40964" grpId="0" build="p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2" descr="e1fe9925bc315c601f34338e8eb1cb1349547729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042035"/>
            <a:ext cx="6722110" cy="4382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王熙凤肖像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1987" name="文本占位符 41986"/>
          <p:cNvSpPr>
            <a:spLocks noGrp="1"/>
          </p:cNvSpPr>
          <p:nvPr/>
        </p:nvSpPr>
        <p:spPr>
          <a:xfrm>
            <a:off x="6868795" y="1042035"/>
            <a:ext cx="5067935" cy="43821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338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这个人打扮与众姑娘不同，彩绣辉煌，恍若神妃仙子，头上戴着金丝八宝攒珠髻，绾着朝阳五凤挂珠钗；项上带着赤金盘螭璎珞圈；裙边系着豆绿宫绦，双衡比目玫瑰佩；身上穿着缕金百蝶穿花大红洋缎窄裉袄，外罩五彩刻丝石青银鼠褂；下着翡翠撒花洋绉裙；一双丹凤三角眼，两弯柳叶吊梢眉，身量苗条，体格风骚，粉面含春威不露，丹唇未启笑先闻。</a:t>
            </a:r>
            <a:r>
              <a:rPr lang="zh-CN" altLang="en-US" sz="3200" b="1" dirty="0"/>
              <a:t> </a:t>
            </a:r>
            <a:endParaRPr lang="zh-CN" altLang="en-US" sz="3200" b="1" dirty="0"/>
          </a:p>
        </p:txBody>
      </p:sp>
      <p:sp>
        <p:nvSpPr>
          <p:cNvPr id="41989" name="文本框 41988"/>
          <p:cNvSpPr txBox="1"/>
          <p:nvPr/>
        </p:nvSpPr>
        <p:spPr>
          <a:xfrm>
            <a:off x="213360" y="5882005"/>
            <a:ext cx="1162431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分别说说文中的服饰描写、容貌描写表现了王熙凤什么样的性格特征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charRg st="0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987" grpId="0" build="p"/>
      <p:bldP spid="419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6426835" cy="685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835" y="0"/>
            <a:ext cx="5765165" cy="57499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27470" y="5750560"/>
            <a:ext cx="5764530" cy="110680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林黛玉进贾府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占位符 81922"/>
          <p:cNvSpPr>
            <a:spLocks noGrp="1"/>
          </p:cNvSpPr>
          <p:nvPr>
            <p:ph idx="1"/>
          </p:nvPr>
        </p:nvSpPr>
        <p:spPr>
          <a:xfrm>
            <a:off x="6427470" y="1371600"/>
            <a:ext cx="5297805" cy="4390390"/>
          </a:xfrm>
          <a:solidFill>
            <a:schemeClr val="bg2">
              <a:lumMod val="90000"/>
            </a:schemeClr>
          </a:solidFill>
        </p:spPr>
        <p:txBody>
          <a:bodyPr anchor="t">
            <a:noAutofit/>
          </a:bodyPr>
          <a:p>
            <a:pPr marL="0" indent="0" fontAlgn="auto">
              <a:lnSpc>
                <a:spcPts val="416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清代言妇女美，在娇羞媚态，服饰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“不贵精而贵洁，不贵丽而贵雅，不贵与家相称，而贵与貌相宜”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（清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李渔）。极力铺陈王熙凤集珍珠宝玉一身的妆饰，暗示她的贪婪与俗气，侧面反映了她的内心的空虚。与其说是褒赞，勿宁说是贬谪。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63" name="图片 1" descr="20120214151155_x5JdX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1370965"/>
            <a:ext cx="5668010" cy="439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王熙凤肖像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09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0961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uild="p"/>
      <p:bldP spid="40961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占位符 81922"/>
          <p:cNvSpPr>
            <a:spLocks noGrp="1"/>
          </p:cNvSpPr>
          <p:nvPr>
            <p:ph idx="1"/>
          </p:nvPr>
        </p:nvSpPr>
        <p:spPr>
          <a:xfrm>
            <a:off x="455295" y="1170305"/>
            <a:ext cx="5752465" cy="4518025"/>
          </a:xfrm>
          <a:solidFill>
            <a:schemeClr val="bg2">
              <a:lumMod val="90000"/>
            </a:schemeClr>
          </a:solidFill>
        </p:spPr>
        <p:txBody>
          <a:bodyPr anchor="t">
            <a:noAutofit/>
          </a:bodyPr>
          <a:p>
            <a:pPr marL="0" indent="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熙凤携着黛玉的手，上下细细打谅了一回，仍送至贾母的身边坐下，因笑道：“天下真有这样标致的人物，我今儿才算看见了！况且这通身的气派，竟不像老祖宗的外孙女，竟是个嫡亲的孙女，怨不得老祖宗天天口头心头一时不忘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……”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见黛玉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30315" y="1169670"/>
            <a:ext cx="5532755" cy="45186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09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0961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uild="p"/>
      <p:bldP spid="40961" grpId="1" build="p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82946"/>
          <p:cNvSpPr>
            <a:spLocks noGrp="1"/>
          </p:cNvSpPr>
          <p:nvPr>
            <p:ph idx="1"/>
          </p:nvPr>
        </p:nvSpPr>
        <p:spPr>
          <a:xfrm>
            <a:off x="284480" y="3651885"/>
            <a:ext cx="6583680" cy="1972310"/>
          </a:xfrm>
        </p:spPr>
        <p:txBody>
          <a:bodyPr anchor="t">
            <a:normAutofit lnSpcReduction="10000"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一是讨贾母的欢心，二是使黛玉感到温暖，三是让邢、王二夫人感到愉悦，四是让迎春、探春、惜春三姊妹觉得内心平衡。</a:t>
            </a: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43011" name="图片 1" descr="200705220821168b33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870" y="1174750"/>
            <a:ext cx="4818380" cy="4699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内容占位符 45058"/>
          <p:cNvSpPr>
            <a:spLocks noGrp="1"/>
          </p:cNvSpPr>
          <p:nvPr/>
        </p:nvSpPr>
        <p:spPr>
          <a:xfrm>
            <a:off x="284480" y="1174750"/>
            <a:ext cx="6415405" cy="22161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4060"/>
              </a:lnSpc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这段文字是王熙凤言谈的精彩片断，充分表现了她的善于逢迎的性格特点，有一箭四雕的功效，请你谈谈对“一箭四雕” 的理解。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见黛玉</a:t>
            </a:r>
            <a:endParaRPr kumimoji="1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00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build="p"/>
      <p:bldP spid="450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内容占位符 1026"/>
          <p:cNvSpPr>
            <a:spLocks noGrp="1"/>
          </p:cNvSpPr>
          <p:nvPr>
            <p:ph idx="1"/>
          </p:nvPr>
        </p:nvSpPr>
        <p:spPr>
          <a:xfrm>
            <a:off x="332740" y="1188720"/>
            <a:ext cx="5830570" cy="4876800"/>
          </a:xfrm>
        </p:spPr>
        <p:txBody>
          <a:bodyPr anchor="t">
            <a:normAutofit fontScale="80000"/>
          </a:bodyPr>
          <a:p>
            <a:pPr marL="0" indent="0" fontAlgn="auto">
              <a:lnSpc>
                <a:spcPts val="378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说话时，已摆了茶果上来。熙凤亲为捧茶捧果。又见二舅母问他：“月钱放过了不曾？”熙凤道：“月钱已放完了。才刚带着人到后楼上找缎子，找了这半日，也并没有见昨日太太说的那样的，想是太太记错了？”王夫人道：“有没有，什么要紧。”因又说道：“该随手拿出两个来给你这妹妹去裁衣裳的，等晚上想着叫人再去拿罢，可别忘了。”熙凤道：“这倒是我先料着了，知道妹妹不过这两日到的，我已预备下了，等太太回去过了目好送来。”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王夫人一笑，点头不语。</a:t>
            </a:r>
            <a:endParaRPr lang="zh-CN" altLang="en-US" sz="2400" b="1" u="sng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回王夫人</a:t>
            </a:r>
            <a:endParaRPr kumimoji="1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1105" y="1495425"/>
            <a:ext cx="5660390" cy="407479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2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charRg st="0" end="2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5" name="矩形 5"/>
          <p:cNvSpPr/>
          <p:nvPr/>
        </p:nvSpPr>
        <p:spPr>
          <a:xfrm>
            <a:off x="577850" y="894715"/>
            <a:ext cx="4312920" cy="1460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一辣:出场辣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——放诞无礼的出场，出场就似带来一阵风,掀起一层浪,因此给人极深的印象。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8321" y="977586"/>
            <a:ext cx="1560830" cy="9220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香辣</a:t>
            </a:r>
            <a:endParaRPr kumimoji="0" lang="zh-CN" altLang="en-US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8328" y="5349568"/>
            <a:ext cx="1560830" cy="9220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毒辣</a:t>
            </a:r>
            <a:endParaRPr kumimoji="0" lang="zh-CN" altLang="en-US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0675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4000" b="1" noProof="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凤姐的昵称是凤辣子，请分析她的“辣”的表现。</a:t>
            </a:r>
            <a:endParaRPr kumimoji="1" lang="zh-CN" altLang="zh-CN" sz="4000" b="1" i="0" u="none" strike="noStrike" kern="1200" cap="none" spc="0" normalizeH="0" baseline="0" noProof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5"/>
          <p:cNvSpPr/>
          <p:nvPr/>
        </p:nvSpPr>
        <p:spPr>
          <a:xfrm>
            <a:off x="577850" y="2428875"/>
            <a:ext cx="4312920" cy="1917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二辣:装扮“辣”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 彩绣辉煌的打扮，集珠宝于一身,整个一珠宝行，贪婪俗气、生性奢侈、文化修养低、内心空虚。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577850" y="4729480"/>
            <a:ext cx="4312920" cy="1460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三辣:相貌辣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——粉面含威的外表，美艳的外表下包藏着一颗丑恶的灵魂:刁钻、狡黠、狠毒。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82155" y="866775"/>
            <a:ext cx="4312920" cy="2373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四辣:语言辣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——堪称极品的马屁，称赞黛玉,阿谀贾母、顺带恭维(安慰)三春及其母亲——主要人物无不受益,一石多鸟,极品马屁——“红楼第一拍”。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2155" y="3570605"/>
            <a:ext cx="4312920" cy="1460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五辣:反应辣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——忙转悲为喜的剧变，先是恭维,继而拭泪,转悲为喜,机变逢迎、见风使舵。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82155" y="5267960"/>
            <a:ext cx="4312920" cy="1003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356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六辣:心思辣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——装腔作势的关心和适当的抬举。</a:t>
            </a:r>
            <a:endParaRPr lang="zh-CN" altLang="en-US" dirty="0">
              <a:latin typeface="Calibri" panose="020F05020202040A020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8321" y="2112966"/>
            <a:ext cx="1560830" cy="9220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麻辣</a:t>
            </a:r>
            <a:endParaRPr kumimoji="0" lang="zh-CN" altLang="en-US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8321" y="3240091"/>
            <a:ext cx="1560830" cy="9220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酸辣</a:t>
            </a:r>
            <a:endParaRPr kumimoji="0" lang="zh-CN" altLang="en-US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8321" y="4345626"/>
            <a:ext cx="1560830" cy="9220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泼辣</a:t>
            </a:r>
            <a:endParaRPr kumimoji="0" lang="zh-CN" altLang="en-US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3" grpId="0" bldLvl="0" animBg="1"/>
      <p:bldP spid="4" grpId="0"/>
      <p:bldP spid="5" grpId="0"/>
      <p:bldP spid="6" grpId="0"/>
      <p:bldP spid="7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0700" y="1254760"/>
            <a:ext cx="6929120" cy="4231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538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熙凤是可怕的胭脂虎,是精明的女曹操,是俏丽的女奇人，是一个容貌俏丽、精明能干、机巧善变、八面玲珑的当权者形象。为人刁钻狡黠，明是一盆火，暗是一把刀。由于对上善于阿谀奉承，因此博得贾母的欢心，从而独揽了贾府大权，成为贾府的实际统治者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825" name="Picture 11" descr="49dbee2fea7b49217a0f1&amp;69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94295" y="1310005"/>
            <a:ext cx="3810000" cy="4120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12192635" cy="7683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ea typeface="华文隶书" panose="02010800040101010101" pitchFamily="2" charset="-122"/>
                <a:sym typeface="+mn-ea"/>
              </a:rPr>
              <a:t>王熙凤形象</a:t>
            </a:r>
            <a:endParaRPr kumimoji="1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华文隶书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 Box 2"/>
          <p:cNvSpPr txBox="1"/>
          <p:nvPr/>
        </p:nvSpPr>
        <p:spPr>
          <a:xfrm>
            <a:off x="6950710" y="1198563"/>
            <a:ext cx="4429125" cy="51390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凡鸟偏从末世来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都知爱慕此生才。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一从二令三人木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哭向金陵事更哀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8131" name="Picture 3" descr="熙凤弄权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6860" y="1317625"/>
            <a:ext cx="6100445" cy="5094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12192635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王熙凤判词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91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3"/>
          <p:cNvSpPr>
            <a:spLocks noGrp="1" noRot="1"/>
          </p:cNvSpPr>
          <p:nvPr>
            <p:ph idx="1"/>
          </p:nvPr>
        </p:nvSpPr>
        <p:spPr>
          <a:xfrm>
            <a:off x="5698490" y="1174750"/>
            <a:ext cx="6060440" cy="5418455"/>
          </a:xfrm>
        </p:spPr>
        <p:txBody>
          <a:bodyPr wrap="square" lIns="91440" tIns="45720" rIns="91440" bIns="45720" anchor="t">
            <a:normAutofit fontScale="90000" lnSpcReduction="10000"/>
          </a:bodyPr>
          <a:p>
            <a:pPr algn="just" fontAlgn="auto">
              <a:lnSpc>
                <a:spcPct val="150000"/>
              </a:lnSpc>
              <a:buNone/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机关算尽太聪明，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反算了卿卿性命！生前心已碎，死后性空灵。家富人宁，终有个，家亡人散各奔腾。枉费了意悬悬半世心，好一似荡悠悠三更梦。忽喇喇似大厦倾，昏惨惨似灯将尽。呀！一场欢喜忽悲辛。叹人世，终难定！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王熙凤判词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——《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聪明累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》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0179" name="图片 5" descr="132244874679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297305"/>
            <a:ext cx="4910455" cy="4956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017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017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TextBox 3"/>
          <p:cNvSpPr txBox="1"/>
          <p:nvPr/>
        </p:nvSpPr>
        <p:spPr>
          <a:xfrm>
            <a:off x="177800" y="1962785"/>
            <a:ext cx="5920105" cy="3194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4840"/>
              </a:lnSpc>
            </a:pPr>
            <a:r>
              <a:rPr lang="zh-CN" altLang="en-US" sz="4400" dirty="0">
                <a:latin typeface="仿宋_GB2312" pitchFamily="1" charset="-122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熙凤弄权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endParaRPr lang="en-US" altLang="zh-CN" sz="4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黛玉进贾府，熙凤众人后。粉面含春威不露，泼皮破落户。</a:t>
            </a:r>
            <a:endParaRPr lang="en-US" altLang="zh-CN" sz="32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怜妹妹命苦，母亲早病故。时而欢喜时而哭，丹凤三角目。</a:t>
            </a:r>
            <a:endParaRPr lang="zh-CN" altLang="en-US" sz="32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微写作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——《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永远的凤姐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》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515" y="1896110"/>
            <a:ext cx="4701540" cy="32613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73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微写作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——《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永远的凤姐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》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8369" name="TextBox 1"/>
          <p:cNvSpPr txBox="1"/>
          <p:nvPr/>
        </p:nvSpPr>
        <p:spPr>
          <a:xfrm>
            <a:off x="6012815" y="1394460"/>
            <a:ext cx="5614035" cy="4256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4640"/>
              </a:lnSpc>
            </a:pPr>
            <a:r>
              <a:rPr lang="zh-CN" altLang="en-US" sz="3600" dirty="0">
                <a:latin typeface="仿宋_GB2312" pitchFamily="1" charset="-122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latin typeface="仿宋_GB2312" pitchFamily="1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苏幕遮   熙凤谣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640"/>
              </a:lnSpc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</a:rPr>
              <a:t>宝髻绾，凤钗绕。身量苗条，恍若神仙耀。此时眼泪彼时笑。为人处事，件件为人傲。</a:t>
            </a:r>
            <a:endParaRPr lang="en-US" altLang="zh-CN" sz="3200" b="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4640"/>
              </a:lnSpc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</a:rPr>
              <a:t>丹凤眼，柳叶眉。目送秋波，频频人赞妙。此生若识奇女子。不枉一遭，苦中也带笑。</a:t>
            </a:r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460" y="1471295"/>
            <a:ext cx="5384165" cy="41033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  <p:bldP spid="5836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090" y="1003300"/>
            <a:ext cx="5608320" cy="3429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83915" y="4846955"/>
            <a:ext cx="5977890" cy="922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5400" b="1">
                <a:latin typeface="微软雅黑" panose="020B0503020204020204" charset="-122"/>
                <a:ea typeface="微软雅黑" panose="020B0503020204020204" charset="-122"/>
              </a:rPr>
              <a:t>枉  凝  眉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郑绪岚 - 枉凝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1545" y="4934585"/>
            <a:ext cx="1548130" cy="746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10" y="935355"/>
            <a:ext cx="6066790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1805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0"/>
            <a:ext cx="12192000" cy="829945"/>
          </a:xfrm>
          <a:prstGeom prst="rect">
            <a:avLst/>
          </a:prstGeom>
          <a:solidFill>
            <a:srgbClr val="CDFFBE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林    黛    玉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206615" y="829945"/>
            <a:ext cx="498602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【</a:t>
            </a:r>
            <a:r>
              <a:rPr kumimoji="1" lang="zh-CN" altLang="en-US" sz="4000" b="1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小档案</a:t>
            </a: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】</a:t>
            </a:r>
            <a:endParaRPr kumimoji="1" lang="en-US" altLang="zh-CN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325043" y="1610995"/>
            <a:ext cx="2895600" cy="279971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昵称：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相貌：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性格：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自我简介：</a:t>
            </a:r>
            <a:endParaRPr kumimoji="1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824" name="Text Box 9"/>
          <p:cNvSpPr txBox="1"/>
          <p:nvPr/>
        </p:nvSpPr>
        <p:spPr>
          <a:xfrm>
            <a:off x="7272655" y="4410710"/>
            <a:ext cx="45148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我生性脆弱，多病爱哭，因为父亡，寄居在外婆家，虽然外婆十分疼爱，我还是有寄人篱下的感觉。</a:t>
            </a:r>
            <a:endParaRPr lang="zh-CN" altLang="en-US" sz="28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534083" y="1610678"/>
            <a:ext cx="1828800" cy="52197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林妹妹</a:t>
            </a:r>
            <a:endParaRPr kumimoji="1" lang="zh-CN" altLang="en-US" sz="28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615680" y="3013393"/>
            <a:ext cx="663575" cy="82994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n-ea"/>
                <a:cs typeface="+mn-cs"/>
              </a:rPr>
              <a:t>？</a:t>
            </a:r>
            <a:endParaRPr kumimoji="1" lang="zh-CN" altLang="en-US" sz="48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+mn-ea"/>
              <a:cs typeface="+mn-cs"/>
            </a:endParaRPr>
          </a:p>
        </p:txBody>
      </p:sp>
      <p:pic>
        <p:nvPicPr>
          <p:cNvPr id="52225" name="图片 1" descr="71466b570153410a8ab3b76d805e1af2_th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829945"/>
            <a:ext cx="7214235" cy="6028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8" name="文本框 97286"/>
          <p:cNvSpPr txBox="1"/>
          <p:nvPr/>
        </p:nvSpPr>
        <p:spPr>
          <a:xfrm>
            <a:off x="8534400" y="2398713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娇花照水 弱柳扶风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8" grpId="0" bldLvl="0" animBg="1"/>
      <p:bldP spid="6149" grpId="0" bldLvl="0" animBg="1"/>
      <p:bldP spid="34824" grpId="0"/>
      <p:bldP spid="6150" grpId="0" bldLvl="0" animBg="1"/>
      <p:bldP spid="6152" grpId="0" bldLvl="0" animBg="1"/>
      <p:bldP spid="542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众人之目看黛玉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172720" y="1006475"/>
            <a:ext cx="12018645" cy="1568450"/>
          </a:xfrm>
          <a:prstGeom prst="rect">
            <a:avLst/>
          </a:prstGeom>
          <a:solidFill>
            <a:srgbClr val="EEFE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原文：</a:t>
            </a:r>
            <a:r>
              <a:rPr lang="zh-CN" altLang="en-US" sz="32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众人见黛玉年貌虽小,其举止言谈不俗,身体面庞虽怯弱不胜,却有一段自然的风流态度,便知他有不足之症。</a:t>
            </a:r>
            <a:endParaRPr lang="zh-CN" altLang="en-US" sz="3200" b="1" dirty="0">
              <a:solidFill>
                <a:srgbClr val="FD030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8" name="圆角矩形标注 12297"/>
          <p:cNvSpPr/>
          <p:nvPr/>
        </p:nvSpPr>
        <p:spPr>
          <a:xfrm>
            <a:off x="7980363" y="2494915"/>
            <a:ext cx="4065587" cy="712788"/>
          </a:xfrm>
          <a:prstGeom prst="wedgeRoundRectCallout">
            <a:avLst>
              <a:gd name="adj1" fmla="val -53657"/>
              <a:gd name="adj2" fmla="val -101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zh-CN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病弱不足、风流态度</a:t>
            </a:r>
            <a:endParaRPr lang="zh-CN" altLang="zh-CN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80" name="Text Box 11"/>
          <p:cNvSpPr txBox="1"/>
          <p:nvPr/>
        </p:nvSpPr>
        <p:spPr>
          <a:xfrm>
            <a:off x="172085" y="3361055"/>
            <a:ext cx="11873865" cy="203009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原文：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“别人慌张自不必讲,独有薛蟠更比诸人忙到十分去:又恐薛姨妈被人挤倒,又恐薛宝钗被人瞧见,又恐香菱被人臊皮,知道贾珍等是在女人身上做功夫的,因此忙的不堪。忽一眼瞥见了林黛玉风流婉转,已酥倒在那里。”</a:t>
            </a:r>
            <a:endParaRPr lang="zh-CN" altLang="en-US" sz="2800" b="1" dirty="0">
              <a:solidFill>
                <a:srgbClr val="FFFF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669155" y="5647690"/>
            <a:ext cx="7376795" cy="1019175"/>
          </a:xfrm>
          <a:prstGeom prst="wedgeRoundRectCallout">
            <a:avLst>
              <a:gd name="adj1" fmla="val -53657"/>
              <a:gd name="adj2" fmla="val -10147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zh-CN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脂评：忙到容针不能,似唐突颦儿,却是写情字万不能禁止者,又可知颦儿之丰神若仙子也。</a:t>
            </a:r>
            <a:endParaRPr lang="zh-CN" altLang="zh-CN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9335" grpId="0" bldLvl="0" animBg="1"/>
      <p:bldP spid="12298" grpId="0" bldLvl="0" animBg="1"/>
      <p:bldP spid="32780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熙凤之目看黛玉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113030" y="1085850"/>
            <a:ext cx="12001500" cy="2030095"/>
          </a:xfrm>
          <a:prstGeom prst="rect">
            <a:avLst/>
          </a:prstGeom>
          <a:solidFill>
            <a:srgbClr val="EEFE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原文：</a:t>
            </a:r>
            <a:r>
              <a:rPr lang="zh-CN" altLang="en-US" sz="28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这熙凤携着黛玉的手,上下细细打量了一回,仍送至贾母身边坐下,因笑道:“天下真有这样标致的人物,我今儿才算见了!况且这通身的气派,竟不像老祖宗的外孙女儿,竟是个嫡亲的孙女,怨不得老祖宗天天口头心头一时不忘。”</a:t>
            </a:r>
            <a:endParaRPr lang="zh-CN" altLang="en-US" sz="2800" b="1" dirty="0">
              <a:solidFill>
                <a:srgbClr val="FD030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07735" y="3513455"/>
            <a:ext cx="5881370" cy="711200"/>
          </a:xfrm>
          <a:prstGeom prst="wedgeRoundRectCallout">
            <a:avLst>
              <a:gd name="adj1" fmla="val -53657"/>
              <a:gd name="adj2" fmla="val -101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zh-CN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容貌标致、气派不凡</a:t>
            </a:r>
            <a:endParaRPr lang="zh-CN" altLang="zh-CN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07735" y="4900930"/>
            <a:ext cx="5821045" cy="1509431"/>
          </a:xfrm>
          <a:prstGeom prst="snip2Same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脂评：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真有这样标致的人物,出自凤口,黛玉丰姿可知。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6325" name="图片 1" descr="622A895A22E77CA31D302A93EAE19E3D7FA12882_size50_w640_h4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" y="3270250"/>
            <a:ext cx="5468620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10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宝玉之目看黛玉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88485" y="3823970"/>
            <a:ext cx="7470140" cy="2919839"/>
          </a:xfrm>
          <a:prstGeom prst="snip2Same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803E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脂评：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不写衣裙妆饰,正是宝玉眼中不屑之物,故不曾看见。黛玉之举止容貌,亦是宝玉眼中看、心中评。若不是宝玉,断不能知黛玉是何等品貌。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123190" y="1085850"/>
            <a:ext cx="11981815" cy="2030095"/>
          </a:xfrm>
          <a:prstGeom prst="rect">
            <a:avLst/>
          </a:prstGeom>
          <a:solidFill>
            <a:srgbClr val="EEFE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原文：</a:t>
            </a:r>
            <a:r>
              <a:rPr lang="zh-CN" altLang="en-US" sz="28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两弯似蹙非蹙罥烟眉,一双似喜非喜含情目。态生两靥之愁,娇袭一身之病。泪光点点,娇喘微微。闲静时如姣花照水,行动处似弱柳扶风。心较比干多一窍,病如西子胜三分。</a:t>
            </a:r>
            <a:endParaRPr lang="zh-CN" altLang="en-US" sz="2800" b="1" dirty="0">
              <a:solidFill>
                <a:srgbClr val="FD030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389120" y="2900045"/>
            <a:ext cx="7409815" cy="711200"/>
          </a:xfrm>
          <a:prstGeom prst="wedgeRoundRectCallout">
            <a:avLst>
              <a:gd name="adj1" fmla="val -53657"/>
              <a:gd name="adj2" fmla="val -101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zh-CN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清淡脱俗、多愁多病、娇弱聪慧</a:t>
            </a:r>
            <a:endParaRPr lang="zh-CN" altLang="zh-CN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7349" name="图片 1" descr="t0183cf0bbc923bc3a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3190" y="3206115"/>
            <a:ext cx="3944620" cy="3555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99335" grpId="0" bldLvl="0" animBg="1"/>
      <p:bldP spid="10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TextBox 3"/>
          <p:cNvSpPr txBox="1"/>
          <p:nvPr/>
        </p:nvSpPr>
        <p:spPr>
          <a:xfrm>
            <a:off x="101600" y="909320"/>
            <a:ext cx="11988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宝玉眼中的黛玉为何与众不同？为何直到宝玉处方有如此不同的描绘?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合作探究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227965" y="1537970"/>
            <a:ext cx="11862435" cy="2030095"/>
          </a:xfrm>
          <a:prstGeom prst="rect">
            <a:avLst/>
          </a:prstGeom>
          <a:solidFill>
            <a:srgbClr val="EEFE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原文：</a:t>
            </a:r>
            <a:r>
              <a:rPr lang="zh-CN" altLang="en-US" sz="2800" b="1" dirty="0">
                <a:solidFill>
                  <a:srgbClr val="FD0303"/>
                </a:solidFill>
                <a:latin typeface="微软雅黑" panose="020B0503020204020204" charset="-122"/>
                <a:ea typeface="微软雅黑" panose="020B0503020204020204" charset="-122"/>
              </a:rPr>
              <a:t>宝玉看罢,因笑道:“这个妹妹我曾见过的。”贾母笑道:“可又是胡说,你又何曾见过他?”宝玉笑道:“虽然未曾见过他,然我看着面善,心里就算是旧相识,今日只作远别重逢,亦未为不可。”</a:t>
            </a:r>
            <a:endParaRPr lang="zh-CN" altLang="en-US" sz="2800" b="1" dirty="0">
              <a:solidFill>
                <a:srgbClr val="FD030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8" name="圆角矩形标注 12297"/>
          <p:cNvSpPr/>
          <p:nvPr/>
        </p:nvSpPr>
        <p:spPr>
          <a:xfrm>
            <a:off x="6352223" y="4616768"/>
            <a:ext cx="5619750" cy="1619250"/>
          </a:xfrm>
          <a:prstGeom prst="wedgeRoundRectCallout">
            <a:avLst>
              <a:gd name="adj1" fmla="val -53657"/>
              <a:gd name="adj2" fmla="val -101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zh-CN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宝玉在这里表现出来的对世间万物的怜悯之心是由对黛玉的挚爱,对黛玉整个生命的痛惜唤起的。</a:t>
            </a:r>
            <a:endParaRPr lang="zh-CN" altLang="zh-CN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8373" name="图片 1" descr="2009052014544172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3681730"/>
            <a:ext cx="5074920" cy="2624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7345" grpId="0"/>
      <p:bldP spid="99335" grpId="0" bldLvl="0" animBg="1"/>
      <p:bldP spid="1229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0"/>
            <a:ext cx="12192000" cy="829945"/>
          </a:xfrm>
          <a:prstGeom prst="rect">
            <a:avLst/>
          </a:prstGeom>
          <a:solidFill>
            <a:srgbClr val="CDFFBE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贾    宝    玉</a:t>
            </a:r>
            <a:endParaRPr kumimoji="1" lang="zh-CN" altLang="en-US" sz="4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206615" y="829945"/>
            <a:ext cx="498602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【</a:t>
            </a:r>
            <a:r>
              <a:rPr kumimoji="1" lang="zh-CN" altLang="en-US" sz="4000" b="1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小档案</a:t>
            </a:r>
            <a:r>
              <a:rPr kumimoji="1" lang="en-US" altLang="zh-CN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】</a:t>
            </a:r>
            <a:endParaRPr kumimoji="1" lang="en-US" altLang="zh-CN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325043" y="1610995"/>
            <a:ext cx="2895600" cy="279971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昵称：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相貌：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性格：</a:t>
            </a:r>
            <a:endParaRPr lang="zh-CN" altLang="en-US" sz="3200" b="1" noProof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自我简介：</a:t>
            </a:r>
            <a:endParaRPr kumimoji="1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824" name="Text Box 9"/>
          <p:cNvSpPr txBox="1"/>
          <p:nvPr/>
        </p:nvSpPr>
        <p:spPr>
          <a:xfrm>
            <a:off x="7325360" y="4499610"/>
            <a:ext cx="45148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我是“混世魔王”“不通世务，怕读文章”，我的名言是“男人泥做的，女人水做的” 。</a:t>
            </a:r>
            <a:endParaRPr lang="zh-CN" altLang="en-US" sz="28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534083" y="1610678"/>
            <a:ext cx="1828800" cy="52197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混世魔王</a:t>
            </a:r>
            <a:endParaRPr kumimoji="1" lang="zh-CN" altLang="en-US" sz="28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615680" y="3013393"/>
            <a:ext cx="663575" cy="82994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8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n-ea"/>
                <a:cs typeface="+mn-cs"/>
              </a:rPr>
              <a:t>？</a:t>
            </a:r>
            <a:endParaRPr kumimoji="1" lang="zh-CN" altLang="en-US" sz="48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4278" name="文本框 97286"/>
          <p:cNvSpPr txBox="1"/>
          <p:nvPr/>
        </p:nvSpPr>
        <p:spPr>
          <a:xfrm>
            <a:off x="8534400" y="2398713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最是极好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9393" name="图片 1" descr="U1735P28T3D1211172F326DT20060822121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29945"/>
            <a:ext cx="7207250" cy="6028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8" grpId="0" bldLvl="0" animBg="1"/>
      <p:bldP spid="6149" grpId="0" bldLvl="0" animBg="1"/>
      <p:bldP spid="34824" grpId="0"/>
      <p:bldP spid="6150" grpId="0" bldLvl="0" animBg="1"/>
      <p:bldP spid="6152" grpId="0" bldLvl="0" animBg="1"/>
      <p:bldP spid="5427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出场前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9394" name="文本框 55298"/>
          <p:cNvSpPr txBox="1"/>
          <p:nvPr/>
        </p:nvSpPr>
        <p:spPr>
          <a:xfrm>
            <a:off x="280670" y="1522095"/>
            <a:ext cx="59690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王夫人说：“孽根祸胎”、“混世魔王”、“一时甜言蜜语，一时有天无日，一时又疯疯傻傻”</a:t>
            </a:r>
            <a:endParaRPr lang="zh-CN" altLang="en-US" sz="32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9395" name="文本框 55299"/>
          <p:cNvSpPr txBox="1"/>
          <p:nvPr/>
        </p:nvSpPr>
        <p:spPr>
          <a:xfrm>
            <a:off x="280670" y="3583940"/>
            <a:ext cx="59683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黛玉：</a:t>
            </a: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（听母亲说）</a:t>
            </a:r>
            <a:r>
              <a:rPr lang="zh-CN" altLang="en-US" sz="32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“衔玉所生”的表哥“顽劣异常，极恶读书，最喜在内帏厮混”</a:t>
            </a:r>
            <a:endParaRPr lang="zh-CN" altLang="en-US" sz="3200" b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0345" y="5440045"/>
            <a:ext cx="2044065" cy="64516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叛    逆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0" y="5440045"/>
            <a:ext cx="2044065" cy="64516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侧面描写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43" name="图片 53251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76035" y="1635125"/>
            <a:ext cx="5154930" cy="44500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9394" grpId="0"/>
      <p:bldP spid="59395" grpId="0"/>
      <p:bldP spid="3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出场后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9394" name="文本框 55298"/>
          <p:cNvSpPr txBox="1"/>
          <p:nvPr/>
        </p:nvSpPr>
        <p:spPr>
          <a:xfrm>
            <a:off x="6143625" y="5149850"/>
            <a:ext cx="56197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黛玉眼中的宝玉：宝玉是一个眉清目秀、英俊多情的年轻公子，黛玉觉得非常眼熟，产生亲热感。</a:t>
            </a:r>
            <a:endParaRPr lang="zh-CN" altLang="en-US" sz="2800" b="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1443" name="图片 53251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28715" y="1635125"/>
            <a:ext cx="5302250" cy="3414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8125" y="1546225"/>
            <a:ext cx="571309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96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头上戴着束发嵌宝紫金冠，齐眉勒着二龙戏珠金抹额，一件二色金百蝶穿花大红箭袖，束着五彩丝攒花结长穗宫绦，外罩石青起花八团倭缎排穗褂，登着青缎粉底小朝靴。面若中秋之月，色如春晓之花，鬓若刀裁，眉如墨画，鼻如悬胆，睛若秋波，虽怒时而似笑，即视而有情。项上金螭缨络，又有一根五色丝绦，系着一块美玉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9394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《西江月》二词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pSp>
        <p:nvGrpSpPr>
          <p:cNvPr id="61441" name="组合 57345"/>
          <p:cNvGrpSpPr/>
          <p:nvPr/>
        </p:nvGrpSpPr>
        <p:grpSpPr>
          <a:xfrm>
            <a:off x="918376" y="1193483"/>
            <a:ext cx="4039084" cy="4949825"/>
            <a:chOff x="-99" y="1"/>
            <a:chExt cx="1428" cy="2966"/>
          </a:xfrm>
        </p:grpSpPr>
        <p:sp>
          <p:nvSpPr>
            <p:cNvPr id="64514" name="矩形 57346"/>
            <p:cNvSpPr/>
            <p:nvPr/>
          </p:nvSpPr>
          <p:spPr>
            <a:xfrm>
              <a:off x="-99" y="1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无故寻愁觅恨，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15" name="矩形 57347"/>
            <p:cNvSpPr/>
            <p:nvPr/>
          </p:nvSpPr>
          <p:spPr>
            <a:xfrm>
              <a:off x="-99" y="399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有时似傻如狂。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16" name="矩形 57348"/>
            <p:cNvSpPr/>
            <p:nvPr/>
          </p:nvSpPr>
          <p:spPr>
            <a:xfrm>
              <a:off x="-99" y="749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纵然生得好皮囊，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17" name="矩形 57349"/>
            <p:cNvSpPr/>
            <p:nvPr/>
          </p:nvSpPr>
          <p:spPr>
            <a:xfrm>
              <a:off x="-99" y="1124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腹内原来草莽。</a:t>
              </a:r>
              <a:endParaRPr lang="zh-CN" altLang="en-US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18" name="矩形 57350"/>
            <p:cNvSpPr/>
            <p:nvPr/>
          </p:nvSpPr>
          <p:spPr>
            <a:xfrm>
              <a:off x="-99" y="1520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潦倒不能世务，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19" name="矩形 57351"/>
            <p:cNvSpPr/>
            <p:nvPr/>
          </p:nvSpPr>
          <p:spPr>
            <a:xfrm>
              <a:off x="-99" y="1894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愚顽怕读文章。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0" name="矩形 57352"/>
            <p:cNvSpPr/>
            <p:nvPr/>
          </p:nvSpPr>
          <p:spPr>
            <a:xfrm>
              <a:off x="-99" y="2244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行为偏僻性乖张，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1" name="矩形 57353"/>
            <p:cNvSpPr/>
            <p:nvPr/>
          </p:nvSpPr>
          <p:spPr>
            <a:xfrm>
              <a:off x="-99" y="2617"/>
              <a:ext cx="1428" cy="35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那管世人诽谤！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1450" name="组合 57354"/>
          <p:cNvGrpSpPr/>
          <p:nvPr/>
        </p:nvGrpSpPr>
        <p:grpSpPr>
          <a:xfrm>
            <a:off x="5880735" y="1236663"/>
            <a:ext cx="4021455" cy="4906962"/>
            <a:chOff x="0" y="63"/>
            <a:chExt cx="6333" cy="7726"/>
          </a:xfrm>
        </p:grpSpPr>
        <p:sp>
          <p:nvSpPr>
            <p:cNvPr id="64523" name="矩形 57355"/>
            <p:cNvSpPr/>
            <p:nvPr/>
          </p:nvSpPr>
          <p:spPr>
            <a:xfrm>
              <a:off x="0" y="63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富贵不知乐业，</a:t>
              </a:r>
              <a:endParaRPr lang="zh-CN" altLang="en-US" sz="1200" b="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endParaRPr>
            </a:p>
          </p:txBody>
        </p:sp>
        <p:sp>
          <p:nvSpPr>
            <p:cNvPr id="64524" name="矩形 57356"/>
            <p:cNvSpPr/>
            <p:nvPr/>
          </p:nvSpPr>
          <p:spPr>
            <a:xfrm>
              <a:off x="0" y="981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贫穷难耐凄凉。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5" name="矩形 57357"/>
            <p:cNvSpPr/>
            <p:nvPr/>
          </p:nvSpPr>
          <p:spPr>
            <a:xfrm>
              <a:off x="1" y="2027"/>
              <a:ext cx="6332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可怜辜负好时光，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6" name="矩形 57358"/>
            <p:cNvSpPr/>
            <p:nvPr/>
          </p:nvSpPr>
          <p:spPr>
            <a:xfrm>
              <a:off x="0" y="2945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于国于家无望。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7" name="矩形 57359"/>
            <p:cNvSpPr/>
            <p:nvPr/>
          </p:nvSpPr>
          <p:spPr>
            <a:xfrm>
              <a:off x="0" y="3926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天下无能第一，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8" name="矩形 57360"/>
            <p:cNvSpPr/>
            <p:nvPr/>
          </p:nvSpPr>
          <p:spPr>
            <a:xfrm>
              <a:off x="0" y="4908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古今不肖无双。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29" name="矩形 57361"/>
            <p:cNvSpPr/>
            <p:nvPr/>
          </p:nvSpPr>
          <p:spPr>
            <a:xfrm>
              <a:off x="1" y="5954"/>
              <a:ext cx="6332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寄言纨袴与膏梁，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530" name="矩形 57362"/>
            <p:cNvSpPr/>
            <p:nvPr/>
          </p:nvSpPr>
          <p:spPr>
            <a:xfrm>
              <a:off x="0" y="6871"/>
              <a:ext cx="6333" cy="91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anchor="ctr"/>
            <a:p>
              <a:pPr algn="ctr"/>
              <a:r>
                <a:rPr lang="zh-CN" altLang="en-US" sz="3600" b="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莫效此儿形状！</a:t>
              </a:r>
              <a:endParaRPr lang="zh-CN" altLang="en-US" sz="3600" b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矩形 58369"/>
          <p:cNvSpPr/>
          <p:nvPr/>
        </p:nvSpPr>
        <p:spPr>
          <a:xfrm>
            <a:off x="292100" y="1148080"/>
            <a:ext cx="11482705" cy="21736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pPr fontAlgn="auto">
              <a:lnSpc>
                <a:spcPts val="4060"/>
              </a:lnSpc>
            </a:pP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这两首词里说贾宝玉是“草莽”、“愚顽”、“偏僻”、“乖张”、“无能”、“不肖”等等，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看来似嘲，其实是赞。</a:t>
            </a: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因为这些都是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借封建统治阶级的眼光来看的。</a:t>
            </a: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用反面文章把贾宝玉作为一个封建叛逆者的思想、性格，概括地揭示了出来。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2466" name="矩形 58370"/>
          <p:cNvSpPr/>
          <p:nvPr/>
        </p:nvSpPr>
        <p:spPr>
          <a:xfrm>
            <a:off x="292100" y="3410585"/>
            <a:ext cx="6257925" cy="32150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pPr fontAlgn="auto">
              <a:lnSpc>
                <a:spcPts val="4060"/>
              </a:lnSpc>
            </a:pP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贾宝玉这些被封建统治阶级视为“偏僻”、“乖张”、大逆不道的言行，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正表现了他对封建统治阶级的精神支柱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孔孟之道的大胆挑战与批判。</a:t>
            </a: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而“那些世人诽谤”，则更是对他那种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傲岸倔强的叛逆性格</a:t>
            </a:r>
            <a:r>
              <a:rPr lang="zh-CN" altLang="en-US" sz="2800" dirty="0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的赞扬。</a:t>
            </a:r>
            <a:endParaRPr lang="zh-CN" altLang="en-US" sz="2800" dirty="0">
              <a:solidFill>
                <a:srgbClr val="CC009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《西江月》二词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705" y="3411220"/>
            <a:ext cx="5118100" cy="32143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 bldLvl="0" animBg="1"/>
      <p:bldP spid="6246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43009"/>
          <p:cNvSpPr txBox="1"/>
          <p:nvPr/>
        </p:nvSpPr>
        <p:spPr>
          <a:xfrm>
            <a:off x="3452813" y="218758"/>
            <a:ext cx="5519737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理清思路</a:t>
            </a:r>
            <a:endParaRPr lang="zh-CN" altLang="en-US" sz="8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865" y="1797050"/>
            <a:ext cx="10394315" cy="47669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矩形 58369"/>
          <p:cNvSpPr/>
          <p:nvPr/>
        </p:nvSpPr>
        <p:spPr>
          <a:xfrm>
            <a:off x="351790" y="1879600"/>
            <a:ext cx="6064250" cy="3538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宝玉的平等民主思想，也是贾宝玉对封建思想不满和反抗的一种形式。应该说，摔玉的情节也表现了贾宝玉的叛逆性格。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摔  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66562" name="图片 1" descr="mp29513617_1440650741345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0970" y="1878965"/>
            <a:ext cx="5472430" cy="3538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61441"/>
          <p:cNvSpPr/>
          <p:nvPr/>
        </p:nvSpPr>
        <p:spPr>
          <a:xfrm>
            <a:off x="1232535" y="1520190"/>
            <a:ext cx="4759960" cy="7067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英俊潇洒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65538" name="矩形 61442"/>
          <p:cNvSpPr/>
          <p:nvPr/>
        </p:nvSpPr>
        <p:spPr>
          <a:xfrm>
            <a:off x="1232535" y="2451735"/>
            <a:ext cx="4759960" cy="7067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善良多情</a:t>
            </a:r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9" name="矩形 61443"/>
          <p:cNvSpPr/>
          <p:nvPr/>
        </p:nvSpPr>
        <p:spPr>
          <a:xfrm>
            <a:off x="1232535" y="3295015"/>
            <a:ext cx="4759960" cy="7067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蔑视功名利禄</a:t>
            </a:r>
            <a:r>
              <a:rPr lang="zh-CN" altLang="en-US" sz="4000" dirty="0">
                <a:solidFill>
                  <a:srgbClr val="FF0000"/>
                </a:solidFill>
                <a:latin typeface="Trebuchet MS" panose="020B0603020202090204" pitchFamily="2" charset="0"/>
                <a:ea typeface="幼圆" panose="02010509060101010101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65540" name="矩形 61444"/>
          <p:cNvSpPr/>
          <p:nvPr/>
        </p:nvSpPr>
        <p:spPr>
          <a:xfrm>
            <a:off x="1232535" y="4182745"/>
            <a:ext cx="4759960" cy="7067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争取个性解放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  <p:sp>
        <p:nvSpPr>
          <p:cNvPr id="65541" name="矩形 61445"/>
          <p:cNvSpPr/>
          <p:nvPr/>
        </p:nvSpPr>
        <p:spPr>
          <a:xfrm>
            <a:off x="1232535" y="5069840"/>
            <a:ext cx="4759960" cy="7067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具有封建叛逆精神</a:t>
            </a:r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矩形 61446"/>
          <p:cNvSpPr/>
          <p:nvPr/>
        </p:nvSpPr>
        <p:spPr>
          <a:xfrm>
            <a:off x="6146483" y="1520190"/>
            <a:ext cx="5562600" cy="425640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p>
            <a:pPr fontAlgn="auto">
              <a:lnSpc>
                <a:spcPts val="406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贾宝玉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是封建叛逆者。他厌恶封建社会的仕宦道路，尖刻地讽刺那些热衷于功名的人是“沽名钓誉之徒”、“国贼禄鬼之流”。他一反“男尊女卑”的封建道德观念，说∶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“女儿是水作的骨肉，男子是泥作的骨肉，我见了女儿，便清爽；见了男子，便觉浊臭逼人！”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>
            <a:hlinkClick r:id="rId1" action="ppaction://hlinkfile"/>
          </p:cNvPr>
          <p:cNvSpPr/>
          <p:nvPr/>
        </p:nvSpPr>
        <p:spPr>
          <a:xfrm>
            <a:off x="0" y="0"/>
            <a:ext cx="12192000" cy="922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>
              <a:spcBef>
                <a:spcPct val="50000"/>
              </a:spcBef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贾宝玉形象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bldLvl="0" animBg="1"/>
      <p:bldP spid="65537" grpId="0" bldLvl="0" animBg="1"/>
      <p:bldP spid="65538" grpId="0" bldLvl="0" animBg="1"/>
      <p:bldP spid="65539" grpId="0" bldLvl="0" animBg="1"/>
      <p:bldP spid="65540" grpId="0" bldLvl="0" animBg="1"/>
      <p:bldP spid="65541" grpId="0" bldLvl="0" animBg="1" uiExpand="1"/>
      <p:bldP spid="5" grpId="0" bldLvl="0" animBg="1" uiExpan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43009"/>
          <p:cNvSpPr txBox="1"/>
          <p:nvPr/>
        </p:nvSpPr>
        <p:spPr>
          <a:xfrm>
            <a:off x="3690303" y="159068"/>
            <a:ext cx="5519737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探究提升</a:t>
            </a:r>
            <a:endParaRPr lang="zh-CN" altLang="en-US" sz="8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1461650762080522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135" y="1664335"/>
            <a:ext cx="9842500" cy="49676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234315" y="80010"/>
            <a:ext cx="11723370" cy="560070"/>
          </a:xfrm>
          <a:solidFill>
            <a:srgbClr val="CDFFBE"/>
          </a:solidFill>
        </p:spPr>
        <p:txBody>
          <a:bodyPr anchor="t">
            <a:normAutofit fontScale="25000"/>
          </a:bodyPr>
          <a:p>
            <a:pPr marL="0" indent="0" algn="ctr">
              <a:buNone/>
            </a:pPr>
            <a:r>
              <a:rPr lang="zh-CN" altLang="zh-CN" sz="12800" b="1">
                <a:latin typeface="微软雅黑" panose="020B0503020204020204" charset="-122"/>
                <a:ea typeface="微软雅黑" panose="020B0503020204020204" charset="-122"/>
              </a:rPr>
              <a:t>文中共25处直接写笑,哪些人物笑了?他们为什么要笑?</a:t>
            </a:r>
            <a:endParaRPr lang="en-US" altLang="zh-CN" sz="1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4315" y="867410"/>
            <a:ext cx="7393305" cy="45231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(1)林黛玉出于礼貌,不得不笑。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(2)贾母在贾府位居至尊,是喜悦而满足的笑。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(3)王夫人满意王熙凤做事周到而笑,对黛玉爱怜而笑。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(4)邢夫人回复贾母而笑,对黛玉爱怜而笑。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(5)王熙凤纯粹是为了巴结逢迎贾母,装腔作势而笑。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(6)贾宝玉是发自肺腑,出于自然的笑。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(7)探春是在宝玉杜撰后会意而笑。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(8)丫鬟们身份低下必须陪笑。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950" y="5617845"/>
            <a:ext cx="1172273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indent="0" algn="ctr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不同人物的笑是不一样的，笑反映了人物不同的性格特点。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781925" y="867410"/>
            <a:ext cx="4176395" cy="45231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7" grpId="1" build="p"/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234315" y="80010"/>
            <a:ext cx="11723370" cy="560070"/>
          </a:xfrm>
          <a:solidFill>
            <a:srgbClr val="CDFFBE"/>
          </a:solidFill>
        </p:spPr>
        <p:txBody>
          <a:bodyPr anchor="t">
            <a:normAutofit fontScale="25000"/>
          </a:bodyPr>
          <a:p>
            <a:pPr marL="0" indent="0">
              <a:buNone/>
            </a:pPr>
            <a:r>
              <a:rPr lang="zh-CN" altLang="zh-CN" sz="1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本文中几次写到哭?是哪些人在哭?从哭中塑造了人物怎样的性格?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4315" y="1297940"/>
            <a:ext cx="7393305" cy="28613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文中总共写了36次哭;出场的主要人物都哭了。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贾母见外孙女时“大哭”。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黛玉在拜见外祖母时也哭个“不停”。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王熙凤出场后也为黛玉的不幸而哭。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宝、黛初会,满脸泪痕。</a:t>
            </a:r>
            <a:endParaRPr lang="zh-CN" altLang="zh-CN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315" y="4570095"/>
            <a:ext cx="11722735" cy="20300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小说通过人物的哭、笑反映人物的性格特征；同时,通过哭、笑还可使我们产生贾府既是个礼仪之家,又是个虚伪之家的印象；也让我们了解贾府这个封建大家庭最后不可逆转的悲剧结局。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18120" y="1297940"/>
            <a:ext cx="4139565" cy="286131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7" grpId="1" build="p"/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9545" y="1166495"/>
            <a:ext cx="11243945" cy="507746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69545" y="172085"/>
            <a:ext cx="11244580" cy="645160"/>
          </a:xfrm>
          <a:prstGeom prst="rect">
            <a:avLst/>
          </a:prstGeom>
          <a:solidFill>
            <a:srgbClr val="CDFFBE"/>
          </a:solidFill>
          <a:ln w="19050">
            <a:solidFill>
              <a:srgbClr val="0803ED"/>
            </a:solidFill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林黛玉去了哪几处，见了哪些人？请你为林黛玉画一幅进贾府的简明行程图。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" y="1254760"/>
            <a:ext cx="10828655" cy="4900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589145" y="1166495"/>
            <a:ext cx="7407275" cy="507746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20483" name="文本框 20482"/>
          <p:cNvSpPr txBox="1"/>
          <p:nvPr/>
        </p:nvSpPr>
        <p:spPr>
          <a:xfrm>
            <a:off x="169545" y="1166495"/>
            <a:ext cx="427736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扬州--金陵贾府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69545" y="2000250"/>
            <a:ext cx="4277360" cy="1383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贾母处：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史、王邢李夫人、三姐妹、王熙凤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545" y="172085"/>
            <a:ext cx="11826875" cy="645160"/>
          </a:xfrm>
          <a:prstGeom prst="rect">
            <a:avLst/>
          </a:prstGeom>
          <a:solidFill>
            <a:srgbClr val="CDFFBE"/>
          </a:solidFill>
          <a:ln w="19050">
            <a:solidFill>
              <a:srgbClr val="0803ED"/>
            </a:solidFill>
          </a:ln>
        </p:spPr>
        <p:txBody>
          <a:bodyPr wrap="square" anchor="t">
            <a:spAutoFit/>
          </a:bodyPr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林黛玉去了哪几处，见了哪些人？请你为林黛玉画一幅进贾府的简明行程图。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6465" y="1360805"/>
            <a:ext cx="7112635" cy="4819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545" y="3580765"/>
            <a:ext cx="4277360" cy="7372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贾赦处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545" y="4514215"/>
            <a:ext cx="4277360" cy="7372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贾政处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545" y="5506720"/>
            <a:ext cx="4277360" cy="7372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贾母处：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宝玉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/>
      <p:bldP spid="20484" grpId="1" bldLvl="0"/>
      <p:bldP spid="20484" grpId="2" bldLvl="0"/>
      <p:bldP spid="20484" grpId="3" bldLvl="0"/>
      <p:bldP spid="20484" grpId="4" bldLvl="0"/>
      <p:bldP spid="20484" grpId="5" bldLvl="0" animBg="1"/>
      <p:bldP spid="3" grpId="0" bldLvl="0" animBg="1"/>
      <p:bldP spid="2" grpId="0" bldLvl="0"/>
      <p:bldP spid="2" grpId="1" bldLvl="0"/>
      <p:bldP spid="2" grpId="2" bldLvl="0"/>
      <p:bldP spid="2" grpId="3" bldLvl="0"/>
      <p:bldP spid="2" grpId="4" bldLvl="0"/>
      <p:bldP spid="2" grpId="5" bldLvl="0" animBg="1"/>
      <p:bldP spid="6" grpId="0" bldLvl="0"/>
      <p:bldP spid="6" grpId="1" bldLvl="0"/>
      <p:bldP spid="6" grpId="2" bldLvl="0"/>
      <p:bldP spid="6" grpId="3" bldLvl="0"/>
      <p:bldP spid="6" grpId="4" bldLvl="0"/>
      <p:bldP spid="6" grpId="5" bldLvl="0" animBg="1"/>
      <p:bldP spid="7" grpId="0" bldLvl="0"/>
      <p:bldP spid="7" grpId="1" bldLvl="0"/>
      <p:bldP spid="7" grpId="2" bldLvl="0"/>
      <p:bldP spid="7" grpId="3" bldLvl="0"/>
      <p:bldP spid="7" grpId="4" bldLvl="0"/>
      <p:bldP spid="7" grpId="5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22529"/>
          <p:cNvSpPr/>
          <p:nvPr/>
        </p:nvSpPr>
        <p:spPr>
          <a:xfrm>
            <a:off x="283845" y="161925"/>
            <a:ext cx="11287125" cy="706755"/>
          </a:xfrm>
          <a:prstGeom prst="rect">
            <a:avLst/>
          </a:prstGeom>
          <a:solidFill>
            <a:srgbClr val="CDFFBE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从本文，我们可以看到什么？</a:t>
            </a:r>
            <a:r>
              <a:rPr lang="zh-CN" altLang="en-US" sz="3600" b="0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endParaRPr lang="zh-CN" altLang="en-US" sz="3600" b="0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0482" name="矩形 22530"/>
          <p:cNvSpPr/>
          <p:nvPr/>
        </p:nvSpPr>
        <p:spPr>
          <a:xfrm>
            <a:off x="282575" y="1198880"/>
            <a:ext cx="4739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封建社会的不平等，贾府大富大路贵，穷奢极侈，令人惊讶眩目。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22530"/>
          <p:cNvSpPr/>
          <p:nvPr/>
        </p:nvSpPr>
        <p:spPr>
          <a:xfrm>
            <a:off x="283845" y="2399665"/>
            <a:ext cx="445008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在这个封建家庭中，实行的是封建专制，家长统治，由贾母一人说了算数，由贾母一人支配一切。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" name="矩形 22530"/>
          <p:cNvSpPr/>
          <p:nvPr/>
        </p:nvSpPr>
        <p:spPr>
          <a:xfrm>
            <a:off x="283845" y="4054475"/>
            <a:ext cx="445008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在这个封建家庭中，封建的秩序扼杀个性，繁缛的礼仪使用权人活泼不得，空气十分压抑。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矩形 22530"/>
          <p:cNvSpPr/>
          <p:nvPr/>
        </p:nvSpPr>
        <p:spPr>
          <a:xfrm>
            <a:off x="185420" y="5709285"/>
            <a:ext cx="116871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这个封建社会已经在开始动摇了，宝玉的对封建社会的全部意识不迷信，并对这些封建秩序有所违拗，是反叛倾向的表现。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5" name="图片 4" descr="201708241355095785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1580" y="1388745"/>
            <a:ext cx="6549390" cy="40798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48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ldLvl="0" animBg="1"/>
      <p:bldP spid="20482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43009"/>
          <p:cNvSpPr txBox="1"/>
          <p:nvPr/>
        </p:nvSpPr>
        <p:spPr>
          <a:xfrm>
            <a:off x="3452813" y="218758"/>
            <a:ext cx="5519737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环境描写</a:t>
            </a:r>
            <a:endParaRPr lang="zh-CN" altLang="en-US" sz="8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768475"/>
            <a:ext cx="10238105" cy="47644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 txBox="1"/>
          <p:nvPr/>
        </p:nvSpPr>
        <p:spPr>
          <a:xfrm>
            <a:off x="149225" y="1236345"/>
            <a:ext cx="6685915" cy="2173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4060"/>
              </a:lnSpc>
            </a:pPr>
            <a:r>
              <a:rPr lang="zh-CN" altLang="en-US" sz="2800" b="1" dirty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</a:rPr>
              <a:t>古人已经说过，这一回与其说写的是林黛玉还不如说写的是贾府。林黛玉的母亲说外祖母家“与别家不同”。她是从哪些方面看到、感受到”与别家不同”的呢？</a:t>
            </a:r>
            <a:endParaRPr lang="zh-CN" altLang="en-US" sz="2800" b="1" dirty="0">
              <a:solidFill>
                <a:srgbClr val="00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2"/>
          <p:cNvSpPr txBox="1"/>
          <p:nvPr/>
        </p:nvSpPr>
        <p:spPr>
          <a:xfrm>
            <a:off x="149225" y="93345"/>
            <a:ext cx="11210290" cy="1143000"/>
          </a:xfrm>
          <a:prstGeom prst="rect">
            <a:avLst/>
          </a:prstGeom>
          <a:blipFill>
            <a:blip r:embed="rId1"/>
          </a:blipFill>
          <a:ln w="9525">
            <a:noFill/>
          </a:ln>
        </p:spPr>
        <p:txBody>
          <a:bodyPr anchor="t"/>
          <a:p>
            <a:pPr defTabSz="914400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贾府的环境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570" y="1334770"/>
            <a:ext cx="4258945" cy="4140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9225" y="3822700"/>
            <a:ext cx="6686550" cy="165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406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作者就是以黛玉进府的行踪为线索,通过她的视线来描写贾府这一典型环境,这也是作者第一次向读者展现小说的典型环境。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506" grpId="0"/>
      <p:bldP spid="100" grpId="0"/>
    </p:bldLst>
  </p:timing>
</p:sld>
</file>

<file path=ppt/tags/tag1.xml><?xml version="1.0" encoding="utf-8"?>
<p:tagLst xmlns:p="http://schemas.openxmlformats.org/presentationml/2006/main">
  <p:tag name="REFSHAPE" val="251511716"/>
  <p:tag name="KSO_WM_UNIT_PLACING_PICTURE_USER_VIEWPORT" val="{&quot;height&quot;:7750,&quot;width&quot;:600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5328</Words>
  <Application>WPS 演示</Application>
  <PresentationFormat>宽屏</PresentationFormat>
  <Paragraphs>420</Paragraphs>
  <Slides>44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2" baseType="lpstr">
      <vt:lpstr>Arial</vt:lpstr>
      <vt:lpstr>宋体</vt:lpstr>
      <vt:lpstr>Wingdings</vt:lpstr>
      <vt:lpstr>Rockwell Extra Bold</vt:lpstr>
      <vt:lpstr>Calibri</vt:lpstr>
      <vt:lpstr>微软雅黑</vt:lpstr>
      <vt:lpstr>隶书</vt:lpstr>
      <vt:lpstr>楷体_GB2312</vt:lpstr>
      <vt:lpstr>仿宋_GB2312</vt:lpstr>
      <vt:lpstr>Arial Unicode MS</vt:lpstr>
      <vt:lpstr>方正姚体</vt:lpstr>
      <vt:lpstr>Courier New</vt:lpstr>
      <vt:lpstr>Rockwell Condensed</vt:lpstr>
      <vt:lpstr>Rockwell</vt:lpstr>
      <vt:lpstr>Segoe Print</vt:lpstr>
      <vt:lpstr>DengXian</vt:lpstr>
      <vt:lpstr>新宋体</vt:lpstr>
      <vt:lpstr>华文新魏</vt:lpstr>
      <vt:lpstr>黑体</vt:lpstr>
      <vt:lpstr>Tahoma</vt:lpstr>
      <vt:lpstr>Calibri</vt:lpstr>
      <vt:lpstr>华文隶书</vt:lpstr>
      <vt:lpstr>仿宋</vt:lpstr>
      <vt:lpstr>Times New Roman</vt:lpstr>
      <vt:lpstr>华文行楷</vt:lpstr>
      <vt:lpstr>幼圆</vt:lpstr>
      <vt:lpstr>Trebuchet MS</vt:lpstr>
      <vt:lpstr>木活字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贾府的“软件”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71</cp:revision>
  <dcterms:created xsi:type="dcterms:W3CDTF">2018-10-07T02:04:00Z</dcterms:created>
  <dcterms:modified xsi:type="dcterms:W3CDTF">2021-09-25T03:14:54Z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0C9BFD4FB17A4650915A6993A15D114B</vt:lpwstr>
  </property>
</Properties>
</file>