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mp3" ContentType="audio/unknown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36"/>
  </p:handoutMasterIdLst>
  <p:sldIdLst>
    <p:sldId id="272" r:id="rId2"/>
    <p:sldId id="302" r:id="rId3"/>
    <p:sldId id="256" r:id="rId4"/>
    <p:sldId id="270" r:id="rId5"/>
    <p:sldId id="268" r:id="rId6"/>
    <p:sldId id="269" r:id="rId7"/>
    <p:sldId id="267" r:id="rId8"/>
    <p:sldId id="271" r:id="rId9"/>
    <p:sldId id="266" r:id="rId10"/>
    <p:sldId id="261" r:id="rId11"/>
    <p:sldId id="257" r:id="rId12"/>
    <p:sldId id="279" r:id="rId13"/>
    <p:sldId id="285" r:id="rId14"/>
    <p:sldId id="265" r:id="rId15"/>
    <p:sldId id="264" r:id="rId16"/>
    <p:sldId id="263" r:id="rId17"/>
    <p:sldId id="280" r:id="rId18"/>
    <p:sldId id="284" r:id="rId19"/>
    <p:sldId id="283" r:id="rId20"/>
    <p:sldId id="282" r:id="rId21"/>
    <p:sldId id="281" r:id="rId22"/>
    <p:sldId id="277" r:id="rId23"/>
    <p:sldId id="276" r:id="rId24"/>
    <p:sldId id="275" r:id="rId25"/>
    <p:sldId id="274" r:id="rId26"/>
    <p:sldId id="301" r:id="rId27"/>
    <p:sldId id="300" r:id="rId28"/>
    <p:sldId id="297" r:id="rId29"/>
    <p:sldId id="295" r:id="rId30"/>
    <p:sldId id="294" r:id="rId31"/>
    <p:sldId id="262" r:id="rId32"/>
    <p:sldId id="293" r:id="rId33"/>
    <p:sldId id="291" r:id="rId34"/>
    <p:sldId id="292" r:id="rId3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00"/>
    <a:srgbClr val="A12107"/>
    <a:srgbClr val="66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06799F8-075E-4A3A-A7F6-7FBC6576F1A4}" styleName="主题样式 2 - 强调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9C7853C-536D-4A76-A0AE-DD22124D55A5}" styleName="主题样式 1 - 强调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9D7B26C5-4107-4FEC-AEDC-1716B250A1EF}" styleName="浅色样式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8799B23B-EC83-4686-B30A-512413B5E67A}" styleName="浅色样式 3 - 强调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5DA37D80-6434-44D0-A028-1B22A696006F}" styleName="浅色样式 3 - 强调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3C2FFA5D-87B4-456A-9821-1D502468CF0F}" styleName="主题样式 1 - 强调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8FB837D-C827-4EFA-A057-4D05807E0F7C}" styleName="主题样式 1 - 强调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5441" autoAdjust="0"/>
    <p:restoredTop sz="94659" autoAdjust="0"/>
  </p:normalViewPr>
  <p:slideViewPr>
    <p:cSldViewPr>
      <p:cViewPr varScale="1">
        <p:scale>
          <a:sx n="67" d="100"/>
          <a:sy n="67" d="100"/>
        </p:scale>
        <p:origin x="-1890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767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4" d="100"/>
          <a:sy n="54" d="100"/>
        </p:scale>
        <p:origin x="-2928" y="-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image" Target="../media/image4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B8039F-822F-49DA-A324-E231611AA2A7}" type="datetimeFigureOut">
              <a:rPr lang="zh-CN" altLang="en-US" smtClean="0"/>
              <a:t>2012/3/18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DE6DD4-1CE6-4A24-BE07-0B0DE4DB238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345070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2012/3/18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5121" y="5137993"/>
            <a:ext cx="841375" cy="1603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2012/3/18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2012/3/18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2012/3/18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2012/3/18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2012/3/18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2012/3/18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2012/3/18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2012/3/18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2012/3/18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2012/3/18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-374" b="8784"/>
          <a:stretch/>
        </p:blipFill>
        <p:spPr>
          <a:xfrm>
            <a:off x="-29610" y="-21501"/>
            <a:ext cx="9282130" cy="687950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2012/3/18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278"/>
            <a:ext cx="3919537" cy="933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wmf"/><Relationship Id="rId3" Type="http://schemas.openxmlformats.org/officeDocument/2006/relationships/hyperlink" Target="&#30002;&#21320;&#25112;&#20105;&#21040;&#20013;&#21326;&#27665;&#22269;&#30340;&#24314;&#31435;/&#30002;&#21320;&#25112;&#20105;&#21040;&#20013;&#21326;&#27665;&#22269;&#30340;&#24314;&#31435;.flv" TargetMode="External"/><Relationship Id="rId7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hyperlink" Target="&#25105;&#22269;&#31532;&#19968;&#39063;&#21407;&#23376;&#24377;&#12289;&#27682;&#24377;&#29190;&#28856;&#25104;&#21151;&#65288;&#39640;&#28165;&#26224;&#29256;&#65289;/&#25105;&#22269;&#31532;&#19968;&#39063;&#21407;&#23376;&#24377;&#12289;&#27682;&#24377;&#29190;&#28856;&#25104;&#21151;&#65288;&#39640;&#28165;&#26224;&#29256;&#65289;.f4v" TargetMode="External"/><Relationship Id="rId5" Type="http://schemas.openxmlformats.org/officeDocument/2006/relationships/image" Target="../media/image4.wmf"/><Relationship Id="rId4" Type="http://schemas.openxmlformats.org/officeDocument/2006/relationships/oleObject" Target="../embeddings/oleObject1.bin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14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>
            <a:hlinkClick r:id="rId3" action="ppaction://hlinkfile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50315606"/>
              </p:ext>
            </p:extLst>
          </p:nvPr>
        </p:nvGraphicFramePr>
        <p:xfrm>
          <a:off x="1835696" y="2420888"/>
          <a:ext cx="4896544" cy="136421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8" name="包装程序外壳对象" showAsIcon="1" r:id="rId4" imgW="2553120" imgH="711360" progId="Package">
                  <p:embed/>
                </p:oleObj>
              </mc:Choice>
              <mc:Fallback>
                <p:oleObj name="包装程序外壳对象" showAsIcon="1" r:id="rId4" imgW="2553120" imgH="711360" progId="Package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835696" y="2420888"/>
                        <a:ext cx="4896544" cy="136421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2">
            <a:hlinkClick r:id="rId6" action="ppaction://hlinkfile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7304896"/>
              </p:ext>
            </p:extLst>
          </p:nvPr>
        </p:nvGraphicFramePr>
        <p:xfrm>
          <a:off x="827584" y="4293096"/>
          <a:ext cx="7018209" cy="115212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9" name="包装程序外壳对象" showAsIcon="1" r:id="rId7" imgW="4331520" imgH="711360" progId="Package">
                  <p:embed/>
                </p:oleObj>
              </mc:Choice>
              <mc:Fallback>
                <p:oleObj name="包装程序外壳对象" showAsIcon="1" r:id="rId7" imgW="4331520" imgH="711360" progId="Package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827584" y="4293096"/>
                        <a:ext cx="7018209" cy="115212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92147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95536" y="908720"/>
            <a:ext cx="81369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660066"/>
                </a:solidFill>
                <a:latin typeface="方正稚艺简体" pitchFamily="65" charset="-122"/>
                <a:ea typeface="方正稚艺简体" pitchFamily="65" charset="-122"/>
              </a:rPr>
              <a:t>阅读课文，概括文章六部分的内容</a:t>
            </a:r>
            <a:endParaRPr lang="zh-CN" altLang="en-US" sz="4000" b="1" dirty="0">
              <a:solidFill>
                <a:srgbClr val="660066"/>
              </a:solidFill>
              <a:latin typeface="方正稚艺简体" pitchFamily="65" charset="-122"/>
              <a:ea typeface="方正稚艺简体" pitchFamily="65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23528" y="1628800"/>
            <a:ext cx="849694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2">
                    <a:lumMod val="25000"/>
                  </a:schemeClr>
                </a:solidFill>
                <a:latin typeface="华文楷体" pitchFamily="2" charset="-122"/>
                <a:ea typeface="华文楷体" pitchFamily="2" charset="-122"/>
              </a:rPr>
              <a:t>第一部分：</a:t>
            </a:r>
            <a:r>
              <a:rPr lang="zh-CN" altLang="en-US" sz="2800" b="1" dirty="0">
                <a:solidFill>
                  <a:schemeClr val="tx2"/>
                </a:solidFill>
                <a:latin typeface="华文楷体" pitchFamily="2" charset="-122"/>
                <a:ea typeface="华文楷体" pitchFamily="2" charset="-122"/>
              </a:rPr>
              <a:t>在</a:t>
            </a:r>
            <a:r>
              <a:rPr lang="zh-CN" altLang="en-US" sz="2800" b="1" dirty="0" smtClean="0">
                <a:solidFill>
                  <a:schemeClr val="tx2"/>
                </a:solidFill>
                <a:latin typeface="华文楷体" pitchFamily="2" charset="-122"/>
                <a:ea typeface="华文楷体" pitchFamily="2" charset="-122"/>
              </a:rPr>
              <a:t>一百多年</a:t>
            </a:r>
            <a:r>
              <a:rPr lang="zh-CN" altLang="en-US" sz="2800" b="1" dirty="0">
                <a:solidFill>
                  <a:schemeClr val="tx2"/>
                </a:solidFill>
                <a:latin typeface="华文楷体" pitchFamily="2" charset="-122"/>
                <a:ea typeface="华文楷体" pitchFamily="2" charset="-122"/>
              </a:rPr>
              <a:t>来中国历史乃至世界</a:t>
            </a:r>
            <a:r>
              <a:rPr lang="zh-CN" altLang="en-US" sz="2800" b="1" dirty="0" smtClean="0">
                <a:solidFill>
                  <a:schemeClr val="tx2"/>
                </a:solidFill>
                <a:latin typeface="华文楷体" pitchFamily="2" charset="-122"/>
                <a:ea typeface="华文楷体" pitchFamily="2" charset="-122"/>
              </a:rPr>
              <a:t>历史的背</a:t>
            </a:r>
            <a:r>
              <a:rPr lang="en-US" altLang="zh-CN" sz="2800" b="1" dirty="0" smtClean="0">
                <a:solidFill>
                  <a:schemeClr val="tx2"/>
                </a:solidFill>
                <a:latin typeface="华文楷体" pitchFamily="2" charset="-122"/>
                <a:ea typeface="华文楷体" pitchFamily="2" charset="-122"/>
              </a:rPr>
              <a:t>			</a:t>
            </a:r>
            <a:r>
              <a:rPr lang="zh-CN" altLang="en-US" sz="2800" b="1" dirty="0" smtClean="0">
                <a:solidFill>
                  <a:schemeClr val="tx2"/>
                </a:solidFill>
                <a:latin typeface="华文楷体" pitchFamily="2" charset="-122"/>
                <a:ea typeface="华文楷体" pitchFamily="2" charset="-122"/>
              </a:rPr>
              <a:t>景</a:t>
            </a:r>
            <a:r>
              <a:rPr lang="zh-CN" altLang="en-US" sz="2800" b="1" dirty="0">
                <a:solidFill>
                  <a:schemeClr val="tx2"/>
                </a:solidFill>
                <a:latin typeface="华文楷体" pitchFamily="2" charset="-122"/>
                <a:ea typeface="华文楷体" pitchFamily="2" charset="-122"/>
              </a:rPr>
              <a:t>上推出</a:t>
            </a:r>
            <a:r>
              <a:rPr lang="zh-CN" altLang="en-US" sz="2800" b="1" dirty="0" smtClean="0">
                <a:solidFill>
                  <a:schemeClr val="tx2"/>
                </a:solidFill>
                <a:latin typeface="华文楷体" pitchFamily="2" charset="-122"/>
                <a:ea typeface="华文楷体" pitchFamily="2" charset="-122"/>
              </a:rPr>
              <a:t>邓稼先，突出他的历史作用。</a:t>
            </a:r>
            <a:endParaRPr lang="zh-CN" altLang="en-US" sz="2800" dirty="0"/>
          </a:p>
        </p:txBody>
      </p:sp>
      <p:sp>
        <p:nvSpPr>
          <p:cNvPr id="2" name="TextBox 1"/>
          <p:cNvSpPr txBox="1"/>
          <p:nvPr/>
        </p:nvSpPr>
        <p:spPr>
          <a:xfrm>
            <a:off x="323528" y="2564904"/>
            <a:ext cx="82089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2">
                    <a:lumMod val="25000"/>
                  </a:schemeClr>
                </a:solidFill>
                <a:latin typeface="华文楷体" pitchFamily="2" charset="-122"/>
                <a:ea typeface="华文楷体" pitchFamily="2" charset="-122"/>
              </a:rPr>
              <a:t>第二部分：</a:t>
            </a:r>
            <a:r>
              <a:rPr lang="zh-CN" altLang="en-US" sz="2800" b="1" dirty="0">
                <a:solidFill>
                  <a:schemeClr val="tx2"/>
                </a:solidFill>
                <a:latin typeface="华文楷体" pitchFamily="2" charset="-122"/>
                <a:ea typeface="华文楷体" pitchFamily="2" charset="-122"/>
              </a:rPr>
              <a:t>简单介绍邓稼先的生平经历和贡献</a:t>
            </a:r>
            <a:r>
              <a:rPr lang="zh-CN" altLang="en-US" sz="2800" b="1" dirty="0" smtClean="0">
                <a:solidFill>
                  <a:schemeClr val="tx2"/>
                </a:solidFill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en-US" sz="2800" b="1" dirty="0">
              <a:solidFill>
                <a:schemeClr val="tx2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23528" y="3068960"/>
            <a:ext cx="828092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2">
                    <a:lumMod val="25000"/>
                  </a:schemeClr>
                </a:solidFill>
                <a:latin typeface="华文楷体" pitchFamily="2" charset="-122"/>
                <a:ea typeface="华文楷体" pitchFamily="2" charset="-122"/>
              </a:rPr>
              <a:t>第三部分：</a:t>
            </a:r>
            <a:r>
              <a:rPr lang="zh-CN" altLang="en-US" sz="2800" b="1" dirty="0">
                <a:solidFill>
                  <a:schemeClr val="tx2"/>
                </a:solidFill>
                <a:latin typeface="华文楷体" pitchFamily="2" charset="-122"/>
                <a:ea typeface="华文楷体" pitchFamily="2" charset="-122"/>
              </a:rPr>
              <a:t>在同奥本海默的对比中来写邓稼先，</a:t>
            </a:r>
            <a:r>
              <a:rPr lang="zh-CN" altLang="en-US" sz="2800" b="1" dirty="0" smtClean="0">
                <a:solidFill>
                  <a:schemeClr val="tx2"/>
                </a:solidFill>
                <a:latin typeface="华文楷体" pitchFamily="2" charset="-122"/>
                <a:ea typeface="华文楷体" pitchFamily="2" charset="-122"/>
              </a:rPr>
              <a:t>突</a:t>
            </a:r>
            <a:r>
              <a:rPr lang="en-US" altLang="zh-CN" sz="2800" b="1" dirty="0" smtClean="0">
                <a:solidFill>
                  <a:schemeClr val="tx2"/>
                </a:solidFill>
                <a:latin typeface="华文楷体" pitchFamily="2" charset="-122"/>
                <a:ea typeface="华文楷体" pitchFamily="2" charset="-122"/>
              </a:rPr>
              <a:t>		</a:t>
            </a:r>
            <a:r>
              <a:rPr lang="zh-CN" altLang="en-US" sz="2800" b="1" dirty="0" smtClean="0">
                <a:solidFill>
                  <a:schemeClr val="tx2"/>
                </a:solidFill>
                <a:latin typeface="华文楷体" pitchFamily="2" charset="-122"/>
                <a:ea typeface="华文楷体" pitchFamily="2" charset="-122"/>
              </a:rPr>
              <a:t>出</a:t>
            </a:r>
            <a:r>
              <a:rPr lang="zh-CN" altLang="en-US" sz="2800" b="1" dirty="0">
                <a:solidFill>
                  <a:schemeClr val="tx2"/>
                </a:solidFill>
                <a:latin typeface="华文楷体" pitchFamily="2" charset="-122"/>
                <a:ea typeface="华文楷体" pitchFamily="2" charset="-122"/>
              </a:rPr>
              <a:t>他的气质、品格和奉献精神</a:t>
            </a:r>
            <a:r>
              <a:rPr lang="zh-CN" altLang="en-US" sz="2800" b="1" dirty="0" smtClean="0">
                <a:solidFill>
                  <a:schemeClr val="tx2"/>
                </a:solidFill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en-US" sz="2800" b="1" dirty="0">
              <a:solidFill>
                <a:schemeClr val="tx2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23528" y="4005064"/>
            <a:ext cx="828092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2">
                    <a:lumMod val="25000"/>
                  </a:schemeClr>
                </a:solidFill>
                <a:latin typeface="华文楷体" pitchFamily="2" charset="-122"/>
                <a:ea typeface="华文楷体" pitchFamily="2" charset="-122"/>
              </a:rPr>
              <a:t>第四部分：</a:t>
            </a:r>
            <a:r>
              <a:rPr lang="zh-CN" altLang="en-US" sz="2800" b="1" dirty="0">
                <a:solidFill>
                  <a:schemeClr val="tx2"/>
                </a:solidFill>
                <a:latin typeface="华文楷体" pitchFamily="2" charset="-122"/>
                <a:ea typeface="华文楷体" pitchFamily="2" charset="-122"/>
              </a:rPr>
              <a:t>从值得自豪与骄傲的民族感情与个人</a:t>
            </a:r>
            <a:r>
              <a:rPr lang="zh-CN" altLang="en-US" sz="2800" b="1" dirty="0" smtClean="0">
                <a:solidFill>
                  <a:schemeClr val="tx2"/>
                </a:solidFill>
                <a:latin typeface="华文楷体" pitchFamily="2" charset="-122"/>
                <a:ea typeface="华文楷体" pitchFamily="2" charset="-122"/>
              </a:rPr>
              <a:t>友</a:t>
            </a:r>
            <a:r>
              <a:rPr lang="en-US" altLang="zh-CN" sz="2800" b="1" dirty="0" smtClean="0">
                <a:solidFill>
                  <a:schemeClr val="tx2"/>
                </a:solidFill>
                <a:latin typeface="华文楷体" pitchFamily="2" charset="-122"/>
                <a:ea typeface="华文楷体" pitchFamily="2" charset="-122"/>
              </a:rPr>
              <a:t>		</a:t>
            </a:r>
            <a:r>
              <a:rPr lang="zh-CN" altLang="en-US" sz="2800" b="1" dirty="0" smtClean="0">
                <a:solidFill>
                  <a:schemeClr val="tx2"/>
                </a:solidFill>
                <a:latin typeface="华文楷体" pitchFamily="2" charset="-122"/>
                <a:ea typeface="华文楷体" pitchFamily="2" charset="-122"/>
              </a:rPr>
              <a:t>情</a:t>
            </a:r>
            <a:r>
              <a:rPr lang="zh-CN" altLang="en-US" sz="2800" b="1" dirty="0">
                <a:solidFill>
                  <a:schemeClr val="tx2"/>
                </a:solidFill>
                <a:latin typeface="华文楷体" pitchFamily="2" charset="-122"/>
                <a:ea typeface="华文楷体" pitchFamily="2" charset="-122"/>
              </a:rPr>
              <a:t>角度写邓稼先的贡献之大</a:t>
            </a:r>
            <a:r>
              <a:rPr lang="zh-CN" altLang="en-US" sz="2800" b="1" dirty="0" smtClean="0">
                <a:solidFill>
                  <a:schemeClr val="tx2"/>
                </a:solidFill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en-US" sz="2800" b="1" dirty="0">
              <a:solidFill>
                <a:schemeClr val="tx2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23528" y="4869160"/>
            <a:ext cx="828092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2">
                    <a:lumMod val="25000"/>
                  </a:schemeClr>
                </a:solidFill>
                <a:latin typeface="华文楷体" pitchFamily="2" charset="-122"/>
                <a:ea typeface="华文楷体" pitchFamily="2" charset="-122"/>
              </a:rPr>
              <a:t>第五部分：</a:t>
            </a:r>
            <a:r>
              <a:rPr lang="zh-CN" altLang="en-US" sz="2800" b="1" dirty="0">
                <a:solidFill>
                  <a:schemeClr val="tx2"/>
                </a:solidFill>
                <a:latin typeface="华文楷体" pitchFamily="2" charset="-122"/>
                <a:ea typeface="华文楷体" pitchFamily="2" charset="-122"/>
              </a:rPr>
              <a:t>全文重点。举例具体述写邓稼先的</a:t>
            </a:r>
            <a:r>
              <a:rPr lang="zh-CN" altLang="en-US" sz="2800" b="1" dirty="0" smtClean="0">
                <a:solidFill>
                  <a:schemeClr val="tx2"/>
                </a:solidFill>
                <a:latin typeface="华文楷体" pitchFamily="2" charset="-122"/>
                <a:ea typeface="华文楷体" pitchFamily="2" charset="-122"/>
              </a:rPr>
              <a:t>巨大</a:t>
            </a:r>
            <a:r>
              <a:rPr lang="en-US" altLang="zh-CN" sz="2800" b="1" dirty="0" smtClean="0">
                <a:solidFill>
                  <a:schemeClr val="tx2"/>
                </a:solidFill>
                <a:latin typeface="华文楷体" pitchFamily="2" charset="-122"/>
                <a:ea typeface="华文楷体" pitchFamily="2" charset="-122"/>
              </a:rPr>
              <a:t>		</a:t>
            </a:r>
            <a:r>
              <a:rPr lang="zh-CN" altLang="en-US" sz="2800" b="1" dirty="0" smtClean="0">
                <a:solidFill>
                  <a:schemeClr val="tx2"/>
                </a:solidFill>
                <a:latin typeface="华文楷体" pitchFamily="2" charset="-122"/>
                <a:ea typeface="华文楷体" pitchFamily="2" charset="-122"/>
              </a:rPr>
              <a:t>贡献</a:t>
            </a:r>
            <a:r>
              <a:rPr lang="zh-CN" altLang="en-US" sz="2800" b="1" dirty="0">
                <a:solidFill>
                  <a:schemeClr val="tx2"/>
                </a:solidFill>
                <a:latin typeface="华文楷体" pitchFamily="2" charset="-122"/>
                <a:ea typeface="华文楷体" pitchFamily="2" charset="-122"/>
              </a:rPr>
              <a:t>，突出其甘为祖国献身的崇高精神</a:t>
            </a:r>
            <a:r>
              <a:rPr lang="zh-CN" altLang="en-US" sz="2800" b="1" dirty="0" smtClean="0">
                <a:solidFill>
                  <a:schemeClr val="tx2"/>
                </a:solidFill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en-US" sz="2800" b="1" dirty="0">
              <a:solidFill>
                <a:schemeClr val="tx2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23528" y="5805264"/>
            <a:ext cx="828092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2">
                    <a:lumMod val="25000"/>
                  </a:schemeClr>
                </a:solidFill>
                <a:latin typeface="华文楷体" pitchFamily="2" charset="-122"/>
                <a:ea typeface="华文楷体" pitchFamily="2" charset="-122"/>
              </a:rPr>
              <a:t>第六部分：</a:t>
            </a:r>
            <a:r>
              <a:rPr lang="zh-CN" altLang="en-US" sz="2800" b="1" dirty="0">
                <a:solidFill>
                  <a:schemeClr val="tx2"/>
                </a:solidFill>
                <a:latin typeface="华文楷体" pitchFamily="2" charset="-122"/>
                <a:ea typeface="华文楷体" pitchFamily="2" charset="-122"/>
              </a:rPr>
              <a:t>引述作者写给邓稼先夫人的电报、</a:t>
            </a:r>
            <a:r>
              <a:rPr lang="zh-CN" altLang="en-US" sz="2800" b="1" dirty="0" smtClean="0">
                <a:solidFill>
                  <a:schemeClr val="tx2"/>
                </a:solidFill>
                <a:latin typeface="华文楷体" pitchFamily="2" charset="-122"/>
                <a:ea typeface="华文楷体" pitchFamily="2" charset="-122"/>
              </a:rPr>
              <a:t>书信</a:t>
            </a:r>
            <a:r>
              <a:rPr lang="en-US" altLang="zh-CN" sz="2800" b="1" dirty="0" smtClean="0">
                <a:solidFill>
                  <a:schemeClr val="tx2"/>
                </a:solidFill>
                <a:latin typeface="华文楷体" pitchFamily="2" charset="-122"/>
                <a:ea typeface="华文楷体" pitchFamily="2" charset="-122"/>
              </a:rPr>
              <a:t>		</a:t>
            </a:r>
            <a:r>
              <a:rPr lang="zh-CN" altLang="en-US" sz="2800" b="1" dirty="0" smtClean="0">
                <a:solidFill>
                  <a:schemeClr val="tx2"/>
                </a:solidFill>
                <a:latin typeface="华文楷体" pitchFamily="2" charset="-122"/>
                <a:ea typeface="华文楷体" pitchFamily="2" charset="-122"/>
              </a:rPr>
              <a:t>的</a:t>
            </a:r>
            <a:r>
              <a:rPr lang="zh-CN" altLang="en-US" sz="2800" b="1" dirty="0">
                <a:solidFill>
                  <a:schemeClr val="tx2"/>
                </a:solidFill>
                <a:latin typeface="华文楷体" pitchFamily="2" charset="-122"/>
                <a:ea typeface="华文楷体" pitchFamily="2" charset="-122"/>
              </a:rPr>
              <a:t>几段话总体评价邓稼先</a:t>
            </a:r>
            <a:r>
              <a:rPr lang="zh-CN" altLang="en-US" sz="2800" b="1" dirty="0" smtClean="0">
                <a:solidFill>
                  <a:schemeClr val="tx2"/>
                </a:solidFill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en-US" sz="2800" b="1" dirty="0">
              <a:solidFill>
                <a:schemeClr val="tx2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53569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" grpId="0"/>
      <p:bldP spid="8" grpId="0"/>
      <p:bldP spid="9" grpId="0"/>
      <p:bldP spid="10" grpId="0"/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2008" y="2564904"/>
            <a:ext cx="8964488" cy="17958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6800"/>
              </a:lnSpc>
            </a:pPr>
            <a:r>
              <a:rPr lang="zh-CN" altLang="en-US" sz="5400" b="1" dirty="0" smtClean="0">
                <a:solidFill>
                  <a:srgbClr val="660066"/>
                </a:solidFill>
                <a:latin typeface="方正稚艺简体" pitchFamily="65" charset="-122"/>
                <a:ea typeface="方正稚艺简体" pitchFamily="65" charset="-122"/>
              </a:rPr>
              <a:t>解读课文，分析课文内容</a:t>
            </a:r>
            <a:endParaRPr lang="en-US" altLang="zh-CN" sz="5400" b="1" dirty="0" smtClean="0">
              <a:solidFill>
                <a:srgbClr val="660066"/>
              </a:solidFill>
              <a:latin typeface="方正稚艺简体" pitchFamily="65" charset="-122"/>
              <a:ea typeface="方正稚艺简体" pitchFamily="65" charset="-122"/>
            </a:endParaRPr>
          </a:p>
          <a:p>
            <a:pPr algn="ctr">
              <a:lnSpc>
                <a:spcPts val="6800"/>
              </a:lnSpc>
            </a:pPr>
            <a:r>
              <a:rPr lang="zh-CN" altLang="en-US" sz="5400" b="1" dirty="0" smtClean="0">
                <a:solidFill>
                  <a:srgbClr val="660066"/>
                </a:solidFill>
                <a:latin typeface="方正稚艺简体" pitchFamily="65" charset="-122"/>
                <a:ea typeface="方正稚艺简体" pitchFamily="65" charset="-122"/>
              </a:rPr>
              <a:t>及其表现出来的人物品质</a:t>
            </a:r>
            <a:endParaRPr lang="zh-CN" altLang="en-US" sz="5400" b="1" dirty="0">
              <a:solidFill>
                <a:srgbClr val="660066"/>
              </a:solidFill>
              <a:latin typeface="方正稚艺简体" pitchFamily="65" charset="-122"/>
              <a:ea typeface="方正稚艺简体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53569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79512" y="2226156"/>
            <a:ext cx="7272808" cy="866527"/>
          </a:xfrm>
        </p:spPr>
        <p:txBody>
          <a:bodyPr>
            <a:normAutofit/>
          </a:bodyPr>
          <a:lstStyle/>
          <a:p>
            <a:pPr algn="l"/>
            <a:r>
              <a:rPr lang="zh-CN" altLang="en-US" sz="2800" b="1" dirty="0">
                <a:solidFill>
                  <a:schemeClr val="bg2">
                    <a:lumMod val="25000"/>
                  </a:schemeClr>
                </a:solidFill>
                <a:latin typeface="华文楷体" pitchFamily="2" charset="-122"/>
                <a:ea typeface="华文楷体" pitchFamily="2" charset="-122"/>
                <a:cs typeface="+mn-cs"/>
              </a:rPr>
              <a:t>从</a:t>
            </a:r>
            <a:r>
              <a:rPr lang="zh-CN" altLang="en-US" sz="2800" b="1" dirty="0" smtClean="0">
                <a:solidFill>
                  <a:schemeClr val="bg2">
                    <a:lumMod val="25000"/>
                  </a:schemeClr>
                </a:solidFill>
                <a:latin typeface="华文楷体" pitchFamily="2" charset="-122"/>
                <a:ea typeface="华文楷体" pitchFamily="2" charset="-122"/>
                <a:cs typeface="+mn-cs"/>
              </a:rPr>
              <a:t>“任人宰割”到“站起来了”</a:t>
            </a:r>
            <a:r>
              <a:rPr lang="en-US" altLang="zh-CN" sz="2800" b="1" dirty="0" smtClean="0">
                <a:solidFill>
                  <a:schemeClr val="bg2">
                    <a:lumMod val="25000"/>
                  </a:schemeClr>
                </a:solidFill>
                <a:latin typeface="华文楷体" pitchFamily="2" charset="-122"/>
                <a:ea typeface="华文楷体" pitchFamily="2" charset="-122"/>
                <a:cs typeface="+mn-cs"/>
              </a:rPr>
              <a:t>—</a:t>
            </a:r>
            <a:r>
              <a:rPr lang="zh-CN" altLang="en-US" sz="2800" b="1" dirty="0">
                <a:solidFill>
                  <a:schemeClr val="tx2"/>
                </a:solidFill>
                <a:latin typeface="华文楷体" pitchFamily="2" charset="-122"/>
                <a:ea typeface="华文楷体" pitchFamily="2" charset="-122"/>
                <a:cs typeface="+mn-cs"/>
              </a:rPr>
              <a:t>交代背景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6948264" y="2420888"/>
            <a:ext cx="1438927" cy="4300734"/>
          </a:xfrm>
        </p:spPr>
        <p:txBody>
          <a:bodyPr>
            <a:normAutofit lnSpcReduction="10000"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引子</a:t>
            </a:r>
            <a:endParaRPr lang="en-US" altLang="zh-CN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en-US" altLang="zh-CN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zh-CN" alt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面</a:t>
            </a:r>
            <a:endParaRPr lang="en-US" altLang="zh-CN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en-US" altLang="zh-CN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en-US" altLang="zh-CN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zh-CN" alt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点</a:t>
            </a:r>
            <a:endParaRPr lang="en-US" altLang="zh-CN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en-US" altLang="zh-CN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zh-CN" alt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总评</a:t>
            </a:r>
            <a:endParaRPr lang="zh-CN" altLang="en-US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39552" y="912878"/>
            <a:ext cx="748378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spcAft>
                <a:spcPts val="1800"/>
              </a:spcAft>
              <a:defRPr/>
            </a:pPr>
            <a:r>
              <a:rPr kumimoji="0" lang="zh-CN" altLang="en-US" sz="4200" b="1" i="0" u="none" strike="noStrike" kern="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</a:rPr>
              <a:t>课文的六分部有什么内在联系？它们又是如何表现课文中心的？</a:t>
            </a:r>
            <a:endParaRPr kumimoji="0" lang="zh-CN" altLang="en-US" sz="4200" b="1" i="0" u="none" strike="noStrike" kern="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5" name="标题 1"/>
          <p:cNvSpPr txBox="1">
            <a:spLocks/>
          </p:cNvSpPr>
          <p:nvPr/>
        </p:nvSpPr>
        <p:spPr>
          <a:xfrm>
            <a:off x="761276" y="2922513"/>
            <a:ext cx="6475019" cy="8665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800" b="1" dirty="0" smtClean="0">
                <a:solidFill>
                  <a:schemeClr val="bg2">
                    <a:lumMod val="25000"/>
                  </a:schemeClr>
                </a:solidFill>
                <a:latin typeface="华文楷体" pitchFamily="2" charset="-122"/>
                <a:ea typeface="华文楷体" pitchFamily="2" charset="-122"/>
                <a:cs typeface="+mn-cs"/>
              </a:rPr>
              <a:t>	</a:t>
            </a:r>
            <a:r>
              <a:rPr lang="zh-CN" altLang="en-US" sz="2800" b="1" dirty="0" smtClean="0">
                <a:solidFill>
                  <a:schemeClr val="bg2">
                    <a:lumMod val="25000"/>
                  </a:schemeClr>
                </a:solidFill>
                <a:latin typeface="华文楷体" pitchFamily="2" charset="-122"/>
                <a:ea typeface="华文楷体" pitchFamily="2" charset="-122"/>
                <a:cs typeface="+mn-cs"/>
              </a:rPr>
              <a:t>“两弹”元勋</a:t>
            </a:r>
            <a:r>
              <a:rPr lang="en-US" altLang="zh-CN" sz="2800" b="1" dirty="0" smtClean="0">
                <a:solidFill>
                  <a:schemeClr val="bg2">
                    <a:lumMod val="25000"/>
                  </a:schemeClr>
                </a:solidFill>
                <a:latin typeface="华文楷体" pitchFamily="2" charset="-122"/>
                <a:ea typeface="华文楷体" pitchFamily="2" charset="-122"/>
                <a:cs typeface="+mn-cs"/>
              </a:rPr>
              <a:t> 	—— </a:t>
            </a:r>
            <a:r>
              <a:rPr lang="zh-CN" altLang="en-US" sz="2800" b="1" dirty="0">
                <a:solidFill>
                  <a:schemeClr val="tx2"/>
                </a:solidFill>
                <a:latin typeface="华文楷体" pitchFamily="2" charset="-122"/>
                <a:ea typeface="华文楷体" pitchFamily="2" charset="-122"/>
                <a:cs typeface="+mn-cs"/>
              </a:rPr>
              <a:t>人物简介</a:t>
            </a:r>
          </a:p>
        </p:txBody>
      </p:sp>
      <p:sp>
        <p:nvSpPr>
          <p:cNvPr id="6" name="标题 1"/>
          <p:cNvSpPr txBox="1">
            <a:spLocks/>
          </p:cNvSpPr>
          <p:nvPr/>
        </p:nvSpPr>
        <p:spPr>
          <a:xfrm>
            <a:off x="395536" y="3714601"/>
            <a:ext cx="7344815" cy="8665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800" b="1" dirty="0" smtClean="0">
                <a:solidFill>
                  <a:schemeClr val="bg2">
                    <a:lumMod val="25000"/>
                  </a:schemeClr>
                </a:solidFill>
                <a:latin typeface="华文楷体" pitchFamily="2" charset="-122"/>
                <a:ea typeface="华文楷体" pitchFamily="2" charset="-122"/>
                <a:cs typeface="+mn-cs"/>
              </a:rPr>
              <a:t>邓稼先与奥本海默</a:t>
            </a:r>
            <a:r>
              <a:rPr lang="en-US" altLang="zh-CN" sz="2800" b="1" dirty="0" smtClean="0">
                <a:solidFill>
                  <a:schemeClr val="bg2">
                    <a:lumMod val="25000"/>
                  </a:schemeClr>
                </a:solidFill>
                <a:latin typeface="华文楷体" pitchFamily="2" charset="-122"/>
                <a:ea typeface="华文楷体" pitchFamily="2" charset="-122"/>
                <a:cs typeface="+mn-cs"/>
              </a:rPr>
              <a:t>	——</a:t>
            </a:r>
            <a:r>
              <a:rPr lang="zh-CN" altLang="en-US" sz="2800" b="1" dirty="0">
                <a:solidFill>
                  <a:schemeClr val="tx2"/>
                </a:solidFill>
                <a:latin typeface="华文楷体" pitchFamily="2" charset="-122"/>
                <a:ea typeface="华文楷体" pitchFamily="2" charset="-122"/>
                <a:cs typeface="+mn-cs"/>
              </a:rPr>
              <a:t>突出人物，</a:t>
            </a:r>
            <a:endParaRPr lang="en-US" altLang="zh-CN" sz="2800" b="1" dirty="0">
              <a:solidFill>
                <a:schemeClr val="tx2"/>
              </a:solidFill>
              <a:latin typeface="华文楷体" pitchFamily="2" charset="-122"/>
              <a:ea typeface="华文楷体" pitchFamily="2" charset="-122"/>
              <a:cs typeface="+mn-cs"/>
            </a:endParaRPr>
          </a:p>
          <a:p>
            <a:r>
              <a:rPr lang="en-US" altLang="zh-CN" sz="2800" b="1" dirty="0">
                <a:solidFill>
                  <a:schemeClr val="tx2"/>
                </a:solidFill>
                <a:latin typeface="华文楷体" pitchFamily="2" charset="-122"/>
                <a:ea typeface="华文楷体" pitchFamily="2" charset="-122"/>
                <a:cs typeface="+mn-cs"/>
              </a:rPr>
              <a:t>				</a:t>
            </a:r>
            <a:r>
              <a:rPr lang="zh-CN" altLang="en-US" sz="2800" b="1" dirty="0">
                <a:solidFill>
                  <a:schemeClr val="tx2"/>
                </a:solidFill>
                <a:latin typeface="华文楷体" pitchFamily="2" charset="-122"/>
                <a:ea typeface="华文楷体" pitchFamily="2" charset="-122"/>
                <a:cs typeface="+mn-cs"/>
              </a:rPr>
              <a:t>探求形成原因</a:t>
            </a:r>
          </a:p>
        </p:txBody>
      </p:sp>
      <p:sp>
        <p:nvSpPr>
          <p:cNvPr id="7" name="标题 1"/>
          <p:cNvSpPr txBox="1">
            <a:spLocks/>
          </p:cNvSpPr>
          <p:nvPr/>
        </p:nvSpPr>
        <p:spPr>
          <a:xfrm>
            <a:off x="1259632" y="4650705"/>
            <a:ext cx="6192688" cy="8665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800" b="1" dirty="0" smtClean="0">
                <a:solidFill>
                  <a:schemeClr val="bg2">
                    <a:lumMod val="25000"/>
                  </a:schemeClr>
                </a:solidFill>
                <a:latin typeface="华文楷体" pitchFamily="2" charset="-122"/>
                <a:ea typeface="华文楷体" pitchFamily="2" charset="-122"/>
                <a:cs typeface="+mn-cs"/>
              </a:rPr>
              <a:t>民族感情？友情？</a:t>
            </a:r>
            <a:r>
              <a:rPr lang="en-US" altLang="zh-CN" sz="2800" b="1" dirty="0" smtClean="0">
                <a:solidFill>
                  <a:schemeClr val="bg2">
                    <a:lumMod val="25000"/>
                  </a:schemeClr>
                </a:solidFill>
                <a:latin typeface="华文楷体" pitchFamily="2" charset="-122"/>
                <a:ea typeface="华文楷体" pitchFamily="2" charset="-122"/>
                <a:cs typeface="+mn-cs"/>
              </a:rPr>
              <a:t>——	 </a:t>
            </a:r>
            <a:r>
              <a:rPr lang="zh-CN" altLang="en-US" sz="2800" b="1" dirty="0">
                <a:solidFill>
                  <a:schemeClr val="tx2"/>
                </a:solidFill>
                <a:latin typeface="华文楷体" pitchFamily="2" charset="-122"/>
                <a:ea typeface="华文楷体" pitchFamily="2" charset="-122"/>
                <a:cs typeface="+mn-cs"/>
              </a:rPr>
              <a:t>一件事</a:t>
            </a:r>
          </a:p>
        </p:txBody>
      </p:sp>
      <p:sp>
        <p:nvSpPr>
          <p:cNvPr id="8" name="标题 1"/>
          <p:cNvSpPr txBox="1">
            <a:spLocks/>
          </p:cNvSpPr>
          <p:nvPr/>
        </p:nvSpPr>
        <p:spPr>
          <a:xfrm>
            <a:off x="1691679" y="5301208"/>
            <a:ext cx="5544615" cy="8665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800" b="1" dirty="0" smtClean="0">
                <a:solidFill>
                  <a:schemeClr val="bg2">
                    <a:lumMod val="25000"/>
                  </a:schemeClr>
                </a:solidFill>
                <a:latin typeface="华文楷体" pitchFamily="2" charset="-122"/>
                <a:ea typeface="华文楷体" pitchFamily="2" charset="-122"/>
                <a:cs typeface="+mn-cs"/>
              </a:rPr>
              <a:t>“我不能走”</a:t>
            </a:r>
            <a:r>
              <a:rPr lang="en-US" altLang="zh-CN" sz="2800" b="1" dirty="0" smtClean="0">
                <a:solidFill>
                  <a:schemeClr val="bg2">
                    <a:lumMod val="25000"/>
                  </a:schemeClr>
                </a:solidFill>
                <a:latin typeface="华文楷体" pitchFamily="2" charset="-122"/>
                <a:ea typeface="华文楷体" pitchFamily="2" charset="-122"/>
                <a:cs typeface="+mn-cs"/>
              </a:rPr>
              <a:t>	—— 	</a:t>
            </a:r>
            <a:r>
              <a:rPr lang="zh-CN" altLang="en-US" sz="2800" b="1" dirty="0">
                <a:solidFill>
                  <a:schemeClr val="tx2"/>
                </a:solidFill>
                <a:latin typeface="华文楷体" pitchFamily="2" charset="-122"/>
                <a:ea typeface="华文楷体" pitchFamily="2" charset="-122"/>
                <a:cs typeface="+mn-cs"/>
              </a:rPr>
              <a:t>一句话</a:t>
            </a:r>
          </a:p>
        </p:txBody>
      </p:sp>
      <p:sp>
        <p:nvSpPr>
          <p:cNvPr id="9" name="标题 1"/>
          <p:cNvSpPr txBox="1">
            <a:spLocks/>
          </p:cNvSpPr>
          <p:nvPr/>
        </p:nvSpPr>
        <p:spPr>
          <a:xfrm>
            <a:off x="2332423" y="5946849"/>
            <a:ext cx="4723852" cy="8665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800" b="1" dirty="0" smtClean="0">
                <a:solidFill>
                  <a:schemeClr val="bg2">
                    <a:lumMod val="25000"/>
                  </a:schemeClr>
                </a:solidFill>
                <a:latin typeface="华文楷体" pitchFamily="2" charset="-122"/>
                <a:ea typeface="华文楷体" pitchFamily="2" charset="-122"/>
                <a:cs typeface="+mn-cs"/>
              </a:rPr>
              <a:t>永恒的骄傲</a:t>
            </a:r>
            <a:r>
              <a:rPr lang="en-US" altLang="zh-CN" sz="2800" b="1" dirty="0" smtClean="0">
                <a:solidFill>
                  <a:schemeClr val="bg2">
                    <a:lumMod val="25000"/>
                  </a:schemeClr>
                </a:solidFill>
                <a:latin typeface="华文楷体" pitchFamily="2" charset="-122"/>
                <a:ea typeface="华文楷体" pitchFamily="2" charset="-122"/>
                <a:cs typeface="+mn-cs"/>
              </a:rPr>
              <a:t>——</a:t>
            </a:r>
            <a:r>
              <a:rPr lang="zh-CN" altLang="en-US" sz="2800" b="1" dirty="0">
                <a:solidFill>
                  <a:schemeClr val="tx2"/>
                </a:solidFill>
                <a:latin typeface="华文楷体" pitchFamily="2" charset="-122"/>
                <a:ea typeface="华文楷体" pitchFamily="2" charset="-122"/>
                <a:cs typeface="+mn-cs"/>
              </a:rPr>
              <a:t>总结</a:t>
            </a:r>
          </a:p>
        </p:txBody>
      </p:sp>
      <p:pic>
        <p:nvPicPr>
          <p:cNvPr id="13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056275" y="3246115"/>
            <a:ext cx="360040" cy="1085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020272" y="4831057"/>
            <a:ext cx="360040" cy="1085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5" name="直接箭头连接符 14"/>
          <p:cNvCxnSpPr/>
          <p:nvPr/>
        </p:nvCxnSpPr>
        <p:spPr>
          <a:xfrm>
            <a:off x="5591980" y="2763017"/>
            <a:ext cx="0" cy="465187"/>
          </a:xfrm>
          <a:prstGeom prst="straightConnector1">
            <a:avLst/>
          </a:prstGeom>
          <a:ln w="50800" cmpd="sng">
            <a:solidFill>
              <a:schemeClr val="accent6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箭头连接符 16"/>
          <p:cNvCxnSpPr/>
          <p:nvPr/>
        </p:nvCxnSpPr>
        <p:spPr>
          <a:xfrm>
            <a:off x="5588496" y="3472954"/>
            <a:ext cx="3484" cy="316086"/>
          </a:xfrm>
          <a:prstGeom prst="straightConnector1">
            <a:avLst/>
          </a:prstGeom>
          <a:ln w="50800" cmpd="sng">
            <a:solidFill>
              <a:schemeClr val="accent6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箭头连接符 17"/>
          <p:cNvCxnSpPr/>
          <p:nvPr/>
        </p:nvCxnSpPr>
        <p:spPr>
          <a:xfrm>
            <a:off x="5591980" y="4546055"/>
            <a:ext cx="0" cy="465187"/>
          </a:xfrm>
          <a:prstGeom prst="straightConnector1">
            <a:avLst/>
          </a:prstGeom>
          <a:ln w="50800" cmpd="sng">
            <a:solidFill>
              <a:schemeClr val="accent6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箭头连接符 18"/>
          <p:cNvCxnSpPr/>
          <p:nvPr/>
        </p:nvCxnSpPr>
        <p:spPr>
          <a:xfrm>
            <a:off x="5580112" y="5151734"/>
            <a:ext cx="0" cy="465187"/>
          </a:xfrm>
          <a:prstGeom prst="straightConnector1">
            <a:avLst/>
          </a:prstGeom>
          <a:ln w="50800" cmpd="sng">
            <a:solidFill>
              <a:schemeClr val="accent6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箭头连接符 19"/>
          <p:cNvCxnSpPr/>
          <p:nvPr/>
        </p:nvCxnSpPr>
        <p:spPr>
          <a:xfrm>
            <a:off x="5580112" y="5844133"/>
            <a:ext cx="0" cy="465187"/>
          </a:xfrm>
          <a:prstGeom prst="straightConnector1">
            <a:avLst/>
          </a:prstGeom>
          <a:ln w="50800" cmpd="sng">
            <a:solidFill>
              <a:schemeClr val="accent6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箭头连接符 20"/>
          <p:cNvCxnSpPr/>
          <p:nvPr/>
        </p:nvCxnSpPr>
        <p:spPr>
          <a:xfrm>
            <a:off x="7668344" y="4149080"/>
            <a:ext cx="0" cy="898450"/>
          </a:xfrm>
          <a:prstGeom prst="straightConnector1">
            <a:avLst/>
          </a:prstGeom>
          <a:ln w="66675" cmpd="sng">
            <a:solidFill>
              <a:schemeClr val="accent6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519797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0"/>
                            </p:stCondLst>
                            <p:childTnLst>
                              <p:par>
                                <p:cTn id="3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5" grpId="0"/>
      <p:bldP spid="6" grpId="0"/>
      <p:bldP spid="7" grpId="0"/>
      <p:bldP spid="8" grpId="0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23528" y="1052736"/>
            <a:ext cx="784887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spcAft>
                <a:spcPts val="1800"/>
              </a:spcAft>
              <a:defRPr/>
            </a:pPr>
            <a:r>
              <a:rPr lang="zh-CN" altLang="en-US" sz="4400" b="1" kern="0" noProof="0" dirty="0" smtClean="0">
                <a:solidFill>
                  <a:srgbClr val="00B050"/>
                </a:solidFill>
                <a:latin typeface="华文新魏" pitchFamily="2" charset="-122"/>
                <a:ea typeface="华文新魏" pitchFamily="2" charset="-122"/>
              </a:rPr>
              <a:t>说说为什么要概括中国一百多年的屈辱史？</a:t>
            </a:r>
            <a:endParaRPr lang="en-US" altLang="zh-CN" sz="4400" b="1" kern="0" noProof="0" dirty="0">
              <a:solidFill>
                <a:srgbClr val="00B05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67544" y="2708920"/>
            <a:ext cx="806489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chemeClr val="accent4">
                    <a:lumMod val="50000"/>
                  </a:schemeClr>
                </a:solidFill>
                <a:latin typeface="华文行楷" pitchFamily="2" charset="-122"/>
                <a:ea typeface="华文行楷" pitchFamily="2" charset="-122"/>
              </a:rPr>
              <a:t>作者在这里是要展现人物邓稼先生的历史背景，让邓稼先这位鲜为人知的科学家处于厚重的历史之中，突出邓稼先做出的巨大贡献，同时也表达了一种中国人民起站起来了的自豪感。</a:t>
            </a:r>
            <a:endParaRPr lang="zh-CN" altLang="en-US" sz="4000" dirty="0">
              <a:solidFill>
                <a:schemeClr val="accent4">
                  <a:lumMod val="50000"/>
                </a:schemeClr>
              </a:solidFill>
              <a:latin typeface="华文行楷" pitchFamily="2" charset="-122"/>
              <a:ea typeface="华文行楷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706887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540656" y="2492896"/>
            <a:ext cx="4462264" cy="1470025"/>
          </a:xfrm>
        </p:spPr>
        <p:txBody>
          <a:bodyPr>
            <a:normAutofit/>
          </a:bodyPr>
          <a:lstStyle/>
          <a:p>
            <a:r>
              <a:rPr lang="en-US" altLang="zh-CN" sz="4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隶变简体" pitchFamily="65" charset="-122"/>
                <a:ea typeface="方正隶变简体" pitchFamily="65" charset="-122"/>
              </a:rPr>
              <a:t>1</a:t>
            </a:r>
            <a:r>
              <a:rPr lang="zh-CN" altLang="en-US" sz="4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隶变简体" pitchFamily="65" charset="-122"/>
                <a:ea typeface="方正隶变简体" pitchFamily="65" charset="-122"/>
              </a:rPr>
              <a:t>、在美国获博士学位后立即回国。</a:t>
            </a:r>
            <a:endParaRPr lang="zh-CN" altLang="en-US" sz="4000" b="1" dirty="0">
              <a:solidFill>
                <a:schemeClr val="tx1">
                  <a:lumMod val="85000"/>
                  <a:lumOff val="15000"/>
                </a:schemeClr>
              </a:solidFill>
              <a:latin typeface="方正隶变简体" pitchFamily="65" charset="-122"/>
              <a:ea typeface="方正隶变简体" pitchFamily="65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395536" y="4334968"/>
            <a:ext cx="4824536" cy="1752600"/>
          </a:xfrm>
        </p:spPr>
        <p:txBody>
          <a:bodyPr>
            <a:noAutofit/>
          </a:bodyPr>
          <a:lstStyle/>
          <a:p>
            <a:r>
              <a:rPr lang="en-US" altLang="zh-CN" sz="4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方正隶变简体" pitchFamily="65" charset="-122"/>
                <a:ea typeface="方正隶变简体" pitchFamily="65" charset="-122"/>
                <a:cs typeface="+mj-cs"/>
              </a:rPr>
              <a:t>2</a:t>
            </a:r>
            <a:r>
              <a:rPr lang="zh-CN" altLang="en-US" sz="4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方正隶变简体" pitchFamily="65" charset="-122"/>
                <a:ea typeface="方正隶变简体" pitchFamily="65" charset="-122"/>
                <a:cs typeface="+mj-cs"/>
              </a:rPr>
              <a:t>、</a:t>
            </a:r>
            <a:r>
              <a:rPr lang="en-US" altLang="zh-CN" sz="4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方正隶变简体" pitchFamily="65" charset="-122"/>
                <a:ea typeface="方正隶变简体" pitchFamily="65" charset="-122"/>
                <a:cs typeface="+mj-cs"/>
              </a:rPr>
              <a:t>1958</a:t>
            </a:r>
            <a:r>
              <a:rPr lang="zh-CN" altLang="en-US" sz="4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方正隶变简体" pitchFamily="65" charset="-122"/>
                <a:ea typeface="方正隶变简体" pitchFamily="65" charset="-122"/>
                <a:cs typeface="+mj-cs"/>
              </a:rPr>
              <a:t>年受命研究原子弹制造的理论，并成功设计了</a:t>
            </a:r>
            <a:r>
              <a:rPr lang="zh-CN" altLang="en-US" sz="4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隶变简体" pitchFamily="65" charset="-122"/>
                <a:ea typeface="方正隶变简体" pitchFamily="65" charset="-122"/>
                <a:cs typeface="+mj-cs"/>
              </a:rPr>
              <a:t>两弹。</a:t>
            </a:r>
            <a:endParaRPr lang="zh-CN" altLang="en-US" sz="4000" b="1" dirty="0">
              <a:solidFill>
                <a:schemeClr val="tx1">
                  <a:lumMod val="85000"/>
                  <a:lumOff val="15000"/>
                </a:schemeClr>
              </a:solidFill>
              <a:latin typeface="方正隶变简体" pitchFamily="65" charset="-122"/>
              <a:ea typeface="方正隶变简体" pitchFamily="65" charset="-122"/>
              <a:cs typeface="+mj-c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83568" y="851228"/>
            <a:ext cx="792088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400" b="1" i="0" u="none" strike="noStrike" kern="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</a:rPr>
              <a:t>课文写了哪些事例，表现了人物怎样的思想感情？</a:t>
            </a:r>
            <a:endParaRPr kumimoji="0" lang="zh-CN" altLang="en-US" sz="4400" b="1" i="0" u="none" strike="noStrike" kern="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6" name="左箭头标注 5"/>
          <p:cNvSpPr/>
          <p:nvPr/>
        </p:nvSpPr>
        <p:spPr>
          <a:xfrm>
            <a:off x="5002872" y="2564904"/>
            <a:ext cx="3384376" cy="1584176"/>
          </a:xfrm>
          <a:prstGeom prst="leftArrowCallout">
            <a:avLst>
              <a:gd name="adj1" fmla="val 22028"/>
              <a:gd name="adj2" fmla="val 19225"/>
              <a:gd name="adj3" fmla="val 32857"/>
              <a:gd name="adj4" fmla="val 72368"/>
            </a:avLst>
          </a:prstGeom>
          <a:solidFill>
            <a:schemeClr val="bg1">
              <a:lumMod val="85000"/>
              <a:alpha val="19000"/>
            </a:schemeClr>
          </a:solidFill>
          <a:ln w="50800">
            <a:solidFill>
              <a:schemeClr val="bg1">
                <a:lumMod val="50000"/>
                <a:alpha val="2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汉仪细行楷简" pitchFamily="49" charset="-122"/>
                <a:ea typeface="汉仪细行楷简" pitchFamily="49" charset="-122"/>
              </a:rPr>
              <a:t>天下兴亡匹夫有责报效祖国</a:t>
            </a:r>
            <a:endParaRPr lang="zh-CN" altLang="en-US" sz="3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汉仪细行楷简" pitchFamily="49" charset="-122"/>
              <a:ea typeface="汉仪细行楷简" pitchFamily="49" charset="-122"/>
            </a:endParaRPr>
          </a:p>
        </p:txBody>
      </p:sp>
      <p:sp>
        <p:nvSpPr>
          <p:cNvPr id="8" name="左箭头标注 7"/>
          <p:cNvSpPr/>
          <p:nvPr/>
        </p:nvSpPr>
        <p:spPr>
          <a:xfrm>
            <a:off x="5004048" y="4509120"/>
            <a:ext cx="3384376" cy="1584176"/>
          </a:xfrm>
          <a:prstGeom prst="leftArrowCallout">
            <a:avLst>
              <a:gd name="adj1" fmla="val 22028"/>
              <a:gd name="adj2" fmla="val 19225"/>
              <a:gd name="adj3" fmla="val 32857"/>
              <a:gd name="adj4" fmla="val 72368"/>
            </a:avLst>
          </a:prstGeom>
          <a:solidFill>
            <a:schemeClr val="bg1">
              <a:lumMod val="85000"/>
              <a:alpha val="19000"/>
            </a:schemeClr>
          </a:solidFill>
          <a:ln w="50800">
            <a:solidFill>
              <a:schemeClr val="bg1">
                <a:lumMod val="50000"/>
                <a:alpha val="2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汉仪细行楷简" pitchFamily="49" charset="-122"/>
                <a:ea typeface="汉仪细行楷简" pitchFamily="49" charset="-122"/>
              </a:rPr>
              <a:t>“两弹元勋”功勋卓越</a:t>
            </a:r>
            <a:endParaRPr lang="zh-CN" altLang="en-US" sz="3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汉仪细行楷简" pitchFamily="49" charset="-122"/>
              <a:ea typeface="汉仪细行楷简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53569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1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2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6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>
            <a:spLocks/>
          </p:cNvSpPr>
          <p:nvPr/>
        </p:nvSpPr>
        <p:spPr>
          <a:xfrm>
            <a:off x="503024" y="2564904"/>
            <a:ext cx="4320480" cy="18002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3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隶变简体" pitchFamily="65" charset="-122"/>
                <a:ea typeface="方正隶变简体" pitchFamily="65" charset="-122"/>
              </a:rPr>
              <a:t>3</a:t>
            </a:r>
            <a:r>
              <a:rPr lang="zh-CN" altLang="en-US" sz="3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隶变简体" pitchFamily="65" charset="-122"/>
                <a:ea typeface="方正隶变简体" pitchFamily="65" charset="-122"/>
              </a:rPr>
              <a:t>、</a:t>
            </a:r>
            <a:r>
              <a:rPr lang="en-US" altLang="zh-CN" sz="3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隶变简体" pitchFamily="65" charset="-122"/>
                <a:ea typeface="方正隶变简体" pitchFamily="65" charset="-122"/>
              </a:rPr>
              <a:t>1985</a:t>
            </a:r>
            <a:r>
              <a:rPr lang="zh-CN" altLang="en-US" sz="3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隶变简体" pitchFamily="65" charset="-122"/>
                <a:ea typeface="方正隶变简体" pitchFamily="65" charset="-122"/>
              </a:rPr>
              <a:t>年重病期间写了一份关于中华人民共和国核武器发展的建议书</a:t>
            </a:r>
            <a:endParaRPr lang="zh-CN" altLang="en-US" sz="3600" b="1" dirty="0">
              <a:solidFill>
                <a:schemeClr val="tx1">
                  <a:lumMod val="85000"/>
                  <a:lumOff val="15000"/>
                </a:schemeClr>
              </a:solidFill>
              <a:latin typeface="方正隶变简体" pitchFamily="65" charset="-122"/>
              <a:ea typeface="方正隶变简体" pitchFamily="65" charset="-122"/>
            </a:endParaRPr>
          </a:p>
        </p:txBody>
      </p:sp>
      <p:sp>
        <p:nvSpPr>
          <p:cNvPr id="5" name="标题 1"/>
          <p:cNvSpPr>
            <a:spLocks noGrp="1"/>
          </p:cNvSpPr>
          <p:nvPr>
            <p:ph type="ctrTitle"/>
          </p:nvPr>
        </p:nvSpPr>
        <p:spPr>
          <a:xfrm>
            <a:off x="432132" y="4797152"/>
            <a:ext cx="4462264" cy="1470025"/>
          </a:xfrm>
        </p:spPr>
        <p:txBody>
          <a:bodyPr>
            <a:normAutofit/>
          </a:bodyPr>
          <a:lstStyle/>
          <a:p>
            <a:r>
              <a:rPr lang="en-US" altLang="zh-CN" sz="4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隶变简体" pitchFamily="65" charset="-122"/>
                <a:ea typeface="方正隶变简体" pitchFamily="65" charset="-122"/>
              </a:rPr>
              <a:t>4</a:t>
            </a:r>
            <a:r>
              <a:rPr lang="zh-CN" altLang="en-US" sz="4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隶变简体" pitchFamily="65" charset="-122"/>
                <a:ea typeface="方正隶变简体" pitchFamily="65" charset="-122"/>
              </a:rPr>
              <a:t>、文革期间，说服两派继续工作</a:t>
            </a:r>
            <a:endParaRPr lang="zh-CN" altLang="en-US" sz="4000" b="1" dirty="0">
              <a:solidFill>
                <a:schemeClr val="tx1">
                  <a:lumMod val="85000"/>
                  <a:lumOff val="15000"/>
                </a:schemeClr>
              </a:solidFill>
              <a:latin typeface="方正隶变简体" pitchFamily="65" charset="-122"/>
              <a:ea typeface="方正隶变简体" pitchFamily="65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83568" y="851228"/>
            <a:ext cx="792088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400" b="1" i="0" u="none" strike="noStrike" kern="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</a:rPr>
              <a:t>课文学了哪些事例，表现了人物怎样的思想感情？</a:t>
            </a:r>
            <a:endParaRPr kumimoji="0" lang="zh-CN" altLang="en-US" sz="4400" b="1" i="0" u="none" strike="noStrike" kern="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7" name="左箭头标注 6"/>
          <p:cNvSpPr/>
          <p:nvPr/>
        </p:nvSpPr>
        <p:spPr>
          <a:xfrm>
            <a:off x="4823504" y="2564904"/>
            <a:ext cx="3384376" cy="1584176"/>
          </a:xfrm>
          <a:prstGeom prst="leftArrowCallout">
            <a:avLst>
              <a:gd name="adj1" fmla="val 22028"/>
              <a:gd name="adj2" fmla="val 19225"/>
              <a:gd name="adj3" fmla="val 32857"/>
              <a:gd name="adj4" fmla="val 72368"/>
            </a:avLst>
          </a:prstGeom>
          <a:solidFill>
            <a:schemeClr val="bg1">
              <a:lumMod val="85000"/>
              <a:alpha val="19000"/>
            </a:schemeClr>
          </a:solidFill>
          <a:ln w="50800">
            <a:solidFill>
              <a:schemeClr val="bg1">
                <a:lumMod val="50000"/>
                <a:alpha val="2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汉仪细行楷简" pitchFamily="49" charset="-122"/>
                <a:ea typeface="汉仪细行楷简" pitchFamily="49" charset="-122"/>
              </a:rPr>
              <a:t>鞠躬尽瘁死而后已</a:t>
            </a:r>
            <a:endParaRPr lang="zh-CN" altLang="en-US" sz="3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汉仪细行楷简" pitchFamily="49" charset="-122"/>
              <a:ea typeface="汉仪细行楷简" pitchFamily="49" charset="-122"/>
            </a:endParaRPr>
          </a:p>
        </p:txBody>
      </p:sp>
      <p:sp>
        <p:nvSpPr>
          <p:cNvPr id="8" name="左箭头标注 7"/>
          <p:cNvSpPr/>
          <p:nvPr/>
        </p:nvSpPr>
        <p:spPr>
          <a:xfrm>
            <a:off x="4823504" y="4797152"/>
            <a:ext cx="3384376" cy="1584176"/>
          </a:xfrm>
          <a:prstGeom prst="leftArrowCallout">
            <a:avLst>
              <a:gd name="adj1" fmla="val 22028"/>
              <a:gd name="adj2" fmla="val 19225"/>
              <a:gd name="adj3" fmla="val 32857"/>
              <a:gd name="adj4" fmla="val 72368"/>
            </a:avLst>
          </a:prstGeom>
          <a:solidFill>
            <a:schemeClr val="bg1">
              <a:lumMod val="85000"/>
              <a:alpha val="19000"/>
            </a:schemeClr>
          </a:solidFill>
          <a:ln w="50800">
            <a:solidFill>
              <a:schemeClr val="bg1">
                <a:lumMod val="50000"/>
                <a:alpha val="2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汉仪细行楷简" pitchFamily="49" charset="-122"/>
                <a:ea typeface="汉仪细行楷简" pitchFamily="49" charset="-122"/>
              </a:rPr>
              <a:t>没有私心</a:t>
            </a:r>
            <a:endParaRPr lang="zh-CN" altLang="en-US" sz="3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汉仪细行楷简" pitchFamily="49" charset="-122"/>
              <a:ea typeface="汉仪细行楷简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53569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1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83568" y="851228"/>
            <a:ext cx="792088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400" b="1" i="0" u="none" strike="noStrike" kern="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</a:rPr>
              <a:t>课文学了哪些事例，表现了人物怎样的思想感情？</a:t>
            </a:r>
            <a:endParaRPr kumimoji="0" lang="zh-CN" altLang="en-US" sz="4400" b="1" i="0" u="none" strike="noStrike" kern="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5" name="标题 1"/>
          <p:cNvSpPr txBox="1">
            <a:spLocks/>
          </p:cNvSpPr>
          <p:nvPr/>
        </p:nvSpPr>
        <p:spPr>
          <a:xfrm>
            <a:off x="323528" y="2204864"/>
            <a:ext cx="4416504" cy="18002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3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隶变简体" pitchFamily="65" charset="-122"/>
                <a:ea typeface="方正隶变简体" pitchFamily="65" charset="-122"/>
              </a:rPr>
              <a:t>5</a:t>
            </a:r>
            <a:r>
              <a:rPr lang="zh-CN" altLang="en-US" sz="3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隶变简体" pitchFamily="65" charset="-122"/>
                <a:ea typeface="方正隶变简体" pitchFamily="65" charset="-122"/>
              </a:rPr>
              <a:t>、</a:t>
            </a:r>
            <a:r>
              <a:rPr lang="en-US" altLang="zh-CN" sz="3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隶变简体" pitchFamily="65" charset="-122"/>
                <a:ea typeface="方正隶变简体" pitchFamily="65" charset="-122"/>
              </a:rPr>
              <a:t>1971</a:t>
            </a:r>
            <a:r>
              <a:rPr lang="zh-CN" altLang="en-US" sz="3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隶变简体" pitchFamily="65" charset="-122"/>
                <a:ea typeface="方正隶变简体" pitchFamily="65" charset="-122"/>
              </a:rPr>
              <a:t>年被“四人帮”批判围攻，却说服工宣队、军宣队的队员。</a:t>
            </a:r>
            <a:endParaRPr lang="zh-CN" altLang="en-US" sz="3600" b="1" dirty="0">
              <a:solidFill>
                <a:schemeClr val="tx1">
                  <a:lumMod val="85000"/>
                  <a:lumOff val="15000"/>
                </a:schemeClr>
              </a:solidFill>
              <a:latin typeface="方正隶变简体" pitchFamily="65" charset="-122"/>
              <a:ea typeface="方正隶变简体" pitchFamily="65" charset="-122"/>
            </a:endParaRPr>
          </a:p>
        </p:txBody>
      </p:sp>
      <p:sp>
        <p:nvSpPr>
          <p:cNvPr id="6" name="标题 1"/>
          <p:cNvSpPr txBox="1">
            <a:spLocks/>
          </p:cNvSpPr>
          <p:nvPr/>
        </p:nvSpPr>
        <p:spPr>
          <a:xfrm>
            <a:off x="323528" y="3931904"/>
            <a:ext cx="4320480" cy="12252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3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隶变简体" pitchFamily="65" charset="-122"/>
                <a:ea typeface="方正隶变简体" pitchFamily="65" charset="-122"/>
              </a:rPr>
              <a:t>6</a:t>
            </a:r>
            <a:r>
              <a:rPr lang="zh-CN" altLang="en-US" sz="3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隶变简体" pitchFamily="65" charset="-122"/>
                <a:ea typeface="方正隶变简体" pitchFamily="65" charset="-122"/>
              </a:rPr>
              <a:t>、一封简短的信。</a:t>
            </a:r>
            <a:endParaRPr lang="zh-CN" altLang="en-US" sz="3600" b="1" dirty="0">
              <a:solidFill>
                <a:schemeClr val="tx1">
                  <a:lumMod val="85000"/>
                  <a:lumOff val="15000"/>
                </a:schemeClr>
              </a:solidFill>
              <a:latin typeface="方正隶变简体" pitchFamily="65" charset="-122"/>
              <a:ea typeface="方正隶变简体" pitchFamily="65" charset="-122"/>
            </a:endParaRPr>
          </a:p>
        </p:txBody>
      </p:sp>
      <p:sp>
        <p:nvSpPr>
          <p:cNvPr id="7" name="标题 1"/>
          <p:cNvSpPr txBox="1">
            <a:spLocks/>
          </p:cNvSpPr>
          <p:nvPr/>
        </p:nvSpPr>
        <p:spPr>
          <a:xfrm>
            <a:off x="382256" y="5085184"/>
            <a:ext cx="4641584" cy="15841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3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隶变简体" pitchFamily="65" charset="-122"/>
                <a:ea typeface="方正隶变简体" pitchFamily="65" charset="-122"/>
              </a:rPr>
              <a:t>7</a:t>
            </a:r>
            <a:r>
              <a:rPr lang="zh-CN" altLang="en-US" sz="3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隶变简体" pitchFamily="65" charset="-122"/>
                <a:ea typeface="方正隶变简体" pitchFamily="65" charset="-122"/>
              </a:rPr>
              <a:t>、</a:t>
            </a:r>
            <a:r>
              <a:rPr lang="en-US" altLang="zh-CN" sz="3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隶变简体" pitchFamily="65" charset="-122"/>
                <a:ea typeface="方正隶变简体" pitchFamily="65" charset="-122"/>
              </a:rPr>
              <a:t>1982</a:t>
            </a:r>
            <a:r>
              <a:rPr lang="zh-CN" altLang="en-US" sz="3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隶变简体" pitchFamily="65" charset="-122"/>
                <a:ea typeface="方正隶变简体" pitchFamily="65" charset="-122"/>
              </a:rPr>
              <a:t>年，“我不能走”。</a:t>
            </a:r>
            <a:endParaRPr lang="zh-CN" altLang="en-US" sz="3600" b="1" dirty="0">
              <a:solidFill>
                <a:schemeClr val="tx1">
                  <a:lumMod val="85000"/>
                  <a:lumOff val="15000"/>
                </a:schemeClr>
              </a:solidFill>
              <a:latin typeface="方正隶变简体" pitchFamily="65" charset="-122"/>
              <a:ea typeface="方正隶变简体" pitchFamily="65" charset="-122"/>
            </a:endParaRPr>
          </a:p>
        </p:txBody>
      </p:sp>
      <p:sp>
        <p:nvSpPr>
          <p:cNvPr id="8" name="左箭头标注 7"/>
          <p:cNvSpPr/>
          <p:nvPr/>
        </p:nvSpPr>
        <p:spPr>
          <a:xfrm>
            <a:off x="4660228" y="2369786"/>
            <a:ext cx="3944220" cy="1419254"/>
          </a:xfrm>
          <a:prstGeom prst="leftArrowCallout">
            <a:avLst>
              <a:gd name="adj1" fmla="val 22028"/>
              <a:gd name="adj2" fmla="val 19225"/>
              <a:gd name="adj3" fmla="val 32857"/>
              <a:gd name="adj4" fmla="val 72368"/>
            </a:avLst>
          </a:prstGeom>
          <a:solidFill>
            <a:schemeClr val="bg1">
              <a:lumMod val="85000"/>
              <a:alpha val="19000"/>
            </a:schemeClr>
          </a:solidFill>
          <a:ln w="50800">
            <a:solidFill>
              <a:schemeClr val="bg1">
                <a:lumMod val="50000"/>
                <a:alpha val="2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汉仪细行楷简" pitchFamily="49" charset="-122"/>
                <a:ea typeface="汉仪细行楷简" pitchFamily="49" charset="-122"/>
              </a:rPr>
              <a:t>真诚坦白、勇敢、公正无私</a:t>
            </a:r>
            <a:endParaRPr lang="zh-CN" altLang="en-US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汉仪细行楷简" pitchFamily="49" charset="-122"/>
              <a:ea typeface="汉仪细行楷简" pitchFamily="49" charset="-122"/>
            </a:endParaRPr>
          </a:p>
        </p:txBody>
      </p:sp>
      <p:sp>
        <p:nvSpPr>
          <p:cNvPr id="9" name="左箭头标注 8"/>
          <p:cNvSpPr/>
          <p:nvPr/>
        </p:nvSpPr>
        <p:spPr>
          <a:xfrm>
            <a:off x="4644008" y="3907528"/>
            <a:ext cx="3944220" cy="1249664"/>
          </a:xfrm>
          <a:prstGeom prst="leftArrowCallout">
            <a:avLst>
              <a:gd name="adj1" fmla="val 28500"/>
              <a:gd name="adj2" fmla="val 26542"/>
              <a:gd name="adj3" fmla="val 40174"/>
              <a:gd name="adj4" fmla="val 72368"/>
            </a:avLst>
          </a:prstGeom>
          <a:solidFill>
            <a:schemeClr val="bg1">
              <a:lumMod val="85000"/>
              <a:alpha val="19000"/>
            </a:schemeClr>
          </a:solidFill>
          <a:ln w="50800">
            <a:solidFill>
              <a:schemeClr val="bg1">
                <a:lumMod val="50000"/>
                <a:alpha val="2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汉仪细行楷简" pitchFamily="49" charset="-122"/>
                <a:ea typeface="汉仪细行楷简" pitchFamily="49" charset="-122"/>
              </a:rPr>
              <a:t>强烈的民族自尊心</a:t>
            </a: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汉仪细行楷简" pitchFamily="49" charset="-122"/>
                <a:ea typeface="汉仪细行楷简" pitchFamily="49" charset="-122"/>
              </a:rPr>
              <a:t>、</a:t>
            </a:r>
            <a:r>
              <a:rPr lang="zh-CN" altLang="en-US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汉仪细行楷简" pitchFamily="49" charset="-122"/>
                <a:ea typeface="汉仪细行楷简" pitchFamily="49" charset="-122"/>
              </a:rPr>
              <a:t>朴实</a:t>
            </a:r>
            <a:endParaRPr lang="zh-CN" altLang="en-US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汉仪细行楷简" pitchFamily="49" charset="-122"/>
              <a:ea typeface="汉仪细行楷简" pitchFamily="49" charset="-122"/>
            </a:endParaRPr>
          </a:p>
        </p:txBody>
      </p:sp>
      <p:sp>
        <p:nvSpPr>
          <p:cNvPr id="10" name="左箭头标注 9"/>
          <p:cNvSpPr/>
          <p:nvPr/>
        </p:nvSpPr>
        <p:spPr>
          <a:xfrm>
            <a:off x="4740032" y="5321752"/>
            <a:ext cx="3848196" cy="1347608"/>
          </a:xfrm>
          <a:prstGeom prst="leftArrowCallout">
            <a:avLst>
              <a:gd name="adj1" fmla="val 23206"/>
              <a:gd name="adj2" fmla="val 24564"/>
              <a:gd name="adj3" fmla="val 31993"/>
              <a:gd name="adj4" fmla="val 73882"/>
            </a:avLst>
          </a:prstGeom>
          <a:solidFill>
            <a:schemeClr val="bg1">
              <a:lumMod val="85000"/>
              <a:alpha val="19000"/>
            </a:schemeClr>
          </a:solidFill>
          <a:ln w="50800">
            <a:solidFill>
              <a:schemeClr val="bg1">
                <a:lumMod val="50000"/>
                <a:alpha val="2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汉仪细行楷简" pitchFamily="49" charset="-122"/>
                <a:ea typeface="汉仪细行楷简" pitchFamily="49" charset="-122"/>
              </a:rPr>
              <a:t>执着追求、</a:t>
            </a:r>
            <a:endParaRPr lang="en-US" altLang="zh-CN" sz="32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汉仪细行楷简" pitchFamily="49" charset="-122"/>
              <a:ea typeface="汉仪细行楷简" pitchFamily="49" charset="-122"/>
            </a:endParaRPr>
          </a:p>
          <a:p>
            <a:pPr algn="ctr"/>
            <a:r>
              <a:rPr lang="zh-CN" altLang="en-US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汉仪细行楷简" pitchFamily="49" charset="-122"/>
                <a:ea typeface="汉仪细行楷简" pitchFamily="49" charset="-122"/>
              </a:rPr>
              <a:t>无私奉献、</a:t>
            </a:r>
            <a:endParaRPr lang="en-US" altLang="zh-CN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汉仪细行楷简" pitchFamily="49" charset="-122"/>
              <a:ea typeface="汉仪细行楷简" pitchFamily="49" charset="-122"/>
            </a:endParaRPr>
          </a:p>
          <a:p>
            <a:pPr algn="ctr"/>
            <a:r>
              <a:rPr lang="zh-CN" altLang="en-US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汉仪细行楷简" pitchFamily="49" charset="-122"/>
                <a:ea typeface="汉仪细行楷简" pitchFamily="49" charset="-122"/>
              </a:rPr>
              <a:t>责任心强。</a:t>
            </a:r>
            <a:endParaRPr lang="zh-CN" altLang="en-US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汉仪细行楷简" pitchFamily="49" charset="-122"/>
              <a:ea typeface="汉仪细行楷简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53569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4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 animBg="1"/>
      <p:bldP spid="9" grpId="0" animBg="1"/>
      <p:bldP spid="1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979712" y="1412776"/>
            <a:ext cx="2448272" cy="3966482"/>
          </a:xfrm>
        </p:spPr>
        <p:txBody>
          <a:bodyPr>
            <a:normAutofit/>
          </a:bodyPr>
          <a:lstStyle/>
          <a:p>
            <a:pPr algn="l">
              <a:lnSpc>
                <a:spcPts val="4600"/>
              </a:lnSpc>
              <a:spcBef>
                <a:spcPct val="20000"/>
              </a:spcBef>
            </a:pPr>
            <a:r>
              <a:rPr lang="zh-CN" altLang="en-US" sz="3600" dirty="0">
                <a:solidFill>
                  <a:srgbClr val="832B03"/>
                </a:solidFill>
                <a:latin typeface="汉仪行楷简" pitchFamily="49" charset="-122"/>
                <a:ea typeface="汉仪行楷简" pitchFamily="49" charset="-122"/>
                <a:cs typeface="+mn-cs"/>
              </a:rPr>
              <a:t>质朴无华</a:t>
            </a:r>
            <a:r>
              <a:rPr lang="en-US" altLang="zh-CN" sz="3600" dirty="0">
                <a:solidFill>
                  <a:srgbClr val="832B03"/>
                </a:solidFill>
                <a:latin typeface="汉仪行楷简" pitchFamily="49" charset="-122"/>
                <a:ea typeface="汉仪行楷简" pitchFamily="49" charset="-122"/>
                <a:cs typeface="+mn-cs"/>
              </a:rPr>
              <a:t/>
            </a:r>
            <a:br>
              <a:rPr lang="en-US" altLang="zh-CN" sz="3600" dirty="0">
                <a:solidFill>
                  <a:srgbClr val="832B03"/>
                </a:solidFill>
                <a:latin typeface="汉仪行楷简" pitchFamily="49" charset="-122"/>
                <a:ea typeface="汉仪行楷简" pitchFamily="49" charset="-122"/>
                <a:cs typeface="+mn-cs"/>
              </a:rPr>
            </a:br>
            <a:r>
              <a:rPr lang="zh-CN" altLang="en-US" sz="3600" dirty="0">
                <a:solidFill>
                  <a:srgbClr val="832B03"/>
                </a:solidFill>
                <a:latin typeface="汉仪行楷简" pitchFamily="49" charset="-122"/>
                <a:ea typeface="汉仪行楷简" pitchFamily="49" charset="-122"/>
                <a:cs typeface="+mn-cs"/>
              </a:rPr>
              <a:t>鞠躬尽瘁</a:t>
            </a:r>
            <a:r>
              <a:rPr lang="en-US" altLang="zh-CN" sz="3600" dirty="0">
                <a:solidFill>
                  <a:srgbClr val="832B03"/>
                </a:solidFill>
                <a:latin typeface="汉仪行楷简" pitchFamily="49" charset="-122"/>
                <a:ea typeface="汉仪行楷简" pitchFamily="49" charset="-122"/>
                <a:cs typeface="+mn-cs"/>
              </a:rPr>
              <a:t/>
            </a:r>
            <a:br>
              <a:rPr lang="en-US" altLang="zh-CN" sz="3600" dirty="0">
                <a:solidFill>
                  <a:srgbClr val="832B03"/>
                </a:solidFill>
                <a:latin typeface="汉仪行楷简" pitchFamily="49" charset="-122"/>
                <a:ea typeface="汉仪行楷简" pitchFamily="49" charset="-122"/>
                <a:cs typeface="+mn-cs"/>
              </a:rPr>
            </a:br>
            <a:r>
              <a:rPr lang="zh-CN" altLang="en-US" sz="3600" dirty="0">
                <a:solidFill>
                  <a:srgbClr val="832B03"/>
                </a:solidFill>
                <a:latin typeface="汉仪行楷简" pitchFamily="49" charset="-122"/>
                <a:ea typeface="汉仪行楷简" pitchFamily="49" charset="-122"/>
                <a:cs typeface="+mn-cs"/>
              </a:rPr>
              <a:t>真诚坦白</a:t>
            </a:r>
            <a:r>
              <a:rPr lang="en-US" altLang="zh-CN" sz="3600" dirty="0">
                <a:solidFill>
                  <a:srgbClr val="832B03"/>
                </a:solidFill>
                <a:latin typeface="汉仪行楷简" pitchFamily="49" charset="-122"/>
                <a:ea typeface="汉仪行楷简" pitchFamily="49" charset="-122"/>
                <a:cs typeface="+mn-cs"/>
              </a:rPr>
              <a:t/>
            </a:r>
            <a:br>
              <a:rPr lang="en-US" altLang="zh-CN" sz="3600" dirty="0">
                <a:solidFill>
                  <a:srgbClr val="832B03"/>
                </a:solidFill>
                <a:latin typeface="汉仪行楷简" pitchFamily="49" charset="-122"/>
                <a:ea typeface="汉仪行楷简" pitchFamily="49" charset="-122"/>
                <a:cs typeface="+mn-cs"/>
              </a:rPr>
            </a:br>
            <a:r>
              <a:rPr lang="zh-CN" altLang="en-US" sz="3600" dirty="0">
                <a:solidFill>
                  <a:srgbClr val="832B03"/>
                </a:solidFill>
                <a:latin typeface="汉仪行楷简" pitchFamily="49" charset="-122"/>
                <a:ea typeface="汉仪行楷简" pitchFamily="49" charset="-122"/>
                <a:cs typeface="+mn-cs"/>
              </a:rPr>
              <a:t>没有私心</a:t>
            </a:r>
            <a:r>
              <a:rPr lang="en-US" altLang="zh-CN" sz="3600" dirty="0">
                <a:solidFill>
                  <a:srgbClr val="832B03"/>
                </a:solidFill>
                <a:latin typeface="汉仪行楷简" pitchFamily="49" charset="-122"/>
                <a:ea typeface="汉仪行楷简" pitchFamily="49" charset="-122"/>
                <a:cs typeface="+mn-cs"/>
              </a:rPr>
              <a:t/>
            </a:r>
            <a:br>
              <a:rPr lang="en-US" altLang="zh-CN" sz="3600" dirty="0">
                <a:solidFill>
                  <a:srgbClr val="832B03"/>
                </a:solidFill>
                <a:latin typeface="汉仪行楷简" pitchFamily="49" charset="-122"/>
                <a:ea typeface="汉仪行楷简" pitchFamily="49" charset="-122"/>
                <a:cs typeface="+mn-cs"/>
              </a:rPr>
            </a:br>
            <a:r>
              <a:rPr lang="zh-CN" altLang="en-US" sz="3600" dirty="0">
                <a:solidFill>
                  <a:srgbClr val="832B03"/>
                </a:solidFill>
                <a:latin typeface="汉仪行楷简" pitchFamily="49" charset="-122"/>
                <a:ea typeface="汉仪行楷简" pitchFamily="49" charset="-122"/>
                <a:cs typeface="+mn-cs"/>
              </a:rPr>
              <a:t>身先士卒</a:t>
            </a:r>
            <a:r>
              <a:rPr lang="en-US" altLang="zh-CN" sz="3600" dirty="0">
                <a:solidFill>
                  <a:srgbClr val="832B03"/>
                </a:solidFill>
                <a:latin typeface="汉仪行楷简" pitchFamily="49" charset="-122"/>
                <a:ea typeface="汉仪行楷简" pitchFamily="49" charset="-122"/>
                <a:cs typeface="+mn-cs"/>
              </a:rPr>
              <a:t/>
            </a:r>
            <a:br>
              <a:rPr lang="en-US" altLang="zh-CN" sz="3600" dirty="0">
                <a:solidFill>
                  <a:srgbClr val="832B03"/>
                </a:solidFill>
                <a:latin typeface="汉仪行楷简" pitchFamily="49" charset="-122"/>
                <a:ea typeface="汉仪行楷简" pitchFamily="49" charset="-122"/>
                <a:cs typeface="+mn-cs"/>
              </a:rPr>
            </a:br>
            <a:r>
              <a:rPr lang="zh-CN" altLang="en-US" sz="3600" dirty="0">
                <a:solidFill>
                  <a:srgbClr val="832B03"/>
                </a:solidFill>
                <a:latin typeface="汉仪行楷简" pitchFamily="49" charset="-122"/>
                <a:ea typeface="汉仪行楷简" pitchFamily="49" charset="-122"/>
                <a:cs typeface="+mn-cs"/>
              </a:rPr>
              <a:t>胸怀祖国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4716016" y="1628800"/>
            <a:ext cx="2088232" cy="3816424"/>
          </a:xfrm>
        </p:spPr>
        <p:txBody>
          <a:bodyPr>
            <a:normAutofit/>
          </a:bodyPr>
          <a:lstStyle/>
          <a:p>
            <a:pPr algn="l">
              <a:lnSpc>
                <a:spcPts val="3800"/>
              </a:lnSpc>
            </a:pPr>
            <a:r>
              <a:rPr lang="zh-CN" altLang="en-US" sz="3600" dirty="0">
                <a:solidFill>
                  <a:srgbClr val="832B03"/>
                </a:solidFill>
                <a:latin typeface="汉仪行楷简" pitchFamily="49" charset="-122"/>
                <a:ea typeface="汉仪行楷简" pitchFamily="49" charset="-122"/>
              </a:rPr>
              <a:t>甘于奉献</a:t>
            </a:r>
            <a:endParaRPr lang="en-US" altLang="zh-CN" sz="3600" dirty="0">
              <a:solidFill>
                <a:srgbClr val="832B03"/>
              </a:solidFill>
              <a:latin typeface="汉仪行楷简" pitchFamily="49" charset="-122"/>
              <a:ea typeface="汉仪行楷简" pitchFamily="49" charset="-122"/>
            </a:endParaRPr>
          </a:p>
          <a:p>
            <a:pPr algn="l">
              <a:lnSpc>
                <a:spcPts val="3800"/>
              </a:lnSpc>
            </a:pPr>
            <a:r>
              <a:rPr lang="zh-CN" altLang="en-US" sz="3600" dirty="0">
                <a:solidFill>
                  <a:srgbClr val="832B03"/>
                </a:solidFill>
                <a:latin typeface="汉仪行楷简" pitchFamily="49" charset="-122"/>
                <a:ea typeface="汉仪行楷简" pitchFamily="49" charset="-122"/>
              </a:rPr>
              <a:t>死而后已</a:t>
            </a:r>
            <a:endParaRPr lang="en-US" altLang="zh-CN" sz="3600" dirty="0">
              <a:solidFill>
                <a:srgbClr val="832B03"/>
              </a:solidFill>
              <a:latin typeface="汉仪行楷简" pitchFamily="49" charset="-122"/>
              <a:ea typeface="汉仪行楷简" pitchFamily="49" charset="-122"/>
            </a:endParaRPr>
          </a:p>
          <a:p>
            <a:pPr algn="l">
              <a:lnSpc>
                <a:spcPts val="3800"/>
              </a:lnSpc>
            </a:pPr>
            <a:r>
              <a:rPr lang="zh-CN" altLang="en-US" sz="3600" dirty="0">
                <a:solidFill>
                  <a:srgbClr val="832B03"/>
                </a:solidFill>
                <a:latin typeface="汉仪行楷简" pitchFamily="49" charset="-122"/>
                <a:ea typeface="汉仪行楷简" pitchFamily="49" charset="-122"/>
              </a:rPr>
              <a:t>从不骄人</a:t>
            </a:r>
            <a:endParaRPr lang="en-US" altLang="zh-CN" sz="3600" dirty="0">
              <a:solidFill>
                <a:srgbClr val="832B03"/>
              </a:solidFill>
              <a:latin typeface="汉仪行楷简" pitchFamily="49" charset="-122"/>
              <a:ea typeface="汉仪行楷简" pitchFamily="49" charset="-122"/>
            </a:endParaRPr>
          </a:p>
          <a:p>
            <a:pPr algn="l">
              <a:lnSpc>
                <a:spcPts val="3800"/>
              </a:lnSpc>
            </a:pPr>
            <a:r>
              <a:rPr lang="zh-CN" altLang="en-US" sz="3600" dirty="0">
                <a:solidFill>
                  <a:srgbClr val="832B03"/>
                </a:solidFill>
                <a:latin typeface="汉仪行楷简" pitchFamily="49" charset="-122"/>
                <a:ea typeface="汉仪行楷简" pitchFamily="49" charset="-122"/>
              </a:rPr>
              <a:t>光明磊落</a:t>
            </a:r>
            <a:endParaRPr lang="en-US" altLang="zh-CN" sz="3600" dirty="0">
              <a:solidFill>
                <a:srgbClr val="832B03"/>
              </a:solidFill>
              <a:latin typeface="汉仪行楷简" pitchFamily="49" charset="-122"/>
              <a:ea typeface="汉仪行楷简" pitchFamily="49" charset="-122"/>
            </a:endParaRPr>
          </a:p>
          <a:p>
            <a:pPr algn="l">
              <a:lnSpc>
                <a:spcPts val="3800"/>
              </a:lnSpc>
            </a:pPr>
            <a:r>
              <a:rPr lang="zh-CN" altLang="en-US" sz="3600" dirty="0">
                <a:solidFill>
                  <a:srgbClr val="832B03"/>
                </a:solidFill>
                <a:latin typeface="汉仪行楷简" pitchFamily="49" charset="-122"/>
                <a:ea typeface="汉仪行楷简" pitchFamily="49" charset="-122"/>
              </a:rPr>
              <a:t>不怕牺牲</a:t>
            </a:r>
            <a:endParaRPr lang="en-US" altLang="zh-CN" sz="3600" dirty="0">
              <a:solidFill>
                <a:srgbClr val="832B03"/>
              </a:solidFill>
              <a:latin typeface="汉仪行楷简" pitchFamily="49" charset="-122"/>
              <a:ea typeface="汉仪行楷简" pitchFamily="49" charset="-122"/>
            </a:endParaRPr>
          </a:p>
          <a:p>
            <a:pPr algn="l">
              <a:lnSpc>
                <a:spcPts val="3800"/>
              </a:lnSpc>
            </a:pPr>
            <a:r>
              <a:rPr lang="zh-CN" altLang="en-US" sz="3600" dirty="0">
                <a:solidFill>
                  <a:srgbClr val="832B03"/>
                </a:solidFill>
                <a:latin typeface="汉仪行楷简" pitchFamily="49" charset="-122"/>
                <a:ea typeface="汉仪行楷简" pitchFamily="49" charset="-122"/>
              </a:rPr>
              <a:t>心系人民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115616" y="764704"/>
            <a:ext cx="525658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400" b="1" i="0" u="none" strike="noStrike" kern="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</a:rPr>
              <a:t>总结邓稼先的品质：</a:t>
            </a:r>
            <a:endParaRPr kumimoji="0" lang="zh-CN" altLang="en-US" sz="4400" b="1" i="0" u="none" strike="noStrike" kern="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84729" y="2049751"/>
            <a:ext cx="861774" cy="259228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400" dirty="0" smtClean="0">
                <a:latin typeface="华文新魏" pitchFamily="2" charset="-122"/>
                <a:ea typeface="华文新魏" pitchFamily="2" charset="-122"/>
              </a:rPr>
              <a:t>两弹元勋</a:t>
            </a:r>
            <a:endParaRPr lang="zh-CN" altLang="en-US" sz="4400" dirty="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308304" y="1933436"/>
            <a:ext cx="800219" cy="282491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000" dirty="0" smtClean="0">
                <a:latin typeface="华文新魏" pitchFamily="2" charset="-122"/>
                <a:ea typeface="华文新魏" pitchFamily="2" charset="-122"/>
              </a:rPr>
              <a:t>永恒的骄傲</a:t>
            </a:r>
            <a:endParaRPr lang="zh-CN" altLang="en-US" sz="4000" dirty="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7" name="左大括号 6"/>
          <p:cNvSpPr/>
          <p:nvPr/>
        </p:nvSpPr>
        <p:spPr>
          <a:xfrm>
            <a:off x="1475656" y="1811617"/>
            <a:ext cx="493966" cy="3129552"/>
          </a:xfrm>
          <a:prstGeom prst="leftBrace">
            <a:avLst>
              <a:gd name="adj1" fmla="val 57334"/>
              <a:gd name="adj2" fmla="val 49512"/>
            </a:avLst>
          </a:prstGeom>
          <a:ln w="254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左大括号 7"/>
          <p:cNvSpPr/>
          <p:nvPr/>
        </p:nvSpPr>
        <p:spPr>
          <a:xfrm flipH="1">
            <a:off x="6804248" y="1811616"/>
            <a:ext cx="504056" cy="3129552"/>
          </a:xfrm>
          <a:prstGeom prst="leftBrace">
            <a:avLst>
              <a:gd name="adj1" fmla="val 57334"/>
              <a:gd name="adj2" fmla="val 49512"/>
            </a:avLst>
          </a:prstGeom>
          <a:ln w="254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Box 8"/>
          <p:cNvSpPr txBox="1"/>
          <p:nvPr/>
        </p:nvSpPr>
        <p:spPr>
          <a:xfrm>
            <a:off x="684729" y="5229200"/>
            <a:ext cx="7631687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b="1" dirty="0" smtClean="0">
                <a:solidFill>
                  <a:schemeClr val="bg2">
                    <a:lumMod val="25000"/>
                  </a:schemeClr>
                </a:solidFill>
                <a:latin typeface="华文楷体" pitchFamily="2" charset="-122"/>
                <a:ea typeface="华文楷体" pitchFamily="2" charset="-122"/>
              </a:rPr>
              <a:t>邓稼先是一位具有无私奉献精神，把一切献给科学、献给祖国，不计个人名利、鞠躬尽瘁、死而后已的伟大科学家。</a:t>
            </a:r>
            <a:endParaRPr lang="zh-CN" altLang="en-US" sz="3000" b="1" dirty="0">
              <a:solidFill>
                <a:schemeClr val="bg2">
                  <a:lumMod val="25000"/>
                </a:schemeClr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81659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6" grpId="0"/>
      <p:bldP spid="7" grpId="0" animBg="1"/>
      <p:bldP spid="8" grpId="0" animBg="1"/>
      <p:bldP spid="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60066" y="1052736"/>
            <a:ext cx="80778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spcAft>
                <a:spcPts val="1800"/>
              </a:spcAft>
              <a:defRPr/>
            </a:pPr>
            <a:r>
              <a:rPr kumimoji="0" lang="zh-CN" altLang="en-US" sz="4200" b="1" i="0" u="none" strike="noStrike" kern="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</a:rPr>
              <a:t>为什么要拿美国科学家奥本海默与邓稼先</a:t>
            </a:r>
            <a:r>
              <a:rPr lang="zh-CN" altLang="en-US" sz="4200" b="1" kern="0" noProof="0" dirty="0">
                <a:solidFill>
                  <a:srgbClr val="00B050"/>
                </a:solidFill>
                <a:latin typeface="华文新魏" pitchFamily="2" charset="-122"/>
                <a:ea typeface="华文新魏" pitchFamily="2" charset="-122"/>
              </a:rPr>
              <a:t>作</a:t>
            </a:r>
            <a:r>
              <a:rPr lang="zh-CN" altLang="en-US" sz="4200" b="1" kern="0" noProof="0" dirty="0" smtClean="0">
                <a:solidFill>
                  <a:srgbClr val="00B050"/>
                </a:solidFill>
                <a:latin typeface="华文新魏" pitchFamily="2" charset="-122"/>
                <a:ea typeface="华文新魏" pitchFamily="2" charset="-122"/>
              </a:rPr>
              <a:t>比较？</a:t>
            </a:r>
            <a:endParaRPr lang="en-US" altLang="zh-CN" sz="4200" b="1" kern="0" noProof="0" dirty="0">
              <a:solidFill>
                <a:srgbClr val="00B050"/>
              </a:solidFill>
              <a:latin typeface="华文新魏" pitchFamily="2" charset="-122"/>
              <a:ea typeface="华文新魏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423346" y="2556729"/>
            <a:ext cx="2598936" cy="3824599"/>
            <a:chOff x="1397000" y="2524528"/>
            <a:chExt cx="2598936" cy="3824599"/>
          </a:xfrm>
        </p:grpSpPr>
        <p:pic>
          <p:nvPicPr>
            <p:cNvPr id="4098" name="Picture 2" descr="C:\Users\asus\Desktop\“两弹元勋”邓稼先执着而传奇的人生\邓稼先图片\奥本海默.jpg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231"/>
            <a:stretch/>
          </p:blipFill>
          <p:spPr bwMode="auto">
            <a:xfrm>
              <a:off x="1397000" y="2524528"/>
              <a:ext cx="2598936" cy="3802766"/>
            </a:xfrm>
            <a:prstGeom prst="rect">
              <a:avLst/>
            </a:prstGeom>
            <a:ln w="190500" cap="sq">
              <a:solidFill>
                <a:srgbClr val="C8C6BD"/>
              </a:solidFill>
              <a:prstDash val="solid"/>
              <a:miter lim="800000"/>
            </a:ln>
            <a:effectLst>
              <a:outerShdw blurRad="254000" algn="bl" rotWithShape="0">
                <a:srgbClr val="000000">
                  <a:alpha val="43000"/>
                </a:srgbClr>
              </a:outerShdw>
            </a:effectLst>
            <a:scene3d>
              <a:camera prst="perspectiveFront" fov="5400000"/>
              <a:lightRig rig="threePt" dir="t">
                <a:rot lat="0" lon="0" rev="2100000"/>
              </a:lightRig>
            </a:scene3d>
            <a:sp3d extrusionH="25400">
              <a:bevelT w="304800" h="152400" prst="hardEdge"/>
              <a:extrusionClr>
                <a:srgbClr val="000000"/>
              </a:extrusionClr>
            </a:sp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" name="TextBox 4"/>
            <p:cNvSpPr txBox="1"/>
            <p:nvPr/>
          </p:nvSpPr>
          <p:spPr>
            <a:xfrm>
              <a:off x="1625001" y="5764352"/>
              <a:ext cx="214293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隶二简体" pitchFamily="65" charset="-122"/>
                  <a:ea typeface="方正隶二简体" pitchFamily="65" charset="-122"/>
                </a:rPr>
                <a:t>奥本海默</a:t>
              </a:r>
              <a:endParaRPr lang="zh-CN" alt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二简体" pitchFamily="65" charset="-122"/>
                <a:ea typeface="方正隶二简体" pitchFamily="65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5076056" y="2524527"/>
            <a:ext cx="2599029" cy="3856801"/>
            <a:chOff x="5076056" y="2524527"/>
            <a:chExt cx="2599029" cy="3856801"/>
          </a:xfrm>
        </p:grpSpPr>
        <p:pic>
          <p:nvPicPr>
            <p:cNvPr id="4099" name="Picture 3" descr="C:\Users\asus\Desktop\“两弹元勋”邓稼先执着而传奇的人生\邓稼先图片\邓稼先1.jpg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822"/>
            <a:stretch/>
          </p:blipFill>
          <p:spPr bwMode="auto">
            <a:xfrm>
              <a:off x="5076056" y="2524527"/>
              <a:ext cx="2599029" cy="3824599"/>
            </a:xfrm>
            <a:prstGeom prst="rect">
              <a:avLst/>
            </a:prstGeom>
            <a:ln w="190500" cap="sq">
              <a:solidFill>
                <a:srgbClr val="C8C6BD"/>
              </a:solidFill>
              <a:prstDash val="solid"/>
              <a:miter lim="800000"/>
            </a:ln>
            <a:effectLst>
              <a:outerShdw blurRad="254000" algn="bl" rotWithShape="0">
                <a:srgbClr val="000000">
                  <a:alpha val="43000"/>
                </a:srgbClr>
              </a:outerShdw>
            </a:effectLst>
            <a:scene3d>
              <a:camera prst="perspectiveFront" fov="5400000"/>
              <a:lightRig rig="threePt" dir="t">
                <a:rot lat="0" lon="0" rev="2100000"/>
              </a:lightRig>
            </a:scene3d>
            <a:sp3d extrusionH="25400">
              <a:bevelT w="304800" h="152400" prst="hardEdge"/>
              <a:extrusionClr>
                <a:srgbClr val="000000"/>
              </a:extrusionClr>
            </a:sp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TextBox 7"/>
            <p:cNvSpPr txBox="1"/>
            <p:nvPr/>
          </p:nvSpPr>
          <p:spPr>
            <a:xfrm>
              <a:off x="5304103" y="5784566"/>
              <a:ext cx="2142934" cy="5967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隶二简体" pitchFamily="65" charset="-122"/>
                  <a:ea typeface="方正隶二简体" pitchFamily="65" charset="-122"/>
                </a:rPr>
                <a:t>邓稼先</a:t>
              </a:r>
              <a:endParaRPr lang="zh-CN" alt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二简体" pitchFamily="65" charset="-122"/>
                <a:ea typeface="方正隶二简体" pitchFamily="65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81659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051720" y="2276872"/>
            <a:ext cx="2300517" cy="1470025"/>
          </a:xfrm>
        </p:spPr>
        <p:txBody>
          <a:bodyPr>
            <a:normAutofit fontScale="90000"/>
          </a:bodyPr>
          <a:lstStyle/>
          <a:p>
            <a:pPr algn="l"/>
            <a:r>
              <a:rPr lang="zh-CN" altLang="en-US" dirty="0" smtClean="0">
                <a:solidFill>
                  <a:schemeClr val="accent6">
                    <a:lumMod val="50000"/>
                  </a:schemeClr>
                </a:solidFill>
                <a:latin typeface="华文行楷" pitchFamily="2" charset="-122"/>
                <a:ea typeface="华文行楷" pitchFamily="2" charset="-122"/>
              </a:rPr>
              <a:t>职务</a:t>
            </a:r>
            <a:r>
              <a:rPr lang="en-US" altLang="zh-CN" dirty="0" smtClean="0">
                <a:solidFill>
                  <a:schemeClr val="accent6">
                    <a:lumMod val="50000"/>
                  </a:schemeClr>
                </a:solidFill>
                <a:latin typeface="华文行楷" pitchFamily="2" charset="-122"/>
                <a:ea typeface="华文行楷" pitchFamily="2" charset="-122"/>
              </a:rPr>
              <a:t/>
            </a:r>
            <a:br>
              <a:rPr lang="en-US" altLang="zh-CN" dirty="0" smtClean="0">
                <a:solidFill>
                  <a:schemeClr val="accent6">
                    <a:lumMod val="50000"/>
                  </a:schemeClr>
                </a:solidFill>
                <a:latin typeface="华文行楷" pitchFamily="2" charset="-122"/>
                <a:ea typeface="华文行楷" pitchFamily="2" charset="-122"/>
              </a:rPr>
            </a:br>
            <a:r>
              <a:rPr lang="zh-CN" altLang="en-US" dirty="0">
                <a:solidFill>
                  <a:schemeClr val="accent6">
                    <a:lumMod val="50000"/>
                  </a:schemeClr>
                </a:solidFill>
                <a:latin typeface="华文行楷" pitchFamily="2" charset="-122"/>
                <a:ea typeface="华文行楷" pitchFamily="2" charset="-122"/>
              </a:rPr>
              <a:t>学术</a:t>
            </a:r>
            <a:r>
              <a:rPr lang="zh-CN" altLang="en-US" dirty="0" smtClean="0">
                <a:solidFill>
                  <a:schemeClr val="accent6">
                    <a:lumMod val="50000"/>
                  </a:schemeClr>
                </a:solidFill>
                <a:latin typeface="华文行楷" pitchFamily="2" charset="-122"/>
                <a:ea typeface="华文行楷" pitchFamily="2" charset="-122"/>
              </a:rPr>
              <a:t>水平</a:t>
            </a:r>
            <a:r>
              <a:rPr lang="zh-CN" altLang="en-US" dirty="0">
                <a:solidFill>
                  <a:schemeClr val="accent6">
                    <a:lumMod val="50000"/>
                  </a:schemeClr>
                </a:solidFill>
                <a:latin typeface="华文行楷" pitchFamily="2" charset="-122"/>
                <a:ea typeface="华文行楷" pitchFamily="2" charset="-122"/>
              </a:rPr>
              <a:t>功劳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4572000" y="2060848"/>
            <a:ext cx="2336304" cy="1752600"/>
          </a:xfrm>
        </p:spPr>
        <p:txBody>
          <a:bodyPr>
            <a:noAutofit/>
          </a:bodyPr>
          <a:lstStyle/>
          <a:p>
            <a:pPr algn="r">
              <a:spcBef>
                <a:spcPct val="0"/>
              </a:spcBef>
            </a:pPr>
            <a:r>
              <a:rPr lang="zh-CN" altLang="en-US" sz="4000" dirty="0">
                <a:solidFill>
                  <a:schemeClr val="accent6">
                    <a:lumMod val="50000"/>
                  </a:schemeClr>
                </a:solidFill>
                <a:latin typeface="华文行楷" pitchFamily="2" charset="-122"/>
                <a:ea typeface="华文行楷" pitchFamily="2" charset="-122"/>
                <a:cs typeface="+mj-cs"/>
              </a:rPr>
              <a:t>国籍</a:t>
            </a:r>
            <a:endParaRPr lang="en-US" altLang="zh-CN" sz="4000" dirty="0">
              <a:solidFill>
                <a:schemeClr val="accent6">
                  <a:lumMod val="50000"/>
                </a:schemeClr>
              </a:solidFill>
              <a:latin typeface="华文行楷" pitchFamily="2" charset="-122"/>
              <a:ea typeface="华文行楷" pitchFamily="2" charset="-122"/>
              <a:cs typeface="+mj-cs"/>
            </a:endParaRPr>
          </a:p>
          <a:p>
            <a:pPr>
              <a:spcBef>
                <a:spcPct val="0"/>
              </a:spcBef>
            </a:pPr>
            <a:r>
              <a:rPr lang="zh-CN" altLang="en-US" sz="4000" dirty="0">
                <a:solidFill>
                  <a:schemeClr val="accent6">
                    <a:lumMod val="50000"/>
                  </a:schemeClr>
                </a:solidFill>
                <a:latin typeface="华文行楷" pitchFamily="2" charset="-122"/>
                <a:ea typeface="华文行楷" pitchFamily="2" charset="-122"/>
                <a:cs typeface="+mj-cs"/>
              </a:rPr>
              <a:t>文化背景</a:t>
            </a:r>
            <a:endParaRPr lang="en-US" altLang="zh-CN" sz="4000" dirty="0">
              <a:solidFill>
                <a:schemeClr val="accent6">
                  <a:lumMod val="50000"/>
                </a:schemeClr>
              </a:solidFill>
              <a:latin typeface="华文行楷" pitchFamily="2" charset="-122"/>
              <a:ea typeface="华文行楷" pitchFamily="2" charset="-122"/>
              <a:cs typeface="+mj-cs"/>
            </a:endParaRPr>
          </a:p>
          <a:p>
            <a:pPr algn="r">
              <a:spcBef>
                <a:spcPct val="0"/>
              </a:spcBef>
            </a:pPr>
            <a:r>
              <a:rPr lang="zh-CN" altLang="en-US" sz="4000" dirty="0">
                <a:solidFill>
                  <a:schemeClr val="accent6">
                    <a:lumMod val="50000"/>
                  </a:schemeClr>
                </a:solidFill>
                <a:latin typeface="华文行楷" pitchFamily="2" charset="-122"/>
                <a:ea typeface="华文行楷" pitchFamily="2" charset="-122"/>
                <a:cs typeface="+mj-cs"/>
              </a:rPr>
              <a:t>性格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20106" y="1052736"/>
            <a:ext cx="648819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spcAft>
                <a:spcPts val="1800"/>
              </a:spcAft>
              <a:defRPr/>
            </a:pPr>
            <a:r>
              <a:rPr lang="zh-CN" altLang="en-US" sz="4200" b="1" kern="0" noProof="0" dirty="0" smtClean="0">
                <a:solidFill>
                  <a:srgbClr val="00B050"/>
                </a:solidFill>
                <a:latin typeface="华文新魏" pitchFamily="2" charset="-122"/>
                <a:ea typeface="华文新魏" pitchFamily="2" charset="-122"/>
              </a:rPr>
              <a:t>邓稼先与奥本海默的比较：</a:t>
            </a:r>
            <a:endParaRPr lang="en-US" altLang="zh-CN" sz="4200" b="1" kern="0" noProof="0" dirty="0">
              <a:solidFill>
                <a:srgbClr val="00B050"/>
              </a:solidFill>
              <a:latin typeface="华文新魏" pitchFamily="2" charset="-122"/>
              <a:ea typeface="华文新魏" pitchFamily="2" charset="-122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204864"/>
            <a:ext cx="493435" cy="16561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732240" y="2204864"/>
            <a:ext cx="514677" cy="16561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892114" y="2348880"/>
            <a:ext cx="87157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硬笔行书简体" pitchFamily="65" charset="-122"/>
                <a:ea typeface="方正硬笔行书简体" pitchFamily="65" charset="-122"/>
              </a:rPr>
              <a:t>相当</a:t>
            </a:r>
            <a:endParaRPr lang="zh-CN" alt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硬笔行书简体" pitchFamily="65" charset="-122"/>
              <a:ea typeface="方正硬笔行书简体" pitchFamily="65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228818" y="2348879"/>
            <a:ext cx="87157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硬笔行书简体" pitchFamily="65" charset="-122"/>
                <a:ea typeface="方正硬笔行书简体" pitchFamily="65" charset="-122"/>
              </a:rPr>
              <a:t>不同</a:t>
            </a:r>
            <a:endParaRPr lang="zh-CN" alt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硬笔行书简体" pitchFamily="65" charset="-122"/>
              <a:ea typeface="方正硬笔行书简体" pitchFamily="65" charset="-122"/>
            </a:endParaRPr>
          </a:p>
        </p:txBody>
      </p:sp>
      <p:sp>
        <p:nvSpPr>
          <p:cNvPr id="9" name="左大括号 8"/>
          <p:cNvSpPr/>
          <p:nvPr/>
        </p:nvSpPr>
        <p:spPr>
          <a:xfrm flipH="1">
            <a:off x="3203847" y="4437112"/>
            <a:ext cx="482319" cy="2047319"/>
          </a:xfrm>
          <a:prstGeom prst="leftBrace">
            <a:avLst>
              <a:gd name="adj1" fmla="val 57334"/>
              <a:gd name="adj2" fmla="val 49512"/>
            </a:avLst>
          </a:prstGeom>
          <a:ln w="254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左大括号 9"/>
          <p:cNvSpPr/>
          <p:nvPr/>
        </p:nvSpPr>
        <p:spPr>
          <a:xfrm>
            <a:off x="5277344" y="4437112"/>
            <a:ext cx="446784" cy="2047319"/>
          </a:xfrm>
          <a:prstGeom prst="leftBrace">
            <a:avLst>
              <a:gd name="adj1" fmla="val 57334"/>
              <a:gd name="adj2" fmla="val 49512"/>
            </a:avLst>
          </a:prstGeom>
          <a:ln w="254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3627765" y="4293096"/>
            <a:ext cx="800219" cy="237626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硬笔行书简体" pitchFamily="65" charset="-122"/>
                <a:ea typeface="方正硬笔行书简体" pitchFamily="65" charset="-122"/>
              </a:rPr>
              <a:t>奥本海默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563869" y="4263242"/>
            <a:ext cx="800219" cy="237626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硬笔行书简体" pitchFamily="65" charset="-122"/>
                <a:ea typeface="方正硬笔行书简体" pitchFamily="65" charset="-122"/>
              </a:rPr>
              <a:t>邓稼先</a:t>
            </a:r>
          </a:p>
        </p:txBody>
      </p:sp>
      <p:sp>
        <p:nvSpPr>
          <p:cNvPr id="13" name="标题 1"/>
          <p:cNvSpPr txBox="1">
            <a:spLocks/>
          </p:cNvSpPr>
          <p:nvPr/>
        </p:nvSpPr>
        <p:spPr>
          <a:xfrm>
            <a:off x="820107" y="4044749"/>
            <a:ext cx="2586481" cy="281325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dirty="0" smtClean="0">
                <a:solidFill>
                  <a:schemeClr val="accent6">
                    <a:lumMod val="75000"/>
                  </a:schemeClr>
                </a:solidFill>
                <a:latin typeface="华文行楷" pitchFamily="2" charset="-122"/>
                <a:ea typeface="华文行楷" pitchFamily="2" charset="-122"/>
              </a:rPr>
              <a:t>锋芒毕露</a:t>
            </a:r>
            <a:endParaRPr lang="en-US" altLang="zh-CN" dirty="0" smtClean="0">
              <a:solidFill>
                <a:schemeClr val="accent6">
                  <a:lumMod val="75000"/>
                </a:schemeClr>
              </a:solidFill>
              <a:latin typeface="华文行楷" pitchFamily="2" charset="-122"/>
              <a:ea typeface="华文行楷" pitchFamily="2" charset="-122"/>
            </a:endParaRPr>
          </a:p>
          <a:p>
            <a:pPr algn="l"/>
            <a:r>
              <a:rPr lang="zh-CN" altLang="en-US" dirty="0">
                <a:solidFill>
                  <a:schemeClr val="accent6">
                    <a:lumMod val="75000"/>
                  </a:schemeClr>
                </a:solidFill>
                <a:latin typeface="华文行楷" pitchFamily="2" charset="-122"/>
                <a:ea typeface="华文行楷" pitchFamily="2" charset="-122"/>
              </a:rPr>
              <a:t>善于</a:t>
            </a:r>
            <a:r>
              <a:rPr lang="zh-CN" altLang="en-US" dirty="0" smtClean="0">
                <a:solidFill>
                  <a:schemeClr val="accent6">
                    <a:lumMod val="75000"/>
                  </a:schemeClr>
                </a:solidFill>
                <a:latin typeface="华文行楷" pitchFamily="2" charset="-122"/>
                <a:ea typeface="华文行楷" pitchFamily="2" charset="-122"/>
              </a:rPr>
              <a:t>辞令</a:t>
            </a:r>
            <a:endParaRPr lang="en-US" altLang="zh-CN" dirty="0" smtClean="0">
              <a:solidFill>
                <a:schemeClr val="accent6">
                  <a:lumMod val="75000"/>
                </a:schemeClr>
              </a:solidFill>
              <a:latin typeface="华文行楷" pitchFamily="2" charset="-122"/>
              <a:ea typeface="华文行楷" pitchFamily="2" charset="-122"/>
            </a:endParaRPr>
          </a:p>
          <a:p>
            <a:pPr algn="l"/>
            <a:r>
              <a:rPr lang="zh-CN" altLang="en-US" dirty="0">
                <a:solidFill>
                  <a:schemeClr val="accent6">
                    <a:lumMod val="75000"/>
                  </a:schemeClr>
                </a:solidFill>
                <a:latin typeface="华文行楷" pitchFamily="2" charset="-122"/>
                <a:ea typeface="华文行楷" pitchFamily="2" charset="-122"/>
              </a:rPr>
              <a:t>复杂的人</a:t>
            </a:r>
          </a:p>
        </p:txBody>
      </p:sp>
      <p:sp>
        <p:nvSpPr>
          <p:cNvPr id="14" name="标题 1"/>
          <p:cNvSpPr txBox="1">
            <a:spLocks/>
          </p:cNvSpPr>
          <p:nvPr/>
        </p:nvSpPr>
        <p:spPr>
          <a:xfrm>
            <a:off x="5714618" y="4193876"/>
            <a:ext cx="2601798" cy="25337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4300" dirty="0">
                <a:solidFill>
                  <a:schemeClr val="accent6">
                    <a:lumMod val="75000"/>
                  </a:schemeClr>
                </a:solidFill>
                <a:latin typeface="华文行楷" pitchFamily="2" charset="-122"/>
                <a:ea typeface="华文行楷" pitchFamily="2" charset="-122"/>
              </a:rPr>
              <a:t>最不引</a:t>
            </a:r>
            <a:endParaRPr lang="en-US" altLang="zh-CN" sz="4300" dirty="0">
              <a:solidFill>
                <a:schemeClr val="accent6">
                  <a:lumMod val="75000"/>
                </a:schemeClr>
              </a:solidFill>
              <a:latin typeface="华文行楷" pitchFamily="2" charset="-122"/>
              <a:ea typeface="华文行楷" pitchFamily="2" charset="-122"/>
            </a:endParaRPr>
          </a:p>
          <a:p>
            <a:pPr algn="l"/>
            <a:r>
              <a:rPr lang="zh-CN" altLang="en-US" sz="4300" dirty="0">
                <a:solidFill>
                  <a:schemeClr val="accent6">
                    <a:lumMod val="75000"/>
                  </a:schemeClr>
                </a:solidFill>
                <a:latin typeface="华文行楷" pitchFamily="2" charset="-122"/>
                <a:ea typeface="华文行楷" pitchFamily="2" charset="-122"/>
              </a:rPr>
              <a:t>人注意</a:t>
            </a:r>
            <a:endParaRPr lang="en-US" altLang="zh-CN" sz="4300" dirty="0">
              <a:solidFill>
                <a:schemeClr val="accent6">
                  <a:lumMod val="75000"/>
                </a:schemeClr>
              </a:solidFill>
              <a:latin typeface="华文行楷" pitchFamily="2" charset="-122"/>
              <a:ea typeface="华文行楷" pitchFamily="2" charset="-122"/>
            </a:endParaRPr>
          </a:p>
          <a:p>
            <a:pPr algn="l"/>
            <a:r>
              <a:rPr lang="zh-CN" altLang="en-US" sz="4300" dirty="0">
                <a:solidFill>
                  <a:schemeClr val="accent6">
                    <a:lumMod val="75000"/>
                  </a:schemeClr>
                </a:solidFill>
                <a:latin typeface="华文行楷" pitchFamily="2" charset="-122"/>
                <a:ea typeface="华文行楷" pitchFamily="2" charset="-122"/>
              </a:rPr>
              <a:t>忠厚平实“纯”</a:t>
            </a:r>
          </a:p>
        </p:txBody>
      </p:sp>
    </p:spTree>
    <p:extLst>
      <p:ext uri="{BB962C8B-B14F-4D97-AF65-F5344CB8AC3E}">
        <p14:creationId xmlns:p14="http://schemas.microsoft.com/office/powerpoint/2010/main" val="2381659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7" grpId="0"/>
      <p:bldP spid="8" grpId="0"/>
      <p:bldP spid="9" grpId="0" animBg="1"/>
      <p:bldP spid="10" grpId="0" animBg="1"/>
      <p:bldP spid="11" grpId="0"/>
      <p:bldP spid="12" grpId="0"/>
      <p:bldP spid="13" grpId="0"/>
      <p:bldP spid="1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 descr="C:\Users\asus\Desktop\“两弹元勋”邓稼先执着而传奇的人生\邓稼先图片\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39735">
            <a:off x="2550099" y="1498132"/>
            <a:ext cx="3161710" cy="4442072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580112" y="5661248"/>
            <a:ext cx="32403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>
                <a:solidFill>
                  <a:prstClr val="black">
                    <a:lumMod val="65000"/>
                    <a:lumOff val="3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itchFamily="2" charset="-122"/>
                <a:ea typeface="华文楷体" pitchFamily="2" charset="-122"/>
              </a:rPr>
              <a:t>——</a:t>
            </a:r>
            <a:r>
              <a:rPr lang="zh-CN" altLang="en-US" sz="4000" b="1" dirty="0" smtClean="0">
                <a:solidFill>
                  <a:prstClr val="black">
                    <a:lumMod val="65000"/>
                    <a:lumOff val="3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itchFamily="2" charset="-122"/>
                <a:ea typeface="华文楷体" pitchFamily="2" charset="-122"/>
              </a:rPr>
              <a:t>杨振宁</a:t>
            </a:r>
            <a:endParaRPr lang="zh-CN" altLang="en-US" sz="4000" b="1" dirty="0">
              <a:solidFill>
                <a:prstClr val="black">
                  <a:lumMod val="65000"/>
                  <a:lumOff val="35000"/>
                </a:prst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楷体" pitchFamily="2" charset="-122"/>
              <a:ea typeface="华文楷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45073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11560" y="2564904"/>
            <a:ext cx="7773650" cy="1728192"/>
          </a:xfrm>
        </p:spPr>
        <p:txBody>
          <a:bodyPr>
            <a:noAutofit/>
          </a:bodyPr>
          <a:lstStyle/>
          <a:p>
            <a:pPr algn="l"/>
            <a:r>
              <a:rPr lang="zh-CN" altLang="en-US" sz="3000" b="1" dirty="0" smtClean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</a:rPr>
              <a:t>对比手法</a:t>
            </a:r>
            <a:r>
              <a:rPr lang="zh-CN" altLang="en-US" sz="3000" b="1" dirty="0">
                <a:solidFill>
                  <a:schemeClr val="tx2">
                    <a:lumMod val="75000"/>
                  </a:schemeClr>
                </a:solidFill>
                <a:latin typeface="华文楷体" pitchFamily="2" charset="-122"/>
                <a:ea typeface="华文楷体" pitchFamily="2" charset="-122"/>
              </a:rPr>
              <a:t>，</a:t>
            </a:r>
            <a:r>
              <a:rPr lang="zh-CN" altLang="en-US" sz="3000" b="1" dirty="0" smtClean="0">
                <a:solidFill>
                  <a:schemeClr val="tx2">
                    <a:lumMod val="75000"/>
                  </a:schemeClr>
                </a:solidFill>
                <a:latin typeface="华文楷体" pitchFamily="2" charset="-122"/>
                <a:ea typeface="华文楷体" pitchFamily="2" charset="-122"/>
              </a:rPr>
              <a:t>有利于表现邓稼先科学家气质和风度，突出了邓稼先的科学精神和奉献品质。</a:t>
            </a:r>
            <a:endParaRPr lang="zh-CN" altLang="en-US" sz="3000" b="1" dirty="0">
              <a:solidFill>
                <a:schemeClr val="tx2">
                  <a:lumMod val="75000"/>
                </a:schemeClr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611560" y="4293096"/>
            <a:ext cx="7880015" cy="2420888"/>
          </a:xfrm>
        </p:spPr>
        <p:txBody>
          <a:bodyPr/>
          <a:lstStyle/>
          <a:p>
            <a:pPr algn="l"/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隶二简体" pitchFamily="65" charset="-122"/>
                <a:ea typeface="方正隶二简体" pitchFamily="65" charset="-122"/>
              </a:rPr>
              <a:t>邓稼先是一个忠诚朴实、真诚坦白、从不骄人、最不引人注目、最具有中国农民的朴实气质的、具有最高奉献精神的、为祖国国防事业奉献一生的祖国的伟大儿子。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方正隶二简体" pitchFamily="65" charset="-122"/>
              <a:ea typeface="方正隶二简体" pitchFamily="65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23528" y="1052736"/>
            <a:ext cx="836040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spcAft>
                <a:spcPts val="1800"/>
              </a:spcAft>
              <a:defRPr/>
            </a:pPr>
            <a:r>
              <a:rPr kumimoji="0" lang="zh-CN" altLang="en-US" sz="4200" b="1" i="0" u="none" strike="noStrike" kern="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</a:rPr>
              <a:t>为什么要拿奥本海默与邓稼先</a:t>
            </a:r>
            <a:r>
              <a:rPr lang="zh-CN" altLang="en-US" sz="4200" b="1" kern="0" noProof="0" dirty="0">
                <a:solidFill>
                  <a:srgbClr val="00B050"/>
                </a:solidFill>
                <a:latin typeface="华文新魏" pitchFamily="2" charset="-122"/>
                <a:ea typeface="华文新魏" pitchFamily="2" charset="-122"/>
              </a:rPr>
              <a:t>作</a:t>
            </a:r>
            <a:r>
              <a:rPr lang="zh-CN" altLang="en-US" sz="4200" b="1" kern="0" noProof="0" dirty="0" smtClean="0">
                <a:solidFill>
                  <a:srgbClr val="00B050"/>
                </a:solidFill>
                <a:latin typeface="华文新魏" pitchFamily="2" charset="-122"/>
                <a:ea typeface="华文新魏" pitchFamily="2" charset="-122"/>
              </a:rPr>
              <a:t>比较？从而表现他的怎样的性格特点。</a:t>
            </a:r>
            <a:endParaRPr lang="en-US" altLang="zh-CN" sz="4200" b="1" kern="0" noProof="0" dirty="0">
              <a:solidFill>
                <a:srgbClr val="00B050"/>
              </a:solidFill>
              <a:latin typeface="华文新魏" pitchFamily="2" charset="-122"/>
              <a:ea typeface="华文新魏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81659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78696" y="2348880"/>
            <a:ext cx="8062664" cy="4538935"/>
          </a:xfrm>
        </p:spPr>
        <p:txBody>
          <a:bodyPr>
            <a:normAutofit/>
          </a:bodyPr>
          <a:lstStyle/>
          <a:p>
            <a:pPr algn="l">
              <a:lnSpc>
                <a:spcPts val="5000"/>
              </a:lnSpc>
              <a:spcBef>
                <a:spcPts val="1200"/>
              </a:spcBef>
              <a:spcAft>
                <a:spcPts val="1200"/>
              </a:spcAft>
            </a:pPr>
            <a:r>
              <a:rPr lang="en-US" altLang="zh-CN" sz="4000" dirty="0" smtClean="0">
                <a:solidFill>
                  <a:schemeClr val="accent3">
                    <a:lumMod val="75000"/>
                  </a:schemeClr>
                </a:solidFill>
                <a:latin typeface="华文行楷" pitchFamily="2" charset="-122"/>
                <a:ea typeface="华文行楷" pitchFamily="2" charset="-122"/>
              </a:rPr>
              <a:t>1</a:t>
            </a:r>
            <a:r>
              <a:rPr lang="zh-CN" altLang="en-US" sz="4000" dirty="0" smtClean="0">
                <a:solidFill>
                  <a:schemeClr val="accent3">
                    <a:lumMod val="75000"/>
                  </a:schemeClr>
                </a:solidFill>
                <a:latin typeface="华文行楷" pitchFamily="2" charset="-122"/>
                <a:ea typeface="华文行楷" pitchFamily="2" charset="-122"/>
              </a:rPr>
              <a:t>、</a:t>
            </a:r>
            <a:r>
              <a:rPr lang="en-US" altLang="zh-CN" sz="4000" dirty="0" smtClean="0">
                <a:solidFill>
                  <a:schemeClr val="accent3">
                    <a:lumMod val="75000"/>
                  </a:schemeClr>
                </a:solidFill>
                <a:latin typeface="华文行楷" pitchFamily="2" charset="-122"/>
                <a:ea typeface="华文行楷" pitchFamily="2" charset="-122"/>
              </a:rPr>
              <a:t>《</a:t>
            </a:r>
            <a:r>
              <a:rPr lang="zh-CN" altLang="en-US" sz="4000" dirty="0" smtClean="0">
                <a:solidFill>
                  <a:schemeClr val="accent3">
                    <a:lumMod val="75000"/>
                  </a:schemeClr>
                </a:solidFill>
                <a:latin typeface="华文行楷" pitchFamily="2" charset="-122"/>
                <a:ea typeface="华文行楷" pitchFamily="2" charset="-122"/>
              </a:rPr>
              <a:t>吊古战场文</a:t>
            </a:r>
            <a:r>
              <a:rPr lang="en-US" altLang="zh-CN" sz="4000" dirty="0" smtClean="0">
                <a:solidFill>
                  <a:schemeClr val="accent3">
                    <a:lumMod val="75000"/>
                  </a:schemeClr>
                </a:solidFill>
                <a:latin typeface="华文行楷" pitchFamily="2" charset="-122"/>
                <a:ea typeface="华文行楷" pitchFamily="2" charset="-122"/>
              </a:rPr>
              <a:t>》</a:t>
            </a:r>
            <a:r>
              <a:rPr lang="zh-CN" altLang="en-US" sz="4000" dirty="0" smtClean="0">
                <a:solidFill>
                  <a:schemeClr val="accent3">
                    <a:lumMod val="75000"/>
                  </a:schemeClr>
                </a:solidFill>
                <a:latin typeface="华文行楷" pitchFamily="2" charset="-122"/>
                <a:ea typeface="华文行楷" pitchFamily="2" charset="-122"/>
              </a:rPr>
              <a:t>：悲壮惨烈</a:t>
            </a:r>
            <a:r>
              <a:rPr lang="en-US" altLang="zh-CN" sz="4000" dirty="0" smtClean="0">
                <a:solidFill>
                  <a:schemeClr val="bg1">
                    <a:lumMod val="85000"/>
                  </a:schemeClr>
                </a:solidFill>
                <a:latin typeface="华文行楷" pitchFamily="2" charset="-122"/>
                <a:ea typeface="华文行楷" pitchFamily="2" charset="-122"/>
              </a:rPr>
              <a:t/>
            </a:r>
            <a:br>
              <a:rPr lang="en-US" altLang="zh-CN" sz="4000" dirty="0" smtClean="0">
                <a:solidFill>
                  <a:schemeClr val="bg1">
                    <a:lumMod val="85000"/>
                  </a:schemeClr>
                </a:solidFill>
                <a:latin typeface="华文行楷" pitchFamily="2" charset="-122"/>
                <a:ea typeface="华文行楷" pitchFamily="2" charset="-122"/>
              </a:rPr>
            </a:br>
            <a:r>
              <a:rPr lang="en-US" altLang="zh-CN" sz="4000" dirty="0" smtClean="0">
                <a:solidFill>
                  <a:schemeClr val="accent4">
                    <a:lumMod val="75000"/>
                  </a:schemeClr>
                </a:solidFill>
                <a:latin typeface="华文行楷" pitchFamily="2" charset="-122"/>
                <a:ea typeface="华文行楷" pitchFamily="2" charset="-122"/>
              </a:rPr>
              <a:t>2</a:t>
            </a:r>
            <a:r>
              <a:rPr lang="zh-CN" altLang="en-US" sz="4000" dirty="0" smtClean="0">
                <a:solidFill>
                  <a:schemeClr val="accent4">
                    <a:lumMod val="75000"/>
                  </a:schemeClr>
                </a:solidFill>
                <a:latin typeface="华文行楷" pitchFamily="2" charset="-122"/>
                <a:ea typeface="华文行楷" pitchFamily="2" charset="-122"/>
              </a:rPr>
              <a:t>、排比：艰险的环境；国人的胆识；由衷的敬佩。</a:t>
            </a:r>
            <a:r>
              <a:rPr lang="en-US" altLang="zh-CN" sz="4000" dirty="0" smtClean="0">
                <a:solidFill>
                  <a:schemeClr val="accent4">
                    <a:lumMod val="75000"/>
                  </a:schemeClr>
                </a:solidFill>
                <a:latin typeface="华文行楷" pitchFamily="2" charset="-122"/>
                <a:ea typeface="华文行楷" pitchFamily="2" charset="-122"/>
              </a:rPr>
              <a:t/>
            </a:r>
            <a:br>
              <a:rPr lang="en-US" altLang="zh-CN" sz="4000" dirty="0" smtClean="0">
                <a:solidFill>
                  <a:schemeClr val="accent4">
                    <a:lumMod val="75000"/>
                  </a:schemeClr>
                </a:solidFill>
                <a:latin typeface="华文行楷" pitchFamily="2" charset="-122"/>
                <a:ea typeface="华文行楷" pitchFamily="2" charset="-122"/>
              </a:rPr>
            </a:br>
            <a:r>
              <a:rPr lang="en-US" altLang="zh-CN" sz="4000" dirty="0" smtClean="0">
                <a:solidFill>
                  <a:schemeClr val="accent5">
                    <a:lumMod val="50000"/>
                  </a:schemeClr>
                </a:solidFill>
                <a:latin typeface="华文行楷" pitchFamily="2" charset="-122"/>
                <a:ea typeface="华文行楷" pitchFamily="2" charset="-122"/>
              </a:rPr>
              <a:t>3</a:t>
            </a:r>
            <a:r>
              <a:rPr lang="zh-CN" altLang="en-US" sz="4000" dirty="0" smtClean="0">
                <a:solidFill>
                  <a:schemeClr val="accent5">
                    <a:lumMod val="50000"/>
                  </a:schemeClr>
                </a:solidFill>
                <a:latin typeface="华文行楷" pitchFamily="2" charset="-122"/>
                <a:ea typeface="华文行楷" pitchFamily="2" charset="-122"/>
              </a:rPr>
              <a:t>、“我不能走”：身先士卒，奋不顾身、勇担风险的高尚品格。</a:t>
            </a:r>
            <a:r>
              <a:rPr lang="en-US" altLang="zh-CN" sz="4000" dirty="0" smtClean="0">
                <a:solidFill>
                  <a:schemeClr val="accent5">
                    <a:lumMod val="50000"/>
                  </a:schemeClr>
                </a:solidFill>
                <a:latin typeface="华文行楷" pitchFamily="2" charset="-122"/>
                <a:ea typeface="华文行楷" pitchFamily="2" charset="-122"/>
              </a:rPr>
              <a:t/>
            </a:r>
            <a:br>
              <a:rPr lang="en-US" altLang="zh-CN" sz="4000" dirty="0" smtClean="0">
                <a:solidFill>
                  <a:schemeClr val="accent5">
                    <a:lumMod val="50000"/>
                  </a:schemeClr>
                </a:solidFill>
                <a:latin typeface="华文行楷" pitchFamily="2" charset="-122"/>
                <a:ea typeface="华文行楷" pitchFamily="2" charset="-122"/>
              </a:rPr>
            </a:br>
            <a:r>
              <a:rPr lang="en-US" altLang="zh-CN" sz="4000" dirty="0" smtClean="0">
                <a:solidFill>
                  <a:schemeClr val="accent2">
                    <a:lumMod val="75000"/>
                  </a:schemeClr>
                </a:solidFill>
                <a:latin typeface="华文行楷" pitchFamily="2" charset="-122"/>
                <a:ea typeface="华文行楷" pitchFamily="2" charset="-122"/>
              </a:rPr>
              <a:t>4</a:t>
            </a:r>
            <a:r>
              <a:rPr lang="zh-CN" altLang="en-US" sz="4000" dirty="0" smtClean="0">
                <a:solidFill>
                  <a:schemeClr val="accent2">
                    <a:lumMod val="75000"/>
                  </a:schemeClr>
                </a:solidFill>
                <a:latin typeface="华文行楷" pitchFamily="2" charset="-122"/>
                <a:ea typeface="华文行楷" pitchFamily="2" charset="-122"/>
              </a:rPr>
              <a:t>、五四歌词：时代精神和壮志豪情</a:t>
            </a:r>
            <a:r>
              <a:rPr lang="zh-CN" altLang="en-US" sz="4000" dirty="0" smtClean="0">
                <a:solidFill>
                  <a:schemeClr val="bg1">
                    <a:lumMod val="50000"/>
                  </a:schemeClr>
                </a:solidFill>
                <a:latin typeface="华文行楷" pitchFamily="2" charset="-122"/>
                <a:ea typeface="华文行楷" pitchFamily="2" charset="-122"/>
              </a:rPr>
              <a:t>。</a:t>
            </a:r>
            <a:endParaRPr lang="zh-CN" altLang="en-US" sz="4000" dirty="0">
              <a:solidFill>
                <a:schemeClr val="bg1">
                  <a:lumMod val="50000"/>
                </a:schemeClr>
              </a:solidFill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5536" y="728504"/>
            <a:ext cx="7744417" cy="17629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6800"/>
              </a:lnSpc>
            </a:pPr>
            <a:r>
              <a:rPr lang="zh-CN" altLang="en-US" sz="4400" b="1" dirty="0" smtClean="0">
                <a:solidFill>
                  <a:srgbClr val="660066"/>
                </a:solidFill>
                <a:latin typeface="方正稚艺简体" pitchFamily="65" charset="-122"/>
                <a:ea typeface="方正稚艺简体" pitchFamily="65" charset="-122"/>
              </a:rPr>
              <a:t>朗读分析揭示邓稼先工作环境和高尚品格的段落</a:t>
            </a:r>
            <a:endParaRPr lang="zh-CN" altLang="en-US" sz="4400" b="1" dirty="0">
              <a:solidFill>
                <a:srgbClr val="660066"/>
              </a:solidFill>
              <a:latin typeface="方正稚艺简体" pitchFamily="65" charset="-122"/>
              <a:ea typeface="方正稚艺简体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81659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060849"/>
            <a:ext cx="7772400" cy="4464496"/>
          </a:xfrm>
        </p:spPr>
        <p:txBody>
          <a:bodyPr>
            <a:normAutofit fontScale="90000"/>
          </a:bodyPr>
          <a:lstStyle/>
          <a:p>
            <a:pPr algn="l">
              <a:lnSpc>
                <a:spcPts val="5000"/>
              </a:lnSpc>
            </a:pPr>
            <a:r>
              <a:rPr lang="zh-CN" altLang="en-US" b="1" dirty="0"/>
              <a:t>“浩浩乎！平沙无垠</a:t>
            </a:r>
            <a:r>
              <a:rPr lang="zh-CN" altLang="en-US" b="1" dirty="0" smtClean="0"/>
              <a:t>，夐（</a:t>
            </a:r>
            <a:r>
              <a:rPr lang="en-US" altLang="zh-CN" dirty="0" err="1" smtClean="0">
                <a:solidFill>
                  <a:srgbClr val="FF0000"/>
                </a:solidFill>
              </a:rPr>
              <a:t>xiòng</a:t>
            </a:r>
            <a:r>
              <a:rPr lang="zh-CN" altLang="en-US" b="1" dirty="0" smtClean="0"/>
              <a:t>）不见</a:t>
            </a:r>
            <a:r>
              <a:rPr lang="zh-CN" altLang="en-US" b="1" dirty="0"/>
              <a:t>人。河水萦带，群山纠纷。黯兮惨悴，风悲日曛。蓬断草枯，凛若霜晨。鸟飞不下，</a:t>
            </a:r>
            <a:r>
              <a:rPr lang="zh-CN" altLang="en-US" b="1"/>
              <a:t>兽</a:t>
            </a:r>
            <a:r>
              <a:rPr lang="zh-CN" altLang="en-US" b="1" smtClean="0"/>
              <a:t>铤亡</a:t>
            </a:r>
            <a:r>
              <a:rPr lang="zh-CN" altLang="en-US" b="1" dirty="0"/>
              <a:t>群。亭长告余曰：“此古战场也！常覆三军。往往鬼哭，天阴则闻！</a:t>
            </a:r>
            <a:r>
              <a:rPr lang="zh-CN" altLang="en-US" b="1" dirty="0" smtClean="0"/>
              <a:t>”</a:t>
            </a:r>
            <a:endParaRPr lang="zh-CN" altLang="en-US" b="1" dirty="0"/>
          </a:p>
        </p:txBody>
      </p:sp>
      <p:sp>
        <p:nvSpPr>
          <p:cNvPr id="4" name="TextBox 3"/>
          <p:cNvSpPr txBox="1"/>
          <p:nvPr/>
        </p:nvSpPr>
        <p:spPr>
          <a:xfrm>
            <a:off x="323528" y="1106160"/>
            <a:ext cx="836040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spcAft>
                <a:spcPts val="1800"/>
              </a:spcAft>
              <a:defRPr/>
            </a:pPr>
            <a:r>
              <a:rPr lang="zh-CN" altLang="en-US" sz="4200" b="1" kern="0" noProof="0" dirty="0" smtClean="0">
                <a:solidFill>
                  <a:srgbClr val="00B050"/>
                </a:solidFill>
                <a:latin typeface="华文新魏" pitchFamily="2" charset="-122"/>
                <a:ea typeface="华文新魏" pitchFamily="2" charset="-122"/>
              </a:rPr>
              <a:t>朗读</a:t>
            </a:r>
            <a:r>
              <a:rPr lang="en-US" altLang="zh-CN" sz="4200" b="1" kern="0" noProof="0" dirty="0" smtClean="0">
                <a:solidFill>
                  <a:srgbClr val="00B050"/>
                </a:solidFill>
                <a:latin typeface="华文新魏" pitchFamily="2" charset="-122"/>
                <a:ea typeface="华文新魏" pitchFamily="2" charset="-122"/>
              </a:rPr>
              <a:t>《</a:t>
            </a:r>
            <a:r>
              <a:rPr lang="zh-CN" altLang="en-US" sz="4200" b="1" kern="0" noProof="0" dirty="0" smtClean="0">
                <a:solidFill>
                  <a:srgbClr val="00B050"/>
                </a:solidFill>
                <a:latin typeface="华文新魏" pitchFamily="2" charset="-122"/>
                <a:ea typeface="华文新魏" pitchFamily="2" charset="-122"/>
              </a:rPr>
              <a:t>吊古战场文</a:t>
            </a:r>
            <a:r>
              <a:rPr lang="en-US" altLang="zh-CN" sz="4200" b="1" kern="0" noProof="0" dirty="0" smtClean="0">
                <a:solidFill>
                  <a:srgbClr val="00B050"/>
                </a:solidFill>
                <a:latin typeface="华文新魏" pitchFamily="2" charset="-122"/>
                <a:ea typeface="华文新魏" pitchFamily="2" charset="-122"/>
              </a:rPr>
              <a:t>》</a:t>
            </a:r>
            <a:r>
              <a:rPr lang="zh-CN" altLang="en-US" sz="4200" b="1" kern="0" noProof="0" dirty="0" smtClean="0">
                <a:solidFill>
                  <a:srgbClr val="00B050"/>
                </a:solidFill>
                <a:latin typeface="华文新魏" pitchFamily="2" charset="-122"/>
                <a:ea typeface="华文新魏" pitchFamily="2" charset="-122"/>
              </a:rPr>
              <a:t>原文并翻译：</a:t>
            </a:r>
            <a:endParaRPr lang="en-US" altLang="zh-CN" sz="4200" b="1" kern="0" noProof="0" dirty="0">
              <a:solidFill>
                <a:srgbClr val="00B050"/>
              </a:solidFill>
              <a:latin typeface="华文新魏" pitchFamily="2" charset="-122"/>
              <a:ea typeface="华文新魏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519797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395536" y="1268760"/>
            <a:ext cx="7920880" cy="5688632"/>
          </a:xfrm>
        </p:spPr>
        <p:txBody>
          <a:bodyPr>
            <a:normAutofit/>
          </a:bodyPr>
          <a:lstStyle/>
          <a:p>
            <a:pPr algn="l">
              <a:lnSpc>
                <a:spcPts val="4100"/>
              </a:lnSpc>
            </a:pPr>
            <a:r>
              <a:rPr lang="zh-CN" altLang="en-US" b="1" dirty="0" smtClean="0">
                <a:solidFill>
                  <a:schemeClr val="accent3">
                    <a:lumMod val="50000"/>
                  </a:schemeClr>
                </a:solidFill>
                <a:latin typeface="华文楷体" pitchFamily="2" charset="-122"/>
                <a:ea typeface="华文楷体" pitchFamily="2" charset="-122"/>
              </a:rPr>
              <a:t>翻译：广大呀，广大呀！空旷的沙漠无边无际，辽阔的荒漠不见人烟。河水像飘带一样弯曲流动。群山像犬牙一样交错在一起。幽暗啊，悲惨凄凉，北风悲号，天日昏黄。飞蓬折断，百草枯死，寒冷得如霜冻的早晨。各种飞鸟无处可栖，在天上乱窜，许多怪兽争斗激烈，失群狂奔。亭长告诉我说：“这就是古战场啊！常常又失败的一方全军覆没在这里，时常能听到鬼哭的声音，每逢天阴的时候，就会听得更加清楚。”</a:t>
            </a:r>
            <a:endParaRPr lang="zh-CN" altLang="en-US" b="1" dirty="0">
              <a:solidFill>
                <a:schemeClr val="accent3">
                  <a:lumMod val="50000"/>
                </a:schemeClr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519797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611560" y="3573016"/>
            <a:ext cx="7848872" cy="2016224"/>
          </a:xfrm>
        </p:spPr>
        <p:txBody>
          <a:bodyPr>
            <a:noAutofit/>
          </a:bodyPr>
          <a:lstStyle/>
          <a:p>
            <a:pPr algn="l">
              <a:lnSpc>
                <a:spcPts val="4600"/>
              </a:lnSpc>
            </a:pPr>
            <a:r>
              <a:rPr lang="zh-CN" altLang="en-US" sz="3600" dirty="0" smtClean="0">
                <a:solidFill>
                  <a:schemeClr val="accent6">
                    <a:lumMod val="50000"/>
                  </a:schemeClr>
                </a:solidFill>
                <a:latin typeface="华文行楷" pitchFamily="2" charset="-122"/>
                <a:ea typeface="华文行楷" pitchFamily="2" charset="-122"/>
              </a:rPr>
              <a:t>运用排比句式，突出了邓稼先的大将风度。从而表现了作者对邓稼先的赞扬、佩服之情。</a:t>
            </a:r>
            <a:endParaRPr lang="zh-CN" altLang="en-US" sz="3600" dirty="0">
              <a:solidFill>
                <a:schemeClr val="accent6">
                  <a:lumMod val="50000"/>
                </a:schemeClr>
              </a:solidFill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23528" y="1222301"/>
            <a:ext cx="8360406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ts val="4600"/>
              </a:lnSpc>
              <a:spcAft>
                <a:spcPts val="1800"/>
              </a:spcAft>
              <a:defRPr/>
            </a:pPr>
            <a:r>
              <a:rPr lang="zh-CN" altLang="en-US" sz="4200" b="1" kern="0" dirty="0" smtClean="0">
                <a:solidFill>
                  <a:srgbClr val="00B050"/>
                </a:solidFill>
                <a:latin typeface="华文新魏" pitchFamily="2" charset="-122"/>
                <a:ea typeface="华文新魏" pitchFamily="2" charset="-122"/>
              </a:rPr>
              <a:t>理解：</a:t>
            </a:r>
            <a:r>
              <a:rPr lang="zh-CN" altLang="en-US" sz="3600" b="1" kern="0" dirty="0" smtClean="0">
                <a:solidFill>
                  <a:schemeClr val="accent3">
                    <a:lumMod val="50000"/>
                  </a:schemeClr>
                </a:solidFill>
                <a:latin typeface="华文新魏" pitchFamily="2" charset="-122"/>
                <a:ea typeface="华文新魏" pitchFamily="2" charset="-122"/>
              </a:rPr>
              <a:t>“粗估”</a:t>
            </a:r>
            <a:r>
              <a:rPr lang="zh-CN" altLang="en-US" sz="3600" b="1" kern="0" dirty="0">
                <a:solidFill>
                  <a:schemeClr val="accent3">
                    <a:lumMod val="50000"/>
                  </a:schemeClr>
                </a:solidFill>
                <a:latin typeface="华文新魏" pitchFamily="2" charset="-122"/>
                <a:ea typeface="华文新魏" pitchFamily="2" charset="-122"/>
              </a:rPr>
              <a:t>参数的时候，要</a:t>
            </a:r>
            <a:r>
              <a:rPr lang="zh-CN" altLang="en-US" sz="3600" b="1" kern="0" dirty="0" smtClean="0">
                <a:solidFill>
                  <a:schemeClr val="accent3">
                    <a:lumMod val="50000"/>
                  </a:schemeClr>
                </a:solidFill>
                <a:latin typeface="华文新魏" pitchFamily="2" charset="-122"/>
                <a:ea typeface="华文新魏" pitchFamily="2" charset="-122"/>
              </a:rPr>
              <a:t>有</a:t>
            </a:r>
            <a:r>
              <a:rPr lang="en-US" altLang="zh-CN" sz="3600" b="1" kern="0" dirty="0" smtClean="0">
                <a:solidFill>
                  <a:schemeClr val="accent3">
                    <a:lumMod val="50000"/>
                  </a:schemeClr>
                </a:solidFill>
                <a:latin typeface="华文新魏" pitchFamily="2" charset="-122"/>
                <a:ea typeface="华文新魏" pitchFamily="2" charset="-122"/>
              </a:rPr>
              <a:t>……</a:t>
            </a:r>
            <a:r>
              <a:rPr lang="zh-CN" altLang="en-US" sz="3600" b="1" kern="0" dirty="0" smtClean="0">
                <a:solidFill>
                  <a:schemeClr val="accent3">
                    <a:lumMod val="50000"/>
                  </a:schemeClr>
                </a:solidFill>
                <a:latin typeface="华文新魏" pitchFamily="2" charset="-122"/>
                <a:ea typeface="华文新魏" pitchFamily="2" charset="-122"/>
              </a:rPr>
              <a:t>；要有</a:t>
            </a:r>
            <a:r>
              <a:rPr lang="en-US" altLang="zh-CN" sz="3600" b="1" kern="0" dirty="0" smtClean="0">
                <a:solidFill>
                  <a:schemeClr val="accent3">
                    <a:lumMod val="50000"/>
                  </a:schemeClr>
                </a:solidFill>
                <a:latin typeface="华文新魏" pitchFamily="2" charset="-122"/>
                <a:ea typeface="华文新魏" pitchFamily="2" charset="-122"/>
              </a:rPr>
              <a:t>……</a:t>
            </a:r>
            <a:r>
              <a:rPr lang="zh-CN" altLang="en-US" sz="3600" b="1" kern="0" dirty="0" smtClean="0">
                <a:solidFill>
                  <a:schemeClr val="accent3">
                    <a:lumMod val="50000"/>
                  </a:schemeClr>
                </a:solidFill>
                <a:latin typeface="华文新魏" pitchFamily="2" charset="-122"/>
                <a:ea typeface="华文新魏" pitchFamily="2" charset="-122"/>
              </a:rPr>
              <a:t>；要有</a:t>
            </a:r>
            <a:r>
              <a:rPr lang="en-US" altLang="zh-CN" sz="3600" b="1" kern="0" dirty="0" smtClean="0">
                <a:solidFill>
                  <a:schemeClr val="accent3">
                    <a:lumMod val="50000"/>
                  </a:schemeClr>
                </a:solidFill>
                <a:latin typeface="华文新魏" pitchFamily="2" charset="-122"/>
                <a:ea typeface="华文新魏" pitchFamily="2" charset="-122"/>
              </a:rPr>
              <a:t>……</a:t>
            </a:r>
            <a:r>
              <a:rPr lang="zh-CN" altLang="en-US" sz="3600" b="1" kern="0" dirty="0" smtClean="0">
                <a:solidFill>
                  <a:schemeClr val="accent3">
                    <a:lumMod val="50000"/>
                  </a:schemeClr>
                </a:solidFill>
                <a:latin typeface="华文新魏" pitchFamily="2" charset="-122"/>
                <a:ea typeface="华文新魏" pitchFamily="2" charset="-122"/>
              </a:rPr>
              <a:t>。”这组排比句的内容，并醍醐作者的思想感情。</a:t>
            </a:r>
            <a:endParaRPr lang="en-US" altLang="zh-CN" sz="3600" b="1" kern="0" noProof="0" dirty="0">
              <a:solidFill>
                <a:schemeClr val="accent3">
                  <a:lumMod val="50000"/>
                </a:schemeClr>
              </a:solidFill>
              <a:latin typeface="华文新魏" pitchFamily="2" charset="-122"/>
              <a:ea typeface="华文新魏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519797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38988" y="1052735"/>
            <a:ext cx="754538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spcAft>
                <a:spcPts val="1800"/>
              </a:spcAft>
              <a:defRPr/>
            </a:pPr>
            <a:r>
              <a:rPr lang="zh-CN" altLang="en-US" sz="4200" b="1" kern="0" noProof="0" dirty="0" smtClean="0">
                <a:solidFill>
                  <a:srgbClr val="00B050"/>
                </a:solidFill>
                <a:latin typeface="华文新魏" pitchFamily="2" charset="-122"/>
                <a:ea typeface="华文新魏" pitchFamily="2" charset="-122"/>
              </a:rPr>
              <a:t>朗读</a:t>
            </a:r>
            <a:r>
              <a:rPr lang="en-US" altLang="zh-CN" sz="4200" b="1" kern="0" noProof="0" dirty="0" smtClean="0">
                <a:solidFill>
                  <a:srgbClr val="00B050"/>
                </a:solidFill>
                <a:latin typeface="华文新魏" pitchFamily="2" charset="-122"/>
                <a:ea typeface="华文新魏" pitchFamily="2" charset="-122"/>
              </a:rPr>
              <a:t>《</a:t>
            </a:r>
            <a:r>
              <a:rPr lang="zh-CN" altLang="en-US" sz="4200" b="1" kern="0" noProof="0" dirty="0" smtClean="0">
                <a:solidFill>
                  <a:srgbClr val="00B050"/>
                </a:solidFill>
                <a:latin typeface="华文新魏" pitchFamily="2" charset="-122"/>
                <a:ea typeface="华文新魏" pitchFamily="2" charset="-122"/>
              </a:rPr>
              <a:t>五四歌</a:t>
            </a:r>
            <a:r>
              <a:rPr lang="en-US" altLang="zh-CN" sz="4200" b="1" kern="0" noProof="0" dirty="0" smtClean="0">
                <a:solidFill>
                  <a:srgbClr val="00B050"/>
                </a:solidFill>
                <a:latin typeface="华文新魏" pitchFamily="2" charset="-122"/>
                <a:ea typeface="华文新魏" pitchFamily="2" charset="-122"/>
              </a:rPr>
              <a:t>》</a:t>
            </a:r>
            <a:r>
              <a:rPr lang="zh-CN" altLang="en-US" sz="4200" b="1" kern="0" noProof="0" dirty="0" smtClean="0">
                <a:solidFill>
                  <a:srgbClr val="00B050"/>
                </a:solidFill>
                <a:latin typeface="华文新魏" pitchFamily="2" charset="-122"/>
                <a:ea typeface="华文新魏" pitchFamily="2" charset="-122"/>
              </a:rPr>
              <a:t>原文，并感受其中的感情。</a:t>
            </a:r>
            <a:endParaRPr lang="en-US" altLang="zh-CN" sz="4200" b="1" kern="0" noProof="0" dirty="0">
              <a:solidFill>
                <a:srgbClr val="00B05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83568" y="2628195"/>
            <a:ext cx="7702533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200"/>
              </a:spcBef>
              <a:spcAft>
                <a:spcPts val="1200"/>
              </a:spcAft>
            </a:pPr>
            <a:r>
              <a:rPr lang="zh-CN" altLang="en-US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itchFamily="2" charset="-122"/>
                <a:ea typeface="华文楷体" pitchFamily="2" charset="-122"/>
              </a:rPr>
              <a:t>中国男儿 </a:t>
            </a:r>
            <a:r>
              <a:rPr lang="en-US" altLang="zh-CN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itchFamily="2" charset="-122"/>
                <a:ea typeface="华文楷体" pitchFamily="2" charset="-122"/>
              </a:rPr>
              <a:t>	</a:t>
            </a:r>
            <a:r>
              <a:rPr lang="zh-CN" altLang="en-US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itchFamily="2" charset="-122"/>
                <a:ea typeface="华文楷体" pitchFamily="2" charset="-122"/>
              </a:rPr>
              <a:t>中国</a:t>
            </a:r>
            <a:r>
              <a:rPr lang="zh-CN" altLang="en-US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itchFamily="2" charset="-122"/>
                <a:ea typeface="华文楷体" pitchFamily="2" charset="-122"/>
              </a:rPr>
              <a:t>男儿</a:t>
            </a:r>
            <a:br>
              <a:rPr lang="zh-CN" altLang="en-US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itchFamily="2" charset="-122"/>
                <a:ea typeface="华文楷体" pitchFamily="2" charset="-122"/>
              </a:rPr>
            </a:br>
            <a:r>
              <a:rPr lang="zh-CN" altLang="en-US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itchFamily="2" charset="-122"/>
                <a:ea typeface="华文楷体" pitchFamily="2" charset="-122"/>
              </a:rPr>
              <a:t>要</a:t>
            </a:r>
            <a:r>
              <a:rPr lang="zh-CN" altLang="en-US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itchFamily="2" charset="-122"/>
                <a:ea typeface="华文楷体" pitchFamily="2" charset="-122"/>
              </a:rPr>
              <a:t>将只手撑天空</a:t>
            </a:r>
            <a:br>
              <a:rPr lang="zh-CN" altLang="en-US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itchFamily="2" charset="-122"/>
                <a:ea typeface="华文楷体" pitchFamily="2" charset="-122"/>
              </a:rPr>
            </a:br>
            <a:r>
              <a:rPr lang="zh-CN" altLang="en-US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itchFamily="2" charset="-122"/>
                <a:ea typeface="华文楷体" pitchFamily="2" charset="-122"/>
              </a:rPr>
              <a:t>长江</a:t>
            </a:r>
            <a:r>
              <a:rPr lang="zh-CN" altLang="en-US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itchFamily="2" charset="-122"/>
                <a:ea typeface="华文楷体" pitchFamily="2" charset="-122"/>
              </a:rPr>
              <a:t>大河 </a:t>
            </a:r>
            <a:r>
              <a:rPr lang="en-US" altLang="zh-CN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itchFamily="2" charset="-122"/>
                <a:ea typeface="华文楷体" pitchFamily="2" charset="-122"/>
              </a:rPr>
              <a:t>	</a:t>
            </a:r>
            <a:r>
              <a:rPr lang="zh-CN" altLang="en-US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itchFamily="2" charset="-122"/>
                <a:ea typeface="华文楷体" pitchFamily="2" charset="-122"/>
              </a:rPr>
              <a:t>亚洲</a:t>
            </a:r>
            <a:r>
              <a:rPr lang="zh-CN" altLang="en-US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itchFamily="2" charset="-122"/>
                <a:ea typeface="华文楷体" pitchFamily="2" charset="-122"/>
              </a:rPr>
              <a:t>之</a:t>
            </a:r>
            <a:r>
              <a:rPr lang="zh-CN" altLang="en-US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itchFamily="2" charset="-122"/>
                <a:ea typeface="华文楷体" pitchFamily="2" charset="-122"/>
              </a:rPr>
              <a:t>东</a:t>
            </a:r>
            <a:r>
              <a:rPr lang="en-US" altLang="zh-CN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itchFamily="2" charset="-122"/>
                <a:ea typeface="华文楷体" pitchFamily="2" charset="-122"/>
              </a:rPr>
              <a:t>	</a:t>
            </a:r>
            <a:r>
              <a:rPr lang="zh-CN" altLang="en-US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itchFamily="2" charset="-122"/>
                <a:ea typeface="华文楷体" pitchFamily="2" charset="-122"/>
              </a:rPr>
              <a:t>峨</a:t>
            </a:r>
            <a:r>
              <a:rPr lang="zh-CN" altLang="en-US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itchFamily="2" charset="-122"/>
                <a:ea typeface="华文楷体" pitchFamily="2" charset="-122"/>
              </a:rPr>
              <a:t>峨昆仑</a:t>
            </a:r>
            <a:br>
              <a:rPr lang="zh-CN" altLang="en-US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itchFamily="2" charset="-122"/>
                <a:ea typeface="华文楷体" pitchFamily="2" charset="-122"/>
              </a:rPr>
            </a:br>
            <a:r>
              <a:rPr lang="zh-CN" altLang="en-US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itchFamily="2" charset="-122"/>
                <a:ea typeface="华文楷体" pitchFamily="2" charset="-122"/>
              </a:rPr>
              <a:t>古今</a:t>
            </a:r>
            <a:r>
              <a:rPr lang="zh-CN" altLang="en-US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itchFamily="2" charset="-122"/>
                <a:ea typeface="华文楷体" pitchFamily="2" charset="-122"/>
              </a:rPr>
              <a:t>多少奇丈夫</a:t>
            </a:r>
            <a:br>
              <a:rPr lang="zh-CN" altLang="en-US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itchFamily="2" charset="-122"/>
                <a:ea typeface="华文楷体" pitchFamily="2" charset="-122"/>
              </a:rPr>
            </a:br>
            <a:r>
              <a:rPr lang="zh-CN" altLang="en-US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itchFamily="2" charset="-122"/>
                <a:ea typeface="华文楷体" pitchFamily="2" charset="-122"/>
              </a:rPr>
              <a:t>碎</a:t>
            </a:r>
            <a:r>
              <a:rPr lang="zh-CN" altLang="en-US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itchFamily="2" charset="-122"/>
                <a:ea typeface="华文楷体" pitchFamily="2" charset="-122"/>
              </a:rPr>
              <a:t>首黄尘 </a:t>
            </a:r>
            <a:r>
              <a:rPr lang="en-US" altLang="zh-CN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itchFamily="2" charset="-122"/>
                <a:ea typeface="华文楷体" pitchFamily="2" charset="-122"/>
              </a:rPr>
              <a:t>	</a:t>
            </a:r>
            <a:r>
              <a:rPr lang="zh-CN" altLang="en-US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itchFamily="2" charset="-122"/>
                <a:ea typeface="华文楷体" pitchFamily="2" charset="-122"/>
              </a:rPr>
              <a:t>燕</a:t>
            </a:r>
            <a:r>
              <a:rPr lang="zh-CN" altLang="en-US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itchFamily="2" charset="-122"/>
                <a:ea typeface="华文楷体" pitchFamily="2" charset="-122"/>
              </a:rPr>
              <a:t>然勒功 </a:t>
            </a:r>
            <a:r>
              <a:rPr lang="en-US" altLang="zh-CN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itchFamily="2" charset="-122"/>
                <a:ea typeface="华文楷体" pitchFamily="2" charset="-122"/>
              </a:rPr>
              <a:t/>
            </a:r>
            <a:br>
              <a:rPr lang="en-US" altLang="zh-CN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itchFamily="2" charset="-122"/>
                <a:ea typeface="华文楷体" pitchFamily="2" charset="-122"/>
              </a:rPr>
            </a:br>
            <a:r>
              <a:rPr lang="zh-CN" altLang="en-US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itchFamily="2" charset="-122"/>
                <a:ea typeface="华文楷体" pitchFamily="2" charset="-122"/>
              </a:rPr>
              <a:t>至今热血犹殷红</a:t>
            </a:r>
            <a:br>
              <a:rPr lang="zh-CN" altLang="en-US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itchFamily="2" charset="-122"/>
                <a:ea typeface="华文楷体" pitchFamily="2" charset="-122"/>
              </a:rPr>
            </a:br>
            <a:endParaRPr lang="zh-CN" altLang="en-US" sz="4000" dirty="0"/>
          </a:p>
        </p:txBody>
      </p:sp>
      <p:pic>
        <p:nvPicPr>
          <p:cNvPr id="2" name="五四纪念爱国歌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67172" y="6156895"/>
            <a:ext cx="520824" cy="5208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19797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14532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359750" y="4869160"/>
            <a:ext cx="7884658" cy="1248544"/>
          </a:xfrm>
        </p:spPr>
        <p:txBody>
          <a:bodyPr>
            <a:normAutofit/>
          </a:bodyPr>
          <a:lstStyle/>
          <a:p>
            <a:pPr algn="l"/>
            <a:r>
              <a:rPr lang="en-US" altLang="zh-CN" b="1" kern="0" dirty="0">
                <a:solidFill>
                  <a:srgbClr val="00B050"/>
                </a:solidFill>
                <a:latin typeface="华文新魏" pitchFamily="2" charset="-122"/>
                <a:ea typeface="华文新魏" pitchFamily="2" charset="-122"/>
              </a:rPr>
              <a:t>3</a:t>
            </a:r>
            <a:r>
              <a:rPr lang="zh-CN" altLang="en-US" b="1" kern="0" dirty="0">
                <a:solidFill>
                  <a:srgbClr val="00B050"/>
                </a:solidFill>
                <a:latin typeface="华文新魏" pitchFamily="2" charset="-122"/>
                <a:ea typeface="华文新魏" pitchFamily="2" charset="-122"/>
              </a:rPr>
              <a:t>、语言特色。本文的句式多变，使文章的语言很有特色。</a:t>
            </a:r>
          </a:p>
        </p:txBody>
      </p:sp>
      <p:sp>
        <p:nvSpPr>
          <p:cNvPr id="4" name="标题 1"/>
          <p:cNvSpPr txBox="1">
            <a:spLocks/>
          </p:cNvSpPr>
          <p:nvPr/>
        </p:nvSpPr>
        <p:spPr>
          <a:xfrm>
            <a:off x="290264" y="1814959"/>
            <a:ext cx="84582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3200" b="1" kern="0" dirty="0" smtClean="0">
                <a:solidFill>
                  <a:srgbClr val="00B050"/>
                </a:solidFill>
                <a:latin typeface="华文新魏" pitchFamily="2" charset="-122"/>
                <a:ea typeface="华文新魏" pitchFamily="2" charset="-122"/>
                <a:cs typeface="+mn-cs"/>
              </a:rPr>
              <a:t>1.</a:t>
            </a:r>
            <a:r>
              <a:rPr lang="zh-CN" altLang="en-US" sz="3200" b="1" kern="0" dirty="0" smtClean="0">
                <a:solidFill>
                  <a:srgbClr val="00B050"/>
                </a:solidFill>
                <a:latin typeface="华文新魏" pitchFamily="2" charset="-122"/>
                <a:ea typeface="华文新魏" pitchFamily="2" charset="-122"/>
                <a:cs typeface="+mn-cs"/>
              </a:rPr>
              <a:t>纵横捭阖的大手笔。本文作者有传统的眼光、历史视野、全球胸襟。因此文章写得不同反响，高出一筹，一般传记作者很难企及。</a:t>
            </a:r>
            <a:endParaRPr lang="zh-CN" altLang="en-US" sz="3200" b="1" kern="0" dirty="0">
              <a:solidFill>
                <a:srgbClr val="00B050"/>
              </a:solidFill>
              <a:latin typeface="华文新魏" pitchFamily="2" charset="-122"/>
              <a:ea typeface="华文新魏" pitchFamily="2" charset="-122"/>
              <a:cs typeface="+mn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99592" y="836712"/>
            <a:ext cx="5760640" cy="9643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6800"/>
              </a:lnSpc>
            </a:pPr>
            <a:r>
              <a:rPr lang="zh-CN" altLang="en-US" sz="5400" b="1" dirty="0" smtClean="0">
                <a:solidFill>
                  <a:srgbClr val="660066"/>
                </a:solidFill>
                <a:latin typeface="方正稚艺简体" pitchFamily="65" charset="-122"/>
                <a:ea typeface="方正稚艺简体" pitchFamily="65" charset="-122"/>
              </a:rPr>
              <a:t>写作特点分析</a:t>
            </a:r>
            <a:endParaRPr lang="zh-CN" altLang="en-US" sz="5400" b="1" dirty="0">
              <a:solidFill>
                <a:srgbClr val="660066"/>
              </a:solidFill>
              <a:latin typeface="方正稚艺简体" pitchFamily="65" charset="-122"/>
              <a:ea typeface="方正稚艺简体" pitchFamily="65" charset="-122"/>
            </a:endParaRPr>
          </a:p>
        </p:txBody>
      </p:sp>
      <p:sp>
        <p:nvSpPr>
          <p:cNvPr id="7" name="副标题 2"/>
          <p:cNvSpPr txBox="1">
            <a:spLocks/>
          </p:cNvSpPr>
          <p:nvPr/>
        </p:nvSpPr>
        <p:spPr>
          <a:xfrm>
            <a:off x="290264" y="3573016"/>
            <a:ext cx="8314184" cy="132055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zh-CN" b="1" kern="0" dirty="0" smtClean="0">
                <a:solidFill>
                  <a:srgbClr val="00B050"/>
                </a:solidFill>
                <a:latin typeface="华文新魏" pitchFamily="2" charset="-122"/>
                <a:ea typeface="华文新魏" pitchFamily="2" charset="-122"/>
              </a:rPr>
              <a:t>2.</a:t>
            </a:r>
            <a:r>
              <a:rPr lang="zh-CN" altLang="en-US" b="1" kern="0" dirty="0" smtClean="0">
                <a:solidFill>
                  <a:srgbClr val="00B050"/>
                </a:solidFill>
                <a:latin typeface="华文新魏" pitchFamily="2" charset="-122"/>
                <a:ea typeface="华文新魏" pitchFamily="2" charset="-122"/>
              </a:rPr>
              <a:t>至情之文。至情，表现在作者对中华民族的至情，对有着</a:t>
            </a:r>
            <a:r>
              <a:rPr lang="en-US" altLang="zh-CN" b="1" kern="0" dirty="0" smtClean="0">
                <a:solidFill>
                  <a:srgbClr val="00B050"/>
                </a:solidFill>
                <a:latin typeface="华文新魏" pitchFamily="2" charset="-122"/>
                <a:ea typeface="华文新魏" pitchFamily="2" charset="-122"/>
              </a:rPr>
              <a:t>50</a:t>
            </a:r>
            <a:r>
              <a:rPr lang="zh-CN" altLang="en-US" b="1" kern="0" dirty="0" smtClean="0">
                <a:solidFill>
                  <a:srgbClr val="00B050"/>
                </a:solidFill>
                <a:latin typeface="华文新魏" pitchFamily="2" charset="-122"/>
                <a:ea typeface="华文新魏" pitchFamily="2" charset="-122"/>
              </a:rPr>
              <a:t>年友谊的老朋友的至情。</a:t>
            </a:r>
            <a:endParaRPr lang="zh-CN" altLang="en-US" b="1" kern="0" dirty="0">
              <a:solidFill>
                <a:srgbClr val="00B050"/>
              </a:solidFill>
              <a:latin typeface="华文新魏" pitchFamily="2" charset="-122"/>
              <a:ea typeface="华文新魏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43457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95536" y="1886967"/>
            <a:ext cx="8183795" cy="1470025"/>
          </a:xfrm>
        </p:spPr>
        <p:txBody>
          <a:bodyPr>
            <a:noAutofit/>
          </a:bodyPr>
          <a:lstStyle/>
          <a:p>
            <a:pPr algn="l"/>
            <a:r>
              <a:rPr lang="en-US" altLang="zh-CN" sz="3600" b="1" kern="0" dirty="0">
                <a:solidFill>
                  <a:srgbClr val="00B050"/>
                </a:solidFill>
                <a:latin typeface="华文新魏" pitchFamily="2" charset="-122"/>
                <a:ea typeface="华文新魏" pitchFamily="2" charset="-122"/>
                <a:cs typeface="+mn-cs"/>
              </a:rPr>
              <a:t>1</a:t>
            </a:r>
            <a:r>
              <a:rPr lang="zh-CN" altLang="en-US" sz="3600" b="1" kern="0" dirty="0" smtClean="0">
                <a:solidFill>
                  <a:srgbClr val="00B050"/>
                </a:solidFill>
                <a:latin typeface="华文新魏" pitchFamily="2" charset="-122"/>
                <a:ea typeface="华文新魏" pitchFamily="2" charset="-122"/>
                <a:cs typeface="+mn-cs"/>
              </a:rPr>
              <a:t>、对</a:t>
            </a:r>
            <a:r>
              <a:rPr lang="zh-CN" altLang="en-US" sz="3600" b="1" kern="0" dirty="0">
                <a:solidFill>
                  <a:srgbClr val="00B050"/>
                </a:solidFill>
                <a:latin typeface="华文新魏" pitchFamily="2" charset="-122"/>
                <a:ea typeface="华文新魏" pitchFamily="2" charset="-122"/>
                <a:cs typeface="+mn-cs"/>
              </a:rPr>
              <a:t>这一转变作出了巨大贡献的有一位长期以来鲜为人知的科学家：邓稼先。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95537" y="1024473"/>
            <a:ext cx="6552728" cy="9643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6800"/>
              </a:lnSpc>
            </a:pPr>
            <a:r>
              <a:rPr lang="zh-CN" altLang="en-US" sz="4400" b="1" dirty="0" smtClean="0">
                <a:solidFill>
                  <a:srgbClr val="660066"/>
                </a:solidFill>
                <a:latin typeface="方正稚艺简体" pitchFamily="65" charset="-122"/>
                <a:ea typeface="方正稚艺简体" pitchFamily="65" charset="-122"/>
              </a:rPr>
              <a:t>重读课文品析下列句子</a:t>
            </a:r>
            <a:endParaRPr lang="zh-CN" altLang="en-US" sz="4400" b="1" dirty="0">
              <a:solidFill>
                <a:srgbClr val="660066"/>
              </a:solidFill>
              <a:latin typeface="方正稚艺简体" pitchFamily="65" charset="-122"/>
              <a:ea typeface="方正稚艺简体" pitchFamily="65" charset="-122"/>
            </a:endParaRPr>
          </a:p>
        </p:txBody>
      </p:sp>
      <p:sp>
        <p:nvSpPr>
          <p:cNvPr id="6" name="标题 1"/>
          <p:cNvSpPr txBox="1">
            <a:spLocks/>
          </p:cNvSpPr>
          <p:nvPr/>
        </p:nvSpPr>
        <p:spPr>
          <a:xfrm>
            <a:off x="395536" y="3471143"/>
            <a:ext cx="828092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3600" b="1" kern="0" dirty="0" smtClean="0">
                <a:solidFill>
                  <a:srgbClr val="00B050"/>
                </a:solidFill>
                <a:latin typeface="华文新魏" pitchFamily="2" charset="-122"/>
                <a:ea typeface="华文新魏" pitchFamily="2" charset="-122"/>
                <a:cs typeface="+mn-cs"/>
              </a:rPr>
              <a:t>2</a:t>
            </a:r>
            <a:r>
              <a:rPr lang="zh-CN" altLang="en-US" sz="3600" b="1" kern="0" dirty="0" smtClean="0">
                <a:solidFill>
                  <a:srgbClr val="00B050"/>
                </a:solidFill>
                <a:latin typeface="华文新魏" pitchFamily="2" charset="-122"/>
                <a:ea typeface="华文新魏" pitchFamily="2" charset="-122"/>
                <a:cs typeface="+mn-cs"/>
              </a:rPr>
              <a:t>．邓稼先是中国几千年传统文化所孕育出来的有最高奉献精神的儿子。</a:t>
            </a:r>
            <a:endParaRPr lang="zh-CN" altLang="en-US" sz="3600" b="1" kern="0" dirty="0">
              <a:solidFill>
                <a:srgbClr val="00B050"/>
              </a:solidFill>
              <a:latin typeface="华文新魏" pitchFamily="2" charset="-122"/>
              <a:ea typeface="华文新魏" pitchFamily="2" charset="-122"/>
              <a:cs typeface="+mn-cs"/>
            </a:endParaRPr>
          </a:p>
        </p:txBody>
      </p:sp>
      <p:sp>
        <p:nvSpPr>
          <p:cNvPr id="7" name="标题 1"/>
          <p:cNvSpPr txBox="1">
            <a:spLocks/>
          </p:cNvSpPr>
          <p:nvPr/>
        </p:nvSpPr>
        <p:spPr>
          <a:xfrm>
            <a:off x="395537" y="4911303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3600" b="1" kern="0" dirty="0" smtClean="0">
                <a:solidFill>
                  <a:srgbClr val="00B050"/>
                </a:solidFill>
                <a:latin typeface="华文新魏" pitchFamily="2" charset="-122"/>
                <a:ea typeface="华文新魏" pitchFamily="2" charset="-122"/>
                <a:cs typeface="+mn-cs"/>
              </a:rPr>
              <a:t>3</a:t>
            </a:r>
            <a:r>
              <a:rPr lang="zh-CN" altLang="en-US" sz="3600" b="1" kern="0" dirty="0" smtClean="0">
                <a:solidFill>
                  <a:srgbClr val="00B050"/>
                </a:solidFill>
                <a:latin typeface="华文新魏" pitchFamily="2" charset="-122"/>
                <a:ea typeface="华文新魏" pitchFamily="2" charset="-122"/>
                <a:cs typeface="+mn-cs"/>
              </a:rPr>
              <a:t>．邓稼先是中国共产党的理想党员。</a:t>
            </a:r>
            <a:endParaRPr lang="zh-CN" altLang="en-US" sz="3600" b="1" kern="0" dirty="0">
              <a:solidFill>
                <a:srgbClr val="00B050"/>
              </a:solidFill>
              <a:latin typeface="华文新魏" pitchFamily="2" charset="-122"/>
              <a:ea typeface="华文新魏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565604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25760" y="2391023"/>
            <a:ext cx="8350696" cy="1470025"/>
          </a:xfrm>
        </p:spPr>
        <p:txBody>
          <a:bodyPr>
            <a:noAutofit/>
          </a:bodyPr>
          <a:lstStyle/>
          <a:p>
            <a:pPr algn="l"/>
            <a:r>
              <a:rPr lang="en-US" altLang="zh-CN" sz="3600" b="1" kern="0" dirty="0">
                <a:solidFill>
                  <a:srgbClr val="00B050"/>
                </a:solidFill>
                <a:latin typeface="华文新魏" pitchFamily="2" charset="-122"/>
                <a:ea typeface="华文新魏" pitchFamily="2" charset="-122"/>
                <a:cs typeface="+mn-cs"/>
              </a:rPr>
              <a:t>4</a:t>
            </a:r>
            <a:r>
              <a:rPr lang="zh-CN" altLang="en-US" sz="3600" b="1" kern="0" dirty="0">
                <a:solidFill>
                  <a:srgbClr val="00B050"/>
                </a:solidFill>
                <a:latin typeface="华文新魏" pitchFamily="2" charset="-122"/>
                <a:ea typeface="华文新魏" pitchFamily="2" charset="-122"/>
                <a:cs typeface="+mn-cs"/>
              </a:rPr>
              <a:t>．事后我追想为什么会有那样大的感情震荡，是为了民族而自豪？还是为了稼先而感到骄傲？</a:t>
            </a:r>
            <a:r>
              <a:rPr lang="en-US" altLang="zh-CN" sz="3600" b="1" kern="0" dirty="0">
                <a:solidFill>
                  <a:srgbClr val="00B050"/>
                </a:solidFill>
                <a:latin typeface="华文新魏" pitchFamily="2" charset="-122"/>
                <a:ea typeface="华文新魏" pitchFamily="2" charset="-122"/>
                <a:cs typeface="+mn-cs"/>
              </a:rPr>
              <a:t>——</a:t>
            </a:r>
            <a:r>
              <a:rPr lang="zh-CN" altLang="en-US" sz="3600" b="1" kern="0" dirty="0">
                <a:solidFill>
                  <a:srgbClr val="00B050"/>
                </a:solidFill>
                <a:latin typeface="华文新魏" pitchFamily="2" charset="-122"/>
                <a:ea typeface="华文新魏" pitchFamily="2" charset="-122"/>
                <a:cs typeface="+mn-cs"/>
              </a:rPr>
              <a:t>我始终都想不清楚。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95537" y="1024473"/>
            <a:ext cx="6552728" cy="9643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6800"/>
              </a:lnSpc>
            </a:pPr>
            <a:r>
              <a:rPr lang="zh-CN" altLang="en-US" sz="4400" b="1" dirty="0" smtClean="0">
                <a:solidFill>
                  <a:srgbClr val="660066"/>
                </a:solidFill>
                <a:latin typeface="方正稚艺简体" pitchFamily="65" charset="-122"/>
                <a:ea typeface="方正稚艺简体" pitchFamily="65" charset="-122"/>
              </a:rPr>
              <a:t>重读课文品析下列句子</a:t>
            </a:r>
            <a:endParaRPr lang="zh-CN" altLang="en-US" sz="4400" b="1" dirty="0">
              <a:solidFill>
                <a:srgbClr val="660066"/>
              </a:solidFill>
              <a:latin typeface="方正稚艺简体" pitchFamily="65" charset="-122"/>
              <a:ea typeface="方正稚艺简体" pitchFamily="65" charset="-122"/>
            </a:endParaRPr>
          </a:p>
        </p:txBody>
      </p:sp>
      <p:sp>
        <p:nvSpPr>
          <p:cNvPr id="6" name="标题 1"/>
          <p:cNvSpPr txBox="1">
            <a:spLocks/>
          </p:cNvSpPr>
          <p:nvPr/>
        </p:nvSpPr>
        <p:spPr>
          <a:xfrm>
            <a:off x="376115" y="4509120"/>
            <a:ext cx="7724277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3600" b="1" kern="0" dirty="0" smtClean="0">
                <a:solidFill>
                  <a:srgbClr val="00B050"/>
                </a:solidFill>
                <a:latin typeface="华文新魏" pitchFamily="2" charset="-122"/>
                <a:ea typeface="华文新魏" pitchFamily="2" charset="-122"/>
                <a:cs typeface="+mn-cs"/>
              </a:rPr>
              <a:t>5</a:t>
            </a:r>
            <a:r>
              <a:rPr lang="zh-CN" altLang="en-US" sz="3600" b="1" kern="0" dirty="0" smtClean="0">
                <a:solidFill>
                  <a:srgbClr val="00B050"/>
                </a:solidFill>
                <a:latin typeface="华文新魏" pitchFamily="2" charset="-122"/>
                <a:ea typeface="华文新魏" pitchFamily="2" charset="-122"/>
                <a:cs typeface="+mn-cs"/>
              </a:rPr>
              <a:t>．是的，稼先再次选择他的人生的话，他仍会走他已走过的道路，这是他的性格与品质。</a:t>
            </a:r>
            <a:endParaRPr lang="zh-CN" altLang="en-US" sz="3600" b="1" kern="0" dirty="0">
              <a:solidFill>
                <a:srgbClr val="00B050"/>
              </a:solidFill>
              <a:latin typeface="华文新魏" pitchFamily="2" charset="-122"/>
              <a:ea typeface="华文新魏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68031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95536" y="692696"/>
            <a:ext cx="3816424" cy="1470025"/>
          </a:xfrm>
        </p:spPr>
        <p:txBody>
          <a:bodyPr>
            <a:normAutofit/>
          </a:bodyPr>
          <a:lstStyle/>
          <a:p>
            <a:r>
              <a:rPr lang="zh-CN" altLang="en-US" sz="6000" b="1" dirty="0" smtClean="0">
                <a:solidFill>
                  <a:srgbClr val="002060"/>
                </a:solidFill>
                <a:latin typeface="方正隶二简体" pitchFamily="65" charset="-122"/>
                <a:ea typeface="方正隶二简体" pitchFamily="65" charset="-122"/>
              </a:rPr>
              <a:t>归纳总结：</a:t>
            </a:r>
            <a:endParaRPr lang="zh-CN" altLang="en-US" sz="6000" b="1" dirty="0">
              <a:solidFill>
                <a:srgbClr val="002060"/>
              </a:solidFill>
              <a:latin typeface="方正隶二简体" pitchFamily="65" charset="-122"/>
              <a:ea typeface="方正隶二简体" pitchFamily="65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323528" y="1872208"/>
            <a:ext cx="8568952" cy="5157192"/>
          </a:xfrm>
        </p:spPr>
        <p:txBody>
          <a:bodyPr>
            <a:normAutofit/>
          </a:bodyPr>
          <a:lstStyle/>
          <a:p>
            <a:pPr algn="l"/>
            <a:r>
              <a:rPr lang="zh-CN" altLang="en-US" sz="4000" b="1" dirty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</a:rPr>
              <a:t>作者把邓稼先这一人物置于</a:t>
            </a:r>
            <a:r>
              <a:rPr lang="zh-CN" altLang="en-US" sz="40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广阔的社会背景</a:t>
            </a:r>
            <a:r>
              <a:rPr lang="zh-CN" altLang="en-US" sz="4000" b="1" dirty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</a:rPr>
              <a:t>和</a:t>
            </a:r>
            <a:r>
              <a:rPr lang="zh-CN" altLang="en-US" sz="40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历史背景</a:t>
            </a:r>
            <a:r>
              <a:rPr lang="zh-CN" altLang="en-US" sz="4000" b="1" dirty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</a:rPr>
              <a:t>中，抓住他</a:t>
            </a:r>
            <a:r>
              <a:rPr lang="zh-CN" altLang="en-US" sz="40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忠厚平实</a:t>
            </a:r>
            <a:r>
              <a:rPr lang="zh-CN" altLang="en-US" sz="4000" b="1" dirty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</a:rPr>
              <a:t>，</a:t>
            </a:r>
            <a:r>
              <a:rPr lang="zh-CN" altLang="en-US" sz="40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诚真坦白</a:t>
            </a:r>
            <a:r>
              <a:rPr lang="zh-CN" altLang="en-US" sz="4000" b="1" dirty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</a:rPr>
              <a:t>的性格特点，回忆了他为中国的“两弹”事业所做出的贡献。赞颂了他“</a:t>
            </a:r>
            <a:r>
              <a:rPr lang="zh-CN" altLang="en-US" sz="40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鞠躬尽瘁，死而后已”</a:t>
            </a:r>
            <a:r>
              <a:rPr lang="zh-CN" altLang="en-US" sz="4000" b="1" dirty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</a:rPr>
              <a:t>的奉献精神，并挖掘出这种性格和精神产生的根源：中国几千年</a:t>
            </a:r>
            <a:r>
              <a:rPr lang="zh-CN" altLang="en-US" sz="40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传统文化</a:t>
            </a:r>
            <a:r>
              <a:rPr lang="zh-CN" altLang="en-US" sz="4000" b="1" dirty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</a:rPr>
              <a:t>的积淀。</a:t>
            </a:r>
          </a:p>
        </p:txBody>
      </p:sp>
    </p:spTree>
    <p:extLst>
      <p:ext uri="{BB962C8B-B14F-4D97-AF65-F5344CB8AC3E}">
        <p14:creationId xmlns:p14="http://schemas.microsoft.com/office/powerpoint/2010/main" val="3326546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979712" y="908720"/>
            <a:ext cx="432048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b="1" dirty="0" smtClean="0">
                <a:solidFill>
                  <a:srgbClr val="660066"/>
                </a:solidFill>
                <a:latin typeface="方正稚艺简体" pitchFamily="65" charset="-122"/>
                <a:ea typeface="方正稚艺简体" pitchFamily="65" charset="-122"/>
              </a:rPr>
              <a:t>作者简介</a:t>
            </a:r>
            <a:endParaRPr lang="zh-CN" altLang="en-US" sz="6600" b="1" dirty="0">
              <a:solidFill>
                <a:srgbClr val="660066"/>
              </a:solidFill>
              <a:latin typeface="方正稚艺简体" pitchFamily="65" charset="-122"/>
              <a:ea typeface="方正稚艺简体" pitchFamily="65" charset="-122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276872"/>
            <a:ext cx="2667564" cy="402852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131840" y="2276872"/>
            <a:ext cx="5374832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900"/>
              </a:lnSpc>
            </a:pPr>
            <a:r>
              <a:rPr lang="zh-CN" altLang="en-US" sz="32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杨振宁</a:t>
            </a:r>
            <a:r>
              <a:rPr lang="zh-CN" altLang="en-US" sz="3200" b="1" dirty="0" smtClean="0">
                <a:solidFill>
                  <a:schemeClr val="accent3">
                    <a:lumMod val="50000"/>
                  </a:schemeClr>
                </a:solidFill>
                <a:latin typeface="+mn-ea"/>
              </a:rPr>
              <a:t>（</a:t>
            </a:r>
            <a:r>
              <a:rPr lang="en-US" altLang="zh-CN" sz="3200" b="1" dirty="0" smtClean="0">
                <a:solidFill>
                  <a:schemeClr val="accent3">
                    <a:lumMod val="50000"/>
                  </a:schemeClr>
                </a:solidFill>
                <a:latin typeface="+mn-ea"/>
              </a:rPr>
              <a:t>1922</a:t>
            </a:r>
            <a:r>
              <a:rPr lang="zh-CN" altLang="en-US" sz="3200" b="1" dirty="0" smtClean="0">
                <a:solidFill>
                  <a:schemeClr val="accent3">
                    <a:lumMod val="50000"/>
                  </a:schemeClr>
                </a:solidFill>
                <a:latin typeface="+mn-ea"/>
              </a:rPr>
              <a:t>年</a:t>
            </a:r>
            <a:r>
              <a:rPr lang="en-US" altLang="zh-CN" sz="3200" b="1" dirty="0" smtClean="0">
                <a:solidFill>
                  <a:schemeClr val="accent3">
                    <a:lumMod val="50000"/>
                  </a:schemeClr>
                </a:solidFill>
                <a:latin typeface="+mn-ea"/>
              </a:rPr>
              <a:t>—</a:t>
            </a:r>
            <a:r>
              <a:rPr lang="zh-CN" altLang="en-US" sz="3200" b="1" dirty="0" smtClean="0">
                <a:solidFill>
                  <a:schemeClr val="accent3">
                    <a:lumMod val="50000"/>
                  </a:schemeClr>
                </a:solidFill>
                <a:latin typeface="+mn-ea"/>
              </a:rPr>
              <a:t>）出生于安徽省合肥市人，</a:t>
            </a:r>
            <a:r>
              <a:rPr lang="zh-CN" altLang="en-US" sz="3200" b="1" dirty="0" smtClean="0">
                <a:solidFill>
                  <a:srgbClr val="C00000"/>
                </a:solidFill>
                <a:latin typeface="+mn-ea"/>
              </a:rPr>
              <a:t>美国华裔物理学家</a:t>
            </a:r>
            <a:r>
              <a:rPr lang="zh-CN" altLang="en-US" sz="3200" b="1" dirty="0" smtClean="0">
                <a:solidFill>
                  <a:schemeClr val="accent3">
                    <a:lumMod val="50000"/>
                  </a:schemeClr>
                </a:solidFill>
                <a:latin typeface="+mn-ea"/>
              </a:rPr>
              <a:t>，因与李政道共同提出宇称不守恒理论，</a:t>
            </a:r>
            <a:r>
              <a:rPr lang="zh-CN" altLang="en-US" sz="3200" b="1" dirty="0">
                <a:solidFill>
                  <a:srgbClr val="C00000"/>
                </a:solidFill>
                <a:latin typeface="+mn-ea"/>
              </a:rPr>
              <a:t>获</a:t>
            </a:r>
            <a:r>
              <a:rPr lang="en-US" altLang="zh-CN" sz="3200" b="1" dirty="0">
                <a:solidFill>
                  <a:srgbClr val="C00000"/>
                </a:solidFill>
                <a:latin typeface="+mn-ea"/>
              </a:rPr>
              <a:t>1957</a:t>
            </a:r>
            <a:r>
              <a:rPr lang="zh-CN" altLang="en-US" sz="3200" b="1" dirty="0" smtClean="0">
                <a:solidFill>
                  <a:srgbClr val="C00000"/>
                </a:solidFill>
                <a:latin typeface="+mn-ea"/>
              </a:rPr>
              <a:t>年诺贝尔</a:t>
            </a:r>
            <a:r>
              <a:rPr lang="zh-CN" altLang="en-US" sz="3200" b="1" dirty="0">
                <a:solidFill>
                  <a:srgbClr val="C00000"/>
                </a:solidFill>
                <a:latin typeface="+mn-ea"/>
              </a:rPr>
              <a:t>物理学奖</a:t>
            </a:r>
            <a:r>
              <a:rPr lang="zh-CN" altLang="en-US" sz="3200" b="1" dirty="0">
                <a:solidFill>
                  <a:schemeClr val="accent3">
                    <a:lumMod val="50000"/>
                  </a:schemeClr>
                </a:solidFill>
                <a:latin typeface="+mn-ea"/>
              </a:rPr>
              <a:t>，此外曾在统计物理、凝聚态物理、量子场论、数学物理等领域做出多项</a:t>
            </a:r>
            <a:r>
              <a:rPr lang="zh-CN" altLang="en-US" sz="3200" b="1" dirty="0" smtClean="0">
                <a:solidFill>
                  <a:schemeClr val="accent3">
                    <a:lumMod val="50000"/>
                  </a:schemeClr>
                </a:solidFill>
                <a:latin typeface="+mn-ea"/>
              </a:rPr>
              <a:t>贡献。</a:t>
            </a:r>
            <a:endParaRPr lang="zh-CN" altLang="en-US" sz="3200" b="1" dirty="0">
              <a:solidFill>
                <a:schemeClr val="accent3">
                  <a:lumMod val="50000"/>
                </a:schemeClr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877886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23528" y="1628800"/>
            <a:ext cx="8568952" cy="5112568"/>
          </a:xfrm>
        </p:spPr>
        <p:txBody>
          <a:bodyPr>
            <a:noAutofit/>
          </a:bodyPr>
          <a:lstStyle/>
          <a:p>
            <a:pPr algn="l"/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	</a:t>
            </a:r>
            <a:r>
              <a:rPr lang="zh-CN" altLang="en-US" sz="3200" b="1" dirty="0" smtClean="0">
                <a:solidFill>
                  <a:srgbClr val="003300"/>
                </a:solidFill>
                <a:latin typeface="华文楷体" pitchFamily="2" charset="-122"/>
                <a:ea typeface="华文楷体" pitchFamily="2" charset="-122"/>
              </a:rPr>
              <a:t>这是一篇回忆性散文，也是一篇人物传记。课文以中华几千年文化为背景，以近一百年的民族情结、</a:t>
            </a:r>
            <a:r>
              <a:rPr lang="en-US" altLang="zh-CN" sz="3200" b="1" dirty="0" smtClean="0">
                <a:solidFill>
                  <a:srgbClr val="003300"/>
                </a:solidFill>
                <a:latin typeface="华文楷体" pitchFamily="2" charset="-122"/>
                <a:ea typeface="华文楷体" pitchFamily="2" charset="-122"/>
              </a:rPr>
              <a:t>50</a:t>
            </a:r>
            <a:r>
              <a:rPr lang="zh-CN" altLang="en-US" sz="3200" b="1" dirty="0" smtClean="0">
                <a:solidFill>
                  <a:srgbClr val="003300"/>
                </a:solidFill>
                <a:latin typeface="华文楷体" pitchFamily="2" charset="-122"/>
                <a:ea typeface="华文楷体" pitchFamily="2" charset="-122"/>
              </a:rPr>
              <a:t>年的朋友深情为基调，用饱含感情的语言介绍了以为卓越的科学家、爱国者，以为对祖国、对人民的发展有巨大贡献的中国人民的儿子</a:t>
            </a:r>
            <a:r>
              <a:rPr lang="en-US" altLang="zh-CN" sz="3200" b="1" dirty="0" smtClean="0">
                <a:solidFill>
                  <a:srgbClr val="003300"/>
                </a:solidFill>
                <a:latin typeface="华文楷体" pitchFamily="2" charset="-122"/>
                <a:ea typeface="华文楷体" pitchFamily="2" charset="-122"/>
              </a:rPr>
              <a:t>——</a:t>
            </a:r>
            <a:r>
              <a:rPr lang="zh-CN" altLang="en-US" sz="3200" b="1" dirty="0" smtClean="0">
                <a:solidFill>
                  <a:srgbClr val="003300"/>
                </a:solidFill>
                <a:latin typeface="华文楷体" pitchFamily="2" charset="-122"/>
                <a:ea typeface="华文楷体" pitchFamily="2" charset="-122"/>
              </a:rPr>
              <a:t>邓稼先。他的科学精神、科学态度值得我们学习，他的人生观价值观更值得我们深思。</a:t>
            </a:r>
            <a:r>
              <a:rPr lang="en-US" altLang="zh-CN" sz="3200" b="1" dirty="0" smtClean="0">
                <a:solidFill>
                  <a:srgbClr val="003300"/>
                </a:solidFill>
                <a:latin typeface="华文楷体" pitchFamily="2" charset="-122"/>
                <a:ea typeface="华文楷体" pitchFamily="2" charset="-122"/>
              </a:rPr>
              <a:t/>
            </a:r>
            <a:br>
              <a:rPr lang="en-US" altLang="zh-CN" sz="3200" b="1" dirty="0" smtClean="0">
                <a:solidFill>
                  <a:srgbClr val="003300"/>
                </a:solidFill>
                <a:latin typeface="华文楷体" pitchFamily="2" charset="-122"/>
                <a:ea typeface="华文楷体" pitchFamily="2" charset="-122"/>
              </a:rPr>
            </a:br>
            <a:r>
              <a:rPr lang="en-US" altLang="zh-CN" sz="3200" b="1" dirty="0" smtClean="0">
                <a:solidFill>
                  <a:srgbClr val="003300"/>
                </a:solidFill>
                <a:latin typeface="华文楷体" pitchFamily="2" charset="-122"/>
                <a:ea typeface="华文楷体" pitchFamily="2" charset="-122"/>
              </a:rPr>
              <a:t>      </a:t>
            </a:r>
            <a:r>
              <a:rPr lang="zh-CN" altLang="en-US" sz="3200" b="1" dirty="0" smtClean="0">
                <a:solidFill>
                  <a:srgbClr val="003300"/>
                </a:solidFill>
                <a:latin typeface="华文楷体" pitchFamily="2" charset="-122"/>
                <a:ea typeface="华文楷体" pitchFamily="2" charset="-122"/>
              </a:rPr>
              <a:t>我们用实际行动信守我们心中的诺言，让自己更出色，让人生更富有，让生命更有价值。</a:t>
            </a:r>
            <a:endParaRPr lang="zh-CN" altLang="en-US" sz="3200" b="1" dirty="0">
              <a:solidFill>
                <a:srgbClr val="0033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" name="标题 1"/>
          <p:cNvSpPr txBox="1">
            <a:spLocks/>
          </p:cNvSpPr>
          <p:nvPr/>
        </p:nvSpPr>
        <p:spPr>
          <a:xfrm>
            <a:off x="395536" y="620688"/>
            <a:ext cx="3816424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6000" b="1" dirty="0" smtClean="0">
                <a:solidFill>
                  <a:srgbClr val="002060"/>
                </a:solidFill>
                <a:latin typeface="方正隶二简体" pitchFamily="65" charset="-122"/>
                <a:ea typeface="方正隶二简体" pitchFamily="65" charset="-122"/>
              </a:rPr>
              <a:t>课堂小结：</a:t>
            </a:r>
            <a:endParaRPr lang="zh-CN" altLang="en-US" sz="6000" b="1" dirty="0">
              <a:solidFill>
                <a:srgbClr val="002060"/>
              </a:solidFill>
              <a:latin typeface="方正隶二简体" pitchFamily="65" charset="-122"/>
              <a:ea typeface="方正隶二简体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10817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763488" y="3789040"/>
            <a:ext cx="6400800" cy="1224136"/>
          </a:xfrm>
        </p:spPr>
        <p:txBody>
          <a:bodyPr>
            <a:normAutofit/>
          </a:bodyPr>
          <a:lstStyle/>
          <a:p>
            <a:pPr algn="l"/>
            <a:r>
              <a:rPr lang="zh-CN" altLang="en-US" sz="4800" dirty="0">
                <a:solidFill>
                  <a:srgbClr val="832B03"/>
                </a:solidFill>
                <a:latin typeface="汉仪行楷简" pitchFamily="49" charset="-122"/>
                <a:ea typeface="汉仪行楷简" pitchFamily="49" charset="-122"/>
              </a:rPr>
              <a:t>二是鲜为人知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83568" y="851228"/>
            <a:ext cx="792088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</a:rPr>
              <a:t>思考课文是从哪些角度来刻画人物形象的？</a:t>
            </a:r>
            <a:endParaRPr kumimoji="0" lang="zh-CN" altLang="en-US" sz="4800" b="1" i="0" u="none" strike="noStrike" kern="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27584" y="2972425"/>
            <a:ext cx="7088212" cy="4538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800"/>
              </a:lnSpc>
            </a:pPr>
            <a:r>
              <a:rPr lang="zh-CN" altLang="en-US" sz="4800" dirty="0" smtClean="0">
                <a:solidFill>
                  <a:srgbClr val="832B03"/>
                </a:solidFill>
                <a:latin typeface="汉仪行楷简" pitchFamily="49" charset="-122"/>
                <a:ea typeface="汉仪行楷简" pitchFamily="49" charset="-122"/>
              </a:rPr>
              <a:t>一是鞠躬尽瘁，死而后已。</a:t>
            </a:r>
            <a:endParaRPr lang="zh-CN" altLang="en-US" sz="4800" dirty="0">
              <a:solidFill>
                <a:srgbClr val="832B03"/>
              </a:solidFill>
              <a:latin typeface="汉仪行楷简" pitchFamily="49" charset="-122"/>
              <a:ea typeface="汉仪行楷简" pitchFamily="49" charset="-122"/>
            </a:endParaRPr>
          </a:p>
        </p:txBody>
      </p:sp>
      <p:sp>
        <p:nvSpPr>
          <p:cNvPr id="6" name="副标题 2"/>
          <p:cNvSpPr txBox="1">
            <a:spLocks/>
          </p:cNvSpPr>
          <p:nvPr/>
        </p:nvSpPr>
        <p:spPr>
          <a:xfrm>
            <a:off x="827584" y="5013176"/>
            <a:ext cx="3960440" cy="13597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4800" dirty="0" smtClean="0">
                <a:solidFill>
                  <a:srgbClr val="832B03"/>
                </a:solidFill>
                <a:latin typeface="汉仪行楷简" pitchFamily="49" charset="-122"/>
                <a:ea typeface="汉仪行楷简" pitchFamily="49" charset="-122"/>
              </a:rPr>
              <a:t>三是以小见大</a:t>
            </a:r>
            <a:endParaRPr lang="zh-CN" altLang="en-US" sz="4800" dirty="0">
              <a:solidFill>
                <a:srgbClr val="832B03"/>
              </a:solidFill>
              <a:latin typeface="汉仪行楷简" pitchFamily="49" charset="-122"/>
              <a:ea typeface="汉仪行楷简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443698" y="4069038"/>
            <a:ext cx="3872718" cy="27853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base">
              <a:lnSpc>
                <a:spcPts val="3000"/>
              </a:lnSpc>
              <a:spcBef>
                <a:spcPct val="50000"/>
              </a:spcBef>
              <a:spcAft>
                <a:spcPct val="0"/>
              </a:spcAft>
            </a:pPr>
            <a:r>
              <a:rPr kumimoji="1" lang="zh-CN" altLang="en-US" sz="2800" b="1" dirty="0">
                <a:solidFill>
                  <a:schemeClr val="accent5">
                    <a:lumMod val="75000"/>
                  </a:schemeClr>
                </a:solidFill>
                <a:latin typeface="华文楷体" pitchFamily="2" charset="-122"/>
                <a:ea typeface="华文楷体" pitchFamily="2" charset="-122"/>
              </a:rPr>
              <a:t>邓稼先在我国现代国防和科学发展史上是一个不平凡的人物，但作者在赞颂他的伟大精神时，却侧重选择了</a:t>
            </a:r>
            <a:r>
              <a:rPr kumimoji="1" lang="zh-CN" altLang="en-US" sz="2800" b="1" dirty="0" smtClean="0">
                <a:solidFill>
                  <a:schemeClr val="accent5">
                    <a:lumMod val="75000"/>
                  </a:schemeClr>
                </a:solidFill>
                <a:latin typeface="华文楷体" pitchFamily="2" charset="-122"/>
                <a:ea typeface="华文楷体" pitchFamily="2" charset="-122"/>
              </a:rPr>
              <a:t>一些平常小事，于</a:t>
            </a:r>
            <a:r>
              <a:rPr kumimoji="1" lang="zh-CN" altLang="en-US" sz="2800" b="1" dirty="0">
                <a:solidFill>
                  <a:schemeClr val="accent5">
                    <a:lumMod val="75000"/>
                  </a:schemeClr>
                </a:solidFill>
                <a:latin typeface="华文楷体" pitchFamily="2" charset="-122"/>
                <a:ea typeface="华文楷体" pitchFamily="2" charset="-122"/>
              </a:rPr>
              <a:t>细微处见深情，于平凡中见高尚。</a:t>
            </a:r>
          </a:p>
        </p:txBody>
      </p:sp>
    </p:spTree>
    <p:extLst>
      <p:ext uri="{BB962C8B-B14F-4D97-AF65-F5344CB8AC3E}">
        <p14:creationId xmlns:p14="http://schemas.microsoft.com/office/powerpoint/2010/main" val="2353569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339752" y="950863"/>
            <a:ext cx="4176464" cy="1470025"/>
          </a:xfrm>
        </p:spPr>
        <p:txBody>
          <a:bodyPr>
            <a:noAutofit/>
          </a:bodyPr>
          <a:lstStyle/>
          <a:p>
            <a:pPr algn="l"/>
            <a:r>
              <a:rPr lang="zh-CN" altLang="en-US" sz="6000" b="1" dirty="0">
                <a:solidFill>
                  <a:srgbClr val="660066"/>
                </a:solidFill>
                <a:latin typeface="方正稚艺简体" pitchFamily="65" charset="-122"/>
                <a:ea typeface="方正稚艺简体" pitchFamily="65" charset="-122"/>
                <a:cs typeface="+mn-cs"/>
              </a:rPr>
              <a:t>课后作业：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827584" y="2708920"/>
            <a:ext cx="7488832" cy="1752600"/>
          </a:xfrm>
        </p:spPr>
        <p:txBody>
          <a:bodyPr>
            <a:noAutofit/>
          </a:bodyPr>
          <a:lstStyle/>
          <a:p>
            <a:pPr algn="l"/>
            <a:r>
              <a:rPr lang="en-US" altLang="zh-CN" sz="4400" b="1" dirty="0" smtClean="0">
                <a:solidFill>
                  <a:srgbClr val="00B050"/>
                </a:solidFill>
                <a:latin typeface="+mn-ea"/>
              </a:rPr>
              <a:t>1</a:t>
            </a:r>
            <a:r>
              <a:rPr lang="zh-CN" altLang="en-US" sz="4400" b="1" dirty="0" smtClean="0">
                <a:solidFill>
                  <a:srgbClr val="00B050"/>
                </a:solidFill>
                <a:latin typeface="+mn-ea"/>
              </a:rPr>
              <a:t>、给你熟悉的同学或老师或科学家写一篇人物小传。</a:t>
            </a:r>
            <a:endParaRPr lang="zh-CN" altLang="en-US" sz="4400" b="1" dirty="0">
              <a:solidFill>
                <a:srgbClr val="00B050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5872833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asus\Desktop\“两弹元勋”邓稼先执着而传奇的人生\邓稼先图片\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052736"/>
            <a:ext cx="3267891" cy="4591251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  <a:extLst/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4139952" y="2420888"/>
            <a:ext cx="4176464" cy="2160240"/>
          </a:xfrm>
        </p:spPr>
        <p:txBody>
          <a:bodyPr>
            <a:noAutofit/>
          </a:bodyPr>
          <a:lstStyle/>
          <a:p>
            <a:r>
              <a:rPr lang="zh-CN" altLang="en-US" sz="9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汉仪娃娃篆简" pitchFamily="2" charset="-122"/>
                <a:ea typeface="汉仪娃娃篆简" pitchFamily="2" charset="-122"/>
              </a:rPr>
              <a:t>谢谢！</a:t>
            </a:r>
            <a:endParaRPr lang="zh-CN" altLang="en-US" sz="96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汉仪娃娃篆简" pitchFamily="2" charset="-122"/>
              <a:ea typeface="汉仪娃娃篆简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979022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8759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327209" y="2204863"/>
            <a:ext cx="5349247" cy="4104457"/>
          </a:xfrm>
        </p:spPr>
        <p:txBody>
          <a:bodyPr>
            <a:noAutofit/>
          </a:bodyPr>
          <a:lstStyle/>
          <a:p>
            <a:pPr algn="l">
              <a:lnSpc>
                <a:spcPts val="4000"/>
              </a:lnSpc>
            </a:pPr>
            <a:r>
              <a:rPr lang="zh-CN" altLang="en-US" sz="30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  <a:cs typeface="+mn-cs"/>
              </a:rPr>
              <a:t>邓稼先</a:t>
            </a:r>
            <a:r>
              <a:rPr lang="zh-CN" altLang="en-US" sz="3000" b="1" dirty="0" smtClean="0">
                <a:solidFill>
                  <a:schemeClr val="accent3">
                    <a:lumMod val="50000"/>
                  </a:schemeClr>
                </a:solidFill>
                <a:latin typeface="+mn-ea"/>
                <a:ea typeface="+mn-ea"/>
                <a:cs typeface="+mn-cs"/>
              </a:rPr>
              <a:t>（</a:t>
            </a:r>
            <a:r>
              <a:rPr lang="en-US" altLang="zh-CN" sz="3000" b="1" dirty="0" smtClean="0">
                <a:solidFill>
                  <a:schemeClr val="accent3">
                    <a:lumMod val="50000"/>
                  </a:schemeClr>
                </a:solidFill>
                <a:latin typeface="+mn-ea"/>
                <a:ea typeface="+mn-ea"/>
                <a:cs typeface="+mn-cs"/>
              </a:rPr>
              <a:t>1924—1986</a:t>
            </a:r>
            <a:r>
              <a:rPr lang="zh-CN" altLang="en-US" sz="3000" b="1" dirty="0">
                <a:solidFill>
                  <a:schemeClr val="accent3">
                    <a:lumMod val="50000"/>
                  </a:schemeClr>
                </a:solidFill>
                <a:latin typeface="+mn-ea"/>
                <a:ea typeface="+mn-ea"/>
                <a:cs typeface="+mn-cs"/>
              </a:rPr>
              <a:t>年</a:t>
            </a:r>
            <a:r>
              <a:rPr lang="zh-CN" altLang="en-US" sz="3000" b="1" dirty="0" smtClean="0">
                <a:solidFill>
                  <a:schemeClr val="accent3">
                    <a:lumMod val="50000"/>
                  </a:schemeClr>
                </a:solidFill>
                <a:latin typeface="+mn-ea"/>
                <a:ea typeface="+mn-ea"/>
                <a:cs typeface="+mn-cs"/>
              </a:rPr>
              <a:t>），安徽省怀宁县人，我国</a:t>
            </a:r>
            <a:r>
              <a:rPr lang="zh-CN" altLang="en-US" sz="3000" b="1" dirty="0">
                <a:solidFill>
                  <a:schemeClr val="accent3">
                    <a:lumMod val="50000"/>
                  </a:schemeClr>
                </a:solidFill>
                <a:latin typeface="+mn-ea"/>
                <a:ea typeface="+mn-ea"/>
                <a:cs typeface="+mn-cs"/>
              </a:rPr>
              <a:t>研制和发展核武器的重要技术领导人，为我国成功研制</a:t>
            </a:r>
            <a:r>
              <a:rPr lang="zh-CN" altLang="en-US" sz="3000" b="1" dirty="0">
                <a:solidFill>
                  <a:srgbClr val="C00000"/>
                </a:solidFill>
                <a:latin typeface="+mn-ea"/>
                <a:ea typeface="+mn-ea"/>
                <a:cs typeface="+mn-cs"/>
              </a:rPr>
              <a:t>原子弹、氢弹和新型核武器</a:t>
            </a:r>
            <a:r>
              <a:rPr lang="zh-CN" altLang="en-US" sz="3000" b="1" dirty="0">
                <a:solidFill>
                  <a:schemeClr val="accent3">
                    <a:lumMod val="50000"/>
                  </a:schemeClr>
                </a:solidFill>
                <a:latin typeface="+mn-ea"/>
                <a:ea typeface="+mn-ea"/>
                <a:cs typeface="+mn-cs"/>
              </a:rPr>
              <a:t>作出了重大贡献。</a:t>
            </a:r>
            <a:r>
              <a:rPr lang="en-US" altLang="zh-CN" sz="3000" b="1" dirty="0">
                <a:solidFill>
                  <a:schemeClr val="accent3">
                    <a:lumMod val="50000"/>
                  </a:schemeClr>
                </a:solidFill>
                <a:latin typeface="+mn-ea"/>
                <a:ea typeface="+mn-ea"/>
                <a:cs typeface="+mn-cs"/>
              </a:rPr>
              <a:t>1999</a:t>
            </a:r>
            <a:r>
              <a:rPr lang="zh-CN" altLang="en-US" sz="3000" b="1" dirty="0">
                <a:solidFill>
                  <a:schemeClr val="accent3">
                    <a:lumMod val="50000"/>
                  </a:schemeClr>
                </a:solidFill>
                <a:latin typeface="+mn-ea"/>
                <a:ea typeface="+mn-ea"/>
                <a:cs typeface="+mn-cs"/>
              </a:rPr>
              <a:t>年，中共中央、国务院、中央军委给</a:t>
            </a:r>
            <a:r>
              <a:rPr lang="zh-CN" altLang="en-US" sz="3000" b="1" dirty="0" smtClean="0">
                <a:solidFill>
                  <a:schemeClr val="accent3">
                    <a:lumMod val="50000"/>
                  </a:schemeClr>
                </a:solidFill>
                <a:latin typeface="+mn-ea"/>
                <a:ea typeface="+mn-ea"/>
                <a:cs typeface="+mn-cs"/>
              </a:rPr>
              <a:t>他追授</a:t>
            </a:r>
            <a:r>
              <a:rPr lang="zh-CN" altLang="en-US" sz="3000" b="1" dirty="0">
                <a:solidFill>
                  <a:schemeClr val="accent3">
                    <a:lumMod val="50000"/>
                  </a:schemeClr>
                </a:solidFill>
                <a:latin typeface="+mn-ea"/>
                <a:ea typeface="+mn-ea"/>
                <a:cs typeface="+mn-cs"/>
              </a:rPr>
              <a:t>了</a:t>
            </a:r>
            <a:r>
              <a:rPr lang="zh-CN" altLang="en-US" sz="3000" b="1" dirty="0">
                <a:solidFill>
                  <a:srgbClr val="C00000"/>
                </a:solidFill>
                <a:latin typeface="+mn-ea"/>
                <a:ea typeface="+mn-ea"/>
                <a:cs typeface="+mn-cs"/>
              </a:rPr>
              <a:t>“两弹一星”</a:t>
            </a:r>
            <a:r>
              <a:rPr lang="zh-CN" altLang="en-US" sz="3000" b="1" dirty="0">
                <a:solidFill>
                  <a:schemeClr val="accent3">
                    <a:lumMod val="50000"/>
                  </a:schemeClr>
                </a:solidFill>
                <a:latin typeface="+mn-ea"/>
                <a:ea typeface="+mn-ea"/>
                <a:cs typeface="+mn-cs"/>
              </a:rPr>
              <a:t>功勋奖章。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691680" y="908720"/>
            <a:ext cx="489654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b="1" dirty="0" smtClean="0">
                <a:solidFill>
                  <a:srgbClr val="660066"/>
                </a:solidFill>
                <a:latin typeface="方正稚艺简体" pitchFamily="65" charset="-122"/>
                <a:ea typeface="方正稚艺简体" pitchFamily="65" charset="-122"/>
              </a:rPr>
              <a:t>邓稼先简介</a:t>
            </a:r>
            <a:endParaRPr lang="zh-CN" altLang="en-US" sz="6600" b="1" dirty="0">
              <a:solidFill>
                <a:srgbClr val="660066"/>
              </a:solidFill>
              <a:latin typeface="方正稚艺简体" pitchFamily="65" charset="-122"/>
              <a:ea typeface="方正稚艺简体" pitchFamily="65" charset="-122"/>
            </a:endParaRPr>
          </a:p>
        </p:txBody>
      </p:sp>
      <p:pic>
        <p:nvPicPr>
          <p:cNvPr id="1026" name="Picture 2" descr="C:\Users\asus\Desktop\“两弹元勋”邓稼先执着而传奇的人生\邓稼先图片\邓稼先1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79512" y="2161686"/>
            <a:ext cx="3096344" cy="4219642"/>
          </a:xfrm>
          <a:prstGeom prst="rect">
            <a:avLst/>
          </a:prstGeom>
          <a:ln>
            <a:noFill/>
          </a:ln>
          <a:effectLst>
            <a:softEdge rad="1524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53569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043608" y="692696"/>
            <a:ext cx="5472608" cy="1224136"/>
          </a:xfrm>
        </p:spPr>
        <p:txBody>
          <a:bodyPr>
            <a:normAutofit/>
          </a:bodyPr>
          <a:lstStyle/>
          <a:p>
            <a:r>
              <a:rPr lang="zh-CN" altLang="en-US" sz="5400" b="1" kern="0" dirty="0">
                <a:solidFill>
                  <a:srgbClr val="00B050"/>
                </a:solidFill>
                <a:latin typeface="华文新魏" pitchFamily="2" charset="-122"/>
                <a:ea typeface="华文新魏" pitchFamily="2" charset="-122"/>
                <a:cs typeface="+mn-cs"/>
              </a:rPr>
              <a:t>杨振宁和邓稼先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467544" y="5949280"/>
            <a:ext cx="3816424" cy="1152128"/>
          </a:xfrm>
        </p:spPr>
        <p:txBody>
          <a:bodyPr>
            <a:normAutofit/>
          </a:bodyPr>
          <a:lstStyle/>
          <a:p>
            <a:pPr algn="l">
              <a:lnSpc>
                <a:spcPts val="3000"/>
              </a:lnSpc>
            </a:pPr>
            <a:r>
              <a:rPr lang="zh-CN" altLang="en-US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得知邓稼先逝世后，杨振宁含泪写这篇至情之文。</a:t>
            </a:r>
            <a:endParaRPr lang="zh-CN" altLang="en-US" sz="24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2050" name="Picture 2" descr="C:\Users\asus\Desktop\“两弹元勋”邓稼先执着而传奇的人生\邓稼先图片\1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362" y="1928952"/>
            <a:ext cx="3275856" cy="402032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283968" y="1844824"/>
            <a:ext cx="3816424" cy="3990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800"/>
              </a:lnSpc>
            </a:pPr>
            <a:r>
              <a:rPr lang="zh-CN" altLang="en-US" sz="3000" b="1" dirty="0">
                <a:solidFill>
                  <a:srgbClr val="0070C0"/>
                </a:solidFill>
                <a:latin typeface="+mn-ea"/>
              </a:rPr>
              <a:t>他们是同乡、同学</a:t>
            </a:r>
            <a:r>
              <a:rPr lang="zh-CN" altLang="en-US" sz="3000" b="1" dirty="0" smtClean="0">
                <a:solidFill>
                  <a:srgbClr val="0070C0"/>
                </a:solidFill>
                <a:latin typeface="+mn-ea"/>
              </a:rPr>
              <a:t>，情同手足</a:t>
            </a:r>
            <a:r>
              <a:rPr lang="zh-CN" altLang="en-US" sz="3000" b="1" dirty="0">
                <a:solidFill>
                  <a:srgbClr val="0070C0"/>
                </a:solidFill>
                <a:latin typeface="+mn-ea"/>
              </a:rPr>
              <a:t>的</a:t>
            </a:r>
            <a:r>
              <a:rPr lang="zh-CN" altLang="en-US" sz="3000" b="1" dirty="0" smtClean="0">
                <a:solidFill>
                  <a:srgbClr val="0070C0"/>
                </a:solidFill>
                <a:latin typeface="+mn-ea"/>
              </a:rPr>
              <a:t>好朋友</a:t>
            </a:r>
            <a:endParaRPr lang="en-US" altLang="zh-CN" sz="3000" b="1" dirty="0">
              <a:solidFill>
                <a:srgbClr val="0070C0"/>
              </a:solidFill>
              <a:latin typeface="+mn-ea"/>
            </a:endParaRPr>
          </a:p>
          <a:p>
            <a:pPr>
              <a:lnSpc>
                <a:spcPts val="3800"/>
              </a:lnSpc>
            </a:pPr>
            <a:endParaRPr lang="en-US" altLang="zh-CN" sz="3000" b="1" dirty="0" smtClean="0">
              <a:solidFill>
                <a:srgbClr val="0070C0"/>
              </a:solidFill>
              <a:latin typeface="+mn-ea"/>
            </a:endParaRPr>
          </a:p>
          <a:p>
            <a:pPr>
              <a:lnSpc>
                <a:spcPts val="3800"/>
              </a:lnSpc>
            </a:pPr>
            <a:r>
              <a:rPr lang="zh-CN" altLang="en-US" sz="3000" b="1" dirty="0" smtClean="0">
                <a:solidFill>
                  <a:srgbClr val="0070C0"/>
                </a:solidFill>
                <a:latin typeface="+mn-ea"/>
              </a:rPr>
              <a:t>一</a:t>
            </a:r>
            <a:r>
              <a:rPr lang="zh-CN" altLang="en-US" sz="3000" b="1" dirty="0">
                <a:solidFill>
                  <a:srgbClr val="0070C0"/>
                </a:solidFill>
                <a:latin typeface="+mn-ea"/>
              </a:rPr>
              <a:t>个</a:t>
            </a:r>
            <a:r>
              <a:rPr lang="zh-CN" altLang="en-US" sz="3000" b="1" dirty="0" smtClean="0">
                <a:solidFill>
                  <a:srgbClr val="0070C0"/>
                </a:solidFill>
                <a:latin typeface="+mn-ea"/>
              </a:rPr>
              <a:t>获诺贝尔奖    蜚声</a:t>
            </a:r>
            <a:r>
              <a:rPr lang="zh-CN" altLang="en-US" sz="3000" b="1" dirty="0">
                <a:solidFill>
                  <a:srgbClr val="0070C0"/>
                </a:solidFill>
                <a:latin typeface="+mn-ea"/>
              </a:rPr>
              <a:t>世界半世纪</a:t>
            </a:r>
            <a:endParaRPr lang="en-US" altLang="zh-CN" sz="3000" b="1" dirty="0">
              <a:solidFill>
                <a:srgbClr val="0070C0"/>
              </a:solidFill>
              <a:latin typeface="+mn-ea"/>
            </a:endParaRPr>
          </a:p>
          <a:p>
            <a:pPr>
              <a:lnSpc>
                <a:spcPts val="3800"/>
              </a:lnSpc>
            </a:pPr>
            <a:endParaRPr lang="en-US" altLang="zh-CN" sz="3000" b="1" dirty="0" smtClean="0">
              <a:solidFill>
                <a:srgbClr val="0070C0"/>
              </a:solidFill>
              <a:latin typeface="+mn-ea"/>
            </a:endParaRPr>
          </a:p>
          <a:p>
            <a:pPr>
              <a:lnSpc>
                <a:spcPts val="3800"/>
              </a:lnSpc>
            </a:pPr>
            <a:r>
              <a:rPr lang="zh-CN" altLang="en-US" sz="3000" b="1" dirty="0" smtClean="0">
                <a:solidFill>
                  <a:srgbClr val="0070C0"/>
                </a:solidFill>
                <a:latin typeface="+mn-ea"/>
              </a:rPr>
              <a:t>一个为国家</a:t>
            </a:r>
            <a:r>
              <a:rPr lang="zh-CN" altLang="en-US" sz="3000" b="1" dirty="0">
                <a:solidFill>
                  <a:srgbClr val="0070C0"/>
                </a:solidFill>
                <a:latin typeface="+mn-ea"/>
              </a:rPr>
              <a:t>制造核弹隐姓埋名</a:t>
            </a:r>
            <a:r>
              <a:rPr lang="en-US" altLang="zh-CN" sz="3000" b="1" dirty="0">
                <a:solidFill>
                  <a:srgbClr val="0070C0"/>
                </a:solidFill>
                <a:latin typeface="+mn-ea"/>
              </a:rPr>
              <a:t>28</a:t>
            </a:r>
            <a:r>
              <a:rPr lang="zh-CN" altLang="en-US" sz="3000" b="1" dirty="0">
                <a:solidFill>
                  <a:srgbClr val="0070C0"/>
                </a:solidFill>
                <a:latin typeface="+mn-ea"/>
              </a:rPr>
              <a:t>载</a:t>
            </a:r>
          </a:p>
        </p:txBody>
      </p:sp>
    </p:spTree>
    <p:extLst>
      <p:ext uri="{BB962C8B-B14F-4D97-AF65-F5344CB8AC3E}">
        <p14:creationId xmlns:p14="http://schemas.microsoft.com/office/powerpoint/2010/main" val="2353569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000"/>
                            </p:stCondLst>
                            <p:childTnLst>
                              <p:par>
                                <p:cTn id="3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539552" y="1700808"/>
            <a:ext cx="7992888" cy="5184576"/>
          </a:xfrm>
        </p:spPr>
        <p:txBody>
          <a:bodyPr>
            <a:noAutofit/>
          </a:bodyPr>
          <a:lstStyle/>
          <a:p>
            <a:pPr algn="l">
              <a:lnSpc>
                <a:spcPts val="3800"/>
              </a:lnSpc>
            </a:pPr>
            <a:r>
              <a:rPr lang="en-US" altLang="zh-CN" sz="3000" b="1" dirty="0" smtClean="0">
                <a:solidFill>
                  <a:schemeClr val="accent3">
                    <a:lumMod val="50000"/>
                  </a:schemeClr>
                </a:solidFill>
                <a:latin typeface="+mn-ea"/>
                <a:ea typeface="+mn-ea"/>
                <a:cs typeface="+mn-cs"/>
              </a:rPr>
              <a:t>1993</a:t>
            </a:r>
            <a:r>
              <a:rPr lang="zh-CN" altLang="en-US" sz="3000" b="1" dirty="0">
                <a:solidFill>
                  <a:schemeClr val="accent3">
                    <a:lumMod val="50000"/>
                  </a:schemeClr>
                </a:solidFill>
                <a:latin typeface="+mn-ea"/>
                <a:ea typeface="+mn-ea"/>
                <a:cs typeface="+mn-cs"/>
              </a:rPr>
              <a:t>年</a:t>
            </a:r>
            <a:r>
              <a:rPr lang="en-US" altLang="zh-CN" sz="3000" b="1" dirty="0">
                <a:solidFill>
                  <a:schemeClr val="accent3">
                    <a:lumMod val="50000"/>
                  </a:schemeClr>
                </a:solidFill>
                <a:latin typeface="+mn-ea"/>
                <a:ea typeface="+mn-ea"/>
                <a:cs typeface="+mn-cs"/>
              </a:rPr>
              <a:t>7</a:t>
            </a:r>
            <a:r>
              <a:rPr lang="zh-CN" altLang="en-US" sz="3000" b="1" dirty="0">
                <a:solidFill>
                  <a:schemeClr val="accent3">
                    <a:lumMod val="50000"/>
                  </a:schemeClr>
                </a:solidFill>
                <a:latin typeface="+mn-ea"/>
                <a:ea typeface="+mn-ea"/>
                <a:cs typeface="+mn-cs"/>
              </a:rPr>
              <a:t>月</a:t>
            </a:r>
            <a:r>
              <a:rPr lang="en-US" altLang="zh-CN" sz="3000" b="1" dirty="0">
                <a:solidFill>
                  <a:schemeClr val="accent3">
                    <a:lumMod val="50000"/>
                  </a:schemeClr>
                </a:solidFill>
                <a:latin typeface="+mn-ea"/>
                <a:ea typeface="+mn-ea"/>
                <a:cs typeface="+mn-cs"/>
              </a:rPr>
              <a:t>29</a:t>
            </a:r>
            <a:r>
              <a:rPr lang="zh-CN" altLang="en-US" sz="3000" b="1" dirty="0">
                <a:solidFill>
                  <a:schemeClr val="accent3">
                    <a:lumMod val="50000"/>
                  </a:schemeClr>
                </a:solidFill>
                <a:latin typeface="+mn-ea"/>
                <a:ea typeface="+mn-ea"/>
                <a:cs typeface="+mn-cs"/>
              </a:rPr>
              <a:t>日，是邓稼先</a:t>
            </a:r>
            <a:r>
              <a:rPr lang="zh-CN" altLang="en-US" sz="3000" b="1" dirty="0">
                <a:solidFill>
                  <a:srgbClr val="C00000"/>
                </a:solidFill>
                <a:latin typeface="+mn-ea"/>
                <a:ea typeface="+mn-ea"/>
                <a:cs typeface="+mn-cs"/>
              </a:rPr>
              <a:t>逝世七周年</a:t>
            </a:r>
            <a:r>
              <a:rPr lang="zh-CN" altLang="en-US" sz="3000" b="1" dirty="0" smtClean="0">
                <a:solidFill>
                  <a:schemeClr val="accent3">
                    <a:lumMod val="50000"/>
                  </a:schemeClr>
                </a:solidFill>
                <a:latin typeface="+mn-ea"/>
                <a:ea typeface="+mn-ea"/>
                <a:cs typeface="+mn-cs"/>
              </a:rPr>
              <a:t>。杨振宁写</a:t>
            </a:r>
            <a:r>
              <a:rPr lang="zh-CN" altLang="en-US" sz="3000" b="1" dirty="0">
                <a:solidFill>
                  <a:schemeClr val="accent3">
                    <a:lumMod val="50000"/>
                  </a:schemeClr>
                </a:solidFill>
                <a:latin typeface="+mn-ea"/>
                <a:ea typeface="+mn-ea"/>
                <a:cs typeface="+mn-cs"/>
              </a:rPr>
              <a:t>了这篇文章作为纪念。这是一位科学家写的科学家评传。作者和邓稼</a:t>
            </a:r>
            <a:r>
              <a:rPr lang="zh-CN" altLang="en-US" sz="3000" b="1" dirty="0" smtClean="0">
                <a:solidFill>
                  <a:schemeClr val="accent3">
                    <a:lumMod val="50000"/>
                  </a:schemeClr>
                </a:solidFill>
                <a:latin typeface="+mn-ea"/>
                <a:ea typeface="+mn-ea"/>
                <a:cs typeface="+mn-cs"/>
              </a:rPr>
              <a:t>先是</a:t>
            </a:r>
            <a:r>
              <a:rPr lang="zh-CN" altLang="en-US" sz="3000" b="1" dirty="0">
                <a:solidFill>
                  <a:schemeClr val="accent3">
                    <a:lumMod val="50000"/>
                  </a:schemeClr>
                </a:solidFill>
                <a:latin typeface="+mn-ea"/>
                <a:ea typeface="+mn-ea"/>
                <a:cs typeface="+mn-cs"/>
              </a:rPr>
              <a:t>中学同学、大学同学，在美留学期间又是同学。他自己说是</a:t>
            </a:r>
            <a:r>
              <a:rPr lang="zh-CN" altLang="en-US" sz="3000" b="1" dirty="0">
                <a:solidFill>
                  <a:srgbClr val="C00000"/>
                </a:solidFill>
                <a:latin typeface="+mn-ea"/>
                <a:ea typeface="+mn-ea"/>
                <a:cs typeface="+mn-cs"/>
              </a:rPr>
              <a:t>“</a:t>
            </a:r>
            <a:r>
              <a:rPr lang="en-US" altLang="zh-CN" sz="3000" b="1" dirty="0">
                <a:solidFill>
                  <a:srgbClr val="C00000"/>
                </a:solidFill>
                <a:latin typeface="+mn-ea"/>
                <a:ea typeface="+mn-ea"/>
                <a:cs typeface="+mn-cs"/>
              </a:rPr>
              <a:t>50</a:t>
            </a:r>
            <a:r>
              <a:rPr lang="zh-CN" altLang="en-US" sz="3000" b="1" dirty="0">
                <a:solidFill>
                  <a:srgbClr val="C00000"/>
                </a:solidFill>
                <a:latin typeface="+mn-ea"/>
                <a:ea typeface="+mn-ea"/>
                <a:cs typeface="+mn-cs"/>
              </a:rPr>
              <a:t>年的友谊，亲如兄弟”</a:t>
            </a:r>
            <a:r>
              <a:rPr lang="zh-CN" altLang="en-US" sz="3000" b="1" dirty="0">
                <a:solidFill>
                  <a:schemeClr val="accent3">
                    <a:lumMod val="50000"/>
                  </a:schemeClr>
                </a:solidFill>
                <a:latin typeface="+mn-ea"/>
                <a:ea typeface="+mn-ea"/>
                <a:cs typeface="+mn-cs"/>
              </a:rPr>
              <a:t>。此文珍贵之处是杨先生从科技发展史的高度，将同他有长期交往、所知甚深的中国、美国两位原子弹设计的领导人作了比较评述，既高且深，又亲切可读。读</a:t>
            </a:r>
            <a:r>
              <a:rPr lang="zh-CN" altLang="en-US" sz="3000" b="1" dirty="0" smtClean="0">
                <a:solidFill>
                  <a:schemeClr val="accent3">
                    <a:lumMod val="50000"/>
                  </a:schemeClr>
                </a:solidFill>
                <a:latin typeface="+mn-ea"/>
                <a:ea typeface="+mn-ea"/>
                <a:cs typeface="+mn-cs"/>
              </a:rPr>
              <a:t>杨振宁的</a:t>
            </a:r>
            <a:r>
              <a:rPr lang="zh-CN" altLang="en-US" sz="3000" b="1" dirty="0">
                <a:solidFill>
                  <a:schemeClr val="accent3">
                    <a:lumMod val="50000"/>
                  </a:schemeClr>
                </a:solidFill>
                <a:latin typeface="+mn-ea"/>
                <a:ea typeface="+mn-ea"/>
                <a:cs typeface="+mn-cs"/>
              </a:rPr>
              <a:t>回忆文章，可以进一步了解邓稼先同志的才能、风格、思想和为人。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691680" y="921494"/>
            <a:ext cx="54726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 dirty="0" smtClean="0">
                <a:solidFill>
                  <a:srgbClr val="660066"/>
                </a:solidFill>
                <a:latin typeface="方正稚艺简体" pitchFamily="65" charset="-122"/>
                <a:ea typeface="方正稚艺简体" pitchFamily="65" charset="-122"/>
              </a:rPr>
              <a:t>写作背景简介</a:t>
            </a:r>
            <a:endParaRPr lang="zh-CN" altLang="en-US" sz="5400" b="1" dirty="0">
              <a:solidFill>
                <a:srgbClr val="660066"/>
              </a:solidFill>
              <a:latin typeface="方正稚艺简体" pitchFamily="65" charset="-122"/>
              <a:ea typeface="方正稚艺简体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53569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467544" y="1382911"/>
            <a:ext cx="7920880" cy="1470025"/>
          </a:xfrm>
        </p:spPr>
        <p:txBody>
          <a:bodyPr>
            <a:normAutofit/>
          </a:bodyPr>
          <a:lstStyle/>
          <a:p>
            <a:pPr algn="l">
              <a:lnSpc>
                <a:spcPts val="3800"/>
              </a:lnSpc>
            </a:pPr>
            <a:r>
              <a:rPr lang="en-US" altLang="zh-CN" sz="3400" dirty="0">
                <a:latin typeface="华文新魏" pitchFamily="2" charset="-122"/>
                <a:ea typeface="华文新魏" pitchFamily="2" charset="-122"/>
              </a:rPr>
              <a:t>1</a:t>
            </a:r>
            <a:r>
              <a:rPr lang="zh-CN" altLang="en-US" sz="3400" dirty="0">
                <a:latin typeface="华文新魏" pitchFamily="2" charset="-122"/>
                <a:ea typeface="华文新魏" pitchFamily="2" charset="-122"/>
              </a:rPr>
              <a:t>、本文是一篇</a:t>
            </a:r>
            <a:r>
              <a:rPr lang="zh-CN" altLang="en-US" sz="3400" dirty="0">
                <a:solidFill>
                  <a:srgbClr val="C00000"/>
                </a:solidFill>
                <a:latin typeface="华文新魏" pitchFamily="2" charset="-122"/>
                <a:ea typeface="华文新魏" pitchFamily="2" charset="-122"/>
              </a:rPr>
              <a:t>回忆性散文</a:t>
            </a:r>
            <a:r>
              <a:rPr lang="zh-CN" altLang="en-US" sz="3400" dirty="0">
                <a:latin typeface="华文新魏" pitchFamily="2" charset="-122"/>
                <a:ea typeface="华文新魏" pitchFamily="2" charset="-122"/>
              </a:rPr>
              <a:t>，又是一篇典范的</a:t>
            </a:r>
            <a:r>
              <a:rPr lang="zh-CN" altLang="en-US" sz="3400" dirty="0">
                <a:solidFill>
                  <a:srgbClr val="C00000"/>
                </a:solidFill>
                <a:latin typeface="华文新魏" pitchFamily="2" charset="-122"/>
                <a:ea typeface="华文新魏" pitchFamily="2" charset="-122"/>
              </a:rPr>
              <a:t>人物传记</a:t>
            </a:r>
            <a:r>
              <a:rPr lang="zh-CN" altLang="en-US" sz="3400" dirty="0">
                <a:latin typeface="华文新魏" pitchFamily="2" charset="-122"/>
                <a:ea typeface="华文新魏" pitchFamily="2" charset="-122"/>
              </a:rPr>
              <a:t>。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467544" y="2636912"/>
            <a:ext cx="8136904" cy="2160240"/>
          </a:xfrm>
        </p:spPr>
        <p:txBody>
          <a:bodyPr>
            <a:noAutofit/>
          </a:bodyPr>
          <a:lstStyle/>
          <a:p>
            <a:pPr algn="l">
              <a:lnSpc>
                <a:spcPts val="3800"/>
              </a:lnSpc>
              <a:spcBef>
                <a:spcPct val="0"/>
              </a:spcBef>
            </a:pPr>
            <a:r>
              <a:rPr lang="en-US" altLang="zh-CN" sz="3400" dirty="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  <a:cs typeface="+mj-cs"/>
              </a:rPr>
              <a:t>2</a:t>
            </a:r>
            <a:r>
              <a:rPr lang="zh-CN" altLang="en-US" sz="3400" dirty="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  <a:cs typeface="+mj-cs"/>
              </a:rPr>
              <a:t>、人物传记 </a:t>
            </a:r>
            <a:r>
              <a:rPr lang="zh-CN" altLang="en-US" sz="3400" dirty="0">
                <a:solidFill>
                  <a:srgbClr val="C00000"/>
                </a:solidFill>
                <a:latin typeface="华文新魏" pitchFamily="2" charset="-122"/>
                <a:ea typeface="华文新魏" pitchFamily="2" charset="-122"/>
                <a:cs typeface="+mj-cs"/>
              </a:rPr>
              <a:t>是记录人物平生的文字，它往往通过一些特殊事件来表现人物的特殊贡献、精神品质和高尚情操</a:t>
            </a:r>
            <a:r>
              <a:rPr lang="zh-CN" altLang="en-US" sz="3400" dirty="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  <a:cs typeface="+mj-cs"/>
              </a:rPr>
              <a:t>。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331640" y="620688"/>
            <a:ext cx="547260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 smtClean="0">
                <a:solidFill>
                  <a:srgbClr val="660066"/>
                </a:solidFill>
                <a:latin typeface="方正稚艺简体" pitchFamily="65" charset="-122"/>
                <a:ea typeface="方正稚艺简体" pitchFamily="65" charset="-122"/>
              </a:rPr>
              <a:t>体裁特点</a:t>
            </a:r>
            <a:endParaRPr lang="zh-CN" altLang="en-US" sz="6000" b="1" dirty="0">
              <a:solidFill>
                <a:srgbClr val="660066"/>
              </a:solidFill>
              <a:latin typeface="方正稚艺简体" pitchFamily="65" charset="-122"/>
              <a:ea typeface="方正稚艺简体" pitchFamily="65" charset="-122"/>
            </a:endParaRPr>
          </a:p>
        </p:txBody>
      </p:sp>
      <p:sp>
        <p:nvSpPr>
          <p:cNvPr id="5" name="标题 1"/>
          <p:cNvSpPr txBox="1">
            <a:spLocks/>
          </p:cNvSpPr>
          <p:nvPr/>
        </p:nvSpPr>
        <p:spPr>
          <a:xfrm>
            <a:off x="467544" y="4248472"/>
            <a:ext cx="7920880" cy="26369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ts val="3800"/>
              </a:lnSpc>
            </a:pPr>
            <a:r>
              <a:rPr lang="en-US" altLang="zh-CN" sz="3400" dirty="0">
                <a:latin typeface="华文新魏" pitchFamily="2" charset="-122"/>
                <a:ea typeface="华文新魏" pitchFamily="2" charset="-122"/>
              </a:rPr>
              <a:t>3</a:t>
            </a:r>
            <a:r>
              <a:rPr lang="zh-CN" altLang="en-US" sz="3400" dirty="0">
                <a:latin typeface="华文新魏" pitchFamily="2" charset="-122"/>
                <a:ea typeface="华文新魏" pitchFamily="2" charset="-122"/>
              </a:rPr>
              <a:t>、</a:t>
            </a:r>
            <a:r>
              <a:rPr lang="zh-CN" altLang="en-US" sz="3400" dirty="0" smtClean="0">
                <a:latin typeface="华文新魏" pitchFamily="2" charset="-122"/>
                <a:ea typeface="华文新魏" pitchFamily="2" charset="-122"/>
              </a:rPr>
              <a:t>本文不同</a:t>
            </a:r>
            <a:r>
              <a:rPr lang="zh-CN" altLang="en-US" sz="3400" dirty="0">
                <a:latin typeface="华文新魏" pitchFamily="2" charset="-122"/>
                <a:ea typeface="华文新魏" pitchFamily="2" charset="-122"/>
              </a:rPr>
              <a:t>于一般的传记或写人的记述文</a:t>
            </a:r>
            <a:r>
              <a:rPr lang="zh-CN" altLang="en-US" sz="3400" dirty="0" smtClean="0">
                <a:latin typeface="华文新魏" pitchFamily="2" charset="-122"/>
                <a:ea typeface="华文新魏" pitchFamily="2" charset="-122"/>
              </a:rPr>
              <a:t>，它是</a:t>
            </a:r>
            <a:r>
              <a:rPr lang="zh-CN" altLang="en-US" sz="3400" dirty="0">
                <a:latin typeface="华文新魏" pitchFamily="2" charset="-122"/>
                <a:ea typeface="华文新魏" pitchFamily="2" charset="-122"/>
              </a:rPr>
              <a:t>以</a:t>
            </a:r>
            <a:r>
              <a:rPr lang="zh-CN" altLang="en-US" sz="3400" dirty="0">
                <a:solidFill>
                  <a:srgbClr val="C00000"/>
                </a:solidFill>
                <a:latin typeface="华文新魏" pitchFamily="2" charset="-122"/>
                <a:ea typeface="华文新魏" pitchFamily="2" charset="-122"/>
              </a:rPr>
              <a:t>中华几千年文化</a:t>
            </a:r>
            <a:r>
              <a:rPr lang="zh-CN" altLang="en-US" sz="3400" dirty="0">
                <a:latin typeface="华文新魏" pitchFamily="2" charset="-122"/>
                <a:ea typeface="华文新魏" pitchFamily="2" charset="-122"/>
              </a:rPr>
              <a:t>为背景，以</a:t>
            </a:r>
            <a:r>
              <a:rPr lang="zh-CN" altLang="en-US" sz="3400" dirty="0">
                <a:solidFill>
                  <a:srgbClr val="C00000"/>
                </a:solidFill>
                <a:latin typeface="华文新魏" pitchFamily="2" charset="-122"/>
                <a:ea typeface="华文新魏" pitchFamily="2" charset="-122"/>
              </a:rPr>
              <a:t>近一百多年的民族</a:t>
            </a:r>
            <a:r>
              <a:rPr lang="zh-CN" altLang="en-US" sz="3400" dirty="0" smtClean="0">
                <a:solidFill>
                  <a:srgbClr val="C00000"/>
                </a:solidFill>
                <a:latin typeface="华文新魏" pitchFamily="2" charset="-122"/>
                <a:ea typeface="华文新魏" pitchFamily="2" charset="-122"/>
              </a:rPr>
              <a:t>情节、</a:t>
            </a:r>
            <a:r>
              <a:rPr lang="en-US" altLang="zh-CN" sz="3400" dirty="0" smtClean="0">
                <a:solidFill>
                  <a:srgbClr val="C00000"/>
                </a:solidFill>
                <a:latin typeface="华文新魏" pitchFamily="2" charset="-122"/>
                <a:ea typeface="华文新魏" pitchFamily="2" charset="-122"/>
              </a:rPr>
              <a:t>50</a:t>
            </a:r>
            <a:r>
              <a:rPr lang="zh-CN" altLang="en-US" sz="3400" dirty="0">
                <a:solidFill>
                  <a:srgbClr val="C00000"/>
                </a:solidFill>
                <a:latin typeface="华文新魏" pitchFamily="2" charset="-122"/>
                <a:ea typeface="华文新魏" pitchFamily="2" charset="-122"/>
              </a:rPr>
              <a:t>年朋友深情</a:t>
            </a:r>
            <a:r>
              <a:rPr lang="zh-CN" altLang="en-US" sz="3400" dirty="0">
                <a:latin typeface="华文新魏" pitchFamily="2" charset="-122"/>
                <a:ea typeface="华文新魏" pitchFamily="2" charset="-122"/>
              </a:rPr>
              <a:t>为基调，用</a:t>
            </a:r>
            <a:r>
              <a:rPr lang="zh-CN" altLang="en-US" sz="3400" dirty="0">
                <a:solidFill>
                  <a:srgbClr val="C00000"/>
                </a:solidFill>
                <a:latin typeface="华文新魏" pitchFamily="2" charset="-122"/>
                <a:ea typeface="华文新魏" pitchFamily="2" charset="-122"/>
              </a:rPr>
              <a:t>饱含感情的语言</a:t>
            </a:r>
            <a:r>
              <a:rPr lang="zh-CN" altLang="en-US" sz="3400" dirty="0">
                <a:latin typeface="华文新魏" pitchFamily="2" charset="-122"/>
                <a:ea typeface="华文新魏" pitchFamily="2" charset="-122"/>
              </a:rPr>
              <a:t>介绍</a:t>
            </a:r>
            <a:r>
              <a:rPr lang="zh-CN" altLang="en-US" sz="3400" dirty="0" smtClean="0">
                <a:latin typeface="华文新魏" pitchFamily="2" charset="-122"/>
                <a:ea typeface="华文新魏" pitchFamily="2" charset="-122"/>
              </a:rPr>
              <a:t>了一位卓越</a:t>
            </a:r>
            <a:r>
              <a:rPr lang="zh-CN" altLang="en-US" sz="3400" dirty="0">
                <a:latin typeface="华文新魏" pitchFamily="2" charset="-122"/>
                <a:ea typeface="华文新魏" pitchFamily="2" charset="-122"/>
              </a:rPr>
              <a:t>的科学家和爱国者。</a:t>
            </a:r>
          </a:p>
        </p:txBody>
      </p:sp>
    </p:spTree>
    <p:extLst>
      <p:ext uri="{BB962C8B-B14F-4D97-AF65-F5344CB8AC3E}">
        <p14:creationId xmlns:p14="http://schemas.microsoft.com/office/powerpoint/2010/main" val="2353569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" presetClass="entr" presetSubtype="4" fill="hold" grpId="0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7000"/>
                            </p:stCondLst>
                            <p:childTnLst>
                              <p:par>
                                <p:cTn id="21" presetID="2" presetClass="entr" presetSubtype="4" fill="hold" grpId="0" nodeType="after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683568" y="2492896"/>
            <a:ext cx="7632848" cy="4032448"/>
          </a:xfrm>
        </p:spPr>
        <p:txBody>
          <a:bodyPr>
            <a:normAutofit/>
          </a:bodyPr>
          <a:lstStyle/>
          <a:p>
            <a:pPr algn="l">
              <a:spcBef>
                <a:spcPts val="3000"/>
              </a:spcBef>
              <a:spcAft>
                <a:spcPts val="1800"/>
              </a:spcAft>
            </a:pPr>
            <a:r>
              <a:rPr lang="zh-CN" altLang="en-US" b="1" dirty="0" smtClean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</a:rPr>
              <a:t>  </a:t>
            </a:r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宰割</a:t>
            </a:r>
            <a:r>
              <a:rPr lang="en-US" altLang="zh-CN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	 </a:t>
            </a:r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筹划</a:t>
            </a:r>
            <a:r>
              <a:rPr lang="en-US" altLang="zh-CN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	</a:t>
            </a:r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彷徨</a:t>
            </a:r>
            <a:r>
              <a:rPr lang="en-US" altLang="zh-CN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		</a:t>
            </a:r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仰慕</a:t>
            </a:r>
            <a:r>
              <a:rPr lang="en-US" altLang="zh-CN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	       </a:t>
            </a:r>
          </a:p>
          <a:p>
            <a:pPr algn="l">
              <a:spcBef>
                <a:spcPts val="3000"/>
              </a:spcBef>
              <a:spcAft>
                <a:spcPts val="1800"/>
              </a:spcAft>
            </a:pPr>
            <a:r>
              <a:rPr lang="en-US" altLang="zh-CN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</a:t>
            </a:r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可歌可泣</a:t>
            </a:r>
            <a:r>
              <a:rPr lang="en-US" altLang="zh-CN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	</a:t>
            </a:r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鲜为人知    </a:t>
            </a:r>
            <a:r>
              <a:rPr lang="en-US" altLang="zh-CN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	</a:t>
            </a:r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当之无愧</a:t>
            </a:r>
            <a:r>
              <a:rPr lang="en-US" altLang="zh-CN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</a:p>
          <a:p>
            <a:pPr algn="l">
              <a:spcBef>
                <a:spcPts val="3000"/>
              </a:spcBef>
              <a:spcAft>
                <a:spcPts val="1800"/>
              </a:spcAft>
            </a:pPr>
            <a:r>
              <a:rPr lang="en-US" altLang="zh-CN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</a:t>
            </a:r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锋芒毕露</a:t>
            </a:r>
            <a:r>
              <a:rPr lang="en-US" altLang="zh-CN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	</a:t>
            </a:r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家喻户晓</a:t>
            </a:r>
            <a:r>
              <a:rPr lang="en-US" altLang="zh-CN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	 	</a:t>
            </a:r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妇孺皆知</a:t>
            </a:r>
            <a:r>
              <a:rPr lang="en-US" altLang="zh-CN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	</a:t>
            </a:r>
          </a:p>
          <a:p>
            <a:pPr algn="l">
              <a:spcBef>
                <a:spcPts val="3000"/>
              </a:spcBef>
              <a:spcAft>
                <a:spcPts val="1800"/>
              </a:spcAft>
            </a:pPr>
            <a:r>
              <a:rPr lang="en-US" altLang="zh-CN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</a:t>
            </a:r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马革裹尸</a:t>
            </a:r>
            <a:r>
              <a:rPr lang="en-US" altLang="zh-CN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	</a:t>
            </a:r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鞠躬尽瘁</a:t>
            </a:r>
            <a:r>
              <a:rPr lang="en-US" altLang="zh-CN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		</a:t>
            </a:r>
            <a:r>
              <a:rPr lang="zh-CN" altLang="en-US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死而后已</a:t>
            </a:r>
            <a:endParaRPr lang="zh-CN" altLang="en-US" b="1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403648" y="1013827"/>
            <a:ext cx="59766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</a:rPr>
              <a:t>需要掌握的字的读音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45039" y="2132856"/>
            <a:ext cx="71585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C00000"/>
                </a:solidFill>
                <a:latin typeface="Cambria Math" pitchFamily="18" charset="0"/>
                <a:ea typeface="Cambria Math" pitchFamily="18" charset="0"/>
              </a:rPr>
              <a:t>z</a:t>
            </a:r>
            <a:r>
              <a:rPr lang="vi-VN" altLang="zh-CN" sz="2400" b="1" dirty="0" smtClean="0">
                <a:solidFill>
                  <a:srgbClr val="C00000"/>
                </a:solidFill>
                <a:latin typeface="Cambria Math" pitchFamily="18" charset="0"/>
                <a:ea typeface="Cambria Math" pitchFamily="18" charset="0"/>
              </a:rPr>
              <a:t>ă</a:t>
            </a:r>
            <a:r>
              <a:rPr lang="en-US" altLang="zh-CN" sz="2400" b="1" dirty="0" err="1" smtClean="0">
                <a:solidFill>
                  <a:srgbClr val="C00000"/>
                </a:solidFill>
                <a:latin typeface="Cambria Math" pitchFamily="18" charset="0"/>
                <a:ea typeface="Cambria Math" pitchFamily="18" charset="0"/>
              </a:rPr>
              <a:t>i</a:t>
            </a:r>
            <a:r>
              <a:rPr lang="en-US" altLang="zh-CN" sz="2400" b="1" dirty="0" smtClean="0">
                <a:solidFill>
                  <a:srgbClr val="C00000"/>
                </a:solidFill>
                <a:latin typeface="Cambria Math" pitchFamily="18" charset="0"/>
                <a:ea typeface="Cambria Math" pitchFamily="18" charset="0"/>
              </a:rPr>
              <a:t> </a:t>
            </a:r>
            <a:r>
              <a:rPr lang="en-US" altLang="zh-CN" sz="2400" b="1" dirty="0" err="1" smtClean="0">
                <a:solidFill>
                  <a:srgbClr val="C00000"/>
                </a:solidFill>
                <a:latin typeface="Cambria Math" pitchFamily="18" charset="0"/>
                <a:ea typeface="Cambria Math" pitchFamily="18" charset="0"/>
              </a:rPr>
              <a:t>gē</a:t>
            </a:r>
            <a:r>
              <a:rPr lang="en-US" altLang="zh-CN" sz="2400" b="1" dirty="0" smtClean="0">
                <a:solidFill>
                  <a:srgbClr val="C00000"/>
                </a:solidFill>
                <a:latin typeface="Cambria Math" pitchFamily="18" charset="0"/>
                <a:ea typeface="Cambria Math" pitchFamily="18" charset="0"/>
              </a:rPr>
              <a:t>	       </a:t>
            </a:r>
            <a:r>
              <a:rPr lang="en-US" altLang="zh-CN" sz="2400" b="1" dirty="0" err="1" smtClean="0">
                <a:solidFill>
                  <a:srgbClr val="C00000"/>
                </a:solidFill>
                <a:latin typeface="Cambria Math" pitchFamily="18" charset="0"/>
                <a:ea typeface="Cambria Math" pitchFamily="18" charset="0"/>
              </a:rPr>
              <a:t>chóu</a:t>
            </a:r>
            <a:r>
              <a:rPr lang="en-US" altLang="zh-CN" sz="2400" b="1" dirty="0" smtClean="0">
                <a:solidFill>
                  <a:srgbClr val="C00000"/>
                </a:solidFill>
                <a:latin typeface="Cambria Math" pitchFamily="18" charset="0"/>
                <a:ea typeface="Cambria Math" pitchFamily="18" charset="0"/>
              </a:rPr>
              <a:t> </a:t>
            </a:r>
            <a:r>
              <a:rPr lang="en-US" altLang="zh-CN" sz="2400" b="1" dirty="0" err="1" smtClean="0">
                <a:solidFill>
                  <a:srgbClr val="C00000"/>
                </a:solidFill>
                <a:latin typeface="Cambria Math" pitchFamily="18" charset="0"/>
                <a:ea typeface="Cambria Math" pitchFamily="18" charset="0"/>
              </a:rPr>
              <a:t>huà</a:t>
            </a:r>
            <a:r>
              <a:rPr lang="en-US" altLang="zh-CN" sz="2400" b="1" dirty="0" smtClean="0">
                <a:solidFill>
                  <a:srgbClr val="C00000"/>
                </a:solidFill>
                <a:latin typeface="Cambria Math" pitchFamily="18" charset="0"/>
                <a:ea typeface="Cambria Math" pitchFamily="18" charset="0"/>
              </a:rPr>
              <a:t>         </a:t>
            </a:r>
            <a:r>
              <a:rPr lang="en-US" altLang="zh-CN" sz="2400" b="1" dirty="0" err="1" smtClean="0">
                <a:solidFill>
                  <a:srgbClr val="C00000"/>
                </a:solidFill>
                <a:latin typeface="Cambria Math" pitchFamily="18" charset="0"/>
                <a:ea typeface="Cambria Math" pitchFamily="18" charset="0"/>
              </a:rPr>
              <a:t>páng</a:t>
            </a:r>
            <a:r>
              <a:rPr lang="en-US" altLang="zh-CN" sz="2400" b="1" dirty="0" smtClean="0">
                <a:solidFill>
                  <a:srgbClr val="C00000"/>
                </a:solidFill>
                <a:latin typeface="Cambria Math" pitchFamily="18" charset="0"/>
                <a:ea typeface="Cambria Math" pitchFamily="18" charset="0"/>
              </a:rPr>
              <a:t> </a:t>
            </a:r>
            <a:r>
              <a:rPr lang="en-US" altLang="zh-CN" sz="2400" b="1" dirty="0" err="1" smtClean="0">
                <a:solidFill>
                  <a:srgbClr val="C00000"/>
                </a:solidFill>
                <a:latin typeface="Cambria Math" pitchFamily="18" charset="0"/>
                <a:ea typeface="Cambria Math" pitchFamily="18" charset="0"/>
              </a:rPr>
              <a:t>huáng</a:t>
            </a:r>
            <a:r>
              <a:rPr lang="en-US" altLang="zh-CN" sz="2400" b="1" dirty="0" smtClean="0">
                <a:solidFill>
                  <a:srgbClr val="C00000"/>
                </a:solidFill>
                <a:latin typeface="Cambria Math" pitchFamily="18" charset="0"/>
                <a:ea typeface="Cambria Math" pitchFamily="18" charset="0"/>
              </a:rPr>
              <a:t>        y</a:t>
            </a:r>
            <a:r>
              <a:rPr lang="vi-VN" altLang="zh-CN" sz="2400" b="1" dirty="0" smtClean="0">
                <a:solidFill>
                  <a:srgbClr val="C00000"/>
                </a:solidFill>
                <a:latin typeface="Cambria Math" pitchFamily="18" charset="0"/>
                <a:ea typeface="Cambria Math" pitchFamily="18" charset="0"/>
              </a:rPr>
              <a:t>ă</a:t>
            </a:r>
            <a:r>
              <a:rPr lang="en-US" altLang="zh-CN" sz="2400" b="1" dirty="0" err="1" smtClean="0">
                <a:solidFill>
                  <a:srgbClr val="C00000"/>
                </a:solidFill>
                <a:latin typeface="Cambria Math" pitchFamily="18" charset="0"/>
                <a:ea typeface="Cambria Math" pitchFamily="18" charset="0"/>
              </a:rPr>
              <a:t>ng</a:t>
            </a:r>
            <a:r>
              <a:rPr lang="en-US" altLang="zh-CN" sz="2400" b="1" dirty="0" smtClean="0">
                <a:solidFill>
                  <a:srgbClr val="C00000"/>
                </a:solidFill>
                <a:latin typeface="Cambria Math" pitchFamily="18" charset="0"/>
                <a:ea typeface="Cambria Math" pitchFamily="18" charset="0"/>
              </a:rPr>
              <a:t> </a:t>
            </a:r>
            <a:r>
              <a:rPr lang="en-US" altLang="zh-CN" sz="2400" b="1" dirty="0" err="1" smtClean="0">
                <a:solidFill>
                  <a:srgbClr val="C00000"/>
                </a:solidFill>
                <a:latin typeface="Cambria Math" pitchFamily="18" charset="0"/>
                <a:ea typeface="Cambria Math" pitchFamily="18" charset="0"/>
              </a:rPr>
              <a:t>mù</a:t>
            </a:r>
            <a:endParaRPr lang="zh-CN" altLang="en-US" sz="2400" b="1" dirty="0">
              <a:solidFill>
                <a:srgbClr val="C00000"/>
              </a:solidFill>
              <a:latin typeface="Cambria Math" pitchFamily="18" charset="0"/>
              <a:ea typeface="Batang" pitchFamily="18" charset="-127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99592" y="3255367"/>
            <a:ext cx="77768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err="1">
                <a:solidFill>
                  <a:srgbClr val="C00000"/>
                </a:solidFill>
                <a:latin typeface="Cambria Math" pitchFamily="18" charset="0"/>
                <a:ea typeface="Cambria Math" pitchFamily="18" charset="0"/>
              </a:rPr>
              <a:t>kĕ</a:t>
            </a:r>
            <a:r>
              <a:rPr lang="en-US" altLang="zh-CN" sz="2400" b="1" dirty="0">
                <a:solidFill>
                  <a:srgbClr val="C00000"/>
                </a:solidFill>
                <a:latin typeface="Cambria Math" pitchFamily="18" charset="0"/>
                <a:ea typeface="Cambria Math" pitchFamily="18" charset="0"/>
              </a:rPr>
              <a:t>  </a:t>
            </a:r>
            <a:r>
              <a:rPr lang="en-US" altLang="zh-CN" sz="2400" b="1" dirty="0" err="1" smtClean="0">
                <a:solidFill>
                  <a:srgbClr val="C00000"/>
                </a:solidFill>
                <a:latin typeface="Cambria Math" pitchFamily="18" charset="0"/>
                <a:ea typeface="Cambria Math" pitchFamily="18" charset="0"/>
              </a:rPr>
              <a:t>gē</a:t>
            </a:r>
            <a:r>
              <a:rPr lang="en-US" altLang="zh-CN" sz="2400" b="1" dirty="0" smtClean="0">
                <a:solidFill>
                  <a:srgbClr val="C00000"/>
                </a:solidFill>
                <a:latin typeface="Cambria Math" pitchFamily="18" charset="0"/>
                <a:ea typeface="Cambria Math" pitchFamily="18" charset="0"/>
              </a:rPr>
              <a:t>  </a:t>
            </a:r>
            <a:r>
              <a:rPr lang="en-US" altLang="zh-CN" sz="2400" b="1" dirty="0" err="1" smtClean="0">
                <a:solidFill>
                  <a:srgbClr val="C00000"/>
                </a:solidFill>
                <a:latin typeface="Cambria Math" pitchFamily="18" charset="0"/>
                <a:ea typeface="Cambria Math" pitchFamily="18" charset="0"/>
              </a:rPr>
              <a:t>kĕ</a:t>
            </a:r>
            <a:r>
              <a:rPr lang="en-US" altLang="zh-CN" sz="2400" b="1" dirty="0" smtClean="0">
                <a:solidFill>
                  <a:srgbClr val="C00000"/>
                </a:solidFill>
                <a:latin typeface="Cambria Math" pitchFamily="18" charset="0"/>
                <a:ea typeface="Cambria Math" pitchFamily="18" charset="0"/>
              </a:rPr>
              <a:t>  </a:t>
            </a:r>
            <a:r>
              <a:rPr lang="en-US" altLang="zh-CN" sz="2400" b="1" dirty="0" err="1" smtClean="0">
                <a:solidFill>
                  <a:srgbClr val="C00000"/>
                </a:solidFill>
                <a:latin typeface="Cambria Math" pitchFamily="18" charset="0"/>
                <a:ea typeface="Cambria Math" pitchFamily="18" charset="0"/>
              </a:rPr>
              <a:t>qì</a:t>
            </a:r>
            <a:r>
              <a:rPr lang="en-US" altLang="zh-CN" sz="2400" b="1" dirty="0" smtClean="0">
                <a:solidFill>
                  <a:srgbClr val="C00000"/>
                </a:solidFill>
                <a:latin typeface="Cambria Math" pitchFamily="18" charset="0"/>
                <a:ea typeface="Cambria Math" pitchFamily="18" charset="0"/>
              </a:rPr>
              <a:t>           xi</a:t>
            </a:r>
            <a:r>
              <a:rPr lang="vi-VN" altLang="zh-CN" sz="2400" b="1" dirty="0">
                <a:solidFill>
                  <a:srgbClr val="C00000"/>
                </a:solidFill>
                <a:latin typeface="Cambria Math" pitchFamily="18" charset="0"/>
                <a:ea typeface="Cambria Math" pitchFamily="18" charset="0"/>
              </a:rPr>
              <a:t>ă</a:t>
            </a:r>
            <a:r>
              <a:rPr lang="en-US" altLang="zh-CN" sz="2400" b="1" dirty="0">
                <a:solidFill>
                  <a:srgbClr val="C00000"/>
                </a:solidFill>
                <a:latin typeface="Cambria Math" pitchFamily="18" charset="0"/>
                <a:ea typeface="Cambria Math" pitchFamily="18" charset="0"/>
              </a:rPr>
              <a:t>n </a:t>
            </a:r>
            <a:r>
              <a:rPr lang="en-US" altLang="zh-CN" sz="2400" b="1" dirty="0" err="1">
                <a:solidFill>
                  <a:srgbClr val="C00000"/>
                </a:solidFill>
                <a:latin typeface="Cambria Math" pitchFamily="18" charset="0"/>
                <a:ea typeface="Cambria Math" pitchFamily="18" charset="0"/>
              </a:rPr>
              <a:t>wéi</a:t>
            </a:r>
            <a:r>
              <a:rPr lang="en-US" altLang="zh-CN" sz="2400" b="1" dirty="0">
                <a:solidFill>
                  <a:srgbClr val="C00000"/>
                </a:solidFill>
                <a:latin typeface="Cambria Math" pitchFamily="18" charset="0"/>
                <a:ea typeface="Cambria Math" pitchFamily="18" charset="0"/>
              </a:rPr>
              <a:t> </a:t>
            </a:r>
            <a:r>
              <a:rPr lang="en-US" altLang="zh-CN" sz="2400" b="1" dirty="0" err="1">
                <a:solidFill>
                  <a:srgbClr val="C00000"/>
                </a:solidFill>
                <a:latin typeface="Cambria Math" pitchFamily="18" charset="0"/>
                <a:ea typeface="Cambria Math" pitchFamily="18" charset="0"/>
              </a:rPr>
              <a:t>rén</a:t>
            </a:r>
            <a:r>
              <a:rPr lang="en-US" altLang="zh-CN" sz="2400" b="1" dirty="0">
                <a:solidFill>
                  <a:srgbClr val="C00000"/>
                </a:solidFill>
                <a:latin typeface="Cambria Math" pitchFamily="18" charset="0"/>
                <a:ea typeface="Cambria Math" pitchFamily="18" charset="0"/>
              </a:rPr>
              <a:t> </a:t>
            </a:r>
            <a:r>
              <a:rPr lang="en-US" altLang="zh-CN" sz="2400" b="1" dirty="0" err="1" smtClean="0">
                <a:solidFill>
                  <a:srgbClr val="C00000"/>
                </a:solidFill>
                <a:latin typeface="Cambria Math" pitchFamily="18" charset="0"/>
                <a:ea typeface="Cambria Math" pitchFamily="18" charset="0"/>
              </a:rPr>
              <a:t>zhī</a:t>
            </a:r>
            <a:r>
              <a:rPr lang="en-US" altLang="zh-CN" sz="2400" b="1" dirty="0" smtClean="0">
                <a:solidFill>
                  <a:srgbClr val="C00000"/>
                </a:solidFill>
                <a:latin typeface="Cambria Math" pitchFamily="18" charset="0"/>
                <a:ea typeface="Cambria Math" pitchFamily="18" charset="0"/>
              </a:rPr>
              <a:t>          </a:t>
            </a:r>
            <a:r>
              <a:rPr lang="en-US" altLang="zh-CN" sz="2400" b="1" dirty="0" err="1" smtClean="0">
                <a:solidFill>
                  <a:srgbClr val="C00000"/>
                </a:solidFill>
                <a:latin typeface="Cambria Math" pitchFamily="18" charset="0"/>
                <a:ea typeface="Cambria Math" pitchFamily="18" charset="0"/>
              </a:rPr>
              <a:t>dāng</a:t>
            </a:r>
            <a:r>
              <a:rPr lang="en-US" altLang="zh-CN" sz="2400" b="1" dirty="0" smtClean="0">
                <a:solidFill>
                  <a:srgbClr val="C00000"/>
                </a:solidFill>
                <a:latin typeface="Cambria Math" pitchFamily="18" charset="0"/>
                <a:ea typeface="Cambria Math" pitchFamily="18" charset="0"/>
              </a:rPr>
              <a:t> </a:t>
            </a:r>
            <a:r>
              <a:rPr lang="en-US" altLang="zh-CN" sz="2400" b="1" dirty="0" err="1">
                <a:solidFill>
                  <a:srgbClr val="C00000"/>
                </a:solidFill>
                <a:latin typeface="Cambria Math" pitchFamily="18" charset="0"/>
                <a:ea typeface="Cambria Math" pitchFamily="18" charset="0"/>
              </a:rPr>
              <a:t>zhī</a:t>
            </a:r>
            <a:r>
              <a:rPr lang="en-US" altLang="zh-CN" sz="2400" b="1" dirty="0">
                <a:solidFill>
                  <a:srgbClr val="C00000"/>
                </a:solidFill>
                <a:latin typeface="Cambria Math" pitchFamily="18" charset="0"/>
                <a:ea typeface="Cambria Math" pitchFamily="18" charset="0"/>
              </a:rPr>
              <a:t> </a:t>
            </a:r>
            <a:r>
              <a:rPr lang="en-US" altLang="zh-CN" sz="2400" b="1" dirty="0" err="1">
                <a:solidFill>
                  <a:srgbClr val="C00000"/>
                </a:solidFill>
                <a:latin typeface="Cambria Math" pitchFamily="18" charset="0"/>
                <a:ea typeface="Cambria Math" pitchFamily="18" charset="0"/>
              </a:rPr>
              <a:t>wú</a:t>
            </a:r>
            <a:r>
              <a:rPr lang="en-US" altLang="zh-CN" sz="2400" b="1" dirty="0">
                <a:solidFill>
                  <a:srgbClr val="C00000"/>
                </a:solidFill>
                <a:latin typeface="Cambria Math" pitchFamily="18" charset="0"/>
                <a:ea typeface="Cambria Math" pitchFamily="18" charset="0"/>
              </a:rPr>
              <a:t> </a:t>
            </a:r>
            <a:r>
              <a:rPr lang="en-US" altLang="zh-CN" sz="2400" b="1" dirty="0" err="1" smtClean="0">
                <a:solidFill>
                  <a:srgbClr val="C00000"/>
                </a:solidFill>
                <a:latin typeface="Cambria Math" pitchFamily="18" charset="0"/>
                <a:ea typeface="Cambria Math" pitchFamily="18" charset="0"/>
              </a:rPr>
              <a:t>kuì</a:t>
            </a:r>
            <a:r>
              <a:rPr lang="en-US" altLang="zh-CN" sz="2400" b="1" dirty="0" smtClean="0">
                <a:solidFill>
                  <a:srgbClr val="C00000"/>
                </a:solidFill>
                <a:latin typeface="Cambria Math" pitchFamily="18" charset="0"/>
                <a:ea typeface="Cambria Math" pitchFamily="18" charset="0"/>
              </a:rPr>
              <a:t>   </a:t>
            </a:r>
            <a:endParaRPr lang="zh-CN" altLang="en-US" sz="2400" b="1" dirty="0">
              <a:solidFill>
                <a:srgbClr val="C00000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83568" y="4293096"/>
            <a:ext cx="76328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err="1">
                <a:solidFill>
                  <a:srgbClr val="C00000"/>
                </a:solidFill>
                <a:latin typeface="Cambria Math" pitchFamily="18" charset="0"/>
                <a:ea typeface="Cambria Math" pitchFamily="18" charset="0"/>
              </a:rPr>
              <a:t>fēng</a:t>
            </a:r>
            <a:r>
              <a:rPr lang="en-US" altLang="zh-CN" sz="2400" b="1" dirty="0">
                <a:solidFill>
                  <a:srgbClr val="C00000"/>
                </a:solidFill>
                <a:latin typeface="Cambria Math" pitchFamily="18" charset="0"/>
                <a:ea typeface="Cambria Math" pitchFamily="18" charset="0"/>
              </a:rPr>
              <a:t> </a:t>
            </a:r>
            <a:r>
              <a:rPr lang="en-US" altLang="zh-CN" sz="2400" b="1" dirty="0" err="1">
                <a:solidFill>
                  <a:srgbClr val="C00000"/>
                </a:solidFill>
                <a:latin typeface="Cambria Math" pitchFamily="18" charset="0"/>
                <a:ea typeface="Cambria Math" pitchFamily="18" charset="0"/>
              </a:rPr>
              <a:t>máng</a:t>
            </a:r>
            <a:r>
              <a:rPr lang="en-US" altLang="zh-CN" sz="2400" b="1" dirty="0">
                <a:solidFill>
                  <a:srgbClr val="C00000"/>
                </a:solidFill>
                <a:latin typeface="Cambria Math" pitchFamily="18" charset="0"/>
                <a:ea typeface="Cambria Math" pitchFamily="18" charset="0"/>
              </a:rPr>
              <a:t> </a:t>
            </a:r>
            <a:r>
              <a:rPr lang="en-US" altLang="zh-CN" sz="2400" b="1" dirty="0" err="1">
                <a:solidFill>
                  <a:srgbClr val="C00000"/>
                </a:solidFill>
                <a:latin typeface="Cambria Math" pitchFamily="18" charset="0"/>
                <a:ea typeface="Cambria Math" pitchFamily="18" charset="0"/>
              </a:rPr>
              <a:t>bì</a:t>
            </a:r>
            <a:r>
              <a:rPr lang="en-US" altLang="zh-CN" sz="2400" b="1" dirty="0">
                <a:solidFill>
                  <a:srgbClr val="C00000"/>
                </a:solidFill>
                <a:latin typeface="Cambria Math" pitchFamily="18" charset="0"/>
                <a:ea typeface="Cambria Math" pitchFamily="18" charset="0"/>
              </a:rPr>
              <a:t> </a:t>
            </a:r>
            <a:r>
              <a:rPr lang="en-US" altLang="zh-CN" sz="2400" b="1" dirty="0" err="1">
                <a:solidFill>
                  <a:srgbClr val="C00000"/>
                </a:solidFill>
                <a:latin typeface="Cambria Math" pitchFamily="18" charset="0"/>
                <a:ea typeface="Cambria Math" pitchFamily="18" charset="0"/>
              </a:rPr>
              <a:t>lù</a:t>
            </a:r>
            <a:r>
              <a:rPr lang="en-US" altLang="zh-CN" sz="2400" b="1" dirty="0">
                <a:solidFill>
                  <a:srgbClr val="C00000"/>
                </a:solidFill>
                <a:latin typeface="Cambria Math" pitchFamily="18" charset="0"/>
                <a:ea typeface="Cambria Math" pitchFamily="18" charset="0"/>
              </a:rPr>
              <a:t>	</a:t>
            </a:r>
            <a:r>
              <a:rPr lang="en-US" altLang="zh-CN" sz="2400" b="1" dirty="0" err="1" smtClean="0">
                <a:solidFill>
                  <a:srgbClr val="C00000"/>
                </a:solidFill>
                <a:latin typeface="Cambria Math" pitchFamily="18" charset="0"/>
                <a:ea typeface="Cambria Math" pitchFamily="18" charset="0"/>
              </a:rPr>
              <a:t>jiā</a:t>
            </a:r>
            <a:r>
              <a:rPr lang="en-US" altLang="zh-CN" sz="2400" b="1" dirty="0" smtClean="0">
                <a:solidFill>
                  <a:srgbClr val="C00000"/>
                </a:solidFill>
                <a:latin typeface="Cambria Math" pitchFamily="18" charset="0"/>
                <a:ea typeface="Cambria Math" pitchFamily="18" charset="0"/>
              </a:rPr>
              <a:t> </a:t>
            </a:r>
            <a:r>
              <a:rPr lang="en-US" altLang="zh-CN" sz="2400" b="1" dirty="0" err="1">
                <a:solidFill>
                  <a:srgbClr val="C00000"/>
                </a:solidFill>
                <a:latin typeface="Cambria Math" pitchFamily="18" charset="0"/>
                <a:ea typeface="Cambria Math" pitchFamily="18" charset="0"/>
              </a:rPr>
              <a:t>yù</a:t>
            </a:r>
            <a:r>
              <a:rPr lang="en-US" altLang="zh-CN" sz="2400" b="1" dirty="0">
                <a:solidFill>
                  <a:srgbClr val="C00000"/>
                </a:solidFill>
                <a:latin typeface="Cambria Math" pitchFamily="18" charset="0"/>
                <a:ea typeface="Cambria Math" pitchFamily="18" charset="0"/>
              </a:rPr>
              <a:t> </a:t>
            </a:r>
            <a:r>
              <a:rPr lang="en-US" altLang="zh-CN" sz="2400" b="1" dirty="0" err="1">
                <a:solidFill>
                  <a:srgbClr val="C00000"/>
                </a:solidFill>
                <a:latin typeface="Cambria Math" pitchFamily="18" charset="0"/>
                <a:ea typeface="Cambria Math" pitchFamily="18" charset="0"/>
              </a:rPr>
              <a:t>hù</a:t>
            </a:r>
            <a:r>
              <a:rPr lang="en-US" altLang="zh-CN" sz="2400" b="1" dirty="0">
                <a:solidFill>
                  <a:srgbClr val="C00000"/>
                </a:solidFill>
                <a:latin typeface="Cambria Math" pitchFamily="18" charset="0"/>
                <a:ea typeface="Cambria Math" pitchFamily="18" charset="0"/>
              </a:rPr>
              <a:t> xi</a:t>
            </a:r>
            <a:r>
              <a:rPr lang="vi-VN" altLang="zh-CN" sz="2400" b="1" dirty="0">
                <a:solidFill>
                  <a:srgbClr val="C00000"/>
                </a:solidFill>
                <a:latin typeface="Cambria Math" pitchFamily="18" charset="0"/>
                <a:ea typeface="Cambria Math" pitchFamily="18" charset="0"/>
              </a:rPr>
              <a:t>ă</a:t>
            </a:r>
            <a:r>
              <a:rPr lang="en-US" altLang="zh-CN" sz="2400" b="1" dirty="0" smtClean="0">
                <a:solidFill>
                  <a:srgbClr val="C00000"/>
                </a:solidFill>
                <a:latin typeface="Cambria Math" pitchFamily="18" charset="0"/>
                <a:ea typeface="Cambria Math" pitchFamily="18" charset="0"/>
              </a:rPr>
              <a:t>o     </a:t>
            </a:r>
            <a:r>
              <a:rPr lang="en-US" altLang="zh-CN" sz="2400" b="1" dirty="0">
                <a:solidFill>
                  <a:srgbClr val="C00000"/>
                </a:solidFill>
                <a:latin typeface="Cambria Math" pitchFamily="18" charset="0"/>
                <a:ea typeface="Cambria Math" pitchFamily="18" charset="0"/>
              </a:rPr>
              <a:t>	</a:t>
            </a:r>
            <a:r>
              <a:rPr lang="en-US" altLang="zh-CN" sz="2400" b="1" dirty="0" err="1">
                <a:solidFill>
                  <a:srgbClr val="C00000"/>
                </a:solidFill>
                <a:latin typeface="Cambria Math" pitchFamily="18" charset="0"/>
                <a:ea typeface="Cambria Math" pitchFamily="18" charset="0"/>
              </a:rPr>
              <a:t>fù</a:t>
            </a:r>
            <a:r>
              <a:rPr lang="en-US" altLang="zh-CN" sz="2400" b="1" dirty="0">
                <a:solidFill>
                  <a:srgbClr val="C00000"/>
                </a:solidFill>
                <a:latin typeface="Cambria Math" pitchFamily="18" charset="0"/>
                <a:ea typeface="Cambria Math" pitchFamily="18" charset="0"/>
              </a:rPr>
              <a:t> </a:t>
            </a:r>
            <a:r>
              <a:rPr lang="en-US" altLang="zh-CN" sz="2400" b="1" dirty="0" smtClean="0">
                <a:solidFill>
                  <a:srgbClr val="C00000"/>
                </a:solidFill>
                <a:latin typeface="Cambria Math" pitchFamily="18" charset="0"/>
                <a:ea typeface="Cambria Math" pitchFamily="18" charset="0"/>
              </a:rPr>
              <a:t> </a:t>
            </a:r>
            <a:r>
              <a:rPr lang="en-US" altLang="zh-CN" sz="2400" b="1" dirty="0" err="1" smtClean="0">
                <a:solidFill>
                  <a:srgbClr val="C00000"/>
                </a:solidFill>
                <a:latin typeface="Cambria Math" pitchFamily="18" charset="0"/>
                <a:ea typeface="Cambria Math" pitchFamily="18" charset="0"/>
              </a:rPr>
              <a:t>rú</a:t>
            </a:r>
            <a:r>
              <a:rPr lang="en-US" altLang="zh-CN" sz="2400" b="1" dirty="0" smtClean="0">
                <a:solidFill>
                  <a:srgbClr val="C00000"/>
                </a:solidFill>
                <a:latin typeface="Cambria Math" pitchFamily="18" charset="0"/>
                <a:ea typeface="Cambria Math" pitchFamily="18" charset="0"/>
              </a:rPr>
              <a:t>  </a:t>
            </a:r>
            <a:r>
              <a:rPr lang="en-US" altLang="zh-CN" sz="2400" b="1" dirty="0" err="1" smtClean="0">
                <a:solidFill>
                  <a:srgbClr val="C00000"/>
                </a:solidFill>
                <a:latin typeface="Cambria Math" pitchFamily="18" charset="0"/>
                <a:ea typeface="Cambria Math" pitchFamily="18" charset="0"/>
              </a:rPr>
              <a:t>jiē</a:t>
            </a:r>
            <a:r>
              <a:rPr lang="en-US" altLang="zh-CN" sz="2400" b="1" dirty="0" smtClean="0">
                <a:solidFill>
                  <a:srgbClr val="C00000"/>
                </a:solidFill>
                <a:latin typeface="Cambria Math" pitchFamily="18" charset="0"/>
                <a:ea typeface="Cambria Math" pitchFamily="18" charset="0"/>
              </a:rPr>
              <a:t>  </a:t>
            </a:r>
            <a:r>
              <a:rPr lang="en-US" altLang="zh-CN" sz="2400" b="1" dirty="0" err="1" smtClean="0">
                <a:solidFill>
                  <a:srgbClr val="C00000"/>
                </a:solidFill>
                <a:latin typeface="Cambria Math" pitchFamily="18" charset="0"/>
                <a:ea typeface="Cambria Math" pitchFamily="18" charset="0"/>
              </a:rPr>
              <a:t>zhī</a:t>
            </a:r>
            <a:endParaRPr lang="zh-CN" altLang="en-US" sz="2400" b="1" dirty="0">
              <a:solidFill>
                <a:srgbClr val="C00000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63588" y="5445224"/>
            <a:ext cx="78128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C00000"/>
                </a:solidFill>
                <a:latin typeface="Cambria Math" pitchFamily="18" charset="0"/>
                <a:ea typeface="Cambria Math" pitchFamily="18" charset="0"/>
              </a:rPr>
              <a:t>m</a:t>
            </a:r>
            <a:r>
              <a:rPr lang="vi-VN" altLang="zh-CN" sz="2400" b="1" dirty="0">
                <a:solidFill>
                  <a:srgbClr val="C00000"/>
                </a:solidFill>
                <a:latin typeface="Cambria Math" pitchFamily="18" charset="0"/>
                <a:ea typeface="Cambria Math" pitchFamily="18" charset="0"/>
              </a:rPr>
              <a:t>ǎ</a:t>
            </a:r>
            <a:r>
              <a:rPr lang="en-US" altLang="zh-CN" sz="2400" b="1" dirty="0">
                <a:solidFill>
                  <a:srgbClr val="C00000"/>
                </a:solidFill>
                <a:latin typeface="Cambria Math" pitchFamily="18" charset="0"/>
                <a:ea typeface="Cambria Math" pitchFamily="18" charset="0"/>
              </a:rPr>
              <a:t> </a:t>
            </a:r>
            <a:r>
              <a:rPr lang="en-US" altLang="zh-CN" sz="2400" b="1" dirty="0" err="1">
                <a:solidFill>
                  <a:srgbClr val="C00000"/>
                </a:solidFill>
                <a:latin typeface="Cambria Math" pitchFamily="18" charset="0"/>
                <a:ea typeface="Cambria Math" pitchFamily="18" charset="0"/>
              </a:rPr>
              <a:t>gé</a:t>
            </a:r>
            <a:r>
              <a:rPr lang="en-US" altLang="zh-CN" sz="2400" b="1" dirty="0">
                <a:solidFill>
                  <a:srgbClr val="C00000"/>
                </a:solidFill>
                <a:latin typeface="Cambria Math" pitchFamily="18" charset="0"/>
                <a:ea typeface="Cambria Math" pitchFamily="18" charset="0"/>
              </a:rPr>
              <a:t> </a:t>
            </a:r>
            <a:r>
              <a:rPr lang="en-US" altLang="zh-CN" sz="2400" b="1" dirty="0" err="1">
                <a:solidFill>
                  <a:srgbClr val="C00000"/>
                </a:solidFill>
                <a:latin typeface="Cambria Math" pitchFamily="18" charset="0"/>
                <a:ea typeface="Cambria Math" pitchFamily="18" charset="0"/>
              </a:rPr>
              <a:t>guŏ</a:t>
            </a:r>
            <a:r>
              <a:rPr lang="en-US" altLang="zh-CN" sz="2400" b="1" dirty="0">
                <a:solidFill>
                  <a:srgbClr val="C00000"/>
                </a:solidFill>
                <a:latin typeface="Cambria Math" pitchFamily="18" charset="0"/>
                <a:ea typeface="Cambria Math" pitchFamily="18" charset="0"/>
              </a:rPr>
              <a:t> </a:t>
            </a:r>
            <a:r>
              <a:rPr lang="en-US" altLang="zh-CN" sz="2400" b="1" dirty="0" err="1">
                <a:solidFill>
                  <a:srgbClr val="C00000"/>
                </a:solidFill>
                <a:latin typeface="Cambria Math" pitchFamily="18" charset="0"/>
                <a:ea typeface="Cambria Math" pitchFamily="18" charset="0"/>
              </a:rPr>
              <a:t>shī</a:t>
            </a:r>
            <a:r>
              <a:rPr lang="en-US" altLang="zh-CN" sz="2400" b="1" dirty="0">
                <a:solidFill>
                  <a:srgbClr val="C00000"/>
                </a:solidFill>
                <a:latin typeface="Cambria Math" pitchFamily="18" charset="0"/>
                <a:ea typeface="Cambria Math" pitchFamily="18" charset="0"/>
              </a:rPr>
              <a:t>	</a:t>
            </a:r>
            <a:r>
              <a:rPr lang="en-US" altLang="zh-CN" sz="2400" b="1" dirty="0" smtClean="0">
                <a:solidFill>
                  <a:srgbClr val="C00000"/>
                </a:solidFill>
                <a:latin typeface="Cambria Math" pitchFamily="18" charset="0"/>
                <a:ea typeface="Cambria Math" pitchFamily="18" charset="0"/>
              </a:rPr>
              <a:t>           </a:t>
            </a:r>
            <a:r>
              <a:rPr lang="en-US" altLang="zh-CN" sz="2400" b="1" dirty="0" err="1" smtClean="0">
                <a:solidFill>
                  <a:srgbClr val="C00000"/>
                </a:solidFill>
                <a:latin typeface="Cambria Math" pitchFamily="18" charset="0"/>
                <a:ea typeface="Cambria Math" pitchFamily="18" charset="0"/>
              </a:rPr>
              <a:t>jū</a:t>
            </a:r>
            <a:r>
              <a:rPr lang="en-US" altLang="zh-CN" sz="2400" b="1" dirty="0" smtClean="0">
                <a:solidFill>
                  <a:srgbClr val="C00000"/>
                </a:solidFill>
                <a:latin typeface="Cambria Math" pitchFamily="18" charset="0"/>
                <a:ea typeface="Cambria Math" pitchFamily="18" charset="0"/>
              </a:rPr>
              <a:t> </a:t>
            </a:r>
            <a:r>
              <a:rPr lang="en-US" altLang="zh-CN" sz="2400" b="1" dirty="0" err="1">
                <a:solidFill>
                  <a:srgbClr val="C00000"/>
                </a:solidFill>
                <a:latin typeface="Cambria Math" pitchFamily="18" charset="0"/>
                <a:ea typeface="Cambria Math" pitchFamily="18" charset="0"/>
              </a:rPr>
              <a:t>gōng</a:t>
            </a:r>
            <a:r>
              <a:rPr lang="en-US" altLang="zh-CN" sz="2400" b="1" dirty="0">
                <a:solidFill>
                  <a:srgbClr val="C00000"/>
                </a:solidFill>
                <a:latin typeface="Cambria Math" pitchFamily="18" charset="0"/>
                <a:ea typeface="Cambria Math" pitchFamily="18" charset="0"/>
              </a:rPr>
              <a:t> </a:t>
            </a:r>
            <a:r>
              <a:rPr lang="en-US" altLang="zh-CN" sz="2400" b="1" dirty="0" err="1">
                <a:solidFill>
                  <a:srgbClr val="C00000"/>
                </a:solidFill>
                <a:latin typeface="Cambria Math" pitchFamily="18" charset="0"/>
                <a:ea typeface="Cambria Math" pitchFamily="18" charset="0"/>
              </a:rPr>
              <a:t>jìn</a:t>
            </a:r>
            <a:r>
              <a:rPr lang="en-US" altLang="zh-CN" sz="2400" b="1" dirty="0">
                <a:solidFill>
                  <a:srgbClr val="C00000"/>
                </a:solidFill>
                <a:latin typeface="Cambria Math" pitchFamily="18" charset="0"/>
                <a:ea typeface="Cambria Math" pitchFamily="18" charset="0"/>
              </a:rPr>
              <a:t> </a:t>
            </a:r>
            <a:r>
              <a:rPr lang="en-US" altLang="zh-CN" sz="2400" b="1" dirty="0" err="1">
                <a:solidFill>
                  <a:srgbClr val="C00000"/>
                </a:solidFill>
                <a:latin typeface="Cambria Math" pitchFamily="18" charset="0"/>
                <a:ea typeface="Cambria Math" pitchFamily="18" charset="0"/>
              </a:rPr>
              <a:t>cuì</a:t>
            </a:r>
            <a:r>
              <a:rPr lang="en-US" altLang="zh-CN" sz="2400" b="1" dirty="0">
                <a:solidFill>
                  <a:srgbClr val="C00000"/>
                </a:solidFill>
                <a:latin typeface="Cambria Math" pitchFamily="18" charset="0"/>
                <a:ea typeface="Cambria Math" pitchFamily="18" charset="0"/>
              </a:rPr>
              <a:t>	</a:t>
            </a:r>
            <a:r>
              <a:rPr lang="en-US" altLang="zh-CN" sz="2400" b="1" dirty="0" smtClean="0">
                <a:solidFill>
                  <a:srgbClr val="C00000"/>
                </a:solidFill>
                <a:latin typeface="Cambria Math" pitchFamily="18" charset="0"/>
                <a:ea typeface="Cambria Math" pitchFamily="18" charset="0"/>
              </a:rPr>
              <a:t>           </a:t>
            </a:r>
            <a:r>
              <a:rPr lang="en-US" altLang="zh-CN" sz="2400" b="1" dirty="0" err="1" smtClean="0">
                <a:solidFill>
                  <a:srgbClr val="C00000"/>
                </a:solidFill>
                <a:latin typeface="Cambria Math" pitchFamily="18" charset="0"/>
                <a:ea typeface="Cambria Math" pitchFamily="18" charset="0"/>
              </a:rPr>
              <a:t>sĭ</a:t>
            </a:r>
            <a:r>
              <a:rPr lang="en-US" altLang="zh-CN" sz="2400" b="1" dirty="0" smtClean="0">
                <a:solidFill>
                  <a:srgbClr val="C00000"/>
                </a:solidFill>
                <a:latin typeface="Cambria Math" pitchFamily="18" charset="0"/>
                <a:ea typeface="Cambria Math" pitchFamily="18" charset="0"/>
              </a:rPr>
              <a:t>  </a:t>
            </a:r>
            <a:r>
              <a:rPr lang="en-US" altLang="zh-CN" sz="2400" b="1" dirty="0" err="1" smtClean="0">
                <a:solidFill>
                  <a:srgbClr val="C00000"/>
                </a:solidFill>
                <a:latin typeface="Cambria Math" pitchFamily="18" charset="0"/>
                <a:ea typeface="Cambria Math" pitchFamily="18" charset="0"/>
              </a:rPr>
              <a:t>ér</a:t>
            </a:r>
            <a:r>
              <a:rPr lang="en-US" altLang="zh-CN" sz="2400" b="1" dirty="0" smtClean="0">
                <a:solidFill>
                  <a:srgbClr val="C00000"/>
                </a:solidFill>
                <a:latin typeface="Cambria Math" pitchFamily="18" charset="0"/>
                <a:ea typeface="Cambria Math" pitchFamily="18" charset="0"/>
              </a:rPr>
              <a:t>  </a:t>
            </a:r>
            <a:r>
              <a:rPr lang="en-US" altLang="zh-CN" sz="2400" b="1" dirty="0" err="1" smtClean="0">
                <a:solidFill>
                  <a:srgbClr val="C00000"/>
                </a:solidFill>
                <a:latin typeface="Cambria Math" pitchFamily="18" charset="0"/>
                <a:ea typeface="Cambria Math" pitchFamily="18" charset="0"/>
              </a:rPr>
              <a:t>hòu</a:t>
            </a:r>
            <a:r>
              <a:rPr lang="en-US" altLang="zh-CN" sz="2400" b="1" dirty="0" smtClean="0">
                <a:solidFill>
                  <a:srgbClr val="C00000"/>
                </a:solidFill>
                <a:latin typeface="Cambria Math" pitchFamily="18" charset="0"/>
                <a:ea typeface="Cambria Math" pitchFamily="18" charset="0"/>
              </a:rPr>
              <a:t>  </a:t>
            </a:r>
            <a:r>
              <a:rPr lang="en-US" altLang="zh-CN" sz="2400" b="1" dirty="0" err="1" smtClean="0">
                <a:solidFill>
                  <a:srgbClr val="C00000"/>
                </a:solidFill>
                <a:latin typeface="Cambria Math" pitchFamily="18" charset="0"/>
                <a:ea typeface="Cambria Math" pitchFamily="18" charset="0"/>
              </a:rPr>
              <a:t>yĭ</a:t>
            </a:r>
            <a:endParaRPr lang="zh-CN" altLang="en-US" sz="2400" b="1" dirty="0">
              <a:solidFill>
                <a:srgbClr val="C00000"/>
              </a:solidFill>
              <a:latin typeface="Cambria Math" pitchFamily="18" charset="0"/>
              <a:ea typeface="Cambria Math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3569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5" grpId="0"/>
      <p:bldP spid="6" grpId="0"/>
      <p:bldP spid="7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539552" y="3645024"/>
            <a:ext cx="7992888" cy="2592288"/>
          </a:xfrm>
        </p:spPr>
        <p:txBody>
          <a:bodyPr>
            <a:noAutofit/>
          </a:bodyPr>
          <a:lstStyle/>
          <a:p>
            <a:pPr algn="l">
              <a:lnSpc>
                <a:spcPts val="3800"/>
              </a:lnSpc>
            </a:pPr>
            <a:r>
              <a:rPr lang="zh-CN" altLang="en-US" sz="3400" dirty="0" smtClean="0">
                <a:solidFill>
                  <a:srgbClr val="832B03"/>
                </a:solidFill>
                <a:latin typeface="华文行楷" pitchFamily="2" charset="-122"/>
                <a:ea typeface="华文行楷" pitchFamily="2" charset="-122"/>
                <a:cs typeface="+mn-cs"/>
              </a:rPr>
              <a:t>作者</a:t>
            </a:r>
            <a:r>
              <a:rPr lang="zh-CN" altLang="en-US" sz="3400" dirty="0">
                <a:solidFill>
                  <a:srgbClr val="832B03"/>
                </a:solidFill>
                <a:latin typeface="华文行楷" pitchFamily="2" charset="-122"/>
                <a:ea typeface="华文行楷" pitchFamily="2" charset="-122"/>
                <a:cs typeface="+mn-cs"/>
              </a:rPr>
              <a:t>采用“横式结构法”，巧立主题式的小标题，运用“板块”并列结构</a:t>
            </a:r>
            <a:r>
              <a:rPr lang="zh-CN" altLang="en-US" sz="3400" dirty="0" smtClean="0">
                <a:solidFill>
                  <a:srgbClr val="832B03"/>
                </a:solidFill>
                <a:latin typeface="华文行楷" pitchFamily="2" charset="-122"/>
                <a:ea typeface="华文行楷" pitchFamily="2" charset="-122"/>
                <a:cs typeface="+mn-cs"/>
              </a:rPr>
              <a:t>，集中</a:t>
            </a:r>
            <a:r>
              <a:rPr lang="zh-CN" altLang="en-US" sz="3400" dirty="0">
                <a:solidFill>
                  <a:srgbClr val="832B03"/>
                </a:solidFill>
                <a:latin typeface="华文行楷" pitchFamily="2" charset="-122"/>
                <a:ea typeface="华文行楷" pitchFamily="2" charset="-122"/>
                <a:cs typeface="+mn-cs"/>
              </a:rPr>
              <a:t>地表现同一</a:t>
            </a:r>
            <a:r>
              <a:rPr lang="zh-CN" altLang="en-US" sz="3400" dirty="0" smtClean="0">
                <a:solidFill>
                  <a:srgbClr val="832B03"/>
                </a:solidFill>
                <a:latin typeface="华文行楷" pitchFamily="2" charset="-122"/>
                <a:ea typeface="华文行楷" pitchFamily="2" charset="-122"/>
                <a:cs typeface="+mn-cs"/>
              </a:rPr>
              <a:t>主题。</a:t>
            </a:r>
            <a:r>
              <a:rPr lang="zh-CN" altLang="en-US" sz="3400" dirty="0">
                <a:solidFill>
                  <a:srgbClr val="832B03"/>
                </a:solidFill>
                <a:latin typeface="华文行楷" pitchFamily="2" charset="-122"/>
                <a:ea typeface="华文行楷" pitchFamily="2" charset="-122"/>
                <a:cs typeface="+mn-cs"/>
              </a:rPr>
              <a:t/>
            </a:r>
            <a:br>
              <a:rPr lang="zh-CN" altLang="en-US" sz="3400" dirty="0">
                <a:solidFill>
                  <a:srgbClr val="832B03"/>
                </a:solidFill>
                <a:latin typeface="华文行楷" pitchFamily="2" charset="-122"/>
                <a:ea typeface="华文行楷" pitchFamily="2" charset="-122"/>
                <a:cs typeface="+mn-cs"/>
              </a:rPr>
            </a:br>
            <a:endParaRPr lang="zh-CN" altLang="en-US" sz="3400" dirty="0">
              <a:solidFill>
                <a:srgbClr val="832B03"/>
              </a:solidFill>
              <a:latin typeface="华文行楷" pitchFamily="2" charset="-122"/>
              <a:ea typeface="华文行楷" pitchFamily="2" charset="-122"/>
              <a:cs typeface="+mn-c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99592" y="1003375"/>
            <a:ext cx="69847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rgbClr val="660066"/>
                </a:solidFill>
                <a:latin typeface="方正稚艺简体" pitchFamily="65" charset="-122"/>
                <a:ea typeface="方正稚艺简体" pitchFamily="65" charset="-122"/>
              </a:rPr>
              <a:t>整体感知课文结构和内容</a:t>
            </a:r>
            <a:endParaRPr lang="zh-CN" altLang="en-US" sz="4800" b="1" dirty="0">
              <a:solidFill>
                <a:srgbClr val="660066"/>
              </a:solidFill>
              <a:latin typeface="方正稚艺简体" pitchFamily="65" charset="-122"/>
              <a:ea typeface="方正稚艺简体" pitchFamily="65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06335" y="2044005"/>
            <a:ext cx="771008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spcAft>
                <a:spcPts val="1800"/>
              </a:spcAft>
              <a:defRPr/>
            </a:pPr>
            <a:r>
              <a:rPr kumimoji="0" lang="zh-CN" altLang="en-US" sz="4200" b="1" i="0" u="none" strike="noStrike" kern="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</a:rPr>
              <a:t>课文主要运用了什么结构形式</a:t>
            </a:r>
            <a:r>
              <a:rPr lang="zh-CN" altLang="en-US" sz="4200" b="1" kern="0" dirty="0">
                <a:solidFill>
                  <a:srgbClr val="00B050"/>
                </a:solidFill>
                <a:latin typeface="华文新魏" pitchFamily="2" charset="-122"/>
                <a:ea typeface="华文新魏" pitchFamily="2" charset="-122"/>
              </a:rPr>
              <a:t>来</a:t>
            </a:r>
            <a:r>
              <a:rPr lang="zh-CN" altLang="en-US" sz="4200" b="1" kern="0" dirty="0" smtClean="0">
                <a:solidFill>
                  <a:srgbClr val="00B050"/>
                </a:solidFill>
                <a:latin typeface="华文新魏" pitchFamily="2" charset="-122"/>
                <a:ea typeface="华文新魏" pitchFamily="2" charset="-122"/>
              </a:rPr>
              <a:t>表现邓稼先的</a:t>
            </a:r>
            <a:r>
              <a:rPr kumimoji="0" lang="zh-CN" altLang="en-US" sz="4200" b="1" i="0" u="none" strike="noStrike" kern="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</a:rPr>
              <a:t>？</a:t>
            </a:r>
            <a:endParaRPr kumimoji="0" lang="zh-CN" altLang="en-US" sz="4200" b="1" i="0" u="none" strike="noStrike" kern="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华文新魏" pitchFamily="2" charset="-122"/>
              <a:ea typeface="华文新魏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53569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904</TotalTime>
  <Words>1670</Words>
  <Application>Microsoft Office PowerPoint</Application>
  <PresentationFormat>全屏显示(4:3)</PresentationFormat>
  <Paragraphs>140</Paragraphs>
  <Slides>34</Slides>
  <Notes>0</Notes>
  <HiddenSlides>0</HiddenSlides>
  <MMClips>1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36" baseType="lpstr">
      <vt:lpstr>Office 主题</vt:lpstr>
      <vt:lpstr>包装程序外壳对象</vt:lpstr>
      <vt:lpstr>PowerPoint 演示文稿</vt:lpstr>
      <vt:lpstr>PowerPoint 演示文稿</vt:lpstr>
      <vt:lpstr>PowerPoint 演示文稿</vt:lpstr>
      <vt:lpstr>邓稼先（1924—1986年），安徽省怀宁县人，我国研制和发展核武器的重要技术领导人，为我国成功研制原子弹、氢弹和新型核武器作出了重大贡献。1999年，中共中央、国务院、中央军委给他追授了“两弹一星”功勋奖章。</vt:lpstr>
      <vt:lpstr>杨振宁和邓稼先</vt:lpstr>
      <vt:lpstr>1993年7月29日，是邓稼先逝世七周年。杨振宁写了这篇文章作为纪念。这是一位科学家写的科学家评传。作者和邓稼先是中学同学、大学同学，在美留学期间又是同学。他自己说是“50年的友谊，亲如兄弟”。此文珍贵之处是杨先生从科技发展史的高度，将同他有长期交往、所知甚深的中国、美国两位原子弹设计的领导人作了比较评述，既高且深，又亲切可读。读杨振宁的回忆文章，可以进一步了解邓稼先同志的才能、风格、思想和为人。</vt:lpstr>
      <vt:lpstr>1、本文是一篇回忆性散文，又是一篇典范的人物传记。</vt:lpstr>
      <vt:lpstr>PowerPoint 演示文稿</vt:lpstr>
      <vt:lpstr>作者采用“横式结构法”，巧立主题式的小标题，运用“板块”并列结构，集中地表现同一主题。 </vt:lpstr>
      <vt:lpstr>PowerPoint 演示文稿</vt:lpstr>
      <vt:lpstr>PowerPoint 演示文稿</vt:lpstr>
      <vt:lpstr>从“任人宰割”到“站起来了”—交代背景</vt:lpstr>
      <vt:lpstr>PowerPoint 演示文稿</vt:lpstr>
      <vt:lpstr>1、在美国获博士学位后立即回国。</vt:lpstr>
      <vt:lpstr>4、文革期间，说服两派继续工作</vt:lpstr>
      <vt:lpstr>PowerPoint 演示文稿</vt:lpstr>
      <vt:lpstr>质朴无华 鞠躬尽瘁 真诚坦白 没有私心 身先士卒 胸怀祖国</vt:lpstr>
      <vt:lpstr>PowerPoint 演示文稿</vt:lpstr>
      <vt:lpstr>职务 学术水平功劳</vt:lpstr>
      <vt:lpstr>对比手法，有利于表现邓稼先科学家气质和风度，突出了邓稼先的科学精神和奉献品质。</vt:lpstr>
      <vt:lpstr>1、《吊古战场文》：悲壮惨烈 2、排比：艰险的环境；国人的胆识；由衷的敬佩。 3、“我不能走”：身先士卒，奋不顾身、勇担风险的高尚品格。 4、五四歌词：时代精神和壮志豪情。</vt:lpstr>
      <vt:lpstr>“浩浩乎！平沙无垠，夐（xiòng）不见人。河水萦带，群山纠纷。黯兮惨悴，风悲日曛。蓬断草枯，凛若霜晨。鸟飞不下，兽铤亡群。亭长告余曰：“此古战场也！常覆三军。往往鬼哭，天阴则闻！”</vt:lpstr>
      <vt:lpstr>PowerPoint 演示文稿</vt:lpstr>
      <vt:lpstr>PowerPoint 演示文稿</vt:lpstr>
      <vt:lpstr>PowerPoint 演示文稿</vt:lpstr>
      <vt:lpstr>PowerPoint 演示文稿</vt:lpstr>
      <vt:lpstr>1、对这一转变作出了巨大贡献的有一位长期以来鲜为人知的科学家：邓稼先。</vt:lpstr>
      <vt:lpstr>4．事后我追想为什么会有那样大的感情震荡，是为了民族而自豪？还是为了稼先而感到骄傲？——我始终都想不清楚。</vt:lpstr>
      <vt:lpstr>归纳总结：</vt:lpstr>
      <vt:lpstr> 这是一篇回忆性散文，也是一篇人物传记。课文以中华几千年文化为背景，以近一百年的民族情结、50年的朋友深情为基调，用饱含感情的语言介绍了以为卓越的科学家、爱国者，以为对祖国、对人民的发展有巨大贡献的中国人民的儿子——邓稼先。他的科学精神、科学态度值得我们学习，他的人生观价值观更值得我们深思。       我们用实际行动信守我们心中的诺言，让自己更出色，让人生更富有，让生命更有价值。</vt:lpstr>
      <vt:lpstr>PowerPoint 演示文稿</vt:lpstr>
      <vt:lpstr>课后作业：</vt:lpstr>
      <vt:lpstr>谢谢！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asus</dc:creator>
  <cp:lastModifiedBy>asus</cp:lastModifiedBy>
  <cp:revision>91</cp:revision>
  <dcterms:created xsi:type="dcterms:W3CDTF">2012-03-12T13:17:32Z</dcterms:created>
  <dcterms:modified xsi:type="dcterms:W3CDTF">2012-03-18T04:39:10Z</dcterms:modified>
</cp:coreProperties>
</file>