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687" r:id="rId4"/>
    <p:sldId id="2774" r:id="rId6"/>
    <p:sldId id="2973" r:id="rId7"/>
    <p:sldId id="2988" r:id="rId8"/>
    <p:sldId id="2989" r:id="rId9"/>
    <p:sldId id="2991" r:id="rId10"/>
    <p:sldId id="2992" r:id="rId11"/>
    <p:sldId id="2993" r:id="rId12"/>
    <p:sldId id="2994" r:id="rId13"/>
    <p:sldId id="2995" r:id="rId14"/>
    <p:sldId id="2958" r:id="rId15"/>
    <p:sldId id="2999" r:id="rId16"/>
    <p:sldId id="2998" r:id="rId17"/>
    <p:sldId id="3001" r:id="rId18"/>
    <p:sldId id="2972" r:id="rId19"/>
    <p:sldId id="3003" r:id="rId20"/>
    <p:sldId id="2892" r:id="rId21"/>
    <p:sldId id="2962" r:id="rId22"/>
    <p:sldId id="2963" r:id="rId23"/>
    <p:sldId id="2930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徐 落" initials="徐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 showGuides="1">
      <p:cViewPr varScale="1">
        <p:scale>
          <a:sx n="85" d="100"/>
          <a:sy n="85" d="100"/>
        </p:scale>
        <p:origin x="66" y="522"/>
      </p:cViewPr>
      <p:guideLst>
        <p:guide orient="horz" pos="2194"/>
        <p:guide pos="28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D2A48B96-639E-45A3-A0BA-2464DFDB1FA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6837353-30EB-4A48-80EB-173D804AEFBD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</a:fld>
            <a:endParaRPr lang="en-US" altLang="zh-CN" sz="12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86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366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366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</a:fld>
            <a:endParaRPr lang="en-US" altLang="zh-CN" sz="12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5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5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5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45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45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45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706A417-5DA6-472E-B19D-59C2763E03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436813" y="1558925"/>
            <a:ext cx="4535488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just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×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课  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××××××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8" name="文本框 8"/>
          <p:cNvSpPr txBox="1">
            <a:spLocks noChangeArrowheads="1"/>
          </p:cNvSpPr>
          <p:nvPr/>
        </p:nvSpPr>
        <p:spPr bwMode="auto">
          <a:xfrm>
            <a:off x="3509963" y="773113"/>
            <a:ext cx="2389188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just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第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×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单元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24025" y="228600"/>
            <a:ext cx="2087563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defTabSz="121793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1217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××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版  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×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修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×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840134" y="0"/>
            <a:ext cx="3537633" cy="1914775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936A44-9B9E-410C-A9D4-FFAC05D5711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fontAlgn="auto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298450" y="228600"/>
            <a:ext cx="8540750" cy="58705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2A35B-9CDA-4E4E-A9D0-8F3C82EE314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r>
              <a:rPr lang="zh-CN" altLang="en-US" strike="noStrike" noProof="1"/>
              <a:t>单击图标添加图片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 fontAlgn="auto"/>
            <a:fld id="{44E34F91-099F-4B0B-9CE5-70A9D4A6F6E7}" type="datetimeFigureOut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 fontAlgn="auto"/>
            <a:fld id="{0E2F105B-ECD7-4E17-A832-5B1E113B9661}" type="slidenum">
              <a:rPr lang="zh-CN" altLang="en-US" strike="noStrike" noProof="1" smtClean="0">
                <a:latin typeface="+mn-lt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10223"/>
          <p:cNvSpPr/>
          <p:nvPr>
            <p:custDataLst>
              <p:tags r:id="rId2"/>
            </p:custDataLst>
          </p:nvPr>
        </p:nvSpPr>
        <p:spPr>
          <a:xfrm>
            <a:off x="3075305" y="2316480"/>
            <a:ext cx="3264535" cy="835660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dist">
              <a:lnSpc>
                <a:spcPct val="110000"/>
              </a:lnSpc>
              <a:defRPr/>
            </a:pPr>
            <a:r>
              <a:rPr lang="zh-CN" sz="4400" b="1" kern="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登泰山记</a:t>
            </a:r>
            <a:endParaRPr lang="zh-CN" sz="4400" b="1" kern="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3449357" y="3775243"/>
            <a:ext cx="224565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</a:rPr>
              <a:t>姚鼐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5" name="文本框 4"/>
          <p:cNvSpPr txBox="1"/>
          <p:nvPr/>
        </p:nvSpPr>
        <p:spPr>
          <a:xfrm>
            <a:off x="578485" y="428625"/>
            <a:ext cx="8153400" cy="6000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第三段：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泰山观日出。作者描绘了一幅无比壮丽的泰山日出图。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2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、日出盛景描写角度：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rgbClr val="19A382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①按照时间顺序依次写了日出前、日出时和日出后的不同景象，展现出一幅泰山日出迅速变化的画面。</a:t>
            </a:r>
            <a:endParaRPr lang="zh-CN" altLang="en-US" sz="3200" dirty="0">
              <a:solidFill>
                <a:srgbClr val="19A382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rgbClr val="19A382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日出前：大风扬积雪击面——亭东自足下皆云漫——云中白若摴蒱数十立者，山也。</a:t>
            </a:r>
            <a:endParaRPr lang="zh-CN" altLang="en-US" sz="3200" dirty="0">
              <a:solidFill>
                <a:srgbClr val="19A382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rgbClr val="19A382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日出时：极天云一线异色——须臾成五采——日上，正赤如丹，下有红光动摇承之  </a:t>
            </a:r>
            <a:endParaRPr lang="zh-CN" altLang="en-US" sz="3200" dirty="0">
              <a:solidFill>
                <a:srgbClr val="19A382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rgbClr val="19A382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日出后：回视日观以西峰——或得日，或否，绛皓驳色———而皆若偻</a:t>
            </a:r>
            <a:endParaRPr lang="zh-CN" altLang="en-US" sz="3200" dirty="0">
              <a:solidFill>
                <a:srgbClr val="19A382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5" name="文本框 4"/>
          <p:cNvSpPr txBox="1"/>
          <p:nvPr/>
        </p:nvSpPr>
        <p:spPr>
          <a:xfrm>
            <a:off x="271145" y="521970"/>
            <a:ext cx="860171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rgbClr val="19A382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</a:t>
            </a:r>
            <a:r>
              <a:rPr lang="zh-CN" altLang="en-US" sz="3200" dirty="0">
                <a:solidFill>
                  <a:srgbClr val="19A382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②正面描写和侧面描写结合</a:t>
            </a:r>
            <a:endParaRPr lang="zh-CN" altLang="en-US" sz="3200" dirty="0">
              <a:solidFill>
                <a:srgbClr val="19A382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rgbClr val="19A382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“日上，正赤如丹，下有红光动摇承之，或曰：“此东海也。”这是正面描写。</a:t>
            </a:r>
            <a:endParaRPr lang="zh-CN" altLang="en-US" sz="3200" dirty="0">
              <a:solidFill>
                <a:srgbClr val="19A382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rgbClr val="19A382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“回视日观以西峰，或得日，或否，绛皓驳色，而皆若偻。”这是侧面描写。</a:t>
            </a:r>
            <a:endParaRPr lang="zh-CN" altLang="en-US" sz="3200" dirty="0">
              <a:solidFill>
                <a:srgbClr val="19A382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画面特点：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色泽炽烈，气势雄阔，生机勃勃，对比映衬之下，足见其阳刚之美。</a:t>
            </a:r>
            <a:endParaRPr lang="en-US" sz="32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b="1" dirty="0" err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3200" b="1" dirty="0" err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sz="3200" b="1" dirty="0" err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观察顺序</a:t>
            </a:r>
            <a:r>
              <a:rPr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       </a:t>
            </a:r>
            <a:endParaRPr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3200" b="1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由暗到明（稍见云中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……→</a:t>
            </a:r>
            <a:r>
              <a:rPr sz="3200" b="1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正赤如丹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 ）</a:t>
            </a:r>
            <a:endParaRPr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3200" b="1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同近到远（自足下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……→</a:t>
            </a:r>
            <a:r>
              <a:rPr sz="3200" b="1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极天云一线异色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 </a:t>
            </a:r>
            <a:endParaRPr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3200" b="1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由东到西（亭东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……→</a:t>
            </a:r>
            <a:r>
              <a:rPr sz="3200" b="1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回视日观以峰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 </a:t>
            </a:r>
            <a:endParaRPr lang="zh-CN" altLang="en-US" sz="3200" dirty="0">
              <a:solidFill>
                <a:srgbClr val="19A382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267335" y="1108075"/>
            <a:ext cx="8633460" cy="5454015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泰山的人文景观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（略写）</a:t>
            </a: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提到点缀于日观亭附近或下山路上的建筑和石刻等名胜古迹，可说是一幅日观峰古迹图。</a:t>
            </a:r>
            <a:endParaRPr lang="en-US" altLang="zh-CN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大凡作山水画，既要有山有水，还要有人物，又要点缀一些屋宇和其它，这里简要介绍一些泰山的建筑和古迹，既增强了游记的知识性，也有助于表现历史悠久的泰山的个性特征和整体风貌。    </a:t>
            </a:r>
            <a:r>
              <a:rPr lang="zh-CN" altLang="en-US" sz="36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 </a:t>
            </a:r>
            <a:br>
              <a:rPr lang="zh-CN" altLang="en-US" sz="36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zh-CN" altLang="en-US" b="1" dirty="0">
              <a:solidFill>
                <a:srgbClr val="00336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3200" dirty="0">
              <a:solidFill>
                <a:srgbClr val="19A382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marL="0" indent="0">
              <a:buNone/>
            </a:pPr>
            <a:br>
              <a:rPr lang="zh-CN" altLang="en-US" sz="32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sz="3200" b="1" dirty="0">
              <a:solidFill>
                <a:srgbClr val="00336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7335" y="339725"/>
            <a:ext cx="354647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第四段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 spd="slow"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88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8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8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8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88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88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88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415925" y="1286510"/>
            <a:ext cx="8312785" cy="4765675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介绍泰山的自然景观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（略写）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完美地写出了冬季泰山的特征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写景补充让人对冬天泰山的了解更全面。             1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先看三多三少：石与土，石头较之于土坚硬，显得刚劲有力，多石少土，突出了泰山的阳刚之气；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32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</a:t>
            </a:r>
            <a:r>
              <a:rPr lang="zh-CN" altLang="en-US" sz="32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平方意为方方正正，有棱有角，而圜则显得柔和流畅，少了伟丈夫的气概，多平方少圈，泰山雄伟之势自出；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0825" y="410845"/>
            <a:ext cx="354647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第五段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 spd="slow"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88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8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8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5775" y="769620"/>
            <a:ext cx="7734935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00000"/>
              </a:lnSpc>
              <a:buFontTx/>
              <a:buNone/>
            </a:pPr>
            <a:r>
              <a:rPr lang="en-US" sz="3200" b="1" dirty="0">
                <a:solidFill>
                  <a:srgbClr val="26B394"/>
                </a:solidFill>
                <a:latin typeface="+mn-ea"/>
                <a:ea typeface="+mn-ea"/>
                <a:cs typeface="+mn-ea"/>
                <a:sym typeface="+mn-ea"/>
              </a:rPr>
              <a:t>      </a:t>
            </a:r>
            <a:r>
              <a:rPr lang="en-US" altLang="zh-CN" sz="3200" dirty="0">
                <a:solidFill>
                  <a:srgbClr val="003366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3200" dirty="0">
                <a:solidFill>
                  <a:srgbClr val="003366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杂树给人零乱之感，松却傲霜斗雪，令人钦佩，风雪中那生长在石头鳞隙里的松树，屹立在泰山之巅更显得庄严肃穆，泰山也因此平添十分魅力。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buFontTx/>
              <a:buNone/>
            </a:pPr>
            <a:r>
              <a:rPr lang="en-US" sz="3200" b="1" dirty="0">
                <a:solidFill>
                  <a:srgbClr val="26B394"/>
                </a:solidFill>
                <a:latin typeface="+mn-ea"/>
                <a:ea typeface="+mn-ea"/>
                <a:cs typeface="+mn-ea"/>
                <a:sym typeface="+mn-ea"/>
              </a:rPr>
              <a:t>       </a:t>
            </a: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、冰雪，无瀑水，无鸟兽音迹给了泰山一种晶莹凝固静穆的美；“至日观数里内无树而雪与人膝齐”则写出了大雪中泰山的人迹罕至和安静神秘。这是作者游山之后对泰山的总体印象。此段并非只为体现桐城派的考据特色，看似平淡无奇，实际上不可缺少。</a:t>
            </a:r>
            <a:endParaRPr lang="en-US" altLang="zh-CN" sz="3200" b="1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1" name="文本框 4"/>
          <p:cNvSpPr txBox="1"/>
          <p:nvPr/>
        </p:nvSpPr>
        <p:spPr>
          <a:xfrm>
            <a:off x="476250" y="523240"/>
            <a:ext cx="819150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思考：最后两段有什么作用？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rgbClr val="19A382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</a:t>
            </a:r>
            <a:r>
              <a:rPr lang="en-US" altLang="zh-CN" sz="3200" dirty="0">
                <a:solidFill>
                  <a:srgbClr val="19A382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1</a:t>
            </a:r>
            <a:r>
              <a:rPr lang="zh-CN" altLang="en-US" sz="3200" dirty="0">
                <a:solidFill>
                  <a:srgbClr val="19A382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、</a:t>
            </a:r>
            <a:r>
              <a:rPr lang="zh-CN" altLang="en-US" sz="3200" dirty="0">
                <a:solidFill>
                  <a:srgbClr val="19A382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从行文看，最后两个自然段对泰山的人文景观和自然景观是略写。这些静物无论在哪个季节都能看见，而且是人人皆知的，所以作者略写。</a:t>
            </a:r>
            <a:endParaRPr lang="zh-CN" altLang="en-US" sz="3200" dirty="0">
              <a:solidFill>
                <a:srgbClr val="19A382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rgbClr val="19A382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2</a:t>
            </a:r>
            <a:r>
              <a:rPr lang="zh-CN" altLang="en-US" sz="3200" dirty="0">
                <a:solidFill>
                  <a:srgbClr val="19A382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、</a:t>
            </a:r>
            <a:r>
              <a:rPr lang="zh-CN" altLang="en-US" sz="3200" dirty="0">
                <a:solidFill>
                  <a:srgbClr val="19A382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作用：写人文景观突现了泰山的古老风貌和悠久的历史文化，而风雪中不在道旁的石刻“皆不及往”，交代了冬季泰山的安静险峻，也给游者留下了一丝遗憾。</a:t>
            </a:r>
            <a:endParaRPr lang="zh-CN" altLang="en-US" sz="3200" dirty="0">
              <a:solidFill>
                <a:srgbClr val="19A382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rgbClr val="19A382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3</a:t>
            </a:r>
            <a:r>
              <a:rPr lang="zh-CN" altLang="en-US" sz="3200" dirty="0">
                <a:solidFill>
                  <a:srgbClr val="19A382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、</a:t>
            </a:r>
            <a:r>
              <a:rPr lang="zh-CN" altLang="en-US" sz="3200" dirty="0">
                <a:solidFill>
                  <a:srgbClr val="19A382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从写法上看它与第2段相照应，行程有始有终，文章脉络清晰。同时将泰山的特点进一步补充完整。</a:t>
            </a:r>
            <a:endParaRPr lang="zh-CN" altLang="en-US" sz="3200" dirty="0">
              <a:solidFill>
                <a:srgbClr val="19A382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PA-102217"/>
          <p:cNvGrpSpPr/>
          <p:nvPr>
            <p:custDataLst>
              <p:tags r:id="rId1"/>
            </p:custDataLst>
          </p:nvPr>
        </p:nvGrpSpPr>
        <p:grpSpPr>
          <a:xfrm>
            <a:off x="3367344" y="642030"/>
            <a:ext cx="2570541" cy="860370"/>
            <a:chOff x="4713010" y="1227788"/>
            <a:chExt cx="5040000" cy="1057746"/>
          </a:xfrm>
        </p:grpSpPr>
        <p:sp>
          <p:nvSpPr>
            <p:cNvPr id="36" name="PA-圆角矩形 30"/>
            <p:cNvSpPr/>
            <p:nvPr>
              <p:custDataLst>
                <p:tags r:id="rId2"/>
              </p:custDataLst>
            </p:nvPr>
          </p:nvSpPr>
          <p:spPr>
            <a:xfrm>
              <a:off x="4713010" y="1227788"/>
              <a:ext cx="5040000" cy="1057746"/>
            </a:xfrm>
            <a:prstGeom prst="roundRect">
              <a:avLst>
                <a:gd name="adj" fmla="val 0"/>
              </a:avLst>
            </a:prstGeom>
            <a:noFill/>
            <a:ln w="25400" cap="flat" cmpd="sng">
              <a:solidFill>
                <a:srgbClr val="C0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PA-矩形 31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4909885" y="1326297"/>
              <a:ext cx="4646248" cy="860727"/>
            </a:xfrm>
            <a:prstGeom prst="rect">
              <a:avLst/>
            </a:prstGeom>
            <a:solidFill>
              <a:srgbClr val="C00000"/>
            </a:solidFill>
            <a:ln w="9525">
              <a:noFill/>
            </a:ln>
            <a:effectLst/>
          </p:spPr>
          <p:txBody>
            <a:bodyPr anchor="ctr"/>
            <a:lstStyle/>
            <a:p>
              <a:pPr algn="ctr"/>
              <a:r>
                <a:rPr lang="zh-CN" altLang="en-US" sz="2800" dirty="0">
                  <a:solidFill>
                    <a:srgbClr val="FFFFFF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写作特点</a:t>
              </a:r>
              <a:endParaRPr lang="zh-CN" altLang="en-US" sz="2800" dirty="0">
                <a:solidFill>
                  <a:srgbClr val="FFFFF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45795" y="2014855"/>
            <a:ext cx="801370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4400" b="1" dirty="0">
                <a:latin typeface="宋体" panose="02010600030101010101" pitchFamily="2" charset="-122"/>
                <a:cs typeface="宋体" panose="02010600030101010101" pitchFamily="2" charset="-122"/>
              </a:rPr>
              <a:t>1、章法严明，剪裁得当。</a:t>
            </a:r>
            <a:endParaRPr lang="zh-CN" sz="4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4400" b="1" dirty="0">
                <a:latin typeface="宋体" panose="02010600030101010101" pitchFamily="2" charset="-122"/>
                <a:cs typeface="宋体" panose="02010600030101010101" pitchFamily="2" charset="-122"/>
              </a:rPr>
              <a:t>2、善于抓住景物特征，巧妙进行烘托。</a:t>
            </a:r>
            <a:endParaRPr lang="zh-CN" sz="4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4400" b="1" dirty="0">
                <a:latin typeface="宋体" panose="02010600030101010101" pitchFamily="2" charset="-122"/>
                <a:cs typeface="宋体" panose="02010600030101010101" pitchFamily="2" charset="-122"/>
              </a:rPr>
              <a:t>3、用笔简洁，词语精当。</a:t>
            </a:r>
            <a:endParaRPr lang="zh-CN" sz="4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4400" b="1" dirty="0">
                <a:latin typeface="宋体" panose="02010600030101010101" pitchFamily="2" charset="-122"/>
                <a:cs typeface="宋体" panose="02010600030101010101" pitchFamily="2" charset="-122"/>
              </a:rPr>
              <a:t>4、句式多变，用此灵活传神。</a:t>
            </a:r>
            <a:endParaRPr lang="zh-CN" altLang="en-US" sz="4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3"/>
          <p:cNvSpPr/>
          <p:nvPr/>
        </p:nvSpPr>
        <p:spPr>
          <a:xfrm>
            <a:off x="522288" y="919163"/>
            <a:ext cx="80994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Clr>
                <a:schemeClr val="accent1"/>
              </a:buClr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总结</a:t>
            </a:r>
            <a:endParaRPr lang="zh-CN" altLang="en-US" sz="32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891" name="文本框 2"/>
          <p:cNvSpPr txBox="1"/>
          <p:nvPr/>
        </p:nvSpPr>
        <p:spPr>
          <a:xfrm>
            <a:off x="965835" y="1536383"/>
            <a:ext cx="721360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tabLst>
                <a:tab pos="1028700" algn="l"/>
                <a:tab pos="1851025" algn="l"/>
                <a:tab pos="2538730" algn="l"/>
                <a:tab pos="3222625" algn="l"/>
              </a:tabLst>
            </a:pPr>
            <a:r>
              <a:rPr lang="en-US" altLang="zh-CN" sz="3200" b="1" dirty="0">
                <a:solidFill>
                  <a:srgbClr val="19A382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</a:t>
            </a:r>
            <a:r>
              <a:rPr lang="zh-CN" altLang="zh-CN" sz="3200" b="1" dirty="0">
                <a:solidFill>
                  <a:srgbClr val="19A382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rgbClr val="19A382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登泰山记</a:t>
            </a:r>
            <a:r>
              <a:rPr lang="zh-CN" altLang="zh-CN" sz="3200" b="1" dirty="0">
                <a:solidFill>
                  <a:srgbClr val="19A382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》</a:t>
            </a:r>
            <a:r>
              <a:rPr lang="zh-CN" altLang="en-US" sz="3200" b="1" dirty="0">
                <a:solidFill>
                  <a:srgbClr val="19A382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叙述了作者同友人一起冬日登泰山观日出的经过，生动地描绘了雪后初晴的瑰丽景色和日出时的雄浑景象，抒发了作者对泰山的赞美之情，表现了作者的阔大胸怀和审美情趣。</a:t>
            </a:r>
            <a:endParaRPr lang="zh-CN" altLang="en-US" sz="3200" b="1" dirty="0">
              <a:solidFill>
                <a:srgbClr val="19A382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50" name="Text Box 6"/>
          <p:cNvSpPr txBox="1"/>
          <p:nvPr/>
        </p:nvSpPr>
        <p:spPr>
          <a:xfrm>
            <a:off x="245079" y="1588941"/>
            <a:ext cx="8815070" cy="4031873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+mn-ea"/>
                <a:ea typeface="+mn-ea"/>
              </a:rPr>
              <a:t>1.</a:t>
            </a:r>
            <a:r>
              <a:rPr lang="zh-CN" altLang="en-US" sz="3200" b="1" dirty="0">
                <a:latin typeface="+mn-ea"/>
                <a:ea typeface="+mn-ea"/>
              </a:rPr>
              <a:t>比较下列句子中加点词的意义和用法，判断正确的一项是（  ）</a:t>
            </a:r>
            <a:endParaRPr lang="zh-CN" altLang="en-US" sz="3200" b="1" dirty="0">
              <a:latin typeface="+mn-ea"/>
              <a:ea typeface="+mn-ea"/>
            </a:endParaRPr>
          </a:p>
          <a:p>
            <a:r>
              <a:rPr lang="zh-CN" altLang="en-US" sz="3200" b="1" dirty="0">
                <a:latin typeface="+mn-ea"/>
                <a:ea typeface="+mn-ea"/>
              </a:rPr>
              <a:t>①及既上，苍山负雪②今所经中岭及山巅崖限当道者 ③亭东自足下皆云漫 ④其远古刻尽漫失</a:t>
            </a:r>
            <a:endParaRPr lang="zh-CN" altLang="en-US" sz="3200" b="1" dirty="0">
              <a:latin typeface="+mn-ea"/>
              <a:ea typeface="+mn-ea"/>
            </a:endParaRPr>
          </a:p>
          <a:p>
            <a:r>
              <a:rPr lang="en-US" altLang="zh-CN" sz="3200" b="1" dirty="0">
                <a:latin typeface="+mn-ea"/>
                <a:ea typeface="+mn-ea"/>
              </a:rPr>
              <a:t>A.①②</a:t>
            </a:r>
            <a:r>
              <a:rPr lang="zh-CN" altLang="en-US" sz="3200" b="1" dirty="0">
                <a:latin typeface="+mn-ea"/>
                <a:ea typeface="+mn-ea"/>
              </a:rPr>
              <a:t>不同，③④相同。</a:t>
            </a:r>
            <a:endParaRPr lang="zh-CN" altLang="en-US" sz="3200" b="1" dirty="0">
              <a:latin typeface="+mn-ea"/>
              <a:ea typeface="+mn-ea"/>
            </a:endParaRPr>
          </a:p>
          <a:p>
            <a:r>
              <a:rPr lang="en-US" altLang="zh-CN" sz="3200" b="1" dirty="0">
                <a:latin typeface="+mn-ea"/>
                <a:ea typeface="+mn-ea"/>
              </a:rPr>
              <a:t>B.①②</a:t>
            </a:r>
            <a:r>
              <a:rPr lang="zh-CN" altLang="en-US" sz="3200" b="1" dirty="0">
                <a:latin typeface="+mn-ea"/>
                <a:ea typeface="+mn-ea"/>
              </a:rPr>
              <a:t>不同，③④不同。</a:t>
            </a:r>
            <a:endParaRPr lang="zh-CN" altLang="en-US" sz="3200" b="1" dirty="0">
              <a:latin typeface="+mn-ea"/>
              <a:ea typeface="+mn-ea"/>
            </a:endParaRPr>
          </a:p>
          <a:p>
            <a:r>
              <a:rPr lang="en-US" altLang="zh-CN" sz="3200" b="1" dirty="0">
                <a:latin typeface="+mn-ea"/>
                <a:ea typeface="+mn-ea"/>
              </a:rPr>
              <a:t>C.①②</a:t>
            </a:r>
            <a:r>
              <a:rPr lang="zh-CN" altLang="en-US" sz="3200" b="1" dirty="0">
                <a:latin typeface="+mn-ea"/>
                <a:ea typeface="+mn-ea"/>
              </a:rPr>
              <a:t>相同，③④不同。</a:t>
            </a:r>
            <a:endParaRPr lang="zh-CN" altLang="en-US" sz="3200" b="1" dirty="0">
              <a:latin typeface="+mn-ea"/>
              <a:ea typeface="+mn-ea"/>
            </a:endParaRPr>
          </a:p>
          <a:p>
            <a:r>
              <a:rPr lang="en-US" altLang="zh-CN" sz="3200" b="1" dirty="0">
                <a:latin typeface="+mn-ea"/>
                <a:ea typeface="+mn-ea"/>
              </a:rPr>
              <a:t>D.①②</a:t>
            </a:r>
            <a:r>
              <a:rPr lang="zh-CN" altLang="en-US" sz="3200" b="1" dirty="0">
                <a:latin typeface="+mn-ea"/>
                <a:ea typeface="+mn-ea"/>
              </a:rPr>
              <a:t>相同，③④相同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en-US" sz="3200" dirty="0">
              <a:latin typeface="+mn-ea"/>
              <a:ea typeface="+mn-ea"/>
            </a:endParaRPr>
          </a:p>
        </p:txBody>
      </p:sp>
      <p:grpSp>
        <p:nvGrpSpPr>
          <p:cNvPr id="35" name="PA-102217"/>
          <p:cNvGrpSpPr/>
          <p:nvPr>
            <p:custDataLst>
              <p:tags r:id="rId1"/>
            </p:custDataLst>
          </p:nvPr>
        </p:nvGrpSpPr>
        <p:grpSpPr>
          <a:xfrm>
            <a:off x="3367344" y="642030"/>
            <a:ext cx="2570541" cy="860370"/>
            <a:chOff x="4713010" y="1227788"/>
            <a:chExt cx="5040000" cy="1057746"/>
          </a:xfrm>
        </p:grpSpPr>
        <p:sp>
          <p:nvSpPr>
            <p:cNvPr id="36" name="PA-圆角矩形 30"/>
            <p:cNvSpPr/>
            <p:nvPr>
              <p:custDataLst>
                <p:tags r:id="rId2"/>
              </p:custDataLst>
            </p:nvPr>
          </p:nvSpPr>
          <p:spPr>
            <a:xfrm>
              <a:off x="4713010" y="1227788"/>
              <a:ext cx="5040000" cy="1057746"/>
            </a:xfrm>
            <a:prstGeom prst="roundRect">
              <a:avLst>
                <a:gd name="adj" fmla="val 0"/>
              </a:avLst>
            </a:prstGeom>
            <a:noFill/>
            <a:ln w="25400" cap="flat" cmpd="sng">
              <a:solidFill>
                <a:srgbClr val="C0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PA-矩形 31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4909885" y="1326297"/>
              <a:ext cx="4646248" cy="860727"/>
            </a:xfrm>
            <a:prstGeom prst="rect">
              <a:avLst/>
            </a:prstGeom>
            <a:solidFill>
              <a:srgbClr val="C00000"/>
            </a:solidFill>
            <a:ln w="9525">
              <a:noFill/>
            </a:ln>
            <a:effectLst/>
          </p:spPr>
          <p:txBody>
            <a:bodyPr anchor="ctr"/>
            <a:lstStyle/>
            <a:p>
              <a:pPr algn="ctr"/>
              <a:r>
                <a:rPr lang="zh-CN" altLang="en-US" sz="2800" dirty="0">
                  <a:solidFill>
                    <a:srgbClr val="FFFFFF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小试牛刀</a:t>
              </a:r>
              <a:endParaRPr lang="zh-CN" altLang="en-US" sz="2800" dirty="0">
                <a:solidFill>
                  <a:srgbClr val="FFFFF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754651" y="2044939"/>
            <a:ext cx="14262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C00000"/>
                </a:solidFill>
                <a:latin typeface="宋体" panose="02010600030101010101" pitchFamily="2" charset="-122"/>
              </a:rPr>
              <a:t>B</a:t>
            </a:r>
            <a:endParaRPr lang="en-US" altLang="zh-CN" sz="36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2264" y="5787202"/>
            <a:ext cx="86406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kern="100" dirty="0">
                <a:solidFill>
                  <a:srgbClr val="C00000"/>
                </a:solidFill>
                <a:effectLst/>
                <a:latin typeface="+mn-ea"/>
                <a:ea typeface="+mn-ea"/>
              </a:rPr>
              <a:t>解析：①等到，②到达，③弥漫，④磨灭。</a:t>
            </a:r>
            <a:endParaRPr lang="zh-CN" altLang="en-US" sz="3600" b="1" kern="100" dirty="0">
              <a:solidFill>
                <a:srgbClr val="C00000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0" grpId="0"/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4485" y="647641"/>
            <a:ext cx="8495030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b="1" dirty="0"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</a:rPr>
              <a:t>下列句子中加点的词语，古今意义不同的一句是（   ）</a:t>
            </a:r>
            <a:endParaRPr lang="zh-CN" altLang="en-US" sz="36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600" b="1" dirty="0">
                <a:latin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</a:rPr>
              <a:t>郦道元所谓环水也            </a:t>
            </a:r>
            <a:endParaRPr lang="en-US" altLang="zh-CN" sz="36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600" b="1" dirty="0">
                <a:latin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</a:rPr>
              <a:t>而半山居雾若带然</a:t>
            </a:r>
            <a:endParaRPr lang="zh-CN" altLang="en-US" sz="36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600" b="1" dirty="0">
                <a:latin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</a:rPr>
              <a:t>与子颍坐日观亭，待日出      </a:t>
            </a:r>
            <a:endParaRPr lang="en-US" altLang="zh-CN" sz="36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600" b="1" dirty="0">
                <a:latin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</a:rPr>
              <a:t>石苍黑色，多平方</a:t>
            </a:r>
            <a:endParaRPr lang="zh-CN" altLang="en-US" sz="36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52257" y="1191237"/>
            <a:ext cx="7885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C00000"/>
                </a:solidFill>
                <a:latin typeface="+mn-ea"/>
                <a:ea typeface="+mn-ea"/>
              </a:rPr>
              <a:t>D</a:t>
            </a:r>
            <a:endParaRPr lang="zh-CN" altLang="en-US" sz="36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8840" y="5150840"/>
            <a:ext cx="83302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kern="100" dirty="0">
                <a:solidFill>
                  <a:srgbClr val="C00000"/>
                </a:solidFill>
                <a:effectLst/>
                <a:latin typeface="+mn-ea"/>
                <a:ea typeface="+mn-ea"/>
              </a:rPr>
              <a:t>解析：</a:t>
            </a:r>
            <a:r>
              <a:rPr lang="en-US" altLang="zh-CN" sz="3600" b="1" kern="100" dirty="0">
                <a:solidFill>
                  <a:srgbClr val="C00000"/>
                </a:solidFill>
                <a:effectLst/>
                <a:latin typeface="+mn-ea"/>
                <a:ea typeface="+mn-ea"/>
              </a:rPr>
              <a:t>D.“</a:t>
            </a:r>
            <a:r>
              <a:rPr lang="zh-CN" altLang="en-US" sz="3600" b="1" kern="100" dirty="0">
                <a:solidFill>
                  <a:srgbClr val="C00000"/>
                </a:solidFill>
                <a:effectLst/>
                <a:latin typeface="+mn-ea"/>
                <a:ea typeface="+mn-ea"/>
              </a:rPr>
              <a:t>平方”是“平整方正”</a:t>
            </a:r>
            <a:endParaRPr lang="zh-CN" altLang="en-US" sz="3600" b="1" kern="100" dirty="0">
              <a:solidFill>
                <a:srgbClr val="C00000"/>
              </a:solidFill>
              <a:effectLst/>
              <a:latin typeface="+mn-ea"/>
              <a:ea typeface="+mn-ea"/>
            </a:endParaRPr>
          </a:p>
          <a:p>
            <a:endParaRPr lang="zh-CN" altLang="en-US" sz="36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PA-102217"/>
          <p:cNvGrpSpPr/>
          <p:nvPr>
            <p:custDataLst>
              <p:tags r:id="rId1"/>
            </p:custDataLst>
          </p:nvPr>
        </p:nvGrpSpPr>
        <p:grpSpPr>
          <a:xfrm>
            <a:off x="3286699" y="534715"/>
            <a:ext cx="2570541" cy="860370"/>
            <a:chOff x="4713010" y="1227788"/>
            <a:chExt cx="5040000" cy="1057746"/>
          </a:xfrm>
        </p:grpSpPr>
        <p:sp>
          <p:nvSpPr>
            <p:cNvPr id="36" name="PA-圆角矩形 30"/>
            <p:cNvSpPr/>
            <p:nvPr>
              <p:custDataLst>
                <p:tags r:id="rId2"/>
              </p:custDataLst>
            </p:nvPr>
          </p:nvSpPr>
          <p:spPr>
            <a:xfrm>
              <a:off x="4713010" y="1227788"/>
              <a:ext cx="5040000" cy="1057746"/>
            </a:xfrm>
            <a:prstGeom prst="roundRect">
              <a:avLst>
                <a:gd name="adj" fmla="val 0"/>
              </a:avLst>
            </a:prstGeom>
            <a:noFill/>
            <a:ln w="25400" cap="flat" cmpd="sng">
              <a:solidFill>
                <a:srgbClr val="C0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PA-矩形 31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4909885" y="1326297"/>
              <a:ext cx="4646248" cy="860727"/>
            </a:xfrm>
            <a:prstGeom prst="rect">
              <a:avLst/>
            </a:prstGeom>
            <a:solidFill>
              <a:srgbClr val="C00000"/>
            </a:solidFill>
            <a:ln w="9525">
              <a:noFill/>
            </a:ln>
            <a:effectLst/>
          </p:spPr>
          <p:txBody>
            <a:bodyPr anchor="ctr"/>
            <a:lstStyle/>
            <a:p>
              <a:pPr algn="ctr"/>
              <a:r>
                <a:rPr lang="zh-CN" altLang="en-US" sz="2800" dirty="0">
                  <a:solidFill>
                    <a:srgbClr val="FFFFFF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写作背景</a:t>
              </a:r>
              <a:endParaRPr lang="zh-CN" altLang="en-US" sz="2800" dirty="0">
                <a:solidFill>
                  <a:srgbClr val="FFFFF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438150" y="1711960"/>
            <a:ext cx="8267700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30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乾隆三十八年（1773），清廷开四库全书馆，姚鼐被荐入馆充篡修官。此职本应朝林方可充任，独等8人破格当选。乾隆三十九（1774），在朝廷任职的姚鼐来到山东，和友人相约登上了东岳泰山，后来就有了著名的《登泰山记》一文。</a:t>
            </a:r>
            <a:endParaRPr sz="30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sz="30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【伴读】《四库全书》是在乾隆年间耗时十三年编成的。分经、史、子、集四部，故名四库。可以称为中华传统文化最丰富最完备的集成之作。</a:t>
            </a:r>
            <a:endParaRPr sz="30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8418" y="624904"/>
            <a:ext cx="8867163" cy="50167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indent="457200" algn="just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kern="100" dirty="0">
                <a:effectLst/>
                <a:latin typeface="+mn-ea"/>
                <a:ea typeface="+mn-ea"/>
              </a:rPr>
              <a:t>3</a:t>
            </a:r>
            <a:r>
              <a:rPr lang="zh-CN" altLang="en-US" sz="3200" b="1" kern="100" dirty="0">
                <a:effectLst/>
                <a:latin typeface="+mn-ea"/>
                <a:ea typeface="+mn-ea"/>
              </a:rPr>
              <a:t>．下列说法中不正确的一项是（  ）</a:t>
            </a:r>
            <a:endParaRPr lang="zh-CN" altLang="en-US" sz="3200" b="1" kern="100" dirty="0">
              <a:effectLst/>
              <a:latin typeface="+mn-ea"/>
              <a:ea typeface="+mn-ea"/>
            </a:endParaRPr>
          </a:p>
          <a:p>
            <a:pPr marL="0" marR="0" indent="457200" algn="just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kern="100" dirty="0">
                <a:effectLst/>
                <a:latin typeface="+mn-ea"/>
                <a:ea typeface="+mn-ea"/>
              </a:rPr>
              <a:t>A.</a:t>
            </a:r>
            <a:r>
              <a:rPr lang="zh-CN" altLang="en-US" sz="3200" b="1" kern="100" dirty="0">
                <a:effectLst/>
                <a:latin typeface="+mn-ea"/>
                <a:ea typeface="+mn-ea"/>
              </a:rPr>
              <a:t>山的南面、水的北面为“阳”；山的北面、水的南面为“阴”。</a:t>
            </a:r>
            <a:endParaRPr lang="zh-CN" altLang="en-US" sz="3200" b="1" kern="100" dirty="0">
              <a:effectLst/>
              <a:latin typeface="+mn-ea"/>
              <a:ea typeface="+mn-ea"/>
            </a:endParaRPr>
          </a:p>
          <a:p>
            <a:pPr marL="0" marR="0" indent="457200" algn="just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kern="100" dirty="0">
                <a:effectLst/>
                <a:latin typeface="+mn-ea"/>
                <a:ea typeface="+mn-ea"/>
              </a:rPr>
              <a:t>B.</a:t>
            </a:r>
            <a:r>
              <a:rPr lang="zh-CN" altLang="en-US" sz="3200" b="1" kern="100" dirty="0">
                <a:effectLst/>
                <a:latin typeface="+mn-ea"/>
                <a:ea typeface="+mn-ea"/>
              </a:rPr>
              <a:t>城墙有内外之分，里边的一道为“城”，外边的一道为“郭”。“望晚日城郭”一句中，“城郭”泛指城墙。</a:t>
            </a:r>
            <a:endParaRPr lang="zh-CN" altLang="en-US" sz="3200" b="1" kern="100" dirty="0">
              <a:effectLst/>
              <a:latin typeface="+mn-ea"/>
              <a:ea typeface="+mn-ea"/>
            </a:endParaRPr>
          </a:p>
          <a:p>
            <a:pPr marL="0" marR="0" indent="457200" algn="just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kern="100" dirty="0">
                <a:effectLst/>
                <a:latin typeface="+mn-ea"/>
                <a:ea typeface="+mn-ea"/>
              </a:rPr>
              <a:t>C.</a:t>
            </a:r>
            <a:r>
              <a:rPr lang="zh-CN" altLang="en-US" sz="3200" b="1" kern="100" dirty="0">
                <a:effectLst/>
                <a:latin typeface="+mn-ea"/>
                <a:ea typeface="+mn-ea"/>
              </a:rPr>
              <a:t>农历每月初一为“朔”，十五为“望”，最末一天为“晦”</a:t>
            </a:r>
            <a:endParaRPr lang="zh-CN" altLang="en-US" sz="3200" b="1" kern="100" dirty="0">
              <a:effectLst/>
              <a:latin typeface="+mn-ea"/>
              <a:ea typeface="+mn-ea"/>
            </a:endParaRPr>
          </a:p>
          <a:p>
            <a:pPr marL="0" marR="0" indent="457200" algn="just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kern="100" dirty="0">
                <a:effectLst/>
                <a:latin typeface="+mn-ea"/>
                <a:ea typeface="+mn-ea"/>
              </a:rPr>
              <a:t>D.“</a:t>
            </a:r>
            <a:r>
              <a:rPr lang="zh-CN" altLang="en-US" sz="3200" b="1" kern="100" dirty="0">
                <a:effectLst/>
                <a:latin typeface="+mn-ea"/>
                <a:ea typeface="+mn-ea"/>
              </a:rPr>
              <a:t>桐城姚鼐记”以“桐城”标明自己所属文学流派。</a:t>
            </a:r>
            <a:endParaRPr lang="zh-CN" altLang="en-US" sz="3200" b="1" kern="100" dirty="0">
              <a:effectLst/>
              <a:latin typeface="+mn-ea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33662" y="5657671"/>
            <a:ext cx="9143365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+mn-ea"/>
                <a:ea typeface="+mn-ea"/>
              </a:rPr>
              <a:t>解析：</a:t>
            </a:r>
            <a:r>
              <a:rPr lang="en-US" altLang="zh-CN" sz="3600" b="1" dirty="0">
                <a:solidFill>
                  <a:srgbClr val="C00000"/>
                </a:solidFill>
                <a:latin typeface="+mn-ea"/>
                <a:ea typeface="+mn-ea"/>
              </a:rPr>
              <a:t>D.“</a:t>
            </a:r>
            <a:r>
              <a:rPr lang="zh-CN" altLang="en-US" sz="3600" b="1" dirty="0">
                <a:solidFill>
                  <a:srgbClr val="C00000"/>
                </a:solidFill>
                <a:latin typeface="+mn-ea"/>
                <a:ea typeface="+mn-ea"/>
              </a:rPr>
              <a:t>桐城”为籍贯。</a:t>
            </a:r>
            <a:endParaRPr lang="zh-CN" altLang="en-US" sz="3600" b="1" dirty="0">
              <a:solidFill>
                <a:srgbClr val="C00000"/>
              </a:solidFill>
              <a:latin typeface="+mn-ea"/>
              <a:ea typeface="+mn-ea"/>
            </a:endParaRPr>
          </a:p>
          <a:p>
            <a:endParaRPr lang="zh-CN" altLang="en-US" sz="36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98419" y="570007"/>
            <a:ext cx="1384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C00000"/>
                </a:solidFill>
                <a:latin typeface="宋体" panose="02010600030101010101" pitchFamily="2" charset="-122"/>
              </a:rPr>
              <a:t>D</a:t>
            </a:r>
            <a:endParaRPr lang="en-US" altLang="zh-CN" sz="36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2"/>
          <p:cNvSpPr>
            <a:spLocks noGrp="1"/>
          </p:cNvSpPr>
          <p:nvPr>
            <p:ph idx="1"/>
          </p:nvPr>
        </p:nvSpPr>
        <p:spPr>
          <a:xfrm>
            <a:off x="522288" y="2090738"/>
            <a:ext cx="8099425" cy="4419600"/>
          </a:xfrm>
        </p:spPr>
        <p:txBody>
          <a:bodyPr vert="horz" lIns="91440" tIns="45720" rIns="91440" bIns="45720" anchor="t"/>
          <a:lstStyle/>
          <a:p>
            <a:pPr marL="0" indent="0">
              <a:buNone/>
            </a:pPr>
            <a:r>
              <a:rPr lang="zh-CN" altLang="zh-CN" sz="2400" dirty="0"/>
              <a:t>本文写的是秦朝灭亡后，项羽和刘邦的首次矛盾斗争，是他们以后长达数年斗争的开端。文章通过对“鸿门宴”全过程的描写，揭示了项羽优柔寡断的性格，表现了刘邦善于利用他人性格弱点、善于团结人利用人的特长，在某种程度上预示了两人斗争的结局。</a:t>
            </a:r>
            <a:endParaRPr lang="zh-CN" altLang="zh-CN" sz="2400" dirty="0"/>
          </a:p>
        </p:txBody>
      </p:sp>
      <p:sp>
        <p:nvSpPr>
          <p:cNvPr id="112642" name="Rectangle 3"/>
          <p:cNvSpPr/>
          <p:nvPr/>
        </p:nvSpPr>
        <p:spPr>
          <a:xfrm>
            <a:off x="522288" y="1114425"/>
            <a:ext cx="8099425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chemeClr val="accent1"/>
              </a:buClr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中心思想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pic>
        <p:nvPicPr>
          <p:cNvPr id="11264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870" y="1263015"/>
            <a:ext cx="8684260" cy="4351655"/>
          </a:xfrm>
        </p:spPr>
        <p:txBody>
          <a:bodyPr/>
          <a:lstStyle/>
          <a:p>
            <a:pPr marL="0" indent="0">
              <a:buNone/>
            </a:pPr>
            <a:r>
              <a:rPr 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姚鼐（1732~1815），</a:t>
            </a:r>
            <a:r>
              <a:rPr sz="2600" b="1" dirty="0" err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字姬传，一字梦谷，室名惜抱轩（在今桐城中学内</a:t>
            </a:r>
            <a:r>
              <a:rPr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），</a:t>
            </a:r>
            <a:r>
              <a:rPr sz="2600" b="1" dirty="0" err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世称惜抱先生、姚惜抱，安庆府桐城（今安徽桐城市）人</a:t>
            </a:r>
            <a:r>
              <a:rPr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2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乾隆十五年（1750）中江南乡试，乾隆二十八年（1763）中进士，授庶吉士，三年后散馆改主事，曾任山东、湖南副主考，会试同考官。乾隆三十八年（1773）入《四库全书》馆充纂修官，乾隆三十九年（1774）秋借病辞官。旋归里，以授徒为生，先后主讲扬州梅花书院、安庆敬敷书院、歙县紫阳书院、南京钟山书院，培养了一大批学人弟子。</a:t>
            </a:r>
            <a:endParaRPr sz="2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[</a:t>
            </a:r>
            <a:r>
              <a:rPr sz="2600" b="1" dirty="0" err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作品</a:t>
            </a:r>
            <a:r>
              <a:rPr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]著有《惜抱轩文集》16卷、《文后集》12卷、《惜抱轩诗集》10卷、《笔记》10卷、《尺牍》10卷、《九经说》19卷、《三传补注》3卷、《五七言今体诗钞》18卷，辑成《古文辞类纂》75卷。</a:t>
            </a:r>
            <a:endParaRPr sz="2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35" name="PA-102217"/>
          <p:cNvGrpSpPr/>
          <p:nvPr>
            <p:custDataLst>
              <p:tags r:id="rId1"/>
            </p:custDataLst>
          </p:nvPr>
        </p:nvGrpSpPr>
        <p:grpSpPr>
          <a:xfrm>
            <a:off x="3373059" y="402635"/>
            <a:ext cx="2570541" cy="860370"/>
            <a:chOff x="8411993" y="1227788"/>
            <a:chExt cx="5040000" cy="1057746"/>
          </a:xfrm>
        </p:grpSpPr>
        <p:sp>
          <p:nvSpPr>
            <p:cNvPr id="36" name="PA-圆角矩形 30"/>
            <p:cNvSpPr/>
            <p:nvPr>
              <p:custDataLst>
                <p:tags r:id="rId2"/>
              </p:custDataLst>
            </p:nvPr>
          </p:nvSpPr>
          <p:spPr>
            <a:xfrm>
              <a:off x="8411993" y="1227788"/>
              <a:ext cx="5040000" cy="1057746"/>
            </a:xfrm>
            <a:prstGeom prst="roundRect">
              <a:avLst>
                <a:gd name="adj" fmla="val 0"/>
              </a:avLst>
            </a:prstGeom>
            <a:noFill/>
            <a:ln w="25400" cap="flat" cmpd="sng">
              <a:solidFill>
                <a:srgbClr val="C0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PA-矩形 31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8608868" y="1326297"/>
              <a:ext cx="4646248" cy="860727"/>
            </a:xfrm>
            <a:prstGeom prst="rect">
              <a:avLst/>
            </a:prstGeom>
            <a:solidFill>
              <a:srgbClr val="C00000"/>
            </a:solidFill>
            <a:ln w="9525">
              <a:noFill/>
            </a:ln>
            <a:effectLst/>
          </p:spPr>
          <p:txBody>
            <a:bodyPr anchor="ctr"/>
            <a:lstStyle/>
            <a:p>
              <a:pPr algn="ctr"/>
              <a:r>
                <a:rPr lang="zh-CN" altLang="en-US" sz="2800" dirty="0">
                  <a:solidFill>
                    <a:srgbClr val="FFFFFF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作者简介</a:t>
              </a:r>
              <a:endParaRPr lang="zh-CN" altLang="en-US" sz="2800" dirty="0">
                <a:solidFill>
                  <a:srgbClr val="FFFFF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PA-102217"/>
          <p:cNvGrpSpPr/>
          <p:nvPr>
            <p:custDataLst>
              <p:tags r:id="rId1"/>
            </p:custDataLst>
          </p:nvPr>
        </p:nvGrpSpPr>
        <p:grpSpPr>
          <a:xfrm>
            <a:off x="3397189" y="272460"/>
            <a:ext cx="2570541" cy="860370"/>
            <a:chOff x="8411993" y="1227788"/>
            <a:chExt cx="5040000" cy="1057746"/>
          </a:xfrm>
        </p:grpSpPr>
        <p:sp>
          <p:nvSpPr>
            <p:cNvPr id="36" name="PA-圆角矩形 30"/>
            <p:cNvSpPr/>
            <p:nvPr>
              <p:custDataLst>
                <p:tags r:id="rId2"/>
              </p:custDataLst>
            </p:nvPr>
          </p:nvSpPr>
          <p:spPr>
            <a:xfrm>
              <a:off x="8411993" y="1227788"/>
              <a:ext cx="5040000" cy="1057746"/>
            </a:xfrm>
            <a:prstGeom prst="roundRect">
              <a:avLst>
                <a:gd name="adj" fmla="val 0"/>
              </a:avLst>
            </a:prstGeom>
            <a:noFill/>
            <a:ln w="25400" cap="flat" cmpd="sng">
              <a:solidFill>
                <a:srgbClr val="C0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PA-矩形 31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8608868" y="1326297"/>
              <a:ext cx="4646248" cy="860727"/>
            </a:xfrm>
            <a:prstGeom prst="rect">
              <a:avLst/>
            </a:prstGeom>
            <a:solidFill>
              <a:srgbClr val="C00000"/>
            </a:solidFill>
            <a:ln w="9525">
              <a:noFill/>
            </a:ln>
            <a:effectLst/>
          </p:spPr>
          <p:txBody>
            <a:bodyPr anchor="ctr"/>
            <a:lstStyle/>
            <a:p>
              <a:pPr algn="ctr"/>
              <a:r>
                <a:rPr lang="zh-CN" altLang="en-US" sz="2800" dirty="0">
                  <a:solidFill>
                    <a:srgbClr val="FFFFFF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题目解说</a:t>
              </a:r>
              <a:endParaRPr lang="zh-CN" altLang="en-US" sz="2800" dirty="0">
                <a:solidFill>
                  <a:srgbClr val="FFFFF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290195" y="1132840"/>
            <a:ext cx="878395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3600" b="1" dirty="0"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600" b="1" dirty="0">
                <a:latin typeface="宋体" panose="02010600030101010101" pitchFamily="2" charset="-122"/>
                <a:cs typeface="宋体" panose="02010600030101010101" pitchFamily="2" charset="-122"/>
              </a:rPr>
              <a:t>泰山又名岱山，岱宗、岱岳，东岳、泰岳，气势雄伟磅礴，有“五岳之首”之称。泰山是一座政治色彩浓厚的文化之山，被古人视为“直通帝座”的天堂，成为百姓崇拜帝王告祭的神山，同时，泰山也是一座风光奇秀的自然之山，吸引着无数文人墨客前来观光登临。</a:t>
            </a:r>
            <a:endParaRPr lang="zh-CN" sz="36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304800"/>
            <a:r>
              <a:rPr lang="zh-CN" sz="3600" b="1" dirty="0">
                <a:latin typeface="宋体" panose="02010600030101010101" pitchFamily="2" charset="-122"/>
                <a:cs typeface="宋体" panose="02010600030101010101" pitchFamily="2" charset="-122"/>
              </a:rPr>
              <a:t>  “记”，古代一种散文题材，可以叙事、写景、状物，抒发情怀，抱负，阐述思想观点。</a:t>
            </a:r>
            <a:endParaRPr lang="zh-CN" altLang="en-US" sz="36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文本框 4"/>
          <p:cNvSpPr txBox="1"/>
          <p:nvPr/>
        </p:nvSpPr>
        <p:spPr>
          <a:xfrm>
            <a:off x="358775" y="415925"/>
            <a:ext cx="842581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1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、第1段是环境描写</a:t>
            </a:r>
            <a:r>
              <a:rPr lang="en-US" altLang="zh-CN" sz="24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——</a:t>
            </a:r>
            <a:r>
              <a:rPr lang="zh-CN" altLang="en-US" sz="2400" b="1" dirty="0">
                <a:sym typeface="+mn-ea"/>
              </a:rPr>
              <a:t>泰山地理概貌图</a:t>
            </a:r>
            <a:endParaRPr lang="zh-CN" altLang="en-US" sz="2400" b="1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</a:t>
            </a:r>
            <a:r>
              <a:rPr lang="en-US" altLang="zh-CN" sz="24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、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总写了泰山的地理形势，点出泰山极其最高峰——日观峰的位置。</a:t>
            </a:r>
            <a:r>
              <a:rPr lang="en-US" altLang="zh-CN" sz="24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</a:t>
            </a:r>
            <a:endParaRPr lang="en-US" altLang="zh-CN" sz="2400" b="1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3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、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作者采用由“面”到“线”再到“点”的写法。</a:t>
            </a:r>
            <a:endParaRPr lang="zh-CN" altLang="en-US" sz="2400" b="1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先写汶水和济水的分流，是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“面”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；再引出两水的分界线——古长城，这是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“线”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，然后以古长城作为参照物，点明泰山最高峰——日观峰的位置，这是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“点”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作者用粗笔写出了山、水，古长城，日观峰几样景色，勾画了泰山有层次，有色彩，动静交织的总貌。简略的轮廓勾勒，线条清楚，给读者留下了大量联系，想象的余地。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为下文叙述登泰山路线和日观峰作好了铺垫。</a:t>
            </a:r>
            <a:endParaRPr lang="zh-CN" altLang="en-US" sz="24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7" name="文本框 4"/>
          <p:cNvSpPr txBox="1"/>
          <p:nvPr/>
        </p:nvSpPr>
        <p:spPr>
          <a:xfrm>
            <a:off x="299085" y="535940"/>
            <a:ext cx="8546465" cy="5754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ts val="384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、第2段主要描写作者登山的经过。着力叙写登山的艰难和到达山巅后所见的景象。</a:t>
            </a:r>
            <a:endParaRPr lang="zh-CN" altLang="en-US" sz="3200" b="1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marL="0" lvl="0" indent="0">
              <a:lnSpc>
                <a:spcPts val="384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2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、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登山的时间及自山麓至山顶的途径。</a:t>
            </a:r>
            <a:endParaRPr kumimoji="1" sz="3200" b="1" dirty="0">
              <a:solidFill>
                <a:srgbClr val="C0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ts val="384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时间：乾隆三十九年十二月，点明节令，为下文作铺垫。</a:t>
            </a:r>
            <a:endParaRPr lang="zh-CN" altLang="en-US" sz="3200" b="1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indent="0">
              <a:lnSpc>
                <a:spcPts val="384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登山路线：南麓、中谷、中岭、天门、西谷、山巅。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  </a:t>
            </a:r>
            <a:endParaRPr lang="zh-CN" altLang="en-US" sz="3200" b="1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indent="0">
              <a:lnSpc>
                <a:spcPts val="384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3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、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分为三层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marL="0" lvl="0" indent="0">
              <a:lnSpc>
                <a:spcPts val="384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第一层：从“余以乾隆”到“至于泰安”，写作者来泰山的时间和路线。</a:t>
            </a:r>
            <a:r>
              <a:rPr kumimoji="1"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（旅游路线图）</a:t>
            </a:r>
            <a:endParaRPr lang="zh-CN" altLang="en-US" sz="3200" b="1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7" name="文本框 4"/>
          <p:cNvSpPr txBox="1"/>
          <p:nvPr/>
        </p:nvSpPr>
        <p:spPr>
          <a:xfrm>
            <a:off x="299085" y="251460"/>
            <a:ext cx="854646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第二层：从“是月丁未”到“碰几不可登”，先总后分，写登临泰山的路线。“四十五里，道皆砌石为碰，其级七千有余”三句总写了登山过程。而山势高拔，道路漫长，登山难险，兴致勃勃诸多内容尽寓于此中了。</a:t>
            </a:r>
            <a:endParaRPr lang="zh-CN" altLang="en-US" sz="3200" b="1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（登临泰山图）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</a:t>
            </a:r>
            <a:r>
              <a:rPr kumimoji="1" lang="zh-CN" altLang="en-US" sz="32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途中景象特点：</a:t>
            </a:r>
            <a:r>
              <a:rPr kumimoji="1"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险。①</a:t>
            </a:r>
            <a:r>
              <a:rPr kumimoji="1" lang="en-US" altLang="zh-CN" sz="3200" b="1" dirty="0" err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崖限当道，世谓天门</a:t>
            </a:r>
            <a:r>
              <a:rPr kumimoji="1"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；②</a:t>
            </a:r>
            <a:r>
              <a:rPr kumimoji="1" lang="en-US" altLang="zh-CN" sz="3200" b="1" dirty="0" err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雾重冰坚，磴滑难攀</a:t>
            </a:r>
            <a:r>
              <a:rPr kumimoji="1"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7" name="文本框 4"/>
          <p:cNvSpPr txBox="1"/>
          <p:nvPr/>
        </p:nvSpPr>
        <p:spPr>
          <a:xfrm>
            <a:off x="476885" y="401955"/>
            <a:ext cx="85464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第三层：从“及既上”到段尾。写姚鼐等到了泰山之巅看到的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（泰山夕照图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——</a:t>
            </a:r>
            <a:r>
              <a:rPr lang="zh-CN" altLang="en-US" sz="32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画面明净，色彩柔和，景象恬静，充满阴柔之美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）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  <p:sp>
        <p:nvSpPr>
          <p:cNvPr id="23555" name="文本框 4"/>
          <p:cNvSpPr txBox="1"/>
          <p:nvPr/>
        </p:nvSpPr>
        <p:spPr>
          <a:xfrm>
            <a:off x="476885" y="1863725"/>
            <a:ext cx="828230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4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、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风景画中的精妙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词语。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rgbClr val="00B05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苍山负雪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：不言冰雪覆盖青山，却说青山背负着雪，由被动变为主动，赋静态的青山以人的动态，表现了冰雪之盛，使人想象到苍山宛如一位富有强大生命力的巨人，匍伏在那里，银装素裹，富有神韵。 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5" name="文本框 4"/>
          <p:cNvSpPr txBox="1"/>
          <p:nvPr/>
        </p:nvSpPr>
        <p:spPr>
          <a:xfrm>
            <a:off x="326390" y="428625"/>
            <a:ext cx="849185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rgbClr val="00B05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00B05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明烛天南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：“烛”是一种光化反应。晴日直射雪山，雪山又把吸收的光能反射天南，绘出积雪映照南面天空的夺目光彩，呈现出雪光与日光争辉的奇景。 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B05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半山居雾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：一个“居”字，不仅把动态的物写成静态，使人感受到那种特有的静谧，而且增强了山间云雾缭绕不绝的高峻之感，创造出云雾全然凝滞不动的静穆而奇妙的境界。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PA" val="v5.2.8"/>
</p:tagLst>
</file>

<file path=ppt/tags/tag10.xml><?xml version="1.0" encoding="utf-8"?>
<p:tagLst xmlns:p="http://schemas.openxmlformats.org/presentationml/2006/main">
  <p:tag name="PA" val="v5.2.8"/>
</p:tagLst>
</file>

<file path=ppt/tags/tag11.xml><?xml version="1.0" encoding="utf-8"?>
<p:tagLst xmlns:p="http://schemas.openxmlformats.org/presentationml/2006/main">
  <p:tag name="PA" val="v5.2.8"/>
</p:tagLst>
</file>

<file path=ppt/tags/tag12.xml><?xml version="1.0" encoding="utf-8"?>
<p:tagLst xmlns:p="http://schemas.openxmlformats.org/presentationml/2006/main">
  <p:tag name="PA" val="v5.2.8"/>
</p:tagLst>
</file>

<file path=ppt/tags/tag13.xml><?xml version="1.0" encoding="utf-8"?>
<p:tagLst xmlns:p="http://schemas.openxmlformats.org/presentationml/2006/main">
  <p:tag name="PA" val="v5.2.8"/>
</p:tagLst>
</file>

<file path=ppt/tags/tag14.xml><?xml version="1.0" encoding="utf-8"?>
<p:tagLst xmlns:p="http://schemas.openxmlformats.org/presentationml/2006/main">
  <p:tag name="PA" val="v5.2.8"/>
</p:tagLst>
</file>

<file path=ppt/tags/tag15.xml><?xml version="1.0" encoding="utf-8"?>
<p:tagLst xmlns:p="http://schemas.openxmlformats.org/presentationml/2006/main">
  <p:tag name="PA" val="v5.2.8"/>
</p:tagLst>
</file>

<file path=ppt/tags/tag16.xml><?xml version="1.0" encoding="utf-8"?>
<p:tagLst xmlns:p="http://schemas.openxmlformats.org/presentationml/2006/main">
  <p:tag name="PA" val="v5.2.8"/>
</p:tagLst>
</file>

<file path=ppt/tags/tag2.xml><?xml version="1.0" encoding="utf-8"?>
<p:tagLst xmlns:p="http://schemas.openxmlformats.org/presentationml/2006/main">
  <p:tag name="PA" val="v5.2.8"/>
</p:tagLst>
</file>

<file path=ppt/tags/tag3.xml><?xml version="1.0" encoding="utf-8"?>
<p:tagLst xmlns:p="http://schemas.openxmlformats.org/presentationml/2006/main">
  <p:tag name="PA" val="v5.2.8"/>
</p:tagLst>
</file>

<file path=ppt/tags/tag4.xml><?xml version="1.0" encoding="utf-8"?>
<p:tagLst xmlns:p="http://schemas.openxmlformats.org/presentationml/2006/main">
  <p:tag name="PA" val="v5.2.8"/>
</p:tagLst>
</file>

<file path=ppt/tags/tag5.xml><?xml version="1.0" encoding="utf-8"?>
<p:tagLst xmlns:p="http://schemas.openxmlformats.org/presentationml/2006/main">
  <p:tag name="PA" val="v5.2.8"/>
</p:tagLst>
</file>

<file path=ppt/tags/tag6.xml><?xml version="1.0" encoding="utf-8"?>
<p:tagLst xmlns:p="http://schemas.openxmlformats.org/presentationml/2006/main">
  <p:tag name="PA" val="v5.2.8"/>
</p:tagLst>
</file>

<file path=ppt/tags/tag7.xml><?xml version="1.0" encoding="utf-8"?>
<p:tagLst xmlns:p="http://schemas.openxmlformats.org/presentationml/2006/main">
  <p:tag name="PA" val="v5.2.8"/>
</p:tagLst>
</file>

<file path=ppt/tags/tag8.xml><?xml version="1.0" encoding="utf-8"?>
<p:tagLst xmlns:p="http://schemas.openxmlformats.org/presentationml/2006/main">
  <p:tag name="PA" val="v5.2.8"/>
</p:tagLst>
</file>

<file path=ppt/tags/tag9.xml><?xml version="1.0" encoding="utf-8"?>
<p:tagLst xmlns:p="http://schemas.openxmlformats.org/presentationml/2006/main">
  <p:tag name="PA" val="v5.2.8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3413</Words>
  <Application>WPS 演示</Application>
  <PresentationFormat>全屏显示(4:3)</PresentationFormat>
  <Paragraphs>134</Paragraphs>
  <Slides>21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微软雅黑</vt:lpstr>
      <vt:lpstr>隶书</vt:lpstr>
      <vt:lpstr>楷体</vt:lpstr>
      <vt:lpstr>方正粗黑宋简体</vt:lpstr>
      <vt:lpstr>Tahoma</vt:lpstr>
      <vt:lpstr>Times New Roman</vt:lpstr>
      <vt:lpstr>楷体_GB2312</vt:lpstr>
      <vt:lpstr>黑体</vt:lpstr>
      <vt:lpstr>Arial Unicode MS</vt:lpstr>
      <vt:lpstr>Calibri Light</vt:lpstr>
      <vt:lpstr>方正北魏楷书简体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正确云</Company>
  <LinksUpToDate>false</LinksUpToDate>
  <SharedDoc>false</SharedDoc>
  <HyperlinksChanged>false</HyperlinksChanged>
  <AppVersion>14.0000</AppVersion>
  <Manager>正确云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正确云</dc:title>
  <dc:creator>正确云</dc:creator>
  <cp:keywords>正确云：www.zqy.com</cp:keywords>
  <dc:description>正确云：www.zqy.com</dc:description>
  <dc:subject>正确云</dc:subject>
  <cp:category>正确云</cp:category>
  <cp:lastModifiedBy>Administrator</cp:lastModifiedBy>
  <cp:revision>448</cp:revision>
  <dcterms:created xsi:type="dcterms:W3CDTF">2019-09-17T09:05:00Z</dcterms:created>
  <dcterms:modified xsi:type="dcterms:W3CDTF">2020-11-30T08:57:14Z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