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6" r:id="rId2"/>
  </p:sldMasterIdLst>
  <p:notesMasterIdLst>
    <p:notesMasterId r:id="rId55"/>
  </p:notesMasterIdLst>
  <p:sldIdLst>
    <p:sldId id="394" r:id="rId3"/>
    <p:sldId id="395" r:id="rId4"/>
    <p:sldId id="396" r:id="rId5"/>
    <p:sldId id="397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2" r:id="rId21"/>
    <p:sldId id="413" r:id="rId22"/>
    <p:sldId id="414" r:id="rId23"/>
    <p:sldId id="415" r:id="rId24"/>
    <p:sldId id="416" r:id="rId25"/>
    <p:sldId id="417" r:id="rId26"/>
    <p:sldId id="418" r:id="rId27"/>
    <p:sldId id="419" r:id="rId28"/>
    <p:sldId id="420" r:id="rId29"/>
    <p:sldId id="421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  <p:sldId id="434" r:id="rId43"/>
    <p:sldId id="435" r:id="rId44"/>
    <p:sldId id="436" r:id="rId45"/>
    <p:sldId id="437" r:id="rId46"/>
    <p:sldId id="438" r:id="rId47"/>
    <p:sldId id="439" r:id="rId48"/>
    <p:sldId id="440" r:id="rId49"/>
    <p:sldId id="441" r:id="rId50"/>
    <p:sldId id="442" r:id="rId51"/>
    <p:sldId id="443" r:id="rId52"/>
    <p:sldId id="444" r:id="rId53"/>
    <p:sldId id="445" r:id="rId54"/>
  </p:sldIdLst>
  <p:sldSz cx="11522075" cy="6480175"/>
  <p:notesSz cx="6858000" cy="9144000"/>
  <p:custDataLst>
    <p:tags r:id="rId5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053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32" y="-444"/>
      </p:cViewPr>
      <p:guideLst>
        <p:guide orient="horz" pos="2036"/>
        <p:guide pos="362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D4EC4-DB57-46EA-A2C0-18F19DE486F2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8EAB37-647D-42A1-93AE-E92B4BE6F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110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AB37-647D-42A1-93AE-E92B4BE6F92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AB37-647D-42A1-93AE-E92B4BE6F92E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9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4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0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5.xml"/><Relationship Id="rId4" Type="http://schemas.openxmlformats.org/officeDocument/2006/relationships/tags" Target="../tags/tag12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32928" y="864023"/>
            <a:ext cx="9260754" cy="242879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67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32928" y="3364248"/>
            <a:ext cx="9260754" cy="1391282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27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31800" indent="0" algn="ctr">
              <a:buNone/>
              <a:defRPr sz="1890"/>
            </a:lvl2pPr>
            <a:lvl3pPr marL="864235" indent="0" algn="ctr">
              <a:buNone/>
              <a:defRPr sz="1700"/>
            </a:lvl3pPr>
            <a:lvl4pPr marL="1296035" indent="0" algn="ctr">
              <a:buNone/>
              <a:defRPr sz="1510"/>
            </a:lvl4pPr>
            <a:lvl5pPr marL="1727835" indent="0" algn="ctr">
              <a:buNone/>
              <a:defRPr sz="1510"/>
            </a:lvl5pPr>
            <a:lvl6pPr marL="2160270" indent="0" algn="ctr">
              <a:buNone/>
              <a:defRPr sz="1510"/>
            </a:lvl6pPr>
            <a:lvl7pPr marL="2592070" indent="0" algn="ctr">
              <a:buNone/>
              <a:defRPr sz="1510"/>
            </a:lvl7pPr>
            <a:lvl8pPr marL="3023870" indent="0" algn="ctr">
              <a:buNone/>
              <a:defRPr sz="1510"/>
            </a:lvl8pPr>
            <a:lvl9pPr marL="3456305" indent="0" algn="ctr">
              <a:buNone/>
              <a:defRPr sz="151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74970" y="731358"/>
            <a:ext cx="10369868" cy="5180738"/>
          </a:xfrm>
        </p:spPr>
        <p:txBody>
          <a:bodyPr/>
          <a:lstStyle>
            <a:lvl1pPr marL="215900" indent="-21590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32928" y="2347150"/>
            <a:ext cx="9260754" cy="96267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67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32928" y="3364248"/>
            <a:ext cx="9260754" cy="445618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27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74970" y="1408290"/>
            <a:ext cx="10366465" cy="4497003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216027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32928" y="864023"/>
            <a:ext cx="9260754" cy="242879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67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32928" y="3364248"/>
            <a:ext cx="9260754" cy="1391282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27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31800" indent="0" algn="ctr">
              <a:buNone/>
              <a:defRPr sz="1890"/>
            </a:lvl2pPr>
            <a:lvl3pPr marL="864235" indent="0" algn="ctr">
              <a:buNone/>
              <a:defRPr sz="1700"/>
            </a:lvl3pPr>
            <a:lvl4pPr marL="1296035" indent="0" algn="ctr">
              <a:buNone/>
              <a:defRPr sz="1510"/>
            </a:lvl4pPr>
            <a:lvl5pPr marL="1727835" indent="0" algn="ctr">
              <a:buNone/>
              <a:defRPr sz="1510"/>
            </a:lvl5pPr>
            <a:lvl6pPr marL="2160270" indent="0" algn="ctr">
              <a:buNone/>
              <a:defRPr sz="1510"/>
            </a:lvl6pPr>
            <a:lvl7pPr marL="2592070" indent="0" algn="ctr">
              <a:buNone/>
              <a:defRPr sz="1510"/>
            </a:lvl7pPr>
            <a:lvl8pPr marL="3023870" indent="0" algn="ctr">
              <a:buNone/>
              <a:defRPr sz="1510"/>
            </a:lvl8pPr>
            <a:lvl9pPr marL="3456305" indent="0" algn="ctr">
              <a:buNone/>
              <a:defRPr sz="151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74970" y="1408290"/>
            <a:ext cx="10366465" cy="4497003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216027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881410" y="3636382"/>
            <a:ext cx="7341921" cy="724555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16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881410" y="4360937"/>
            <a:ext cx="7341921" cy="819802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881410" y="3636382"/>
            <a:ext cx="7341921" cy="724555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16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881410" y="4360937"/>
            <a:ext cx="7341921" cy="819802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74970" y="1418495"/>
            <a:ext cx="4892346" cy="4486798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59296" y="1418495"/>
            <a:ext cx="4892346" cy="4486798"/>
          </a:xfrm>
        </p:spPr>
        <p:txBody>
          <a:bodyPr lIns="90000" tIns="46800" rIns="90000" bIns="46800">
            <a:normAutofit/>
          </a:bodyPr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charset="2"/>
              <a:buChar char=""/>
              <a:defRPr sz="132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325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74970" y="1350462"/>
            <a:ext cx="5048846" cy="360577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89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74970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5893109" y="1343402"/>
            <a:ext cx="5048846" cy="360577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89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5893109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574970" y="1469520"/>
            <a:ext cx="4945530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51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001459" y="1469520"/>
            <a:ext cx="4939976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 defTabSz="914400" eaLnBrk="1" fontAlgn="auto" latinLnBrk="0" hangingPunct="1">
              <a:buFont typeface="Arial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9672419" y="864023"/>
            <a:ext cx="986634" cy="4752128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64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64156" y="864023"/>
            <a:ext cx="8665372" cy="4752128"/>
          </a:xfrm>
        </p:spPr>
        <p:txBody>
          <a:bodyPr vert="eaVert" lIns="46800" tIns="46800" rIns="46800" bIns="46800"/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74970" y="731358"/>
            <a:ext cx="10369868" cy="5180738"/>
          </a:xfrm>
        </p:spPr>
        <p:txBody>
          <a:bodyPr/>
          <a:lstStyle>
            <a:lvl1pPr marL="215900" indent="-21590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32928" y="2347150"/>
            <a:ext cx="9260754" cy="96267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67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32928" y="3364248"/>
            <a:ext cx="9260754" cy="445618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27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74970" y="1418495"/>
            <a:ext cx="4892346" cy="4486798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59296" y="1418495"/>
            <a:ext cx="4892346" cy="4486798"/>
          </a:xfrm>
        </p:spPr>
        <p:txBody>
          <a:bodyPr lIns="90000" tIns="46800" rIns="90000" bIns="46800">
            <a:normAutofit/>
          </a:bodyPr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charset="2"/>
              <a:buChar char=""/>
              <a:defRPr sz="132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325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74970" y="1350462"/>
            <a:ext cx="5048846" cy="360577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89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74970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5893109" y="1343402"/>
            <a:ext cx="5048846" cy="360577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89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5893109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574970" y="1469520"/>
            <a:ext cx="4945530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51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001459" y="1469520"/>
            <a:ext cx="4939976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 defTabSz="914400" eaLnBrk="1" fontAlgn="auto" latinLnBrk="0" hangingPunct="1">
              <a:buFont typeface="Arial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9672419" y="864023"/>
            <a:ext cx="986634" cy="4752128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64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64156" y="864023"/>
            <a:ext cx="8665372" cy="4752128"/>
          </a:xfrm>
        </p:spPr>
        <p:txBody>
          <a:bodyPr vert="eaVert" lIns="46800" tIns="46800" rIns="46800" bIns="46800"/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ags" Target="../tags/tag64.xml"/><Relationship Id="rId18" Type="http://schemas.openxmlformats.org/officeDocument/2006/relationships/tags" Target="../tags/tag69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2.xml"/><Relationship Id="rId17" Type="http://schemas.openxmlformats.org/officeDocument/2006/relationships/tags" Target="../tags/tag68.xml"/><Relationship Id="rId2" Type="http://schemas.openxmlformats.org/officeDocument/2006/relationships/slideLayout" Target="../slideLayouts/slideLayout29.xml"/><Relationship Id="rId16" Type="http://schemas.openxmlformats.org/officeDocument/2006/relationships/tags" Target="../tags/tag67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tags" Target="../tags/tag66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ags" Target="../tags/tag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574970" y="574882"/>
            <a:ext cx="10366465" cy="666727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1"/>
            </p:custDataLst>
          </p:nvPr>
        </p:nvSpPr>
        <p:spPr>
          <a:xfrm>
            <a:off x="574970" y="1408290"/>
            <a:ext cx="10366465" cy="44970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2"/>
            </p:custDataLst>
          </p:nvPr>
        </p:nvSpPr>
        <p:spPr>
          <a:xfrm>
            <a:off x="578372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3"/>
            </p:custDataLst>
          </p:nvPr>
        </p:nvSpPr>
        <p:spPr>
          <a:xfrm>
            <a:off x="3889834" y="5966523"/>
            <a:ext cx="3742406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4"/>
            </p:custDataLst>
          </p:nvPr>
        </p:nvSpPr>
        <p:spPr>
          <a:xfrm>
            <a:off x="8389794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2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ransition/>
  <p:txStyles>
    <p:titleStyle>
      <a:lvl1pPr algn="l" defTabSz="864235" rtl="0" eaLnBrk="1" fontAlgn="auto" latinLnBrk="0" hangingPunct="1">
        <a:lnSpc>
          <a:spcPct val="100000"/>
        </a:lnSpc>
        <a:spcBef>
          <a:spcPct val="0"/>
        </a:spcBef>
        <a:buNone/>
        <a:defRPr sz="34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215900" indent="-215900" algn="l" defTabSz="86423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6483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520825" algn="l"/>
        </a:tabLst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10801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5119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charset="2"/>
        <a:buChar char="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1944370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74970" y="574882"/>
            <a:ext cx="10366465" cy="666727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574970" y="1408290"/>
            <a:ext cx="10366465" cy="44970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578372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889834" y="5966523"/>
            <a:ext cx="3742406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389794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/>
  <p:txStyles>
    <p:titleStyle>
      <a:lvl1pPr algn="l" defTabSz="864235" rtl="0" eaLnBrk="1" fontAlgn="auto" latinLnBrk="0" hangingPunct="1">
        <a:lnSpc>
          <a:spcPct val="100000"/>
        </a:lnSpc>
        <a:spcBef>
          <a:spcPct val="0"/>
        </a:spcBef>
        <a:buNone/>
        <a:defRPr sz="34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215900" indent="-215900" algn="l" defTabSz="86423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6483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520825" algn="l"/>
        </a:tabLst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10801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5119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charset="2"/>
        <a:buChar char="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1944370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slide" Target="slide3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slide" Target="slide16.xml"/><Relationship Id="rId5" Type="http://schemas.openxmlformats.org/officeDocument/2006/relationships/slide" Target="slide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38"/>
          <p:cNvSpPr txBox="1">
            <a:spLocks noChangeArrowheads="1"/>
          </p:cNvSpPr>
          <p:nvPr/>
        </p:nvSpPr>
        <p:spPr bwMode="auto">
          <a:xfrm>
            <a:off x="2712720" y="3192780"/>
            <a:ext cx="5403215" cy="110680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6600">
                <a:solidFill>
                  <a:schemeClr val="bg1"/>
                </a:solidFill>
                <a:ea typeface="黑体" pitchFamily="2" charset="-122"/>
              </a:rPr>
              <a:t> </a:t>
            </a:r>
            <a:r>
              <a:rPr lang="zh-CN" altLang="en-US" sz="6600" smtClean="0">
                <a:solidFill>
                  <a:schemeClr val="bg1"/>
                </a:solidFill>
                <a:ea typeface="黑体" pitchFamily="2" charset="-122"/>
              </a:rPr>
              <a:t>  古诗文阅读</a:t>
            </a:r>
            <a:endParaRPr lang="zh-CN" altLang="en-US" sz="6600">
              <a:solidFill>
                <a:schemeClr val="bg1"/>
              </a:solidFill>
              <a:ea typeface="黑体" pitchFamily="2" charset="-122"/>
            </a:endParaRPr>
          </a:p>
        </p:txBody>
      </p:sp>
      <p:pic>
        <p:nvPicPr>
          <p:cNvPr id="18436" name="图片 18435" descr="p_large_E9Ly_40930003e0b32d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" y="-4445"/>
            <a:ext cx="11510645" cy="648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8"/>
          <p:cNvSpPr txBox="1">
            <a:spLocks noChangeArrowheads="1"/>
          </p:cNvSpPr>
          <p:nvPr/>
        </p:nvSpPr>
        <p:spPr bwMode="auto">
          <a:xfrm>
            <a:off x="5566652" y="733133"/>
            <a:ext cx="5402973" cy="1106805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6600">
                <a:solidFill>
                  <a:schemeClr val="bg1"/>
                </a:solidFill>
                <a:ea typeface="黑体" pitchFamily="2" charset="-122"/>
              </a:rPr>
              <a:t> </a:t>
            </a:r>
            <a:r>
              <a:rPr lang="zh-CN" altLang="en-US" sz="6600" smtClean="0">
                <a:solidFill>
                  <a:schemeClr val="bg1"/>
                </a:solidFill>
                <a:ea typeface="黑体" pitchFamily="2" charset="-122"/>
              </a:rPr>
              <a:t> 古诗文阅读</a:t>
            </a:r>
            <a:endParaRPr lang="zh-CN" altLang="en-US" sz="6600">
              <a:solidFill>
                <a:schemeClr val="bg1"/>
              </a:solidFill>
              <a:ea typeface="黑体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2160588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02770" name="Text Box 18"/>
          <p:cNvSpPr txBox="1">
            <a:spLocks noChangeArrowheads="1"/>
          </p:cNvSpPr>
          <p:nvPr/>
        </p:nvSpPr>
        <p:spPr bwMode="auto">
          <a:xfrm>
            <a:off x="703580" y="739775"/>
            <a:ext cx="10668000" cy="2749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2．除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(1)黎明即起，洒扫庭除________(《朱子家训》)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(2)为汉家除残去秽________(《赤壁之战》)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(3)即除魏阉废祠之址以葬之________(《五人墓碑记》)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(4)予除右丞相兼枢密使________(《〈指南录〉后序》)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(5)赵王扫除自迎，执主人之礼，引公子就西阶________(《信陵君列传》)</a:t>
            </a:r>
            <a:r>
              <a:rPr lang="en-US" altLang="zh-CN" sz="2400" b="1">
                <a:solidFill>
                  <a:srgbClr val="008000"/>
                </a:solidFill>
                <a:cs typeface="方正兰亭黑简体" pitchFamily="2" charset="-122"/>
              </a:rPr>
              <a:t>                                      </a:t>
            </a:r>
            <a:endParaRPr lang="zh-CN" altLang="en-US" sz="2400" b="1">
              <a:solidFill>
                <a:srgbClr val="008000"/>
              </a:solidFill>
              <a:cs typeface="方正兰亭黑简体" pitchFamily="2" charset="-122"/>
            </a:endParaRPr>
          </a:p>
        </p:txBody>
      </p:sp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703580" y="3682365"/>
            <a:ext cx="10246995" cy="230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cs typeface="方正兰亭黑简体" pitchFamily="2" charset="-122"/>
              </a:rPr>
              <a:t>[推导助记]　“除”本义为“台阶”。又特指“宫殿上的台阶”。任命、授职、不正是在“宫殿上的台阶”下进行的吗？“台阶”要经常打扫，故又引申出“清除、去掉”之义；岁月“去掉”，则是岁月“流逝、过去”了，“爆竹声中一岁除”中的“除”即是此意。 </a:t>
            </a:r>
          </a:p>
          <a:p>
            <a:pPr fontAlgn="auto">
              <a:lnSpc>
                <a:spcPct val="120000"/>
              </a:lnSpc>
            </a:pPr>
            <a:r>
              <a:rPr sz="2400" b="1">
                <a:solidFill>
                  <a:srgbClr val="C00000"/>
                </a:solidFill>
                <a:cs typeface="方正兰亭黑简体" pitchFamily="2" charset="-122"/>
              </a:rPr>
              <a:t>答案：　(1)台阶　(2)清除，去掉　(3)整修，修理　(4)拜官授职　(5)台阶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70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2160588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02770" name="Text Box 18"/>
          <p:cNvSpPr txBox="1">
            <a:spLocks noChangeArrowheads="1"/>
          </p:cNvSpPr>
          <p:nvPr/>
        </p:nvSpPr>
        <p:spPr bwMode="auto">
          <a:xfrm>
            <a:off x="1525270" y="1043305"/>
            <a:ext cx="8471535" cy="4742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3．及</a:t>
            </a: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(1)怀王悔，追张仪，不及________(《屈原列传》)</a:t>
            </a: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(2)及其所之既倦，情随事迁________(《兰亭集序》)</a:t>
            </a: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(3)及至始皇，奋六世之余烈________(《过秦论》)</a:t>
            </a: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(4)一人飞升，仙及鸡犬________(《促织》)</a:t>
            </a: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(5)其贤不及孔子________(《师说》)</a:t>
            </a: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(6)君美甚，徐公何能及君也________(《邹忌讽齐王纳谏》)</a:t>
            </a: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(7)予之及于死者不知其几矣________(《〈指南录〉后序》)</a:t>
            </a: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(8)不及今有功于国________(《触龙说赵太后》)</a:t>
            </a:r>
            <a:r>
              <a:rPr lang="en-US" altLang="zh-CN" sz="2400" b="1">
                <a:solidFill>
                  <a:srgbClr val="008000"/>
                </a:solidFill>
                <a:cs typeface="方正兰亭黑简体" pitchFamily="2" charset="-122"/>
              </a:rPr>
              <a:t>                                   </a:t>
            </a:r>
            <a:endParaRPr lang="zh-CN" altLang="en-US" sz="2400" b="1">
              <a:solidFill>
                <a:srgbClr val="008000"/>
              </a:solidFill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2160588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1518285" y="1163320"/>
            <a:ext cx="9537065" cy="31927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cs typeface="方正兰亭黑简体" pitchFamily="2" charset="-122"/>
              </a:rPr>
              <a:t>[推导助记]　</a:t>
            </a:r>
          </a:p>
          <a:p>
            <a:pPr fontAlgn="auto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cs typeface="方正兰亭黑简体" pitchFamily="2" charset="-122"/>
              </a:rPr>
              <a:t>         “及”的本义是“赶上”，由此引申出“比得上”“达到”等义；由“达到”引申出“趁着(那个时候)”“涉及”等义，再虚化为连词“与”。</a:t>
            </a:r>
          </a:p>
          <a:p>
            <a:pPr fontAlgn="auto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cs typeface="方正兰亭黑简体" pitchFamily="2" charset="-122"/>
              </a:rPr>
              <a:t> </a:t>
            </a:r>
          </a:p>
          <a:p>
            <a:pPr fontAlgn="auto">
              <a:lnSpc>
                <a:spcPct val="120000"/>
              </a:lnSpc>
            </a:pPr>
            <a:r>
              <a:rPr sz="2400" b="1">
                <a:solidFill>
                  <a:srgbClr val="C00000"/>
                </a:solidFill>
                <a:cs typeface="方正兰亭黑简体" pitchFamily="2" charset="-122"/>
              </a:rPr>
              <a:t>答案：　 </a:t>
            </a:r>
          </a:p>
          <a:p>
            <a:pPr fontAlgn="auto">
              <a:lnSpc>
                <a:spcPct val="120000"/>
              </a:lnSpc>
            </a:pPr>
            <a:r>
              <a:rPr sz="2400" b="1">
                <a:solidFill>
                  <a:srgbClr val="C00000"/>
                </a:solidFill>
                <a:cs typeface="方正兰亭黑简体" pitchFamily="2" charset="-122"/>
              </a:rPr>
              <a:t>     　(1)赶上，追上　(2)等到　(3)到了　(4)涉及　(5)比得上　</a:t>
            </a:r>
          </a:p>
          <a:p>
            <a:pPr fontAlgn="auto">
              <a:lnSpc>
                <a:spcPct val="120000"/>
              </a:lnSpc>
            </a:pPr>
            <a:r>
              <a:rPr sz="2400" b="1">
                <a:solidFill>
                  <a:srgbClr val="C00000"/>
                </a:solidFill>
                <a:cs typeface="方正兰亭黑简体" pitchFamily="2" charset="-122"/>
              </a:rPr>
              <a:t>(6)比得上　(7)接近　(8)趁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2160588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02770" name="Text Box 18"/>
          <p:cNvSpPr txBox="1">
            <a:spLocks noChangeArrowheads="1"/>
          </p:cNvSpPr>
          <p:nvPr/>
        </p:nvSpPr>
        <p:spPr bwMode="auto">
          <a:xfrm>
            <a:off x="1525270" y="1043305"/>
            <a:ext cx="8471535" cy="4225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4．过</a:t>
            </a: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(1)雷霆乍惊，宫车过也________(《阿房宫赋》)</a:t>
            </a: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(2)一出门，裘马过世家焉________(《促织》)</a:t>
            </a: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(3)以其境过清________(《小石潭记》)</a:t>
            </a: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(4)则知明而行无过矣________(《劝学》)</a:t>
            </a: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(5)闻大王有意督过之________(《鸿门宴》)</a:t>
            </a: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(6)今公子故过之________(《信陵君窃符救赵》)</a:t>
            </a: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(7)一日，大母过余曰________(《项脊轩志》)</a:t>
            </a:r>
            <a:r>
              <a:rPr lang="en-US" altLang="zh-CN" sz="2400" b="1">
                <a:solidFill>
                  <a:srgbClr val="008000"/>
                </a:solidFill>
                <a:cs typeface="方正兰亭黑简体" pitchFamily="2" charset="-122"/>
              </a:rPr>
              <a:t>                            </a:t>
            </a:r>
            <a:endParaRPr lang="zh-CN" altLang="en-US" sz="2400" b="1">
              <a:solidFill>
                <a:srgbClr val="008000"/>
              </a:solidFill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2160588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861060" y="1478915"/>
            <a:ext cx="9537065" cy="31927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cs typeface="方正兰亭黑简体" pitchFamily="2" charset="-122"/>
              </a:rPr>
              <a:t>[推导助记]　“过”的本义是“走过、经过”。“走过”别人自然就是“超过”了别人，做事“超过”太多会变成“过分”，物极必反，事情做得“过分”容易出现“过错”，出错当然就会被“责备”</a:t>
            </a:r>
            <a:r>
              <a:rPr lang="zh-CN" sz="2400" b="1">
                <a:solidFill>
                  <a:srgbClr val="008000"/>
                </a:solidFill>
                <a:cs typeface="方正兰亭黑简体" pitchFamily="2" charset="-122"/>
              </a:rPr>
              <a:t>。</a:t>
            </a:r>
            <a:endParaRPr sz="2400" b="1">
              <a:solidFill>
                <a:srgbClr val="008000"/>
              </a:solidFill>
              <a:cs typeface="方正兰亭黑简体" pitchFamily="2" charset="-122"/>
            </a:endParaRPr>
          </a:p>
          <a:p>
            <a:pPr fontAlgn="auto">
              <a:lnSpc>
                <a:spcPct val="120000"/>
              </a:lnSpc>
            </a:pPr>
            <a:endParaRPr sz="2400" b="1">
              <a:solidFill>
                <a:srgbClr val="C00000"/>
              </a:solidFill>
              <a:cs typeface="方正兰亭黑简体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sz="2400" b="1">
                <a:solidFill>
                  <a:srgbClr val="C00000"/>
                </a:solidFill>
                <a:cs typeface="方正兰亭黑简体" pitchFamily="2" charset="-122"/>
              </a:rPr>
              <a:t>答案：　 </a:t>
            </a:r>
          </a:p>
          <a:p>
            <a:pPr fontAlgn="auto">
              <a:lnSpc>
                <a:spcPct val="120000"/>
              </a:lnSpc>
            </a:pPr>
            <a:r>
              <a:rPr sz="2400" b="1">
                <a:solidFill>
                  <a:srgbClr val="C00000"/>
                </a:solidFill>
                <a:cs typeface="方正兰亭黑简体" pitchFamily="2" charset="-122"/>
              </a:rPr>
              <a:t>     　(1)经过，通过　(2)超过　(3)过分，过于　(4)错误，过失　(5)责备　(6)拜访　(7)到，到来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7501" y="739757"/>
            <a:ext cx="10352087" cy="603885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命题点</a:t>
            </a:r>
            <a:r>
              <a:rPr lang="en-US" altLang="zh-CN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2</a:t>
            </a: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　古今异义</a:t>
            </a:r>
            <a:r>
              <a:rPr lang="zh-CN" altLang="en-US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词 </a:t>
            </a:r>
            <a:endParaRPr lang="en-US" altLang="zh-CN" sz="32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  <a:cs typeface="方正兰亭黑简体" pitchFamily="2" charset="-122"/>
            </a:endParaRPr>
          </a:p>
        </p:txBody>
      </p:sp>
      <p:sp>
        <p:nvSpPr>
          <p:cNvPr id="204803" name="Text Box 3"/>
          <p:cNvSpPr txBox="1">
            <a:spLocks noChangeArrowheads="1"/>
          </p:cNvSpPr>
          <p:nvPr/>
        </p:nvSpPr>
        <p:spPr bwMode="auto">
          <a:xfrm>
            <a:off x="546063" y="1454137"/>
            <a:ext cx="10656887" cy="476948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>
                <a:cs typeface="方正兰亭黑简体" pitchFamily="2" charset="-122"/>
              </a:rPr>
              <a:t>       </a:t>
            </a:r>
            <a:r>
              <a:rPr lang="zh-CN" altLang="en-US" sz="2000" b="1">
                <a:cs typeface="方正兰亭黑简体" pitchFamily="2" charset="-122"/>
              </a:rPr>
              <a:t>“古今异义”是指文言词语的意义和用法，与现代汉语书写相同</a:t>
            </a:r>
            <a:r>
              <a:rPr lang="en-US" altLang="zh-CN" sz="2000" b="1">
                <a:cs typeface="方正兰亭黑简体" pitchFamily="2" charset="-122"/>
              </a:rPr>
              <a:t>(</a:t>
            </a:r>
            <a:r>
              <a:rPr lang="zh-CN" altLang="en-US" sz="2000" b="1">
                <a:cs typeface="方正兰亭黑简体" pitchFamily="2" charset="-122"/>
              </a:rPr>
              <a:t>同形</a:t>
            </a:r>
            <a:r>
              <a:rPr lang="en-US" altLang="zh-CN" sz="2000" b="1">
                <a:cs typeface="方正兰亭黑简体" pitchFamily="2" charset="-122"/>
              </a:rPr>
              <a:t>)</a:t>
            </a:r>
            <a:r>
              <a:rPr lang="zh-CN" altLang="en-US" sz="2000" b="1">
                <a:cs typeface="方正兰亭黑简体" pitchFamily="2" charset="-122"/>
              </a:rPr>
              <a:t>的词语的意思不同的现象。这种意义和用法的差异是在语言的演变过程中出现的，大致包括词义扩大、词义缩小、词义转移、词义弱化、词义强化、感情色彩变化几种。</a:t>
            </a:r>
          </a:p>
          <a:p>
            <a:r>
              <a:rPr lang="en-US" altLang="zh-CN" sz="2000" b="1">
                <a:cs typeface="方正兰亭黑简体" pitchFamily="2" charset="-122"/>
              </a:rPr>
              <a:t>       1</a:t>
            </a:r>
            <a:r>
              <a:rPr lang="zh-CN" altLang="en-US" sz="2000" b="1">
                <a:cs typeface="方正兰亭黑简体" pitchFamily="2" charset="-122"/>
              </a:rPr>
              <a:t>．词义扩大：古义的范围小于今义。如“中国”，古义指中原地区，现指整个中国。</a:t>
            </a:r>
          </a:p>
          <a:p>
            <a:r>
              <a:rPr lang="en-US" altLang="zh-CN" sz="2000" b="1">
                <a:cs typeface="方正兰亭黑简体" pitchFamily="2" charset="-122"/>
              </a:rPr>
              <a:t>       2</a:t>
            </a:r>
            <a:r>
              <a:rPr lang="zh-CN" altLang="en-US" sz="2000" b="1">
                <a:cs typeface="方正兰亭黑简体" pitchFamily="2" charset="-122"/>
              </a:rPr>
              <a:t>．词义缩小：古义的范围大于今义，今义一般包含在古义之中。如“谷不可胜食也”中的“谷”，是粮食作物的总称，故有“五谷”“百谷”之说；今义在北方专指小米，在南方专指稻谷。</a:t>
            </a:r>
          </a:p>
          <a:p>
            <a:r>
              <a:rPr lang="en-US" altLang="zh-CN" sz="2000" b="1">
                <a:cs typeface="方正兰亭黑简体" pitchFamily="2" charset="-122"/>
              </a:rPr>
              <a:t>       3</a:t>
            </a:r>
            <a:r>
              <a:rPr lang="zh-CN" altLang="en-US" sz="2000" b="1">
                <a:cs typeface="方正兰亭黑简体" pitchFamily="2" charset="-122"/>
              </a:rPr>
              <a:t>．词义转移：词义由表示甲事物变为表示乙事物。如“孙子膑脚”中的“脚”，古义指“小腿”，现在专指“足”。</a:t>
            </a:r>
          </a:p>
          <a:p>
            <a:r>
              <a:rPr lang="en-US" altLang="zh-CN" sz="2000" b="1">
                <a:cs typeface="方正兰亭黑简体" pitchFamily="2" charset="-122"/>
              </a:rPr>
              <a:t>       4</a:t>
            </a:r>
            <a:r>
              <a:rPr lang="zh-CN" altLang="en-US" sz="2000" b="1">
                <a:cs typeface="方正兰亭黑简体" pitchFamily="2" charset="-122"/>
              </a:rPr>
              <a:t>．词义弱化：同样的词语，在古代表示的语义较强，今天表示的语义较弱。如“羞”，古义是“羞愧，感到耻辱”，今义是“害羞，不好意思”。</a:t>
            </a:r>
          </a:p>
          <a:p>
            <a:r>
              <a:rPr lang="en-US" altLang="zh-CN" sz="2000" b="1">
                <a:cs typeface="方正兰亭黑简体" pitchFamily="2" charset="-122"/>
              </a:rPr>
              <a:t>       5</a:t>
            </a:r>
            <a:r>
              <a:rPr lang="zh-CN" altLang="en-US" sz="2000" b="1">
                <a:cs typeface="方正兰亭黑简体" pitchFamily="2" charset="-122"/>
              </a:rPr>
              <a:t>．词义强化：同样的词语，在古代表示的语义较弱，今天表示的语义增强。如“宣言”，古义是“扬言”，今义是“宣告、声明”。</a:t>
            </a:r>
          </a:p>
          <a:p>
            <a:r>
              <a:rPr lang="en-US" altLang="zh-CN" sz="2000" b="1">
                <a:cs typeface="方正兰亭黑简体" pitchFamily="2" charset="-122"/>
              </a:rPr>
              <a:t>       6</a:t>
            </a:r>
            <a:r>
              <a:rPr lang="zh-CN" altLang="en-US" sz="2000" b="1">
                <a:cs typeface="方正兰亭黑简体" pitchFamily="2" charset="-122"/>
              </a:rPr>
              <a:t>．感情色彩变化：词语在使用过程中，感情色彩逐步发生了变化。如“逢迎”，古义是“迎接”，中性义；今义是“迎合”，贬义。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04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480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Group 2"/>
          <p:cNvGraphicFramePr>
            <a:graphicFrameLocks noGrp="1"/>
          </p:cNvGraphicFramePr>
          <p:nvPr>
            <p:ph sz="half" idx="4294967295"/>
          </p:nvPr>
        </p:nvGraphicFramePr>
        <p:xfrm>
          <a:off x="571469" y="825489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1476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2160588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02770" name="Text Box 18"/>
          <p:cNvSpPr txBox="1">
            <a:spLocks noChangeArrowheads="1"/>
          </p:cNvSpPr>
          <p:nvPr/>
        </p:nvSpPr>
        <p:spPr bwMode="auto">
          <a:xfrm>
            <a:off x="974691" y="1662430"/>
            <a:ext cx="9952355" cy="4225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1．词义扩大：古义的范围小于今义。如“中国”，古义指中原地区，现指整个中国。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(1)寡助之至，亲戚畔之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古义：____________________今义：_______________________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(2)叶公入，乃发太府之货予众，出高库之兵以赋民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古义：____________________今义：________________________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(3)万年尝病，召咸教戒于床下，至夜半，咸睡，头触屏风。《汉书》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古义：____________________今义：_________________________</a:t>
            </a:r>
            <a:r>
              <a:rPr lang="en-US" altLang="zh-CN" sz="2400" b="1">
                <a:solidFill>
                  <a:srgbClr val="008000"/>
                </a:solidFill>
                <a:cs typeface="方正兰亭黑简体" pitchFamily="2" charset="-122"/>
              </a:rPr>
              <a:t>                                   </a:t>
            </a:r>
            <a:endParaRPr lang="zh-CN" altLang="en-US" sz="2400" b="1">
              <a:solidFill>
                <a:srgbClr val="008000"/>
              </a:solidFill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974691" y="1311261"/>
            <a:ext cx="9787006" cy="40093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6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sz="2600" b="1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答案：　</a:t>
            </a:r>
          </a:p>
          <a:p>
            <a:pPr>
              <a:lnSpc>
                <a:spcPct val="140000"/>
              </a:lnSpc>
            </a:pPr>
            <a:r>
              <a:rPr sz="2600" b="1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(1)“亲戚”的古义为父母兄弟等亲属，通指家里的亲人；今义则是泛指旁系亲属，比如舅舅之类的。</a:t>
            </a:r>
          </a:p>
          <a:p>
            <a:pPr>
              <a:lnSpc>
                <a:spcPct val="140000"/>
              </a:lnSpc>
            </a:pPr>
            <a:r>
              <a:rPr sz="2600" b="1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(2)“库”的古义特指收藏兵甲战车的地方；而今则是成为一个更大众化意义的词汇，比如货物仓库，图书的库藏等等。</a:t>
            </a:r>
          </a:p>
          <a:p>
            <a:pPr>
              <a:lnSpc>
                <a:spcPct val="140000"/>
              </a:lnSpc>
            </a:pPr>
            <a:r>
              <a:rPr sz="2600" b="1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(3)古代专指坐着打瞌睡。现在词义范围扩大了，不管是在什么地方，用什么方式，都可以称作“睡了”。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2074509" y="1501792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02770" name="Text Box 18"/>
          <p:cNvSpPr txBox="1">
            <a:spLocks noChangeArrowheads="1"/>
          </p:cNvSpPr>
          <p:nvPr/>
        </p:nvSpPr>
        <p:spPr bwMode="auto">
          <a:xfrm>
            <a:off x="617501" y="946167"/>
            <a:ext cx="10668000" cy="31921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2．词义缩小：古义的范围大于今义，今义一般包含在古义之中。如“谷不可胜食也”中的“谷”，是粮食作物的总称，故有“五谷”“百谷”之说；今义在北方专指小米，在南方专指稻谷。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古之学者必有师(《师说》)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古义：____________________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今义：____________________</a:t>
            </a:r>
            <a:r>
              <a:rPr lang="en-US" altLang="zh-CN" sz="2800" b="1">
                <a:solidFill>
                  <a:srgbClr val="008000"/>
                </a:solidFill>
                <a:cs typeface="方正兰亭黑简体" pitchFamily="2" charset="-122"/>
              </a:rPr>
              <a:t>    </a:t>
            </a:r>
            <a:r>
              <a:rPr lang="en-US" altLang="zh-CN" sz="2400" b="1">
                <a:solidFill>
                  <a:srgbClr val="008000"/>
                </a:solidFill>
                <a:cs typeface="方正兰亭黑简体" pitchFamily="2" charset="-122"/>
              </a:rPr>
              <a:t>                           </a:t>
            </a:r>
            <a:endParaRPr lang="zh-CN" altLang="en-US" sz="2400" b="1">
              <a:solidFill>
                <a:srgbClr val="008000"/>
              </a:solidFill>
              <a:cs typeface="方正兰亭黑简体" pitchFamily="2" charset="-122"/>
            </a:endParaRPr>
          </a:p>
        </p:txBody>
      </p:sp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717831" y="4319922"/>
            <a:ext cx="10246995" cy="14204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400" b="1">
                <a:solidFill>
                  <a:srgbClr val="C00000"/>
                </a:solidFill>
                <a:cs typeface="方正兰亭黑简体" pitchFamily="2" charset="-122"/>
              </a:rPr>
              <a:t>答案：　</a:t>
            </a:r>
          </a:p>
          <a:p>
            <a:pPr fontAlgn="auto">
              <a:lnSpc>
                <a:spcPct val="120000"/>
              </a:lnSpc>
            </a:pPr>
            <a:r>
              <a:rPr sz="2400" b="1">
                <a:solidFill>
                  <a:srgbClr val="C00000"/>
                </a:solidFill>
                <a:cs typeface="方正兰亭黑简体" pitchFamily="2" charset="-122"/>
              </a:rPr>
              <a:t>古义：求学的人。</a:t>
            </a:r>
          </a:p>
          <a:p>
            <a:pPr fontAlgn="auto">
              <a:lnSpc>
                <a:spcPct val="120000"/>
              </a:lnSpc>
            </a:pPr>
            <a:r>
              <a:rPr sz="2400" b="1">
                <a:solidFill>
                  <a:srgbClr val="C00000"/>
                </a:solidFill>
                <a:cs typeface="方正兰亭黑简体" pitchFamily="2" charset="-122"/>
              </a:rPr>
              <a:t>今义：指专门从事某种学术体系研究的人。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70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70" name="Text Box 18"/>
          <p:cNvSpPr txBox="1">
            <a:spLocks noChangeArrowheads="1"/>
          </p:cNvSpPr>
          <p:nvPr/>
        </p:nvSpPr>
        <p:spPr bwMode="auto">
          <a:xfrm>
            <a:off x="703580" y="739775"/>
            <a:ext cx="10668000" cy="36360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3．词义转移：词义由表示甲事物变为表示乙事物。如“孙子膑脚”中的“脚”，古义指“小腿”，现在专指“足”。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(1)枝枝相覆盖，叶叶相交通[《孔雀东南飞(并序)》]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古义：____________________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今义：____________________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(2)行李之往来，共其乏困(《烛之武退秦师》)    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古义：____________________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今义：____________________</a:t>
            </a:r>
            <a:r>
              <a:rPr lang="en-US" altLang="zh-CN" sz="2400" b="1">
                <a:solidFill>
                  <a:srgbClr val="008000"/>
                </a:solidFill>
                <a:cs typeface="方正兰亭黑简体" pitchFamily="2" charset="-122"/>
              </a:rPr>
              <a:t>                              </a:t>
            </a:r>
            <a:endParaRPr lang="zh-CN" altLang="en-US" sz="2400" b="1">
              <a:solidFill>
                <a:srgbClr val="008000"/>
              </a:solidFill>
              <a:cs typeface="方正兰亭黑简体" pitchFamily="2" charset="-122"/>
            </a:endParaRPr>
          </a:p>
        </p:txBody>
      </p:sp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703580" y="4525971"/>
            <a:ext cx="10246995" cy="9772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400" b="1">
                <a:solidFill>
                  <a:srgbClr val="C00000"/>
                </a:solidFill>
                <a:cs typeface="方正兰亭黑简体" pitchFamily="2" charset="-122"/>
              </a:rPr>
              <a:t>答案：　(1)古义：交错相通。今义：运输业的总称。</a:t>
            </a:r>
          </a:p>
          <a:p>
            <a:pPr fontAlgn="auto">
              <a:lnSpc>
                <a:spcPct val="120000"/>
              </a:lnSpc>
            </a:pPr>
            <a:r>
              <a:rPr sz="2400" b="1">
                <a:solidFill>
                  <a:srgbClr val="C00000"/>
                </a:solidFill>
                <a:cs typeface="方正兰亭黑简体" pitchFamily="2" charset="-122"/>
              </a:rPr>
              <a:t>(2)古义：出使的人。今义：出门所带的包裹。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70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专题学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20" y="8255"/>
            <a:ext cx="11537950" cy="6421755"/>
          </a:xfrm>
          <a:prstGeom prst="rect">
            <a:avLst/>
          </a:prstGeom>
        </p:spPr>
      </p:pic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546063" y="1096947"/>
            <a:ext cx="9215502" cy="1476375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itchFamily="34" charset="0"/>
              <a:buNone/>
              <a:defRPr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en-US" altLang="zh-CN" sz="6000" b="1" smtClean="0">
                <a:solidFill>
                  <a:srgbClr val="006600"/>
                </a:solidFill>
                <a:latin typeface="幼圆" panose="02010509060101010101" pitchFamily="49" charset="-122"/>
                <a:ea typeface="幼圆" pitchFamily="49" charset="-122"/>
                <a:cs typeface="方正兰亭黑简体" pitchFamily="2" charset="-122"/>
              </a:rPr>
              <a:t>2-1</a:t>
            </a:r>
            <a:r>
              <a:rPr lang="zh-CN" altLang="en-US" sz="6000" b="1" smtClean="0">
                <a:solidFill>
                  <a:srgbClr val="006600"/>
                </a:solidFill>
                <a:latin typeface="幼圆" panose="02010509060101010101" pitchFamily="49" charset="-122"/>
                <a:ea typeface="幼圆" pitchFamily="49" charset="-122"/>
                <a:cs typeface="方正兰亭黑简体" pitchFamily="2" charset="-122"/>
              </a:rPr>
              <a:t>文言实词</a:t>
            </a:r>
            <a:r>
              <a:rPr lang="en-US" altLang="en-US" sz="6000" b="1" smtClean="0">
                <a:solidFill>
                  <a:srgbClr val="006600"/>
                </a:solidFill>
                <a:latin typeface="幼圆" panose="02010509060101010101" pitchFamily="49" charset="-122"/>
                <a:ea typeface="幼圆" pitchFamily="49" charset="-122"/>
                <a:cs typeface="方正兰亭黑简体" pitchFamily="2" charset="-122"/>
              </a:rPr>
              <a:t>5</a:t>
            </a:r>
            <a:r>
              <a:rPr lang="zh-CN" altLang="en-US" sz="6000" b="1" smtClean="0">
                <a:solidFill>
                  <a:srgbClr val="006600"/>
                </a:solidFill>
                <a:latin typeface="幼圆" panose="02010509060101010101" pitchFamily="49" charset="-122"/>
                <a:ea typeface="幼圆" pitchFamily="49" charset="-122"/>
                <a:cs typeface="方正兰亭黑简体" pitchFamily="2" charset="-122"/>
              </a:rPr>
              <a:t>大命题点</a:t>
            </a:r>
            <a:endParaRPr lang="zh-CN" altLang="en-US" sz="4800" b="1" smtClean="0">
              <a:solidFill>
                <a:srgbClr val="006600"/>
              </a:solidFill>
              <a:latin typeface="幼圆" panose="02010509060101010101" pitchFamily="49" charset="-122"/>
              <a:ea typeface="幼圆" pitchFamily="49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2160588" y="1371297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02770" name="Text Box 18"/>
          <p:cNvSpPr txBox="1">
            <a:spLocks noChangeArrowheads="1"/>
          </p:cNvSpPr>
          <p:nvPr/>
        </p:nvSpPr>
        <p:spPr bwMode="auto">
          <a:xfrm>
            <a:off x="474625" y="976636"/>
            <a:ext cx="10668000" cy="3709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4．词义弱化：同样的词语，在古代表示的语义较强，今天表示的语义较弱。如“羞”，古义是“羞愧，感到耻辱”，今义是“害羞，不好意思”。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秦自缪公以来二十余君，未尝有坚明约束者也(《廉颇蔺相如列传》)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古义：____________________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今义：____________________</a:t>
            </a:r>
            <a:r>
              <a:rPr lang="en-US" altLang="zh-CN" sz="2800" b="1">
                <a:solidFill>
                  <a:srgbClr val="008000"/>
                </a:solidFill>
                <a:cs typeface="方正兰亭黑简体" pitchFamily="2" charset="-122"/>
              </a:rPr>
              <a:t>              </a:t>
            </a:r>
            <a:r>
              <a:rPr lang="en-US" altLang="zh-CN" sz="2400" b="1">
                <a:solidFill>
                  <a:srgbClr val="008000"/>
                </a:solidFill>
                <a:cs typeface="方正兰亭黑简体" pitchFamily="2" charset="-122"/>
              </a:rPr>
              <a:t>          </a:t>
            </a:r>
            <a:endParaRPr lang="zh-CN" altLang="en-US" sz="2400" b="1">
              <a:solidFill>
                <a:srgbClr val="008000"/>
              </a:solidFill>
              <a:cs typeface="方正兰亭黑简体" pitchFamily="2" charset="-122"/>
            </a:endParaRPr>
          </a:p>
        </p:txBody>
      </p:sp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703580" y="4775532"/>
            <a:ext cx="10246995" cy="6076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800" b="1">
                <a:solidFill>
                  <a:srgbClr val="C00000"/>
                </a:solidFill>
                <a:cs typeface="方正兰亭黑简体" pitchFamily="2" charset="-122"/>
              </a:rPr>
              <a:t>答案：　古义：盟约。　今义：限制。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70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2160588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02770" name="Text Box 18"/>
          <p:cNvSpPr txBox="1">
            <a:spLocks noChangeArrowheads="1"/>
          </p:cNvSpPr>
          <p:nvPr/>
        </p:nvSpPr>
        <p:spPr bwMode="auto">
          <a:xfrm>
            <a:off x="703580" y="739775"/>
            <a:ext cx="10668000" cy="36360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5．词义强化：同样的词语，在古代表示的语义较弱，今天表示的语义增强。如“宣言”，古义是“扬言”，今义是“宣告、声明”。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(1)先帝不以臣卑鄙(《出师表》)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古义：____________________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今义：____________________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(2)率妻子邑人来此绝境(《桃花源记》)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古义：____________________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今义：____________________</a:t>
            </a:r>
            <a:r>
              <a:rPr lang="en-US" altLang="zh-CN" sz="2400" b="1">
                <a:solidFill>
                  <a:srgbClr val="008000"/>
                </a:solidFill>
                <a:cs typeface="方正兰亭黑简体" pitchFamily="2" charset="-122"/>
              </a:rPr>
              <a:t>                      </a:t>
            </a:r>
            <a:endParaRPr lang="zh-CN" altLang="en-US" sz="2400" b="1">
              <a:solidFill>
                <a:srgbClr val="008000"/>
              </a:solidFill>
              <a:cs typeface="方正兰亭黑简体" pitchFamily="2" charset="-122"/>
            </a:endParaRPr>
          </a:p>
        </p:txBody>
      </p:sp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703580" y="4599940"/>
            <a:ext cx="10246995" cy="11245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800" b="1">
                <a:solidFill>
                  <a:srgbClr val="C00000"/>
                </a:solidFill>
                <a:cs typeface="方正兰亭黑简体" pitchFamily="2" charset="-122"/>
              </a:rPr>
              <a:t>答案：　(1)古义：出身卑微。今义：不是光明正大的，无耻的。</a:t>
            </a:r>
          </a:p>
          <a:p>
            <a:pPr fontAlgn="auto">
              <a:lnSpc>
                <a:spcPct val="120000"/>
              </a:lnSpc>
            </a:pPr>
            <a:r>
              <a:rPr sz="2800" b="1">
                <a:solidFill>
                  <a:srgbClr val="C00000"/>
                </a:solidFill>
                <a:cs typeface="方正兰亭黑简体" pitchFamily="2" charset="-122"/>
              </a:rPr>
              <a:t>(2)古义：与世隔绝的地方。今义：困难危险的处境。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70" grpId="0"/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2160588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02770" name="Text Box 18"/>
          <p:cNvSpPr txBox="1">
            <a:spLocks noChangeArrowheads="1"/>
          </p:cNvSpPr>
          <p:nvPr/>
        </p:nvSpPr>
        <p:spPr bwMode="auto">
          <a:xfrm>
            <a:off x="688939" y="1048074"/>
            <a:ext cx="10668000" cy="31921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6．感情色彩变化：词语在使用过程中，感情色彩逐步发生了变化。如“逢迎”，古义是“迎接”，中性义；今义是“迎合”，贬义。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蚓无爪牙之利，筋骨之强，上食埃土，下饮黄泉，用心一也(《劝学》)</a:t>
            </a:r>
            <a:r>
              <a:rPr lang="en-US" altLang="zh-CN" sz="2800" b="1">
                <a:solidFill>
                  <a:srgbClr val="008000"/>
                </a:solidFill>
                <a:cs typeface="方正兰亭黑简体" pitchFamily="2" charset="-122"/>
              </a:rPr>
              <a:t>   </a:t>
            </a:r>
          </a:p>
          <a:p>
            <a:pPr fontAlgn="auto">
              <a:lnSpc>
                <a:spcPct val="120000"/>
              </a:lnSpc>
            </a:pPr>
            <a:r>
              <a:rPr lang="en-US" altLang="zh-CN" sz="2800" b="1">
                <a:solidFill>
                  <a:srgbClr val="008000"/>
                </a:solidFill>
                <a:cs typeface="方正兰亭黑简体" pitchFamily="2" charset="-122"/>
              </a:rPr>
              <a:t>    古义：____________________</a:t>
            </a:r>
          </a:p>
          <a:p>
            <a:pPr fontAlgn="auto">
              <a:lnSpc>
                <a:spcPct val="120000"/>
              </a:lnSpc>
            </a:pPr>
            <a:r>
              <a:rPr lang="en-US" altLang="zh-CN" sz="2800" b="1">
                <a:solidFill>
                  <a:srgbClr val="008000"/>
                </a:solidFill>
                <a:cs typeface="方正兰亭黑简体" pitchFamily="2" charset="-122"/>
              </a:rPr>
              <a:t>   今义：_____________________</a:t>
            </a:r>
          </a:p>
        </p:txBody>
      </p:sp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703580" y="4599940"/>
            <a:ext cx="10246995" cy="6076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800" b="1">
                <a:solidFill>
                  <a:srgbClr val="C00000"/>
                </a:solidFill>
                <a:cs typeface="方正兰亭黑简体" pitchFamily="2" charset="-122"/>
              </a:rPr>
              <a:t>答案：　古义：爪子和牙齿。今义：坏人的同党。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70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0377" y="882633"/>
            <a:ext cx="10352087" cy="603885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命题点</a:t>
            </a:r>
            <a:r>
              <a:rPr lang="en-US" altLang="zh-CN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3</a:t>
            </a: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　词类活用 </a:t>
            </a:r>
            <a:endParaRPr lang="en-US" altLang="zh-CN" sz="32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  <a:cs typeface="方正兰亭黑简体" pitchFamily="2" charset="-122"/>
            </a:endParaRPr>
          </a:p>
        </p:txBody>
      </p:sp>
      <p:sp>
        <p:nvSpPr>
          <p:cNvPr id="207875" name="Text Box 3"/>
          <p:cNvSpPr txBox="1">
            <a:spLocks noChangeArrowheads="1"/>
          </p:cNvSpPr>
          <p:nvPr/>
        </p:nvSpPr>
        <p:spPr bwMode="auto">
          <a:xfrm>
            <a:off x="544477" y="1819258"/>
            <a:ext cx="10656887" cy="392811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>
                <a:cs typeface="方正兰亭黑简体" pitchFamily="2" charset="-122"/>
              </a:rPr>
              <a:t>    词类活用，是指在古汉语中某些实词</a:t>
            </a:r>
            <a:r>
              <a:rPr lang="en-US" altLang="zh-CN" sz="2400" b="1">
                <a:cs typeface="方正兰亭黑简体" pitchFamily="2" charset="-122"/>
              </a:rPr>
              <a:t>(</a:t>
            </a:r>
            <a:r>
              <a:rPr lang="zh-CN" altLang="en-US" sz="2400" b="1">
                <a:cs typeface="方正兰亭黑简体" pitchFamily="2" charset="-122"/>
              </a:rPr>
              <a:t>主要是名词、动词、形容词，也有少量数词</a:t>
            </a:r>
            <a:r>
              <a:rPr lang="en-US" altLang="zh-CN" sz="2400" b="1">
                <a:cs typeface="方正兰亭黑简体" pitchFamily="2" charset="-122"/>
              </a:rPr>
              <a:t>)</a:t>
            </a:r>
            <a:r>
              <a:rPr lang="zh-CN" altLang="en-US" sz="2400" b="1">
                <a:cs typeface="方正兰亭黑简体" pitchFamily="2" charset="-122"/>
              </a:rPr>
              <a:t>的特殊用法。这些词在特定的语言环境中临时改变了词性和用法，有了新的意义。</a:t>
            </a:r>
          </a:p>
          <a:p>
            <a:pPr algn="just">
              <a:lnSpc>
                <a:spcPct val="130000"/>
              </a:lnSpc>
            </a:pPr>
            <a:r>
              <a:rPr lang="zh-CN" altLang="en-US" sz="2400" b="1">
                <a:cs typeface="方正兰亭黑简体" pitchFamily="2" charset="-122"/>
              </a:rPr>
              <a:t>    如：名词用作动词、状语、使动用法和意动用法；形容词用作名词、动词、使动用法和意动用法；动词用作名词、使动用法和意动用法等。如“项伯杀人，臣活之”</a:t>
            </a:r>
            <a:r>
              <a:rPr lang="en-US" altLang="zh-CN" sz="2400" b="1">
                <a:cs typeface="方正兰亭黑简体" pitchFamily="2" charset="-122"/>
              </a:rPr>
              <a:t>(《</a:t>
            </a:r>
            <a:r>
              <a:rPr lang="zh-CN" altLang="en-US" sz="2400" b="1">
                <a:cs typeface="方正兰亭黑简体" pitchFamily="2" charset="-122"/>
              </a:rPr>
              <a:t>鸿门宴</a:t>
            </a:r>
            <a:r>
              <a:rPr lang="en-US" altLang="zh-CN" sz="2400" b="1">
                <a:cs typeface="方正兰亭黑简体" pitchFamily="2" charset="-122"/>
              </a:rPr>
              <a:t>》)</a:t>
            </a:r>
            <a:r>
              <a:rPr lang="zh-CN" altLang="en-US" sz="2400" b="1">
                <a:cs typeface="方正兰亭黑简体" pitchFamily="2" charset="-122"/>
              </a:rPr>
              <a:t>中的“活”是不及物动词，不能带宾语，但后面跟了宾语“之”，成为使动用法。“活之”即“使之活”，可译为“救了他”。理解了词类活用对推断文言实词的含义是大有裨益的。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07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787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14" name="Text Box 18"/>
          <p:cNvSpPr txBox="1">
            <a:spLocks noChangeArrowheads="1"/>
          </p:cNvSpPr>
          <p:nvPr/>
        </p:nvSpPr>
        <p:spPr bwMode="auto">
          <a:xfrm>
            <a:off x="1546195" y="854726"/>
            <a:ext cx="9328179" cy="52590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chemeClr val="hlink"/>
                </a:solidFill>
                <a:cs typeface="方正兰亭黑简体" pitchFamily="2" charset="-122"/>
              </a:rPr>
              <a:t>阅读下面的文言文，完成后面的题目。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rgbClr val="008000"/>
                </a:solidFill>
                <a:cs typeface="方正兰亭黑简体" pitchFamily="2" charset="-122"/>
              </a:rPr>
              <a:t>       顾佐，字礼卿，太康人。建文二年进士。除庄浪知县。端阳日，守将集官僚校射。以佐文士，难之。持弓矢一发而中，守将大服。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rgbClr val="008000"/>
                </a:solidFill>
                <a:cs typeface="方正兰亭黑简体" pitchFamily="2" charset="-122"/>
              </a:rPr>
              <a:t>       永乐初，入为御史。七年，成祖在北京，命吏部选御史之才者赴行在，佐预焉。奉命招庆远蛮，督采木四川。从北征，巡视关隘。迁江西按察副使，召为应天尹。刚直不挠，吏民畏服，人比之包孝肃。北京建，改尹顺天。权贵人多不便之，出为贵州按察使。洪熙元年召为通政使。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8000"/>
                </a:solidFill>
                <a:cs typeface="方正兰亭黑简体" pitchFamily="2" charset="-122"/>
              </a:rPr>
              <a:t>                                                                            (</a:t>
            </a:r>
            <a:r>
              <a:rPr lang="zh-CN" altLang="en-US" sz="2400" b="1">
                <a:solidFill>
                  <a:srgbClr val="008000"/>
                </a:solidFill>
                <a:cs typeface="方正兰亭黑简体" pitchFamily="2" charset="-122"/>
              </a:rPr>
              <a:t>节选自</a:t>
            </a:r>
            <a:r>
              <a:rPr lang="en-US" altLang="zh-CN" sz="2400" b="1">
                <a:solidFill>
                  <a:srgbClr val="008000"/>
                </a:solidFill>
                <a:cs typeface="方正兰亭黑简体" pitchFamily="2" charset="-122"/>
              </a:rPr>
              <a:t>《</a:t>
            </a:r>
            <a:r>
              <a:rPr lang="zh-CN" altLang="en-US" sz="2400" b="1">
                <a:solidFill>
                  <a:srgbClr val="008000"/>
                </a:solidFill>
                <a:cs typeface="方正兰亭黑简体" pitchFamily="2" charset="-122"/>
              </a:rPr>
              <a:t>明史</a:t>
            </a:r>
            <a:r>
              <a:rPr lang="en-US" altLang="zh-CN" sz="2400" b="1">
                <a:solidFill>
                  <a:srgbClr val="008000"/>
                </a:solidFill>
                <a:cs typeface="方正兰亭黑简体" pitchFamily="2" charset="-122"/>
              </a:rPr>
              <a:t>·</a:t>
            </a:r>
            <a:r>
              <a:rPr lang="zh-CN" altLang="en-US" sz="2400" b="1">
                <a:solidFill>
                  <a:srgbClr val="008000"/>
                </a:solidFill>
                <a:cs typeface="方正兰亭黑简体" pitchFamily="2" charset="-122"/>
              </a:rPr>
              <a:t>顾佐传</a:t>
            </a:r>
            <a:r>
              <a:rPr lang="en-US" altLang="zh-CN" sz="2400" b="1">
                <a:solidFill>
                  <a:srgbClr val="008000"/>
                </a:solidFill>
                <a:cs typeface="方正兰亭黑简体" pitchFamily="2" charset="-122"/>
              </a:rPr>
              <a:t>》)</a:t>
            </a:r>
            <a:endParaRPr lang="zh-CN" altLang="en-US" sz="2400" b="1">
              <a:solidFill>
                <a:srgbClr val="008000"/>
              </a:solidFill>
              <a:cs typeface="方正兰亭黑简体" pitchFamily="2" charset="-122"/>
            </a:endParaRPr>
          </a:p>
        </p:txBody>
      </p:sp>
      <p:graphicFrame>
        <p:nvGraphicFramePr>
          <p:cNvPr id="2" name="Group 2"/>
          <p:cNvGraphicFramePr>
            <a:graphicFrameLocks noGrp="1"/>
          </p:cNvGraphicFramePr>
          <p:nvPr/>
        </p:nvGraphicFramePr>
        <p:xfrm>
          <a:off x="546063" y="739757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1476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Text Box 2" descr="大棋盘"/>
          <p:cNvSpPr txBox="1">
            <a:spLocks noChangeArrowheads="1"/>
          </p:cNvSpPr>
          <p:nvPr/>
        </p:nvSpPr>
        <p:spPr bwMode="auto">
          <a:xfrm>
            <a:off x="1046129" y="1168385"/>
            <a:ext cx="10161588" cy="26752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下列句子中加点词的解释，不正确的一项是</a:t>
            </a:r>
            <a:r>
              <a:rPr lang="en-US" altLang="zh-CN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)</a:t>
            </a:r>
          </a:p>
          <a:p>
            <a:pPr>
              <a:lnSpc>
                <a:spcPct val="140000"/>
              </a:lnSpc>
            </a:pPr>
            <a:r>
              <a:rPr lang="en-US" altLang="zh-CN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A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．端阳日，守将集官僚</a:t>
            </a:r>
            <a:r>
              <a:rPr lang="zh-CN" altLang="en-US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cs typeface="方正兰亭黑简体" pitchFamily="2" charset="-122"/>
              </a:rPr>
              <a:t>校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射　　　　　　　　校：比较</a:t>
            </a:r>
          </a:p>
          <a:p>
            <a:pPr>
              <a:lnSpc>
                <a:spcPct val="140000"/>
              </a:lnSpc>
            </a:pPr>
            <a:r>
              <a:rPr lang="en-US" altLang="zh-CN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B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．以佐文士，</a:t>
            </a:r>
            <a:r>
              <a:rPr lang="zh-CN" altLang="en-US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cs typeface="方正兰亭黑简体" pitchFamily="2" charset="-122"/>
              </a:rPr>
              <a:t>难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之  难：刁难</a:t>
            </a:r>
          </a:p>
          <a:p>
            <a:pPr>
              <a:lnSpc>
                <a:spcPct val="140000"/>
              </a:lnSpc>
            </a:pPr>
            <a:r>
              <a:rPr lang="en-US" altLang="zh-CN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C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．命吏部选御史之才者</a:t>
            </a:r>
            <a:r>
              <a:rPr lang="zh-CN" altLang="en-US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cs typeface="方正兰亭黑简体" pitchFamily="2" charset="-122"/>
              </a:rPr>
              <a:t>赴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行在  赴：前往</a:t>
            </a:r>
          </a:p>
          <a:p>
            <a:pPr>
              <a:lnSpc>
                <a:spcPct val="140000"/>
              </a:lnSpc>
            </a:pPr>
            <a:r>
              <a:rPr lang="en-US" altLang="zh-CN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D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．权贵人多不</a:t>
            </a:r>
            <a:r>
              <a:rPr lang="zh-CN" altLang="en-US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cs typeface="方正兰亭黑简体" pitchFamily="2" charset="-122"/>
              </a:rPr>
              <a:t>便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之  便：方便</a:t>
            </a:r>
          </a:p>
        </p:txBody>
      </p:sp>
      <p:sp>
        <p:nvSpPr>
          <p:cNvPr id="209923" name="Rectangle 3"/>
          <p:cNvSpPr>
            <a:spLocks noChangeArrowheads="1"/>
          </p:cNvSpPr>
          <p:nvPr/>
        </p:nvSpPr>
        <p:spPr bwMode="auto">
          <a:xfrm>
            <a:off x="1046129" y="4697398"/>
            <a:ext cx="10225088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r>
              <a:rPr lang="zh-CN" altLang="en-US" sz="2400" b="1">
                <a:cs typeface="方正兰亭黑简体" pitchFamily="2" charset="-122"/>
              </a:rPr>
              <a:t>解析：　“便”是形容词的意动用法。</a:t>
            </a:r>
          </a:p>
        </p:txBody>
      </p:sp>
      <p:sp>
        <p:nvSpPr>
          <p:cNvPr id="209924" name="Text Box 4"/>
          <p:cNvSpPr txBox="1">
            <a:spLocks noChangeArrowheads="1"/>
          </p:cNvSpPr>
          <p:nvPr/>
        </p:nvSpPr>
        <p:spPr bwMode="auto">
          <a:xfrm>
            <a:off x="7186625" y="1197413"/>
            <a:ext cx="503238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cs typeface="方正兰亭黑简体" pitchFamily="2" charset="-122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2" grpId="0"/>
      <p:bldP spid="209923" grpId="1"/>
      <p:bldP spid="209924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7501" y="1025509"/>
            <a:ext cx="10352087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命题点</a:t>
            </a:r>
            <a:r>
              <a:rPr lang="en-US" altLang="zh-CN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4</a:t>
            </a: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　通假</a:t>
            </a:r>
            <a:r>
              <a:rPr lang="zh-CN" altLang="en-US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字</a:t>
            </a:r>
            <a:endParaRPr lang="en-US" altLang="zh-CN" sz="32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  <a:cs typeface="方正兰亭黑简体" pitchFamily="2" charset="-122"/>
            </a:endParaRPr>
          </a:p>
        </p:txBody>
      </p:sp>
      <p:sp>
        <p:nvSpPr>
          <p:cNvPr id="173060" name="Text Box 4"/>
          <p:cNvSpPr txBox="1">
            <a:spLocks noChangeArrowheads="1"/>
          </p:cNvSpPr>
          <p:nvPr/>
        </p:nvSpPr>
        <p:spPr bwMode="auto">
          <a:xfrm>
            <a:off x="1117567" y="2168517"/>
            <a:ext cx="9359900" cy="319214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>
                <a:cs typeface="方正兰亭黑简体" pitchFamily="2" charset="-122"/>
              </a:rPr>
              <a:t>       通假字，指古代汉语中音同音近的字可以通用。因为古代汉字的数量少，语言里有这个词，但是没有记录这个词的字，就用音同或音近的字来代替。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cs typeface="方正兰亭黑简体" pitchFamily="2" charset="-122"/>
              </a:rPr>
              <a:t>       通常有两种情况：一种是有本字的假借，如“愿伯具言臣之不敢倍德也”</a:t>
            </a:r>
            <a:r>
              <a:rPr lang="en-US" altLang="zh-CN" sz="2400" b="1">
                <a:cs typeface="方正兰亭黑简体" pitchFamily="2" charset="-122"/>
              </a:rPr>
              <a:t>(《</a:t>
            </a:r>
            <a:r>
              <a:rPr lang="zh-CN" altLang="en-US" sz="2400" b="1">
                <a:cs typeface="方正兰亭黑简体" pitchFamily="2" charset="-122"/>
              </a:rPr>
              <a:t>鸿门宴</a:t>
            </a:r>
            <a:r>
              <a:rPr lang="en-US" altLang="zh-CN" sz="2400" b="1">
                <a:cs typeface="方正兰亭黑简体" pitchFamily="2" charset="-122"/>
              </a:rPr>
              <a:t>》)</a:t>
            </a:r>
            <a:r>
              <a:rPr lang="zh-CN" altLang="en-US" sz="2400" b="1">
                <a:cs typeface="方正兰亭黑简体" pitchFamily="2" charset="-122"/>
              </a:rPr>
              <a:t>中的“倍”假借为“背叛”的“背”；一种是无本字的假借，如“而”本义是“胡须”，假借为连词“而”。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7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3060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6063" y="837454"/>
            <a:ext cx="10352087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命题点</a:t>
            </a:r>
            <a:r>
              <a:rPr lang="en-US" altLang="zh-CN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4</a:t>
            </a: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　通假</a:t>
            </a:r>
            <a:r>
              <a:rPr lang="zh-CN" altLang="en-US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字</a:t>
            </a:r>
            <a:endParaRPr lang="en-US" altLang="zh-CN" sz="32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  <a:cs typeface="方正兰亭黑简体" pitchFamily="2" charset="-122"/>
            </a:endParaRPr>
          </a:p>
        </p:txBody>
      </p:sp>
      <p:graphicFrame>
        <p:nvGraphicFramePr>
          <p:cNvPr id="5" name="Group 30"/>
          <p:cNvGraphicFramePr>
            <a:graphicFrameLocks noGrp="1"/>
          </p:cNvGraphicFramePr>
          <p:nvPr/>
        </p:nvGraphicFramePr>
        <p:xfrm>
          <a:off x="403187" y="1551834"/>
          <a:ext cx="10873740" cy="3357586"/>
        </p:xfrm>
        <a:graphic>
          <a:graphicData uri="http://schemas.openxmlformats.org/drawingml/2006/table">
            <a:tbl>
              <a:tblPr/>
              <a:tblGrid>
                <a:gridCol w="1263015"/>
                <a:gridCol w="4879975"/>
                <a:gridCol w="4730750"/>
              </a:tblGrid>
              <a:tr h="428628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类别</a:t>
                      </a:r>
                      <a:endParaRPr lang="zh-CN" sz="2400" b="1" kern="100">
                        <a:solidFill>
                          <a:srgbClr val="0000FF"/>
                        </a:solidFill>
                        <a:latin typeface="宋体" pitchFamily="2" charset="-122"/>
                        <a:ea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释义</a:t>
                      </a:r>
                      <a:endParaRPr lang="zh-CN" sz="2400" b="1" kern="100">
                        <a:solidFill>
                          <a:srgbClr val="0000FF"/>
                        </a:solidFill>
                        <a:latin typeface="宋体" pitchFamily="2" charset="-122"/>
                        <a:ea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示例</a:t>
                      </a:r>
                      <a:endParaRPr lang="zh-CN" sz="2400" b="1" kern="100">
                        <a:solidFill>
                          <a:srgbClr val="0000FF"/>
                        </a:solidFill>
                        <a:latin typeface="宋体" pitchFamily="2" charset="-122"/>
                        <a:ea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通用字</a:t>
                      </a:r>
                      <a:endParaRPr lang="zh-CN" sz="2400" kern="100">
                        <a:solidFill>
                          <a:srgbClr val="0000FF"/>
                        </a:solidFill>
                        <a:latin typeface="宋体" pitchFamily="2" charset="-122"/>
                        <a:ea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两个读音相同或相近、意义也相通的字，在古代可以写这个，也可以写那个。</a:t>
                      </a:r>
                      <a:endParaRPr lang="zh-CN" sz="2400" kern="100">
                        <a:solidFill>
                          <a:srgbClr val="0000FF"/>
                        </a:solidFill>
                        <a:latin typeface="宋体" pitchFamily="2" charset="-122"/>
                        <a:ea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latin typeface="宋体" pitchFamily="2" charset="-122"/>
                          <a:ea typeface="宋体" pitchFamily="2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失其所与，</a:t>
                      </a:r>
                      <a:r>
                        <a:rPr lang="zh-CN" sz="2400" kern="100" smtClean="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不知</a:t>
                      </a:r>
                      <a:r>
                        <a:rPr lang="en-US" sz="2400" kern="100" smtClean="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Courier New" panose="02070309020205020404"/>
                        </a:rPr>
                        <a:t>)</a:t>
                      </a:r>
                      <a:endParaRPr lang="zh-CN" sz="2400" kern="100">
                        <a:solidFill>
                          <a:srgbClr val="0000FF"/>
                        </a:solidFill>
                        <a:latin typeface="宋体" pitchFamily="2" charset="-122"/>
                        <a:ea typeface="宋体" pitchFamily="2" charset="-122"/>
                        <a:cs typeface="Courier New" panose="02070309020205020404"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latin typeface="宋体" pitchFamily="2" charset="-122"/>
                          <a:ea typeface="宋体" pitchFamily="2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天生我材必有用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Courier New" panose="02070309020205020404"/>
                        </a:rPr>
                        <a:t>)</a:t>
                      </a:r>
                      <a:endParaRPr lang="zh-CN" sz="2400" kern="100">
                        <a:solidFill>
                          <a:srgbClr val="0000FF"/>
                        </a:solidFill>
                        <a:latin typeface="宋体" pitchFamily="2" charset="-122"/>
                        <a:ea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232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假借字</a:t>
                      </a:r>
                      <a:endParaRPr lang="zh-CN" sz="2400" kern="100">
                        <a:solidFill>
                          <a:srgbClr val="0000FF"/>
                        </a:solidFill>
                        <a:latin typeface="宋体" pitchFamily="2" charset="-122"/>
                        <a:ea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两个读音相同或相近、意义毫不相干的字，在古代有时也可以借代。</a:t>
                      </a:r>
                      <a:endParaRPr lang="zh-CN" sz="2400" kern="100">
                        <a:solidFill>
                          <a:srgbClr val="0000FF"/>
                        </a:solidFill>
                        <a:latin typeface="宋体" pitchFamily="2" charset="-122"/>
                        <a:ea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latin typeface="宋体" pitchFamily="2" charset="-122"/>
                          <a:ea typeface="宋体" pitchFamily="2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旦日不可不蚤自来谢项王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Courier New" panose="02070309020205020404"/>
                        </a:rPr>
                        <a:t>)</a:t>
                      </a:r>
                      <a:endParaRPr lang="zh-CN" sz="2400" kern="100">
                        <a:solidFill>
                          <a:srgbClr val="0000FF"/>
                        </a:solidFill>
                        <a:latin typeface="宋体" pitchFamily="2" charset="-122"/>
                        <a:ea typeface="宋体" pitchFamily="2" charset="-122"/>
                        <a:cs typeface="Courier New" panose="02070309020205020404"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latin typeface="宋体" pitchFamily="2" charset="-122"/>
                          <a:ea typeface="宋体" pitchFamily="2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愿伯具言臣之不敢倍德也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Courier New" panose="02070309020205020404"/>
                        </a:rPr>
                        <a:t>)</a:t>
                      </a:r>
                      <a:endParaRPr lang="zh-CN" sz="2400" kern="100">
                        <a:solidFill>
                          <a:srgbClr val="0000FF"/>
                        </a:solidFill>
                        <a:latin typeface="宋体" pitchFamily="2" charset="-122"/>
                        <a:ea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0158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古今字</a:t>
                      </a:r>
                      <a:endParaRPr lang="zh-CN" sz="2400" kern="100">
                        <a:solidFill>
                          <a:srgbClr val="0000FF"/>
                        </a:solidFill>
                        <a:latin typeface="宋体" pitchFamily="2" charset="-122"/>
                        <a:ea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一个汉字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古字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Courier New" panose="02070309020205020404"/>
                        </a:rPr>
                        <a:t>)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原有几个意义，后为区分，另造一个新字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今字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Courier New" panose="02070309020205020404"/>
                        </a:rPr>
                        <a:t>)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来表示其中的一个或几个意义。</a:t>
                      </a:r>
                      <a:endParaRPr lang="zh-CN" sz="2400" kern="100">
                        <a:solidFill>
                          <a:srgbClr val="0000FF"/>
                        </a:solidFill>
                        <a:latin typeface="宋体" pitchFamily="2" charset="-122"/>
                        <a:ea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latin typeface="宋体" pitchFamily="2" charset="-122"/>
                          <a:ea typeface="宋体" pitchFamily="2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至莫夜月</a:t>
                      </a:r>
                      <a:r>
                        <a:rPr lang="zh-CN" sz="2400" kern="100" smtClean="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明</a:t>
                      </a:r>
                      <a:r>
                        <a:rPr lang="en-US" sz="2400" kern="100" smtClean="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Courier New" panose="02070309020205020404"/>
                        </a:rPr>
                        <a:t>)</a:t>
                      </a:r>
                      <a:endParaRPr lang="zh-CN" sz="2400" kern="100">
                        <a:solidFill>
                          <a:srgbClr val="0000FF"/>
                        </a:solidFill>
                        <a:latin typeface="宋体" pitchFamily="2" charset="-122"/>
                        <a:ea typeface="宋体" pitchFamily="2" charset="-122"/>
                        <a:cs typeface="Courier New" panose="02070309020205020404"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latin typeface="宋体" pitchFamily="2" charset="-122"/>
                          <a:ea typeface="宋体" pitchFamily="2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所以传道受业解惑也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Courier New" panose="02070309020205020404"/>
                        </a:rPr>
                        <a:t>)</a:t>
                      </a:r>
                      <a:endParaRPr lang="zh-CN" sz="2400" kern="100">
                        <a:solidFill>
                          <a:srgbClr val="0000FF"/>
                        </a:solidFill>
                        <a:latin typeface="宋体" pitchFamily="2" charset="-122"/>
                        <a:ea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03187" y="4980858"/>
            <a:ext cx="10858576" cy="82994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smtClean="0">
                <a:solidFill>
                  <a:srgbClr val="006600"/>
                </a:solidFill>
              </a:rPr>
              <a:t>答案：　</a:t>
            </a:r>
            <a:r>
              <a:rPr lang="en-US" sz="2400" smtClean="0">
                <a:solidFill>
                  <a:srgbClr val="006600"/>
                </a:solidFill>
              </a:rPr>
              <a:t>①</a:t>
            </a:r>
            <a:r>
              <a:rPr lang="zh-CN" altLang="en-US" sz="2400" smtClean="0">
                <a:solidFill>
                  <a:srgbClr val="006600"/>
                </a:solidFill>
              </a:rPr>
              <a:t>通</a:t>
            </a:r>
            <a:r>
              <a:rPr lang="en-US" sz="2400" smtClean="0">
                <a:solidFill>
                  <a:srgbClr val="006600"/>
                </a:solidFill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</a:rPr>
              <a:t>智</a:t>
            </a:r>
            <a:r>
              <a:rPr lang="en-US" sz="2400" smtClean="0">
                <a:solidFill>
                  <a:srgbClr val="006600"/>
                </a:solidFill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</a:rPr>
              <a:t>，明智　</a:t>
            </a:r>
            <a:r>
              <a:rPr lang="en-US" sz="2400" smtClean="0">
                <a:solidFill>
                  <a:srgbClr val="006600"/>
                </a:solidFill>
              </a:rPr>
              <a:t>②</a:t>
            </a:r>
            <a:r>
              <a:rPr lang="zh-CN" altLang="en-US" sz="2400" smtClean="0">
                <a:solidFill>
                  <a:srgbClr val="006600"/>
                </a:solidFill>
              </a:rPr>
              <a:t>通</a:t>
            </a:r>
            <a:r>
              <a:rPr lang="en-US" sz="2400" smtClean="0">
                <a:solidFill>
                  <a:srgbClr val="006600"/>
                </a:solidFill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</a:rPr>
              <a:t>才</a:t>
            </a:r>
            <a:r>
              <a:rPr lang="en-US" sz="2400" smtClean="0">
                <a:solidFill>
                  <a:srgbClr val="006600"/>
                </a:solidFill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</a:rPr>
              <a:t>，才干　</a:t>
            </a:r>
            <a:r>
              <a:rPr lang="en-US" sz="2400" smtClean="0">
                <a:solidFill>
                  <a:srgbClr val="006600"/>
                </a:solidFill>
              </a:rPr>
              <a:t>③</a:t>
            </a:r>
            <a:r>
              <a:rPr lang="zh-CN" altLang="en-US" sz="2400" smtClean="0">
                <a:solidFill>
                  <a:srgbClr val="006600"/>
                </a:solidFill>
              </a:rPr>
              <a:t>通</a:t>
            </a:r>
            <a:r>
              <a:rPr lang="en-US" sz="2400" smtClean="0">
                <a:solidFill>
                  <a:srgbClr val="006600"/>
                </a:solidFill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</a:rPr>
              <a:t>早</a:t>
            </a:r>
            <a:r>
              <a:rPr lang="en-US" sz="2400" smtClean="0">
                <a:solidFill>
                  <a:srgbClr val="006600"/>
                </a:solidFill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</a:rPr>
              <a:t>，早一些　</a:t>
            </a:r>
            <a:r>
              <a:rPr lang="en-US" sz="2400" smtClean="0">
                <a:solidFill>
                  <a:srgbClr val="006600"/>
                </a:solidFill>
              </a:rPr>
              <a:t>④“</a:t>
            </a:r>
            <a:r>
              <a:rPr lang="zh-CN" altLang="en-US" sz="2400" smtClean="0">
                <a:solidFill>
                  <a:srgbClr val="006600"/>
                </a:solidFill>
              </a:rPr>
              <a:t>倍</a:t>
            </a:r>
            <a:r>
              <a:rPr lang="en-US" sz="2400" smtClean="0">
                <a:solidFill>
                  <a:srgbClr val="006600"/>
                </a:solidFill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</a:rPr>
              <a:t>通</a:t>
            </a:r>
            <a:r>
              <a:rPr lang="en-US" sz="2400" smtClean="0">
                <a:solidFill>
                  <a:srgbClr val="006600"/>
                </a:solidFill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</a:rPr>
              <a:t>背</a:t>
            </a:r>
            <a:r>
              <a:rPr lang="en-US" sz="2400" smtClean="0">
                <a:solidFill>
                  <a:srgbClr val="006600"/>
                </a:solidFill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</a:rPr>
              <a:t>，背叛　</a:t>
            </a:r>
            <a:r>
              <a:rPr lang="en-US" sz="2400" smtClean="0">
                <a:solidFill>
                  <a:srgbClr val="006600"/>
                </a:solidFill>
              </a:rPr>
              <a:t>⑤</a:t>
            </a:r>
            <a:r>
              <a:rPr lang="zh-CN" altLang="en-US" sz="2400" smtClean="0">
                <a:solidFill>
                  <a:srgbClr val="006600"/>
                </a:solidFill>
              </a:rPr>
              <a:t>通</a:t>
            </a:r>
            <a:r>
              <a:rPr lang="en-US" sz="2400" smtClean="0">
                <a:solidFill>
                  <a:srgbClr val="006600"/>
                </a:solidFill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</a:rPr>
              <a:t>暮</a:t>
            </a:r>
            <a:r>
              <a:rPr lang="en-US" sz="2400" smtClean="0">
                <a:solidFill>
                  <a:srgbClr val="006600"/>
                </a:solidFill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</a:rPr>
              <a:t>，夜晚　</a:t>
            </a:r>
            <a:r>
              <a:rPr lang="en-US" sz="2400" smtClean="0">
                <a:solidFill>
                  <a:srgbClr val="006600"/>
                </a:solidFill>
              </a:rPr>
              <a:t>⑥</a:t>
            </a:r>
            <a:r>
              <a:rPr lang="zh-CN" altLang="en-US" sz="2400" smtClean="0">
                <a:solidFill>
                  <a:srgbClr val="006600"/>
                </a:solidFill>
              </a:rPr>
              <a:t>通</a:t>
            </a:r>
            <a:r>
              <a:rPr lang="en-US" sz="2400" smtClean="0">
                <a:solidFill>
                  <a:srgbClr val="006600"/>
                </a:solidFill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</a:rPr>
              <a:t>授</a:t>
            </a:r>
            <a:r>
              <a:rPr lang="en-US" sz="2400" smtClean="0">
                <a:solidFill>
                  <a:srgbClr val="006600"/>
                </a:solidFill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</a:rPr>
              <a:t>，传授</a:t>
            </a:r>
            <a:endParaRPr lang="zh-CN" altLang="en-US" sz="240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602" name="Text Box 18"/>
          <p:cNvSpPr txBox="1">
            <a:spLocks noChangeArrowheads="1"/>
          </p:cNvSpPr>
          <p:nvPr/>
        </p:nvSpPr>
        <p:spPr bwMode="auto">
          <a:xfrm>
            <a:off x="1474757" y="1147144"/>
            <a:ext cx="9112279" cy="45218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阅读下面的文言文，完成后面的题目。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cs typeface="方正兰亭黑简体" pitchFamily="2" charset="-122"/>
              </a:rPr>
              <a:t>       </a:t>
            </a:r>
            <a:r>
              <a:rPr lang="zh-CN" altLang="en-US" sz="2400" b="1">
                <a:solidFill>
                  <a:srgbClr val="008000"/>
                </a:solidFill>
                <a:latin typeface="仿宋_GB2312"/>
                <a:ea typeface="幼圆" pitchFamily="49" charset="-122"/>
                <a:cs typeface="方正兰亭黑简体" pitchFamily="2" charset="-122"/>
              </a:rPr>
              <a:t>状不必童而智童，智不必童而状童。圣人取童智而遗童状，众人近童状而疏童智。状与我童者，近而爱之；状与我异者，疏而畏之。有七尺之骸，手足之异，戴发含齿，倚而趣者，谓之人；而人未必无兽心。虽有兽心，以状而见亲矣。傅翼戴角，分牙布爪，仰飞伏走，谓之禽兽；而禽兽未必无人心。虽有人心，以状而见疏矣。庖牺氏、女娲氏、神农氏、夏后氏，蛇身人面，牛首虎鼻，此有非人之状，而有大圣之德。夏桀、殷纣、鲁桓、楚穆，状貌七窍，皆同于人，而有禽兽之心。而众人守一状以求至智，未可几也。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8000"/>
                </a:solidFill>
                <a:latin typeface="仿宋_GB2312"/>
                <a:ea typeface="幼圆" pitchFamily="49" charset="-122"/>
                <a:cs typeface="方正兰亭黑简体" pitchFamily="2" charset="-122"/>
              </a:rPr>
              <a:t>                          </a:t>
            </a:r>
            <a:r>
              <a:rPr lang="en-US" altLang="zh-CN" sz="2400" b="1" smtClean="0">
                <a:solidFill>
                  <a:srgbClr val="008000"/>
                </a:solidFill>
                <a:latin typeface="仿宋_GB2312"/>
                <a:ea typeface="幼圆" pitchFamily="49" charset="-122"/>
                <a:cs typeface="方正兰亭黑简体" pitchFamily="2" charset="-122"/>
              </a:rPr>
              <a:t>      </a:t>
            </a:r>
            <a:r>
              <a:rPr lang="en-US" altLang="zh-CN" sz="2400" b="1">
                <a:solidFill>
                  <a:srgbClr val="008000"/>
                </a:solidFill>
                <a:latin typeface="仿宋_GB2312"/>
                <a:ea typeface="幼圆" pitchFamily="49" charset="-122"/>
                <a:cs typeface="方正兰亭黑简体" pitchFamily="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仿宋_GB2312"/>
                <a:ea typeface="幼圆" pitchFamily="49" charset="-122"/>
                <a:cs typeface="方正兰亭黑简体" pitchFamily="2" charset="-122"/>
              </a:rPr>
              <a:t>节选自</a:t>
            </a:r>
            <a:r>
              <a:rPr lang="en-US" altLang="zh-CN" sz="2400" b="1">
                <a:solidFill>
                  <a:srgbClr val="008000"/>
                </a:solidFill>
                <a:latin typeface="仿宋_GB2312"/>
                <a:ea typeface="幼圆" pitchFamily="49" charset="-122"/>
                <a:cs typeface="方正兰亭黑简体" pitchFamily="2" charset="-122"/>
              </a:rPr>
              <a:t>《</a:t>
            </a:r>
            <a:r>
              <a:rPr lang="zh-CN" altLang="en-US" sz="2400" b="1">
                <a:solidFill>
                  <a:srgbClr val="008000"/>
                </a:solidFill>
                <a:latin typeface="仿宋_GB2312"/>
                <a:ea typeface="幼圆" pitchFamily="49" charset="-122"/>
                <a:cs typeface="方正兰亭黑简体" pitchFamily="2" charset="-122"/>
              </a:rPr>
              <a:t>列子</a:t>
            </a:r>
            <a:r>
              <a:rPr lang="en-US" altLang="zh-CN" sz="2400" b="1">
                <a:solidFill>
                  <a:srgbClr val="008000"/>
                </a:solidFill>
                <a:latin typeface="仿宋_GB2312"/>
                <a:ea typeface="幼圆" pitchFamily="49" charset="-122"/>
                <a:cs typeface="方正兰亭黑简体" pitchFamily="2" charset="-122"/>
              </a:rPr>
              <a:t>·</a:t>
            </a:r>
            <a:r>
              <a:rPr lang="zh-CN" altLang="en-US" sz="2400" b="1">
                <a:solidFill>
                  <a:srgbClr val="008000"/>
                </a:solidFill>
                <a:latin typeface="仿宋_GB2312"/>
                <a:ea typeface="幼圆" pitchFamily="49" charset="-122"/>
                <a:cs typeface="方正兰亭黑简体" pitchFamily="2" charset="-122"/>
              </a:rPr>
              <a:t>黄帝</a:t>
            </a:r>
            <a:r>
              <a:rPr lang="en-US" altLang="zh-CN" sz="2400" b="1">
                <a:solidFill>
                  <a:srgbClr val="008000"/>
                </a:solidFill>
                <a:latin typeface="仿宋_GB2312"/>
                <a:ea typeface="幼圆" pitchFamily="49" charset="-122"/>
                <a:cs typeface="方正兰亭黑简体" pitchFamily="2" charset="-122"/>
              </a:rPr>
              <a:t>》)</a:t>
            </a:r>
            <a:endParaRPr lang="zh-CN" altLang="en-US" sz="2400" b="1">
              <a:solidFill>
                <a:srgbClr val="008000"/>
              </a:solidFill>
              <a:latin typeface="仿宋_GB2312"/>
              <a:ea typeface="幼圆" pitchFamily="49" charset="-122"/>
              <a:cs typeface="方正兰亭黑简体" pitchFamily="2" charset="-122"/>
            </a:endParaRPr>
          </a:p>
        </p:txBody>
      </p:sp>
      <p:graphicFrame>
        <p:nvGraphicFramePr>
          <p:cNvPr id="4" name="Group 2"/>
          <p:cNvGraphicFramePr>
            <a:graphicFrameLocks noGrp="1"/>
          </p:cNvGraphicFramePr>
          <p:nvPr>
            <p:ph sz="half" idx="4294967295"/>
          </p:nvPr>
        </p:nvGraphicFramePr>
        <p:xfrm>
          <a:off x="525432" y="896927"/>
          <a:ext cx="949325" cy="914400"/>
        </p:xfrm>
        <a:graphic>
          <a:graphicData uri="http://schemas.openxmlformats.org/drawingml/2006/table">
            <a:tbl>
              <a:tblPr/>
              <a:tblGrid>
                <a:gridCol w="466090"/>
                <a:gridCol w="483235"/>
              </a:tblGrid>
              <a:tr h="1476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9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60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6" name="Text Box 4" descr="大棋盘"/>
          <p:cNvSpPr txBox="1">
            <a:spLocks noChangeArrowheads="1"/>
          </p:cNvSpPr>
          <p:nvPr/>
        </p:nvSpPr>
        <p:spPr bwMode="auto">
          <a:xfrm>
            <a:off x="1117567" y="1239823"/>
            <a:ext cx="10161587" cy="29203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endParaRPr lang="zh-CN" altLang="en-US" sz="2800">
              <a:solidFill>
                <a:schemeClr val="folHlink"/>
              </a:solidFill>
              <a:ea typeface="黑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下列句子中，对加线词的解释不正确的一项是</a:t>
            </a:r>
            <a:r>
              <a:rPr lang="en-US" altLang="zh-CN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A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．</a:t>
            </a:r>
            <a:r>
              <a:rPr lang="zh-CN" altLang="en-US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cs typeface="方正兰亭黑简体" pitchFamily="2" charset="-122"/>
              </a:rPr>
              <a:t>状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不必童而智童　　　　　　　　　状：外形</a:t>
            </a:r>
          </a:p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B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．状与我</a:t>
            </a:r>
            <a:r>
              <a:rPr lang="zh-CN" altLang="en-US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cs typeface="方正兰亭黑简体" pitchFamily="2" charset="-122"/>
              </a:rPr>
              <a:t>童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者，近而爱之            童：儿童</a:t>
            </a:r>
          </a:p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C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．</a:t>
            </a:r>
            <a:r>
              <a:rPr lang="zh-CN" altLang="en-US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cs typeface="方正兰亭黑简体" pitchFamily="2" charset="-122"/>
              </a:rPr>
              <a:t>戴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发含齿                        戴：顶着，</a:t>
            </a:r>
            <a:r>
              <a:rPr lang="en-US" altLang="zh-CN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头上</a:t>
            </a:r>
            <a:r>
              <a:rPr lang="en-US" altLang="zh-CN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长着</a:t>
            </a:r>
          </a:p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D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．未可</a:t>
            </a:r>
            <a:r>
              <a:rPr lang="zh-CN" altLang="en-US" sz="2400" b="1" u="sng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cs typeface="方正兰亭黑简体" pitchFamily="2" charset="-122"/>
              </a:rPr>
              <a:t>几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也                        几：通</a:t>
            </a:r>
            <a:r>
              <a:rPr lang="zh-CN" altLang="en-US" sz="2400">
                <a:solidFill>
                  <a:schemeClr val="folHlink"/>
                </a:solidFill>
                <a:latin typeface="Arial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冀</a:t>
            </a:r>
            <a:r>
              <a:rPr lang="zh-CN" altLang="en-US" sz="2400">
                <a:solidFill>
                  <a:schemeClr val="folHlink"/>
                </a:solidFill>
                <a:latin typeface="Arial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，希望</a:t>
            </a:r>
            <a:r>
              <a:rPr lang="zh-CN" altLang="en-US" sz="2400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。</a:t>
            </a:r>
          </a:p>
        </p:txBody>
      </p:sp>
      <p:sp>
        <p:nvSpPr>
          <p:cNvPr id="197637" name="Rectangle 5"/>
          <p:cNvSpPr>
            <a:spLocks noChangeArrowheads="1"/>
          </p:cNvSpPr>
          <p:nvPr/>
        </p:nvSpPr>
        <p:spPr bwMode="auto">
          <a:xfrm>
            <a:off x="1068354" y="4894248"/>
            <a:ext cx="10225088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r>
              <a:rPr lang="zh-CN" altLang="en-US" sz="2400" b="1">
                <a:cs typeface="方正兰亭黑简体" pitchFamily="2" charset="-122"/>
              </a:rPr>
              <a:t> 解析：　</a:t>
            </a:r>
            <a:r>
              <a:rPr lang="en-US" altLang="zh-CN" sz="2400" b="1">
                <a:cs typeface="方正兰亭黑简体" pitchFamily="2" charset="-122"/>
              </a:rPr>
              <a:t>B</a:t>
            </a:r>
            <a:r>
              <a:rPr lang="zh-CN" altLang="en-US" sz="2400" b="1">
                <a:cs typeface="方正兰亭黑简体" pitchFamily="2" charset="-122"/>
              </a:rPr>
              <a:t>项，“童”通“同”，相同。 </a:t>
            </a:r>
          </a:p>
        </p:txBody>
      </p:sp>
      <p:sp>
        <p:nvSpPr>
          <p:cNvPr id="197638" name="Text Box 6"/>
          <p:cNvSpPr txBox="1">
            <a:spLocks noChangeArrowheads="1"/>
          </p:cNvSpPr>
          <p:nvPr/>
        </p:nvSpPr>
        <p:spPr bwMode="auto">
          <a:xfrm>
            <a:off x="7546987" y="1668451"/>
            <a:ext cx="503237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cs typeface="方正兰亭黑简体" pitchFamily="2" charset="-122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6" grpId="0"/>
      <p:bldP spid="197637" grpId="1"/>
      <p:bldP spid="197638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0" y="0"/>
          <a:ext cx="11522075" cy="648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Image" r:id="rId3" imgW="0" imgH="0" progId="Photoshop.Image.8">
                  <p:embed/>
                </p:oleObj>
              </mc:Choice>
              <mc:Fallback>
                <p:oleObj name="Image" r:id="rId3" imgW="0" imgH="0" progId="Photoshop.Image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1522075" cy="6480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4019" name="Text Box 3"/>
          <p:cNvSpPr txBox="1">
            <a:spLocks noChangeArrowheads="1"/>
          </p:cNvSpPr>
          <p:nvPr/>
        </p:nvSpPr>
        <p:spPr bwMode="auto">
          <a:xfrm>
            <a:off x="1247775" y="223838"/>
            <a:ext cx="48323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温馨提示</a:t>
            </a:r>
            <a:r>
              <a:rPr lang="en-US" altLang="zh-CN" sz="2800" b="1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: </a:t>
            </a:r>
            <a:r>
              <a:rPr lang="zh-CN" altLang="en-US" sz="2800" b="1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请点击相关栏目。</a:t>
            </a:r>
          </a:p>
        </p:txBody>
      </p:sp>
      <p:sp>
        <p:nvSpPr>
          <p:cNvPr id="214021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046525" y="1811327"/>
            <a:ext cx="4171950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明方向 </a:t>
            </a:r>
            <a:r>
              <a:rPr lang="en-US" altLang="zh-CN" sz="3200" b="1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实词解读</a:t>
            </a:r>
            <a:endParaRPr lang="zh-CN" altLang="en-US" sz="3200" b="1">
              <a:solidFill>
                <a:schemeClr val="bg1"/>
              </a:solidFill>
              <a:ea typeface="楷体_GB2312" charset="-122"/>
            </a:endParaRPr>
          </a:p>
        </p:txBody>
      </p:sp>
      <p:sp>
        <p:nvSpPr>
          <p:cNvPr id="214022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030665" y="2617777"/>
            <a:ext cx="4171950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ea typeface="楷体_GB2312" charset="-122"/>
                <a:cs typeface="方正兰亭黑简体" pitchFamily="2" charset="-122"/>
              </a:rPr>
              <a:t>提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  <a:cs typeface="方正兰亭黑简体" pitchFamily="2" charset="-122"/>
              </a:rPr>
              <a:t>能力</a:t>
            </a:r>
            <a:r>
              <a:rPr lang="zh-CN" altLang="en-US" smtClean="0">
                <a:cs typeface="方正兰亭黑简体" pitchFamily="2" charset="-122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命题探究</a:t>
            </a:r>
            <a:endParaRPr lang="zh-CN" altLang="en-US" sz="3200" b="1">
              <a:solidFill>
                <a:schemeClr val="bg1"/>
              </a:solidFill>
              <a:ea typeface="楷体_GB2312" charset="-122"/>
            </a:endParaRPr>
          </a:p>
        </p:txBody>
      </p:sp>
      <p:sp>
        <p:nvSpPr>
          <p:cNvPr id="214023" name="Text Box 7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4030665" y="3425815"/>
            <a:ext cx="4171950" cy="5889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学方法</a:t>
            </a:r>
            <a:r>
              <a:rPr lang="en-US" altLang="zh-CN" sz="3200" b="1" smtClean="0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推断方法</a:t>
            </a:r>
            <a:endParaRPr lang="zh-CN" altLang="en-US" sz="3200" b="1">
              <a:solidFill>
                <a:schemeClr val="bg1"/>
              </a:solidFill>
              <a:ea typeface="楷体_GB2312" charset="-122"/>
            </a:endParaRPr>
          </a:p>
        </p:txBody>
      </p:sp>
      <p:sp>
        <p:nvSpPr>
          <p:cNvPr id="7" name="Text Box 5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4046525" y="4248149"/>
            <a:ext cx="4171950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多积累 </a:t>
            </a:r>
            <a:r>
              <a:rPr lang="en-US" altLang="zh-CN" sz="3200" b="1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知识清单</a:t>
            </a:r>
            <a:endParaRPr lang="zh-CN" altLang="en-US" sz="3200" b="1">
              <a:solidFill>
                <a:schemeClr val="bg1"/>
              </a:solidFill>
              <a:ea typeface="楷体_GB231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1749" y="1096947"/>
            <a:ext cx="10352087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基础点</a:t>
            </a:r>
            <a:r>
              <a:rPr lang="en-US" altLang="zh-CN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5</a:t>
            </a: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　偏义复</a:t>
            </a:r>
            <a:r>
              <a:rPr lang="zh-CN" altLang="en-US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词</a:t>
            </a:r>
            <a:endParaRPr lang="en-US" altLang="zh-CN">
              <a:cs typeface="方正兰亭黑简体" pitchFamily="2" charset="-122"/>
            </a:endParaRPr>
          </a:p>
        </p:txBody>
      </p:sp>
      <p:sp>
        <p:nvSpPr>
          <p:cNvPr id="198659" name="Text Box 3"/>
          <p:cNvSpPr txBox="1">
            <a:spLocks noChangeArrowheads="1"/>
          </p:cNvSpPr>
          <p:nvPr/>
        </p:nvSpPr>
        <p:spPr bwMode="auto">
          <a:xfrm>
            <a:off x="1046129" y="2168517"/>
            <a:ext cx="9359900" cy="319214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>
                <a:cs typeface="方正兰亭黑简体" pitchFamily="2" charset="-122"/>
              </a:rPr>
              <a:t>       在文言文中，有的合成词是由两个同义或反义的单音节语素合成，而用意却偏在其中一个语素上，另一个则起陪衬作用，这就是文言文中的偏义复词现象。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cs typeface="方正兰亭黑简体" pitchFamily="2" charset="-122"/>
              </a:rPr>
              <a:t>       如“假舟楫者，非能水也”</a:t>
            </a:r>
            <a:r>
              <a:rPr lang="en-US" altLang="zh-CN" sz="2400" b="1">
                <a:cs typeface="方正兰亭黑简体" pitchFamily="2" charset="-122"/>
              </a:rPr>
              <a:t>(《</a:t>
            </a:r>
            <a:r>
              <a:rPr lang="zh-CN" altLang="en-US" sz="2400" b="1">
                <a:cs typeface="方正兰亭黑简体" pitchFamily="2" charset="-122"/>
              </a:rPr>
              <a:t>劝学</a:t>
            </a:r>
            <a:r>
              <a:rPr lang="en-US" altLang="zh-CN" sz="2400" b="1">
                <a:cs typeface="方正兰亭黑简体" pitchFamily="2" charset="-122"/>
              </a:rPr>
              <a:t>》)</a:t>
            </a:r>
            <a:r>
              <a:rPr lang="zh-CN" altLang="en-US" sz="2400" b="1">
                <a:cs typeface="方正兰亭黑简体" pitchFamily="2" charset="-122"/>
              </a:rPr>
              <a:t>中的“舟楫”，只有“舟”的意义，而没有“楫”的意义。再如“去来江口守空船”</a:t>
            </a:r>
            <a:r>
              <a:rPr lang="en-US" altLang="zh-CN" sz="2400" b="1">
                <a:cs typeface="方正兰亭黑简体" pitchFamily="2" charset="-122"/>
              </a:rPr>
              <a:t>(《</a:t>
            </a:r>
            <a:r>
              <a:rPr lang="zh-CN" altLang="en-US" sz="2400" b="1">
                <a:cs typeface="方正兰亭黑简体" pitchFamily="2" charset="-122"/>
              </a:rPr>
              <a:t>琵琶行</a:t>
            </a:r>
            <a:r>
              <a:rPr lang="en-US" altLang="zh-CN" sz="2400" b="1">
                <a:cs typeface="方正兰亭黑简体" pitchFamily="2" charset="-122"/>
              </a:rPr>
              <a:t>》)</a:t>
            </a:r>
            <a:r>
              <a:rPr lang="zh-CN" altLang="en-US" sz="2400" b="1">
                <a:cs typeface="方正兰亭黑简体" pitchFamily="2" charset="-122"/>
              </a:rPr>
              <a:t>中的“去来”，只有“去”的意义，却没有“来”的意义。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9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8659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97" name="Text Box 17"/>
          <p:cNvSpPr txBox="1">
            <a:spLocks noChangeArrowheads="1"/>
          </p:cNvSpPr>
          <p:nvPr/>
        </p:nvSpPr>
        <p:spPr bwMode="auto">
          <a:xfrm>
            <a:off x="2018310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99698" name="Text Box 18"/>
          <p:cNvSpPr txBox="1">
            <a:spLocks noChangeArrowheads="1"/>
          </p:cNvSpPr>
          <p:nvPr/>
        </p:nvSpPr>
        <p:spPr bwMode="auto">
          <a:xfrm>
            <a:off x="1475355" y="954071"/>
            <a:ext cx="9648825" cy="34886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下列句子中加点的词语不全是偏义复词的一项是</a:t>
            </a:r>
            <a:r>
              <a:rPr lang="en-US" altLang="zh-CN" sz="2400" b="1">
                <a:solidFill>
                  <a:schemeClr val="hlink"/>
                </a:solidFill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chemeClr val="hlink"/>
                </a:solidFill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>
                <a:solidFill>
                  <a:schemeClr val="hlink"/>
                </a:solidFill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)</a:t>
            </a:r>
          </a:p>
          <a:p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．陟罚臧否，不宜异同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诸葛亮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出师表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》)</a:t>
            </a:r>
          </a:p>
          <a:p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昼夜勤作息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古乐府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孔雀东南飞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》)</a:t>
            </a:r>
          </a:p>
          <a:p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．备他盗之出入与非常也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司马迁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鸿门宴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》)</a:t>
            </a:r>
          </a:p>
          <a:p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缘溪行，忘路之远近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陶渊明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桃花源记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》)</a:t>
            </a:r>
          </a:p>
          <a:p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．我有亲父兄，性行暴如雷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古乐府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孔雀东南飞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》)</a:t>
            </a:r>
          </a:p>
          <a:p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是芙蕖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花名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也者，无一时一刻不适耳目之观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李渔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芙蕖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》)</a:t>
            </a:r>
          </a:p>
          <a:p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．则山下皆石穴罅，不知其浅深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苏轼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石钟山记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》)</a:t>
            </a:r>
          </a:p>
          <a:p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中间力拉崩倒之声，火爆声，呼呼风声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林嗣环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口技</a:t>
            </a:r>
            <a:r>
              <a:rPr lang="en-US" altLang="zh-CN" sz="2400" b="1">
                <a:solidFill>
                  <a:srgbClr val="008000"/>
                </a:solidFill>
                <a:latin typeface="Times New Roman" pitchFamily="18" charset="0"/>
                <a:cs typeface="Times New Roman" panose="02020603050405020304" pitchFamily="18" charset="0"/>
              </a:rPr>
              <a:t>》)</a:t>
            </a:r>
            <a:endParaRPr lang="zh-CN" altLang="en-US" sz="2400" b="1">
              <a:solidFill>
                <a:srgbClr val="008000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99699" name="Text Box 19" descr="大棋盘"/>
          <p:cNvSpPr txBox="1">
            <a:spLocks noChangeArrowheads="1"/>
          </p:cNvSpPr>
          <p:nvPr/>
        </p:nvSpPr>
        <p:spPr bwMode="auto">
          <a:xfrm>
            <a:off x="975289" y="4525971"/>
            <a:ext cx="10161588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/>
            <a:r>
              <a:rPr lang="zh-CN" altLang="en-US" sz="2400">
                <a:solidFill>
                  <a:schemeClr val="folHlink"/>
                </a:solidFill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解析：　</a:t>
            </a:r>
            <a:r>
              <a:rPr lang="en-US" altLang="zh-CN" sz="2400">
                <a:solidFill>
                  <a:schemeClr val="folHlink"/>
                </a:solidFill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A</a:t>
            </a:r>
            <a:r>
              <a:rPr lang="zh-CN" altLang="en-US" sz="2400">
                <a:solidFill>
                  <a:schemeClr val="folHlink"/>
                </a:solidFill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．“异同”偏在“异”，“作息”偏在“作”。</a:t>
            </a:r>
            <a:r>
              <a:rPr lang="en-US" altLang="zh-CN" sz="2400">
                <a:solidFill>
                  <a:schemeClr val="folHlink"/>
                </a:solidFill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B.“</a:t>
            </a:r>
            <a:r>
              <a:rPr lang="zh-CN" altLang="en-US" sz="2400">
                <a:solidFill>
                  <a:schemeClr val="folHlink"/>
                </a:solidFill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出入”偏在“入”，“出”是衬字；“远近”偏在“远”。</a:t>
            </a:r>
            <a:r>
              <a:rPr lang="en-US" altLang="zh-CN" sz="2400">
                <a:solidFill>
                  <a:schemeClr val="folHlink"/>
                </a:solidFill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C.“</a:t>
            </a:r>
            <a:r>
              <a:rPr lang="zh-CN" altLang="en-US" sz="2400">
                <a:solidFill>
                  <a:schemeClr val="folHlink"/>
                </a:solidFill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父兄”偏在“兄”，“耳目”偏在“目”。</a:t>
            </a:r>
            <a:r>
              <a:rPr lang="en-US" altLang="zh-CN" sz="2400">
                <a:solidFill>
                  <a:schemeClr val="folHlink"/>
                </a:solidFill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D.“</a:t>
            </a:r>
            <a:r>
              <a:rPr lang="zh-CN" altLang="en-US" sz="2400">
                <a:solidFill>
                  <a:schemeClr val="folHlink"/>
                </a:solidFill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浅深”偏在“深”；“中间”，中间夹杂，不是偏义复词。</a:t>
            </a:r>
          </a:p>
        </p:txBody>
      </p:sp>
      <p:sp>
        <p:nvSpPr>
          <p:cNvPr id="199700" name="Text Box 20"/>
          <p:cNvSpPr txBox="1">
            <a:spLocks noChangeArrowheads="1"/>
          </p:cNvSpPr>
          <p:nvPr/>
        </p:nvSpPr>
        <p:spPr bwMode="auto">
          <a:xfrm>
            <a:off x="8246853" y="968585"/>
            <a:ext cx="503238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D</a:t>
            </a:r>
          </a:p>
        </p:txBody>
      </p:sp>
      <p:graphicFrame>
        <p:nvGraphicFramePr>
          <p:cNvPr id="4" name="Group 2"/>
          <p:cNvGraphicFramePr>
            <a:graphicFrameLocks noGrp="1"/>
          </p:cNvGraphicFramePr>
          <p:nvPr/>
        </p:nvGraphicFramePr>
        <p:xfrm>
          <a:off x="596870" y="782167"/>
          <a:ext cx="949325" cy="914400"/>
        </p:xfrm>
        <a:graphic>
          <a:graphicData uri="http://schemas.openxmlformats.org/drawingml/2006/table">
            <a:tbl>
              <a:tblPr/>
              <a:tblGrid>
                <a:gridCol w="466090"/>
                <a:gridCol w="483235"/>
              </a:tblGrid>
              <a:tr h="1476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9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98" grpId="0"/>
      <p:bldP spid="199699" grpId="1"/>
      <p:bldP spid="199700" grpId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22" name="Text Box 14"/>
          <p:cNvSpPr txBox="1">
            <a:spLocks noChangeArrowheads="1"/>
          </p:cNvSpPr>
          <p:nvPr/>
        </p:nvSpPr>
        <p:spPr bwMode="auto">
          <a:xfrm>
            <a:off x="3097218" y="2803511"/>
            <a:ext cx="1362075" cy="156845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文言实词词义推断方法</a:t>
            </a:r>
          </a:p>
        </p:txBody>
      </p:sp>
      <p:sp>
        <p:nvSpPr>
          <p:cNvPr id="145430" name="AutoShape 22"/>
          <p:cNvSpPr>
            <a:spLocks noChangeArrowheads="1"/>
          </p:cNvSpPr>
          <p:nvPr/>
        </p:nvSpPr>
        <p:spPr bwMode="auto">
          <a:xfrm>
            <a:off x="6546855" y="1311261"/>
            <a:ext cx="3538538" cy="477838"/>
          </a:xfrm>
          <a:prstGeom prst="wedgeRoundRectCallout">
            <a:avLst>
              <a:gd name="adj1" fmla="val -112495"/>
              <a:gd name="adj2" fmla="val 26163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>
                <a:solidFill>
                  <a:srgbClr val="FF0000"/>
                </a:solidFill>
                <a:ea typeface="黑体" pitchFamily="2" charset="-122"/>
              </a:rPr>
              <a:t>一</a:t>
            </a:r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</a:rPr>
              <a:t>、</a:t>
            </a:r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  <a:cs typeface="方正兰亭黑简体" pitchFamily="2" charset="-122"/>
              </a:rPr>
              <a:t>语境</a:t>
            </a:r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</a:rPr>
              <a:t>分析法</a:t>
            </a:r>
            <a:endParaRPr lang="zh-CN" altLang="en-US" sz="2400">
              <a:solidFill>
                <a:srgbClr val="FF0000"/>
              </a:solidFill>
              <a:ea typeface="黑体" pitchFamily="2" charset="-122"/>
            </a:endParaRPr>
          </a:p>
        </p:txBody>
      </p:sp>
      <p:sp>
        <p:nvSpPr>
          <p:cNvPr id="145438" name="AutoShape 30"/>
          <p:cNvSpPr>
            <a:spLocks noChangeArrowheads="1"/>
          </p:cNvSpPr>
          <p:nvPr/>
        </p:nvSpPr>
        <p:spPr bwMode="auto">
          <a:xfrm>
            <a:off x="6546855" y="2166924"/>
            <a:ext cx="3538538" cy="476250"/>
          </a:xfrm>
          <a:prstGeom prst="wedgeRoundRectCallout">
            <a:avLst>
              <a:gd name="adj1" fmla="val -105625"/>
              <a:gd name="adj2" fmla="val 10691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>
                <a:solidFill>
                  <a:srgbClr val="FF0000"/>
                </a:solidFill>
                <a:ea typeface="黑体" pitchFamily="2" charset="-122"/>
              </a:rPr>
              <a:t>二</a:t>
            </a:r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</a:rPr>
              <a:t>、</a:t>
            </a:r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  <a:cs typeface="方正兰亭黑简体" pitchFamily="2" charset="-122"/>
              </a:rPr>
              <a:t>据形索义</a:t>
            </a:r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</a:rPr>
              <a:t>法</a:t>
            </a:r>
            <a:endParaRPr lang="zh-CN" altLang="en-US" sz="2400">
              <a:solidFill>
                <a:srgbClr val="FF0000"/>
              </a:solidFill>
              <a:ea typeface="黑体" pitchFamily="2" charset="-122"/>
            </a:endParaRPr>
          </a:p>
        </p:txBody>
      </p:sp>
      <p:sp>
        <p:nvSpPr>
          <p:cNvPr id="145439" name="AutoShape 31"/>
          <p:cNvSpPr>
            <a:spLocks noChangeArrowheads="1"/>
          </p:cNvSpPr>
          <p:nvPr/>
        </p:nvSpPr>
        <p:spPr bwMode="auto">
          <a:xfrm>
            <a:off x="6546855" y="3020999"/>
            <a:ext cx="3538538" cy="476250"/>
          </a:xfrm>
          <a:prstGeom prst="wedgeRoundRectCallout">
            <a:avLst>
              <a:gd name="adj1" fmla="val -108278"/>
              <a:gd name="adj2" fmla="val 1366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>
                <a:solidFill>
                  <a:srgbClr val="FF0000"/>
                </a:solidFill>
                <a:ea typeface="黑体" pitchFamily="2" charset="-122"/>
              </a:rPr>
              <a:t>三</a:t>
            </a:r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</a:rPr>
              <a:t>、</a:t>
            </a:r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  <a:cs typeface="方正兰亭黑简体" pitchFamily="2" charset="-122"/>
              </a:rPr>
              <a:t>结构</a:t>
            </a:r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</a:rPr>
              <a:t>分析法</a:t>
            </a:r>
            <a:endParaRPr lang="zh-CN" altLang="en-US" sz="2400">
              <a:solidFill>
                <a:srgbClr val="FF0000"/>
              </a:solidFill>
              <a:ea typeface="黑体" pitchFamily="2" charset="-122"/>
            </a:endParaRPr>
          </a:p>
        </p:txBody>
      </p:sp>
      <p:sp>
        <p:nvSpPr>
          <p:cNvPr id="145440" name="AutoShape 32"/>
          <p:cNvSpPr>
            <a:spLocks noChangeArrowheads="1"/>
          </p:cNvSpPr>
          <p:nvPr/>
        </p:nvSpPr>
        <p:spPr bwMode="auto">
          <a:xfrm>
            <a:off x="6546855" y="3875074"/>
            <a:ext cx="3538538" cy="476250"/>
          </a:xfrm>
          <a:prstGeom prst="wedgeRoundRectCallout">
            <a:avLst>
              <a:gd name="adj1" fmla="val -107037"/>
              <a:gd name="adj2" fmla="val -4025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>
                <a:solidFill>
                  <a:srgbClr val="FF0000"/>
                </a:solidFill>
                <a:ea typeface="黑体" pitchFamily="2" charset="-122"/>
              </a:rPr>
              <a:t>四</a:t>
            </a:r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</a:rPr>
              <a:t>、</a:t>
            </a:r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  <a:cs typeface="方正兰亭黑简体" pitchFamily="2" charset="-122"/>
              </a:rPr>
              <a:t>语法分析</a:t>
            </a:r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</a:rPr>
              <a:t>法</a:t>
            </a:r>
            <a:endParaRPr lang="zh-CN" altLang="en-US" sz="2400">
              <a:solidFill>
                <a:srgbClr val="FF0000"/>
              </a:solidFill>
              <a:ea typeface="黑体" pitchFamily="2" charset="-122"/>
            </a:endParaRPr>
          </a:p>
        </p:txBody>
      </p:sp>
      <p:sp>
        <p:nvSpPr>
          <p:cNvPr id="145441" name="AutoShape 33"/>
          <p:cNvSpPr>
            <a:spLocks noChangeArrowheads="1"/>
          </p:cNvSpPr>
          <p:nvPr/>
        </p:nvSpPr>
        <p:spPr bwMode="auto">
          <a:xfrm>
            <a:off x="6546855" y="4729149"/>
            <a:ext cx="3538538" cy="477837"/>
          </a:xfrm>
          <a:prstGeom prst="wedgeRoundRectCallout">
            <a:avLst>
              <a:gd name="adj1" fmla="val -109083"/>
              <a:gd name="adj2" fmla="val -16794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>
                <a:solidFill>
                  <a:srgbClr val="FF0000"/>
                </a:solidFill>
                <a:ea typeface="黑体" pitchFamily="2" charset="-122"/>
              </a:rPr>
              <a:t>五</a:t>
            </a:r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</a:rPr>
              <a:t>、</a:t>
            </a:r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  <a:cs typeface="方正兰亭黑简体" pitchFamily="2" charset="-122"/>
              </a:rPr>
              <a:t>通假</a:t>
            </a:r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</a:rPr>
              <a:t>分析法</a:t>
            </a:r>
            <a:endParaRPr lang="zh-CN" altLang="en-US" sz="2400">
              <a:solidFill>
                <a:srgbClr val="FF0000"/>
              </a:solidFill>
              <a:ea typeface="黑体" pitchFamily="2" charset="-122"/>
            </a:endParaRPr>
          </a:p>
        </p:txBody>
      </p:sp>
      <p:sp>
        <p:nvSpPr>
          <p:cNvPr id="145442" name="AutoShape 34"/>
          <p:cNvSpPr>
            <a:spLocks noChangeArrowheads="1"/>
          </p:cNvSpPr>
          <p:nvPr/>
        </p:nvSpPr>
        <p:spPr bwMode="auto">
          <a:xfrm>
            <a:off x="6546855" y="5586399"/>
            <a:ext cx="3538538" cy="477837"/>
          </a:xfrm>
          <a:prstGeom prst="wedgeRoundRectCallout">
            <a:avLst>
              <a:gd name="adj1" fmla="val -109713"/>
              <a:gd name="adj2" fmla="val -30747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>
                <a:solidFill>
                  <a:srgbClr val="FF0000"/>
                </a:solidFill>
                <a:ea typeface="黑体" pitchFamily="2" charset="-122"/>
              </a:rPr>
              <a:t>六、联想推断法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760377" y="739757"/>
            <a:ext cx="4857784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ea typeface="楷体_GB2312" charset="-122"/>
              </a:rPr>
              <a:t>二、文言实词词义的推断方法</a:t>
            </a:r>
            <a:endParaRPr lang="zh-CN" altLang="en-US" sz="2800" b="1">
              <a:solidFill>
                <a:srgbClr val="FF0000"/>
              </a:solidFill>
              <a:ea typeface="楷体_GB2312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905750" y="-7938"/>
            <a:ext cx="1427187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8013699" y="139700"/>
            <a:ext cx="1247799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黑简体" pitchFamily="2" charset="-122"/>
              </a:rPr>
              <a:t>推短方法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5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5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3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5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5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5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5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5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5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5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5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5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5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22" grpId="0" animBg="1"/>
      <p:bldP spid="145430" grpId="1" animBg="1"/>
      <p:bldP spid="145438" grpId="2" animBg="1"/>
      <p:bldP spid="145439" grpId="3" animBg="1"/>
      <p:bldP spid="145440" grpId="4" animBg="1"/>
      <p:bldP spid="145441" grpId="5" animBg="1"/>
      <p:bldP spid="145442" grpId="6" animBg="1"/>
      <p:bldP spid="14" grpId="7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Text Box 2" descr="虚线网格"/>
          <p:cNvSpPr txBox="1">
            <a:spLocks noChangeArrowheads="1"/>
          </p:cNvSpPr>
          <p:nvPr/>
        </p:nvSpPr>
        <p:spPr bwMode="auto">
          <a:xfrm>
            <a:off x="688939" y="1454137"/>
            <a:ext cx="10644262" cy="4338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b="1">
              <a:solidFill>
                <a:srgbClr val="008000"/>
              </a:solidFill>
              <a:ea typeface="仿宋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       语境可分为句子内部语境和外部语境。所谓内部语境指的是句子本身的语言环境。所谓外部语境就是针对整段文字、整篇文章而言的大语境，即上下文的语言环境。有些句子中的实词义我们可以借助句子内部语境来推断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        文言实词绝大部分是一词多义的，词义是不定项的，我们可以结合上下文这个语境来确定词义。利用语境分析法应注意“字不离词，词不离句，句不离段，段不离篇”的原则，结合语境认真揣摩，仔细分析。</a:t>
            </a:r>
          </a:p>
          <a:p>
            <a:endParaRPr lang="zh-CN" altLang="en-US" sz="2400" b="1">
              <a:solidFill>
                <a:srgbClr val="008000"/>
              </a:solidFill>
              <a:ea typeface="仿宋_GB2312" pitchFamily="49" charset="-122"/>
            </a:endParaRPr>
          </a:p>
        </p:txBody>
      </p:sp>
      <p:sp>
        <p:nvSpPr>
          <p:cNvPr id="219139" name="Text Box 3"/>
          <p:cNvSpPr txBox="1">
            <a:spLocks noChangeArrowheads="1"/>
          </p:cNvSpPr>
          <p:nvPr/>
        </p:nvSpPr>
        <p:spPr bwMode="auto">
          <a:xfrm>
            <a:off x="1189005" y="882633"/>
            <a:ext cx="2714644" cy="460375"/>
          </a:xfrm>
          <a:prstGeom prst="rect">
            <a:avLst/>
          </a:prstGeom>
          <a:solidFill>
            <a:schemeClr val="hlink"/>
          </a:solidFill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（一）语境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分析法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9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38" grpId="0"/>
      <p:bldP spid="219139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3" name="Text Box 3"/>
          <p:cNvSpPr txBox="1">
            <a:spLocks noChangeArrowheads="1"/>
          </p:cNvSpPr>
          <p:nvPr/>
        </p:nvSpPr>
        <p:spPr bwMode="auto">
          <a:xfrm>
            <a:off x="3376613" y="2574019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20165" name="Text Box 5"/>
          <p:cNvSpPr txBox="1">
            <a:spLocks noChangeArrowheads="1"/>
          </p:cNvSpPr>
          <p:nvPr/>
        </p:nvSpPr>
        <p:spPr bwMode="auto">
          <a:xfrm>
            <a:off x="760377" y="681701"/>
            <a:ext cx="10531472" cy="23069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009900"/>
                </a:solidFill>
              </a:rPr>
              <a:t>         1</a:t>
            </a:r>
            <a:r>
              <a:rPr lang="zh-CN" altLang="en-US" sz="2400" b="1">
                <a:solidFill>
                  <a:srgbClr val="009900"/>
                </a:solidFill>
              </a:rPr>
              <a:t>．判断下列句子中加点词的解释是否正确。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    村人苦猴群盗食田粮，晨必发火器惊之。公问故，令获一猴来，剃其毛，画面为大眼诸丑怪状。明晨俟群猴来，纵之去，皆惊走，后不复至。</a:t>
            </a:r>
          </a:p>
          <a:p>
            <a:pPr>
              <a:lnSpc>
                <a:spcPct val="150000"/>
              </a:lnSpc>
            </a:pPr>
            <a:r>
              <a:rPr lang="en-US" altLang="en-US" sz="2400" b="1" smtClean="0">
                <a:latin typeface="宋体" pitchFamily="2" charset="-122"/>
              </a:rPr>
              <a:t>①</a:t>
            </a:r>
            <a:r>
              <a:rPr lang="zh-CN" altLang="en-US" sz="2400" b="1" smtClean="0">
                <a:latin typeface="宋体" pitchFamily="2" charset="-122"/>
              </a:rPr>
              <a:t>村人</a:t>
            </a:r>
            <a:r>
              <a:rPr lang="zh-CN" altLang="en-US" sz="24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苦</a:t>
            </a:r>
            <a:r>
              <a:rPr lang="zh-CN" altLang="en-US" sz="2400" b="1" smtClean="0">
                <a:latin typeface="宋体" pitchFamily="2" charset="-122"/>
              </a:rPr>
              <a:t>猴群盗食田粮</a:t>
            </a:r>
            <a:r>
              <a:rPr lang="en-US" altLang="en-US" sz="2400" b="1" smtClean="0">
                <a:latin typeface="宋体" pitchFamily="2" charset="-122"/>
              </a:rPr>
              <a:t>(</a:t>
            </a:r>
            <a:r>
              <a:rPr lang="zh-CN" altLang="en-US" sz="2400" b="1" smtClean="0">
                <a:latin typeface="宋体" pitchFamily="2" charset="-122"/>
              </a:rPr>
              <a:t>　　　 　 　</a:t>
            </a:r>
            <a:r>
              <a:rPr lang="en-US" altLang="en-US" sz="2400" b="1" smtClean="0">
                <a:latin typeface="宋体" pitchFamily="2" charset="-122"/>
              </a:rPr>
              <a:t>) ②</a:t>
            </a:r>
            <a:r>
              <a:rPr lang="zh-CN" altLang="en-US" sz="2400" b="1" smtClean="0">
                <a:latin typeface="宋体" pitchFamily="2" charset="-122"/>
              </a:rPr>
              <a:t>明晨俟群猴来，</a:t>
            </a:r>
            <a:r>
              <a:rPr lang="zh-CN" altLang="en-US" sz="24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纵</a:t>
            </a:r>
            <a:r>
              <a:rPr lang="zh-CN" altLang="en-US" sz="2400" b="1" smtClean="0">
                <a:latin typeface="宋体" pitchFamily="2" charset="-122"/>
              </a:rPr>
              <a:t>之去</a:t>
            </a:r>
            <a:r>
              <a:rPr lang="en-US" altLang="en-US" sz="2400" b="1" smtClean="0">
                <a:latin typeface="宋体" pitchFamily="2" charset="-122"/>
              </a:rPr>
              <a:t>(</a:t>
            </a:r>
            <a:r>
              <a:rPr lang="zh-CN" altLang="en-US" sz="2400" smtClean="0"/>
              <a:t>　 　  </a:t>
            </a:r>
            <a:r>
              <a:rPr lang="en-US" sz="2400" smtClean="0"/>
              <a:t>)</a:t>
            </a:r>
            <a:endParaRPr lang="en-US" altLang="zh-CN" sz="2400" b="1">
              <a:latin typeface="宋体" pitchFamily="2" charset="-122"/>
            </a:endParaRPr>
          </a:p>
        </p:txBody>
      </p:sp>
      <p:sp>
        <p:nvSpPr>
          <p:cNvPr id="220166" name="Text Box 6"/>
          <p:cNvSpPr txBox="1">
            <a:spLocks noChangeArrowheads="1"/>
          </p:cNvSpPr>
          <p:nvPr/>
        </p:nvSpPr>
        <p:spPr bwMode="auto">
          <a:xfrm>
            <a:off x="3932677" y="2353803"/>
            <a:ext cx="7358114" cy="645160"/>
          </a:xfrm>
          <a:prstGeom prst="rect">
            <a:avLst/>
          </a:prstGeom>
          <a:noFill/>
          <a:ln w="38100" cap="rnd">
            <a:noFill/>
            <a:prstDash val="sysDot"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以</a:t>
            </a:r>
            <a:r>
              <a:rPr lang="en-US" altLang="zh-CN" sz="24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……</a:t>
            </a:r>
            <a:r>
              <a:rPr lang="zh-CN" altLang="en-US" sz="24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为苦　</a:t>
            </a:r>
            <a:r>
              <a:rPr lang="en-US" altLang="zh-CN" sz="24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                    </a:t>
            </a:r>
            <a:r>
              <a:rPr lang="zh-CN" altLang="en-US" sz="24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放开</a:t>
            </a:r>
            <a:endParaRPr lang="zh-CN" altLang="en-US" sz="24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20167" name="Text Box 7"/>
          <p:cNvSpPr txBox="1">
            <a:spLocks noChangeArrowheads="1"/>
          </p:cNvSpPr>
          <p:nvPr/>
        </p:nvSpPr>
        <p:spPr bwMode="auto">
          <a:xfrm>
            <a:off x="661043" y="3024641"/>
            <a:ext cx="10531472" cy="30257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9900"/>
                </a:solidFill>
              </a:rPr>
              <a:t>2</a:t>
            </a:r>
            <a:r>
              <a:rPr lang="zh-CN" altLang="en-US" sz="2400" b="1">
                <a:solidFill>
                  <a:srgbClr val="009900"/>
                </a:solidFill>
              </a:rPr>
              <a:t>．判断下面句子中加点词的解释是否正确。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_GB2312" charset="-122"/>
                <a:ea typeface="楷体_GB2312" charset="-122"/>
              </a:rPr>
              <a:t>    </a:t>
            </a:r>
            <a:r>
              <a:rPr lang="zh-CN" altLang="en-US" sz="24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老吏曾腆侮法粥狱，以公少年易之。公视事之日，首得其重罪，腆扣头出血，愿自新。公戒而舍之</a:t>
            </a:r>
            <a:r>
              <a:rPr lang="zh-CN" altLang="en-US" sz="2400" b="1" smtClean="0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。</a:t>
            </a:r>
            <a:endParaRPr lang="en-US" altLang="zh-CN" sz="2400" b="1" smtClean="0">
              <a:solidFill>
                <a:schemeClr val="folHlink"/>
              </a:solidFill>
              <a:latin typeface="楷体_GB2312" charset="-122"/>
              <a:ea typeface="楷体_GB2312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b="1" smtClean="0">
                <a:latin typeface="宋体" pitchFamily="2" charset="-122"/>
              </a:rPr>
              <a:t>①</a:t>
            </a:r>
            <a:r>
              <a:rPr lang="zh-CN" altLang="en-US" sz="2400" b="1" smtClean="0">
                <a:latin typeface="宋体" pitchFamily="2" charset="-122"/>
              </a:rPr>
              <a:t>老吏曾腆侮法粥狱</a:t>
            </a:r>
            <a:r>
              <a:rPr lang="en-US" altLang="en-US" sz="2400" b="1" smtClean="0">
                <a:latin typeface="宋体" pitchFamily="2" charset="-122"/>
              </a:rPr>
              <a:t>(</a:t>
            </a:r>
            <a:r>
              <a:rPr lang="zh-CN" altLang="en-US" sz="2400" b="1" smtClean="0">
                <a:latin typeface="宋体" pitchFamily="2" charset="-122"/>
              </a:rPr>
              <a:t>　　　　　　</a:t>
            </a:r>
            <a:r>
              <a:rPr lang="en-US" altLang="en-US" sz="2400" b="1" smtClean="0">
                <a:latin typeface="宋体" pitchFamily="2" charset="-122"/>
              </a:rPr>
              <a:t>)  ②</a:t>
            </a:r>
            <a:r>
              <a:rPr lang="zh-CN" altLang="en-US" sz="2400" b="1" smtClean="0">
                <a:latin typeface="宋体" pitchFamily="2" charset="-122"/>
              </a:rPr>
              <a:t>以公少年易之</a:t>
            </a:r>
            <a:r>
              <a:rPr lang="en-US" altLang="en-US" sz="2400" b="1" smtClean="0">
                <a:latin typeface="宋体" pitchFamily="2" charset="-122"/>
              </a:rPr>
              <a:t>(</a:t>
            </a:r>
            <a:r>
              <a:rPr lang="zh-CN" altLang="en-US" sz="2400" b="1" smtClean="0">
                <a:latin typeface="宋体" pitchFamily="2" charset="-122"/>
              </a:rPr>
              <a:t>　　　　　　</a:t>
            </a:r>
            <a:r>
              <a:rPr lang="en-US" altLang="en-US" sz="2400" b="1" smtClean="0">
                <a:latin typeface="宋体" pitchFamily="2" charset="-122"/>
              </a:rPr>
              <a:t>)</a:t>
            </a:r>
            <a:endParaRPr lang="zh-CN" altLang="en-US" sz="2400" b="1" smtClean="0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b="1" smtClean="0">
                <a:latin typeface="宋体" pitchFamily="2" charset="-122"/>
              </a:rPr>
              <a:t>③</a:t>
            </a:r>
            <a:r>
              <a:rPr lang="zh-CN" altLang="en-US" sz="2400" b="1" smtClean="0">
                <a:latin typeface="宋体" pitchFamily="2" charset="-122"/>
              </a:rPr>
              <a:t>首得其重罪</a:t>
            </a:r>
            <a:r>
              <a:rPr lang="en-US" altLang="en-US" sz="2400" b="1" smtClean="0">
                <a:latin typeface="宋体" pitchFamily="2" charset="-122"/>
              </a:rPr>
              <a:t>(</a:t>
            </a:r>
            <a:r>
              <a:rPr lang="zh-CN" altLang="en-US" sz="2400" b="1" smtClean="0">
                <a:latin typeface="宋体" pitchFamily="2" charset="-122"/>
              </a:rPr>
              <a:t>　　　　　　</a:t>
            </a:r>
            <a:r>
              <a:rPr lang="en-US" altLang="en-US" sz="2400" b="1" smtClean="0">
                <a:latin typeface="宋体" pitchFamily="2" charset="-122"/>
              </a:rPr>
              <a:t>)        ④</a:t>
            </a:r>
            <a:r>
              <a:rPr lang="zh-CN" altLang="en-US" sz="2400" b="1" smtClean="0">
                <a:latin typeface="宋体" pitchFamily="2" charset="-122"/>
              </a:rPr>
              <a:t>公戒而舍之</a:t>
            </a:r>
            <a:r>
              <a:rPr lang="en-US" altLang="en-US" sz="2400" b="1" smtClean="0">
                <a:latin typeface="宋体" pitchFamily="2" charset="-122"/>
              </a:rPr>
              <a:t>(</a:t>
            </a:r>
            <a:r>
              <a:rPr lang="zh-CN" altLang="en-US" sz="2400" b="1" smtClean="0">
                <a:latin typeface="宋体" pitchFamily="2" charset="-122"/>
              </a:rPr>
              <a:t>　　　　　　</a:t>
            </a:r>
            <a:r>
              <a:rPr lang="en-US" altLang="en-US" sz="2400" b="1" smtClean="0">
                <a:latin typeface="宋体" pitchFamily="2" charset="-122"/>
              </a:rPr>
              <a:t>)</a:t>
            </a:r>
            <a:endParaRPr lang="en-US" altLang="zh-CN" sz="2400" b="1">
              <a:latin typeface="宋体" pitchFamily="2" charset="-122"/>
            </a:endParaRPr>
          </a:p>
        </p:txBody>
      </p:sp>
      <p:sp>
        <p:nvSpPr>
          <p:cNvPr id="220168" name="Text Box 8"/>
          <p:cNvSpPr txBox="1">
            <a:spLocks noChangeArrowheads="1"/>
          </p:cNvSpPr>
          <p:nvPr/>
        </p:nvSpPr>
        <p:spPr bwMode="auto">
          <a:xfrm>
            <a:off x="2732745" y="4667715"/>
            <a:ext cx="8215370" cy="1198880"/>
          </a:xfrm>
          <a:prstGeom prst="rect">
            <a:avLst/>
          </a:prstGeom>
          <a:noFill/>
          <a:ln w="38100" cap="rnd">
            <a:noFill/>
            <a:prstDash val="sysDot"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   买卖官司　                    轻视　</a:t>
            </a:r>
            <a:endParaRPr lang="en-US" altLang="zh-CN" sz="2400" b="1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揭发　                             宽免</a:t>
            </a:r>
            <a:endParaRPr lang="zh-CN" altLang="en-US" sz="24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2" name="Group 2"/>
          <p:cNvGraphicFramePr>
            <a:graphicFrameLocks noGrp="1"/>
          </p:cNvGraphicFramePr>
          <p:nvPr/>
        </p:nvGraphicFramePr>
        <p:xfrm>
          <a:off x="453994" y="680349"/>
          <a:ext cx="949325" cy="914400"/>
        </p:xfrm>
        <a:graphic>
          <a:graphicData uri="http://schemas.openxmlformats.org/drawingml/2006/table">
            <a:tbl>
              <a:tblPr/>
              <a:tblGrid>
                <a:gridCol w="466090"/>
                <a:gridCol w="483235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0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0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0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6" grpId="0"/>
      <p:bldP spid="220167" grpId="1" animBg="1"/>
      <p:bldP spid="220168" grpId="2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Text Box 2"/>
          <p:cNvSpPr txBox="1">
            <a:spLocks noChangeArrowheads="1"/>
          </p:cNvSpPr>
          <p:nvPr/>
        </p:nvSpPr>
        <p:spPr bwMode="auto">
          <a:xfrm>
            <a:off x="2827748" y="887187"/>
            <a:ext cx="309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sz="2800">
              <a:solidFill>
                <a:schemeClr val="hlink"/>
              </a:solidFill>
              <a:ea typeface="黑体" pitchFamily="2" charset="-122"/>
            </a:endParaRPr>
          </a:p>
        </p:txBody>
      </p:sp>
      <p:sp>
        <p:nvSpPr>
          <p:cNvPr id="221187" name="Text Box 3"/>
          <p:cNvSpPr txBox="1">
            <a:spLocks noChangeArrowheads="1"/>
          </p:cNvSpPr>
          <p:nvPr/>
        </p:nvSpPr>
        <p:spPr bwMode="auto">
          <a:xfrm>
            <a:off x="3048451" y="2415270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21190" name="Text Box 6"/>
          <p:cNvSpPr txBox="1">
            <a:spLocks noChangeArrowheads="1"/>
          </p:cNvSpPr>
          <p:nvPr/>
        </p:nvSpPr>
        <p:spPr bwMode="auto">
          <a:xfrm>
            <a:off x="621088" y="698256"/>
            <a:ext cx="10445786" cy="25533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3</a:t>
            </a:r>
            <a:r>
              <a:rPr lang="zh-CN" altLang="en-US" sz="2000" b="1">
                <a:solidFill>
                  <a:srgbClr val="FF0000"/>
                </a:solidFill>
              </a:rPr>
              <a:t>．判断下列句子中加点词的解释是否正确。</a:t>
            </a:r>
          </a:p>
          <a:p>
            <a:r>
              <a:rPr lang="zh-CN" altLang="en-US" sz="2000" b="1">
                <a:latin typeface="楷体_GB2312" charset="-122"/>
                <a:ea typeface="楷体_GB2312" charset="-122"/>
              </a:rPr>
              <a:t>   </a:t>
            </a:r>
            <a:r>
              <a:rPr lang="zh-CN" altLang="en-US" sz="2000" b="1" smtClean="0">
                <a:latin typeface="楷体_GB2312" charset="-122"/>
                <a:ea typeface="楷体_GB2312" charset="-122"/>
              </a:rPr>
              <a:t> 始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公以大学生除夔州府通判，才五月，会荆襄贼流劫入夔，焚巫山县治。是时同知夔州王公授牒捕贼，性柔怯而险猾，故托疾不敢出一兵。公忿忿面数之曰：</a:t>
            </a:r>
            <a:r>
              <a:rPr lang="zh-CN" altLang="en-US" sz="2000" b="1">
                <a:latin typeface="Arial"/>
                <a:ea typeface="楷体_GB2312" charset="-122"/>
              </a:rPr>
              <a:t>“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汝食朝廷禄，所主何事，忍委赤子饿虎口耶？</a:t>
            </a:r>
            <a:r>
              <a:rPr lang="zh-CN" altLang="en-US" sz="2000" b="1">
                <a:latin typeface="Arial"/>
                <a:ea typeface="楷体_GB2312" charset="-122"/>
              </a:rPr>
              <a:t>”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即代勒所部民兵昼夜行，至则巫山已破，贼方聚山中，索击之，杀渠桀三十三人，余尽遁</a:t>
            </a:r>
            <a:r>
              <a:rPr lang="zh-CN" altLang="en-US" sz="2000"/>
              <a:t> 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。</a:t>
            </a:r>
          </a:p>
          <a:p>
            <a:r>
              <a:rPr lang="en-US" altLang="en-US" sz="2000" b="1" smtClean="0"/>
              <a:t>①</a:t>
            </a:r>
            <a:r>
              <a:rPr lang="zh-CN" altLang="en-US" sz="2000" b="1" smtClean="0"/>
              <a:t>始公以大学生</a:t>
            </a:r>
            <a:r>
              <a:rPr lang="zh-CN" altLang="en-US" sz="2000" b="1" smtClean="0">
                <a:solidFill>
                  <a:srgbClr val="FF0000"/>
                </a:solidFill>
              </a:rPr>
              <a:t>除</a:t>
            </a:r>
            <a:r>
              <a:rPr lang="zh-CN" altLang="en-US" sz="2000" b="1" smtClean="0"/>
              <a:t>夔州府通判</a:t>
            </a:r>
            <a:r>
              <a:rPr lang="en-US" altLang="en-US" sz="2000" b="1" smtClean="0"/>
              <a:t>(</a:t>
            </a:r>
            <a:r>
              <a:rPr lang="zh-CN" altLang="en-US" sz="2000" b="1" smtClean="0"/>
              <a:t>　　　　　　</a:t>
            </a:r>
            <a:r>
              <a:rPr lang="en-US" altLang="en-US" sz="2000" b="1" smtClean="0"/>
              <a:t>)</a:t>
            </a:r>
            <a:endParaRPr lang="zh-CN" altLang="en-US" sz="2000" b="1" smtClean="0"/>
          </a:p>
          <a:p>
            <a:r>
              <a:rPr lang="en-US" altLang="en-US" sz="2000" b="1" smtClean="0"/>
              <a:t>②</a:t>
            </a:r>
            <a:r>
              <a:rPr lang="zh-CN" altLang="en-US" sz="2000" b="1" smtClean="0"/>
              <a:t>是时同</a:t>
            </a:r>
            <a:r>
              <a:rPr lang="zh-CN" altLang="en-US" sz="2000" b="1" smtClean="0">
                <a:solidFill>
                  <a:srgbClr val="FF0000"/>
                </a:solidFill>
              </a:rPr>
              <a:t>知</a:t>
            </a:r>
            <a:r>
              <a:rPr lang="zh-CN" altLang="en-US" sz="2000" b="1" smtClean="0"/>
              <a:t>夔州王公授牒捕贼</a:t>
            </a:r>
            <a:r>
              <a:rPr lang="en-US" altLang="en-US" sz="2000" b="1" smtClean="0"/>
              <a:t> (</a:t>
            </a:r>
            <a:r>
              <a:rPr lang="zh-CN" altLang="en-US" sz="2000" b="1" smtClean="0"/>
              <a:t>　　　　　　</a:t>
            </a:r>
            <a:r>
              <a:rPr lang="en-US" altLang="en-US" sz="2000" b="1" smtClean="0"/>
              <a:t>)</a:t>
            </a:r>
            <a:endParaRPr lang="zh-CN" altLang="en-US" sz="2000" b="1" smtClean="0"/>
          </a:p>
          <a:p>
            <a:r>
              <a:rPr lang="en-US" altLang="en-US" sz="2000" b="1" smtClean="0"/>
              <a:t>③</a:t>
            </a:r>
            <a:r>
              <a:rPr lang="zh-CN" altLang="en-US" sz="2000" b="1" smtClean="0"/>
              <a:t>即代</a:t>
            </a:r>
            <a:r>
              <a:rPr lang="zh-CN" altLang="en-US" sz="2000" b="1" smtClean="0">
                <a:solidFill>
                  <a:srgbClr val="FF0000"/>
                </a:solidFill>
              </a:rPr>
              <a:t>勒</a:t>
            </a:r>
            <a:r>
              <a:rPr lang="zh-CN" altLang="en-US" sz="2000" b="1" smtClean="0"/>
              <a:t>所部民兵昼夜行</a:t>
            </a:r>
            <a:r>
              <a:rPr lang="en-US" altLang="en-US" sz="2000" b="1" smtClean="0"/>
              <a:t>(</a:t>
            </a:r>
            <a:r>
              <a:rPr lang="zh-CN" altLang="en-US" sz="2000" b="1" smtClean="0"/>
              <a:t>　　  　</a:t>
            </a:r>
            <a:r>
              <a:rPr lang="en-US" altLang="en-US" sz="2000" b="1" smtClean="0"/>
              <a:t>)</a:t>
            </a:r>
            <a:endParaRPr lang="en-US" altLang="zh-CN" sz="2000" b="1"/>
          </a:p>
        </p:txBody>
      </p:sp>
      <p:sp>
        <p:nvSpPr>
          <p:cNvPr id="221191" name="Text Box 7"/>
          <p:cNvSpPr txBox="1">
            <a:spLocks noChangeArrowheads="1"/>
          </p:cNvSpPr>
          <p:nvPr/>
        </p:nvSpPr>
        <p:spPr bwMode="auto">
          <a:xfrm>
            <a:off x="3575487" y="2226350"/>
            <a:ext cx="4071966" cy="1014730"/>
          </a:xfrm>
          <a:prstGeom prst="rect">
            <a:avLst/>
          </a:prstGeom>
          <a:noFill/>
          <a:ln w="38100" cap="rnd">
            <a:noFill/>
            <a:prstDash val="sysDot"/>
            <a:miter lim="800000"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smtClean="0">
                <a:solidFill>
                  <a:srgbClr val="0000FF"/>
                </a:solidFill>
              </a:rPr>
              <a:t>            </a:t>
            </a:r>
            <a:r>
              <a:rPr lang="zh-CN" altLang="en-US" sz="2000" b="1" smtClean="0">
                <a:solidFill>
                  <a:srgbClr val="0000FF"/>
                </a:solidFill>
              </a:rPr>
              <a:t>拜受官位　</a:t>
            </a:r>
            <a:endParaRPr lang="en-US" sz="2000" b="1" smtClean="0">
              <a:solidFill>
                <a:srgbClr val="0000FF"/>
              </a:solidFill>
            </a:endParaRPr>
          </a:p>
          <a:p>
            <a:pPr algn="just"/>
            <a:r>
              <a:rPr lang="zh-CN" altLang="en-US" sz="2000" b="1" smtClean="0">
                <a:solidFill>
                  <a:srgbClr val="0000FF"/>
                </a:solidFill>
              </a:rPr>
              <a:t>           主持、管理</a:t>
            </a:r>
            <a:endParaRPr lang="en-US" altLang="zh-CN" sz="2000" b="1" smtClean="0">
              <a:solidFill>
                <a:srgbClr val="0000FF"/>
              </a:solidFill>
            </a:endParaRPr>
          </a:p>
          <a:p>
            <a:pPr algn="just"/>
            <a:r>
              <a:rPr lang="zh-CN" altLang="en-US" sz="2000" b="1" smtClean="0">
                <a:solidFill>
                  <a:srgbClr val="0000FF"/>
                </a:solidFill>
              </a:rPr>
              <a:t>   统率</a:t>
            </a:r>
            <a:endParaRPr lang="en-US" altLang="zh-CN" sz="2000" b="1">
              <a:solidFill>
                <a:srgbClr val="0000FF"/>
              </a:solidFill>
            </a:endParaRPr>
          </a:p>
        </p:txBody>
      </p:sp>
      <p:sp>
        <p:nvSpPr>
          <p:cNvPr id="221192" name="Text Box 8"/>
          <p:cNvSpPr txBox="1">
            <a:spLocks noChangeArrowheads="1"/>
          </p:cNvSpPr>
          <p:nvPr/>
        </p:nvSpPr>
        <p:spPr bwMode="auto">
          <a:xfrm>
            <a:off x="621088" y="3412900"/>
            <a:ext cx="10445786" cy="267019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altLang="zh-CN" sz="2000" b="1">
                <a:solidFill>
                  <a:srgbClr val="FF0000"/>
                </a:solidFill>
              </a:rPr>
              <a:t>4</a:t>
            </a:r>
            <a:r>
              <a:rPr lang="zh-CN" altLang="en-US" sz="2000" b="1">
                <a:solidFill>
                  <a:srgbClr val="FF0000"/>
                </a:solidFill>
              </a:rPr>
              <a:t>．判断下列句子中加点词的解释是否正确。</a:t>
            </a:r>
          </a:p>
          <a:p>
            <a:r>
              <a:rPr lang="zh-CN" altLang="en-US" sz="2000" b="1" smtClean="0">
                <a:latin typeface="楷体_GB2312" charset="-122"/>
                <a:ea typeface="楷体_GB2312" charset="-122"/>
              </a:rPr>
              <a:t>以太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夫人忧去官。起为开封士曹。雍丘民有狱死者，县畏罪，以疾告。府遣吏治之，阅数人不能究。及公往，遂直其冤。夏人犯边，府当市民马以益骑士，尹以诿公，马尽得而民不扰。通判阆州。虽为政极宽，而用法必当，吏民畏而安之。阆人鲜于侁，少而好学笃行，公礼之甚厚，以备乡举，侁以获仕进。其始为吏，公复以循吏许之，侁仕至谏议大夫，号为名臣。</a:t>
            </a:r>
          </a:p>
          <a:p>
            <a:r>
              <a:rPr lang="en-US" sz="2000" b="1" smtClean="0"/>
              <a:t>①</a:t>
            </a:r>
            <a:r>
              <a:rPr lang="zh-CN" altLang="en-US" sz="2000" b="1" smtClean="0"/>
              <a:t>以太夫人</a:t>
            </a:r>
            <a:r>
              <a:rPr lang="zh-CN" altLang="en-US" sz="2000" b="1" smtClean="0">
                <a:solidFill>
                  <a:srgbClr val="FF0000"/>
                </a:solidFill>
              </a:rPr>
              <a:t>忧</a:t>
            </a:r>
            <a:r>
              <a:rPr lang="zh-CN" altLang="en-US" sz="2000" b="1" smtClean="0"/>
              <a:t>去官</a:t>
            </a:r>
            <a:r>
              <a:rPr lang="en-US" sz="2000" b="1" smtClean="0"/>
              <a:t>(</a:t>
            </a:r>
            <a:r>
              <a:rPr lang="zh-CN" altLang="en-US" sz="2000" b="1" smtClean="0"/>
              <a:t>　　　　　　</a:t>
            </a:r>
            <a:r>
              <a:rPr lang="en-US" sz="2000" b="1" smtClean="0"/>
              <a:t>)</a:t>
            </a:r>
            <a:endParaRPr lang="zh-CN" altLang="en-US" sz="2000" b="1" smtClean="0"/>
          </a:p>
          <a:p>
            <a:r>
              <a:rPr lang="en-US" sz="2000" b="1" smtClean="0"/>
              <a:t>②</a:t>
            </a:r>
            <a:r>
              <a:rPr lang="zh-CN" altLang="en-US" sz="2000" b="1" smtClean="0"/>
              <a:t>阅数人不能</a:t>
            </a:r>
            <a:r>
              <a:rPr lang="zh-CN" altLang="en-US" sz="2000" b="1" smtClean="0">
                <a:solidFill>
                  <a:srgbClr val="FF0000"/>
                </a:solidFill>
              </a:rPr>
              <a:t>究</a:t>
            </a:r>
            <a:r>
              <a:rPr lang="en-US" sz="2000" b="1" smtClean="0"/>
              <a:t>(</a:t>
            </a:r>
            <a:r>
              <a:rPr lang="zh-CN" altLang="en-US" sz="2000" b="1" smtClean="0"/>
              <a:t>　　　　　　</a:t>
            </a:r>
            <a:r>
              <a:rPr lang="en-US" sz="2000" b="1" smtClean="0"/>
              <a:t>)</a:t>
            </a:r>
            <a:endParaRPr lang="zh-CN" altLang="en-US" sz="2000" b="1" smtClean="0"/>
          </a:p>
          <a:p>
            <a:r>
              <a:rPr lang="en-US" sz="2000" b="1" smtClean="0"/>
              <a:t>③</a:t>
            </a:r>
            <a:r>
              <a:rPr lang="zh-CN" altLang="en-US" sz="2000" b="1" smtClean="0"/>
              <a:t>府当市民马以</a:t>
            </a:r>
            <a:r>
              <a:rPr lang="zh-CN" altLang="en-US" sz="2000" b="1" smtClean="0">
                <a:solidFill>
                  <a:srgbClr val="FF0000"/>
                </a:solidFill>
              </a:rPr>
              <a:t>益</a:t>
            </a:r>
            <a:r>
              <a:rPr lang="zh-CN" altLang="en-US" sz="2000" b="1" smtClean="0"/>
              <a:t>骑士</a:t>
            </a:r>
            <a:r>
              <a:rPr lang="en-US" sz="2000" b="1" smtClean="0"/>
              <a:t>(</a:t>
            </a:r>
            <a:r>
              <a:rPr lang="zh-CN" altLang="en-US" sz="2000" b="1" smtClean="0"/>
              <a:t>　　　　　</a:t>
            </a:r>
            <a:r>
              <a:rPr lang="zh-CN" altLang="en-US" b="1" smtClean="0"/>
              <a:t>　</a:t>
            </a:r>
            <a:r>
              <a:rPr lang="en-US" b="1" smtClean="0"/>
              <a:t>)</a:t>
            </a:r>
            <a:endParaRPr lang="zh-CN" altLang="en-US" b="1"/>
          </a:p>
        </p:txBody>
      </p:sp>
      <p:sp>
        <p:nvSpPr>
          <p:cNvPr id="221193" name="Text Box 9"/>
          <p:cNvSpPr txBox="1">
            <a:spLocks noChangeArrowheads="1"/>
          </p:cNvSpPr>
          <p:nvPr/>
        </p:nvSpPr>
        <p:spPr bwMode="auto">
          <a:xfrm>
            <a:off x="2604383" y="4940994"/>
            <a:ext cx="4000528" cy="1014730"/>
          </a:xfrm>
          <a:prstGeom prst="rect">
            <a:avLst/>
          </a:prstGeom>
          <a:noFill/>
          <a:ln w="38100" cap="rnd">
            <a:noFill/>
            <a:prstDash val="sysDot"/>
            <a:miter lim="800000"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smtClean="0">
                <a:solidFill>
                  <a:srgbClr val="0000FF"/>
                </a:solidFill>
              </a:rPr>
              <a:t>     指父母之丧</a:t>
            </a:r>
            <a:endParaRPr lang="en-US" altLang="zh-CN" sz="2000" b="1" smtClean="0">
              <a:solidFill>
                <a:srgbClr val="0000FF"/>
              </a:solidFill>
            </a:endParaRPr>
          </a:p>
          <a:p>
            <a:pPr algn="just"/>
            <a:r>
              <a:rPr lang="zh-CN" altLang="en-US" sz="2000" b="1" smtClean="0">
                <a:solidFill>
                  <a:srgbClr val="0000FF"/>
                </a:solidFill>
              </a:rPr>
              <a:t>  查出真相</a:t>
            </a:r>
            <a:endParaRPr lang="en-US" altLang="zh-CN" sz="2000" b="1" smtClean="0">
              <a:solidFill>
                <a:srgbClr val="0000FF"/>
              </a:solidFill>
            </a:endParaRPr>
          </a:p>
          <a:p>
            <a:pPr algn="just"/>
            <a:r>
              <a:rPr lang="zh-CN" altLang="en-US" sz="2000" b="1" smtClean="0">
                <a:solidFill>
                  <a:srgbClr val="0000FF"/>
                </a:solidFill>
              </a:rPr>
              <a:t>             扩充，增强</a:t>
            </a:r>
            <a:endParaRPr lang="en-US" altLang="zh-CN" sz="2000" b="1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1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21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21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1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90" grpId="0" animBg="1"/>
      <p:bldP spid="221191" grpId="1"/>
      <p:bldP spid="221192" grpId="2" animBg="1"/>
      <p:bldP spid="221193" grpId="3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Text Box 2"/>
          <p:cNvSpPr txBox="1">
            <a:spLocks noChangeArrowheads="1"/>
          </p:cNvSpPr>
          <p:nvPr/>
        </p:nvSpPr>
        <p:spPr bwMode="auto">
          <a:xfrm>
            <a:off x="546063" y="1311261"/>
            <a:ext cx="10707687" cy="49650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       汉字是表意文字，“六书”中的象形、指事、会意字多能直接反映出其本义；形声字占汉字总量的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80%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，它的形旁往往是表意的，我们可以通过这个表意的形旁来推测这个词的本义和引申义。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       例如：“禾”与五谷有关； “贝”与金钱有关；“皿”与器具有关； “宀”与房舍有关；“阝”与地名有关； “求”与毛皮有关； “言”与说话有关； “隹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(zhuī) ”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与鸟雀有关；“尸”与身体有关； “冖”与笼罩有关；“系”与捆绑有关； “纟”与丝织品有关；“歹”与死亡有关 ；“月”与肉有关；“页”与首有关； “自”关鼻，“目”关眼；“攴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(pū) ”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与敲击有关。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       从“刂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刀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)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、弓、矛、戈、斤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斧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)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、殳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(shū)”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者与兵器有关；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       从“马、牛、羊、豕 、犭、鸟、虫”者与动物有关；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       从“讠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言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)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、辶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走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)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、彳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行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)”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者与人的行为有关。</a:t>
            </a:r>
          </a:p>
        </p:txBody>
      </p:sp>
      <p:sp>
        <p:nvSpPr>
          <p:cNvPr id="148483" name="Text Box 3"/>
          <p:cNvSpPr txBox="1">
            <a:spLocks noChangeArrowheads="1"/>
          </p:cNvSpPr>
          <p:nvPr/>
        </p:nvSpPr>
        <p:spPr bwMode="auto">
          <a:xfrm>
            <a:off x="903252" y="693724"/>
            <a:ext cx="2714645" cy="46037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（二）据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形索义法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/>
      <p:bldP spid="148483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5" name="Text Box 3"/>
          <p:cNvSpPr txBox="1">
            <a:spLocks noChangeArrowheads="1"/>
          </p:cNvSpPr>
          <p:nvPr/>
        </p:nvSpPr>
        <p:spPr bwMode="auto">
          <a:xfrm>
            <a:off x="3038475" y="857250"/>
            <a:ext cx="309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sz="2800">
              <a:solidFill>
                <a:schemeClr val="hlink"/>
              </a:solidFill>
              <a:ea typeface="黑体" pitchFamily="2" charset="-122"/>
            </a:endParaRPr>
          </a:p>
        </p:txBody>
      </p:sp>
      <p:sp>
        <p:nvSpPr>
          <p:cNvPr id="146437" name="Text Box 5"/>
          <p:cNvSpPr txBox="1">
            <a:spLocks noChangeArrowheads="1"/>
          </p:cNvSpPr>
          <p:nvPr/>
        </p:nvSpPr>
        <p:spPr bwMode="auto">
          <a:xfrm>
            <a:off x="3376613" y="2428875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46441" name="Text Box 9"/>
          <p:cNvSpPr txBox="1">
            <a:spLocks noChangeArrowheads="1"/>
          </p:cNvSpPr>
          <p:nvPr/>
        </p:nvSpPr>
        <p:spPr bwMode="auto">
          <a:xfrm>
            <a:off x="688939" y="811195"/>
            <a:ext cx="5626100" cy="4892675"/>
          </a:xfrm>
          <a:prstGeom prst="rect">
            <a:avLst/>
          </a:prstGeom>
          <a:noFill/>
          <a:ln w="57150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>
                <a:ea typeface="黑体" pitchFamily="2" charset="-122"/>
              </a:rPr>
              <a:t>一、试猜下列红色词语的意思</a:t>
            </a:r>
          </a:p>
          <a:p>
            <a:r>
              <a:rPr lang="en-US" altLang="zh-CN" sz="2400" b="1"/>
              <a:t>1</a:t>
            </a:r>
            <a:r>
              <a:rPr lang="zh-CN" altLang="en-US" sz="2400" b="1"/>
              <a:t>．生而</a:t>
            </a: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眇</a:t>
            </a:r>
            <a:r>
              <a:rPr lang="zh-CN" altLang="en-US" sz="2400" b="1"/>
              <a:t>者不识日，问之有目者</a:t>
            </a:r>
            <a:endParaRPr lang="en-US" altLang="zh-CN" sz="2400" b="1"/>
          </a:p>
          <a:p>
            <a:r>
              <a:rPr lang="en-US" altLang="zh-CN" sz="2400" b="1"/>
              <a:t>2</a:t>
            </a:r>
            <a:r>
              <a:rPr lang="zh-CN" altLang="en-US" sz="2400" b="1"/>
              <a:t>．抚军厚</a:t>
            </a: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赉</a:t>
            </a:r>
            <a:r>
              <a:rPr lang="zh-CN" altLang="en-US" sz="2400" b="1"/>
              <a:t>成</a:t>
            </a:r>
          </a:p>
          <a:p>
            <a:r>
              <a:rPr lang="en-US" altLang="zh-CN" sz="2400" b="1"/>
              <a:t>3</a:t>
            </a:r>
            <a:r>
              <a:rPr lang="zh-CN" altLang="en-US" sz="2400" b="1"/>
              <a:t>．方其系燕父子以</a:t>
            </a: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组</a:t>
            </a:r>
            <a:endParaRPr lang="en-US" altLang="zh-CN" sz="2400" b="1">
              <a:solidFill>
                <a:srgbClr val="FF0000"/>
              </a:solidFill>
              <a:ea typeface="黑体" pitchFamily="2" charset="-122"/>
            </a:endParaRPr>
          </a:p>
          <a:p>
            <a:r>
              <a:rPr lang="en-US" altLang="zh-CN" sz="2400" b="1"/>
              <a:t>4</a:t>
            </a:r>
            <a:r>
              <a:rPr lang="zh-CN" altLang="en-US" sz="2400" b="1"/>
              <a:t>．二月卖新丝，五月</a:t>
            </a: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粜</a:t>
            </a:r>
            <a:r>
              <a:rPr lang="zh-CN" altLang="en-US" sz="2400" b="1"/>
              <a:t>新谷</a:t>
            </a:r>
            <a:endParaRPr lang="en-US" altLang="zh-CN" sz="2400" b="1"/>
          </a:p>
          <a:p>
            <a:r>
              <a:rPr lang="en-US" altLang="zh-CN" sz="2400" b="1"/>
              <a:t>5</a:t>
            </a:r>
            <a:r>
              <a:rPr lang="zh-CN" altLang="en-US" sz="2400" b="1"/>
              <a:t>．邦分崩离</a:t>
            </a: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析</a:t>
            </a:r>
            <a:r>
              <a:rPr lang="zh-CN" altLang="en-US" sz="2400" b="1"/>
              <a:t>而不能守也</a:t>
            </a:r>
            <a:endParaRPr lang="en-US" altLang="zh-CN" sz="2400" b="1"/>
          </a:p>
          <a:p>
            <a:r>
              <a:rPr lang="en-US" altLang="zh-CN" sz="2400" b="1"/>
              <a:t>6</a:t>
            </a:r>
            <a:r>
              <a:rPr lang="zh-CN" altLang="en-US" sz="2400" b="1"/>
              <a:t>．饥岁之春，幼弟不</a:t>
            </a: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饷</a:t>
            </a:r>
            <a:r>
              <a:rPr lang="zh-CN" altLang="en-US" sz="2400" b="1"/>
              <a:t>；穰岁之秋，疏客必食</a:t>
            </a:r>
            <a:endParaRPr lang="en-US" altLang="zh-CN" sz="2400" b="1"/>
          </a:p>
          <a:p>
            <a:r>
              <a:rPr lang="en-US" altLang="zh-CN" sz="2400" b="1"/>
              <a:t>7</a:t>
            </a:r>
            <a:r>
              <a:rPr lang="zh-CN" altLang="en-US" sz="2400" b="1"/>
              <a:t>．舸舰迷</a:t>
            </a: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津</a:t>
            </a:r>
            <a:r>
              <a:rPr lang="zh-CN" altLang="en-US" sz="2400" b="1"/>
              <a:t>，青雀黄龙之舳</a:t>
            </a:r>
            <a:endParaRPr lang="en-US" altLang="zh-CN" sz="2400" b="1"/>
          </a:p>
          <a:p>
            <a:r>
              <a:rPr lang="en-US" altLang="zh-CN" sz="2400" b="1"/>
              <a:t>8</a:t>
            </a:r>
            <a:r>
              <a:rPr lang="zh-CN" altLang="en-US" sz="2400" b="1"/>
              <a:t>．四十五里，道皆砌石</a:t>
            </a: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磴</a:t>
            </a:r>
            <a:r>
              <a:rPr lang="zh-CN" altLang="en-US" sz="2400" b="1"/>
              <a:t>，其有七千有余</a:t>
            </a:r>
            <a:endParaRPr lang="en-US" altLang="zh-CN" sz="2400" b="1"/>
          </a:p>
          <a:p>
            <a:r>
              <a:rPr lang="en-US" altLang="zh-CN" sz="2400" b="1"/>
              <a:t>9</a:t>
            </a:r>
            <a:r>
              <a:rPr lang="zh-CN" altLang="en-US" sz="2400" b="1"/>
              <a:t>．君径</a:t>
            </a: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造</a:t>
            </a:r>
            <a:r>
              <a:rPr lang="zh-CN" altLang="en-US" sz="2400" b="1"/>
              <a:t>袁所寓之法华寺</a:t>
            </a:r>
            <a:endParaRPr lang="en-US" altLang="zh-CN" sz="2400" b="1"/>
          </a:p>
          <a:p>
            <a:r>
              <a:rPr lang="en-US" altLang="zh-CN" sz="2400" b="1"/>
              <a:t>10</a:t>
            </a:r>
            <a:r>
              <a:rPr lang="zh-CN" altLang="en-US" sz="2400" b="1"/>
              <a:t>．可以独</a:t>
            </a: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飨</a:t>
            </a:r>
            <a:r>
              <a:rPr lang="zh-CN" altLang="en-US" sz="2400" b="1"/>
              <a:t>白</a:t>
            </a: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粲</a:t>
            </a:r>
            <a:endParaRPr lang="en-US" altLang="zh-CN" sz="2400" b="1">
              <a:solidFill>
                <a:srgbClr val="FF0000"/>
              </a:solidFill>
              <a:ea typeface="黑体" pitchFamily="2" charset="-122"/>
            </a:endParaRPr>
          </a:p>
        </p:txBody>
      </p:sp>
      <p:sp>
        <p:nvSpPr>
          <p:cNvPr id="146442" name="AutoShape 10"/>
          <p:cNvSpPr>
            <a:spLocks noChangeArrowheads="1"/>
          </p:cNvSpPr>
          <p:nvPr/>
        </p:nvSpPr>
        <p:spPr bwMode="auto">
          <a:xfrm flipH="1">
            <a:off x="6403979" y="739757"/>
            <a:ext cx="4786346" cy="5313363"/>
          </a:xfrm>
          <a:prstGeom prst="wedgeRoundRectCallout">
            <a:avLst>
              <a:gd name="adj1" fmla="val 56111"/>
              <a:gd name="adj2" fmla="val 663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b="1">
                <a:latin typeface="宋体" pitchFamily="2" charset="-122"/>
              </a:rPr>
              <a:t>答案：　</a:t>
            </a:r>
            <a:r>
              <a:rPr lang="en-US" altLang="zh-CN" b="1">
                <a:latin typeface="宋体" pitchFamily="2" charset="-122"/>
              </a:rPr>
              <a:t>1.</a:t>
            </a:r>
            <a:r>
              <a:rPr lang="zh-CN" altLang="en-US" b="1">
                <a:latin typeface="宋体" pitchFamily="2" charset="-122"/>
              </a:rPr>
              <a:t>双目失明　</a:t>
            </a:r>
            <a:r>
              <a:rPr lang="en-US" altLang="zh-CN" b="1">
                <a:latin typeface="宋体" pitchFamily="2" charset="-122"/>
              </a:rPr>
              <a:t>2.</a:t>
            </a:r>
            <a:r>
              <a:rPr lang="zh-CN" altLang="en-US" b="1">
                <a:latin typeface="宋体" pitchFamily="2" charset="-122"/>
              </a:rPr>
              <a:t>赏赐　</a:t>
            </a:r>
            <a:r>
              <a:rPr lang="en-US" altLang="zh-CN" b="1">
                <a:latin typeface="宋体" pitchFamily="2" charset="-122"/>
              </a:rPr>
              <a:t>3.</a:t>
            </a:r>
            <a:r>
              <a:rPr lang="zh-CN" altLang="en-US" b="1">
                <a:latin typeface="宋体" pitchFamily="2" charset="-122"/>
              </a:rPr>
              <a:t>句中的“组”是以“纟”为偏旁，可以知道词义和绳索有关，前边有“系”</a:t>
            </a:r>
            <a:r>
              <a:rPr lang="en-US" altLang="zh-CN" b="1">
                <a:latin typeface="宋体" pitchFamily="2" charset="-122"/>
              </a:rPr>
              <a:t>(</a:t>
            </a:r>
            <a:r>
              <a:rPr lang="zh-CN" altLang="en-US" b="1">
                <a:latin typeface="宋体" pitchFamily="2" charset="-122"/>
              </a:rPr>
              <a:t>捆绑</a:t>
            </a:r>
            <a:r>
              <a:rPr lang="en-US" altLang="zh-CN" b="1">
                <a:latin typeface="宋体" pitchFamily="2" charset="-122"/>
              </a:rPr>
              <a:t>)</a:t>
            </a:r>
            <a:r>
              <a:rPr lang="zh-CN" altLang="en-US" b="1">
                <a:latin typeface="宋体" pitchFamily="2" charset="-122"/>
              </a:rPr>
              <a:t>，由此可以推知“组”的意思为“带子，绳索”　</a:t>
            </a:r>
            <a:r>
              <a:rPr lang="en-US" altLang="zh-CN" b="1">
                <a:latin typeface="宋体" pitchFamily="2" charset="-122"/>
              </a:rPr>
              <a:t>4.</a:t>
            </a:r>
            <a:r>
              <a:rPr lang="zh-CN" altLang="en-US" b="1">
                <a:latin typeface="宋体" pitchFamily="2" charset="-122"/>
              </a:rPr>
              <a:t>卖出米　</a:t>
            </a:r>
            <a:r>
              <a:rPr lang="en-US" altLang="zh-CN" b="1">
                <a:latin typeface="宋体" pitchFamily="2" charset="-122"/>
              </a:rPr>
              <a:t>5.</a:t>
            </a:r>
            <a:r>
              <a:rPr lang="zh-CN" altLang="en-US" b="1">
                <a:latin typeface="宋体" pitchFamily="2" charset="-122"/>
              </a:rPr>
              <a:t>句中的“析”字由“木”和“斤”两部分组成，而“斤”在古汉语里是 “斧子”的意思，用斧子把木头劈为两半，再结合前边“分”“离”这些字的意思，就可推断出“析”的意思为“分开”　</a:t>
            </a:r>
            <a:r>
              <a:rPr lang="en-US" altLang="zh-CN" b="1">
                <a:latin typeface="宋体" pitchFamily="2" charset="-122"/>
              </a:rPr>
              <a:t>6.</a:t>
            </a:r>
            <a:r>
              <a:rPr lang="zh-CN" altLang="en-US" b="1">
                <a:latin typeface="宋体" pitchFamily="2" charset="-122"/>
              </a:rPr>
              <a:t>句中的“饷”字从字形上看，是以 “饣”为偏旁，前有“不”字，再对应后面的“食”字，可知道这是一个动词，并可以推断出“饷”的意思是“给饭吃”　</a:t>
            </a:r>
            <a:r>
              <a:rPr lang="en-US" altLang="zh-CN" b="1">
                <a:latin typeface="宋体" pitchFamily="2" charset="-122"/>
              </a:rPr>
              <a:t>7.</a:t>
            </a:r>
            <a:r>
              <a:rPr lang="zh-CN" altLang="en-US" b="1">
                <a:latin typeface="宋体" pitchFamily="2" charset="-122"/>
              </a:rPr>
              <a:t>渡口　</a:t>
            </a:r>
            <a:r>
              <a:rPr lang="en-US" altLang="zh-CN" b="1">
                <a:latin typeface="宋体" pitchFamily="2" charset="-122"/>
              </a:rPr>
              <a:t>8.</a:t>
            </a:r>
            <a:r>
              <a:rPr lang="zh-CN" altLang="en-US" b="1">
                <a:latin typeface="宋体" pitchFamily="2" charset="-122"/>
              </a:rPr>
              <a:t>石阶　</a:t>
            </a:r>
            <a:r>
              <a:rPr lang="en-US" altLang="zh-CN" b="1">
                <a:latin typeface="宋体" pitchFamily="2" charset="-122"/>
              </a:rPr>
              <a:t>9.</a:t>
            </a:r>
            <a:r>
              <a:rPr lang="zh-CN" altLang="en-US" b="1">
                <a:latin typeface="宋体" pitchFamily="2" charset="-122"/>
              </a:rPr>
              <a:t>到</a:t>
            </a:r>
            <a:r>
              <a:rPr lang="en-US" altLang="zh-CN" b="1">
                <a:latin typeface="宋体" pitchFamily="2" charset="-122"/>
              </a:rPr>
              <a:t>……</a:t>
            </a:r>
            <a:r>
              <a:rPr lang="zh-CN" altLang="en-US" b="1">
                <a:latin typeface="宋体" pitchFamily="2" charset="-122"/>
              </a:rPr>
              <a:t>去　</a:t>
            </a:r>
            <a:r>
              <a:rPr lang="en-US" altLang="zh-CN" b="1">
                <a:latin typeface="宋体" pitchFamily="2" charset="-122"/>
              </a:rPr>
              <a:t>10.</a:t>
            </a:r>
            <a:r>
              <a:rPr lang="zh-CN" altLang="en-US" b="1" smtClean="0">
                <a:latin typeface="宋体" pitchFamily="2" charset="-122"/>
              </a:rPr>
              <a:t>食用   米</a:t>
            </a:r>
            <a:endParaRPr lang="zh-CN" altLang="en-US" b="1">
              <a:latin typeface="宋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1" grpId="0"/>
      <p:bldP spid="146442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88939" y="739757"/>
            <a:ext cx="10352088" cy="532320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A50021"/>
                </a:solidFill>
                <a:ea typeface="黑体" pitchFamily="2" charset="-122"/>
              </a:rPr>
              <a:t>二、解释下列句子中加点字的含义。</a:t>
            </a:r>
          </a:p>
          <a:p>
            <a:r>
              <a:rPr lang="en-US" altLang="zh-CN" sz="2000" b="1">
                <a:solidFill>
                  <a:schemeClr val="hlink"/>
                </a:solidFill>
              </a:rPr>
              <a:t>1</a:t>
            </a:r>
            <a:r>
              <a:rPr lang="zh-CN" altLang="en-US" sz="2000" b="1">
                <a:solidFill>
                  <a:schemeClr val="hlink"/>
                </a:solidFill>
              </a:rPr>
              <a:t>．贫民虽平价不能</a:t>
            </a:r>
            <a:r>
              <a:rPr lang="zh-CN" altLang="en-US" sz="2000" b="1" u="sng">
                <a:solidFill>
                  <a:srgbClr val="008000"/>
                </a:solidFill>
              </a:rPr>
              <a:t>籴</a:t>
            </a:r>
            <a:r>
              <a:rPr lang="zh-CN" altLang="en-US" sz="2000" b="1">
                <a:solidFill>
                  <a:schemeClr val="hlink"/>
                </a:solidFill>
              </a:rPr>
              <a:t>。</a:t>
            </a:r>
            <a:endParaRPr lang="en-US" altLang="zh-CN" sz="2000" b="1">
              <a:solidFill>
                <a:schemeClr val="hlink"/>
              </a:solidFill>
            </a:endParaRPr>
          </a:p>
          <a:p>
            <a:endParaRPr lang="zh-CN" altLang="en-US" sz="2000" b="1">
              <a:solidFill>
                <a:schemeClr val="hlink"/>
              </a:solidFill>
            </a:endParaRPr>
          </a:p>
          <a:p>
            <a:r>
              <a:rPr lang="en-US" altLang="zh-CN" sz="2000" b="1">
                <a:solidFill>
                  <a:schemeClr val="hlink"/>
                </a:solidFill>
              </a:rPr>
              <a:t>2</a:t>
            </a:r>
            <a:r>
              <a:rPr lang="zh-CN" altLang="en-US" sz="2000" b="1">
                <a:solidFill>
                  <a:schemeClr val="hlink"/>
                </a:solidFill>
              </a:rPr>
              <a:t>．郡不产谷实，而海出珠宝，与交阯比境，常通商贩，贸</a:t>
            </a:r>
            <a:r>
              <a:rPr lang="zh-CN" altLang="en-US" sz="2000" b="1" u="sng">
                <a:solidFill>
                  <a:srgbClr val="008000"/>
                </a:solidFill>
              </a:rPr>
              <a:t>粜</a:t>
            </a:r>
            <a:r>
              <a:rPr lang="zh-CN" altLang="en-US" sz="2000" b="1">
                <a:solidFill>
                  <a:schemeClr val="hlink"/>
                </a:solidFill>
              </a:rPr>
              <a:t>粮食。</a:t>
            </a:r>
            <a:endParaRPr lang="en-US" altLang="zh-CN" sz="2000" b="1">
              <a:solidFill>
                <a:schemeClr val="hlink"/>
              </a:solidFill>
            </a:endParaRPr>
          </a:p>
          <a:p>
            <a:endParaRPr lang="zh-CN" altLang="en-US" sz="2000" b="1">
              <a:solidFill>
                <a:schemeClr val="hlink"/>
              </a:solidFill>
            </a:endParaRPr>
          </a:p>
          <a:p>
            <a:r>
              <a:rPr lang="en-US" altLang="zh-CN" sz="2000" b="1">
                <a:solidFill>
                  <a:schemeClr val="hlink"/>
                </a:solidFill>
              </a:rPr>
              <a:t>3</a:t>
            </a:r>
            <a:r>
              <a:rPr lang="zh-CN" altLang="en-US" sz="2000" b="1">
                <a:solidFill>
                  <a:schemeClr val="hlink"/>
                </a:solidFill>
              </a:rPr>
              <a:t>．有</a:t>
            </a:r>
            <a:r>
              <a:rPr lang="zh-CN" altLang="en-US" sz="2000" b="1" u="sng">
                <a:solidFill>
                  <a:srgbClr val="008000"/>
                </a:solidFill>
              </a:rPr>
              <a:t>牧</a:t>
            </a:r>
            <a:r>
              <a:rPr lang="zh-CN" altLang="en-US" sz="2000" b="1">
                <a:solidFill>
                  <a:schemeClr val="hlink"/>
                </a:solidFill>
              </a:rPr>
              <a:t>人御众之才。</a:t>
            </a:r>
          </a:p>
          <a:p>
            <a:endParaRPr lang="zh-CN" altLang="en-US" sz="2000" b="1">
              <a:solidFill>
                <a:schemeClr val="hlink"/>
              </a:solidFill>
            </a:endParaRPr>
          </a:p>
          <a:p>
            <a:r>
              <a:rPr lang="en-US" altLang="zh-CN" sz="2000" b="1">
                <a:solidFill>
                  <a:schemeClr val="hlink"/>
                </a:solidFill>
              </a:rPr>
              <a:t>4. “</a:t>
            </a:r>
            <a:r>
              <a:rPr lang="zh-CN" altLang="en-US" sz="2000" b="1">
                <a:solidFill>
                  <a:schemeClr val="hlink"/>
                </a:solidFill>
              </a:rPr>
              <a:t>振长</a:t>
            </a:r>
            <a:r>
              <a:rPr lang="zh-CN" altLang="en-US" sz="2000" b="1" u="sng">
                <a:solidFill>
                  <a:srgbClr val="008000"/>
                </a:solidFill>
              </a:rPr>
              <a:t>策</a:t>
            </a:r>
            <a:r>
              <a:rPr lang="zh-CN" altLang="en-US" sz="2000" b="1">
                <a:solidFill>
                  <a:schemeClr val="hlink"/>
                </a:solidFill>
              </a:rPr>
              <a:t>而御宇内”</a:t>
            </a:r>
            <a:r>
              <a:rPr lang="en-US" altLang="zh-CN" sz="2000" b="1">
                <a:solidFill>
                  <a:schemeClr val="hlink"/>
                </a:solidFill>
              </a:rPr>
              <a:t>(</a:t>
            </a:r>
            <a:r>
              <a:rPr lang="zh-CN" altLang="en-US" sz="2000" b="1">
                <a:solidFill>
                  <a:schemeClr val="hlink"/>
                </a:solidFill>
              </a:rPr>
              <a:t>贾谊</a:t>
            </a:r>
            <a:r>
              <a:rPr lang="en-US" altLang="zh-CN" sz="2000" b="1">
                <a:solidFill>
                  <a:schemeClr val="hlink"/>
                </a:solidFill>
              </a:rPr>
              <a:t>《</a:t>
            </a:r>
            <a:r>
              <a:rPr lang="zh-CN" altLang="en-US" sz="2000" b="1">
                <a:solidFill>
                  <a:schemeClr val="hlink"/>
                </a:solidFill>
              </a:rPr>
              <a:t>过秦论</a:t>
            </a:r>
            <a:r>
              <a:rPr lang="en-US" altLang="zh-CN" sz="2000" b="1">
                <a:solidFill>
                  <a:schemeClr val="hlink"/>
                </a:solidFill>
              </a:rPr>
              <a:t>》)</a:t>
            </a:r>
            <a:r>
              <a:rPr lang="zh-CN" altLang="en-US" sz="2000" b="1">
                <a:solidFill>
                  <a:schemeClr val="hlink"/>
                </a:solidFill>
              </a:rPr>
              <a:t>的“策”，从“竹”，凡形旁从竹的字，本义都与竹条有关，据此可知，“策”在句中的意思是：</a:t>
            </a:r>
            <a:r>
              <a:rPr lang="en-US" altLang="zh-CN" sz="2000" b="1">
                <a:solidFill>
                  <a:schemeClr val="hlink"/>
                </a:solidFill>
              </a:rPr>
              <a:t>____________</a:t>
            </a:r>
            <a:r>
              <a:rPr lang="zh-CN" altLang="en-US" sz="2000" b="1">
                <a:solidFill>
                  <a:schemeClr val="hlink"/>
                </a:solidFill>
              </a:rPr>
              <a:t>。</a:t>
            </a:r>
          </a:p>
          <a:p>
            <a:endParaRPr lang="zh-CN" altLang="en-US" sz="2000" b="1">
              <a:solidFill>
                <a:schemeClr val="hlink"/>
              </a:solidFill>
            </a:endParaRPr>
          </a:p>
          <a:p>
            <a:r>
              <a:rPr lang="en-US" altLang="zh-CN" sz="2000" b="1">
                <a:solidFill>
                  <a:schemeClr val="hlink"/>
                </a:solidFill>
              </a:rPr>
              <a:t>5. “</a:t>
            </a:r>
            <a:r>
              <a:rPr lang="zh-CN" altLang="en-US" sz="2000" b="1">
                <a:solidFill>
                  <a:schemeClr val="hlink"/>
                </a:solidFill>
              </a:rPr>
              <a:t>理”，从玉</a:t>
            </a:r>
            <a:r>
              <a:rPr lang="en-US" altLang="zh-CN" sz="2000" b="1">
                <a:solidFill>
                  <a:schemeClr val="hlink"/>
                </a:solidFill>
              </a:rPr>
              <a:t>(</a:t>
            </a:r>
            <a:r>
              <a:rPr lang="zh-CN" altLang="en-US" sz="2000" b="1">
                <a:solidFill>
                  <a:schemeClr val="hlink"/>
                </a:solidFill>
              </a:rPr>
              <a:t>左偏旁写作王</a:t>
            </a:r>
            <a:r>
              <a:rPr lang="en-US" altLang="zh-CN" sz="2000" b="1">
                <a:solidFill>
                  <a:schemeClr val="hlink"/>
                </a:solidFill>
              </a:rPr>
              <a:t>)</a:t>
            </a:r>
            <a:r>
              <a:rPr lang="zh-CN" altLang="en-US" sz="2000" b="1">
                <a:solidFill>
                  <a:schemeClr val="hlink"/>
                </a:solidFill>
              </a:rPr>
              <a:t>，凡形旁从“玉”的字，本义都与玉石珠宝有关，据此可知，“王乃使玉人</a:t>
            </a:r>
            <a:r>
              <a:rPr lang="zh-CN" altLang="en-US" sz="2000" b="1" u="sng">
                <a:solidFill>
                  <a:srgbClr val="008000"/>
                </a:solidFill>
              </a:rPr>
              <a:t>理</a:t>
            </a:r>
            <a:r>
              <a:rPr lang="zh-CN" altLang="en-US" sz="2000" b="1">
                <a:solidFill>
                  <a:schemeClr val="hlink"/>
                </a:solidFill>
              </a:rPr>
              <a:t>其璞而得宝焉”</a:t>
            </a:r>
            <a:r>
              <a:rPr lang="en-US" altLang="zh-CN" sz="2000" b="1">
                <a:solidFill>
                  <a:schemeClr val="hlink"/>
                </a:solidFill>
              </a:rPr>
              <a:t>(《</a:t>
            </a:r>
            <a:r>
              <a:rPr lang="zh-CN" altLang="en-US" sz="2000" b="1">
                <a:solidFill>
                  <a:schemeClr val="hlink"/>
                </a:solidFill>
              </a:rPr>
              <a:t>韩非子</a:t>
            </a:r>
            <a:r>
              <a:rPr lang="en-US" altLang="zh-CN" sz="2000" b="1">
                <a:solidFill>
                  <a:schemeClr val="hlink"/>
                </a:solidFill>
              </a:rPr>
              <a:t>》)</a:t>
            </a:r>
            <a:r>
              <a:rPr lang="zh-CN" altLang="en-US" sz="2000" b="1">
                <a:solidFill>
                  <a:schemeClr val="hlink"/>
                </a:solidFill>
              </a:rPr>
              <a:t>中的“理”字的意思是“</a:t>
            </a:r>
            <a:r>
              <a:rPr lang="en-US" altLang="zh-CN" sz="2000" b="1">
                <a:solidFill>
                  <a:schemeClr val="hlink"/>
                </a:solidFill>
              </a:rPr>
              <a:t>____________”</a:t>
            </a:r>
            <a:r>
              <a:rPr lang="zh-CN" altLang="en-US" sz="2000" b="1">
                <a:solidFill>
                  <a:schemeClr val="hlink"/>
                </a:solidFill>
              </a:rPr>
              <a:t>。</a:t>
            </a:r>
          </a:p>
          <a:p>
            <a:endParaRPr lang="zh-CN" altLang="en-US" sz="2000" b="1">
              <a:solidFill>
                <a:schemeClr val="hlink"/>
              </a:solidFill>
            </a:endParaRPr>
          </a:p>
          <a:p>
            <a:r>
              <a:rPr lang="en-US" altLang="zh-CN" sz="2000" b="1">
                <a:solidFill>
                  <a:schemeClr val="hlink"/>
                </a:solidFill>
              </a:rPr>
              <a:t>6</a:t>
            </a:r>
            <a:r>
              <a:rPr lang="zh-CN" altLang="en-US" sz="2000" b="1">
                <a:solidFill>
                  <a:schemeClr val="hlink"/>
                </a:solidFill>
              </a:rPr>
              <a:t>．“襟三江而</a:t>
            </a:r>
            <a:r>
              <a:rPr lang="zh-CN" altLang="en-US" sz="2000" b="1" u="sng">
                <a:solidFill>
                  <a:srgbClr val="008000"/>
                </a:solidFill>
              </a:rPr>
              <a:t>带</a:t>
            </a:r>
            <a:r>
              <a:rPr lang="zh-CN" altLang="en-US" sz="2000" b="1">
                <a:solidFill>
                  <a:schemeClr val="hlink"/>
                </a:solidFill>
              </a:rPr>
              <a:t>五湖”</a:t>
            </a:r>
            <a:r>
              <a:rPr lang="en-US" altLang="zh-CN" sz="2000" b="1">
                <a:solidFill>
                  <a:schemeClr val="hlink"/>
                </a:solidFill>
              </a:rPr>
              <a:t>(</a:t>
            </a:r>
            <a:r>
              <a:rPr lang="zh-CN" altLang="en-US" sz="2000" b="1">
                <a:solidFill>
                  <a:schemeClr val="hlink"/>
                </a:solidFill>
              </a:rPr>
              <a:t>王勃</a:t>
            </a:r>
            <a:r>
              <a:rPr lang="en-US" altLang="zh-CN" sz="2000" b="1">
                <a:solidFill>
                  <a:schemeClr val="hlink"/>
                </a:solidFill>
              </a:rPr>
              <a:t>《</a:t>
            </a:r>
            <a:r>
              <a:rPr lang="zh-CN" altLang="en-US" sz="2000" b="1">
                <a:solidFill>
                  <a:schemeClr val="hlink"/>
                </a:solidFill>
              </a:rPr>
              <a:t>滕王阁序</a:t>
            </a:r>
            <a:r>
              <a:rPr lang="en-US" altLang="zh-CN" sz="2000" b="1">
                <a:solidFill>
                  <a:schemeClr val="hlink"/>
                </a:solidFill>
              </a:rPr>
              <a:t>》)</a:t>
            </a:r>
            <a:r>
              <a:rPr lang="zh-CN" altLang="en-US" sz="2000" b="1">
                <a:solidFill>
                  <a:schemeClr val="hlink"/>
                </a:solidFill>
              </a:rPr>
              <a:t>中的“带”字的意思是“</a:t>
            </a:r>
            <a:r>
              <a:rPr lang="en-US" altLang="zh-CN" sz="2000" b="1">
                <a:solidFill>
                  <a:schemeClr val="hlink"/>
                </a:solidFill>
              </a:rPr>
              <a:t>______________________________”</a:t>
            </a:r>
            <a:r>
              <a:rPr lang="zh-CN" altLang="en-US" sz="2000" b="1">
                <a:solidFill>
                  <a:schemeClr val="hlink"/>
                </a:solidFill>
              </a:rPr>
              <a:t>。</a:t>
            </a:r>
          </a:p>
          <a:p>
            <a:endParaRPr lang="zh-CN" altLang="en-US" sz="2000" b="1">
              <a:solidFill>
                <a:schemeClr val="hlink"/>
              </a:solidFill>
            </a:endParaRPr>
          </a:p>
          <a:p>
            <a:endParaRPr lang="zh-CN" altLang="en-US" sz="2000" b="1">
              <a:solidFill>
                <a:schemeClr val="hlink"/>
              </a:solidFill>
            </a:endParaRPr>
          </a:p>
        </p:txBody>
      </p:sp>
      <p:sp>
        <p:nvSpPr>
          <p:cNvPr id="2" name="矩形 3"/>
          <p:cNvSpPr/>
          <p:nvPr/>
        </p:nvSpPr>
        <p:spPr>
          <a:xfrm>
            <a:off x="1052477" y="739757"/>
            <a:ext cx="10352087" cy="532320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sz="20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sz="20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答案：　会意字，上为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入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，下为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米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，整合可知。籴：买进粮食</a:t>
            </a:r>
          </a:p>
          <a:p>
            <a:endParaRPr lang="en-US" altLang="zh-CN" sz="20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答案：　粜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(ti</a:t>
            </a:r>
            <a:r>
              <a:rPr lang="en-US" altLang="zh-CN" sz="2000" b="1" err="1">
                <a:solidFill>
                  <a:srgbClr val="FF0000"/>
                </a:solidFill>
                <a:latin typeface="Arial"/>
                <a:ea typeface="黑体" pitchFamily="2" charset="-122"/>
              </a:rPr>
              <a:t>à</a:t>
            </a:r>
            <a:r>
              <a:rPr lang="en-US" altLang="zh-CN" sz="2000" b="1" err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o)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：卖出粮食</a:t>
            </a:r>
          </a:p>
          <a:p>
            <a:endParaRPr lang="en-US" altLang="zh-CN" sz="20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答案：　牧：统治，治理</a:t>
            </a:r>
          </a:p>
          <a:p>
            <a:endParaRPr lang="en-US" altLang="zh-CN" sz="20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sz="20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答案：　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竹质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马鞭</a:t>
            </a:r>
          </a:p>
          <a:p>
            <a:endParaRPr lang="en-US" altLang="zh-CN" sz="20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sz="20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答案：　治玉</a:t>
            </a:r>
          </a:p>
          <a:p>
            <a:endParaRPr lang="en-US" altLang="zh-CN" sz="20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sz="20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答案：　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带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，象形字，上半部分像带纽和左右佩，下半部分像垂带形，本义是腰带，这里是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以</a:t>
            </a:r>
            <a:r>
              <a:rPr lang="en-US" altLang="zh-CN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……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为腰带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的意思</a:t>
            </a:r>
            <a:endParaRPr lang="en-US" altLang="zh-CN" sz="20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Text Box 2" descr="虚线网格"/>
          <p:cNvSpPr txBox="1">
            <a:spLocks noChangeArrowheads="1"/>
          </p:cNvSpPr>
          <p:nvPr/>
        </p:nvSpPr>
        <p:spPr bwMode="auto">
          <a:xfrm>
            <a:off x="331749" y="1311261"/>
            <a:ext cx="11072890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08000"/>
                </a:solidFill>
                <a:cs typeface="方正兰亭黑简体" pitchFamily="2" charset="-122"/>
              </a:rPr>
              <a:t>       </a:t>
            </a:r>
            <a:r>
              <a:rPr lang="zh-CN" altLang="en-US" sz="2400" b="1" smtClean="0">
                <a:solidFill>
                  <a:srgbClr val="008000"/>
                </a:solidFill>
                <a:cs typeface="方正兰亭黑简体" pitchFamily="2" charset="-122"/>
              </a:rPr>
              <a:t>  </a:t>
            </a:r>
            <a:r>
              <a:rPr lang="zh-CN" altLang="en-US" sz="2400" smtClean="0">
                <a:solidFill>
                  <a:srgbClr val="008000"/>
                </a:solidFill>
                <a:latin typeface="+mn-ea"/>
                <a:cs typeface="方正兰亭黑简体" pitchFamily="2" charset="-122"/>
              </a:rPr>
              <a:t>古人</a:t>
            </a:r>
            <a:r>
              <a:rPr lang="zh-CN" altLang="en-US" sz="2400">
                <a:solidFill>
                  <a:srgbClr val="008000"/>
                </a:solidFill>
                <a:latin typeface="+mn-ea"/>
                <a:cs typeface="方正兰亭黑简体" pitchFamily="2" charset="-122"/>
              </a:rPr>
              <a:t>行文常讲究对称，讲求对仗</a:t>
            </a:r>
            <a:r>
              <a:rPr lang="en-US" altLang="zh-CN" sz="2400">
                <a:solidFill>
                  <a:srgbClr val="008000"/>
                </a:solidFill>
                <a:latin typeface="+mn-ea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latin typeface="+mn-ea"/>
                <a:cs typeface="方正兰亭黑简体" pitchFamily="2" charset="-122"/>
              </a:rPr>
              <a:t>排比句、对偶句、并列词句等对举的语言现象很多，甚至采用互文的修辞格</a:t>
            </a:r>
            <a:r>
              <a:rPr lang="en-US" altLang="zh-CN" sz="2400">
                <a:solidFill>
                  <a:srgbClr val="008000"/>
                </a:solidFill>
                <a:latin typeface="+mn-ea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latin typeface="+mn-ea"/>
                <a:cs typeface="方正兰亭黑简体" pitchFamily="2" charset="-122"/>
              </a:rPr>
              <a:t>。在相似的语言结构中，处于对应位置的词语，一般词性相同，意思相近、相对或相反。这样我们就可以据之进行判断，通过对已知词语的词性、词义的分析，来推知未知词语的词性、词义。</a:t>
            </a:r>
          </a:p>
          <a:p>
            <a:r>
              <a:rPr lang="zh-CN" altLang="en-US" sz="2400">
                <a:solidFill>
                  <a:srgbClr val="008000"/>
                </a:solidFill>
                <a:latin typeface="+mn-ea"/>
                <a:cs typeface="方正兰亭黑简体" pitchFamily="2" charset="-122"/>
              </a:rPr>
              <a:t>    </a:t>
            </a:r>
            <a:r>
              <a:rPr lang="zh-CN" altLang="en-US" sz="2400" smtClean="0">
                <a:solidFill>
                  <a:srgbClr val="008000"/>
                </a:solidFill>
                <a:latin typeface="+mn-ea"/>
                <a:cs typeface="方正兰亭黑简体" pitchFamily="2" charset="-122"/>
              </a:rPr>
              <a:t>我们</a:t>
            </a:r>
            <a:r>
              <a:rPr lang="zh-CN" altLang="en-US" sz="2400">
                <a:solidFill>
                  <a:srgbClr val="008000"/>
                </a:solidFill>
                <a:latin typeface="+mn-ea"/>
                <a:cs typeface="方正兰亭黑简体" pitchFamily="2" charset="-122"/>
              </a:rPr>
              <a:t>往往可以根据其意义上相同、相近、相对的特点，求得词语的正确解释。如：“生之有时而用之亡度”这句话前后正好语意相对，由此，可推断“亡”与“有”的意思也应相对，当“无”讲。</a:t>
            </a:r>
          </a:p>
          <a:p>
            <a:r>
              <a:rPr lang="zh-CN" altLang="en-US" sz="2400">
                <a:solidFill>
                  <a:srgbClr val="008000"/>
                </a:solidFill>
                <a:latin typeface="+mn-ea"/>
                <a:cs typeface="方正兰亭黑简体" pitchFamily="2" charset="-122"/>
              </a:rPr>
              <a:t>    </a:t>
            </a:r>
            <a:r>
              <a:rPr lang="zh-CN" altLang="en-US" sz="2400" smtClean="0">
                <a:solidFill>
                  <a:srgbClr val="008000"/>
                </a:solidFill>
                <a:latin typeface="+mn-ea"/>
                <a:cs typeface="方正兰亭黑简体" pitchFamily="2" charset="-122"/>
              </a:rPr>
              <a:t>另外</a:t>
            </a:r>
            <a:r>
              <a:rPr lang="zh-CN" altLang="en-US" sz="2400">
                <a:solidFill>
                  <a:srgbClr val="008000"/>
                </a:solidFill>
                <a:latin typeface="+mn-ea"/>
                <a:cs typeface="方正兰亭黑简体" pitchFamily="2" charset="-122"/>
              </a:rPr>
              <a:t>，有时亦可借助整齐的句式，先推断出一个词的词性，进而推断出这个词的正确意思。如：“秦孝公据殽函之固，拥雍州之地”中“固”的含义，可根据句式整齐这一特点，由“地”推出“固”也应为名词，可译为“险固的地势”。</a:t>
            </a:r>
          </a:p>
          <a:p>
            <a:r>
              <a:rPr lang="zh-CN" altLang="en-US" sz="2400">
                <a:solidFill>
                  <a:srgbClr val="008000"/>
                </a:solidFill>
                <a:latin typeface="+mn-ea"/>
                <a:cs typeface="方正兰亭黑简体" pitchFamily="2" charset="-122"/>
              </a:rPr>
              <a:t>    </a:t>
            </a:r>
            <a:r>
              <a:rPr lang="zh-CN" altLang="en-US" sz="2400" smtClean="0">
                <a:solidFill>
                  <a:srgbClr val="008000"/>
                </a:solidFill>
                <a:latin typeface="+mn-ea"/>
                <a:cs typeface="方正兰亭黑简体" pitchFamily="2" charset="-122"/>
              </a:rPr>
              <a:t>另外</a:t>
            </a:r>
            <a:r>
              <a:rPr lang="zh-CN" altLang="en-US" sz="2400">
                <a:solidFill>
                  <a:srgbClr val="008000"/>
                </a:solidFill>
                <a:latin typeface="+mn-ea"/>
                <a:cs typeface="方正兰亭黑简体" pitchFamily="2" charset="-122"/>
              </a:rPr>
              <a:t>，有些文言文句子结构整齐，讲求对仗，常常采用互文的修辞格，我们也可以利用这一结构特点推知词义。</a:t>
            </a:r>
          </a:p>
        </p:txBody>
      </p:sp>
      <p:sp>
        <p:nvSpPr>
          <p:cNvPr id="211971" name="Text Box 3"/>
          <p:cNvSpPr txBox="1">
            <a:spLocks noChangeArrowheads="1"/>
          </p:cNvSpPr>
          <p:nvPr/>
        </p:nvSpPr>
        <p:spPr bwMode="auto">
          <a:xfrm>
            <a:off x="760377" y="739757"/>
            <a:ext cx="2714644" cy="460375"/>
          </a:xfrm>
          <a:prstGeom prst="rect">
            <a:avLst/>
          </a:prstGeom>
          <a:solidFill>
            <a:schemeClr val="hlink"/>
          </a:solidFill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（三）结构分析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法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1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0" grpId="0"/>
      <p:bldP spid="21197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4719" y="1622752"/>
            <a:ext cx="9684102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13742F"/>
                </a:solidFill>
              </a:rPr>
              <a:t>        </a:t>
            </a:r>
            <a:r>
              <a:rPr lang="zh-CN" altLang="en-US" sz="3200" b="1">
                <a:solidFill>
                  <a:srgbClr val="13742F"/>
                </a:solidFill>
              </a:rPr>
              <a:t>高考对文言实词不论是采取单独设题直接考查，还是融合到翻译中间接考查，变化的只是形式，不变的是内容，不变的是实词在文言文中的基础地位。因此，我们在备考时要着重将文言文基础打牢。</a:t>
            </a: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7905750" y="-7938"/>
            <a:ext cx="1427187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8013699" y="139700"/>
            <a:ext cx="1247799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黑简体" pitchFamily="2" charset="-122"/>
              </a:rPr>
              <a:t>实词解读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Text Box 3"/>
          <p:cNvSpPr txBox="1">
            <a:spLocks noChangeArrowheads="1"/>
          </p:cNvSpPr>
          <p:nvPr/>
        </p:nvSpPr>
        <p:spPr bwMode="auto">
          <a:xfrm>
            <a:off x="3063915" y="857250"/>
            <a:ext cx="309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sz="2800">
              <a:solidFill>
                <a:schemeClr val="hlink"/>
              </a:solidFill>
              <a:ea typeface="黑体" pitchFamily="2" charset="-122"/>
            </a:endParaRPr>
          </a:p>
        </p:txBody>
      </p:sp>
      <p:sp>
        <p:nvSpPr>
          <p:cNvPr id="212996" name="Text Box 4"/>
          <p:cNvSpPr txBox="1">
            <a:spLocks noChangeArrowheads="1"/>
          </p:cNvSpPr>
          <p:nvPr/>
        </p:nvSpPr>
        <p:spPr bwMode="auto">
          <a:xfrm>
            <a:off x="3402053" y="2428875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12999" name="Text Box 7"/>
          <p:cNvSpPr txBox="1">
            <a:spLocks noChangeArrowheads="1"/>
          </p:cNvSpPr>
          <p:nvPr/>
        </p:nvSpPr>
        <p:spPr bwMode="auto">
          <a:xfrm>
            <a:off x="601703" y="719138"/>
            <a:ext cx="5899154" cy="54057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smtClean="0">
                <a:solidFill>
                  <a:srgbClr val="FF0000"/>
                </a:solidFill>
              </a:rPr>
              <a:t>一</a:t>
            </a:r>
            <a:r>
              <a:rPr lang="en-US" altLang="zh-CN" b="1" smtClean="0">
                <a:solidFill>
                  <a:srgbClr val="FF0000"/>
                </a:solidFill>
              </a:rPr>
              <a:t> </a:t>
            </a:r>
            <a:r>
              <a:rPr lang="zh-CN" altLang="zh-CN" b="1" smtClean="0">
                <a:solidFill>
                  <a:srgbClr val="FF0000"/>
                </a:solidFill>
              </a:rPr>
              <a:t>、</a:t>
            </a:r>
            <a:r>
              <a:rPr lang="zh-CN" altLang="zh-CN" b="1">
                <a:solidFill>
                  <a:srgbClr val="FF0000"/>
                </a:solidFill>
              </a:rPr>
              <a:t>细辨句子结构，猜一猜，解释下列句子中加点的词语。</a:t>
            </a:r>
            <a:endParaRPr lang="zh-CN" altLang="en-US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b="1"/>
              <a:t>1</a:t>
            </a:r>
            <a:r>
              <a:rPr lang="zh-CN" altLang="en-US" b="1"/>
              <a:t>．灭六国者，六国也，非秦也；族秦者，秦也，非天下也。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2</a:t>
            </a:r>
            <a:r>
              <a:rPr lang="zh-CN" altLang="en-US" b="1"/>
              <a:t>．忧劳可以兴国，逸豫可以亡身。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3</a:t>
            </a:r>
            <a:r>
              <a:rPr lang="zh-CN" altLang="en-US" b="1"/>
              <a:t>．不积跬步，无以至千里；不积小流，无以成江海。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4</a:t>
            </a:r>
            <a:r>
              <a:rPr lang="zh-CN" altLang="en-US" b="1"/>
              <a:t>．追亡逐北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5</a:t>
            </a:r>
            <a:r>
              <a:rPr lang="zh-CN" altLang="en-US" b="1"/>
              <a:t>．不计其大功，总其略行，而求其小善。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6</a:t>
            </a:r>
            <a:r>
              <a:rPr lang="zh-CN" altLang="en-US" b="1"/>
              <a:t>．外被项籍之灾，内离牧竖之祸。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7</a:t>
            </a:r>
            <a:r>
              <a:rPr lang="zh-CN" altLang="en-US" b="1"/>
              <a:t>．讲章句，课文字而已。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8</a:t>
            </a:r>
            <a:r>
              <a:rPr lang="zh-CN" altLang="en-US" b="1"/>
              <a:t>．忠不必用兮，贤不必以。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9</a:t>
            </a:r>
            <a:r>
              <a:rPr lang="zh-CN" altLang="en-US" b="1"/>
              <a:t>．而圣君治国累世不见也。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10</a:t>
            </a:r>
            <a:r>
              <a:rPr lang="zh-CN" altLang="en-US" b="1"/>
              <a:t>．通五经，贯六艺。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 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11</a:t>
            </a:r>
            <a:r>
              <a:rPr lang="zh-CN" altLang="en-US" b="1"/>
              <a:t>．前太守臣逵察臣孝廉，后刺史臣荣举臣秀才</a:t>
            </a:r>
            <a:r>
              <a:rPr lang="en-US" altLang="zh-CN" b="1"/>
              <a:t>(</a:t>
            </a:r>
            <a:r>
              <a:rPr lang="zh-CN" altLang="en-US" b="1"/>
              <a:t>　　　　</a:t>
            </a:r>
            <a:r>
              <a:rPr lang="en-US" altLang="zh-CN" b="1"/>
              <a:t>)</a:t>
            </a:r>
          </a:p>
        </p:txBody>
      </p:sp>
      <p:sp>
        <p:nvSpPr>
          <p:cNvPr id="213000" name="Text Box 8"/>
          <p:cNvSpPr txBox="1">
            <a:spLocks noChangeArrowheads="1"/>
          </p:cNvSpPr>
          <p:nvPr/>
        </p:nvSpPr>
        <p:spPr bwMode="auto">
          <a:xfrm>
            <a:off x="6643733" y="719138"/>
            <a:ext cx="4286245" cy="54057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b="1">
                <a:solidFill>
                  <a:schemeClr val="folHlink"/>
                </a:solidFill>
              </a:rPr>
              <a:t>答案：　</a:t>
            </a:r>
            <a:r>
              <a:rPr lang="en-US" altLang="zh-CN" b="1">
                <a:solidFill>
                  <a:schemeClr val="folHlink"/>
                </a:solidFill>
              </a:rPr>
              <a:t>1.“</a:t>
            </a:r>
            <a:r>
              <a:rPr lang="zh-CN" altLang="en-US" b="1">
                <a:solidFill>
                  <a:schemeClr val="folHlink"/>
                </a:solidFill>
              </a:rPr>
              <a:t>六国”与“秦”相对，“灭”与“族”相对，由此可推知，“族”就是“族灭”的意思。</a:t>
            </a:r>
            <a:r>
              <a:rPr lang="en-US" altLang="zh-CN" b="1">
                <a:solidFill>
                  <a:schemeClr val="folHlink"/>
                </a:solidFill>
              </a:rPr>
              <a:t>2.</a:t>
            </a:r>
            <a:r>
              <a:rPr lang="zh-CN" altLang="en-US" b="1">
                <a:solidFill>
                  <a:schemeClr val="folHlink"/>
                </a:solidFill>
              </a:rPr>
              <a:t>安乐</a:t>
            </a:r>
            <a:r>
              <a:rPr lang="en-US" altLang="zh-CN" b="1">
                <a:solidFill>
                  <a:schemeClr val="folHlink"/>
                </a:solidFill>
              </a:rPr>
              <a:t>(</a:t>
            </a:r>
            <a:r>
              <a:rPr lang="zh-CN" altLang="en-US" b="1">
                <a:solidFill>
                  <a:schemeClr val="folHlink"/>
                </a:solidFill>
              </a:rPr>
              <a:t>跟“忧劳”反对</a:t>
            </a:r>
            <a:r>
              <a:rPr lang="en-US" altLang="zh-CN" b="1">
                <a:solidFill>
                  <a:schemeClr val="folHlink"/>
                </a:solidFill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b="1">
                <a:solidFill>
                  <a:schemeClr val="folHlink"/>
                </a:solidFill>
              </a:rPr>
              <a:t>3</a:t>
            </a:r>
            <a:r>
              <a:rPr lang="zh-CN" altLang="en-US" b="1">
                <a:solidFill>
                  <a:schemeClr val="folHlink"/>
                </a:solidFill>
              </a:rPr>
              <a:t>．半步</a:t>
            </a:r>
            <a:r>
              <a:rPr lang="en-US" altLang="zh-CN" b="1">
                <a:solidFill>
                  <a:schemeClr val="folHlink"/>
                </a:solidFill>
              </a:rPr>
              <a:t>(</a:t>
            </a:r>
            <a:r>
              <a:rPr lang="zh-CN" altLang="en-US" b="1">
                <a:solidFill>
                  <a:schemeClr val="folHlink"/>
                </a:solidFill>
              </a:rPr>
              <a:t>跟“步”并列</a:t>
            </a:r>
            <a:r>
              <a:rPr lang="en-US" altLang="zh-CN" b="1">
                <a:solidFill>
                  <a:schemeClr val="folHlink"/>
                </a:solidFill>
              </a:rPr>
              <a:t>)</a:t>
            </a:r>
            <a:r>
              <a:rPr lang="zh-CN" altLang="en-US" b="1">
                <a:solidFill>
                  <a:schemeClr val="folHlink"/>
                </a:solidFill>
              </a:rPr>
              <a:t>　</a:t>
            </a:r>
            <a:r>
              <a:rPr lang="en-US" altLang="zh-CN" b="1">
                <a:solidFill>
                  <a:schemeClr val="folHlink"/>
                </a:solidFill>
              </a:rPr>
              <a:t>4.</a:t>
            </a:r>
            <a:r>
              <a:rPr lang="zh-CN" altLang="en-US" b="1">
                <a:solidFill>
                  <a:schemeClr val="folHlink"/>
                </a:solidFill>
              </a:rPr>
              <a:t>败逃的军队</a:t>
            </a:r>
            <a:r>
              <a:rPr lang="en-US" altLang="zh-CN" b="1">
                <a:solidFill>
                  <a:schemeClr val="folHlink"/>
                </a:solidFill>
              </a:rPr>
              <a:t>(</a:t>
            </a:r>
            <a:r>
              <a:rPr lang="zh-CN" altLang="en-US" b="1">
                <a:solidFill>
                  <a:schemeClr val="folHlink"/>
                </a:solidFill>
              </a:rPr>
              <a:t>跟“亡”相对</a:t>
            </a:r>
            <a:r>
              <a:rPr lang="en-US" altLang="zh-CN" b="1">
                <a:solidFill>
                  <a:schemeClr val="folHlink"/>
                </a:solidFill>
              </a:rPr>
              <a:t>)</a:t>
            </a:r>
            <a:r>
              <a:rPr lang="zh-CN" altLang="en-US" b="1">
                <a:solidFill>
                  <a:schemeClr val="folHlink"/>
                </a:solidFill>
              </a:rPr>
              <a:t>　</a:t>
            </a:r>
            <a:r>
              <a:rPr lang="en-US" altLang="zh-CN" b="1">
                <a:solidFill>
                  <a:schemeClr val="folHlink"/>
                </a:solidFill>
              </a:rPr>
              <a:t>5.</a:t>
            </a:r>
            <a:r>
              <a:rPr lang="zh-CN" altLang="en-US" b="1">
                <a:solidFill>
                  <a:schemeClr val="folHlink"/>
                </a:solidFill>
              </a:rPr>
              <a:t>大体，大的方面　</a:t>
            </a:r>
            <a:r>
              <a:rPr lang="en-US" altLang="zh-CN" b="1">
                <a:solidFill>
                  <a:schemeClr val="folHlink"/>
                </a:solidFill>
              </a:rPr>
              <a:t>6.</a:t>
            </a:r>
            <a:r>
              <a:rPr lang="zh-CN" altLang="en-US" b="1">
                <a:solidFill>
                  <a:schemeClr val="folHlink"/>
                </a:solidFill>
              </a:rPr>
              <a:t>遭受</a:t>
            </a:r>
            <a:r>
              <a:rPr lang="en-US" altLang="zh-CN" b="1">
                <a:solidFill>
                  <a:schemeClr val="folHlink"/>
                </a:solidFill>
              </a:rPr>
              <a:t>(</a:t>
            </a:r>
            <a:r>
              <a:rPr lang="zh-CN" altLang="en-US" b="1">
                <a:solidFill>
                  <a:schemeClr val="folHlink"/>
                </a:solidFill>
              </a:rPr>
              <a:t>根据“被”的意义“遭受”猜测</a:t>
            </a:r>
            <a:r>
              <a:rPr lang="en-US" altLang="zh-CN" b="1">
                <a:solidFill>
                  <a:schemeClr val="folHlink"/>
                </a:solidFill>
              </a:rPr>
              <a:t>)</a:t>
            </a:r>
            <a:r>
              <a:rPr lang="zh-CN" altLang="en-US" b="1">
                <a:solidFill>
                  <a:schemeClr val="folHlink"/>
                </a:solidFill>
              </a:rPr>
              <a:t>　</a:t>
            </a:r>
            <a:r>
              <a:rPr lang="en-US" altLang="zh-CN" b="1">
                <a:solidFill>
                  <a:schemeClr val="folHlink"/>
                </a:solidFill>
              </a:rPr>
              <a:t>7.</a:t>
            </a:r>
            <a:r>
              <a:rPr lang="zh-CN" altLang="en-US" b="1">
                <a:solidFill>
                  <a:schemeClr val="folHlink"/>
                </a:solidFill>
              </a:rPr>
              <a:t>学习</a:t>
            </a:r>
            <a:r>
              <a:rPr lang="en-US" altLang="zh-CN" b="1">
                <a:solidFill>
                  <a:schemeClr val="folHlink"/>
                </a:solidFill>
              </a:rPr>
              <a:t>(</a:t>
            </a:r>
            <a:r>
              <a:rPr lang="zh-CN" altLang="en-US" b="1">
                <a:solidFill>
                  <a:schemeClr val="folHlink"/>
                </a:solidFill>
              </a:rPr>
              <a:t>根据“讲”对举猜测</a:t>
            </a:r>
            <a:r>
              <a:rPr lang="en-US" altLang="zh-CN" b="1">
                <a:solidFill>
                  <a:schemeClr val="folHlink"/>
                </a:solidFill>
              </a:rPr>
              <a:t>)</a:t>
            </a:r>
            <a:r>
              <a:rPr lang="zh-CN" altLang="en-US" b="1">
                <a:solidFill>
                  <a:schemeClr val="folHlink"/>
                </a:solidFill>
              </a:rPr>
              <a:t>　</a:t>
            </a:r>
            <a:r>
              <a:rPr lang="en-US" altLang="zh-CN" b="1">
                <a:solidFill>
                  <a:schemeClr val="folHlink"/>
                </a:solidFill>
              </a:rPr>
              <a:t>8.“</a:t>
            </a:r>
            <a:r>
              <a:rPr lang="zh-CN" altLang="en-US" b="1">
                <a:solidFill>
                  <a:schemeClr val="folHlink"/>
                </a:solidFill>
              </a:rPr>
              <a:t>忠”和“贤”相对，“用”和“以”相对；“忠”和“贤”同义，那么“用”和“以”同义，故“以”的意义就是“重用，任用”　</a:t>
            </a:r>
            <a:r>
              <a:rPr lang="en-US" altLang="zh-CN" b="1">
                <a:solidFill>
                  <a:schemeClr val="folHlink"/>
                </a:solidFill>
              </a:rPr>
              <a:t>9.</a:t>
            </a:r>
            <a:r>
              <a:rPr lang="zh-CN" altLang="en-US" b="1">
                <a:solidFill>
                  <a:schemeClr val="folHlink"/>
                </a:solidFill>
              </a:rPr>
              <a:t>从“圣明之君”，推测出“治国”为“治平之国”　</a:t>
            </a:r>
            <a:r>
              <a:rPr lang="en-US" altLang="zh-CN" b="1">
                <a:solidFill>
                  <a:schemeClr val="folHlink"/>
                </a:solidFill>
              </a:rPr>
              <a:t>10.</a:t>
            </a:r>
            <a:r>
              <a:rPr lang="zh-CN" altLang="en-US" b="1">
                <a:solidFill>
                  <a:schemeClr val="folHlink"/>
                </a:solidFill>
              </a:rPr>
              <a:t>根据“通五经”，推测出“贯六艺”的“贯”为“贯通”　</a:t>
            </a:r>
            <a:r>
              <a:rPr lang="en-US" altLang="zh-CN" b="1">
                <a:solidFill>
                  <a:schemeClr val="folHlink"/>
                </a:solidFill>
              </a:rPr>
              <a:t>11.</a:t>
            </a:r>
            <a:r>
              <a:rPr lang="zh-CN" altLang="en-US" b="1">
                <a:solidFill>
                  <a:schemeClr val="folHlink"/>
                </a:solidFill>
              </a:rPr>
              <a:t>从后文“举臣秀才”倒推前文的“察”应为“推荐”。</a:t>
            </a:r>
            <a:endParaRPr lang="en-US" altLang="zh-CN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2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3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9" grpId="0" animBg="1"/>
      <p:bldP spid="213000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21" name="Text Box 17"/>
          <p:cNvSpPr txBox="1">
            <a:spLocks noChangeArrowheads="1"/>
          </p:cNvSpPr>
          <p:nvPr/>
        </p:nvSpPr>
        <p:spPr bwMode="auto">
          <a:xfrm>
            <a:off x="2182793" y="1531919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26323" name="Text Box 19"/>
          <p:cNvSpPr txBox="1">
            <a:spLocks noChangeArrowheads="1"/>
          </p:cNvSpPr>
          <p:nvPr/>
        </p:nvSpPr>
        <p:spPr bwMode="auto">
          <a:xfrm>
            <a:off x="474625" y="1239823"/>
            <a:ext cx="4991100" cy="50774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（</a:t>
            </a:r>
            <a:r>
              <a:rPr lang="en-US" altLang="zh-CN" sz="2400" b="1">
                <a:solidFill>
                  <a:srgbClr val="FF0000"/>
                </a:solidFill>
              </a:rPr>
              <a:t>1</a:t>
            </a:r>
            <a:r>
              <a:rPr lang="zh-CN" altLang="en-US" sz="2400" b="1">
                <a:solidFill>
                  <a:srgbClr val="FF0000"/>
                </a:solidFill>
              </a:rPr>
              <a:t>）含义相同相近。</a:t>
            </a:r>
          </a:p>
          <a:p>
            <a:pPr>
              <a:lnSpc>
                <a:spcPct val="150000"/>
              </a:lnSpc>
            </a:pPr>
            <a:r>
              <a:rPr lang="zh-CN" altLang="en-US" sz="2400" b="1"/>
              <a:t>①求全</a:t>
            </a:r>
            <a:r>
              <a:rPr lang="zh-CN" altLang="en-US" sz="2400" b="1">
                <a:solidFill>
                  <a:schemeClr val="accent1"/>
                </a:solidFill>
                <a:ea typeface="黑体" pitchFamily="2" charset="-122"/>
              </a:rPr>
              <a:t>责</a:t>
            </a:r>
            <a:r>
              <a:rPr lang="zh-CN" altLang="en-US" sz="2400" b="1"/>
              <a:t>备</a:t>
            </a:r>
            <a:r>
              <a:rPr lang="en-US" altLang="zh-CN" sz="2400" b="1"/>
              <a:t>(</a:t>
            </a:r>
            <a:r>
              <a:rPr lang="zh-CN" altLang="en-US" sz="2400" b="1"/>
              <a:t>　　　		　 </a:t>
            </a:r>
            <a:r>
              <a:rPr lang="en-US" altLang="zh-CN" sz="2400" b="1"/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②</a:t>
            </a:r>
            <a:r>
              <a:rPr lang="zh-CN" altLang="en-US" sz="2400" b="1"/>
              <a:t>民</a:t>
            </a:r>
            <a:r>
              <a:rPr lang="zh-CN" altLang="en-US" sz="2400" b="1">
                <a:solidFill>
                  <a:schemeClr val="accent1"/>
                </a:solidFill>
                <a:ea typeface="黑体" pitchFamily="2" charset="-122"/>
              </a:rPr>
              <a:t>殷</a:t>
            </a:r>
            <a:r>
              <a:rPr lang="zh-CN" altLang="en-US" sz="2400" b="1"/>
              <a:t>国富</a:t>
            </a:r>
            <a:r>
              <a:rPr lang="en-US" altLang="zh-CN" sz="2400" b="1"/>
              <a:t>(		</a:t>
            </a:r>
            <a:r>
              <a:rPr lang="zh-CN" altLang="en-US" sz="2400" b="1"/>
              <a:t>　　　　 </a:t>
            </a:r>
            <a:r>
              <a:rPr lang="en-US" altLang="zh-CN" sz="2400" b="1"/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③</a:t>
            </a:r>
            <a:r>
              <a:rPr lang="zh-CN" altLang="en-US" sz="2400" b="1"/>
              <a:t>登峰</a:t>
            </a:r>
            <a:r>
              <a:rPr lang="zh-CN" altLang="en-US" sz="2400" b="1">
                <a:solidFill>
                  <a:schemeClr val="accent1"/>
                </a:solidFill>
                <a:ea typeface="黑体" pitchFamily="2" charset="-122"/>
              </a:rPr>
              <a:t>造</a:t>
            </a:r>
            <a:r>
              <a:rPr lang="zh-CN" altLang="en-US" sz="2400" b="1"/>
              <a:t>极</a:t>
            </a:r>
            <a:r>
              <a:rPr lang="en-US" altLang="zh-CN" sz="2400" b="1"/>
              <a:t>(</a:t>
            </a:r>
            <a:r>
              <a:rPr lang="zh-CN" altLang="en-US" sz="2400" b="1"/>
              <a:t>　　　　	　 </a:t>
            </a:r>
            <a:r>
              <a:rPr lang="en-US" altLang="zh-CN" sz="2400" b="1"/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④</a:t>
            </a:r>
            <a:r>
              <a:rPr lang="zh-CN" altLang="en-US" sz="2400" b="1">
                <a:solidFill>
                  <a:schemeClr val="accent1"/>
                </a:solidFill>
                <a:ea typeface="黑体" pitchFamily="2" charset="-122"/>
              </a:rPr>
              <a:t>文</a:t>
            </a:r>
            <a:r>
              <a:rPr lang="zh-CN" altLang="en-US" sz="2400" b="1"/>
              <a:t>过饰非</a:t>
            </a:r>
            <a:r>
              <a:rPr lang="en-US" altLang="zh-CN" sz="2400" b="1"/>
              <a:t>(</a:t>
            </a:r>
            <a:r>
              <a:rPr lang="zh-CN" altLang="en-US" sz="2400" b="1"/>
              <a:t>　　　　　　	    </a:t>
            </a:r>
            <a:r>
              <a:rPr lang="en-US" altLang="zh-CN" sz="2400" b="1"/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⑤</a:t>
            </a:r>
            <a:r>
              <a:rPr lang="zh-CN" altLang="en-US" sz="2400" b="1"/>
              <a:t>扶危</a:t>
            </a:r>
            <a:r>
              <a:rPr lang="zh-CN" altLang="en-US" sz="2400" b="1">
                <a:solidFill>
                  <a:schemeClr val="accent1"/>
                </a:solidFill>
                <a:ea typeface="黑体" pitchFamily="2" charset="-122"/>
              </a:rPr>
              <a:t>济</a:t>
            </a:r>
            <a:r>
              <a:rPr lang="zh-CN" altLang="en-US" sz="2400" b="1"/>
              <a:t>困</a:t>
            </a:r>
            <a:r>
              <a:rPr lang="en-US" altLang="zh-CN" sz="2400" b="1"/>
              <a:t>(</a:t>
            </a:r>
            <a:r>
              <a:rPr lang="zh-CN" altLang="en-US" sz="2400" b="1"/>
              <a:t>　　　　　　      </a:t>
            </a:r>
            <a:r>
              <a:rPr lang="en-US" altLang="zh-CN" sz="2400" b="1"/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⑥</a:t>
            </a:r>
            <a:r>
              <a:rPr lang="zh-CN" altLang="en-US" sz="2400" b="1">
                <a:solidFill>
                  <a:schemeClr val="accent1"/>
                </a:solidFill>
                <a:ea typeface="黑体" pitchFamily="2" charset="-122"/>
              </a:rPr>
              <a:t>比</a:t>
            </a:r>
            <a:r>
              <a:rPr lang="zh-CN" altLang="en-US" sz="2400" b="1"/>
              <a:t>肩接踵</a:t>
            </a:r>
            <a:r>
              <a:rPr lang="en-US" altLang="zh-CN" sz="2400" b="1"/>
              <a:t>(</a:t>
            </a:r>
            <a:r>
              <a:rPr lang="zh-CN" altLang="en-US" sz="2400" b="1"/>
              <a:t>　　　　　　      </a:t>
            </a:r>
            <a:r>
              <a:rPr lang="en-US" altLang="zh-CN" sz="2400" b="1"/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⑦</a:t>
            </a:r>
            <a:r>
              <a:rPr lang="zh-CN" altLang="en-US" sz="2400" b="1"/>
              <a:t>怜香</a:t>
            </a:r>
            <a:r>
              <a:rPr lang="zh-CN" altLang="en-US" sz="2400" b="1">
                <a:solidFill>
                  <a:schemeClr val="accent1"/>
                </a:solidFill>
                <a:ea typeface="黑体" pitchFamily="2" charset="-122"/>
              </a:rPr>
              <a:t>惜</a:t>
            </a:r>
            <a:r>
              <a:rPr lang="zh-CN" altLang="en-US" sz="2400" b="1"/>
              <a:t>玉</a:t>
            </a:r>
            <a:r>
              <a:rPr lang="en-US" altLang="zh-CN" sz="2400" b="1"/>
              <a:t>(</a:t>
            </a:r>
            <a:r>
              <a:rPr lang="zh-CN" altLang="en-US" sz="2400" b="1"/>
              <a:t>　　　　　　      </a:t>
            </a:r>
            <a:r>
              <a:rPr lang="en-US" altLang="zh-CN" sz="2400" b="1"/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⑧</a:t>
            </a:r>
            <a:r>
              <a:rPr lang="zh-CN" altLang="en-US" sz="2400" b="1"/>
              <a:t>心驰神</a:t>
            </a:r>
            <a:r>
              <a:rPr lang="zh-CN" altLang="en-US" sz="2400" b="1">
                <a:solidFill>
                  <a:schemeClr val="accent1"/>
                </a:solidFill>
                <a:ea typeface="黑体" pitchFamily="2" charset="-122"/>
              </a:rPr>
              <a:t>往</a:t>
            </a:r>
            <a:r>
              <a:rPr lang="en-US" altLang="zh-CN" sz="2400" b="1"/>
              <a:t>(</a:t>
            </a:r>
            <a:r>
              <a:rPr lang="zh-CN" altLang="en-US" sz="2400" b="1"/>
              <a:t>　　　　　　      </a:t>
            </a:r>
            <a:r>
              <a:rPr lang="en-US" altLang="zh-CN" sz="2400" b="1"/>
              <a:t>)</a:t>
            </a:r>
            <a:endParaRPr lang="en-US" altLang="zh-CN" sz="2400" b="1">
              <a:latin typeface="楷体_GB2312" charset="-122"/>
              <a:ea typeface="楷体_GB2312" charset="-122"/>
            </a:endParaRPr>
          </a:p>
        </p:txBody>
      </p:sp>
      <p:sp>
        <p:nvSpPr>
          <p:cNvPr id="226324" name="Text Box 20"/>
          <p:cNvSpPr txBox="1">
            <a:spLocks noChangeArrowheads="1"/>
          </p:cNvSpPr>
          <p:nvPr/>
        </p:nvSpPr>
        <p:spPr bwMode="auto">
          <a:xfrm>
            <a:off x="2273280" y="1817669"/>
            <a:ext cx="2360613" cy="4523105"/>
          </a:xfrm>
          <a:prstGeom prst="rect">
            <a:avLst/>
          </a:prstGeom>
          <a:noFill/>
          <a:ln w="38100" cap="rnd">
            <a:noFill/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要求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富裕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登上，到达　掩饰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扶助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紧挨着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爱惜、爱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向往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226325" name="Text Box 21"/>
          <p:cNvSpPr txBox="1">
            <a:spLocks noChangeArrowheads="1"/>
          </p:cNvSpPr>
          <p:nvPr/>
        </p:nvSpPr>
        <p:spPr bwMode="auto">
          <a:xfrm>
            <a:off x="5927705" y="1244582"/>
            <a:ext cx="5260975" cy="49006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cs typeface="方正兰亭黑简体" pitchFamily="2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</a:rPr>
              <a:t>）含义相反相对。</a:t>
            </a:r>
          </a:p>
          <a:p>
            <a:pPr>
              <a:lnSpc>
                <a:spcPct val="150000"/>
              </a:lnSpc>
            </a:pPr>
            <a:r>
              <a:rPr lang="zh-CN" altLang="en-US" sz="2400" b="1"/>
              <a:t>①</a:t>
            </a:r>
            <a:r>
              <a:rPr lang="zh-CN" altLang="en-US" sz="2400" b="1">
                <a:solidFill>
                  <a:schemeClr val="accent1"/>
                </a:solidFill>
                <a:ea typeface="黑体" pitchFamily="2" charset="-122"/>
              </a:rPr>
              <a:t>党</a:t>
            </a:r>
            <a:r>
              <a:rPr lang="zh-CN" altLang="en-US" sz="2400" b="1"/>
              <a:t>同伐异</a:t>
            </a:r>
          </a:p>
          <a:p>
            <a:pPr>
              <a:lnSpc>
                <a:spcPct val="150000"/>
              </a:lnSpc>
            </a:pP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en-US" altLang="zh-CN" sz="2400" b="1"/>
              <a:t>②</a:t>
            </a:r>
            <a:r>
              <a:rPr lang="zh-CN" altLang="en-US" sz="2400" b="1">
                <a:solidFill>
                  <a:schemeClr val="accent1"/>
                </a:solidFill>
                <a:ea typeface="黑体" pitchFamily="2" charset="-122"/>
              </a:rPr>
              <a:t>夙</a:t>
            </a:r>
            <a:r>
              <a:rPr lang="zh-CN" altLang="en-US" sz="2400" b="1"/>
              <a:t>兴夜寐</a:t>
            </a:r>
            <a:endParaRPr lang="en-US" altLang="zh-CN" sz="2400" b="1"/>
          </a:p>
          <a:p>
            <a:pPr>
              <a:lnSpc>
                <a:spcPct val="180000"/>
              </a:lnSpc>
            </a:pPr>
            <a:r>
              <a:rPr lang="en-US" altLang="zh-CN" sz="2400" b="1"/>
              <a:t>③</a:t>
            </a:r>
            <a:r>
              <a:rPr lang="zh-CN" altLang="en-US" sz="2400" b="1">
                <a:solidFill>
                  <a:schemeClr val="accent1"/>
                </a:solidFill>
                <a:ea typeface="黑体" pitchFamily="2" charset="-122"/>
              </a:rPr>
              <a:t>寤</a:t>
            </a:r>
            <a:r>
              <a:rPr lang="zh-CN" altLang="en-US" sz="2400" b="1"/>
              <a:t>寐求之</a:t>
            </a:r>
            <a:endParaRPr lang="en-US" altLang="zh-CN" sz="2400" b="1"/>
          </a:p>
          <a:p>
            <a:pPr>
              <a:lnSpc>
                <a:spcPct val="180000"/>
              </a:lnSpc>
            </a:pPr>
            <a:r>
              <a:rPr lang="en-US" altLang="zh-CN" sz="2400" b="1"/>
              <a:t>④</a:t>
            </a:r>
            <a:r>
              <a:rPr lang="zh-CN" altLang="en-US" sz="2400" b="1"/>
              <a:t>溯</a:t>
            </a:r>
            <a:r>
              <a:rPr lang="zh-CN" altLang="en-US" sz="2400" b="1">
                <a:solidFill>
                  <a:schemeClr val="accent1"/>
                </a:solidFill>
                <a:ea typeface="黑体" pitchFamily="2" charset="-122"/>
              </a:rPr>
              <a:t>洄</a:t>
            </a:r>
            <a:r>
              <a:rPr lang="zh-CN" altLang="en-US" sz="2400" b="1"/>
              <a:t>从之</a:t>
            </a:r>
            <a:endParaRPr lang="en-US" altLang="zh-CN" sz="2400" b="1"/>
          </a:p>
          <a:p>
            <a:pPr>
              <a:lnSpc>
                <a:spcPct val="180000"/>
              </a:lnSpc>
            </a:pPr>
            <a:r>
              <a:rPr lang="en-US" altLang="zh-CN" sz="2400" b="1"/>
              <a:t>⑤</a:t>
            </a:r>
            <a:r>
              <a:rPr lang="zh-CN" altLang="en-US" sz="2400" b="1"/>
              <a:t>避重</a:t>
            </a:r>
            <a:r>
              <a:rPr lang="zh-CN" altLang="en-US" sz="2400" b="1">
                <a:solidFill>
                  <a:schemeClr val="accent1"/>
                </a:solidFill>
                <a:ea typeface="黑体" pitchFamily="2" charset="-122"/>
              </a:rPr>
              <a:t>就</a:t>
            </a:r>
            <a:r>
              <a:rPr lang="zh-CN" altLang="en-US" sz="2400" b="1"/>
              <a:t>轻</a:t>
            </a:r>
            <a:endParaRPr lang="en-US" altLang="zh-CN" sz="2400" b="1"/>
          </a:p>
          <a:p>
            <a:pPr>
              <a:lnSpc>
                <a:spcPct val="180000"/>
              </a:lnSpc>
            </a:pPr>
            <a:r>
              <a:rPr lang="en-US" altLang="zh-CN" sz="2400" b="1"/>
              <a:t>⑥</a:t>
            </a:r>
            <a:r>
              <a:rPr lang="zh-CN" altLang="en-US" sz="2400" b="1"/>
              <a:t>欲盖弥</a:t>
            </a:r>
            <a:r>
              <a:rPr lang="zh-CN" altLang="en-US" sz="2400" b="1">
                <a:solidFill>
                  <a:schemeClr val="accent1"/>
                </a:solidFill>
                <a:ea typeface="黑体" pitchFamily="2" charset="-122"/>
              </a:rPr>
              <a:t>彰</a:t>
            </a:r>
            <a:endParaRPr lang="en-US" altLang="zh-CN" sz="2400" b="1">
              <a:solidFill>
                <a:schemeClr val="accent1"/>
              </a:solidFill>
              <a:ea typeface="黑体" pitchFamily="2" charset="-122"/>
            </a:endParaRPr>
          </a:p>
        </p:txBody>
      </p:sp>
      <p:sp>
        <p:nvSpPr>
          <p:cNvPr id="226326" name="Text Box 22"/>
          <p:cNvSpPr txBox="1">
            <a:spLocks noChangeArrowheads="1"/>
          </p:cNvSpPr>
          <p:nvPr/>
        </p:nvSpPr>
        <p:spPr bwMode="auto">
          <a:xfrm>
            <a:off x="6546855" y="1882765"/>
            <a:ext cx="4824412" cy="4646295"/>
          </a:xfrm>
          <a:prstGeom prst="rect">
            <a:avLst/>
          </a:prstGeom>
          <a:noFill/>
          <a:ln w="38100" cap="rnd">
            <a:noFill/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/>
              <a:t>                     </a:t>
            </a:r>
            <a:r>
              <a:rPr lang="zh-CN" altLang="en-US" sz="2000" b="1" smtClean="0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伐</a:t>
            </a:r>
            <a:r>
              <a:rPr lang="zh-CN" altLang="en-US" sz="20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，攻击；党，偏袒。指结帮分派，偏向同伙，打击不同意见的人　 </a:t>
            </a:r>
          </a:p>
          <a:p>
            <a:pPr algn="just">
              <a:lnSpc>
                <a:spcPct val="120000"/>
              </a:lnSpc>
            </a:pPr>
            <a:r>
              <a:rPr lang="zh-CN" altLang="en-US" sz="2000" b="1"/>
              <a:t>                               </a:t>
            </a:r>
          </a:p>
          <a:p>
            <a:pPr algn="just">
              <a:lnSpc>
                <a:spcPct val="120000"/>
              </a:lnSpc>
            </a:pPr>
            <a:r>
              <a:rPr lang="zh-CN" altLang="en-US" sz="2000" b="1"/>
              <a:t>                   </a:t>
            </a:r>
            <a:r>
              <a:rPr lang="zh-CN" altLang="en-US" sz="2000" b="1" smtClean="0"/>
              <a:t>  </a:t>
            </a:r>
            <a:r>
              <a:rPr lang="zh-CN" altLang="en-US" sz="2000" b="1" smtClean="0">
                <a:solidFill>
                  <a:schemeClr val="folHlink"/>
                </a:solidFill>
                <a:ea typeface="楷体_GB2312" charset="-122"/>
              </a:rPr>
              <a:t>夜</a:t>
            </a:r>
            <a:r>
              <a:rPr lang="zh-CN" altLang="en-US" sz="2000" b="1">
                <a:solidFill>
                  <a:schemeClr val="folHlink"/>
                </a:solidFill>
                <a:ea typeface="楷体_GB2312" charset="-122"/>
              </a:rPr>
              <a:t>，晚；夙，早；兴，起来；早起晚睡。形容勤奋　</a:t>
            </a:r>
          </a:p>
          <a:p>
            <a:pPr algn="just">
              <a:lnSpc>
                <a:spcPct val="120000"/>
              </a:lnSpc>
            </a:pPr>
            <a:r>
              <a:rPr lang="zh-CN" altLang="en-US" sz="2000" b="1"/>
              <a:t>                   </a:t>
            </a:r>
            <a:r>
              <a:rPr lang="zh-CN" altLang="en-US" sz="2000" b="1" smtClean="0"/>
              <a:t>    </a:t>
            </a:r>
            <a:r>
              <a:rPr lang="zh-CN" altLang="en-US" sz="2000" b="1" smtClean="0">
                <a:solidFill>
                  <a:schemeClr val="folHlink"/>
                </a:solidFill>
                <a:ea typeface="楷体_GB2312" charset="-122"/>
              </a:rPr>
              <a:t>寐</a:t>
            </a:r>
            <a:r>
              <a:rPr lang="zh-CN" altLang="en-US" sz="2000" b="1">
                <a:solidFill>
                  <a:schemeClr val="folHlink"/>
                </a:solidFill>
                <a:ea typeface="楷体_GB2312" charset="-122"/>
              </a:rPr>
              <a:t>，睡觉；寤，醒来</a:t>
            </a:r>
            <a:r>
              <a:rPr lang="zh-CN" altLang="en-US" sz="2000" b="1"/>
              <a:t>　</a:t>
            </a:r>
          </a:p>
          <a:p>
            <a:pPr algn="just">
              <a:lnSpc>
                <a:spcPct val="120000"/>
              </a:lnSpc>
            </a:pPr>
            <a:r>
              <a:rPr lang="zh-CN" altLang="en-US" sz="2000" b="1"/>
              <a:t>                   </a:t>
            </a:r>
          </a:p>
          <a:p>
            <a:pPr algn="just">
              <a:lnSpc>
                <a:spcPct val="120000"/>
              </a:lnSpc>
            </a:pPr>
            <a:r>
              <a:rPr lang="zh-CN" altLang="en-US" sz="2000" b="1"/>
              <a:t>                   </a:t>
            </a:r>
            <a:r>
              <a:rPr lang="zh-CN" altLang="en-US" sz="2000" b="1">
                <a:solidFill>
                  <a:schemeClr val="folHlink"/>
                </a:solidFill>
                <a:ea typeface="楷体_GB2312" charset="-122"/>
              </a:rPr>
              <a:t>溯，逆流而上。洄，顺流而下</a:t>
            </a:r>
            <a:r>
              <a:rPr lang="zh-CN" altLang="en-US" sz="2000" b="1"/>
              <a:t>　</a:t>
            </a:r>
          </a:p>
          <a:p>
            <a:pPr algn="just">
              <a:lnSpc>
                <a:spcPct val="120000"/>
              </a:lnSpc>
            </a:pPr>
            <a:r>
              <a:rPr lang="zh-CN" altLang="en-US" sz="2000" b="1"/>
              <a:t>                    </a:t>
            </a:r>
            <a:endParaRPr lang="en-US" altLang="zh-CN" sz="2000" b="1" smtClean="0"/>
          </a:p>
          <a:p>
            <a:pPr algn="just">
              <a:lnSpc>
                <a:spcPct val="120000"/>
              </a:lnSpc>
            </a:pPr>
            <a:r>
              <a:rPr lang="en-US" altLang="zh-CN" sz="2000" b="1" smtClean="0">
                <a:solidFill>
                  <a:schemeClr val="folHlink"/>
                </a:solidFill>
                <a:ea typeface="楷体_GB2312" charset="-122"/>
              </a:rPr>
              <a:t>                      </a:t>
            </a:r>
            <a:r>
              <a:rPr lang="zh-CN" altLang="en-US" sz="2000" b="1" smtClean="0">
                <a:solidFill>
                  <a:schemeClr val="folHlink"/>
                </a:solidFill>
                <a:ea typeface="楷体_GB2312" charset="-122"/>
              </a:rPr>
              <a:t>避</a:t>
            </a:r>
            <a:r>
              <a:rPr lang="zh-CN" altLang="en-US" sz="2000" b="1">
                <a:solidFill>
                  <a:schemeClr val="folHlink"/>
                </a:solidFill>
                <a:ea typeface="楷体_GB2312" charset="-122"/>
              </a:rPr>
              <a:t>，躲避。就，接近、趋向</a:t>
            </a:r>
            <a:r>
              <a:rPr lang="zh-CN" altLang="en-US" sz="2000" b="1"/>
              <a:t>　</a:t>
            </a:r>
          </a:p>
          <a:p>
            <a:pPr algn="just">
              <a:lnSpc>
                <a:spcPct val="160000"/>
              </a:lnSpc>
            </a:pPr>
            <a:r>
              <a:rPr lang="zh-CN" altLang="en-US" sz="2000" b="1"/>
              <a:t>                   </a:t>
            </a:r>
            <a:r>
              <a:rPr lang="zh-CN" altLang="en-US" sz="2000" b="1">
                <a:solidFill>
                  <a:schemeClr val="folHlink"/>
                </a:solidFill>
                <a:ea typeface="楷体_GB2312" charset="-122"/>
              </a:rPr>
              <a:t>盖，掩盖。彰，彰显</a:t>
            </a:r>
            <a:endParaRPr lang="en-US" altLang="zh-CN" sz="2000" b="1">
              <a:solidFill>
                <a:schemeClr val="folHlink"/>
              </a:solidFill>
              <a:ea typeface="楷体_GB2312" charset="-122"/>
            </a:endParaRPr>
          </a:p>
        </p:txBody>
      </p:sp>
      <p:sp>
        <p:nvSpPr>
          <p:cNvPr id="226327" name="Text Box 23"/>
          <p:cNvSpPr txBox="1">
            <a:spLocks noChangeArrowheads="1"/>
          </p:cNvSpPr>
          <p:nvPr/>
        </p:nvSpPr>
        <p:spPr bwMode="auto">
          <a:xfrm>
            <a:off x="760377" y="739757"/>
            <a:ext cx="7077075" cy="3987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smtClean="0">
                <a:solidFill>
                  <a:srgbClr val="A50021"/>
                </a:solidFill>
                <a:ea typeface="黑体" pitchFamily="2" charset="-122"/>
              </a:rPr>
              <a:t>2</a:t>
            </a:r>
            <a:r>
              <a:rPr lang="zh-CN" altLang="en-US" sz="2000" smtClean="0">
                <a:solidFill>
                  <a:srgbClr val="A50021"/>
                </a:solidFill>
                <a:ea typeface="黑体" pitchFamily="2" charset="-122"/>
              </a:rPr>
              <a:t>、</a:t>
            </a:r>
            <a:r>
              <a:rPr lang="zh-CN" altLang="en-US" sz="2000">
                <a:solidFill>
                  <a:srgbClr val="A50021"/>
                </a:solidFill>
                <a:ea typeface="黑体" pitchFamily="2" charset="-122"/>
              </a:rPr>
              <a:t>利用成语的结构特性，推测加点词的意义。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6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6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226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263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22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2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2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23" grpId="0" animBg="1"/>
      <p:bldP spid="226324" grpId="1"/>
      <p:bldP spid="226325" grpId="2" animBg="1"/>
      <p:bldP spid="226326" grpId="3"/>
      <p:bldP spid="226327" grpId="4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Text Box 2" descr="虚线网格"/>
          <p:cNvSpPr txBox="1">
            <a:spLocks noChangeArrowheads="1"/>
          </p:cNvSpPr>
          <p:nvPr/>
        </p:nvSpPr>
        <p:spPr bwMode="auto">
          <a:xfrm>
            <a:off x="688939" y="1239823"/>
            <a:ext cx="10615612" cy="48875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       </a:t>
            </a:r>
            <a:r>
              <a:rPr lang="zh-CN" altLang="en-US" sz="2400" b="1" smtClean="0">
                <a:solidFill>
                  <a:srgbClr val="008000"/>
                </a:solidFill>
                <a:ea typeface="仿宋_GB2312" pitchFamily="49" charset="-122"/>
              </a:rPr>
              <a:t>  句子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的结构是固定的，组合是有规律的，词在句子中所处的语法位置，为我们推断词义提供了依据。如主语、宾语常由名词、代词充当，谓语大多由动词、形容词充当，状语大多由副词充当等。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       </a:t>
            </a:r>
            <a:r>
              <a:rPr lang="zh-CN" altLang="en-US" sz="2400" b="1" smtClean="0">
                <a:solidFill>
                  <a:srgbClr val="008000"/>
                </a:solidFill>
                <a:ea typeface="仿宋_GB2312" pitchFamily="49" charset="-122"/>
              </a:rPr>
              <a:t>   另外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，根据词语在文言句子中的位置，推知它的词性，根据词性进而推知它的实词词义。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       </a:t>
            </a:r>
            <a:r>
              <a:rPr lang="zh-CN" altLang="en-US" sz="2400" b="1" smtClean="0">
                <a:solidFill>
                  <a:srgbClr val="008000"/>
                </a:solidFill>
                <a:ea typeface="仿宋_GB2312" pitchFamily="49" charset="-122"/>
              </a:rPr>
              <a:t>  在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判断词义的时候还可以根据下面的规律：</a:t>
            </a:r>
          </a:p>
          <a:p>
            <a:pPr>
              <a:lnSpc>
                <a:spcPct val="130000"/>
              </a:lnSpc>
            </a:pPr>
            <a:r>
              <a:rPr lang="en-US" altLang="zh-CN" sz="2400" b="1" smtClean="0">
                <a:solidFill>
                  <a:srgbClr val="008000"/>
                </a:solidFill>
                <a:ea typeface="仿宋_GB2312" pitchFamily="49" charset="-122"/>
              </a:rPr>
              <a:t>1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．出现在主语或宾语位置的词语是名词，如果解释成动词就是错的。</a:t>
            </a:r>
          </a:p>
          <a:p>
            <a:pPr>
              <a:lnSpc>
                <a:spcPct val="130000"/>
              </a:lnSpc>
            </a:pPr>
            <a:r>
              <a:rPr lang="en-US" altLang="zh-CN" sz="2400" b="1" smtClean="0">
                <a:solidFill>
                  <a:srgbClr val="008000"/>
                </a:solidFill>
                <a:ea typeface="仿宋_GB2312" pitchFamily="49" charset="-122"/>
              </a:rPr>
              <a:t>2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．名词用在“之”字前、用在“所”字后、用在副词后、用在介宾短语前、用在“而”字后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除并列关系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)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要解释为动词。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3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．两个名词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或名词性结构</a:t>
            </a:r>
            <a:r>
              <a:rPr lang="en-US" altLang="zh-CN" sz="2400" b="1">
                <a:solidFill>
                  <a:srgbClr val="008000"/>
                </a:solidFill>
                <a:ea typeface="仿宋_GB2312" pitchFamily="49" charset="-122"/>
              </a:rPr>
              <a:t>)</a:t>
            </a: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连用，其中一个要解释为动词，通常是第一个词。</a:t>
            </a:r>
          </a:p>
        </p:txBody>
      </p:sp>
      <p:sp>
        <p:nvSpPr>
          <p:cNvPr id="215043" name="Text Box 3"/>
          <p:cNvSpPr txBox="1">
            <a:spLocks noChangeArrowheads="1"/>
          </p:cNvSpPr>
          <p:nvPr/>
        </p:nvSpPr>
        <p:spPr bwMode="auto">
          <a:xfrm>
            <a:off x="760377" y="739757"/>
            <a:ext cx="2627333" cy="460375"/>
          </a:xfrm>
          <a:prstGeom prst="rect">
            <a:avLst/>
          </a:prstGeom>
          <a:solidFill>
            <a:schemeClr val="hlink"/>
          </a:solidFill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（四）语法分析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法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2" grpId="0"/>
      <p:bldP spid="215043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7" name="Text Box 3"/>
          <p:cNvSpPr txBox="1">
            <a:spLocks noChangeArrowheads="1"/>
          </p:cNvSpPr>
          <p:nvPr/>
        </p:nvSpPr>
        <p:spPr bwMode="auto">
          <a:xfrm>
            <a:off x="3038475" y="857250"/>
            <a:ext cx="309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sz="2800">
              <a:solidFill>
                <a:schemeClr val="hlink"/>
              </a:solidFill>
              <a:ea typeface="黑体" pitchFamily="2" charset="-122"/>
            </a:endParaRPr>
          </a:p>
        </p:txBody>
      </p:sp>
      <p:sp>
        <p:nvSpPr>
          <p:cNvPr id="216068" name="Text Box 4"/>
          <p:cNvSpPr txBox="1">
            <a:spLocks noChangeArrowheads="1"/>
          </p:cNvSpPr>
          <p:nvPr/>
        </p:nvSpPr>
        <p:spPr bwMode="auto">
          <a:xfrm>
            <a:off x="3376613" y="2428875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16069" name="Rectangle 5"/>
          <p:cNvSpPr>
            <a:spLocks noChangeArrowheads="1"/>
          </p:cNvSpPr>
          <p:nvPr/>
        </p:nvSpPr>
        <p:spPr bwMode="auto">
          <a:xfrm>
            <a:off x="0" y="-184150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latin typeface=".PhonepadTwo"/>
              <a:ea typeface="方正兰亭黑简体" pitchFamily="2" charset="-122"/>
            </a:endParaRPr>
          </a:p>
        </p:txBody>
      </p:sp>
      <p:sp>
        <p:nvSpPr>
          <p:cNvPr id="216070" name="Rectangle 6"/>
          <p:cNvSpPr>
            <a:spLocks noChangeArrowheads="1"/>
          </p:cNvSpPr>
          <p:nvPr/>
        </p:nvSpPr>
        <p:spPr bwMode="auto">
          <a:xfrm>
            <a:off x="0" y="-184150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latin typeface=".PhonepadTwo"/>
              <a:ea typeface="方正兰亭黑简体" pitchFamily="2" charset="-122"/>
            </a:endParaRPr>
          </a:p>
        </p:txBody>
      </p:sp>
      <p:sp>
        <p:nvSpPr>
          <p:cNvPr id="216071" name="Text Box 7"/>
          <p:cNvSpPr txBox="1">
            <a:spLocks noChangeArrowheads="1"/>
          </p:cNvSpPr>
          <p:nvPr/>
        </p:nvSpPr>
        <p:spPr bwMode="auto">
          <a:xfrm>
            <a:off x="831815" y="954071"/>
            <a:ext cx="10298113" cy="1322070"/>
          </a:xfrm>
          <a:prstGeom prst="rect">
            <a:avLst/>
          </a:prstGeom>
          <a:noFill/>
          <a:ln w="38100" cap="rnd">
            <a:noFill/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000" b="1" smtClean="0">
                <a:solidFill>
                  <a:srgbClr val="FF0000"/>
                </a:solidFill>
              </a:rPr>
              <a:t>1</a:t>
            </a:r>
            <a:r>
              <a:rPr lang="zh-CN" altLang="en-US" sz="2000" b="1" smtClean="0">
                <a:solidFill>
                  <a:srgbClr val="FF0000"/>
                </a:solidFill>
              </a:rPr>
              <a:t>．</a:t>
            </a:r>
            <a:r>
              <a:rPr lang="zh-CN" altLang="en-US" sz="2000" b="1">
                <a:solidFill>
                  <a:srgbClr val="FF0000"/>
                </a:solidFill>
              </a:rPr>
              <a:t>细细研究下句，填空。</a:t>
            </a:r>
          </a:p>
          <a:p>
            <a:r>
              <a:rPr lang="zh-CN" altLang="en-US" sz="2000" b="1">
                <a:latin typeface="楷体_GB2312" charset="-122"/>
                <a:ea typeface="楷体_GB2312" charset="-122"/>
              </a:rPr>
              <a:t>将军身披坚执锐</a:t>
            </a:r>
          </a:p>
          <a:p>
            <a:r>
              <a:rPr lang="zh-CN" altLang="en-US" sz="2000" b="1">
                <a:latin typeface="楷体_GB2312" charset="-122"/>
                <a:ea typeface="楷体_GB2312" charset="-122"/>
              </a:rPr>
              <a:t>从句子成分看，</a:t>
            </a:r>
            <a:r>
              <a:rPr lang="zh-CN" altLang="en-US" sz="2000" b="1">
                <a:latin typeface="Arial"/>
                <a:ea typeface="楷体_GB2312" charset="-122"/>
              </a:rPr>
              <a:t>“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坚</a:t>
            </a:r>
            <a:r>
              <a:rPr lang="zh-CN" altLang="en-US" sz="2000" b="1">
                <a:latin typeface="Arial"/>
                <a:ea typeface="楷体_GB2312" charset="-122"/>
              </a:rPr>
              <a:t>”“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锐</a:t>
            </a:r>
            <a:r>
              <a:rPr lang="zh-CN" altLang="en-US" sz="2000" b="1">
                <a:latin typeface="Arial"/>
                <a:ea typeface="楷体_GB2312" charset="-122"/>
              </a:rPr>
              <a:t>”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分别充当</a:t>
            </a:r>
            <a:r>
              <a:rPr lang="zh-CN" altLang="en-US" sz="2000" b="1">
                <a:latin typeface="Arial"/>
                <a:ea typeface="楷体_GB2312" charset="-122"/>
              </a:rPr>
              <a:t>“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披</a:t>
            </a:r>
            <a:r>
              <a:rPr lang="zh-CN" altLang="en-US" sz="2000" b="1">
                <a:latin typeface="Arial"/>
                <a:ea typeface="楷体_GB2312" charset="-122"/>
              </a:rPr>
              <a:t>”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和</a:t>
            </a:r>
            <a:r>
              <a:rPr lang="zh-CN" altLang="en-US" sz="2000" b="1">
                <a:latin typeface="Arial"/>
                <a:ea typeface="楷体_GB2312" charset="-122"/>
              </a:rPr>
              <a:t>“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执</a:t>
            </a:r>
            <a:r>
              <a:rPr lang="zh-CN" altLang="en-US" sz="2000" b="1">
                <a:latin typeface="Arial"/>
                <a:ea typeface="楷体_GB2312" charset="-122"/>
              </a:rPr>
              <a:t>”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的宾语，</a:t>
            </a:r>
            <a:r>
              <a:rPr lang="zh-CN" altLang="en-US" sz="2000" b="1">
                <a:latin typeface="Arial"/>
                <a:ea typeface="楷体_GB2312" charset="-122"/>
              </a:rPr>
              <a:t>“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坚</a:t>
            </a:r>
            <a:r>
              <a:rPr lang="zh-CN" altLang="en-US" sz="2000" b="1">
                <a:latin typeface="Arial"/>
                <a:ea typeface="楷体_GB2312" charset="-122"/>
              </a:rPr>
              <a:t>”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解</a:t>
            </a:r>
            <a:r>
              <a:rPr lang="zh-CN" altLang="en-US" sz="2000" b="1">
                <a:latin typeface="Arial"/>
                <a:ea typeface="楷体_GB2312" charset="-122"/>
              </a:rPr>
              <a:t>“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____________</a:t>
            </a:r>
            <a:r>
              <a:rPr lang="en-US" altLang="zh-CN" sz="2000" b="1">
                <a:latin typeface="Arial"/>
                <a:ea typeface="楷体_GB2312" charset="-122"/>
              </a:rPr>
              <a:t>”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，</a:t>
            </a:r>
            <a:r>
              <a:rPr lang="zh-CN" altLang="en-US" sz="2000" b="1">
                <a:latin typeface="Arial"/>
                <a:ea typeface="楷体_GB2312" charset="-122"/>
              </a:rPr>
              <a:t>“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锐</a:t>
            </a:r>
            <a:r>
              <a:rPr lang="zh-CN" altLang="en-US" sz="2000" b="1">
                <a:latin typeface="Arial"/>
                <a:ea typeface="楷体_GB2312" charset="-122"/>
              </a:rPr>
              <a:t>”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解</a:t>
            </a:r>
            <a:r>
              <a:rPr lang="zh-CN" altLang="en-US" sz="2000" b="1">
                <a:latin typeface="Arial"/>
                <a:ea typeface="楷体_GB2312" charset="-122"/>
              </a:rPr>
              <a:t>“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____________</a:t>
            </a:r>
            <a:r>
              <a:rPr lang="en-US" altLang="zh-CN" sz="2000" b="1">
                <a:latin typeface="Arial"/>
                <a:ea typeface="楷体_GB2312" charset="-122"/>
              </a:rPr>
              <a:t>”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才能搭配</a:t>
            </a:r>
            <a:r>
              <a:rPr lang="zh-CN" altLang="en-US" sz="2000"/>
              <a:t> 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。</a:t>
            </a:r>
            <a:endParaRPr lang="en-US" altLang="zh-CN" sz="2000" b="1">
              <a:latin typeface="楷体_GB2312" charset="-122"/>
              <a:ea typeface="楷体_GB2312" charset="-122"/>
            </a:endParaRPr>
          </a:p>
        </p:txBody>
      </p:sp>
      <p:sp>
        <p:nvSpPr>
          <p:cNvPr id="216072" name="Text Box 8"/>
          <p:cNvSpPr txBox="1">
            <a:spLocks noChangeArrowheads="1"/>
          </p:cNvSpPr>
          <p:nvPr/>
        </p:nvSpPr>
        <p:spPr bwMode="auto">
          <a:xfrm>
            <a:off x="831815" y="2609834"/>
            <a:ext cx="10298113" cy="3987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zh-CN" altLang="en-US" sz="2000" b="1"/>
              <a:t>答案：　坚硬的盔甲　锐利的兵器</a:t>
            </a:r>
            <a:endParaRPr lang="en-US" altLang="zh-CN" sz="2000" b="1"/>
          </a:p>
        </p:txBody>
      </p:sp>
      <p:sp>
        <p:nvSpPr>
          <p:cNvPr id="216073" name="Text Box 9"/>
          <p:cNvSpPr txBox="1">
            <a:spLocks noChangeArrowheads="1"/>
          </p:cNvSpPr>
          <p:nvPr/>
        </p:nvSpPr>
        <p:spPr bwMode="auto">
          <a:xfrm>
            <a:off x="831815" y="3330559"/>
            <a:ext cx="10298113" cy="1724025"/>
          </a:xfrm>
          <a:prstGeom prst="rect">
            <a:avLst/>
          </a:prstGeom>
          <a:noFill/>
          <a:ln w="38100" cap="rnd" algn="ctr">
            <a:noFill/>
            <a:prstDash val="sysDot"/>
            <a:miter lim="800000"/>
          </a:ln>
          <a:effectLst/>
        </p:spPr>
        <p:txBody>
          <a:bodyPr/>
          <a:lstStyle/>
          <a:p>
            <a:r>
              <a:rPr lang="en-US" altLang="zh-CN" sz="2000" b="1" smtClean="0">
                <a:solidFill>
                  <a:srgbClr val="FF0000"/>
                </a:solidFill>
              </a:rPr>
              <a:t>2</a:t>
            </a:r>
            <a:r>
              <a:rPr lang="zh-CN" altLang="en-US" sz="2000" b="1" smtClean="0">
                <a:solidFill>
                  <a:srgbClr val="FF0000"/>
                </a:solidFill>
              </a:rPr>
              <a:t>．</a:t>
            </a:r>
            <a:r>
              <a:rPr lang="zh-CN" altLang="en-US" sz="2000" b="1">
                <a:solidFill>
                  <a:srgbClr val="FF0000"/>
                </a:solidFill>
              </a:rPr>
              <a:t>解释加点的词语。</a:t>
            </a:r>
          </a:p>
          <a:p>
            <a:r>
              <a:rPr lang="zh-CN" altLang="en-US" sz="2000" b="1">
                <a:latin typeface="楷体_GB2312" charset="-122"/>
                <a:ea typeface="楷体_GB2312" charset="-122"/>
              </a:rPr>
              <a:t>①范增数目项王。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②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有飞骑犯法，善才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人名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)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绳之。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③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明足以察秋毫之末而不见舆薪。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④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带朱缨宝饰之帽，腰白玉之环。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)</a:t>
            </a:r>
          </a:p>
        </p:txBody>
      </p:sp>
      <p:sp>
        <p:nvSpPr>
          <p:cNvPr id="216074" name="Text Box 10"/>
          <p:cNvSpPr txBox="1">
            <a:spLocks noChangeArrowheads="1"/>
          </p:cNvSpPr>
          <p:nvPr/>
        </p:nvSpPr>
        <p:spPr bwMode="auto">
          <a:xfrm>
            <a:off x="760377" y="5168913"/>
            <a:ext cx="10298113" cy="7067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zh-CN" altLang="zh-CN" sz="2000" b="1"/>
              <a:t>答案：　</a:t>
            </a:r>
            <a:r>
              <a:rPr lang="en-US" altLang="zh-CN" sz="2000" b="1"/>
              <a:t>①</a:t>
            </a:r>
            <a:r>
              <a:rPr lang="zh-CN" altLang="en-US" sz="2000" b="1"/>
              <a:t>用眼睛示意　②制裁　③视力　④为对仗句，“帽”与“环”相对，“带”与“腰”相对，“带”为动词，“腰”也为动词，“腰佩”之意</a:t>
            </a:r>
            <a:r>
              <a:rPr lang="zh-CN" altLang="en-US" sz="2000"/>
              <a:t> </a:t>
            </a:r>
            <a:endParaRPr lang="en-US" altLang="zh-CN" sz="20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6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6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16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6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71" grpId="0"/>
      <p:bldP spid="216072" grpId="1" animBg="1"/>
      <p:bldP spid="216073" grpId="2"/>
      <p:bldP spid="216074" grpId="3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45" name="Text Box 17"/>
          <p:cNvSpPr txBox="1">
            <a:spLocks noChangeArrowheads="1"/>
          </p:cNvSpPr>
          <p:nvPr/>
        </p:nvSpPr>
        <p:spPr bwMode="auto">
          <a:xfrm>
            <a:off x="2160588" y="1263665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27347" name="Text Box 19"/>
          <p:cNvSpPr txBox="1">
            <a:spLocks noChangeArrowheads="1"/>
          </p:cNvSpPr>
          <p:nvPr/>
        </p:nvSpPr>
        <p:spPr bwMode="auto">
          <a:xfrm>
            <a:off x="1260443" y="708022"/>
            <a:ext cx="9404350" cy="132207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2000" b="1" smtClean="0">
                <a:solidFill>
                  <a:srgbClr val="FF0000"/>
                </a:solidFill>
              </a:rPr>
              <a:t>3</a:t>
            </a:r>
            <a:r>
              <a:rPr lang="zh-CN" altLang="en-US" sz="2000" b="1" smtClean="0">
                <a:solidFill>
                  <a:srgbClr val="FF0000"/>
                </a:solidFill>
              </a:rPr>
              <a:t>．</a:t>
            </a:r>
            <a:r>
              <a:rPr lang="zh-CN" altLang="en-US" sz="2000" b="1">
                <a:solidFill>
                  <a:srgbClr val="FF0000"/>
                </a:solidFill>
              </a:rPr>
              <a:t>猜一猜，下列加点词语的意义是否正确。</a:t>
            </a:r>
          </a:p>
          <a:p>
            <a:r>
              <a:rPr lang="zh-CN" altLang="en-US" sz="2000" b="1">
                <a:latin typeface="楷体_GB2312" charset="-122"/>
                <a:ea typeface="楷体_GB2312" charset="-122"/>
              </a:rPr>
              <a:t>①履苍莽中　　　　　　　履：鞋子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②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官夔州游击，夔关临峡  官：做官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③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先生赎而归之  归：归还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)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。</a:t>
            </a:r>
            <a:endParaRPr lang="en-US" altLang="zh-CN" sz="2000" b="1">
              <a:latin typeface="楷体_GB2312" charset="-122"/>
              <a:ea typeface="楷体_GB2312" charset="-122"/>
            </a:endParaRPr>
          </a:p>
        </p:txBody>
      </p:sp>
      <p:sp>
        <p:nvSpPr>
          <p:cNvPr id="227348" name="Text Box 20"/>
          <p:cNvSpPr txBox="1">
            <a:spLocks noChangeArrowheads="1"/>
          </p:cNvSpPr>
          <p:nvPr/>
        </p:nvSpPr>
        <p:spPr bwMode="auto">
          <a:xfrm>
            <a:off x="392085" y="2203447"/>
            <a:ext cx="10888663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zh-CN" altLang="en-US" b="1"/>
              <a:t>答案：　①</a:t>
            </a:r>
            <a:r>
              <a:rPr lang="en-US" altLang="zh-CN" b="1"/>
              <a:t>(×)“</a:t>
            </a:r>
            <a:r>
              <a:rPr lang="zh-CN" altLang="en-US" b="1"/>
              <a:t>履”在本句中充当谓语，应该解释为动词“踏”。②</a:t>
            </a:r>
            <a:r>
              <a:rPr lang="en-US" altLang="zh-CN" b="1"/>
              <a:t>(√)</a:t>
            </a:r>
            <a:r>
              <a:rPr lang="zh-CN" altLang="en-US" b="1"/>
              <a:t>官：谓语，动词，做官。③</a:t>
            </a:r>
            <a:r>
              <a:rPr lang="en-US" altLang="zh-CN" b="1"/>
              <a:t>(×)“</a:t>
            </a:r>
            <a:r>
              <a:rPr lang="zh-CN" altLang="en-US" b="1"/>
              <a:t>归”的对象是人，这里作使动用法，“让</a:t>
            </a:r>
            <a:r>
              <a:rPr lang="en-US" altLang="zh-CN" b="1"/>
              <a:t>……</a:t>
            </a:r>
            <a:r>
              <a:rPr lang="zh-CN" altLang="en-US" b="1"/>
              <a:t>回家”的意思。</a:t>
            </a:r>
            <a:endParaRPr lang="en-US" altLang="zh-CN" b="1"/>
          </a:p>
        </p:txBody>
      </p:sp>
      <p:sp>
        <p:nvSpPr>
          <p:cNvPr id="227349" name="Text Box 21"/>
          <p:cNvSpPr txBox="1">
            <a:spLocks noChangeArrowheads="1"/>
          </p:cNvSpPr>
          <p:nvPr/>
        </p:nvSpPr>
        <p:spPr bwMode="auto">
          <a:xfrm>
            <a:off x="1331882" y="2882897"/>
            <a:ext cx="9432925" cy="20891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altLang="zh-CN" sz="2000" b="1" smtClean="0">
                <a:solidFill>
                  <a:srgbClr val="FF0000"/>
                </a:solidFill>
              </a:rPr>
              <a:t>4</a:t>
            </a:r>
            <a:r>
              <a:rPr lang="zh-CN" altLang="en-US" sz="2000" b="1" smtClean="0">
                <a:solidFill>
                  <a:srgbClr val="FF0000"/>
                </a:solidFill>
              </a:rPr>
              <a:t>．</a:t>
            </a:r>
            <a:r>
              <a:rPr lang="zh-CN" altLang="en-US" sz="2000" b="1">
                <a:solidFill>
                  <a:srgbClr val="FF0000"/>
                </a:solidFill>
              </a:rPr>
              <a:t>辨析下列一组“信”字的用法。</a:t>
            </a:r>
          </a:p>
          <a:p>
            <a:r>
              <a:rPr lang="zh-CN" altLang="en-US" sz="2000" b="1">
                <a:latin typeface="楷体_GB2312" charset="-122"/>
                <a:ea typeface="楷体_GB2312" charset="-122"/>
              </a:rPr>
              <a:t>①信知生男恶，反是生女好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②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信言不美，美言不信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③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信义著于四海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④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自可断来信，徐徐更谓之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⑤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信臣精卒陈利兵而谁何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⑥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欲信大义于天下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latin typeface="楷体_GB2312" charset="-122"/>
                <a:ea typeface="楷体_GB2312" charset="-122"/>
              </a:rPr>
              <a:t>)</a:t>
            </a:r>
          </a:p>
        </p:txBody>
      </p:sp>
      <p:sp>
        <p:nvSpPr>
          <p:cNvPr id="227350" name="Text Box 22"/>
          <p:cNvSpPr txBox="1">
            <a:spLocks noChangeArrowheads="1"/>
          </p:cNvSpPr>
          <p:nvPr/>
        </p:nvSpPr>
        <p:spPr bwMode="auto">
          <a:xfrm>
            <a:off x="303853" y="5097475"/>
            <a:ext cx="10888663" cy="9220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zh-CN" altLang="zh-CN" b="1"/>
              <a:t>答案：　</a:t>
            </a:r>
            <a:r>
              <a:rPr lang="en-US" altLang="zh-CN" b="1"/>
              <a:t>①</a:t>
            </a:r>
            <a:r>
              <a:rPr lang="zh-CN" altLang="en-US" b="1"/>
              <a:t>作状语，是副词，解释为“确实”　②作定语，是形容词，解释为“真实的，诚信的”　③作主语，是名词，解释为“信用，信誉”　④作宾语，是名词，解释为“信使，使者”　⑤作定语，是形容词，解释为“可靠的”　⑥作谓语，是动词，通“伸”，解释为“伸张”</a:t>
            </a:r>
            <a:endParaRPr lang="en-US" altLang="zh-CN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2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2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47" grpId="0"/>
      <p:bldP spid="227348" grpId="1" animBg="1"/>
      <p:bldP spid="227349" grpId="2"/>
      <p:bldP spid="227350" grpId="3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4" name="Rectangle 4"/>
          <p:cNvSpPr>
            <a:spLocks noChangeArrowheads="1"/>
          </p:cNvSpPr>
          <p:nvPr/>
        </p:nvSpPr>
        <p:spPr bwMode="auto">
          <a:xfrm>
            <a:off x="0" y="-184150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latin typeface=".PhonepadTwo"/>
              <a:ea typeface="方正兰亭黑简体" pitchFamily="2" charset="-122"/>
            </a:endParaRPr>
          </a:p>
        </p:txBody>
      </p:sp>
      <p:sp>
        <p:nvSpPr>
          <p:cNvPr id="230405" name="Rectangle 5"/>
          <p:cNvSpPr>
            <a:spLocks noChangeArrowheads="1"/>
          </p:cNvSpPr>
          <p:nvPr/>
        </p:nvSpPr>
        <p:spPr bwMode="auto">
          <a:xfrm>
            <a:off x="0" y="-184150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latin typeface=".PhonepadTwo"/>
              <a:ea typeface="方正兰亭黑简体" pitchFamily="2" charset="-122"/>
            </a:endParaRPr>
          </a:p>
        </p:txBody>
      </p:sp>
      <p:sp>
        <p:nvSpPr>
          <p:cNvPr id="230406" name="Text Box 6"/>
          <p:cNvSpPr txBox="1">
            <a:spLocks noChangeArrowheads="1"/>
          </p:cNvSpPr>
          <p:nvPr/>
        </p:nvSpPr>
        <p:spPr bwMode="auto">
          <a:xfrm>
            <a:off x="617501" y="668319"/>
            <a:ext cx="10888662" cy="2306955"/>
          </a:xfrm>
          <a:prstGeom prst="rect">
            <a:avLst/>
          </a:prstGeom>
          <a:noFill/>
          <a:ln w="38100" cap="rnd">
            <a:noFill/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b="1" smtClean="0">
                <a:solidFill>
                  <a:srgbClr val="FF0000"/>
                </a:solidFill>
              </a:rPr>
              <a:t>5</a:t>
            </a:r>
            <a:r>
              <a:rPr lang="zh-CN" altLang="en-US" b="1" smtClean="0">
                <a:solidFill>
                  <a:srgbClr val="FF0000"/>
                </a:solidFill>
              </a:rPr>
              <a:t>．</a:t>
            </a:r>
            <a:r>
              <a:rPr lang="zh-CN" altLang="en-US" b="1">
                <a:solidFill>
                  <a:srgbClr val="FF0000"/>
                </a:solidFill>
              </a:rPr>
              <a:t>根据语法位置，推测加点词的词义。</a:t>
            </a:r>
          </a:p>
          <a:p>
            <a:r>
              <a:rPr lang="zh-CN" altLang="en-US" b="1">
                <a:latin typeface="楷体_GB2312" charset="-122"/>
                <a:ea typeface="楷体_GB2312" charset="-122"/>
              </a:rPr>
              <a:t>①</a:t>
            </a:r>
            <a:r>
              <a:rPr lang="zh-CN" altLang="en-US" b="1"/>
              <a:t>据殽函之固，拥雍州之地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</a:t>
            </a:r>
          </a:p>
          <a:p>
            <a:r>
              <a:rPr lang="en-US" altLang="zh-CN" b="1"/>
              <a:t>②</a:t>
            </a:r>
            <a:r>
              <a:rPr lang="zh-CN" altLang="en-US" b="1"/>
              <a:t>欲居之以为利，而高其直，亦无售者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</a:t>
            </a:r>
          </a:p>
          <a:p>
            <a:r>
              <a:rPr lang="en-US" altLang="zh-CN" b="1"/>
              <a:t>③</a:t>
            </a:r>
            <a:r>
              <a:rPr lang="zh-CN" altLang="en-US" b="1"/>
              <a:t>于是行旅不至，人物无资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</a:t>
            </a:r>
          </a:p>
          <a:p>
            <a:r>
              <a:rPr lang="en-US" altLang="zh-CN" b="1"/>
              <a:t>④</a:t>
            </a:r>
            <a:r>
              <a:rPr lang="zh-CN" altLang="en-US" b="1"/>
              <a:t>不意乃在朝列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</a:t>
            </a:r>
          </a:p>
          <a:p>
            <a:r>
              <a:rPr lang="en-US" altLang="zh-CN" b="1"/>
              <a:t>⑤</a:t>
            </a:r>
            <a:r>
              <a:rPr lang="zh-CN" altLang="en-US" b="1"/>
              <a:t>有唐、后二山，民共祠之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</a:t>
            </a:r>
          </a:p>
          <a:p>
            <a:r>
              <a:rPr lang="en-US" altLang="zh-CN" b="1"/>
              <a:t>⑥</a:t>
            </a:r>
            <a:r>
              <a:rPr lang="zh-CN" altLang="en-US" b="1"/>
              <a:t>意季布匿其所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</a:t>
            </a:r>
          </a:p>
          <a:p>
            <a:r>
              <a:rPr lang="en-US" altLang="zh-CN" b="1"/>
              <a:t>⑦</a:t>
            </a:r>
            <a:r>
              <a:rPr lang="zh-CN" altLang="en-US" b="1"/>
              <a:t>尘土积三尺，雨雪，泥没股。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en-US" altLang="zh-CN" b="1"/>
              <a:t>)</a:t>
            </a:r>
          </a:p>
        </p:txBody>
      </p:sp>
      <p:sp>
        <p:nvSpPr>
          <p:cNvPr id="230407" name="Text Box 7"/>
          <p:cNvSpPr txBox="1">
            <a:spLocks noChangeArrowheads="1"/>
          </p:cNvSpPr>
          <p:nvPr/>
        </p:nvSpPr>
        <p:spPr bwMode="auto">
          <a:xfrm>
            <a:off x="474625" y="3049569"/>
            <a:ext cx="10888662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zh-CN" altLang="en-US" b="1"/>
              <a:t>答案</a:t>
            </a:r>
            <a:r>
              <a:rPr lang="zh-CN" altLang="en-US" b="1" smtClean="0"/>
              <a:t>：①</a:t>
            </a:r>
            <a:r>
              <a:rPr lang="zh-CN" altLang="en-US" b="1"/>
              <a:t>名词，险固的地方　②动词，抬高　③名词，旅人　④动词，料想　⑤动词，祭祀　⑥动词，料想　⑦动词，降下</a:t>
            </a:r>
            <a:r>
              <a:rPr lang="zh-CN" altLang="en-US"/>
              <a:t> </a:t>
            </a:r>
            <a:endParaRPr lang="en-US" altLang="zh-CN"/>
          </a:p>
        </p:txBody>
      </p:sp>
      <p:sp>
        <p:nvSpPr>
          <p:cNvPr id="230408" name="Text Box 8"/>
          <p:cNvSpPr txBox="1">
            <a:spLocks noChangeArrowheads="1"/>
          </p:cNvSpPr>
          <p:nvPr/>
        </p:nvSpPr>
        <p:spPr bwMode="auto">
          <a:xfrm>
            <a:off x="688939" y="3753535"/>
            <a:ext cx="10888663" cy="1565275"/>
          </a:xfrm>
          <a:prstGeom prst="rect">
            <a:avLst/>
          </a:prstGeom>
          <a:noFill/>
          <a:ln w="38100" cap="rnd" algn="ctr">
            <a:noFill/>
            <a:prstDash val="sysDot"/>
            <a:miter lim="800000"/>
          </a:ln>
          <a:effectLst/>
        </p:spPr>
        <p:txBody>
          <a:bodyPr/>
          <a:lstStyle/>
          <a:p>
            <a:r>
              <a:rPr lang="en-US" altLang="zh-CN" b="1" smtClean="0">
                <a:solidFill>
                  <a:srgbClr val="FF0000"/>
                </a:solidFill>
              </a:rPr>
              <a:t>6</a:t>
            </a:r>
            <a:r>
              <a:rPr lang="zh-CN" altLang="en-US" b="1" smtClean="0">
                <a:solidFill>
                  <a:srgbClr val="FF0000"/>
                </a:solidFill>
              </a:rPr>
              <a:t>．</a:t>
            </a:r>
            <a:r>
              <a:rPr lang="zh-CN" altLang="en-US" b="1">
                <a:solidFill>
                  <a:srgbClr val="FF0000"/>
                </a:solidFill>
              </a:rPr>
              <a:t>对下列句子中加点的词的解释，不正确的一项是</a:t>
            </a:r>
            <a:r>
              <a:rPr lang="en-US" altLang="zh-CN" b="1">
                <a:solidFill>
                  <a:srgbClr val="FF0000"/>
                </a:solidFill>
              </a:rPr>
              <a:t>(</a:t>
            </a:r>
            <a:r>
              <a:rPr lang="zh-CN" altLang="en-US" b="1">
                <a:solidFill>
                  <a:srgbClr val="FF0000"/>
                </a:solidFill>
              </a:rPr>
              <a:t>　　</a:t>
            </a:r>
            <a:r>
              <a:rPr lang="en-US" altLang="zh-CN" b="1">
                <a:solidFill>
                  <a:srgbClr val="FF0000"/>
                </a:solidFill>
              </a:rPr>
              <a:t>)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A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．威自京都省之　　　　　　省：探望 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B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．不审于何得此绢  审：知道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C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．自放驴，取樵炊爨  樵：打柴 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D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．后因他信，具以白质  信：使者</a:t>
            </a:r>
            <a:endParaRPr lang="en-US" altLang="zh-CN" sz="2000" b="1">
              <a:latin typeface="楷体_GB2312" charset="-122"/>
              <a:ea typeface="楷体_GB2312" charset="-122"/>
            </a:endParaRPr>
          </a:p>
        </p:txBody>
      </p:sp>
      <p:sp>
        <p:nvSpPr>
          <p:cNvPr id="230409" name="Text Box 9"/>
          <p:cNvSpPr txBox="1">
            <a:spLocks noChangeArrowheads="1"/>
          </p:cNvSpPr>
          <p:nvPr/>
        </p:nvSpPr>
        <p:spPr bwMode="auto">
          <a:xfrm>
            <a:off x="474625" y="5325171"/>
            <a:ext cx="10888663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zh-CN" altLang="en-US" b="1"/>
              <a:t>解析：　“樵”字前有动词“取”，后有动词“炊爨 ”，上下联系，可以推断出它处于宾语的位置，是名词，应该是“木柴”的意思</a:t>
            </a:r>
            <a:r>
              <a:rPr lang="zh-CN" altLang="en-US"/>
              <a:t> </a:t>
            </a:r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0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0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0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30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6" grpId="0"/>
      <p:bldP spid="230407" grpId="1" animBg="1"/>
      <p:bldP spid="230408" grpId="2"/>
      <p:bldP spid="230409" grpId="3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Text Box 2" descr="大棋盘"/>
          <p:cNvSpPr txBox="1">
            <a:spLocks noChangeArrowheads="1"/>
          </p:cNvSpPr>
          <p:nvPr/>
        </p:nvSpPr>
        <p:spPr bwMode="auto">
          <a:xfrm>
            <a:off x="560577" y="1497679"/>
            <a:ext cx="10501386" cy="44075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8000"/>
                </a:solidFill>
                <a:ea typeface="仿宋_GB2312" pitchFamily="49" charset="-122"/>
              </a:rPr>
              <a:t>       </a:t>
            </a:r>
            <a:r>
              <a:rPr lang="zh-CN" altLang="en-US" sz="2600" b="1" smtClean="0">
                <a:solidFill>
                  <a:srgbClr val="008000"/>
                </a:solidFill>
                <a:ea typeface="仿宋_GB2312" pitchFamily="49" charset="-122"/>
              </a:rPr>
              <a:t>通假</a:t>
            </a:r>
            <a:r>
              <a:rPr lang="zh-CN" altLang="en-US" sz="2600" b="1">
                <a:solidFill>
                  <a:srgbClr val="008000"/>
                </a:solidFill>
                <a:ea typeface="仿宋_GB2312" pitchFamily="49" charset="-122"/>
              </a:rPr>
              <a:t>是文言文使用词语的特殊语法现象之一。对于一个词，当我们用本义及其引申义无法给出合理的解释时，我们就应该想象一下它是否借用为与其读音相同或相近的另一个词。通假字在古代汉语中运用相当普遍，古代汉语中的通假往往有两种情况。 </a:t>
            </a:r>
          </a:p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8000"/>
                </a:solidFill>
                <a:ea typeface="仿宋_GB2312" pitchFamily="49" charset="-122"/>
              </a:rPr>
              <a:t>       一是音同音近通假，如“蚤”通“早”，“要”通“邀”，“裁”通“才”。</a:t>
            </a:r>
          </a:p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8000"/>
                </a:solidFill>
                <a:ea typeface="仿宋_GB2312" pitchFamily="49" charset="-122"/>
              </a:rPr>
              <a:t>       二是形近通假，如“说”通“悦”，“谕”通“喻”。如果用其他方法无法准确对词语释义时，不妨从通假的角度去理解，说不定会柳暗花明。</a:t>
            </a:r>
          </a:p>
        </p:txBody>
      </p:sp>
      <p:sp>
        <p:nvSpPr>
          <p:cNvPr id="222211" name="Text Box 3"/>
          <p:cNvSpPr txBox="1">
            <a:spLocks noChangeArrowheads="1"/>
          </p:cNvSpPr>
          <p:nvPr/>
        </p:nvSpPr>
        <p:spPr bwMode="auto">
          <a:xfrm>
            <a:off x="827276" y="865855"/>
            <a:ext cx="2633645" cy="460375"/>
          </a:xfrm>
          <a:prstGeom prst="rect">
            <a:avLst/>
          </a:prstGeom>
          <a:solidFill>
            <a:schemeClr val="hlink"/>
          </a:solidFill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（五）通假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分析法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2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0" grpId="0"/>
      <p:bldP spid="222211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43" name="Text Box 19"/>
          <p:cNvSpPr txBox="1">
            <a:spLocks noChangeArrowheads="1"/>
          </p:cNvSpPr>
          <p:nvPr/>
        </p:nvSpPr>
        <p:spPr bwMode="auto">
          <a:xfrm>
            <a:off x="373100" y="936625"/>
            <a:ext cx="10888663" cy="5073650"/>
          </a:xfrm>
          <a:prstGeom prst="rect">
            <a:avLst/>
          </a:prstGeom>
          <a:noFill/>
          <a:ln w="5715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/>
              <a:t>                     根据字音，推测下列加点字的意义。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1</a:t>
            </a:r>
            <a:r>
              <a:rPr lang="zh-CN" altLang="en-US" b="1"/>
              <a:t>．熊鼎，字伯颍，临川人。元末举于乡，长龙溪书院。江西寇乱，鼎结乡兵自守。陈友谅屡胁之，不应。邓愈镇江西，数延见，奇其才，荐之。太祖欲官之，以亲老辞，乃留愈幕府赞军事。</a:t>
            </a:r>
          </a:p>
          <a:p>
            <a:pPr>
              <a:lnSpc>
                <a:spcPct val="120000"/>
              </a:lnSpc>
            </a:pPr>
            <a:r>
              <a:rPr lang="zh-CN" altLang="en-US" b="1"/>
              <a:t>写出对下列句子中加点词的解释。</a:t>
            </a:r>
          </a:p>
          <a:p>
            <a:pPr>
              <a:lnSpc>
                <a:spcPct val="120000"/>
              </a:lnSpc>
            </a:pPr>
            <a:r>
              <a:rPr lang="zh-CN" altLang="en-US" b="1"/>
              <a:t>元末举于乡，</a:t>
            </a:r>
            <a:r>
              <a:rPr lang="zh-CN" altLang="en-US" b="1">
                <a:solidFill>
                  <a:srgbClr val="FF0000"/>
                </a:solidFill>
                <a:ea typeface="黑体" pitchFamily="2" charset="-122"/>
              </a:rPr>
              <a:t>长</a:t>
            </a:r>
            <a:r>
              <a:rPr lang="zh-CN" altLang="en-US" b="1"/>
              <a:t>龙溪书院。</a:t>
            </a:r>
            <a:r>
              <a:rPr lang="en-US" altLang="zh-CN" b="1"/>
              <a:t>(</a:t>
            </a:r>
            <a:r>
              <a:rPr lang="zh-CN" altLang="en-US" b="1"/>
              <a:t>　　　　　　</a:t>
            </a:r>
            <a:r>
              <a:rPr lang="zh-CN" altLang="en-US" b="1" smtClean="0"/>
              <a:t>     </a:t>
            </a:r>
            <a:r>
              <a:rPr lang="en-US" altLang="zh-CN" b="1" smtClean="0"/>
              <a:t>)</a:t>
            </a:r>
            <a:endParaRPr lang="zh-CN" altLang="en-US" b="1"/>
          </a:p>
          <a:p>
            <a:pPr>
              <a:lnSpc>
                <a:spcPct val="120000"/>
              </a:lnSpc>
            </a:pPr>
            <a:r>
              <a:rPr lang="en-US" altLang="zh-CN" b="1"/>
              <a:t>2</a:t>
            </a:r>
            <a:r>
              <a:rPr lang="zh-CN" altLang="en-US" b="1"/>
              <a:t>．愍帝召致便殿，劳以温旨，甫感泣，叩首殿墀下，呼曰：“臣不才，愿以死自效。”遂立授刘公为协理戎政兵部右侍郎，金公以御史为参军，而甫为京营副总兵，然实无兵予甫，听其召募。越三日，募卒稍集，率皆市中窭人子不知操兵者，而甫所授术，又长于车，卒不能办。方择日部署其众，未暇战也。 </a:t>
            </a:r>
          </a:p>
          <a:p>
            <a:pPr>
              <a:lnSpc>
                <a:spcPct val="120000"/>
              </a:lnSpc>
            </a:pPr>
            <a:r>
              <a:rPr lang="zh-CN" altLang="en-US" b="1"/>
              <a:t>写出对下列句子中加点词的解释。</a:t>
            </a:r>
          </a:p>
          <a:p>
            <a:pPr>
              <a:lnSpc>
                <a:spcPct val="120000"/>
              </a:lnSpc>
            </a:pPr>
            <a:r>
              <a:rPr lang="zh-CN" altLang="en-US" b="1"/>
              <a:t>又长于用车，</a:t>
            </a:r>
            <a:r>
              <a:rPr lang="zh-CN" altLang="en-US" b="1">
                <a:solidFill>
                  <a:srgbClr val="FF0000"/>
                </a:solidFill>
                <a:ea typeface="黑体" pitchFamily="2" charset="-122"/>
              </a:rPr>
              <a:t>卒</a:t>
            </a:r>
            <a:r>
              <a:rPr lang="zh-CN" altLang="en-US" b="1"/>
              <a:t>不能办。</a:t>
            </a:r>
            <a:r>
              <a:rPr lang="en-US" altLang="zh-CN" b="1"/>
              <a:t>(</a:t>
            </a:r>
            <a:r>
              <a:rPr lang="zh-CN" altLang="en-US" b="1"/>
              <a:t>　　　　　</a:t>
            </a:r>
            <a:r>
              <a:rPr lang="zh-CN" altLang="en-US" b="1" smtClean="0"/>
              <a:t>           </a:t>
            </a:r>
            <a:r>
              <a:rPr lang="zh-CN" altLang="en-US" b="1"/>
              <a:t>　</a:t>
            </a:r>
            <a:r>
              <a:rPr lang="en-US" altLang="zh-CN" b="1"/>
              <a:t>) 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3. “</a:t>
            </a:r>
            <a:r>
              <a:rPr lang="zh-CN" altLang="en-US" b="1"/>
              <a:t>赢粮而</a:t>
            </a:r>
            <a:r>
              <a:rPr lang="zh-CN" altLang="en-US" b="1">
                <a:solidFill>
                  <a:srgbClr val="FF0000"/>
                </a:solidFill>
                <a:ea typeface="黑体" pitchFamily="2" charset="-122"/>
              </a:rPr>
              <a:t>景</a:t>
            </a:r>
            <a:r>
              <a:rPr lang="zh-CN" altLang="en-US" b="1"/>
              <a:t>从”</a:t>
            </a:r>
            <a:r>
              <a:rPr lang="en-US" altLang="zh-CN" b="1"/>
              <a:t>(《</a:t>
            </a:r>
            <a:r>
              <a:rPr lang="zh-CN" altLang="en-US" b="1"/>
              <a:t>过秦论</a:t>
            </a:r>
            <a:r>
              <a:rPr lang="en-US" altLang="zh-CN" b="1"/>
              <a:t>》)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“</a:t>
            </a:r>
            <a:r>
              <a:rPr lang="zh-CN" altLang="en-US" b="1"/>
              <a:t>景”用本义在此解释不通，借助读音推断其通“</a:t>
            </a:r>
            <a:r>
              <a:rPr lang="en-US" altLang="zh-CN" b="1"/>
              <a:t>________”</a:t>
            </a:r>
            <a:r>
              <a:rPr lang="zh-CN" altLang="en-US" b="1"/>
              <a:t>，名词作状语，豁然开朗。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4. “</a:t>
            </a:r>
            <a:r>
              <a:rPr lang="zh-CN" altLang="en-US" b="1"/>
              <a:t>今若遣此妇，终老不复</a:t>
            </a:r>
            <a:r>
              <a:rPr lang="zh-CN" altLang="en-US" b="1">
                <a:solidFill>
                  <a:srgbClr val="FF0000"/>
                </a:solidFill>
                <a:ea typeface="黑体" pitchFamily="2" charset="-122"/>
              </a:rPr>
              <a:t>取</a:t>
            </a:r>
            <a:r>
              <a:rPr lang="zh-CN" altLang="en-US" b="1"/>
              <a:t>！” </a:t>
            </a:r>
            <a:r>
              <a:rPr lang="en-US" altLang="zh-CN" b="1"/>
              <a:t>(《</a:t>
            </a:r>
            <a:r>
              <a:rPr lang="zh-CN" altLang="en-US" b="1"/>
              <a:t>孔雀东南飞</a:t>
            </a:r>
            <a:r>
              <a:rPr lang="en-US" altLang="zh-CN" b="1"/>
              <a:t>》) 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“</a:t>
            </a:r>
            <a:r>
              <a:rPr lang="zh-CN" altLang="en-US" b="1"/>
              <a:t>取”，会意字，从手，从耳，像手牵耳而割取之。古代抓到俘虏，割取左耳，作为记功的凭据。引申为“拿取”“夺取”等义，在此都讲不通，可推断为“取”通“</a:t>
            </a:r>
            <a:r>
              <a:rPr lang="en-US" altLang="zh-CN" b="1"/>
              <a:t>________”</a:t>
            </a:r>
            <a:r>
              <a:rPr lang="zh-CN" altLang="en-US" b="1"/>
              <a:t>。</a:t>
            </a:r>
            <a:endParaRPr lang="en-US" altLang="zh-CN" b="1"/>
          </a:p>
        </p:txBody>
      </p:sp>
      <p:sp>
        <p:nvSpPr>
          <p:cNvPr id="231444" name="Text Box 20"/>
          <p:cNvSpPr txBox="1">
            <a:spLocks noChangeArrowheads="1"/>
          </p:cNvSpPr>
          <p:nvPr/>
        </p:nvSpPr>
        <p:spPr bwMode="auto">
          <a:xfrm>
            <a:off x="3344882" y="2239955"/>
            <a:ext cx="19050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folHlink"/>
                </a:solidFill>
                <a:ea typeface="黑体" pitchFamily="2" charset="-122"/>
              </a:rPr>
              <a:t>通</a:t>
            </a:r>
            <a:r>
              <a:rPr lang="zh-CN" altLang="en-US" smtClean="0">
                <a:solidFill>
                  <a:schemeClr val="folHlink"/>
                </a:solidFill>
                <a:ea typeface="黑体" pitchFamily="2" charset="-122"/>
              </a:rPr>
              <a:t>“掌”执掌</a:t>
            </a:r>
            <a:r>
              <a:rPr lang="zh-CN" altLang="en-US" sz="2400" smtClean="0">
                <a:solidFill>
                  <a:schemeClr val="bg1"/>
                </a:solidFill>
                <a:ea typeface="黑体" pitchFamily="2" charset="-122"/>
              </a:rPr>
              <a:t> </a:t>
            </a:r>
            <a:endParaRPr lang="zh-CN" altLang="en-US" sz="2400">
              <a:solidFill>
                <a:schemeClr val="bg1"/>
              </a:solidFill>
              <a:ea typeface="黑体" pitchFamily="2" charset="-122"/>
            </a:endParaRPr>
          </a:p>
        </p:txBody>
      </p:sp>
      <p:sp>
        <p:nvSpPr>
          <p:cNvPr id="231445" name="Text Box 21"/>
          <p:cNvSpPr txBox="1">
            <a:spLocks noChangeArrowheads="1"/>
          </p:cNvSpPr>
          <p:nvPr/>
        </p:nvSpPr>
        <p:spPr bwMode="auto">
          <a:xfrm>
            <a:off x="3202006" y="3954467"/>
            <a:ext cx="1903413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folHlink"/>
                </a:solidFill>
                <a:ea typeface="黑体" pitchFamily="2" charset="-122"/>
              </a:rPr>
              <a:t>通“猝”　仓促</a:t>
            </a:r>
          </a:p>
        </p:txBody>
      </p:sp>
      <p:sp>
        <p:nvSpPr>
          <p:cNvPr id="231446" name="Text Box 22"/>
          <p:cNvSpPr txBox="1">
            <a:spLocks noChangeArrowheads="1"/>
          </p:cNvSpPr>
          <p:nvPr/>
        </p:nvSpPr>
        <p:spPr bwMode="auto">
          <a:xfrm>
            <a:off x="5559460" y="4525971"/>
            <a:ext cx="5461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folHlink"/>
                </a:solidFill>
                <a:ea typeface="黑体" pitchFamily="2" charset="-122"/>
              </a:rPr>
              <a:t>影</a:t>
            </a:r>
          </a:p>
        </p:txBody>
      </p:sp>
      <p:sp>
        <p:nvSpPr>
          <p:cNvPr id="231447" name="Text Box 23"/>
          <p:cNvSpPr txBox="1">
            <a:spLocks noChangeArrowheads="1"/>
          </p:cNvSpPr>
          <p:nvPr/>
        </p:nvSpPr>
        <p:spPr bwMode="auto">
          <a:xfrm>
            <a:off x="6916782" y="5526103"/>
            <a:ext cx="5461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folHlink"/>
                </a:solidFill>
                <a:ea typeface="黑体" pitchFamily="2" charset="-122"/>
              </a:rPr>
              <a:t>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43" grpId="0"/>
      <p:bldP spid="231444" grpId="1"/>
      <p:bldP spid="231445" grpId="2"/>
      <p:bldP spid="231446" grpId="3"/>
      <p:bldP spid="231447" grpId="4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Text Box 2" descr="大棋盘"/>
          <p:cNvSpPr txBox="1">
            <a:spLocks noChangeArrowheads="1"/>
          </p:cNvSpPr>
          <p:nvPr/>
        </p:nvSpPr>
        <p:spPr bwMode="auto">
          <a:xfrm>
            <a:off x="742985" y="792163"/>
            <a:ext cx="10161588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endParaRPr lang="en-US" altLang="zh-CN" sz="2800">
              <a:solidFill>
                <a:srgbClr val="FF0000"/>
              </a:solidFill>
              <a:ea typeface="黑体" pitchFamily="2" charset="-122"/>
            </a:endParaRPr>
          </a:p>
          <a:p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5</a:t>
            </a:r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．利用通假推断法推测加点词的词义。</a:t>
            </a:r>
          </a:p>
          <a:p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①群臣百官皆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仿宋_GB2312" pitchFamily="49" charset="-122"/>
              </a:rPr>
              <a:t>畔</a:t>
            </a:r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(</a:t>
            </a:r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　　　　　　</a:t>
            </a:r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)</a:t>
            </a:r>
          </a:p>
          <a:p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②</a:t>
            </a:r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项羽大怒，伏弩射中汉王，汉王伤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仿宋_GB2312" pitchFamily="49" charset="-122"/>
              </a:rPr>
              <a:t>匈</a:t>
            </a:r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(</a:t>
            </a:r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　　　　　　</a:t>
            </a:r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)</a:t>
            </a:r>
          </a:p>
          <a:p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③</a:t>
            </a:r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君子之道，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仿宋_GB2312" pitchFamily="49" charset="-122"/>
              </a:rPr>
              <a:t>辟</a:t>
            </a:r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如行远，必自迩；辟如登高，必自卑</a:t>
            </a:r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(</a:t>
            </a:r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　　　　　　</a:t>
            </a:r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)</a:t>
            </a:r>
          </a:p>
          <a:p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④</a:t>
            </a:r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此两家常折券弃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仿宋_GB2312" pitchFamily="49" charset="-122"/>
              </a:rPr>
              <a:t>责</a:t>
            </a:r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(</a:t>
            </a:r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　　　　　　</a:t>
            </a:r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)</a:t>
            </a:r>
          </a:p>
          <a:p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⑤</a:t>
            </a:r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请西约三晋，南连齐、楚，北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仿宋_GB2312" pitchFamily="49" charset="-122"/>
              </a:rPr>
              <a:t>购</a:t>
            </a:r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于单于</a:t>
            </a:r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(</a:t>
            </a:r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　　　　　　</a:t>
            </a:r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)</a:t>
            </a:r>
          </a:p>
          <a:p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⑥</a:t>
            </a:r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举筑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仿宋_GB2312" pitchFamily="49" charset="-122"/>
              </a:rPr>
              <a:t>朴</a:t>
            </a:r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秦皇帝</a:t>
            </a:r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(</a:t>
            </a:r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　　　　　　</a:t>
            </a:r>
            <a:r>
              <a:rPr lang="en-US" altLang="zh-CN" sz="2800" b="1">
                <a:solidFill>
                  <a:srgbClr val="008000"/>
                </a:solidFill>
                <a:ea typeface="仿宋_GB2312" pitchFamily="49" charset="-122"/>
              </a:rPr>
              <a:t>)</a:t>
            </a:r>
            <a:r>
              <a:rPr lang="zh-CN" altLang="en-US" sz="2800" b="1">
                <a:solidFill>
                  <a:srgbClr val="008000"/>
                </a:solidFill>
                <a:ea typeface="仿宋_GB2312" pitchFamily="49" charset="-122"/>
              </a:rPr>
              <a:t>。</a:t>
            </a:r>
          </a:p>
        </p:txBody>
      </p:sp>
      <p:sp>
        <p:nvSpPr>
          <p:cNvPr id="224259" name="Text Box 3"/>
          <p:cNvSpPr txBox="1">
            <a:spLocks noChangeArrowheads="1"/>
          </p:cNvSpPr>
          <p:nvPr/>
        </p:nvSpPr>
        <p:spPr bwMode="auto">
          <a:xfrm>
            <a:off x="742985" y="4968875"/>
            <a:ext cx="10161588" cy="82994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答案：　①同</a:t>
            </a:r>
            <a:r>
              <a:rPr lang="zh-CN" altLang="en-US" sz="240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叛</a:t>
            </a:r>
            <a:r>
              <a:rPr lang="zh-CN" altLang="en-US" sz="240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　②同</a:t>
            </a:r>
            <a:r>
              <a:rPr lang="zh-CN" altLang="en-US" sz="240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胸</a:t>
            </a:r>
            <a:r>
              <a:rPr lang="zh-CN" altLang="en-US" sz="240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　③同</a:t>
            </a:r>
            <a:r>
              <a:rPr lang="zh-CN" altLang="en-US" sz="240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譬</a:t>
            </a:r>
            <a:r>
              <a:rPr lang="zh-CN" altLang="en-US" sz="240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　④同</a:t>
            </a:r>
            <a:r>
              <a:rPr lang="zh-CN" altLang="en-US" sz="240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债</a:t>
            </a:r>
            <a:r>
              <a:rPr lang="zh-CN" altLang="en-US" sz="240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　⑤同</a:t>
            </a:r>
            <a:r>
              <a:rPr lang="zh-CN" altLang="en-US" sz="240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媾</a:t>
            </a:r>
            <a:r>
              <a:rPr lang="zh-CN" altLang="en-US" sz="240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，讲和　⑥同</a:t>
            </a:r>
            <a:r>
              <a:rPr lang="zh-CN" altLang="en-US" sz="240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扑</a:t>
            </a:r>
            <a:r>
              <a:rPr lang="zh-CN" altLang="en-US" sz="240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endParaRPr lang="zh-CN" altLang="en-US" sz="240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4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24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8" grpId="0"/>
      <p:bldP spid="224259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Text Box 2" descr="瓦形"/>
          <p:cNvSpPr txBox="1">
            <a:spLocks noChangeArrowheads="1"/>
          </p:cNvSpPr>
          <p:nvPr/>
        </p:nvSpPr>
        <p:spPr bwMode="auto">
          <a:xfrm>
            <a:off x="688939" y="1597013"/>
            <a:ext cx="10615612" cy="45218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folHlink"/>
                </a:solidFill>
                <a:ea typeface="黑体" pitchFamily="2" charset="-122"/>
              </a:rPr>
              <a:t>       一、联想课内语句推断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       </a:t>
            </a:r>
            <a:r>
              <a:rPr lang="zh-CN" altLang="en-US" sz="2400" b="1">
                <a:solidFill>
                  <a:srgbClr val="FF0000"/>
                </a:solidFill>
                <a:ea typeface="仿宋_GB2312" pitchFamily="49" charset="-122"/>
              </a:rPr>
              <a:t>高考一般都采用“课外材料考课内”的方法，所以要推断词义就必须广泛地联想迁移，将考点与自己所熟知的课内语句等联系起来，借助常见词语的语素，再根据语境来推求古汉语实词词义。运用此种方法的前提是：对课本上学过的词语的意义和用法要善于归纳总结，分类记忆。记忆的一个重要方法是多记例句，对于典型语句，一般要能做到出口成句，并对其意义、用法等特点了如指掌。这样，在遇到某个文言词语的时候，就可借助所学知识进行比照推断。 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folHlink"/>
                </a:solidFill>
                <a:ea typeface="黑体" pitchFamily="2" charset="-122"/>
              </a:rPr>
              <a:t>       二、联想成语推断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ea typeface="仿宋_GB2312" pitchFamily="49" charset="-122"/>
              </a:rPr>
              <a:t>       </a:t>
            </a:r>
            <a:r>
              <a:rPr lang="zh-CN" altLang="en-US" sz="2400" b="1">
                <a:solidFill>
                  <a:srgbClr val="FF0000"/>
                </a:solidFill>
                <a:ea typeface="仿宋_GB2312" pitchFamily="49" charset="-122"/>
              </a:rPr>
              <a:t>不少成语源自文言文，其中的字词在意义和用法上较多地保留了古汉语的特点，可借助这些成语中的意义来推断文言实词的意义。  </a:t>
            </a:r>
          </a:p>
        </p:txBody>
      </p:sp>
      <p:sp>
        <p:nvSpPr>
          <p:cNvPr id="154627" name="Text Box 3"/>
          <p:cNvSpPr txBox="1">
            <a:spLocks noChangeArrowheads="1"/>
          </p:cNvSpPr>
          <p:nvPr/>
        </p:nvSpPr>
        <p:spPr bwMode="auto">
          <a:xfrm>
            <a:off x="546063" y="893751"/>
            <a:ext cx="2686031" cy="460375"/>
          </a:xfrm>
          <a:prstGeom prst="rect">
            <a:avLst/>
          </a:prstGeom>
          <a:solidFill>
            <a:schemeClr val="hlink"/>
          </a:solidFill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（六）联想</a:t>
            </a:r>
            <a:r>
              <a:rPr lang="zh-CN" altLang="en-US" sz="24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推断法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6" grpId="0"/>
      <p:bldP spid="15462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2503170" y="3183255"/>
            <a:ext cx="1441450" cy="119888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sz="24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实词5大基础命题点探析</a:t>
            </a:r>
          </a:p>
        </p:txBody>
      </p:sp>
      <p:sp>
        <p:nvSpPr>
          <p:cNvPr id="13" name="AutoShape 14"/>
          <p:cNvSpPr>
            <a:spLocks noChangeArrowheads="1"/>
          </p:cNvSpPr>
          <p:nvPr/>
        </p:nvSpPr>
        <p:spPr bwMode="auto">
          <a:xfrm>
            <a:off x="6469380" y="1540179"/>
            <a:ext cx="3538538" cy="477838"/>
          </a:xfrm>
          <a:prstGeom prst="wedgeRoundRectCallout">
            <a:avLst>
              <a:gd name="adj1" fmla="val -112495"/>
              <a:gd name="adj2" fmla="val 26163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 smtClean="0">
                <a:solidFill>
                  <a:srgbClr val="FF0000"/>
                </a:solidFill>
                <a:ea typeface="黑体" pitchFamily="2" charset="-122"/>
              </a:rPr>
              <a:t>一、</a:t>
            </a:r>
            <a:r>
              <a:rPr lang="zh-CN" altLang="en-US" sz="2400" b="1" smtClean="0">
                <a:solidFill>
                  <a:srgbClr val="FF0000"/>
                </a:solidFill>
                <a:ea typeface="黑体" pitchFamily="2" charset="-122"/>
                <a:cs typeface="方正兰亭黑简体" pitchFamily="2" charset="-122"/>
              </a:rPr>
              <a:t>一词多义</a:t>
            </a:r>
            <a:endParaRPr lang="zh-CN" altLang="en-US">
              <a:cs typeface="方正兰亭黑简体" pitchFamily="2" charset="-122"/>
            </a:endParaRPr>
          </a:p>
        </p:txBody>
      </p:sp>
      <p:sp>
        <p:nvSpPr>
          <p:cNvPr id="14" name="AutoShape 15"/>
          <p:cNvSpPr>
            <a:spLocks noChangeArrowheads="1"/>
          </p:cNvSpPr>
          <p:nvPr/>
        </p:nvSpPr>
        <p:spPr bwMode="auto">
          <a:xfrm>
            <a:off x="6480487" y="2540311"/>
            <a:ext cx="3538538" cy="476250"/>
          </a:xfrm>
          <a:prstGeom prst="wedgeRoundRectCallout">
            <a:avLst>
              <a:gd name="adj1" fmla="val -113884"/>
              <a:gd name="adj2" fmla="val 15233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 smtClean="0">
                <a:solidFill>
                  <a:srgbClr val="FF0000"/>
                </a:solidFill>
                <a:ea typeface="黑体" pitchFamily="2" charset="-122"/>
              </a:rPr>
              <a:t>二、</a:t>
            </a:r>
            <a:r>
              <a:rPr lang="zh-CN" altLang="en-US" sz="2400" b="1" smtClean="0">
                <a:solidFill>
                  <a:srgbClr val="FF0000"/>
                </a:solidFill>
                <a:ea typeface="黑体" pitchFamily="2" charset="-122"/>
                <a:cs typeface="方正兰亭黑简体" pitchFamily="2" charset="-122"/>
              </a:rPr>
              <a:t>古今异义 </a:t>
            </a:r>
            <a:endParaRPr lang="zh-CN" altLang="en-US" sz="2400" b="1">
              <a:solidFill>
                <a:srgbClr val="FF0000"/>
              </a:solidFill>
              <a:ea typeface="黑体" pitchFamily="2" charset="-122"/>
              <a:cs typeface="方正兰亭黑简体" pitchFamily="2" charset="-122"/>
            </a:endParaRPr>
          </a:p>
        </p:txBody>
      </p:sp>
      <p:sp>
        <p:nvSpPr>
          <p:cNvPr id="15" name="AutoShape 16"/>
          <p:cNvSpPr>
            <a:spLocks noChangeArrowheads="1"/>
          </p:cNvSpPr>
          <p:nvPr/>
        </p:nvSpPr>
        <p:spPr bwMode="auto">
          <a:xfrm>
            <a:off x="6474143" y="3484867"/>
            <a:ext cx="3538537" cy="476250"/>
          </a:xfrm>
          <a:prstGeom prst="wedgeRoundRectCallout">
            <a:avLst>
              <a:gd name="adj1" fmla="val -113301"/>
              <a:gd name="adj2" fmla="val 2433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 smtClean="0">
                <a:solidFill>
                  <a:srgbClr val="FF0000"/>
                </a:solidFill>
                <a:ea typeface="黑体" pitchFamily="2" charset="-122"/>
                <a:cs typeface="方正兰亭黑简体" pitchFamily="2" charset="-122"/>
              </a:rPr>
              <a:t>三、词类活用 </a:t>
            </a:r>
            <a:endParaRPr lang="zh-CN" altLang="en-US" sz="2400" b="1">
              <a:solidFill>
                <a:srgbClr val="FF0000"/>
              </a:solidFill>
              <a:ea typeface="黑体" pitchFamily="2" charset="-122"/>
              <a:cs typeface="方正兰亭黑简体" pitchFamily="2" charset="-122"/>
            </a:endParaRPr>
          </a:p>
        </p:txBody>
      </p:sp>
      <p:sp>
        <p:nvSpPr>
          <p:cNvPr id="16" name="AutoShape 17"/>
          <p:cNvSpPr>
            <a:spLocks noChangeArrowheads="1"/>
          </p:cNvSpPr>
          <p:nvPr/>
        </p:nvSpPr>
        <p:spPr bwMode="auto">
          <a:xfrm>
            <a:off x="6474143" y="4492929"/>
            <a:ext cx="3538537" cy="476250"/>
          </a:xfrm>
          <a:prstGeom prst="wedgeRoundRectCallout">
            <a:avLst>
              <a:gd name="adj1" fmla="val -108815"/>
              <a:gd name="adj2" fmla="val -13100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四</a:t>
            </a:r>
            <a:r>
              <a:rPr lang="zh-CN" altLang="en-US" sz="2400" b="1" smtClean="0">
                <a:solidFill>
                  <a:srgbClr val="FF0000"/>
                </a:solidFill>
                <a:ea typeface="黑体" pitchFamily="2" charset="-122"/>
              </a:rPr>
              <a:t>、</a:t>
            </a:r>
            <a:r>
              <a:rPr lang="zh-CN" altLang="en-US" sz="2400" b="1" smtClean="0">
                <a:solidFill>
                  <a:srgbClr val="FF0000"/>
                </a:solidFill>
                <a:ea typeface="黑体" pitchFamily="2" charset="-122"/>
                <a:cs typeface="方正兰亭黑简体" pitchFamily="2" charset="-122"/>
              </a:rPr>
              <a:t>通  假  字</a:t>
            </a:r>
            <a:endParaRPr lang="zh-CN" altLang="en-US" sz="2400">
              <a:solidFill>
                <a:srgbClr val="FF0000"/>
              </a:solidFill>
              <a:ea typeface="黑体" pitchFamily="2" charset="-122"/>
              <a:cs typeface="方正兰亭黑简体" pitchFamily="2" charset="-122"/>
            </a:endParaRPr>
          </a:p>
        </p:txBody>
      </p:sp>
      <p:sp>
        <p:nvSpPr>
          <p:cNvPr id="17" name="AutoShape 18"/>
          <p:cNvSpPr>
            <a:spLocks noChangeArrowheads="1"/>
          </p:cNvSpPr>
          <p:nvPr/>
        </p:nvSpPr>
        <p:spPr bwMode="auto">
          <a:xfrm>
            <a:off x="6469063" y="5448604"/>
            <a:ext cx="3538537" cy="477838"/>
          </a:xfrm>
          <a:prstGeom prst="wedgeRoundRectCallout">
            <a:avLst>
              <a:gd name="adj1" fmla="val -109218"/>
              <a:gd name="adj2" fmla="val -311796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五</a:t>
            </a:r>
            <a:r>
              <a:rPr lang="zh-CN" altLang="en-US" sz="2400" b="1" smtClean="0">
                <a:solidFill>
                  <a:srgbClr val="FF0000"/>
                </a:solidFill>
                <a:ea typeface="黑体" pitchFamily="2" charset="-122"/>
              </a:rPr>
              <a:t>、</a:t>
            </a:r>
            <a:r>
              <a:rPr lang="zh-CN" altLang="en-US" sz="2400" b="1" smtClean="0">
                <a:solidFill>
                  <a:srgbClr val="FF0000"/>
                </a:solidFill>
                <a:ea typeface="黑体" pitchFamily="2" charset="-122"/>
                <a:cs typeface="方正兰亭黑简体" pitchFamily="2" charset="-122"/>
              </a:rPr>
              <a:t>偏义复词</a:t>
            </a:r>
            <a:endParaRPr lang="zh-CN" altLang="en-US" sz="2400" b="1">
              <a:solidFill>
                <a:srgbClr val="FF0000"/>
              </a:solidFill>
              <a:ea typeface="黑体" pitchFamily="2" charset="-122"/>
              <a:cs typeface="方正兰亭黑简体" pitchFamily="2" charset="-122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760095" y="739775"/>
            <a:ext cx="493585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ea typeface="楷体_GB2312" charset="-122"/>
              </a:rPr>
              <a:t>一、实词</a:t>
            </a:r>
            <a:r>
              <a:rPr lang="en-US" altLang="zh-CN" sz="2800" b="1" smtClean="0">
                <a:solidFill>
                  <a:srgbClr val="FF0000"/>
                </a:solidFill>
                <a:ea typeface="楷体_GB2312" charset="-122"/>
              </a:rPr>
              <a:t>5</a:t>
            </a:r>
            <a:r>
              <a:rPr lang="zh-CN" altLang="en-US" sz="2800" b="1" smtClean="0">
                <a:solidFill>
                  <a:srgbClr val="FF0000"/>
                </a:solidFill>
                <a:ea typeface="楷体_GB2312" charset="-122"/>
              </a:rPr>
              <a:t>大基础命题点探析 </a:t>
            </a:r>
            <a:endParaRPr lang="zh-CN" altLang="en-US" sz="2800" b="1">
              <a:solidFill>
                <a:srgbClr val="FF0000"/>
              </a:solidFill>
              <a:ea typeface="楷体_GB2312" charset="-122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7905750" y="-7938"/>
            <a:ext cx="1427187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8013699" y="139700"/>
            <a:ext cx="1247799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黑简体" pitchFamily="2" charset="-122"/>
              </a:rPr>
              <a:t>命题探究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3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3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1" animBg="1"/>
      <p:bldP spid="14" grpId="2" animBg="1"/>
      <p:bldP spid="15" grpId="3" animBg="1"/>
      <p:bldP spid="16" grpId="4" animBg="1"/>
      <p:bldP spid="17" grpId="5" animBg="1"/>
      <p:bldP spid="20" grpId="6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9" name="Text Box 3"/>
          <p:cNvSpPr txBox="1">
            <a:spLocks noChangeArrowheads="1"/>
          </p:cNvSpPr>
          <p:nvPr/>
        </p:nvSpPr>
        <p:spPr bwMode="auto">
          <a:xfrm>
            <a:off x="3013034" y="781596"/>
            <a:ext cx="309880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2800">
              <a:solidFill>
                <a:schemeClr val="hlink"/>
              </a:solidFill>
              <a:latin typeface="Times New Roman" pitchFamily="18" charset="0"/>
              <a:ea typeface="黑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52580" name="Text Box 4"/>
          <p:cNvSpPr txBox="1">
            <a:spLocks noChangeArrowheads="1"/>
          </p:cNvSpPr>
          <p:nvPr/>
        </p:nvSpPr>
        <p:spPr bwMode="auto">
          <a:xfrm>
            <a:off x="3376613" y="2258797"/>
            <a:ext cx="309880" cy="450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endParaRPr lang="zh-CN" altLang="en-US"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52592" name="Text Box 16"/>
          <p:cNvSpPr txBox="1">
            <a:spLocks noChangeArrowheads="1"/>
          </p:cNvSpPr>
          <p:nvPr/>
        </p:nvSpPr>
        <p:spPr bwMode="auto">
          <a:xfrm>
            <a:off x="633413" y="2641380"/>
            <a:ext cx="10485474" cy="250033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  <a:effectLst/>
        </p:spPr>
        <p:txBody>
          <a:bodyPr/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二、</a:t>
            </a:r>
            <a:r>
              <a:rPr lang="zh-CN" altLang="en-US" sz="2000" b="1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成语联想演练。试填出含有加点词的成语，并解释加点词语的意义。</a:t>
            </a:r>
          </a:p>
          <a:p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．殚其地之出，竭其庐之入</a:t>
            </a:r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)</a:t>
            </a:r>
          </a:p>
          <a:p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．声非加疾也，而闻者彰</a:t>
            </a:r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)</a:t>
            </a:r>
          </a:p>
          <a:p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．匪来贸丝，来即我谋</a:t>
            </a:r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)</a:t>
            </a:r>
          </a:p>
          <a:p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4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．轲自知事不就</a:t>
            </a:r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)</a:t>
            </a:r>
          </a:p>
          <a:p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5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．然微以自文于君亲</a:t>
            </a:r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)</a:t>
            </a:r>
          </a:p>
          <a:p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6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．赵奢之伦制其兵</a:t>
            </a:r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)</a:t>
            </a:r>
          </a:p>
          <a:p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7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．势拔五岳掩赤城</a:t>
            </a:r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)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。</a:t>
            </a:r>
            <a:endParaRPr lang="en-US" altLang="zh-CN" sz="2000" b="1">
              <a:latin typeface="Times New Roman" pitchFamily="18" charset="0"/>
              <a:ea typeface="楷体_GB2312" charset="-122"/>
              <a:cs typeface="Times New Roman" panose="02020603050405020304" pitchFamily="18" charset="0"/>
            </a:endParaRPr>
          </a:p>
        </p:txBody>
      </p:sp>
      <p:sp>
        <p:nvSpPr>
          <p:cNvPr id="152593" name="Text Box 17"/>
          <p:cNvSpPr txBox="1">
            <a:spLocks noChangeArrowheads="1"/>
          </p:cNvSpPr>
          <p:nvPr/>
        </p:nvSpPr>
        <p:spPr bwMode="auto">
          <a:xfrm>
            <a:off x="688939" y="5247538"/>
            <a:ext cx="10501386" cy="70675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zh-CN" altLang="zh-CN" sz="2000" b="1">
                <a:latin typeface="Times New Roman" pitchFamily="18" charset="0"/>
                <a:cs typeface="Times New Roman" panose="02020603050405020304" pitchFamily="18" charset="0"/>
              </a:rPr>
              <a:t>答案：　</a:t>
            </a:r>
            <a:r>
              <a:rPr lang="en-US" altLang="zh-CN" sz="2000" b="1">
                <a:latin typeface="Times New Roman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000" b="1">
                <a:latin typeface="Times New Roman" pitchFamily="18" charset="0"/>
                <a:cs typeface="Times New Roman" panose="02020603050405020304" pitchFamily="18" charset="0"/>
              </a:rPr>
              <a:t>殚精竭虑　尽　</a:t>
            </a:r>
            <a:r>
              <a:rPr lang="en-US" altLang="zh-CN" sz="2000" b="1">
                <a:latin typeface="Times New Roman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000" b="1">
                <a:latin typeface="Times New Roman" pitchFamily="18" charset="0"/>
                <a:cs typeface="Times New Roman" panose="02020603050405020304" pitchFamily="18" charset="0"/>
              </a:rPr>
              <a:t>欲盖弥彰　清楚　</a:t>
            </a:r>
            <a:r>
              <a:rPr lang="en-US" altLang="zh-CN" sz="2000" b="1">
                <a:latin typeface="Times New Roman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000" b="1">
                <a:latin typeface="Times New Roman" pitchFamily="18" charset="0"/>
                <a:cs typeface="Times New Roman" panose="02020603050405020304" pitchFamily="18" charset="0"/>
              </a:rPr>
              <a:t>若即若离　接近　</a:t>
            </a:r>
            <a:r>
              <a:rPr lang="en-US" altLang="zh-CN" sz="2000" b="1">
                <a:latin typeface="Times New Roman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000" b="1">
                <a:latin typeface="Times New Roman" pitchFamily="18" charset="0"/>
                <a:cs typeface="Times New Roman" panose="02020603050405020304" pitchFamily="18" charset="0"/>
              </a:rPr>
              <a:t>一蹴而就　完成　</a:t>
            </a:r>
            <a:r>
              <a:rPr lang="en-US" altLang="zh-CN" sz="2000" b="1">
                <a:latin typeface="Times New Roman" pitchFamily="18" charset="0"/>
                <a:cs typeface="Times New Roman" panose="02020603050405020304" pitchFamily="18" charset="0"/>
              </a:rPr>
              <a:t>5.</a:t>
            </a:r>
            <a:r>
              <a:rPr lang="zh-CN" altLang="en-US" sz="2000" b="1">
                <a:latin typeface="Times New Roman" pitchFamily="18" charset="0"/>
                <a:cs typeface="Times New Roman" panose="02020603050405020304" pitchFamily="18" charset="0"/>
              </a:rPr>
              <a:t>文过饰非　掩饰　</a:t>
            </a:r>
            <a:r>
              <a:rPr lang="en-US" altLang="zh-CN" sz="2000" b="1">
                <a:latin typeface="Times New Roman" pitchFamily="18" charset="0"/>
                <a:cs typeface="Times New Roman" panose="02020603050405020304" pitchFamily="18" charset="0"/>
              </a:rPr>
              <a:t>6.</a:t>
            </a:r>
            <a:r>
              <a:rPr lang="zh-CN" altLang="en-US" sz="2000" b="1">
                <a:latin typeface="Times New Roman" pitchFamily="18" charset="0"/>
                <a:cs typeface="Times New Roman" panose="02020603050405020304" pitchFamily="18" charset="0"/>
              </a:rPr>
              <a:t>不伦不类　类　</a:t>
            </a:r>
            <a:r>
              <a:rPr lang="en-US" altLang="zh-CN" sz="2000" b="1">
                <a:latin typeface="Times New Roman" pitchFamily="18" charset="0"/>
                <a:cs typeface="Times New Roman" panose="02020603050405020304" pitchFamily="18" charset="0"/>
              </a:rPr>
              <a:t>7.</a:t>
            </a:r>
            <a:r>
              <a:rPr lang="zh-CN" altLang="en-US" sz="2000" b="1">
                <a:latin typeface="Times New Roman" pitchFamily="18" charset="0"/>
                <a:cs typeface="Times New Roman" panose="02020603050405020304" pitchFamily="18" charset="0"/>
              </a:rPr>
              <a:t>出类拔萃　超出</a:t>
            </a:r>
            <a:endParaRPr lang="en-US" altLang="zh-CN" sz="2000" b="1"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734936" y="773640"/>
            <a:ext cx="10369550" cy="1322070"/>
          </a:xfrm>
          <a:prstGeom prst="rect">
            <a:avLst/>
          </a:prstGeom>
          <a:noFill/>
          <a:ln w="38100" cap="rnd">
            <a:noFill/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一、</a:t>
            </a:r>
            <a:r>
              <a:rPr lang="zh-CN" altLang="en-US" sz="2000" b="1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联想成语，填空。</a:t>
            </a:r>
          </a:p>
          <a:p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．“在官清恪，未尝闻私”中的“恪”同成语“</a:t>
            </a:r>
            <a:r>
              <a:rPr lang="en-US" altLang="zh-CN" sz="2000" b="1" smtClean="0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_______”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中的“恪”，是“</a:t>
            </a:r>
            <a:r>
              <a:rPr lang="en-US" altLang="zh-CN" sz="2000" b="1" smtClean="0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_______”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之意。</a:t>
            </a:r>
          </a:p>
          <a:p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．“吾亦望汝副其心”中的“副”与成语“</a:t>
            </a:r>
            <a:r>
              <a:rPr lang="en-US" altLang="zh-CN" sz="2000" b="1" smtClean="0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________”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中的“副”，为“</a:t>
            </a:r>
            <a:r>
              <a:rPr lang="en-US" altLang="zh-CN" sz="2000" b="1" smtClean="0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________”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之意。</a:t>
            </a:r>
          </a:p>
          <a:p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．“或妄嗔怒”中的“妄”与成语“</a:t>
            </a:r>
            <a:r>
              <a:rPr lang="en-US" altLang="zh-CN" sz="2000" b="1" smtClean="0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________”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中的“妄”义同，为“</a:t>
            </a:r>
            <a:r>
              <a:rPr lang="en-US" altLang="zh-CN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________”</a:t>
            </a:r>
            <a:r>
              <a:rPr lang="zh-CN" altLang="en-US" sz="2000" b="1"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之意。</a:t>
            </a:r>
            <a:endParaRPr lang="en-US" altLang="zh-CN" sz="2000" b="1">
              <a:latin typeface="Times New Roman" pitchFamily="18" charset="0"/>
              <a:ea typeface="楷体_GB2312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760377" y="2225441"/>
            <a:ext cx="10369550" cy="3683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zh-CN" altLang="en-US" b="1">
                <a:latin typeface="Times New Roman" pitchFamily="18" charset="0"/>
                <a:cs typeface="Times New Roman" panose="02020603050405020304" pitchFamily="18" charset="0"/>
              </a:rPr>
              <a:t>答案：　</a:t>
            </a:r>
            <a:r>
              <a:rPr lang="en-US" altLang="zh-CN" b="1">
                <a:latin typeface="Times New Roman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b="1">
                <a:latin typeface="Times New Roman" pitchFamily="18" charset="0"/>
                <a:cs typeface="Times New Roman" panose="02020603050405020304" pitchFamily="18" charset="0"/>
              </a:rPr>
              <a:t>恪守不渝　谨慎而恭敬　</a:t>
            </a:r>
            <a:r>
              <a:rPr lang="en-US" altLang="zh-CN" b="1">
                <a:latin typeface="Times New Roman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b="1">
                <a:latin typeface="Times New Roman" pitchFamily="18" charset="0"/>
                <a:cs typeface="Times New Roman" panose="02020603050405020304" pitchFamily="18" charset="0"/>
              </a:rPr>
              <a:t>名副其实　符合　</a:t>
            </a:r>
            <a:r>
              <a:rPr lang="en-US" altLang="zh-CN" b="1">
                <a:latin typeface="Times New Roman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b="1">
                <a:latin typeface="Times New Roman" pitchFamily="18" charset="0"/>
                <a:cs typeface="Times New Roman" panose="02020603050405020304" pitchFamily="18" charset="0"/>
              </a:rPr>
              <a:t>轻举妄动　胡乱</a:t>
            </a:r>
            <a:endParaRPr lang="en-US" altLang="zh-CN" b="1"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2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2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92" grpId="0"/>
      <p:bldP spid="152593" grpId="1" animBg="1"/>
      <p:bldP spid="14" grpId="2"/>
      <p:bldP spid="15" grpId="3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Text Box 2"/>
          <p:cNvSpPr txBox="1">
            <a:spLocks noChangeArrowheads="1"/>
          </p:cNvSpPr>
          <p:nvPr/>
        </p:nvSpPr>
        <p:spPr bwMode="auto">
          <a:xfrm>
            <a:off x="3038475" y="857250"/>
            <a:ext cx="309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sz="2800">
              <a:solidFill>
                <a:schemeClr val="hlink"/>
              </a:solidFill>
              <a:ea typeface="黑体" pitchFamily="2" charset="-122"/>
            </a:endParaRPr>
          </a:p>
        </p:txBody>
      </p:sp>
      <p:sp>
        <p:nvSpPr>
          <p:cNvPr id="234499" name="Text Box 3"/>
          <p:cNvSpPr txBox="1">
            <a:spLocks noChangeArrowheads="1"/>
          </p:cNvSpPr>
          <p:nvPr/>
        </p:nvSpPr>
        <p:spPr bwMode="auto">
          <a:xfrm>
            <a:off x="3376613" y="2428875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34500" name="Rectangle 4"/>
          <p:cNvSpPr>
            <a:spLocks noChangeArrowheads="1"/>
          </p:cNvSpPr>
          <p:nvPr/>
        </p:nvSpPr>
        <p:spPr bwMode="auto">
          <a:xfrm>
            <a:off x="0" y="-184150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latin typeface=".PhonepadTwo"/>
              <a:ea typeface="方正兰亭黑简体" pitchFamily="2" charset="-122"/>
            </a:endParaRPr>
          </a:p>
        </p:txBody>
      </p:sp>
      <p:sp>
        <p:nvSpPr>
          <p:cNvPr id="234501" name="Rectangle 5"/>
          <p:cNvSpPr>
            <a:spLocks noChangeArrowheads="1"/>
          </p:cNvSpPr>
          <p:nvPr/>
        </p:nvSpPr>
        <p:spPr bwMode="auto">
          <a:xfrm>
            <a:off x="0" y="-184150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latin typeface=".PhonepadTwo"/>
              <a:ea typeface="方正兰亭黑简体" pitchFamily="2" charset="-122"/>
            </a:endParaRPr>
          </a:p>
        </p:txBody>
      </p:sp>
      <p:sp>
        <p:nvSpPr>
          <p:cNvPr id="234516" name="Text Box 20"/>
          <p:cNvSpPr txBox="1">
            <a:spLocks noChangeArrowheads="1"/>
          </p:cNvSpPr>
          <p:nvPr/>
        </p:nvSpPr>
        <p:spPr bwMode="auto">
          <a:xfrm>
            <a:off x="688939" y="3311525"/>
            <a:ext cx="5441950" cy="2449512"/>
          </a:xfrm>
          <a:prstGeom prst="rect">
            <a:avLst/>
          </a:prstGeom>
          <a:noFill/>
          <a:ln w="38100" cap="rnd" algn="ctr">
            <a:noFill/>
            <a:prstDash val="sysDot"/>
            <a:miter lim="800000"/>
          </a:ln>
          <a:effectLst/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b="1" smtClean="0">
                <a:solidFill>
                  <a:srgbClr val="FF0000"/>
                </a:solidFill>
              </a:rPr>
              <a:t>四、</a:t>
            </a:r>
            <a:r>
              <a:rPr lang="zh-CN" altLang="en-US" b="1">
                <a:solidFill>
                  <a:srgbClr val="FF0000"/>
                </a:solidFill>
              </a:rPr>
              <a:t>联想教材猜一猜，写出下列加点词语的意思。</a:t>
            </a:r>
          </a:p>
          <a:p>
            <a:pPr>
              <a:lnSpc>
                <a:spcPct val="130000"/>
              </a:lnSpc>
            </a:pPr>
            <a:r>
              <a:rPr lang="en-US" altLang="zh-CN" b="1">
                <a:latin typeface="楷体_GB2312" charset="-122"/>
                <a:ea typeface="楷体_GB2312" charset="-122"/>
              </a:rPr>
              <a:t>1</a:t>
            </a:r>
            <a:r>
              <a:rPr lang="zh-CN" altLang="en-US" b="1">
                <a:latin typeface="楷体_GB2312" charset="-122"/>
                <a:ea typeface="楷体_GB2312" charset="-122"/>
              </a:rPr>
              <a:t>．邓愈镇江西，数延见</a:t>
            </a:r>
            <a:r>
              <a:rPr lang="en-US" altLang="zh-CN" b="1">
                <a:latin typeface="楷体_GB2312" charset="-122"/>
                <a:ea typeface="楷体_GB2312" charset="-122"/>
              </a:rPr>
              <a:t>(</a:t>
            </a:r>
            <a:r>
              <a:rPr lang="zh-CN" altLang="en-US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b="1"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b="1">
                <a:latin typeface="楷体_GB2312" charset="-122"/>
                <a:ea typeface="楷体_GB2312" charset="-122"/>
              </a:rPr>
              <a:t>2</a:t>
            </a:r>
            <a:r>
              <a:rPr lang="zh-CN" altLang="en-US" b="1">
                <a:latin typeface="楷体_GB2312" charset="-122"/>
                <a:ea typeface="楷体_GB2312" charset="-122"/>
              </a:rPr>
              <a:t>．勿已。如是，又何以行之</a:t>
            </a:r>
            <a:r>
              <a:rPr lang="en-US" altLang="zh-CN" b="1">
                <a:latin typeface="楷体_GB2312" charset="-122"/>
                <a:ea typeface="楷体_GB2312" charset="-122"/>
              </a:rPr>
              <a:t>(</a:t>
            </a:r>
            <a:r>
              <a:rPr lang="zh-CN" altLang="en-US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b="1"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b="1">
                <a:latin typeface="楷体_GB2312" charset="-122"/>
                <a:ea typeface="楷体_GB2312" charset="-122"/>
              </a:rPr>
              <a:t>3</a:t>
            </a:r>
            <a:r>
              <a:rPr lang="zh-CN" altLang="en-US" b="1">
                <a:latin typeface="楷体_GB2312" charset="-122"/>
                <a:ea typeface="楷体_GB2312" charset="-122"/>
              </a:rPr>
              <a:t>．籍之以为厢兵</a:t>
            </a:r>
            <a:r>
              <a:rPr lang="en-US" altLang="zh-CN" b="1">
                <a:latin typeface="楷体_GB2312" charset="-122"/>
                <a:ea typeface="楷体_GB2312" charset="-122"/>
              </a:rPr>
              <a:t>(</a:t>
            </a:r>
            <a:r>
              <a:rPr lang="zh-CN" altLang="en-US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b="1"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b="1">
                <a:latin typeface="楷体_GB2312" charset="-122"/>
                <a:ea typeface="楷体_GB2312" charset="-122"/>
              </a:rPr>
              <a:t>4</a:t>
            </a:r>
            <a:r>
              <a:rPr lang="zh-CN" altLang="en-US" b="1">
                <a:latin typeface="楷体_GB2312" charset="-122"/>
                <a:ea typeface="楷体_GB2312" charset="-122"/>
              </a:rPr>
              <a:t>．不以外夷见忽</a:t>
            </a:r>
            <a:r>
              <a:rPr lang="en-US" altLang="zh-CN" b="1">
                <a:latin typeface="楷体_GB2312" charset="-122"/>
                <a:ea typeface="楷体_GB2312" charset="-122"/>
              </a:rPr>
              <a:t>(</a:t>
            </a:r>
            <a:r>
              <a:rPr lang="zh-CN" altLang="en-US" b="1"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b="1"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b="1">
                <a:latin typeface="楷体_GB2312" charset="-122"/>
                <a:ea typeface="楷体_GB2312" charset="-122"/>
              </a:rPr>
              <a:t>5. </a:t>
            </a:r>
            <a:r>
              <a:rPr lang="zh-CN" altLang="en-US" b="1">
                <a:latin typeface="楷体_GB2312" charset="-122"/>
                <a:ea typeface="楷体_GB2312" charset="-122"/>
              </a:rPr>
              <a:t>腥臊并御，芳不得薄兮</a:t>
            </a:r>
            <a:r>
              <a:rPr lang="en-US" altLang="zh-CN" b="1">
                <a:latin typeface="楷体_GB2312" charset="-122"/>
                <a:ea typeface="楷体_GB2312" charset="-122"/>
              </a:rPr>
              <a:t>(</a:t>
            </a:r>
            <a:r>
              <a:rPr lang="zh-CN" altLang="en-US" b="1">
                <a:latin typeface="楷体_GB2312" charset="-122"/>
                <a:ea typeface="楷体_GB2312" charset="-122"/>
              </a:rPr>
              <a:t>　　　　</a:t>
            </a:r>
            <a:r>
              <a:rPr lang="en-US" altLang="zh-CN" b="1">
                <a:latin typeface="楷体_GB2312" charset="-122"/>
                <a:ea typeface="楷体_GB2312" charset="-122"/>
              </a:rPr>
              <a:t>)</a:t>
            </a:r>
            <a:r>
              <a:rPr lang="zh-CN" altLang="en-US" b="1">
                <a:latin typeface="楷体_GB2312" charset="-122"/>
                <a:ea typeface="楷体_GB2312" charset="-122"/>
              </a:rPr>
              <a:t>。</a:t>
            </a:r>
            <a:endParaRPr lang="en-US" altLang="zh-CN" b="1">
              <a:latin typeface="楷体_GB2312" charset="-122"/>
              <a:ea typeface="楷体_GB2312" charset="-122"/>
            </a:endParaRPr>
          </a:p>
        </p:txBody>
      </p:sp>
      <p:sp>
        <p:nvSpPr>
          <p:cNvPr id="234517" name="Text Box 21"/>
          <p:cNvSpPr txBox="1">
            <a:spLocks noChangeArrowheads="1"/>
          </p:cNvSpPr>
          <p:nvPr/>
        </p:nvSpPr>
        <p:spPr bwMode="auto">
          <a:xfrm>
            <a:off x="6118227" y="3883029"/>
            <a:ext cx="4929222" cy="15297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b="1"/>
              <a:t>答案：　</a:t>
            </a:r>
            <a:r>
              <a:rPr lang="en-US" altLang="zh-CN" b="1"/>
              <a:t>1.</a:t>
            </a:r>
            <a:r>
              <a:rPr lang="zh-CN" altLang="en-US" b="1"/>
              <a:t>殚精竭虑　尽　</a:t>
            </a:r>
            <a:r>
              <a:rPr lang="en-US" altLang="zh-CN" b="1"/>
              <a:t>2.</a:t>
            </a:r>
            <a:r>
              <a:rPr lang="zh-CN" altLang="en-US" b="1"/>
              <a:t>欲盖弥彰　清楚　</a:t>
            </a:r>
            <a:r>
              <a:rPr lang="en-US" altLang="zh-CN" b="1"/>
              <a:t>3.</a:t>
            </a:r>
            <a:r>
              <a:rPr lang="zh-CN" altLang="en-US" b="1"/>
              <a:t>若即若离　接近　</a:t>
            </a:r>
            <a:r>
              <a:rPr lang="en-US" altLang="zh-CN" b="1"/>
              <a:t>4.</a:t>
            </a:r>
            <a:r>
              <a:rPr lang="zh-CN" altLang="en-US" b="1"/>
              <a:t>一蹴而就　完成　</a:t>
            </a:r>
            <a:r>
              <a:rPr lang="en-US" altLang="zh-CN" b="1"/>
              <a:t>5.</a:t>
            </a:r>
            <a:r>
              <a:rPr lang="zh-CN" altLang="en-US" b="1"/>
              <a:t>文过饰非　掩饰　</a:t>
            </a:r>
            <a:r>
              <a:rPr lang="en-US" altLang="zh-CN" b="1"/>
              <a:t>6.</a:t>
            </a:r>
            <a:r>
              <a:rPr lang="zh-CN" altLang="en-US" b="1"/>
              <a:t>不伦不类　类　</a:t>
            </a:r>
            <a:r>
              <a:rPr lang="en-US" altLang="zh-CN" b="1"/>
              <a:t>7.</a:t>
            </a:r>
            <a:r>
              <a:rPr lang="zh-CN" altLang="en-US" b="1"/>
              <a:t>出类拔萃　超出</a:t>
            </a:r>
            <a:endParaRPr lang="en-US" altLang="zh-CN" b="1"/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760377" y="882633"/>
            <a:ext cx="4825997" cy="1529715"/>
          </a:xfrm>
          <a:prstGeom prst="rect">
            <a:avLst/>
          </a:prstGeom>
          <a:noFill/>
          <a:ln w="38100" cap="rnd">
            <a:noFill/>
            <a:prstDash val="sysDot"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smtClean="0">
                <a:solidFill>
                  <a:srgbClr val="FF0000"/>
                </a:solidFill>
              </a:rPr>
              <a:t>三、</a:t>
            </a:r>
            <a:r>
              <a:rPr lang="zh-CN" altLang="en-US" b="1">
                <a:solidFill>
                  <a:srgbClr val="FF0000"/>
                </a:solidFill>
              </a:rPr>
              <a:t>猜一猜，下列加点词语的意义是否正确。</a:t>
            </a:r>
          </a:p>
          <a:p>
            <a:pPr>
              <a:lnSpc>
                <a:spcPct val="130000"/>
              </a:lnSpc>
            </a:pPr>
            <a:r>
              <a:rPr lang="en-US" altLang="zh-CN" b="1">
                <a:latin typeface="楷体_GB2312" charset="-122"/>
                <a:ea typeface="楷体_GB2312" charset="-122"/>
              </a:rPr>
              <a:t>1</a:t>
            </a:r>
            <a:r>
              <a:rPr lang="zh-CN" altLang="en-US" b="1">
                <a:latin typeface="楷体_GB2312" charset="-122"/>
                <a:ea typeface="楷体_GB2312" charset="-122"/>
              </a:rPr>
              <a:t>．唯当就蚁封耳　  　就：留下</a:t>
            </a:r>
            <a:r>
              <a:rPr lang="en-US" altLang="zh-CN" b="1">
                <a:latin typeface="楷体_GB2312" charset="-122"/>
                <a:ea typeface="楷体_GB2312" charset="-122"/>
              </a:rPr>
              <a:t>(</a:t>
            </a:r>
            <a:r>
              <a:rPr lang="zh-CN" altLang="en-US" b="1">
                <a:latin typeface="楷体_GB2312" charset="-122"/>
                <a:ea typeface="楷体_GB2312" charset="-122"/>
              </a:rPr>
              <a:t>　　</a:t>
            </a:r>
            <a:r>
              <a:rPr lang="en-US" altLang="zh-CN" b="1"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b="1">
                <a:latin typeface="楷体_GB2312" charset="-122"/>
                <a:ea typeface="楷体_GB2312" charset="-122"/>
              </a:rPr>
              <a:t>2</a:t>
            </a:r>
            <a:r>
              <a:rPr lang="zh-CN" altLang="en-US" b="1">
                <a:latin typeface="楷体_GB2312" charset="-122"/>
                <a:ea typeface="楷体_GB2312" charset="-122"/>
              </a:rPr>
              <a:t>．使得时则以势劫之矣  劫：劫持</a:t>
            </a:r>
            <a:r>
              <a:rPr lang="en-US" altLang="zh-CN" b="1">
                <a:latin typeface="楷体_GB2312" charset="-122"/>
                <a:ea typeface="楷体_GB2312" charset="-122"/>
              </a:rPr>
              <a:t>(</a:t>
            </a:r>
            <a:r>
              <a:rPr lang="zh-CN" altLang="en-US" b="1">
                <a:latin typeface="楷体_GB2312" charset="-122"/>
                <a:ea typeface="楷体_GB2312" charset="-122"/>
              </a:rPr>
              <a:t>　</a:t>
            </a:r>
            <a:r>
              <a:rPr lang="zh-CN" altLang="en-US" b="1" smtClean="0">
                <a:latin typeface="楷体_GB2312" charset="-122"/>
                <a:ea typeface="楷体_GB2312" charset="-122"/>
              </a:rPr>
              <a:t>  </a:t>
            </a:r>
            <a:r>
              <a:rPr lang="en-US" altLang="zh-CN" b="1" smtClean="0">
                <a:latin typeface="楷体_GB2312" charset="-122"/>
                <a:ea typeface="楷体_GB2312" charset="-122"/>
              </a:rPr>
              <a:t>)</a:t>
            </a:r>
            <a:endParaRPr lang="en-US" altLang="zh-CN" b="1">
              <a:latin typeface="楷体_GB2312" charset="-122"/>
              <a:ea typeface="楷体_GB231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1">
                <a:latin typeface="楷体_GB2312" charset="-122"/>
                <a:ea typeface="楷体_GB2312" charset="-122"/>
              </a:rPr>
              <a:t>3</a:t>
            </a:r>
            <a:r>
              <a:rPr lang="zh-CN" altLang="en-US" b="1">
                <a:latin typeface="楷体_GB2312" charset="-122"/>
                <a:ea typeface="楷体_GB2312" charset="-122"/>
              </a:rPr>
              <a:t>．泽命不渝，信也  渝：坚持</a:t>
            </a:r>
            <a:r>
              <a:rPr lang="en-US" altLang="zh-CN" b="1">
                <a:latin typeface="楷体_GB2312" charset="-122"/>
                <a:ea typeface="楷体_GB2312" charset="-122"/>
              </a:rPr>
              <a:t>(</a:t>
            </a:r>
            <a:r>
              <a:rPr lang="zh-CN" altLang="en-US" b="1">
                <a:latin typeface="楷体_GB2312" charset="-122"/>
                <a:ea typeface="楷体_GB2312" charset="-122"/>
              </a:rPr>
              <a:t>　　</a:t>
            </a:r>
            <a:r>
              <a:rPr lang="en-US" altLang="zh-CN" b="1" smtClean="0">
                <a:latin typeface="楷体_GB2312" charset="-122"/>
                <a:ea typeface="楷体_GB2312" charset="-122"/>
              </a:rPr>
              <a:t>)</a:t>
            </a:r>
            <a:endParaRPr lang="en-US" altLang="zh-CN" b="1">
              <a:latin typeface="楷体_GB2312" charset="-122"/>
              <a:ea typeface="楷体_GB2312" charset="-122"/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6189665" y="1025509"/>
            <a:ext cx="4853024" cy="18897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1"/>
              <a:t>答案：　</a:t>
            </a:r>
            <a:r>
              <a:rPr lang="en-US" altLang="zh-CN" b="1"/>
              <a:t>1.(×)</a:t>
            </a:r>
            <a:r>
              <a:rPr lang="zh-CN" altLang="en-US" b="1"/>
              <a:t>孟浩然</a:t>
            </a:r>
            <a:r>
              <a:rPr lang="en-US" altLang="zh-CN" b="1"/>
              <a:t>《</a:t>
            </a:r>
            <a:r>
              <a:rPr lang="zh-CN" altLang="en-US" b="1"/>
              <a:t>过故人庄</a:t>
            </a:r>
            <a:r>
              <a:rPr lang="en-US" altLang="zh-CN" b="1"/>
              <a:t>》“</a:t>
            </a:r>
            <a:r>
              <a:rPr lang="zh-CN" altLang="en-US" b="1"/>
              <a:t>待到重阳日，还来就菊花”；</a:t>
            </a:r>
            <a:r>
              <a:rPr lang="en-US" altLang="zh-CN" b="1"/>
              <a:t>《</a:t>
            </a:r>
            <a:r>
              <a:rPr lang="zh-CN" altLang="en-US" b="1"/>
              <a:t>荆轲刺秦王</a:t>
            </a:r>
            <a:r>
              <a:rPr lang="en-US" altLang="zh-CN" b="1"/>
              <a:t>》</a:t>
            </a:r>
            <a:r>
              <a:rPr lang="zh-CN" altLang="en-US" b="1"/>
              <a:t>中“荆轲就车而去，终已不顾”。</a:t>
            </a:r>
            <a:r>
              <a:rPr lang="en-US" altLang="zh-CN" b="1"/>
              <a:t>2.(×)《</a:t>
            </a:r>
            <a:r>
              <a:rPr lang="zh-CN" altLang="en-US" b="1"/>
              <a:t>六国论</a:t>
            </a:r>
            <a:r>
              <a:rPr lang="en-US" altLang="zh-CN" b="1"/>
              <a:t>》</a:t>
            </a:r>
            <a:r>
              <a:rPr lang="zh-CN" altLang="en-US" b="1"/>
              <a:t>中有“而为秦人积威之所劫哉”。</a:t>
            </a:r>
            <a:r>
              <a:rPr lang="en-US" altLang="zh-CN" b="1"/>
              <a:t>3.(×)</a:t>
            </a:r>
            <a:r>
              <a:rPr lang="zh-CN" altLang="en-US" b="1"/>
              <a:t>成语：矢志不渝，立誓决不改变自己的志向。</a:t>
            </a:r>
            <a:endParaRPr lang="en-US" altLang="zh-CN" b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3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516" grpId="0"/>
      <p:bldP spid="234517" grpId="1" animBg="1"/>
      <p:bldP spid="20" grpId="2"/>
      <p:bldP spid="23" grpId="3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5" name="Text Box 3"/>
          <p:cNvSpPr txBox="1">
            <a:spLocks noChangeArrowheads="1"/>
          </p:cNvSpPr>
          <p:nvPr/>
        </p:nvSpPr>
        <p:spPr bwMode="auto">
          <a:xfrm>
            <a:off x="3038475" y="857250"/>
            <a:ext cx="309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sz="2800">
              <a:solidFill>
                <a:schemeClr val="hlink"/>
              </a:solidFill>
              <a:ea typeface="黑体" pitchFamily="2" charset="-122"/>
            </a:endParaRPr>
          </a:p>
        </p:txBody>
      </p:sp>
      <p:sp>
        <p:nvSpPr>
          <p:cNvPr id="151556" name="Text Box 4"/>
          <p:cNvSpPr txBox="1">
            <a:spLocks noChangeArrowheads="1"/>
          </p:cNvSpPr>
          <p:nvPr/>
        </p:nvSpPr>
        <p:spPr bwMode="auto">
          <a:xfrm>
            <a:off x="3376613" y="2428875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51557" name="Rectangle 5"/>
          <p:cNvSpPr>
            <a:spLocks noChangeArrowheads="1"/>
          </p:cNvSpPr>
          <p:nvPr/>
        </p:nvSpPr>
        <p:spPr bwMode="auto">
          <a:xfrm>
            <a:off x="0" y="-184150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latin typeface=".PhonepadTwo"/>
              <a:ea typeface="方正兰亭黑简体" pitchFamily="2" charset="-122"/>
            </a:endParaRPr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-184150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latin typeface=".PhonepadTwo"/>
              <a:ea typeface="方正兰亭黑简体" pitchFamily="2" charset="-122"/>
            </a:endParaRPr>
          </a:p>
        </p:txBody>
      </p:sp>
      <p:sp>
        <p:nvSpPr>
          <p:cNvPr id="151573" name="Text Box 21"/>
          <p:cNvSpPr txBox="1">
            <a:spLocks noChangeArrowheads="1"/>
          </p:cNvSpPr>
          <p:nvPr/>
        </p:nvSpPr>
        <p:spPr bwMode="auto">
          <a:xfrm>
            <a:off x="903253" y="3168649"/>
            <a:ext cx="5441950" cy="2451100"/>
          </a:xfrm>
          <a:prstGeom prst="rect">
            <a:avLst/>
          </a:prstGeom>
          <a:noFill/>
          <a:ln w="38100" cap="rnd" algn="ctr">
            <a:noFill/>
            <a:prstDash val="sysDot"/>
            <a:miter lim="800000"/>
          </a:ln>
          <a:effectLst/>
        </p:spPr>
        <p:txBody>
          <a:bodyPr/>
          <a:lstStyle/>
          <a:p>
            <a:r>
              <a:rPr lang="zh-CN" altLang="en-US" sz="2000" b="1" smtClean="0">
                <a:solidFill>
                  <a:srgbClr val="FF0000"/>
                </a:solidFill>
              </a:rPr>
              <a:t>六、</a:t>
            </a:r>
            <a:r>
              <a:rPr lang="zh-CN" altLang="en-US" sz="2000" b="1">
                <a:solidFill>
                  <a:srgbClr val="FF0000"/>
                </a:solidFill>
              </a:rPr>
              <a:t>联想教材，解释加点词的意义。</a:t>
            </a:r>
          </a:p>
          <a:p>
            <a:r>
              <a:rPr lang="en-US" altLang="zh-CN" sz="2000" b="1"/>
              <a:t>1</a:t>
            </a:r>
            <a:r>
              <a:rPr lang="zh-CN" altLang="en-US" sz="2000" b="1"/>
              <a:t>．单父人吕公善沛令</a:t>
            </a:r>
            <a:r>
              <a:rPr lang="en-US" altLang="zh-CN" sz="2000" b="1"/>
              <a:t>(</a:t>
            </a:r>
            <a:r>
              <a:rPr lang="zh-CN" altLang="en-US" sz="2000" b="1"/>
              <a:t>　　　　　　</a:t>
            </a:r>
            <a:r>
              <a:rPr lang="en-US" altLang="zh-CN" sz="2000" b="1"/>
              <a:t>)</a:t>
            </a:r>
          </a:p>
          <a:p>
            <a:r>
              <a:rPr lang="en-US" altLang="zh-CN" sz="2000" b="1"/>
              <a:t>2</a:t>
            </a:r>
            <a:r>
              <a:rPr lang="zh-CN" altLang="en-US" sz="2000" b="1"/>
              <a:t>．引次江北</a:t>
            </a:r>
            <a:r>
              <a:rPr lang="en-US" altLang="zh-CN" sz="2000" b="1"/>
              <a:t>(</a:t>
            </a:r>
            <a:r>
              <a:rPr lang="zh-CN" altLang="en-US" sz="2000" b="1"/>
              <a:t>　　　　　　</a:t>
            </a:r>
            <a:r>
              <a:rPr lang="en-US" altLang="zh-CN" sz="2000" b="1"/>
              <a:t>)</a:t>
            </a:r>
          </a:p>
          <a:p>
            <a:r>
              <a:rPr lang="en-US" altLang="zh-CN" sz="2000" b="1"/>
              <a:t>3</a:t>
            </a:r>
            <a:r>
              <a:rPr lang="zh-CN" altLang="en-US" sz="2000" b="1"/>
              <a:t>．如姬之欲为公子死，无所辞，顾未有路耳</a:t>
            </a:r>
            <a:r>
              <a:rPr lang="en-US" altLang="zh-CN" sz="2000" b="1"/>
              <a:t>(</a:t>
            </a:r>
            <a:r>
              <a:rPr lang="zh-CN" altLang="en-US" sz="2000" b="1"/>
              <a:t>　　　　　　</a:t>
            </a:r>
            <a:r>
              <a:rPr lang="en-US" altLang="zh-CN" sz="2000" b="1"/>
              <a:t>)</a:t>
            </a:r>
          </a:p>
          <a:p>
            <a:r>
              <a:rPr lang="en-US" altLang="zh-CN" sz="2000" b="1"/>
              <a:t>4</a:t>
            </a:r>
            <a:r>
              <a:rPr lang="zh-CN" altLang="en-US" sz="2000" b="1"/>
              <a:t>．铨简秀士</a:t>
            </a:r>
            <a:r>
              <a:rPr lang="en-US" altLang="zh-CN" sz="2000" b="1"/>
              <a:t>(</a:t>
            </a:r>
            <a:r>
              <a:rPr lang="zh-CN" altLang="en-US" sz="2000" b="1"/>
              <a:t>　　　　　　</a:t>
            </a:r>
            <a:r>
              <a:rPr lang="en-US" altLang="zh-CN" sz="2000" b="1"/>
              <a:t>)</a:t>
            </a:r>
          </a:p>
          <a:p>
            <a:r>
              <a:rPr lang="en-US" altLang="zh-CN" sz="2000" b="1"/>
              <a:t>5</a:t>
            </a:r>
            <a:r>
              <a:rPr lang="zh-CN" altLang="en-US" sz="2000" b="1"/>
              <a:t>．进之布指算，不爽</a:t>
            </a:r>
            <a:r>
              <a:rPr lang="en-US" altLang="zh-CN" sz="2000" b="1"/>
              <a:t>(</a:t>
            </a:r>
            <a:r>
              <a:rPr lang="zh-CN" altLang="en-US" sz="2000" b="1"/>
              <a:t>　　　　　　</a:t>
            </a:r>
            <a:r>
              <a:rPr lang="en-US" altLang="zh-CN" sz="2000" b="1"/>
              <a:t>)</a:t>
            </a:r>
          </a:p>
          <a:p>
            <a:r>
              <a:rPr lang="en-US" altLang="zh-CN" sz="2000" b="1"/>
              <a:t>6</a:t>
            </a:r>
            <a:r>
              <a:rPr lang="zh-CN" altLang="en-US" sz="2000" b="1"/>
              <a:t>．志义相合，刑牲盟生死</a:t>
            </a:r>
            <a:r>
              <a:rPr lang="en-US" altLang="zh-CN" sz="2000" b="1"/>
              <a:t>(</a:t>
            </a:r>
            <a:r>
              <a:rPr lang="zh-CN" altLang="en-US" sz="2000" b="1"/>
              <a:t>　　　　　　</a:t>
            </a:r>
            <a:r>
              <a:rPr lang="en-US" altLang="zh-CN" sz="2000" b="1"/>
              <a:t>)</a:t>
            </a:r>
            <a:endParaRPr lang="en-US" altLang="zh-CN" sz="2000" b="1">
              <a:latin typeface="楷体_GB2312" charset="-122"/>
              <a:ea typeface="楷体_GB2312" charset="-122"/>
            </a:endParaRPr>
          </a:p>
        </p:txBody>
      </p:sp>
      <p:sp>
        <p:nvSpPr>
          <p:cNvPr id="151574" name="Text Box 22"/>
          <p:cNvSpPr txBox="1">
            <a:spLocks noChangeArrowheads="1"/>
          </p:cNvSpPr>
          <p:nvPr/>
        </p:nvSpPr>
        <p:spPr bwMode="auto">
          <a:xfrm>
            <a:off x="6904045" y="3525839"/>
            <a:ext cx="3992563" cy="20300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zh-CN" altLang="zh-CN" b="1"/>
              <a:t>答案：　</a:t>
            </a:r>
            <a:r>
              <a:rPr lang="en-US" altLang="zh-CN" b="1"/>
              <a:t>1.(“</a:t>
            </a:r>
            <a:r>
              <a:rPr lang="zh-CN" altLang="en-US" b="1"/>
              <a:t>素善留侯张良”</a:t>
            </a:r>
            <a:r>
              <a:rPr lang="en-US" altLang="zh-CN" b="1"/>
              <a:t>)</a:t>
            </a:r>
            <a:r>
              <a:rPr lang="zh-CN" altLang="en-US" b="1"/>
              <a:t>与</a:t>
            </a:r>
            <a:r>
              <a:rPr lang="en-US" altLang="zh-CN" b="1"/>
              <a:t>……</a:t>
            </a:r>
            <a:r>
              <a:rPr lang="zh-CN" altLang="en-US" b="1"/>
              <a:t>交好　</a:t>
            </a:r>
            <a:r>
              <a:rPr lang="en-US" altLang="zh-CN" b="1"/>
              <a:t>2.(“</a:t>
            </a:r>
            <a:r>
              <a:rPr lang="zh-CN" altLang="en-US" b="1"/>
              <a:t>又间令吴广之次所旁丛祠中”</a:t>
            </a:r>
            <a:r>
              <a:rPr lang="en-US" altLang="zh-CN" b="1"/>
              <a:t>)</a:t>
            </a:r>
            <a:r>
              <a:rPr lang="zh-CN" altLang="en-US" b="1"/>
              <a:t>驻扎　</a:t>
            </a:r>
            <a:r>
              <a:rPr lang="en-US" altLang="zh-CN" b="1"/>
              <a:t>3.(“</a:t>
            </a:r>
            <a:r>
              <a:rPr lang="zh-CN" altLang="en-US" b="1"/>
              <a:t>顾吾念之”</a:t>
            </a:r>
            <a:r>
              <a:rPr lang="en-US" altLang="zh-CN" b="1"/>
              <a:t>)</a:t>
            </a:r>
            <a:r>
              <a:rPr lang="zh-CN" altLang="en-US" b="1"/>
              <a:t>只是，只不过　</a:t>
            </a:r>
            <a:r>
              <a:rPr lang="en-US" altLang="zh-CN" b="1"/>
              <a:t>4.(“</a:t>
            </a:r>
            <a:r>
              <a:rPr lang="zh-CN" altLang="en-US" b="1"/>
              <a:t>简能而任之”</a:t>
            </a:r>
            <a:r>
              <a:rPr lang="en-US" altLang="zh-CN" b="1"/>
              <a:t>)</a:t>
            </a:r>
            <a:r>
              <a:rPr lang="zh-CN" altLang="en-US" b="1"/>
              <a:t>选拔　</a:t>
            </a:r>
            <a:r>
              <a:rPr lang="en-US" altLang="zh-CN" b="1"/>
              <a:t>5.(“</a:t>
            </a:r>
            <a:r>
              <a:rPr lang="zh-CN" altLang="en-US" b="1"/>
              <a:t>女也不爽，士贰其行”</a:t>
            </a:r>
            <a:r>
              <a:rPr lang="en-US" altLang="zh-CN" b="1"/>
              <a:t>)</a:t>
            </a:r>
            <a:r>
              <a:rPr lang="zh-CN" altLang="en-US" b="1"/>
              <a:t>差错　</a:t>
            </a:r>
            <a:r>
              <a:rPr lang="en-US" altLang="zh-CN" b="1"/>
              <a:t>6.(“</a:t>
            </a:r>
            <a:r>
              <a:rPr lang="zh-CN" altLang="en-US" b="1"/>
              <a:t>杀人如不能举，刑人如恐不胜”</a:t>
            </a:r>
            <a:r>
              <a:rPr lang="en-US" altLang="zh-CN" b="1"/>
              <a:t>)</a:t>
            </a:r>
            <a:r>
              <a:rPr lang="zh-CN" altLang="en-US" b="1"/>
              <a:t>杀</a:t>
            </a:r>
            <a:endParaRPr lang="en-US" altLang="zh-CN" b="1"/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974691" y="882633"/>
            <a:ext cx="5441950" cy="1938020"/>
          </a:xfrm>
          <a:prstGeom prst="rect">
            <a:avLst/>
          </a:prstGeom>
          <a:noFill/>
          <a:ln w="38100" cap="rnd">
            <a:noFill/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</a:rPr>
              <a:t>五、</a:t>
            </a:r>
            <a:r>
              <a:rPr lang="zh-CN" altLang="en-US" sz="2000" b="1">
                <a:solidFill>
                  <a:srgbClr val="FF0000"/>
                </a:solidFill>
              </a:rPr>
              <a:t>对下列句子中加点词的解释，不正确的一项是</a:t>
            </a:r>
            <a:r>
              <a:rPr lang="en-US" altLang="zh-CN" sz="2000" b="1">
                <a:solidFill>
                  <a:srgbClr val="FF0000"/>
                </a:solidFill>
              </a:rPr>
              <a:t>(</a:t>
            </a:r>
            <a:r>
              <a:rPr lang="zh-CN" altLang="en-US" sz="2000" b="1">
                <a:solidFill>
                  <a:srgbClr val="FF0000"/>
                </a:solidFill>
              </a:rPr>
              <a:t>　　</a:t>
            </a:r>
            <a:r>
              <a:rPr lang="en-US" altLang="zh-CN" sz="2000" b="1">
                <a:solidFill>
                  <a:srgbClr val="FF0000"/>
                </a:solidFill>
              </a:rPr>
              <a:t>)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A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．城之不拔者二耳　　　　拔：被攻取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B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．齐人未附  附：归附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C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．使老弱女子乘城  乘：巡视</a:t>
            </a:r>
          </a:p>
          <a:p>
            <a:r>
              <a:rPr lang="en-US" altLang="zh-CN" sz="2000" b="1">
                <a:latin typeface="楷体_GB2312" charset="-122"/>
                <a:ea typeface="楷体_GB2312" charset="-122"/>
              </a:rPr>
              <a:t>D</a:t>
            </a:r>
            <a:r>
              <a:rPr lang="zh-CN" altLang="en-US" sz="2000" b="1">
                <a:latin typeface="楷体_GB2312" charset="-122"/>
                <a:ea typeface="楷体_GB2312" charset="-122"/>
              </a:rPr>
              <a:t>．齐人追亡逐北  北：指败逃者。</a:t>
            </a:r>
            <a:endParaRPr lang="en-US" altLang="zh-CN" sz="2000" b="1">
              <a:latin typeface="楷体_GB2312" charset="-122"/>
              <a:ea typeface="楷体_GB2312" charset="-122"/>
            </a:endParaRPr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6904045" y="1168385"/>
            <a:ext cx="3979857" cy="17532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zh-CN" altLang="zh-CN" b="1"/>
              <a:t>解析：　拔：</a:t>
            </a:r>
            <a:r>
              <a:rPr lang="zh-CN" altLang="en-US" b="1"/>
              <a:t>“其后伐赵，拔石城”</a:t>
            </a:r>
            <a:r>
              <a:rPr lang="en-US" altLang="zh-CN" b="1"/>
              <a:t>(</a:t>
            </a:r>
            <a:r>
              <a:rPr lang="zh-CN" altLang="en-US" b="1"/>
              <a:t>攻取、攻下</a:t>
            </a:r>
            <a:r>
              <a:rPr lang="en-US" altLang="zh-CN" b="1"/>
              <a:t>)</a:t>
            </a:r>
            <a:r>
              <a:rPr lang="zh-CN" altLang="en-US" b="1"/>
              <a:t>。附：“怀敌附远，何招而不致”</a:t>
            </a:r>
            <a:r>
              <a:rPr lang="en-US" altLang="zh-CN" b="1"/>
              <a:t>(</a:t>
            </a:r>
            <a:r>
              <a:rPr lang="zh-CN" altLang="en-US" b="1"/>
              <a:t>使</a:t>
            </a:r>
            <a:r>
              <a:rPr lang="en-US" altLang="zh-CN" b="1"/>
              <a:t>……</a:t>
            </a:r>
            <a:r>
              <a:rPr lang="zh-CN" altLang="en-US" b="1"/>
              <a:t>归附</a:t>
            </a:r>
            <a:r>
              <a:rPr lang="en-US" altLang="zh-CN" b="1"/>
              <a:t>)</a:t>
            </a:r>
            <a:r>
              <a:rPr lang="zh-CN" altLang="en-US" b="1"/>
              <a:t>。乘：“乘彼垝垣，以望复关”</a:t>
            </a:r>
            <a:r>
              <a:rPr lang="en-US" altLang="zh-CN" b="1"/>
              <a:t>(</a:t>
            </a:r>
            <a:r>
              <a:rPr lang="zh-CN" altLang="en-US" b="1"/>
              <a:t>登、登上</a:t>
            </a:r>
            <a:r>
              <a:rPr lang="en-US" altLang="zh-CN" b="1"/>
              <a:t>)</a:t>
            </a:r>
            <a:r>
              <a:rPr lang="zh-CN" altLang="en-US" b="1"/>
              <a:t>。北：“追亡逐北，伏尸百万”</a:t>
            </a:r>
            <a:r>
              <a:rPr lang="en-US" altLang="zh-CN" b="1"/>
              <a:t>(</a:t>
            </a:r>
            <a:r>
              <a:rPr lang="zh-CN" altLang="en-US" b="1"/>
              <a:t>败退的人</a:t>
            </a:r>
            <a:r>
              <a:rPr lang="en-US" altLang="zh-CN" b="1"/>
              <a:t>)</a:t>
            </a:r>
            <a:r>
              <a:rPr lang="zh-CN" altLang="en-US" b="1"/>
              <a:t>。</a:t>
            </a:r>
            <a:endParaRPr lang="en-US" altLang="zh-CN" b="1"/>
          </a:p>
        </p:txBody>
      </p:sp>
      <p:pic>
        <p:nvPicPr>
          <p:cNvPr id="16" name="Picture 25" descr="蝴蝶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03253" y="2025641"/>
            <a:ext cx="547688" cy="46355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51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1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73" grpId="0"/>
      <p:bldP spid="151574" grpId="1" animBg="1"/>
      <p:bldP spid="14" grpId="2"/>
      <p:bldP spid="15" grpId="3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3187" y="882633"/>
            <a:ext cx="10352087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基础点</a:t>
            </a:r>
            <a:r>
              <a:rPr lang="en-US" altLang="zh-CN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1</a:t>
            </a: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　一词多</a:t>
            </a:r>
            <a:r>
              <a:rPr lang="zh-CN" altLang="en-US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义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方正兰亭黑简体" pitchFamily="2" charset="-122"/>
              </a:rPr>
              <a:t> </a:t>
            </a:r>
            <a:endParaRPr lang="en-US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方正兰亭黑简体" pitchFamily="2" charset="-122"/>
            </a:endParaRPr>
          </a:p>
        </p:txBody>
      </p:sp>
      <p:sp>
        <p:nvSpPr>
          <p:cNvPr id="201731" name="Text Box 3"/>
          <p:cNvSpPr txBox="1">
            <a:spLocks noChangeArrowheads="1"/>
          </p:cNvSpPr>
          <p:nvPr/>
        </p:nvSpPr>
        <p:spPr bwMode="auto">
          <a:xfrm>
            <a:off x="1117567" y="1882765"/>
            <a:ext cx="9359900" cy="319214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>
                <a:cs typeface="方正兰亭黑简体" pitchFamily="2" charset="-122"/>
              </a:rPr>
              <a:t>       古汉语中的一词多义是一个普遍现象，即一个词在不同的语境中具有不同的含义。把握一词多义，要注意了解词的本义、引申义、比喻义和假借义，应根据具体的语境仔细辨别。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cs typeface="方正兰亭黑简体" pitchFamily="2" charset="-122"/>
              </a:rPr>
              <a:t>       比如“兵”的字形表示“双手持斤”，本义为“士兵”，但在使用的过程中出现了多个义项：兵器；士卒，军队；兵法；战争，战乱等。如“斩木为兵，揭竿为旗”中的“兵”解释为“兵器”。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0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173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Text Box 3"/>
          <p:cNvSpPr txBox="1">
            <a:spLocks noChangeArrowheads="1"/>
          </p:cNvSpPr>
          <p:nvPr/>
        </p:nvSpPr>
        <p:spPr bwMode="auto">
          <a:xfrm>
            <a:off x="1260443" y="954071"/>
            <a:ext cx="9359900" cy="474281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2400" b="1" smtClean="0">
                <a:cs typeface="方正兰亭黑简体" pitchFamily="2" charset="-122"/>
              </a:rPr>
              <a:t>1</a:t>
            </a:r>
            <a:r>
              <a:rPr lang="zh-CN" altLang="en-US" sz="2400" b="1" smtClean="0">
                <a:cs typeface="方正兰亭黑简体" pitchFamily="2" charset="-122"/>
              </a:rPr>
              <a:t>．本义</a:t>
            </a:r>
          </a:p>
          <a:p>
            <a:pPr>
              <a:lnSpc>
                <a:spcPct val="140000"/>
              </a:lnSpc>
            </a:pPr>
            <a:r>
              <a:rPr lang="zh-CN" altLang="en-US" sz="2400" b="1" smtClean="0">
                <a:cs typeface="方正兰亭黑简体" pitchFamily="2" charset="-122"/>
              </a:rPr>
              <a:t>在多义词的诸多义项中，总有一个是最原始、最具体的意义，称之为本义。如</a:t>
            </a:r>
            <a:r>
              <a:rPr lang="en-US" altLang="en-US" sz="2400" b="1" smtClean="0">
                <a:cs typeface="方正兰亭黑简体" pitchFamily="2" charset="-122"/>
              </a:rPr>
              <a:t>“</a:t>
            </a:r>
            <a:r>
              <a:rPr lang="zh-CN" altLang="en-US" sz="2400" b="1" smtClean="0">
                <a:cs typeface="方正兰亭黑简体" pitchFamily="2" charset="-122"/>
              </a:rPr>
              <a:t>兵</a:t>
            </a:r>
            <a:r>
              <a:rPr lang="en-US" altLang="en-US" sz="2400" b="1" smtClean="0">
                <a:cs typeface="方正兰亭黑简体" pitchFamily="2" charset="-122"/>
              </a:rPr>
              <a:t>”</a:t>
            </a:r>
            <a:r>
              <a:rPr lang="zh-CN" altLang="en-US" sz="2400" b="1" smtClean="0">
                <a:cs typeface="方正兰亭黑简体" pitchFamily="2" charset="-122"/>
              </a:rPr>
              <a:t>的本义是</a:t>
            </a:r>
            <a:r>
              <a:rPr lang="en-US" altLang="en-US" sz="2400" b="1" smtClean="0">
                <a:cs typeface="方正兰亭黑简体" pitchFamily="2" charset="-122"/>
              </a:rPr>
              <a:t>“</a:t>
            </a:r>
            <a:r>
              <a:rPr lang="zh-CN" altLang="en-US" sz="2400" b="1" smtClean="0">
                <a:cs typeface="方正兰亭黑简体" pitchFamily="2" charset="-122"/>
              </a:rPr>
              <a:t>兵器</a:t>
            </a:r>
            <a:r>
              <a:rPr lang="en-US" altLang="en-US" sz="2400" b="1" smtClean="0">
                <a:cs typeface="方正兰亭黑简体" pitchFamily="2" charset="-122"/>
              </a:rPr>
              <a:t>”</a:t>
            </a:r>
            <a:r>
              <a:rPr lang="zh-CN" altLang="en-US" sz="2400" b="1" smtClean="0">
                <a:cs typeface="方正兰亭黑简体" pitchFamily="2" charset="-122"/>
              </a:rPr>
              <a:t>，</a:t>
            </a:r>
            <a:r>
              <a:rPr lang="en-US" altLang="en-US" sz="2400" b="1" smtClean="0">
                <a:cs typeface="方正兰亭黑简体" pitchFamily="2" charset="-122"/>
              </a:rPr>
              <a:t>“</a:t>
            </a:r>
            <a:r>
              <a:rPr lang="zh-CN" altLang="en-US" sz="2400" b="1" smtClean="0">
                <a:cs typeface="方正兰亭黑简体" pitchFamily="2" charset="-122"/>
              </a:rPr>
              <a:t>道</a:t>
            </a:r>
            <a:r>
              <a:rPr lang="en-US" altLang="en-US" sz="2400" b="1" smtClean="0">
                <a:cs typeface="方正兰亭黑简体" pitchFamily="2" charset="-122"/>
              </a:rPr>
              <a:t>”</a:t>
            </a:r>
            <a:r>
              <a:rPr lang="zh-CN" altLang="en-US" sz="2400" b="1" smtClean="0">
                <a:cs typeface="方正兰亭黑简体" pitchFamily="2" charset="-122"/>
              </a:rPr>
              <a:t>的本义是</a:t>
            </a:r>
            <a:r>
              <a:rPr lang="en-US" altLang="en-US" sz="2400" b="1" smtClean="0">
                <a:cs typeface="方正兰亭黑简体" pitchFamily="2" charset="-122"/>
              </a:rPr>
              <a:t>“</a:t>
            </a:r>
            <a:r>
              <a:rPr lang="zh-CN" altLang="en-US" sz="2400" b="1" smtClean="0">
                <a:cs typeface="方正兰亭黑简体" pitchFamily="2" charset="-122"/>
              </a:rPr>
              <a:t>道路</a:t>
            </a:r>
            <a:r>
              <a:rPr lang="en-US" altLang="en-US" sz="2400" b="1" smtClean="0">
                <a:cs typeface="方正兰亭黑简体" pitchFamily="2" charset="-122"/>
              </a:rPr>
              <a:t>”</a:t>
            </a:r>
            <a:r>
              <a:rPr lang="zh-CN" altLang="en-US" sz="2400" b="1" smtClean="0">
                <a:cs typeface="方正兰亭黑简体" pitchFamily="2" charset="-122"/>
              </a:rPr>
              <a:t>。</a:t>
            </a:r>
          </a:p>
          <a:p>
            <a:pPr>
              <a:lnSpc>
                <a:spcPct val="140000"/>
              </a:lnSpc>
            </a:pPr>
            <a:r>
              <a:rPr lang="en-US" altLang="en-US" sz="2400" b="1" smtClean="0">
                <a:cs typeface="方正兰亭黑简体" pitchFamily="2" charset="-122"/>
              </a:rPr>
              <a:t>2</a:t>
            </a:r>
            <a:r>
              <a:rPr lang="zh-CN" altLang="en-US" sz="2400" b="1" smtClean="0">
                <a:cs typeface="方正兰亭黑简体" pitchFamily="2" charset="-122"/>
              </a:rPr>
              <a:t>．引申义</a:t>
            </a:r>
          </a:p>
          <a:p>
            <a:pPr>
              <a:lnSpc>
                <a:spcPct val="140000"/>
              </a:lnSpc>
            </a:pPr>
            <a:r>
              <a:rPr lang="zh-CN" altLang="en-US" sz="2400" b="1" smtClean="0">
                <a:cs typeface="方正兰亭黑简体" pitchFamily="2" charset="-122"/>
              </a:rPr>
              <a:t>引申义是从本义引申出来的意义，和基本意义有相类似、相对立或者相关联的关系。</a:t>
            </a:r>
          </a:p>
          <a:p>
            <a:pPr>
              <a:lnSpc>
                <a:spcPct val="140000"/>
              </a:lnSpc>
            </a:pPr>
            <a:r>
              <a:rPr lang="en-US" altLang="en-US" sz="2400" b="1" smtClean="0">
                <a:cs typeface="方正兰亭黑简体" pitchFamily="2" charset="-122"/>
              </a:rPr>
              <a:t>3</a:t>
            </a:r>
            <a:r>
              <a:rPr lang="zh-CN" altLang="en-US" sz="2400" b="1" smtClean="0">
                <a:cs typeface="方正兰亭黑简体" pitchFamily="2" charset="-122"/>
              </a:rPr>
              <a:t>．比喻义</a:t>
            </a:r>
          </a:p>
          <a:p>
            <a:pPr>
              <a:lnSpc>
                <a:spcPct val="140000"/>
              </a:lnSpc>
            </a:pPr>
            <a:r>
              <a:rPr lang="zh-CN" altLang="en-US" sz="2400" b="1" smtClean="0">
                <a:cs typeface="方正兰亭黑简体" pitchFamily="2" charset="-122"/>
              </a:rPr>
              <a:t>词的比喻义是在比喻的基础上所产生的意义，它使用比喻的手法，使语言风格特殊，色彩鲜明。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临时存文件\2021年《金版》一轮  语文（人教版）\18.T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03319" y="668319"/>
            <a:ext cx="8929750" cy="292895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027" name="Picture 3" descr="E:\临时存文件\2021年《金版》一轮  语文（人教版）\19.TIF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189005" y="3668715"/>
            <a:ext cx="9169951" cy="2379674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Group 2"/>
          <p:cNvGraphicFramePr>
            <a:graphicFrameLocks noGrp="1"/>
          </p:cNvGraphicFramePr>
          <p:nvPr>
            <p:ph sz="half" idx="4294967295"/>
          </p:nvPr>
        </p:nvGraphicFramePr>
        <p:xfrm>
          <a:off x="500031" y="896927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1476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1769426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02770" name="Text Box 18"/>
          <p:cNvSpPr txBox="1">
            <a:spLocks noChangeArrowheads="1"/>
          </p:cNvSpPr>
          <p:nvPr/>
        </p:nvSpPr>
        <p:spPr bwMode="auto">
          <a:xfrm>
            <a:off x="1403319" y="739762"/>
            <a:ext cx="9577387" cy="31921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1．鄙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(1)蜀之鄙有二僧，其一贫，其一富________(《为学》)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(2)鄙贱之人，不知将军宽之至此也________(《廉颇蔺相如列传》)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(3)先帝不以臣卑鄙________(《出师表》)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(4)越国以鄙远，君知其难也________(《烛之武退秦师》)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(5)肉食者鄙，未能远谋________(《曹刿论战》)。</a:t>
            </a:r>
            <a:r>
              <a:rPr lang="en-US" altLang="zh-CN" sz="2400" b="1">
                <a:solidFill>
                  <a:srgbClr val="008000"/>
                </a:solidFill>
                <a:cs typeface="方正兰亭黑简体" pitchFamily="2" charset="-122"/>
              </a:rPr>
              <a:t>                                         </a:t>
            </a:r>
            <a:endParaRPr lang="zh-CN" altLang="en-US" sz="2400" b="1">
              <a:solidFill>
                <a:srgbClr val="008000"/>
              </a:solidFill>
              <a:cs typeface="方正兰亭黑简体" pitchFamily="2" charset="-122"/>
            </a:endParaRPr>
          </a:p>
        </p:txBody>
      </p:sp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1403348" y="3931920"/>
            <a:ext cx="9156700" cy="26752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8000"/>
                </a:solidFill>
                <a:cs typeface="方正兰亭黑简体" pitchFamily="2" charset="-122"/>
              </a:rPr>
              <a:t> </a:t>
            </a:r>
            <a:r>
              <a:rPr sz="2400" b="1">
                <a:solidFill>
                  <a:srgbClr val="008000"/>
                </a:solidFill>
                <a:cs typeface="方正兰亭黑简体" pitchFamily="2" charset="-122"/>
              </a:rPr>
              <a:t>[推导助记]　“鄙”原义为“边邑”，边境自然环境“鄙陋”，故有“鄙陋”之义，“鄙陋”自然会受到“轻视”；后也常用作自谦之词，如“鄙人”</a:t>
            </a:r>
            <a:r>
              <a:rPr lang="zh-CN" sz="2400" b="1">
                <a:solidFill>
                  <a:srgbClr val="008000"/>
                </a:solidFill>
                <a:cs typeface="方正兰亭黑简体" pitchFamily="2" charset="-122"/>
              </a:rPr>
              <a:t>。</a:t>
            </a:r>
            <a:endParaRPr sz="2400" b="1">
              <a:solidFill>
                <a:srgbClr val="008000"/>
              </a:solidFill>
              <a:cs typeface="方正兰亭黑简体" pitchFamily="2" charset="-122"/>
            </a:endParaRPr>
          </a:p>
          <a:p>
            <a:pPr>
              <a:lnSpc>
                <a:spcPct val="140000"/>
              </a:lnSpc>
            </a:pPr>
            <a:r>
              <a:rPr sz="2400" b="1">
                <a:solidFill>
                  <a:srgbClr val="C00000"/>
                </a:solidFill>
                <a:cs typeface="方正兰亭黑简体" pitchFamily="2" charset="-122"/>
              </a:rPr>
              <a:t>答案：(1)边界　(2)庸俗，浅陋，鄙俗　(3)目光短浅　(4)边境，连疆　(5)浅陋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70" grpId="0"/>
      <p:bldP spid="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5065</Words>
  <Application>Microsoft Office PowerPoint</Application>
  <PresentationFormat>自定义</PresentationFormat>
  <Paragraphs>465</Paragraphs>
  <Slides>52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5" baseType="lpstr">
      <vt:lpstr>自定义设计方案</vt:lpstr>
      <vt:lpstr>1_自定义设计方案</vt:lpstr>
      <vt:lpstr>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2020-10-21T18:04:40Z</cp:lastPrinted>
  <dcterms:created xsi:type="dcterms:W3CDTF">2020-10-21T18:04:40Z</dcterms:created>
  <dcterms:modified xsi:type="dcterms:W3CDTF">2020-12-04T02:39:59Z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