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sldIdLst>
    <p:sldId id="410" r:id="rId3"/>
    <p:sldId id="412" r:id="rId4"/>
    <p:sldId id="417" r:id="rId5"/>
    <p:sldId id="416" r:id="rId6"/>
    <p:sldId id="415" r:id="rId7"/>
    <p:sldId id="460" r:id="rId8"/>
    <p:sldId id="418" r:id="rId9"/>
    <p:sldId id="419" r:id="rId10"/>
    <p:sldId id="424" r:id="rId11"/>
    <p:sldId id="465" r:id="rId12"/>
    <p:sldId id="425" r:id="rId13"/>
    <p:sldId id="427" r:id="rId14"/>
    <p:sldId id="463" r:id="rId15"/>
    <p:sldId id="464" r:id="rId16"/>
    <p:sldId id="428" r:id="rId17"/>
    <p:sldId id="429" r:id="rId18"/>
    <p:sldId id="420" r:id="rId19"/>
    <p:sldId id="430" r:id="rId20"/>
    <p:sldId id="466" r:id="rId21"/>
    <p:sldId id="431" r:id="rId22"/>
    <p:sldId id="432" r:id="rId23"/>
    <p:sldId id="433" r:id="rId24"/>
    <p:sldId id="434" r:id="rId25"/>
    <p:sldId id="435" r:id="rId26"/>
    <p:sldId id="421" r:id="rId27"/>
    <p:sldId id="422" r:id="rId28"/>
    <p:sldId id="436" r:id="rId29"/>
    <p:sldId id="437" r:id="rId30"/>
    <p:sldId id="438" r:id="rId31"/>
    <p:sldId id="439" r:id="rId32"/>
    <p:sldId id="440" r:id="rId33"/>
    <p:sldId id="441" r:id="rId34"/>
    <p:sldId id="442" r:id="rId35"/>
    <p:sldId id="443" r:id="rId36"/>
    <p:sldId id="411"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user" initials="u"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335.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slideMaster" Target="../slideMasters/slideMaster1.xml" /><Relationship Id="rId2" Type="http://schemas.openxmlformats.org/officeDocument/2006/relationships/tags" Target="../tags/tag2.xml" /><Relationship Id="rId3" Type="http://schemas.openxmlformats.org/officeDocument/2006/relationships/image" Target="../media/image1.png"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image" Target="../media/image2.png"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tags" Target="../tags/tag96.xml" /><Relationship Id="rId11" Type="http://schemas.openxmlformats.org/officeDocument/2006/relationships/tags" Target="../tags/tag97.xml" /><Relationship Id="rId12" Type="http://schemas.openxmlformats.org/officeDocument/2006/relationships/tags" Target="../tags/tag98.xml" /><Relationship Id="rId13" Type="http://schemas.openxmlformats.org/officeDocument/2006/relationships/tags" Target="../tags/tag99.xml" /><Relationship Id="rId14" Type="http://schemas.openxmlformats.org/officeDocument/2006/relationships/tags" Target="../tags/tag100.xml" /><Relationship Id="rId15" Type="http://schemas.openxmlformats.org/officeDocument/2006/relationships/tags" Target="../tags/tag101.xml" /><Relationship Id="rId16" Type="http://schemas.openxmlformats.org/officeDocument/2006/relationships/slideMaster" Target="../slideMasters/slideMaster1.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image" Target="../media/image1.png"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2.xml" /><Relationship Id="rId2" Type="http://schemas.openxmlformats.org/officeDocument/2006/relationships/image" Target="../media/image2.png"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slideMaster" Target="../slideMasters/slideMaster1.xml" /><Relationship Id="rId2" Type="http://schemas.openxmlformats.org/officeDocument/2006/relationships/tags" Target="../tags/tag109.xml" /><Relationship Id="rId3" Type="http://schemas.openxmlformats.org/officeDocument/2006/relationships/image" Target="../media/image3.png" /><Relationship Id="rId4" Type="http://schemas.openxmlformats.org/officeDocument/2006/relationships/tags" Target="../tags/tag110.xml" /><Relationship Id="rId5" Type="http://schemas.openxmlformats.org/officeDocument/2006/relationships/image" Target="../media/image4.png"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17.xml" /><Relationship Id="rId10" Type="http://schemas.openxmlformats.org/officeDocument/2006/relationships/tags" Target="../tags/tag125.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tags" Target="../tags/tag134.xml" /><Relationship Id="rId11" Type="http://schemas.openxmlformats.org/officeDocument/2006/relationships/slideMaster" Target="../slideMasters/slideMaster1.xml" /><Relationship Id="rId2" Type="http://schemas.openxmlformats.org/officeDocument/2006/relationships/tags" Target="../tags/tag127.xml" /><Relationship Id="rId3" Type="http://schemas.openxmlformats.org/officeDocument/2006/relationships/image" Target="../media/image5.pn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35.xml" /><Relationship Id="rId10" Type="http://schemas.openxmlformats.org/officeDocument/2006/relationships/tags" Target="../tags/tag143.xml" /><Relationship Id="rId11" Type="http://schemas.openxmlformats.org/officeDocument/2006/relationships/slideMaster" Target="../slideMasters/slideMaster1.xml" /><Relationship Id="rId2" Type="http://schemas.openxmlformats.org/officeDocument/2006/relationships/tags" Target="../tags/tag136.xml" /><Relationship Id="rId3" Type="http://schemas.openxmlformats.org/officeDocument/2006/relationships/image" Target="../media/image2.png"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44.xml" /><Relationship Id="rId10" Type="http://schemas.openxmlformats.org/officeDocument/2006/relationships/tags" Target="../tags/tag152.xml" /><Relationship Id="rId11" Type="http://schemas.openxmlformats.org/officeDocument/2006/relationships/tags" Target="../tags/tag153.xml" /><Relationship Id="rId12" Type="http://schemas.openxmlformats.org/officeDocument/2006/relationships/tags" Target="../tags/tag154.xml" /><Relationship Id="rId13"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tags" Target="../tags/tag15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55.xm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slideMaster" Target="../slideMasters/slideMaster1.xml" /><Relationship Id="rId2" Type="http://schemas.openxmlformats.org/officeDocument/2006/relationships/tags" Target="../tags/tag156.xml" /><Relationship Id="rId3" Type="http://schemas.openxmlformats.org/officeDocument/2006/relationships/image" Target="../media/image6.png" /><Relationship Id="rId4" Type="http://schemas.openxmlformats.org/officeDocument/2006/relationships/tags" Target="../tags/tag157.xml" /><Relationship Id="rId5" Type="http://schemas.openxmlformats.org/officeDocument/2006/relationships/image" Target="../media/image7.png"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image" Target="../media/image2.png"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tags" Target="../tags/tag20.xml"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1.xml" /><Relationship Id="rId10" Type="http://schemas.openxmlformats.org/officeDocument/2006/relationships/tags" Target="../tags/tag29.xml" /><Relationship Id="rId11" Type="http://schemas.openxmlformats.org/officeDocument/2006/relationships/tags" Target="../tags/tag30.xml" /><Relationship Id="rId12" Type="http://schemas.openxmlformats.org/officeDocument/2006/relationships/tags" Target="../tags/tag31.xml" /><Relationship Id="rId13" Type="http://schemas.openxmlformats.org/officeDocument/2006/relationships/tags" Target="../tags/tag32.xml" /><Relationship Id="rId14" Type="http://schemas.openxmlformats.org/officeDocument/2006/relationships/tags" Target="../tags/tag33.xml" /><Relationship Id="rId15" Type="http://schemas.openxmlformats.org/officeDocument/2006/relationships/tags" Target="../tags/tag34.xml" /><Relationship Id="rId16" Type="http://schemas.openxmlformats.org/officeDocument/2006/relationships/tags" Target="../tags/tag35.xml" /><Relationship Id="rId17" Type="http://schemas.openxmlformats.org/officeDocument/2006/relationships/slideMaster" Target="../slideMasters/slideMaster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image" Target="../media/image1.png"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36.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tags" Target="../tags/tag42.xml" /><Relationship Id="rId9" Type="http://schemas.openxmlformats.org/officeDocument/2006/relationships/tags" Target="../tags/tag4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44.xml" /><Relationship Id="rId10" Type="http://schemas.openxmlformats.org/officeDocument/2006/relationships/tags" Target="../tags/tag52.xml" /><Relationship Id="rId11" Type="http://schemas.openxmlformats.org/officeDocument/2006/relationships/tags" Target="../tags/tag53.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tags" Target="../tags/tag49.xml" /><Relationship Id="rId8" Type="http://schemas.openxmlformats.org/officeDocument/2006/relationships/tags" Target="../tags/tag50.xml" /><Relationship Id="rId9" Type="http://schemas.openxmlformats.org/officeDocument/2006/relationships/tags" Target="../tags/tag5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4.xml" /><Relationship Id="rId10" Type="http://schemas.openxmlformats.org/officeDocument/2006/relationships/tags" Target="../tags/tag62.xml" /><Relationship Id="rId11" Type="http://schemas.openxmlformats.org/officeDocument/2006/relationships/slideMaster" Target="../slideMasters/slideMaster1.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image" Target="../media/image1.png"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tags" Target="../tags/tag74.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image" Target="../media/image2.png"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2"/>
        </a:solidFill>
        <a:effectLst/>
      </p:bgPr>
    </p:bg>
    <p:spTree>
      <p:nvGrpSpPr>
        <p:cNvPr id="1" name=""/>
        <p:cNvGrpSpPr/>
        <p:nvPr>
          <p:custDataLst>
            <p:tags r:id="rId1"/>
          </p:custDataLst>
        </p:nvPr>
      </p:nvGrpSpPr>
      <p:grpSpPr>
        <a:xfrm>
          <a:off x="0" y="0"/>
          <a:ext cx="0" cy="0"/>
        </a:xfrm>
      </p:grpSpPr>
      <p:sp>
        <p:nvSpPr>
          <p:cNvPr id="8" name="图文框 7"/>
          <p:cNvSpPr/>
          <p:nvPr userDrawn="1">
            <p:custDataLst>
              <p:tags r:id="rId2"/>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4"/>
            </p:custDataLst>
          </p:nvPr>
        </p:nvPicPr>
        <p:blipFill>
          <a:blip r:embed="rId3"/>
          <a:stretch>
            <a:fillRect/>
          </a:stretch>
        </p:blipFill>
        <p:spPr>
          <a:xfrm>
            <a:off x="635" y="1270"/>
            <a:ext cx="2932430" cy="4913630"/>
          </a:xfrm>
          <a:prstGeom prst="rect">
            <a:avLst/>
          </a:prstGeom>
        </p:spPr>
      </p:pic>
      <p:pic>
        <p:nvPicPr>
          <p:cNvPr id="10" name="图片 9"/>
          <p:cNvPicPr>
            <a:picLocks noChangeAspect="1"/>
          </p:cNvPicPr>
          <p:nvPr userDrawn="1">
            <p:custDataLst>
              <p:tags r:id="rId5"/>
            </p:custDataLst>
          </p:nvPr>
        </p:nvPicPr>
        <p:blipFill>
          <a:blip r:embed="rId3"/>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6"/>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7"/>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8"/>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9"/>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13"/>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4"/>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chemeClr val="bg2"/>
        </a:solidFill>
        <a:effectLst/>
      </p:bgPr>
    </p:bg>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a:off x="2243984" y="2031816"/>
            <a:ext cx="7704033" cy="3172499"/>
            <a:chOff x="2243984" y="2031816"/>
            <a:chExt cx="7704033" cy="3172499"/>
          </a:xfrm>
        </p:grpSpPr>
        <p:cxnSp>
          <p:nvCxnSpPr>
            <p:cNvPr id="11" name="稻壳儿搜索【幻雨工作室】_3"/>
            <p:cNvCxnSpPr/>
            <p:nvPr>
              <p:custDataLst>
                <p:tags r:id="rId3"/>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4"/>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5"/>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6"/>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7"/>
            </p:custDataLst>
          </p:nvPr>
        </p:nvGrpSpPr>
        <p:grpSpPr>
          <a:xfrm>
            <a:off x="543" y="1087"/>
            <a:ext cx="12190914" cy="6856913"/>
            <a:chOff x="543" y="1087"/>
            <a:chExt cx="12190914" cy="6856913"/>
          </a:xfrm>
        </p:grpSpPr>
        <p:sp>
          <p:nvSpPr>
            <p:cNvPr id="7" name="图文框 6"/>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10"/>
              </p:custDataLst>
            </p:nvPr>
          </p:nvPicPr>
          <p:blipFill>
            <a:blip r:embed="rId9"/>
            <a:stretch>
              <a:fillRect/>
            </a:stretch>
          </p:blipFill>
          <p:spPr>
            <a:xfrm>
              <a:off x="543" y="1087"/>
              <a:ext cx="2932430" cy="4913802"/>
            </a:xfrm>
            <a:prstGeom prst="rect">
              <a:avLst/>
            </a:prstGeom>
          </p:spPr>
        </p:pic>
        <p:pic>
          <p:nvPicPr>
            <p:cNvPr id="9" name="图片 8"/>
            <p:cNvPicPr>
              <a:picLocks noChangeAspect="1"/>
            </p:cNvPicPr>
            <p:nvPr userDrawn="1">
              <p:custDataLst>
                <p:tags r:id="rId11"/>
              </p:custDataLst>
            </p:nvPr>
          </p:nvPicPr>
          <p:blipFill>
            <a:blip r:embed="rId9"/>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5"/>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7"/>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6" name="矩形 5"/>
          <p:cNvSpPr/>
          <p:nvPr userDrawn="1">
            <p:custDataLst>
              <p:tags r:id="rId2"/>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4"/>
            </p:custDataLst>
          </p:nvPr>
        </p:nvPicPr>
        <p:blipFill>
          <a:blip r:embed="rId3"/>
          <a:stretch>
            <a:fillRect/>
          </a:stretch>
        </p:blipFill>
        <p:spPr>
          <a:xfrm>
            <a:off x="635" y="1270"/>
            <a:ext cx="1578610" cy="264604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8" name="矩形 7"/>
          <p:cNvSpPr/>
          <p:nvPr userDrawn="1">
            <p:custDataLst>
              <p:tags r:id="rId4"/>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4"/>
            </p:custDataLst>
          </p:nvPr>
        </p:nvPicPr>
        <p:blipFill>
          <a:blip r:embed="rId3"/>
          <a:stretch>
            <a:fillRect/>
          </a:stretch>
        </p:blipFill>
        <p:spPr>
          <a:xfrm>
            <a:off x="635" y="1270"/>
            <a:ext cx="1219200" cy="204343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pic>
        <p:nvPicPr>
          <p:cNvPr id="12" name="图片 11"/>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10" name="矩形 9"/>
          <p:cNvSpPr/>
          <p:nvPr userDrawn="1">
            <p:custDataLst>
              <p:tags r:id="rId4"/>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4"/>
            </p:custDataLst>
          </p:nvPr>
        </p:nvPicPr>
        <p:blipFill>
          <a:blip r:embed="rId3"/>
          <a:stretch>
            <a:fillRect/>
          </a:stretch>
        </p:blipFill>
        <p:spPr>
          <a:xfrm>
            <a:off x="635" y="1270"/>
            <a:ext cx="1750695" cy="2934970"/>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chemeClr val="bg2"/>
        </a:solidFill>
        <a:effectLst/>
      </p:bgPr>
    </p:bg>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2243984" y="2121355"/>
            <a:ext cx="7704033" cy="3172499"/>
            <a:chOff x="2243984" y="2121355"/>
            <a:chExt cx="7704033" cy="3172499"/>
          </a:xfrm>
        </p:grpSpPr>
        <p:cxnSp>
          <p:nvCxnSpPr>
            <p:cNvPr id="12" name="稻壳儿搜索【幻雨工作室】_4"/>
            <p:cNvCxnSpPr/>
            <p:nvPr>
              <p:custDataLst>
                <p:tags r:id="rId3"/>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4"/>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5"/>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6"/>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7"/>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10"/>
              </p:custDataLst>
            </p:nvPr>
          </p:nvPicPr>
          <p:blipFill>
            <a:blip r:embed="rId9"/>
            <a:stretch>
              <a:fillRect/>
            </a:stretch>
          </p:blipFill>
          <p:spPr>
            <a:xfrm>
              <a:off x="543" y="1087"/>
              <a:ext cx="2932430" cy="4913802"/>
            </a:xfrm>
            <a:prstGeom prst="rect">
              <a:avLst/>
            </a:prstGeom>
          </p:spPr>
        </p:pic>
        <p:pic>
          <p:nvPicPr>
            <p:cNvPr id="10" name="图片 9"/>
            <p:cNvPicPr>
              <a:picLocks noChangeAspect="1"/>
            </p:cNvPicPr>
            <p:nvPr userDrawn="1">
              <p:custDataLst>
                <p:tags r:id="rId11"/>
              </p:custDataLst>
            </p:nvPr>
          </p:nvPicPr>
          <p:blipFill>
            <a:blip r:embed="rId9"/>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5"/>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16"/>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3"/>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5"/>
              </p:custDataLst>
            </p:nvPr>
          </p:nvPicPr>
          <p:blipFill>
            <a:blip r:embed="rId4"/>
            <a:stretch>
              <a:fillRect/>
            </a:stretch>
          </p:blipFill>
          <p:spPr>
            <a:xfrm>
              <a:off x="543" y="1087"/>
              <a:ext cx="2932430" cy="4913802"/>
            </a:xfrm>
            <a:prstGeom prst="rect">
              <a:avLst/>
            </a:prstGeom>
          </p:spPr>
        </p:pic>
        <p:pic>
          <p:nvPicPr>
            <p:cNvPr id="9" name="图片 8"/>
            <p:cNvPicPr>
              <a:picLocks noChangeAspect="1"/>
            </p:cNvPicPr>
            <p:nvPr userDrawn="1">
              <p:custDataLst>
                <p:tags r:id="rId6"/>
              </p:custDataLst>
            </p:nvPr>
          </p:nvPicPr>
          <p:blipFill>
            <a:blip r:embed="rId4"/>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7"/>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64.xml" /><Relationship Id="rId2" Type="http://schemas.openxmlformats.org/officeDocument/2006/relationships/slideLayout" Target="../slideLayouts/slideLayout2.xml" /><Relationship Id="rId20" Type="http://schemas.openxmlformats.org/officeDocument/2006/relationships/tags" Target="../tags/tag165.xml" /><Relationship Id="rId21" Type="http://schemas.openxmlformats.org/officeDocument/2006/relationships/tags" Target="../tags/tag166.xml" /><Relationship Id="rId22" Type="http://schemas.openxmlformats.org/officeDocument/2006/relationships/tags" Target="../tags/tag167.xml" /><Relationship Id="rId23" Type="http://schemas.openxmlformats.org/officeDocument/2006/relationships/tags" Target="../tags/tag168.xml" /><Relationship Id="rId24" Type="http://schemas.openxmlformats.org/officeDocument/2006/relationships/tags" Target="../tags/tag169.xml" /><Relationship Id="rId25" Type="http://schemas.openxmlformats.org/officeDocument/2006/relationships/tags" Target="../tags/tag170.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Override" Target="../theme/themeOverride1.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image" Target="../media/image8.gif" /><Relationship Id="rId8" Type="http://schemas.openxmlformats.org/officeDocument/2006/relationships/tags" Target="../tags/tag2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2.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image" Target="../media/image9.png" /><Relationship Id="rId6" Type="http://schemas.openxmlformats.org/officeDocument/2006/relationships/tags" Target="../tags/tag235.xml" /><Relationship Id="rId7" Type="http://schemas.openxmlformats.org/officeDocument/2006/relationships/tags" Target="../tags/tag23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4.xml" /><Relationship Id="rId11" Type="http://schemas.openxmlformats.org/officeDocument/2006/relationships/tags" Target="../tags/tag255.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 Id="rId8" Type="http://schemas.openxmlformats.org/officeDocument/2006/relationships/tags" Target="../tags/tag252.xml" /><Relationship Id="rId9" Type="http://schemas.openxmlformats.org/officeDocument/2006/relationships/tags" Target="../tags/tag25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4.xml" /><Relationship Id="rId3" Type="http://schemas.openxmlformats.org/officeDocument/2006/relationships/tags" Target="../tags/tag265.xml" /><Relationship Id="rId4" Type="http://schemas.openxmlformats.org/officeDocument/2006/relationships/tags" Target="../tags/tag266.xml" /><Relationship Id="rId5" Type="http://schemas.openxmlformats.org/officeDocument/2006/relationships/tags" Target="../tags/tag26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8.xml" /><Relationship Id="rId3" Type="http://schemas.openxmlformats.org/officeDocument/2006/relationships/tags" Target="../tags/tag299.xml" /><Relationship Id="rId4" Type="http://schemas.openxmlformats.org/officeDocument/2006/relationships/tags" Target="../tags/tag30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hemeOverride" Target="../theme/themeOverride2.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02.xml" /><Relationship Id="rId11" Type="http://schemas.openxmlformats.org/officeDocument/2006/relationships/tags" Target="../tags/tag203.xml" /><Relationship Id="rId12" Type="http://schemas.openxmlformats.org/officeDocument/2006/relationships/tags" Target="../tags/tag204.xml" /><Relationship Id="rId13" Type="http://schemas.openxmlformats.org/officeDocument/2006/relationships/tags" Target="../tags/tag205.xml" /><Relationship Id="rId14" Type="http://schemas.openxmlformats.org/officeDocument/2006/relationships/tags" Target="../tags/tag206.xml" /><Relationship Id="rId15" Type="http://schemas.openxmlformats.org/officeDocument/2006/relationships/tags" Target="../tags/tag207.xml" /><Relationship Id="rId16" Type="http://schemas.openxmlformats.org/officeDocument/2006/relationships/tags" Target="../tags/tag208.xml" /><Relationship Id="rId17" Type="http://schemas.openxmlformats.org/officeDocument/2006/relationships/tags" Target="../tags/tag209.xml" /><Relationship Id="rId18" Type="http://schemas.openxmlformats.org/officeDocument/2006/relationships/tags" Target="../tags/tag210.xml" /><Relationship Id="rId19" Type="http://schemas.openxmlformats.org/officeDocument/2006/relationships/tags" Target="../tags/tag211.xml" /><Relationship Id="rId2" Type="http://schemas.openxmlformats.org/officeDocument/2006/relationships/tags" Target="../tags/tag194.xml" /><Relationship Id="rId20" Type="http://schemas.openxmlformats.org/officeDocument/2006/relationships/tags" Target="../tags/tag212.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5" name="标题 4"/>
          <p:cNvSpPr>
            <a:spLocks noGrp="1"/>
          </p:cNvSpPr>
          <p:nvPr>
            <p:ph type="ctrTitle"/>
            <p:custDataLst>
              <p:tags r:id="rId4"/>
            </p:custDataLst>
          </p:nvPr>
        </p:nvSpPr>
        <p:spPr>
          <a:xfrm>
            <a:off x="2859236" y="2401318"/>
            <a:ext cx="6472258" cy="899167"/>
          </a:xfrm>
        </p:spPr>
        <p:txBody>
          <a:bodyPr/>
          <a:lstStyle/>
          <a:p>
            <a:r>
              <a:rPr lang="zh-CN" altLang="zh-CN"/>
              <a:t>小说阅读七讲</a:t>
            </a:r>
          </a:p>
        </p:txBody>
      </p:sp>
      <p:sp>
        <p:nvSpPr>
          <p:cNvPr id="6" name="副标题 5"/>
          <p:cNvSpPr>
            <a:spLocks noGrp="1"/>
          </p:cNvSpPr>
          <p:nvPr>
            <p:ph type="subTitle" idx="1"/>
            <p:custDataLst>
              <p:tags r:id="rId5"/>
            </p:custDataLst>
          </p:nvPr>
        </p:nvSpPr>
        <p:spPr>
          <a:xfrm>
            <a:off x="2859871" y="3779247"/>
            <a:ext cx="6472258" cy="950984"/>
          </a:xfrm>
        </p:spPr>
        <p:txBody>
          <a:bodyPr/>
          <a:lstStyle/>
          <a:p>
            <a:r>
              <a:rPr lang="zh-CN" altLang="zh-CN" sz="3600">
                <a:solidFill>
                  <a:srgbClr val="FF0000"/>
                </a:solidFill>
                <a:sym typeface="+mn-ea"/>
              </a:rPr>
              <a:t>第一讲  </a:t>
            </a:r>
            <a:r>
              <a:rPr lang="zh-CN" altLang="en-US" sz="3600">
                <a:solidFill>
                  <a:srgbClr val="FF0000"/>
                </a:solidFill>
              </a:rPr>
              <a:t>读懂小说</a:t>
            </a: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8434" name="文本框 4"/>
          <p:cNvSpPr/>
          <p:nvPr>
            <p:custDataLst>
              <p:tags r:id="rId3"/>
            </p:custDataLst>
          </p:nvPr>
        </p:nvSpPr>
        <p:spPr>
          <a:xfrm>
            <a:off x="133350" y="74613"/>
            <a:ext cx="3917950" cy="823912"/>
          </a:xfrm>
          <a:prstGeom prst="rect">
            <a:avLst/>
          </a:prstGeom>
          <a:noFill/>
          <a:ln w="9525">
            <a:noFill/>
          </a:ln>
        </p:spPr>
        <p:txBody>
          <a:bodyPr>
            <a:spAutoFit/>
          </a:bodyPr>
          <a:lstStyle/>
          <a:p>
            <a:r>
              <a:rPr lang="zh-CN" altLang="en-US" sz="4800" b="1">
                <a:solidFill>
                  <a:srgbClr val="FF0000"/>
                </a:solidFill>
              </a:rPr>
              <a:t>情节结构</a:t>
            </a:r>
            <a:r>
              <a:rPr lang="zh-CN" altLang="en-US" sz="4000" b="1"/>
              <a:t> </a:t>
            </a:r>
            <a:r>
              <a:rPr lang="zh-CN" altLang="en-US" sz="4400" b="1"/>
              <a:t>     </a:t>
            </a:r>
            <a:r>
              <a:rPr lang="zh-CN" altLang="en-US" sz="3200" b="1"/>
              <a:t> </a:t>
            </a:r>
            <a:endParaRPr lang="en-US" altLang="zh-CN"/>
          </a:p>
        </p:txBody>
      </p:sp>
      <p:sp>
        <p:nvSpPr>
          <p:cNvPr id="18435" name="文本框 9"/>
          <p:cNvSpPr/>
          <p:nvPr>
            <p:custDataLst>
              <p:tags r:id="rId4"/>
            </p:custDataLst>
          </p:nvPr>
        </p:nvSpPr>
        <p:spPr>
          <a:xfrm>
            <a:off x="377825" y="306388"/>
            <a:ext cx="11237913" cy="4589462"/>
          </a:xfrm>
          <a:prstGeom prst="rect">
            <a:avLst/>
          </a:prstGeom>
          <a:noFill/>
          <a:ln w="9525">
            <a:noFill/>
          </a:ln>
        </p:spPr>
        <p:txBody>
          <a:bodyPr>
            <a:spAutoFit/>
          </a:bodyPr>
          <a:lstStyle/>
          <a:p>
            <a:pPr algn="ctr">
              <a:lnSpc>
                <a:spcPct val="180000"/>
              </a:lnSpc>
            </a:pPr>
            <a:r>
              <a:rPr lang="zh-CN" altLang="en-US" sz="4400" b="1">
                <a:solidFill>
                  <a:srgbClr val="0000FF"/>
                </a:solidFill>
              </a:rPr>
              <a:t>怎样讲故事？</a:t>
            </a:r>
          </a:p>
          <a:p>
            <a:pPr>
              <a:lnSpc>
                <a:spcPct val="270000"/>
              </a:lnSpc>
            </a:pPr>
            <a:r>
              <a:rPr lang="zh-CN" altLang="en-US" sz="4000" b="1"/>
              <a:t>     情节结构安排的特点？</a:t>
            </a:r>
          </a:p>
          <a:p>
            <a:pPr>
              <a:lnSpc>
                <a:spcPct val="270000"/>
              </a:lnSpc>
            </a:pPr>
            <a:r>
              <a:rPr lang="zh-CN" altLang="en-US" sz="4000" b="1"/>
              <a:t>    如此安排的作用？</a:t>
            </a:r>
          </a:p>
        </p:txBody>
      </p:sp>
      <p:sp>
        <p:nvSpPr>
          <p:cNvPr id="18436" name="文本框 11"/>
          <p:cNvSpPr/>
          <p:nvPr>
            <p:custDataLst>
              <p:tags r:id="rId5"/>
            </p:custDataLst>
          </p:nvPr>
        </p:nvSpPr>
        <p:spPr>
          <a:xfrm>
            <a:off x="561975" y="2835275"/>
            <a:ext cx="11396663" cy="1187450"/>
          </a:xfrm>
          <a:prstGeom prst="rect">
            <a:avLst/>
          </a:prstGeom>
          <a:noFill/>
          <a:ln w="9525">
            <a:noFill/>
          </a:ln>
        </p:spPr>
        <p:txBody>
          <a:bodyPr>
            <a:spAutoFit/>
          </a:bodyPr>
          <a:lstStyle/>
          <a:p>
            <a:pPr defTabSz="914400">
              <a:lnSpc>
                <a:spcPct val="200000"/>
              </a:lnSpc>
              <a:buClrTx/>
              <a:buSzTx/>
              <a:buFontTx/>
            </a:pPr>
            <a:r>
              <a:rPr lang="zh-CN" altLang="en-US" sz="3600" b="1">
                <a:solidFill>
                  <a:srgbClr val="0000FF"/>
                </a:solidFill>
                <a:latin typeface="楷体" panose="02010609060101010101" charset="-122"/>
                <a:ea typeface="楷体" panose="02010609060101010101" charset="-122"/>
                <a:sym typeface="宋体" panose="02010600030101010101" pitchFamily="2" charset="-122"/>
              </a:rPr>
              <a:t>叙述人称、叙述视角、叙述方式、情节安排手法</a:t>
            </a:r>
          </a:p>
        </p:txBody>
      </p:sp>
      <p:sp>
        <p:nvSpPr>
          <p:cNvPr id="18437" name="文本框 12"/>
          <p:cNvSpPr/>
          <p:nvPr>
            <p:custDataLst>
              <p:tags r:id="rId6"/>
            </p:custDataLst>
          </p:nvPr>
        </p:nvSpPr>
        <p:spPr>
          <a:xfrm>
            <a:off x="561975" y="4867275"/>
            <a:ext cx="9891713" cy="639763"/>
          </a:xfrm>
          <a:prstGeom prst="rect">
            <a:avLst/>
          </a:prstGeom>
          <a:noFill/>
          <a:ln w="9525">
            <a:noFill/>
          </a:ln>
        </p:spPr>
        <p:txBody>
          <a:bodyPr>
            <a:spAutoFit/>
          </a:bodyPr>
          <a:lstStyle/>
          <a:p>
            <a:pPr defTabSz="914400">
              <a:buClrTx/>
              <a:buSzTx/>
              <a:buFontTx/>
            </a:pPr>
            <a:r>
              <a:rPr lang="zh-CN" altLang="en-US" sz="3600" b="1">
                <a:solidFill>
                  <a:srgbClr val="0000FF"/>
                </a:solidFill>
                <a:latin typeface="楷体" panose="02010609060101010101" charset="-122"/>
                <a:ea typeface="楷体" panose="02010609060101010101" charset="-122"/>
                <a:sym typeface="Wingdings"/>
              </a:rPr>
              <a:t>四方面（情节、环境、人物、主题）</a:t>
            </a:r>
            <a:r>
              <a:rPr lang="zh-CN" altLang="en-US" sz="3600" b="1">
                <a:solidFill>
                  <a:srgbClr val="FF0000"/>
                </a:solidFill>
                <a:latin typeface="楷体" panose="02010609060101010101" charset="-122"/>
                <a:ea typeface="楷体" panose="02010609060101010101" charset="-122"/>
                <a:sym typeface="Wingdings"/>
              </a:rPr>
              <a:t>＋</a:t>
            </a:r>
            <a:r>
              <a:rPr lang="zh-CN" altLang="en-US" sz="3600" b="1">
                <a:solidFill>
                  <a:srgbClr val="0000FF"/>
                </a:solidFill>
                <a:latin typeface="楷体" panose="02010609060101010101" charset="-122"/>
                <a:ea typeface="楷体" panose="02010609060101010101" charset="-122"/>
                <a:sym typeface="Wingdings"/>
              </a:rPr>
              <a:t>一读者</a:t>
            </a:r>
            <a:endParaRPr lang="zh-CN" altLang="en-US" sz="3600" b="1">
              <a:solidFill>
                <a:srgbClr val="0000FF"/>
              </a:solidFill>
              <a:latin typeface="楷体" panose="02010609060101010101" charset="-122"/>
              <a:ea typeface="楷体" panose="02010609060101010101" charset="-122"/>
            </a:endParaRPr>
          </a:p>
        </p:txBody>
      </p:sp>
      <p:pic>
        <p:nvPicPr>
          <p:cNvPr id="18438" name="图片 2" descr="五角星"/>
          <p:cNvPicPr>
            <a:picLocks noChangeAspect="1"/>
          </p:cNvPicPr>
          <p:nvPr>
            <p:custDataLst>
              <p:tags r:id="rId8"/>
            </p:custDataLst>
          </p:nvPr>
        </p:nvPicPr>
        <p:blipFill>
          <a:blip r:embed="rId7"/>
          <a:stretch>
            <a:fillRect/>
          </a:stretch>
        </p:blipFill>
        <p:spPr>
          <a:xfrm>
            <a:off x="466725" y="2487613"/>
            <a:ext cx="463550" cy="463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fill="hold"/>
                                        <p:tgtEl>
                                          <p:spTgt spid="1843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blinds(horizontal)">
                                      <p:cBhvr>
                                        <p:cTn id="13" dur="500" fill="hold"/>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sz="3555" kern="100" spc="0" noProof="0">
                <a:ln>
                  <a:noFill/>
                </a:ln>
                <a:solidFill>
                  <a:srgbClr val="0000FF"/>
                </a:solidFill>
                <a:effectLst/>
                <a:uLnTx/>
                <a:latin typeface="Cambria" panose="02040503050406030204"/>
                <a:ea typeface="黑体" panose="02010609060101010101" charset="-122"/>
                <a:cs typeface="+mn-cs"/>
                <a:sym typeface="+mn-ea"/>
              </a:rPr>
              <a:t>1</a:t>
            </a:r>
            <a:r>
              <a:rPr lang="zh-CN" altLang="en-US" sz="3555" kern="100" spc="0" noProof="0">
                <a:ln>
                  <a:noFill/>
                </a:ln>
                <a:solidFill>
                  <a:srgbClr val="0000FF"/>
                </a:solidFill>
                <a:effectLst/>
                <a:uLnTx/>
                <a:latin typeface="Cambria" panose="02040503050406030204"/>
                <a:ea typeface="黑体" panose="02010609060101010101" charset="-122"/>
                <a:cs typeface="+mn-cs"/>
                <a:sym typeface="+mn-ea"/>
              </a:rPr>
              <a:t>、情节梳理、概括类</a:t>
            </a:r>
            <a:br>
              <a:rPr kumimoji="0" lang="zh-CN" altLang="zh-CN" b="1" i="0" u="none" strike="noStrike" kern="100" cap="none" spc="0" normalizeH="0" baseline="0" noProof="0">
                <a:ln>
                  <a:noFill/>
                </a:ln>
                <a:solidFill>
                  <a:srgbClr val="0000FF"/>
                </a:solidFill>
                <a:effectLst/>
                <a:uLnTx/>
                <a:uFillTx/>
                <a:latin typeface="Cambria" panose="02040503050406030204"/>
                <a:ea typeface="黑体" panose="02010609060101010101" charset="-122"/>
                <a:cs typeface="+mn-cs"/>
              </a:rPr>
            </a:br>
            <a:endParaRPr lang="zh-CN" altLang="en-US"/>
          </a:p>
        </p:txBody>
      </p:sp>
      <p:sp>
        <p:nvSpPr>
          <p:cNvPr id="3" name="文本框 2"/>
          <p:cNvSpPr txBox="1"/>
          <p:nvPr>
            <p:custDataLst>
              <p:tags r:id="rId4"/>
            </p:custDataLst>
          </p:nvPr>
        </p:nvSpPr>
        <p:spPr>
          <a:xfrm>
            <a:off x="588010" y="1139190"/>
            <a:ext cx="11196320" cy="5507990"/>
          </a:xfrm>
          <a:prstGeom prst="rect">
            <a:avLst/>
          </a:prstGeom>
          <a:noFill/>
        </p:spPr>
        <p:txBody>
          <a:bodyPr wrap="square" rtlCol="0" anchor="t">
            <a:spAutoFit/>
          </a:bodyPr>
          <a:lstStyle/>
          <a:p>
            <a:r>
              <a:rPr lang="en-US" altLang="zh-CN" sz="3200" b="1">
                <a:solidFill>
                  <a:srgbClr val="0000FF"/>
                </a:solidFill>
                <a:latin typeface="宋体" panose="02010600030101010101" pitchFamily="2" charset="-122"/>
                <a:ea typeface="宋体" pitchFamily="2" charset="-122"/>
                <a:sym typeface="+mn-ea"/>
              </a:rPr>
              <a:t>①</a:t>
            </a:r>
            <a:r>
              <a:rPr lang="zh-CN" altLang="en-US" sz="3200" b="1">
                <a:solidFill>
                  <a:srgbClr val="0000FF"/>
                </a:solidFill>
                <a:latin typeface="黑体" panose="02010609060101010101" charset="-122"/>
                <a:ea typeface="黑体" panose="02010609060101010101" charset="-122"/>
                <a:sym typeface="+mn-ea"/>
              </a:rPr>
              <a:t>按时间顺序概括</a:t>
            </a:r>
            <a:r>
              <a:rPr lang="zh-CN" altLang="en-US" sz="3200" b="1" smtClean="0">
                <a:solidFill>
                  <a:srgbClr val="0000FF"/>
                </a:solidFill>
                <a:latin typeface="黑体" panose="02010609060101010101" charset="-122"/>
                <a:ea typeface="黑体" panose="02010609060101010101" charset="-122"/>
                <a:sym typeface="+mn-ea"/>
              </a:rPr>
              <a:t>：</a:t>
            </a:r>
            <a:r>
              <a:rPr lang="zh-CN" altLang="en-US" sz="3200" b="1" smtClean="0">
                <a:solidFill>
                  <a:srgbClr val="FF0000"/>
                </a:solidFill>
                <a:latin typeface="黑体" panose="02010609060101010101" charset="-122"/>
                <a:ea typeface="黑体" panose="02010609060101010101" charset="-122"/>
                <a:sym typeface="+mn-ea"/>
              </a:rPr>
              <a:t>序幕、</a:t>
            </a:r>
            <a:r>
              <a:rPr lang="zh-CN" altLang="en-US" sz="3200" b="1" smtClean="0">
                <a:solidFill>
                  <a:srgbClr val="FF0000"/>
                </a:solidFill>
                <a:latin typeface="宋体" panose="02010600030101010101" pitchFamily="2" charset="-122"/>
                <a:ea typeface="宋体" pitchFamily="2" charset="-122"/>
                <a:sym typeface="+mn-ea"/>
              </a:rPr>
              <a:t>开</a:t>
            </a:r>
            <a:r>
              <a:rPr lang="zh-CN" altLang="en-US" sz="3200" b="1">
                <a:solidFill>
                  <a:srgbClr val="FF0000"/>
                </a:solidFill>
                <a:latin typeface="宋体" panose="02010600030101010101" pitchFamily="2" charset="-122"/>
                <a:ea typeface="宋体" pitchFamily="2" charset="-122"/>
                <a:sym typeface="+mn-ea"/>
              </a:rPr>
              <a:t>端、发展、高潮、结局。</a:t>
            </a:r>
            <a:endParaRPr lang="zh-CN" altLang="en-US" sz="3200" b="1">
              <a:solidFill>
                <a:srgbClr val="FF0000"/>
              </a:solidFill>
              <a:latin typeface="宋体" panose="02010600030101010101" pitchFamily="2" charset="-122"/>
              <a:ea typeface="宋体" pitchFamily="2" charset="-122"/>
            </a:endParaRPr>
          </a:p>
          <a:p>
            <a:endParaRPr lang="zh-CN" altLang="zh-CN" sz="3200" b="1">
              <a:latin typeface="Times New Roman" pitchFamily="18" charset="0"/>
              <a:ea typeface="宋体" pitchFamily="2" charset="-122"/>
              <a:sym typeface="+mn-ea"/>
            </a:endParaRPr>
          </a:p>
          <a:p>
            <a:r>
              <a:rPr lang="en-US" altLang="zh-CN" sz="3200" b="1">
                <a:solidFill>
                  <a:srgbClr val="0000FF"/>
                </a:solidFill>
                <a:latin typeface="宋体" panose="02010600030101010101" pitchFamily="2" charset="-122"/>
                <a:ea typeface="宋体" pitchFamily="2" charset="-122"/>
                <a:sym typeface="+mn-ea"/>
              </a:rPr>
              <a:t>②</a:t>
            </a:r>
            <a:r>
              <a:rPr lang="zh-CN" altLang="en-US" sz="3200" b="1">
                <a:solidFill>
                  <a:srgbClr val="0000FF"/>
                </a:solidFill>
                <a:latin typeface="黑体" panose="02010609060101010101" charset="-122"/>
                <a:ea typeface="黑体" panose="02010609060101010101" charset="-122"/>
                <a:sym typeface="+mn-ea"/>
              </a:rPr>
              <a:t>按空间顺序概括：</a:t>
            </a:r>
            <a:r>
              <a:rPr lang="zh-CN" altLang="en-US" sz="3200" b="1">
                <a:solidFill>
                  <a:srgbClr val="FF0000"/>
                </a:solidFill>
                <a:latin typeface="宋体" panose="02010600030101010101" pitchFamily="2" charset="-122"/>
                <a:ea typeface="宋体" pitchFamily="2" charset="-122"/>
                <a:sym typeface="+mn-ea"/>
              </a:rPr>
              <a:t>一个场面</a:t>
            </a:r>
            <a:r>
              <a:rPr lang="en-US" altLang="zh-CN" sz="3200" b="1">
                <a:solidFill>
                  <a:srgbClr val="FF0000"/>
                </a:solidFill>
                <a:latin typeface="Times New Roman" pitchFamily="18" charset="0"/>
                <a:ea typeface="宋体" pitchFamily="2" charset="-122"/>
                <a:sym typeface="+mn-ea"/>
              </a:rPr>
              <a:t>(</a:t>
            </a:r>
            <a:r>
              <a:rPr lang="zh-CN" altLang="en-US" sz="3200" b="1">
                <a:solidFill>
                  <a:srgbClr val="FF0000"/>
                </a:solidFill>
                <a:latin typeface="楷体_GB2312" pitchFamily="49" charset="-122"/>
                <a:ea typeface="楷体_GB2312" pitchFamily="49" charset="-122"/>
                <a:sym typeface="+mn-ea"/>
              </a:rPr>
              <a:t>地点</a:t>
            </a:r>
            <a:r>
              <a:rPr lang="en-US" altLang="zh-CN" sz="3200" b="1">
                <a:solidFill>
                  <a:srgbClr val="FF0000"/>
                </a:solidFill>
                <a:latin typeface="Times New Roman" pitchFamily="18" charset="0"/>
                <a:ea typeface="宋体" pitchFamily="2" charset="-122"/>
                <a:sym typeface="+mn-ea"/>
              </a:rPr>
              <a:t>)</a:t>
            </a:r>
            <a:r>
              <a:rPr lang="zh-CN" altLang="en-US" sz="3200" b="1">
                <a:latin typeface="宋体" panose="02010600030101010101" pitchFamily="2" charset="-122"/>
                <a:ea typeface="宋体" pitchFamily="2" charset="-122"/>
                <a:sym typeface="+mn-ea"/>
              </a:rPr>
              <a:t>就是一个情节，场面变化情节就会变化。</a:t>
            </a:r>
            <a:endParaRPr lang="en-US" altLang="zh-CN" sz="3200" b="1">
              <a:latin typeface="宋体" panose="02010600030101010101" pitchFamily="2" charset="-122"/>
              <a:ea typeface="宋体" pitchFamily="2" charset="-122"/>
            </a:endParaRPr>
          </a:p>
          <a:p>
            <a:r>
              <a:rPr lang="en-US" altLang="zh-CN" sz="3200" b="1">
                <a:latin typeface="宋体" panose="02010600030101010101" pitchFamily="2" charset="-122"/>
                <a:ea typeface="宋体" pitchFamily="2" charset="-122"/>
                <a:sym typeface="+mn-ea"/>
              </a:rPr>
              <a:t>     </a:t>
            </a:r>
            <a:r>
              <a:rPr lang="zh-CN" altLang="en-US" sz="3200" b="1">
                <a:latin typeface="Times New Roman" pitchFamily="18" charset="0"/>
                <a:ea typeface="宋体" pitchFamily="2" charset="-122"/>
                <a:sym typeface="+mn-ea"/>
              </a:rPr>
              <a:t>如</a:t>
            </a:r>
            <a:r>
              <a:rPr lang="zh-CN" altLang="zh-CN" sz="3200" b="1">
                <a:latin typeface="Times New Roman" pitchFamily="18" charset="0"/>
                <a:ea typeface="宋体" pitchFamily="2" charset="-122"/>
                <a:sym typeface="+mn-ea"/>
              </a:rPr>
              <a:t>《</a:t>
            </a:r>
            <a:r>
              <a:rPr lang="zh-CN" altLang="en-US" sz="3200" b="1">
                <a:latin typeface="Times New Roman" pitchFamily="18" charset="0"/>
                <a:ea typeface="宋体" pitchFamily="2" charset="-122"/>
                <a:sym typeface="+mn-ea"/>
              </a:rPr>
              <a:t>林教头风雪山神庙</a:t>
            </a:r>
            <a:r>
              <a:rPr lang="zh-CN" altLang="zh-CN" sz="3200" b="1">
                <a:latin typeface="Times New Roman" pitchFamily="18" charset="0"/>
                <a:ea typeface="宋体" pitchFamily="2" charset="-122"/>
                <a:sym typeface="+mn-ea"/>
              </a:rPr>
              <a:t>》</a:t>
            </a:r>
            <a:r>
              <a:rPr lang="zh-CN" altLang="en-US" sz="3200" b="1">
                <a:latin typeface="Times New Roman" pitchFamily="18" charset="0"/>
                <a:ea typeface="宋体" pitchFamily="2" charset="-122"/>
                <a:sym typeface="+mn-ea"/>
              </a:rPr>
              <a:t>：酒店遇故交</a:t>
            </a:r>
            <a:r>
              <a:rPr lang="zh-CN" altLang="en-US" sz="3200" b="1">
                <a:latin typeface="宋体" panose="02010600030101010101" pitchFamily="2" charset="-122"/>
                <a:ea typeface="宋体" pitchFamily="2" charset="-122"/>
                <a:sym typeface="+mn-ea"/>
              </a:rPr>
              <a:t>→</a:t>
            </a:r>
            <a:r>
              <a:rPr lang="zh-CN" altLang="en-US" sz="3200" b="1">
                <a:latin typeface="Times New Roman" pitchFamily="18" charset="0"/>
                <a:ea typeface="宋体" pitchFamily="2" charset="-122"/>
                <a:sym typeface="+mn-ea"/>
              </a:rPr>
              <a:t>市场买刀寻仇人</a:t>
            </a:r>
            <a:r>
              <a:rPr lang="zh-CN" altLang="en-US" sz="3200" b="1">
                <a:latin typeface="宋体" panose="02010600030101010101" pitchFamily="2" charset="-122"/>
                <a:ea typeface="宋体" pitchFamily="2" charset="-122"/>
                <a:sym typeface="+mn-ea"/>
              </a:rPr>
              <a:t>→</a:t>
            </a:r>
            <a:r>
              <a:rPr lang="zh-CN" altLang="en-US" sz="3200" b="1">
                <a:latin typeface="Times New Roman" pitchFamily="18" charset="0"/>
                <a:ea typeface="宋体" pitchFamily="2" charset="-122"/>
                <a:sym typeface="+mn-ea"/>
              </a:rPr>
              <a:t>看管草料场</a:t>
            </a:r>
            <a:r>
              <a:rPr lang="zh-CN" altLang="en-US" sz="3200" b="1">
                <a:latin typeface="宋体" panose="02010600030101010101" pitchFamily="2" charset="-122"/>
                <a:ea typeface="宋体" pitchFamily="2" charset="-122"/>
                <a:sym typeface="+mn-ea"/>
              </a:rPr>
              <a:t>→</a:t>
            </a:r>
            <a:r>
              <a:rPr lang="zh-CN" altLang="en-US" sz="3200" b="1">
                <a:latin typeface="Times New Roman" pitchFamily="18" charset="0"/>
                <a:ea typeface="宋体" pitchFamily="2" charset="-122"/>
                <a:sym typeface="+mn-ea"/>
              </a:rPr>
              <a:t>山神庙复仇。</a:t>
            </a:r>
            <a:endParaRPr lang="zh-CN" altLang="en-US" sz="3200">
              <a:latin typeface="宋体" panose="02010600030101010101" pitchFamily="2" charset="-122"/>
              <a:ea typeface="宋体" pitchFamily="2" charset="-122"/>
            </a:endParaRPr>
          </a:p>
          <a:p>
            <a:endParaRPr lang="zh-CN" altLang="en-US" sz="3200" b="1">
              <a:latin typeface="Times New Roman" pitchFamily="18" charset="0"/>
              <a:ea typeface="宋体" pitchFamily="2" charset="-122"/>
            </a:endParaRPr>
          </a:p>
          <a:p>
            <a:r>
              <a:rPr lang="en-US" altLang="zh-CN" sz="3200" b="1">
                <a:solidFill>
                  <a:srgbClr val="0000FF"/>
                </a:solidFill>
                <a:latin typeface="Times New Roman" pitchFamily="18" charset="0"/>
                <a:ea typeface="宋体" pitchFamily="2" charset="-122"/>
                <a:sym typeface="+mn-ea"/>
              </a:rPr>
              <a:t>③</a:t>
            </a:r>
            <a:r>
              <a:rPr lang="zh-CN" altLang="en-US" sz="3200" b="1">
                <a:solidFill>
                  <a:srgbClr val="0000FF"/>
                </a:solidFill>
                <a:latin typeface="黑体" panose="02010609060101010101" charset="-122"/>
                <a:ea typeface="黑体" panose="02010609060101010101" charset="-122"/>
                <a:sym typeface="+mn-ea"/>
              </a:rPr>
              <a:t>寻找线索后概括：</a:t>
            </a:r>
            <a:r>
              <a:rPr lang="zh-CN" altLang="en-US" sz="3200" b="1">
                <a:latin typeface="宋体" panose="02010600030101010101" pitchFamily="2" charset="-122"/>
                <a:ea typeface="宋体" pitchFamily="2" charset="-122"/>
                <a:sym typeface="+mn-ea"/>
              </a:rPr>
              <a:t>可以寻找</a:t>
            </a:r>
            <a:r>
              <a:rPr lang="zh-CN" altLang="en-US" sz="3200" b="1" u="sng">
                <a:latin typeface="宋体" panose="02010600030101010101" pitchFamily="2" charset="-122"/>
                <a:ea typeface="宋体" pitchFamily="2" charset="-122"/>
                <a:sym typeface="+mn-ea"/>
              </a:rPr>
              <a:t>事物线、情感线、对比线</a:t>
            </a:r>
            <a:r>
              <a:rPr lang="zh-CN" altLang="en-US" sz="3200" b="1">
                <a:latin typeface="宋体" panose="02010600030101010101" pitchFamily="2" charset="-122"/>
                <a:ea typeface="宋体" pitchFamily="2" charset="-122"/>
                <a:sym typeface="+mn-ea"/>
              </a:rPr>
              <a:t>等。</a:t>
            </a:r>
            <a:endParaRPr lang="zh-CN" altLang="en-US" sz="3200" b="1">
              <a:latin typeface="宋体" panose="02010600030101010101" pitchFamily="2" charset="-122"/>
              <a:ea typeface="宋体" pitchFamily="2" charset="-122"/>
            </a:endParaRPr>
          </a:p>
          <a:p>
            <a:r>
              <a:rPr lang="en-US" altLang="zh-CN" sz="3200" b="1">
                <a:latin typeface="Times New Roman" pitchFamily="18" charset="0"/>
                <a:ea typeface="宋体" pitchFamily="2" charset="-122"/>
                <a:sym typeface="+mn-ea"/>
              </a:rPr>
              <a:t>       </a:t>
            </a:r>
            <a:r>
              <a:rPr lang="zh-CN" altLang="zh-CN" sz="3200" b="1">
                <a:latin typeface="Times New Roman" pitchFamily="18" charset="0"/>
                <a:ea typeface="宋体" pitchFamily="2" charset="-122"/>
                <a:sym typeface="+mn-ea"/>
              </a:rPr>
              <a:t>小说《项链》中的线索是项链，女主人公“</a:t>
            </a:r>
            <a:r>
              <a:rPr lang="zh-CN" altLang="zh-CN" sz="3200" b="1">
                <a:solidFill>
                  <a:srgbClr val="0000FF"/>
                </a:solidFill>
                <a:latin typeface="Times New Roman" pitchFamily="18" charset="0"/>
                <a:ea typeface="宋体" pitchFamily="2" charset="-122"/>
                <a:sym typeface="+mn-ea"/>
              </a:rPr>
              <a:t>借项链→失项链→赔项链→还债务→发现项链是赝品”</a:t>
            </a:r>
            <a:r>
              <a:rPr lang="zh-CN" altLang="zh-CN" sz="3200" b="1">
                <a:latin typeface="Times New Roman" pitchFamily="18" charset="0"/>
                <a:ea typeface="宋体" pitchFamily="2" charset="-122"/>
                <a:sym typeface="+mn-ea"/>
              </a:rPr>
              <a:t>，都与“项链”有关。</a:t>
            </a:r>
            <a:endParaRPr lang="zh-CN" altLang="en-US" sz="3200"/>
          </a:p>
        </p:txBody>
      </p:sp>
      <p:pic>
        <p:nvPicPr>
          <p:cNvPr id="4" name="New picture"/>
          <p:cNvPicPr/>
          <p:nvPr>
            <p:custDataLst>
              <p:tags r:id="rId6"/>
            </p:custDataLst>
          </p:nvPr>
        </p:nvPicPr>
        <p:blipFill>
          <a:blip r:embed="rId5"/>
          <a:stretch>
            <a:fillRect/>
          </a:stretch>
        </p:blipFill>
        <p:spPr>
          <a:xfrm>
            <a:off x="12649200" y="12623800"/>
            <a:ext cx="330200" cy="241300"/>
          </a:xfrm>
          <a:prstGeom prst="cube">
            <a:avLst/>
          </a:prstGeom>
        </p:spPr>
      </p:pic>
    </p:spTree>
    <p:custDataLst>
      <p:tags r:id="rId7"/>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第二步</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精读</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明白小说塑造了一个</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群</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怎样的人</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1184910" y="1302385"/>
            <a:ext cx="8352790" cy="4399915"/>
          </a:xfrm>
          <a:prstGeom prst="rect">
            <a:avLst/>
          </a:prstGeom>
          <a:noFill/>
        </p:spPr>
        <p:txBody>
          <a:bodyPr wrap="square" rtlCol="0" anchor="t">
            <a:spAutoFit/>
          </a:bodyPr>
          <a:lstStyle/>
          <a:p>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小说是最能表现人的艺术</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人物是小说的核心。无论是叙事还是描写</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都是为塑造人物服务的。因此</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分析人物独特、鲜明的个性</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要从这些叙事和描写</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如人物的外貌、语言、动作、心理描写</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入手</a:t>
            </a:r>
            <a:r>
              <a:rPr lang="en-US" altLang="zh-CN" sz="40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4000">
                <a:solidFill>
                  <a:srgbClr val="000000"/>
                </a:solidFill>
                <a:latin typeface="宋体" panose="02010600030101010101" pitchFamily="2" charset="-122"/>
                <a:ea typeface="宋体" pitchFamily="2" charset="-122"/>
                <a:cs typeface="宋体" panose="02010600030101010101" pitchFamily="2" charset="-122"/>
                <a:sym typeface="+mn-ea"/>
              </a:rPr>
              <a:t>在阅读时需要关注作品中的这些语句。</a:t>
            </a:r>
            <a:endParaRPr lang="zh-CN" altLang="en-US" sz="40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4338" name="文本框 3"/>
          <p:cNvSpPr/>
          <p:nvPr>
            <p:custDataLst>
              <p:tags r:id="rId3"/>
            </p:custDataLst>
          </p:nvPr>
        </p:nvSpPr>
        <p:spPr>
          <a:xfrm>
            <a:off x="146050" y="12700"/>
            <a:ext cx="2557463" cy="762000"/>
          </a:xfrm>
          <a:prstGeom prst="rect">
            <a:avLst/>
          </a:prstGeom>
          <a:noFill/>
          <a:ln w="9525">
            <a:noFill/>
          </a:ln>
        </p:spPr>
        <p:txBody>
          <a:bodyPr>
            <a:spAutoFit/>
          </a:bodyPr>
          <a:lstStyle/>
          <a:p>
            <a:r>
              <a:rPr lang="zh-CN" altLang="en-US" sz="4400" b="1">
                <a:solidFill>
                  <a:srgbClr val="FF0000"/>
                </a:solidFill>
              </a:rPr>
              <a:t>人物形象</a:t>
            </a:r>
            <a:r>
              <a:rPr lang="zh-CN" altLang="en-US" sz="4000" b="1">
                <a:solidFill>
                  <a:srgbClr val="FF0000"/>
                </a:solidFill>
              </a:rPr>
              <a:t>        </a:t>
            </a:r>
            <a:endParaRPr lang="en-US" altLang="zh-CN" sz="3200" b="1"/>
          </a:p>
        </p:txBody>
      </p:sp>
      <p:sp>
        <p:nvSpPr>
          <p:cNvPr id="14339" name="文本框 9"/>
          <p:cNvSpPr/>
          <p:nvPr>
            <p:custDataLst>
              <p:tags r:id="rId4"/>
            </p:custDataLst>
          </p:nvPr>
        </p:nvSpPr>
        <p:spPr>
          <a:xfrm>
            <a:off x="2324100" y="1038225"/>
            <a:ext cx="6599238" cy="3698875"/>
          </a:xfrm>
          <a:prstGeom prst="rect">
            <a:avLst/>
          </a:prstGeom>
          <a:noFill/>
          <a:ln w="9525">
            <a:noFill/>
          </a:ln>
        </p:spPr>
        <p:txBody>
          <a:bodyPr>
            <a:spAutoFit/>
          </a:bodyPr>
          <a:lstStyle/>
          <a:p>
            <a:pPr algn="ctr">
              <a:lnSpc>
                <a:spcPct val="160000"/>
              </a:lnSpc>
            </a:pPr>
            <a:r>
              <a:rPr lang="zh-CN" altLang="en-US" sz="4000" b="1">
                <a:solidFill>
                  <a:srgbClr val="0000FF"/>
                </a:solidFill>
              </a:rPr>
              <a:t>谁的故事？</a:t>
            </a:r>
          </a:p>
          <a:p>
            <a:pPr>
              <a:lnSpc>
                <a:spcPct val="160000"/>
              </a:lnSpc>
            </a:pPr>
            <a:r>
              <a:rPr lang="zh-CN" altLang="en-US" sz="3600" b="1"/>
              <a:t>主要人物</a:t>
            </a:r>
          </a:p>
          <a:p>
            <a:pPr>
              <a:lnSpc>
                <a:spcPct val="160000"/>
              </a:lnSpc>
            </a:pPr>
            <a:endParaRPr lang="zh-CN" altLang="en-US" sz="3600" b="1"/>
          </a:p>
          <a:p>
            <a:pPr>
              <a:lnSpc>
                <a:spcPct val="160000"/>
              </a:lnSpc>
            </a:pPr>
            <a:r>
              <a:rPr lang="zh-CN" altLang="en-US" sz="3600" b="1"/>
              <a:t>次要人物</a:t>
            </a:r>
          </a:p>
        </p:txBody>
      </p:sp>
      <p:sp>
        <p:nvSpPr>
          <p:cNvPr id="14340" name="文本框 10"/>
          <p:cNvSpPr/>
          <p:nvPr>
            <p:custDataLst>
              <p:tags r:id="rId5"/>
            </p:custDataLst>
          </p:nvPr>
        </p:nvSpPr>
        <p:spPr>
          <a:xfrm>
            <a:off x="4664075" y="2349500"/>
            <a:ext cx="6376988" cy="639763"/>
          </a:xfrm>
          <a:prstGeom prst="rect">
            <a:avLst/>
          </a:prstGeom>
          <a:noFill/>
          <a:ln w="9525">
            <a:noFill/>
          </a:ln>
        </p:spPr>
        <p:txBody>
          <a:bodyPr>
            <a:spAutoFit/>
          </a:bodyPr>
          <a:lstStyle/>
          <a:p>
            <a:pPr defTabSz="914400">
              <a:buClrTx/>
              <a:buSzTx/>
              <a:buFontTx/>
            </a:pPr>
            <a:r>
              <a:rPr lang="zh-CN" altLang="en-US" sz="3600" b="1">
                <a:solidFill>
                  <a:srgbClr val="0000FF"/>
                </a:solidFill>
                <a:latin typeface="楷体" panose="02010609060101010101" charset="-122"/>
                <a:ea typeface="楷体" panose="02010609060101010101" charset="-122"/>
                <a:sym typeface="Wingdings"/>
              </a:rPr>
              <a:t>人物形象、性格的分析、概括</a:t>
            </a:r>
            <a:endParaRPr lang="zh-CN" altLang="en-US" sz="3600" b="1">
              <a:solidFill>
                <a:srgbClr val="0000FF"/>
              </a:solidFill>
              <a:latin typeface="楷体" panose="02010609060101010101" charset="-122"/>
              <a:ea typeface="楷体" panose="02010609060101010101" charset="-122"/>
            </a:endParaRPr>
          </a:p>
        </p:txBody>
      </p:sp>
      <p:sp>
        <p:nvSpPr>
          <p:cNvPr id="14341" name="文本框 11"/>
          <p:cNvSpPr/>
          <p:nvPr>
            <p:custDataLst>
              <p:tags r:id="rId6"/>
            </p:custDataLst>
          </p:nvPr>
        </p:nvSpPr>
        <p:spPr>
          <a:xfrm>
            <a:off x="4625975" y="4059238"/>
            <a:ext cx="6365875" cy="639762"/>
          </a:xfrm>
          <a:prstGeom prst="rect">
            <a:avLst/>
          </a:prstGeom>
          <a:noFill/>
          <a:ln w="9525">
            <a:noFill/>
          </a:ln>
        </p:spPr>
        <p:txBody>
          <a:bodyPr>
            <a:spAutoFit/>
          </a:bodyPr>
          <a:lstStyle/>
          <a:p>
            <a:pPr defTabSz="914400">
              <a:buClrTx/>
              <a:buSzTx/>
              <a:buFontTx/>
            </a:pPr>
            <a:r>
              <a:rPr lang="zh-CN" altLang="en-US" sz="3600" b="1">
                <a:solidFill>
                  <a:srgbClr val="0000FF"/>
                </a:solidFill>
                <a:latin typeface="楷体" panose="02010609060101010101" charset="-122"/>
                <a:ea typeface="楷体" panose="02010609060101010101" charset="-122"/>
                <a:sym typeface="Wingdings"/>
              </a:rPr>
              <a:t>人物的作用</a:t>
            </a:r>
            <a:endParaRPr lang="zh-CN" altLang="en-US" sz="3600" b="1">
              <a:solidFill>
                <a:srgbClr val="0000F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blinds(horizontal)">
                                      <p:cBhvr>
                                        <p:cTn id="7" dur="500" fill="hold"/>
                                        <p:tgtEl>
                                          <p:spTgt spid="1434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4341"/>
                                        </p:tgtEl>
                                        <p:attrNameLst>
                                          <p:attrName>style.visibility</p:attrName>
                                        </p:attrNameLst>
                                      </p:cBhvr>
                                      <p:to>
                                        <p:strVal val="visible"/>
                                      </p:to>
                                    </p:set>
                                    <p:animEffect transition="in" filter="blinds(horizontal)">
                                      <p:cBhvr>
                                        <p:cTn id="13" dur="500" fill="hold"/>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5362" name="圆角矩形 1"/>
          <p:cNvSpPr/>
          <p:nvPr>
            <p:custDataLst>
              <p:tags r:id="rId3"/>
            </p:custDataLst>
          </p:nvPr>
        </p:nvSpPr>
        <p:spPr>
          <a:xfrm>
            <a:off x="4968875" y="1831975"/>
            <a:ext cx="2509838" cy="452438"/>
          </a:xfrm>
          <a:prstGeom prst="roundRect">
            <a:avLst>
              <a:gd name="adj" fmla="val 16667"/>
            </a:avLst>
          </a:prstGeom>
          <a:solidFill>
            <a:srgbClr val="BDD7EE"/>
          </a:solidFill>
          <a:ln w="12700">
            <a:noFill/>
          </a:ln>
        </p:spPr>
        <p:txBody>
          <a:bodyPr anchor="ctr"/>
          <a:lstStyle/>
          <a:p>
            <a:pPr algn="ctr" defTabSz="914400">
              <a:buClrTx/>
              <a:buSzTx/>
              <a:buFontTx/>
            </a:pPr>
            <a:endParaRPr lang="en-US" altLang="en-US">
              <a:solidFill>
                <a:srgbClr val="FFFFFF"/>
              </a:solidFill>
              <a:sym typeface="Wingdings"/>
            </a:endParaRPr>
          </a:p>
        </p:txBody>
      </p:sp>
      <p:sp>
        <p:nvSpPr>
          <p:cNvPr id="15363" name="圆角矩形 10"/>
          <p:cNvSpPr/>
          <p:nvPr>
            <p:custDataLst>
              <p:tags r:id="rId4"/>
            </p:custDataLst>
          </p:nvPr>
        </p:nvSpPr>
        <p:spPr>
          <a:xfrm>
            <a:off x="8193088" y="1831975"/>
            <a:ext cx="1420812" cy="452438"/>
          </a:xfrm>
          <a:prstGeom prst="roundRect">
            <a:avLst>
              <a:gd name="adj" fmla="val 16667"/>
            </a:avLst>
          </a:prstGeom>
          <a:solidFill>
            <a:srgbClr val="BDD7EE"/>
          </a:solidFill>
          <a:ln w="12700">
            <a:noFill/>
          </a:ln>
        </p:spPr>
        <p:txBody>
          <a:bodyPr anchor="ctr"/>
          <a:lstStyle/>
          <a:p>
            <a:pPr algn="ctr" defTabSz="914400">
              <a:buClrTx/>
              <a:buSzTx/>
              <a:buFontTx/>
            </a:pPr>
            <a:endParaRPr lang="en-US" altLang="en-US">
              <a:solidFill>
                <a:srgbClr val="FFFFFF"/>
              </a:solidFill>
              <a:sym typeface="Wingdings"/>
            </a:endParaRPr>
          </a:p>
        </p:txBody>
      </p:sp>
      <p:sp>
        <p:nvSpPr>
          <p:cNvPr id="15364" name="文本框 2"/>
          <p:cNvSpPr/>
          <p:nvPr>
            <p:custDataLst>
              <p:tags r:id="rId5"/>
            </p:custDataLst>
          </p:nvPr>
        </p:nvSpPr>
        <p:spPr>
          <a:xfrm>
            <a:off x="317500" y="828675"/>
            <a:ext cx="11126788" cy="1554163"/>
          </a:xfrm>
          <a:prstGeom prst="rect">
            <a:avLst/>
          </a:prstGeom>
          <a:noFill/>
          <a:ln w="9525">
            <a:noFill/>
          </a:ln>
        </p:spPr>
        <p:txBody>
          <a:bodyPr>
            <a:spAutoFit/>
          </a:bodyPr>
          <a:lstStyle/>
          <a:p>
            <a:pPr algn="ctr" defTabSz="914400">
              <a:lnSpc>
                <a:spcPct val="160000"/>
              </a:lnSpc>
              <a:buClrTx/>
              <a:buSzTx/>
              <a:buFontTx/>
            </a:pPr>
            <a:r>
              <a:rPr lang="zh-CN" altLang="en-US" sz="3200" b="1">
                <a:solidFill>
                  <a:srgbClr val="0000FF"/>
                </a:solidFill>
                <a:sym typeface="Wingdings"/>
              </a:rPr>
              <a:t>伯尔</a:t>
            </a:r>
            <a:r>
              <a:rPr lang="zh-CN" altLang="en-US" sz="3200" b="1">
                <a:solidFill>
                  <a:srgbClr val="0000FF"/>
                </a:solidFill>
                <a:latin typeface="Calibri"/>
                <a:sym typeface="Wingdings"/>
              </a:rPr>
              <a:t>·</a:t>
            </a:r>
            <a:r>
              <a:rPr lang="zh-CN" altLang="en-US" sz="3200" b="1">
                <a:solidFill>
                  <a:srgbClr val="0000FF"/>
                </a:solidFill>
                <a:sym typeface="Wingdings"/>
              </a:rPr>
              <a:t>《我的叔叔弗雷德》</a:t>
            </a:r>
          </a:p>
          <a:p>
            <a:pPr defTabSz="914400">
              <a:lnSpc>
                <a:spcPct val="160000"/>
              </a:lnSpc>
              <a:buClrTx/>
              <a:buSzTx/>
              <a:buFontTx/>
            </a:pPr>
            <a:r>
              <a:rPr lang="en-US" altLang="zh-CN" sz="2800" b="1">
                <a:solidFill>
                  <a:srgbClr val="000000"/>
                </a:solidFill>
                <a:sym typeface="Wingdings"/>
              </a:rPr>
              <a:t>1.</a:t>
            </a:r>
            <a:r>
              <a:rPr lang="zh-CN" altLang="en-US" sz="2800" b="1">
                <a:solidFill>
                  <a:srgbClr val="000000"/>
                </a:solidFill>
                <a:sym typeface="Wingdings"/>
              </a:rPr>
              <a:t>小说主人公弗雷德叔叔这一形象有哪些特点？请简要说明。</a:t>
            </a:r>
            <a:endParaRPr lang="zh-CN" altLang="en-US" sz="2800" b="1"/>
          </a:p>
        </p:txBody>
      </p:sp>
      <p:sp>
        <p:nvSpPr>
          <p:cNvPr id="15365" name="文本框 3"/>
          <p:cNvSpPr/>
          <p:nvPr>
            <p:custDataLst>
              <p:tags r:id="rId6"/>
            </p:custDataLst>
          </p:nvPr>
        </p:nvSpPr>
        <p:spPr>
          <a:xfrm>
            <a:off x="146050" y="12700"/>
            <a:ext cx="2557463" cy="706438"/>
          </a:xfrm>
          <a:prstGeom prst="rect">
            <a:avLst/>
          </a:prstGeom>
          <a:noFill/>
          <a:ln w="9525">
            <a:noFill/>
          </a:ln>
        </p:spPr>
        <p:txBody>
          <a:bodyPr>
            <a:spAutoFit/>
          </a:bodyPr>
          <a:lstStyle/>
          <a:p>
            <a:r>
              <a:rPr lang="zh-CN" altLang="en-US" sz="4000" b="1">
                <a:solidFill>
                  <a:srgbClr val="FF0000"/>
                </a:solidFill>
              </a:rPr>
              <a:t>人物形象        </a:t>
            </a:r>
            <a:endParaRPr lang="en-US" altLang="zh-CN" sz="3200" b="1"/>
          </a:p>
        </p:txBody>
      </p:sp>
      <p:sp>
        <p:nvSpPr>
          <p:cNvPr id="15366" name="文本框 4"/>
          <p:cNvSpPr/>
          <p:nvPr>
            <p:custDataLst>
              <p:tags r:id="rId7"/>
            </p:custDataLst>
          </p:nvPr>
        </p:nvSpPr>
        <p:spPr>
          <a:xfrm>
            <a:off x="146050" y="2387600"/>
            <a:ext cx="11653838" cy="3290888"/>
          </a:xfrm>
          <a:prstGeom prst="rect">
            <a:avLst/>
          </a:prstGeom>
          <a:noFill/>
          <a:ln w="9525">
            <a:noFill/>
          </a:ln>
        </p:spPr>
        <p:txBody>
          <a:bodyPr>
            <a:spAutoFit/>
          </a:bodyPr>
          <a:lstStyle/>
          <a:p>
            <a:pPr marL="285750" indent="-285750" defTabSz="914400">
              <a:lnSpc>
                <a:spcPct val="150000"/>
              </a:lnSpc>
              <a:buClrTx/>
              <a:buSzTx/>
              <a:buFontTx/>
            </a:pPr>
            <a:r>
              <a:rPr lang="en-US" altLang="en-US" sz="2800" b="1">
                <a:solidFill>
                  <a:srgbClr val="000000"/>
                </a:solidFill>
                <a:sym typeface="Wingdings"/>
              </a:rPr>
              <a:t>一般从以下</a:t>
            </a:r>
            <a:r>
              <a:rPr lang="en-US" altLang="zh-CN" sz="2800" b="1">
                <a:solidFill>
                  <a:srgbClr val="000000"/>
                </a:solidFill>
                <a:sym typeface="Wingdings"/>
              </a:rPr>
              <a:t>4</a:t>
            </a:r>
            <a:r>
              <a:rPr lang="en-US" altLang="en-US" sz="2800" b="1">
                <a:solidFill>
                  <a:srgbClr val="000000"/>
                </a:solidFill>
                <a:sym typeface="Wingdings"/>
              </a:rPr>
              <a:t>方面进行分析：</a:t>
            </a:r>
          </a:p>
          <a:p>
            <a:pPr marL="285750" indent="-285750" defTabSz="914400">
              <a:lnSpc>
                <a:spcPct val="150000"/>
              </a:lnSpc>
              <a:buClrTx/>
              <a:buSzTx/>
              <a:buFont typeface="Wingdings"/>
              <a:buChar char="u"/>
            </a:pPr>
            <a:r>
              <a:rPr lang="en-US" altLang="en-US" sz="2800" b="1">
                <a:solidFill>
                  <a:srgbClr val="000000"/>
                </a:solidFill>
                <a:sym typeface="Arial" pitchFamily="34" charset="0"/>
              </a:rPr>
              <a:t>人物的</a:t>
            </a:r>
            <a:r>
              <a:rPr lang="en-US" altLang="en-US" sz="2800" b="1">
                <a:solidFill>
                  <a:srgbClr val="FF0000"/>
                </a:solidFill>
                <a:sym typeface="Arial" pitchFamily="34" charset="0"/>
              </a:rPr>
              <a:t>外貌、语言、行为、心理等</a:t>
            </a:r>
          </a:p>
          <a:p>
            <a:pPr marL="285750" indent="-285750" defTabSz="914400">
              <a:lnSpc>
                <a:spcPct val="150000"/>
              </a:lnSpc>
              <a:buClrTx/>
              <a:buSzTx/>
              <a:buFont typeface="Wingdings"/>
              <a:buChar char="u"/>
            </a:pPr>
            <a:r>
              <a:rPr lang="en-US" altLang="en-US" sz="2800" b="1">
                <a:solidFill>
                  <a:srgbClr val="000000"/>
                </a:solidFill>
                <a:sym typeface="Wingdings"/>
              </a:rPr>
              <a:t>人物的</a:t>
            </a:r>
            <a:r>
              <a:rPr lang="en-US" altLang="en-US" sz="2800" b="1">
                <a:solidFill>
                  <a:srgbClr val="FF0000"/>
                </a:solidFill>
                <a:sym typeface="Wingdings"/>
              </a:rPr>
              <a:t>身份、地位、经历、教养、气质等</a:t>
            </a:r>
          </a:p>
          <a:p>
            <a:pPr marL="285750" indent="-285750" defTabSz="914400">
              <a:lnSpc>
                <a:spcPct val="150000"/>
              </a:lnSpc>
              <a:buClrTx/>
              <a:buSzTx/>
              <a:buFont typeface="Wingdings"/>
              <a:buChar char="u"/>
            </a:pPr>
            <a:r>
              <a:rPr lang="en-US" altLang="en-US" sz="2800" b="1">
                <a:solidFill>
                  <a:srgbClr val="000000"/>
                </a:solidFill>
                <a:sym typeface="Arial" pitchFamily="34" charset="0"/>
              </a:rPr>
              <a:t>作者（他人）对人物的</a:t>
            </a:r>
            <a:r>
              <a:rPr lang="en-US" altLang="en-US" sz="2800" b="1">
                <a:solidFill>
                  <a:srgbClr val="FF0000"/>
                </a:solidFill>
                <a:sym typeface="Arial" pitchFamily="34" charset="0"/>
              </a:rPr>
              <a:t>介绍和评价</a:t>
            </a:r>
            <a:endParaRPr lang="en-US" altLang="en-US" sz="2800" b="1">
              <a:solidFill>
                <a:srgbClr val="000000"/>
              </a:solidFill>
              <a:sym typeface="Wingdings"/>
            </a:endParaRPr>
          </a:p>
          <a:p>
            <a:pPr marL="285750" indent="-285750" defTabSz="914400">
              <a:lnSpc>
                <a:spcPct val="150000"/>
              </a:lnSpc>
              <a:buClrTx/>
              <a:buSzTx/>
              <a:buFont typeface="Wingdings"/>
              <a:buChar char="u"/>
            </a:pPr>
            <a:r>
              <a:rPr lang="en-US" altLang="en-US" sz="2800" b="1">
                <a:solidFill>
                  <a:srgbClr val="000000"/>
                </a:solidFill>
                <a:sym typeface="Wingdings"/>
              </a:rPr>
              <a:t>小说提供的</a:t>
            </a:r>
            <a:r>
              <a:rPr lang="en-US" altLang="en-US" sz="2800" b="1">
                <a:solidFill>
                  <a:srgbClr val="FF0000"/>
                </a:solidFill>
                <a:sym typeface="Wingdings"/>
              </a:rPr>
              <a:t>社会环境</a:t>
            </a:r>
            <a:endParaRPr lang="en-US" altLang="en-US" sz="2800" b="1"/>
          </a:p>
        </p:txBody>
      </p:sp>
      <p:sp>
        <p:nvSpPr>
          <p:cNvPr id="15367" name="右大括号 5"/>
          <p:cNvSpPr/>
          <p:nvPr>
            <p:custDataLst>
              <p:tags r:id="rId8"/>
            </p:custDataLst>
          </p:nvPr>
        </p:nvSpPr>
        <p:spPr>
          <a:xfrm>
            <a:off x="7331075" y="3005138"/>
            <a:ext cx="342900" cy="1103312"/>
          </a:xfrm>
          <a:prstGeom prst="rightBrace">
            <a:avLst>
              <a:gd name="adj1" fmla="val 8327"/>
              <a:gd name="adj2" fmla="val 50000"/>
            </a:avLst>
          </a:prstGeom>
          <a:noFill/>
          <a:ln w="6350" cap="flat" cmpd="sng">
            <a:solidFill>
              <a:schemeClr val="accent1"/>
            </a:solidFill>
            <a:prstDash val="solid"/>
            <a:miter/>
            <a:headEnd type="none" w="med" len="med"/>
            <a:tailEnd type="none" w="med" len="med"/>
          </a:ln>
        </p:spPr>
        <p:txBody>
          <a:bodyPr anchor="ctr"/>
          <a:lstStyle/>
          <a:p>
            <a:pPr algn="ctr"/>
            <a:endParaRPr lang="en-US" altLang="en-US"/>
          </a:p>
        </p:txBody>
      </p:sp>
      <p:sp>
        <p:nvSpPr>
          <p:cNvPr id="15368" name="右大括号 6"/>
          <p:cNvSpPr/>
          <p:nvPr>
            <p:custDataLst>
              <p:tags r:id="rId9"/>
            </p:custDataLst>
          </p:nvPr>
        </p:nvSpPr>
        <p:spPr>
          <a:xfrm>
            <a:off x="6267450" y="4733925"/>
            <a:ext cx="342900" cy="1101725"/>
          </a:xfrm>
          <a:prstGeom prst="rightBrace">
            <a:avLst>
              <a:gd name="adj1" fmla="val 8329"/>
              <a:gd name="adj2" fmla="val 50000"/>
            </a:avLst>
          </a:prstGeom>
          <a:noFill/>
          <a:ln w="6350" cap="flat" cmpd="sng">
            <a:solidFill>
              <a:schemeClr val="accent1"/>
            </a:solidFill>
            <a:prstDash val="solid"/>
            <a:miter/>
            <a:headEnd type="none" w="med" len="med"/>
            <a:tailEnd type="none" w="med" len="med"/>
          </a:ln>
        </p:spPr>
        <p:txBody>
          <a:bodyPr anchor="ctr"/>
          <a:lstStyle/>
          <a:p>
            <a:pPr algn="ctr"/>
            <a:endParaRPr lang="en-US" altLang="en-US"/>
          </a:p>
        </p:txBody>
      </p:sp>
      <p:sp>
        <p:nvSpPr>
          <p:cNvPr id="15369" name="文本框 7"/>
          <p:cNvSpPr/>
          <p:nvPr>
            <p:custDataLst>
              <p:tags r:id="rId10"/>
            </p:custDataLst>
          </p:nvPr>
        </p:nvSpPr>
        <p:spPr>
          <a:xfrm>
            <a:off x="7905750" y="3041650"/>
            <a:ext cx="3122613" cy="1066800"/>
          </a:xfrm>
          <a:prstGeom prst="rect">
            <a:avLst/>
          </a:prstGeom>
          <a:noFill/>
          <a:ln w="9525">
            <a:noFill/>
          </a:ln>
        </p:spPr>
        <p:txBody>
          <a:bodyPr>
            <a:spAutoFit/>
          </a:bodyPr>
          <a:lstStyle/>
          <a:p>
            <a:pPr algn="ctr" defTabSz="914400">
              <a:buClrTx/>
              <a:buSzTx/>
              <a:buFontTx/>
            </a:pPr>
            <a:r>
              <a:rPr lang="zh-CN" altLang="en-US" sz="3200" b="1">
                <a:solidFill>
                  <a:srgbClr val="000000"/>
                </a:solidFill>
                <a:sym typeface="Wingdings"/>
              </a:rPr>
              <a:t>直接描写</a:t>
            </a:r>
          </a:p>
          <a:p>
            <a:pPr algn="ctr" defTabSz="914400">
              <a:buClrTx/>
              <a:buSzTx/>
              <a:buFontTx/>
            </a:pPr>
            <a:r>
              <a:rPr lang="zh-CN" altLang="en-US" sz="3200" b="1">
                <a:solidFill>
                  <a:srgbClr val="000000"/>
                </a:solidFill>
                <a:latin typeface="楷体" panose="02010609060101010101" charset="-122"/>
                <a:ea typeface="楷体" panose="02010609060101010101" charset="-122"/>
                <a:sym typeface="Wingdings"/>
              </a:rPr>
              <a:t>（正面描写）</a:t>
            </a:r>
            <a:endParaRPr lang="zh-CN" altLang="en-US" sz="3200" b="1">
              <a:latin typeface="楷体" panose="02010609060101010101" charset="-122"/>
              <a:ea typeface="楷体" panose="02010609060101010101" charset="-122"/>
            </a:endParaRPr>
          </a:p>
        </p:txBody>
      </p:sp>
      <p:sp>
        <p:nvSpPr>
          <p:cNvPr id="15370" name="文本框 8"/>
          <p:cNvSpPr/>
          <p:nvPr>
            <p:custDataLst>
              <p:tags r:id="rId11"/>
            </p:custDataLst>
          </p:nvPr>
        </p:nvSpPr>
        <p:spPr>
          <a:xfrm>
            <a:off x="6883400" y="4733925"/>
            <a:ext cx="3121025" cy="1066800"/>
          </a:xfrm>
          <a:prstGeom prst="rect">
            <a:avLst/>
          </a:prstGeom>
          <a:noFill/>
          <a:ln w="9525">
            <a:noFill/>
          </a:ln>
        </p:spPr>
        <p:txBody>
          <a:bodyPr>
            <a:spAutoFit/>
          </a:bodyPr>
          <a:lstStyle/>
          <a:p>
            <a:pPr algn="ctr" defTabSz="914400">
              <a:buClrTx/>
              <a:buSzTx/>
              <a:buFontTx/>
            </a:pPr>
            <a:r>
              <a:rPr lang="zh-CN" altLang="en-US" sz="3200" b="1">
                <a:solidFill>
                  <a:srgbClr val="000000"/>
                </a:solidFill>
                <a:sym typeface="Wingdings"/>
              </a:rPr>
              <a:t>间接描写</a:t>
            </a:r>
          </a:p>
          <a:p>
            <a:pPr algn="ctr" defTabSz="914400">
              <a:buClrTx/>
              <a:buSzTx/>
              <a:buFontTx/>
            </a:pPr>
            <a:r>
              <a:rPr lang="zh-CN" altLang="en-US" sz="3200" b="1">
                <a:solidFill>
                  <a:srgbClr val="000000"/>
                </a:solidFill>
                <a:latin typeface="楷体" panose="02010609060101010101" charset="-122"/>
                <a:ea typeface="楷体" panose="02010609060101010101" charset="-122"/>
                <a:sym typeface="Wingdings"/>
              </a:rPr>
              <a:t>（侧面描写）</a:t>
            </a:r>
            <a:endParaRPr lang="zh-CN" altLang="en-US" sz="32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3" nodeType="clickEffect">
                                  <p:stCondLst>
                                    <p:cond delay="0"/>
                                  </p:stCondLst>
                                  <p:childTnLst>
                                    <p:set>
                                      <p:cBhvr>
                                        <p:cTn id="6" dur="1" fill="hold">
                                          <p:stCondLst>
                                            <p:cond delay="0"/>
                                          </p:stCondLst>
                                        </p:cTn>
                                        <p:tgtEl>
                                          <p:spTgt spid="15369"/>
                                        </p:tgtEl>
                                        <p:attrNameLst>
                                          <p:attrName>style.visibility</p:attrName>
                                        </p:attrNameLst>
                                      </p:cBhvr>
                                      <p:to>
                                        <p:strVal val="visible"/>
                                      </p:to>
                                    </p:set>
                                    <p:animEffect transition="in" filter="blinds(horizontal)">
                                      <p:cBhvr>
                                        <p:cTn id="7" dur="500" fill="hold"/>
                                        <p:tgtEl>
                                          <p:spTgt spid="15369"/>
                                        </p:tgtEl>
                                      </p:cBhvr>
                                    </p:animEffect>
                                  </p:childTnLst>
                                </p:cTn>
                              </p:par>
                              <p:par>
                                <p:cTn id="8" presetID="3" presetClass="entr" presetSubtype="10" fill="hold" grpId="4" nodeType="withEffect">
                                  <p:stCondLst>
                                    <p:cond delay="0"/>
                                  </p:stCondLst>
                                  <p:childTnLst>
                                    <p:set>
                                      <p:cBhvr>
                                        <p:cTn id="9" dur="1" fill="hold">
                                          <p:stCondLst>
                                            <p:cond delay="0"/>
                                          </p:stCondLst>
                                        </p:cTn>
                                        <p:tgtEl>
                                          <p:spTgt spid="15370"/>
                                        </p:tgtEl>
                                        <p:attrNameLst>
                                          <p:attrName>style.visibility</p:attrName>
                                        </p:attrNameLst>
                                      </p:cBhvr>
                                      <p:to>
                                        <p:strVal val="visible"/>
                                      </p:to>
                                    </p:set>
                                    <p:animEffect transition="in" filter="blinds(horizontal)">
                                      <p:cBhvr>
                                        <p:cTn id="10" dur="500" fill="hold"/>
                                        <p:tgtEl>
                                          <p:spTgt spid="15370"/>
                                        </p:tgtEl>
                                      </p:cBhvr>
                                    </p:animEffect>
                                  </p:childTnLst>
                                </p:cTn>
                              </p:par>
                              <p:par>
                                <p:cTn id="11" presetID="3" presetClass="entr" presetSubtype="10" fill="hold" grpId="1" nodeType="withEffect">
                                  <p:stCondLst>
                                    <p:cond delay="0"/>
                                  </p:stCondLst>
                                  <p:childTnLst>
                                    <p:set>
                                      <p:cBhvr>
                                        <p:cTn id="12" dur="1" fill="hold">
                                          <p:stCondLst>
                                            <p:cond delay="0"/>
                                          </p:stCondLst>
                                        </p:cTn>
                                        <p:tgtEl>
                                          <p:spTgt spid="15367"/>
                                        </p:tgtEl>
                                        <p:attrNameLst>
                                          <p:attrName>style.visibility</p:attrName>
                                        </p:attrNameLst>
                                      </p:cBhvr>
                                      <p:to>
                                        <p:strVal val="visible"/>
                                      </p:to>
                                    </p:set>
                                    <p:animEffect transition="in" filter="blinds(horizontal)">
                                      <p:cBhvr>
                                        <p:cTn id="13" dur="500" fill="hold"/>
                                        <p:tgtEl>
                                          <p:spTgt spid="15367"/>
                                        </p:tgtEl>
                                      </p:cBhvr>
                                    </p:animEffect>
                                  </p:childTnLst>
                                </p:cTn>
                              </p:par>
                              <p:par>
                                <p:cTn id="14" presetID="3" presetClass="entr" presetSubtype="10" fill="hold" grpId="2" nodeType="withEffect">
                                  <p:stCondLst>
                                    <p:cond delay="0"/>
                                  </p:stCondLst>
                                  <p:childTnLst>
                                    <p:set>
                                      <p:cBhvr>
                                        <p:cTn id="15" dur="1" fill="hold">
                                          <p:stCondLst>
                                            <p:cond delay="0"/>
                                          </p:stCondLst>
                                        </p:cTn>
                                        <p:tgtEl>
                                          <p:spTgt spid="15368"/>
                                        </p:tgtEl>
                                        <p:attrNameLst>
                                          <p:attrName>style.visibility</p:attrName>
                                        </p:attrNameLst>
                                      </p:cBhvr>
                                      <p:to>
                                        <p:strVal val="visible"/>
                                      </p:to>
                                    </p:set>
                                    <p:animEffect transition="in" filter="blinds(horizontal)">
                                      <p:cBhvr>
                                        <p:cTn id="16" dur="500" fill="hold"/>
                                        <p:tgtEl>
                                          <p:spTgt spid="1536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366"/>
                                        </p:tgtEl>
                                        <p:attrNameLst>
                                          <p:attrName>style.visibility</p:attrName>
                                        </p:attrNameLst>
                                      </p:cBhvr>
                                      <p:to>
                                        <p:strVal val="visible"/>
                                      </p:to>
                                    </p:set>
                                    <p:animEffect transition="in" filter="blinds(horizontal)">
                                      <p:cBhvr>
                                        <p:cTn id="19" dur="500" fill="hold"/>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67" grpId="1"/>
      <p:bldP spid="15368" grpId="2"/>
      <p:bldP spid="15369" grpId="3"/>
      <p:bldP spid="15370" grpId="4"/>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zh-CN" altLang="zh-CN" sz="3555">
                <a:solidFill>
                  <a:srgbClr val="000000"/>
                </a:solidFill>
                <a:ea typeface="黑体" panose="02010609060101010101" charset="-122"/>
                <a:cs typeface="Times New Roman" panose="02020603050405020304" pitchFamily="18" charset="0"/>
                <a:sym typeface="+mn-ea"/>
              </a:rPr>
              <a:t>第三步</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研读</a:t>
            </a:r>
            <a:r>
              <a:rPr lang="en-US" altLang="zh-CN" sz="3555">
                <a:solidFill>
                  <a:srgbClr val="000000"/>
                </a:solidFill>
                <a:latin typeface="Times New Roman" pitchFamily="18" charset="0"/>
                <a:cs typeface="Times New Roman" panose="02020603050405020304" pitchFamily="18" charset="0"/>
                <a:sym typeface="+mn-ea"/>
              </a:rPr>
              <a:t>,</a:t>
            </a:r>
            <a:r>
              <a:rPr lang="zh-CN" altLang="zh-CN" sz="3555">
                <a:solidFill>
                  <a:srgbClr val="000000"/>
                </a:solidFill>
                <a:ea typeface="黑体" panose="02010609060101010101" charset="-122"/>
                <a:cs typeface="Times New Roman" panose="02020603050405020304" pitchFamily="18" charset="0"/>
                <a:sym typeface="+mn-ea"/>
              </a:rPr>
              <a:t>分析小说采用了怎样的表现手法</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580390" y="1249680"/>
            <a:ext cx="10363835" cy="4741545"/>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就小说而言</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表现手法主要包括</a:t>
            </a:r>
            <a:r>
              <a:rPr lang="zh-CN" altLang="zh-CN" sz="3600">
                <a:solidFill>
                  <a:srgbClr val="FF0000"/>
                </a:solidFill>
                <a:latin typeface="宋体" panose="02010600030101010101" pitchFamily="2" charset="-122"/>
                <a:ea typeface="宋体" pitchFamily="2" charset="-122"/>
                <a:cs typeface="宋体" panose="02010600030101010101" pitchFamily="2" charset="-122"/>
                <a:sym typeface="+mn-ea"/>
              </a:rPr>
              <a:t>写人手法</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FF0000"/>
                </a:solidFill>
                <a:latin typeface="宋体" panose="02010600030101010101" pitchFamily="2" charset="-122"/>
                <a:ea typeface="宋体" pitchFamily="2" charset="-122"/>
                <a:cs typeface="宋体" panose="02010600030101010101" pitchFamily="2" charset="-122"/>
                <a:sym typeface="+mn-ea"/>
              </a:rPr>
              <a:t>情节结构技巧</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FF0000"/>
                </a:solidFill>
                <a:latin typeface="宋体" panose="02010600030101010101" pitchFamily="2" charset="-122"/>
                <a:ea typeface="宋体" pitchFamily="2" charset="-122"/>
                <a:cs typeface="宋体" panose="02010600030101010101" pitchFamily="2" charset="-122"/>
                <a:sym typeface="+mn-ea"/>
              </a:rPr>
              <a:t>环境描写技巧</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和</a:t>
            </a:r>
            <a:r>
              <a:rPr lang="zh-CN" altLang="zh-CN" sz="3600">
                <a:solidFill>
                  <a:srgbClr val="FF0000"/>
                </a:solidFill>
                <a:latin typeface="宋体" panose="02010600030101010101" pitchFamily="2" charset="-122"/>
                <a:ea typeface="宋体" pitchFamily="2" charset="-122"/>
                <a:cs typeface="宋体" panose="02010600030101010101" pitchFamily="2" charset="-122"/>
                <a:sym typeface="+mn-ea"/>
              </a:rPr>
              <a:t>语言艺术</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四个方面。高考命题一般不会孤立地考查小说的表现手法</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而是常常和小说</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三要素</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联系起来</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考查表现手法对塑造人物、营造环境、推动情节发展所起的作用。多数情况下</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情节与环境主要是为刻画人物性格服务的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但同时也以间接的方式表现主题。</a:t>
            </a:r>
            <a:endParaRPr lang="zh-CN" altLang="en-US" sz="36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882" y="103505"/>
            <a:ext cx="10852237" cy="441964"/>
          </a:xfrm>
        </p:spPr>
        <p:txBody>
          <a:bodyPr>
            <a:normAutofit fontScale="90000"/>
          </a:bodyPr>
          <a:lstStyle/>
          <a:p>
            <a:r>
              <a:rPr lang="zh-CN" altLang="zh-CN" sz="3555">
                <a:latin typeface="黑体" panose="02010609060101010101" charset="-122"/>
                <a:ea typeface="黑体" panose="02010609060101010101" charset="-122"/>
                <a:sym typeface="+mn-ea"/>
              </a:rPr>
              <a:t>表达方式方面的知识</a:t>
            </a:r>
            <a:r>
              <a:rPr lang="zh-CN" altLang="zh-CN">
                <a:latin typeface="黑体" panose="02010609060101010101" charset="-122"/>
                <a:ea typeface="黑体" panose="02010609060101010101" charset="-122"/>
                <a:sym typeface="+mn-ea"/>
              </a:rPr>
              <a:t> </a:t>
            </a:r>
            <a:br>
              <a:rPr lang="zh-CN" altLang="zh-CN">
                <a:latin typeface="黑体" panose="02010609060101010101" charset="-122"/>
                <a:ea typeface="黑体" panose="02010609060101010101" charset="-122"/>
              </a:rPr>
            </a:br>
            <a:endParaRPr lang="zh-CN" altLang="en-US"/>
          </a:p>
        </p:txBody>
      </p:sp>
      <p:sp>
        <p:nvSpPr>
          <p:cNvPr id="3" name="文本框 2"/>
          <p:cNvSpPr txBox="1"/>
          <p:nvPr>
            <p:custDataLst>
              <p:tags r:id="rId4"/>
            </p:custDataLst>
          </p:nvPr>
        </p:nvSpPr>
        <p:spPr>
          <a:xfrm>
            <a:off x="344170" y="994410"/>
            <a:ext cx="11743690" cy="5262245"/>
          </a:xfrm>
          <a:prstGeom prst="rect">
            <a:avLst/>
          </a:prstGeom>
          <a:noFill/>
        </p:spPr>
        <p:txBody>
          <a:bodyPr wrap="square" rtlCol="0" anchor="t">
            <a:spAutoFit/>
          </a:bodyPr>
          <a:lstStyle/>
          <a:p>
            <a:pPr indent="228600"/>
            <a:r>
              <a:rPr lang="zh-CN" altLang="zh-CN" sz="2400">
                <a:latin typeface="黑体" panose="02010609060101010101" charset="-122"/>
                <a:ea typeface="黑体" panose="02010609060101010101" charset="-122"/>
                <a:sym typeface="+mn-ea"/>
              </a:rPr>
              <a:t>1、描写的角度（直接描写、间接描写）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2、人称运用（第一人称：叙述亲切自然，能自由表达思想感情，给读者以真实生动之感。第二人称：增强文章的抒情性和亲切感，便于感情交流。第三人称：能比较直接客观地展现丰富多彩的生活，不受时间和空间限制，反映现实比较灵活自由。）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3、明确各种描写手法的特点和作用（外貌、语言、心理、行动、细节、环境。)人物肖像、动作描写、心理描写：更好展现人物的内心世界、性格特征。人物对话描写、心理描写、细节描写：刻画人物性格，反映人物心理活动，促进故事情节的发展。也可描摹人物的语态，收到一种特殊的效果。白描：纯用线条勾画，不加渲染烘托。以小见大，寥寥几笔勾勒出画面，表现了性格、主题。景物描写：具体描写自然风光，营造一种气氛，烘托人物的情感和思想。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4、不同顺序的作用（顺叙、倒叙、插叙）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（2）、结构方式方面的知识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主要包括前后照应、创造悬念、埋下伏笔、总结上文、点题等。</a:t>
            </a:r>
            <a:r>
              <a:rPr lang="en-US" altLang="zh-CN" sz="2400">
                <a:latin typeface="黑体" panose="02010609060101010101" charset="-122"/>
                <a:ea typeface="黑体" panose="02010609060101010101" charset="-122"/>
                <a:sym typeface="+mn-ea"/>
              </a:rPr>
              <a:t> </a:t>
            </a:r>
            <a:endParaRPr lang="zh-CN" altLang="zh-CN" sz="2400">
              <a:latin typeface="黑体" panose="02010609060101010101" charset="-122"/>
              <a:ea typeface="黑体" panose="02010609060101010101" charset="-122"/>
            </a:endParaRPr>
          </a:p>
          <a:p>
            <a:pPr indent="228600"/>
            <a:r>
              <a:rPr lang="zh-CN" altLang="zh-CN" sz="2400">
                <a:latin typeface="黑体" panose="02010609060101010101" charset="-122"/>
                <a:ea typeface="黑体" panose="02010609060101010101" charset="-122"/>
                <a:sym typeface="+mn-ea"/>
              </a:rPr>
              <a:t>（开头和结尾方面的结构技巧及效果前文已述</a:t>
            </a:r>
            <a:r>
              <a:rPr lang="en-US" altLang="zh-CN" sz="2400">
                <a:latin typeface="黑体" panose="02010609060101010101" charset="-122"/>
                <a:ea typeface="黑体" panose="02010609060101010101" charset="-122"/>
                <a:sym typeface="+mn-ea"/>
              </a:rPr>
              <a:t> </a:t>
            </a:r>
            <a:r>
              <a:rPr lang="zh-CN" altLang="zh-CN" sz="2400">
                <a:latin typeface="黑体" panose="02010609060101010101" charset="-122"/>
                <a:ea typeface="黑体" panose="02010609060101010101" charset="-122"/>
                <a:sym typeface="+mn-ea"/>
              </a:rPr>
              <a:t>）</a:t>
            </a:r>
            <a:endParaRPr lang="zh-CN" altLang="en-US" sz="2400"/>
          </a:p>
        </p:txBody>
      </p:sp>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r>
              <a:rPr lang="zh-CN" altLang="zh-CN" sz="3200">
                <a:solidFill>
                  <a:srgbClr val="000000"/>
                </a:solidFill>
                <a:ea typeface="黑体" panose="02010609060101010101" charset="-122"/>
                <a:cs typeface="Times New Roman" panose="02020603050405020304" pitchFamily="18" charset="0"/>
                <a:sym typeface="+mn-ea"/>
              </a:rPr>
              <a:t>第四步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总结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概括小说表达的主题</a:t>
            </a:r>
          </a:p>
        </p:txBody>
      </p:sp>
      <p:sp>
        <p:nvSpPr>
          <p:cNvPr id="3" name="文本框 2"/>
          <p:cNvSpPr txBox="1"/>
          <p:nvPr>
            <p:custDataLst>
              <p:tags r:id="rId4"/>
            </p:custDataLst>
          </p:nvPr>
        </p:nvSpPr>
        <p:spPr>
          <a:xfrm>
            <a:off x="1108075" y="1605280"/>
            <a:ext cx="8458835" cy="2861310"/>
          </a:xfrm>
          <a:prstGeom prst="rect">
            <a:avLst/>
          </a:prstGeom>
          <a:noFill/>
        </p:spPr>
        <p:txBody>
          <a:bodyPr wrap="square" rtlCol="0" anchor="t">
            <a:spAutoFit/>
          </a:bodyPr>
          <a:lstStyle/>
          <a:p>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小说的主题是通过情节、人物和环境表现的</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阅读时也要从这些方面入手</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要善于抓标题、开头、结尾及意蕴深刻的词句</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同时圈点勾画出关键性的情节与人物语言</a:t>
            </a:r>
            <a:r>
              <a:rPr lang="en-US" altLang="zh-CN" sz="36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600">
                <a:solidFill>
                  <a:srgbClr val="000000"/>
                </a:solidFill>
                <a:latin typeface="宋体" panose="02010600030101010101" pitchFamily="2" charset="-122"/>
                <a:ea typeface="宋体" pitchFamily="2" charset="-122"/>
                <a:cs typeface="宋体" panose="02010600030101010101" pitchFamily="2" charset="-122"/>
                <a:sym typeface="+mn-ea"/>
              </a:rPr>
              <a:t>从这些关键点概括小说的主题</a:t>
            </a:r>
            <a:endParaRPr lang="zh-CN" altLang="en-US" sz="36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r>
              <a:rPr lang="en-US" altLang="zh-CN" sz="3200">
                <a:latin typeface="黑体" panose="02010609060101010101" charset="-122"/>
                <a:ea typeface="黑体" panose="02010609060101010101" charset="-122"/>
                <a:sym typeface="+mn-ea"/>
              </a:rPr>
              <a:t>1</a:t>
            </a:r>
            <a:r>
              <a:rPr lang="zh-CN" altLang="en-US" sz="3200">
                <a:latin typeface="黑体" panose="02010609060101010101" charset="-122"/>
                <a:ea typeface="黑体" panose="02010609060101010101" charset="-122"/>
                <a:sym typeface="+mn-ea"/>
              </a:rPr>
              <a:t>、</a:t>
            </a:r>
            <a:r>
              <a:rPr lang="zh-CN" altLang="zh-CN" sz="3200">
                <a:latin typeface="黑体" panose="02010609060101010101" charset="-122"/>
                <a:ea typeface="黑体" panose="02010609060101010101" charset="-122"/>
                <a:sym typeface="+mn-ea"/>
              </a:rPr>
              <a:t>主题的表现形式大致有以下几种</a:t>
            </a:r>
          </a:p>
        </p:txBody>
      </p:sp>
      <p:sp>
        <p:nvSpPr>
          <p:cNvPr id="3" name="文本框 2"/>
          <p:cNvSpPr txBox="1"/>
          <p:nvPr>
            <p:custDataLst>
              <p:tags r:id="rId4"/>
            </p:custDataLst>
          </p:nvPr>
        </p:nvSpPr>
        <p:spPr>
          <a:xfrm>
            <a:off x="1094740" y="1435100"/>
            <a:ext cx="9282430" cy="4399915"/>
          </a:xfrm>
          <a:prstGeom prst="rect">
            <a:avLst/>
          </a:prstGeom>
          <a:noFill/>
        </p:spPr>
        <p:txBody>
          <a:bodyPr wrap="square" rtlCol="0" anchor="t">
            <a:spAutoFit/>
          </a:bodyPr>
          <a:lstStyle/>
          <a:p>
            <a:r>
              <a:rPr lang="zh-CN" altLang="zh-CN" sz="4000">
                <a:latin typeface="宋体" panose="02010600030101010101" pitchFamily="2" charset="-122"/>
                <a:ea typeface="宋体" pitchFamily="2" charset="-122"/>
                <a:cs typeface="宋体" panose="02010600030101010101" pitchFamily="2" charset="-122"/>
                <a:sym typeface="+mn-ea"/>
              </a:rPr>
              <a:t>（1）、以小说主要人物的性格特点、道德风貌、品格等揭示人性中的真善美和假丑恶。</a:t>
            </a:r>
            <a:endParaRPr lang="zh-CN" altLang="zh-CN" sz="4000">
              <a:latin typeface="宋体" panose="02010600030101010101" pitchFamily="2" charset="-122"/>
              <a:ea typeface="宋体" pitchFamily="2" charset="-122"/>
              <a:cs typeface="宋体" panose="02010600030101010101" pitchFamily="2" charset="-122"/>
            </a:endParaRPr>
          </a:p>
          <a:p>
            <a:r>
              <a:rPr lang="zh-CN" altLang="zh-CN" sz="4000">
                <a:latin typeface="宋体" panose="02010600030101010101" pitchFamily="2" charset="-122"/>
                <a:ea typeface="宋体" pitchFamily="2" charset="-122"/>
                <a:cs typeface="宋体" panose="02010600030101010101" pitchFamily="2" charset="-122"/>
                <a:sym typeface="+mn-ea"/>
              </a:rPr>
              <a:t>（2）、用故事的形式针砭时弊。</a:t>
            </a:r>
            <a:endParaRPr lang="zh-CN" altLang="zh-CN" sz="4000">
              <a:latin typeface="宋体" panose="02010600030101010101" pitchFamily="2" charset="-122"/>
              <a:ea typeface="宋体" pitchFamily="2" charset="-122"/>
              <a:cs typeface="宋体" panose="02010600030101010101" pitchFamily="2" charset="-122"/>
            </a:endParaRPr>
          </a:p>
          <a:p>
            <a:r>
              <a:rPr lang="zh-CN" altLang="zh-CN" sz="4000">
                <a:latin typeface="宋体" panose="02010600030101010101" pitchFamily="2" charset="-122"/>
                <a:ea typeface="宋体" pitchFamily="2" charset="-122"/>
                <a:cs typeface="宋体" panose="02010600030101010101" pitchFamily="2" charset="-122"/>
                <a:sym typeface="+mn-ea"/>
              </a:rPr>
              <a:t>（3）、通过寓言，寄寓人生哲理。</a:t>
            </a:r>
            <a:endParaRPr lang="zh-CN" altLang="zh-CN" sz="4000">
              <a:latin typeface="宋体" panose="02010600030101010101" pitchFamily="2" charset="-122"/>
              <a:ea typeface="宋体" pitchFamily="2" charset="-122"/>
              <a:cs typeface="宋体" panose="02010600030101010101" pitchFamily="2" charset="-122"/>
            </a:endParaRPr>
          </a:p>
          <a:p>
            <a:r>
              <a:rPr lang="zh-CN" altLang="zh-CN" sz="4000">
                <a:latin typeface="宋体" panose="02010600030101010101" pitchFamily="2" charset="-122"/>
                <a:ea typeface="宋体" pitchFamily="2" charset="-122"/>
                <a:cs typeface="宋体" panose="02010600030101010101" pitchFamily="2" charset="-122"/>
                <a:sym typeface="+mn-ea"/>
              </a:rPr>
              <a:t>（4）、虚构生活经历，反映人物生存状态和心理状态。</a:t>
            </a:r>
            <a:endParaRPr lang="zh-CN" altLang="en-US" sz="40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6626" name="矩形 20481"/>
          <p:cNvSpPr/>
          <p:nvPr>
            <p:custDataLst>
              <p:tags r:id="rId3"/>
            </p:custDataLst>
          </p:nvPr>
        </p:nvSpPr>
        <p:spPr>
          <a:xfrm>
            <a:off x="104775" y="1697038"/>
            <a:ext cx="11855450" cy="3930650"/>
          </a:xfrm>
          <a:prstGeom prst="rect">
            <a:avLst/>
          </a:prstGeom>
          <a:noFill/>
          <a:ln w="9525">
            <a:noFill/>
          </a:ln>
        </p:spPr>
        <p:txBody>
          <a:bodyPr anchor="ctr">
            <a:spAutoFit/>
          </a:bodyPr>
          <a:lstStyle/>
          <a:p>
            <a:pPr marL="457200" indent="-457200" defTabSz="914400">
              <a:lnSpc>
                <a:spcPct val="150000"/>
              </a:lnSpc>
              <a:buClrTx/>
              <a:buSzTx/>
              <a:buFont typeface="Wingdings"/>
              <a:buChar char="u"/>
            </a:pPr>
            <a:r>
              <a:rPr lang="zh-CN" altLang="en-US" sz="2800" b="1">
                <a:solidFill>
                  <a:srgbClr val="000000"/>
                </a:solidFill>
                <a:latin typeface="Arial" pitchFamily="34" charset="0"/>
                <a:sym typeface="Wingdings"/>
              </a:rPr>
              <a:t>情节的</a:t>
            </a:r>
            <a:r>
              <a:rPr lang="zh-CN" altLang="en-US" sz="2800" b="1">
                <a:solidFill>
                  <a:srgbClr val="FF0000"/>
                </a:solidFill>
                <a:latin typeface="Arial" pitchFamily="34" charset="0"/>
                <a:sym typeface="Wingdings"/>
              </a:rPr>
              <a:t>推动</a:t>
            </a:r>
            <a:r>
              <a:rPr lang="zh-CN" altLang="en-US" sz="2800" b="1">
                <a:solidFill>
                  <a:srgbClr val="000000"/>
                </a:solidFill>
                <a:latin typeface="Arial" pitchFamily="34" charset="0"/>
                <a:sym typeface="Wingdings"/>
              </a:rPr>
              <a:t>进程：暗示作者寄寓其间的态度立场。</a:t>
            </a:r>
          </a:p>
          <a:p>
            <a:pPr marL="457200" indent="-457200" defTabSz="914400">
              <a:lnSpc>
                <a:spcPct val="150000"/>
              </a:lnSpc>
              <a:buClrTx/>
              <a:buSzTx/>
              <a:buFont typeface="Wingdings"/>
              <a:buChar char="u"/>
            </a:pPr>
            <a:r>
              <a:rPr lang="zh-CN" altLang="en-US" sz="2800" b="1">
                <a:solidFill>
                  <a:srgbClr val="FF0000"/>
                </a:solidFill>
                <a:latin typeface="Arial" pitchFamily="34" charset="0"/>
                <a:sym typeface="Wingdings"/>
              </a:rPr>
              <a:t>主要人物：</a:t>
            </a:r>
            <a:r>
              <a:rPr lang="zh-CN" altLang="en-US" sz="2800" b="1">
                <a:solidFill>
                  <a:srgbClr val="000000"/>
                </a:solidFill>
                <a:latin typeface="Arial" pitchFamily="34" charset="0"/>
                <a:sym typeface="Wingdings"/>
              </a:rPr>
              <a:t>人物的性格特点、道德风貌等会揭示人性的特点，往往也寄寓着作者的态度、评价。</a:t>
            </a:r>
          </a:p>
          <a:p>
            <a:pPr marL="457200" indent="-457200" defTabSz="914400">
              <a:lnSpc>
                <a:spcPct val="150000"/>
              </a:lnSpc>
              <a:buClrTx/>
              <a:buSzTx/>
              <a:buFont typeface="Wingdings"/>
              <a:buChar char="u"/>
            </a:pPr>
            <a:r>
              <a:rPr lang="zh-CN" altLang="en-US" sz="2800" b="1">
                <a:solidFill>
                  <a:srgbClr val="000000"/>
                </a:solidFill>
                <a:latin typeface="Arial" pitchFamily="34" charset="0"/>
                <a:sym typeface="Wingdings"/>
              </a:rPr>
              <a:t>人物身上的</a:t>
            </a:r>
            <a:r>
              <a:rPr lang="zh-CN" altLang="en-US" sz="2800" b="1">
                <a:solidFill>
                  <a:srgbClr val="FF0000"/>
                </a:solidFill>
                <a:latin typeface="Arial" pitchFamily="34" charset="0"/>
                <a:sym typeface="Wingdings"/>
              </a:rPr>
              <a:t>时代烙印</a:t>
            </a:r>
            <a:r>
              <a:rPr lang="zh-CN" altLang="en-US" sz="2800" b="1">
                <a:solidFill>
                  <a:srgbClr val="000000"/>
                </a:solidFill>
                <a:latin typeface="Arial" pitchFamily="34" charset="0"/>
                <a:sym typeface="Wingdings"/>
              </a:rPr>
              <a:t>：折射出特定的时代特征，既而揣摩、把握主题。</a:t>
            </a:r>
          </a:p>
          <a:p>
            <a:pPr marL="457200" indent="-457200" defTabSz="914400">
              <a:lnSpc>
                <a:spcPct val="150000"/>
              </a:lnSpc>
              <a:buClrTx/>
              <a:buSzTx/>
              <a:buFont typeface="Wingdings"/>
              <a:buChar char="u"/>
            </a:pPr>
            <a:r>
              <a:rPr lang="zh-CN" altLang="en-US" sz="2800" b="1">
                <a:solidFill>
                  <a:srgbClr val="FF0000"/>
                </a:solidFill>
                <a:latin typeface="Arial" pitchFamily="34" charset="0"/>
                <a:sym typeface="Wingdings"/>
              </a:rPr>
              <a:t>精巧构思：</a:t>
            </a:r>
            <a:r>
              <a:rPr lang="zh-CN" altLang="en-US" sz="2800" b="1">
                <a:solidFill>
                  <a:srgbClr val="000000"/>
                </a:solidFill>
                <a:latin typeface="Arial" pitchFamily="34" charset="0"/>
                <a:sym typeface="Wingdings"/>
              </a:rPr>
              <a:t>有些小说是用故事的形式针砭时弊，或通过寓言寄寓人生哲理，或虚构生活经历，反映人物生存状态和心理状态 。</a:t>
            </a:r>
            <a:endParaRPr lang="zh-CN" altLang="en-US" sz="2800" b="1">
              <a:latin typeface="Arial" pitchFamily="34" charset="0"/>
            </a:endParaRPr>
          </a:p>
        </p:txBody>
      </p:sp>
      <p:sp>
        <p:nvSpPr>
          <p:cNvPr id="26627" name="文本框 3"/>
          <p:cNvSpPr/>
          <p:nvPr>
            <p:custDataLst>
              <p:tags r:id="rId4"/>
            </p:custDataLst>
          </p:nvPr>
        </p:nvSpPr>
        <p:spPr>
          <a:xfrm>
            <a:off x="365125" y="185738"/>
            <a:ext cx="11334750" cy="700087"/>
          </a:xfrm>
          <a:prstGeom prst="rect">
            <a:avLst/>
          </a:prstGeom>
          <a:noFill/>
          <a:ln w="9525">
            <a:noFill/>
          </a:ln>
        </p:spPr>
        <p:txBody>
          <a:bodyPr>
            <a:spAutoFit/>
          </a:bodyPr>
          <a:lstStyle/>
          <a:p>
            <a:r>
              <a:rPr lang="zh-CN" altLang="en-US" sz="4000" b="1">
                <a:solidFill>
                  <a:srgbClr val="FF0000"/>
                </a:solidFill>
                <a:latin typeface="宋体" panose="02010600030101010101" pitchFamily="2" charset="-122"/>
                <a:sym typeface="宋体" panose="02010600030101010101" pitchFamily="2" charset="-122"/>
              </a:rPr>
              <a:t>主题   </a:t>
            </a:r>
            <a:r>
              <a:rPr lang="zh-CN" altLang="en-US" sz="4000" b="1">
                <a:solidFill>
                  <a:srgbClr val="FF0000"/>
                </a:solidFill>
                <a:latin typeface="宋体" panose="02010600030101010101" pitchFamily="2" charset="-122"/>
              </a:rPr>
              <a:t> </a:t>
            </a:r>
            <a:r>
              <a:rPr lang="zh-CN" altLang="en-US" sz="3600" b="1">
                <a:latin typeface="宋体" panose="02010600030101010101" pitchFamily="2" charset="-122"/>
              </a:rPr>
              <a:t>立足文本进行个性化（有创意）解读 </a:t>
            </a:r>
            <a:r>
              <a:rPr lang="zh-CN" altLang="en-US" sz="3600" b="1">
                <a:latin typeface="宋体" panose="02010600030101010101" pitchFamily="2" charset="-122"/>
                <a:sym typeface="宋体" panose="02010600030101010101" pitchFamily="2" charset="-122"/>
              </a:rPr>
              <a:t>    </a:t>
            </a:r>
            <a:r>
              <a:rPr lang="zh-CN" altLang="en-US" sz="3600" b="1">
                <a:solidFill>
                  <a:srgbClr val="CC0000"/>
                </a:solidFill>
                <a:latin typeface="宋体" panose="02010600030101010101" pitchFamily="2" charset="-122"/>
                <a:sym typeface="宋体" panose="02010600030101010101" pitchFamily="2" charset="-122"/>
              </a:rPr>
              <a:t>       </a:t>
            </a:r>
          </a:p>
        </p:txBody>
      </p:sp>
      <p:sp>
        <p:nvSpPr>
          <p:cNvPr id="26628" name="下箭头 4"/>
          <p:cNvSpPr/>
          <p:nvPr>
            <p:custDataLst>
              <p:tags r:id="rId5"/>
            </p:custDataLst>
          </p:nvPr>
        </p:nvSpPr>
        <p:spPr>
          <a:xfrm>
            <a:off x="3770313" y="885825"/>
            <a:ext cx="74612" cy="919163"/>
          </a:xfrm>
          <a:prstGeom prst="downArrow">
            <a:avLst>
              <a:gd name="adj1" fmla="val 50000"/>
              <a:gd name="adj2" fmla="val 50018"/>
            </a:avLst>
          </a:prstGeom>
          <a:solidFill>
            <a:srgbClr val="5B9BD5"/>
          </a:solidFill>
          <a:ln w="12700" cap="flat" cmpd="sng">
            <a:solidFill>
              <a:srgbClr val="41719C"/>
            </a:solidFill>
            <a:prstDash val="solid"/>
            <a:miter/>
            <a:headEnd type="none" w="med" len="med"/>
            <a:tailEnd type="none" w="med" len="med"/>
          </a:ln>
        </p:spPr>
        <p:txBody>
          <a:bodyPr anchor="ctr"/>
          <a:lstStyle/>
          <a:p>
            <a:pPr algn="ctr" defTabSz="914400">
              <a:buClrTx/>
              <a:buSzTx/>
              <a:buFontTx/>
            </a:pPr>
            <a:endParaRPr lang="en-US" altLang="en-US">
              <a:solidFill>
                <a:srgbClr val="FFFFFF"/>
              </a:solidFill>
              <a:sym typeface="Wingding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fill="hold"/>
                                        <p:tgtEl>
                                          <p:spTgt spid="266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626"/>
                                        </p:tgtEl>
                                        <p:attrNameLst>
                                          <p:attrName>style.visibility</p:attrName>
                                        </p:attrNameLst>
                                      </p:cBhvr>
                                      <p:to>
                                        <p:strVal val="visible"/>
                                      </p:to>
                                    </p:set>
                                    <p:animEffect transition="in" filter="blinds(horizontal)">
                                      <p:cBhvr>
                                        <p:cTn id="10" dur="500" fill="hold"/>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8"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84835" y="103505"/>
            <a:ext cx="10852150" cy="756920"/>
          </a:xfrm>
        </p:spPr>
        <p:txBody>
          <a:bodyPr>
            <a:noAutofit/>
          </a:bodyPr>
          <a:lstStyle/>
          <a:p>
            <a:r>
              <a:rPr lang="zh-CN" altLang="zh-CN" sz="3600">
                <a:ea typeface="宋体" pitchFamily="2" charset="-122"/>
                <a:sym typeface="+mn-ea"/>
              </a:rPr>
              <a:t>【考纲解读】</a:t>
            </a:r>
          </a:p>
        </p:txBody>
      </p:sp>
      <p:sp>
        <p:nvSpPr>
          <p:cNvPr id="3" name="文本框 2"/>
          <p:cNvSpPr txBox="1"/>
          <p:nvPr>
            <p:custDataLst>
              <p:tags r:id="rId4"/>
            </p:custDataLst>
          </p:nvPr>
        </p:nvSpPr>
        <p:spPr>
          <a:xfrm>
            <a:off x="668020" y="860425"/>
            <a:ext cx="11243945" cy="2553335"/>
          </a:xfrm>
          <a:prstGeom prst="rect">
            <a:avLst/>
          </a:prstGeom>
          <a:noFill/>
        </p:spPr>
        <p:txBody>
          <a:bodyPr wrap="square" rtlCol="0" anchor="t">
            <a:spAutoFit/>
          </a:bodyPr>
          <a:lstStyle/>
          <a:p>
            <a:r>
              <a:rPr lang="zh-CN" altLang="zh-CN" sz="3200">
                <a:solidFill>
                  <a:srgbClr val="000000"/>
                </a:solidFill>
                <a:ea typeface="宋体" pitchFamily="2" charset="-122"/>
                <a:sym typeface="+mn-ea"/>
              </a:rPr>
              <a:t>阅读和鉴赏中外文学作品。了解</a:t>
            </a:r>
            <a:r>
              <a:rPr lang="zh-CN" altLang="zh-CN" sz="3200" b="1">
                <a:solidFill>
                  <a:srgbClr val="FF0000"/>
                </a:solidFill>
                <a:ea typeface="宋体" pitchFamily="2" charset="-122"/>
                <a:sym typeface="+mn-ea"/>
              </a:rPr>
              <a:t>小说</a:t>
            </a:r>
            <a:r>
              <a:rPr lang="zh-CN" altLang="zh-CN" sz="3200">
                <a:solidFill>
                  <a:srgbClr val="000000"/>
                </a:solidFill>
                <a:ea typeface="宋体" pitchFamily="2" charset="-122"/>
                <a:sym typeface="+mn-ea"/>
              </a:rPr>
              <a:t>、散文、诗歌、戏剧等文学体裁的基本特征和主要表现手法。阅读鉴赏文学作品，应注重价值判断和审美体验，感受形象，品味语言，领悟内涵，分析艺术表现力，理解作品反映的社会生活和情感世界，探索作品蕴涵的民族心理和人文精神。</a:t>
            </a:r>
            <a:endParaRPr lang="zh-CN" altLang="en-US" sz="3200"/>
          </a:p>
        </p:txBody>
      </p:sp>
      <p:sp>
        <p:nvSpPr>
          <p:cNvPr id="4" name="文本框 3"/>
          <p:cNvSpPr txBox="1"/>
          <p:nvPr>
            <p:custDataLst>
              <p:tags r:id="rId5"/>
            </p:custDataLst>
          </p:nvPr>
        </p:nvSpPr>
        <p:spPr>
          <a:xfrm>
            <a:off x="745490" y="3503930"/>
            <a:ext cx="11166475" cy="1568450"/>
          </a:xfrm>
          <a:prstGeom prst="rect">
            <a:avLst/>
          </a:prstGeom>
          <a:noFill/>
        </p:spPr>
        <p:txBody>
          <a:bodyPr wrap="square" rtlCol="0" anchor="t">
            <a:spAutoFit/>
          </a:bodyPr>
          <a:lstStyle/>
          <a:p>
            <a:r>
              <a:rPr lang="zh-CN" altLang="en-US" sz="3200">
                <a:latin typeface="宋体" panose="02010600030101010101" pitchFamily="2" charset="-122"/>
                <a:ea typeface="宋体" pitchFamily="2" charset="-122"/>
                <a:cs typeface="宋体" panose="02010600030101010101" pitchFamily="2" charset="-122"/>
                <a:sym typeface="+mn-ea"/>
              </a:rPr>
              <a:t>1.理解B</a:t>
            </a:r>
            <a:endParaRPr lang="zh-CN" altLang="en-US" sz="3200">
              <a:latin typeface="宋体" panose="02010600030101010101" pitchFamily="2" charset="-122"/>
              <a:ea typeface="宋体" pitchFamily="2" charset="-122"/>
              <a:cs typeface="宋体" panose="02010600030101010101" pitchFamily="2" charset="-122"/>
            </a:endParaRPr>
          </a:p>
          <a:p>
            <a:r>
              <a:rPr lang="zh-CN" altLang="en-US" sz="3200">
                <a:latin typeface="宋体" panose="02010600030101010101" pitchFamily="2" charset="-122"/>
                <a:ea typeface="宋体" pitchFamily="2" charset="-122"/>
                <a:cs typeface="宋体" panose="02010600030101010101" pitchFamily="2" charset="-122"/>
                <a:sym typeface="+mn-ea"/>
              </a:rPr>
              <a:t>　（1）理解文中重要词语的含义</a:t>
            </a:r>
            <a:endParaRPr lang="zh-CN" altLang="en-US" sz="3200">
              <a:latin typeface="宋体" panose="02010600030101010101" pitchFamily="2" charset="-122"/>
              <a:ea typeface="宋体" pitchFamily="2" charset="-122"/>
              <a:cs typeface="宋体" panose="02010600030101010101" pitchFamily="2" charset="-122"/>
            </a:endParaRPr>
          </a:p>
          <a:p>
            <a:r>
              <a:rPr lang="zh-CN" altLang="en-US" sz="3200">
                <a:latin typeface="宋体" panose="02010600030101010101" pitchFamily="2" charset="-122"/>
                <a:ea typeface="宋体" pitchFamily="2" charset="-122"/>
                <a:cs typeface="宋体" panose="02010600030101010101" pitchFamily="2" charset="-122"/>
                <a:sym typeface="+mn-ea"/>
              </a:rPr>
              <a:t>　（2）理解文中重要句子的含意</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5" name="文本框 4"/>
          <p:cNvSpPr txBox="1"/>
          <p:nvPr>
            <p:custDataLst>
              <p:tags r:id="rId6"/>
            </p:custDataLst>
          </p:nvPr>
        </p:nvSpPr>
        <p:spPr>
          <a:xfrm>
            <a:off x="745490" y="5215890"/>
            <a:ext cx="10311765" cy="1568450"/>
          </a:xfrm>
          <a:prstGeom prst="rect">
            <a:avLst/>
          </a:prstGeom>
          <a:noFill/>
        </p:spPr>
        <p:txBody>
          <a:bodyPr wrap="square" rtlCol="0" anchor="t">
            <a:spAutoFit/>
          </a:bodyPr>
          <a:lstStyle/>
          <a:p>
            <a:r>
              <a:rPr lang="zh-CN" altLang="en-US" sz="3200">
                <a:latin typeface="宋体" panose="02010600030101010101" pitchFamily="2" charset="-122"/>
                <a:ea typeface="宋体" pitchFamily="2" charset="-122"/>
                <a:cs typeface="宋体" panose="02010600030101010101" pitchFamily="2" charset="-122"/>
                <a:sym typeface="+mn-ea"/>
              </a:rPr>
              <a:t>2.分析综合C</a:t>
            </a:r>
            <a:endParaRPr lang="zh-CN" altLang="en-US" sz="3200">
              <a:latin typeface="宋体" panose="02010600030101010101" pitchFamily="2" charset="-122"/>
              <a:ea typeface="宋体" pitchFamily="2" charset="-122"/>
              <a:cs typeface="宋体" panose="02010600030101010101" pitchFamily="2" charset="-122"/>
            </a:endParaRPr>
          </a:p>
          <a:p>
            <a:r>
              <a:rPr lang="zh-CN" altLang="en-US" sz="3200">
                <a:latin typeface="宋体" panose="02010600030101010101" pitchFamily="2" charset="-122"/>
                <a:ea typeface="宋体" pitchFamily="2" charset="-122"/>
                <a:cs typeface="宋体" panose="02010600030101010101" pitchFamily="2" charset="-122"/>
                <a:sym typeface="+mn-ea"/>
              </a:rPr>
              <a:t>　（1）分析作品结构，概括作品主题</a:t>
            </a:r>
            <a:endParaRPr lang="zh-CN" altLang="en-US" sz="3200">
              <a:latin typeface="宋体" panose="02010600030101010101" pitchFamily="2" charset="-122"/>
              <a:ea typeface="宋体" pitchFamily="2" charset="-122"/>
              <a:cs typeface="宋体" panose="02010600030101010101" pitchFamily="2" charset="-122"/>
            </a:endParaRPr>
          </a:p>
          <a:p>
            <a:r>
              <a:rPr lang="zh-CN" altLang="en-US" sz="3200">
                <a:latin typeface="宋体" panose="02010600030101010101" pitchFamily="2" charset="-122"/>
                <a:ea typeface="宋体" pitchFamily="2" charset="-122"/>
                <a:cs typeface="宋体" panose="02010600030101010101" pitchFamily="2" charset="-122"/>
                <a:sym typeface="+mn-ea"/>
              </a:rPr>
              <a:t>　（2）分析作品的体裁特征和表现手法</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P spid="5" grpId="4"/>
      <p:bldP spid="5" grpId="5"/>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76250" y="139700"/>
            <a:ext cx="10852150" cy="708660"/>
          </a:xfrm>
        </p:spPr>
        <p:txBody>
          <a:bodyPr>
            <a:normAutofit fontScale="90000"/>
          </a:bodyPr>
          <a:lstStyle/>
          <a:p>
            <a:r>
              <a:rPr lang="zh-CN" altLang="en-US" sz="4000">
                <a:solidFill>
                  <a:srgbClr val="FF0000"/>
                </a:solidFill>
              </a:rPr>
              <a:t>【范文精析】</a:t>
            </a:r>
          </a:p>
        </p:txBody>
      </p:sp>
      <p:sp>
        <p:nvSpPr>
          <p:cNvPr id="3" name="文本框 2"/>
          <p:cNvSpPr txBox="1"/>
          <p:nvPr>
            <p:custDataLst>
              <p:tags r:id="rId4"/>
            </p:custDataLst>
          </p:nvPr>
        </p:nvSpPr>
        <p:spPr>
          <a:xfrm>
            <a:off x="868045" y="848360"/>
            <a:ext cx="10953750" cy="5996940"/>
          </a:xfrm>
          <a:prstGeom prst="rect">
            <a:avLst/>
          </a:prstGeom>
          <a:noFill/>
        </p:spPr>
        <p:txBody>
          <a:bodyPr wrap="square" rtlCol="0" anchor="t">
            <a:spAutoFit/>
          </a:bodyPr>
          <a:lstStyle/>
          <a:p>
            <a:pPr algn="ctr">
              <a:lnSpc>
                <a:spcPct val="120000"/>
              </a:lnSpc>
              <a:spcAft>
                <a:spcPct val="0"/>
              </a:spcAft>
              <a:tabLst>
                <a:tab pos="1029335"/>
                <a:tab pos="1850390"/>
                <a:tab pos="2538095"/>
                <a:tab pos="3221990"/>
              </a:tabLst>
            </a:pPr>
            <a:r>
              <a:rPr lang="zh-CN" altLang="zh-CN" sz="3200" smtClean="0">
                <a:solidFill>
                  <a:srgbClr val="000000"/>
                </a:solidFill>
                <a:latin typeface="NEU-BZ-S92"/>
                <a:ea typeface="方正宋黑_GBK" panose="03000509000000000000" pitchFamily="65" charset="-122"/>
                <a:cs typeface="Times New Roman" panose="02020603050405020304" pitchFamily="18" charset="0"/>
                <a:sym typeface="+mn-ea"/>
              </a:rPr>
              <a:t>老</a:t>
            </a:r>
            <a:r>
              <a:rPr lang="zh-CN" altLang="zh-CN" sz="3200">
                <a:solidFill>
                  <a:srgbClr val="000000"/>
                </a:solidFill>
                <a:latin typeface="Times New Roman" pitchFamily="18" charset="0"/>
                <a:cs typeface="Times New Roman" panose="02020603050405020304" pitchFamily="18" charset="0"/>
                <a:sym typeface="+mn-ea"/>
              </a:rPr>
              <a:t>　</a:t>
            </a:r>
            <a:r>
              <a:rPr lang="zh-CN" altLang="zh-CN" sz="3200">
                <a:solidFill>
                  <a:srgbClr val="000000"/>
                </a:solidFill>
                <a:latin typeface="NEU-BZ-S92"/>
                <a:ea typeface="方正宋黑_GBK" panose="03000509000000000000" pitchFamily="65" charset="-122"/>
                <a:cs typeface="Times New Roman" panose="02020603050405020304" pitchFamily="18" charset="0"/>
                <a:sym typeface="+mn-ea"/>
              </a:rPr>
              <a:t>锁</a:t>
            </a:r>
            <a:r>
              <a:rPr lang="zh-CN" altLang="zh-CN" sz="3200">
                <a:solidFill>
                  <a:srgbClr val="000000"/>
                </a:solidFill>
                <a:latin typeface="Times New Roman" pitchFamily="18" charset="0"/>
                <a:cs typeface="Times New Roman" panose="02020603050405020304" pitchFamily="18" charset="0"/>
                <a:sym typeface="+mn-ea"/>
              </a:rPr>
              <a:t>　</a:t>
            </a:r>
            <a:r>
              <a:rPr lang="zh-CN" altLang="zh-CN" sz="3200" smtClean="0">
                <a:solidFill>
                  <a:srgbClr val="000000"/>
                </a:solidFill>
                <a:latin typeface="NEU-BZ-S92"/>
                <a:ea typeface="方正宋黑_GBK" panose="03000509000000000000" pitchFamily="65" charset="-122"/>
                <a:cs typeface="Times New Roman" panose="02020603050405020304" pitchFamily="18" charset="0"/>
                <a:sym typeface="+mn-ea"/>
              </a:rPr>
              <a:t>匠</a:t>
            </a:r>
            <a:endParaRPr lang="en-US" altLang="zh-CN" sz="3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3200" smtClean="0">
                <a:solidFill>
                  <a:srgbClr val="000000"/>
                </a:solidFill>
                <a:latin typeface="Times New Roman" pitchFamily="18" charset="0"/>
                <a:ea typeface="楷体" panose="02010609060101010101" charset="-122"/>
                <a:cs typeface="Times New Roman" panose="02020603050405020304" pitchFamily="18" charset="0"/>
                <a:sym typeface="+mn-ea"/>
              </a:rPr>
              <a:t>曹</a:t>
            </a:r>
            <a:r>
              <a:rPr lang="zh-CN" altLang="zh-CN" sz="3200">
                <a:solidFill>
                  <a:srgbClr val="000000"/>
                </a:solidFill>
                <a:latin typeface="Times New Roman" pitchFamily="18" charset="0"/>
                <a:cs typeface="Times New Roman" panose="02020603050405020304" pitchFamily="18" charset="0"/>
                <a:sym typeface="+mn-ea"/>
              </a:rPr>
              <a:t>　</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杰</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smtClean="0">
                <a:solidFill>
                  <a:srgbClr val="000000"/>
                </a:solidFill>
                <a:latin typeface="Times New Roman" pitchFamily="18" charset="0"/>
                <a:ea typeface="楷体" panose="02010609060101010101" charset="-122"/>
                <a:cs typeface="Times New Roman" panose="02020603050405020304" pitchFamily="18" charset="0"/>
                <a:sym typeface="+mn-ea"/>
              </a:rPr>
              <a:t>琴</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江边上的水寨镇</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是一个风光秀美的客家古镇。镇上有一条老街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斑驳的青石板沿着街道铺开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被时光和步履打磨得干净而潮润。不过现在很少有人知道这条老街了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更不用说老街深处这么一户锁匠铺了。</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自从低焊钩锁、弹子锁普及后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锁匠铺变得越来越冷清了。虽然没有客人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老锁匠每天早上还是会准时打开铺子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在门口泡上一壶茶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用算盘珠一样的手指握着那把祖辈传下的壶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安静地品着祖辈传下来的味道。</a:t>
            </a:r>
            <a:endParaRPr lang="zh-CN" altLang="en-US" sz="3200"/>
          </a:p>
        </p:txBody>
      </p:sp>
    </p:spTree>
    <p:custDataLst>
      <p:tags r:id="rId5"/>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36905" y="265430"/>
            <a:ext cx="11343640" cy="6587490"/>
          </a:xfrm>
          <a:prstGeom prst="rect">
            <a:avLst/>
          </a:prstGeom>
          <a:noFill/>
        </p:spPr>
        <p:txBody>
          <a:bodyPr wrap="square" rtlCol="0" anchor="t">
            <a:spAutoFit/>
          </a:bodyPr>
          <a:lstStyle/>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三月的一个早晨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老锁匠照例在门口喝茶。这时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巷口来了个年轻人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路过锁匠铺时停了下来。看着锁匠铺里挂着的老招牌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上面写着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制锁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两个苍劲有力的大字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年轻人马上兴奋了起来。</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大爷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您也喜欢收藏古锁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年轻人试探性地问一下。</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老人放下手中的老烟袋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抬头看了一眼年轻人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我是做锁的。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年轻人一听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兴奋了起来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我参观一下您的锁铺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行吗</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老人的脸上露出一丝尴尬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坐在那里没有说话。</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不瞒您老人家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我喜欢收藏古锁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今天能与您认识也是缘分</a:t>
            </a:r>
            <a:r>
              <a:rPr lang="en-US"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禁不住年轻人一番软磨硬泡</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老人站起身来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带着他走进了尘封已久的锁铺。</a:t>
            </a:r>
            <a:endParaRPr lang="zh-CN" altLang="en-US" sz="3200"/>
          </a:p>
        </p:txBody>
      </p:sp>
    </p:spTree>
    <p:custDataLst>
      <p:tags r:id="rId4"/>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18465" y="194945"/>
            <a:ext cx="11657965" cy="6587490"/>
          </a:xfrm>
          <a:prstGeom prst="rect">
            <a:avLst/>
          </a:prstGeom>
          <a:noFill/>
        </p:spPr>
        <p:txBody>
          <a:bodyPr wrap="square" rtlCol="0" anchor="t">
            <a:spAutoFit/>
          </a:bodyPr>
          <a:lstStyle/>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只见老旧的房子里摆了六七个铜炉子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虽然炉灰早已冷却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但是那些炉壁、钳子、锉子都擦得干干净净。黑色的墙壁上挂着各式的锁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有圆形锁、半圆锁、长方形锁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还有八角形白铜雕花锁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谐音就是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福禄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的葫芦锁。每把锁都是件工艺品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展示出老人精湛的制锁技艺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看得年轻人目不暇接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连连竖起大拇指。</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老人的眼里闪过一丝亮光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正要向来者介绍古锁制作工艺的时候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年轻人突然来了灵感。</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这些锁都是锁上的吧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我应该不用钥匙就能都打开。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年轻人轻轻地说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但显然他是很相信自己的解锁功夫的。</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4572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老人只是淡淡一笑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我做锁一辈子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从来没做过不用钥匙就能打开的锁。</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36905" y="324485"/>
            <a:ext cx="11270615" cy="5406390"/>
          </a:xfrm>
          <a:prstGeom prst="rect">
            <a:avLst/>
          </a:prstGeom>
          <a:noFill/>
        </p:spPr>
        <p:txBody>
          <a:bodyPr wrap="square" rtlCol="0" anchor="t">
            <a:spAutoFit/>
          </a:bodyPr>
          <a:lstStyle/>
          <a:p>
            <a:pPr indent="2286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那我们就打个赌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要是我今天能打开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您就把这些锁送给我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要是打不开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我就拜您为师。</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老锁匠正愁没有人延续这门技艺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今天一个好徒弟就这样送上门来了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年轻人的话正中他的下怀。</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好吧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那你就试试看吧。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u="sng">
                <a:solidFill>
                  <a:srgbClr val="000000"/>
                </a:solidFill>
                <a:uFill>
                  <a:solidFill>
                    <a:srgbClr val="000000"/>
                  </a:solidFill>
                </a:uFill>
                <a:latin typeface="Times New Roman" pitchFamily="18" charset="0"/>
                <a:ea typeface="楷体" panose="02010609060101010101" charset="-122"/>
                <a:cs typeface="Times New Roman" panose="02020603050405020304" pitchFamily="18" charset="0"/>
                <a:sym typeface="+mn-ea"/>
              </a:rPr>
              <a:t>老锁匠淡然一笑</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年轻人解开包袱</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从一个小套子里面取出一支笔一样的东西伸进锁孔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那笔嘀嘀地响了好一会儿</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年轻人时而咬牙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时而皱眉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但古锁仍然未开。</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3200" u="sng">
                <a:solidFill>
                  <a:srgbClr val="000000"/>
                </a:solidFill>
                <a:uFill>
                  <a:solidFill>
                    <a:srgbClr val="000000"/>
                  </a:solidFill>
                </a:uFill>
                <a:latin typeface="Times New Roman" pitchFamily="18" charset="0"/>
                <a:ea typeface="楷体" panose="02010609060101010101" charset="-122"/>
                <a:cs typeface="Times New Roman" panose="02020603050405020304" pitchFamily="18" charset="0"/>
                <a:sym typeface="+mn-ea"/>
              </a:rPr>
              <a:t>老锁匠脸上闪过一丝得意的微笑</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endParaRPr lang="zh-CN" altLang="en-US" sz="3200"/>
          </a:p>
        </p:txBody>
      </p:sp>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57505" y="269240"/>
            <a:ext cx="11525250" cy="6587490"/>
          </a:xfrm>
          <a:prstGeom prst="rect">
            <a:avLst/>
          </a:prstGeom>
          <a:noFill/>
        </p:spPr>
        <p:txBody>
          <a:bodyPr wrap="square" rtlCol="0" anchor="t">
            <a:spAutoFit/>
          </a:bodyPr>
          <a:lstStyle/>
          <a:p>
            <a:pPr indent="2286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smtClean="0">
                <a:solidFill>
                  <a:srgbClr val="000000"/>
                </a:solidFill>
                <a:latin typeface="Times New Roman" pitchFamily="18" charset="0"/>
                <a:ea typeface="楷体" panose="02010609060101010101" charset="-122"/>
                <a:cs typeface="Times New Roman" panose="02020603050405020304" pitchFamily="18" charset="0"/>
                <a:sym typeface="+mn-ea"/>
              </a:rPr>
              <a:t>啪</a:t>
            </a:r>
            <a:r>
              <a:rPr lang="en-US" altLang="zh-CN" sz="3200" smtClean="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老锁匠那心爱的镏金鱼形锁居然真的被打开了。紧接着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墙上的锁一把、两把全被打开了。</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年轻人也不客气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打开一把就扔进包里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不一会儿打开的古锁就快要装满了年轻人的行囊。</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老锁匠的眉头像巷口的榕树根一样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紧紧地绞在了一起。</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愿赌服输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老人低下了头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自言自语地说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都带走吧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都带走吧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一个也不要留</a:t>
            </a:r>
            <a:r>
              <a:rPr lang="en-US"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年轻人更显得有些轻慢了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笑着背起行囊就要走。</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突然一阵急促的手机铃声响了起来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年轻人的电话那边传来嘈杂的警车声。原来县城一户人家发生了煤气泄漏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直接破门可能会导致爆炸</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因此需要他帮忙开锁。</a:t>
            </a:r>
            <a:endParaRPr lang="zh-CN" altLang="en-US" sz="3200"/>
          </a:p>
        </p:txBody>
      </p:sp>
    </p:spTree>
    <p:custDataLst>
      <p:tags r:id="rId4"/>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09880" y="134620"/>
            <a:ext cx="11706860" cy="6587490"/>
          </a:xfrm>
          <a:prstGeom prst="rect">
            <a:avLst/>
          </a:prstGeom>
          <a:noFill/>
        </p:spPr>
        <p:txBody>
          <a:bodyPr wrap="square" rtlCol="0" anchor="t">
            <a:spAutoFit/>
          </a:bodyPr>
          <a:lstStyle/>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年轻人一听是急事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就连忙往外走。</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老锁匠拦住年轻人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说他在县城有亲戚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想搭他的顺风车去。看着失落的老锁匠</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年轻人有些内疚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也就没有推辞</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与老人一起上了停在巷子口的车。</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在车上老锁匠才知道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原来年轻人是以开锁为职业的新客家人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技术在城里数一数二。老人的心稍微宽慰了一点。</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事故发生在一处老居民区里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穿过楼道就能闻到刺鼻的煤气味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发生煤气泄漏的房间门口气味更是刺鼻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仿佛随时都会爆炸一样。</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年轻人紧张地拿出开锁工具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生怕擦出一点儿火花。他把耳朵贴在锁边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豆大的汗珠不停地掉在地上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可锁就像被焊住了一样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纹丝不动</a:t>
            </a:r>
            <a:r>
              <a:rPr lang="en-US"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endParaRPr lang="zh-CN" altLang="en-US" sz="3200"/>
          </a:p>
        </p:txBody>
      </p:sp>
    </p:spTree>
    <p:custDataLst>
      <p:tags r:id="rId4"/>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44805" y="207645"/>
            <a:ext cx="11671300" cy="6587490"/>
          </a:xfrm>
          <a:prstGeom prst="rect">
            <a:avLst/>
          </a:prstGeom>
          <a:noFill/>
        </p:spPr>
        <p:txBody>
          <a:bodyPr wrap="square" rtlCol="0" anchor="t">
            <a:spAutoFit/>
          </a:bodyPr>
          <a:lstStyle/>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时间一分一秒过去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煤气味越来越浓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年轻人的手抖得越来越厉害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已经完全没有了在老人锁铺时的沉稳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可锁依旧纹丝不动。从眼神中能看得出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他是要放弃了。</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让我来试试吧。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老锁匠淡淡地说。</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年轻人虽然有些怀疑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但他仍然像抓住了一根救命的稻草一样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从门锁边移开。</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只见老锁匠蹲下身</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屏住呼吸</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从腰上悬挂的钥匙串儿里拿出一根钢丝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轻轻地探到锁孔里。他眼睛注视着锁孔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轻轻地拨弄着钢丝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时间和空气像凝固了一样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让所有人都感到很压抑</a:t>
            </a:r>
            <a:r>
              <a:rPr lang="en-US" altLang="zh-CN" sz="3200">
                <a:solidFill>
                  <a:srgbClr val="000000"/>
                </a:solidFill>
                <a:latin typeface="Times New Roman" pitchFamily="18" charset="0"/>
                <a:ea typeface="楷体" panose="02010609060101010101" charset="-122"/>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时间又过去了一会儿</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刺鼻的煤气味已经让人呼吸都有些困难了。</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嗒</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一声清脆的声音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锁开了</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4"/>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45440" y="167640"/>
            <a:ext cx="11526520" cy="4225290"/>
          </a:xfrm>
          <a:prstGeom prst="rect">
            <a:avLst/>
          </a:prstGeom>
          <a:noFill/>
        </p:spPr>
        <p:txBody>
          <a:bodyPr wrap="square" rtlCol="0" anchor="t">
            <a:spAutoFit/>
          </a:bodyPr>
          <a:lstStyle/>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年轻人怔怔地站在那里。</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u="sng">
                <a:solidFill>
                  <a:srgbClr val="000000"/>
                </a:solidFill>
                <a:uFill>
                  <a:solidFill>
                    <a:srgbClr val="000000"/>
                  </a:solidFill>
                </a:uFill>
                <a:latin typeface="Times New Roman" pitchFamily="18" charset="0"/>
                <a:ea typeface="楷体" panose="02010609060101010101" charset="-122"/>
                <a:cs typeface="Times New Roman" panose="02020603050405020304" pitchFamily="18" charset="0"/>
                <a:sym typeface="+mn-ea"/>
              </a:rPr>
              <a:t>老锁匠长长地吐了一口气</a:t>
            </a:r>
            <a:r>
              <a:rPr lang="en-US" altLang="zh-CN" sz="32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sng">
                <a:solidFill>
                  <a:srgbClr val="000000"/>
                </a:solidFill>
                <a:uFill>
                  <a:solidFill>
                    <a:srgbClr val="000000"/>
                  </a:solidFill>
                </a:uFill>
                <a:latin typeface="Times New Roman" pitchFamily="18" charset="0"/>
                <a:ea typeface="楷体" panose="02010609060101010101" charset="-122"/>
                <a:cs typeface="Times New Roman" panose="02020603050405020304" pitchFamily="18" charset="0"/>
                <a:sym typeface="+mn-ea"/>
              </a:rPr>
              <a:t>拍了拍年轻人的肩膀</a:t>
            </a:r>
            <a:r>
              <a:rPr lang="en-US" altLang="zh-CN" sz="32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sng">
                <a:solidFill>
                  <a:srgbClr val="000000"/>
                </a:solidFill>
                <a:uFill>
                  <a:solidFill>
                    <a:srgbClr val="000000"/>
                  </a:solidFill>
                </a:uFill>
                <a:latin typeface="Times New Roman" pitchFamily="18" charset="0"/>
                <a:ea typeface="楷体" panose="02010609060101010101" charset="-122"/>
                <a:cs typeface="Times New Roman" panose="02020603050405020304" pitchFamily="18" charset="0"/>
                <a:sym typeface="+mn-ea"/>
              </a:rPr>
              <a:t>微笑着说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这是我开的第一把锁。</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那以后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人们发现水寨古街的锁匠铺多了一个年轻人。而没过多久</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市面上多了一种新锁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锁型古雅大气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锁芯时尚精密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一时成为顾客的新宠</a:t>
            </a:r>
            <a:r>
              <a:rPr lang="zh-CN" altLang="zh-CN" sz="3200" smtClean="0">
                <a:solidFill>
                  <a:srgbClr val="000000"/>
                </a:solidFill>
                <a:latin typeface="Times New Roman" pitchFamily="18" charset="0"/>
                <a:ea typeface="楷体" panose="02010609060101010101" charset="-122"/>
                <a:cs typeface="Times New Roman" panose="02020603050405020304" pitchFamily="18" charset="0"/>
                <a:sym typeface="+mn-ea"/>
              </a:rPr>
              <a:t>。</a:t>
            </a:r>
            <a:endParaRPr lang="en-US" altLang="zh-CN" sz="3200" smtClean="0">
              <a:solidFill>
                <a:srgbClr val="000000"/>
              </a:solidFill>
              <a:latin typeface="NEU-BZ-S92"/>
              <a:ea typeface="方正书宋_GBK" panose="03000509000000000000" pitchFamily="65" charset="-122"/>
              <a:cs typeface="Times New Roman" panose="02020603050405020304" pitchFamily="18" charset="0"/>
            </a:endParaRPr>
          </a:p>
          <a:p>
            <a:pPr indent="228600" algn="r">
              <a:lnSpc>
                <a:spcPct val="120000"/>
              </a:lnSpc>
              <a:spcAft>
                <a:spcPct val="0"/>
              </a:spcAft>
              <a:tabLst>
                <a:tab pos="1029335"/>
                <a:tab pos="1850390"/>
                <a:tab pos="2538095"/>
                <a:tab pos="3221990"/>
              </a:tabLst>
            </a:pPr>
            <a:r>
              <a:rPr lang="en-US" altLang="zh-CN" sz="3200" smtClean="0">
                <a:solidFill>
                  <a:srgbClr val="000000"/>
                </a:solidFill>
                <a:latin typeface="Times New Roman" pitchFamily="18" charset="0"/>
                <a:sym typeface="+mn-ea"/>
              </a:rPr>
              <a:t>(</a:t>
            </a:r>
            <a:r>
              <a:rPr lang="zh-CN" altLang="zh-CN" sz="3200">
                <a:solidFill>
                  <a:srgbClr val="000000"/>
                </a:solidFill>
                <a:latin typeface="Times New Roman" pitchFamily="18" charset="0"/>
                <a:ea typeface="楷体" panose="02010609060101010101" charset="-122"/>
                <a:cs typeface="Times New Roman" panose="02020603050405020304" pitchFamily="18" charset="0"/>
                <a:sym typeface="+mn-ea"/>
              </a:rPr>
              <a:t>有删节</a:t>
            </a:r>
            <a:r>
              <a:rPr lang="en-US" altLang="zh-CN" sz="3200">
                <a:solidFill>
                  <a:srgbClr val="000000"/>
                </a:solidFill>
                <a:latin typeface="Times New Roman" pitchFamily="18" charset="0"/>
                <a:sym typeface="+mn-ea"/>
              </a:rPr>
              <a:t>)</a:t>
            </a:r>
            <a:endParaRPr lang="zh-CN" altLang="en-US" sz="3200"/>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第一步</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写了一个怎样的故事</a:t>
            </a:r>
            <a:r>
              <a:rPr lang="en-US" altLang="zh-CN" sz="355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351155" y="970280"/>
            <a:ext cx="11489690" cy="540639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情节的构成</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(1)</a:t>
            </a:r>
            <a:r>
              <a:rPr lang="zh-CN" altLang="zh-CN" sz="3200">
                <a:solidFill>
                  <a:srgbClr val="FF0000"/>
                </a:solidFill>
                <a:latin typeface="Times New Roman" pitchFamily="18" charset="0"/>
                <a:cs typeface="Times New Roman" panose="02020603050405020304" pitchFamily="18" charset="0"/>
                <a:sym typeface="+mn-ea"/>
              </a:rPr>
              <a:t>开端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老锁匠独坐店铺门口喝茶</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来一年轻人想参观其锁铺。</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(2)</a:t>
            </a:r>
            <a:r>
              <a:rPr lang="zh-CN" altLang="zh-CN" sz="3200">
                <a:solidFill>
                  <a:srgbClr val="FF0000"/>
                </a:solidFill>
                <a:latin typeface="Times New Roman" pitchFamily="18" charset="0"/>
                <a:cs typeface="Times New Roman" panose="02020603050405020304" pitchFamily="18" charset="0"/>
                <a:sym typeface="+mn-ea"/>
              </a:rPr>
              <a:t>发展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在参观锁铺的过程中</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年轻人突然挑战性地提出开锁要求</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并打赌能打开的锁归自己</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如果打不开</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年轻人就做老锁匠的徒弟。年轻人一把一把地打开了老锁匠各式各样的锁。</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(3)</a:t>
            </a:r>
            <a:r>
              <a:rPr lang="zh-CN" altLang="zh-CN" sz="3200">
                <a:solidFill>
                  <a:srgbClr val="FF0000"/>
                </a:solidFill>
                <a:latin typeface="Times New Roman" pitchFamily="18" charset="0"/>
                <a:cs typeface="Times New Roman" panose="02020603050405020304" pitchFamily="18" charset="0"/>
                <a:sym typeface="+mn-ea"/>
              </a:rPr>
              <a:t>高潮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此时突然来电话要年轻人去开锁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关键时刻</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年轻人却无论如何也打不开锁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最后还是老锁匠打开了锁。</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(4)</a:t>
            </a:r>
            <a:r>
              <a:rPr lang="zh-CN" altLang="zh-CN" sz="3200">
                <a:solidFill>
                  <a:srgbClr val="FF0000"/>
                </a:solidFill>
                <a:latin typeface="Times New Roman" pitchFamily="18" charset="0"/>
                <a:cs typeface="Times New Roman" panose="02020603050405020304" pitchFamily="18" charset="0"/>
                <a:sym typeface="+mn-ea"/>
              </a:rPr>
              <a:t>结局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年轻人做了老锁匠的徒弟</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萧条多年的锁铺有了生机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一种古雅大气、时尚精密的锁成了顾客的新宠。</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fontScale="90000"/>
          </a:bodyPr>
          <a:lstStyle/>
          <a:p>
            <a:r>
              <a:rPr lang="en-US" altLang="zh-CN" sz="3200" b="0" spc="0">
                <a:solidFill>
                  <a:srgbClr val="000000"/>
                </a:solidFill>
                <a:latin typeface="Times New Roman" pitchFamily="18" charset="0"/>
                <a:ea typeface="+mn-ea"/>
                <a:cs typeface="Times New Roman" panose="02020603050405020304" pitchFamily="18" charset="0"/>
                <a:sym typeface="+mn-ea"/>
              </a:rPr>
              <a:t>2.情节的特点</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588010" y="976630"/>
            <a:ext cx="11452860" cy="540639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故事一波三折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跌宕起伏。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第一折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萧条的锁铺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平淡坚守的老锁匠</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一个喜欢锁的年轻人参观锁铺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眼里闪过一丝亮光</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第二折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年轻人提出开锁的赌局</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并顺利打开了锁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老锁匠的眉头像榕树根一样绞在一起。</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第三折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此时突然有电话找年轻人开锁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而紧急情况下年轻人打不开锁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老锁匠却打开了锁。</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pPr>
            <a:r>
              <a:rPr lang="zh-CN" altLang="zh-CN" sz="3200">
                <a:solidFill>
                  <a:srgbClr val="000000"/>
                </a:solidFill>
                <a:latin typeface="Times New Roman" pitchFamily="18" charset="0"/>
                <a:cs typeface="Times New Roman" panose="02020603050405020304" pitchFamily="18" charset="0"/>
                <a:sym typeface="+mn-ea"/>
              </a:rPr>
              <a:t>结尾出乎意外</a:t>
            </a:r>
            <a:r>
              <a:rPr lang="en-US" altLang="zh-CN" sz="3200">
                <a:solidFill>
                  <a:srgbClr val="000000"/>
                </a:solidFill>
                <a:latin typeface="Times New Roman"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又在情理之中。</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年轻人成了老锁匠的徒弟</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萧条的锁铺也焕发出生机。</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rmAutofit/>
          </a:bodyPr>
          <a:lstStyle/>
          <a:p>
            <a:r>
              <a:rPr lang="zh-CN" altLang="zh-CN">
                <a:ea typeface="宋体" pitchFamily="2" charset="-122"/>
                <a:sym typeface="+mn-ea"/>
              </a:rPr>
              <a:t>【考纲解读】</a:t>
            </a:r>
            <a:endParaRPr lang="zh-CN" altLang="en-US"/>
          </a:p>
        </p:txBody>
      </p:sp>
      <p:sp>
        <p:nvSpPr>
          <p:cNvPr id="3" name="文本框 2"/>
          <p:cNvSpPr txBox="1"/>
          <p:nvPr>
            <p:custDataLst>
              <p:tags r:id="rId4"/>
            </p:custDataLst>
          </p:nvPr>
        </p:nvSpPr>
        <p:spPr>
          <a:xfrm>
            <a:off x="394335" y="1038860"/>
            <a:ext cx="11659870" cy="2061210"/>
          </a:xfrm>
          <a:prstGeom prst="rect">
            <a:avLst/>
          </a:prstGeom>
          <a:noFill/>
        </p:spPr>
        <p:txBody>
          <a:bodyPr wrap="square" rtlCol="0" anchor="t">
            <a:spAutoFit/>
          </a:bodyPr>
          <a:lstStyle/>
          <a:p>
            <a:r>
              <a:rPr lang="zh-CN" altLang="zh-CN" sz="3200">
                <a:solidFill>
                  <a:srgbClr val="000000"/>
                </a:solidFill>
                <a:ea typeface="宋体" pitchFamily="2" charset="-122"/>
                <a:sym typeface="+mn-ea"/>
              </a:rPr>
              <a:t>3.鉴赏评价D</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（1）体会重要语句的丰富含意，品味精彩的语言表达艺术</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（2）鉴赏作品的文学形象，领悟作品的艺术魅力</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（3）评价作品表现出的价值判断和审美取向</a:t>
            </a:r>
            <a:endParaRPr lang="zh-CN" altLang="en-US" sz="3200"/>
          </a:p>
        </p:txBody>
      </p:sp>
      <p:sp>
        <p:nvSpPr>
          <p:cNvPr id="4" name="文本框 3"/>
          <p:cNvSpPr txBox="1"/>
          <p:nvPr>
            <p:custDataLst>
              <p:tags r:id="rId5"/>
            </p:custDataLst>
          </p:nvPr>
        </p:nvSpPr>
        <p:spPr>
          <a:xfrm>
            <a:off x="259715" y="3436620"/>
            <a:ext cx="11695430" cy="2553335"/>
          </a:xfrm>
          <a:prstGeom prst="rect">
            <a:avLst/>
          </a:prstGeom>
          <a:noFill/>
        </p:spPr>
        <p:txBody>
          <a:bodyPr wrap="square" rtlCol="0" anchor="t">
            <a:spAutoFit/>
          </a:bodyPr>
          <a:lstStyle/>
          <a:p>
            <a:r>
              <a:rPr lang="zh-CN" altLang="zh-CN" sz="3200">
                <a:solidFill>
                  <a:srgbClr val="000000"/>
                </a:solidFill>
                <a:ea typeface="宋体" pitchFamily="2" charset="-122"/>
                <a:sym typeface="+mn-ea"/>
              </a:rPr>
              <a:t>4.探究F</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（1）从不同角度和层面发掘作品的意蕴、民族心理和人文精神</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（2）探讨作者的创作背景和创作意图</a:t>
            </a:r>
            <a:endParaRPr lang="zh-CN" altLang="zh-CN" sz="3200">
              <a:solidFill>
                <a:srgbClr val="000000"/>
              </a:solidFill>
              <a:ea typeface="宋体" pitchFamily="2" charset="-122"/>
            </a:endParaRPr>
          </a:p>
          <a:p>
            <a:r>
              <a:rPr lang="zh-CN" altLang="zh-CN" sz="3200">
                <a:solidFill>
                  <a:srgbClr val="000000"/>
                </a:solidFill>
                <a:ea typeface="宋体" pitchFamily="2" charset="-122"/>
                <a:sym typeface="+mn-ea"/>
              </a:rPr>
              <a:t>       （3）对作品进行个性化阅读和有创意的解读</a:t>
            </a:r>
            <a:endParaRPr lang="zh-CN" altLang="en-US" sz="32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63507" y="103505"/>
            <a:ext cx="10852237" cy="441964"/>
          </a:xfrm>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第二步</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塑造了一个</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群</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怎样的人</a:t>
            </a:r>
            <a:r>
              <a:rPr lang="en-US" altLang="zh-CN" sz="355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635" y="641985"/>
            <a:ext cx="12192000" cy="36347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小说塑造了两个人物</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老锁匠</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技艺高超</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在萧条平淡中坚守</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有胆量和魄力</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敢于接受年轻人的挑战</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并愿意承担挑战的后果</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关键时刻能挺身而出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解他人之急。</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cs typeface="Times New Roman" panose="02020603050405020304" pitchFamily="18" charset="0"/>
                <a:sym typeface="+mn-ea"/>
              </a:rPr>
              <a:t>年轻人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热爱传统工艺</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有挑战精神</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能急他人之急</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践行诺言</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谦虚好学</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将传统与现代结合在一起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使古老的手艺焕发出现代生机。</a:t>
            </a:r>
            <a:endParaRPr lang="zh-CN" altLang="en-US" sz="3200">
              <a:latin typeface="宋体" panose="02010600030101010101" pitchFamily="2" charset="-122"/>
              <a:ea typeface="宋体" pitchFamily="2" charset="-122"/>
              <a:cs typeface="宋体" panose="02010600030101010101" pitchFamily="2" charset="-122"/>
            </a:endParaRPr>
          </a:p>
        </p:txBody>
      </p:sp>
      <p:sp>
        <p:nvSpPr>
          <p:cNvPr id="4" name="文本框 3"/>
          <p:cNvSpPr txBox="1"/>
          <p:nvPr>
            <p:custDataLst>
              <p:tags r:id="rId5"/>
            </p:custDataLst>
          </p:nvPr>
        </p:nvSpPr>
        <p:spPr>
          <a:xfrm>
            <a:off x="0" y="4276725"/>
            <a:ext cx="12083415" cy="24536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2</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两个人物之间的关系</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老锁匠是主要人物</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年轻人是次要人物。小说用年轻人映衬老锁匠</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显示老锁匠的技艺高超、执着坚守、品行高洁</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也通过年轻人暗示老锁匠守旧更要出新</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坚持更要变通。</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548597" y="78740"/>
            <a:ext cx="10852237" cy="441964"/>
          </a:xfrm>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第三步</a:t>
            </a:r>
            <a:r>
              <a:rPr lang="en-US" altLang="zh-CN" sz="3555">
                <a:solidFill>
                  <a:srgbClr val="FF0000"/>
                </a:solidFill>
                <a:latin typeface="Times New Roman" pitchFamily="18" charset="0"/>
                <a:cs typeface="Times New Roman" panose="02020603050405020304" pitchFamily="18" charset="0"/>
                <a:sym typeface="+mn-ea"/>
              </a:rPr>
              <a:t>:</a:t>
            </a:r>
            <a:r>
              <a:rPr lang="zh-CN" altLang="zh-CN" sz="3555">
                <a:solidFill>
                  <a:srgbClr val="FF0000"/>
                </a:solidFill>
                <a:ea typeface="黑体" panose="02010609060101010101" charset="-122"/>
                <a:cs typeface="Times New Roman" panose="02020603050405020304" pitchFamily="18" charset="0"/>
                <a:sym typeface="+mn-ea"/>
              </a:rPr>
              <a:t>采用了怎样的手法</a:t>
            </a:r>
            <a:r>
              <a:rPr lang="en-US" altLang="zh-CN" sz="3555">
                <a:solidFill>
                  <a:srgbClr val="FF0000"/>
                </a:solidFill>
                <a:latin typeface="Times New Roman" pitchFamily="18" charset="0"/>
                <a:cs typeface="Times New Roman" panose="02020603050405020304" pitchFamily="18" charset="0"/>
                <a:sym typeface="+mn-ea"/>
              </a:rPr>
              <a:t>?</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custDataLst>
              <p:tags r:id="rId4"/>
            </p:custDataLst>
          </p:nvPr>
        </p:nvSpPr>
        <p:spPr>
          <a:xfrm>
            <a:off x="162560" y="520700"/>
            <a:ext cx="12029440" cy="36347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环境描写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古镇、老街、青石板道</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祖传下来的壶</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锁铺里的环境。</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2</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细节描写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老人放下手中的老烟袋</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老锁匠的眉头像巷口的榕树根一样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紧紧地绞在了一起</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老锁匠蹲下身</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屏住呼吸。</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3</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语言描写</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都带走吧</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都带走吧</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一个也不要留</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让我来试试吧</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a:t>
            </a:r>
            <a:endParaRPr lang="zh-CN" altLang="zh-CN" sz="3200">
              <a:solidFill>
                <a:srgbClr val="000000"/>
              </a:solidFill>
              <a:latin typeface="宋体" panose="02010600030101010101" pitchFamily="2" charset="-122"/>
              <a:ea typeface="宋体" pitchFamily="2" charset="-122"/>
              <a:cs typeface="宋体" panose="02010600030101010101" pitchFamily="2" charset="-122"/>
            </a:endParaRPr>
          </a:p>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4</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cs typeface="Times New Roman" panose="02020603050405020304" pitchFamily="18" charset="0"/>
                <a:sym typeface="+mn-ea"/>
              </a:rPr>
              <a:t>对比映衬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宋体" panose="02010600030101010101" pitchFamily="2" charset="-122"/>
                <a:ea typeface="宋体" pitchFamily="2" charset="-122"/>
                <a:cs typeface="Times New Roman" panose="02020603050405020304" pitchFamily="18" charset="0"/>
                <a:sym typeface="+mn-ea"/>
              </a:rPr>
              <a:t>用年轻人来映衬老锁匠。</a:t>
            </a:r>
          </a:p>
        </p:txBody>
      </p:sp>
      <p:sp>
        <p:nvSpPr>
          <p:cNvPr id="4" name="文本框 3"/>
          <p:cNvSpPr txBox="1"/>
          <p:nvPr>
            <p:custDataLst>
              <p:tags r:id="rId5"/>
            </p:custDataLst>
          </p:nvPr>
        </p:nvSpPr>
        <p:spPr>
          <a:xfrm>
            <a:off x="132715" y="4155440"/>
            <a:ext cx="11925935" cy="24536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第四步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表达了怎样的主题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小说通过描写老锁匠和年轻人打赌开锁的故事</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歌颂了在时代潮流变迁中坚守高超技艺和高尚品格的工匠精神</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同时也暗示了坚守更要出新</a:t>
            </a:r>
            <a:r>
              <a:rPr lang="en-US" altLang="zh-CN" sz="32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3200">
                <a:solidFill>
                  <a:srgbClr val="000000"/>
                </a:solidFill>
                <a:latin typeface="宋体" panose="02010600030101010101" pitchFamily="2" charset="-122"/>
                <a:ea typeface="宋体" pitchFamily="2" charset="-122"/>
                <a:cs typeface="宋体" panose="02010600030101010101" pitchFamily="2" charset="-122"/>
                <a:sym typeface="+mn-ea"/>
              </a:rPr>
              <a:t>坚持更要变通的道理。</a:t>
            </a:r>
            <a:endParaRPr lang="zh-CN" altLang="en-US" sz="3200">
              <a:latin typeface="宋体" panose="02010600030101010101" pitchFamily="2" charset="-122"/>
              <a:ea typeface="宋体" pitchFamily="2" charset="-122"/>
              <a:cs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260350" y="219710"/>
            <a:ext cx="11780520" cy="59969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下列对小说思想内容与艺术特色的分析鉴赏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最恰当的一项是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　　</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a:t>
            </a:r>
            <a:r>
              <a:rPr lang="zh-CN" altLang="zh-CN" sz="3200">
                <a:solidFill>
                  <a:srgbClr val="000000"/>
                </a:solidFill>
                <a:latin typeface="Times New Roman" pitchFamily="18" charset="0"/>
                <a:cs typeface="Times New Roman" panose="02020603050405020304" pitchFamily="18" charset="0"/>
                <a:sym typeface="+mn-ea"/>
              </a:rPr>
              <a:t>老锁匠身处古镇</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开着一间老锁铺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守着一门传统技艺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平时把玩着一把祖辈流传下来的茶壶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这一切都暗示着锁匠铺生意十分冷清。</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B.</a:t>
            </a:r>
            <a:r>
              <a:rPr lang="zh-CN" altLang="zh-CN" sz="3200">
                <a:solidFill>
                  <a:srgbClr val="000000"/>
                </a:solidFill>
                <a:latin typeface="Times New Roman" pitchFamily="18" charset="0"/>
                <a:cs typeface="Times New Roman" panose="02020603050405020304" pitchFamily="18" charset="0"/>
                <a:sym typeface="+mn-ea"/>
              </a:rPr>
              <a:t>第二段描写老锁匠长着算盘珠一样的手指</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一方面说明老锁匠长期从事对手指要求高的工作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另一方面也暗示老锁匠的精明能干。</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C.</a:t>
            </a:r>
            <a:r>
              <a:rPr lang="zh-CN" altLang="zh-CN" sz="3200">
                <a:solidFill>
                  <a:srgbClr val="000000"/>
                </a:solidFill>
                <a:latin typeface="Times New Roman" pitchFamily="18" charset="0"/>
                <a:cs typeface="Times New Roman" panose="02020603050405020304" pitchFamily="18" charset="0"/>
                <a:sym typeface="+mn-ea"/>
              </a:rPr>
              <a:t>年轻人说不用钥匙就能开锁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面对老锁匠的质疑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他运用了激将法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想借此邀老锁匠打赌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以达到拥有那些古锁的目的。</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D.</a:t>
            </a:r>
            <a:r>
              <a:rPr lang="zh-CN" altLang="zh-CN" sz="3200">
                <a:solidFill>
                  <a:srgbClr val="000000"/>
                </a:solidFill>
                <a:latin typeface="Times New Roman" pitchFamily="18" charset="0"/>
                <a:cs typeface="Times New Roman" panose="02020603050405020304" pitchFamily="18" charset="0"/>
                <a:sym typeface="+mn-ea"/>
              </a:rPr>
              <a:t>小说以年轻人出现在老锁匠的锁铺中并造出新颖的锁为结局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虽有些突兀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却寓意深刻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对如何在时代变迁中保留传统技艺做了思考。</a:t>
            </a:r>
            <a:endParaRPr lang="zh-CN" altLang="en-US" sz="3200"/>
          </a:p>
        </p:txBody>
      </p:sp>
    </p:spTree>
    <p:custDataLst>
      <p:tags r:id="rId4"/>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20040" y="249555"/>
            <a:ext cx="11602720" cy="3046095"/>
          </a:xfrm>
          <a:prstGeom prst="rect">
            <a:avLst/>
          </a:prstGeom>
          <a:noFill/>
        </p:spPr>
        <p:txBody>
          <a:bodyPr wrap="square" rtlCol="0" anchor="t">
            <a:spAutoFit/>
          </a:bodyPr>
          <a:lstStyle/>
          <a:p>
            <a:pPr>
              <a:lnSpc>
                <a:spcPct val="150000"/>
              </a:lnSpc>
            </a:pPr>
            <a:r>
              <a:rPr lang="zh-CN" altLang="en-US" sz="3200">
                <a:sym typeface="+mn-ea"/>
              </a:rPr>
              <a:t>【解析】</a:t>
            </a:r>
            <a:r>
              <a:rPr lang="en-US" altLang="zh-CN" sz="3200">
                <a:sym typeface="+mn-ea"/>
              </a:rPr>
              <a:t>A</a:t>
            </a:r>
            <a:r>
              <a:rPr lang="zh-CN" altLang="zh-CN" sz="3200">
                <a:sym typeface="+mn-ea"/>
              </a:rPr>
              <a:t>项</a:t>
            </a:r>
            <a:r>
              <a:rPr lang="en-US" altLang="zh-CN" sz="3200">
                <a:sym typeface="+mn-ea"/>
              </a:rPr>
              <a:t>,</a:t>
            </a:r>
            <a:r>
              <a:rPr lang="zh-CN" altLang="zh-CN" sz="3200">
                <a:sym typeface="+mn-ea"/>
              </a:rPr>
              <a:t>身处古镇</a:t>
            </a:r>
            <a:r>
              <a:rPr lang="en-US" altLang="zh-CN" sz="3200">
                <a:sym typeface="+mn-ea"/>
              </a:rPr>
              <a:t>,</a:t>
            </a:r>
            <a:r>
              <a:rPr lang="zh-CN" altLang="zh-CN" sz="3200">
                <a:sym typeface="+mn-ea"/>
              </a:rPr>
              <a:t>把玩祖辈传下来的茶壶</a:t>
            </a:r>
            <a:r>
              <a:rPr lang="en-US" altLang="zh-CN" sz="3200">
                <a:sym typeface="+mn-ea"/>
              </a:rPr>
              <a:t>,</a:t>
            </a:r>
            <a:r>
              <a:rPr lang="zh-CN" altLang="zh-CN" sz="3200">
                <a:sym typeface="+mn-ea"/>
              </a:rPr>
              <a:t>与生意冷清没有直接关系。</a:t>
            </a:r>
            <a:r>
              <a:rPr lang="en-US" altLang="zh-CN" sz="3200">
                <a:sym typeface="+mn-ea"/>
              </a:rPr>
              <a:t>B</a:t>
            </a:r>
            <a:r>
              <a:rPr lang="zh-CN" altLang="zh-CN" sz="3200">
                <a:sym typeface="+mn-ea"/>
              </a:rPr>
              <a:t>项</a:t>
            </a:r>
            <a:r>
              <a:rPr lang="en-US" altLang="zh-CN" sz="3200">
                <a:sym typeface="+mn-ea"/>
              </a:rPr>
              <a:t>,</a:t>
            </a:r>
            <a:r>
              <a:rPr lang="zh-CN" altLang="zh-CN" sz="3200">
                <a:sym typeface="+mn-ea"/>
              </a:rPr>
              <a:t>说法不够准确</a:t>
            </a:r>
            <a:r>
              <a:rPr lang="en-US" altLang="zh-CN" sz="3200">
                <a:sym typeface="+mn-ea"/>
              </a:rPr>
              <a:t>,“</a:t>
            </a:r>
            <a:r>
              <a:rPr lang="zh-CN" altLang="zh-CN" sz="3200">
                <a:sym typeface="+mn-ea"/>
              </a:rPr>
              <a:t>算盘珠一样的手指</a:t>
            </a:r>
            <a:r>
              <a:rPr lang="en-US" altLang="zh-CN" sz="3200">
                <a:sym typeface="+mn-ea"/>
              </a:rPr>
              <a:t>”</a:t>
            </a:r>
            <a:r>
              <a:rPr lang="zh-CN" altLang="zh-CN" sz="3200">
                <a:sym typeface="+mn-ea"/>
              </a:rPr>
              <a:t>不能暗示老锁匠的精明。</a:t>
            </a:r>
            <a:r>
              <a:rPr lang="en-US" altLang="zh-CN" sz="3200">
                <a:sym typeface="+mn-ea"/>
              </a:rPr>
              <a:t>D</a:t>
            </a:r>
            <a:r>
              <a:rPr lang="zh-CN" altLang="zh-CN" sz="3200">
                <a:sym typeface="+mn-ea"/>
              </a:rPr>
              <a:t>项</a:t>
            </a:r>
            <a:r>
              <a:rPr lang="en-US" altLang="zh-CN" sz="3200">
                <a:sym typeface="+mn-ea"/>
              </a:rPr>
              <a:t>,“</a:t>
            </a:r>
            <a:r>
              <a:rPr lang="zh-CN" altLang="zh-CN" sz="3200">
                <a:sym typeface="+mn-ea"/>
              </a:rPr>
              <a:t>突兀</a:t>
            </a:r>
            <a:r>
              <a:rPr lang="en-US" altLang="zh-CN" sz="3200">
                <a:sym typeface="+mn-ea"/>
              </a:rPr>
              <a:t>”</a:t>
            </a:r>
            <a:r>
              <a:rPr lang="zh-CN" altLang="zh-CN" sz="3200">
                <a:sym typeface="+mn-ea"/>
              </a:rPr>
              <a:t>错误</a:t>
            </a:r>
            <a:r>
              <a:rPr lang="en-US" altLang="zh-CN" sz="3200">
                <a:sym typeface="+mn-ea"/>
              </a:rPr>
              <a:t>,</a:t>
            </a:r>
            <a:r>
              <a:rPr lang="zh-CN" altLang="zh-CN" sz="3200">
                <a:sym typeface="+mn-ea"/>
              </a:rPr>
              <a:t>前文已经交代</a:t>
            </a:r>
            <a:r>
              <a:rPr lang="en-US" altLang="zh-CN" sz="3200">
                <a:sym typeface="+mn-ea"/>
              </a:rPr>
              <a:t>,</a:t>
            </a:r>
            <a:r>
              <a:rPr lang="zh-CN" altLang="zh-CN" sz="3200">
                <a:sym typeface="+mn-ea"/>
              </a:rPr>
              <a:t>年轻人和老锁匠打赌</a:t>
            </a:r>
            <a:r>
              <a:rPr lang="en-US" altLang="zh-CN" sz="3200">
                <a:sym typeface="+mn-ea"/>
              </a:rPr>
              <a:t>,</a:t>
            </a:r>
            <a:r>
              <a:rPr lang="zh-CN" altLang="zh-CN" sz="3200">
                <a:sym typeface="+mn-ea"/>
              </a:rPr>
              <a:t>如果输了</a:t>
            </a:r>
            <a:r>
              <a:rPr lang="en-US" altLang="zh-CN" sz="3200">
                <a:sym typeface="+mn-ea"/>
              </a:rPr>
              <a:t>,</a:t>
            </a:r>
            <a:r>
              <a:rPr lang="zh-CN" altLang="zh-CN" sz="3200">
                <a:sym typeface="+mn-ea"/>
              </a:rPr>
              <a:t>就拜老人为师。</a:t>
            </a:r>
            <a:endParaRPr lang="zh-CN" altLang="en-US" sz="3200"/>
          </a:p>
        </p:txBody>
      </p:sp>
      <p:sp>
        <p:nvSpPr>
          <p:cNvPr id="4" name="文本框 3"/>
          <p:cNvSpPr txBox="1"/>
          <p:nvPr>
            <p:custDataLst>
              <p:tags r:id="rId4"/>
            </p:custDataLst>
          </p:nvPr>
        </p:nvSpPr>
        <p:spPr>
          <a:xfrm>
            <a:off x="568325" y="3633470"/>
            <a:ext cx="2508250" cy="583565"/>
          </a:xfrm>
          <a:prstGeom prst="rect">
            <a:avLst/>
          </a:prstGeom>
          <a:noFill/>
        </p:spPr>
        <p:txBody>
          <a:bodyPr wrap="none" rtlCol="0" anchor="t">
            <a:spAutoFit/>
          </a:bodyPr>
          <a:lstStyle/>
          <a:p>
            <a:r>
              <a:rPr lang="zh-CN" altLang="en-US" sz="3200">
                <a:solidFill>
                  <a:srgbClr val="FF0000"/>
                </a:solidFill>
                <a:sym typeface="+mn-ea"/>
              </a:rPr>
              <a:t>【答案】：</a:t>
            </a:r>
            <a:r>
              <a:rPr lang="en-US" altLang="zh-CN" sz="3200">
                <a:solidFill>
                  <a:srgbClr val="FF0000"/>
                </a:solidFill>
                <a:sym typeface="+mn-ea"/>
              </a:rPr>
              <a:t>C</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75572" y="78740"/>
            <a:ext cx="10852237" cy="441964"/>
          </a:xfrm>
        </p:spPr>
        <p:txBody>
          <a:bodyPr>
            <a:normAutofit fontScale="90000"/>
          </a:bodyPr>
          <a:lstStyle/>
          <a:p>
            <a:r>
              <a:rPr lang="en-US" altLang="zh-CN" sz="3555" b="0">
                <a:solidFill>
                  <a:srgbClr val="000000"/>
                </a:solidFill>
                <a:latin typeface="Times New Roman" pitchFamily="18" charset="0"/>
                <a:cs typeface="Times New Roman" panose="02020603050405020304" pitchFamily="18" charset="0"/>
                <a:sym typeface="+mn-ea"/>
              </a:rPr>
              <a:t>2.</a:t>
            </a:r>
            <a:r>
              <a:rPr lang="zh-CN" altLang="zh-CN" sz="3555" b="0">
                <a:solidFill>
                  <a:srgbClr val="000000"/>
                </a:solidFill>
                <a:latin typeface="Times New Roman" pitchFamily="18" charset="0"/>
                <a:cs typeface="Times New Roman" panose="02020603050405020304" pitchFamily="18" charset="0"/>
                <a:sym typeface="+mn-ea"/>
              </a:rPr>
              <a:t>小说的第一段在全文中有什么作用</a:t>
            </a:r>
            <a:r>
              <a:rPr lang="en-US" altLang="zh-CN" sz="3555" b="0">
                <a:solidFill>
                  <a:srgbClr val="000000"/>
                </a:solidFill>
                <a:latin typeface="Times New Roman" pitchFamily="18" charset="0"/>
                <a:cs typeface="Times New Roman" panose="02020603050405020304" pitchFamily="18" charset="0"/>
                <a:sym typeface="+mn-ea"/>
              </a:rPr>
              <a:t>?</a:t>
            </a:r>
            <a:r>
              <a:rPr lang="zh-CN" altLang="zh-CN" sz="3555" b="0">
                <a:solidFill>
                  <a:srgbClr val="000000"/>
                </a:solidFill>
                <a:latin typeface="Times New Roman" pitchFamily="18" charset="0"/>
                <a:cs typeface="Times New Roman" panose="02020603050405020304" pitchFamily="18" charset="0"/>
                <a:sym typeface="+mn-ea"/>
              </a:rPr>
              <a:t>请简要分析。</a:t>
            </a:r>
            <a:endParaRPr lang="zh-CN" altLang="en-US" sz="3555" b="0"/>
          </a:p>
        </p:txBody>
      </p:sp>
      <p:sp>
        <p:nvSpPr>
          <p:cNvPr id="3" name="文本框 2"/>
          <p:cNvSpPr txBox="1"/>
          <p:nvPr>
            <p:custDataLst>
              <p:tags r:id="rId4"/>
            </p:custDataLst>
          </p:nvPr>
        </p:nvSpPr>
        <p:spPr>
          <a:xfrm>
            <a:off x="474980" y="654685"/>
            <a:ext cx="11603990" cy="2158365"/>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①交代环境背景</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呈现南方古镇的独特地域特色。②营造氛围</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增加老街的神秘感</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引发读者的阅读兴趣。③引出下文</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为故事情节的发展做铺垫。④烘托人物心情</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暗示人物形象</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少有人知的老街</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注定少有人来</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暗示老锁匠对传统技艺的坚守。</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答出三点即可</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4" name="文本框 3"/>
          <p:cNvSpPr txBox="1"/>
          <p:nvPr>
            <p:custDataLst>
              <p:tags r:id="rId5"/>
            </p:custDataLst>
          </p:nvPr>
        </p:nvSpPr>
        <p:spPr>
          <a:xfrm>
            <a:off x="431800" y="2813050"/>
            <a:ext cx="10939780" cy="1124585"/>
          </a:xfrm>
          <a:prstGeom prst="rect">
            <a:avLst/>
          </a:prstGeom>
          <a:noFill/>
        </p:spPr>
        <p:txBody>
          <a:bodyPr wrap="none" rtlCol="0" anchor="t">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anose="02020603050405020304" pitchFamily="18" charset="0"/>
                <a:sym typeface="+mn-ea"/>
              </a:rPr>
              <a:t>3</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小说中三处画线句都写到了老锁匠的笑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但每次笑的内涵有所不同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请</a:t>
            </a:r>
          </a:p>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cs typeface="Times New Roman" panose="02020603050405020304" pitchFamily="18" charset="0"/>
                <a:sym typeface="+mn-ea"/>
              </a:rPr>
              <a:t>结合小说内容具体分析。</a:t>
            </a:r>
            <a:endParaRPr lang="zh-CN" altLang="en-US" sz="2800"/>
          </a:p>
        </p:txBody>
      </p:sp>
      <p:sp>
        <p:nvSpPr>
          <p:cNvPr id="5" name="文本框 4"/>
          <p:cNvSpPr txBox="1"/>
          <p:nvPr>
            <p:custDataLst>
              <p:tags r:id="rId6"/>
            </p:custDataLst>
          </p:nvPr>
        </p:nvSpPr>
        <p:spPr>
          <a:xfrm>
            <a:off x="431800" y="3937635"/>
            <a:ext cx="11646535" cy="2158365"/>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①第一处</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展示了老锁匠的自信</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相信自己制作的锁具不会被轻易打开。②第二处</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表现了老锁匠面对年轻人半天也没有打开锁时的内心的一种得意</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同时也为自己将要收到徒弟找到传人而满意。③第三处</a:t>
            </a:r>
            <a:r>
              <a:rPr lang="en-US" altLang="zh-CN" sz="2800">
                <a:solidFill>
                  <a:srgbClr val="FF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FF0000"/>
                </a:solidFill>
                <a:latin typeface="宋体" panose="02010600030101010101" pitchFamily="2" charset="-122"/>
                <a:ea typeface="宋体" pitchFamily="2" charset="-122"/>
                <a:cs typeface="宋体" panose="02010600030101010101" pitchFamily="2" charset="-122"/>
                <a:sym typeface="+mn-ea"/>
              </a:rPr>
              <a:t>表现了老锁匠终于打开了连技术不错的年轻人也无法打开的门锁时的如释重负和骄傲。</a:t>
            </a:r>
            <a:endParaRPr lang="zh-CN" altLang="en-US" sz="2800">
              <a:latin typeface="宋体" panose="02010600030101010101" pitchFamily="2" charset="-122"/>
              <a:ea typeface="宋体" pitchFamily="2" charset="-122"/>
              <a:cs typeface="宋体" panose="02010600030101010101" pitchFamily="2"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2"/>
      <p:bldP spid="3" grpId="3"/>
      <p:bldP spid="4" grpId="4"/>
      <p:bldP spid="4" grpId="5"/>
      <p:bldP spid="5" grpId="6"/>
      <p:bldP spid="5" grpId="7"/>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4" name="标题 3"/>
          <p:cNvSpPr>
            <a:spLocks noGrp="1"/>
          </p:cNvSpPr>
          <p:nvPr>
            <p:ph type="title"/>
            <p:custDataLst>
              <p:tags r:id="rId4"/>
            </p:custDataLst>
          </p:nvPr>
        </p:nvSpPr>
        <p:spPr/>
        <p:txBody>
          <a:bodyPr>
            <a:normAutofit/>
          </a:bodyPr>
          <a:lstStyle/>
          <a:p>
            <a:r>
              <a:rPr lang="zh-CN" altLang="en-US"/>
              <a:t>感谢观看</a:t>
            </a:r>
          </a:p>
        </p:txBody>
      </p:sp>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882" y="236855"/>
            <a:ext cx="10852237" cy="441964"/>
          </a:xfrm>
        </p:spPr>
        <p:txBody>
          <a:bodyPr>
            <a:normAutofit fontScale="90000"/>
          </a:bodyPr>
          <a:lstStyle/>
          <a:p>
            <a:r>
              <a:rPr lang="zh-CN" altLang="zh-CN" sz="3555">
                <a:solidFill>
                  <a:srgbClr val="000000"/>
                </a:solidFill>
                <a:ea typeface="宋体" pitchFamily="2" charset="-122"/>
                <a:sym typeface="+mn-ea"/>
              </a:rPr>
              <a:t>【语文核心素养】</a:t>
            </a:r>
            <a:br>
              <a:rPr lang="zh-CN" altLang="zh-CN">
                <a:solidFill>
                  <a:srgbClr val="000000"/>
                </a:solidFill>
                <a:ea typeface="宋体" pitchFamily="2" charset="-122"/>
              </a:rPr>
            </a:br>
            <a:endParaRPr lang="zh-CN" altLang="en-US"/>
          </a:p>
        </p:txBody>
      </p:sp>
      <p:sp>
        <p:nvSpPr>
          <p:cNvPr id="3" name="文本框 2"/>
          <p:cNvSpPr txBox="1"/>
          <p:nvPr>
            <p:custDataLst>
              <p:tags r:id="rId4"/>
            </p:custDataLst>
          </p:nvPr>
        </p:nvSpPr>
        <p:spPr>
          <a:xfrm>
            <a:off x="669925" y="775970"/>
            <a:ext cx="11271250" cy="6000750"/>
          </a:xfrm>
          <a:prstGeom prst="rect">
            <a:avLst/>
          </a:prstGeom>
          <a:noFill/>
        </p:spPr>
        <p:txBody>
          <a:bodyPr wrap="square" rtlCol="0" anchor="t">
            <a:spAutoFit/>
          </a:bodyPr>
          <a:lstStyle/>
          <a:p>
            <a:r>
              <a:rPr lang="zh-CN" altLang="zh-CN" sz="3200">
                <a:solidFill>
                  <a:srgbClr val="000000"/>
                </a:solidFill>
                <a:ea typeface="宋体" pitchFamily="2" charset="-122"/>
                <a:sym typeface="+mn-ea"/>
              </a:rPr>
              <a:t>小说阅读体现了语文学科核心素养的四个方面。对小说理解能力的考查，体现了核心素养中的</a:t>
            </a:r>
            <a:r>
              <a:rPr lang="zh-CN" altLang="zh-CN" sz="3200">
                <a:solidFill>
                  <a:srgbClr val="FF0000"/>
                </a:solidFill>
                <a:ea typeface="宋体" pitchFamily="2" charset="-122"/>
                <a:sym typeface="+mn-ea"/>
              </a:rPr>
              <a:t>“语言建构与运用”</a:t>
            </a:r>
            <a:r>
              <a:rPr lang="zh-CN" altLang="zh-CN" sz="3200">
                <a:solidFill>
                  <a:srgbClr val="000000"/>
                </a:solidFill>
                <a:ea typeface="宋体" pitchFamily="2" charset="-122"/>
                <a:sym typeface="+mn-ea"/>
              </a:rPr>
              <a:t>；对小说分析综合能力和探究能力的考查，则体现了核心素养中的</a:t>
            </a:r>
            <a:r>
              <a:rPr lang="zh-CN" altLang="zh-CN" sz="3200">
                <a:solidFill>
                  <a:srgbClr val="FF0000"/>
                </a:solidFill>
                <a:ea typeface="宋体" pitchFamily="2" charset="-122"/>
                <a:sym typeface="+mn-ea"/>
              </a:rPr>
              <a:t>“思维发展与提升”</a:t>
            </a:r>
            <a:r>
              <a:rPr lang="zh-CN" altLang="zh-CN" sz="3200">
                <a:solidFill>
                  <a:srgbClr val="000000"/>
                </a:solidFill>
                <a:ea typeface="宋体" pitchFamily="2" charset="-122"/>
                <a:sym typeface="+mn-ea"/>
              </a:rPr>
              <a:t>；而小说阅读是语文学科素养中</a:t>
            </a:r>
            <a:r>
              <a:rPr lang="zh-CN" altLang="zh-CN" sz="3200">
                <a:solidFill>
                  <a:srgbClr val="FF0000"/>
                </a:solidFill>
                <a:ea typeface="宋体" pitchFamily="2" charset="-122"/>
                <a:sym typeface="+mn-ea"/>
              </a:rPr>
              <a:t>“审美鉴赏与创造”</a:t>
            </a:r>
            <a:r>
              <a:rPr lang="zh-CN" altLang="zh-CN" sz="3200">
                <a:solidFill>
                  <a:srgbClr val="000000"/>
                </a:solidFill>
                <a:ea typeface="宋体" pitchFamily="2" charset="-122"/>
                <a:sym typeface="+mn-ea"/>
              </a:rPr>
              <a:t>的最佳载体之一，通过对小说中语言、形象、情感、意蕴等的赏析，学生能够获得审美体验和审美判断，提升审美情趣和审美品味，并在此过程中逐步掌握表现美、创造美的方法；此外，对优秀的、经典的中国小说的阅读，本身也是对中华文化的传承，体现了学科核心素养的</a:t>
            </a:r>
            <a:r>
              <a:rPr lang="zh-CN" altLang="zh-CN" sz="3200">
                <a:solidFill>
                  <a:srgbClr val="FF0000"/>
                </a:solidFill>
                <a:ea typeface="宋体" pitchFamily="2" charset="-122"/>
                <a:sym typeface="+mn-ea"/>
              </a:rPr>
              <a:t>“文化传承与理解”</a:t>
            </a:r>
            <a:r>
              <a:rPr lang="zh-CN" altLang="zh-CN" sz="3200">
                <a:solidFill>
                  <a:srgbClr val="000000"/>
                </a:solidFill>
                <a:ea typeface="宋体" pitchFamily="2" charset="-122"/>
                <a:sym typeface="+mn-ea"/>
              </a:rPr>
              <a:t>。但是，考点和核心素养不是一一对应的关系，而是相互渗透、相互包含的，我们在备考时，</a:t>
            </a:r>
            <a:r>
              <a:rPr lang="zh-CN" altLang="zh-CN" sz="3200">
                <a:solidFill>
                  <a:srgbClr val="FF0000"/>
                </a:solidFill>
                <a:ea typeface="宋体" pitchFamily="2" charset="-122"/>
                <a:sym typeface="+mn-ea"/>
              </a:rPr>
              <a:t>应着重关注“审美鉴赏与创造”这一素养</a:t>
            </a:r>
            <a:r>
              <a:rPr lang="zh-CN" altLang="zh-CN" sz="3200">
                <a:solidFill>
                  <a:srgbClr val="000000"/>
                </a:solidFill>
                <a:ea typeface="宋体" pitchFamily="2" charset="-122"/>
                <a:sym typeface="+mn-ea"/>
              </a:rPr>
              <a:t>的体现。</a:t>
            </a:r>
            <a:endParaRPr lang="zh-CN" altLang="en-US" sz="3200"/>
          </a:p>
        </p:txBody>
      </p:sp>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43230"/>
            <a:ext cx="10852150" cy="636270"/>
          </a:xfrm>
        </p:spPr>
        <p:txBody>
          <a:bodyPr>
            <a:noAutofit/>
          </a:bodyPr>
          <a:lstStyle/>
          <a:p>
            <a:r>
              <a:rPr lang="zh-CN" altLang="en-US" sz="3600" spc="0" noProof="0">
                <a:ln>
                  <a:noFill/>
                </a:ln>
                <a:solidFill>
                  <a:srgbClr val="FF0000"/>
                </a:solidFill>
                <a:effectLst>
                  <a:outerShdw blurRad="38100" dist="38100" dir="2700000" algn="tl">
                    <a:srgbClr val="C0C0C0"/>
                  </a:outerShdw>
                </a:effectLst>
                <a:uLnTx/>
                <a:latin typeface="黑体" panose="02010609060101010101" charset="-122"/>
                <a:ea typeface="黑体" panose="02010609060101010101" charset="-122"/>
                <a:cs typeface="+mn-cs"/>
                <a:sym typeface="+mn-ea"/>
              </a:rPr>
              <a:t>小说的概念</a:t>
            </a:r>
            <a:endParaRPr lang="zh-CN" altLang="en-US" sz="3600" spc="0" noProof="0">
              <a:ln>
                <a:noFill/>
              </a:ln>
              <a:solidFill>
                <a:srgbClr val="FF0000"/>
              </a:solidFill>
              <a:effectLst>
                <a:outerShdw blurRad="38100" dist="38100" dir="2700000" algn="tl">
                  <a:srgbClr val="C0C0C0"/>
                </a:outerShdw>
              </a:effectLst>
              <a:uLnTx/>
              <a:latin typeface="黑体" panose="02010609060101010101" charset="-122"/>
              <a:ea typeface="黑体" panose="02010609060101010101" charset="-122"/>
              <a:cs typeface="+mn-cs"/>
              <a:sym typeface="+mn-ea"/>
            </a:endParaRPr>
          </a:p>
        </p:txBody>
      </p:sp>
      <p:sp>
        <p:nvSpPr>
          <p:cNvPr id="3" name="文本框 2"/>
          <p:cNvSpPr txBox="1"/>
          <p:nvPr>
            <p:custDataLst>
              <p:tags r:id="rId4"/>
            </p:custDataLst>
          </p:nvPr>
        </p:nvSpPr>
        <p:spPr>
          <a:xfrm>
            <a:off x="1531620" y="1444625"/>
            <a:ext cx="9514205" cy="3969385"/>
          </a:xfrm>
          <a:prstGeom prst="rect">
            <a:avLst/>
          </a:prstGeom>
          <a:noFill/>
        </p:spPr>
        <p:txBody>
          <a:bodyPr wrap="square" rtlCol="0" anchor="t">
            <a:spAutoFit/>
          </a:bodyPr>
          <a:lstStyle/>
          <a:p>
            <a:r>
              <a:rPr lang="zh-CN" altLang="en-US" sz="3600">
                <a:solidFill>
                  <a:srgbClr val="000066"/>
                </a:solidFill>
                <a:latin typeface="黑体" panose="02010609060101010101" charset="-122"/>
                <a:ea typeface="黑体" panose="02010609060101010101" charset="-122"/>
                <a:sym typeface="+mn-ea"/>
              </a:rPr>
              <a:t>小说是</a:t>
            </a:r>
            <a:r>
              <a:rPr lang="zh-CN" altLang="en-US" sz="3600">
                <a:solidFill>
                  <a:srgbClr val="FF0000"/>
                </a:solidFill>
                <a:latin typeface="黑体" panose="02010609060101010101" charset="-122"/>
                <a:ea typeface="黑体" panose="02010609060101010101" charset="-122"/>
                <a:sym typeface="+mn-ea"/>
              </a:rPr>
              <a:t>反映社会生活</a:t>
            </a:r>
            <a:r>
              <a:rPr lang="zh-CN" altLang="en-US" sz="3600">
                <a:solidFill>
                  <a:srgbClr val="000066"/>
                </a:solidFill>
                <a:latin typeface="黑体" panose="02010609060101010101" charset="-122"/>
                <a:ea typeface="黑体" panose="02010609060101010101" charset="-122"/>
                <a:sym typeface="+mn-ea"/>
              </a:rPr>
              <a:t>的一种文学体裁，它以</a:t>
            </a:r>
            <a:r>
              <a:rPr lang="zh-CN" altLang="en-US" sz="3600">
                <a:solidFill>
                  <a:srgbClr val="FF0000"/>
                </a:solidFill>
                <a:latin typeface="黑体" panose="02010609060101010101" charset="-122"/>
                <a:ea typeface="黑体" panose="02010609060101010101" charset="-122"/>
                <a:sym typeface="+mn-ea"/>
              </a:rPr>
              <a:t>刻画典型人物为中心</a:t>
            </a:r>
            <a:r>
              <a:rPr lang="zh-CN" altLang="en-US" sz="3600">
                <a:solidFill>
                  <a:srgbClr val="000066"/>
                </a:solidFill>
                <a:latin typeface="黑体" panose="02010609060101010101" charset="-122"/>
                <a:ea typeface="黑体" panose="02010609060101010101" charset="-122"/>
                <a:sym typeface="+mn-ea"/>
              </a:rPr>
              <a:t>，通过</a:t>
            </a:r>
            <a:r>
              <a:rPr lang="zh-CN" altLang="en-US" sz="3600">
                <a:solidFill>
                  <a:srgbClr val="FF0000"/>
                </a:solidFill>
                <a:latin typeface="黑体" panose="02010609060101010101" charset="-122"/>
                <a:ea typeface="黑体" panose="02010609060101010101" charset="-122"/>
                <a:sym typeface="+mn-ea"/>
              </a:rPr>
              <a:t>完整的故事情节</a:t>
            </a:r>
            <a:r>
              <a:rPr lang="zh-CN" altLang="en-US" sz="3600">
                <a:solidFill>
                  <a:srgbClr val="000066"/>
                </a:solidFill>
                <a:latin typeface="黑体" panose="02010609060101010101" charset="-122"/>
                <a:ea typeface="黑体" panose="02010609060101010101" charset="-122"/>
                <a:sym typeface="+mn-ea"/>
              </a:rPr>
              <a:t>和人物活动</a:t>
            </a:r>
            <a:r>
              <a:rPr lang="zh-CN" altLang="en-US" sz="3600">
                <a:solidFill>
                  <a:srgbClr val="FF0000"/>
                </a:solidFill>
                <a:latin typeface="黑体" panose="02010609060101010101" charset="-122"/>
                <a:ea typeface="黑体" panose="02010609060101010101" charset="-122"/>
                <a:sym typeface="+mn-ea"/>
              </a:rPr>
              <a:t>环境</a:t>
            </a:r>
            <a:r>
              <a:rPr lang="zh-CN" altLang="en-US" sz="3600">
                <a:solidFill>
                  <a:srgbClr val="000066"/>
                </a:solidFill>
                <a:latin typeface="黑体" panose="02010609060101010101" charset="-122"/>
                <a:ea typeface="黑体" panose="02010609060101010101" charset="-122"/>
                <a:sym typeface="+mn-ea"/>
              </a:rPr>
              <a:t>的描写，来反映复杂的社会生活的。</a:t>
            </a:r>
            <a:endParaRPr lang="zh-CN" altLang="en-US" sz="3600">
              <a:solidFill>
                <a:srgbClr val="000066"/>
              </a:solidFill>
              <a:latin typeface="黑体" panose="02010609060101010101" charset="-122"/>
              <a:ea typeface="黑体" panose="02010609060101010101" charset="-122"/>
            </a:endParaRPr>
          </a:p>
          <a:p>
            <a:r>
              <a:rPr lang="zh-CN" altLang="en-US" sz="3600">
                <a:solidFill>
                  <a:srgbClr val="FF0000"/>
                </a:solidFill>
                <a:latin typeface="黑体" panose="02010609060101010101" charset="-122"/>
                <a:ea typeface="黑体" panose="02010609060101010101" charset="-122"/>
                <a:sym typeface="+mn-ea"/>
              </a:rPr>
              <a:t>典型人物、故事情节、典型环境是小说的三个要素</a:t>
            </a:r>
            <a:r>
              <a:rPr lang="zh-CN" altLang="en-US" sz="3600">
                <a:solidFill>
                  <a:srgbClr val="000066"/>
                </a:solidFill>
                <a:latin typeface="黑体" panose="02010609060101010101" charset="-122"/>
                <a:ea typeface="黑体" panose="02010609060101010101" charset="-122"/>
                <a:sym typeface="+mn-ea"/>
              </a:rPr>
              <a:t>。故事情节完整，人物个性鲜明，环境描写逼真，主题思想深刻，构思角度精巧，是小说独有的特点。</a:t>
            </a:r>
            <a:endParaRPr lang="zh-CN" altLang="en-US" sz="3600"/>
          </a:p>
        </p:txBody>
      </p:sp>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0242" name="Text Box 2"/>
          <p:cNvSpPr txBox="1"/>
          <p:nvPr>
            <p:custDataLst>
              <p:tags r:id="rId3"/>
            </p:custDataLst>
          </p:nvPr>
        </p:nvSpPr>
        <p:spPr>
          <a:xfrm>
            <a:off x="5016500" y="404813"/>
            <a:ext cx="3124200" cy="46037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A</a:t>
            </a:r>
            <a:r>
              <a:rPr lang="zh-CN" altLang="en-US" sz="2400" b="1">
                <a:solidFill>
                  <a:srgbClr val="000066"/>
                </a:solidFill>
                <a:latin typeface="黑体" panose="02010609060101010101" charset="-122"/>
                <a:ea typeface="黑体" panose="02010609060101010101" charset="-122"/>
              </a:rPr>
              <a:t>、正面描写</a:t>
            </a:r>
          </a:p>
        </p:txBody>
      </p:sp>
      <p:sp>
        <p:nvSpPr>
          <p:cNvPr id="10243" name="Text Box 3"/>
          <p:cNvSpPr txBox="1">
            <a:spLocks noChangeArrowheads="1"/>
          </p:cNvSpPr>
          <p:nvPr>
            <p:custDataLst>
              <p:tags r:id="rId4"/>
            </p:custDataLst>
          </p:nvPr>
        </p:nvSpPr>
        <p:spPr bwMode="auto">
          <a:xfrm>
            <a:off x="5016500" y="908050"/>
            <a:ext cx="3509963" cy="460375"/>
          </a:xfrm>
          <a:prstGeom prst="rect">
            <a:avLst/>
          </a:prstGeom>
          <a:noFill/>
          <a:ln w="9525">
            <a:noFill/>
            <a:miter lim="800000"/>
          </a:ln>
          <a:effectLst/>
        </p:spPr>
        <p:txBody>
          <a:bodyPr>
            <a:spAutoFit/>
          </a:bodyPr>
          <a:lstStyle/>
          <a:p>
            <a:pPr marR="0" algn="just" defTabSz="914400">
              <a:buClrTx/>
              <a:buSzTx/>
              <a:defRPr/>
            </a:pPr>
            <a:r>
              <a:rPr kumimoji="0" lang="en-US" sz="2400" b="1" kern="1200" cap="none" spc="0" normalizeH="0" baseline="0" noProof="0">
                <a:solidFill>
                  <a:srgbClr val="000066"/>
                </a:solidFill>
                <a:latin typeface="黑体" panose="02010609060101010101" charset="-122"/>
                <a:ea typeface="黑体" panose="02010609060101010101" charset="-122"/>
                <a:cs typeface="+mn-cs"/>
              </a:rPr>
              <a:t>B</a:t>
            </a:r>
            <a:r>
              <a:rPr kumimoji="0" lang="zh-CN" altLang="en-US" sz="2400" b="1" kern="1200" cap="none" spc="0" normalizeH="0" baseline="0" noProof="0">
                <a:solidFill>
                  <a:srgbClr val="000066"/>
                </a:solidFill>
                <a:latin typeface="黑体" panose="02010609060101010101" charset="-122"/>
                <a:ea typeface="黑体" panose="02010609060101010101" charset="-122"/>
                <a:cs typeface="+mn-cs"/>
              </a:rPr>
              <a:t>、侧面描写</a:t>
            </a:r>
            <a:endParaRPr kumimoji="0" lang="zh-CN" altLang="en-US" sz="2400" b="1" kern="1200" cap="none" spc="0" normalizeH="0" baseline="0" noProof="0">
              <a:solidFill>
                <a:srgbClr val="000066"/>
              </a:solidFill>
              <a:effectLst>
                <a:outerShdw blurRad="38100" dist="38100" dir="2700000" algn="tl">
                  <a:srgbClr val="C0C0C0"/>
                </a:outerShdw>
              </a:effectLst>
              <a:latin typeface="黑体" panose="02010609060101010101" charset="-122"/>
              <a:ea typeface="黑体" panose="02010609060101010101" charset="-122"/>
              <a:cs typeface="+mn-cs"/>
            </a:endParaRPr>
          </a:p>
        </p:txBody>
      </p:sp>
      <p:sp>
        <p:nvSpPr>
          <p:cNvPr id="10244" name="Text Box 4"/>
          <p:cNvSpPr txBox="1"/>
          <p:nvPr>
            <p:custDataLst>
              <p:tags r:id="rId5"/>
            </p:custDataLst>
          </p:nvPr>
        </p:nvSpPr>
        <p:spPr>
          <a:xfrm>
            <a:off x="5016500" y="1484313"/>
            <a:ext cx="2374900" cy="46037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C</a:t>
            </a:r>
            <a:r>
              <a:rPr lang="zh-CN" altLang="en-US" sz="2400" b="1">
                <a:solidFill>
                  <a:srgbClr val="000066"/>
                </a:solidFill>
                <a:latin typeface="黑体" panose="02010609060101010101" charset="-122"/>
                <a:ea typeface="黑体" panose="02010609060101010101" charset="-122"/>
              </a:rPr>
              <a:t>、细节描写</a:t>
            </a:r>
          </a:p>
        </p:txBody>
      </p:sp>
      <p:sp>
        <p:nvSpPr>
          <p:cNvPr id="10245" name="Text Box 5"/>
          <p:cNvSpPr txBox="1"/>
          <p:nvPr>
            <p:custDataLst>
              <p:tags r:id="rId6"/>
            </p:custDataLst>
          </p:nvPr>
        </p:nvSpPr>
        <p:spPr>
          <a:xfrm>
            <a:off x="2927350" y="620713"/>
            <a:ext cx="2255838" cy="645160"/>
          </a:xfrm>
          <a:prstGeom prst="rect">
            <a:avLst/>
          </a:prstGeom>
          <a:noFill/>
          <a:ln w="9525">
            <a:noFill/>
          </a:ln>
        </p:spPr>
        <p:txBody>
          <a:bodyPr>
            <a:spAutoFit/>
          </a:bodyPr>
          <a:lstStyle/>
          <a:p>
            <a:pPr>
              <a:spcBef>
                <a:spcPct val="50000"/>
              </a:spcBef>
            </a:pPr>
            <a:r>
              <a:rPr lang="en-US" altLang="zh-CN" sz="3600" b="1">
                <a:solidFill>
                  <a:srgbClr val="990033"/>
                </a:solidFill>
                <a:latin typeface="黑体" panose="02010609060101010101" charset="-122"/>
                <a:ea typeface="黑体" panose="02010609060101010101" charset="-122"/>
              </a:rPr>
              <a:t>1</a:t>
            </a:r>
            <a:r>
              <a:rPr lang="zh-CN" altLang="en-US" sz="3600" b="1">
                <a:solidFill>
                  <a:srgbClr val="990033"/>
                </a:solidFill>
                <a:latin typeface="黑体" panose="02010609060101010101" charset="-122"/>
                <a:ea typeface="黑体" panose="02010609060101010101" charset="-122"/>
              </a:rPr>
              <a:t>、人物</a:t>
            </a:r>
            <a:endParaRPr lang="zh-CN" altLang="en-US" sz="3200" b="1">
              <a:solidFill>
                <a:srgbClr val="000066"/>
              </a:solidFill>
              <a:latin typeface="黑体" panose="02010609060101010101" charset="-122"/>
              <a:ea typeface="黑体" panose="02010609060101010101" charset="-122"/>
            </a:endParaRPr>
          </a:p>
        </p:txBody>
      </p:sp>
      <p:sp>
        <p:nvSpPr>
          <p:cNvPr id="10246" name="AutoShape 6"/>
          <p:cNvSpPr/>
          <p:nvPr>
            <p:custDataLst>
              <p:tags r:id="rId7"/>
            </p:custDataLst>
          </p:nvPr>
        </p:nvSpPr>
        <p:spPr>
          <a:xfrm>
            <a:off x="4656138" y="2133600"/>
            <a:ext cx="215900" cy="2232025"/>
          </a:xfrm>
          <a:prstGeom prst="leftBrace">
            <a:avLst>
              <a:gd name="adj1" fmla="val 85864"/>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itchFamily="34" charset="0"/>
            </a:endParaRPr>
          </a:p>
        </p:txBody>
      </p:sp>
      <p:sp>
        <p:nvSpPr>
          <p:cNvPr id="10247" name="AutoShape 7"/>
          <p:cNvSpPr/>
          <p:nvPr>
            <p:custDataLst>
              <p:tags r:id="rId8"/>
            </p:custDataLst>
          </p:nvPr>
        </p:nvSpPr>
        <p:spPr>
          <a:xfrm>
            <a:off x="2495550" y="549275"/>
            <a:ext cx="481013" cy="5256213"/>
          </a:xfrm>
          <a:prstGeom prst="leftBrace">
            <a:avLst>
              <a:gd name="adj1" fmla="val 90757"/>
              <a:gd name="adj2" fmla="val 50000"/>
            </a:avLst>
          </a:prstGeom>
          <a:noFill/>
          <a:ln w="38100" cap="sq" cmpd="sng">
            <a:solidFill>
              <a:srgbClr val="800000"/>
            </a:solidFill>
            <a:prstDash val="solid"/>
            <a:headEnd type="none" w="med" len="med"/>
            <a:tailEnd type="none" w="med" len="med"/>
          </a:ln>
        </p:spPr>
        <p:txBody>
          <a:bodyPr wrap="none" anchor="ctr"/>
          <a:lstStyle/>
          <a:p>
            <a:endParaRPr lang="zh-CN" altLang="en-US">
              <a:latin typeface="Arial" pitchFamily="34" charset="0"/>
            </a:endParaRPr>
          </a:p>
        </p:txBody>
      </p:sp>
      <p:sp>
        <p:nvSpPr>
          <p:cNvPr id="10248" name="Text Box 8"/>
          <p:cNvSpPr txBox="1">
            <a:spLocks noChangeArrowheads="1"/>
          </p:cNvSpPr>
          <p:nvPr>
            <p:custDataLst>
              <p:tags r:id="rId9"/>
            </p:custDataLst>
          </p:nvPr>
        </p:nvSpPr>
        <p:spPr bwMode="auto">
          <a:xfrm>
            <a:off x="4800600" y="-836612"/>
            <a:ext cx="2819400" cy="922020"/>
          </a:xfrm>
          <a:prstGeom prst="rect">
            <a:avLst/>
          </a:prstGeom>
          <a:noFill/>
          <a:ln w="9525">
            <a:noFill/>
            <a:miter lim="800000"/>
          </a:ln>
          <a:effectLst/>
        </p:spPr>
        <p:txBody>
          <a:bodyPr>
            <a:spAutoFit/>
          </a:bodyPr>
          <a:lstStyle/>
          <a:p>
            <a:pPr marR="0" defTabSz="914400">
              <a:spcBef>
                <a:spcPct val="50000"/>
              </a:spcBef>
              <a:buClrTx/>
              <a:buSzTx/>
              <a:defRPr/>
            </a:pPr>
            <a:r>
              <a:rPr kumimoji="0" lang="zh-CN" altLang="en-US" sz="5400" b="1" i="1" kern="1200" cap="none" spc="0" normalizeH="0" baseline="0" noProof="0">
                <a:solidFill>
                  <a:schemeClr val="tx2"/>
                </a:solidFill>
                <a:effectLst>
                  <a:outerShdw blurRad="38100" dist="38100" dir="2700000" algn="tl">
                    <a:srgbClr val="C0C0C0"/>
                  </a:outerShdw>
                </a:effectLst>
                <a:latin typeface="黑体" panose="02010609060101010101" charset="-122"/>
                <a:ea typeface="黑体" panose="02010609060101010101" charset="-122"/>
                <a:cs typeface="+mn-cs"/>
              </a:rPr>
              <a:t>                 </a:t>
            </a:r>
            <a:endParaRPr kumimoji="0" lang="zh-CN" altLang="en-US" sz="5400" b="1" i="1" kern="1200" cap="none" spc="0" normalizeH="0" baseline="0" noProof="0">
              <a:solidFill>
                <a:srgbClr val="E5071C"/>
              </a:solidFill>
              <a:effectLst>
                <a:outerShdw blurRad="38100" dist="38100" dir="2700000" algn="tl">
                  <a:srgbClr val="C0C0C0"/>
                </a:outerShdw>
              </a:effectLst>
              <a:latin typeface="黑体" panose="02010609060101010101" charset="-122"/>
              <a:ea typeface="黑体" panose="02010609060101010101" charset="-122"/>
              <a:cs typeface="+mn-cs"/>
            </a:endParaRPr>
          </a:p>
        </p:txBody>
      </p:sp>
      <p:sp>
        <p:nvSpPr>
          <p:cNvPr id="9225" name="Rectangle 9"/>
          <p:cNvSpPr/>
          <p:nvPr>
            <p:custDataLst>
              <p:tags r:id="rId10"/>
            </p:custDataLst>
          </p:nvPr>
        </p:nvSpPr>
        <p:spPr>
          <a:xfrm>
            <a:off x="1774825" y="1628775"/>
            <a:ext cx="1079500" cy="3169285"/>
          </a:xfrm>
          <a:prstGeom prst="rect">
            <a:avLst/>
          </a:prstGeom>
          <a:noFill/>
          <a:ln w="9525">
            <a:noFill/>
          </a:ln>
        </p:spPr>
        <p:txBody>
          <a:bodyPr>
            <a:spAutoFit/>
          </a:bodyPr>
          <a:lstStyle/>
          <a:p>
            <a:r>
              <a:rPr lang="zh-CN" altLang="en-US" sz="4000" b="1">
                <a:solidFill>
                  <a:srgbClr val="990033"/>
                </a:solidFill>
                <a:latin typeface="黑体" panose="02010609060101010101" charset="-122"/>
                <a:ea typeface="黑体" panose="02010609060101010101" charset="-122"/>
              </a:rPr>
              <a:t>小说三要素</a:t>
            </a:r>
          </a:p>
        </p:txBody>
      </p:sp>
      <p:sp>
        <p:nvSpPr>
          <p:cNvPr id="10250" name="Text Box 10"/>
          <p:cNvSpPr txBox="1"/>
          <p:nvPr>
            <p:custDataLst>
              <p:tags r:id="rId11"/>
            </p:custDataLst>
          </p:nvPr>
        </p:nvSpPr>
        <p:spPr>
          <a:xfrm>
            <a:off x="2855913" y="2781300"/>
            <a:ext cx="3167062" cy="645160"/>
          </a:xfrm>
          <a:prstGeom prst="rect">
            <a:avLst/>
          </a:prstGeom>
          <a:noFill/>
          <a:ln w="9525">
            <a:noFill/>
          </a:ln>
        </p:spPr>
        <p:txBody>
          <a:bodyPr>
            <a:spAutoFit/>
          </a:bodyPr>
          <a:lstStyle/>
          <a:p>
            <a:pPr>
              <a:spcBef>
                <a:spcPct val="50000"/>
              </a:spcBef>
            </a:pPr>
            <a:r>
              <a:rPr lang="en-US" altLang="zh-CN" sz="3600" b="1">
                <a:solidFill>
                  <a:srgbClr val="990033"/>
                </a:solidFill>
                <a:latin typeface="黑体" panose="02010609060101010101" charset="-122"/>
                <a:ea typeface="黑体" panose="02010609060101010101" charset="-122"/>
              </a:rPr>
              <a:t>2</a:t>
            </a:r>
            <a:r>
              <a:rPr lang="zh-CN" altLang="en-US" sz="3600" b="1">
                <a:solidFill>
                  <a:srgbClr val="990033"/>
                </a:solidFill>
                <a:latin typeface="黑体" panose="02010609060101010101" charset="-122"/>
                <a:ea typeface="黑体" panose="02010609060101010101" charset="-122"/>
              </a:rPr>
              <a:t>、情节</a:t>
            </a:r>
          </a:p>
        </p:txBody>
      </p:sp>
      <p:sp>
        <p:nvSpPr>
          <p:cNvPr id="10251" name="Text Box 11"/>
          <p:cNvSpPr txBox="1"/>
          <p:nvPr>
            <p:custDataLst>
              <p:tags r:id="rId12"/>
            </p:custDataLst>
          </p:nvPr>
        </p:nvSpPr>
        <p:spPr>
          <a:xfrm>
            <a:off x="2855913" y="5084763"/>
            <a:ext cx="2087562" cy="645160"/>
          </a:xfrm>
          <a:prstGeom prst="rect">
            <a:avLst/>
          </a:prstGeom>
          <a:noFill/>
          <a:ln w="9525">
            <a:noFill/>
          </a:ln>
        </p:spPr>
        <p:txBody>
          <a:bodyPr>
            <a:spAutoFit/>
          </a:bodyPr>
          <a:lstStyle/>
          <a:p>
            <a:pPr>
              <a:spcBef>
                <a:spcPct val="50000"/>
              </a:spcBef>
            </a:pPr>
            <a:r>
              <a:rPr lang="en-US" altLang="zh-CN" sz="3600" b="1">
                <a:solidFill>
                  <a:srgbClr val="990033"/>
                </a:solidFill>
                <a:latin typeface="黑体" panose="02010609060101010101" charset="-122"/>
                <a:ea typeface="黑体" panose="02010609060101010101" charset="-122"/>
              </a:rPr>
              <a:t>3</a:t>
            </a:r>
            <a:r>
              <a:rPr lang="zh-CN" altLang="en-US" sz="3600" b="1">
                <a:solidFill>
                  <a:srgbClr val="990033"/>
                </a:solidFill>
                <a:latin typeface="黑体" panose="02010609060101010101" charset="-122"/>
                <a:ea typeface="黑体" panose="02010609060101010101" charset="-122"/>
              </a:rPr>
              <a:t>、环境</a:t>
            </a:r>
            <a:endParaRPr lang="zh-CN" altLang="en-US" sz="2800" b="1">
              <a:solidFill>
                <a:srgbClr val="000066"/>
              </a:solidFill>
              <a:latin typeface="黑体" panose="02010609060101010101" charset="-122"/>
              <a:ea typeface="黑体" panose="02010609060101010101" charset="-122"/>
            </a:endParaRPr>
          </a:p>
        </p:txBody>
      </p:sp>
      <p:sp>
        <p:nvSpPr>
          <p:cNvPr id="10252" name="AutoShape 12"/>
          <p:cNvSpPr/>
          <p:nvPr>
            <p:custDataLst>
              <p:tags r:id="rId13"/>
            </p:custDataLst>
          </p:nvPr>
        </p:nvSpPr>
        <p:spPr>
          <a:xfrm>
            <a:off x="4872038" y="549275"/>
            <a:ext cx="152400" cy="1295400"/>
          </a:xfrm>
          <a:prstGeom prst="leftBrace">
            <a:avLst>
              <a:gd name="adj1" fmla="val 70597"/>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itchFamily="34" charset="0"/>
            </a:endParaRPr>
          </a:p>
        </p:txBody>
      </p:sp>
      <p:sp>
        <p:nvSpPr>
          <p:cNvPr id="10253" name="Text Box 13"/>
          <p:cNvSpPr txBox="1"/>
          <p:nvPr>
            <p:custDataLst>
              <p:tags r:id="rId14"/>
            </p:custDataLst>
          </p:nvPr>
        </p:nvSpPr>
        <p:spPr>
          <a:xfrm>
            <a:off x="4872038" y="2060575"/>
            <a:ext cx="5580062" cy="46037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A</a:t>
            </a:r>
            <a:r>
              <a:rPr lang="zh-CN" altLang="en-US" sz="2400" b="1">
                <a:solidFill>
                  <a:srgbClr val="000066"/>
                </a:solidFill>
                <a:latin typeface="黑体" panose="02010609060101010101" charset="-122"/>
                <a:ea typeface="黑体" panose="02010609060101010101" charset="-122"/>
              </a:rPr>
              <a:t>、开端：引起矛盾冲突的第一个事件</a:t>
            </a:r>
          </a:p>
        </p:txBody>
      </p:sp>
      <p:sp>
        <p:nvSpPr>
          <p:cNvPr id="10254" name="Text Box 14"/>
          <p:cNvSpPr txBox="1"/>
          <p:nvPr>
            <p:custDataLst>
              <p:tags r:id="rId15"/>
            </p:custDataLst>
          </p:nvPr>
        </p:nvSpPr>
        <p:spPr>
          <a:xfrm>
            <a:off x="4872038" y="2565400"/>
            <a:ext cx="5795962" cy="82994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B</a:t>
            </a:r>
            <a:r>
              <a:rPr lang="zh-CN" altLang="en-US" sz="2400" b="1">
                <a:solidFill>
                  <a:srgbClr val="000066"/>
                </a:solidFill>
                <a:latin typeface="黑体" panose="02010609060101010101" charset="-122"/>
                <a:ea typeface="黑体" panose="02010609060101010101" charset="-122"/>
              </a:rPr>
              <a:t>、发展：矛盾冲突逐步展开，逐步激化，达到高潮前的这段过程</a:t>
            </a:r>
          </a:p>
        </p:txBody>
      </p:sp>
      <p:sp>
        <p:nvSpPr>
          <p:cNvPr id="10255" name="Text Box 15"/>
          <p:cNvSpPr txBox="1"/>
          <p:nvPr>
            <p:custDataLst>
              <p:tags r:id="rId16"/>
            </p:custDataLst>
          </p:nvPr>
        </p:nvSpPr>
        <p:spPr>
          <a:xfrm>
            <a:off x="4872038" y="3357563"/>
            <a:ext cx="5795962" cy="82994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C</a:t>
            </a:r>
            <a:r>
              <a:rPr lang="zh-CN" altLang="en-US" sz="2400" b="1">
                <a:solidFill>
                  <a:srgbClr val="000066"/>
                </a:solidFill>
                <a:latin typeface="黑体" panose="02010609060101010101" charset="-122"/>
                <a:ea typeface="黑体" panose="02010609060101010101" charset="-122"/>
              </a:rPr>
              <a:t>、高潮：矛盾冲突尖锐、紧张，决定矛盾双方命运、事件成败和发展前景</a:t>
            </a:r>
          </a:p>
        </p:txBody>
      </p:sp>
      <p:sp>
        <p:nvSpPr>
          <p:cNvPr id="10256" name="Text Box 16"/>
          <p:cNvSpPr txBox="1"/>
          <p:nvPr>
            <p:custDataLst>
              <p:tags r:id="rId17"/>
            </p:custDataLst>
          </p:nvPr>
        </p:nvSpPr>
        <p:spPr>
          <a:xfrm>
            <a:off x="4872038" y="4292600"/>
            <a:ext cx="5399087" cy="46037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D</a:t>
            </a:r>
            <a:r>
              <a:rPr lang="zh-CN" altLang="en-US" sz="2400" b="1">
                <a:solidFill>
                  <a:srgbClr val="000066"/>
                </a:solidFill>
                <a:latin typeface="黑体" panose="02010609060101010101" charset="-122"/>
                <a:ea typeface="黑体" panose="02010609060101010101" charset="-122"/>
              </a:rPr>
              <a:t>、结局：高潮之后的结果</a:t>
            </a:r>
          </a:p>
        </p:txBody>
      </p:sp>
      <p:sp>
        <p:nvSpPr>
          <p:cNvPr id="10257" name="AutoShape 17"/>
          <p:cNvSpPr/>
          <p:nvPr>
            <p:custDataLst>
              <p:tags r:id="rId18"/>
            </p:custDataLst>
          </p:nvPr>
        </p:nvSpPr>
        <p:spPr>
          <a:xfrm>
            <a:off x="4656138" y="5157788"/>
            <a:ext cx="144462" cy="792162"/>
          </a:xfrm>
          <a:prstGeom prst="leftBrace">
            <a:avLst>
              <a:gd name="adj1" fmla="val 45543"/>
              <a:gd name="adj2" fmla="val 50000"/>
            </a:avLst>
          </a:prstGeom>
          <a:noFill/>
          <a:ln w="28575" cap="sq" cmpd="sng">
            <a:solidFill>
              <a:srgbClr val="E5071C"/>
            </a:solidFill>
            <a:prstDash val="solid"/>
            <a:headEnd type="none" w="med" len="med"/>
            <a:tailEnd type="none" w="med" len="med"/>
          </a:ln>
        </p:spPr>
        <p:txBody>
          <a:bodyPr wrap="none" anchor="ctr"/>
          <a:lstStyle/>
          <a:p>
            <a:endParaRPr lang="zh-CN" altLang="en-US">
              <a:latin typeface="Arial" pitchFamily="34" charset="0"/>
            </a:endParaRPr>
          </a:p>
        </p:txBody>
      </p:sp>
      <p:sp>
        <p:nvSpPr>
          <p:cNvPr id="10258" name="Text Box 18"/>
          <p:cNvSpPr txBox="1"/>
          <p:nvPr>
            <p:custDataLst>
              <p:tags r:id="rId19"/>
            </p:custDataLst>
          </p:nvPr>
        </p:nvSpPr>
        <p:spPr>
          <a:xfrm>
            <a:off x="4943475" y="4797425"/>
            <a:ext cx="5219700" cy="829945"/>
          </a:xfrm>
          <a:prstGeom prst="rect">
            <a:avLst/>
          </a:prstGeom>
          <a:noFill/>
          <a:ln w="9525">
            <a:noFill/>
          </a:ln>
        </p:spPr>
        <p:txBody>
          <a:bodyPr>
            <a:spAutoFit/>
          </a:bodyPr>
          <a:lstStyle/>
          <a:p>
            <a:pPr algn="just"/>
            <a:r>
              <a:rPr lang="zh-CN" altLang="en-US" sz="2400" b="1">
                <a:solidFill>
                  <a:srgbClr val="000066"/>
                </a:solidFill>
                <a:latin typeface="黑体" panose="02010609060101010101" charset="-122"/>
                <a:ea typeface="黑体" panose="02010609060101010101" charset="-122"/>
              </a:rPr>
              <a:t>A、自然环境：人物活动的地点、时间、季节、气候以及景物</a:t>
            </a:r>
            <a:r>
              <a:rPr lang="zh-CN" altLang="en-US" sz="2400" b="1">
                <a:solidFill>
                  <a:srgbClr val="333399"/>
                </a:solidFill>
                <a:latin typeface="黑体" panose="02010609060101010101" charset="-122"/>
                <a:ea typeface="黑体" panose="02010609060101010101" charset="-122"/>
              </a:rPr>
              <a:t> </a:t>
            </a:r>
          </a:p>
        </p:txBody>
      </p:sp>
      <p:sp>
        <p:nvSpPr>
          <p:cNvPr id="10259" name="Text Box 19"/>
          <p:cNvSpPr txBox="1"/>
          <p:nvPr>
            <p:custDataLst>
              <p:tags r:id="rId20"/>
            </p:custDataLst>
          </p:nvPr>
        </p:nvSpPr>
        <p:spPr>
          <a:xfrm>
            <a:off x="4943475" y="5627688"/>
            <a:ext cx="5724525" cy="829945"/>
          </a:xfrm>
          <a:prstGeom prst="rect">
            <a:avLst/>
          </a:prstGeom>
          <a:noFill/>
          <a:ln w="9525">
            <a:noFill/>
          </a:ln>
        </p:spPr>
        <p:txBody>
          <a:bodyPr>
            <a:spAutoFit/>
          </a:bodyPr>
          <a:lstStyle/>
          <a:p>
            <a:pPr algn="just"/>
            <a:r>
              <a:rPr lang="en-US" altLang="zh-CN" sz="2400" b="1">
                <a:solidFill>
                  <a:srgbClr val="000066"/>
                </a:solidFill>
                <a:latin typeface="黑体" panose="02010609060101010101" charset="-122"/>
                <a:ea typeface="黑体" panose="02010609060101010101" charset="-122"/>
              </a:rPr>
              <a:t>B</a:t>
            </a:r>
            <a:r>
              <a:rPr lang="zh-CN" altLang="en-US" sz="2400" b="1">
                <a:solidFill>
                  <a:srgbClr val="000066"/>
                </a:solidFill>
                <a:latin typeface="黑体" panose="02010609060101010101" charset="-122"/>
                <a:ea typeface="黑体" panose="02010609060101010101" charset="-122"/>
              </a:rPr>
              <a:t>、社会环境：人物的身份、地位、成长的历史背景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5"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blinds(horizontal)">
                                      <p:cBhvr>
                                        <p:cTn id="7" dur="500"/>
                                        <p:tgtEl>
                                          <p:spTgt spid="1024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6" nodeType="clickEffect">
                                  <p:stCondLst>
                                    <p:cond delay="0"/>
                                  </p:stCondLst>
                                  <p:childTnLst>
                                    <p:set>
                                      <p:cBhvr>
                                        <p:cTn id="12" dur="1" fill="hold">
                                          <p:stCondLst>
                                            <p:cond delay="499"/>
                                          </p:stCondLst>
                                        </p:cTn>
                                        <p:tgtEl>
                                          <p:spTgt spid="1024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2" presetClass="entr" presetSubtype="4" fill="hold" grpId="3" nodeType="clickEffect">
                                  <p:stCondLst>
                                    <p:cond delay="0"/>
                                  </p:stCondLst>
                                  <p:childTnLst>
                                    <p:set>
                                      <p:cBhvr>
                                        <p:cTn id="17" dur="1" fill="hold">
                                          <p:stCondLst>
                                            <p:cond delay="0"/>
                                          </p:stCondLst>
                                        </p:cTn>
                                        <p:tgtEl>
                                          <p:spTgt spid="10245"/>
                                        </p:tgtEl>
                                        <p:attrNameLst>
                                          <p:attrName>style.visibility</p:attrName>
                                        </p:attrNameLst>
                                      </p:cBhvr>
                                      <p:to>
                                        <p:strVal val="visible"/>
                                      </p:to>
                                    </p:set>
                                    <p:anim calcmode="lin" valueType="num">
                                      <p:cBhvr additive="base">
                                        <p:cTn id="18" dur="500" fill="hold"/>
                                        <p:tgtEl>
                                          <p:spTgt spid="10245"/>
                                        </p:tgtEl>
                                        <p:attrNameLst>
                                          <p:attrName>ppt_x</p:attrName>
                                        </p:attrNameLst>
                                      </p:cBhvr>
                                      <p:tavLst>
                                        <p:tav tm="0">
                                          <p:val>
                                            <p:strVal val="#ppt_x"/>
                                          </p:val>
                                        </p:tav>
                                        <p:tav tm="100000">
                                          <p:val>
                                            <p:strVal val="#ppt_x"/>
                                          </p:val>
                                        </p:tav>
                                      </p:tavLst>
                                    </p:anim>
                                    <p:anim calcmode="lin" valueType="num">
                                      <p:cBhvr additive="base">
                                        <p:cTn id="19"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9" nodeType="clickEffect">
                                  <p:stCondLst>
                                    <p:cond delay="0"/>
                                  </p:stCondLst>
                                  <p:childTnLst>
                                    <p:set>
                                      <p:cBhvr>
                                        <p:cTn id="24" dur="1" fill="hold">
                                          <p:stCondLst>
                                            <p:cond delay="0"/>
                                          </p:stCondLst>
                                        </p:cTn>
                                        <p:tgtEl>
                                          <p:spTgt spid="10252"/>
                                        </p:tgtEl>
                                        <p:attrNameLst>
                                          <p:attrName>style.visibility</p:attrName>
                                        </p:attrNameLst>
                                      </p:cBhvr>
                                      <p:to>
                                        <p:strVal val="visible"/>
                                      </p:to>
                                    </p:set>
                                    <p:animEffect transition="in" filter="blinds(horizontal)">
                                      <p:cBhvr>
                                        <p:cTn id="25" dur="500"/>
                                        <p:tgtEl>
                                          <p:spTgt spid="1025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242"/>
                                        </p:tgtEl>
                                        <p:attrNameLst>
                                          <p:attrName>style.visibility</p:attrName>
                                        </p:attrNameLst>
                                      </p:cBhvr>
                                      <p:to>
                                        <p:strVal val="visible"/>
                                      </p:to>
                                    </p:set>
                                    <p:anim calcmode="lin" valueType="num">
                                      <p:cBhvr additive="base">
                                        <p:cTn id="31" dur="500" fill="hold"/>
                                        <p:tgtEl>
                                          <p:spTgt spid="10242"/>
                                        </p:tgtEl>
                                        <p:attrNameLst>
                                          <p:attrName>ppt_x</p:attrName>
                                        </p:attrNameLst>
                                      </p:cBhvr>
                                      <p:tavLst>
                                        <p:tav tm="0">
                                          <p:val>
                                            <p:strVal val="1+#ppt_w/2"/>
                                          </p:val>
                                        </p:tav>
                                        <p:tav tm="100000">
                                          <p:val>
                                            <p:strVal val="#ppt_x"/>
                                          </p:val>
                                        </p:tav>
                                      </p:tavLst>
                                    </p:anim>
                                    <p:anim calcmode="lin" valueType="num">
                                      <p:cBhvr additive="base">
                                        <p:cTn id="32" dur="500" fill="hold"/>
                                        <p:tgtEl>
                                          <p:spTgt spid="10242"/>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2" presetClass="entr" presetSubtype="6" fill="hold" grpId="1" nodeType="clickEffect">
                                  <p:stCondLst>
                                    <p:cond delay="0"/>
                                  </p:stCondLst>
                                  <p:childTnLst>
                                    <p:set>
                                      <p:cBhvr>
                                        <p:cTn id="37" dur="1" fill="hold">
                                          <p:stCondLst>
                                            <p:cond delay="0"/>
                                          </p:stCondLst>
                                        </p:cTn>
                                        <p:tgtEl>
                                          <p:spTgt spid="10243"/>
                                        </p:tgtEl>
                                        <p:attrNameLst>
                                          <p:attrName>style.visibility</p:attrName>
                                        </p:attrNameLst>
                                      </p:cBhvr>
                                      <p:to>
                                        <p:strVal val="visible"/>
                                      </p:to>
                                    </p:set>
                                    <p:anim calcmode="lin" valueType="num">
                                      <p:cBhvr additive="base">
                                        <p:cTn id="38" dur="500" fill="hold"/>
                                        <p:tgtEl>
                                          <p:spTgt spid="10243"/>
                                        </p:tgtEl>
                                        <p:attrNameLst>
                                          <p:attrName>ppt_x</p:attrName>
                                        </p:attrNameLst>
                                      </p:cBhvr>
                                      <p:tavLst>
                                        <p:tav tm="0">
                                          <p:val>
                                            <p:strVal val="1+#ppt_w/2"/>
                                          </p:val>
                                        </p:tav>
                                        <p:tav tm="100000">
                                          <p:val>
                                            <p:strVal val="#ppt_x"/>
                                          </p:val>
                                        </p:tav>
                                      </p:tavLst>
                                    </p:anim>
                                    <p:anim calcmode="lin" valueType="num">
                                      <p:cBhvr additive="base">
                                        <p:cTn id="39"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 presetClass="entr" presetSubtype="6" fill="hold" grpId="2" nodeType="clickEffect">
                                  <p:stCondLst>
                                    <p:cond delay="0"/>
                                  </p:stCondLst>
                                  <p:childTnLst>
                                    <p:set>
                                      <p:cBhvr>
                                        <p:cTn id="44" dur="1" fill="hold">
                                          <p:stCondLst>
                                            <p:cond delay="0"/>
                                          </p:stCondLst>
                                        </p:cTn>
                                        <p:tgtEl>
                                          <p:spTgt spid="10244"/>
                                        </p:tgtEl>
                                        <p:attrNameLst>
                                          <p:attrName>style.visibility</p:attrName>
                                        </p:attrNameLst>
                                      </p:cBhvr>
                                      <p:to>
                                        <p:strVal val="visible"/>
                                      </p:to>
                                    </p:set>
                                    <p:anim calcmode="lin" valueType="num">
                                      <p:cBhvr additive="base">
                                        <p:cTn id="45" dur="500" fill="hold"/>
                                        <p:tgtEl>
                                          <p:spTgt spid="10244"/>
                                        </p:tgtEl>
                                        <p:attrNameLst>
                                          <p:attrName>ppt_x</p:attrName>
                                        </p:attrNameLst>
                                      </p:cBhvr>
                                      <p:tavLst>
                                        <p:tav tm="0">
                                          <p:val>
                                            <p:strVal val="1+#ppt_w/2"/>
                                          </p:val>
                                        </p:tav>
                                        <p:tav tm="100000">
                                          <p:val>
                                            <p:strVal val="#ppt_x"/>
                                          </p:val>
                                        </p:tav>
                                      </p:tavLst>
                                    </p:anim>
                                    <p:anim calcmode="lin" valueType="num">
                                      <p:cBhvr additive="base">
                                        <p:cTn id="46"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2" presetClass="entr" presetSubtype="4" fill="hold" grpId="7" nodeType="clickEffect">
                                  <p:stCondLst>
                                    <p:cond delay="0"/>
                                  </p:stCondLst>
                                  <p:childTnLst>
                                    <p:set>
                                      <p:cBhvr>
                                        <p:cTn id="51" dur="1" fill="hold">
                                          <p:stCondLst>
                                            <p:cond delay="0"/>
                                          </p:stCondLst>
                                        </p:cTn>
                                        <p:tgtEl>
                                          <p:spTgt spid="10250"/>
                                        </p:tgtEl>
                                        <p:attrNameLst>
                                          <p:attrName>style.visibility</p:attrName>
                                        </p:attrNameLst>
                                      </p:cBhvr>
                                      <p:to>
                                        <p:strVal val="visible"/>
                                      </p:to>
                                    </p:set>
                                    <p:anim calcmode="lin" valueType="num">
                                      <p:cBhvr additive="base">
                                        <p:cTn id="52" dur="500" fill="hold"/>
                                        <p:tgtEl>
                                          <p:spTgt spid="10250"/>
                                        </p:tgtEl>
                                        <p:attrNameLst>
                                          <p:attrName>ppt_x</p:attrName>
                                        </p:attrNameLst>
                                      </p:cBhvr>
                                      <p:tavLst>
                                        <p:tav tm="0">
                                          <p:val>
                                            <p:strVal val="#ppt_x"/>
                                          </p:val>
                                        </p:tav>
                                        <p:tav tm="100000">
                                          <p:val>
                                            <p:strVal val="#ppt_x"/>
                                          </p:val>
                                        </p:tav>
                                      </p:tavLst>
                                    </p:anim>
                                    <p:anim calcmode="lin" valueType="num">
                                      <p:cBhvr additive="base">
                                        <p:cTn id="53" dur="500" fill="hold"/>
                                        <p:tgtEl>
                                          <p:spTgt spid="10250"/>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3" presetClass="entr" presetSubtype="10" fill="hold" grpId="4" nodeType="clickEffect">
                                  <p:stCondLst>
                                    <p:cond delay="0"/>
                                  </p:stCondLst>
                                  <p:childTnLst>
                                    <p:set>
                                      <p:cBhvr>
                                        <p:cTn id="58" dur="1" fill="hold">
                                          <p:stCondLst>
                                            <p:cond delay="0"/>
                                          </p:stCondLst>
                                        </p:cTn>
                                        <p:tgtEl>
                                          <p:spTgt spid="10246"/>
                                        </p:tgtEl>
                                        <p:attrNameLst>
                                          <p:attrName>style.visibility</p:attrName>
                                        </p:attrNameLst>
                                      </p:cBhvr>
                                      <p:to>
                                        <p:strVal val="visible"/>
                                      </p:to>
                                    </p:set>
                                    <p:animEffect transition="in" filter="blinds(horizontal)">
                                      <p:cBhvr>
                                        <p:cTn id="59" dur="500"/>
                                        <p:tgtEl>
                                          <p:spTgt spid="10246"/>
                                        </p:tgtEl>
                                      </p:cBhvr>
                                    </p:animEffect>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2" presetClass="entr" presetSubtype="2" fill="hold" grpId="10" nodeType="clickEffect">
                                  <p:stCondLst>
                                    <p:cond delay="0"/>
                                  </p:stCondLst>
                                  <p:childTnLst>
                                    <p:set>
                                      <p:cBhvr>
                                        <p:cTn id="64" dur="1" fill="hold">
                                          <p:stCondLst>
                                            <p:cond delay="0"/>
                                          </p:stCondLst>
                                        </p:cTn>
                                        <p:tgtEl>
                                          <p:spTgt spid="10253"/>
                                        </p:tgtEl>
                                        <p:attrNameLst>
                                          <p:attrName>style.visibility</p:attrName>
                                        </p:attrNameLst>
                                      </p:cBhvr>
                                      <p:to>
                                        <p:strVal val="visible"/>
                                      </p:to>
                                    </p:set>
                                    <p:anim calcmode="lin" valueType="num">
                                      <p:cBhvr additive="base">
                                        <p:cTn id="65" dur="500" fill="hold"/>
                                        <p:tgtEl>
                                          <p:spTgt spid="10253"/>
                                        </p:tgtEl>
                                        <p:attrNameLst>
                                          <p:attrName>ppt_x</p:attrName>
                                        </p:attrNameLst>
                                      </p:cBhvr>
                                      <p:tavLst>
                                        <p:tav tm="0">
                                          <p:val>
                                            <p:strVal val="1+#ppt_w/2"/>
                                          </p:val>
                                        </p:tav>
                                        <p:tav tm="100000">
                                          <p:val>
                                            <p:strVal val="#ppt_x"/>
                                          </p:val>
                                        </p:tav>
                                      </p:tavLst>
                                    </p:anim>
                                    <p:anim calcmode="lin" valueType="num">
                                      <p:cBhvr additive="base">
                                        <p:cTn id="66" dur="500" fill="hold"/>
                                        <p:tgtEl>
                                          <p:spTgt spid="10253"/>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2" presetClass="entr" presetSubtype="2" fill="hold" grpId="11" nodeType="clickEffect">
                                  <p:stCondLst>
                                    <p:cond delay="0"/>
                                  </p:stCondLst>
                                  <p:childTnLst>
                                    <p:set>
                                      <p:cBhvr>
                                        <p:cTn id="71" dur="1" fill="hold">
                                          <p:stCondLst>
                                            <p:cond delay="0"/>
                                          </p:stCondLst>
                                        </p:cTn>
                                        <p:tgtEl>
                                          <p:spTgt spid="10254"/>
                                        </p:tgtEl>
                                        <p:attrNameLst>
                                          <p:attrName>style.visibility</p:attrName>
                                        </p:attrNameLst>
                                      </p:cBhvr>
                                      <p:to>
                                        <p:strVal val="visible"/>
                                      </p:to>
                                    </p:set>
                                    <p:anim calcmode="lin" valueType="num">
                                      <p:cBhvr additive="base">
                                        <p:cTn id="72" dur="500" fill="hold"/>
                                        <p:tgtEl>
                                          <p:spTgt spid="10254"/>
                                        </p:tgtEl>
                                        <p:attrNameLst>
                                          <p:attrName>ppt_x</p:attrName>
                                        </p:attrNameLst>
                                      </p:cBhvr>
                                      <p:tavLst>
                                        <p:tav tm="0">
                                          <p:val>
                                            <p:strVal val="1+#ppt_w/2"/>
                                          </p:val>
                                        </p:tav>
                                        <p:tav tm="100000">
                                          <p:val>
                                            <p:strVal val="#ppt_x"/>
                                          </p:val>
                                        </p:tav>
                                      </p:tavLst>
                                    </p:anim>
                                    <p:anim calcmode="lin" valueType="num">
                                      <p:cBhvr additive="base">
                                        <p:cTn id="73" dur="500" fill="hold"/>
                                        <p:tgtEl>
                                          <p:spTgt spid="10254"/>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 presetClass="entr" presetSubtype="2" fill="hold" grpId="12" nodeType="clickEffect">
                                  <p:stCondLst>
                                    <p:cond delay="0"/>
                                  </p:stCondLst>
                                  <p:childTnLst>
                                    <p:set>
                                      <p:cBhvr>
                                        <p:cTn id="78" dur="1" fill="hold">
                                          <p:stCondLst>
                                            <p:cond delay="0"/>
                                          </p:stCondLst>
                                        </p:cTn>
                                        <p:tgtEl>
                                          <p:spTgt spid="10255"/>
                                        </p:tgtEl>
                                        <p:attrNameLst>
                                          <p:attrName>style.visibility</p:attrName>
                                        </p:attrNameLst>
                                      </p:cBhvr>
                                      <p:to>
                                        <p:strVal val="visible"/>
                                      </p:to>
                                    </p:set>
                                    <p:anim calcmode="lin" valueType="num">
                                      <p:cBhvr additive="base">
                                        <p:cTn id="79" dur="500" fill="hold"/>
                                        <p:tgtEl>
                                          <p:spTgt spid="10255"/>
                                        </p:tgtEl>
                                        <p:attrNameLst>
                                          <p:attrName>ppt_x</p:attrName>
                                        </p:attrNameLst>
                                      </p:cBhvr>
                                      <p:tavLst>
                                        <p:tav tm="0">
                                          <p:val>
                                            <p:strVal val="1+#ppt_w/2"/>
                                          </p:val>
                                        </p:tav>
                                        <p:tav tm="100000">
                                          <p:val>
                                            <p:strVal val="#ppt_x"/>
                                          </p:val>
                                        </p:tav>
                                      </p:tavLst>
                                    </p:anim>
                                    <p:anim calcmode="lin" valueType="num">
                                      <p:cBhvr additive="base">
                                        <p:cTn id="80" dur="500" fill="hold"/>
                                        <p:tgtEl>
                                          <p:spTgt spid="10255"/>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2" presetClass="entr" presetSubtype="2" fill="hold" grpId="13" nodeType="clickEffect">
                                  <p:stCondLst>
                                    <p:cond delay="0"/>
                                  </p:stCondLst>
                                  <p:childTnLst>
                                    <p:set>
                                      <p:cBhvr>
                                        <p:cTn id="85" dur="1" fill="hold">
                                          <p:stCondLst>
                                            <p:cond delay="0"/>
                                          </p:stCondLst>
                                        </p:cTn>
                                        <p:tgtEl>
                                          <p:spTgt spid="10256"/>
                                        </p:tgtEl>
                                        <p:attrNameLst>
                                          <p:attrName>style.visibility</p:attrName>
                                        </p:attrNameLst>
                                      </p:cBhvr>
                                      <p:to>
                                        <p:strVal val="visible"/>
                                      </p:to>
                                    </p:set>
                                    <p:anim calcmode="lin" valueType="num">
                                      <p:cBhvr additive="base">
                                        <p:cTn id="86" dur="500" fill="hold"/>
                                        <p:tgtEl>
                                          <p:spTgt spid="10256"/>
                                        </p:tgtEl>
                                        <p:attrNameLst>
                                          <p:attrName>ppt_x</p:attrName>
                                        </p:attrNameLst>
                                      </p:cBhvr>
                                      <p:tavLst>
                                        <p:tav tm="0">
                                          <p:val>
                                            <p:strVal val="1+#ppt_w/2"/>
                                          </p:val>
                                        </p:tav>
                                        <p:tav tm="100000">
                                          <p:val>
                                            <p:strVal val="#ppt_x"/>
                                          </p:val>
                                        </p:tav>
                                      </p:tavLst>
                                    </p:anim>
                                    <p:anim calcmode="lin" valueType="num">
                                      <p:cBhvr additive="base">
                                        <p:cTn id="87" dur="500" fill="hold"/>
                                        <p:tgtEl>
                                          <p:spTgt spid="10256"/>
                                        </p:tgtEl>
                                        <p:attrNameLst>
                                          <p:attrName>ppt_y</p:attrName>
                                        </p:attrNameLst>
                                      </p:cBhvr>
                                      <p:tavLst>
                                        <p:tav tm="0">
                                          <p:val>
                                            <p:strVal val="#ppt_y"/>
                                          </p:val>
                                        </p:tav>
                                        <p:tav tm="100000">
                                          <p:val>
                                            <p:strVal val="#ppt_y"/>
                                          </p:val>
                                        </p:tav>
                                      </p:tavLst>
                                    </p:anim>
                                  </p:childTnLst>
                                </p:cTn>
                              </p:par>
                            </p:childTnLst>
                          </p:cTn>
                        </p:par>
                      </p:childTnLst>
                    </p:cTn>
                  </p:par>
                  <p:par>
                    <p:cTn id="88" fill="hold" nodeType="clickPar">
                      <p:stCondLst>
                        <p:cond delay="indefinite"/>
                      </p:stCondLst>
                      <p:childTnLst>
                        <p:par>
                          <p:cTn id="89" fill="hold" nodeType="withGroup">
                            <p:stCondLst>
                              <p:cond delay="indefinite"/>
                            </p:stCondLst>
                          </p:cTn>
                        </p:par>
                        <p:par>
                          <p:cTn id="90" fill="hold" nodeType="afterGroup">
                            <p:stCondLst>
                              <p:cond delay="0"/>
                            </p:stCondLst>
                            <p:childTnLst>
                              <p:par>
                                <p:cTn id="91" presetID="2" presetClass="entr" presetSubtype="4" fill="hold" grpId="8" nodeType="clickEffect">
                                  <p:stCondLst>
                                    <p:cond delay="0"/>
                                  </p:stCondLst>
                                  <p:childTnLst>
                                    <p:set>
                                      <p:cBhvr>
                                        <p:cTn id="92" dur="1" fill="hold">
                                          <p:stCondLst>
                                            <p:cond delay="0"/>
                                          </p:stCondLst>
                                        </p:cTn>
                                        <p:tgtEl>
                                          <p:spTgt spid="10251"/>
                                        </p:tgtEl>
                                        <p:attrNameLst>
                                          <p:attrName>style.visibility</p:attrName>
                                        </p:attrNameLst>
                                      </p:cBhvr>
                                      <p:to>
                                        <p:strVal val="visible"/>
                                      </p:to>
                                    </p:set>
                                    <p:anim calcmode="lin" valueType="num">
                                      <p:cBhvr additive="base">
                                        <p:cTn id="93" dur="500" fill="hold"/>
                                        <p:tgtEl>
                                          <p:spTgt spid="10251"/>
                                        </p:tgtEl>
                                        <p:attrNameLst>
                                          <p:attrName>ppt_x</p:attrName>
                                        </p:attrNameLst>
                                      </p:cBhvr>
                                      <p:tavLst>
                                        <p:tav tm="0">
                                          <p:val>
                                            <p:strVal val="#ppt_x"/>
                                          </p:val>
                                        </p:tav>
                                        <p:tav tm="100000">
                                          <p:val>
                                            <p:strVal val="#ppt_x"/>
                                          </p:val>
                                        </p:tav>
                                      </p:tavLst>
                                    </p:anim>
                                    <p:anim calcmode="lin" valueType="num">
                                      <p:cBhvr additive="base">
                                        <p:cTn id="94" dur="500" fill="hold"/>
                                        <p:tgtEl>
                                          <p:spTgt spid="10251"/>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3" presetClass="entr" presetSubtype="10" fill="hold" grpId="14" nodeType="clickEffect">
                                  <p:stCondLst>
                                    <p:cond delay="0"/>
                                  </p:stCondLst>
                                  <p:childTnLst>
                                    <p:set>
                                      <p:cBhvr>
                                        <p:cTn id="99" dur="1" fill="hold">
                                          <p:stCondLst>
                                            <p:cond delay="0"/>
                                          </p:stCondLst>
                                        </p:cTn>
                                        <p:tgtEl>
                                          <p:spTgt spid="10257"/>
                                        </p:tgtEl>
                                        <p:attrNameLst>
                                          <p:attrName>style.visibility</p:attrName>
                                        </p:attrNameLst>
                                      </p:cBhvr>
                                      <p:to>
                                        <p:strVal val="visible"/>
                                      </p:to>
                                    </p:set>
                                    <p:animEffect transition="in" filter="blinds(horizontal)">
                                      <p:cBhvr>
                                        <p:cTn id="100" dur="500"/>
                                        <p:tgtEl>
                                          <p:spTgt spid="10257"/>
                                        </p:tgtEl>
                                      </p:cBhvr>
                                    </p:animEffect>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2" presetClass="entr" presetSubtype="2" fill="hold" grpId="15" nodeType="clickEffect">
                                  <p:stCondLst>
                                    <p:cond delay="0"/>
                                  </p:stCondLst>
                                  <p:childTnLst>
                                    <p:set>
                                      <p:cBhvr>
                                        <p:cTn id="105" dur="1" fill="hold">
                                          <p:stCondLst>
                                            <p:cond delay="0"/>
                                          </p:stCondLst>
                                        </p:cTn>
                                        <p:tgtEl>
                                          <p:spTgt spid="10258"/>
                                        </p:tgtEl>
                                        <p:attrNameLst>
                                          <p:attrName>style.visibility</p:attrName>
                                        </p:attrNameLst>
                                      </p:cBhvr>
                                      <p:to>
                                        <p:strVal val="visible"/>
                                      </p:to>
                                    </p:set>
                                    <p:anim calcmode="lin" valueType="num">
                                      <p:cBhvr additive="base">
                                        <p:cTn id="106" dur="500" fill="hold"/>
                                        <p:tgtEl>
                                          <p:spTgt spid="10258"/>
                                        </p:tgtEl>
                                        <p:attrNameLst>
                                          <p:attrName>ppt_x</p:attrName>
                                        </p:attrNameLst>
                                      </p:cBhvr>
                                      <p:tavLst>
                                        <p:tav tm="0">
                                          <p:val>
                                            <p:strVal val="1+#ppt_w/2"/>
                                          </p:val>
                                        </p:tav>
                                        <p:tav tm="100000">
                                          <p:val>
                                            <p:strVal val="#ppt_x"/>
                                          </p:val>
                                        </p:tav>
                                      </p:tavLst>
                                    </p:anim>
                                    <p:anim calcmode="lin" valueType="num">
                                      <p:cBhvr additive="base">
                                        <p:cTn id="107" dur="500" fill="hold"/>
                                        <p:tgtEl>
                                          <p:spTgt spid="10258"/>
                                        </p:tgtEl>
                                        <p:attrNameLst>
                                          <p:attrName>ppt_y</p:attrName>
                                        </p:attrNameLst>
                                      </p:cBhvr>
                                      <p:tavLst>
                                        <p:tav tm="0">
                                          <p:val>
                                            <p:strVal val="#ppt_y"/>
                                          </p:val>
                                        </p:tav>
                                        <p:tav tm="100000">
                                          <p:val>
                                            <p:strVal val="#ppt_y"/>
                                          </p:val>
                                        </p:tav>
                                      </p:tavLst>
                                    </p:anim>
                                  </p:childTnLst>
                                </p:cTn>
                              </p:par>
                            </p:childTnLst>
                          </p:cTn>
                        </p:par>
                      </p:childTnLst>
                    </p:cTn>
                  </p:par>
                  <p:par>
                    <p:cTn id="108" fill="hold" nodeType="clickPar">
                      <p:stCondLst>
                        <p:cond delay="indefinite"/>
                      </p:stCondLst>
                      <p:childTnLst>
                        <p:par>
                          <p:cTn id="109" fill="hold" nodeType="withGroup">
                            <p:stCondLst>
                              <p:cond delay="indefinite"/>
                            </p:stCondLst>
                          </p:cTn>
                        </p:par>
                        <p:par>
                          <p:cTn id="110" fill="hold" nodeType="afterGroup">
                            <p:stCondLst>
                              <p:cond delay="0"/>
                            </p:stCondLst>
                            <p:childTnLst>
                              <p:par>
                                <p:cTn id="111" presetID="2" presetClass="entr" presetSubtype="2" fill="hold" grpId="16" nodeType="clickEffect">
                                  <p:stCondLst>
                                    <p:cond delay="0"/>
                                  </p:stCondLst>
                                  <p:childTnLst>
                                    <p:set>
                                      <p:cBhvr>
                                        <p:cTn id="112" dur="1" fill="hold">
                                          <p:stCondLst>
                                            <p:cond delay="0"/>
                                          </p:stCondLst>
                                        </p:cTn>
                                        <p:tgtEl>
                                          <p:spTgt spid="10259"/>
                                        </p:tgtEl>
                                        <p:attrNameLst>
                                          <p:attrName>style.visibility</p:attrName>
                                        </p:attrNameLst>
                                      </p:cBhvr>
                                      <p:to>
                                        <p:strVal val="visible"/>
                                      </p:to>
                                    </p:set>
                                    <p:anim calcmode="lin" valueType="num">
                                      <p:cBhvr additive="base">
                                        <p:cTn id="113" dur="500" fill="hold"/>
                                        <p:tgtEl>
                                          <p:spTgt spid="10259"/>
                                        </p:tgtEl>
                                        <p:attrNameLst>
                                          <p:attrName>ppt_x</p:attrName>
                                        </p:attrNameLst>
                                      </p:cBhvr>
                                      <p:tavLst>
                                        <p:tav tm="0">
                                          <p:val>
                                            <p:strVal val="1+#ppt_w/2"/>
                                          </p:val>
                                        </p:tav>
                                        <p:tav tm="100000">
                                          <p:val>
                                            <p:strVal val="#ppt_x"/>
                                          </p:val>
                                        </p:tav>
                                      </p:tavLst>
                                    </p:anim>
                                    <p:anim calcmode="lin" valueType="num">
                                      <p:cBhvr additive="base">
                                        <p:cTn id="114" dur="500" fill="hold"/>
                                        <p:tgtEl>
                                          <p:spTgt spid="102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1"/>
      <p:bldP spid="10244" grpId="2"/>
      <p:bldP spid="10245" grpId="3"/>
      <p:bldP spid="10246" grpId="4"/>
      <p:bldP spid="10247" grpId="5"/>
      <p:bldP spid="10248" grpId="6"/>
      <p:bldP spid="10250" grpId="7"/>
      <p:bldP spid="10251" grpId="8"/>
      <p:bldP spid="10252" grpId="9"/>
      <p:bldP spid="10253" grpId="10"/>
      <p:bldP spid="10254" grpId="11"/>
      <p:bldP spid="10255" grpId="12"/>
      <p:bldP spid="10256" grpId="13"/>
      <p:bldP spid="10257" grpId="14"/>
      <p:bldP spid="10258" grpId="15"/>
      <p:bldP spid="10259" grpId="16"/>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9925" y="443230"/>
            <a:ext cx="10852150" cy="612140"/>
          </a:xfrm>
        </p:spPr>
        <p:txBody>
          <a:bodyPr>
            <a:noAutofit/>
          </a:bodyPr>
          <a:lstStyle/>
          <a:p>
            <a:r>
              <a:rPr lang="zh-CN" altLang="en-US" sz="3600" spc="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mn-cs"/>
                <a:sym typeface="+mn-ea"/>
              </a:rPr>
              <a:t>小说读什么</a:t>
            </a:r>
          </a:p>
        </p:txBody>
      </p:sp>
      <p:sp>
        <p:nvSpPr>
          <p:cNvPr id="3" name="文本框 2"/>
          <p:cNvSpPr txBox="1"/>
          <p:nvPr>
            <p:custDataLst>
              <p:tags r:id="rId4"/>
            </p:custDataLst>
          </p:nvPr>
        </p:nvSpPr>
        <p:spPr>
          <a:xfrm>
            <a:off x="904875" y="1570990"/>
            <a:ext cx="10808970" cy="3415030"/>
          </a:xfrm>
          <a:prstGeom prst="rect">
            <a:avLst/>
          </a:prstGeom>
          <a:noFill/>
        </p:spPr>
        <p:txBody>
          <a:bodyPr wrap="square" rtlCol="0" anchor="t">
            <a:spAutoFit/>
          </a:bodyPr>
          <a:lstStyle/>
          <a:p>
            <a:pPr marR="0" defTabSz="914400">
              <a:buClrTx/>
              <a:buSzTx/>
              <a:defRPr/>
            </a:pPr>
            <a:r>
              <a:rPr 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1.</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写了一个什么故事。（</a:t>
            </a:r>
            <a:r>
              <a:rPr lang="zh-CN" altLang="en-US" sz="3600" b="1" noProof="0">
                <a:solidFill>
                  <a:srgbClr val="FF0000"/>
                </a:solidFill>
                <a:effectLst>
                  <a:outerShdw blurRad="38100" dist="38100" dir="2700000" algn="tl">
                    <a:srgbClr val="C0C0C0"/>
                  </a:outerShdw>
                </a:effectLst>
                <a:latin typeface="黑体" panose="02010609060101010101" charset="-122"/>
                <a:ea typeface="黑体" panose="02010609060101010101" charset="-122"/>
                <a:sym typeface="+mn-ea"/>
              </a:rPr>
              <a:t>感知情节</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a:t>
            </a:r>
            <a:endParaRPr kumimoji="0" lang="zh-CN" altLang="en-US" sz="3600" b="1" kern="1200" cap="none" spc="0" normalizeH="0" baseline="0" noProof="0">
              <a:solidFill>
                <a:srgbClr val="0000FF"/>
              </a:solidFill>
              <a:effectLst>
                <a:outerShdw blurRad="38100" dist="38100" dir="2700000" algn="tl">
                  <a:srgbClr val="C0C0C0"/>
                </a:outerShdw>
              </a:effectLst>
              <a:latin typeface="黑体" panose="02010609060101010101" charset="-122"/>
              <a:ea typeface="黑体" panose="02010609060101010101" charset="-122"/>
              <a:cs typeface="+mn-cs"/>
            </a:endParaRPr>
          </a:p>
          <a:p>
            <a:pPr marR="0" defTabSz="914400">
              <a:buClrTx/>
              <a:buSzTx/>
              <a:defRPr/>
            </a:pPr>
            <a:r>
              <a:rPr 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2.</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塑造的人物的性格特点是什么。</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r>
              <a:rPr lang="zh-CN" altLang="en-US" sz="3600" b="1" noProof="0">
                <a:solidFill>
                  <a:srgbClr val="FF0000"/>
                </a:solidFill>
                <a:effectLst>
                  <a:outerShdw blurRad="38100" dist="38100" dir="2700000" algn="tl">
                    <a:srgbClr val="C0C0C0"/>
                  </a:outerShdw>
                </a:effectLst>
                <a:latin typeface="黑体" panose="02010609060101010101" charset="-122"/>
                <a:ea typeface="黑体" panose="02010609060101010101" charset="-122"/>
                <a:sym typeface="+mn-ea"/>
              </a:rPr>
              <a:t>分析人物形象</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endParaRPr kumimoji="0" lang="zh-CN" altLang="en-US" sz="3600" b="1" kern="1200" cap="none" spc="0" normalizeH="0" baseline="0" noProof="0">
              <a:effectLst>
                <a:outerShdw blurRad="38100" dist="38100" dir="2700000" algn="tl">
                  <a:srgbClr val="C0C0C0"/>
                </a:outerShdw>
              </a:effectLst>
              <a:latin typeface="黑体" panose="02010609060101010101" charset="-122"/>
              <a:ea typeface="黑体" panose="02010609060101010101" charset="-122"/>
              <a:cs typeface="+mn-cs"/>
            </a:endParaRPr>
          </a:p>
          <a:p>
            <a:pPr marR="0" defTabSz="914400">
              <a:buClrTx/>
              <a:buSzTx/>
              <a:defRPr/>
            </a:pPr>
            <a:r>
              <a:rPr 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3.</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这个故事发生的特殊环境是什么。</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r>
              <a:rPr lang="zh-CN" altLang="en-US" sz="3600" b="1" noProof="0">
                <a:solidFill>
                  <a:srgbClr val="FF0000"/>
                </a:solidFill>
                <a:effectLst>
                  <a:outerShdw blurRad="38100" dist="38100" dir="2700000" algn="tl">
                    <a:srgbClr val="C0C0C0"/>
                  </a:outerShdw>
                </a:effectLst>
                <a:latin typeface="黑体" panose="02010609060101010101" charset="-122"/>
                <a:ea typeface="黑体" panose="02010609060101010101" charset="-122"/>
                <a:sym typeface="+mn-ea"/>
              </a:rPr>
              <a:t>了解背景</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endParaRPr kumimoji="0" lang="zh-CN" altLang="en-US" sz="3600" b="1" kern="1200" cap="none" spc="0" normalizeH="0" baseline="0" noProof="0">
              <a:effectLst>
                <a:outerShdw blurRad="38100" dist="38100" dir="2700000" algn="tl">
                  <a:srgbClr val="C0C0C0"/>
                </a:outerShdw>
              </a:effectLst>
              <a:latin typeface="黑体" panose="02010609060101010101" charset="-122"/>
              <a:ea typeface="黑体" panose="02010609060101010101" charset="-122"/>
              <a:cs typeface="+mn-cs"/>
            </a:endParaRPr>
          </a:p>
          <a:p>
            <a:pPr marR="0" defTabSz="914400">
              <a:buClrTx/>
              <a:buSzTx/>
              <a:defRPr/>
            </a:pPr>
            <a:r>
              <a:rPr 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4.</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表现了什么主题。（</a:t>
            </a:r>
            <a:r>
              <a:rPr lang="zh-CN" altLang="en-US" sz="3600" b="1" noProof="0">
                <a:solidFill>
                  <a:srgbClr val="FF0000"/>
                </a:solidFill>
                <a:effectLst>
                  <a:outerShdw blurRad="38100" dist="38100" dir="2700000" algn="tl">
                    <a:srgbClr val="C0C0C0"/>
                  </a:outerShdw>
                </a:effectLst>
                <a:latin typeface="黑体" panose="02010609060101010101" charset="-122"/>
                <a:ea typeface="黑体" panose="02010609060101010101" charset="-122"/>
                <a:sym typeface="+mn-ea"/>
              </a:rPr>
              <a:t>把握作品主题</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endParaRPr kumimoji="0" lang="zh-CN" altLang="en-US" sz="3600" b="1" kern="1200" cap="none" spc="0" normalizeH="0" baseline="0" noProof="0">
              <a:effectLst>
                <a:outerShdw blurRad="38100" dist="38100" dir="2700000" algn="tl">
                  <a:srgbClr val="C0C0C0"/>
                </a:outerShdw>
              </a:effectLst>
              <a:latin typeface="黑体" panose="02010609060101010101" charset="-122"/>
              <a:ea typeface="黑体" panose="02010609060101010101" charset="-122"/>
              <a:cs typeface="+mn-cs"/>
            </a:endParaRPr>
          </a:p>
          <a:p>
            <a:pPr marR="0" defTabSz="914400">
              <a:buClrTx/>
              <a:buSzTx/>
              <a:defRPr/>
            </a:pPr>
            <a:r>
              <a:rPr 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5.</a:t>
            </a:r>
            <a:r>
              <a:rPr lang="zh-CN" altLang="en-US" sz="3600" b="1" noProof="0">
                <a:solidFill>
                  <a:srgbClr val="0000FF"/>
                </a:solidFill>
                <a:effectLst>
                  <a:outerShdw blurRad="38100" dist="38100" dir="2700000" algn="tl">
                    <a:srgbClr val="C0C0C0"/>
                  </a:outerShdw>
                </a:effectLst>
                <a:latin typeface="黑体" panose="02010609060101010101" charset="-122"/>
                <a:ea typeface="黑体" panose="02010609060101010101" charset="-122"/>
                <a:sym typeface="+mn-ea"/>
              </a:rPr>
              <a:t>通过哪些写作方法塑造人物、突出主题的。（</a:t>
            </a:r>
            <a:r>
              <a:rPr lang="zh-CN" altLang="en-US" sz="3600" b="1" noProof="0">
                <a:solidFill>
                  <a:srgbClr val="FF0000"/>
                </a:solidFill>
                <a:effectLst>
                  <a:outerShdw blurRad="38100" dist="38100" dir="2700000" algn="tl">
                    <a:srgbClr val="C0C0C0"/>
                  </a:outerShdw>
                </a:effectLst>
                <a:latin typeface="黑体" panose="02010609060101010101" charset="-122"/>
                <a:ea typeface="黑体" panose="02010609060101010101" charset="-122"/>
                <a:sym typeface="+mn-ea"/>
              </a:rPr>
              <a:t>艺术特色</a:t>
            </a:r>
            <a:r>
              <a:rPr lang="zh-CN" altLang="en-US" sz="3600" b="1" noProof="0">
                <a:effectLst>
                  <a:outerShdw blurRad="38100" dist="38100" dir="2700000" algn="tl">
                    <a:srgbClr val="C0C0C0"/>
                  </a:outerShdw>
                </a:effectLst>
                <a:latin typeface="黑体" panose="02010609060101010101" charset="-122"/>
                <a:ea typeface="黑体" panose="02010609060101010101" charset="-122"/>
                <a:sym typeface="+mn-ea"/>
              </a:rPr>
              <a:t>）</a:t>
            </a:r>
            <a:endParaRPr lang="zh-CN" altLang="en-US" sz="3600"/>
          </a:p>
        </p:txBody>
      </p:sp>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r>
              <a:rPr lang="zh-CN" altLang="en-US" sz="3600" spc="0" noProof="0">
                <a:solidFill>
                  <a:srgbClr val="FF0000"/>
                </a:solidFill>
                <a:effectLst>
                  <a:outerShdw blurRad="38100" dist="38100" dir="2700000" algn="tl">
                    <a:srgbClr val="C0C0C0"/>
                  </a:outerShdw>
                </a:effectLst>
                <a:latin typeface="黑体" panose="02010609060101010101" charset="-122"/>
                <a:ea typeface="黑体" panose="02010609060101010101" charset="-122"/>
                <a:cs typeface="+mn-cs"/>
                <a:sym typeface="+mn-ea"/>
              </a:rPr>
              <a:t>小说怎么读</a:t>
            </a:r>
          </a:p>
        </p:txBody>
      </p:sp>
      <p:sp>
        <p:nvSpPr>
          <p:cNvPr id="3" name="文本框 2"/>
          <p:cNvSpPr txBox="1"/>
          <p:nvPr>
            <p:custDataLst>
              <p:tags r:id="rId4"/>
            </p:custDataLst>
          </p:nvPr>
        </p:nvSpPr>
        <p:spPr>
          <a:xfrm>
            <a:off x="563245" y="1034415"/>
            <a:ext cx="11259185" cy="2245360"/>
          </a:xfrm>
          <a:prstGeom prst="rect">
            <a:avLst/>
          </a:prstGeom>
          <a:noFill/>
        </p:spPr>
        <p:txBody>
          <a:bodyPr wrap="square" rtlCol="0" anchor="t">
            <a:spAutoFit/>
          </a:bodyPr>
          <a:lstStyle/>
          <a:p>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考场阅读不同于一般的闲适性浏览</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它是一种目的性很强的快速精细阅读。阅读的目的是整体把握文章</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为做题做准备。只有整体把握了全文</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才能把命题人的命题指向、意图看清楚</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才能快速而准确地答题。对小说的整体把握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在于理清小说情节</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初步认识人物形象</a:t>
            </a:r>
            <a:r>
              <a:rPr lang="en-US" altLang="zh-CN" sz="2800">
                <a:solidFill>
                  <a:srgbClr val="000000"/>
                </a:solidFill>
                <a:latin typeface="宋体" panose="02010600030101010101" pitchFamily="2" charset="-122"/>
                <a:ea typeface="宋体"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itchFamily="2" charset="-122"/>
                <a:cs typeface="宋体" panose="02010600030101010101" pitchFamily="2" charset="-122"/>
                <a:sym typeface="+mn-ea"/>
              </a:rPr>
              <a:t>了解小说的写作手法与主题。</a:t>
            </a:r>
            <a:endParaRPr lang="zh-CN" altLang="en-US" sz="2800">
              <a:latin typeface="宋体" panose="02010600030101010101" pitchFamily="2" charset="-122"/>
              <a:ea typeface="宋体" pitchFamily="2" charset="-122"/>
              <a:cs typeface="宋体" panose="02010600030101010101" pitchFamily="2" charset="-122"/>
            </a:endParaRPr>
          </a:p>
        </p:txBody>
      </p:sp>
      <p:sp>
        <p:nvSpPr>
          <p:cNvPr id="4" name="文本框 3"/>
          <p:cNvSpPr txBox="1"/>
          <p:nvPr>
            <p:custDataLst>
              <p:tags r:id="rId5"/>
            </p:custDataLst>
          </p:nvPr>
        </p:nvSpPr>
        <p:spPr>
          <a:xfrm>
            <a:off x="3632835" y="3279775"/>
            <a:ext cx="5545455" cy="3046095"/>
          </a:xfrm>
          <a:prstGeom prst="rect">
            <a:avLst/>
          </a:prstGeom>
          <a:noFill/>
        </p:spPr>
        <p:txBody>
          <a:bodyPr wrap="square" rtlCol="0" anchor="t">
            <a:spAutoFit/>
          </a:bodyPr>
          <a:lstStyle/>
          <a:p>
            <a:pPr defTabSz="914400">
              <a:lnSpc>
                <a:spcPct val="150000"/>
              </a:lnSpc>
              <a:buClrTx/>
              <a:buSzTx/>
              <a:buFontTx/>
            </a:pPr>
            <a:r>
              <a:rPr lang="zh-CN" altLang="en-US" sz="3200" b="1">
                <a:solidFill>
                  <a:srgbClr val="000000"/>
                </a:solidFill>
                <a:latin typeface="宋体" panose="02010600030101010101" pitchFamily="2" charset="-122"/>
                <a:sym typeface="Wingdings"/>
              </a:rPr>
              <a:t>短时间内的</a:t>
            </a:r>
            <a:r>
              <a:rPr lang="zh-CN" altLang="en-US" sz="3200" b="1">
                <a:solidFill>
                  <a:srgbClr val="0000FF"/>
                </a:solidFill>
                <a:latin typeface="宋体" panose="02010600030101010101" pitchFamily="2" charset="-122"/>
                <a:sym typeface="Wingdings"/>
              </a:rPr>
              <a:t>复习重点</a:t>
            </a:r>
          </a:p>
          <a:p>
            <a:pPr defTabSz="914400">
              <a:lnSpc>
                <a:spcPct val="150000"/>
              </a:lnSpc>
              <a:buClrTx/>
              <a:buSzTx/>
              <a:buFontTx/>
            </a:pPr>
            <a:r>
              <a:rPr lang="en-US" altLang="zh-CN" sz="3200" b="1">
                <a:solidFill>
                  <a:srgbClr val="000000"/>
                </a:solidFill>
                <a:latin typeface="楷体" panose="02010609060101010101" charset="-122"/>
                <a:ea typeface="楷体" panose="02010609060101010101" charset="-122"/>
                <a:sym typeface="Wingdings"/>
              </a:rPr>
              <a:t>1.</a:t>
            </a:r>
            <a:r>
              <a:rPr lang="zh-CN" altLang="zh-CN" sz="3200" b="1">
                <a:solidFill>
                  <a:srgbClr val="000000"/>
                </a:solidFill>
                <a:latin typeface="楷体" panose="02010609060101010101" charset="-122"/>
                <a:ea typeface="楷体" panose="02010609060101010101" charset="-122"/>
                <a:sym typeface="Wingdings"/>
              </a:rPr>
              <a:t>强化</a:t>
            </a:r>
            <a:r>
              <a:rPr lang="en-US" altLang="zh-CN" sz="3200" b="1">
                <a:solidFill>
                  <a:srgbClr val="000000"/>
                </a:solidFill>
                <a:latin typeface="楷体" panose="02010609060101010101" charset="-122"/>
                <a:ea typeface="楷体" panose="02010609060101010101" charset="-122"/>
                <a:sym typeface="Wingdings"/>
              </a:rPr>
              <a:t>“</a:t>
            </a:r>
            <a:r>
              <a:rPr lang="zh-CN" altLang="en-US" sz="3200" b="1">
                <a:solidFill>
                  <a:srgbClr val="FF0000"/>
                </a:solidFill>
                <a:latin typeface="楷体" panose="02010609060101010101" charset="-122"/>
                <a:ea typeface="楷体" panose="02010609060101010101" charset="-122"/>
                <a:sym typeface="Wingdings"/>
              </a:rPr>
              <a:t>读＞做</a:t>
            </a:r>
            <a:r>
              <a:rPr lang="en-US" altLang="zh-CN" sz="3200" b="1">
                <a:solidFill>
                  <a:srgbClr val="000000"/>
                </a:solidFill>
                <a:latin typeface="楷体" panose="02010609060101010101" charset="-122"/>
                <a:ea typeface="楷体" panose="02010609060101010101" charset="-122"/>
                <a:sym typeface="Wingdings"/>
              </a:rPr>
              <a:t>”</a:t>
            </a:r>
            <a:r>
              <a:rPr lang="zh-CN" altLang="en-US" sz="3200" b="1">
                <a:solidFill>
                  <a:srgbClr val="000000"/>
                </a:solidFill>
                <a:latin typeface="楷体" panose="02010609060101010101" charset="-122"/>
                <a:ea typeface="楷体" panose="02010609060101010101" charset="-122"/>
                <a:sym typeface="Wingdings"/>
              </a:rPr>
              <a:t>的意识</a:t>
            </a:r>
          </a:p>
          <a:p>
            <a:pPr defTabSz="914400">
              <a:lnSpc>
                <a:spcPct val="150000"/>
              </a:lnSpc>
              <a:buClrTx/>
              <a:buSzTx/>
              <a:buFontTx/>
            </a:pPr>
            <a:r>
              <a:rPr lang="en-US" altLang="zh-CN" sz="3200" b="1">
                <a:solidFill>
                  <a:srgbClr val="000000"/>
                </a:solidFill>
                <a:latin typeface="楷体" panose="02010609060101010101" charset="-122"/>
                <a:ea typeface="楷体" panose="02010609060101010101" charset="-122"/>
                <a:sym typeface="Wingdings"/>
              </a:rPr>
              <a:t>2.</a:t>
            </a:r>
            <a:r>
              <a:rPr lang="zh-CN" altLang="en-US" sz="3200" b="1">
                <a:solidFill>
                  <a:srgbClr val="FF0000"/>
                </a:solidFill>
                <a:latin typeface="楷体" panose="02010609060101010101" charset="-122"/>
                <a:ea typeface="楷体" panose="02010609060101010101" charset="-122"/>
                <a:sym typeface="Wingdings"/>
              </a:rPr>
              <a:t>熟习</a:t>
            </a:r>
            <a:r>
              <a:rPr lang="zh-CN" altLang="en-US" sz="3200" b="1">
                <a:solidFill>
                  <a:srgbClr val="000000"/>
                </a:solidFill>
                <a:latin typeface="楷体" panose="02010609060101010101" charset="-122"/>
                <a:ea typeface="楷体" panose="02010609060101010101" charset="-122"/>
                <a:sym typeface="Wingdings"/>
              </a:rPr>
              <a:t>各类题的</a:t>
            </a:r>
            <a:r>
              <a:rPr lang="zh-CN" altLang="en-US" sz="3200" b="1">
                <a:solidFill>
                  <a:srgbClr val="FF0000"/>
                </a:solidFill>
                <a:latin typeface="楷体" panose="02010609060101010101" charset="-122"/>
                <a:ea typeface="楷体" panose="02010609060101010101" charset="-122"/>
                <a:sym typeface="Wingdings"/>
              </a:rPr>
              <a:t>解析思路</a:t>
            </a:r>
          </a:p>
          <a:p>
            <a:pPr defTabSz="914400">
              <a:lnSpc>
                <a:spcPct val="150000"/>
              </a:lnSpc>
              <a:buClrTx/>
              <a:buSzTx/>
              <a:buFontTx/>
            </a:pPr>
            <a:r>
              <a:rPr lang="en-US" altLang="zh-CN" sz="3200" b="1">
                <a:solidFill>
                  <a:srgbClr val="000000"/>
                </a:solidFill>
                <a:latin typeface="楷体" panose="02010609060101010101" charset="-122"/>
                <a:ea typeface="楷体" panose="02010609060101010101" charset="-122"/>
                <a:sym typeface="Wingdings"/>
              </a:rPr>
              <a:t>3.</a:t>
            </a:r>
            <a:r>
              <a:rPr lang="zh-CN" altLang="en-US" sz="3200" b="1">
                <a:solidFill>
                  <a:srgbClr val="FF0000"/>
                </a:solidFill>
                <a:latin typeface="楷体" panose="02010609060101010101" charset="-122"/>
                <a:ea typeface="楷体" panose="02010609060101010101" charset="-122"/>
                <a:sym typeface="Wingdings"/>
              </a:rPr>
              <a:t>规范</a:t>
            </a:r>
            <a:r>
              <a:rPr lang="zh-CN" altLang="en-US" sz="3200" b="1">
                <a:solidFill>
                  <a:srgbClr val="000000"/>
                </a:solidFill>
                <a:latin typeface="楷体" panose="02010609060101010101" charset="-122"/>
                <a:ea typeface="楷体" panose="02010609060101010101" charset="-122"/>
                <a:sym typeface="Wingdings"/>
              </a:rPr>
              <a:t>答案的</a:t>
            </a:r>
            <a:r>
              <a:rPr lang="zh-CN" altLang="en-US" sz="3200" b="1">
                <a:solidFill>
                  <a:srgbClr val="FF0000"/>
                </a:solidFill>
                <a:latin typeface="楷体" panose="02010609060101010101" charset="-122"/>
                <a:ea typeface="楷体" panose="02010609060101010101" charset="-122"/>
                <a:sym typeface="Wingdings"/>
              </a:rPr>
              <a:t>书写</a:t>
            </a:r>
            <a:r>
              <a:rPr lang="zh-CN" altLang="en-US" sz="3200" b="1">
                <a:solidFill>
                  <a:srgbClr val="000000"/>
                </a:solidFill>
                <a:latin typeface="楷体" panose="02010609060101010101" charset="-122"/>
                <a:ea typeface="楷体" panose="02010609060101010101" charset="-122"/>
                <a:sym typeface="Wingdings"/>
              </a:rPr>
              <a:t>  </a:t>
            </a:r>
            <a:endParaRPr lang="zh-CN" altLang="en-US" sz="3200"/>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noAutofit/>
          </a:bodyPr>
          <a:lstStyle/>
          <a:p>
            <a:r>
              <a:rPr lang="zh-CN" altLang="zh-CN" sz="3200">
                <a:solidFill>
                  <a:srgbClr val="000000"/>
                </a:solidFill>
                <a:ea typeface="黑体" panose="02010609060101010101"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粗读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ea typeface="黑体" panose="02010609060101010101" charset="-122"/>
                <a:cs typeface="Times New Roman" panose="02020603050405020304" pitchFamily="18" charset="0"/>
                <a:sym typeface="+mn-ea"/>
              </a:rPr>
              <a:t>明白小说写了一个怎样的故事</a:t>
            </a:r>
          </a:p>
        </p:txBody>
      </p:sp>
      <p:sp>
        <p:nvSpPr>
          <p:cNvPr id="3" name="文本框 2"/>
          <p:cNvSpPr txBox="1"/>
          <p:nvPr>
            <p:custDataLst>
              <p:tags r:id="rId4"/>
            </p:custDataLst>
          </p:nvPr>
        </p:nvSpPr>
        <p:spPr>
          <a:xfrm>
            <a:off x="1537335" y="1459865"/>
            <a:ext cx="7065645" cy="3538220"/>
          </a:xfrm>
          <a:prstGeom prst="rect">
            <a:avLst/>
          </a:prstGeom>
          <a:noFill/>
        </p:spPr>
        <p:txBody>
          <a:bodyPr wrap="square" rtlCol="0" anchor="t">
            <a:spAutoFit/>
          </a:bodyPr>
          <a:lstStyle/>
          <a:p>
            <a:r>
              <a:rPr lang="zh-CN" altLang="zh-CN" sz="3200">
                <a:solidFill>
                  <a:srgbClr val="000000"/>
                </a:solidFill>
                <a:latin typeface="Times New Roman" pitchFamily="18" charset="0"/>
                <a:cs typeface="Times New Roman" panose="02020603050405020304" pitchFamily="18" charset="0"/>
                <a:sym typeface="+mn-ea"/>
              </a:rPr>
              <a:t>阅读小说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最直接的就是读故事。这是小说阅读的一个突破口</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也是小说阅读的一个考查点。抓住故事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就是要把握事件从发生、发展到结局的完整过程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即小说情节的基本结构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开端、发展、高潮、结局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这是理清层次、概括主题的前提。</a:t>
            </a:r>
            <a:endParaRPr lang="zh-CN" altLang="en-US" sz="3200"/>
          </a:p>
        </p:txBody>
      </p:sp>
    </p:spTree>
    <p:custDataLst>
      <p:tags r:id="rId5"/>
    </p:custDataLst>
  </p:cSld>
  <p:clrMapOvr>
    <a:masterClrMapping/>
  </p:clrMapOvr>
  <p:transition/>
  <p:timing/>
</p:sld>
</file>

<file path=ppt/tags/tag1.xml><?xml version="1.0" encoding="utf-8"?>
<p:tagLst xmlns:p="http://schemas.openxmlformats.org/presentationml/2006/main">
  <p:tag name="AS_UNIQUEID" val="74"/>
</p:tagLst>
</file>

<file path=ppt/tags/tag10.xml><?xml version="1.0" encoding="utf-8"?>
<p:tagLst xmlns:p="http://schemas.openxmlformats.org/presentationml/2006/main">
  <p:tag name="AS_UNIQUEID" val="8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AS_UNIQUEID" val="175"/>
</p:tagLst>
</file>

<file path=ppt/tags/tag103.xml><?xml version="1.0" encoding="utf-8"?>
<p:tagLst xmlns:p="http://schemas.openxmlformats.org/presentationml/2006/main">
  <p:tag name="AS_UNIQUEID" val="17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4.xml><?xml version="1.0" encoding="utf-8"?>
<p:tagLst xmlns:p="http://schemas.openxmlformats.org/presentationml/2006/main">
  <p:tag name="AS_UNIQUEID" val="17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5.xml><?xml version="1.0" encoding="utf-8"?>
<p:tagLst xmlns:p="http://schemas.openxmlformats.org/presentationml/2006/main">
  <p:tag name="AS_UNIQUEID" val="17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6.xml><?xml version="1.0" encoding="utf-8"?>
<p:tagLst xmlns:p="http://schemas.openxmlformats.org/presentationml/2006/main">
  <p:tag name="AS_UNIQUEID" val="17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7.xml><?xml version="1.0" encoding="utf-8"?>
<p:tagLst xmlns:p="http://schemas.openxmlformats.org/presentationml/2006/main">
  <p:tag name="AS_UNIQUEID" val="18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8.xml><?xml version="1.0" encoding="utf-8"?>
<p:tagLst xmlns:p="http://schemas.openxmlformats.org/presentationml/2006/main">
  <p:tag name="AS_UNIQUEID" val="181"/>
</p:tagLst>
</file>

<file path=ppt/tags/tag109.xml><?xml version="1.0" encoding="utf-8"?>
<p:tagLst xmlns:p="http://schemas.openxmlformats.org/presentationml/2006/main">
  <p:tag name="AS_UNIQUEID" val="182"/>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xml><?xml version="1.0" encoding="utf-8"?>
<p:tagLst xmlns:p="http://schemas.openxmlformats.org/presentationml/2006/main">
  <p:tag name="AS_UNIQUEID" val="8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AS_UNIQUEID" val="18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p="http://schemas.openxmlformats.org/presentationml/2006/main">
  <p:tag name="AS_UNIQUEID" val="18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2.xml><?xml version="1.0" encoding="utf-8"?>
<p:tagLst xmlns:p="http://schemas.openxmlformats.org/presentationml/2006/main">
  <p:tag name="AS_UNIQUEID" val="18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xml><?xml version="1.0" encoding="utf-8"?>
<p:tagLst xmlns:p="http://schemas.openxmlformats.org/presentationml/2006/main">
  <p:tag name="AS_UNIQUEID" val="18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4.xml><?xml version="1.0" encoding="utf-8"?>
<p:tagLst xmlns:p="http://schemas.openxmlformats.org/presentationml/2006/main">
  <p:tag name="AS_UNIQUEID" val="18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5.xml><?xml version="1.0" encoding="utf-8"?>
<p:tagLst xmlns:p="http://schemas.openxmlformats.org/presentationml/2006/main">
  <p:tag name="AS_UNIQUEID" val="18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AS_UNIQUEID" val="189"/>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AS_UNIQUEID" val="190"/>
</p:tagLst>
</file>

<file path=ppt/tags/tag118.xml><?xml version="1.0" encoding="utf-8"?>
<p:tagLst xmlns:p="http://schemas.openxmlformats.org/presentationml/2006/main">
  <p:tag name="AS_UNIQUEID" val="19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p="http://schemas.openxmlformats.org/presentationml/2006/main">
  <p:tag name="AS_UNIQUEID" val="192"/>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xml><?xml version="1.0" encoding="utf-8"?>
<p:tagLst xmlns:p="http://schemas.openxmlformats.org/presentationml/2006/main">
  <p:tag name="AS_UNIQUEID" val="8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AS_UNIQUEID" val="19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1.xml><?xml version="1.0" encoding="utf-8"?>
<p:tagLst xmlns:p="http://schemas.openxmlformats.org/presentationml/2006/main">
  <p:tag name="AS_UNIQUEID" val="19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AS_UNIQUEID" val="19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AS_UNIQUEID" val="19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AS_UNIQUEID" val="19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AS_UNIQUEID" val="19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AS_UNIQUEID" val="199"/>
</p:tagLst>
</file>

<file path=ppt/tags/tag127.xml><?xml version="1.0" encoding="utf-8"?>
<p:tagLst xmlns:p="http://schemas.openxmlformats.org/presentationml/2006/main">
  <p:tag name="AS_UNIQUEID" val="200"/>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8.xml><?xml version="1.0" encoding="utf-8"?>
<p:tagLst xmlns:p="http://schemas.openxmlformats.org/presentationml/2006/main">
  <p:tag name="AS_UNIQUEID" val="20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9.xml><?xml version="1.0" encoding="utf-8"?>
<p:tagLst xmlns:p="http://schemas.openxmlformats.org/presentationml/2006/main">
  <p:tag name="AS_UNIQUEID" val="20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xml><?xml version="1.0" encoding="utf-8"?>
<p:tagLst xmlns:p="http://schemas.openxmlformats.org/presentationml/2006/main">
  <p:tag name="AS_UNIQUEID" val="8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AS_UNIQUEID" val="20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1.xml><?xml version="1.0" encoding="utf-8"?>
<p:tagLst xmlns:p="http://schemas.openxmlformats.org/presentationml/2006/main">
  <p:tag name="AS_UNIQUEID" val="20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2.xml><?xml version="1.0" encoding="utf-8"?>
<p:tagLst xmlns:p="http://schemas.openxmlformats.org/presentationml/2006/main">
  <p:tag name="AS_UNIQUEID" val="20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AS_UNIQUEID" val="20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AS_UNIQUEID" val="20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AS_UNIQUEID" val="208"/>
</p:tagLst>
</file>

<file path=ppt/tags/tag136.xml><?xml version="1.0" encoding="utf-8"?>
<p:tagLst xmlns:p="http://schemas.openxmlformats.org/presentationml/2006/main">
  <p:tag name="AS_UNIQUEID" val="209"/>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37.xml><?xml version="1.0" encoding="utf-8"?>
<p:tagLst xmlns:p="http://schemas.openxmlformats.org/presentationml/2006/main">
  <p:tag name="AS_UNIQUEID" val="21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8.xml><?xml version="1.0" encoding="utf-8"?>
<p:tagLst xmlns:p="http://schemas.openxmlformats.org/presentationml/2006/main">
  <p:tag name="AS_UNIQUEID" val="21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9.xml><?xml version="1.0" encoding="utf-8"?>
<p:tagLst xmlns:p="http://schemas.openxmlformats.org/presentationml/2006/main">
  <p:tag name="AS_UNIQUEID" val="21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xml><?xml version="1.0" encoding="utf-8"?>
<p:tagLst xmlns:p="http://schemas.openxmlformats.org/presentationml/2006/main">
  <p:tag name="AS_UNIQUEID" val="87"/>
</p:tagLst>
</file>

<file path=ppt/tags/tag140.xml><?xml version="1.0" encoding="utf-8"?>
<p:tagLst xmlns:p="http://schemas.openxmlformats.org/presentationml/2006/main">
  <p:tag name="AS_UNIQUEID" val="21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1.xml><?xml version="1.0" encoding="utf-8"?>
<p:tagLst xmlns:p="http://schemas.openxmlformats.org/presentationml/2006/main">
  <p:tag name="AS_UNIQUEID" val="21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xml><?xml version="1.0" encoding="utf-8"?>
<p:tagLst xmlns:p="http://schemas.openxmlformats.org/presentationml/2006/main">
  <p:tag name="AS_UNIQUEID" val="21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3.xml><?xml version="1.0" encoding="utf-8"?>
<p:tagLst xmlns:p="http://schemas.openxmlformats.org/presentationml/2006/main">
  <p:tag name="AS_UNIQUEID" val="21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AS_UNIQUEID" val="217"/>
</p:tagLst>
</file>

<file path=ppt/tags/tag145.xml><?xml version="1.0" encoding="utf-8"?>
<p:tagLst xmlns:p="http://schemas.openxmlformats.org/presentationml/2006/main">
  <p:tag name="AS_UNIQUEID" val="21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6.xml><?xml version="1.0" encoding="utf-8"?>
<p:tagLst xmlns:p="http://schemas.openxmlformats.org/presentationml/2006/main">
  <p:tag name="AS_UNIQUEID" val="219"/>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7.xml><?xml version="1.0" encoding="utf-8"?>
<p:tagLst xmlns:p="http://schemas.openxmlformats.org/presentationml/2006/main">
  <p:tag name="AS_UNIQUEID" val="22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8.xml><?xml version="1.0" encoding="utf-8"?>
<p:tagLst xmlns:p="http://schemas.openxmlformats.org/presentationml/2006/main">
  <p:tag name="AS_UNIQUEID" val="22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9.xml><?xml version="1.0" encoding="utf-8"?>
<p:tagLst xmlns:p="http://schemas.openxmlformats.org/presentationml/2006/main">
  <p:tag name="AS_UNIQUEID" val="22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xml><?xml version="1.0" encoding="utf-8"?>
<p:tagLst xmlns:p="http://schemas.openxmlformats.org/presentationml/2006/main">
  <p:tag name="AS_UNIQUEID" val="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AS_UNIQUEID" val="22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AS_UNIQUEID" val="22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AS_UNIQUEID" val="22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AS_UNIQUEID" val="22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AS_UNIQUEID" val="22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AS_UNIQUEID" val="228"/>
</p:tagLst>
</file>

<file path=ppt/tags/tag156.xml><?xml version="1.0" encoding="utf-8"?>
<p:tagLst xmlns:p="http://schemas.openxmlformats.org/presentationml/2006/main">
  <p:tag name="AS_UNIQUEID" val="229"/>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7.xml><?xml version="1.0" encoding="utf-8"?>
<p:tagLst xmlns:p="http://schemas.openxmlformats.org/presentationml/2006/main">
  <p:tag name="AS_UNIQUEID" val="23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AS_UNIQUEID" val="23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AS_UNIQUEID" val="23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AS_UNIQUEID" val="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AS_UNIQUEID" val="23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AS_UNIQUEID" val="23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AS_UNIQUEID" val="23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AS_UNIQUEID" val="23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AS_UNIQUEID" val="237"/>
</p:tagLst>
</file>

<file path=ppt/tags/tag165.xml><?xml version="1.0" encoding="utf-8"?>
<p:tagLst xmlns:p="http://schemas.openxmlformats.org/presentationml/2006/main">
  <p:tag name="AS_UNIQUEID" val="238"/>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AS_UNIQUEID" val="239"/>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AS_UNIQUEID" val="24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AS_UNIQUEID" val="24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AS_UNIQUEID" val="24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AS_UNIQUEID" val="9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AS_UNIQUEID" val="243"/>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171.xml><?xml version="1.0" encoding="utf-8"?>
<p:tagLst xmlns:p="http://schemas.openxmlformats.org/presentationml/2006/main">
  <p:tag name="AS_UNIQUEID" val="244"/>
</p:tagLst>
</file>

<file path=ppt/tags/tag172.xml><?xml version="1.0" encoding="utf-8"?>
<p:tagLst xmlns:p="http://schemas.openxmlformats.org/presentationml/2006/main">
  <p:tag name="AS_UNIQUEID" val="245"/>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73.xml><?xml version="1.0" encoding="utf-8"?>
<p:tagLst xmlns:p="http://schemas.openxmlformats.org/presentationml/2006/main">
  <p:tag name="AS_UNIQUEID" val="246"/>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74.xml><?xml version="1.0" encoding="utf-8"?>
<p:tagLst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75.xml><?xml version="1.0" encoding="utf-8"?>
<p:tagLst xmlns:p="http://schemas.openxmlformats.org/presentationml/2006/main">
  <p:tag name="AS_UNIQUEID" val="247"/>
</p:tagLst>
</file>

<file path=ppt/tags/tag176.xml><?xml version="1.0" encoding="utf-8"?>
<p:tagLst xmlns:p="http://schemas.openxmlformats.org/presentationml/2006/main">
  <p:tag name="AS_UNIQUEID" val="248"/>
</p:tagLst>
</file>

<file path=ppt/tags/tag177.xml><?xml version="1.0" encoding="utf-8"?>
<p:tagLst xmlns:p="http://schemas.openxmlformats.org/presentationml/2006/main">
  <p:tag name="AS_UNIQUEID" val="249"/>
</p:tagLst>
</file>

<file path=ppt/tags/tag178.xml><?xml version="1.0" encoding="utf-8"?>
<p:tagLst xmlns:p="http://schemas.openxmlformats.org/presentationml/2006/main">
  <p:tag name="AS_UNIQUEID" val="250"/>
</p:tagLst>
</file>

<file path=ppt/tags/tag179.xml><?xml version="1.0" encoding="utf-8"?>
<p:tagLst xmlns:p="http://schemas.openxmlformats.org/presentationml/2006/main">
  <p:tag name="AS_UNIQUEID" val="251"/>
</p:tagLst>
</file>

<file path=ppt/tags/tag18.xml><?xml version="1.0" encoding="utf-8"?>
<p:tagLst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02818"/>
</p:tagLst>
</file>

<file path=ppt/tags/tag181.xml><?xml version="1.0" encoding="utf-8"?>
<p:tagLst xmlns:p="http://schemas.openxmlformats.org/presentationml/2006/main">
  <p:tag name="AS_UNIQUEID" val="252"/>
</p:tagLst>
</file>

<file path=ppt/tags/tag182.xml><?xml version="1.0" encoding="utf-8"?>
<p:tagLst xmlns:p="http://schemas.openxmlformats.org/presentationml/2006/main">
  <p:tag name="AS_UNIQUEID" val="253"/>
</p:tagLst>
</file>

<file path=ppt/tags/tag183.xml><?xml version="1.0" encoding="utf-8"?>
<p:tagLst xmlns:p="http://schemas.openxmlformats.org/presentationml/2006/main">
  <p:tag name="AS_UNIQUEID" val="254"/>
</p:tagLst>
</file>

<file path=ppt/tags/tag184.xml><?xml version="1.0" encoding="utf-8"?>
<p:tagLst xmlns:p="http://schemas.openxmlformats.org/presentationml/2006/main">
  <p:tag name="AS_UNIQUEID" val="255"/>
</p:tagLst>
</file>

<file path=ppt/tags/tag185.xml><?xml version="1.0" encoding="utf-8"?>
<p:tagLst xmlns:p="http://schemas.openxmlformats.org/presentationml/2006/main">
  <p:tag name="KSO_WM_BEAUTIFY_FLAG" val="#wm#"/>
  <p:tag name="KSO_WM_TEMPLATE_CATEGORY" val="custom"/>
  <p:tag name="KSO_WM_TEMPLATE_INDEX" val="20202818"/>
</p:tagLst>
</file>

<file path=ppt/tags/tag186.xml><?xml version="1.0" encoding="utf-8"?>
<p:tagLst xmlns:p="http://schemas.openxmlformats.org/presentationml/2006/main">
  <p:tag name="AS_UNIQUEID" val="256"/>
</p:tagLst>
</file>

<file path=ppt/tags/tag187.xml><?xml version="1.0" encoding="utf-8"?>
<p:tagLst xmlns:p="http://schemas.openxmlformats.org/presentationml/2006/main">
  <p:tag name="AS_UNIQUEID" val="257"/>
</p:tagLst>
</file>

<file path=ppt/tags/tag188.xml><?xml version="1.0" encoding="utf-8"?>
<p:tagLst xmlns:p="http://schemas.openxmlformats.org/presentationml/2006/main">
  <p:tag name="AS_UNIQUEID" val="258"/>
</p:tagLst>
</file>

<file path=ppt/tags/tag189.xml><?xml version="1.0" encoding="utf-8"?>
<p:tagLst xmlns:p="http://schemas.openxmlformats.org/presentationml/2006/main">
  <p:tag name="KSO_WM_BEAUTIFY_FLAG" val="#wm#"/>
  <p:tag name="KSO_WM_TEMPLATE_CATEGORY" val="custom"/>
  <p:tag name="KSO_WM_TEMPLATE_INDEX" val="20202818"/>
</p:tagLst>
</file>

<file path=ppt/tags/tag19.xml><?xml version="1.0" encoding="utf-8"?>
<p:tagLst xmlns:p="http://schemas.openxmlformats.org/presentationml/2006/main">
  <p:tag name="AS_UNIQUEID" val="9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AS_UNIQUEID" val="259"/>
</p:tagLst>
</file>

<file path=ppt/tags/tag191.xml><?xml version="1.0" encoding="utf-8"?>
<p:tagLst xmlns:p="http://schemas.openxmlformats.org/presentationml/2006/main">
  <p:tag name="AS_UNIQUEID" val="260"/>
</p:tagLst>
</file>

<file path=ppt/tags/tag192.xml><?xml version="1.0" encoding="utf-8"?>
<p:tagLst xmlns:p="http://schemas.openxmlformats.org/presentationml/2006/main">
  <p:tag name="AS_UNIQUEID" val="261"/>
</p:tagLst>
</file>

<file path=ppt/tags/tag193.xml><?xml version="1.0" encoding="utf-8"?>
<p:tagLst xmlns:p="http://schemas.openxmlformats.org/presentationml/2006/main">
  <p:tag name="KSO_WM_BEAUTIFY_FLAG" val="#wm#"/>
  <p:tag name="KSO_WM_TEMPLATE_CATEGORY" val="custom"/>
  <p:tag name="KSO_WM_TEMPLATE_INDEX" val="20202818"/>
</p:tagLst>
</file>

<file path=ppt/tags/tag194.xml><?xml version="1.0" encoding="utf-8"?>
<p:tagLst xmlns:p="http://schemas.openxmlformats.org/presentationml/2006/main">
  <p:tag name="AS_UNIQUEID" val="262"/>
</p:tagLst>
</file>

<file path=ppt/tags/tag195.xml><?xml version="1.0" encoding="utf-8"?>
<p:tagLst xmlns:p="http://schemas.openxmlformats.org/presentationml/2006/main">
  <p:tag name="AS_UNIQUEID" val="263"/>
</p:tagLst>
</file>

<file path=ppt/tags/tag196.xml><?xml version="1.0" encoding="utf-8"?>
<p:tagLst xmlns:p="http://schemas.openxmlformats.org/presentationml/2006/main">
  <p:tag name="AS_UNIQUEID" val="264"/>
</p:tagLst>
</file>

<file path=ppt/tags/tag197.xml><?xml version="1.0" encoding="utf-8"?>
<p:tagLst xmlns:p="http://schemas.openxmlformats.org/presentationml/2006/main">
  <p:tag name="AS_UNIQUEID" val="265"/>
</p:tagLst>
</file>

<file path=ppt/tags/tag198.xml><?xml version="1.0" encoding="utf-8"?>
<p:tagLst xmlns:p="http://schemas.openxmlformats.org/presentationml/2006/main">
  <p:tag name="AS_UNIQUEID" val="266"/>
</p:tagLst>
</file>

<file path=ppt/tags/tag199.xml><?xml version="1.0" encoding="utf-8"?>
<p:tagLst xmlns:p="http://schemas.openxmlformats.org/presentationml/2006/main">
  <p:tag name="AS_UNIQUEID" val="267"/>
</p:tagLst>
</file>

<file path=ppt/tags/tag2.xml><?xml version="1.0" encoding="utf-8"?>
<p:tagLst xmlns:p="http://schemas.openxmlformats.org/presentationml/2006/main">
  <p:tag name="AS_UNIQUEID" val="7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20.xml><?xml version="1.0" encoding="utf-8"?>
<p:tagLst xmlns:p="http://schemas.openxmlformats.org/presentationml/2006/main">
  <p:tag name="AS_UNIQUEID" val="9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AS_UNIQUEID" val="268"/>
</p:tagLst>
</file>

<file path=ppt/tags/tag201.xml><?xml version="1.0" encoding="utf-8"?>
<p:tagLst xmlns:p="http://schemas.openxmlformats.org/presentationml/2006/main">
  <p:tag name="AS_UNIQUEID" val="269"/>
</p:tagLst>
</file>

<file path=ppt/tags/tag202.xml><?xml version="1.0" encoding="utf-8"?>
<p:tagLst xmlns:p="http://schemas.openxmlformats.org/presentationml/2006/main">
  <p:tag name="AS_UNIQUEID" val="270"/>
</p:tagLst>
</file>

<file path=ppt/tags/tag203.xml><?xml version="1.0" encoding="utf-8"?>
<p:tagLst xmlns:p="http://schemas.openxmlformats.org/presentationml/2006/main">
  <p:tag name="AS_UNIQUEID" val="271"/>
</p:tagLst>
</file>

<file path=ppt/tags/tag204.xml><?xml version="1.0" encoding="utf-8"?>
<p:tagLst xmlns:p="http://schemas.openxmlformats.org/presentationml/2006/main">
  <p:tag name="AS_UNIQUEID" val="272"/>
</p:tagLst>
</file>

<file path=ppt/tags/tag205.xml><?xml version="1.0" encoding="utf-8"?>
<p:tagLst xmlns:p="http://schemas.openxmlformats.org/presentationml/2006/main">
  <p:tag name="AS_UNIQUEID" val="273"/>
</p:tagLst>
</file>

<file path=ppt/tags/tag206.xml><?xml version="1.0" encoding="utf-8"?>
<p:tagLst xmlns:p="http://schemas.openxmlformats.org/presentationml/2006/main">
  <p:tag name="AS_UNIQUEID" val="274"/>
</p:tagLst>
</file>

<file path=ppt/tags/tag207.xml><?xml version="1.0" encoding="utf-8"?>
<p:tagLst xmlns:p="http://schemas.openxmlformats.org/presentationml/2006/main">
  <p:tag name="AS_UNIQUEID" val="275"/>
</p:tagLst>
</file>

<file path=ppt/tags/tag208.xml><?xml version="1.0" encoding="utf-8"?>
<p:tagLst xmlns:p="http://schemas.openxmlformats.org/presentationml/2006/main">
  <p:tag name="AS_UNIQUEID" val="276"/>
</p:tagLst>
</file>

<file path=ppt/tags/tag209.xml><?xml version="1.0" encoding="utf-8"?>
<p:tagLst xmlns:p="http://schemas.openxmlformats.org/presentationml/2006/main">
  <p:tag name="AS_UNIQUEID" val="277"/>
</p:tagLst>
</file>

<file path=ppt/tags/tag21.xml><?xml version="1.0" encoding="utf-8"?>
<p:tagLst xmlns:p="http://schemas.openxmlformats.org/presentationml/2006/main">
  <p:tag name="AS_UNIQUEID" val="94"/>
</p:tagLst>
</file>

<file path=ppt/tags/tag210.xml><?xml version="1.0" encoding="utf-8"?>
<p:tagLst xmlns:p="http://schemas.openxmlformats.org/presentationml/2006/main">
  <p:tag name="AS_UNIQUEID" val="278"/>
</p:tagLst>
</file>

<file path=ppt/tags/tag211.xml><?xml version="1.0" encoding="utf-8"?>
<p:tagLst xmlns:p="http://schemas.openxmlformats.org/presentationml/2006/main">
  <p:tag name="AS_UNIQUEID" val="279"/>
</p:tagLst>
</file>

<file path=ppt/tags/tag212.xml><?xml version="1.0" encoding="utf-8"?>
<p:tagLst xmlns:p="http://schemas.openxmlformats.org/presentationml/2006/main">
  <p:tag name="AS_UNIQUEID" val="280"/>
</p:tagLst>
</file>

<file path=ppt/tags/tag213.xml><?xml version="1.0" encoding="utf-8"?>
<p:tagLst xmlns:p="http://schemas.openxmlformats.org/presentationml/2006/main">
  <p:tag name="AS_UNIQUEID" val="281"/>
</p:tagLst>
</file>

<file path=ppt/tags/tag214.xml><?xml version="1.0" encoding="utf-8"?>
<p:tagLst xmlns:p="http://schemas.openxmlformats.org/presentationml/2006/main">
  <p:tag name="AS_UNIQUEID" val="282"/>
</p:tagLst>
</file>

<file path=ppt/tags/tag215.xml><?xml version="1.0" encoding="utf-8"?>
<p:tagLst xmlns:p="http://schemas.openxmlformats.org/presentationml/2006/main">
  <p:tag name="AS_UNIQUEID" val="283"/>
</p:tagLst>
</file>

<file path=ppt/tags/tag216.xml><?xml version="1.0" encoding="utf-8"?>
<p:tagLst xmlns:p="http://schemas.openxmlformats.org/presentationml/2006/main">
  <p:tag name="KSO_WM_BEAUTIFY_FLAG" val="#wm#"/>
  <p:tag name="KSO_WM_TEMPLATE_CATEGORY" val="custom"/>
  <p:tag name="KSO_WM_TEMPLATE_INDEX" val="20202818"/>
</p:tagLst>
</file>

<file path=ppt/tags/tag217.xml><?xml version="1.0" encoding="utf-8"?>
<p:tagLst xmlns:p="http://schemas.openxmlformats.org/presentationml/2006/main">
  <p:tag name="AS_UNIQUEID" val="284"/>
</p:tagLst>
</file>

<file path=ppt/tags/tag218.xml><?xml version="1.0" encoding="utf-8"?>
<p:tagLst xmlns:p="http://schemas.openxmlformats.org/presentationml/2006/main">
  <p:tag name="AS_UNIQUEID" val="285"/>
</p:tagLst>
</file>

<file path=ppt/tags/tag219.xml><?xml version="1.0" encoding="utf-8"?>
<p:tagLst xmlns:p="http://schemas.openxmlformats.org/presentationml/2006/main">
  <p:tag name="AS_UNIQUEID" val="286"/>
</p:tagLst>
</file>

<file path=ppt/tags/tag22.xml><?xml version="1.0" encoding="utf-8"?>
<p:tagLst xmlns:p="http://schemas.openxmlformats.org/presentationml/2006/main">
  <p:tag name="AS_UNIQUEID" val="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AS_UNIQUEID" val="287"/>
</p:tagLst>
</file>

<file path=ppt/tags/tag221.xml><?xml version="1.0" encoding="utf-8"?>
<p:tagLst xmlns:p="http://schemas.openxmlformats.org/presentationml/2006/main">
  <p:tag name="KSO_WM_BEAUTIFY_FLAG" val="#wm#"/>
  <p:tag name="KSO_WM_TEMPLATE_CATEGORY" val="custom"/>
  <p:tag name="KSO_WM_TEMPLATE_INDEX" val="20202818"/>
</p:tagLst>
</file>

<file path=ppt/tags/tag222.xml><?xml version="1.0" encoding="utf-8"?>
<p:tagLst xmlns:p="http://schemas.openxmlformats.org/presentationml/2006/main">
  <p:tag name="AS_UNIQUEID" val="288"/>
</p:tagLst>
</file>

<file path=ppt/tags/tag223.xml><?xml version="1.0" encoding="utf-8"?>
<p:tagLst xmlns:p="http://schemas.openxmlformats.org/presentationml/2006/main">
  <p:tag name="AS_UNIQUEID" val="289"/>
</p:tagLst>
</file>

<file path=ppt/tags/tag224.xml><?xml version="1.0" encoding="utf-8"?>
<p:tagLst xmlns:p="http://schemas.openxmlformats.org/presentationml/2006/main">
  <p:tag name="AS_UNIQUEID" val="290"/>
</p:tagLst>
</file>

<file path=ppt/tags/tag225.xml><?xml version="1.0" encoding="utf-8"?>
<p:tagLst xmlns:p="http://schemas.openxmlformats.org/presentationml/2006/main">
  <p:tag name="KSO_WM_BEAUTIFY_FLAG" val="#wm#"/>
  <p:tag name="KSO_WM_TEMPLATE_CATEGORY" val="custom"/>
  <p:tag name="KSO_WM_TEMPLATE_INDEX" val="20202818"/>
</p:tagLst>
</file>

<file path=ppt/tags/tag226.xml><?xml version="1.0" encoding="utf-8"?>
<p:tagLst xmlns:p="http://schemas.openxmlformats.org/presentationml/2006/main">
  <p:tag name="AS_UNIQUEID" val="291"/>
</p:tagLst>
</file>

<file path=ppt/tags/tag227.xml><?xml version="1.0" encoding="utf-8"?>
<p:tagLst xmlns:p="http://schemas.openxmlformats.org/presentationml/2006/main">
  <p:tag name="AS_UNIQUEID" val="37"/>
</p:tagLst>
</file>

<file path=ppt/tags/tag228.xml><?xml version="1.0" encoding="utf-8"?>
<p:tagLst xmlns:p="http://schemas.openxmlformats.org/presentationml/2006/main">
  <p:tag name="AS_UNIQUEID" val="38"/>
</p:tagLst>
</file>

<file path=ppt/tags/tag229.xml><?xml version="1.0" encoding="utf-8"?>
<p:tagLst xmlns:p="http://schemas.openxmlformats.org/presentationml/2006/main">
  <p:tag name="AS_UNIQUEID" val="39"/>
</p:tagLst>
</file>

<file path=ppt/tags/tag23.xml><?xml version="1.0" encoding="utf-8"?>
<p:tagLst xmlns:p="http://schemas.openxmlformats.org/presentationml/2006/main">
  <p:tag name="AS_UNIQUEID" val="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AS_UNIQUEID" val="40"/>
</p:tagLst>
</file>

<file path=ppt/tags/tag231.xml><?xml version="1.0" encoding="utf-8"?>
<p:tagLst xmlns:p="http://schemas.openxmlformats.org/presentationml/2006/main">
  <p:tag name="AS_UNIQUEID" val="41"/>
</p:tagLst>
</file>

<file path=ppt/tags/tag232.xml><?xml version="1.0" encoding="utf-8"?>
<p:tagLst xmlns:p="http://schemas.openxmlformats.org/presentationml/2006/main">
  <p:tag name="AS_UNIQUEID" val="292"/>
</p:tagLst>
</file>

<file path=ppt/tags/tag233.xml><?xml version="1.0" encoding="utf-8"?>
<p:tagLst xmlns:p="http://schemas.openxmlformats.org/presentationml/2006/main">
  <p:tag name="AS_UNIQUEID" val="293"/>
</p:tagLst>
</file>

<file path=ppt/tags/tag234.xml><?xml version="1.0" encoding="utf-8"?>
<p:tagLst xmlns:p="http://schemas.openxmlformats.org/presentationml/2006/main">
  <p:tag name="AS_UNIQUEID" val="294"/>
</p:tagLst>
</file>

<file path=ppt/tags/tag235.xml><?xml version="1.0" encoding="utf-8"?>
<p:tagLst xmlns:p="http://schemas.openxmlformats.org/presentationml/2006/main">
  <p:tag name="AS_UNIQUEID" val="295"/>
</p:tagLst>
</file>

<file path=ppt/tags/tag236.xml><?xml version="1.0" encoding="utf-8"?>
<p:tagLst xmlns:p="http://schemas.openxmlformats.org/presentationml/2006/main">
  <p:tag name="KSO_WM_BEAUTIFY_FLAG" val="#wm#"/>
  <p:tag name="KSO_WM_TEMPLATE_CATEGORY" val="custom"/>
  <p:tag name="KSO_WM_TEMPLATE_INDEX" val="20202818"/>
</p:tagLst>
</file>

<file path=ppt/tags/tag237.xml><?xml version="1.0" encoding="utf-8"?>
<p:tagLst xmlns:p="http://schemas.openxmlformats.org/presentationml/2006/main">
  <p:tag name="AS_UNIQUEID" val="296"/>
</p:tagLst>
</file>

<file path=ppt/tags/tag238.xml><?xml version="1.0" encoding="utf-8"?>
<p:tagLst xmlns:p="http://schemas.openxmlformats.org/presentationml/2006/main">
  <p:tag name="AS_UNIQUEID" val="297"/>
</p:tagLst>
</file>

<file path=ppt/tags/tag239.xml><?xml version="1.0" encoding="utf-8"?>
<p:tagLst xmlns:p="http://schemas.openxmlformats.org/presentationml/2006/main">
  <p:tag name="AS_UNIQUEID" val="298"/>
</p:tagLst>
</file>

<file path=ppt/tags/tag24.xml><?xml version="1.0" encoding="utf-8"?>
<p:tagLst xmlns:p="http://schemas.openxmlformats.org/presentationml/2006/main">
  <p:tag name="AS_UNIQUEID" val="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2818"/>
</p:tagLst>
</file>

<file path=ppt/tags/tag241.xml><?xml version="1.0" encoding="utf-8"?>
<p:tagLst xmlns:p="http://schemas.openxmlformats.org/presentationml/2006/main">
  <p:tag name="AS_UNIQUEID" val="299"/>
</p:tagLst>
</file>

<file path=ppt/tags/tag242.xml><?xml version="1.0" encoding="utf-8"?>
<p:tagLst xmlns:p="http://schemas.openxmlformats.org/presentationml/2006/main">
  <p:tag name="AS_UNIQUEID" val="15"/>
</p:tagLst>
</file>

<file path=ppt/tags/tag243.xml><?xml version="1.0" encoding="utf-8"?>
<p:tagLst xmlns:p="http://schemas.openxmlformats.org/presentationml/2006/main">
  <p:tag name="AS_UNIQUEID" val="16"/>
</p:tagLst>
</file>

<file path=ppt/tags/tag244.xml><?xml version="1.0" encoding="utf-8"?>
<p:tagLst xmlns:p="http://schemas.openxmlformats.org/presentationml/2006/main">
  <p:tag name="AS_UNIQUEID" val="17"/>
</p:tagLst>
</file>

<file path=ppt/tags/tag245.xml><?xml version="1.0" encoding="utf-8"?>
<p:tagLst xmlns:p="http://schemas.openxmlformats.org/presentationml/2006/main">
  <p:tag name="AS_UNIQUEID" val="18"/>
</p:tagLst>
</file>

<file path=ppt/tags/tag246.xml><?xml version="1.0" encoding="utf-8"?>
<p:tagLst xmlns:p="http://schemas.openxmlformats.org/presentationml/2006/main">
  <p:tag name="AS_UNIQUEID" val="300"/>
</p:tagLst>
</file>

<file path=ppt/tags/tag247.xml><?xml version="1.0" encoding="utf-8"?>
<p:tagLst xmlns:p="http://schemas.openxmlformats.org/presentationml/2006/main">
  <p:tag name="AS_UNIQUEID" val="19"/>
</p:tagLst>
</file>

<file path=ppt/tags/tag248.xml><?xml version="1.0" encoding="utf-8"?>
<p:tagLst xmlns:p="http://schemas.openxmlformats.org/presentationml/2006/main">
  <p:tag name="AS_UNIQUEID" val="20"/>
</p:tagLst>
</file>

<file path=ppt/tags/tag249.xml><?xml version="1.0" encoding="utf-8"?>
<p:tagLst xmlns:p="http://schemas.openxmlformats.org/presentationml/2006/main">
  <p:tag name="AS_UNIQUEID" val="21"/>
</p:tagLst>
</file>

<file path=ppt/tags/tag25.xml><?xml version="1.0" encoding="utf-8"?>
<p:tagLst xmlns:p="http://schemas.openxmlformats.org/presentationml/2006/main">
  <p:tag name="AS_UNIQUEID" val="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AS_UNIQUEID" val="22"/>
</p:tagLst>
</file>

<file path=ppt/tags/tag251.xml><?xml version="1.0" encoding="utf-8"?>
<p:tagLst xmlns:p="http://schemas.openxmlformats.org/presentationml/2006/main">
  <p:tag name="AS_UNIQUEID" val="23"/>
</p:tagLst>
</file>

<file path=ppt/tags/tag252.xml><?xml version="1.0" encoding="utf-8"?>
<p:tagLst xmlns:p="http://schemas.openxmlformats.org/presentationml/2006/main">
  <p:tag name="AS_UNIQUEID" val="24"/>
</p:tagLst>
</file>

<file path=ppt/tags/tag253.xml><?xml version="1.0" encoding="utf-8"?>
<p:tagLst xmlns:p="http://schemas.openxmlformats.org/presentationml/2006/main">
  <p:tag name="AS_UNIQUEID" val="25"/>
</p:tagLst>
</file>

<file path=ppt/tags/tag254.xml><?xml version="1.0" encoding="utf-8"?>
<p:tagLst xmlns:p="http://schemas.openxmlformats.org/presentationml/2006/main">
  <p:tag name="AS_UNIQUEID" val="26"/>
</p:tagLst>
</file>

<file path=ppt/tags/tag255.xml><?xml version="1.0" encoding="utf-8"?>
<p:tagLst xmlns:p="http://schemas.openxmlformats.org/presentationml/2006/main">
  <p:tag name="AS_UNIQUEID" val="27"/>
</p:tagLst>
</file>

<file path=ppt/tags/tag256.xml><?xml version="1.0" encoding="utf-8"?>
<p:tagLst xmlns:p="http://schemas.openxmlformats.org/presentationml/2006/main">
  <p:tag name="AS_UNIQUEID" val="301"/>
</p:tagLst>
</file>

<file path=ppt/tags/tag257.xml><?xml version="1.0" encoding="utf-8"?>
<p:tagLst xmlns:p="http://schemas.openxmlformats.org/presentationml/2006/main">
  <p:tag name="AS_UNIQUEID" val="302"/>
</p:tagLst>
</file>

<file path=ppt/tags/tag258.xml><?xml version="1.0" encoding="utf-8"?>
<p:tagLst xmlns:p="http://schemas.openxmlformats.org/presentationml/2006/main">
  <p:tag name="AS_UNIQUEID" val="303"/>
</p:tagLst>
</file>

<file path=ppt/tags/tag259.xml><?xml version="1.0" encoding="utf-8"?>
<p:tagLst xmlns:p="http://schemas.openxmlformats.org/presentationml/2006/main">
  <p:tag name="KSO_WM_BEAUTIFY_FLAG" val="#wm#"/>
  <p:tag name="KSO_WM_TEMPLATE_CATEGORY" val="custom"/>
  <p:tag name="KSO_WM_TEMPLATE_INDEX" val="20202818"/>
</p:tagLst>
</file>

<file path=ppt/tags/tag26.xml><?xml version="1.0" encoding="utf-8"?>
<p:tagLst xmlns:p="http://schemas.openxmlformats.org/presentationml/2006/main">
  <p:tag name="AS_UNIQUEID" val="9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AS_UNIQUEID" val="304"/>
</p:tagLst>
</file>

<file path=ppt/tags/tag261.xml><?xml version="1.0" encoding="utf-8"?>
<p:tagLst xmlns:p="http://schemas.openxmlformats.org/presentationml/2006/main">
  <p:tag name="AS_UNIQUEID" val="305"/>
</p:tagLst>
</file>

<file path=ppt/tags/tag262.xml><?xml version="1.0" encoding="utf-8"?>
<p:tagLst xmlns:p="http://schemas.openxmlformats.org/presentationml/2006/main">
  <p:tag name="AS_UNIQUEID" val="306"/>
</p:tagLst>
</file>

<file path=ppt/tags/tag263.xml><?xml version="1.0" encoding="utf-8"?>
<p:tagLst xmlns:p="http://schemas.openxmlformats.org/presentationml/2006/main">
  <p:tag name="KSO_WM_BEAUTIFY_FLAG" val="#wm#"/>
  <p:tag name="KSO_WM_TEMPLATE_CATEGORY" val="custom"/>
  <p:tag name="KSO_WM_TEMPLATE_INDEX" val="20202818"/>
</p:tagLst>
</file>

<file path=ppt/tags/tag264.xml><?xml version="1.0" encoding="utf-8"?>
<p:tagLst xmlns:p="http://schemas.openxmlformats.org/presentationml/2006/main">
  <p:tag name="AS_UNIQUEID" val="307"/>
</p:tagLst>
</file>

<file path=ppt/tags/tag265.xml><?xml version="1.0" encoding="utf-8"?>
<p:tagLst xmlns:p="http://schemas.openxmlformats.org/presentationml/2006/main">
  <p:tag name="AS_UNIQUEID" val="308"/>
</p:tagLst>
</file>

<file path=ppt/tags/tag266.xml><?xml version="1.0" encoding="utf-8"?>
<p:tagLst xmlns:p="http://schemas.openxmlformats.org/presentationml/2006/main">
  <p:tag name="AS_UNIQUEID" val="309"/>
</p:tagLst>
</file>

<file path=ppt/tags/tag267.xml><?xml version="1.0" encoding="utf-8"?>
<p:tagLst xmlns:p="http://schemas.openxmlformats.org/presentationml/2006/main">
  <p:tag name="KSO_WM_BEAUTIFY_FLAG" val="#wm#"/>
  <p:tag name="KSO_WM_TEMPLATE_CATEGORY" val="custom"/>
  <p:tag name="KSO_WM_TEMPLATE_INDEX" val="20202818"/>
</p:tagLst>
</file>

<file path=ppt/tags/tag268.xml><?xml version="1.0" encoding="utf-8"?>
<p:tagLst xmlns:p="http://schemas.openxmlformats.org/presentationml/2006/main">
  <p:tag name="AS_UNIQUEID" val="310"/>
</p:tagLst>
</file>

<file path=ppt/tags/tag269.xml><?xml version="1.0" encoding="utf-8"?>
<p:tagLst xmlns:p="http://schemas.openxmlformats.org/presentationml/2006/main">
  <p:tag name="AS_UNIQUEID" val="311"/>
</p:tagLst>
</file>

<file path=ppt/tags/tag27.xml><?xml version="1.0" encoding="utf-8"?>
<p:tagLst xmlns:p="http://schemas.openxmlformats.org/presentationml/2006/main">
  <p:tag name="AS_UNIQUEID" val="10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AS_UNIQUEID" val="312"/>
</p:tagLst>
</file>

<file path=ppt/tags/tag271.xml><?xml version="1.0" encoding="utf-8"?>
<p:tagLst xmlns:p="http://schemas.openxmlformats.org/presentationml/2006/main">
  <p:tag name="KSO_WM_BEAUTIFY_FLAG" val="#wm#"/>
  <p:tag name="KSO_WM_TEMPLATE_CATEGORY" val="custom"/>
  <p:tag name="KSO_WM_TEMPLATE_INDEX" val="20202818"/>
</p:tagLst>
</file>

<file path=ppt/tags/tag272.xml><?xml version="1.0" encoding="utf-8"?>
<p:tagLst xmlns:p="http://schemas.openxmlformats.org/presentationml/2006/main">
  <p:tag name="AS_UNIQUEID" val="313"/>
</p:tagLst>
</file>

<file path=ppt/tags/tag273.xml><?xml version="1.0" encoding="utf-8"?>
<p:tagLst xmlns:p="http://schemas.openxmlformats.org/presentationml/2006/main">
  <p:tag name="AS_UNIQUEID" val="71"/>
</p:tagLst>
</file>

<file path=ppt/tags/tag274.xml><?xml version="1.0" encoding="utf-8"?>
<p:tagLst xmlns:p="http://schemas.openxmlformats.org/presentationml/2006/main">
  <p:tag name="AS_UNIQUEID" val="72"/>
</p:tagLst>
</file>

<file path=ppt/tags/tag275.xml><?xml version="1.0" encoding="utf-8"?>
<p:tagLst xmlns:p="http://schemas.openxmlformats.org/presentationml/2006/main">
  <p:tag name="AS_UNIQUEID" val="73"/>
</p:tagLst>
</file>

<file path=ppt/tags/tag276.xml><?xml version="1.0" encoding="utf-8"?>
<p:tagLst xmlns:p="http://schemas.openxmlformats.org/presentationml/2006/main">
  <p:tag name="AS_UNIQUEID" val="314"/>
</p:tagLst>
</file>

<file path=ppt/tags/tag277.xml><?xml version="1.0" encoding="utf-8"?>
<p:tagLst xmlns:p="http://schemas.openxmlformats.org/presentationml/2006/main">
  <p:tag name="AS_UNIQUEID" val="315"/>
</p:tagLst>
</file>

<file path=ppt/tags/tag278.xml><?xml version="1.0" encoding="utf-8"?>
<p:tagLst xmlns:p="http://schemas.openxmlformats.org/presentationml/2006/main">
  <p:tag name="AS_UNIQUEID" val="316"/>
</p:tagLst>
</file>

<file path=ppt/tags/tag279.xml><?xml version="1.0" encoding="utf-8"?>
<p:tagLst xmlns:p="http://schemas.openxmlformats.org/presentationml/2006/main">
  <p:tag name="KSO_WM_BEAUTIFY_FLAG" val="#wm#"/>
  <p:tag name="KSO_WM_TEMPLATE_CATEGORY" val="custom"/>
  <p:tag name="KSO_WM_TEMPLATE_INDEX" val="20202818"/>
</p:tagLst>
</file>

<file path=ppt/tags/tag28.xml><?xml version="1.0" encoding="utf-8"?>
<p:tagLst xmlns:p="http://schemas.openxmlformats.org/presentationml/2006/main">
  <p:tag name="AS_UNIQUEID" val="10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AS_UNIQUEID" val="317"/>
</p:tagLst>
</file>

<file path=ppt/tags/tag281.xml><?xml version="1.0" encoding="utf-8"?>
<p:tagLst xmlns:p="http://schemas.openxmlformats.org/presentationml/2006/main">
  <p:tag name="AS_UNIQUEID" val="318"/>
</p:tagLst>
</file>

<file path=ppt/tags/tag282.xml><?xml version="1.0" encoding="utf-8"?>
<p:tagLst xmlns:p="http://schemas.openxmlformats.org/presentationml/2006/main">
  <p:tag name="KSO_WM_BEAUTIFY_FLAG" val="#wm#"/>
  <p:tag name="KSO_WM_TEMPLATE_CATEGORY" val="custom"/>
  <p:tag name="KSO_WM_TEMPLATE_INDEX" val="20202818"/>
</p:tagLst>
</file>

<file path=ppt/tags/tag283.xml><?xml version="1.0" encoding="utf-8"?>
<p:tagLst xmlns:p="http://schemas.openxmlformats.org/presentationml/2006/main">
  <p:tag name="AS_UNIQUEID" val="319"/>
</p:tagLst>
</file>

<file path=ppt/tags/tag284.xml><?xml version="1.0" encoding="utf-8"?>
<p:tagLst xmlns:p="http://schemas.openxmlformats.org/presentationml/2006/main">
  <p:tag name="AS_UNIQUEID" val="320"/>
</p:tagLst>
</file>

<file path=ppt/tags/tag285.xml><?xml version="1.0" encoding="utf-8"?>
<p:tagLst xmlns:p="http://schemas.openxmlformats.org/presentationml/2006/main">
  <p:tag name="KSO_WM_BEAUTIFY_FLAG" val="#wm#"/>
  <p:tag name="KSO_WM_TEMPLATE_CATEGORY" val="custom"/>
  <p:tag name="KSO_WM_TEMPLATE_INDEX" val="20202818"/>
</p:tagLst>
</file>

<file path=ppt/tags/tag286.xml><?xml version="1.0" encoding="utf-8"?>
<p:tagLst xmlns:p="http://schemas.openxmlformats.org/presentationml/2006/main">
  <p:tag name="AS_UNIQUEID" val="321"/>
</p:tagLst>
</file>

<file path=ppt/tags/tag287.xml><?xml version="1.0" encoding="utf-8"?>
<p:tagLst xmlns:p="http://schemas.openxmlformats.org/presentationml/2006/main">
  <p:tag name="AS_UNIQUEID" val="322"/>
</p:tagLst>
</file>

<file path=ppt/tags/tag288.xml><?xml version="1.0" encoding="utf-8"?>
<p:tagLst xmlns:p="http://schemas.openxmlformats.org/presentationml/2006/main">
  <p:tag name="KSO_WM_BEAUTIFY_FLAG" val="#wm#"/>
  <p:tag name="KSO_WM_TEMPLATE_CATEGORY" val="custom"/>
  <p:tag name="KSO_WM_TEMPLATE_INDEX" val="20202818"/>
</p:tagLst>
</file>

<file path=ppt/tags/tag289.xml><?xml version="1.0" encoding="utf-8"?>
<p:tagLst xmlns:p="http://schemas.openxmlformats.org/presentationml/2006/main">
  <p:tag name="AS_UNIQUEID" val="323"/>
</p:tagLst>
</file>

<file path=ppt/tags/tag29.xml><?xml version="1.0" encoding="utf-8"?>
<p:tagLst xmlns:p="http://schemas.openxmlformats.org/presentationml/2006/main">
  <p:tag name="AS_UNIQUEID" val="10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p="http://schemas.openxmlformats.org/presentationml/2006/main">
  <p:tag name="AS_UNIQUEID" val="324"/>
</p:tagLst>
</file>

<file path=ppt/tags/tag291.xml><?xml version="1.0" encoding="utf-8"?>
<p:tagLst xmlns:p="http://schemas.openxmlformats.org/presentationml/2006/main">
  <p:tag name="KSO_WM_BEAUTIFY_FLAG" val="#wm#"/>
  <p:tag name="KSO_WM_TEMPLATE_CATEGORY" val="custom"/>
  <p:tag name="KSO_WM_TEMPLATE_INDEX" val="20202818"/>
</p:tagLst>
</file>

<file path=ppt/tags/tag292.xml><?xml version="1.0" encoding="utf-8"?>
<p:tagLst xmlns:p="http://schemas.openxmlformats.org/presentationml/2006/main">
  <p:tag name="AS_UNIQUEID" val="325"/>
</p:tagLst>
</file>

<file path=ppt/tags/tag293.xml><?xml version="1.0" encoding="utf-8"?>
<p:tagLst xmlns:p="http://schemas.openxmlformats.org/presentationml/2006/main">
  <p:tag name="AS_UNIQUEID" val="326"/>
</p:tagLst>
</file>

<file path=ppt/tags/tag294.xml><?xml version="1.0" encoding="utf-8"?>
<p:tagLst xmlns:p="http://schemas.openxmlformats.org/presentationml/2006/main">
  <p:tag name="KSO_WM_BEAUTIFY_FLAG" val="#wm#"/>
  <p:tag name="KSO_WM_TEMPLATE_CATEGORY" val="custom"/>
  <p:tag name="KSO_WM_TEMPLATE_INDEX" val="20202818"/>
</p:tagLst>
</file>

<file path=ppt/tags/tag295.xml><?xml version="1.0" encoding="utf-8"?>
<p:tagLst xmlns:p="http://schemas.openxmlformats.org/presentationml/2006/main">
  <p:tag name="AS_UNIQUEID" val="327"/>
</p:tagLst>
</file>

<file path=ppt/tags/tag296.xml><?xml version="1.0" encoding="utf-8"?>
<p:tagLst xmlns:p="http://schemas.openxmlformats.org/presentationml/2006/main">
  <p:tag name="AS_UNIQUEID" val="328"/>
</p:tagLst>
</file>

<file path=ppt/tags/tag297.xml><?xml version="1.0" encoding="utf-8"?>
<p:tagLst xmlns:p="http://schemas.openxmlformats.org/presentationml/2006/main">
  <p:tag name="KSO_WM_BEAUTIFY_FLAG" val="#wm#"/>
  <p:tag name="KSO_WM_TEMPLATE_CATEGORY" val="custom"/>
  <p:tag name="KSO_WM_TEMPLATE_INDEX" val="20202818"/>
</p:tagLst>
</file>

<file path=ppt/tags/tag298.xml><?xml version="1.0" encoding="utf-8"?>
<p:tagLst xmlns:p="http://schemas.openxmlformats.org/presentationml/2006/main">
  <p:tag name="AS_UNIQUEID" val="329"/>
</p:tagLst>
</file>

<file path=ppt/tags/tag299.xml><?xml version="1.0" encoding="utf-8"?>
<p:tagLst xmlns:p="http://schemas.openxmlformats.org/presentationml/2006/main">
  <p:tag name="AS_UNIQUEID" val="330"/>
</p:tagLst>
</file>

<file path=ppt/tags/tag3.xml><?xml version="1.0" encoding="utf-8"?>
<p:tagLst xmlns:p="http://schemas.openxmlformats.org/presentationml/2006/main">
  <p:tag name="AS_UNIQUEID" val="7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0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p="http://schemas.openxmlformats.org/presentationml/2006/main">
  <p:tag name="KSO_WM_BEAUTIFY_FLAG" val="#wm#"/>
  <p:tag name="KSO_WM_TEMPLATE_CATEGORY" val="custom"/>
  <p:tag name="KSO_WM_TEMPLATE_INDEX" val="20202818"/>
</p:tagLst>
</file>

<file path=ppt/tags/tag301.xml><?xml version="1.0" encoding="utf-8"?>
<p:tagLst xmlns:p="http://schemas.openxmlformats.org/presentationml/2006/main">
  <p:tag name="AS_UNIQUEID" val="331"/>
</p:tagLst>
</file>

<file path=ppt/tags/tag302.xml><?xml version="1.0" encoding="utf-8"?>
<p:tagLst xmlns:p="http://schemas.openxmlformats.org/presentationml/2006/main">
  <p:tag name="AS_UNIQUEID" val="332"/>
</p:tagLst>
</file>

<file path=ppt/tags/tag303.xml><?xml version="1.0" encoding="utf-8"?>
<p:tagLst xmlns:p="http://schemas.openxmlformats.org/presentationml/2006/main">
  <p:tag name="AS_UNIQUEID" val="333"/>
</p:tagLst>
</file>

<file path=ppt/tags/tag304.xml><?xml version="1.0" encoding="utf-8"?>
<p:tagLst xmlns:p="http://schemas.openxmlformats.org/presentationml/2006/main">
  <p:tag name="KSO_WM_BEAUTIFY_FLAG" val="#wm#"/>
  <p:tag name="KSO_WM_TEMPLATE_CATEGORY" val="custom"/>
  <p:tag name="KSO_WM_TEMPLATE_INDEX" val="20202818"/>
</p:tagLst>
</file>

<file path=ppt/tags/tag305.xml><?xml version="1.0" encoding="utf-8"?>
<p:tagLst xmlns:p="http://schemas.openxmlformats.org/presentationml/2006/main">
  <p:tag name="AS_UNIQUEID" val="334"/>
</p:tagLst>
</file>

<file path=ppt/tags/tag306.xml><?xml version="1.0" encoding="utf-8"?>
<p:tagLst xmlns:p="http://schemas.openxmlformats.org/presentationml/2006/main">
  <p:tag name="AS_UNIQUEID" val="335"/>
</p:tagLst>
</file>

<file path=ppt/tags/tag307.xml><?xml version="1.0" encoding="utf-8"?>
<p:tagLst xmlns:p="http://schemas.openxmlformats.org/presentationml/2006/main">
  <p:tag name="AS_UNIQUEID" val="336"/>
</p:tagLst>
</file>

<file path=ppt/tags/tag308.xml><?xml version="1.0" encoding="utf-8"?>
<p:tagLst xmlns:p="http://schemas.openxmlformats.org/presentationml/2006/main">
  <p:tag name="KSO_WM_BEAUTIFY_FLAG" val="#wm#"/>
  <p:tag name="KSO_WM_TEMPLATE_CATEGORY" val="custom"/>
  <p:tag name="KSO_WM_TEMPLATE_INDEX" val="20202818"/>
</p:tagLst>
</file>

<file path=ppt/tags/tag309.xml><?xml version="1.0" encoding="utf-8"?>
<p:tagLst xmlns:p="http://schemas.openxmlformats.org/presentationml/2006/main">
  <p:tag name="AS_UNIQUEID" val="337"/>
</p:tagLst>
</file>

<file path=ppt/tags/tag31.xml><?xml version="1.0" encoding="utf-8"?>
<p:tagLst xmlns:p="http://schemas.openxmlformats.org/presentationml/2006/main">
  <p:tag name="AS_UNIQUEID" val="10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p="http://schemas.openxmlformats.org/presentationml/2006/main">
  <p:tag name="AS_UNIQUEID" val="338"/>
</p:tagLst>
</file>

<file path=ppt/tags/tag311.xml><?xml version="1.0" encoding="utf-8"?>
<p:tagLst xmlns:p="http://schemas.openxmlformats.org/presentationml/2006/main">
  <p:tag name="AS_UNIQUEID" val="339"/>
</p:tagLst>
</file>

<file path=ppt/tags/tag312.xml><?xml version="1.0" encoding="utf-8"?>
<p:tagLst xmlns:p="http://schemas.openxmlformats.org/presentationml/2006/main">
  <p:tag name="AS_UNIQUEID" val="340"/>
</p:tagLst>
</file>

<file path=ppt/tags/tag313.xml><?xml version="1.0" encoding="utf-8"?>
<p:tagLst xmlns:p="http://schemas.openxmlformats.org/presentationml/2006/main">
  <p:tag name="KSO_WM_BEAUTIFY_FLAG" val="#wm#"/>
  <p:tag name="KSO_WM_TEMPLATE_CATEGORY" val="custom"/>
  <p:tag name="KSO_WM_TEMPLATE_INDEX" val="20202818"/>
</p:tagLst>
</file>

<file path=ppt/tags/tag314.xml><?xml version="1.0" encoding="utf-8"?>
<p:tagLst xmlns:p="http://schemas.openxmlformats.org/presentationml/2006/main">
  <p:tag name="AS_UNIQUEID" val="341"/>
</p:tagLst>
</file>

<file path=ppt/tags/tag315.xml><?xml version="1.0" encoding="utf-8"?>
<p:tagLst xmlns:p="http://schemas.openxmlformats.org/presentationml/2006/main">
  <p:tag name="AS_UNIQUEID" val="342"/>
</p:tagLst>
</file>

<file path=ppt/tags/tag316.xml><?xml version="1.0" encoding="utf-8"?>
<p:tagLst xmlns:p="http://schemas.openxmlformats.org/presentationml/2006/main">
  <p:tag name="AS_UNIQUEID" val="343"/>
</p:tagLst>
</file>

<file path=ppt/tags/tag317.xml><?xml version="1.0" encoding="utf-8"?>
<p:tagLst xmlns:p="http://schemas.openxmlformats.org/presentationml/2006/main">
  <p:tag name="AS_UNIQUEID" val="344"/>
</p:tagLst>
</file>

<file path=ppt/tags/tag318.xml><?xml version="1.0" encoding="utf-8"?>
<p:tagLst xmlns:p="http://schemas.openxmlformats.org/presentationml/2006/main">
  <p:tag name="KSO_WM_BEAUTIFY_FLAG" val="#wm#"/>
  <p:tag name="KSO_WM_TEMPLATE_CATEGORY" val="custom"/>
  <p:tag name="KSO_WM_TEMPLATE_INDEX" val="20202818"/>
</p:tagLst>
</file>

<file path=ppt/tags/tag319.xml><?xml version="1.0" encoding="utf-8"?>
<p:tagLst xmlns:p="http://schemas.openxmlformats.org/presentationml/2006/main">
  <p:tag name="AS_UNIQUEID" val="345"/>
</p:tagLst>
</file>

<file path=ppt/tags/tag32.xml><?xml version="1.0" encoding="utf-8"?>
<p:tagLst xmlns:p="http://schemas.openxmlformats.org/presentationml/2006/main">
  <p:tag name="AS_UNIQUEID" val="1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0.xml><?xml version="1.0" encoding="utf-8"?>
<p:tagLst xmlns:p="http://schemas.openxmlformats.org/presentationml/2006/main">
  <p:tag name="AS_UNIQUEID" val="346"/>
</p:tagLst>
</file>

<file path=ppt/tags/tag321.xml><?xml version="1.0" encoding="utf-8"?>
<p:tagLst xmlns:p="http://schemas.openxmlformats.org/presentationml/2006/main">
  <p:tag name="KSO_WM_BEAUTIFY_FLAG" val="#wm#"/>
  <p:tag name="KSO_WM_TEMPLATE_CATEGORY" val="custom"/>
  <p:tag name="KSO_WM_TEMPLATE_INDEX" val="20202818"/>
</p:tagLst>
</file>

<file path=ppt/tags/tag322.xml><?xml version="1.0" encoding="utf-8"?>
<p:tagLst xmlns:p="http://schemas.openxmlformats.org/presentationml/2006/main">
  <p:tag name="AS_UNIQUEID" val="347"/>
</p:tagLst>
</file>

<file path=ppt/tags/tag323.xml><?xml version="1.0" encoding="utf-8"?>
<p:tagLst xmlns:p="http://schemas.openxmlformats.org/presentationml/2006/main">
  <p:tag name="AS_UNIQUEID" val="348"/>
</p:tagLst>
</file>

<file path=ppt/tags/tag324.xml><?xml version="1.0" encoding="utf-8"?>
<p:tagLst xmlns:p="http://schemas.openxmlformats.org/presentationml/2006/main">
  <p:tag name="AS_UNIQUEID" val="349"/>
</p:tagLst>
</file>

<file path=ppt/tags/tag325.xml><?xml version="1.0" encoding="utf-8"?>
<p:tagLst xmlns:p="http://schemas.openxmlformats.org/presentationml/2006/main">
  <p:tag name="KSO_WM_BEAUTIFY_FLAG" val="#wm#"/>
  <p:tag name="KSO_WM_TEMPLATE_CATEGORY" val="custom"/>
  <p:tag name="KSO_WM_TEMPLATE_INDEX" val="20202818"/>
</p:tagLst>
</file>

<file path=ppt/tags/tag326.xml><?xml version="1.0" encoding="utf-8"?>
<p:tagLst xmlns:p="http://schemas.openxmlformats.org/presentationml/2006/main">
  <p:tag name="AS_UNIQUEID" val="350"/>
</p:tagLst>
</file>

<file path=ppt/tags/tag327.xml><?xml version="1.0" encoding="utf-8"?>
<p:tagLst xmlns:p="http://schemas.openxmlformats.org/presentationml/2006/main">
  <p:tag name="AS_UNIQUEID" val="351"/>
</p:tagLst>
</file>

<file path=ppt/tags/tag328.xml><?xml version="1.0" encoding="utf-8"?>
<p:tagLst xmlns:p="http://schemas.openxmlformats.org/presentationml/2006/main">
  <p:tag name="AS_UNIQUEID" val="352"/>
</p:tagLst>
</file>

<file path=ppt/tags/tag329.xml><?xml version="1.0" encoding="utf-8"?>
<p:tagLst xmlns:p="http://schemas.openxmlformats.org/presentationml/2006/main">
  <p:tag name="AS_UNIQUEID" val="353"/>
</p:tagLst>
</file>

<file path=ppt/tags/tag33.xml><?xml version="1.0" encoding="utf-8"?>
<p:tagLst xmlns:p="http://schemas.openxmlformats.org/presentationml/2006/main">
  <p:tag name="AS_UNIQUEID" val="1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p="http://schemas.openxmlformats.org/presentationml/2006/main">
  <p:tag name="AS_UNIQUEID" val="354"/>
</p:tagLst>
</file>

<file path=ppt/tags/tag331.xml><?xml version="1.0" encoding="utf-8"?>
<p:tagLst xmlns:p="http://schemas.openxmlformats.org/presentationml/2006/main">
  <p:tag name="KSO_WM_BEAUTIFY_FLAG" val="#wm#"/>
  <p:tag name="KSO_WM_TEMPLATE_CATEGORY" val="custom"/>
  <p:tag name="KSO_WM_TEMPLATE_INDEX" val="20202818"/>
</p:tagLst>
</file>

<file path=ppt/tags/tag332.xml><?xml version="1.0" encoding="utf-8"?>
<p:tagLst xmlns:p="http://schemas.openxmlformats.org/presentationml/2006/main">
  <p:tag name="AS_UNIQUEID" val="355"/>
</p:tagLst>
</file>

<file path=ppt/tags/tag333.xml><?xml version="1.0" encoding="utf-8"?>
<p:tagLst xmlns:p="http://schemas.openxmlformats.org/presentationml/2006/main">
  <p:tag name="AS_UNIQUEID" val="356"/>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5*a*1"/>
  <p:tag name="KSO_WM_UNIT_INDEX" val="1"/>
  <p:tag name="KSO_WM_UNIT_ISCONTENTSTITLE" val="0"/>
  <p:tag name="KSO_WM_UNIT_LAYERLEVEL" val="1"/>
  <p:tag name="KSO_WM_UNIT_NOCLEAR" val="1"/>
  <p:tag name="KSO_WM_UNIT_PRESET_TEXT" val="感谢观看"/>
  <p:tag name="KSO_WM_UNIT_TYPE" val="a"/>
</p:tagLst>
</file>

<file path=ppt/tags/tag334.xml><?xml version="1.0" encoding="utf-8"?>
<p:tagLst xmlns:p="http://schemas.openxmlformats.org/presentationml/2006/main">
  <p:tag name="KSO_WM_BEAUTIFY_FLAG" val="#wm#"/>
  <p:tag name="KSO_WM_SLIDE_ID" val="custom20202818_15"/>
  <p:tag name="KSO_WM_SLIDE_INDEX" val="15"/>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202818"/>
  <p:tag name="KSO_WM_TEMPLATE_MASTER_TYPE" val="1"/>
  <p:tag name="KSO_WM_TEMPLATE_SUBCATEGORY" val="0"/>
</p:tagLst>
</file>

<file path=ppt/tags/tag335.xml><?xml version="1.0" encoding="utf-8"?>
<p:tagLst xmlns:p="http://schemas.openxmlformats.org/presentationml/2006/main">
  <p:tag name="AS_OS" val="Unix 3.10 unknown"/>
  <p:tag name="AS_RELEASE_DATE" val="2017.06.20"/>
  <p:tag name="AS_TITLE" val="Aspose.Slides for Java"/>
  <p:tag name="AS_VERSION" val="17.6"/>
</p:tagLst>
</file>

<file path=ppt/tags/tag34.xml><?xml version="1.0" encoding="utf-8"?>
<p:tagLst xmlns:p="http://schemas.openxmlformats.org/presentationml/2006/main">
  <p:tag name="AS_UNIQUEID" val="1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p="http://schemas.openxmlformats.org/presentationml/2006/main">
  <p:tag name="AS_UNIQUEID" val="1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p="http://schemas.openxmlformats.org/presentationml/2006/main">
  <p:tag name="AS_UNIQUEID" val="109"/>
</p:tagLst>
</file>

<file path=ppt/tags/tag37.xml><?xml version="1.0" encoding="utf-8"?>
<p:tagLst xmlns:p="http://schemas.openxmlformats.org/presentationml/2006/main">
  <p:tag name="AS_UNIQUEID" val="11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AS_UNIQUEID" val="11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AS_UNIQUEID" val="11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xml><?xml version="1.0" encoding="utf-8"?>
<p:tagLst xmlns:p="http://schemas.openxmlformats.org/presentationml/2006/main">
  <p:tag name="AS_UNIQUEID" val="7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1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p="http://schemas.openxmlformats.org/presentationml/2006/main">
  <p:tag name="AS_UNIQUEID" val="1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p="http://schemas.openxmlformats.org/presentationml/2006/main">
  <p:tag name="AS_UNIQUEID" val="1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p="http://schemas.openxmlformats.org/presentationml/2006/main">
  <p:tag name="AS_UNIQUEID" val="1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p="http://schemas.openxmlformats.org/presentationml/2006/main">
  <p:tag name="AS_UNIQUEID" val="117"/>
</p:tagLst>
</file>

<file path=ppt/tags/tag45.xml><?xml version="1.0" encoding="utf-8"?>
<p:tagLst xmlns:p="http://schemas.openxmlformats.org/presentationml/2006/main">
  <p:tag name="AS_UNIQUEID" val="1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AS_UNIQUEID" val="11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AS_UNIQUEID" val="12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AS_UNIQUEID" val="12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AS_UNIQUEID" val="12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AS_UNIQUEID" val="7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50.xml><?xml version="1.0" encoding="utf-8"?>
<p:tagLst xmlns:p="http://schemas.openxmlformats.org/presentationml/2006/main">
  <p:tag name="AS_UNIQUEID" val="12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p="http://schemas.openxmlformats.org/presentationml/2006/main">
  <p:tag name="AS_UNIQUEID" val="12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p="http://schemas.openxmlformats.org/presentationml/2006/main">
  <p:tag name="AS_UNIQUEID" val="1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p="http://schemas.openxmlformats.org/presentationml/2006/main">
  <p:tag name="AS_UNIQUEID" val="12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AS_UNIQUEID" val="127"/>
</p:tagLst>
</file>

<file path=ppt/tags/tag55.xml><?xml version="1.0" encoding="utf-8"?>
<p:tagLst xmlns:p="http://schemas.openxmlformats.org/presentationml/2006/main">
  <p:tag name="AS_UNIQUEID" val="12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p="http://schemas.openxmlformats.org/presentationml/2006/main">
  <p:tag name="AS_UNIQUEID" val="7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0.xml><?xml version="1.0" encoding="utf-8"?>
<p:tagLst xmlns:p="http://schemas.openxmlformats.org/presentationml/2006/main">
  <p:tag name="AS_UNIQUEID" val="13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p="http://schemas.openxmlformats.org/presentationml/2006/main">
  <p:tag name="AS_UNIQUEID" val="13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AS_UNIQUEID" val="136"/>
</p:tagLst>
</file>

<file path=ppt/tags/tag64.xml><?xml version="1.0" encoding="utf-8"?>
<p:tagLst xmlns:p="http://schemas.openxmlformats.org/presentationml/2006/main">
  <p:tag name="AS_UNIQUEID" val="137"/>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p="http://schemas.openxmlformats.org/presentationml/2006/main">
  <p:tag name="AS_UNIQUEID" val="140"/>
</p:tagLst>
</file>

<file path=ppt/tags/tag68.xml><?xml version="1.0" encoding="utf-8"?>
<p:tagLst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AS_UNIQUEID" val="8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0.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AS_UNIQUEID" val="14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5.xml><?xml version="1.0" encoding="utf-8"?>
<p:tagLst xmlns:p="http://schemas.openxmlformats.org/presentationml/2006/main">
  <p:tag name="AS_UNIQUEID" val="148"/>
</p:tagLst>
</file>

<file path=ppt/tags/tag76.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AS_UNIQUEID" val="15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AS_UNIQUEID" val="8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80.xml><?xml version="1.0" encoding="utf-8"?>
<p:tagLst xmlns:p="http://schemas.openxmlformats.org/presentationml/2006/main">
  <p:tag name="AS_UNIQUEID" val="15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AS_UNIQUEID" val="155"/>
</p:tagLst>
</file>

<file path=ppt/tags/tag83.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p="http://schemas.openxmlformats.org/presentationml/2006/main">
  <p:tag name="AS_UNIQUEID" val="15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8.xml><?xml version="1.0" encoding="utf-8"?>
<p:tagLst xmlns:p="http://schemas.openxmlformats.org/presentationml/2006/main">
  <p:tag name="AS_UNIQUEID" val="161"/>
</p:tagLst>
</file>

<file path=ppt/tags/tag89.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AS_UNIQUEID" val="8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ppt/theme/themeOverride2.xml><?xml version="1.0" encoding="utf-8"?>
<a:themeOverride xmlns:r="http://schemas.openxmlformats.org/officeDocument/2006/relationships"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vt="http://schemas.openxmlformats.org/officeDocument/2006/docPropsVTypes" xmlns="http://schemas.openxmlformats.org/officeDocument/2006/extended-properties">
  <Company>学科网</Company>
  <Paragraphs>185</Paragraphs>
  <Slides>35</Slides>
  <Notes>0</Notes>
  <TotalTime>0</TotalTime>
  <HiddenSlides>0</HiddenSlides>
  <MMClips>0</MMClips>
  <ScaleCrop>0</ScaleCrop>
  <HeadingPairs>
    <vt:vector baseType="variant" size="4">
      <vt:variant>
        <vt:lpstr>Theme</vt:lpstr>
      </vt:variant>
      <vt:variant>
        <vt:i4>1</vt:i4>
      </vt:variant>
      <vt:variant>
        <vt:lpstr>Slide Titles</vt:lpstr>
      </vt:variant>
      <vt:variant>
        <vt:i4>35</vt:i4>
      </vt:variant>
    </vt:vector>
  </HeadingPairs>
  <TitlesOfParts>
    <vt:vector baseType="lpstr" size="36">
      <vt:lpstr>1_Office 主题​​</vt:lpstr>
      <vt:lpstr>小说阅读七讲</vt:lpstr>
      <vt:lpstr>【考纲解读】</vt:lpstr>
      <vt:lpstr>【考纲解读】</vt:lpstr>
      <vt:lpstr>【语文核心素养】</vt:lpstr>
      <vt:lpstr>小说的概念</vt:lpstr>
      <vt:lpstr>Slide 6</vt:lpstr>
      <vt:lpstr>小说读什么</vt:lpstr>
      <vt:lpstr>小说怎么读</vt:lpstr>
      <vt:lpstr>第一步,粗读,明白小说写了一个怎样的故事</vt:lpstr>
      <vt:lpstr>Slide 10</vt:lpstr>
      <vt:lpstr>1、情节梳理、概括类</vt:lpstr>
      <vt:lpstr>第二步,精读,明白小说塑造了一个(群)怎样的人</vt:lpstr>
      <vt:lpstr>Slide 13</vt:lpstr>
      <vt:lpstr>Slide 14</vt:lpstr>
      <vt:lpstr>第三步,研读,分析小说采用了怎样的表现手法</vt:lpstr>
      <vt:lpstr>表达方式方面的知识 </vt:lpstr>
      <vt:lpstr>第四步,总结,概括小说表达的主题</vt:lpstr>
      <vt:lpstr>1、主题的表现形式大致有以下几种</vt:lpstr>
      <vt:lpstr>Slide 19</vt:lpstr>
      <vt:lpstr>【范文精析】</vt:lpstr>
      <vt:lpstr>Slide 21</vt:lpstr>
      <vt:lpstr>Slide 22</vt:lpstr>
      <vt:lpstr>Slide 23</vt:lpstr>
      <vt:lpstr>Slide 24</vt:lpstr>
      <vt:lpstr>Slide 25</vt:lpstr>
      <vt:lpstr>Slide 26</vt:lpstr>
      <vt:lpstr>Slide 27</vt:lpstr>
      <vt:lpstr>第一步:写了一个怎样的故事?</vt:lpstr>
      <vt:lpstr>2.情节的特点</vt:lpstr>
      <vt:lpstr>第二步:塑造了一个(群)怎样的人?</vt:lpstr>
      <vt:lpstr>第三步:采用了怎样的手法?</vt:lpstr>
      <vt:lpstr>Slide 32</vt:lpstr>
      <vt:lpstr>Slide 33</vt:lpstr>
      <vt:lpstr>2.小说的第一段在全文中有什么作用?请简要分析。</vt:lpstr>
      <vt:lpstr>感谢观看</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2020-12-07T10:31:47.237</cp:lastPrinted>
  <dcterms:created xsi:type="dcterms:W3CDTF">2020-12-07T10:31:47Z</dcterms:created>
  <dcterms:modified xsi:type="dcterms:W3CDTF">2020-12-07T02:31:48Z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