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3"/>
  </p:notesMasterIdLst>
  <p:handoutMasterIdLst>
    <p:handoutMasterId r:id="rId94"/>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3" d="100"/>
          <a:sy n="103" d="100"/>
        </p:scale>
        <p:origin x="144" y="61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handoutMaster" Target="handoutMasters/handoutMaster1.xml"/><Relationship Id="rId93" Type="http://schemas.openxmlformats.org/officeDocument/2006/relationships/notesMaster" Target="notesMasters/notesMaster1.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74" y="2130426"/>
            <a:ext cx="10362897"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747" y="3886200"/>
            <a:ext cx="853415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55" y="4406901"/>
            <a:ext cx="10362897"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55" y="2906713"/>
            <a:ext cx="1036289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582" y="1600201"/>
            <a:ext cx="538464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419" y="1600201"/>
            <a:ext cx="538464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582" y="1535113"/>
            <a:ext cx="538676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582" y="2174875"/>
            <a:ext cx="53867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186" y="1535113"/>
            <a:ext cx="538887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186" y="2174875"/>
            <a:ext cx="538887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3" y="273050"/>
            <a:ext cx="4010966"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595" y="273051"/>
            <a:ext cx="68154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583" y="1435101"/>
            <a:ext cx="401096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647" y="4800600"/>
            <a:ext cx="7314986"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647" y="612775"/>
            <a:ext cx="7314986"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647" y="5367338"/>
            <a:ext cx="7314986"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942" y="274639"/>
            <a:ext cx="274312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582" y="274639"/>
            <a:ext cx="8026165"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2" y="274638"/>
            <a:ext cx="10972479"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582" y="1600201"/>
            <a:ext cx="5384643"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419" y="1600201"/>
            <a:ext cx="5384643"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showMasterSp="0">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85780" y="236538"/>
            <a:ext cx="10866649" cy="611981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2"/>
          <p:cNvSpPr>
            <a:spLocks noGrp="1"/>
          </p:cNvSpPr>
          <p:nvPr>
            <p:ph type="dt" sz="half" idx="2"/>
          </p:nvPr>
        </p:nvSpPr>
        <p:spPr bwMode="auto">
          <a:xfrm>
            <a:off x="837540" y="6356350"/>
            <a:ext cx="2742986" cy="365125"/>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4037690" y="6356350"/>
            <a:ext cx="4116265" cy="365125"/>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8611118" y="6356350"/>
            <a:ext cx="2742986" cy="365125"/>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8958" y="274638"/>
            <a:ext cx="1097372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8958" y="1600200"/>
            <a:ext cx="10973728"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8958" y="6245225"/>
            <a:ext cx="2844777"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6267" y="6245225"/>
            <a:ext cx="385911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910" y="6245225"/>
            <a:ext cx="2844777"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audio" Target="../media/audio1.wav"/><Relationship Id="rId2" Type="http://schemas.openxmlformats.org/officeDocument/2006/relationships/image" Target="../media/image13.jpeg"/><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6.jpeg"/><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6.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jpeg"/><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7.png"/><Relationship Id="rId1"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9.png"/><Relationship Id="rId1" Type="http://schemas.openxmlformats.org/officeDocument/2006/relationships/image" Target="../media/image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0.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1.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3.jpeg"/><Relationship Id="rId1" Type="http://schemas.openxmlformats.org/officeDocument/2006/relationships/image" Target="../media/image42.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7.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8.jpe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5.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9.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png"/><Relationship Id="rId1" Type="http://schemas.openxmlformats.org/officeDocument/2006/relationships/image" Target="../media/image5.png"/></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4" name="Rectangle 2"/>
          <p:cNvSpPr>
            <a:spLocks noGrp="1"/>
          </p:cNvSpPr>
          <p:nvPr>
            <p:ph type="ctrTitle"/>
          </p:nvPr>
        </p:nvSpPr>
        <p:spPr>
          <a:xfrm>
            <a:off x="1489710" y="2130425"/>
            <a:ext cx="9212263" cy="1470025"/>
          </a:xfrm>
        </p:spPr>
        <p:txBody>
          <a:bodyPr vert="horz" wrap="square" lIns="91440" tIns="45720" rIns="91440" bIns="45720" anchor="ctr"/>
          <a:p>
            <a:pPr>
              <a:buClrTx/>
              <a:buSzTx/>
              <a:buFontTx/>
            </a:pPr>
            <a:endParaRPr lang="zh-CN" altLang="zh-CN" dirty="0"/>
          </a:p>
        </p:txBody>
      </p:sp>
      <p:sp>
        <p:nvSpPr>
          <p:cNvPr id="3075" name="Rectangle 3"/>
          <p:cNvSpPr>
            <a:spLocks noGrp="1"/>
          </p:cNvSpPr>
          <p:nvPr>
            <p:ph type="subTitle" idx="1"/>
          </p:nvPr>
        </p:nvSpPr>
        <p:spPr>
          <a:xfrm>
            <a:off x="2302510" y="3886200"/>
            <a:ext cx="7586663" cy="1752600"/>
          </a:xfrm>
        </p:spPr>
        <p:txBody>
          <a:bodyPr vert="horz" wrap="square" lIns="91440" tIns="45720" rIns="91440" bIns="45720" anchor="t"/>
          <a:p>
            <a:pPr>
              <a:buClrTx/>
              <a:buSzTx/>
              <a:buFontTx/>
            </a:pPr>
            <a:endParaRPr lang="zh-CN" altLang="zh-CN" dirty="0">
              <a:latin typeface="+mn-lt"/>
              <a:ea typeface="+mn-ea"/>
              <a:cs typeface="+mn-cs"/>
            </a:endParaRPr>
          </a:p>
        </p:txBody>
      </p:sp>
      <p:pic>
        <p:nvPicPr>
          <p:cNvPr id="3076" name="Picture 4" descr="doueyuan"/>
          <p:cNvPicPr>
            <a:picLocks noChangeAspect="1"/>
          </p:cNvPicPr>
          <p:nvPr/>
        </p:nvPicPr>
        <p:blipFill>
          <a:blip r:embed="rId1"/>
          <a:stretch>
            <a:fillRect/>
          </a:stretch>
        </p:blipFill>
        <p:spPr>
          <a:xfrm>
            <a:off x="676910" y="0"/>
            <a:ext cx="10837863" cy="7162800"/>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290" name="Picture 2" descr="图片1"/>
          <p:cNvPicPr>
            <a:picLocks noChangeAspect="1"/>
          </p:cNvPicPr>
          <p:nvPr/>
        </p:nvPicPr>
        <p:blipFill>
          <a:blip r:embed="rId1"/>
          <a:stretch>
            <a:fillRect/>
          </a:stretch>
        </p:blipFill>
        <p:spPr>
          <a:xfrm>
            <a:off x="805498" y="282575"/>
            <a:ext cx="1571625" cy="1393825"/>
          </a:xfrm>
          <a:prstGeom prst="rect">
            <a:avLst/>
          </a:prstGeom>
          <a:noFill/>
          <a:ln w="9525">
            <a:noFill/>
          </a:ln>
        </p:spPr>
      </p:pic>
      <p:pic>
        <p:nvPicPr>
          <p:cNvPr id="12291" name="Picture 3" descr="图片1"/>
          <p:cNvPicPr>
            <a:picLocks noChangeAspect="1"/>
          </p:cNvPicPr>
          <p:nvPr/>
        </p:nvPicPr>
        <p:blipFill>
          <a:blip r:embed="rId1"/>
          <a:stretch>
            <a:fillRect/>
          </a:stretch>
        </p:blipFill>
        <p:spPr>
          <a:xfrm>
            <a:off x="805498" y="2022475"/>
            <a:ext cx="1701800" cy="1622425"/>
          </a:xfrm>
          <a:prstGeom prst="rect">
            <a:avLst/>
          </a:prstGeom>
          <a:noFill/>
          <a:ln w="9525">
            <a:noFill/>
          </a:ln>
        </p:spPr>
      </p:pic>
      <p:pic>
        <p:nvPicPr>
          <p:cNvPr id="12292" name="Picture 4" descr="图片1a"/>
          <p:cNvPicPr>
            <a:picLocks noChangeAspect="1"/>
          </p:cNvPicPr>
          <p:nvPr/>
        </p:nvPicPr>
        <p:blipFill>
          <a:blip r:embed="rId2"/>
          <a:stretch>
            <a:fillRect/>
          </a:stretch>
        </p:blipFill>
        <p:spPr>
          <a:xfrm rot="1188229">
            <a:off x="1608773" y="1022350"/>
            <a:ext cx="1716087" cy="1385888"/>
          </a:xfrm>
          <a:prstGeom prst="rect">
            <a:avLst/>
          </a:prstGeom>
          <a:noFill/>
          <a:ln w="9525">
            <a:noFill/>
          </a:ln>
        </p:spPr>
      </p:pic>
      <p:sp>
        <p:nvSpPr>
          <p:cNvPr id="12293" name="WordArt 5"/>
          <p:cNvSpPr>
            <a:spLocks noTextEdit="1"/>
          </p:cNvSpPr>
          <p:nvPr/>
        </p:nvSpPr>
        <p:spPr>
          <a:xfrm>
            <a:off x="1218248" y="560388"/>
            <a:ext cx="722312"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元</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2294" name="WordArt 6"/>
          <p:cNvSpPr>
            <a:spLocks noTextEdit="1"/>
          </p:cNvSpPr>
          <p:nvPr/>
        </p:nvSpPr>
        <p:spPr>
          <a:xfrm>
            <a:off x="2015173" y="1295400"/>
            <a:ext cx="903287"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2295" name="WordArt 7"/>
          <p:cNvSpPr>
            <a:spLocks noTextEdit="1"/>
          </p:cNvSpPr>
          <p:nvPr/>
        </p:nvSpPr>
        <p:spPr>
          <a:xfrm>
            <a:off x="1205548" y="2327275"/>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剧</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pic>
        <p:nvPicPr>
          <p:cNvPr id="12296" name="Picture 8" descr="未命名-16"/>
          <p:cNvPicPr>
            <a:picLocks noChangeAspect="1"/>
          </p:cNvPicPr>
          <p:nvPr/>
        </p:nvPicPr>
        <p:blipFill>
          <a:blip r:embed="rId3"/>
          <a:stretch>
            <a:fillRect/>
          </a:stretch>
        </p:blipFill>
        <p:spPr>
          <a:xfrm>
            <a:off x="676910" y="3505200"/>
            <a:ext cx="2770188" cy="3352800"/>
          </a:xfrm>
          <a:prstGeom prst="rect">
            <a:avLst/>
          </a:prstGeom>
          <a:noFill/>
          <a:ln w="9525">
            <a:noFill/>
          </a:ln>
        </p:spPr>
      </p:pic>
      <p:grpSp>
        <p:nvGrpSpPr>
          <p:cNvPr id="2" name="Group 9"/>
          <p:cNvGrpSpPr/>
          <p:nvPr/>
        </p:nvGrpSpPr>
        <p:grpSpPr>
          <a:xfrm>
            <a:off x="6580823" y="357188"/>
            <a:ext cx="2971800" cy="838200"/>
            <a:chOff x="2304" y="432"/>
            <a:chExt cx="1344" cy="480"/>
          </a:xfrm>
        </p:grpSpPr>
        <p:sp>
          <p:nvSpPr>
            <p:cNvPr id="12299" name="Oval 10"/>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dirty="0"/>
            </a:p>
          </p:txBody>
        </p:sp>
        <p:sp>
          <p:nvSpPr>
            <p:cNvPr id="12300" name="Text Box 11"/>
            <p:cNvSpPr txBox="1"/>
            <p:nvPr/>
          </p:nvSpPr>
          <p:spPr>
            <a:xfrm>
              <a:off x="2532" y="505"/>
              <a:ext cx="889" cy="334"/>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二、结构</a:t>
              </a:r>
              <a:endParaRPr lang="zh-CN" altLang="en-US" b="1" dirty="0">
                <a:solidFill>
                  <a:srgbClr val="663300"/>
                </a:solidFill>
                <a:ea typeface="楷体_GB2312" pitchFamily="49" charset="-122"/>
              </a:endParaRPr>
            </a:p>
          </p:txBody>
        </p:sp>
      </p:grpSp>
      <p:sp>
        <p:nvSpPr>
          <p:cNvPr id="3" name="文本框 2"/>
          <p:cNvSpPr txBox="1"/>
          <p:nvPr/>
        </p:nvSpPr>
        <p:spPr>
          <a:xfrm>
            <a:off x="3274060" y="1295400"/>
            <a:ext cx="7862888" cy="5015865"/>
          </a:xfrm>
          <a:prstGeom prst="rect">
            <a:avLst/>
          </a:prstGeom>
          <a:noFill/>
        </p:spPr>
        <p:txBody>
          <a:bodyPr>
            <a:spAutoFit/>
          </a:bodyPr>
          <a:lstStyle/>
          <a:p>
            <a:pPr marR="0" defTabSz="914400">
              <a:buClrTx/>
              <a:buSzTx/>
              <a:buFontTx/>
              <a:defRPr/>
            </a:pPr>
            <a:r>
              <a:rPr kumimoji="0" lang="zh-CN" altLang="en-US" sz="3200" b="1" kern="1200" cap="none" spc="0" normalizeH="0" baseline="0" noProof="0" dirty="0">
                <a:latin typeface="+mn-ea"/>
                <a:ea typeface="+mn-ea"/>
                <a:cs typeface="+mn-cs"/>
                <a:sym typeface="+mn-ea"/>
              </a:rPr>
              <a:t>     在结构上，</a:t>
            </a:r>
            <a:r>
              <a:rPr kumimoji="0" lang="zh-CN" altLang="en-US" sz="3200" b="1" kern="1200" cap="none" spc="0" normalizeH="0" baseline="0" noProof="0" dirty="0">
                <a:solidFill>
                  <a:srgbClr val="FF0000"/>
                </a:solidFill>
                <a:latin typeface="+mn-ea"/>
                <a:ea typeface="+mn-ea"/>
                <a:cs typeface="+mn-cs"/>
                <a:sym typeface="+mn-ea"/>
              </a:rPr>
              <a:t>一本杂剧通常由四折组成。</a:t>
            </a:r>
            <a:r>
              <a:rPr kumimoji="0" lang="zh-CN" altLang="en-US" sz="3200" b="1" kern="1200" cap="none" spc="0" normalizeH="0" baseline="0" noProof="0" dirty="0">
                <a:latin typeface="+mn-ea"/>
                <a:ea typeface="+mn-ea"/>
                <a:cs typeface="+mn-cs"/>
                <a:sym typeface="+mn-ea"/>
              </a:rPr>
              <a:t>一折相当于现代剧的一幕或一场，是故事情节发展的一个较大的自然段落。</a:t>
            </a:r>
            <a:endParaRPr kumimoji="0" lang="zh-CN" altLang="en-US" sz="3200" b="1" kern="1200" cap="none" spc="0" normalizeH="0" baseline="0" noProof="0" dirty="0">
              <a:latin typeface="+mn-ea"/>
              <a:ea typeface="+mn-ea"/>
              <a:cs typeface="+mn-cs"/>
              <a:sym typeface="+mn-ea"/>
            </a:endParaRPr>
          </a:p>
          <a:p>
            <a:pPr marR="0" defTabSz="914400">
              <a:buClrTx/>
              <a:buSzTx/>
              <a:buFontTx/>
              <a:defRPr/>
            </a:pPr>
            <a:r>
              <a:rPr kumimoji="0" lang="zh-CN" altLang="en-US" sz="3200" b="1" kern="1200" cap="none" spc="0" normalizeH="0" baseline="0" noProof="0" dirty="0">
                <a:effectLst>
                  <a:outerShdw blurRad="38100" dist="19050" dir="2700000" algn="tl" rotWithShape="0">
                    <a:schemeClr val="dk1">
                      <a:alpha val="40000"/>
                    </a:schemeClr>
                  </a:outerShdw>
                </a:effectLst>
                <a:latin typeface="+mn-ea"/>
                <a:ea typeface="+mn-ea"/>
                <a:cs typeface="+mn-cs"/>
                <a:sym typeface="+mn-ea"/>
              </a:rPr>
              <a:t>   </a:t>
            </a:r>
            <a:r>
              <a:rPr kumimoji="0" lang="zh-CN" altLang="en-US" sz="3200" b="1" kern="1200" cap="none" spc="0" normalizeH="0" baseline="0" noProof="0" dirty="0">
                <a:latin typeface="+mn-ea"/>
                <a:ea typeface="+mn-ea"/>
                <a:cs typeface="+mn-cs"/>
                <a:sym typeface="+mn-ea"/>
              </a:rPr>
              <a:t>四折一般分别是故事的</a:t>
            </a:r>
            <a:r>
              <a:rPr kumimoji="0" lang="zh-CN" altLang="en-US" sz="3200" b="1" kern="1200" cap="none" spc="0" normalizeH="0" baseline="0" noProof="0" dirty="0">
                <a:solidFill>
                  <a:srgbClr val="FF0000"/>
                </a:solidFill>
                <a:latin typeface="+mn-ea"/>
                <a:ea typeface="+mn-ea"/>
                <a:cs typeface="+mn-cs"/>
                <a:sym typeface="+mn-ea"/>
              </a:rPr>
              <a:t>开端、发展、高潮和结局。</a:t>
            </a:r>
            <a:r>
              <a:rPr kumimoji="0" lang="zh-CN" altLang="en-US" sz="3200" b="1" kern="1200" cap="none" spc="0" normalizeH="0" baseline="0" noProof="0" dirty="0">
                <a:latin typeface="+mn-ea"/>
                <a:ea typeface="+mn-ea"/>
                <a:cs typeface="+mn-cs"/>
                <a:sym typeface="+mn-ea"/>
              </a:rPr>
              <a:t>四折之外可以加一二个</a:t>
            </a:r>
            <a:r>
              <a:rPr kumimoji="0" lang="zh-CN" altLang="en-US" sz="3200" b="1" kern="1200" cap="none" spc="0" normalizeH="0" baseline="0" noProof="0" dirty="0">
                <a:solidFill>
                  <a:srgbClr val="FF0000"/>
                </a:solidFill>
                <a:latin typeface="+mn-ea"/>
                <a:ea typeface="+mn-ea"/>
                <a:cs typeface="+mn-cs"/>
                <a:sym typeface="+mn-ea"/>
              </a:rPr>
              <a:t>楔子</a:t>
            </a:r>
            <a:r>
              <a:rPr kumimoji="0" lang="zh-CN" altLang="en-US" sz="3200" b="1" kern="1200" cap="none" spc="0" normalizeH="0" baseline="0" noProof="0" dirty="0">
                <a:latin typeface="+mn-ea"/>
                <a:ea typeface="+mn-ea"/>
                <a:cs typeface="+mn-cs"/>
                <a:sym typeface="+mn-ea"/>
              </a:rPr>
              <a:t>。</a:t>
            </a:r>
            <a:r>
              <a:rPr kumimoji="0" lang="zh-CN" altLang="en-US" sz="3200" b="1" kern="1200" cap="none" spc="0" normalizeH="0" baseline="0" noProof="0" dirty="0">
                <a:solidFill>
                  <a:srgbClr val="FF0000"/>
                </a:solidFill>
                <a:latin typeface="+mn-ea"/>
                <a:ea typeface="+mn-ea"/>
                <a:cs typeface="+mn-cs"/>
                <a:sym typeface="+mn-ea"/>
              </a:rPr>
              <a:t>楔子一般放在第一折之前</a:t>
            </a:r>
            <a:r>
              <a:rPr kumimoji="0" lang="zh-CN" altLang="en-US" sz="3200" b="1" kern="1200" cap="none" spc="0" normalizeH="0" baseline="0" noProof="0" dirty="0">
                <a:latin typeface="+mn-ea"/>
                <a:ea typeface="+mn-ea"/>
                <a:cs typeface="+mn-cs"/>
                <a:sym typeface="+mn-ea"/>
              </a:rPr>
              <a:t>，介绍剧情，类似现代剧中的</a:t>
            </a:r>
            <a:r>
              <a:rPr kumimoji="0" lang="zh-CN" altLang="en-US" sz="3200" b="1" kern="1200" cap="none" spc="0" normalizeH="0" baseline="0" noProof="0" dirty="0">
                <a:solidFill>
                  <a:srgbClr val="FF0000"/>
                </a:solidFill>
                <a:latin typeface="+mn-ea"/>
                <a:ea typeface="+mn-ea"/>
                <a:cs typeface="+mn-cs"/>
                <a:sym typeface="+mn-ea"/>
              </a:rPr>
              <a:t>序幕</a:t>
            </a:r>
            <a:r>
              <a:rPr kumimoji="0" lang="zh-CN" altLang="en-US" sz="3200" b="1" kern="1200" cap="none" spc="0" normalizeH="0" baseline="0" noProof="0" dirty="0">
                <a:latin typeface="+mn-ea"/>
                <a:ea typeface="+mn-ea"/>
                <a:cs typeface="+mn-cs"/>
                <a:sym typeface="+mn-ea"/>
              </a:rPr>
              <a:t>；也有的放在两折之间，相当于后来的</a:t>
            </a:r>
            <a:r>
              <a:rPr kumimoji="0" lang="zh-CN" altLang="en-US" sz="3200" b="1" kern="1200" cap="none" spc="0" normalizeH="0" baseline="0" noProof="0" dirty="0">
                <a:solidFill>
                  <a:srgbClr val="FF0000"/>
                </a:solidFill>
                <a:latin typeface="+mn-ea"/>
                <a:ea typeface="+mn-ea"/>
                <a:cs typeface="+mn-cs"/>
                <a:sym typeface="+mn-ea"/>
              </a:rPr>
              <a:t>过场戏</a:t>
            </a:r>
            <a:r>
              <a:rPr kumimoji="0" lang="zh-CN" altLang="en-US" sz="3200" b="1" kern="1200" cap="none" spc="0" normalizeH="0" baseline="0" noProof="0" dirty="0">
                <a:latin typeface="+mn-ea"/>
                <a:ea typeface="+mn-ea"/>
                <a:cs typeface="+mn-cs"/>
                <a:sym typeface="+mn-ea"/>
              </a:rPr>
              <a:t>。但也有少数杂剧突破了一本四折的形式，</a:t>
            </a:r>
            <a:r>
              <a:rPr kumimoji="0" lang="zh-CN" altLang="en-US" sz="3200" b="1" kern="1200" cap="none" spc="0" normalizeH="0" baseline="0" noProof="0" dirty="0">
                <a:solidFill>
                  <a:srgbClr val="0000FF"/>
                </a:solidFill>
                <a:latin typeface="+mn-ea"/>
                <a:ea typeface="+mn-ea"/>
                <a:cs typeface="+mn-cs"/>
                <a:sym typeface="+mn-ea"/>
              </a:rPr>
              <a:t>如《西厢记》是五本二十一折的连本戏。</a:t>
            </a:r>
            <a:endParaRPr kumimoji="0" lang="zh-CN" altLang="en-US" sz="3200" b="1" kern="1200" cap="none" spc="0" normalizeH="0" baseline="0" noProof="0" dirty="0">
              <a:solidFill>
                <a:srgbClr val="0000FF"/>
              </a:solidFill>
              <a:latin typeface="+mn-ea"/>
              <a:ea typeface="+mn-ea"/>
              <a:cs typeface="+mn-cs"/>
              <a:sym typeface="+mn-ea"/>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fade">
                                      <p:cBhvr>
                                        <p:cTn id="7" dur="1000"/>
                                        <p:tgtEl>
                                          <p:spTgt spid="1229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Effect transition="in" filter="fade">
                                      <p:cBhvr>
                                        <p:cTn id="11" dur="1000"/>
                                        <p:tgtEl>
                                          <p:spTgt spid="1229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295"/>
                                        </p:tgtEl>
                                        <p:attrNameLst>
                                          <p:attrName>style.visibility</p:attrName>
                                        </p:attrNameLst>
                                      </p:cBhvr>
                                      <p:to>
                                        <p:strVal val="visible"/>
                                      </p:to>
                                    </p:set>
                                    <p:animEffect transition="in" filter="fade">
                                      <p:cBhvr>
                                        <p:cTn id="15" dur="1000"/>
                                        <p:tgtEl>
                                          <p:spTgt spid="12295"/>
                                        </p:tgtEl>
                                      </p:cBhvr>
                                    </p:animEffect>
                                  </p:childTnLst>
                                </p:cTn>
                              </p:par>
                            </p:childTnLst>
                          </p:cTn>
                        </p:par>
                        <p:par>
                          <p:cTn id="16" fill="hold">
                            <p:stCondLst>
                              <p:cond delay="3000"/>
                            </p:stCondLst>
                            <p:childTnLst>
                              <p:par>
                                <p:cTn id="17" presetID="16" presetClass="entr" presetSubtype="2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AutoShape 2"/>
          <p:cNvSpPr/>
          <p:nvPr/>
        </p:nvSpPr>
        <p:spPr>
          <a:xfrm>
            <a:off x="3278823" y="4437063"/>
            <a:ext cx="7858125" cy="1600200"/>
          </a:xfrm>
          <a:prstGeom prst="roundRect">
            <a:avLst>
              <a:gd name="adj" fmla="val 16667"/>
            </a:avLst>
          </a:prstGeom>
          <a:noFill/>
          <a:ln w="730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1800" dirty="0"/>
          </a:p>
        </p:txBody>
      </p:sp>
      <p:pic>
        <p:nvPicPr>
          <p:cNvPr id="13315" name="Picture 3" descr="图片1a"/>
          <p:cNvPicPr>
            <a:picLocks noChangeAspect="1"/>
          </p:cNvPicPr>
          <p:nvPr/>
        </p:nvPicPr>
        <p:blipFill>
          <a:blip r:embed="rId1"/>
          <a:stretch>
            <a:fillRect/>
          </a:stretch>
        </p:blipFill>
        <p:spPr>
          <a:xfrm rot="1188229">
            <a:off x="1623060" y="1000125"/>
            <a:ext cx="1716088" cy="1385888"/>
          </a:xfrm>
          <a:prstGeom prst="rect">
            <a:avLst/>
          </a:prstGeom>
          <a:noFill/>
          <a:ln w="9525">
            <a:noFill/>
          </a:ln>
        </p:spPr>
      </p:pic>
      <p:pic>
        <p:nvPicPr>
          <p:cNvPr id="13316" name="Picture 4" descr="图片1"/>
          <p:cNvPicPr>
            <a:picLocks noChangeAspect="1"/>
          </p:cNvPicPr>
          <p:nvPr/>
        </p:nvPicPr>
        <p:blipFill>
          <a:blip r:embed="rId2"/>
          <a:stretch>
            <a:fillRect/>
          </a:stretch>
        </p:blipFill>
        <p:spPr>
          <a:xfrm>
            <a:off x="703898" y="357188"/>
            <a:ext cx="1571625" cy="1393825"/>
          </a:xfrm>
          <a:prstGeom prst="rect">
            <a:avLst/>
          </a:prstGeom>
          <a:noFill/>
          <a:ln w="9525">
            <a:noFill/>
          </a:ln>
        </p:spPr>
      </p:pic>
      <p:pic>
        <p:nvPicPr>
          <p:cNvPr id="13317" name="Picture 5" descr="图片1"/>
          <p:cNvPicPr>
            <a:picLocks noChangeAspect="1"/>
          </p:cNvPicPr>
          <p:nvPr/>
        </p:nvPicPr>
        <p:blipFill>
          <a:blip r:embed="rId2"/>
          <a:stretch>
            <a:fillRect/>
          </a:stretch>
        </p:blipFill>
        <p:spPr>
          <a:xfrm>
            <a:off x="802323" y="1884363"/>
            <a:ext cx="1598612" cy="1622425"/>
          </a:xfrm>
          <a:prstGeom prst="rect">
            <a:avLst/>
          </a:prstGeom>
          <a:noFill/>
          <a:ln w="9525">
            <a:noFill/>
          </a:ln>
        </p:spPr>
      </p:pic>
      <p:sp>
        <p:nvSpPr>
          <p:cNvPr id="13318" name="WordArt 6"/>
          <p:cNvSpPr>
            <a:spLocks noTextEdit="1"/>
          </p:cNvSpPr>
          <p:nvPr/>
        </p:nvSpPr>
        <p:spPr>
          <a:xfrm>
            <a:off x="1038860" y="635000"/>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元</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3319" name="WordArt 7"/>
          <p:cNvSpPr>
            <a:spLocks noTextEdit="1"/>
          </p:cNvSpPr>
          <p:nvPr/>
        </p:nvSpPr>
        <p:spPr>
          <a:xfrm>
            <a:off x="2029460" y="1273175"/>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3320" name="WordArt 8"/>
          <p:cNvSpPr>
            <a:spLocks noTextEdit="1"/>
          </p:cNvSpPr>
          <p:nvPr/>
        </p:nvSpPr>
        <p:spPr>
          <a:xfrm>
            <a:off x="1127760" y="2276475"/>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剧</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grpSp>
        <p:nvGrpSpPr>
          <p:cNvPr id="2" name="Group 9"/>
          <p:cNvGrpSpPr/>
          <p:nvPr/>
        </p:nvGrpSpPr>
        <p:grpSpPr>
          <a:xfrm>
            <a:off x="5594985" y="357188"/>
            <a:ext cx="4152900" cy="676275"/>
            <a:chOff x="2304" y="432"/>
            <a:chExt cx="1344" cy="480"/>
          </a:xfrm>
        </p:grpSpPr>
        <p:sp>
          <p:nvSpPr>
            <p:cNvPr id="13325" name="Oval 10"/>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dirty="0"/>
            </a:p>
          </p:txBody>
        </p:sp>
        <p:sp>
          <p:nvSpPr>
            <p:cNvPr id="13326" name="Text Box 11"/>
            <p:cNvSpPr txBox="1"/>
            <p:nvPr/>
          </p:nvSpPr>
          <p:spPr>
            <a:xfrm>
              <a:off x="2505" y="464"/>
              <a:ext cx="889" cy="414"/>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三、音乐曲调</a:t>
              </a:r>
              <a:endParaRPr lang="zh-CN" altLang="en-US" b="1" dirty="0">
                <a:solidFill>
                  <a:srgbClr val="663300"/>
                </a:solidFill>
                <a:ea typeface="楷体_GB2312" pitchFamily="49" charset="-122"/>
              </a:endParaRPr>
            </a:p>
          </p:txBody>
        </p:sp>
      </p:grpSp>
      <p:pic>
        <p:nvPicPr>
          <p:cNvPr id="13322" name="Picture 12" descr="未命名-8"/>
          <p:cNvPicPr>
            <a:picLocks noChangeAspect="1"/>
          </p:cNvPicPr>
          <p:nvPr/>
        </p:nvPicPr>
        <p:blipFill>
          <a:blip r:embed="rId3"/>
          <a:stretch>
            <a:fillRect/>
          </a:stretch>
        </p:blipFill>
        <p:spPr>
          <a:xfrm>
            <a:off x="672148" y="3113088"/>
            <a:ext cx="2606675" cy="3657600"/>
          </a:xfrm>
          <a:prstGeom prst="rect">
            <a:avLst/>
          </a:prstGeom>
          <a:noFill/>
          <a:ln w="9525">
            <a:noFill/>
          </a:ln>
        </p:spPr>
      </p:pic>
      <p:sp>
        <p:nvSpPr>
          <p:cNvPr id="3" name="Rectangle 13"/>
          <p:cNvSpPr>
            <a:spLocks noChangeArrowheads="1"/>
          </p:cNvSpPr>
          <p:nvPr/>
        </p:nvSpPr>
        <p:spPr bwMode="auto">
          <a:xfrm>
            <a:off x="2927489" y="1186924"/>
            <a:ext cx="8443268" cy="310769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在音乐上，杂剧的每折用</a:t>
            </a:r>
            <a:r>
              <a:rPr kumimoji="0" lang="zh-CN" altLang="en-US" sz="2800" b="0"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mn-ea"/>
                <a:ea typeface="+mn-ea"/>
                <a:cs typeface="+mn-cs"/>
              </a:rPr>
              <a:t>同一宫调</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的</a:t>
            </a:r>
            <a:r>
              <a:rPr kumimoji="0" lang="zh-CN" altLang="en-US" sz="28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mn-ea"/>
                <a:ea typeface="+mn-ea"/>
                <a:cs typeface="+mn-cs"/>
              </a:rPr>
              <a:t>若干曲牌</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组成套曲。楔子只能用一二支小令，不能用套曲。</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宫调</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，即调式，相当于现代音乐的</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C</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调</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D</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调等。</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曲牌</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，是曲调的名称，每个曲牌都属于一定的宫调。剧本中每套曲子的第一支曲子前面都标明</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宫调</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。如</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窦娥冤</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第三折第一支曲子标示的</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正宫</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端正好</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，表示这一折自</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端正好</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以下各曲均属</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正宫</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2927985" y="4638675"/>
            <a:ext cx="8442325" cy="1814830"/>
          </a:xfrm>
          <a:prstGeom prst="rect">
            <a:avLst/>
          </a:prstGeom>
          <a:noFill/>
          <a:ln w="28575">
            <a:solidFill>
              <a:schemeClr val="accent5">
                <a:lumMod val="75000"/>
              </a:schemeClr>
            </a:solidFill>
          </a:ln>
        </p:spPr>
        <p:txBody>
          <a:bodyPr>
            <a:spAutoFit/>
          </a:bodyPr>
          <a:lstStyle/>
          <a:p>
            <a:pPr marR="0" defTabSz="914400">
              <a:buClrTx/>
              <a:buSzTx/>
              <a:defRPr/>
            </a:pPr>
            <a:r>
              <a:rPr kumimoji="0" lang="en-US" altLang="zh-CN" sz="2800" b="1" kern="1200" cap="none" spc="0" normalizeH="0" baseline="0" noProof="1">
                <a:latin typeface="宋体" panose="02010600030101010101" pitchFamily="2" charset="-122"/>
                <a:ea typeface="宋体" panose="02010600030101010101" pitchFamily="2" charset="-122"/>
                <a:cs typeface="+mn-cs"/>
              </a:rPr>
              <a:t>    </a:t>
            </a:r>
            <a:r>
              <a:rPr kumimoji="0" lang="zh-CN" altLang="en-US" sz="2800" b="1" kern="1200" cap="none" spc="0" normalizeH="0" baseline="0" noProof="1">
                <a:latin typeface="宋体" panose="02010600030101010101" pitchFamily="2" charset="-122"/>
                <a:ea typeface="宋体" panose="02010600030101010101" pitchFamily="2" charset="-122"/>
                <a:cs typeface="+mn-cs"/>
              </a:rPr>
              <a:t>元杂剧共用</a:t>
            </a:r>
            <a:r>
              <a:rPr kumimoji="0" lang="en-US" altLang="zh-CN" sz="2800" b="1" kern="1200" cap="none" spc="0" normalizeH="0" baseline="0" noProof="1">
                <a:latin typeface="宋体" panose="02010600030101010101" pitchFamily="2" charset="-122"/>
                <a:ea typeface="宋体" panose="02010600030101010101" pitchFamily="2" charset="-122"/>
                <a:cs typeface="+mn-cs"/>
              </a:rPr>
              <a:t>9</a:t>
            </a:r>
            <a:r>
              <a:rPr kumimoji="0" lang="zh-CN" altLang="en-US" sz="2800" b="1" kern="1200" cap="none" spc="0" normalizeH="0" baseline="0" noProof="1">
                <a:latin typeface="宋体" panose="02010600030101010101" pitchFamily="2" charset="-122"/>
                <a:ea typeface="宋体" panose="02010600030101010101" pitchFamily="2" charset="-122"/>
                <a:cs typeface="+mn-cs"/>
              </a:rPr>
              <a:t>个宫调，即</a:t>
            </a:r>
            <a:r>
              <a:rPr kumimoji="0" lang="en-US" altLang="zh-CN" sz="2800" b="1" kern="1200" cap="none" spc="0" normalizeH="0" baseline="0" noProof="1">
                <a:solidFill>
                  <a:srgbClr val="FF0000"/>
                </a:solidFill>
                <a:latin typeface="宋体" panose="02010600030101010101" pitchFamily="2" charset="-122"/>
                <a:ea typeface="宋体" panose="02010600030101010101" pitchFamily="2" charset="-122"/>
                <a:cs typeface="+mn-cs"/>
              </a:rPr>
              <a:t>“</a:t>
            </a:r>
            <a:r>
              <a:rPr kumimoji="0" lang="zh-CN" altLang="en-US" sz="2800" b="1" kern="1200" cap="none" spc="0" normalizeH="0" baseline="0" noProof="1">
                <a:solidFill>
                  <a:srgbClr val="FF0000"/>
                </a:solidFill>
                <a:latin typeface="宋体" panose="02010600030101010101" pitchFamily="2" charset="-122"/>
                <a:ea typeface="宋体" panose="02010600030101010101" pitchFamily="2" charset="-122"/>
                <a:cs typeface="+mn-cs"/>
              </a:rPr>
              <a:t>五宫四调</a:t>
            </a:r>
            <a:r>
              <a:rPr kumimoji="0" lang="en-US" altLang="zh-CN" sz="2800" b="1" kern="1200" cap="none" spc="0" normalizeH="0" baseline="0" noProof="1">
                <a:solidFill>
                  <a:srgbClr val="FF0000"/>
                </a:solidFill>
                <a:latin typeface="宋体" panose="02010600030101010101" pitchFamily="2" charset="-122"/>
                <a:ea typeface="宋体" panose="02010600030101010101" pitchFamily="2" charset="-122"/>
                <a:cs typeface="+mn-cs"/>
              </a:rPr>
              <a:t>”</a:t>
            </a:r>
            <a:r>
              <a:rPr kumimoji="0" lang="zh-CN" altLang="en-US" sz="2800" b="1" kern="1200" cap="none" spc="0" normalizeH="0" baseline="0" noProof="1">
                <a:latin typeface="宋体" panose="02010600030101010101" pitchFamily="2" charset="-122"/>
                <a:ea typeface="宋体" panose="02010600030101010101" pitchFamily="2" charset="-122"/>
                <a:cs typeface="+mn-cs"/>
              </a:rPr>
              <a:t>：</a:t>
            </a:r>
            <a:r>
              <a:rPr kumimoji="0" lang="zh-CN" altLang="en-US" sz="2800" b="1" kern="1200" cap="none" spc="0" normalizeH="0" baseline="0" noProof="1">
                <a:solidFill>
                  <a:srgbClr val="0000FF"/>
                </a:solidFill>
                <a:latin typeface="宋体" panose="02010600030101010101" pitchFamily="2" charset="-122"/>
                <a:ea typeface="宋体" panose="02010600030101010101" pitchFamily="2" charset="-122"/>
                <a:cs typeface="+mn-cs"/>
              </a:rPr>
              <a:t>仙吕宫、南吕宫、中吕宫、黄中宫、正宫</a:t>
            </a:r>
            <a:r>
              <a:rPr kumimoji="0" lang="zh-CN" altLang="en-US" sz="2800" b="1" kern="1200" cap="none" spc="0" normalizeH="0" baseline="0" noProof="1">
                <a:latin typeface="宋体" panose="02010600030101010101" pitchFamily="2" charset="-122"/>
                <a:ea typeface="宋体" panose="02010600030101010101" pitchFamily="2" charset="-122"/>
                <a:cs typeface="+mn-cs"/>
              </a:rPr>
              <a:t>和</a:t>
            </a:r>
            <a:r>
              <a:rPr kumimoji="0" lang="zh-CN" altLang="en-US" sz="2800" b="1" kern="1200" cap="none" spc="0" normalizeH="0" baseline="0" noProof="1">
                <a:solidFill>
                  <a:srgbClr val="0000FF"/>
                </a:solidFill>
                <a:latin typeface="宋体" panose="02010600030101010101" pitchFamily="2" charset="-122"/>
                <a:ea typeface="宋体" panose="02010600030101010101" pitchFamily="2" charset="-122"/>
                <a:cs typeface="+mn-cs"/>
              </a:rPr>
              <a:t>大石调、双调、越调、商调。</a:t>
            </a:r>
            <a:r>
              <a:rPr kumimoji="0" lang="zh-CN" altLang="en-US" sz="2800" b="1" kern="1200" cap="none" spc="0" normalizeH="0" baseline="0" noProof="1">
                <a:latin typeface="宋体" panose="02010600030101010101" pitchFamily="2" charset="-122"/>
                <a:ea typeface="宋体" panose="02010600030101010101" pitchFamily="2" charset="-122"/>
                <a:cs typeface="+mn-cs"/>
              </a:rPr>
              <a:t>每个宫调下都统帅着若干曲牌，每个曲牌都有一定的音乐旋律。</a:t>
            </a:r>
            <a:endParaRPr kumimoji="0" lang="zh-CN" altLang="en-US" sz="2800" b="1" kern="1200" cap="none" spc="0" normalizeH="0" baseline="0" noProof="1">
              <a:latin typeface="宋体" panose="02010600030101010101" pitchFamily="2" charset="-122"/>
              <a:ea typeface="宋体" panose="02010600030101010101" pitchFamily="2"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Picture 2" descr="图片1a"/>
          <p:cNvPicPr>
            <a:picLocks noChangeAspect="1"/>
          </p:cNvPicPr>
          <p:nvPr/>
        </p:nvPicPr>
        <p:blipFill>
          <a:blip r:embed="rId1"/>
          <a:stretch>
            <a:fillRect/>
          </a:stretch>
        </p:blipFill>
        <p:spPr>
          <a:xfrm rot="1188229">
            <a:off x="9547860" y="1041400"/>
            <a:ext cx="1716088" cy="1385888"/>
          </a:xfrm>
          <a:prstGeom prst="rect">
            <a:avLst/>
          </a:prstGeom>
          <a:noFill/>
          <a:ln w="9525">
            <a:noFill/>
          </a:ln>
        </p:spPr>
      </p:pic>
      <p:pic>
        <p:nvPicPr>
          <p:cNvPr id="14339" name="Picture 3" descr="图片1"/>
          <p:cNvPicPr>
            <a:picLocks noChangeAspect="1"/>
          </p:cNvPicPr>
          <p:nvPr/>
        </p:nvPicPr>
        <p:blipFill>
          <a:blip r:embed="rId2"/>
          <a:stretch>
            <a:fillRect/>
          </a:stretch>
        </p:blipFill>
        <p:spPr>
          <a:xfrm>
            <a:off x="8882698" y="285750"/>
            <a:ext cx="1570037" cy="1393825"/>
          </a:xfrm>
          <a:prstGeom prst="rect">
            <a:avLst/>
          </a:prstGeom>
          <a:noFill/>
          <a:ln w="9525">
            <a:noFill/>
          </a:ln>
        </p:spPr>
      </p:pic>
      <p:pic>
        <p:nvPicPr>
          <p:cNvPr id="14340" name="Picture 4" descr="图片1"/>
          <p:cNvPicPr>
            <a:picLocks noChangeAspect="1"/>
          </p:cNvPicPr>
          <p:nvPr/>
        </p:nvPicPr>
        <p:blipFill>
          <a:blip r:embed="rId2"/>
          <a:stretch>
            <a:fillRect/>
          </a:stretch>
        </p:blipFill>
        <p:spPr>
          <a:xfrm>
            <a:off x="9490710" y="2176463"/>
            <a:ext cx="1828800" cy="1622425"/>
          </a:xfrm>
          <a:prstGeom prst="rect">
            <a:avLst/>
          </a:prstGeom>
          <a:noFill/>
          <a:ln w="9525">
            <a:noFill/>
          </a:ln>
        </p:spPr>
      </p:pic>
      <p:sp>
        <p:nvSpPr>
          <p:cNvPr id="14341" name="WordArt 5"/>
          <p:cNvSpPr>
            <a:spLocks noTextEdit="1"/>
          </p:cNvSpPr>
          <p:nvPr/>
        </p:nvSpPr>
        <p:spPr>
          <a:xfrm>
            <a:off x="9239885" y="500063"/>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元</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4342" name="WordArt 6"/>
          <p:cNvSpPr>
            <a:spLocks noTextEdit="1"/>
          </p:cNvSpPr>
          <p:nvPr/>
        </p:nvSpPr>
        <p:spPr>
          <a:xfrm>
            <a:off x="10036810" y="1338263"/>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4343" name="WordArt 7"/>
          <p:cNvSpPr>
            <a:spLocks noTextEdit="1"/>
          </p:cNvSpPr>
          <p:nvPr/>
        </p:nvSpPr>
        <p:spPr>
          <a:xfrm>
            <a:off x="9954260" y="2568575"/>
            <a:ext cx="901700"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剧</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pic>
        <p:nvPicPr>
          <p:cNvPr id="14344" name="Picture 8" descr="未命名-19"/>
          <p:cNvPicPr>
            <a:picLocks noChangeAspect="1"/>
          </p:cNvPicPr>
          <p:nvPr/>
        </p:nvPicPr>
        <p:blipFill>
          <a:blip r:embed="rId3"/>
          <a:stretch>
            <a:fillRect/>
          </a:stretch>
        </p:blipFill>
        <p:spPr>
          <a:xfrm>
            <a:off x="9170035" y="3714750"/>
            <a:ext cx="2109788" cy="2895600"/>
          </a:xfrm>
          <a:prstGeom prst="rect">
            <a:avLst/>
          </a:prstGeom>
          <a:noFill/>
          <a:ln w="9525">
            <a:noFill/>
          </a:ln>
        </p:spPr>
      </p:pic>
      <p:grpSp>
        <p:nvGrpSpPr>
          <p:cNvPr id="2" name="Group 9"/>
          <p:cNvGrpSpPr/>
          <p:nvPr/>
        </p:nvGrpSpPr>
        <p:grpSpPr>
          <a:xfrm>
            <a:off x="1665923" y="357188"/>
            <a:ext cx="3697287" cy="874327"/>
            <a:chOff x="2304" y="432"/>
            <a:chExt cx="1344" cy="480"/>
          </a:xfrm>
        </p:grpSpPr>
        <p:sp>
          <p:nvSpPr>
            <p:cNvPr id="14348" name="Oval 10"/>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2800" dirty="0"/>
            </a:p>
          </p:txBody>
        </p:sp>
        <p:sp>
          <p:nvSpPr>
            <p:cNvPr id="14349" name="Text Box 11"/>
            <p:cNvSpPr txBox="1"/>
            <p:nvPr/>
          </p:nvSpPr>
          <p:spPr>
            <a:xfrm>
              <a:off x="2486" y="510"/>
              <a:ext cx="1052" cy="3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四、戏曲语言</a:t>
              </a:r>
              <a:endParaRPr lang="zh-CN" altLang="en-US" b="1" dirty="0">
                <a:solidFill>
                  <a:srgbClr val="663300"/>
                </a:solidFill>
                <a:ea typeface="楷体_GB2312" pitchFamily="49" charset="-122"/>
              </a:endParaRPr>
            </a:p>
          </p:txBody>
        </p:sp>
      </p:grpSp>
      <p:sp>
        <p:nvSpPr>
          <p:cNvPr id="3" name="Rectangle 12"/>
          <p:cNvSpPr/>
          <p:nvPr/>
        </p:nvSpPr>
        <p:spPr>
          <a:xfrm>
            <a:off x="1199198" y="1725613"/>
            <a:ext cx="8181975" cy="21844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ts val="3265"/>
              </a:lnSpc>
              <a:spcBef>
                <a:spcPct val="0"/>
              </a:spcBef>
              <a:buNone/>
            </a:pPr>
            <a:r>
              <a:rPr lang="en-US" altLang="zh-CN" sz="2800" b="1" dirty="0">
                <a:latin typeface="宋体" panose="02010600030101010101" pitchFamily="2" charset="-122"/>
              </a:rPr>
              <a:t>    </a:t>
            </a:r>
            <a:r>
              <a:rPr lang="zh-CN" altLang="en-US" sz="2800" b="1" dirty="0">
                <a:latin typeface="宋体" panose="02010600030101010101" pitchFamily="2" charset="-122"/>
              </a:rPr>
              <a:t>在</a:t>
            </a:r>
            <a:r>
              <a:rPr lang="zh-CN" altLang="en-US" sz="2800" b="1" dirty="0">
                <a:solidFill>
                  <a:srgbClr val="FF0000"/>
                </a:solidFill>
                <a:latin typeface="宋体" panose="02010600030101010101" pitchFamily="2" charset="-122"/>
              </a:rPr>
              <a:t>戏曲语言</a:t>
            </a:r>
            <a:r>
              <a:rPr lang="zh-CN" altLang="en-US" sz="2800" b="1" dirty="0">
                <a:latin typeface="宋体" panose="02010600030101010101" pitchFamily="2" charset="-122"/>
              </a:rPr>
              <a:t>上，杂剧的每一折均由</a:t>
            </a:r>
            <a:r>
              <a:rPr lang="zh-CN" altLang="en-US" sz="2800" b="1" dirty="0">
                <a:solidFill>
                  <a:srgbClr val="FF0000"/>
                </a:solidFill>
                <a:latin typeface="宋体" panose="02010600030101010101" pitchFamily="2" charset="-122"/>
              </a:rPr>
              <a:t>唱、白、科</a:t>
            </a:r>
            <a:r>
              <a:rPr lang="zh-CN" altLang="en-US" sz="2800" b="1" dirty="0">
                <a:latin typeface="宋体" panose="02010600030101010101" pitchFamily="2" charset="-122"/>
              </a:rPr>
              <a:t>三部分组成。</a:t>
            </a:r>
            <a:endParaRPr lang="zh-CN" altLang="en-US" sz="2800" b="1" dirty="0">
              <a:latin typeface="宋体" panose="02010600030101010101" pitchFamily="2" charset="-122"/>
            </a:endParaRPr>
          </a:p>
          <a:p>
            <a:pPr marL="0" lvl="0" indent="0" eaLnBrk="1" hangingPunct="1">
              <a:lnSpc>
                <a:spcPts val="3265"/>
              </a:lnSpc>
              <a:spcBef>
                <a:spcPct val="0"/>
              </a:spcBef>
              <a:buNone/>
            </a:pPr>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唱词</a:t>
            </a:r>
            <a:r>
              <a:rPr lang="en-US" altLang="en-US" sz="2800" b="1" dirty="0">
                <a:latin typeface="宋体" panose="02010600030101010101" pitchFamily="2" charset="-122"/>
                <a:sym typeface="+mn-ea"/>
              </a:rPr>
              <a:t>是按一定的宫调（乐调）、曲牌（曲谱）写成的韵文，</a:t>
            </a:r>
            <a:r>
              <a:rPr lang="zh-CN" altLang="en-US" sz="2800" b="1" dirty="0">
                <a:latin typeface="宋体" panose="02010600030101010101" pitchFamily="2" charset="-122"/>
              </a:rPr>
              <a:t>是元杂剧的</a:t>
            </a:r>
            <a:r>
              <a:rPr lang="zh-CN" altLang="en-US" sz="2800" b="1" dirty="0">
                <a:solidFill>
                  <a:srgbClr val="FF0000"/>
                </a:solidFill>
                <a:latin typeface="宋体" panose="02010600030101010101" pitchFamily="2" charset="-122"/>
              </a:rPr>
              <a:t>主要</a:t>
            </a:r>
            <a:r>
              <a:rPr lang="zh-CN" altLang="en-US" sz="2800" b="1" dirty="0">
                <a:latin typeface="宋体" panose="02010600030101010101" pitchFamily="2" charset="-122"/>
              </a:rPr>
              <a:t>部分。</a:t>
            </a:r>
            <a:r>
              <a:rPr lang="zh-CN" altLang="en-US" sz="2800" b="1" dirty="0">
                <a:solidFill>
                  <a:srgbClr val="0000FF"/>
                </a:solidFill>
                <a:latin typeface="宋体" panose="02010600030101010101" pitchFamily="2" charset="-122"/>
                <a:sym typeface="+mn-ea"/>
              </a:rPr>
              <a:t>元杂剧规定一折戏只能唱同一宫调的一套曲子，首尾一韵。</a:t>
            </a:r>
            <a:endParaRPr lang="zh-CN" altLang="en-US" sz="2800" b="1" dirty="0">
              <a:latin typeface="宋体" panose="02010600030101010101" pitchFamily="2" charset="-122"/>
            </a:endParaRPr>
          </a:p>
        </p:txBody>
      </p:sp>
      <p:sp>
        <p:nvSpPr>
          <p:cNvPr id="4" name="文本框 2"/>
          <p:cNvSpPr txBox="1"/>
          <p:nvPr/>
        </p:nvSpPr>
        <p:spPr>
          <a:xfrm>
            <a:off x="1165860" y="4357688"/>
            <a:ext cx="8004175" cy="13836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宋体" panose="02010600030101010101" pitchFamily="2" charset="-122"/>
                <a:sym typeface="宋体" panose="02010600030101010101" pitchFamily="2" charset="-122"/>
              </a:rPr>
              <a:t>    </a:t>
            </a:r>
            <a:r>
              <a:rPr lang="zh-CN" altLang="en-US" sz="2800" b="1" dirty="0">
                <a:solidFill>
                  <a:srgbClr val="FF0000"/>
                </a:solidFill>
                <a:latin typeface="宋体" panose="02010600030101010101" pitchFamily="2" charset="-122"/>
                <a:sym typeface="宋体" panose="02010600030101010101" pitchFamily="2" charset="-122"/>
              </a:rPr>
              <a:t>曲谱</a:t>
            </a:r>
            <a:r>
              <a:rPr lang="zh-CN" altLang="en-US" sz="2800" b="1" dirty="0">
                <a:latin typeface="宋体" panose="02010600030101010101" pitchFamily="2" charset="-122"/>
                <a:sym typeface="宋体" panose="02010600030101010101" pitchFamily="2" charset="-122"/>
              </a:rPr>
              <a:t>是固定的，戏曲家按谱填词即可。还规定</a:t>
            </a:r>
            <a:r>
              <a:rPr lang="zh-CN" altLang="en-US" sz="2800" b="1" dirty="0">
                <a:solidFill>
                  <a:srgbClr val="FF0000"/>
                </a:solidFill>
                <a:latin typeface="宋体" panose="02010600030101010101" pitchFamily="2" charset="-122"/>
                <a:sym typeface="宋体" panose="02010600030101010101" pitchFamily="2" charset="-122"/>
              </a:rPr>
              <a:t>一本戏由一个角色唱到底</a:t>
            </a:r>
            <a:r>
              <a:rPr lang="zh-CN" altLang="en-US" sz="2800" b="1" dirty="0">
                <a:latin typeface="宋体" panose="02010600030101010101" pitchFamily="2" charset="-122"/>
                <a:sym typeface="宋体" panose="02010600030101010101" pitchFamily="2" charset="-122"/>
              </a:rPr>
              <a:t>，其他演员只有道白。男主角唱的叫</a:t>
            </a:r>
            <a:r>
              <a:rPr lang="zh-CN" altLang="en-US" sz="2800" b="1" dirty="0">
                <a:solidFill>
                  <a:srgbClr val="FF0000"/>
                </a:solidFill>
                <a:latin typeface="宋体" panose="02010600030101010101" pitchFamily="2" charset="-122"/>
                <a:sym typeface="宋体" panose="02010600030101010101" pitchFamily="2" charset="-122"/>
              </a:rPr>
              <a:t>末本</a:t>
            </a:r>
            <a:r>
              <a:rPr lang="zh-CN" altLang="en-US" sz="2800" b="1" dirty="0">
                <a:latin typeface="宋体" panose="02010600030101010101" pitchFamily="2" charset="-122"/>
                <a:sym typeface="宋体" panose="02010600030101010101" pitchFamily="2" charset="-122"/>
              </a:rPr>
              <a:t>，女主角唱的叫</a:t>
            </a:r>
            <a:r>
              <a:rPr lang="zh-CN" altLang="en-US" sz="2800" b="1" dirty="0">
                <a:solidFill>
                  <a:srgbClr val="FF0000"/>
                </a:solidFill>
                <a:latin typeface="宋体" panose="02010600030101010101" pitchFamily="2" charset="-122"/>
                <a:sym typeface="宋体" panose="02010600030101010101" pitchFamily="2" charset="-122"/>
              </a:rPr>
              <a:t>旦本</a:t>
            </a:r>
            <a:r>
              <a:rPr lang="zh-CN" altLang="en-US" sz="2800" b="1" dirty="0">
                <a:latin typeface="宋体" panose="02010600030101010101" pitchFamily="2" charset="-122"/>
                <a:sym typeface="宋体" panose="02010600030101010101" pitchFamily="2" charset="-122"/>
              </a:rPr>
              <a:t>。</a:t>
            </a:r>
            <a:endParaRPr lang="zh-CN" altLang="en-US" sz="2800" dirty="0"/>
          </a:p>
        </p:txBody>
      </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Rectangle 2"/>
          <p:cNvSpPr>
            <a:spLocks noChangeArrowheads="1"/>
          </p:cNvSpPr>
          <p:nvPr/>
        </p:nvSpPr>
        <p:spPr bwMode="auto">
          <a:xfrm>
            <a:off x="1070610" y="1044575"/>
            <a:ext cx="7807325" cy="22453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白</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又叫</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宾白</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即剧中人物的台词、道白。因杂剧以唱为主，故把道白称为“宾”。</a:t>
            </a:r>
            <a:r>
              <a:rPr kumimoji="0" lang="zh-CN" altLang="en-US" sz="2800" b="1" i="0" u="none" strike="noStrike" kern="1200" cap="none" spc="0" normalizeH="0" baseline="0" noProof="1">
                <a:ln>
                  <a:noFill/>
                </a:ln>
                <a:solidFill>
                  <a:srgbClr val="FF0000"/>
                </a:solidFill>
                <a:effectLst/>
                <a:uLnTx/>
                <a:uFillTx/>
                <a:latin typeface="Tahoma" panose="020B0604030504040204" pitchFamily="34" charset="0"/>
                <a:ea typeface="宋体" panose="02010600030101010101" pitchFamily="2" charset="-122"/>
                <a:cs typeface="+mn-cs"/>
                <a:sym typeface="+mn-ea"/>
              </a:rPr>
              <a:t>宾白</a:t>
            </a:r>
            <a:r>
              <a:rPr kumimoji="0" lang="zh-CN" altLang="en-US" sz="2800" b="1"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sym typeface="+mn-ea"/>
              </a:rPr>
              <a:t>又分以下四种：</a:t>
            </a:r>
            <a:r>
              <a:rPr kumimoji="0" lang="zh-CN" altLang="en-US" sz="2800" b="1" i="0" u="none" strike="noStrike" kern="1200" cap="none" spc="0" normalizeH="0" baseline="0" noProof="1">
                <a:ln>
                  <a:noFill/>
                </a:ln>
                <a:solidFill>
                  <a:srgbClr val="0000FF"/>
                </a:solidFill>
                <a:effectLst/>
                <a:uLnTx/>
                <a:uFillTx/>
                <a:latin typeface="Tahoma" panose="020B0604030504040204" pitchFamily="34" charset="0"/>
                <a:ea typeface="宋体" panose="02010600030101010101" pitchFamily="2" charset="-122"/>
                <a:cs typeface="+mn-cs"/>
                <a:sym typeface="+mn-ea"/>
              </a:rPr>
              <a:t>对白</a:t>
            </a:r>
            <a:r>
              <a:rPr kumimoji="0" lang="zh-CN" altLang="en-US" sz="2800" b="1"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sym typeface="+mn-ea"/>
              </a:rPr>
              <a:t>，人物对话；</a:t>
            </a:r>
            <a:r>
              <a:rPr kumimoji="0" lang="zh-CN" altLang="en-US" sz="2800" b="1" i="0" u="none" strike="noStrike" kern="1200" cap="none" spc="0" normalizeH="0" baseline="0" noProof="1">
                <a:ln>
                  <a:noFill/>
                </a:ln>
                <a:solidFill>
                  <a:srgbClr val="0000FF"/>
                </a:solidFill>
                <a:effectLst/>
                <a:uLnTx/>
                <a:uFillTx/>
                <a:latin typeface="Tahoma" panose="020B0604030504040204" pitchFamily="34" charset="0"/>
                <a:ea typeface="宋体" panose="02010600030101010101" pitchFamily="2" charset="-122"/>
                <a:cs typeface="+mn-cs"/>
                <a:sym typeface="+mn-ea"/>
              </a:rPr>
              <a:t>独白</a:t>
            </a:r>
            <a:r>
              <a:rPr kumimoji="0" lang="zh-CN" altLang="en-US" sz="2800" b="1"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sym typeface="+mn-ea"/>
              </a:rPr>
              <a:t>，人物自叙；</a:t>
            </a:r>
            <a:r>
              <a:rPr kumimoji="0" lang="zh-CN" altLang="en-US" sz="2800" b="1" i="0" u="none" strike="noStrike" kern="1200" cap="none" spc="0" normalizeH="0" baseline="0" noProof="1">
                <a:ln>
                  <a:noFill/>
                </a:ln>
                <a:solidFill>
                  <a:srgbClr val="0000FF"/>
                </a:solidFill>
                <a:effectLst/>
                <a:uLnTx/>
                <a:uFillTx/>
                <a:latin typeface="Tahoma" panose="020B0604030504040204" pitchFamily="34" charset="0"/>
                <a:ea typeface="宋体" panose="02010600030101010101" pitchFamily="2" charset="-122"/>
                <a:cs typeface="+mn-cs"/>
                <a:sym typeface="+mn-ea"/>
              </a:rPr>
              <a:t>旁白</a:t>
            </a:r>
            <a:r>
              <a:rPr kumimoji="0" lang="zh-CN" altLang="en-US" sz="2800" b="1"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sym typeface="+mn-ea"/>
              </a:rPr>
              <a:t>，背过别的人物自叙心理话；</a:t>
            </a:r>
            <a:r>
              <a:rPr kumimoji="0" lang="zh-CN" altLang="en-US" sz="2800" b="1" i="0" u="none" strike="noStrike" kern="1200" cap="none" spc="0" normalizeH="0" baseline="0" noProof="1">
                <a:ln>
                  <a:noFill/>
                </a:ln>
                <a:solidFill>
                  <a:srgbClr val="0000FF"/>
                </a:solidFill>
                <a:effectLst/>
                <a:uLnTx/>
                <a:uFillTx/>
                <a:latin typeface="Tahoma" panose="020B0604030504040204" pitchFamily="34" charset="0"/>
                <a:ea typeface="宋体" panose="02010600030101010101" pitchFamily="2" charset="-122"/>
                <a:cs typeface="+mn-cs"/>
                <a:sym typeface="+mn-ea"/>
              </a:rPr>
              <a:t>带白</a:t>
            </a:r>
            <a:r>
              <a:rPr kumimoji="0" lang="zh-CN" altLang="en-US" sz="2800" b="1"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sym typeface="+mn-ea"/>
              </a:rPr>
              <a:t>，唱词中的插话。</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2" name="Group 3"/>
          <p:cNvGrpSpPr/>
          <p:nvPr/>
        </p:nvGrpSpPr>
        <p:grpSpPr>
          <a:xfrm>
            <a:off x="1199198" y="115888"/>
            <a:ext cx="2890837" cy="642937"/>
            <a:chOff x="2304" y="432"/>
            <a:chExt cx="1344" cy="480"/>
          </a:xfrm>
        </p:grpSpPr>
        <p:sp>
          <p:nvSpPr>
            <p:cNvPr id="15373" name="Oval 4"/>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15374" name="Text Box 5"/>
            <p:cNvSpPr txBox="1"/>
            <p:nvPr/>
          </p:nvSpPr>
          <p:spPr>
            <a:xfrm>
              <a:off x="2541" y="476"/>
              <a:ext cx="871" cy="436"/>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体裁特点</a:t>
              </a:r>
              <a:endParaRPr lang="zh-CN" altLang="en-US" b="1" dirty="0">
                <a:solidFill>
                  <a:srgbClr val="663300"/>
                </a:solidFill>
                <a:ea typeface="楷体_GB2312" pitchFamily="49" charset="-122"/>
              </a:endParaRPr>
            </a:p>
          </p:txBody>
        </p:sp>
      </p:grpSp>
      <p:pic>
        <p:nvPicPr>
          <p:cNvPr id="15364" name="Picture 6" descr="图片1a"/>
          <p:cNvPicPr>
            <a:picLocks noChangeAspect="1"/>
          </p:cNvPicPr>
          <p:nvPr/>
        </p:nvPicPr>
        <p:blipFill>
          <a:blip r:embed="rId1"/>
          <a:stretch>
            <a:fillRect/>
          </a:stretch>
        </p:blipFill>
        <p:spPr>
          <a:xfrm rot="1188229">
            <a:off x="9436735" y="1066800"/>
            <a:ext cx="1716088" cy="1385888"/>
          </a:xfrm>
          <a:prstGeom prst="rect">
            <a:avLst/>
          </a:prstGeom>
          <a:noFill/>
          <a:ln w="9525">
            <a:noFill/>
          </a:ln>
        </p:spPr>
      </p:pic>
      <p:pic>
        <p:nvPicPr>
          <p:cNvPr id="15365" name="Picture 7" descr="图片1"/>
          <p:cNvPicPr>
            <a:picLocks noChangeAspect="1"/>
          </p:cNvPicPr>
          <p:nvPr/>
        </p:nvPicPr>
        <p:blipFill>
          <a:blip r:embed="rId2"/>
          <a:stretch>
            <a:fillRect/>
          </a:stretch>
        </p:blipFill>
        <p:spPr>
          <a:xfrm>
            <a:off x="8714423" y="152400"/>
            <a:ext cx="1571625" cy="1393825"/>
          </a:xfrm>
          <a:prstGeom prst="rect">
            <a:avLst/>
          </a:prstGeom>
          <a:noFill/>
          <a:ln w="9525">
            <a:noFill/>
          </a:ln>
        </p:spPr>
      </p:pic>
      <p:pic>
        <p:nvPicPr>
          <p:cNvPr id="15366" name="Picture 8" descr="图片1"/>
          <p:cNvPicPr>
            <a:picLocks noChangeAspect="1"/>
          </p:cNvPicPr>
          <p:nvPr/>
        </p:nvPicPr>
        <p:blipFill>
          <a:blip r:embed="rId2"/>
          <a:stretch>
            <a:fillRect/>
          </a:stretch>
        </p:blipFill>
        <p:spPr>
          <a:xfrm>
            <a:off x="9347835" y="2133600"/>
            <a:ext cx="1828800" cy="1622425"/>
          </a:xfrm>
          <a:prstGeom prst="rect">
            <a:avLst/>
          </a:prstGeom>
          <a:noFill/>
          <a:ln w="9525">
            <a:noFill/>
          </a:ln>
        </p:spPr>
      </p:pic>
      <p:sp>
        <p:nvSpPr>
          <p:cNvPr id="15367" name="WordArt 9"/>
          <p:cNvSpPr>
            <a:spLocks noTextEdit="1"/>
          </p:cNvSpPr>
          <p:nvPr/>
        </p:nvSpPr>
        <p:spPr>
          <a:xfrm>
            <a:off x="8985885" y="381000"/>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元</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5368" name="WordArt 10"/>
          <p:cNvSpPr>
            <a:spLocks noTextEdit="1"/>
          </p:cNvSpPr>
          <p:nvPr/>
        </p:nvSpPr>
        <p:spPr>
          <a:xfrm>
            <a:off x="9851073" y="1268413"/>
            <a:ext cx="903287"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5369" name="WordArt 11"/>
          <p:cNvSpPr>
            <a:spLocks noTextEdit="1"/>
          </p:cNvSpPr>
          <p:nvPr/>
        </p:nvSpPr>
        <p:spPr>
          <a:xfrm>
            <a:off x="9708198" y="2514600"/>
            <a:ext cx="903287"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剧</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pic>
        <p:nvPicPr>
          <p:cNvPr id="15370" name="Picture 12" descr="未命名-19"/>
          <p:cNvPicPr>
            <a:picLocks noChangeAspect="1"/>
          </p:cNvPicPr>
          <p:nvPr/>
        </p:nvPicPr>
        <p:blipFill>
          <a:blip r:embed="rId3"/>
          <a:stretch>
            <a:fillRect/>
          </a:stretch>
        </p:blipFill>
        <p:spPr>
          <a:xfrm>
            <a:off x="9038273" y="3657600"/>
            <a:ext cx="2111375" cy="2895600"/>
          </a:xfrm>
          <a:prstGeom prst="rect">
            <a:avLst/>
          </a:prstGeom>
          <a:noFill/>
          <a:ln w="9525">
            <a:noFill/>
          </a:ln>
        </p:spPr>
      </p:pic>
      <p:sp>
        <p:nvSpPr>
          <p:cNvPr id="15371" name="文本框 2"/>
          <p:cNvSpPr txBox="1"/>
          <p:nvPr/>
        </p:nvSpPr>
        <p:spPr>
          <a:xfrm>
            <a:off x="1127760" y="3413125"/>
            <a:ext cx="7850188" cy="18148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sym typeface="宋体" panose="02010600030101010101" pitchFamily="2" charset="-122"/>
              </a:rPr>
              <a:t>    如</a:t>
            </a:r>
            <a:r>
              <a:rPr lang="en-US" altLang="zh-CN" sz="2800" b="1" dirty="0">
                <a:latin typeface="宋体" panose="02010600030101010101" pitchFamily="2" charset="-122"/>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窦娥冤</a:t>
            </a:r>
            <a:r>
              <a:rPr lang="en-US" altLang="zh-CN" sz="2800" b="1" dirty="0">
                <a:latin typeface="宋体" panose="02010600030101010101" pitchFamily="2" charset="-122"/>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第一折里赛卢医第一次上场念：“行医有斟酌，下药依本草；死的医不活。活的医死了”。然后自报姓名、籍贯、身份之类。这是元杂剧的一种程式，可以看出话本说唱的影响。</a:t>
            </a:r>
            <a:endParaRPr lang="zh-CN" altLang="en-US" sz="2800" dirty="0"/>
          </a:p>
        </p:txBody>
      </p:sp>
      <p:sp>
        <p:nvSpPr>
          <p:cNvPr id="15372" name="文本框 5"/>
          <p:cNvSpPr txBox="1"/>
          <p:nvPr/>
        </p:nvSpPr>
        <p:spPr>
          <a:xfrm>
            <a:off x="1127760" y="5359400"/>
            <a:ext cx="7750175" cy="13836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solidFill>
                  <a:srgbClr val="FF0000"/>
                </a:solidFill>
                <a:latin typeface="宋体" panose="02010600030101010101" pitchFamily="2" charset="-122"/>
                <a:sym typeface="宋体" panose="02010600030101010101" pitchFamily="2" charset="-122"/>
              </a:rPr>
              <a:t>    </a:t>
            </a:r>
            <a:r>
              <a:rPr lang="zh-CN" altLang="en-US" sz="2800" b="1" dirty="0">
                <a:solidFill>
                  <a:srgbClr val="FF0000"/>
                </a:solidFill>
                <a:latin typeface="宋体" panose="02010600030101010101" pitchFamily="2" charset="-122"/>
                <a:sym typeface="宋体" panose="02010600030101010101" pitchFamily="2" charset="-122"/>
              </a:rPr>
              <a:t>冲场白</a:t>
            </a:r>
            <a:r>
              <a:rPr lang="zh-CN" altLang="en-US" sz="2800" b="1" dirty="0">
                <a:latin typeface="宋体" panose="02010600030101010101" pitchFamily="2" charset="-122"/>
                <a:sym typeface="宋体" panose="02010600030101010101" pitchFamily="2" charset="-122"/>
              </a:rPr>
              <a:t>是角色再次上场的说白。</a:t>
            </a:r>
            <a:r>
              <a:rPr lang="zh-CN" altLang="en-US" sz="2800" b="1" dirty="0">
                <a:solidFill>
                  <a:srgbClr val="FF0000"/>
                </a:solidFill>
                <a:latin typeface="宋体" panose="02010600030101010101" pitchFamily="2" charset="-122"/>
                <a:sym typeface="宋体" panose="02010600030101010101" pitchFamily="2" charset="-122"/>
              </a:rPr>
              <a:t>背白</a:t>
            </a:r>
            <a:r>
              <a:rPr lang="zh-CN" altLang="en-US" sz="2800" b="1" dirty="0">
                <a:latin typeface="宋体" panose="02010600030101010101" pitchFamily="2" charset="-122"/>
                <a:sym typeface="宋体" panose="02010600030101010101" pitchFamily="2" charset="-122"/>
              </a:rPr>
              <a:t>是角色背着同台其他角色向观众的独白。</a:t>
            </a:r>
            <a:r>
              <a:rPr lang="zh-CN" altLang="en-US" sz="2800" b="1" dirty="0">
                <a:solidFill>
                  <a:srgbClr val="FF0000"/>
                </a:solidFill>
                <a:latin typeface="宋体" panose="02010600030101010101" pitchFamily="2" charset="-122"/>
                <a:sym typeface="宋体" panose="02010600030101010101" pitchFamily="2" charset="-122"/>
              </a:rPr>
              <a:t>带白</a:t>
            </a:r>
            <a:r>
              <a:rPr lang="zh-CN" altLang="en-US" sz="2800" b="1" dirty="0">
                <a:latin typeface="宋体" panose="02010600030101010101" pitchFamily="2" charset="-122"/>
                <a:sym typeface="宋体" panose="02010600030101010101" pitchFamily="2" charset="-122"/>
              </a:rPr>
              <a:t>是插在曲词中的道白。</a:t>
            </a:r>
            <a:endParaRPr lang="zh-CN" altLang="en-US" sz="2800"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14338"/>
                                        </p:tgtEl>
                                        <p:attrNameLst>
                                          <p:attrName>style.visibility</p:attrName>
                                        </p:attrNameLst>
                                      </p:cBhvr>
                                      <p:to>
                                        <p:strVal val="visible"/>
                                      </p:to>
                                    </p:set>
                                    <p:animEffect transition="in" filter="barn(inHorizontal)">
                                      <p:cBhvr>
                                        <p:cTn id="11"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775460" y="3051175"/>
            <a:ext cx="7704138" cy="583565"/>
          </a:xfrm>
          <a:prstGeom prst="rect">
            <a:avLst/>
          </a:prstGeom>
          <a:noFill/>
        </p:spPr>
        <p:txBody>
          <a:bodyPr>
            <a:spAutoFit/>
          </a:bodyPr>
          <a:lstStyle/>
          <a:p>
            <a:pPr marR="0" defTabSz="914400">
              <a:buClrTx/>
              <a:buSzTx/>
              <a:defRPr/>
            </a:pPr>
            <a:r>
              <a:rPr kumimoji="0" lang="en-US" altLang="zh-CN" sz="3200" b="1" kern="1200" cap="none" spc="0" normalizeH="0" baseline="0" noProof="0" dirty="0">
                <a:solidFill>
                  <a:srgbClr val="FF0000"/>
                </a:solidFill>
                <a:latin typeface="+mn-ea"/>
                <a:ea typeface="+mn-ea"/>
                <a:cs typeface="+mn-cs"/>
                <a:sym typeface="+mn-ea"/>
              </a:rPr>
              <a:t>  </a:t>
            </a:r>
            <a:r>
              <a:rPr kumimoji="0" lang="zh-CN" altLang="en-US" sz="3200" b="1" kern="1200" cap="none" spc="0" normalizeH="0" baseline="0" noProof="0" dirty="0">
                <a:solidFill>
                  <a:srgbClr val="FF0000"/>
                </a:solidFill>
                <a:latin typeface="+mn-ea"/>
                <a:ea typeface="+mn-ea"/>
                <a:cs typeface="+mn-cs"/>
                <a:sym typeface="+mn-ea"/>
              </a:rPr>
              <a:t>科</a:t>
            </a:r>
            <a:r>
              <a:rPr kumimoji="0" lang="zh-CN" altLang="en-US" sz="3200" b="1" kern="1200" cap="none" spc="0" normalizeH="0" baseline="0" noProof="0" dirty="0">
                <a:latin typeface="+mn-ea"/>
                <a:ea typeface="+mn-ea"/>
                <a:cs typeface="+mn-cs"/>
                <a:sym typeface="+mn-ea"/>
              </a:rPr>
              <a:t>又叫</a:t>
            </a:r>
            <a:r>
              <a:rPr kumimoji="0" lang="zh-CN" altLang="en-US" sz="3200" b="1" kern="1200" cap="none" spc="0" normalizeH="0" baseline="0" noProof="0" dirty="0">
                <a:solidFill>
                  <a:srgbClr val="CC0000"/>
                </a:solidFill>
                <a:latin typeface="+mn-ea"/>
                <a:ea typeface="+mn-ea"/>
                <a:cs typeface="+mn-cs"/>
                <a:sym typeface="+mn-ea"/>
              </a:rPr>
              <a:t>科范</a:t>
            </a:r>
            <a:r>
              <a:rPr kumimoji="0" lang="zh-CN" altLang="en-US" sz="3200" b="1" kern="1200" cap="none" spc="0" normalizeH="0" baseline="0" noProof="0" dirty="0">
                <a:latin typeface="+mn-ea"/>
                <a:ea typeface="+mn-ea"/>
                <a:cs typeface="+mn-cs"/>
                <a:sym typeface="+mn-ea"/>
              </a:rPr>
              <a:t>，指戏剧动作的总称。</a:t>
            </a:r>
            <a:endParaRPr kumimoji="0" lang="zh-CN" altLang="en-US" sz="3200" b="1" kern="1200" cap="none" spc="0" normalizeH="0" baseline="0" noProof="0" dirty="0">
              <a:latin typeface="+mn-ea"/>
              <a:ea typeface="+mn-ea"/>
              <a:cs typeface="+mn-cs"/>
              <a:sym typeface="+mn-ea"/>
            </a:endParaRPr>
          </a:p>
        </p:txBody>
      </p:sp>
      <p:grpSp>
        <p:nvGrpSpPr>
          <p:cNvPr id="3" name="Group 9"/>
          <p:cNvGrpSpPr/>
          <p:nvPr/>
        </p:nvGrpSpPr>
        <p:grpSpPr>
          <a:xfrm>
            <a:off x="1270635" y="404813"/>
            <a:ext cx="2857500" cy="708025"/>
            <a:chOff x="2304" y="432"/>
            <a:chExt cx="1344" cy="480"/>
          </a:xfrm>
        </p:grpSpPr>
        <p:sp>
          <p:nvSpPr>
            <p:cNvPr id="16394" name="Oval 10"/>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2800" dirty="0"/>
            </a:p>
          </p:txBody>
        </p:sp>
        <p:sp>
          <p:nvSpPr>
            <p:cNvPr id="16395" name="Text Box 11"/>
            <p:cNvSpPr txBox="1"/>
            <p:nvPr/>
          </p:nvSpPr>
          <p:spPr>
            <a:xfrm>
              <a:off x="2532" y="474"/>
              <a:ext cx="889" cy="396"/>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体裁特点</a:t>
              </a:r>
              <a:endParaRPr lang="zh-CN" altLang="en-US" b="1" dirty="0">
                <a:solidFill>
                  <a:srgbClr val="663300"/>
                </a:solidFill>
                <a:ea typeface="楷体_GB2312" pitchFamily="49" charset="-122"/>
              </a:endParaRPr>
            </a:p>
          </p:txBody>
        </p:sp>
      </p:grpSp>
      <p:sp>
        <p:nvSpPr>
          <p:cNvPr id="16388" name="WordArt 10"/>
          <p:cNvSpPr>
            <a:spLocks noTextEdit="1"/>
          </p:cNvSpPr>
          <p:nvPr/>
        </p:nvSpPr>
        <p:spPr>
          <a:xfrm>
            <a:off x="9851073" y="1471613"/>
            <a:ext cx="903287"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6389" name="WordArt 11"/>
          <p:cNvSpPr>
            <a:spLocks noTextEdit="1"/>
          </p:cNvSpPr>
          <p:nvPr/>
        </p:nvSpPr>
        <p:spPr>
          <a:xfrm>
            <a:off x="9843135" y="2720975"/>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剧</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5" name="文本框 4"/>
          <p:cNvSpPr txBox="1"/>
          <p:nvPr/>
        </p:nvSpPr>
        <p:spPr>
          <a:xfrm>
            <a:off x="911860" y="1557338"/>
            <a:ext cx="10152063"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en-US" b="1" dirty="0">
                <a:solidFill>
                  <a:srgbClr val="FF0000"/>
                </a:solidFill>
                <a:latin typeface="Tahoma" panose="020B0604030504040204" pitchFamily="34" charset="0"/>
                <a:sym typeface="+mn-ea"/>
              </a:rPr>
              <a:t>        宾白</a:t>
            </a:r>
            <a:r>
              <a:rPr lang="en-US" altLang="en-US" b="1" dirty="0">
                <a:latin typeface="Tahoma" panose="020B0604030504040204" pitchFamily="34" charset="0"/>
                <a:sym typeface="+mn-ea"/>
              </a:rPr>
              <a:t>是元杂剧中重要的有机组成部分。</a:t>
            </a:r>
            <a:r>
              <a:rPr lang="en-US" altLang="en-US" b="1" dirty="0">
                <a:solidFill>
                  <a:srgbClr val="0000FF"/>
                </a:solidFill>
                <a:latin typeface="Tahoma" panose="020B0604030504040204" pitchFamily="34" charset="0"/>
                <a:sym typeface="+mn-ea"/>
              </a:rPr>
              <a:t>所谓“曲白相生，方尽剧情之妙”，</a:t>
            </a:r>
            <a:r>
              <a:rPr lang="en-US" altLang="en-US" b="1" dirty="0">
                <a:latin typeface="Tahoma" panose="020B0604030504040204" pitchFamily="34" charset="0"/>
                <a:sym typeface="+mn-ea"/>
              </a:rPr>
              <a:t>正说明这一点。</a:t>
            </a:r>
            <a:endParaRPr lang="en-US" altLang="en-US" b="1" dirty="0">
              <a:latin typeface="Tahoma" panose="020B0604030504040204" pitchFamily="34" charset="0"/>
              <a:sym typeface="+mn-ea"/>
            </a:endParaRPr>
          </a:p>
        </p:txBody>
      </p:sp>
      <p:sp>
        <p:nvSpPr>
          <p:cNvPr id="6" name="文本框 5"/>
          <p:cNvSpPr txBox="1"/>
          <p:nvPr/>
        </p:nvSpPr>
        <p:spPr>
          <a:xfrm>
            <a:off x="1991360" y="3951288"/>
            <a:ext cx="557688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Calibri" panose="020F0502020204030204" pitchFamily="34" charset="0"/>
              </a:rPr>
              <a:t>①动作表演，如</a:t>
            </a:r>
            <a:r>
              <a:rPr lang="zh-CN" altLang="en-US" b="1" dirty="0">
                <a:latin typeface="宋体" panose="02010600030101010101" pitchFamily="2" charset="-122"/>
                <a:sym typeface="宋体" panose="02010600030101010101" pitchFamily="2" charset="-122"/>
              </a:rPr>
              <a:t>“把盏科”。</a:t>
            </a:r>
            <a:endParaRPr lang="zh-CN" altLang="en-US" b="1" dirty="0">
              <a:latin typeface="Calibri" panose="020F0502020204030204" pitchFamily="34" charset="0"/>
            </a:endParaRPr>
          </a:p>
        </p:txBody>
      </p:sp>
      <p:sp>
        <p:nvSpPr>
          <p:cNvPr id="7" name="文本框 6"/>
          <p:cNvSpPr txBox="1"/>
          <p:nvPr/>
        </p:nvSpPr>
        <p:spPr>
          <a:xfrm>
            <a:off x="1991360" y="4618038"/>
            <a:ext cx="7859713"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Calibri" panose="020F0502020204030204" pitchFamily="34" charset="0"/>
              </a:rPr>
              <a:t>②某种特殊的情感表演，</a:t>
            </a:r>
            <a:r>
              <a:rPr lang="zh-CN" altLang="en-US" b="1" dirty="0">
                <a:latin typeface="宋体" panose="02010600030101010101" pitchFamily="2" charset="-122"/>
                <a:sym typeface="宋体" panose="02010600030101010101" pitchFamily="2" charset="-122"/>
              </a:rPr>
              <a:t>如“笑科”。</a:t>
            </a:r>
            <a:endParaRPr lang="zh-CN" altLang="en-US" b="1" dirty="0">
              <a:latin typeface="Calibri" panose="020F0502020204030204" pitchFamily="34" charset="0"/>
            </a:endParaRPr>
          </a:p>
        </p:txBody>
      </p:sp>
      <p:sp>
        <p:nvSpPr>
          <p:cNvPr id="8" name="文本框 7"/>
          <p:cNvSpPr txBox="1"/>
          <p:nvPr/>
        </p:nvSpPr>
        <p:spPr>
          <a:xfrm>
            <a:off x="1991360" y="5283200"/>
            <a:ext cx="9072563"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③某种特定的舞台音响效果，如</a:t>
            </a:r>
            <a:r>
              <a:rPr lang="en-US" altLang="zh-CN" b="1" dirty="0">
                <a:latin typeface="宋体" panose="02010600030101010101" pitchFamily="2" charset="-122"/>
              </a:rPr>
              <a:t>“</a:t>
            </a:r>
            <a:r>
              <a:rPr lang="zh-CN" altLang="en-US" b="1" dirty="0">
                <a:latin typeface="宋体" panose="02010600030101010101" pitchFamily="2" charset="-122"/>
              </a:rPr>
              <a:t>内做风科</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内做雁叫科</a:t>
            </a:r>
            <a:r>
              <a:rPr lang="en-US" altLang="zh-CN" b="1" dirty="0">
                <a:latin typeface="宋体" panose="02010600030101010101" pitchFamily="2" charset="-122"/>
              </a:rPr>
              <a:t>”</a:t>
            </a:r>
            <a:r>
              <a:rPr lang="zh-CN" altLang="en-US" b="1" dirty="0">
                <a:latin typeface="宋体" panose="02010600030101010101" pitchFamily="2" charset="-122"/>
              </a:rPr>
              <a:t>。</a:t>
            </a:r>
            <a:endParaRPr lang="zh-CN" altLang="en-US"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WordArt 2"/>
          <p:cNvSpPr>
            <a:spLocks noTextEdit="1"/>
          </p:cNvSpPr>
          <p:nvPr/>
        </p:nvSpPr>
        <p:spPr>
          <a:xfrm>
            <a:off x="9768523" y="188913"/>
            <a:ext cx="719137" cy="1223962"/>
          </a:xfrm>
          <a:prstGeom prst="rect">
            <a:avLst/>
          </a:prstGeom>
        </p:spPr>
        <p:txBody>
          <a:bodyPr wrap="none" fromWordArt="1">
            <a:prstTxWarp prst="textCascadeUp">
              <a:avLst>
                <a:gd name="adj" fmla="val 61421"/>
              </a:avLst>
            </a:prstTxWarp>
            <a:normAutofit/>
            <a:scene3d>
              <a:camera prst="legacyPerspectiveFront">
                <a:rot lat="20520000" lon="1080000" rev="0"/>
              </a:camera>
              <a:lightRig rig="legacyFlat3" dir="r"/>
            </a:scene3d>
            <a:sp3d extrusionH="430200" prstMaterial="legacyMatte">
              <a:extrusionClr>
                <a:srgbClr val="FF6600"/>
              </a:extrusionClr>
            </a:sp3d>
          </a:bodyPr>
          <a:p>
            <a:pPr algn="ctr" eaLnBrk="0" hangingPunct="0"/>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17092" name="AutoShape 4"/>
          <p:cNvSpPr>
            <a:spLocks noChangeArrowheads="1"/>
          </p:cNvSpPr>
          <p:nvPr/>
        </p:nvSpPr>
        <p:spPr bwMode="auto">
          <a:xfrm>
            <a:off x="1481773" y="44450"/>
            <a:ext cx="4038600" cy="1066800"/>
          </a:xfrm>
          <a:prstGeom prst="cloudCallout">
            <a:avLst>
              <a:gd name="adj1" fmla="val 74333"/>
              <a:gd name="adj2" fmla="val 87648"/>
            </a:avLst>
          </a:prstGeom>
          <a:solidFill>
            <a:srgbClr val="FFFF00"/>
          </a:solidFill>
          <a:ln w="9525">
            <a:solidFill>
              <a:schemeClr val="tx1"/>
            </a:solidFill>
            <a:round/>
          </a:ln>
          <a:effectLst>
            <a:outerShdw dist="35921" dir="2700000" algn="ctr" rotWithShape="0">
              <a:schemeClr val="bg2"/>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幼圆" panose="02010509060101010101" pitchFamily="49" charset="-122"/>
                <a:cs typeface="+mn-cs"/>
              </a:rPr>
              <a:t>考考你</a:t>
            </a:r>
            <a:endParaRPr kumimoji="0" lang="zh-CN" altLang="en-US" sz="4400" b="0"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幼圆" panose="02010509060101010101" pitchFamily="49" charset="-122"/>
              <a:cs typeface="+mn-cs"/>
            </a:endParaRPr>
          </a:p>
        </p:txBody>
      </p:sp>
      <p:sp>
        <p:nvSpPr>
          <p:cNvPr id="217093" name="Rectangle 5"/>
          <p:cNvSpPr/>
          <p:nvPr/>
        </p:nvSpPr>
        <p:spPr>
          <a:xfrm>
            <a:off x="1846898" y="1703388"/>
            <a:ext cx="8856662" cy="113728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请以课文为例说说哪些是唱词？哪些是科介？哪些是宾白？</a:t>
            </a:r>
            <a:r>
              <a:rPr lang="zh-CN" altLang="en-US" sz="3600" b="1" dirty="0">
                <a:latin typeface="宋体" panose="02010600030101010101" pitchFamily="2" charset="-122"/>
              </a:rPr>
              <a:t> </a:t>
            </a:r>
            <a:endParaRPr lang="zh-CN" altLang="en-US" sz="3600" b="1" dirty="0">
              <a:latin typeface="宋体" panose="02010600030101010101" pitchFamily="2" charset="-122"/>
            </a:endParaRPr>
          </a:p>
        </p:txBody>
      </p:sp>
      <p:sp>
        <p:nvSpPr>
          <p:cNvPr id="217094" name="Rectangle 6"/>
          <p:cNvSpPr/>
          <p:nvPr/>
        </p:nvSpPr>
        <p:spPr>
          <a:xfrm>
            <a:off x="1488123" y="3344863"/>
            <a:ext cx="9215437" cy="26765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00FF"/>
                </a:solidFill>
                <a:latin typeface="宋体" panose="02010600030101010101" pitchFamily="2" charset="-122"/>
              </a:rPr>
              <a:t>唱词</a:t>
            </a:r>
            <a:r>
              <a:rPr lang="en-US" altLang="zh-CN" sz="2800" b="1" dirty="0">
                <a:latin typeface="宋体" panose="02010600030101010101" pitchFamily="2" charset="-122"/>
              </a:rPr>
              <a:t>——[</a:t>
            </a:r>
            <a:r>
              <a:rPr lang="zh-CN" altLang="en-US" sz="2800" b="1" dirty="0">
                <a:latin typeface="宋体" panose="02010600030101010101" pitchFamily="2" charset="-122"/>
              </a:rPr>
              <a:t>正宫</a:t>
            </a:r>
            <a:r>
              <a:rPr lang="en-US" altLang="zh-CN" sz="2800" b="1" dirty="0">
                <a:latin typeface="宋体" panose="02010600030101010101" pitchFamily="2" charset="-122"/>
              </a:rPr>
              <a:t>][</a:t>
            </a:r>
            <a:r>
              <a:rPr lang="zh-CN" altLang="en-US" sz="2800" b="1" dirty="0">
                <a:latin typeface="宋体" panose="02010600030101010101" pitchFamily="2" charset="-122"/>
              </a:rPr>
              <a:t>端正好</a:t>
            </a:r>
            <a:r>
              <a:rPr lang="en-US" altLang="zh-CN" sz="2800" b="1" dirty="0">
                <a:latin typeface="宋体" panose="02010600030101010101" pitchFamily="2" charset="-122"/>
              </a:rPr>
              <a:t>]</a:t>
            </a:r>
            <a:r>
              <a:rPr lang="zh-CN" altLang="en-US" sz="2800" b="1" dirty="0">
                <a:latin typeface="宋体" panose="02010600030101010101" pitchFamily="2" charset="-122"/>
              </a:rPr>
              <a:t>没来由犯王法，不提防遭型宪，叫声屈动地惊天。   </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solidFill>
                  <a:srgbClr val="0000FF"/>
                </a:solidFill>
                <a:latin typeface="宋体" panose="02010600030101010101" pitchFamily="2" charset="-122"/>
              </a:rPr>
              <a:t>科介</a:t>
            </a:r>
            <a:r>
              <a:rPr lang="en-US" altLang="zh-CN" sz="2800" b="1" dirty="0">
                <a:latin typeface="宋体" panose="02010600030101010101" pitchFamily="2" charset="-122"/>
              </a:rPr>
              <a:t>——</a:t>
            </a:r>
            <a:r>
              <a:rPr lang="zh-CN" altLang="en-US" sz="2800" b="1" dirty="0">
                <a:latin typeface="宋体" panose="02010600030101010101" pitchFamily="2" charset="-122"/>
              </a:rPr>
              <a:t>（净扮公人，鼓三通、锣三下</a:t>
            </a:r>
            <a:r>
              <a:rPr lang="zh-CN" altLang="en-US" sz="2800" b="1" dirty="0">
                <a:solidFill>
                  <a:srgbClr val="FF0000"/>
                </a:solidFill>
                <a:latin typeface="宋体" panose="02010600030101010101" pitchFamily="2" charset="-122"/>
              </a:rPr>
              <a:t>科</a:t>
            </a:r>
            <a:r>
              <a:rPr lang="zh-CN" altLang="en-US" sz="2800" b="1" dirty="0">
                <a:latin typeface="宋体" panose="02010600030101010101" pitchFamily="2" charset="-122"/>
              </a:rPr>
              <a:t>。刽子磨旗、提刀，押正旦带枷上。）</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solidFill>
                  <a:srgbClr val="0000FF"/>
                </a:solidFill>
                <a:latin typeface="宋体" panose="02010600030101010101" pitchFamily="2" charset="-122"/>
              </a:rPr>
              <a:t>宾白</a:t>
            </a:r>
            <a:r>
              <a:rPr lang="en-US" altLang="zh-CN" sz="2800" b="1" dirty="0">
                <a:latin typeface="宋体" panose="02010600030101010101" pitchFamily="2" charset="-122"/>
              </a:rPr>
              <a:t>——</a:t>
            </a:r>
            <a:r>
              <a:rPr lang="zh-CN" altLang="en-US" sz="2800" b="1" dirty="0">
                <a:latin typeface="宋体" panose="02010600030101010101" pitchFamily="2" charset="-122"/>
              </a:rPr>
              <a:t>下官监斩官是也。今日处决犯人，着做公的把住巷口，休放往来人闲走。 </a:t>
            </a:r>
            <a:endParaRPr lang="zh-CN" altLang="en-US"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0" fill="hold"/>
                                        <p:tgtEl>
                                          <p:spTgt spid="17410"/>
                                        </p:tgtEl>
                                        <p:attrNameLst>
                                          <p:attrName>ppt_w</p:attrName>
                                        </p:attrNameLst>
                                      </p:cBhvr>
                                      <p:tavLst>
                                        <p:tav tm="0" fmla="#ppt_w*sin(2.5*pi*$)">
                                          <p:val>
                                            <p:fltVal val="0.000000"/>
                                          </p:val>
                                        </p:tav>
                                        <p:tav tm="100000">
                                          <p:val>
                                            <p:fltVal val="1.000000"/>
                                          </p:val>
                                        </p:tav>
                                      </p:tavLst>
                                    </p:anim>
                                    <p:anim calcmode="lin" valueType="num">
                                      <p:cBhvr>
                                        <p:cTn id="8" dur="5000" fill="hold"/>
                                        <p:tgtEl>
                                          <p:spTgt spid="174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17093"/>
                                        </p:tgtEl>
                                        <p:attrNameLst>
                                          <p:attrName>style.visibility</p:attrName>
                                        </p:attrNameLst>
                                      </p:cBhvr>
                                      <p:to>
                                        <p:strVal val="visible"/>
                                      </p:to>
                                    </p:set>
                                    <p:anim calcmode="lin" valueType="num">
                                      <p:cBhvr>
                                        <p:cTn id="13" dur="500" fill="hold"/>
                                        <p:tgtEl>
                                          <p:spTgt spid="217093"/>
                                        </p:tgtEl>
                                        <p:attrNameLst>
                                          <p:attrName>ppt_w</p:attrName>
                                        </p:attrNameLst>
                                      </p:cBhvr>
                                      <p:tavLst>
                                        <p:tav tm="0">
                                          <p:val>
                                            <p:fltVal val="0.000000"/>
                                          </p:val>
                                        </p:tav>
                                        <p:tav tm="100000">
                                          <p:val>
                                            <p:strVal val="#ppt_w"/>
                                          </p:val>
                                        </p:tav>
                                      </p:tavLst>
                                    </p:anim>
                                    <p:anim calcmode="lin" valueType="num">
                                      <p:cBhvr>
                                        <p:cTn id="14" dur="500" fill="hold"/>
                                        <p:tgtEl>
                                          <p:spTgt spid="217093"/>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17094"/>
                                        </p:tgtEl>
                                        <p:attrNameLst>
                                          <p:attrName>style.visibility</p:attrName>
                                        </p:attrNameLst>
                                      </p:cBhvr>
                                      <p:to>
                                        <p:strVal val="visible"/>
                                      </p:to>
                                    </p:set>
                                    <p:animEffect transition="in" filter="barn(inHorizontal)">
                                      <p:cBhvr>
                                        <p:cTn id="19" dur="500"/>
                                        <p:tgtEl>
                                          <p:spTgt spid="217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bldLvl="0" animBg="1"/>
      <p:bldP spid="21709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5"/>
          <p:cNvGrpSpPr/>
          <p:nvPr/>
        </p:nvGrpSpPr>
        <p:grpSpPr>
          <a:xfrm>
            <a:off x="838835" y="188913"/>
            <a:ext cx="4465638" cy="757237"/>
            <a:chOff x="2304" y="432"/>
            <a:chExt cx="1344" cy="480"/>
          </a:xfrm>
        </p:grpSpPr>
        <p:sp>
          <p:nvSpPr>
            <p:cNvPr id="18439" name="Oval 6"/>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18440" name="Text Box 7"/>
            <p:cNvSpPr txBox="1"/>
            <p:nvPr/>
          </p:nvSpPr>
          <p:spPr>
            <a:xfrm>
              <a:off x="2502" y="487"/>
              <a:ext cx="948" cy="3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663300"/>
                  </a:solidFill>
                  <a:ea typeface="楷体_GB2312" pitchFamily="49" charset="-122"/>
                </a:rPr>
                <a:t>五、元杂剧角色</a:t>
              </a:r>
              <a:endParaRPr lang="zh-CN" altLang="en-US" b="1" dirty="0">
                <a:solidFill>
                  <a:srgbClr val="663300"/>
                </a:solidFill>
                <a:ea typeface="楷体_GB2312" pitchFamily="49" charset="-122"/>
              </a:endParaRPr>
            </a:p>
          </p:txBody>
        </p:sp>
      </p:grpSp>
      <p:sp>
        <p:nvSpPr>
          <p:cNvPr id="18435" name="WordArt 13"/>
          <p:cNvSpPr>
            <a:spLocks noTextEdit="1"/>
          </p:cNvSpPr>
          <p:nvPr/>
        </p:nvSpPr>
        <p:spPr>
          <a:xfrm>
            <a:off x="1140460" y="2198688"/>
            <a:ext cx="901700" cy="838200"/>
          </a:xfrm>
          <a:prstGeom prst="rect">
            <a:avLst/>
          </a:prstGeom>
        </p:spPr>
        <p:txBody>
          <a:bodyPr wrap="none" fromWordArt="1">
            <a:prstTxWarp prst="textPlain">
              <a:avLst>
                <a:gd name="adj" fmla="val 50000"/>
              </a:avLst>
            </a:prstTxWarp>
            <a:normAutofit/>
          </a:bodyPr>
          <a:p>
            <a:pPr algn="ctr" eaLnBrk="0" hangingPunct="0"/>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5375" name="Rectangle 15"/>
          <p:cNvSpPr>
            <a:spLocks noChangeArrowheads="1"/>
          </p:cNvSpPr>
          <p:nvPr/>
        </p:nvSpPr>
        <p:spPr bwMode="auto">
          <a:xfrm>
            <a:off x="1415098" y="1905000"/>
            <a:ext cx="8497888" cy="310769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末（生）：</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是男角，男主角叫</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正末</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，还有副末、冲末、大末、小末等。</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旦：</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是女角，女主角叫</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正旦</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，还有贴旦、花旦、老旦、小旦等。</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净：</a:t>
            </a:r>
            <a:r>
              <a:rPr kumimoji="0" lang="zh-CN" altLang="en-US" sz="2800" b="1" i="0" u="none" strike="noStrike" kern="1200" cap="none" spc="0" normalizeH="0" baseline="0" noProof="1">
                <a:ln>
                  <a:noFill/>
                </a:ln>
                <a:solidFill>
                  <a:srgbClr val="0000FF"/>
                </a:solidFill>
                <a:effectLst/>
                <a:uLnTx/>
                <a:uFillTx/>
                <a:latin typeface="宋体" panose="02010600030101010101" pitchFamily="2" charset="-122"/>
                <a:ea typeface="宋体" panose="02010600030101010101" pitchFamily="2" charset="-122"/>
                <a:cs typeface="+mn-cs"/>
                <a:sym typeface="+mn-ea"/>
              </a:rPr>
              <a:t>俗称“大花脸”</a:t>
            </a:r>
            <a:r>
              <a:rPr kumimoji="0" lang="zh-CN" altLang="en-US" sz="2800" b="1" i="0" u="none" strike="noStrike" kern="1200" cap="none" spc="0" normalizeH="0" baseline="0" noProof="1">
                <a:ln>
                  <a:noFill/>
                </a:ln>
                <a:solidFill>
                  <a:schemeClr val="tx1"/>
                </a:solidFill>
                <a:effectLst/>
                <a:uLnTx/>
                <a:uFillTx/>
                <a:latin typeface="仿宋_GB2312" pitchFamily="49" charset="-122"/>
                <a:ea typeface="仿宋_GB2312" pitchFamily="49" charset="-122"/>
                <a:cs typeface="+mn-cs"/>
                <a:sym typeface="+mn-ea"/>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多扮刚勇人物或喜剧角色，有净、副净、二净之别。</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丑：</a:t>
            </a:r>
            <a:r>
              <a:rPr kumimoji="0" lang="zh-CN" altLang="en-US" sz="2800" b="1" i="0" u="none" strike="noStrike" kern="1200" cap="none" spc="0" normalizeH="0" baseline="0" noProof="1">
                <a:ln>
                  <a:noFill/>
                </a:ln>
                <a:solidFill>
                  <a:srgbClr val="0000FF"/>
                </a:solidFill>
                <a:effectLst/>
                <a:uLnTx/>
                <a:uFillTx/>
                <a:latin typeface="宋体" panose="02010600030101010101" pitchFamily="2" charset="-122"/>
                <a:ea typeface="宋体" panose="02010600030101010101" pitchFamily="2" charset="-122"/>
                <a:cs typeface="+mn-cs"/>
                <a:sym typeface="+mn-ea"/>
              </a:rPr>
              <a:t>俗称“小花脸”</a:t>
            </a:r>
            <a:r>
              <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mn-ea"/>
              </a:rPr>
              <a:t>，大抵扮演男次要人物。</a:t>
            </a:r>
            <a:endPar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 name="文本框 2"/>
          <p:cNvSpPr txBox="1"/>
          <p:nvPr/>
        </p:nvSpPr>
        <p:spPr>
          <a:xfrm>
            <a:off x="3804285" y="981075"/>
            <a:ext cx="73329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i="1" dirty="0">
                <a:solidFill>
                  <a:srgbClr val="0000FF"/>
                </a:solidFill>
                <a:latin typeface="宋体" panose="02010600030101010101" pitchFamily="2" charset="-122"/>
                <a:sym typeface="宋体" panose="02010600030101010101" pitchFamily="2" charset="-122"/>
              </a:rPr>
              <a:t>元杂剧角色大致可分为</a:t>
            </a:r>
            <a:r>
              <a:rPr lang="zh-CN" altLang="en-US" sz="2800" b="1" i="1" dirty="0">
                <a:solidFill>
                  <a:srgbClr val="FF0000"/>
                </a:solidFill>
                <a:latin typeface="宋体" panose="02010600030101010101" pitchFamily="2" charset="-122"/>
                <a:sym typeface="宋体" panose="02010600030101010101" pitchFamily="2" charset="-122"/>
              </a:rPr>
              <a:t>末、旦、净、杂</a:t>
            </a:r>
            <a:r>
              <a:rPr lang="zh-CN" altLang="en-US" sz="2800" b="1" i="1" dirty="0">
                <a:solidFill>
                  <a:srgbClr val="0000FF"/>
                </a:solidFill>
                <a:latin typeface="宋体" panose="02010600030101010101" pitchFamily="2" charset="-122"/>
                <a:sym typeface="宋体" panose="02010600030101010101" pitchFamily="2" charset="-122"/>
              </a:rPr>
              <a:t>四类。</a:t>
            </a:r>
            <a:endParaRPr lang="zh-CN" altLang="en-US" sz="2800" b="1" i="1" dirty="0">
              <a:solidFill>
                <a:srgbClr val="0000FF"/>
              </a:solidFill>
              <a:latin typeface="宋体" panose="02010600030101010101" pitchFamily="2" charset="-122"/>
              <a:sym typeface="宋体" panose="02010600030101010101" pitchFamily="2" charset="-122"/>
            </a:endParaRPr>
          </a:p>
        </p:txBody>
      </p:sp>
      <p:sp>
        <p:nvSpPr>
          <p:cNvPr id="4" name="文本框 3"/>
          <p:cNvSpPr txBox="1"/>
          <p:nvPr/>
        </p:nvSpPr>
        <p:spPr>
          <a:xfrm>
            <a:off x="1487329" y="5213689"/>
            <a:ext cx="8609330" cy="1383665"/>
          </a:xfrm>
          <a:prstGeom prst="rect">
            <a:avLst/>
          </a:prstGeom>
          <a:noFill/>
        </p:spPr>
        <p:txBody>
          <a:bodyPr>
            <a:spAutoFit/>
            <a:scene3d>
              <a:camera prst="orthographicFront"/>
              <a:lightRig rig="threePt" dir="t"/>
            </a:scene3d>
          </a:bodyPr>
          <a:lstStyle/>
          <a:p>
            <a:pPr marR="0" defTabSz="914400">
              <a:buClrTx/>
              <a:buSzTx/>
              <a:buFontTx/>
              <a:defRPr/>
            </a:pPr>
            <a:r>
              <a:rPr kumimoji="0" lang="zh-CN" altLang="en-US" sz="2800" b="1" kern="1200" cap="none" spc="0" normalizeH="0" baseline="0" noProof="0" dirty="0">
                <a:solidFill>
                  <a:srgbClr val="FF0000"/>
                </a:solidFill>
                <a:latin typeface="+mn-ea"/>
                <a:ea typeface="+mn-ea"/>
                <a:cs typeface="+mn-cs"/>
                <a:sym typeface="+mn-ea"/>
              </a:rPr>
              <a:t>杂：</a:t>
            </a:r>
            <a:r>
              <a:rPr kumimoji="0" lang="zh-CN" altLang="en-US" sz="2800" b="1" kern="1200" cap="none" spc="0" normalizeH="0" baseline="0" noProof="0" dirty="0">
                <a:latin typeface="+mn-ea"/>
                <a:ea typeface="+mn-ea"/>
                <a:cs typeface="+mn-cs"/>
                <a:sym typeface="+mn-ea"/>
              </a:rPr>
              <a:t>是以职务身份为名的杂角：孤（官员）、祗（</a:t>
            </a:r>
            <a:r>
              <a:rPr kumimoji="0" lang="en-US" altLang="zh-CN" sz="2800" b="1" kern="1200" cap="none" spc="0" normalizeH="0" baseline="0" noProof="0" dirty="0" err="1">
                <a:latin typeface="+mn-ea"/>
                <a:ea typeface="+mn-ea"/>
                <a:cs typeface="+mn-cs"/>
                <a:sym typeface="+mn-ea"/>
              </a:rPr>
              <a:t>zhī</a:t>
            </a:r>
            <a:r>
              <a:rPr kumimoji="0" lang="zh-CN" altLang="en-US" sz="2800" b="1" kern="1200" cap="none" spc="0" normalizeH="0" baseline="0" noProof="0" dirty="0">
                <a:latin typeface="+mn-ea"/>
                <a:ea typeface="+mn-ea"/>
                <a:cs typeface="+mn-cs"/>
                <a:sym typeface="+mn-ea"/>
              </a:rPr>
              <a:t>）从（侍从）、孛老（老头）、卜儿（老妇）、徕儿（小孩）、细酸（书生）、邦老（盗贼流氓）等。</a:t>
            </a:r>
            <a:endParaRPr kumimoji="0" lang="zh-CN" altLang="en-US" sz="2800" b="1" kern="1200" cap="none" spc="0" normalizeH="0" baseline="0" noProof="0" dirty="0">
              <a:latin typeface="+mn-ea"/>
              <a:ea typeface="+mn-ea"/>
              <a:cs typeface="+mn-cs"/>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375"/>
                                        </p:tgtEl>
                                        <p:attrNameLst>
                                          <p:attrName>style.visibility</p:attrName>
                                        </p:attrNameLst>
                                      </p:cBhvr>
                                      <p:to>
                                        <p:strVal val="visible"/>
                                      </p:to>
                                    </p:set>
                                    <p:anim calcmode="lin" valueType="num">
                                      <p:cBhvr additive="base">
                                        <p:cTn id="18" dur="500" fill="hold"/>
                                        <p:tgtEl>
                                          <p:spTgt spid="15375"/>
                                        </p:tgtEl>
                                        <p:attrNameLst>
                                          <p:attrName>ppt_x</p:attrName>
                                        </p:attrNameLst>
                                      </p:cBhvr>
                                      <p:tavLst>
                                        <p:tav tm="0">
                                          <p:val>
                                            <p:strVal val="#ppt_x"/>
                                          </p:val>
                                        </p:tav>
                                        <p:tav tm="100000">
                                          <p:val>
                                            <p:strVal val="#ppt_x"/>
                                          </p:val>
                                        </p:tav>
                                      </p:tavLst>
                                    </p:anim>
                                    <p:anim calcmode="lin" valueType="num">
                                      <p:cBhvr additive="base">
                                        <p:cTn id="19" dur="500" fill="hold"/>
                                        <p:tgtEl>
                                          <p:spTgt spid="1537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5"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58" name="图片 29697" descr="092"/>
          <p:cNvPicPr>
            <a:picLocks noChangeAspect="1"/>
          </p:cNvPicPr>
          <p:nvPr/>
        </p:nvPicPr>
        <p:blipFill>
          <a:blip r:embed="rId1"/>
          <a:stretch>
            <a:fillRect/>
          </a:stretch>
        </p:blipFill>
        <p:spPr>
          <a:xfrm>
            <a:off x="695960" y="-15875"/>
            <a:ext cx="4759325" cy="6889750"/>
          </a:xfrm>
          <a:prstGeom prst="rect">
            <a:avLst/>
          </a:prstGeom>
          <a:noFill/>
          <a:ln w="9525">
            <a:noFill/>
          </a:ln>
        </p:spPr>
      </p:pic>
      <p:sp>
        <p:nvSpPr>
          <p:cNvPr id="19459" name="文本框 29698"/>
          <p:cNvSpPr txBox="1"/>
          <p:nvPr/>
        </p:nvSpPr>
        <p:spPr>
          <a:xfrm>
            <a:off x="6063298" y="1273175"/>
            <a:ext cx="4484687" cy="23069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生行</a:t>
            </a:r>
            <a:r>
              <a:rPr lang="zh-CN" altLang="en-US" sz="3600" b="1" dirty="0">
                <a:latin typeface="宋体" panose="02010600030101010101" pitchFamily="2" charset="-122"/>
              </a:rPr>
              <a:t>，扮演</a:t>
            </a:r>
            <a:r>
              <a:rPr lang="zh-CN" altLang="en-US" sz="3600" b="1" dirty="0">
                <a:solidFill>
                  <a:schemeClr val="tx2"/>
                </a:solidFill>
                <a:latin typeface="宋体" panose="02010600030101010101" pitchFamily="2" charset="-122"/>
              </a:rPr>
              <a:t>男性</a:t>
            </a:r>
            <a:r>
              <a:rPr lang="zh-CN" altLang="en-US" sz="3600" b="1" dirty="0">
                <a:latin typeface="宋体" panose="02010600030101010101" pitchFamily="2" charset="-122"/>
              </a:rPr>
              <a:t>角色的一种行当，其中包括</a:t>
            </a:r>
            <a:r>
              <a:rPr lang="zh-CN" altLang="en-US" sz="3600" b="1" dirty="0">
                <a:solidFill>
                  <a:schemeClr val="tx2"/>
                </a:solidFill>
                <a:latin typeface="宋体" panose="02010600030101010101" pitchFamily="2" charset="-122"/>
              </a:rPr>
              <a:t>老生</a:t>
            </a:r>
            <a:r>
              <a:rPr lang="zh-CN" altLang="en-US" sz="3600" b="1" dirty="0">
                <a:latin typeface="宋体" panose="02010600030101010101" pitchFamily="2" charset="-122"/>
              </a:rPr>
              <a:t>、</a:t>
            </a:r>
            <a:r>
              <a:rPr lang="zh-CN" altLang="en-US" sz="3600" b="1" dirty="0">
                <a:solidFill>
                  <a:schemeClr val="tx2"/>
                </a:solidFill>
                <a:latin typeface="宋体" panose="02010600030101010101" pitchFamily="2" charset="-122"/>
              </a:rPr>
              <a:t>小生</a:t>
            </a:r>
            <a:r>
              <a:rPr lang="zh-CN" altLang="en-US" sz="3600" b="1" dirty="0">
                <a:latin typeface="宋体" panose="02010600030101010101" pitchFamily="2" charset="-122"/>
              </a:rPr>
              <a:t>（文小生、武小生）。</a:t>
            </a:r>
            <a:endParaRPr lang="zh-CN" altLang="en-US" sz="3600" b="1" dirty="0">
              <a:latin typeface="宋体" panose="02010600030101010101" pitchFamily="2"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2" name="图片 30721" descr="304"/>
          <p:cNvPicPr>
            <a:picLocks noChangeAspect="1"/>
          </p:cNvPicPr>
          <p:nvPr/>
        </p:nvPicPr>
        <p:blipFill>
          <a:blip r:embed="rId1"/>
          <a:stretch>
            <a:fillRect/>
          </a:stretch>
        </p:blipFill>
        <p:spPr>
          <a:xfrm>
            <a:off x="695960" y="100013"/>
            <a:ext cx="4559300" cy="6569075"/>
          </a:xfrm>
          <a:prstGeom prst="rect">
            <a:avLst/>
          </a:prstGeom>
          <a:noFill/>
          <a:ln w="9525">
            <a:noFill/>
          </a:ln>
        </p:spPr>
      </p:pic>
      <p:sp>
        <p:nvSpPr>
          <p:cNvPr id="20483" name="文本框 30722"/>
          <p:cNvSpPr txBox="1"/>
          <p:nvPr/>
        </p:nvSpPr>
        <p:spPr>
          <a:xfrm>
            <a:off x="5591810" y="1797050"/>
            <a:ext cx="5029200"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a:t>
            </a:r>
            <a:r>
              <a:rPr lang="zh-CN" altLang="en-US" sz="3600" b="1" dirty="0">
                <a:solidFill>
                  <a:srgbClr val="FF0000"/>
                </a:solidFill>
                <a:latin typeface="宋体" panose="02010600030101010101" pitchFamily="2" charset="-122"/>
              </a:rPr>
              <a:t>老生</a:t>
            </a:r>
            <a:r>
              <a:rPr lang="zh-CN" altLang="en-US" b="1" dirty="0">
                <a:latin typeface="宋体" panose="02010600030101010101" pitchFamily="2" charset="-122"/>
              </a:rPr>
              <a:t>，</a:t>
            </a:r>
            <a:r>
              <a:rPr lang="zh-CN" altLang="en-US" sz="3600" b="1" dirty="0">
                <a:latin typeface="宋体" panose="02010600030101010101" pitchFamily="2" charset="-122"/>
              </a:rPr>
              <a:t>中老年人物。因戴胡须，又称须生。</a:t>
            </a:r>
            <a:endParaRPr lang="zh-CN" altLang="en-US" sz="3600" b="1" dirty="0">
              <a:latin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7" name="图片 31746" descr="dajiao-9"/>
          <p:cNvPicPr>
            <a:picLocks noChangeAspect="1"/>
          </p:cNvPicPr>
          <p:nvPr/>
        </p:nvPicPr>
        <p:blipFill>
          <a:blip r:embed="rId1"/>
          <a:stretch>
            <a:fillRect/>
          </a:stretch>
        </p:blipFill>
        <p:spPr>
          <a:xfrm>
            <a:off x="1665923" y="0"/>
            <a:ext cx="4259262" cy="5067300"/>
          </a:xfrm>
          <a:prstGeom prst="rect">
            <a:avLst/>
          </a:prstGeom>
          <a:noFill/>
          <a:ln w="9525">
            <a:noFill/>
          </a:ln>
        </p:spPr>
      </p:pic>
      <p:pic>
        <p:nvPicPr>
          <p:cNvPr id="31748" name="图片 31747" descr="338"/>
          <p:cNvPicPr>
            <a:picLocks noChangeAspect="1"/>
          </p:cNvPicPr>
          <p:nvPr/>
        </p:nvPicPr>
        <p:blipFill>
          <a:blip r:embed="rId2"/>
          <a:stretch>
            <a:fillRect/>
          </a:stretch>
        </p:blipFill>
        <p:spPr>
          <a:xfrm>
            <a:off x="6382385" y="0"/>
            <a:ext cx="4176713" cy="5067300"/>
          </a:xfrm>
          <a:prstGeom prst="rect">
            <a:avLst/>
          </a:prstGeom>
          <a:noFill/>
          <a:ln w="9525">
            <a:noFill/>
          </a:ln>
        </p:spPr>
      </p:pic>
      <p:sp>
        <p:nvSpPr>
          <p:cNvPr id="17412" name="文本框 31748"/>
          <p:cNvSpPr txBox="1"/>
          <p:nvPr/>
        </p:nvSpPr>
        <p:spPr>
          <a:xfrm>
            <a:off x="1580513" y="5221604"/>
            <a:ext cx="8480425" cy="1198880"/>
          </a:xfrm>
          <a:prstGeom prst="rect">
            <a:avLst/>
          </a:prstGeom>
          <a:noFill/>
          <a:ln w="9525">
            <a:noFill/>
          </a:ln>
        </p:spPr>
        <p:txBody>
          <a:bodyPr>
            <a:spAutoFit/>
            <a:scene3d>
              <a:camera prst="orthographicFront"/>
              <a:lightRig rig="threePt" dir="t"/>
            </a:scene3d>
          </a:bodyPr>
          <a:lstStyle/>
          <a:p>
            <a:pPr marR="0" defTabSz="914400">
              <a:buClrTx/>
              <a:buSzTx/>
              <a:defRPr/>
            </a:pPr>
            <a:r>
              <a:rPr kumimoji="0" lang="en-US" altLang="zh-CN" sz="3600" b="1" kern="1200" cap="none" spc="0" normalizeH="0" baseline="0" noProof="1">
                <a:latin typeface="宋体" panose="02010600030101010101" pitchFamily="2" charset="-122"/>
                <a:ea typeface="宋体" panose="02010600030101010101" pitchFamily="2" charset="-122"/>
                <a:cs typeface="+mn-cs"/>
              </a:rPr>
              <a:t>    </a:t>
            </a:r>
            <a:r>
              <a:rPr kumimoji="0" lang="zh-CN" altLang="en-US" sz="3600" b="1" kern="1200" cap="none" spc="0" normalizeH="0" baseline="0" noProof="1">
                <a:solidFill>
                  <a:srgbClr val="FF0000"/>
                </a:solidFill>
                <a:latin typeface="宋体" panose="02010600030101010101" pitchFamily="2" charset="-122"/>
                <a:ea typeface="宋体" panose="02010600030101010101" pitchFamily="2" charset="-122"/>
                <a:cs typeface="+mn-cs"/>
              </a:rPr>
              <a:t>小生</a:t>
            </a:r>
            <a:r>
              <a:rPr kumimoji="0" lang="zh-CN" altLang="en-US" sz="3600" b="1" kern="1200" cap="none" spc="0" normalizeH="0" baseline="0" noProof="1">
                <a:latin typeface="宋体" panose="02010600030101010101" pitchFamily="2" charset="-122"/>
                <a:ea typeface="宋体" panose="02010600030101010101" pitchFamily="2" charset="-122"/>
                <a:cs typeface="+mn-cs"/>
              </a:rPr>
              <a:t>，青年人物，不挂胡须，分文小生、武小生。</a:t>
            </a:r>
            <a:endParaRPr kumimoji="0" lang="zh-CN" altLang="en-US" sz="3600" b="1" kern="1200" cap="none" spc="0" normalizeH="0" baseline="0" noProof="1">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8"/>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4098" name="Rectangle 2"/>
          <p:cNvSpPr/>
          <p:nvPr/>
        </p:nvSpPr>
        <p:spPr>
          <a:xfrm>
            <a:off x="1653223" y="1568450"/>
            <a:ext cx="8886825" cy="2319338"/>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3600" b="1" dirty="0">
                <a:solidFill>
                  <a:schemeClr val="accent2"/>
                </a:solidFill>
                <a:latin typeface="黑体" panose="02010609060101010101" pitchFamily="49" charset="-122"/>
                <a:ea typeface="黑体" panose="02010609060101010101" pitchFamily="49" charset="-122"/>
              </a:rPr>
              <a:t>1.</a:t>
            </a:r>
            <a:r>
              <a:rPr lang="zh-CN" altLang="en-US" sz="3600" b="1" dirty="0">
                <a:solidFill>
                  <a:schemeClr val="accent2"/>
                </a:solidFill>
                <a:latin typeface="黑体" panose="02010609060101010101" pitchFamily="49" charset="-122"/>
                <a:ea typeface="黑体" panose="02010609060101010101" pitchFamily="49" charset="-122"/>
              </a:rPr>
              <a:t>戏剧是一种</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艺术；它是借助</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 、</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 、</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等艺术手段</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，揭示社会矛盾，反映社会生活。</a:t>
            </a:r>
            <a:endParaRPr lang="zh-CN" altLang="en-US" sz="3600" b="1" dirty="0">
              <a:solidFill>
                <a:schemeClr val="accent2"/>
              </a:solidFill>
              <a:latin typeface="黑体" panose="02010609060101010101" pitchFamily="49" charset="-122"/>
              <a:ea typeface="黑体" panose="02010609060101010101" pitchFamily="49" charset="-122"/>
            </a:endParaRPr>
          </a:p>
        </p:txBody>
      </p:sp>
      <p:sp>
        <p:nvSpPr>
          <p:cNvPr id="123907" name="Text Box 3"/>
          <p:cNvSpPr txBox="1"/>
          <p:nvPr/>
        </p:nvSpPr>
        <p:spPr>
          <a:xfrm>
            <a:off x="4699635" y="1500188"/>
            <a:ext cx="245745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综合性舞台</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123908" name="Text Box 4"/>
          <p:cNvSpPr txBox="1"/>
          <p:nvPr/>
        </p:nvSpPr>
        <p:spPr>
          <a:xfrm>
            <a:off x="7639685" y="2084388"/>
            <a:ext cx="108108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美术</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123909" name="Text Box 5"/>
          <p:cNvSpPr txBox="1"/>
          <p:nvPr/>
        </p:nvSpPr>
        <p:spPr>
          <a:xfrm>
            <a:off x="6061710" y="2084388"/>
            <a:ext cx="1095375"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舞蹈</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123910" name="Text Box 6"/>
          <p:cNvSpPr txBox="1"/>
          <p:nvPr/>
        </p:nvSpPr>
        <p:spPr>
          <a:xfrm>
            <a:off x="4226560" y="2084388"/>
            <a:ext cx="1133475"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音乐</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123911" name="Text Box 7"/>
          <p:cNvSpPr txBox="1"/>
          <p:nvPr/>
        </p:nvSpPr>
        <p:spPr>
          <a:xfrm>
            <a:off x="2321560" y="2084388"/>
            <a:ext cx="115728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文学</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123912" name="Text Box 8"/>
          <p:cNvSpPr txBox="1"/>
          <p:nvPr/>
        </p:nvSpPr>
        <p:spPr>
          <a:xfrm>
            <a:off x="3027998" y="2668588"/>
            <a:ext cx="353060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黑体" panose="02010609060101010101" pitchFamily="49" charset="-122"/>
                <a:ea typeface="黑体" panose="02010609060101010101" pitchFamily="49" charset="-122"/>
              </a:rPr>
              <a:t>塑造舞台艺术形象</a:t>
            </a:r>
            <a:endParaRPr lang="zh-CN" altLang="en-US" b="1" dirty="0">
              <a:solidFill>
                <a:srgbClr val="FF0000"/>
              </a:solidFill>
              <a:latin typeface="黑体" panose="02010609060101010101" pitchFamily="49" charset="-122"/>
              <a:ea typeface="黑体" panose="02010609060101010101" pitchFamily="49" charset="-122"/>
            </a:endParaRPr>
          </a:p>
        </p:txBody>
      </p:sp>
      <p:pic>
        <p:nvPicPr>
          <p:cNvPr id="4105" name="Picture 11" descr="1509407_860141"/>
          <p:cNvPicPr>
            <a:picLocks noChangeAspect="1"/>
          </p:cNvPicPr>
          <p:nvPr/>
        </p:nvPicPr>
        <p:blipFill>
          <a:blip r:embed="rId1"/>
          <a:stretch>
            <a:fillRect/>
          </a:stretch>
        </p:blipFill>
        <p:spPr>
          <a:xfrm>
            <a:off x="7639685" y="203200"/>
            <a:ext cx="3209925" cy="1365250"/>
          </a:xfrm>
          <a:prstGeom prst="rect">
            <a:avLst/>
          </a:prstGeom>
          <a:noFill/>
          <a:ln w="9525">
            <a:noFill/>
          </a:ln>
        </p:spPr>
      </p:pic>
      <p:sp>
        <p:nvSpPr>
          <p:cNvPr id="6146" name="Rectangle 2"/>
          <p:cNvSpPr>
            <a:spLocks noGrp="1"/>
          </p:cNvSpPr>
          <p:nvPr/>
        </p:nvSpPr>
        <p:spPr>
          <a:xfrm>
            <a:off x="1834198" y="490538"/>
            <a:ext cx="4227512" cy="792162"/>
          </a:xfrm>
          <a:prstGeom prst="rect">
            <a:avLst/>
          </a:prstGeom>
          <a:noFill/>
          <a:ln w="9525">
            <a:noFill/>
          </a:ln>
        </p:spPr>
        <p:txBody>
          <a:bodyPr anchor="b"/>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sz="4800" b="1" dirty="0">
                <a:latin typeface="宋体" panose="02010600030101010101" pitchFamily="2" charset="-122"/>
              </a:rPr>
              <a:t>戏剧是什么？</a:t>
            </a:r>
            <a:endParaRPr lang="zh-CN" altLang="en-US" sz="4800" b="1" dirty="0">
              <a:latin typeface="宋体" panose="02010600030101010101" pitchFamily="2" charset="-122"/>
            </a:endParaRPr>
          </a:p>
        </p:txBody>
      </p:sp>
      <p:sp>
        <p:nvSpPr>
          <p:cNvPr id="6148" name="Text Box 4"/>
          <p:cNvSpPr txBox="1"/>
          <p:nvPr/>
        </p:nvSpPr>
        <p:spPr>
          <a:xfrm>
            <a:off x="4350385" y="3944938"/>
            <a:ext cx="5591175" cy="2245360"/>
          </a:xfrm>
          <a:prstGeom prst="rect">
            <a:avLst/>
          </a:prstGeom>
          <a:noFill/>
          <a:ln w="9525" cap="flat" cmpd="sng">
            <a:solidFill>
              <a:srgbClr val="FF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rPr>
              <a:t>文学（剧本）</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latin typeface="宋体" panose="02010600030101010101" pitchFamily="2" charset="-122"/>
              </a:rPr>
              <a:t>音乐（伴奏、音响效果、唱腔）</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latin typeface="宋体" panose="02010600030101010101" pitchFamily="2" charset="-122"/>
              </a:rPr>
              <a:t>美术、雕塑（布景、灯光、舞台）</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latin typeface="宋体" panose="02010600030101010101" pitchFamily="2" charset="-122"/>
              </a:rPr>
              <a:t>舞蹈（动作、姿态）</a:t>
            </a:r>
            <a:endParaRPr lang="zh-CN" altLang="en-US" sz="2800" b="1" dirty="0">
              <a:latin typeface="宋体" panose="02010600030101010101" pitchFamily="2" charset="-122"/>
            </a:endParaRPr>
          </a:p>
          <a:p>
            <a:pPr marL="0" lvl="0" indent="0" eaLnBrk="1" hangingPunct="1">
              <a:spcBef>
                <a:spcPct val="0"/>
              </a:spcBef>
              <a:buNone/>
            </a:pPr>
            <a:r>
              <a:rPr lang="zh-CN" altLang="en-US" sz="2800" b="1" dirty="0">
                <a:latin typeface="宋体" panose="02010600030101010101" pitchFamily="2" charset="-122"/>
              </a:rPr>
              <a:t>表演（中心要素）</a:t>
            </a:r>
            <a:endParaRPr lang="zh-CN" altLang="en-US" sz="2800" b="1" dirty="0">
              <a:latin typeface="宋体" panose="02010600030101010101" pitchFamily="2" charset="-122"/>
            </a:endParaRPr>
          </a:p>
        </p:txBody>
      </p:sp>
      <p:sp>
        <p:nvSpPr>
          <p:cNvPr id="4" name="文本框 3"/>
          <p:cNvSpPr txBox="1"/>
          <p:nvPr/>
        </p:nvSpPr>
        <p:spPr>
          <a:xfrm>
            <a:off x="1988184" y="4370705"/>
            <a:ext cx="2117725" cy="1198880"/>
          </a:xfrm>
          <a:prstGeom prst="rect">
            <a:avLst/>
          </a:prstGeom>
          <a:noFill/>
        </p:spPr>
        <p:txBody>
          <a:bodyPr>
            <a:spAutoFit/>
          </a:bodyPr>
          <a:lstStyle/>
          <a:p>
            <a:pPr marR="0" defTabSz="914400">
              <a:buClrTx/>
              <a:buSzTx/>
              <a:defRPr/>
            </a:pPr>
            <a:r>
              <a:rPr kumimoji="0" lang="zh-CN" altLang="en-US" sz="3600" b="1" kern="1200" cap="none" spc="0" normalizeH="0" baseline="0" noProof="1">
                <a:ln w="22225">
                  <a:solidFill>
                    <a:schemeClr val="accent2"/>
                  </a:solidFill>
                  <a:prstDash val="solid"/>
                </a:ln>
                <a:solidFill>
                  <a:schemeClr val="accent2">
                    <a:lumMod val="40000"/>
                    <a:lumOff val="60000"/>
                  </a:schemeClr>
                </a:solidFill>
                <a:latin typeface="宋体" panose="02010600030101010101" pitchFamily="2" charset="-122"/>
                <a:ea typeface="宋体" panose="02010600030101010101" pitchFamily="2" charset="-122"/>
                <a:cs typeface="+mn-cs"/>
                <a:sym typeface="+mn-ea"/>
              </a:rPr>
              <a:t>戏剧的组成要素：</a:t>
            </a:r>
            <a:endParaRPr kumimoji="0" lang="zh-CN" altLang="en-US" sz="3600" b="1" kern="1200" cap="none" spc="0" normalizeH="0" baseline="0" noProof="1">
              <a:ln w="22225">
                <a:solidFill>
                  <a:schemeClr val="accent2"/>
                </a:solidFill>
                <a:prstDash val="solid"/>
              </a:ln>
              <a:solidFill>
                <a:schemeClr val="accent2">
                  <a:lumMod val="40000"/>
                  <a:lumOff val="60000"/>
                </a:schemeClr>
              </a:solidFill>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3907"/>
                                        </p:tgtEl>
                                        <p:attrNameLst>
                                          <p:attrName>style.visibility</p:attrName>
                                        </p:attrNameLst>
                                      </p:cBhvr>
                                      <p:to>
                                        <p:strVal val="visible"/>
                                      </p:to>
                                    </p:set>
                                    <p:anim calcmode="lin" valueType="num">
                                      <p:cBhvr>
                                        <p:cTn id="7" dur="500" fill="hold"/>
                                        <p:tgtEl>
                                          <p:spTgt spid="123907"/>
                                        </p:tgtEl>
                                        <p:attrNameLst>
                                          <p:attrName>ppt_x</p:attrName>
                                        </p:attrNameLst>
                                      </p:cBhvr>
                                      <p:tavLst>
                                        <p:tav tm="0">
                                          <p:val>
                                            <p:strVal val="0-#ppt_w/2"/>
                                          </p:val>
                                        </p:tav>
                                        <p:tav tm="100000">
                                          <p:val>
                                            <p:strVal val="#ppt_x"/>
                                          </p:val>
                                        </p:tav>
                                      </p:tavLst>
                                    </p:anim>
                                    <p:anim calcmode="lin" valueType="num">
                                      <p:cBhvr>
                                        <p:cTn id="8" dur="500" fill="hold"/>
                                        <p:tgtEl>
                                          <p:spTgt spid="1239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3911"/>
                                        </p:tgtEl>
                                        <p:attrNameLst>
                                          <p:attrName>style.visibility</p:attrName>
                                        </p:attrNameLst>
                                      </p:cBhvr>
                                      <p:to>
                                        <p:strVal val="visible"/>
                                      </p:to>
                                    </p:set>
                                    <p:anim calcmode="lin" valueType="num">
                                      <p:cBhvr>
                                        <p:cTn id="13" dur="500" fill="hold"/>
                                        <p:tgtEl>
                                          <p:spTgt spid="123911"/>
                                        </p:tgtEl>
                                        <p:attrNameLst>
                                          <p:attrName>ppt_x</p:attrName>
                                        </p:attrNameLst>
                                      </p:cBhvr>
                                      <p:tavLst>
                                        <p:tav tm="0">
                                          <p:val>
                                            <p:strVal val="0-#ppt_w/2"/>
                                          </p:val>
                                        </p:tav>
                                        <p:tav tm="100000">
                                          <p:val>
                                            <p:strVal val="#ppt_x"/>
                                          </p:val>
                                        </p:tav>
                                      </p:tavLst>
                                    </p:anim>
                                    <p:anim calcmode="lin" valueType="num">
                                      <p:cBhvr>
                                        <p:cTn id="14" dur="500" fill="hold"/>
                                        <p:tgtEl>
                                          <p:spTgt spid="1239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3910"/>
                                        </p:tgtEl>
                                        <p:attrNameLst>
                                          <p:attrName>style.visibility</p:attrName>
                                        </p:attrNameLst>
                                      </p:cBhvr>
                                      <p:to>
                                        <p:strVal val="visible"/>
                                      </p:to>
                                    </p:set>
                                    <p:anim calcmode="lin" valueType="num">
                                      <p:cBhvr>
                                        <p:cTn id="19" dur="500" fill="hold"/>
                                        <p:tgtEl>
                                          <p:spTgt spid="123910"/>
                                        </p:tgtEl>
                                        <p:attrNameLst>
                                          <p:attrName>ppt_x</p:attrName>
                                        </p:attrNameLst>
                                      </p:cBhvr>
                                      <p:tavLst>
                                        <p:tav tm="0">
                                          <p:val>
                                            <p:strVal val="0-#ppt_w/2"/>
                                          </p:val>
                                        </p:tav>
                                        <p:tav tm="100000">
                                          <p:val>
                                            <p:strVal val="#ppt_x"/>
                                          </p:val>
                                        </p:tav>
                                      </p:tavLst>
                                    </p:anim>
                                    <p:anim calcmode="lin" valueType="num">
                                      <p:cBhvr>
                                        <p:cTn id="20" dur="500" fill="hold"/>
                                        <p:tgtEl>
                                          <p:spTgt spid="1239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3909"/>
                                        </p:tgtEl>
                                        <p:attrNameLst>
                                          <p:attrName>style.visibility</p:attrName>
                                        </p:attrNameLst>
                                      </p:cBhvr>
                                      <p:to>
                                        <p:strVal val="visible"/>
                                      </p:to>
                                    </p:set>
                                    <p:anim calcmode="lin" valueType="num">
                                      <p:cBhvr>
                                        <p:cTn id="25" dur="500" fill="hold"/>
                                        <p:tgtEl>
                                          <p:spTgt spid="123909"/>
                                        </p:tgtEl>
                                        <p:attrNameLst>
                                          <p:attrName>ppt_x</p:attrName>
                                        </p:attrNameLst>
                                      </p:cBhvr>
                                      <p:tavLst>
                                        <p:tav tm="0">
                                          <p:val>
                                            <p:strVal val="0-#ppt_w/2"/>
                                          </p:val>
                                        </p:tav>
                                        <p:tav tm="100000">
                                          <p:val>
                                            <p:strVal val="#ppt_x"/>
                                          </p:val>
                                        </p:tav>
                                      </p:tavLst>
                                    </p:anim>
                                    <p:anim calcmode="lin" valueType="num">
                                      <p:cBhvr>
                                        <p:cTn id="26" dur="500" fill="hold"/>
                                        <p:tgtEl>
                                          <p:spTgt spid="12390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3908"/>
                                        </p:tgtEl>
                                        <p:attrNameLst>
                                          <p:attrName>style.visibility</p:attrName>
                                        </p:attrNameLst>
                                      </p:cBhvr>
                                      <p:to>
                                        <p:strVal val="visible"/>
                                      </p:to>
                                    </p:set>
                                    <p:anim calcmode="lin" valueType="num">
                                      <p:cBhvr>
                                        <p:cTn id="31" dur="500" fill="hold"/>
                                        <p:tgtEl>
                                          <p:spTgt spid="123908"/>
                                        </p:tgtEl>
                                        <p:attrNameLst>
                                          <p:attrName>ppt_x</p:attrName>
                                        </p:attrNameLst>
                                      </p:cBhvr>
                                      <p:tavLst>
                                        <p:tav tm="0">
                                          <p:val>
                                            <p:strVal val="0-#ppt_w/2"/>
                                          </p:val>
                                        </p:tav>
                                        <p:tav tm="100000">
                                          <p:val>
                                            <p:strVal val="#ppt_x"/>
                                          </p:val>
                                        </p:tav>
                                      </p:tavLst>
                                    </p:anim>
                                    <p:anim calcmode="lin" valueType="num">
                                      <p:cBhvr>
                                        <p:cTn id="32" dur="500" fill="hold"/>
                                        <p:tgtEl>
                                          <p:spTgt spid="12390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3912"/>
                                        </p:tgtEl>
                                        <p:attrNameLst>
                                          <p:attrName>style.visibility</p:attrName>
                                        </p:attrNameLst>
                                      </p:cBhvr>
                                      <p:to>
                                        <p:strVal val="visible"/>
                                      </p:to>
                                    </p:set>
                                    <p:anim calcmode="lin" valueType="num">
                                      <p:cBhvr>
                                        <p:cTn id="37" dur="500" fill="hold"/>
                                        <p:tgtEl>
                                          <p:spTgt spid="123912"/>
                                        </p:tgtEl>
                                        <p:attrNameLst>
                                          <p:attrName>ppt_x</p:attrName>
                                        </p:attrNameLst>
                                      </p:cBhvr>
                                      <p:tavLst>
                                        <p:tav tm="0">
                                          <p:val>
                                            <p:strVal val="0-#ppt_w/2"/>
                                          </p:val>
                                        </p:tav>
                                        <p:tav tm="100000">
                                          <p:val>
                                            <p:strVal val="#ppt_x"/>
                                          </p:val>
                                        </p:tav>
                                      </p:tavLst>
                                    </p:anim>
                                    <p:anim calcmode="lin" valueType="num">
                                      <p:cBhvr>
                                        <p:cTn id="38" dur="500" fill="hold"/>
                                        <p:tgtEl>
                                          <p:spTgt spid="1239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146"/>
                                        </p:tgtEl>
                                        <p:attrNameLst>
                                          <p:attrName>style.visibility</p:attrName>
                                        </p:attrNameLst>
                                      </p:cBhvr>
                                      <p:to>
                                        <p:strVal val="visible"/>
                                      </p:to>
                                    </p:set>
                                    <p:anim calcmode="lin" valueType="num">
                                      <p:cBhvr>
                                        <p:cTn id="43" dur="500" fill="hold"/>
                                        <p:tgtEl>
                                          <p:spTgt spid="6146"/>
                                        </p:tgtEl>
                                        <p:attrNameLst>
                                          <p:attrName>ppt_x</p:attrName>
                                        </p:attrNameLst>
                                      </p:cBhvr>
                                      <p:tavLst>
                                        <p:tav tm="0">
                                          <p:val>
                                            <p:strVal val="0-#ppt_w/2"/>
                                          </p:val>
                                        </p:tav>
                                        <p:tav tm="100000">
                                          <p:val>
                                            <p:strVal val="#ppt_x"/>
                                          </p:val>
                                        </p:tav>
                                      </p:tavLst>
                                    </p:anim>
                                    <p:anim calcmode="lin" valueType="num">
                                      <p:cBhvr>
                                        <p:cTn id="44"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6148">
                                            <p:txEl>
                                              <p:charRg st="9" end="16"/>
                                            </p:txEl>
                                          </p:spTgt>
                                        </p:tgtEl>
                                        <p:attrNameLst>
                                          <p:attrName>style.visibility</p:attrName>
                                        </p:attrNameLst>
                                      </p:cBhvr>
                                      <p:to>
                                        <p:strVal val="visible"/>
                                      </p:to>
                                    </p:set>
                                    <p:anim calcmode="discrete" valueType="clr">
                                      <p:cBhvr override="childStyle">
                                        <p:cTn id="49" dur="80"/>
                                        <p:tgtEl>
                                          <p:spTgt spid="6148">
                                            <p:txEl>
                                              <p:charRg st="9"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6148">
                                            <p:txEl>
                                              <p:charRg st="9" end="16"/>
                                            </p:txEl>
                                          </p:spTgt>
                                        </p:tgtEl>
                                        <p:attrNameLst>
                                          <p:attrName>fillcolor</p:attrName>
                                        </p:attrNameLst>
                                      </p:cBhvr>
                                      <p:tavLst>
                                        <p:tav tm="0">
                                          <p:val>
                                            <p:clrVal>
                                              <a:schemeClr val="accent2"/>
                                            </p:clrVal>
                                          </p:val>
                                        </p:tav>
                                        <p:tav tm="50000">
                                          <p:val>
                                            <p:clrVal>
                                              <a:schemeClr val="hlink"/>
                                            </p:clrVal>
                                          </p:val>
                                        </p:tav>
                                      </p:tavLst>
                                    </p:anim>
                                    <p:set>
                                      <p:cBhvr>
                                        <p:cTn id="51" dur="80"/>
                                        <p:tgtEl>
                                          <p:spTgt spid="6148">
                                            <p:txEl>
                                              <p:charRg st="9" end="1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6148">
                                            <p:txEl>
                                              <p:charRg st="16" end="31"/>
                                            </p:txEl>
                                          </p:spTgt>
                                        </p:tgtEl>
                                        <p:attrNameLst>
                                          <p:attrName>style.visibility</p:attrName>
                                        </p:attrNameLst>
                                      </p:cBhvr>
                                      <p:to>
                                        <p:strVal val="visible"/>
                                      </p:to>
                                    </p:set>
                                    <p:anim calcmode="discrete" valueType="clr">
                                      <p:cBhvr override="childStyle">
                                        <p:cTn id="56" dur="80"/>
                                        <p:tgtEl>
                                          <p:spTgt spid="6148">
                                            <p:txEl>
                                              <p:charRg st="16" end="3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148">
                                            <p:txEl>
                                              <p:charRg st="16" end="31"/>
                                            </p:txEl>
                                          </p:spTgt>
                                        </p:tgtEl>
                                        <p:attrNameLst>
                                          <p:attrName>fillcolor</p:attrName>
                                        </p:attrNameLst>
                                      </p:cBhvr>
                                      <p:tavLst>
                                        <p:tav tm="0">
                                          <p:val>
                                            <p:clrVal>
                                              <a:schemeClr val="accent2"/>
                                            </p:clrVal>
                                          </p:val>
                                        </p:tav>
                                        <p:tav tm="50000">
                                          <p:val>
                                            <p:clrVal>
                                              <a:schemeClr val="hlink"/>
                                            </p:clrVal>
                                          </p:val>
                                        </p:tav>
                                      </p:tavLst>
                                    </p:anim>
                                    <p:set>
                                      <p:cBhvr>
                                        <p:cTn id="58" dur="80"/>
                                        <p:tgtEl>
                                          <p:spTgt spid="6148">
                                            <p:txEl>
                                              <p:charRg st="16" end="31"/>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6148">
                                            <p:txEl>
                                              <p:charRg st="31" end="47"/>
                                            </p:txEl>
                                          </p:spTgt>
                                        </p:tgtEl>
                                        <p:attrNameLst>
                                          <p:attrName>style.visibility</p:attrName>
                                        </p:attrNameLst>
                                      </p:cBhvr>
                                      <p:to>
                                        <p:strVal val="visible"/>
                                      </p:to>
                                    </p:set>
                                    <p:anim calcmode="discrete" valueType="clr">
                                      <p:cBhvr override="childStyle">
                                        <p:cTn id="63" dur="80"/>
                                        <p:tgtEl>
                                          <p:spTgt spid="6148">
                                            <p:txEl>
                                              <p:charRg st="31" end="4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6148">
                                            <p:txEl>
                                              <p:charRg st="31" end="47"/>
                                            </p:txEl>
                                          </p:spTgt>
                                        </p:tgtEl>
                                        <p:attrNameLst>
                                          <p:attrName>fillcolor</p:attrName>
                                        </p:attrNameLst>
                                      </p:cBhvr>
                                      <p:tavLst>
                                        <p:tav tm="0">
                                          <p:val>
                                            <p:clrVal>
                                              <a:schemeClr val="accent2"/>
                                            </p:clrVal>
                                          </p:val>
                                        </p:tav>
                                        <p:tav tm="50000">
                                          <p:val>
                                            <p:clrVal>
                                              <a:schemeClr val="hlink"/>
                                            </p:clrVal>
                                          </p:val>
                                        </p:tav>
                                      </p:tavLst>
                                    </p:anim>
                                    <p:set>
                                      <p:cBhvr>
                                        <p:cTn id="65" dur="80"/>
                                        <p:tgtEl>
                                          <p:spTgt spid="6148">
                                            <p:txEl>
                                              <p:charRg st="31" end="47"/>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6148">
                                            <p:txEl>
                                              <p:charRg st="47" end="57"/>
                                            </p:txEl>
                                          </p:spTgt>
                                        </p:tgtEl>
                                        <p:attrNameLst>
                                          <p:attrName>style.visibility</p:attrName>
                                        </p:attrNameLst>
                                      </p:cBhvr>
                                      <p:to>
                                        <p:strVal val="visible"/>
                                      </p:to>
                                    </p:set>
                                    <p:anim calcmode="discrete" valueType="clr">
                                      <p:cBhvr override="childStyle">
                                        <p:cTn id="70" dur="80"/>
                                        <p:tgtEl>
                                          <p:spTgt spid="6148">
                                            <p:txEl>
                                              <p:charRg st="47" end="5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6148">
                                            <p:txEl>
                                              <p:charRg st="47" end="57"/>
                                            </p:txEl>
                                          </p:spTgt>
                                        </p:tgtEl>
                                        <p:attrNameLst>
                                          <p:attrName>fillcolor</p:attrName>
                                        </p:attrNameLst>
                                      </p:cBhvr>
                                      <p:tavLst>
                                        <p:tav tm="0">
                                          <p:val>
                                            <p:clrVal>
                                              <a:schemeClr val="accent2"/>
                                            </p:clrVal>
                                          </p:val>
                                        </p:tav>
                                        <p:tav tm="50000">
                                          <p:val>
                                            <p:clrVal>
                                              <a:schemeClr val="hlink"/>
                                            </p:clrVal>
                                          </p:val>
                                        </p:tav>
                                      </p:tavLst>
                                    </p:anim>
                                    <p:set>
                                      <p:cBhvr>
                                        <p:cTn id="72" dur="80"/>
                                        <p:tgtEl>
                                          <p:spTgt spid="6148">
                                            <p:txEl>
                                              <p:charRg st="47" end="57"/>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6148">
                                            <p:txEl>
                                              <p:charRg st="48" end="57"/>
                                            </p:txEl>
                                          </p:spTgt>
                                        </p:tgtEl>
                                        <p:attrNameLst>
                                          <p:attrName>style.visibility</p:attrName>
                                        </p:attrNameLst>
                                      </p:cBhvr>
                                      <p:to>
                                        <p:strVal val="visible"/>
                                      </p:to>
                                    </p:set>
                                    <p:anim calcmode="discrete" valueType="clr">
                                      <p:cBhvr override="childStyle">
                                        <p:cTn id="77" dur="80"/>
                                        <p:tgtEl>
                                          <p:spTgt spid="6148">
                                            <p:txEl>
                                              <p:charRg st="48" end="5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6148">
                                            <p:txEl>
                                              <p:charRg st="48" end="57"/>
                                            </p:txEl>
                                          </p:spTgt>
                                        </p:tgtEl>
                                        <p:attrNameLst>
                                          <p:attrName>fillcolor</p:attrName>
                                        </p:attrNameLst>
                                      </p:cBhvr>
                                      <p:tavLst>
                                        <p:tav tm="0">
                                          <p:val>
                                            <p:clrVal>
                                              <a:schemeClr val="accent2"/>
                                            </p:clrVal>
                                          </p:val>
                                        </p:tav>
                                        <p:tav tm="50000">
                                          <p:val>
                                            <p:clrVal>
                                              <a:schemeClr val="hlink"/>
                                            </p:clrVal>
                                          </p:val>
                                        </p:tav>
                                      </p:tavLst>
                                    </p:anim>
                                    <p:set>
                                      <p:cBhvr>
                                        <p:cTn id="79" dur="80"/>
                                        <p:tgtEl>
                                          <p:spTgt spid="6148">
                                            <p:txEl>
                                              <p:charRg st="48" end="5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p:bldP spid="123908" grpId="0"/>
      <p:bldP spid="123909" grpId="0"/>
      <p:bldP spid="123910" grpId="0"/>
      <p:bldP spid="123911" grpId="0"/>
      <p:bldP spid="123912" grpId="0"/>
      <p:bldP spid="614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图片 32769" descr="img1351699_1"/>
          <p:cNvPicPr>
            <a:picLocks noChangeAspect="1"/>
          </p:cNvPicPr>
          <p:nvPr/>
        </p:nvPicPr>
        <p:blipFill>
          <a:blip r:embed="rId1"/>
          <a:stretch>
            <a:fillRect/>
          </a:stretch>
        </p:blipFill>
        <p:spPr>
          <a:xfrm>
            <a:off x="695960" y="0"/>
            <a:ext cx="4886325" cy="6858000"/>
          </a:xfrm>
          <a:prstGeom prst="rect">
            <a:avLst/>
          </a:prstGeom>
          <a:noFill/>
          <a:ln w="9525">
            <a:noFill/>
          </a:ln>
        </p:spPr>
      </p:pic>
      <p:sp>
        <p:nvSpPr>
          <p:cNvPr id="22531" name="文本框 32770"/>
          <p:cNvSpPr txBox="1"/>
          <p:nvPr/>
        </p:nvSpPr>
        <p:spPr>
          <a:xfrm>
            <a:off x="5663248" y="1746250"/>
            <a:ext cx="5707062" cy="17532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solidFill>
                  <a:srgbClr val="FF0000"/>
                </a:solidFill>
                <a:latin typeface="宋体" panose="02010600030101010101" pitchFamily="2" charset="-122"/>
              </a:rPr>
              <a:t>  旦行</a:t>
            </a:r>
            <a:r>
              <a:rPr lang="zh-CN" altLang="en-US" sz="3600" b="1" dirty="0">
                <a:latin typeface="宋体" panose="02010600030101010101" pitchFamily="2" charset="-122"/>
              </a:rPr>
              <a:t>，扮演女性角色的一种行当。可分为正旦、花旦、武旦、老旦、彩旦等。 </a:t>
            </a:r>
            <a:endParaRPr lang="zh-CN" altLang="en-US" sz="3600" b="1" dirty="0">
              <a:latin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图片 33794" descr="232"/>
          <p:cNvPicPr>
            <a:picLocks noChangeAspect="1"/>
          </p:cNvPicPr>
          <p:nvPr/>
        </p:nvPicPr>
        <p:blipFill>
          <a:blip r:embed="rId1"/>
          <a:srcRect b="4256"/>
          <a:stretch>
            <a:fillRect/>
          </a:stretch>
        </p:blipFill>
        <p:spPr>
          <a:xfrm>
            <a:off x="622935" y="-4762"/>
            <a:ext cx="5511800" cy="6840537"/>
          </a:xfrm>
          <a:prstGeom prst="rect">
            <a:avLst/>
          </a:prstGeom>
          <a:noFill/>
          <a:ln w="9525">
            <a:noFill/>
          </a:ln>
        </p:spPr>
      </p:pic>
      <p:sp>
        <p:nvSpPr>
          <p:cNvPr id="23555" name="矩形 33795"/>
          <p:cNvSpPr/>
          <p:nvPr/>
        </p:nvSpPr>
        <p:spPr>
          <a:xfrm>
            <a:off x="6239510" y="1768475"/>
            <a:ext cx="4608513" cy="23069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chemeClr val="tx2"/>
                </a:solidFill>
                <a:latin typeface="宋体" panose="02010600030101010101" pitchFamily="2" charset="-122"/>
              </a:rPr>
              <a:t> </a:t>
            </a:r>
            <a:r>
              <a:rPr lang="zh-CN" altLang="en-US" sz="3600" b="1" dirty="0">
                <a:solidFill>
                  <a:srgbClr val="FF0000"/>
                </a:solidFill>
                <a:latin typeface="宋体" panose="02010600030101010101" pitchFamily="2" charset="-122"/>
              </a:rPr>
              <a:t>正旦</a:t>
            </a:r>
            <a:r>
              <a:rPr lang="zh-CN" altLang="en-US" sz="3600" b="1" dirty="0">
                <a:latin typeface="宋体" panose="02010600030101010101" pitchFamily="2" charset="-122"/>
              </a:rPr>
              <a:t>，主要扮演娴静庄重的青年、中年妇女。因常穿青素褶子，故又名</a:t>
            </a:r>
            <a:r>
              <a:rPr lang="zh-CN" altLang="en-US" sz="3600" b="1" dirty="0">
                <a:solidFill>
                  <a:srgbClr val="FF0000"/>
                </a:solidFill>
                <a:latin typeface="宋体" panose="02010600030101010101" pitchFamily="2" charset="-122"/>
              </a:rPr>
              <a:t>青衣</a:t>
            </a:r>
            <a:r>
              <a:rPr lang="zh-CN" altLang="en-US" sz="3600" b="1" dirty="0">
                <a:latin typeface="宋体" panose="02010600030101010101" pitchFamily="2" charset="-122"/>
              </a:rPr>
              <a:t>。 </a:t>
            </a:r>
            <a:endParaRPr lang="zh-CN" altLang="en-US" sz="3600" b="1" dirty="0">
              <a:latin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图片 34818" descr="112"/>
          <p:cNvPicPr>
            <a:picLocks noChangeAspect="1"/>
          </p:cNvPicPr>
          <p:nvPr/>
        </p:nvPicPr>
        <p:blipFill>
          <a:blip r:embed="rId1"/>
          <a:stretch>
            <a:fillRect/>
          </a:stretch>
        </p:blipFill>
        <p:spPr>
          <a:xfrm>
            <a:off x="622935" y="-3175"/>
            <a:ext cx="5029200" cy="6864350"/>
          </a:xfrm>
          <a:prstGeom prst="rect">
            <a:avLst/>
          </a:prstGeom>
          <a:noFill/>
          <a:ln w="9525">
            <a:noFill/>
          </a:ln>
        </p:spPr>
      </p:pic>
      <p:sp>
        <p:nvSpPr>
          <p:cNvPr id="24579" name="矩形 34819"/>
          <p:cNvSpPr/>
          <p:nvPr/>
        </p:nvSpPr>
        <p:spPr>
          <a:xfrm>
            <a:off x="5952173" y="1746250"/>
            <a:ext cx="5111750" cy="17532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花旦</a:t>
            </a:r>
            <a:r>
              <a:rPr lang="en-US" altLang="zh-CN" sz="3600" b="1" dirty="0">
                <a:latin typeface="宋体" panose="02010600030101010101" pitchFamily="2" charset="-122"/>
              </a:rPr>
              <a:t>,</a:t>
            </a:r>
            <a:r>
              <a:rPr lang="zh-CN" altLang="en-US" sz="3600" b="1" dirty="0">
                <a:latin typeface="宋体" panose="02010600030101010101" pitchFamily="2" charset="-122"/>
              </a:rPr>
              <a:t>多扮演性格明快或活泼放荡的青年女性。表演常带喜剧色彩。</a:t>
            </a:r>
            <a:endParaRPr lang="zh-CN" altLang="en-US" sz="3600" b="1" dirty="0">
              <a:latin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5602" name="图片 35842" descr="176"/>
          <p:cNvPicPr>
            <a:picLocks noChangeAspect="1"/>
          </p:cNvPicPr>
          <p:nvPr/>
        </p:nvPicPr>
        <p:blipFill>
          <a:blip r:embed="rId1"/>
          <a:stretch>
            <a:fillRect/>
          </a:stretch>
        </p:blipFill>
        <p:spPr>
          <a:xfrm>
            <a:off x="622935" y="4763"/>
            <a:ext cx="4968875" cy="6848475"/>
          </a:xfrm>
          <a:prstGeom prst="rect">
            <a:avLst/>
          </a:prstGeom>
          <a:noFill/>
          <a:ln w="9525">
            <a:noFill/>
          </a:ln>
        </p:spPr>
      </p:pic>
      <p:sp>
        <p:nvSpPr>
          <p:cNvPr id="25603" name="矩形 35843"/>
          <p:cNvSpPr/>
          <p:nvPr/>
        </p:nvSpPr>
        <p:spPr>
          <a:xfrm>
            <a:off x="5952173" y="1768475"/>
            <a:ext cx="5291137" cy="23069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武旦</a:t>
            </a:r>
            <a:r>
              <a:rPr lang="zh-CN" altLang="en-US" sz="3600" b="1" dirty="0">
                <a:latin typeface="宋体" panose="02010600030101010101" pitchFamily="2" charset="-122"/>
              </a:rPr>
              <a:t>，扮演擅长武艺的女性，按扮演人物的身份和技术特点，又分刀马旦和武旦两种类型。</a:t>
            </a:r>
            <a:endParaRPr lang="zh-CN" altLang="en-US" sz="3600" b="1" dirty="0">
              <a:latin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626" name="图片 36866" descr="230"/>
          <p:cNvPicPr>
            <a:picLocks noChangeAspect="1"/>
          </p:cNvPicPr>
          <p:nvPr/>
        </p:nvPicPr>
        <p:blipFill>
          <a:blip r:embed="rId1"/>
          <a:stretch>
            <a:fillRect/>
          </a:stretch>
        </p:blipFill>
        <p:spPr>
          <a:xfrm>
            <a:off x="689610" y="-26987"/>
            <a:ext cx="5334000" cy="6850062"/>
          </a:xfrm>
          <a:prstGeom prst="rect">
            <a:avLst/>
          </a:prstGeom>
          <a:noFill/>
          <a:ln w="9525">
            <a:noFill/>
          </a:ln>
        </p:spPr>
      </p:pic>
      <p:sp>
        <p:nvSpPr>
          <p:cNvPr id="26627" name="矩形 36867"/>
          <p:cNvSpPr/>
          <p:nvPr/>
        </p:nvSpPr>
        <p:spPr>
          <a:xfrm>
            <a:off x="6455410" y="2073275"/>
            <a:ext cx="4476750" cy="7067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en-US" sz="4000" b="1" dirty="0">
                <a:solidFill>
                  <a:srgbClr val="FF0000"/>
                </a:solidFill>
                <a:latin typeface="宋体" panose="02010600030101010101" pitchFamily="2" charset="-122"/>
              </a:rPr>
              <a:t>  老旦，</a:t>
            </a:r>
            <a:r>
              <a:rPr lang="en-US" altLang="en-US" sz="4000" b="1" dirty="0">
                <a:latin typeface="宋体" panose="02010600030101010101" pitchFamily="2" charset="-122"/>
              </a:rPr>
              <a:t>老年妇女。 </a:t>
            </a:r>
            <a:endParaRPr lang="en-US" altLang="en-US" sz="4000" b="1" dirty="0">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7650" name="图片 37890" descr="179"/>
          <p:cNvPicPr>
            <a:picLocks noChangeAspect="1"/>
          </p:cNvPicPr>
          <p:nvPr/>
        </p:nvPicPr>
        <p:blipFill>
          <a:blip r:embed="rId1"/>
          <a:stretch>
            <a:fillRect/>
          </a:stretch>
        </p:blipFill>
        <p:spPr>
          <a:xfrm>
            <a:off x="695960" y="0"/>
            <a:ext cx="5133975" cy="6837363"/>
          </a:xfrm>
          <a:prstGeom prst="rect">
            <a:avLst/>
          </a:prstGeom>
          <a:noFill/>
          <a:ln w="9525">
            <a:noFill/>
          </a:ln>
        </p:spPr>
      </p:pic>
      <p:sp>
        <p:nvSpPr>
          <p:cNvPr id="27651" name="矩形 37891"/>
          <p:cNvSpPr/>
          <p:nvPr/>
        </p:nvSpPr>
        <p:spPr>
          <a:xfrm>
            <a:off x="6023610" y="1452563"/>
            <a:ext cx="4975225" cy="34150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3600" b="1" dirty="0">
                <a:solidFill>
                  <a:srgbClr val="FF0000"/>
                </a:solidFill>
                <a:latin typeface="宋体" panose="02010600030101010101" pitchFamily="2" charset="-122"/>
              </a:rPr>
              <a:t>    </a:t>
            </a:r>
            <a:r>
              <a:rPr lang="zh-CN" altLang="en-US" sz="3600" b="1" dirty="0">
                <a:solidFill>
                  <a:srgbClr val="FF0000"/>
                </a:solidFill>
                <a:latin typeface="宋体" panose="02010600030101010101" pitchFamily="2" charset="-122"/>
              </a:rPr>
              <a:t>彩旦</a:t>
            </a:r>
            <a:r>
              <a:rPr lang="zh-CN" altLang="en-US" sz="3600" b="1" dirty="0">
                <a:latin typeface="宋体" panose="02010600030101010101" pitchFamily="2" charset="-122"/>
              </a:rPr>
              <a:t>，又叫“丑旦”、“丑婆子”，扮演滑稽或奸刁的女性人物。表演富于喜剧、闹剧色彩，实属女丑，故常由丑行兼扮。</a:t>
            </a:r>
            <a:endParaRPr lang="zh-CN" altLang="en-US" sz="3600" b="1" dirty="0">
              <a:latin typeface="宋体" panose="0201060003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4" name="图片 38913" descr="226"/>
          <p:cNvPicPr>
            <a:picLocks noChangeAspect="1"/>
          </p:cNvPicPr>
          <p:nvPr/>
        </p:nvPicPr>
        <p:blipFill>
          <a:blip r:embed="rId1"/>
          <a:stretch>
            <a:fillRect/>
          </a:stretch>
        </p:blipFill>
        <p:spPr>
          <a:xfrm>
            <a:off x="695960" y="12700"/>
            <a:ext cx="4779963" cy="6831013"/>
          </a:xfrm>
          <a:prstGeom prst="rect">
            <a:avLst/>
          </a:prstGeom>
          <a:noFill/>
          <a:ln w="9525">
            <a:noFill/>
          </a:ln>
        </p:spPr>
      </p:pic>
      <p:sp>
        <p:nvSpPr>
          <p:cNvPr id="28675" name="矩形 38914"/>
          <p:cNvSpPr/>
          <p:nvPr/>
        </p:nvSpPr>
        <p:spPr>
          <a:xfrm>
            <a:off x="5736273" y="1935163"/>
            <a:ext cx="4946650" cy="286131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净行</a:t>
            </a:r>
            <a:r>
              <a:rPr lang="zh-CN" altLang="en-US" sz="3600" b="1" dirty="0">
                <a:latin typeface="宋体" panose="02010600030101010101" pitchFamily="2" charset="-122"/>
              </a:rPr>
              <a:t>，俗称花脸，又叫花面，面部化装用脸谱，一般都是扮演性格、品质或相貌上有特异的男性角色。</a:t>
            </a:r>
            <a:endParaRPr lang="zh-CN" altLang="en-US" sz="3600" b="1" dirty="0">
              <a:latin typeface="宋体"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698" name="图片 39937" descr="298"/>
          <p:cNvPicPr>
            <a:picLocks noChangeAspect="1"/>
          </p:cNvPicPr>
          <p:nvPr/>
        </p:nvPicPr>
        <p:blipFill>
          <a:blip r:embed="rId1"/>
          <a:srcRect l="6522"/>
          <a:stretch>
            <a:fillRect/>
          </a:stretch>
        </p:blipFill>
        <p:spPr>
          <a:xfrm>
            <a:off x="4337685" y="0"/>
            <a:ext cx="3844925" cy="6858000"/>
          </a:xfrm>
          <a:prstGeom prst="rect">
            <a:avLst/>
          </a:prstGeom>
          <a:noFill/>
          <a:ln w="9525">
            <a:noFill/>
          </a:ln>
        </p:spPr>
      </p:pic>
      <p:pic>
        <p:nvPicPr>
          <p:cNvPr id="29699" name="图片 39938" descr="161"/>
          <p:cNvPicPr>
            <a:picLocks noChangeAspect="1"/>
          </p:cNvPicPr>
          <p:nvPr/>
        </p:nvPicPr>
        <p:blipFill>
          <a:blip r:embed="rId2"/>
          <a:stretch>
            <a:fillRect/>
          </a:stretch>
        </p:blipFill>
        <p:spPr>
          <a:xfrm>
            <a:off x="8182610" y="285750"/>
            <a:ext cx="3311525" cy="6357938"/>
          </a:xfrm>
          <a:prstGeom prst="rect">
            <a:avLst/>
          </a:prstGeom>
          <a:noFill/>
          <a:ln w="9525">
            <a:noFill/>
          </a:ln>
        </p:spPr>
      </p:pic>
      <p:pic>
        <p:nvPicPr>
          <p:cNvPr id="29700" name="图片 39939" descr="184"/>
          <p:cNvPicPr>
            <a:picLocks noChangeAspect="1"/>
          </p:cNvPicPr>
          <p:nvPr/>
        </p:nvPicPr>
        <p:blipFill>
          <a:blip r:embed="rId3"/>
          <a:stretch>
            <a:fillRect/>
          </a:stretch>
        </p:blipFill>
        <p:spPr>
          <a:xfrm>
            <a:off x="676910" y="285750"/>
            <a:ext cx="3640138" cy="6357938"/>
          </a:xfrm>
          <a:prstGeom prst="rect">
            <a:avLst/>
          </a:prstGeom>
          <a:noFill/>
          <a:ln w="9525">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2" name="图片 40961" descr="189"/>
          <p:cNvPicPr>
            <a:picLocks noChangeAspect="1"/>
          </p:cNvPicPr>
          <p:nvPr/>
        </p:nvPicPr>
        <p:blipFill>
          <a:blip r:embed="rId1"/>
          <a:stretch>
            <a:fillRect/>
          </a:stretch>
        </p:blipFill>
        <p:spPr>
          <a:xfrm>
            <a:off x="695960" y="0"/>
            <a:ext cx="5013325" cy="6858000"/>
          </a:xfrm>
          <a:prstGeom prst="rect">
            <a:avLst/>
          </a:prstGeom>
          <a:noFill/>
          <a:ln w="9525">
            <a:noFill/>
          </a:ln>
        </p:spPr>
      </p:pic>
      <p:sp>
        <p:nvSpPr>
          <p:cNvPr id="30723" name="矩形 40962"/>
          <p:cNvSpPr/>
          <p:nvPr/>
        </p:nvSpPr>
        <p:spPr>
          <a:xfrm>
            <a:off x="5879148" y="1697038"/>
            <a:ext cx="5257800" cy="23069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丑行</a:t>
            </a:r>
            <a:r>
              <a:rPr lang="en-US" altLang="zh-CN" sz="3600" b="1" dirty="0">
                <a:latin typeface="宋体" panose="02010600030101010101" pitchFamily="2" charset="-122"/>
              </a:rPr>
              <a:t>,</a:t>
            </a:r>
            <a:r>
              <a:rPr lang="zh-CN" altLang="en-US" sz="3600" b="1" dirty="0">
                <a:latin typeface="宋体" panose="02010600030101010101" pitchFamily="2" charset="-122"/>
              </a:rPr>
              <a:t>扮演喜剧角色，由于在鼻梁上抹一小块白粉，又叫</a:t>
            </a:r>
            <a:r>
              <a:rPr lang="zh-CN" altLang="en-US" sz="3600" b="1" dirty="0">
                <a:solidFill>
                  <a:srgbClr val="FF0000"/>
                </a:solidFill>
                <a:latin typeface="宋体" panose="02010600030101010101" pitchFamily="2" charset="-122"/>
              </a:rPr>
              <a:t>小花脸</a:t>
            </a:r>
            <a:r>
              <a:rPr lang="zh-CN" altLang="en-US" sz="3600" b="1" dirty="0">
                <a:latin typeface="宋体" panose="02010600030101010101" pitchFamily="2" charset="-122"/>
              </a:rPr>
              <a:t>、</a:t>
            </a:r>
            <a:r>
              <a:rPr lang="zh-CN" altLang="en-US" sz="3600" b="1" dirty="0">
                <a:solidFill>
                  <a:srgbClr val="FF0000"/>
                </a:solidFill>
                <a:latin typeface="宋体" panose="02010600030101010101" pitchFamily="2" charset="-122"/>
              </a:rPr>
              <a:t>三花脸</a:t>
            </a:r>
            <a:r>
              <a:rPr lang="zh-CN" altLang="en-US" sz="3600" b="1" dirty="0">
                <a:latin typeface="宋体" panose="02010600030101010101" pitchFamily="2" charset="-122"/>
              </a:rPr>
              <a:t>。包括文丑、武丑。</a:t>
            </a:r>
            <a:endParaRPr lang="zh-CN" altLang="en-US" sz="3600" b="1" dirty="0">
              <a:latin typeface="宋体" panose="0201060003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987" name="图片 41986" descr="191"/>
          <p:cNvPicPr>
            <a:picLocks noChangeAspect="1"/>
          </p:cNvPicPr>
          <p:nvPr/>
        </p:nvPicPr>
        <p:blipFill>
          <a:blip r:embed="rId1"/>
          <a:stretch>
            <a:fillRect/>
          </a:stretch>
        </p:blipFill>
        <p:spPr>
          <a:xfrm>
            <a:off x="6249035" y="0"/>
            <a:ext cx="4586288" cy="5029200"/>
          </a:xfrm>
          <a:prstGeom prst="rect">
            <a:avLst/>
          </a:prstGeom>
          <a:noFill/>
          <a:ln w="9525">
            <a:noFill/>
          </a:ln>
        </p:spPr>
      </p:pic>
      <p:sp>
        <p:nvSpPr>
          <p:cNvPr id="41988" name="文本框 41987"/>
          <p:cNvSpPr txBox="1"/>
          <p:nvPr/>
        </p:nvSpPr>
        <p:spPr>
          <a:xfrm>
            <a:off x="1140460" y="5229225"/>
            <a:ext cx="4435475"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文丑</a:t>
            </a:r>
            <a:r>
              <a:rPr lang="zh-CN" altLang="en-US" sz="3600" b="1" dirty="0">
                <a:latin typeface="宋体" panose="02010600030101010101" pitchFamily="2" charset="-122"/>
              </a:rPr>
              <a:t>，除武夫外各种丑角均由文丑扮演。 </a:t>
            </a:r>
            <a:endParaRPr lang="zh-CN" altLang="en-US" sz="3600" b="1" dirty="0">
              <a:latin typeface="宋体" panose="02010600030101010101" pitchFamily="2" charset="-122"/>
            </a:endParaRPr>
          </a:p>
        </p:txBody>
      </p:sp>
      <p:sp>
        <p:nvSpPr>
          <p:cNvPr id="41989" name="文本框 41988"/>
          <p:cNvSpPr txBox="1"/>
          <p:nvPr/>
        </p:nvSpPr>
        <p:spPr>
          <a:xfrm>
            <a:off x="6249035" y="5132388"/>
            <a:ext cx="4724400"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3600" b="1" dirty="0">
                <a:solidFill>
                  <a:srgbClr val="FF0000"/>
                </a:solidFill>
                <a:latin typeface="宋体" panose="02010600030101010101" pitchFamily="2" charset="-122"/>
              </a:rPr>
              <a:t>  </a:t>
            </a:r>
            <a:r>
              <a:rPr lang="zh-CN" altLang="en-US" sz="3600" b="1" dirty="0">
                <a:solidFill>
                  <a:srgbClr val="FF0000"/>
                </a:solidFill>
                <a:latin typeface="宋体" panose="02010600030101010101" pitchFamily="2" charset="-122"/>
              </a:rPr>
              <a:t>武丑</a:t>
            </a:r>
            <a:r>
              <a:rPr lang="zh-CN" altLang="en-US" sz="3600" b="1" dirty="0">
                <a:solidFill>
                  <a:srgbClr val="000000"/>
                </a:solidFill>
                <a:latin typeface="宋体" panose="02010600030101010101" pitchFamily="2" charset="-122"/>
              </a:rPr>
              <a:t>，扮演机警幽默、武艺高超的人物。</a:t>
            </a:r>
            <a:endParaRPr lang="zh-CN" altLang="en-US" sz="3600" b="1" dirty="0">
              <a:solidFill>
                <a:srgbClr val="000000"/>
              </a:solidFill>
              <a:latin typeface="宋体" panose="02010600030101010101" pitchFamily="2" charset="-122"/>
            </a:endParaRPr>
          </a:p>
        </p:txBody>
      </p:sp>
      <p:pic>
        <p:nvPicPr>
          <p:cNvPr id="31749" name="图片 41989" descr="lp04"/>
          <p:cNvPicPr>
            <a:picLocks noChangeAspect="1"/>
          </p:cNvPicPr>
          <p:nvPr/>
        </p:nvPicPr>
        <p:blipFill>
          <a:blip r:embed="rId2"/>
          <a:srcRect b="2985"/>
          <a:stretch>
            <a:fillRect/>
          </a:stretch>
        </p:blipFill>
        <p:spPr>
          <a:xfrm>
            <a:off x="1251585" y="0"/>
            <a:ext cx="4586288" cy="502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box(out)">
                                      <p:cBhvr>
                                        <p:cTn id="7" dur="5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dissolve">
                                      <p:cBhvr>
                                        <p:cTn id="12" dur="500"/>
                                        <p:tgtEl>
                                          <p:spTgt spid="419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1989"/>
                                        </p:tgtEl>
                                        <p:attrNameLst>
                                          <p:attrName>style.visibility</p:attrName>
                                        </p:attrNameLst>
                                      </p:cBhvr>
                                      <p:to>
                                        <p:strVal val="visible"/>
                                      </p:to>
                                    </p:set>
                                    <p:animEffect transition="in" filter="box(out)">
                                      <p:cBhvr>
                                        <p:cTn id="17"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89" grpId="0"/>
    </p:bldLst>
  </p:timing>
</p:sld>
</file>

<file path=ppt/slides/slide3.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5122" name="Rectangle 2"/>
          <p:cNvSpPr>
            <a:spLocks noGrp="1" noRot="1"/>
          </p:cNvSpPr>
          <p:nvPr>
            <p:ph type="title"/>
          </p:nvPr>
        </p:nvSpPr>
        <p:spPr>
          <a:xfrm>
            <a:off x="1765935" y="401638"/>
            <a:ext cx="8147050" cy="2611437"/>
          </a:xfrm>
        </p:spPr>
        <p:txBody>
          <a:bodyPr vert="horz" wrap="square" lIns="91440" tIns="45720" rIns="91440" bIns="45720" anchor="ctr"/>
          <a:p>
            <a:pPr algn="l" eaLnBrk="1" hangingPunct="1"/>
            <a:r>
              <a:rPr lang="en-US" altLang="zh-CN" sz="3600" b="1" dirty="0">
                <a:solidFill>
                  <a:schemeClr val="accent2"/>
                </a:solidFill>
                <a:latin typeface="黑体" panose="02010609060101010101" pitchFamily="49" charset="-122"/>
                <a:ea typeface="黑体" panose="02010609060101010101" pitchFamily="49" charset="-122"/>
              </a:rPr>
              <a:t>2.</a:t>
            </a:r>
            <a:r>
              <a:rPr lang="zh-CN" altLang="en-US" sz="3600" b="1" dirty="0">
                <a:solidFill>
                  <a:schemeClr val="accent2"/>
                </a:solidFill>
                <a:latin typeface="黑体" panose="02010609060101010101" pitchFamily="49" charset="-122"/>
                <a:ea typeface="黑体" panose="02010609060101010101" pitchFamily="49" charset="-122"/>
              </a:rPr>
              <a:t>戏剧冲突比生活矛盾  </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，更富于戏剧性，戏剧冲突主要表现为</a:t>
            </a:r>
            <a:r>
              <a:rPr lang="zh-CN" altLang="en-US" sz="3600" b="1" u="sng" dirty="0">
                <a:solidFill>
                  <a:schemeClr val="accent2"/>
                </a:solidFill>
                <a:latin typeface="黑体" panose="02010609060101010101" pitchFamily="49" charset="-122"/>
                <a:ea typeface="黑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a:t>
            </a:r>
            <a:endParaRPr lang="zh-CN" altLang="en-US" sz="3600" b="1" dirty="0">
              <a:solidFill>
                <a:schemeClr val="accent2"/>
              </a:solidFill>
              <a:latin typeface="黑体" panose="02010609060101010101" pitchFamily="49" charset="-122"/>
              <a:ea typeface="黑体" panose="02010609060101010101" pitchFamily="49" charset="-122"/>
            </a:endParaRPr>
          </a:p>
        </p:txBody>
      </p:sp>
      <p:sp>
        <p:nvSpPr>
          <p:cNvPr id="124931" name="Rectangle 3"/>
          <p:cNvSpPr>
            <a:spLocks noGrp="1"/>
          </p:cNvSpPr>
          <p:nvPr/>
        </p:nvSpPr>
        <p:spPr>
          <a:xfrm>
            <a:off x="2708910" y="1092200"/>
            <a:ext cx="1524000" cy="6096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更强烈</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4932" name="Rectangle 4"/>
          <p:cNvSpPr>
            <a:spLocks noGrp="1"/>
          </p:cNvSpPr>
          <p:nvPr/>
        </p:nvSpPr>
        <p:spPr>
          <a:xfrm>
            <a:off x="4383723" y="1092200"/>
            <a:ext cx="1600200" cy="6096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更典型</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4933" name="Rectangle 5"/>
          <p:cNvSpPr>
            <a:spLocks noGrp="1"/>
          </p:cNvSpPr>
          <p:nvPr/>
        </p:nvSpPr>
        <p:spPr>
          <a:xfrm>
            <a:off x="6414135" y="1092200"/>
            <a:ext cx="1439863" cy="6096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更集中</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4934" name="Rectangle 6"/>
          <p:cNvSpPr>
            <a:spLocks noGrp="1"/>
          </p:cNvSpPr>
          <p:nvPr/>
        </p:nvSpPr>
        <p:spPr>
          <a:xfrm>
            <a:off x="2796223" y="2252663"/>
            <a:ext cx="3798887" cy="6096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剧中人物性格冲突</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8194" name="Rectangle 3"/>
          <p:cNvSpPr>
            <a:spLocks noRot="1"/>
          </p:cNvSpPr>
          <p:nvPr/>
        </p:nvSpPr>
        <p:spPr>
          <a:xfrm>
            <a:off x="1460500" y="3297555"/>
            <a:ext cx="9005570" cy="1974850"/>
          </a:xfrm>
          <a:prstGeom prst="rect">
            <a:avLst/>
          </a:prstGeom>
          <a:noFill/>
          <a:ln w="38100" cap="flat" cmpd="sng">
            <a:solidFill>
              <a:schemeClr val="bg1"/>
            </a:solidFill>
            <a:prstDash val="solid"/>
            <a:miter/>
            <a:headEnd type="none" w="med" len="med"/>
            <a:tailEnd type="none" w="med" len="med"/>
          </a:ln>
        </p:spPr>
        <p:txBody>
          <a:bodyPr/>
          <a:lstStyle/>
          <a:p>
            <a:pPr marL="0" marR="0" lvl="0" indent="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宋体" panose="02010600030101010101" pitchFamily="2" charset="-122"/>
                <a:ea typeface="宋体" panose="02010600030101010101" pitchFamily="2" charset="-122"/>
                <a:cs typeface="+mn-cs"/>
              </a:rPr>
              <a:t>戏剧情节</a:t>
            </a:r>
            <a:r>
              <a:rPr kumimoji="0" lang="en-US" altLang="zh-CN" sz="32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序幕、开端、发展、高潮、结局、尾声 </a:t>
            </a:r>
            <a:b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br>
            <a:r>
              <a:rPr kumimoji="0" lang="zh-CN" altLang="en-US" sz="28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宋体" panose="02010600030101010101" pitchFamily="2" charset="-122"/>
                <a:ea typeface="宋体" panose="02010600030101010101" pitchFamily="2" charset="-122"/>
                <a:cs typeface="+mn-cs"/>
              </a:rPr>
              <a:t>戏剧结构：</a:t>
            </a:r>
            <a:r>
              <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幕（戏剧情节发展在时间上的一个大段落） </a:t>
            </a:r>
            <a:b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br>
            <a:r>
              <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          场（小于“幕”的一个情节单位） </a:t>
            </a:r>
            <a:endPar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931"/>
                                        </p:tgtEl>
                                        <p:attrNameLst>
                                          <p:attrName>style.visibility</p:attrName>
                                        </p:attrNameLst>
                                      </p:cBhvr>
                                      <p:to>
                                        <p:strVal val="visible"/>
                                      </p:to>
                                    </p:set>
                                    <p:anim calcmode="lin" valueType="num">
                                      <p:cBhvr>
                                        <p:cTn id="7" dur="500" fill="hold"/>
                                        <p:tgtEl>
                                          <p:spTgt spid="124931"/>
                                        </p:tgtEl>
                                        <p:attrNameLst>
                                          <p:attrName>ppt_x</p:attrName>
                                        </p:attrNameLst>
                                      </p:cBhvr>
                                      <p:tavLst>
                                        <p:tav tm="0">
                                          <p:val>
                                            <p:strVal val="0-#ppt_w/2"/>
                                          </p:val>
                                        </p:tav>
                                        <p:tav tm="100000">
                                          <p:val>
                                            <p:strVal val="#ppt_x"/>
                                          </p:val>
                                        </p:tav>
                                      </p:tavLst>
                                    </p:anim>
                                    <p:anim calcmode="lin" valueType="num">
                                      <p:cBhvr>
                                        <p:cTn id="8" dur="500" fill="hold"/>
                                        <p:tgtEl>
                                          <p:spTgt spid="1249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4932"/>
                                        </p:tgtEl>
                                        <p:attrNameLst>
                                          <p:attrName>style.visibility</p:attrName>
                                        </p:attrNameLst>
                                      </p:cBhvr>
                                      <p:to>
                                        <p:strVal val="visible"/>
                                      </p:to>
                                    </p:set>
                                    <p:anim calcmode="lin" valueType="num">
                                      <p:cBhvr>
                                        <p:cTn id="13" dur="500" fill="hold"/>
                                        <p:tgtEl>
                                          <p:spTgt spid="124932"/>
                                        </p:tgtEl>
                                        <p:attrNameLst>
                                          <p:attrName>ppt_x</p:attrName>
                                        </p:attrNameLst>
                                      </p:cBhvr>
                                      <p:tavLst>
                                        <p:tav tm="0">
                                          <p:val>
                                            <p:strVal val="0-#ppt_w/2"/>
                                          </p:val>
                                        </p:tav>
                                        <p:tav tm="100000">
                                          <p:val>
                                            <p:strVal val="#ppt_x"/>
                                          </p:val>
                                        </p:tav>
                                      </p:tavLst>
                                    </p:anim>
                                    <p:anim calcmode="lin" valueType="num">
                                      <p:cBhvr>
                                        <p:cTn id="14" dur="500" fill="hold"/>
                                        <p:tgtEl>
                                          <p:spTgt spid="1249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4933"/>
                                        </p:tgtEl>
                                        <p:attrNameLst>
                                          <p:attrName>style.visibility</p:attrName>
                                        </p:attrNameLst>
                                      </p:cBhvr>
                                      <p:to>
                                        <p:strVal val="visible"/>
                                      </p:to>
                                    </p:set>
                                    <p:anim calcmode="lin" valueType="num">
                                      <p:cBhvr>
                                        <p:cTn id="19" dur="500" fill="hold"/>
                                        <p:tgtEl>
                                          <p:spTgt spid="124933"/>
                                        </p:tgtEl>
                                        <p:attrNameLst>
                                          <p:attrName>ppt_x</p:attrName>
                                        </p:attrNameLst>
                                      </p:cBhvr>
                                      <p:tavLst>
                                        <p:tav tm="0">
                                          <p:val>
                                            <p:strVal val="0-#ppt_w/2"/>
                                          </p:val>
                                        </p:tav>
                                        <p:tav tm="100000">
                                          <p:val>
                                            <p:strVal val="#ppt_x"/>
                                          </p:val>
                                        </p:tav>
                                      </p:tavLst>
                                    </p:anim>
                                    <p:anim calcmode="lin" valueType="num">
                                      <p:cBhvr>
                                        <p:cTn id="20" dur="500" fill="hold"/>
                                        <p:tgtEl>
                                          <p:spTgt spid="1249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4934"/>
                                        </p:tgtEl>
                                        <p:attrNameLst>
                                          <p:attrName>style.visibility</p:attrName>
                                        </p:attrNameLst>
                                      </p:cBhvr>
                                      <p:to>
                                        <p:strVal val="visible"/>
                                      </p:to>
                                    </p:set>
                                    <p:anim calcmode="lin" valueType="num">
                                      <p:cBhvr>
                                        <p:cTn id="25" dur="500" fill="hold"/>
                                        <p:tgtEl>
                                          <p:spTgt spid="124934"/>
                                        </p:tgtEl>
                                        <p:attrNameLst>
                                          <p:attrName>ppt_x</p:attrName>
                                        </p:attrNameLst>
                                      </p:cBhvr>
                                      <p:tavLst>
                                        <p:tav tm="0">
                                          <p:val>
                                            <p:strVal val="0-#ppt_w/2"/>
                                          </p:val>
                                        </p:tav>
                                        <p:tav tm="100000">
                                          <p:val>
                                            <p:strVal val="#ppt_x"/>
                                          </p:val>
                                        </p:tav>
                                      </p:tavLst>
                                    </p:anim>
                                    <p:anim calcmode="lin" valueType="num">
                                      <p:cBhvr>
                                        <p:cTn id="26" dur="500" fill="hold"/>
                                        <p:tgtEl>
                                          <p:spTgt spid="1249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P spid="124932" grpId="0"/>
      <p:bldP spid="124933" grpId="0"/>
      <p:bldP spid="12493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WordArt 2"/>
          <p:cNvSpPr>
            <a:spLocks noTextEdit="1"/>
          </p:cNvSpPr>
          <p:nvPr/>
        </p:nvSpPr>
        <p:spPr>
          <a:xfrm>
            <a:off x="1451610" y="44450"/>
            <a:ext cx="4625975" cy="762000"/>
          </a:xfrm>
          <a:prstGeom prst="rect">
            <a:avLst/>
          </a:prstGeom>
        </p:spPr>
        <p:txBody>
          <a:bodyPr wrap="none" fromWordArt="1">
            <a:prstTxWarp prst="textPlain">
              <a:avLst>
                <a:gd name="adj" fmla="val 50000"/>
              </a:avLst>
            </a:prstTxWarp>
            <a:normAutofit/>
          </a:bodyPr>
          <a:p>
            <a:pPr algn="ctr" eaLnBrk="0" hangingPunct="0"/>
            <a:r>
              <a:rPr lang="zh-CN" altLang="en-US" sz="3600" b="1">
                <a:solidFill>
                  <a:srgbClr val="CC0066"/>
                </a:solidFill>
                <a:latin typeface="华文行楷" panose="02010800040101010101" pitchFamily="2" charset="-122"/>
                <a:ea typeface="华文行楷" panose="02010800040101010101" pitchFamily="2" charset="-122"/>
              </a:rPr>
              <a:t>元曲四大家</a:t>
            </a:r>
            <a:endParaRPr lang="zh-CN" altLang="en-US" sz="3600" b="1">
              <a:solidFill>
                <a:srgbClr val="CC0066"/>
              </a:solidFill>
              <a:latin typeface="华文行楷" panose="02010800040101010101" pitchFamily="2" charset="-122"/>
              <a:ea typeface="华文行楷" panose="02010800040101010101" pitchFamily="2" charset="-122"/>
            </a:endParaRPr>
          </a:p>
        </p:txBody>
      </p:sp>
      <p:pic>
        <p:nvPicPr>
          <p:cNvPr id="32771" name="Picture 3" descr="04"/>
          <p:cNvPicPr>
            <a:picLocks noChangeAspect="1"/>
          </p:cNvPicPr>
          <p:nvPr/>
        </p:nvPicPr>
        <p:blipFill>
          <a:blip r:embed="rId1"/>
          <a:stretch>
            <a:fillRect/>
          </a:stretch>
        </p:blipFill>
        <p:spPr>
          <a:xfrm>
            <a:off x="7895273" y="214313"/>
            <a:ext cx="3416300" cy="6400800"/>
          </a:xfrm>
          <a:prstGeom prst="rect">
            <a:avLst/>
          </a:prstGeom>
          <a:noFill/>
          <a:ln w="9525">
            <a:noFill/>
          </a:ln>
        </p:spPr>
      </p:pic>
      <p:sp>
        <p:nvSpPr>
          <p:cNvPr id="16388" name="Text Box 4"/>
          <p:cNvSpPr txBox="1"/>
          <p:nvPr/>
        </p:nvSpPr>
        <p:spPr>
          <a:xfrm>
            <a:off x="1094423" y="836613"/>
            <a:ext cx="6062662" cy="550672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关汉卿</a:t>
            </a:r>
            <a:endParaRPr lang="zh-CN" altLang="en-US" b="1" dirty="0">
              <a:latin typeface="宋体" panose="02010600030101010101" pitchFamily="2" charset="-122"/>
            </a:endParaRPr>
          </a:p>
          <a:p>
            <a:pPr marL="0" lvl="0" indent="0" eaLnBrk="1" hangingPunct="1">
              <a:spcBef>
                <a:spcPct val="0"/>
              </a:spcBef>
              <a:buNone/>
            </a:pPr>
            <a:r>
              <a:rPr lang="en-US" altLang="zh-CN" b="1" dirty="0">
                <a:latin typeface="宋体" panose="02010600030101010101" pitchFamily="2" charset="-122"/>
              </a:rPr>
              <a:t>        </a:t>
            </a:r>
            <a:r>
              <a:rPr lang="zh-CN" altLang="en-US" b="1" dirty="0">
                <a:solidFill>
                  <a:srgbClr val="FF0000"/>
                </a:solidFill>
                <a:latin typeface="宋体" panose="02010600030101010101" pitchFamily="2" charset="-122"/>
              </a:rPr>
              <a:t>杂剧</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窦娥冤</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endParaRPr lang="zh-CN" altLang="en-US"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马致远</a:t>
            </a:r>
            <a:r>
              <a:rPr lang="zh-CN" altLang="en-US" b="1" dirty="0">
                <a:solidFill>
                  <a:schemeClr val="accent2"/>
                </a:solidFill>
                <a:latin typeface="宋体" panose="02010600030101010101" pitchFamily="2" charset="-122"/>
              </a:rPr>
              <a:t>  </a:t>
            </a:r>
            <a:r>
              <a:rPr lang="zh-CN" altLang="en-US" b="1" dirty="0">
                <a:solidFill>
                  <a:srgbClr val="0000FF"/>
                </a:solidFill>
                <a:latin typeface="宋体" panose="02010600030101010101" pitchFamily="2" charset="-122"/>
              </a:rPr>
              <a:t>散曲</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天净沙</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秋思</a:t>
            </a:r>
            <a:r>
              <a:rPr lang="en-US" altLang="zh-CN" b="1" dirty="0">
                <a:solidFill>
                  <a:srgbClr val="0000FF"/>
                </a:solidFill>
                <a:latin typeface="宋体" panose="02010600030101010101" pitchFamily="2" charset="-122"/>
              </a:rPr>
              <a:t>》</a:t>
            </a:r>
            <a:endParaRPr lang="en-US" altLang="zh-CN" b="1" dirty="0">
              <a:solidFill>
                <a:srgbClr val="0000FF"/>
              </a:solidFill>
              <a:latin typeface="宋体" panose="02010600030101010101" pitchFamily="2" charset="-122"/>
            </a:endParaRPr>
          </a:p>
          <a:p>
            <a:pPr marL="0" lvl="0" indent="0" eaLnBrk="1" hangingPunct="1">
              <a:spcBef>
                <a:spcPct val="0"/>
              </a:spcBef>
              <a:buNone/>
            </a:pPr>
            <a:r>
              <a:rPr lang="en-US" altLang="zh-CN" b="1" dirty="0">
                <a:solidFill>
                  <a:srgbClr val="0000FF"/>
                </a:solidFill>
                <a:latin typeface="宋体" panose="02010600030101010101" pitchFamily="2" charset="-122"/>
              </a:rPr>
              <a:t>        </a:t>
            </a:r>
            <a:r>
              <a:rPr lang="zh-CN" altLang="en-US" b="1" dirty="0">
                <a:solidFill>
                  <a:srgbClr val="0000FF"/>
                </a:solidFill>
                <a:latin typeface="宋体" panose="02010600030101010101" pitchFamily="2" charset="-122"/>
              </a:rPr>
              <a:t>杂剧</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汉宫秋</a:t>
            </a:r>
            <a:r>
              <a:rPr lang="en-US" altLang="zh-CN" b="1" dirty="0">
                <a:solidFill>
                  <a:srgbClr val="0000FF"/>
                </a:solidFill>
                <a:latin typeface="宋体" panose="02010600030101010101" pitchFamily="2" charset="-122"/>
              </a:rPr>
              <a:t>》</a:t>
            </a:r>
            <a:endParaRPr lang="en-US" altLang="zh-CN" b="1" dirty="0">
              <a:solidFill>
                <a:srgbClr val="0000FF"/>
              </a:solidFill>
              <a:latin typeface="宋体" panose="02010600030101010101" pitchFamily="2" charset="-122"/>
            </a:endParaRPr>
          </a:p>
          <a:p>
            <a:pPr marL="0" lvl="0" indent="0" eaLnBrk="1" hangingPunct="1">
              <a:spcBef>
                <a:spcPct val="0"/>
              </a:spcBef>
              <a:buNone/>
            </a:pPr>
            <a:endParaRPr lang="en-US" altLang="zh-CN" b="1" dirty="0">
              <a:solidFill>
                <a:srgbClr val="0000FF"/>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白  朴 </a:t>
            </a:r>
            <a:r>
              <a:rPr lang="zh-CN" altLang="en-US" b="1" dirty="0">
                <a:solidFill>
                  <a:schemeClr val="accent2"/>
                </a:solidFill>
                <a:latin typeface="宋体" panose="02010600030101010101" pitchFamily="2" charset="-122"/>
              </a:rPr>
              <a:t> </a:t>
            </a:r>
            <a:r>
              <a:rPr lang="zh-CN" altLang="en-US" b="1" dirty="0">
                <a:solidFill>
                  <a:srgbClr val="FF0000"/>
                </a:solidFill>
                <a:latin typeface="宋体" panose="02010600030101010101" pitchFamily="2" charset="-122"/>
              </a:rPr>
              <a:t>杂剧</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墙头马上</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en-US" altLang="zh-CN" b="1" dirty="0">
                <a:solidFill>
                  <a:srgbClr val="FF0000"/>
                </a:solidFill>
                <a:latin typeface="宋体" panose="02010600030101010101" pitchFamily="2" charset="-122"/>
              </a:rPr>
              <a:t>            《</a:t>
            </a:r>
            <a:r>
              <a:rPr lang="zh-CN" altLang="en-US" b="1" dirty="0">
                <a:solidFill>
                  <a:srgbClr val="FF0000"/>
                </a:solidFill>
                <a:latin typeface="宋体" panose="02010600030101010101" pitchFamily="2" charset="-122"/>
              </a:rPr>
              <a:t>梧桐雨</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郑光祖 </a:t>
            </a:r>
            <a:r>
              <a:rPr lang="zh-CN" altLang="en-US" b="1" dirty="0">
                <a:solidFill>
                  <a:schemeClr val="accent2"/>
                </a:solidFill>
                <a:latin typeface="宋体" panose="02010600030101010101" pitchFamily="2" charset="-122"/>
              </a:rPr>
              <a:t> </a:t>
            </a:r>
            <a:r>
              <a:rPr lang="zh-CN" altLang="en-US" b="1" dirty="0">
                <a:solidFill>
                  <a:srgbClr val="0000FF"/>
                </a:solidFill>
                <a:latin typeface="宋体" panose="02010600030101010101" pitchFamily="2" charset="-122"/>
              </a:rPr>
              <a:t>杂剧</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倩女离魂</a:t>
            </a:r>
            <a:r>
              <a:rPr lang="en-US" altLang="zh-CN" b="1" dirty="0">
                <a:solidFill>
                  <a:srgbClr val="0000FF"/>
                </a:solidFill>
                <a:latin typeface="宋体" panose="02010600030101010101" pitchFamily="2" charset="-122"/>
              </a:rPr>
              <a:t>》                                </a:t>
            </a:r>
            <a:endParaRPr lang="en-US" altLang="zh-CN" b="1" dirty="0">
              <a:solidFill>
                <a:srgbClr val="0000FF"/>
              </a:solidFill>
              <a:latin typeface="宋体" panose="02010600030101010101" pitchFamily="2" charset="-122"/>
            </a:endParaRPr>
          </a:p>
          <a:p>
            <a:pPr marL="0" lvl="0" indent="0" eaLnBrk="1" hangingPunct="1">
              <a:spcBef>
                <a:spcPct val="0"/>
              </a:spcBef>
              <a:buNone/>
            </a:pPr>
            <a:r>
              <a:rPr lang="en-US" altLang="zh-CN" b="1" dirty="0">
                <a:solidFill>
                  <a:srgbClr val="0000FF"/>
                </a:solidFill>
                <a:latin typeface="宋体" panose="02010600030101010101" pitchFamily="2" charset="-122"/>
              </a:rPr>
              <a:t>            《</a:t>
            </a:r>
            <a:r>
              <a:rPr lang="zh-CN" altLang="en-US" b="1" dirty="0">
                <a:solidFill>
                  <a:srgbClr val="0000FF"/>
                </a:solidFill>
                <a:latin typeface="宋体" panose="02010600030101010101" pitchFamily="2" charset="-122"/>
              </a:rPr>
              <a:t>王粲登楼</a:t>
            </a:r>
            <a:r>
              <a:rPr lang="en-US" altLang="zh-CN" b="1" dirty="0">
                <a:solidFill>
                  <a:srgbClr val="0000FF"/>
                </a:solidFill>
                <a:latin typeface="宋体" panose="02010600030101010101" pitchFamily="2" charset="-122"/>
              </a:rPr>
              <a:t>》</a:t>
            </a:r>
            <a:endParaRPr lang="en-US" altLang="zh-CN" b="1" dirty="0">
              <a:solidFill>
                <a:srgbClr val="0000FF"/>
              </a:solidFill>
              <a:latin typeface="宋体" panose="02010600030101010101" pitchFamily="2" charset="-122"/>
            </a:endParaRPr>
          </a:p>
        </p:txBody>
      </p:sp>
      <p:sp>
        <p:nvSpPr>
          <p:cNvPr id="16389" name="Text Box 5"/>
          <p:cNvSpPr txBox="1"/>
          <p:nvPr/>
        </p:nvSpPr>
        <p:spPr>
          <a:xfrm>
            <a:off x="2842260" y="765175"/>
            <a:ext cx="2223135" cy="582295"/>
          </a:xfrm>
          <a:prstGeom prst="rect">
            <a:avLst/>
          </a:prstGeom>
          <a:noFill/>
          <a:ln w="9525">
            <a:noFill/>
          </a:ln>
        </p:spPr>
        <p:txBody>
          <a:bodyPr wrap="none"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宋体" panose="02010600030101010101" pitchFamily="2" charset="-122"/>
              </a:rPr>
              <a:t>四大家之首</a:t>
            </a:r>
            <a:endParaRPr lang="zh-CN" altLang="en-US" b="1" dirty="0">
              <a:solidFill>
                <a:srgbClr val="FF0000"/>
              </a:solidFill>
              <a:latin typeface="宋体" panose="02010600030101010101" pitchFamily="2" charset="-122"/>
            </a:endParaRPr>
          </a:p>
        </p:txBody>
      </p:sp>
      <p:sp>
        <p:nvSpPr>
          <p:cNvPr id="32774" name="WordArt 6"/>
          <p:cNvSpPr>
            <a:spLocks noTextEdit="1"/>
          </p:cNvSpPr>
          <p:nvPr/>
        </p:nvSpPr>
        <p:spPr>
          <a:xfrm>
            <a:off x="5879148" y="5605463"/>
            <a:ext cx="2392362" cy="1052512"/>
          </a:xfrm>
          <a:prstGeom prst="rect">
            <a:avLst/>
          </a:prstGeom>
        </p:spPr>
        <p:txBody>
          <a:bodyPr wrap="none" fromWordArt="1">
            <a:prstTxWarp prst="textFadeUp">
              <a:avLst>
                <a:gd name="adj" fmla="val 9991"/>
              </a:avLst>
            </a:prstTxWarp>
            <a:normAutofit/>
          </a:bodyPr>
          <a:p>
            <a:pPr algn="ctr" eaLnBrk="0" hangingPunct="0"/>
            <a:r>
              <a:rPr lang="zh-CN" altLang="en-US" sz="3600" b="1">
                <a:ln w="12700" cap="flat" cmpd="sng">
                  <a:solidFill>
                    <a:srgbClr val="B2B2B2"/>
                  </a:solidFill>
                  <a:prstDash val="solid"/>
                  <a:headEnd type="none" w="med" len="med"/>
                  <a:tailEnd type="none" w="med" len="med"/>
                </a:ln>
                <a:solidFill>
                  <a:srgbClr val="FF0000"/>
                </a:solidFill>
                <a:effectLst>
                  <a:outerShdw dist="35921" dir="2699999" sy="50000" rotWithShape="0">
                    <a:srgbClr val="875B0D">
                      <a:alpha val="64000"/>
                    </a:srgbClr>
                  </a:outerShdw>
                </a:effectLst>
                <a:latin typeface="黑体" panose="02010609060101010101" pitchFamily="49" charset="-122"/>
                <a:ea typeface="黑体" panose="02010609060101010101" pitchFamily="49" charset="-122"/>
              </a:rPr>
              <a:t>郑关、白马</a:t>
            </a:r>
            <a:endParaRPr lang="zh-CN" altLang="en-US" sz="3600" b="1">
              <a:ln w="12700" cap="flat" cmpd="sng">
                <a:solidFill>
                  <a:srgbClr val="B2B2B2"/>
                </a:solidFill>
                <a:prstDash val="solid"/>
                <a:headEnd type="none" w="med" len="med"/>
                <a:tailEnd type="none" w="med" len="med"/>
              </a:ln>
              <a:solidFill>
                <a:srgbClr val="FF0000"/>
              </a:solidFill>
              <a:effectLst>
                <a:outerShdw dist="35921" dir="2699999" sy="50000" rotWithShape="0">
                  <a:srgbClr val="875B0D">
                    <a:alpha val="64000"/>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ox(in)">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6388">
                                            <p:txEl>
                                              <p:charRg st="0" end="4"/>
                                            </p:txEl>
                                          </p:spTgt>
                                        </p:tgtEl>
                                        <p:attrNameLst>
                                          <p:attrName>style.visibility</p:attrName>
                                        </p:attrNameLst>
                                      </p:cBhvr>
                                      <p:to>
                                        <p:strVal val="visible"/>
                                      </p:to>
                                    </p:set>
                                    <p:animEffect transition="in" filter="barn(outHorizontal)">
                                      <p:cBhvr>
                                        <p:cTn id="12" dur="500"/>
                                        <p:tgtEl>
                                          <p:spTgt spid="16388">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6388">
                                            <p:txEl>
                                              <p:charRg st="4" end="20"/>
                                            </p:txEl>
                                          </p:spTgt>
                                        </p:tgtEl>
                                        <p:attrNameLst>
                                          <p:attrName>style.visibility</p:attrName>
                                        </p:attrNameLst>
                                      </p:cBhvr>
                                      <p:to>
                                        <p:strVal val="visible"/>
                                      </p:to>
                                    </p:set>
                                    <p:animEffect transition="in" filter="barn(outHorizontal)">
                                      <p:cBhvr>
                                        <p:cTn id="17" dur="500"/>
                                        <p:tgtEl>
                                          <p:spTgt spid="16388">
                                            <p:txEl>
                                              <p:charRg st="4" end="2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6388">
                                            <p:txEl>
                                              <p:charRg st="21" end="37"/>
                                            </p:txEl>
                                          </p:spTgt>
                                        </p:tgtEl>
                                        <p:attrNameLst>
                                          <p:attrName>style.visibility</p:attrName>
                                        </p:attrNameLst>
                                      </p:cBhvr>
                                      <p:to>
                                        <p:strVal val="visible"/>
                                      </p:to>
                                    </p:set>
                                    <p:animEffect transition="in" filter="barn(outHorizontal)">
                                      <p:cBhvr>
                                        <p:cTn id="22" dur="500"/>
                                        <p:tgtEl>
                                          <p:spTgt spid="16388">
                                            <p:txEl>
                                              <p:charRg st="21" end="3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6388">
                                            <p:txEl>
                                              <p:charRg st="37" end="53"/>
                                            </p:txEl>
                                          </p:spTgt>
                                        </p:tgtEl>
                                        <p:attrNameLst>
                                          <p:attrName>style.visibility</p:attrName>
                                        </p:attrNameLst>
                                      </p:cBhvr>
                                      <p:to>
                                        <p:strVal val="visible"/>
                                      </p:to>
                                    </p:set>
                                    <p:animEffect transition="in" filter="barn(outHorizontal)">
                                      <p:cBhvr>
                                        <p:cTn id="27" dur="500"/>
                                        <p:tgtEl>
                                          <p:spTgt spid="16388">
                                            <p:txEl>
                                              <p:charRg st="37" end="5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6388">
                                            <p:txEl>
                                              <p:charRg st="54" end="69"/>
                                            </p:txEl>
                                          </p:spTgt>
                                        </p:tgtEl>
                                        <p:attrNameLst>
                                          <p:attrName>style.visibility</p:attrName>
                                        </p:attrNameLst>
                                      </p:cBhvr>
                                      <p:to>
                                        <p:strVal val="visible"/>
                                      </p:to>
                                    </p:set>
                                    <p:animEffect transition="in" filter="barn(outHorizontal)">
                                      <p:cBhvr>
                                        <p:cTn id="32" dur="500"/>
                                        <p:tgtEl>
                                          <p:spTgt spid="16388">
                                            <p:txEl>
                                              <p:charRg st="54" end="6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6388">
                                            <p:txEl>
                                              <p:charRg st="69" end="87"/>
                                            </p:txEl>
                                          </p:spTgt>
                                        </p:tgtEl>
                                        <p:attrNameLst>
                                          <p:attrName>style.visibility</p:attrName>
                                        </p:attrNameLst>
                                      </p:cBhvr>
                                      <p:to>
                                        <p:strVal val="visible"/>
                                      </p:to>
                                    </p:set>
                                    <p:animEffect transition="in" filter="barn(outHorizontal)">
                                      <p:cBhvr>
                                        <p:cTn id="37" dur="500"/>
                                        <p:tgtEl>
                                          <p:spTgt spid="16388">
                                            <p:txEl>
                                              <p:charRg st="69" end="8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grpId="0" nodeType="clickEffect">
                                  <p:stCondLst>
                                    <p:cond delay="0"/>
                                  </p:stCondLst>
                                  <p:childTnLst>
                                    <p:set>
                                      <p:cBhvr>
                                        <p:cTn id="41" dur="1" fill="hold">
                                          <p:stCondLst>
                                            <p:cond delay="0"/>
                                          </p:stCondLst>
                                        </p:cTn>
                                        <p:tgtEl>
                                          <p:spTgt spid="16388">
                                            <p:txEl>
                                              <p:charRg st="88" end="134"/>
                                            </p:txEl>
                                          </p:spTgt>
                                        </p:tgtEl>
                                        <p:attrNameLst>
                                          <p:attrName>style.visibility</p:attrName>
                                        </p:attrNameLst>
                                      </p:cBhvr>
                                      <p:to>
                                        <p:strVal val="visible"/>
                                      </p:to>
                                    </p:set>
                                    <p:animEffect transition="in" filter="barn(outHorizontal)">
                                      <p:cBhvr>
                                        <p:cTn id="42" dur="500"/>
                                        <p:tgtEl>
                                          <p:spTgt spid="16388">
                                            <p:txEl>
                                              <p:charRg st="88" end="13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6388">
                                            <p:txEl>
                                              <p:charRg st="134" end="153"/>
                                            </p:txEl>
                                          </p:spTgt>
                                        </p:tgtEl>
                                        <p:attrNameLst>
                                          <p:attrName>style.visibility</p:attrName>
                                        </p:attrNameLst>
                                      </p:cBhvr>
                                      <p:to>
                                        <p:strVal val="visible"/>
                                      </p:to>
                                    </p:set>
                                    <p:animEffect transition="in" filter="barn(outHorizontal)">
                                      <p:cBhvr>
                                        <p:cTn id="47" dur="500"/>
                                        <p:tgtEl>
                                          <p:spTgt spid="16388">
                                            <p:txEl>
                                              <p:charRg st="134" end="15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16389"/>
                                        </p:tgtEl>
                                        <p:attrNameLst>
                                          <p:attrName>style.visibility</p:attrName>
                                        </p:attrNameLst>
                                      </p:cBhvr>
                                      <p:to>
                                        <p:strVal val="visible"/>
                                      </p:to>
                                    </p:set>
                                    <p:anim calcmode="lin" valueType="num">
                                      <p:cBhvr>
                                        <p:cTn id="52" dur="500" fill="hold"/>
                                        <p:tgtEl>
                                          <p:spTgt spid="16389"/>
                                        </p:tgtEl>
                                        <p:attrNameLst>
                                          <p:attrName>ppt_w</p:attrName>
                                        </p:attrNameLst>
                                      </p:cBhvr>
                                      <p:tavLst>
                                        <p:tav tm="0">
                                          <p:val>
                                            <p:fltVal val="0.000000"/>
                                          </p:val>
                                        </p:tav>
                                        <p:tav tm="100000">
                                          <p:val>
                                            <p:strVal val="#ppt_w"/>
                                          </p:val>
                                        </p:tav>
                                      </p:tavLst>
                                    </p:anim>
                                    <p:anim calcmode="lin" valueType="num">
                                      <p:cBhvr>
                                        <p:cTn id="53" dur="500" fill="hold"/>
                                        <p:tgtEl>
                                          <p:spTgt spid="16389"/>
                                        </p:tgtEl>
                                        <p:attrNameLst>
                                          <p:attrName>ppt_h</p:attrName>
                                        </p:attrNameLst>
                                      </p:cBhvr>
                                      <p:tavLst>
                                        <p:tav tm="0">
                                          <p:val>
                                            <p:fltVal val="0.00000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1" presetClass="entr" presetSubtype="4" fill="hold" nodeType="clickEffect">
                                  <p:stCondLst>
                                    <p:cond delay="0"/>
                                  </p:stCondLst>
                                  <p:childTnLst>
                                    <p:set>
                                      <p:cBhvr>
                                        <p:cTn id="57" dur="1" fill="hold">
                                          <p:stCondLst>
                                            <p:cond delay="0"/>
                                          </p:stCondLst>
                                        </p:cTn>
                                        <p:tgtEl>
                                          <p:spTgt spid="32774"/>
                                        </p:tgtEl>
                                        <p:attrNameLst>
                                          <p:attrName>style.visibility</p:attrName>
                                        </p:attrNameLst>
                                      </p:cBhvr>
                                      <p:to>
                                        <p:strVal val="visible"/>
                                      </p:to>
                                    </p:set>
                                    <p:animEffect transition="in" filter="wheel(4)">
                                      <p:cBhvr>
                                        <p:cTn id="58" dur="20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P spid="1638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4" name="Picture 2" descr="01"/>
          <p:cNvPicPr>
            <a:picLocks noChangeAspect="1"/>
          </p:cNvPicPr>
          <p:nvPr/>
        </p:nvPicPr>
        <p:blipFill>
          <a:blip r:embed="rId1"/>
          <a:stretch>
            <a:fillRect/>
          </a:stretch>
        </p:blipFill>
        <p:spPr>
          <a:xfrm>
            <a:off x="7239635" y="357188"/>
            <a:ext cx="4071938" cy="6143625"/>
          </a:xfrm>
          <a:prstGeom prst="rect">
            <a:avLst/>
          </a:prstGeom>
          <a:noFill/>
          <a:ln w="9525">
            <a:noFill/>
          </a:ln>
        </p:spPr>
      </p:pic>
      <p:sp>
        <p:nvSpPr>
          <p:cNvPr id="14339" name="Text Box 3"/>
          <p:cNvSpPr txBox="1"/>
          <p:nvPr/>
        </p:nvSpPr>
        <p:spPr>
          <a:xfrm>
            <a:off x="1380173" y="188913"/>
            <a:ext cx="5287962" cy="82867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4800" b="1" dirty="0">
                <a:solidFill>
                  <a:srgbClr val="CC0066"/>
                </a:solidFill>
                <a:latin typeface="华文行楷" panose="02010800040101010101" pitchFamily="2" charset="-122"/>
                <a:ea typeface="华文行楷" panose="02010800040101010101" pitchFamily="2" charset="-122"/>
              </a:rPr>
              <a:t>元杂剧四大爱情剧</a:t>
            </a:r>
            <a:endParaRPr lang="zh-CN" altLang="en-US" sz="4800" b="1" dirty="0">
              <a:solidFill>
                <a:srgbClr val="CC0066"/>
              </a:solidFill>
              <a:latin typeface="华文行楷" panose="02010800040101010101" pitchFamily="2" charset="-122"/>
              <a:ea typeface="华文行楷" panose="02010800040101010101" pitchFamily="2" charset="-122"/>
            </a:endParaRPr>
          </a:p>
        </p:txBody>
      </p:sp>
      <p:sp>
        <p:nvSpPr>
          <p:cNvPr id="14341" name="Text Box 5"/>
          <p:cNvSpPr txBox="1"/>
          <p:nvPr/>
        </p:nvSpPr>
        <p:spPr>
          <a:xfrm>
            <a:off x="1594485" y="1143000"/>
            <a:ext cx="4357688" cy="205994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关汉卿</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拜月亭</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白  朴</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墙头马上</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王实甫</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《西厢记》</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郑光祖 </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倩女离魂</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p:txBody>
      </p:sp>
      <p:sp>
        <p:nvSpPr>
          <p:cNvPr id="7" name="Text Box 3"/>
          <p:cNvSpPr txBox="1"/>
          <p:nvPr/>
        </p:nvSpPr>
        <p:spPr>
          <a:xfrm>
            <a:off x="1308735" y="3357563"/>
            <a:ext cx="4572000" cy="82867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4800" b="1" dirty="0">
                <a:solidFill>
                  <a:srgbClr val="CC0066"/>
                </a:solidFill>
                <a:latin typeface="华文行楷" panose="02010800040101010101" pitchFamily="2" charset="-122"/>
                <a:ea typeface="华文行楷" panose="02010800040101010101" pitchFamily="2" charset="-122"/>
              </a:rPr>
              <a:t>元杂剧四大悲剧</a:t>
            </a:r>
            <a:endParaRPr lang="zh-CN" altLang="en-US" sz="4800" b="1" dirty="0">
              <a:solidFill>
                <a:srgbClr val="CC0066"/>
              </a:solidFill>
              <a:latin typeface="华文行楷" panose="02010800040101010101" pitchFamily="2" charset="-122"/>
              <a:ea typeface="华文行楷" panose="02010800040101010101" pitchFamily="2" charset="-122"/>
            </a:endParaRPr>
          </a:p>
        </p:txBody>
      </p:sp>
      <p:sp>
        <p:nvSpPr>
          <p:cNvPr id="8" name="Text Box 4"/>
          <p:cNvSpPr txBox="1"/>
          <p:nvPr/>
        </p:nvSpPr>
        <p:spPr>
          <a:xfrm>
            <a:off x="1591310" y="4391025"/>
            <a:ext cx="4144963" cy="205994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关汉卿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窦娥冤</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马致远</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汉宫秋</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白  朴</a:t>
            </a:r>
            <a:r>
              <a:rPr lang="zh-CN" altLang="en-US" b="1" dirty="0">
                <a:solidFill>
                  <a:schemeClr val="accent2"/>
                </a:solidFill>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梧桐雨</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纪君祥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赵氏孤儿</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000000"/>
                                          </p:val>
                                        </p:tav>
                                        <p:tav tm="100000">
                                          <p:val>
                                            <p:strVal val="#ppt_w"/>
                                          </p:val>
                                        </p:tav>
                                      </p:tavLst>
                                    </p:anim>
                                    <p:anim calcmode="lin" valueType="num">
                                      <p:cBhvr>
                                        <p:cTn id="8" dur="500" fill="hold"/>
                                        <p:tgtEl>
                                          <p:spTgt spid="14339"/>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iterate type="lt">
                                    <p:tmPct val="100000"/>
                                  </p:iterate>
                                  <p:childTnLst>
                                    <p:set>
                                      <p:cBhvr>
                                        <p:cTn id="12" dur="1" fill="hold">
                                          <p:stCondLst>
                                            <p:cond delay="0"/>
                                          </p:stCondLst>
                                        </p:cTn>
                                        <p:tgtEl>
                                          <p:spTgt spid="14341">
                                            <p:txEl>
                                              <p:charRg st="0" end="11"/>
                                            </p:txEl>
                                          </p:spTgt>
                                        </p:tgtEl>
                                        <p:attrNameLst>
                                          <p:attrName>style.visibility</p:attrName>
                                        </p:attrNameLst>
                                      </p:cBhvr>
                                      <p:to>
                                        <p:strVal val="visible"/>
                                      </p:to>
                                    </p:set>
                                    <p:animEffect transition="in" filter="dissolve">
                                      <p:cBhvr>
                                        <p:cTn id="13" dur="75"/>
                                        <p:tgtEl>
                                          <p:spTgt spid="14341">
                                            <p:txEl>
                                              <p:charRg st="0" end="1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iterate type="lt">
                                    <p:tmPct val="100000"/>
                                  </p:iterate>
                                  <p:childTnLst>
                                    <p:set>
                                      <p:cBhvr>
                                        <p:cTn id="17" dur="1" fill="hold">
                                          <p:stCondLst>
                                            <p:cond delay="0"/>
                                          </p:stCondLst>
                                        </p:cTn>
                                        <p:tgtEl>
                                          <p:spTgt spid="14341">
                                            <p:txEl>
                                              <p:charRg st="11" end="24"/>
                                            </p:txEl>
                                          </p:spTgt>
                                        </p:tgtEl>
                                        <p:attrNameLst>
                                          <p:attrName>style.visibility</p:attrName>
                                        </p:attrNameLst>
                                      </p:cBhvr>
                                      <p:to>
                                        <p:strVal val="visible"/>
                                      </p:to>
                                    </p:set>
                                    <p:animEffect transition="in" filter="dissolve">
                                      <p:cBhvr>
                                        <p:cTn id="18" dur="75"/>
                                        <p:tgtEl>
                                          <p:spTgt spid="14341">
                                            <p:txEl>
                                              <p:charRg st="11" end="2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iterate type="lt">
                                    <p:tmPct val="100000"/>
                                  </p:iterate>
                                  <p:childTnLst>
                                    <p:set>
                                      <p:cBhvr>
                                        <p:cTn id="22" dur="1" fill="hold">
                                          <p:stCondLst>
                                            <p:cond delay="0"/>
                                          </p:stCondLst>
                                        </p:cTn>
                                        <p:tgtEl>
                                          <p:spTgt spid="14341">
                                            <p:txEl>
                                              <p:charRg st="24" end="35"/>
                                            </p:txEl>
                                          </p:spTgt>
                                        </p:tgtEl>
                                        <p:attrNameLst>
                                          <p:attrName>style.visibility</p:attrName>
                                        </p:attrNameLst>
                                      </p:cBhvr>
                                      <p:to>
                                        <p:strVal val="visible"/>
                                      </p:to>
                                    </p:set>
                                    <p:animEffect transition="in" filter="dissolve">
                                      <p:cBhvr>
                                        <p:cTn id="23" dur="75"/>
                                        <p:tgtEl>
                                          <p:spTgt spid="14341">
                                            <p:txEl>
                                              <p:charRg st="24" end="3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iterate type="lt">
                                    <p:tmPct val="100000"/>
                                  </p:iterate>
                                  <p:childTnLst>
                                    <p:set>
                                      <p:cBhvr>
                                        <p:cTn id="27" dur="1" fill="hold">
                                          <p:stCondLst>
                                            <p:cond delay="0"/>
                                          </p:stCondLst>
                                        </p:cTn>
                                        <p:tgtEl>
                                          <p:spTgt spid="14341">
                                            <p:txEl>
                                              <p:charRg st="35" end="47"/>
                                            </p:txEl>
                                          </p:spTgt>
                                        </p:tgtEl>
                                        <p:attrNameLst>
                                          <p:attrName>style.visibility</p:attrName>
                                        </p:attrNameLst>
                                      </p:cBhvr>
                                      <p:to>
                                        <p:strVal val="visible"/>
                                      </p:to>
                                    </p:set>
                                    <p:animEffect transition="in" filter="dissolve">
                                      <p:cBhvr>
                                        <p:cTn id="28" dur="75"/>
                                        <p:tgtEl>
                                          <p:spTgt spid="14341">
                                            <p:txEl>
                                              <p:charRg st="35" end="4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000000"/>
                                          </p:val>
                                        </p:tav>
                                        <p:tav tm="100000">
                                          <p:val>
                                            <p:strVal val="#ppt_w"/>
                                          </p:val>
                                        </p:tav>
                                      </p:tavLst>
                                    </p:anim>
                                    <p:anim calcmode="lin" valueType="num">
                                      <p:cBhvr>
                                        <p:cTn id="34" dur="500" fill="hold"/>
                                        <p:tgtEl>
                                          <p:spTgt spid="7"/>
                                        </p:tgtEl>
                                        <p:attrNameLst>
                                          <p:attrName>ppt_h</p:attrName>
                                        </p:attrNameLst>
                                      </p:cBhvr>
                                      <p:tavLst>
                                        <p:tav tm="0">
                                          <p:val>
                                            <p:fltVal val="0.00000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lt">
                                    <p:tmPct val="100000"/>
                                  </p:iterate>
                                  <p:childTnLst>
                                    <p:set>
                                      <p:cBhvr>
                                        <p:cTn id="38" dur="1" fill="hold">
                                          <p:stCondLst>
                                            <p:cond delay="0"/>
                                          </p:stCondLst>
                                        </p:cTn>
                                        <p:tgtEl>
                                          <p:spTgt spid="8">
                                            <p:txEl>
                                              <p:charRg st="0" end="10"/>
                                            </p:txEl>
                                          </p:spTgt>
                                        </p:tgtEl>
                                        <p:attrNameLst>
                                          <p:attrName>style.visibility</p:attrName>
                                        </p:attrNameLst>
                                      </p:cBhvr>
                                      <p:to>
                                        <p:strVal val="visible"/>
                                      </p:to>
                                    </p:set>
                                    <p:animEffect transition="in" filter="wipe(left)">
                                      <p:cBhvr>
                                        <p:cTn id="39" dur="75"/>
                                        <p:tgtEl>
                                          <p:spTgt spid="8">
                                            <p:txEl>
                                              <p:charRg st="0" end="1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iterate type="lt">
                                    <p:tmPct val="100000"/>
                                  </p:iterate>
                                  <p:childTnLst>
                                    <p:set>
                                      <p:cBhvr>
                                        <p:cTn id="43" dur="1" fill="hold">
                                          <p:stCondLst>
                                            <p:cond delay="0"/>
                                          </p:stCondLst>
                                        </p:cTn>
                                        <p:tgtEl>
                                          <p:spTgt spid="8">
                                            <p:txEl>
                                              <p:charRg st="10" end="20"/>
                                            </p:txEl>
                                          </p:spTgt>
                                        </p:tgtEl>
                                        <p:attrNameLst>
                                          <p:attrName>style.visibility</p:attrName>
                                        </p:attrNameLst>
                                      </p:cBhvr>
                                      <p:to>
                                        <p:strVal val="visible"/>
                                      </p:to>
                                    </p:set>
                                    <p:animEffect transition="in" filter="wipe(left)">
                                      <p:cBhvr>
                                        <p:cTn id="44" dur="75"/>
                                        <p:tgtEl>
                                          <p:spTgt spid="8">
                                            <p:txEl>
                                              <p:charRg st="10" end="2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lt">
                                    <p:tmPct val="100000"/>
                                  </p:iterate>
                                  <p:childTnLst>
                                    <p:set>
                                      <p:cBhvr>
                                        <p:cTn id="48" dur="1" fill="hold">
                                          <p:stCondLst>
                                            <p:cond delay="0"/>
                                          </p:stCondLst>
                                        </p:cTn>
                                        <p:tgtEl>
                                          <p:spTgt spid="8">
                                            <p:txEl>
                                              <p:charRg st="20" end="31"/>
                                            </p:txEl>
                                          </p:spTgt>
                                        </p:tgtEl>
                                        <p:attrNameLst>
                                          <p:attrName>style.visibility</p:attrName>
                                        </p:attrNameLst>
                                      </p:cBhvr>
                                      <p:to>
                                        <p:strVal val="visible"/>
                                      </p:to>
                                    </p:set>
                                    <p:animEffect transition="in" filter="wipe(left)">
                                      <p:cBhvr>
                                        <p:cTn id="49" dur="75"/>
                                        <p:tgtEl>
                                          <p:spTgt spid="8">
                                            <p:txEl>
                                              <p:charRg st="20" end="3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lt">
                                    <p:tmPct val="100000"/>
                                  </p:iterate>
                                  <p:childTnLst>
                                    <p:set>
                                      <p:cBhvr>
                                        <p:cTn id="53" dur="1" fill="hold">
                                          <p:stCondLst>
                                            <p:cond delay="0"/>
                                          </p:stCondLst>
                                        </p:cTn>
                                        <p:tgtEl>
                                          <p:spTgt spid="8">
                                            <p:txEl>
                                              <p:charRg st="31" end="42"/>
                                            </p:txEl>
                                          </p:spTgt>
                                        </p:tgtEl>
                                        <p:attrNameLst>
                                          <p:attrName>style.visibility</p:attrName>
                                        </p:attrNameLst>
                                      </p:cBhvr>
                                      <p:to>
                                        <p:strVal val="visible"/>
                                      </p:to>
                                    </p:set>
                                    <p:animEffect transition="in" filter="wipe(left)">
                                      <p:cBhvr>
                                        <p:cTn id="54" dur="75"/>
                                        <p:tgtEl>
                                          <p:spTgt spid="8">
                                            <p:txEl>
                                              <p:charRg st="31"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build="p"/>
      <p:bldP spid="7" grpId="0"/>
      <p:bldP spid="8"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Rectangle 2"/>
          <p:cNvSpPr>
            <a:spLocks noGrp="1"/>
          </p:cNvSpPr>
          <p:nvPr>
            <p:ph idx="1"/>
          </p:nvPr>
        </p:nvSpPr>
        <p:spPr>
          <a:xfrm>
            <a:off x="1022985" y="1143000"/>
            <a:ext cx="5561013" cy="5214938"/>
          </a:xfrm>
        </p:spPr>
        <p:txBody>
          <a:bodyPr vert="horz" wrap="square" lIns="91440" tIns="45720" rIns="91440" bIns="45720" anchor="t"/>
          <a:p>
            <a:r>
              <a:rPr lang="en-US" altLang="zh-CN" sz="2800" b="1" dirty="0"/>
              <a:t>《</a:t>
            </a:r>
            <a:r>
              <a:rPr lang="zh-CN" altLang="en-US" sz="2800" b="1" dirty="0"/>
              <a:t>窦娥冤</a:t>
            </a:r>
            <a:r>
              <a:rPr lang="en-US" altLang="zh-CN" sz="2800" b="1" dirty="0"/>
              <a:t>》——</a:t>
            </a:r>
            <a:r>
              <a:rPr lang="zh-CN" altLang="en-US" sz="2800" b="1" dirty="0"/>
              <a:t>元朝</a:t>
            </a:r>
            <a:r>
              <a:rPr lang="zh-CN" altLang="en-US" sz="2800" b="1" dirty="0">
                <a:solidFill>
                  <a:srgbClr val="FF0000"/>
                </a:solidFill>
              </a:rPr>
              <a:t>关汉卿 </a:t>
            </a:r>
            <a:endParaRPr lang="zh-CN" altLang="en-US" sz="2800" b="1" dirty="0">
              <a:solidFill>
                <a:srgbClr val="FF0000"/>
              </a:solidFill>
            </a:endParaRPr>
          </a:p>
          <a:p>
            <a:r>
              <a:rPr lang="en-US" altLang="zh-CN" sz="2800" b="1" dirty="0"/>
              <a:t>《</a:t>
            </a:r>
            <a:r>
              <a:rPr lang="zh-CN" altLang="en-US" sz="2800" b="1" dirty="0"/>
              <a:t>赵氏孤儿</a:t>
            </a:r>
            <a:r>
              <a:rPr lang="en-US" altLang="zh-CN" sz="2800" b="1" dirty="0"/>
              <a:t>》——</a:t>
            </a:r>
            <a:r>
              <a:rPr lang="zh-CN" altLang="en-US" sz="2800" b="1" dirty="0"/>
              <a:t>元朝</a:t>
            </a:r>
            <a:r>
              <a:rPr lang="zh-CN" altLang="en-US" sz="2800" b="1" dirty="0">
                <a:solidFill>
                  <a:srgbClr val="FF0000"/>
                </a:solidFill>
              </a:rPr>
              <a:t>纪君祥 </a:t>
            </a:r>
            <a:endParaRPr lang="zh-CN" altLang="en-US" sz="2800" b="1" dirty="0">
              <a:solidFill>
                <a:srgbClr val="FF0000"/>
              </a:solidFill>
            </a:endParaRPr>
          </a:p>
          <a:p>
            <a:r>
              <a:rPr lang="en-US" altLang="zh-CN" sz="2800" b="1" dirty="0"/>
              <a:t>《</a:t>
            </a:r>
            <a:r>
              <a:rPr lang="zh-CN" altLang="en-US" sz="2800" b="1" dirty="0"/>
              <a:t>精忠旗</a:t>
            </a:r>
            <a:r>
              <a:rPr lang="en-US" altLang="zh-CN" sz="2800" b="1" dirty="0"/>
              <a:t>》——</a:t>
            </a:r>
            <a:r>
              <a:rPr lang="zh-CN" altLang="en-US" sz="2800" b="1" dirty="0"/>
              <a:t>明朝</a:t>
            </a:r>
            <a:r>
              <a:rPr lang="zh-CN" altLang="en-US" sz="2800" b="1" dirty="0">
                <a:solidFill>
                  <a:srgbClr val="FF0000"/>
                </a:solidFill>
              </a:rPr>
              <a:t>冯梦龙 </a:t>
            </a:r>
            <a:endParaRPr lang="zh-CN" altLang="en-US" sz="2800" b="1" dirty="0">
              <a:solidFill>
                <a:srgbClr val="FF0000"/>
              </a:solidFill>
            </a:endParaRPr>
          </a:p>
          <a:p>
            <a:r>
              <a:rPr lang="en-US" altLang="zh-CN" sz="2800" b="1" dirty="0"/>
              <a:t>《</a:t>
            </a:r>
            <a:r>
              <a:rPr lang="zh-CN" altLang="en-US" sz="2800" b="1" dirty="0"/>
              <a:t>清忠谱</a:t>
            </a:r>
            <a:r>
              <a:rPr lang="en-US" altLang="zh-CN" sz="2800" b="1" dirty="0"/>
              <a:t>》——</a:t>
            </a:r>
            <a:r>
              <a:rPr lang="zh-CN" altLang="en-US" sz="2800" b="1" dirty="0"/>
              <a:t>清朝</a:t>
            </a:r>
            <a:r>
              <a:rPr lang="zh-CN" altLang="en-US" sz="2800" b="1" dirty="0">
                <a:solidFill>
                  <a:srgbClr val="FF0000"/>
                </a:solidFill>
              </a:rPr>
              <a:t>李玉 </a:t>
            </a:r>
            <a:endParaRPr lang="zh-CN" altLang="en-US" sz="2800" b="1" dirty="0">
              <a:solidFill>
                <a:srgbClr val="FF0000"/>
              </a:solidFill>
            </a:endParaRPr>
          </a:p>
          <a:p>
            <a:r>
              <a:rPr lang="en-US" altLang="zh-CN" sz="2800" b="1" dirty="0"/>
              <a:t>《</a:t>
            </a:r>
            <a:r>
              <a:rPr lang="zh-CN" altLang="en-US" sz="2800" b="1" dirty="0"/>
              <a:t>桃花扇</a:t>
            </a:r>
            <a:r>
              <a:rPr lang="en-US" altLang="zh-CN" sz="2800" b="1" dirty="0"/>
              <a:t>》——</a:t>
            </a:r>
            <a:r>
              <a:rPr lang="zh-CN" altLang="en-US" sz="2800" b="1" dirty="0"/>
              <a:t>清朝</a:t>
            </a:r>
            <a:r>
              <a:rPr lang="zh-CN" altLang="en-US" sz="2800" b="1" dirty="0">
                <a:solidFill>
                  <a:srgbClr val="FF0000"/>
                </a:solidFill>
              </a:rPr>
              <a:t>孔尚任 </a:t>
            </a:r>
            <a:endParaRPr lang="zh-CN" altLang="en-US" sz="2800" b="1" dirty="0">
              <a:solidFill>
                <a:srgbClr val="FF0000"/>
              </a:solidFill>
            </a:endParaRPr>
          </a:p>
          <a:p>
            <a:r>
              <a:rPr lang="en-US" altLang="zh-CN" sz="2800" b="1" dirty="0"/>
              <a:t>《</a:t>
            </a:r>
            <a:r>
              <a:rPr lang="zh-CN" altLang="en-US" sz="2800" b="1" dirty="0"/>
              <a:t>汉宫秋</a:t>
            </a:r>
            <a:r>
              <a:rPr lang="en-US" altLang="zh-CN" sz="2800" b="1" dirty="0"/>
              <a:t>》——</a:t>
            </a:r>
            <a:r>
              <a:rPr lang="zh-CN" altLang="en-US" sz="2800" b="1" dirty="0"/>
              <a:t>元朝</a:t>
            </a:r>
            <a:r>
              <a:rPr lang="zh-CN" altLang="en-US" sz="2800" b="1" dirty="0">
                <a:solidFill>
                  <a:srgbClr val="FF0000"/>
                </a:solidFill>
              </a:rPr>
              <a:t>马致远</a:t>
            </a:r>
            <a:r>
              <a:rPr lang="zh-CN" altLang="en-US" sz="2800" b="1" dirty="0"/>
              <a:t> </a:t>
            </a:r>
            <a:endParaRPr lang="zh-CN" altLang="en-US" sz="2800" b="1" dirty="0"/>
          </a:p>
          <a:p>
            <a:r>
              <a:rPr lang="en-US" altLang="zh-CN" sz="2800" b="1" dirty="0"/>
              <a:t>《</a:t>
            </a:r>
            <a:r>
              <a:rPr lang="zh-CN" altLang="en-US" sz="2800" b="1" dirty="0"/>
              <a:t>琵琶记</a:t>
            </a:r>
            <a:r>
              <a:rPr lang="en-US" altLang="zh-CN" sz="2800" b="1" dirty="0"/>
              <a:t>》——</a:t>
            </a:r>
            <a:r>
              <a:rPr lang="zh-CN" altLang="en-US" sz="2800" b="1" dirty="0"/>
              <a:t>明朝</a:t>
            </a:r>
            <a:r>
              <a:rPr lang="zh-CN" altLang="en-US" sz="2800" b="1" dirty="0">
                <a:solidFill>
                  <a:srgbClr val="FF0000"/>
                </a:solidFill>
              </a:rPr>
              <a:t>高则诚 </a:t>
            </a:r>
            <a:endParaRPr lang="zh-CN" altLang="en-US" sz="2800" b="1" dirty="0">
              <a:solidFill>
                <a:srgbClr val="FF0000"/>
              </a:solidFill>
            </a:endParaRPr>
          </a:p>
          <a:p>
            <a:r>
              <a:rPr lang="en-US" altLang="zh-CN" sz="2800" b="1" dirty="0"/>
              <a:t>《</a:t>
            </a:r>
            <a:r>
              <a:rPr lang="zh-CN" altLang="en-US" sz="2800" b="1" dirty="0"/>
              <a:t>娇红记</a:t>
            </a:r>
            <a:r>
              <a:rPr lang="en-US" altLang="zh-CN" sz="2800" b="1" dirty="0"/>
              <a:t>》——</a:t>
            </a:r>
            <a:r>
              <a:rPr lang="zh-CN" altLang="en-US" sz="2800" b="1" dirty="0"/>
              <a:t>明朝</a:t>
            </a:r>
            <a:r>
              <a:rPr lang="zh-CN" altLang="en-US" sz="2800" b="1" dirty="0">
                <a:solidFill>
                  <a:srgbClr val="FF0000"/>
                </a:solidFill>
              </a:rPr>
              <a:t>孟称舜 </a:t>
            </a:r>
            <a:endParaRPr lang="zh-CN" altLang="en-US" sz="2800" b="1" dirty="0">
              <a:solidFill>
                <a:srgbClr val="FF0000"/>
              </a:solidFill>
            </a:endParaRPr>
          </a:p>
          <a:p>
            <a:r>
              <a:rPr lang="en-US" altLang="zh-CN" sz="2800" b="1" dirty="0"/>
              <a:t>《</a:t>
            </a:r>
            <a:r>
              <a:rPr lang="zh-CN" altLang="en-US" sz="2800" b="1" dirty="0"/>
              <a:t>长生殿</a:t>
            </a:r>
            <a:r>
              <a:rPr lang="en-US" altLang="zh-CN" sz="2800" b="1" dirty="0"/>
              <a:t>》——</a:t>
            </a:r>
            <a:r>
              <a:rPr lang="zh-CN" altLang="en-US" sz="2800" b="1" dirty="0"/>
              <a:t>清朝</a:t>
            </a:r>
            <a:r>
              <a:rPr lang="zh-CN" altLang="en-US" sz="2800" b="1" dirty="0">
                <a:solidFill>
                  <a:srgbClr val="FF0000"/>
                </a:solidFill>
              </a:rPr>
              <a:t>洪升</a:t>
            </a:r>
            <a:endParaRPr lang="zh-CN" altLang="en-US" sz="2800" b="1" dirty="0">
              <a:solidFill>
                <a:srgbClr val="FF0000"/>
              </a:solidFill>
            </a:endParaRPr>
          </a:p>
          <a:p>
            <a:r>
              <a:rPr lang="en-US" altLang="zh-CN" sz="2800" b="1" dirty="0"/>
              <a:t>《</a:t>
            </a:r>
            <a:r>
              <a:rPr lang="zh-CN" altLang="en-US" sz="2800" b="1" dirty="0"/>
              <a:t>雷峰塔</a:t>
            </a:r>
            <a:r>
              <a:rPr lang="en-US" altLang="zh-CN" sz="2800" b="1" dirty="0"/>
              <a:t>》——</a:t>
            </a:r>
            <a:r>
              <a:rPr lang="zh-CN" altLang="en-US" sz="2800" b="1" dirty="0"/>
              <a:t>清朝</a:t>
            </a:r>
            <a:r>
              <a:rPr lang="zh-CN" altLang="en-US" sz="2800" b="1" dirty="0">
                <a:solidFill>
                  <a:srgbClr val="FF0000"/>
                </a:solidFill>
              </a:rPr>
              <a:t>方成培</a:t>
            </a:r>
            <a:endParaRPr lang="zh-CN" altLang="en-US" sz="2800" b="1" dirty="0">
              <a:solidFill>
                <a:srgbClr val="FF0000"/>
              </a:solidFill>
            </a:endParaRPr>
          </a:p>
        </p:txBody>
      </p:sp>
      <p:sp>
        <p:nvSpPr>
          <p:cNvPr id="3" name="矩形 2"/>
          <p:cNvSpPr/>
          <p:nvPr/>
        </p:nvSpPr>
        <p:spPr>
          <a:xfrm>
            <a:off x="1737360" y="357188"/>
            <a:ext cx="425196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a:ln w="9525">
                  <a:noFill/>
                  <a:round/>
                </a:ln>
                <a:solidFill>
                  <a:srgbClr val="CC0066"/>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中国古典十大悲剧 </a:t>
            </a:r>
            <a:endParaRPr kumimoji="0" lang="zh-CN" altLang="en-US" sz="4000" b="1" i="0" u="none" strike="noStrike" kern="1200" cap="none" spc="0" normalizeH="0" baseline="0" noProof="0" dirty="0">
              <a:ln w="9525">
                <a:noFill/>
                <a:round/>
              </a:ln>
              <a:solidFill>
                <a:srgbClr val="CC0066"/>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34820" name="Picture 2" descr="03"/>
          <p:cNvPicPr>
            <a:picLocks noChangeAspect="1"/>
          </p:cNvPicPr>
          <p:nvPr/>
        </p:nvPicPr>
        <p:blipFill>
          <a:blip r:embed="rId1"/>
          <a:stretch>
            <a:fillRect/>
          </a:stretch>
        </p:blipFill>
        <p:spPr>
          <a:xfrm>
            <a:off x="7025323" y="285750"/>
            <a:ext cx="4154487" cy="6286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554">
                                            <p:txEl>
                                              <p:charRg st="0" end="14"/>
                                            </p:txEl>
                                          </p:spTgt>
                                        </p:tgtEl>
                                        <p:attrNameLst>
                                          <p:attrName>style.visibility</p:attrName>
                                        </p:attrNameLst>
                                      </p:cBhvr>
                                      <p:to>
                                        <p:strVal val="visible"/>
                                      </p:to>
                                    </p:set>
                                    <p:animEffect transition="in" filter="fade">
                                      <p:cBhvr>
                                        <p:cTn id="7" dur="1000"/>
                                        <p:tgtEl>
                                          <p:spTgt spid="23554">
                                            <p:txEl>
                                              <p:charRg st="0" end="14"/>
                                            </p:txEl>
                                          </p:spTgt>
                                        </p:tgtEl>
                                      </p:cBhvr>
                                    </p:animEffect>
                                    <p:anim calcmode="lin" valueType="num">
                                      <p:cBhvr>
                                        <p:cTn id="8" dur="1000" fill="hold"/>
                                        <p:tgtEl>
                                          <p:spTgt spid="23554">
                                            <p:txEl>
                                              <p:charRg st="0" end="14"/>
                                            </p:txEl>
                                          </p:spTgt>
                                        </p:tgtEl>
                                        <p:attrNameLst>
                                          <p:attrName>ppt_x</p:attrName>
                                        </p:attrNameLst>
                                      </p:cBhvr>
                                      <p:tavLst>
                                        <p:tav tm="0">
                                          <p:val>
                                            <p:strVal val="#ppt_x"/>
                                          </p:val>
                                        </p:tav>
                                        <p:tav tm="100000">
                                          <p:val>
                                            <p:strVal val="#ppt_x"/>
                                          </p:val>
                                        </p:tav>
                                      </p:tavLst>
                                    </p:anim>
                                    <p:anim calcmode="lin" valueType="num">
                                      <p:cBhvr>
                                        <p:cTn id="9" dur="1000" fill="hold"/>
                                        <p:tgtEl>
                                          <p:spTgt spid="23554">
                                            <p:txEl>
                                              <p:charRg st="0" end="14"/>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3554">
                                            <p:txEl>
                                              <p:charRg st="14" end="29"/>
                                            </p:txEl>
                                          </p:spTgt>
                                        </p:tgtEl>
                                        <p:attrNameLst>
                                          <p:attrName>style.visibility</p:attrName>
                                        </p:attrNameLst>
                                      </p:cBhvr>
                                      <p:to>
                                        <p:strVal val="visible"/>
                                      </p:to>
                                    </p:set>
                                    <p:animEffect transition="in" filter="fade">
                                      <p:cBhvr>
                                        <p:cTn id="13" dur="1000"/>
                                        <p:tgtEl>
                                          <p:spTgt spid="23554">
                                            <p:txEl>
                                              <p:charRg st="14" end="29"/>
                                            </p:txEl>
                                          </p:spTgt>
                                        </p:tgtEl>
                                      </p:cBhvr>
                                    </p:animEffect>
                                    <p:anim calcmode="lin" valueType="num">
                                      <p:cBhvr>
                                        <p:cTn id="14" dur="1000" fill="hold"/>
                                        <p:tgtEl>
                                          <p:spTgt spid="23554">
                                            <p:txEl>
                                              <p:charRg st="14" end="29"/>
                                            </p:txEl>
                                          </p:spTgt>
                                        </p:tgtEl>
                                        <p:attrNameLst>
                                          <p:attrName>ppt_x</p:attrName>
                                        </p:attrNameLst>
                                      </p:cBhvr>
                                      <p:tavLst>
                                        <p:tav tm="0">
                                          <p:val>
                                            <p:strVal val="#ppt_x"/>
                                          </p:val>
                                        </p:tav>
                                        <p:tav tm="100000">
                                          <p:val>
                                            <p:strVal val="#ppt_x"/>
                                          </p:val>
                                        </p:tav>
                                      </p:tavLst>
                                    </p:anim>
                                    <p:anim calcmode="lin" valueType="num">
                                      <p:cBhvr>
                                        <p:cTn id="15" dur="1000" fill="hold"/>
                                        <p:tgtEl>
                                          <p:spTgt spid="23554">
                                            <p:txEl>
                                              <p:charRg st="14" end="29"/>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3554">
                                            <p:txEl>
                                              <p:charRg st="29" end="43"/>
                                            </p:txEl>
                                          </p:spTgt>
                                        </p:tgtEl>
                                        <p:attrNameLst>
                                          <p:attrName>style.visibility</p:attrName>
                                        </p:attrNameLst>
                                      </p:cBhvr>
                                      <p:to>
                                        <p:strVal val="visible"/>
                                      </p:to>
                                    </p:set>
                                    <p:animEffect transition="in" filter="fade">
                                      <p:cBhvr>
                                        <p:cTn id="19" dur="1000"/>
                                        <p:tgtEl>
                                          <p:spTgt spid="23554">
                                            <p:txEl>
                                              <p:charRg st="29" end="43"/>
                                            </p:txEl>
                                          </p:spTgt>
                                        </p:tgtEl>
                                      </p:cBhvr>
                                    </p:animEffect>
                                    <p:anim calcmode="lin" valueType="num">
                                      <p:cBhvr>
                                        <p:cTn id="20" dur="1000" fill="hold"/>
                                        <p:tgtEl>
                                          <p:spTgt spid="23554">
                                            <p:txEl>
                                              <p:charRg st="29" end="43"/>
                                            </p:txEl>
                                          </p:spTgt>
                                        </p:tgtEl>
                                        <p:attrNameLst>
                                          <p:attrName>ppt_x</p:attrName>
                                        </p:attrNameLst>
                                      </p:cBhvr>
                                      <p:tavLst>
                                        <p:tav tm="0">
                                          <p:val>
                                            <p:strVal val="#ppt_x"/>
                                          </p:val>
                                        </p:tav>
                                        <p:tav tm="100000">
                                          <p:val>
                                            <p:strVal val="#ppt_x"/>
                                          </p:val>
                                        </p:tav>
                                      </p:tavLst>
                                    </p:anim>
                                    <p:anim calcmode="lin" valueType="num">
                                      <p:cBhvr>
                                        <p:cTn id="21" dur="1000" fill="hold"/>
                                        <p:tgtEl>
                                          <p:spTgt spid="23554">
                                            <p:txEl>
                                              <p:charRg st="29" end="4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3554">
                                            <p:txEl>
                                              <p:charRg st="43" end="56"/>
                                            </p:txEl>
                                          </p:spTgt>
                                        </p:tgtEl>
                                        <p:attrNameLst>
                                          <p:attrName>style.visibility</p:attrName>
                                        </p:attrNameLst>
                                      </p:cBhvr>
                                      <p:to>
                                        <p:strVal val="visible"/>
                                      </p:to>
                                    </p:set>
                                    <p:animEffect transition="in" filter="fade">
                                      <p:cBhvr>
                                        <p:cTn id="25" dur="1000"/>
                                        <p:tgtEl>
                                          <p:spTgt spid="23554">
                                            <p:txEl>
                                              <p:charRg st="43" end="56"/>
                                            </p:txEl>
                                          </p:spTgt>
                                        </p:tgtEl>
                                      </p:cBhvr>
                                    </p:animEffect>
                                    <p:anim calcmode="lin" valueType="num">
                                      <p:cBhvr>
                                        <p:cTn id="26" dur="1000" fill="hold"/>
                                        <p:tgtEl>
                                          <p:spTgt spid="23554">
                                            <p:txEl>
                                              <p:charRg st="43" end="56"/>
                                            </p:txEl>
                                          </p:spTgt>
                                        </p:tgtEl>
                                        <p:attrNameLst>
                                          <p:attrName>ppt_x</p:attrName>
                                        </p:attrNameLst>
                                      </p:cBhvr>
                                      <p:tavLst>
                                        <p:tav tm="0">
                                          <p:val>
                                            <p:strVal val="#ppt_x"/>
                                          </p:val>
                                        </p:tav>
                                        <p:tav tm="100000">
                                          <p:val>
                                            <p:strVal val="#ppt_x"/>
                                          </p:val>
                                        </p:tav>
                                      </p:tavLst>
                                    </p:anim>
                                    <p:anim calcmode="lin" valueType="num">
                                      <p:cBhvr>
                                        <p:cTn id="27" dur="1000" fill="hold"/>
                                        <p:tgtEl>
                                          <p:spTgt spid="23554">
                                            <p:txEl>
                                              <p:charRg st="43" end="56"/>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23554">
                                            <p:txEl>
                                              <p:charRg st="56" end="70"/>
                                            </p:txEl>
                                          </p:spTgt>
                                        </p:tgtEl>
                                        <p:attrNameLst>
                                          <p:attrName>style.visibility</p:attrName>
                                        </p:attrNameLst>
                                      </p:cBhvr>
                                      <p:to>
                                        <p:strVal val="visible"/>
                                      </p:to>
                                    </p:set>
                                    <p:animEffect transition="in" filter="fade">
                                      <p:cBhvr>
                                        <p:cTn id="31" dur="1000"/>
                                        <p:tgtEl>
                                          <p:spTgt spid="23554">
                                            <p:txEl>
                                              <p:charRg st="56" end="70"/>
                                            </p:txEl>
                                          </p:spTgt>
                                        </p:tgtEl>
                                      </p:cBhvr>
                                    </p:animEffect>
                                    <p:anim calcmode="lin" valueType="num">
                                      <p:cBhvr>
                                        <p:cTn id="32" dur="1000" fill="hold"/>
                                        <p:tgtEl>
                                          <p:spTgt spid="23554">
                                            <p:txEl>
                                              <p:charRg st="56" end="70"/>
                                            </p:txEl>
                                          </p:spTgt>
                                        </p:tgtEl>
                                        <p:attrNameLst>
                                          <p:attrName>ppt_x</p:attrName>
                                        </p:attrNameLst>
                                      </p:cBhvr>
                                      <p:tavLst>
                                        <p:tav tm="0">
                                          <p:val>
                                            <p:strVal val="#ppt_x"/>
                                          </p:val>
                                        </p:tav>
                                        <p:tav tm="100000">
                                          <p:val>
                                            <p:strVal val="#ppt_x"/>
                                          </p:val>
                                        </p:tav>
                                      </p:tavLst>
                                    </p:anim>
                                    <p:anim calcmode="lin" valueType="num">
                                      <p:cBhvr>
                                        <p:cTn id="33" dur="1000" fill="hold"/>
                                        <p:tgtEl>
                                          <p:spTgt spid="23554">
                                            <p:txEl>
                                              <p:charRg st="56" end="70"/>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23554">
                                            <p:txEl>
                                              <p:charRg st="70" end="84"/>
                                            </p:txEl>
                                          </p:spTgt>
                                        </p:tgtEl>
                                        <p:attrNameLst>
                                          <p:attrName>style.visibility</p:attrName>
                                        </p:attrNameLst>
                                      </p:cBhvr>
                                      <p:to>
                                        <p:strVal val="visible"/>
                                      </p:to>
                                    </p:set>
                                    <p:animEffect transition="in" filter="fade">
                                      <p:cBhvr>
                                        <p:cTn id="37" dur="1000"/>
                                        <p:tgtEl>
                                          <p:spTgt spid="23554">
                                            <p:txEl>
                                              <p:charRg st="70" end="84"/>
                                            </p:txEl>
                                          </p:spTgt>
                                        </p:tgtEl>
                                      </p:cBhvr>
                                    </p:animEffect>
                                    <p:anim calcmode="lin" valueType="num">
                                      <p:cBhvr>
                                        <p:cTn id="38" dur="1000" fill="hold"/>
                                        <p:tgtEl>
                                          <p:spTgt spid="23554">
                                            <p:txEl>
                                              <p:charRg st="70" end="84"/>
                                            </p:txEl>
                                          </p:spTgt>
                                        </p:tgtEl>
                                        <p:attrNameLst>
                                          <p:attrName>ppt_x</p:attrName>
                                        </p:attrNameLst>
                                      </p:cBhvr>
                                      <p:tavLst>
                                        <p:tav tm="0">
                                          <p:val>
                                            <p:strVal val="#ppt_x"/>
                                          </p:val>
                                        </p:tav>
                                        <p:tav tm="100000">
                                          <p:val>
                                            <p:strVal val="#ppt_x"/>
                                          </p:val>
                                        </p:tav>
                                      </p:tavLst>
                                    </p:anim>
                                    <p:anim calcmode="lin" valueType="num">
                                      <p:cBhvr>
                                        <p:cTn id="39" dur="1000" fill="hold"/>
                                        <p:tgtEl>
                                          <p:spTgt spid="23554">
                                            <p:txEl>
                                              <p:charRg st="70" end="84"/>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nodeType="afterEffect">
                                  <p:stCondLst>
                                    <p:cond delay="0"/>
                                  </p:stCondLst>
                                  <p:childTnLst>
                                    <p:set>
                                      <p:cBhvr>
                                        <p:cTn id="42" dur="1" fill="hold">
                                          <p:stCondLst>
                                            <p:cond delay="0"/>
                                          </p:stCondLst>
                                        </p:cTn>
                                        <p:tgtEl>
                                          <p:spTgt spid="23554">
                                            <p:txEl>
                                              <p:charRg st="84" end="98"/>
                                            </p:txEl>
                                          </p:spTgt>
                                        </p:tgtEl>
                                        <p:attrNameLst>
                                          <p:attrName>style.visibility</p:attrName>
                                        </p:attrNameLst>
                                      </p:cBhvr>
                                      <p:to>
                                        <p:strVal val="visible"/>
                                      </p:to>
                                    </p:set>
                                    <p:animEffect transition="in" filter="fade">
                                      <p:cBhvr>
                                        <p:cTn id="43" dur="1000"/>
                                        <p:tgtEl>
                                          <p:spTgt spid="23554">
                                            <p:txEl>
                                              <p:charRg st="84" end="98"/>
                                            </p:txEl>
                                          </p:spTgt>
                                        </p:tgtEl>
                                      </p:cBhvr>
                                    </p:animEffect>
                                    <p:anim calcmode="lin" valueType="num">
                                      <p:cBhvr>
                                        <p:cTn id="44" dur="1000" fill="hold"/>
                                        <p:tgtEl>
                                          <p:spTgt spid="23554">
                                            <p:txEl>
                                              <p:charRg st="84" end="98"/>
                                            </p:txEl>
                                          </p:spTgt>
                                        </p:tgtEl>
                                        <p:attrNameLst>
                                          <p:attrName>ppt_x</p:attrName>
                                        </p:attrNameLst>
                                      </p:cBhvr>
                                      <p:tavLst>
                                        <p:tav tm="0">
                                          <p:val>
                                            <p:strVal val="#ppt_x"/>
                                          </p:val>
                                        </p:tav>
                                        <p:tav tm="100000">
                                          <p:val>
                                            <p:strVal val="#ppt_x"/>
                                          </p:val>
                                        </p:tav>
                                      </p:tavLst>
                                    </p:anim>
                                    <p:anim calcmode="lin" valueType="num">
                                      <p:cBhvr>
                                        <p:cTn id="45" dur="1000" fill="hold"/>
                                        <p:tgtEl>
                                          <p:spTgt spid="23554">
                                            <p:txEl>
                                              <p:charRg st="84" end="98"/>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nodeType="afterEffect">
                                  <p:stCondLst>
                                    <p:cond delay="0"/>
                                  </p:stCondLst>
                                  <p:childTnLst>
                                    <p:set>
                                      <p:cBhvr>
                                        <p:cTn id="48" dur="1" fill="hold">
                                          <p:stCondLst>
                                            <p:cond delay="0"/>
                                          </p:stCondLst>
                                        </p:cTn>
                                        <p:tgtEl>
                                          <p:spTgt spid="23554">
                                            <p:txEl>
                                              <p:charRg st="98" end="112"/>
                                            </p:txEl>
                                          </p:spTgt>
                                        </p:tgtEl>
                                        <p:attrNameLst>
                                          <p:attrName>style.visibility</p:attrName>
                                        </p:attrNameLst>
                                      </p:cBhvr>
                                      <p:to>
                                        <p:strVal val="visible"/>
                                      </p:to>
                                    </p:set>
                                    <p:animEffect transition="in" filter="fade">
                                      <p:cBhvr>
                                        <p:cTn id="49" dur="1000"/>
                                        <p:tgtEl>
                                          <p:spTgt spid="23554">
                                            <p:txEl>
                                              <p:charRg st="98" end="112"/>
                                            </p:txEl>
                                          </p:spTgt>
                                        </p:tgtEl>
                                      </p:cBhvr>
                                    </p:animEffect>
                                    <p:anim calcmode="lin" valueType="num">
                                      <p:cBhvr>
                                        <p:cTn id="50" dur="1000" fill="hold"/>
                                        <p:tgtEl>
                                          <p:spTgt spid="23554">
                                            <p:txEl>
                                              <p:charRg st="98" end="112"/>
                                            </p:txEl>
                                          </p:spTgt>
                                        </p:tgtEl>
                                        <p:attrNameLst>
                                          <p:attrName>ppt_x</p:attrName>
                                        </p:attrNameLst>
                                      </p:cBhvr>
                                      <p:tavLst>
                                        <p:tav tm="0">
                                          <p:val>
                                            <p:strVal val="#ppt_x"/>
                                          </p:val>
                                        </p:tav>
                                        <p:tav tm="100000">
                                          <p:val>
                                            <p:strVal val="#ppt_x"/>
                                          </p:val>
                                        </p:tav>
                                      </p:tavLst>
                                    </p:anim>
                                    <p:anim calcmode="lin" valueType="num">
                                      <p:cBhvr>
                                        <p:cTn id="51" dur="1000" fill="hold"/>
                                        <p:tgtEl>
                                          <p:spTgt spid="23554">
                                            <p:txEl>
                                              <p:charRg st="98" end="112"/>
                                            </p:txEl>
                                          </p:spTgt>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nodeType="afterEffect">
                                  <p:stCondLst>
                                    <p:cond delay="0"/>
                                  </p:stCondLst>
                                  <p:childTnLst>
                                    <p:set>
                                      <p:cBhvr>
                                        <p:cTn id="54" dur="1" fill="hold">
                                          <p:stCondLst>
                                            <p:cond delay="0"/>
                                          </p:stCondLst>
                                        </p:cTn>
                                        <p:tgtEl>
                                          <p:spTgt spid="23554">
                                            <p:txEl>
                                              <p:charRg st="112" end="124"/>
                                            </p:txEl>
                                          </p:spTgt>
                                        </p:tgtEl>
                                        <p:attrNameLst>
                                          <p:attrName>style.visibility</p:attrName>
                                        </p:attrNameLst>
                                      </p:cBhvr>
                                      <p:to>
                                        <p:strVal val="visible"/>
                                      </p:to>
                                    </p:set>
                                    <p:animEffect transition="in" filter="fade">
                                      <p:cBhvr>
                                        <p:cTn id="55" dur="1000"/>
                                        <p:tgtEl>
                                          <p:spTgt spid="23554">
                                            <p:txEl>
                                              <p:charRg st="112" end="124"/>
                                            </p:txEl>
                                          </p:spTgt>
                                        </p:tgtEl>
                                      </p:cBhvr>
                                    </p:animEffect>
                                    <p:anim calcmode="lin" valueType="num">
                                      <p:cBhvr>
                                        <p:cTn id="56" dur="1000" fill="hold"/>
                                        <p:tgtEl>
                                          <p:spTgt spid="23554">
                                            <p:txEl>
                                              <p:charRg st="112" end="124"/>
                                            </p:txEl>
                                          </p:spTgt>
                                        </p:tgtEl>
                                        <p:attrNameLst>
                                          <p:attrName>ppt_x</p:attrName>
                                        </p:attrNameLst>
                                      </p:cBhvr>
                                      <p:tavLst>
                                        <p:tav tm="0">
                                          <p:val>
                                            <p:strVal val="#ppt_x"/>
                                          </p:val>
                                        </p:tav>
                                        <p:tav tm="100000">
                                          <p:val>
                                            <p:strVal val="#ppt_x"/>
                                          </p:val>
                                        </p:tav>
                                      </p:tavLst>
                                    </p:anim>
                                    <p:anim calcmode="lin" valueType="num">
                                      <p:cBhvr>
                                        <p:cTn id="57" dur="1000" fill="hold"/>
                                        <p:tgtEl>
                                          <p:spTgt spid="23554">
                                            <p:txEl>
                                              <p:charRg st="112" end="124"/>
                                            </p:txEl>
                                          </p:spTgt>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nodeType="afterEffect">
                                  <p:stCondLst>
                                    <p:cond delay="0"/>
                                  </p:stCondLst>
                                  <p:childTnLst>
                                    <p:set>
                                      <p:cBhvr>
                                        <p:cTn id="60" dur="1" fill="hold">
                                          <p:stCondLst>
                                            <p:cond delay="0"/>
                                          </p:stCondLst>
                                        </p:cTn>
                                        <p:tgtEl>
                                          <p:spTgt spid="23554">
                                            <p:txEl>
                                              <p:charRg st="124" end="137"/>
                                            </p:txEl>
                                          </p:spTgt>
                                        </p:tgtEl>
                                        <p:attrNameLst>
                                          <p:attrName>style.visibility</p:attrName>
                                        </p:attrNameLst>
                                      </p:cBhvr>
                                      <p:to>
                                        <p:strVal val="visible"/>
                                      </p:to>
                                    </p:set>
                                    <p:animEffect transition="in" filter="fade">
                                      <p:cBhvr>
                                        <p:cTn id="61" dur="1000"/>
                                        <p:tgtEl>
                                          <p:spTgt spid="23554">
                                            <p:txEl>
                                              <p:charRg st="124" end="137"/>
                                            </p:txEl>
                                          </p:spTgt>
                                        </p:tgtEl>
                                      </p:cBhvr>
                                    </p:animEffect>
                                    <p:anim calcmode="lin" valueType="num">
                                      <p:cBhvr>
                                        <p:cTn id="62" dur="1000" fill="hold"/>
                                        <p:tgtEl>
                                          <p:spTgt spid="23554">
                                            <p:txEl>
                                              <p:charRg st="124" end="137"/>
                                            </p:txEl>
                                          </p:spTgt>
                                        </p:tgtEl>
                                        <p:attrNameLst>
                                          <p:attrName>ppt_x</p:attrName>
                                        </p:attrNameLst>
                                      </p:cBhvr>
                                      <p:tavLst>
                                        <p:tav tm="0">
                                          <p:val>
                                            <p:strVal val="#ppt_x"/>
                                          </p:val>
                                        </p:tav>
                                        <p:tav tm="100000">
                                          <p:val>
                                            <p:strVal val="#ppt_x"/>
                                          </p:val>
                                        </p:tav>
                                      </p:tavLst>
                                    </p:anim>
                                    <p:anim calcmode="lin" valueType="num">
                                      <p:cBhvr>
                                        <p:cTn id="63" dur="1000" fill="hold"/>
                                        <p:tgtEl>
                                          <p:spTgt spid="23554">
                                            <p:txEl>
                                              <p:charRg st="124" end="13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Rectangle 2"/>
          <p:cNvSpPr>
            <a:spLocks noGrp="1"/>
          </p:cNvSpPr>
          <p:nvPr>
            <p:ph idx="1"/>
          </p:nvPr>
        </p:nvSpPr>
        <p:spPr>
          <a:xfrm>
            <a:off x="1094423" y="1143000"/>
            <a:ext cx="5287962" cy="5286375"/>
          </a:xfrm>
        </p:spPr>
        <p:txBody>
          <a:bodyPr vert="horz" wrap="square" lIns="91440" tIns="45720" rIns="91440" bIns="45720" anchor="t"/>
          <a:p>
            <a:r>
              <a:rPr lang="en-US" altLang="zh-CN" sz="2800" b="1" dirty="0"/>
              <a:t>《</a:t>
            </a:r>
            <a:r>
              <a:rPr lang="zh-CN" altLang="en-US" sz="2800" b="1" dirty="0"/>
              <a:t>救风尘</a:t>
            </a:r>
            <a:r>
              <a:rPr lang="en-US" altLang="zh-CN" sz="2800" b="1" dirty="0"/>
              <a:t>》——</a:t>
            </a:r>
            <a:r>
              <a:rPr lang="zh-CN" altLang="en-US" sz="2800" b="1" dirty="0"/>
              <a:t>元朝</a:t>
            </a:r>
            <a:r>
              <a:rPr lang="zh-CN" altLang="en-US" sz="2800" b="1" dirty="0">
                <a:solidFill>
                  <a:srgbClr val="FF0000"/>
                </a:solidFill>
              </a:rPr>
              <a:t>关汉卿 </a:t>
            </a:r>
            <a:endParaRPr lang="zh-CN" altLang="en-US" sz="2800" b="1" dirty="0">
              <a:solidFill>
                <a:srgbClr val="FF0000"/>
              </a:solidFill>
            </a:endParaRPr>
          </a:p>
          <a:p>
            <a:r>
              <a:rPr lang="en-US" altLang="zh-CN" sz="2800" b="1" dirty="0"/>
              <a:t>《</a:t>
            </a:r>
            <a:r>
              <a:rPr lang="zh-CN" altLang="en-US" sz="2800" b="1" dirty="0"/>
              <a:t>西厢记</a:t>
            </a:r>
            <a:r>
              <a:rPr lang="en-US" altLang="zh-CN" sz="2800" b="1" dirty="0"/>
              <a:t>》——</a:t>
            </a:r>
            <a:r>
              <a:rPr lang="zh-CN" altLang="en-US" sz="2800" b="1" dirty="0"/>
              <a:t>元朝</a:t>
            </a:r>
            <a:r>
              <a:rPr lang="zh-CN" altLang="en-US" sz="2800" b="1" dirty="0">
                <a:solidFill>
                  <a:srgbClr val="FF0000"/>
                </a:solidFill>
              </a:rPr>
              <a:t>王实甫</a:t>
            </a:r>
            <a:r>
              <a:rPr lang="zh-CN" altLang="en-US" sz="2800" b="1" dirty="0"/>
              <a:t> </a:t>
            </a:r>
            <a:endParaRPr lang="zh-CN" altLang="en-US" sz="2800" b="1" dirty="0"/>
          </a:p>
          <a:p>
            <a:r>
              <a:rPr lang="en-US" altLang="zh-CN" sz="2800" b="1" dirty="0"/>
              <a:t>《</a:t>
            </a:r>
            <a:r>
              <a:rPr lang="zh-CN" altLang="en-US" sz="2800" b="1" dirty="0"/>
              <a:t>看钱奴</a:t>
            </a:r>
            <a:r>
              <a:rPr lang="en-US" altLang="zh-CN" sz="2800" b="1" dirty="0"/>
              <a:t>》——</a:t>
            </a:r>
            <a:r>
              <a:rPr lang="zh-CN" altLang="en-US" sz="2800" b="1" dirty="0"/>
              <a:t>元朝</a:t>
            </a:r>
            <a:r>
              <a:rPr lang="zh-CN" altLang="en-US" sz="2800" b="1" dirty="0">
                <a:solidFill>
                  <a:srgbClr val="FF0000"/>
                </a:solidFill>
              </a:rPr>
              <a:t>郑延玉 </a:t>
            </a:r>
            <a:endParaRPr lang="zh-CN" altLang="en-US" sz="2800" b="1" dirty="0">
              <a:solidFill>
                <a:srgbClr val="FF0000"/>
              </a:solidFill>
            </a:endParaRPr>
          </a:p>
          <a:p>
            <a:r>
              <a:rPr lang="en-US" altLang="zh-CN" sz="2800" b="1" dirty="0"/>
              <a:t>《</a:t>
            </a:r>
            <a:r>
              <a:rPr lang="zh-CN" altLang="en-US" sz="2800" b="1" dirty="0"/>
              <a:t>中山狼</a:t>
            </a:r>
            <a:r>
              <a:rPr lang="en-US" altLang="zh-CN" sz="2800" b="1" dirty="0"/>
              <a:t>》——</a:t>
            </a:r>
            <a:r>
              <a:rPr lang="zh-CN" altLang="en-US" sz="2800" b="1" dirty="0"/>
              <a:t>明朝</a:t>
            </a:r>
            <a:r>
              <a:rPr lang="zh-CN" altLang="en-US" sz="2800" b="1" dirty="0">
                <a:solidFill>
                  <a:srgbClr val="FF0000"/>
                </a:solidFill>
              </a:rPr>
              <a:t>康海 </a:t>
            </a:r>
            <a:endParaRPr lang="zh-CN" altLang="en-US" sz="2800" b="1" dirty="0">
              <a:solidFill>
                <a:srgbClr val="FF0000"/>
              </a:solidFill>
            </a:endParaRPr>
          </a:p>
          <a:p>
            <a:r>
              <a:rPr lang="en-US" altLang="zh-CN" sz="2800" b="1" dirty="0"/>
              <a:t>《</a:t>
            </a:r>
            <a:r>
              <a:rPr lang="zh-CN" altLang="en-US" sz="2800" b="1" dirty="0"/>
              <a:t>墙头马上</a:t>
            </a:r>
            <a:r>
              <a:rPr lang="en-US" altLang="zh-CN" sz="2800" b="1" dirty="0"/>
              <a:t>》——</a:t>
            </a:r>
            <a:r>
              <a:rPr lang="zh-CN" altLang="en-US" sz="2800" b="1" dirty="0"/>
              <a:t>元朝</a:t>
            </a:r>
            <a:r>
              <a:rPr lang="zh-CN" altLang="en-US" sz="2800" b="1" dirty="0">
                <a:solidFill>
                  <a:srgbClr val="FF0000"/>
                </a:solidFill>
              </a:rPr>
              <a:t>白朴 </a:t>
            </a:r>
            <a:endParaRPr lang="zh-CN" altLang="en-US" sz="2800" b="1" dirty="0">
              <a:solidFill>
                <a:srgbClr val="FF0000"/>
              </a:solidFill>
            </a:endParaRPr>
          </a:p>
          <a:p>
            <a:r>
              <a:rPr lang="en-US" altLang="zh-CN" sz="2800" b="1" dirty="0"/>
              <a:t>《</a:t>
            </a:r>
            <a:r>
              <a:rPr lang="zh-CN" altLang="en-US" sz="2800" b="1" dirty="0"/>
              <a:t>李逵负荆</a:t>
            </a:r>
            <a:r>
              <a:rPr lang="en-US" altLang="zh-CN" sz="2800" b="1" dirty="0"/>
              <a:t>》——</a:t>
            </a:r>
            <a:r>
              <a:rPr lang="zh-CN" altLang="en-US" sz="2800" b="1" dirty="0"/>
              <a:t>元朝</a:t>
            </a:r>
            <a:r>
              <a:rPr lang="zh-CN" altLang="en-US" sz="2800" b="1" dirty="0">
                <a:solidFill>
                  <a:srgbClr val="FF0000"/>
                </a:solidFill>
              </a:rPr>
              <a:t>康进云 </a:t>
            </a:r>
            <a:endParaRPr lang="zh-CN" altLang="en-US" sz="2800" b="1" dirty="0">
              <a:solidFill>
                <a:srgbClr val="FF0000"/>
              </a:solidFill>
            </a:endParaRPr>
          </a:p>
          <a:p>
            <a:r>
              <a:rPr lang="en-US" altLang="zh-CN" sz="2800" b="1" dirty="0"/>
              <a:t>《</a:t>
            </a:r>
            <a:r>
              <a:rPr lang="zh-CN" altLang="en-US" sz="2800" b="1" dirty="0"/>
              <a:t>幽闺记</a:t>
            </a:r>
            <a:r>
              <a:rPr lang="en-US" altLang="zh-CN" sz="2800" b="1" dirty="0"/>
              <a:t>》——</a:t>
            </a:r>
            <a:r>
              <a:rPr lang="zh-CN" altLang="en-US" sz="2800" b="1" dirty="0"/>
              <a:t>元朝</a:t>
            </a:r>
            <a:r>
              <a:rPr lang="zh-CN" altLang="en-US" sz="2800" b="1" dirty="0">
                <a:solidFill>
                  <a:srgbClr val="FF0000"/>
                </a:solidFill>
              </a:rPr>
              <a:t>施君美 </a:t>
            </a:r>
            <a:endParaRPr lang="zh-CN" altLang="en-US" sz="2800" b="1" dirty="0">
              <a:solidFill>
                <a:srgbClr val="FF0000"/>
              </a:solidFill>
            </a:endParaRPr>
          </a:p>
          <a:p>
            <a:r>
              <a:rPr lang="en-US" altLang="zh-CN" sz="2800" b="1" dirty="0"/>
              <a:t>《</a:t>
            </a:r>
            <a:r>
              <a:rPr lang="zh-CN" altLang="en-US" sz="2800" b="1" dirty="0"/>
              <a:t>绿牡丹</a:t>
            </a:r>
            <a:r>
              <a:rPr lang="en-US" altLang="zh-CN" sz="2800" b="1" dirty="0"/>
              <a:t>》——</a:t>
            </a:r>
            <a:r>
              <a:rPr lang="zh-CN" altLang="en-US" sz="2800" b="1" dirty="0"/>
              <a:t>明朝</a:t>
            </a:r>
            <a:r>
              <a:rPr lang="zh-CN" altLang="en-US" sz="2800" b="1" dirty="0">
                <a:solidFill>
                  <a:srgbClr val="FF0000"/>
                </a:solidFill>
              </a:rPr>
              <a:t>吴炳 </a:t>
            </a:r>
            <a:endParaRPr lang="zh-CN" altLang="en-US" sz="2800" b="1" dirty="0">
              <a:solidFill>
                <a:srgbClr val="FF0000"/>
              </a:solidFill>
            </a:endParaRPr>
          </a:p>
          <a:p>
            <a:r>
              <a:rPr lang="en-US" altLang="zh-CN" sz="2800" b="1" dirty="0"/>
              <a:t>《</a:t>
            </a:r>
            <a:r>
              <a:rPr lang="zh-CN" altLang="en-US" sz="2800" b="1" dirty="0"/>
              <a:t>玉簪记</a:t>
            </a:r>
            <a:r>
              <a:rPr lang="en-US" altLang="zh-CN" sz="2800" b="1" dirty="0"/>
              <a:t>》——</a:t>
            </a:r>
            <a:r>
              <a:rPr lang="zh-CN" altLang="en-US" sz="2800" b="1" dirty="0"/>
              <a:t>明朝</a:t>
            </a:r>
            <a:r>
              <a:rPr lang="zh-CN" altLang="en-US" sz="2800" b="1" dirty="0">
                <a:solidFill>
                  <a:srgbClr val="FF0000"/>
                </a:solidFill>
              </a:rPr>
              <a:t>高濂 </a:t>
            </a:r>
            <a:endParaRPr lang="zh-CN" altLang="en-US" sz="2800" b="1" dirty="0">
              <a:solidFill>
                <a:srgbClr val="FF0000"/>
              </a:solidFill>
            </a:endParaRPr>
          </a:p>
          <a:p>
            <a:r>
              <a:rPr lang="en-US" altLang="zh-CN" sz="2800" b="1" dirty="0"/>
              <a:t>《</a:t>
            </a:r>
            <a:r>
              <a:rPr lang="zh-CN" altLang="en-US" sz="2800" b="1" dirty="0"/>
              <a:t>风筝误</a:t>
            </a:r>
            <a:r>
              <a:rPr lang="en-US" altLang="zh-CN" sz="2800" b="1" dirty="0"/>
              <a:t>》——</a:t>
            </a:r>
            <a:r>
              <a:rPr lang="zh-CN" altLang="en-US" sz="2800" b="1" dirty="0"/>
              <a:t>清朝</a:t>
            </a:r>
            <a:r>
              <a:rPr lang="zh-CN" altLang="en-US" sz="2800" b="1" dirty="0">
                <a:solidFill>
                  <a:srgbClr val="FF0000"/>
                </a:solidFill>
              </a:rPr>
              <a:t>李渔 </a:t>
            </a:r>
            <a:endParaRPr lang="zh-CN" altLang="en-US" sz="2800" b="1" dirty="0">
              <a:solidFill>
                <a:srgbClr val="FF0000"/>
              </a:solidFill>
            </a:endParaRPr>
          </a:p>
          <a:p>
            <a:endParaRPr lang="zh-CN" altLang="en-US" sz="2800" b="1" dirty="0"/>
          </a:p>
        </p:txBody>
      </p:sp>
      <p:sp>
        <p:nvSpPr>
          <p:cNvPr id="3" name="矩形 2"/>
          <p:cNvSpPr/>
          <p:nvPr/>
        </p:nvSpPr>
        <p:spPr>
          <a:xfrm>
            <a:off x="1594485" y="357188"/>
            <a:ext cx="425196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a:ln w="9525">
                  <a:noFill/>
                  <a:round/>
                </a:ln>
                <a:solidFill>
                  <a:srgbClr val="CC0066"/>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中国古典十大喜剧 </a:t>
            </a:r>
            <a:endParaRPr kumimoji="0" lang="zh-CN" altLang="en-US" sz="4000" b="1" i="0" u="none" strike="noStrike" kern="1200" cap="none" spc="0" normalizeH="0" baseline="0" noProof="0" dirty="0">
              <a:ln w="9525">
                <a:noFill/>
                <a:round/>
              </a:ln>
              <a:solidFill>
                <a:srgbClr val="CC0066"/>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35844" name="Picture 2" descr="01"/>
          <p:cNvPicPr>
            <a:picLocks noChangeAspect="1"/>
          </p:cNvPicPr>
          <p:nvPr/>
        </p:nvPicPr>
        <p:blipFill>
          <a:blip r:embed="rId1"/>
          <a:stretch>
            <a:fillRect/>
          </a:stretch>
        </p:blipFill>
        <p:spPr>
          <a:xfrm>
            <a:off x="7168198" y="357188"/>
            <a:ext cx="4000500" cy="6143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578">
                                            <p:txEl>
                                              <p:charRg st="0" end="14"/>
                                            </p:txEl>
                                          </p:spTgt>
                                        </p:tgtEl>
                                        <p:attrNameLst>
                                          <p:attrName>style.visibility</p:attrName>
                                        </p:attrNameLst>
                                      </p:cBhvr>
                                      <p:to>
                                        <p:strVal val="visible"/>
                                      </p:to>
                                    </p:set>
                                    <p:animEffect transition="in" filter="diamond(in)">
                                      <p:cBhvr>
                                        <p:cTn id="7" dur="2000"/>
                                        <p:tgtEl>
                                          <p:spTgt spid="24578">
                                            <p:txEl>
                                              <p:charRg st="0" end="14"/>
                                            </p:txEl>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4578">
                                            <p:txEl>
                                              <p:charRg st="14" end="28"/>
                                            </p:txEl>
                                          </p:spTgt>
                                        </p:tgtEl>
                                        <p:attrNameLst>
                                          <p:attrName>style.visibility</p:attrName>
                                        </p:attrNameLst>
                                      </p:cBhvr>
                                      <p:to>
                                        <p:strVal val="visible"/>
                                      </p:to>
                                    </p:set>
                                    <p:animEffect transition="in" filter="diamond(in)">
                                      <p:cBhvr>
                                        <p:cTn id="11" dur="2000"/>
                                        <p:tgtEl>
                                          <p:spTgt spid="24578">
                                            <p:txEl>
                                              <p:charRg st="14" end="28"/>
                                            </p:txEl>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4578">
                                            <p:txEl>
                                              <p:charRg st="28" end="42"/>
                                            </p:txEl>
                                          </p:spTgt>
                                        </p:tgtEl>
                                        <p:attrNameLst>
                                          <p:attrName>style.visibility</p:attrName>
                                        </p:attrNameLst>
                                      </p:cBhvr>
                                      <p:to>
                                        <p:strVal val="visible"/>
                                      </p:to>
                                    </p:set>
                                    <p:animEffect transition="in" filter="diamond(in)">
                                      <p:cBhvr>
                                        <p:cTn id="15" dur="2000"/>
                                        <p:tgtEl>
                                          <p:spTgt spid="24578">
                                            <p:txEl>
                                              <p:charRg st="28" end="42"/>
                                            </p:txEl>
                                          </p:spTgt>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24578">
                                            <p:txEl>
                                              <p:charRg st="42" end="55"/>
                                            </p:txEl>
                                          </p:spTgt>
                                        </p:tgtEl>
                                        <p:attrNameLst>
                                          <p:attrName>style.visibility</p:attrName>
                                        </p:attrNameLst>
                                      </p:cBhvr>
                                      <p:to>
                                        <p:strVal val="visible"/>
                                      </p:to>
                                    </p:set>
                                    <p:animEffect transition="in" filter="diamond(in)">
                                      <p:cBhvr>
                                        <p:cTn id="19" dur="2000"/>
                                        <p:tgtEl>
                                          <p:spTgt spid="24578">
                                            <p:txEl>
                                              <p:charRg st="42" end="55"/>
                                            </p:txEl>
                                          </p:spTgt>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24578">
                                            <p:txEl>
                                              <p:charRg st="55" end="69"/>
                                            </p:txEl>
                                          </p:spTgt>
                                        </p:tgtEl>
                                        <p:attrNameLst>
                                          <p:attrName>style.visibility</p:attrName>
                                        </p:attrNameLst>
                                      </p:cBhvr>
                                      <p:to>
                                        <p:strVal val="visible"/>
                                      </p:to>
                                    </p:set>
                                    <p:animEffect transition="in" filter="diamond(in)">
                                      <p:cBhvr>
                                        <p:cTn id="23" dur="2000"/>
                                        <p:tgtEl>
                                          <p:spTgt spid="24578">
                                            <p:txEl>
                                              <p:charRg st="55" end="69"/>
                                            </p:txEl>
                                          </p:spTgt>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24578">
                                            <p:txEl>
                                              <p:charRg st="69" end="84"/>
                                            </p:txEl>
                                          </p:spTgt>
                                        </p:tgtEl>
                                        <p:attrNameLst>
                                          <p:attrName>style.visibility</p:attrName>
                                        </p:attrNameLst>
                                      </p:cBhvr>
                                      <p:to>
                                        <p:strVal val="visible"/>
                                      </p:to>
                                    </p:set>
                                    <p:animEffect transition="in" filter="diamond(in)">
                                      <p:cBhvr>
                                        <p:cTn id="27" dur="2000"/>
                                        <p:tgtEl>
                                          <p:spTgt spid="24578">
                                            <p:txEl>
                                              <p:charRg st="69" end="84"/>
                                            </p:txEl>
                                          </p:spTgt>
                                        </p:tgtEl>
                                      </p:cBhvr>
                                    </p:animEffect>
                                  </p:childTnLst>
                                </p:cTn>
                              </p:par>
                            </p:childTnLst>
                          </p:cTn>
                        </p:par>
                        <p:par>
                          <p:cTn id="28" fill="hold">
                            <p:stCondLst>
                              <p:cond delay="12000"/>
                            </p:stCondLst>
                            <p:childTnLst>
                              <p:par>
                                <p:cTn id="29" presetID="8" presetClass="entr" presetSubtype="16" fill="hold" grpId="0" nodeType="afterEffect">
                                  <p:stCondLst>
                                    <p:cond delay="0"/>
                                  </p:stCondLst>
                                  <p:childTnLst>
                                    <p:set>
                                      <p:cBhvr>
                                        <p:cTn id="30" dur="1" fill="hold">
                                          <p:stCondLst>
                                            <p:cond delay="0"/>
                                          </p:stCondLst>
                                        </p:cTn>
                                        <p:tgtEl>
                                          <p:spTgt spid="24578">
                                            <p:txEl>
                                              <p:charRg st="84" end="98"/>
                                            </p:txEl>
                                          </p:spTgt>
                                        </p:tgtEl>
                                        <p:attrNameLst>
                                          <p:attrName>style.visibility</p:attrName>
                                        </p:attrNameLst>
                                      </p:cBhvr>
                                      <p:to>
                                        <p:strVal val="visible"/>
                                      </p:to>
                                    </p:set>
                                    <p:animEffect transition="in" filter="diamond(in)">
                                      <p:cBhvr>
                                        <p:cTn id="31" dur="2000"/>
                                        <p:tgtEl>
                                          <p:spTgt spid="24578">
                                            <p:txEl>
                                              <p:charRg st="84" end="98"/>
                                            </p:txEl>
                                          </p:spTgt>
                                        </p:tgtEl>
                                      </p:cBhvr>
                                    </p:animEffect>
                                  </p:childTnLst>
                                </p:cTn>
                              </p:par>
                            </p:childTnLst>
                          </p:cTn>
                        </p:par>
                        <p:par>
                          <p:cTn id="32" fill="hold">
                            <p:stCondLst>
                              <p:cond delay="14000"/>
                            </p:stCondLst>
                            <p:childTnLst>
                              <p:par>
                                <p:cTn id="33" presetID="8" presetClass="entr" presetSubtype="16" fill="hold" grpId="0" nodeType="afterEffect">
                                  <p:stCondLst>
                                    <p:cond delay="0"/>
                                  </p:stCondLst>
                                  <p:childTnLst>
                                    <p:set>
                                      <p:cBhvr>
                                        <p:cTn id="34" dur="1" fill="hold">
                                          <p:stCondLst>
                                            <p:cond delay="0"/>
                                          </p:stCondLst>
                                        </p:cTn>
                                        <p:tgtEl>
                                          <p:spTgt spid="24578">
                                            <p:txEl>
                                              <p:charRg st="98" end="111"/>
                                            </p:txEl>
                                          </p:spTgt>
                                        </p:tgtEl>
                                        <p:attrNameLst>
                                          <p:attrName>style.visibility</p:attrName>
                                        </p:attrNameLst>
                                      </p:cBhvr>
                                      <p:to>
                                        <p:strVal val="visible"/>
                                      </p:to>
                                    </p:set>
                                    <p:animEffect transition="in" filter="diamond(in)">
                                      <p:cBhvr>
                                        <p:cTn id="35" dur="2000"/>
                                        <p:tgtEl>
                                          <p:spTgt spid="24578">
                                            <p:txEl>
                                              <p:charRg st="98" end="111"/>
                                            </p:txEl>
                                          </p:spTgt>
                                        </p:tgtEl>
                                      </p:cBhvr>
                                    </p:animEffect>
                                  </p:childTnLst>
                                </p:cTn>
                              </p:par>
                            </p:childTnLst>
                          </p:cTn>
                        </p:par>
                        <p:par>
                          <p:cTn id="36" fill="hold">
                            <p:stCondLst>
                              <p:cond delay="16000"/>
                            </p:stCondLst>
                            <p:childTnLst>
                              <p:par>
                                <p:cTn id="37" presetID="8" presetClass="entr" presetSubtype="16" fill="hold" grpId="0" nodeType="afterEffect">
                                  <p:stCondLst>
                                    <p:cond delay="0"/>
                                  </p:stCondLst>
                                  <p:childTnLst>
                                    <p:set>
                                      <p:cBhvr>
                                        <p:cTn id="38" dur="1" fill="hold">
                                          <p:stCondLst>
                                            <p:cond delay="0"/>
                                          </p:stCondLst>
                                        </p:cTn>
                                        <p:tgtEl>
                                          <p:spTgt spid="24578">
                                            <p:txEl>
                                              <p:charRg st="111" end="124"/>
                                            </p:txEl>
                                          </p:spTgt>
                                        </p:tgtEl>
                                        <p:attrNameLst>
                                          <p:attrName>style.visibility</p:attrName>
                                        </p:attrNameLst>
                                      </p:cBhvr>
                                      <p:to>
                                        <p:strVal val="visible"/>
                                      </p:to>
                                    </p:set>
                                    <p:animEffect transition="in" filter="diamond(in)">
                                      <p:cBhvr>
                                        <p:cTn id="39" dur="2000"/>
                                        <p:tgtEl>
                                          <p:spTgt spid="24578">
                                            <p:txEl>
                                              <p:charRg st="111" end="124"/>
                                            </p:txEl>
                                          </p:spTgt>
                                        </p:tgtEl>
                                      </p:cBhvr>
                                    </p:animEffect>
                                  </p:childTnLst>
                                </p:cTn>
                              </p:par>
                            </p:childTnLst>
                          </p:cTn>
                        </p:par>
                        <p:par>
                          <p:cTn id="40" fill="hold">
                            <p:stCondLst>
                              <p:cond delay="18000"/>
                            </p:stCondLst>
                            <p:childTnLst>
                              <p:par>
                                <p:cTn id="41" presetID="8" presetClass="entr" presetSubtype="16" fill="hold" grpId="0" nodeType="afterEffect">
                                  <p:stCondLst>
                                    <p:cond delay="0"/>
                                  </p:stCondLst>
                                  <p:childTnLst>
                                    <p:set>
                                      <p:cBhvr>
                                        <p:cTn id="42" dur="1" fill="hold">
                                          <p:stCondLst>
                                            <p:cond delay="0"/>
                                          </p:stCondLst>
                                        </p:cTn>
                                        <p:tgtEl>
                                          <p:spTgt spid="24578">
                                            <p:txEl>
                                              <p:charRg st="124" end="137"/>
                                            </p:txEl>
                                          </p:spTgt>
                                        </p:tgtEl>
                                        <p:attrNameLst>
                                          <p:attrName>style.visibility</p:attrName>
                                        </p:attrNameLst>
                                      </p:cBhvr>
                                      <p:to>
                                        <p:strVal val="visible"/>
                                      </p:to>
                                    </p:set>
                                    <p:animEffect transition="in" filter="diamond(in)">
                                      <p:cBhvr>
                                        <p:cTn id="43" dur="2000"/>
                                        <p:tgtEl>
                                          <p:spTgt spid="24578">
                                            <p:txEl>
                                              <p:charRg st="124"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6866" name="Picture 2" descr="09"/>
          <p:cNvPicPr>
            <a:picLocks noChangeAspect="1"/>
          </p:cNvPicPr>
          <p:nvPr/>
        </p:nvPicPr>
        <p:blipFill>
          <a:blip r:embed="rId1"/>
          <a:stretch>
            <a:fillRect/>
          </a:stretch>
        </p:blipFill>
        <p:spPr>
          <a:xfrm>
            <a:off x="7025323" y="357188"/>
            <a:ext cx="4191000" cy="6248400"/>
          </a:xfrm>
          <a:prstGeom prst="rect">
            <a:avLst/>
          </a:prstGeom>
          <a:noFill/>
          <a:ln w="9525">
            <a:noFill/>
          </a:ln>
        </p:spPr>
      </p:pic>
      <p:sp>
        <p:nvSpPr>
          <p:cNvPr id="36867" name="WordArt 3"/>
          <p:cNvSpPr>
            <a:spLocks noTextEdit="1"/>
          </p:cNvSpPr>
          <p:nvPr/>
        </p:nvSpPr>
        <p:spPr>
          <a:xfrm>
            <a:off x="2451735" y="714375"/>
            <a:ext cx="2800350" cy="762000"/>
          </a:xfrm>
          <a:prstGeom prst="rect">
            <a:avLst/>
          </a:prstGeom>
        </p:spPr>
        <p:txBody>
          <a:bodyPr wrap="none" fromWordArt="1">
            <a:prstTxWarp prst="textPlain">
              <a:avLst>
                <a:gd name="adj" fmla="val 50000"/>
              </a:avLst>
            </a:prstTxWarp>
            <a:normAutofit/>
          </a:bodyPr>
          <a:p>
            <a:pPr algn="ctr"/>
            <a:r>
              <a:rPr lang="zh-CN" altLang="en-US" sz="3600" b="1">
                <a:solidFill>
                  <a:srgbClr val="800080"/>
                </a:solidFill>
                <a:effectLst>
                  <a:outerShdw dist="45791" dir="2021404" algn="ctr" rotWithShape="0">
                    <a:srgbClr val="C0C0C0"/>
                  </a:outerShdw>
                </a:effectLst>
                <a:latin typeface="华文行楷" panose="02010800040101010101" pitchFamily="2" charset="-122"/>
                <a:ea typeface="华文行楷" panose="02010800040101010101" pitchFamily="2" charset="-122"/>
              </a:rPr>
              <a:t>墙头马上</a:t>
            </a:r>
            <a:endParaRPr lang="zh-CN" altLang="en-US" sz="3600" b="1">
              <a:solidFill>
                <a:srgbClr val="800080"/>
              </a:solidFill>
              <a:effectLst>
                <a:outerShdw dist="45791" dir="2021404" algn="ctr" rotWithShape="0">
                  <a:srgbClr val="C0C0C0"/>
                </a:outerShdw>
              </a:effectLst>
              <a:latin typeface="华文行楷" panose="02010800040101010101" pitchFamily="2" charset="-122"/>
              <a:ea typeface="华文行楷" panose="02010800040101010101" pitchFamily="2" charset="-122"/>
            </a:endParaRPr>
          </a:p>
        </p:txBody>
      </p:sp>
      <p:sp>
        <p:nvSpPr>
          <p:cNvPr id="36868" name="Text Box 4"/>
          <p:cNvSpPr txBox="1"/>
          <p:nvPr/>
        </p:nvSpPr>
        <p:spPr>
          <a:xfrm>
            <a:off x="1056323" y="2409825"/>
            <a:ext cx="5472112" cy="353695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取材于唐代白居易新乐府</a:t>
            </a:r>
            <a:r>
              <a:rPr lang="en-US" altLang="zh-CN" b="1" dirty="0">
                <a:latin typeface="宋体" panose="02010600030101010101" pitchFamily="2" charset="-122"/>
              </a:rPr>
              <a:t>《</a:t>
            </a:r>
            <a:r>
              <a:rPr lang="zh-CN" altLang="en-US" b="1" dirty="0">
                <a:solidFill>
                  <a:srgbClr val="FF0066"/>
                </a:solidFill>
                <a:latin typeface="宋体" panose="02010600030101010101" pitchFamily="2" charset="-122"/>
              </a:rPr>
              <a:t>井底引银瓶</a:t>
            </a:r>
            <a:r>
              <a:rPr lang="en-US" altLang="zh-CN" b="1" dirty="0">
                <a:latin typeface="宋体" panose="02010600030101010101" pitchFamily="2" charset="-122"/>
              </a:rPr>
              <a:t>》</a:t>
            </a:r>
            <a:r>
              <a:rPr lang="zh-CN" altLang="en-US" b="1" dirty="0">
                <a:latin typeface="宋体" panose="02010600030101010101" pitchFamily="2" charset="-122"/>
              </a:rPr>
              <a:t>。写李千金与裴少俊相爱而私自结合，在裴家花园匿居７年，生下一儿一女，终被裴父发现赶出，后裴少俊赴考得官，裴父向李赔礼，又获重圆。</a:t>
            </a:r>
            <a:endParaRPr lang="zh-CN" altLang="en-US" b="1" dirty="0">
              <a:latin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Picture 2" descr="07"/>
          <p:cNvPicPr>
            <a:picLocks noChangeAspect="1"/>
          </p:cNvPicPr>
          <p:nvPr/>
        </p:nvPicPr>
        <p:blipFill>
          <a:blip r:embed="rId1"/>
          <a:stretch>
            <a:fillRect/>
          </a:stretch>
        </p:blipFill>
        <p:spPr>
          <a:xfrm>
            <a:off x="7311073" y="500063"/>
            <a:ext cx="3824287" cy="6019800"/>
          </a:xfrm>
          <a:prstGeom prst="rect">
            <a:avLst/>
          </a:prstGeom>
          <a:noFill/>
          <a:ln w="9525">
            <a:noFill/>
          </a:ln>
        </p:spPr>
      </p:pic>
      <p:sp>
        <p:nvSpPr>
          <p:cNvPr id="37891" name="Text Box 3"/>
          <p:cNvSpPr txBox="1"/>
          <p:nvPr/>
        </p:nvSpPr>
        <p:spPr>
          <a:xfrm>
            <a:off x="838835" y="2276475"/>
            <a:ext cx="6624638" cy="402971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a:t>
            </a:r>
            <a:r>
              <a:rPr lang="en-US" altLang="zh-CN" b="1" dirty="0">
                <a:latin typeface="宋体" panose="02010600030101010101" pitchFamily="2" charset="-122"/>
              </a:rPr>
              <a:t>《</a:t>
            </a:r>
            <a:r>
              <a:rPr lang="zh-CN" altLang="en-US" b="1" dirty="0">
                <a:latin typeface="宋体" panose="02010600030101010101" pitchFamily="2" charset="-122"/>
              </a:rPr>
              <a:t>梧桐雨</a:t>
            </a:r>
            <a:r>
              <a:rPr lang="en-US" altLang="zh-CN" b="1" dirty="0">
                <a:latin typeface="宋体" panose="02010600030101010101" pitchFamily="2" charset="-122"/>
              </a:rPr>
              <a:t>》</a:t>
            </a:r>
            <a:r>
              <a:rPr lang="zh-CN" altLang="en-US" b="1" dirty="0">
                <a:latin typeface="宋体" panose="02010600030101010101" pitchFamily="2" charset="-122"/>
              </a:rPr>
              <a:t>取材于白居易的叙事长诗</a:t>
            </a:r>
            <a:r>
              <a:rPr lang="en-US" altLang="zh-CN" b="1" dirty="0">
                <a:latin typeface="宋体" panose="02010600030101010101" pitchFamily="2" charset="-122"/>
              </a:rPr>
              <a:t>《</a:t>
            </a:r>
            <a:r>
              <a:rPr lang="zh-CN" altLang="en-US" b="1" dirty="0">
                <a:solidFill>
                  <a:srgbClr val="FF0066"/>
                </a:solidFill>
                <a:latin typeface="宋体" panose="02010600030101010101" pitchFamily="2" charset="-122"/>
              </a:rPr>
              <a:t>长恨歌</a:t>
            </a:r>
            <a:r>
              <a:rPr lang="en-US" altLang="zh-CN" b="1" dirty="0">
                <a:latin typeface="宋体" panose="02010600030101010101" pitchFamily="2" charset="-122"/>
              </a:rPr>
              <a:t>》</a:t>
            </a:r>
            <a:r>
              <a:rPr lang="zh-CN" altLang="en-US" b="1" dirty="0">
                <a:latin typeface="宋体" panose="02010600030101010101" pitchFamily="2" charset="-122"/>
              </a:rPr>
              <a:t>，写唐明皇宠爱杨贵妃，长生殿七夕盟誓，沉香亭舞霓裳，歌舞欢乐，不料安禄山等叛乱，明皇仓惶出走，行至马嵬坡，将士迫明皇缢死贵妃。贵妃死后，明皇思念成梦，醒来正听见雨打梧桐，更添愁闷。</a:t>
            </a:r>
            <a:endParaRPr lang="zh-CN" altLang="en-US" b="1" dirty="0">
              <a:latin typeface="宋体" panose="02010600030101010101" pitchFamily="2" charset="-122"/>
            </a:endParaRPr>
          </a:p>
        </p:txBody>
      </p:sp>
      <p:sp>
        <p:nvSpPr>
          <p:cNvPr id="37892" name="WordArt 4"/>
          <p:cNvSpPr>
            <a:spLocks noTextEdit="1"/>
          </p:cNvSpPr>
          <p:nvPr/>
        </p:nvSpPr>
        <p:spPr>
          <a:xfrm>
            <a:off x="2737485" y="571500"/>
            <a:ext cx="3162300" cy="866775"/>
          </a:xfrm>
          <a:prstGeom prst="rect">
            <a:avLst/>
          </a:prstGeom>
        </p:spPr>
        <p:txBody>
          <a:bodyPr wrap="none" fromWordArt="1">
            <a:prstTxWarp prst="textPlain">
              <a:avLst>
                <a:gd name="adj" fmla="val 50000"/>
              </a:avLst>
            </a:prstTxWarp>
            <a:normAutofit/>
          </a:bodyPr>
          <a:p>
            <a:pPr algn="ctr"/>
            <a:r>
              <a:rPr lang="zh-CN" altLang="en-US" sz="3600" b="1">
                <a:solidFill>
                  <a:srgbClr val="800080"/>
                </a:solidFill>
                <a:effectLst>
                  <a:outerShdw dist="45791" dir="2021404" algn="ctr" rotWithShape="0">
                    <a:srgbClr val="C0C0C0"/>
                  </a:outerShdw>
                </a:effectLst>
                <a:latin typeface="华文行楷" panose="02010800040101010101" pitchFamily="2" charset="-122"/>
                <a:ea typeface="华文行楷" panose="02010800040101010101" pitchFamily="2" charset="-122"/>
              </a:rPr>
              <a:t>梧桐雨</a:t>
            </a:r>
            <a:endParaRPr lang="zh-CN" altLang="en-US" sz="3600" b="1">
              <a:solidFill>
                <a:srgbClr val="800080"/>
              </a:solidFill>
              <a:effectLst>
                <a:outerShdw dist="45791" dir="2021404" algn="ctr" rotWithShape="0">
                  <a:srgbClr val="C0C0C0"/>
                </a:outerShdw>
              </a:effectLst>
              <a:latin typeface="华文行楷" panose="02010800040101010101" pitchFamily="2" charset="-122"/>
              <a:ea typeface="华文行楷" panose="0201080004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4" name="Text Box 2"/>
          <p:cNvSpPr txBox="1"/>
          <p:nvPr/>
        </p:nvSpPr>
        <p:spPr>
          <a:xfrm>
            <a:off x="983298" y="2819400"/>
            <a:ext cx="5976937" cy="255206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写蒋世隆与王瑞兰在战乱中相识并订下终身之约，却遭王父反对，将二人拆散。瑞兰不忘旧情，夜间拜月诉说心事。后蒋考中状元，被王家招赘，夫妻团圆。</a:t>
            </a:r>
            <a:endParaRPr lang="zh-CN" altLang="en-US" b="1" dirty="0">
              <a:latin typeface="宋体" panose="02010600030101010101" pitchFamily="2" charset="-122"/>
            </a:endParaRPr>
          </a:p>
        </p:txBody>
      </p:sp>
      <p:sp>
        <p:nvSpPr>
          <p:cNvPr id="40962" name="WordArt 3"/>
          <p:cNvSpPr>
            <a:spLocks noChangeArrowheads="1" noChangeShapeType="1" noTextEdit="1"/>
          </p:cNvSpPr>
          <p:nvPr/>
        </p:nvSpPr>
        <p:spPr bwMode="auto">
          <a:xfrm>
            <a:off x="2451735" y="1000125"/>
            <a:ext cx="3432175" cy="8382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r>
              <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拜月亭</a:t>
            </a: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endPar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38916" name="Picture 4" descr="13"/>
          <p:cNvPicPr>
            <a:picLocks noChangeAspect="1"/>
          </p:cNvPicPr>
          <p:nvPr/>
        </p:nvPicPr>
        <p:blipFill>
          <a:blip r:embed="rId1"/>
          <a:stretch>
            <a:fillRect/>
          </a:stretch>
        </p:blipFill>
        <p:spPr>
          <a:xfrm>
            <a:off x="7168198" y="357188"/>
            <a:ext cx="3968750" cy="62484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8" name="Text Box 2"/>
          <p:cNvSpPr txBox="1"/>
          <p:nvPr/>
        </p:nvSpPr>
        <p:spPr>
          <a:xfrm>
            <a:off x="622935" y="2182813"/>
            <a:ext cx="6121400" cy="304482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是一出历史爱情戏，写王昭君出塞和番事。匈奴向汉索要汉元帝之妃昭君和亲，汉朝孱弱只得将其送出。昭君行至汉匈交界处，投黑水自尽。元帝思念昭君，夜闻雁鸣，倍添痛楚。</a:t>
            </a:r>
            <a:endParaRPr lang="zh-CN" altLang="en-US" b="1" dirty="0">
              <a:latin typeface="宋体" panose="02010600030101010101" pitchFamily="2" charset="-122"/>
            </a:endParaRPr>
          </a:p>
        </p:txBody>
      </p:sp>
      <p:sp>
        <p:nvSpPr>
          <p:cNvPr id="41986" name="WordArt 3"/>
          <p:cNvSpPr>
            <a:spLocks noChangeArrowheads="1" noChangeShapeType="1" noTextEdit="1"/>
          </p:cNvSpPr>
          <p:nvPr/>
        </p:nvSpPr>
        <p:spPr bwMode="auto">
          <a:xfrm>
            <a:off x="2380298" y="642938"/>
            <a:ext cx="2778125" cy="836612"/>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r>
              <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汉宫秋</a:t>
            </a: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endPar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39940" name="Picture 4" descr="10"/>
          <p:cNvPicPr>
            <a:picLocks noChangeAspect="1"/>
          </p:cNvPicPr>
          <p:nvPr/>
        </p:nvPicPr>
        <p:blipFill>
          <a:blip r:embed="rId1"/>
          <a:stretch>
            <a:fillRect/>
          </a:stretch>
        </p:blipFill>
        <p:spPr>
          <a:xfrm>
            <a:off x="6668135" y="428625"/>
            <a:ext cx="4443413" cy="61722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Text Box 2"/>
          <p:cNvSpPr txBox="1"/>
          <p:nvPr/>
        </p:nvSpPr>
        <p:spPr>
          <a:xfrm>
            <a:off x="911860" y="2492375"/>
            <a:ext cx="5832475" cy="304482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是一出离奇的爱情戏。写张倩女与王文举相恋。王进京赶考，张的魂魄追随他一同前去，并在京城同他生活了三年。后王携妻回家探望，张之魂魄与身体才合而为一。</a:t>
            </a:r>
            <a:endParaRPr lang="zh-CN" altLang="en-US" b="1" dirty="0">
              <a:latin typeface="宋体" panose="02010600030101010101" pitchFamily="2" charset="-122"/>
            </a:endParaRPr>
          </a:p>
        </p:txBody>
      </p:sp>
      <p:sp>
        <p:nvSpPr>
          <p:cNvPr id="43010" name="WordArt 3"/>
          <p:cNvSpPr>
            <a:spLocks noChangeArrowheads="1" noChangeShapeType="1" noTextEdit="1"/>
          </p:cNvSpPr>
          <p:nvPr/>
        </p:nvSpPr>
        <p:spPr bwMode="auto">
          <a:xfrm>
            <a:off x="2523173" y="1000125"/>
            <a:ext cx="3333750" cy="6858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r>
              <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倩女离魂</a:t>
            </a: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endPar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40964" name="Picture 4" descr="09"/>
          <p:cNvPicPr>
            <a:picLocks noChangeAspect="1"/>
          </p:cNvPicPr>
          <p:nvPr/>
        </p:nvPicPr>
        <p:blipFill>
          <a:blip r:embed="rId1"/>
          <a:stretch>
            <a:fillRect/>
          </a:stretch>
        </p:blipFill>
        <p:spPr>
          <a:xfrm>
            <a:off x="7239635" y="357188"/>
            <a:ext cx="3929063" cy="62484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6" name="Text Box 2"/>
          <p:cNvSpPr txBox="1"/>
          <p:nvPr/>
        </p:nvSpPr>
        <p:spPr>
          <a:xfrm>
            <a:off x="838835" y="2481263"/>
            <a:ext cx="5905500" cy="353695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是一出历史悲剧，歌颂的是正义对邪恶势力前仆后继的斗争。赵盾一家为奸人屠岸贾所害，只遗一孤儿。友程婴与公孙杵臼定计用程子换得孤儿活命，并交由程婴抚养。十八年后，孤儿长大，杀屠为全家报了仇。</a:t>
            </a:r>
            <a:endParaRPr lang="zh-CN" altLang="en-US" b="1" dirty="0">
              <a:latin typeface="宋体" panose="02010600030101010101" pitchFamily="2" charset="-122"/>
            </a:endParaRPr>
          </a:p>
        </p:txBody>
      </p:sp>
      <p:sp>
        <p:nvSpPr>
          <p:cNvPr id="44034" name="WordArt 3"/>
          <p:cNvSpPr>
            <a:spLocks noChangeArrowheads="1" noChangeShapeType="1" noTextEdit="1"/>
          </p:cNvSpPr>
          <p:nvPr/>
        </p:nvSpPr>
        <p:spPr bwMode="auto">
          <a:xfrm>
            <a:off x="2308860" y="642938"/>
            <a:ext cx="3602038" cy="7620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r>
              <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赵氏孤儿</a:t>
            </a:r>
            <a:r>
              <a:rPr kumimoji="0" lang="en-US" altLang="zh-CN"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rPr>
              <a:t>》</a:t>
            </a:r>
            <a:endParaRPr kumimoji="0" lang="zh-CN" altLang="en-US" sz="3600" b="1" i="0" u="none" strike="noStrike" kern="10" cap="none" spc="0" normalizeH="0" baseline="0" noProof="0">
              <a:ln w="9525">
                <a:noFill/>
                <a:round/>
              </a:ln>
              <a:solidFill>
                <a:srgbClr val="800080"/>
              </a:solidFill>
              <a:effectLst>
                <a:outerShdw dist="45791" dir="2021404" algn="ctr" rotWithShape="0">
                  <a:srgbClr val="C0C0C0"/>
                </a:outerShdw>
              </a:effectLst>
              <a:uLnTx/>
              <a:uFillTx/>
              <a:latin typeface="华文行楷" panose="02010800040101010101" pitchFamily="2" charset="-122"/>
              <a:ea typeface="华文行楷" panose="02010800040101010101" pitchFamily="2" charset="-122"/>
              <a:cs typeface="+mn-cs"/>
            </a:endParaRPr>
          </a:p>
        </p:txBody>
      </p:sp>
      <p:pic>
        <p:nvPicPr>
          <p:cNvPr id="41988" name="Picture 4" descr="11"/>
          <p:cNvPicPr>
            <a:picLocks noChangeAspect="1"/>
          </p:cNvPicPr>
          <p:nvPr/>
        </p:nvPicPr>
        <p:blipFill>
          <a:blip r:embed="rId1"/>
          <a:stretch>
            <a:fillRect/>
          </a:stretch>
        </p:blipFill>
        <p:spPr>
          <a:xfrm>
            <a:off x="7096760" y="357188"/>
            <a:ext cx="3929063" cy="614362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6146" name="Rectangle 2"/>
          <p:cNvSpPr>
            <a:spLocks noGrp="1" noRot="1"/>
          </p:cNvSpPr>
          <p:nvPr>
            <p:ph type="title"/>
          </p:nvPr>
        </p:nvSpPr>
        <p:spPr>
          <a:xfrm>
            <a:off x="1524635" y="512763"/>
            <a:ext cx="8907463" cy="2616200"/>
          </a:xfrm>
        </p:spPr>
        <p:txBody>
          <a:bodyPr vert="horz" wrap="square" lIns="91440" tIns="45720" rIns="91440" bIns="45720" anchor="ctr"/>
          <a:p>
            <a:pPr algn="l" eaLnBrk="1" hangingPunct="1"/>
            <a:br>
              <a:rPr lang="en-US" altLang="zh-CN" sz="3200" b="1" dirty="0">
                <a:solidFill>
                  <a:schemeClr val="accent2"/>
                </a:solidFill>
                <a:latin typeface="黑体" panose="02010609060101010101" pitchFamily="49" charset="-122"/>
                <a:ea typeface="黑体" panose="02010609060101010101" pitchFamily="49" charset="-122"/>
              </a:rPr>
            </a:br>
            <a:r>
              <a:rPr lang="en-US" altLang="zh-CN" sz="3200" b="1" dirty="0">
                <a:solidFill>
                  <a:schemeClr val="accent2"/>
                </a:solidFill>
                <a:latin typeface="黑体" panose="02010609060101010101" pitchFamily="49" charset="-122"/>
                <a:ea typeface="黑体" panose="02010609060101010101" pitchFamily="49" charset="-122"/>
              </a:rPr>
              <a:t>3.</a:t>
            </a:r>
            <a:r>
              <a:rPr lang="zh-CN" altLang="en-US" sz="3200" b="1" dirty="0">
                <a:solidFill>
                  <a:schemeClr val="accent2"/>
                </a:solidFill>
                <a:latin typeface="黑体" panose="02010609060101010101" pitchFamily="49" charset="-122"/>
                <a:ea typeface="黑体" panose="02010609060101010101" pitchFamily="49" charset="-122"/>
              </a:rPr>
              <a:t>戏剧语言包括</a:t>
            </a:r>
            <a:r>
              <a:rPr lang="zh-CN" altLang="en-US" sz="3200" b="1" u="sng" dirty="0">
                <a:solidFill>
                  <a:schemeClr val="accent2"/>
                </a:solidFill>
                <a:latin typeface="黑体" panose="02010609060101010101" pitchFamily="49" charset="-122"/>
                <a:ea typeface="黑体" panose="02010609060101010101" pitchFamily="49" charset="-122"/>
              </a:rPr>
              <a:t>          </a:t>
            </a:r>
            <a:r>
              <a:rPr lang="zh-CN" altLang="en-US" sz="3200" b="1" dirty="0">
                <a:solidFill>
                  <a:schemeClr val="accent2"/>
                </a:solidFill>
                <a:latin typeface="黑体" panose="02010609060101010101" pitchFamily="49" charset="-122"/>
                <a:ea typeface="黑体" panose="02010609060101010101" pitchFamily="49" charset="-122"/>
              </a:rPr>
              <a:t>和</a:t>
            </a:r>
            <a:r>
              <a:rPr lang="zh-CN" altLang="en-US" sz="3200" b="1" u="sng" dirty="0">
                <a:solidFill>
                  <a:schemeClr val="accent2"/>
                </a:solidFill>
                <a:latin typeface="黑体" panose="02010609060101010101" pitchFamily="49" charset="-122"/>
                <a:ea typeface="黑体" panose="02010609060101010101" pitchFamily="49" charset="-122"/>
              </a:rPr>
              <a:t>          </a:t>
            </a:r>
            <a:r>
              <a:rPr lang="zh-CN" altLang="en-US" sz="3200" b="1" dirty="0">
                <a:solidFill>
                  <a:schemeClr val="accent2"/>
                </a:solidFill>
                <a:latin typeface="黑体" panose="02010609060101010101" pitchFamily="49" charset="-122"/>
                <a:ea typeface="黑体" panose="02010609060101010101" pitchFamily="49" charset="-122"/>
              </a:rPr>
              <a:t>。文学戏剧中情节的进展、人物性格的展示和剧作者对人物事件的评论，一般都得依靠</a:t>
            </a:r>
            <a:r>
              <a:rPr lang="zh-CN" altLang="en-US" sz="3200" b="1" u="sng" dirty="0">
                <a:solidFill>
                  <a:schemeClr val="accent2"/>
                </a:solidFill>
                <a:latin typeface="黑体" panose="02010609060101010101" pitchFamily="49" charset="-122"/>
                <a:ea typeface="黑体" panose="02010609060101010101" pitchFamily="49" charset="-122"/>
              </a:rPr>
              <a:t>            </a:t>
            </a:r>
            <a:r>
              <a:rPr lang="zh-CN" altLang="en-US" sz="3200" b="1" dirty="0">
                <a:solidFill>
                  <a:schemeClr val="accent2"/>
                </a:solidFill>
                <a:latin typeface="黑体" panose="02010609060101010101" pitchFamily="49" charset="-122"/>
                <a:ea typeface="黑体" panose="02010609060101010101" pitchFamily="49" charset="-122"/>
              </a:rPr>
              <a:t>来完成。</a:t>
            </a:r>
            <a:r>
              <a:rPr lang="zh-CN" altLang="en-US" sz="3200" b="1" dirty="0">
                <a:solidFill>
                  <a:srgbClr val="FF0000"/>
                </a:solidFill>
                <a:latin typeface="黑体" panose="02010609060101010101" pitchFamily="49" charset="-122"/>
                <a:ea typeface="黑体" panose="02010609060101010101" pitchFamily="49" charset="-122"/>
              </a:rPr>
              <a:t>舞台说明</a:t>
            </a:r>
            <a:r>
              <a:rPr lang="zh-CN" altLang="en-US" sz="3200" b="1" dirty="0">
                <a:solidFill>
                  <a:schemeClr val="accent2"/>
                </a:solidFill>
                <a:latin typeface="黑体" panose="02010609060101010101" pitchFamily="49" charset="-122"/>
                <a:ea typeface="黑体" panose="02010609060101010101" pitchFamily="49" charset="-122"/>
              </a:rPr>
              <a:t>包括环境、人物上下场、人物对话的姿态、动作、表情等。</a:t>
            </a:r>
            <a:br>
              <a:rPr lang="zh-CN" altLang="en-US" sz="3200" b="1" dirty="0">
                <a:solidFill>
                  <a:schemeClr val="accent2"/>
                </a:solidFill>
                <a:latin typeface="黑体" panose="02010609060101010101" pitchFamily="49" charset="-122"/>
                <a:ea typeface="黑体" panose="02010609060101010101" pitchFamily="49" charset="-122"/>
              </a:rPr>
            </a:br>
            <a:endParaRPr lang="zh-CN" altLang="en-US" sz="3200" b="1" dirty="0">
              <a:solidFill>
                <a:schemeClr val="accent2"/>
              </a:solidFill>
              <a:latin typeface="黑体" panose="02010609060101010101" pitchFamily="49" charset="-122"/>
              <a:ea typeface="黑体" panose="02010609060101010101" pitchFamily="49" charset="-122"/>
            </a:endParaRPr>
          </a:p>
        </p:txBody>
      </p:sp>
      <p:sp>
        <p:nvSpPr>
          <p:cNvPr id="6147" name="Text Box 3"/>
          <p:cNvSpPr txBox="1"/>
          <p:nvPr/>
        </p:nvSpPr>
        <p:spPr>
          <a:xfrm>
            <a:off x="3277235" y="5486400"/>
            <a:ext cx="2133600" cy="3683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1800" dirty="0">
              <a:latin typeface="Times New Roman" panose="02020603050405020304" pitchFamily="18" charset="0"/>
            </a:endParaRPr>
          </a:p>
        </p:txBody>
      </p:sp>
      <p:sp>
        <p:nvSpPr>
          <p:cNvPr id="125956" name="Text Box 4"/>
          <p:cNvSpPr/>
          <p:nvPr>
            <p:ph idx="1"/>
          </p:nvPr>
        </p:nvSpPr>
        <p:spPr>
          <a:xfrm>
            <a:off x="2929573" y="4614863"/>
            <a:ext cx="2827337" cy="511175"/>
          </a:xfrm>
        </p:spPr>
        <p:txBody>
          <a:bodyPr vert="horz" wrap="square" lIns="91440" tIns="45720" rIns="91440" bIns="45720" anchor="t"/>
          <a:p>
            <a:pPr eaLnBrk="1" hangingPunct="1">
              <a:lnSpc>
                <a:spcPct val="90000"/>
              </a:lnSpc>
              <a:buNone/>
            </a:pPr>
            <a:r>
              <a:rPr lang="zh-CN" altLang="en-US" b="1" dirty="0">
                <a:solidFill>
                  <a:srgbClr val="FF0000"/>
                </a:solidFill>
                <a:ea typeface="黑体" panose="02010609060101010101" pitchFamily="49" charset="-122"/>
              </a:rPr>
              <a:t>丰富的潜台词</a:t>
            </a:r>
            <a:endParaRPr lang="zh-CN" altLang="en-US" b="1" dirty="0">
              <a:solidFill>
                <a:srgbClr val="FF0000"/>
              </a:solidFill>
              <a:ea typeface="黑体" panose="02010609060101010101" pitchFamily="49" charset="-122"/>
            </a:endParaRPr>
          </a:p>
        </p:txBody>
      </p:sp>
      <p:sp>
        <p:nvSpPr>
          <p:cNvPr id="125957" name="Text Box 5"/>
          <p:cNvSpPr txBox="1"/>
          <p:nvPr/>
        </p:nvSpPr>
        <p:spPr>
          <a:xfrm>
            <a:off x="2853373" y="5126038"/>
            <a:ext cx="2373312" cy="557212"/>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易懂、上口</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5958" name="Text Box 6"/>
          <p:cNvSpPr txBox="1"/>
          <p:nvPr/>
        </p:nvSpPr>
        <p:spPr>
          <a:xfrm>
            <a:off x="2670810" y="3698875"/>
            <a:ext cx="2555875" cy="468313"/>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富有动作性</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5959" name="Text Box 7"/>
          <p:cNvSpPr txBox="1"/>
          <p:nvPr/>
        </p:nvSpPr>
        <p:spPr>
          <a:xfrm>
            <a:off x="4585335" y="512763"/>
            <a:ext cx="1874838" cy="5746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人物语言</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5960" name="Text Box 8"/>
          <p:cNvSpPr txBox="1"/>
          <p:nvPr/>
        </p:nvSpPr>
        <p:spPr>
          <a:xfrm>
            <a:off x="7047548" y="512763"/>
            <a:ext cx="1847850" cy="519112"/>
          </a:xfrm>
          <a:prstGeom prst="rect">
            <a:avLst/>
          </a:prstGeom>
          <a:solidFill>
            <a:schemeClr val="bg1"/>
          </a:solid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舞台说明</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5961" name="Text Box 9"/>
          <p:cNvSpPr txBox="1"/>
          <p:nvPr/>
        </p:nvSpPr>
        <p:spPr>
          <a:xfrm>
            <a:off x="7363460" y="1552575"/>
            <a:ext cx="2159000" cy="5365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人物语言</a:t>
            </a:r>
            <a:endParaRPr lang="zh-CN" altLang="en-US" b="1" dirty="0">
              <a:solidFill>
                <a:srgbClr val="FF0000"/>
              </a:solidFill>
              <a:latin typeface="Times New Roman" panose="02020603050405020304" pitchFamily="18" charset="0"/>
              <a:ea typeface="黑体" panose="02010609060101010101" pitchFamily="49" charset="-122"/>
            </a:endParaRPr>
          </a:p>
        </p:txBody>
      </p:sp>
      <p:sp>
        <p:nvSpPr>
          <p:cNvPr id="125962" name="Text Box 10"/>
          <p:cNvSpPr txBox="1"/>
          <p:nvPr/>
        </p:nvSpPr>
        <p:spPr>
          <a:xfrm>
            <a:off x="4758373" y="4167188"/>
            <a:ext cx="2605087" cy="557212"/>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b="1" dirty="0">
                <a:solidFill>
                  <a:srgbClr val="FF0000"/>
                </a:solidFill>
                <a:latin typeface="Times New Roman" panose="02020603050405020304" pitchFamily="18" charset="0"/>
                <a:ea typeface="黑体" panose="02010609060101010101" pitchFamily="49" charset="-122"/>
              </a:rPr>
              <a:t>要有个性化</a:t>
            </a:r>
            <a:endParaRPr lang="zh-CN" altLang="en-US" b="1" dirty="0">
              <a:solidFill>
                <a:srgbClr val="FF0000"/>
              </a:solidFill>
              <a:latin typeface="Times New Roman" panose="02020603050405020304" pitchFamily="18" charset="0"/>
              <a:ea typeface="黑体" panose="02010609060101010101" pitchFamily="49" charset="-122"/>
            </a:endParaRPr>
          </a:p>
        </p:txBody>
      </p:sp>
      <p:pic>
        <p:nvPicPr>
          <p:cNvPr id="6155" name="Picture 11" descr="1509407_860141"/>
          <p:cNvPicPr>
            <a:picLocks noChangeAspect="1"/>
          </p:cNvPicPr>
          <p:nvPr/>
        </p:nvPicPr>
        <p:blipFill>
          <a:blip r:embed="rId1"/>
          <a:stretch>
            <a:fillRect/>
          </a:stretch>
        </p:blipFill>
        <p:spPr>
          <a:xfrm>
            <a:off x="7696835" y="4862513"/>
            <a:ext cx="3209925" cy="1365250"/>
          </a:xfrm>
          <a:prstGeom prst="rect">
            <a:avLst/>
          </a:prstGeom>
          <a:noFill/>
          <a:ln w="9525">
            <a:noFill/>
          </a:ln>
        </p:spPr>
      </p:pic>
      <p:sp>
        <p:nvSpPr>
          <p:cNvPr id="6156" name="文本框 1"/>
          <p:cNvSpPr txBox="1"/>
          <p:nvPr/>
        </p:nvSpPr>
        <p:spPr>
          <a:xfrm>
            <a:off x="1524635" y="3217863"/>
            <a:ext cx="7997825" cy="25533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chemeClr val="accent2"/>
                </a:solidFill>
                <a:latin typeface="黑体" panose="02010609060101010101" pitchFamily="49" charset="-122"/>
                <a:ea typeface="黑体" panose="02010609060101010101" pitchFamily="49" charset="-122"/>
              </a:rPr>
              <a:t>戏剧人物语言的特性：</a:t>
            </a:r>
            <a:br>
              <a:rPr lang="zh-CN" altLang="en-US" b="1" dirty="0">
                <a:solidFill>
                  <a:schemeClr val="accent2"/>
                </a:solidFill>
                <a:latin typeface="黑体" panose="02010609060101010101" pitchFamily="49" charset="-122"/>
                <a:ea typeface="黑体" panose="02010609060101010101" pitchFamily="49" charset="-122"/>
              </a:rPr>
            </a:br>
            <a:r>
              <a:rPr lang="zh-CN" altLang="en-US" b="1" dirty="0">
                <a:solidFill>
                  <a:schemeClr val="accent2"/>
                </a:solidFill>
                <a:latin typeface="黑体" panose="02010609060101010101" pitchFamily="49" charset="-122"/>
                <a:ea typeface="黑体" panose="02010609060101010101" pitchFamily="49" charset="-122"/>
              </a:rPr>
              <a:t>第一，</a:t>
            </a:r>
            <a:r>
              <a:rPr lang="zh-CN" altLang="en-US" b="1" u="sng" dirty="0">
                <a:solidFill>
                  <a:schemeClr val="accent2"/>
                </a:solidFill>
                <a:latin typeface="黑体" panose="02010609060101010101" pitchFamily="49" charset="-122"/>
                <a:ea typeface="黑体" panose="02010609060101010101" pitchFamily="49" charset="-122"/>
              </a:rPr>
              <a:t>           </a:t>
            </a:r>
            <a:r>
              <a:rPr lang="zh-CN" altLang="en-US" b="1" dirty="0">
                <a:solidFill>
                  <a:schemeClr val="accent2"/>
                </a:solidFill>
                <a:latin typeface="黑体" panose="02010609060101010101" pitchFamily="49" charset="-122"/>
                <a:ea typeface="黑体" panose="02010609060101010101" pitchFamily="49" charset="-122"/>
              </a:rPr>
              <a:t>，能推动剧情发展；</a:t>
            </a:r>
            <a:br>
              <a:rPr lang="zh-CN" altLang="en-US" b="1" dirty="0">
                <a:solidFill>
                  <a:schemeClr val="accent2"/>
                </a:solidFill>
                <a:latin typeface="黑体" panose="02010609060101010101" pitchFamily="49" charset="-122"/>
                <a:ea typeface="黑体" panose="02010609060101010101" pitchFamily="49" charset="-122"/>
              </a:rPr>
            </a:br>
            <a:r>
              <a:rPr lang="zh-CN" altLang="en-US" b="1" dirty="0">
                <a:solidFill>
                  <a:schemeClr val="accent2"/>
                </a:solidFill>
                <a:latin typeface="黑体" panose="02010609060101010101" pitchFamily="49" charset="-122"/>
                <a:ea typeface="黑体" panose="02010609060101010101" pitchFamily="49" charset="-122"/>
              </a:rPr>
              <a:t>第二 ，戏剧语言 </a:t>
            </a:r>
            <a:r>
              <a:rPr lang="zh-CN" altLang="en-US" b="1" u="sng" dirty="0">
                <a:solidFill>
                  <a:schemeClr val="accent2"/>
                </a:solidFill>
                <a:latin typeface="黑体" panose="02010609060101010101" pitchFamily="49" charset="-122"/>
                <a:ea typeface="黑体" panose="02010609060101010101" pitchFamily="49" charset="-122"/>
              </a:rPr>
              <a:t>            </a:t>
            </a:r>
            <a:r>
              <a:rPr lang="zh-CN" altLang="en-US" b="1" dirty="0">
                <a:solidFill>
                  <a:schemeClr val="accent2"/>
                </a:solidFill>
                <a:latin typeface="黑体" panose="02010609060101010101" pitchFamily="49" charset="-122"/>
                <a:ea typeface="黑体" panose="02010609060101010101" pitchFamily="49" charset="-122"/>
              </a:rPr>
              <a:t>；</a:t>
            </a:r>
            <a:r>
              <a:rPr lang="zh-CN" altLang="en-US" b="1" u="sng" dirty="0">
                <a:solidFill>
                  <a:schemeClr val="accent2"/>
                </a:solidFill>
                <a:latin typeface="黑体" panose="02010609060101010101" pitchFamily="49" charset="-122"/>
                <a:ea typeface="黑体" panose="02010609060101010101" pitchFamily="49" charset="-122"/>
              </a:rPr>
              <a:t>             </a:t>
            </a:r>
            <a:br>
              <a:rPr lang="zh-CN" altLang="en-US" b="1" dirty="0">
                <a:solidFill>
                  <a:schemeClr val="accent2"/>
                </a:solidFill>
                <a:latin typeface="黑体" panose="02010609060101010101" pitchFamily="49" charset="-122"/>
                <a:ea typeface="黑体" panose="02010609060101010101" pitchFamily="49" charset="-122"/>
              </a:rPr>
            </a:br>
            <a:r>
              <a:rPr lang="zh-CN" altLang="en-US" b="1" dirty="0">
                <a:solidFill>
                  <a:schemeClr val="accent2"/>
                </a:solidFill>
                <a:latin typeface="黑体" panose="02010609060101010101" pitchFamily="49" charset="-122"/>
                <a:ea typeface="黑体" panose="02010609060101010101" pitchFamily="49" charset="-122"/>
              </a:rPr>
              <a:t>第三，</a:t>
            </a:r>
            <a:r>
              <a:rPr lang="zh-CN" altLang="en-US" b="1" u="sng" dirty="0">
                <a:solidFill>
                  <a:schemeClr val="accent2"/>
                </a:solidFill>
                <a:latin typeface="黑体" panose="02010609060101010101" pitchFamily="49" charset="-122"/>
                <a:ea typeface="黑体" panose="02010609060101010101" pitchFamily="49" charset="-122"/>
              </a:rPr>
              <a:t>               </a:t>
            </a:r>
            <a:r>
              <a:rPr lang="zh-CN" altLang="en-US" b="1" dirty="0">
                <a:solidFill>
                  <a:schemeClr val="accent2"/>
                </a:solidFill>
                <a:latin typeface="黑体" panose="02010609060101010101" pitchFamily="49" charset="-122"/>
                <a:ea typeface="黑体" panose="02010609060101010101" pitchFamily="49" charset="-122"/>
              </a:rPr>
              <a:t> ；</a:t>
            </a:r>
            <a:br>
              <a:rPr lang="zh-CN" altLang="en-US" b="1" dirty="0">
                <a:solidFill>
                  <a:schemeClr val="accent2"/>
                </a:solidFill>
                <a:latin typeface="黑体" panose="02010609060101010101" pitchFamily="49" charset="-122"/>
                <a:ea typeface="黑体" panose="02010609060101010101" pitchFamily="49" charset="-122"/>
              </a:rPr>
            </a:br>
            <a:r>
              <a:rPr lang="zh-CN" altLang="en-US" b="1" dirty="0">
                <a:solidFill>
                  <a:schemeClr val="accent2"/>
                </a:solidFill>
                <a:latin typeface="黑体" panose="02010609060101010101" pitchFamily="49" charset="-122"/>
                <a:ea typeface="黑体" panose="02010609060101010101" pitchFamily="49" charset="-122"/>
              </a:rPr>
              <a:t>第四，</a:t>
            </a:r>
            <a:r>
              <a:rPr lang="zh-CN" altLang="en-US" b="1" u="sng" dirty="0">
                <a:solidFill>
                  <a:schemeClr val="accent2"/>
                </a:solidFill>
                <a:latin typeface="黑体" panose="02010609060101010101" pitchFamily="49" charset="-122"/>
                <a:ea typeface="黑体" panose="02010609060101010101" pitchFamily="49" charset="-122"/>
              </a:rPr>
              <a:t>              </a:t>
            </a:r>
            <a:r>
              <a:rPr lang="zh-CN" altLang="en-US" b="1" dirty="0">
                <a:solidFill>
                  <a:schemeClr val="accent2"/>
                </a:solidFill>
                <a:latin typeface="黑体" panose="02010609060101010101" pitchFamily="49" charset="-122"/>
                <a:ea typeface="黑体" panose="02010609060101010101" pitchFamily="49" charset="-122"/>
              </a:rPr>
              <a:t>。</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59"/>
                                        </p:tgtEl>
                                        <p:attrNameLst>
                                          <p:attrName>style.visibility</p:attrName>
                                        </p:attrNameLst>
                                      </p:cBhvr>
                                      <p:to>
                                        <p:strVal val="visible"/>
                                      </p:to>
                                    </p:set>
                                    <p:anim calcmode="lin" valueType="num">
                                      <p:cBhvr>
                                        <p:cTn id="7" dur="500" fill="hold"/>
                                        <p:tgtEl>
                                          <p:spTgt spid="125959"/>
                                        </p:tgtEl>
                                        <p:attrNameLst>
                                          <p:attrName>ppt_x</p:attrName>
                                        </p:attrNameLst>
                                      </p:cBhvr>
                                      <p:tavLst>
                                        <p:tav tm="0">
                                          <p:val>
                                            <p:strVal val="0-#ppt_w/2"/>
                                          </p:val>
                                        </p:tav>
                                        <p:tav tm="100000">
                                          <p:val>
                                            <p:strVal val="#ppt_x"/>
                                          </p:val>
                                        </p:tav>
                                      </p:tavLst>
                                    </p:anim>
                                    <p:anim calcmode="lin" valueType="num">
                                      <p:cBhvr>
                                        <p:cTn id="8" dur="500" fill="hold"/>
                                        <p:tgtEl>
                                          <p:spTgt spid="1259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5960"/>
                                        </p:tgtEl>
                                        <p:attrNameLst>
                                          <p:attrName>style.visibility</p:attrName>
                                        </p:attrNameLst>
                                      </p:cBhvr>
                                      <p:to>
                                        <p:strVal val="visible"/>
                                      </p:to>
                                    </p:set>
                                    <p:anim calcmode="lin" valueType="num">
                                      <p:cBhvr>
                                        <p:cTn id="13" dur="500" fill="hold"/>
                                        <p:tgtEl>
                                          <p:spTgt spid="125960"/>
                                        </p:tgtEl>
                                        <p:attrNameLst>
                                          <p:attrName>ppt_x</p:attrName>
                                        </p:attrNameLst>
                                      </p:cBhvr>
                                      <p:tavLst>
                                        <p:tav tm="0">
                                          <p:val>
                                            <p:strVal val="0-#ppt_w/2"/>
                                          </p:val>
                                        </p:tav>
                                        <p:tav tm="100000">
                                          <p:val>
                                            <p:strVal val="#ppt_x"/>
                                          </p:val>
                                        </p:tav>
                                      </p:tavLst>
                                    </p:anim>
                                    <p:anim calcmode="lin" valueType="num">
                                      <p:cBhvr>
                                        <p:cTn id="14" dur="500" fill="hold"/>
                                        <p:tgtEl>
                                          <p:spTgt spid="12596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5961"/>
                                        </p:tgtEl>
                                        <p:attrNameLst>
                                          <p:attrName>style.visibility</p:attrName>
                                        </p:attrNameLst>
                                      </p:cBhvr>
                                      <p:to>
                                        <p:strVal val="visible"/>
                                      </p:to>
                                    </p:set>
                                    <p:anim calcmode="lin" valueType="num">
                                      <p:cBhvr>
                                        <p:cTn id="19" dur="500" fill="hold"/>
                                        <p:tgtEl>
                                          <p:spTgt spid="125961"/>
                                        </p:tgtEl>
                                        <p:attrNameLst>
                                          <p:attrName>ppt_x</p:attrName>
                                        </p:attrNameLst>
                                      </p:cBhvr>
                                      <p:tavLst>
                                        <p:tav tm="0">
                                          <p:val>
                                            <p:strVal val="0-#ppt_w/2"/>
                                          </p:val>
                                        </p:tav>
                                        <p:tav tm="100000">
                                          <p:val>
                                            <p:strVal val="#ppt_x"/>
                                          </p:val>
                                        </p:tav>
                                      </p:tavLst>
                                    </p:anim>
                                    <p:anim calcmode="lin" valueType="num">
                                      <p:cBhvr>
                                        <p:cTn id="20" dur="500" fill="hold"/>
                                        <p:tgtEl>
                                          <p:spTgt spid="12596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5958"/>
                                        </p:tgtEl>
                                        <p:attrNameLst>
                                          <p:attrName>style.visibility</p:attrName>
                                        </p:attrNameLst>
                                      </p:cBhvr>
                                      <p:to>
                                        <p:strVal val="visible"/>
                                      </p:to>
                                    </p:set>
                                    <p:anim calcmode="lin" valueType="num">
                                      <p:cBhvr>
                                        <p:cTn id="25" dur="500" fill="hold"/>
                                        <p:tgtEl>
                                          <p:spTgt spid="125958"/>
                                        </p:tgtEl>
                                        <p:attrNameLst>
                                          <p:attrName>ppt_x</p:attrName>
                                        </p:attrNameLst>
                                      </p:cBhvr>
                                      <p:tavLst>
                                        <p:tav tm="0">
                                          <p:val>
                                            <p:strVal val="0-#ppt_w/2"/>
                                          </p:val>
                                        </p:tav>
                                        <p:tav tm="100000">
                                          <p:val>
                                            <p:strVal val="#ppt_x"/>
                                          </p:val>
                                        </p:tav>
                                      </p:tavLst>
                                    </p:anim>
                                    <p:anim calcmode="lin" valueType="num">
                                      <p:cBhvr>
                                        <p:cTn id="26" dur="500" fill="hold"/>
                                        <p:tgtEl>
                                          <p:spTgt spid="12595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5962"/>
                                        </p:tgtEl>
                                        <p:attrNameLst>
                                          <p:attrName>style.visibility</p:attrName>
                                        </p:attrNameLst>
                                      </p:cBhvr>
                                      <p:to>
                                        <p:strVal val="visible"/>
                                      </p:to>
                                    </p:set>
                                    <p:anim calcmode="lin" valueType="num">
                                      <p:cBhvr>
                                        <p:cTn id="31" dur="500" fill="hold"/>
                                        <p:tgtEl>
                                          <p:spTgt spid="125962"/>
                                        </p:tgtEl>
                                        <p:attrNameLst>
                                          <p:attrName>ppt_x</p:attrName>
                                        </p:attrNameLst>
                                      </p:cBhvr>
                                      <p:tavLst>
                                        <p:tav tm="0">
                                          <p:val>
                                            <p:strVal val="0-#ppt_w/2"/>
                                          </p:val>
                                        </p:tav>
                                        <p:tav tm="100000">
                                          <p:val>
                                            <p:strVal val="#ppt_x"/>
                                          </p:val>
                                        </p:tav>
                                      </p:tavLst>
                                    </p:anim>
                                    <p:anim calcmode="lin" valueType="num">
                                      <p:cBhvr>
                                        <p:cTn id="32" dur="500" fill="hold"/>
                                        <p:tgtEl>
                                          <p:spTgt spid="12596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5956">
                                            <p:txEl>
                                              <p:charRg st="0" end="7"/>
                                            </p:txEl>
                                          </p:spTgt>
                                        </p:tgtEl>
                                        <p:attrNameLst>
                                          <p:attrName>style.visibility</p:attrName>
                                        </p:attrNameLst>
                                      </p:cBhvr>
                                      <p:to>
                                        <p:strVal val="visible"/>
                                      </p:to>
                                    </p:set>
                                    <p:anim calcmode="lin" valueType="num">
                                      <p:cBhvr>
                                        <p:cTn id="37" dur="500" fill="hold"/>
                                        <p:tgtEl>
                                          <p:spTgt spid="125956">
                                            <p:txEl>
                                              <p:charRg st="0" end="7"/>
                                            </p:txEl>
                                          </p:spTgt>
                                        </p:tgtEl>
                                        <p:attrNameLst>
                                          <p:attrName>ppt_x</p:attrName>
                                        </p:attrNameLst>
                                      </p:cBhvr>
                                      <p:tavLst>
                                        <p:tav tm="0">
                                          <p:val>
                                            <p:strVal val="0-#ppt_w/2"/>
                                          </p:val>
                                        </p:tav>
                                        <p:tav tm="100000">
                                          <p:val>
                                            <p:strVal val="#ppt_x"/>
                                          </p:val>
                                        </p:tav>
                                      </p:tavLst>
                                    </p:anim>
                                    <p:anim calcmode="lin" valueType="num">
                                      <p:cBhvr>
                                        <p:cTn id="38" dur="500" fill="hold"/>
                                        <p:tgtEl>
                                          <p:spTgt spid="125956">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5957"/>
                                        </p:tgtEl>
                                        <p:attrNameLst>
                                          <p:attrName>style.visibility</p:attrName>
                                        </p:attrNameLst>
                                      </p:cBhvr>
                                      <p:to>
                                        <p:strVal val="visible"/>
                                      </p:to>
                                    </p:set>
                                    <p:anim calcmode="lin" valueType="num">
                                      <p:cBhvr>
                                        <p:cTn id="43" dur="500" fill="hold"/>
                                        <p:tgtEl>
                                          <p:spTgt spid="125957"/>
                                        </p:tgtEl>
                                        <p:attrNameLst>
                                          <p:attrName>ppt_x</p:attrName>
                                        </p:attrNameLst>
                                      </p:cBhvr>
                                      <p:tavLst>
                                        <p:tav tm="0">
                                          <p:val>
                                            <p:strVal val="0-#ppt_w/2"/>
                                          </p:val>
                                        </p:tav>
                                        <p:tav tm="100000">
                                          <p:val>
                                            <p:strVal val="#ppt_x"/>
                                          </p:val>
                                        </p:tav>
                                      </p:tavLst>
                                    </p:anim>
                                    <p:anim calcmode="lin" valueType="num">
                                      <p:cBhvr>
                                        <p:cTn id="44" dur="500" fill="hold"/>
                                        <p:tgtEl>
                                          <p:spTgt spid="125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build="p"/>
      <p:bldP spid="125957" grpId="0"/>
      <p:bldP spid="125958" grpId="0"/>
      <p:bldP spid="125959" grpId="0"/>
      <p:bldP spid="125960" grpId="0" bldLvl="0" animBg="1"/>
      <p:bldP spid="125961" grpId="0"/>
      <p:bldP spid="12596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4034" name="图片 44033" descr="窦娥冤"/>
          <p:cNvPicPr>
            <a:picLocks noChangeAspect="1"/>
          </p:cNvPicPr>
          <p:nvPr/>
        </p:nvPicPr>
        <p:blipFill>
          <a:blip r:embed="rId1"/>
          <a:srcRect t="6299" b="4199"/>
          <a:stretch>
            <a:fillRect/>
          </a:stretch>
        </p:blipFill>
        <p:spPr>
          <a:xfrm>
            <a:off x="800735" y="130175"/>
            <a:ext cx="10617200" cy="6613525"/>
          </a:xfrm>
          <a:prstGeom prst="rect">
            <a:avLst/>
          </a:prstGeom>
          <a:noFill/>
          <a:ln w="9525">
            <a:noFill/>
          </a:ln>
        </p:spPr>
      </p:pic>
      <p:sp>
        <p:nvSpPr>
          <p:cNvPr id="44035" name="文本框 44034"/>
          <p:cNvSpPr txBox="1"/>
          <p:nvPr/>
        </p:nvSpPr>
        <p:spPr>
          <a:xfrm>
            <a:off x="3390266" y="0"/>
            <a:ext cx="1290320" cy="6858000"/>
          </a:xfrm>
          <a:prstGeom prst="rect">
            <a:avLst/>
          </a:prstGeom>
          <a:noFill/>
          <a:ln w="9525">
            <a:noFill/>
          </a:ln>
        </p:spPr>
        <p:txBody>
          <a:bodyPr vert="eaVert">
            <a:spAutoFit/>
          </a:bodyPr>
          <a:lstStyle/>
          <a:p>
            <a:pPr marR="0" algn="ctr" defTabSz="914400">
              <a:spcBef>
                <a:spcPct val="50000"/>
              </a:spcBef>
              <a:buClrTx/>
              <a:buSzTx/>
              <a:defRPr/>
            </a:pPr>
            <a:r>
              <a:rPr kumimoji="0" lang="zh-CN" altLang="en-US" sz="7200" b="1" kern="1200" cap="none" spc="0" normalizeH="0" baseline="0" noProof="1">
                <a:solidFill>
                  <a:srgbClr val="FF3300"/>
                </a:solidFill>
                <a:effectLst>
                  <a:outerShdw blurRad="38100" dist="38100" dir="2700000">
                    <a:srgbClr val="C0C0C0"/>
                  </a:outerShdw>
                </a:effectLst>
                <a:latin typeface="Times New Roman" panose="02020603050405020304" pitchFamily="18" charset="0"/>
                <a:ea typeface="隶书" panose="02010509060101010101" pitchFamily="49" charset="-122"/>
                <a:cs typeface="+mn-cs"/>
              </a:rPr>
              <a:t>感天动地窦娥冤</a:t>
            </a:r>
            <a:endParaRPr kumimoji="0" lang="zh-CN" altLang="en-US" sz="7200" b="1" kern="1200" cap="none" spc="0" normalizeH="0" baseline="0" noProof="1">
              <a:solidFill>
                <a:srgbClr val="FF3300"/>
              </a:solidFill>
              <a:effectLst>
                <a:outerShdw blurRad="38100" dist="38100" dir="2700000">
                  <a:srgbClr val="C0C0C0"/>
                </a:outerShdw>
              </a:effectLst>
              <a:latin typeface="Times New Roman" panose="02020603050405020304" pitchFamily="18" charset="0"/>
              <a:ea typeface="隶书" panose="02010509060101010101" pitchFamily="49" charset="-122"/>
              <a:cs typeface="+mn-cs"/>
            </a:endParaRPr>
          </a:p>
        </p:txBody>
      </p:sp>
      <p:sp>
        <p:nvSpPr>
          <p:cNvPr id="44036" name="文本框 44035"/>
          <p:cNvSpPr txBox="1"/>
          <p:nvPr/>
        </p:nvSpPr>
        <p:spPr>
          <a:xfrm>
            <a:off x="2297113" y="3886198"/>
            <a:ext cx="736600" cy="2286000"/>
          </a:xfrm>
          <a:prstGeom prst="rect">
            <a:avLst/>
          </a:prstGeom>
          <a:noFill/>
          <a:ln w="9525">
            <a:noFill/>
          </a:ln>
        </p:spPr>
        <p:txBody>
          <a:bodyPr vert="eaVert">
            <a:spAutoFit/>
            <a:scene3d>
              <a:camera prst="orthographicFront"/>
              <a:lightRig rig="threePt" dir="t"/>
            </a:scene3d>
          </a:bodyPr>
          <a:lstStyle/>
          <a:p>
            <a:pPr marR="0" defTabSz="914400">
              <a:spcBef>
                <a:spcPct val="50000"/>
              </a:spcBef>
              <a:buClrTx/>
              <a:buSzTx/>
              <a:defRPr/>
            </a:pPr>
            <a:r>
              <a:rPr kumimoji="0" lang="zh-CN" altLang="en-US" sz="3600" b="1" kern="1200" cap="none" spc="0" normalizeH="0" baseline="0" noProof="1">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mn-cs"/>
              </a:rPr>
              <a:t>元 关汉卿</a:t>
            </a:r>
            <a:endParaRPr kumimoji="0" lang="zh-CN" altLang="en-US" sz="3600" b="1" kern="1200" cap="none" spc="0" normalizeH="0" baseline="0" noProof="1">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ssolve">
                                      <p:cBhvr>
                                        <p:cTn id="7" dur="500"/>
                                        <p:tgtEl>
                                          <p:spTgt spid="44034"/>
                                        </p:tgtEl>
                                      </p:cBhvr>
                                    </p:animEffect>
                                  </p:childTnLst>
                                </p:cTn>
                              </p:par>
                            </p:childTnLst>
                          </p:cTn>
                        </p:par>
                        <p:par>
                          <p:cTn id="8" fill="hold">
                            <p:stCondLst>
                              <p:cond delay="500"/>
                            </p:stCondLst>
                            <p:childTnLst>
                              <p:par>
                                <p:cTn id="9" presetID="23" presetClass="entr" presetSubtype="16" fill="hold" grpId="0" nodeType="afterEffect">
                                  <p:stCondLst>
                                    <p:cond delay="0"/>
                                  </p:stCondLst>
                                  <p:iterate type="wd">
                                    <p:tmPct val="100000"/>
                                  </p:iterate>
                                  <p:childTnLst>
                                    <p:set>
                                      <p:cBhvr>
                                        <p:cTn id="10" dur="1" fill="hold">
                                          <p:stCondLst>
                                            <p:cond delay="0"/>
                                          </p:stCondLst>
                                        </p:cTn>
                                        <p:tgtEl>
                                          <p:spTgt spid="44035"/>
                                        </p:tgtEl>
                                        <p:attrNameLst>
                                          <p:attrName>style.visibility</p:attrName>
                                        </p:attrNameLst>
                                      </p:cBhvr>
                                      <p:to>
                                        <p:strVal val="visible"/>
                                      </p:to>
                                    </p:set>
                                    <p:anim calcmode="lin" valueType="num">
                                      <p:cBhvr>
                                        <p:cTn id="11" dur="300" fill="hold"/>
                                        <p:tgtEl>
                                          <p:spTgt spid="44035"/>
                                        </p:tgtEl>
                                        <p:attrNameLst>
                                          <p:attrName>ppt_w</p:attrName>
                                        </p:attrNameLst>
                                      </p:cBhvr>
                                      <p:tavLst>
                                        <p:tav tm="0">
                                          <p:val>
                                            <p:fltVal val="0.000000"/>
                                          </p:val>
                                        </p:tav>
                                        <p:tav tm="100000">
                                          <p:val>
                                            <p:strVal val="#ppt_w"/>
                                          </p:val>
                                        </p:tav>
                                      </p:tavLst>
                                    </p:anim>
                                    <p:anim calcmode="lin" valueType="num">
                                      <p:cBhvr>
                                        <p:cTn id="12" dur="300" fill="hold"/>
                                        <p:tgtEl>
                                          <p:spTgt spid="44035"/>
                                        </p:tgtEl>
                                        <p:attrNameLst>
                                          <p:attrName>ppt_h</p:attrName>
                                        </p:attrNameLst>
                                      </p:cBhvr>
                                      <p:tavLst>
                                        <p:tav tm="0">
                                          <p:val>
                                            <p:fltVal val="0.000000"/>
                                          </p:val>
                                        </p:tav>
                                        <p:tav tm="100000">
                                          <p:val>
                                            <p:strVal val="#ppt_h"/>
                                          </p:val>
                                        </p:tav>
                                      </p:tavLst>
                                    </p:anim>
                                  </p:childTnLst>
                                </p:cTn>
                              </p:par>
                            </p:childTnLst>
                          </p:cTn>
                        </p:par>
                        <p:par>
                          <p:cTn id="13" fill="hold">
                            <p:stCondLst>
                              <p:cond delay="2600"/>
                            </p:stCondLst>
                            <p:childTnLst>
                              <p:par>
                                <p:cTn id="14" presetID="23" presetClass="entr" presetSubtype="16" fill="hold" nodeType="afterEffect">
                                  <p:stCondLst>
                                    <p:cond delay="1000"/>
                                  </p:stCondLst>
                                  <p:iterate type="wd">
                                    <p:tmPct val="100000"/>
                                  </p:iterate>
                                  <p:childTnLst>
                                    <p:set>
                                      <p:cBhvr>
                                        <p:cTn id="15" dur="1" fill="hold">
                                          <p:stCondLst>
                                            <p:cond delay="0"/>
                                          </p:stCondLst>
                                        </p:cTn>
                                        <p:tgtEl>
                                          <p:spTgt spid="44036"/>
                                        </p:tgtEl>
                                        <p:attrNameLst>
                                          <p:attrName>style.visibility</p:attrName>
                                        </p:attrNameLst>
                                      </p:cBhvr>
                                      <p:to>
                                        <p:strVal val="visible"/>
                                      </p:to>
                                    </p:set>
                                    <p:anim calcmode="lin" valueType="num">
                                      <p:cBhvr>
                                        <p:cTn id="16" dur="300" fill="hold"/>
                                        <p:tgtEl>
                                          <p:spTgt spid="44036"/>
                                        </p:tgtEl>
                                        <p:attrNameLst>
                                          <p:attrName>ppt_w</p:attrName>
                                        </p:attrNameLst>
                                      </p:cBhvr>
                                      <p:tavLst>
                                        <p:tav tm="0">
                                          <p:val>
                                            <p:fltVal val="0.000000"/>
                                          </p:val>
                                        </p:tav>
                                        <p:tav tm="100000">
                                          <p:val>
                                            <p:strVal val="#ppt_w"/>
                                          </p:val>
                                        </p:tav>
                                      </p:tavLst>
                                    </p:anim>
                                    <p:anim calcmode="lin" valueType="num">
                                      <p:cBhvr>
                                        <p:cTn id="17" dur="300" fill="hold"/>
                                        <p:tgtEl>
                                          <p:spTgt spid="44036"/>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1" name="Rectangle 3"/>
          <p:cNvSpPr>
            <a:spLocks noChangeArrowheads="1"/>
          </p:cNvSpPr>
          <p:nvPr/>
        </p:nvSpPr>
        <p:spPr bwMode="auto">
          <a:xfrm>
            <a:off x="1380173" y="1143000"/>
            <a:ext cx="8942388" cy="5262245"/>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sng" strike="noStrike" kern="1200" cap="none" spc="0" normalizeH="0" baseline="0" noProof="0" dirty="0">
                <a:ln>
                  <a:noFill/>
                </a:ln>
                <a:solidFill>
                  <a:schemeClr val="tx1"/>
                </a:solidFill>
                <a:effectLst/>
                <a:uLnTx/>
                <a:uFillTx/>
                <a:latin typeface="+mn-ea"/>
                <a:ea typeface="+mn-ea"/>
                <a:cs typeface="+mn-cs"/>
              </a:rPr>
              <a:t>提</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防 　   　　        </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埋</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怨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sng" strike="noStrike" kern="1200" cap="none" spc="0" normalizeH="0" baseline="0" noProof="0" dirty="0">
                <a:ln>
                  <a:noFill/>
                </a:ln>
                <a:solidFill>
                  <a:schemeClr val="tx1"/>
                </a:solidFill>
                <a:effectLst/>
                <a:uLnTx/>
                <a:uFillTx/>
                <a:latin typeface="+mn-ea"/>
                <a:ea typeface="+mn-ea"/>
                <a:cs typeface="+mn-cs"/>
              </a:rPr>
              <a:t>嗟</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怨　       　　　   </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杳</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无音信</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前合后</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偃</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亢</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旱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羊</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肚</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儿　        　　  连</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累</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罪</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愆</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负屈</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衔</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冤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sng" strike="noStrike" kern="1200" cap="none" spc="0" normalizeH="0" baseline="0" noProof="0" dirty="0">
                <a:ln>
                  <a:noFill/>
                </a:ln>
                <a:solidFill>
                  <a:schemeClr val="tx1"/>
                </a:solidFill>
                <a:effectLst/>
                <a:uLnTx/>
                <a:uFillTx/>
                <a:latin typeface="+mn-ea"/>
                <a:ea typeface="+mn-ea"/>
                <a:cs typeface="+mn-cs"/>
              </a:rPr>
              <a:t>湛</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湛青天              邹</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衍</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尸</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骸</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sng" strike="noStrike" kern="1200" cap="none" spc="0" normalizeH="0" baseline="0" noProof="0" dirty="0">
                <a:ln>
                  <a:noFill/>
                </a:ln>
                <a:solidFill>
                  <a:schemeClr val="tx1"/>
                </a:solidFill>
                <a:effectLst/>
                <a:uLnTx/>
                <a:uFillTx/>
                <a:latin typeface="+mn-ea"/>
                <a:ea typeface="+mn-ea"/>
                <a:cs typeface="+mn-cs"/>
              </a:rPr>
              <a:t>应</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验 　</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4035" name="Text Box 5"/>
          <p:cNvSpPr txBox="1"/>
          <p:nvPr/>
        </p:nvSpPr>
        <p:spPr>
          <a:xfrm>
            <a:off x="1380173" y="404813"/>
            <a:ext cx="4379912" cy="645160"/>
          </a:xfrm>
          <a:prstGeom prst="rect">
            <a:avLst/>
          </a:prstGeom>
          <a:noFill/>
          <a:ln w="9525" cap="flat" cmpd="sng">
            <a:solidFill>
              <a:srgbClr val="FF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t>诵读全文   字词读音</a:t>
            </a:r>
            <a:endParaRPr lang="zh-CN" altLang="en-US" sz="3600" b="1" dirty="0"/>
          </a:p>
        </p:txBody>
      </p:sp>
      <p:sp>
        <p:nvSpPr>
          <p:cNvPr id="301062" name="Text Box 6"/>
          <p:cNvSpPr txBox="1"/>
          <p:nvPr/>
        </p:nvSpPr>
        <p:spPr>
          <a:xfrm>
            <a:off x="2808923" y="1214438"/>
            <a:ext cx="10001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dī</a:t>
            </a:r>
            <a:endParaRPr lang="en-US" altLang="zh-CN" sz="3600" b="1" dirty="0">
              <a:solidFill>
                <a:srgbClr val="FF0000"/>
              </a:solidFill>
              <a:latin typeface="宋体" panose="02010600030101010101" pitchFamily="2" charset="-122"/>
            </a:endParaRPr>
          </a:p>
        </p:txBody>
      </p:sp>
      <p:sp>
        <p:nvSpPr>
          <p:cNvPr id="301063" name="Text Box 7"/>
          <p:cNvSpPr txBox="1"/>
          <p:nvPr/>
        </p:nvSpPr>
        <p:spPr>
          <a:xfrm>
            <a:off x="7025323" y="1214438"/>
            <a:ext cx="1497012"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mán</a:t>
            </a:r>
            <a:endParaRPr lang="en-US" altLang="zh-CN" sz="3600" b="1" dirty="0">
              <a:solidFill>
                <a:srgbClr val="FF0000"/>
              </a:solidFill>
              <a:latin typeface="宋体" panose="02010600030101010101" pitchFamily="2" charset="-122"/>
            </a:endParaRPr>
          </a:p>
        </p:txBody>
      </p:sp>
      <p:sp>
        <p:nvSpPr>
          <p:cNvPr id="301064" name="Text Box 8"/>
          <p:cNvSpPr txBox="1"/>
          <p:nvPr/>
        </p:nvSpPr>
        <p:spPr>
          <a:xfrm>
            <a:off x="2666048" y="1857375"/>
            <a:ext cx="1150937"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jiē</a:t>
            </a:r>
            <a:r>
              <a:rPr lang="zh-CN" altLang="en-US" sz="3600" b="1" dirty="0">
                <a:solidFill>
                  <a:srgbClr val="FF0000"/>
                </a:solidFill>
                <a:latin typeface="宋体" panose="02010600030101010101" pitchFamily="2" charset="-122"/>
              </a:rPr>
              <a:t>　</a:t>
            </a:r>
            <a:endParaRPr lang="zh-CN" altLang="en-US" sz="3600" b="1" dirty="0">
              <a:solidFill>
                <a:srgbClr val="FF0000"/>
              </a:solidFill>
              <a:latin typeface="宋体" panose="02010600030101010101" pitchFamily="2" charset="-122"/>
            </a:endParaRPr>
          </a:p>
        </p:txBody>
      </p:sp>
      <p:sp>
        <p:nvSpPr>
          <p:cNvPr id="301065" name="Text Box 9"/>
          <p:cNvSpPr txBox="1"/>
          <p:nvPr/>
        </p:nvSpPr>
        <p:spPr>
          <a:xfrm>
            <a:off x="7739698" y="2001838"/>
            <a:ext cx="108585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yǎo</a:t>
            </a:r>
            <a:endParaRPr lang="en-US" altLang="zh-CN" sz="3600" b="1" dirty="0">
              <a:solidFill>
                <a:srgbClr val="FF0000"/>
              </a:solidFill>
              <a:latin typeface="宋体" panose="02010600030101010101" pitchFamily="2" charset="-122"/>
            </a:endParaRPr>
          </a:p>
        </p:txBody>
      </p:sp>
      <p:sp>
        <p:nvSpPr>
          <p:cNvPr id="301066" name="Text Box 10"/>
          <p:cNvSpPr txBox="1"/>
          <p:nvPr/>
        </p:nvSpPr>
        <p:spPr>
          <a:xfrm>
            <a:off x="3394710" y="2643188"/>
            <a:ext cx="11652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yǎn</a:t>
            </a:r>
            <a:endParaRPr lang="en-US" altLang="zh-CN" sz="3600" b="1" dirty="0">
              <a:solidFill>
                <a:srgbClr val="FF0000"/>
              </a:solidFill>
              <a:latin typeface="宋体" panose="02010600030101010101" pitchFamily="2" charset="-122"/>
            </a:endParaRPr>
          </a:p>
        </p:txBody>
      </p:sp>
      <p:sp>
        <p:nvSpPr>
          <p:cNvPr id="301067" name="Text Box 11"/>
          <p:cNvSpPr txBox="1"/>
          <p:nvPr/>
        </p:nvSpPr>
        <p:spPr>
          <a:xfrm>
            <a:off x="6811010" y="2714625"/>
            <a:ext cx="1468438"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kàng</a:t>
            </a:r>
            <a:endParaRPr lang="en-US" altLang="zh-CN" sz="3600" b="1" dirty="0">
              <a:solidFill>
                <a:srgbClr val="FF0000"/>
              </a:solidFill>
              <a:latin typeface="宋体" panose="02010600030101010101" pitchFamily="2" charset="-122"/>
            </a:endParaRPr>
          </a:p>
        </p:txBody>
      </p:sp>
      <p:sp>
        <p:nvSpPr>
          <p:cNvPr id="301068" name="Text Box 12"/>
          <p:cNvSpPr txBox="1"/>
          <p:nvPr/>
        </p:nvSpPr>
        <p:spPr>
          <a:xfrm>
            <a:off x="2951798" y="3429000"/>
            <a:ext cx="10509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dǔ</a:t>
            </a:r>
            <a:endParaRPr lang="en-US" altLang="zh-CN" sz="3600" b="1" dirty="0">
              <a:solidFill>
                <a:srgbClr val="FF0000"/>
              </a:solidFill>
              <a:latin typeface="宋体" panose="02010600030101010101" pitchFamily="2" charset="-122"/>
            </a:endParaRPr>
          </a:p>
        </p:txBody>
      </p:sp>
      <p:sp>
        <p:nvSpPr>
          <p:cNvPr id="301069" name="Text Box 13"/>
          <p:cNvSpPr txBox="1"/>
          <p:nvPr/>
        </p:nvSpPr>
        <p:spPr>
          <a:xfrm>
            <a:off x="6811010" y="3429000"/>
            <a:ext cx="106680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lěi</a:t>
            </a:r>
            <a:endParaRPr lang="en-US" altLang="zh-CN" sz="3600" b="1" dirty="0">
              <a:solidFill>
                <a:srgbClr val="FF0000"/>
              </a:solidFill>
              <a:latin typeface="宋体" panose="02010600030101010101" pitchFamily="2" charset="-122"/>
            </a:endParaRPr>
          </a:p>
        </p:txBody>
      </p:sp>
      <p:sp>
        <p:nvSpPr>
          <p:cNvPr id="301070" name="Text Box 14"/>
          <p:cNvSpPr txBox="1"/>
          <p:nvPr/>
        </p:nvSpPr>
        <p:spPr>
          <a:xfrm>
            <a:off x="2523173" y="4143375"/>
            <a:ext cx="16224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qiān</a:t>
            </a:r>
            <a:endParaRPr lang="en-US" altLang="zh-CN" sz="3600" b="1" dirty="0">
              <a:solidFill>
                <a:srgbClr val="FF0000"/>
              </a:solidFill>
              <a:latin typeface="宋体" panose="02010600030101010101" pitchFamily="2" charset="-122"/>
            </a:endParaRPr>
          </a:p>
        </p:txBody>
      </p:sp>
      <p:sp>
        <p:nvSpPr>
          <p:cNvPr id="301071" name="Text Box 15"/>
          <p:cNvSpPr txBox="1"/>
          <p:nvPr/>
        </p:nvSpPr>
        <p:spPr>
          <a:xfrm>
            <a:off x="7739698" y="4143375"/>
            <a:ext cx="12160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xián</a:t>
            </a:r>
            <a:endParaRPr lang="en-US" altLang="zh-CN" sz="3600" b="1" dirty="0">
              <a:solidFill>
                <a:srgbClr val="FF0000"/>
              </a:solidFill>
              <a:latin typeface="宋体" panose="02010600030101010101" pitchFamily="2" charset="-122"/>
            </a:endParaRPr>
          </a:p>
        </p:txBody>
      </p:sp>
      <p:sp>
        <p:nvSpPr>
          <p:cNvPr id="301072" name="Text Box 16"/>
          <p:cNvSpPr txBox="1"/>
          <p:nvPr/>
        </p:nvSpPr>
        <p:spPr>
          <a:xfrm>
            <a:off x="3237548" y="4929188"/>
            <a:ext cx="147955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zhàn</a:t>
            </a:r>
            <a:endParaRPr lang="en-US" altLang="zh-CN" sz="3600" b="1" dirty="0">
              <a:solidFill>
                <a:srgbClr val="FF0000"/>
              </a:solidFill>
              <a:latin typeface="宋体" panose="02010600030101010101" pitchFamily="2" charset="-122"/>
            </a:endParaRPr>
          </a:p>
        </p:txBody>
      </p:sp>
      <p:sp>
        <p:nvSpPr>
          <p:cNvPr id="301073" name="Text Box 17"/>
          <p:cNvSpPr txBox="1"/>
          <p:nvPr/>
        </p:nvSpPr>
        <p:spPr>
          <a:xfrm>
            <a:off x="7382510" y="4929188"/>
            <a:ext cx="114300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yǎn</a:t>
            </a:r>
            <a:endParaRPr lang="en-US" altLang="zh-CN" sz="3600" b="1" dirty="0">
              <a:solidFill>
                <a:srgbClr val="FF0000"/>
              </a:solidFill>
              <a:latin typeface="宋体" panose="02010600030101010101" pitchFamily="2" charset="-122"/>
            </a:endParaRPr>
          </a:p>
        </p:txBody>
      </p:sp>
      <p:sp>
        <p:nvSpPr>
          <p:cNvPr id="301074" name="Text Box 18"/>
          <p:cNvSpPr txBox="1"/>
          <p:nvPr/>
        </p:nvSpPr>
        <p:spPr>
          <a:xfrm>
            <a:off x="2666048" y="5643563"/>
            <a:ext cx="127952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hái</a:t>
            </a:r>
            <a:endParaRPr lang="en-US" altLang="zh-CN" sz="3600" b="1" dirty="0">
              <a:solidFill>
                <a:srgbClr val="FF0000"/>
              </a:solidFill>
              <a:latin typeface="宋体" panose="02010600030101010101" pitchFamily="2" charset="-122"/>
            </a:endParaRPr>
          </a:p>
        </p:txBody>
      </p:sp>
      <p:sp>
        <p:nvSpPr>
          <p:cNvPr id="301075" name="Text Box 19"/>
          <p:cNvSpPr txBox="1"/>
          <p:nvPr/>
        </p:nvSpPr>
        <p:spPr>
          <a:xfrm>
            <a:off x="7025323" y="5572125"/>
            <a:ext cx="153670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rgbClr val="FF0000"/>
                </a:solidFill>
                <a:latin typeface="宋体" panose="02010600030101010101" pitchFamily="2" charset="-122"/>
              </a:rPr>
              <a:t>yìng</a:t>
            </a:r>
            <a:endParaRPr lang="en-US" altLang="zh-CN" sz="36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1062"/>
                                        </p:tgtEl>
                                        <p:attrNameLst>
                                          <p:attrName>style.visibility</p:attrName>
                                        </p:attrNameLst>
                                      </p:cBhvr>
                                      <p:to>
                                        <p:strVal val="visible"/>
                                      </p:to>
                                    </p:set>
                                    <p:anim calcmode="lin" valueType="num">
                                      <p:cBhvr additive="base">
                                        <p:cTn id="7" dur="500" fill="hold"/>
                                        <p:tgtEl>
                                          <p:spTgt spid="301062"/>
                                        </p:tgtEl>
                                        <p:attrNameLst>
                                          <p:attrName>ppt_x</p:attrName>
                                        </p:attrNameLst>
                                      </p:cBhvr>
                                      <p:tavLst>
                                        <p:tav tm="0">
                                          <p:val>
                                            <p:strVal val="#ppt_x"/>
                                          </p:val>
                                        </p:tav>
                                        <p:tav tm="100000">
                                          <p:val>
                                            <p:strVal val="#ppt_x"/>
                                          </p:val>
                                        </p:tav>
                                      </p:tavLst>
                                    </p:anim>
                                    <p:anim calcmode="lin" valueType="num">
                                      <p:cBhvr additive="base">
                                        <p:cTn id="8" dur="500" fill="hold"/>
                                        <p:tgtEl>
                                          <p:spTgt spid="3010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1063"/>
                                        </p:tgtEl>
                                        <p:attrNameLst>
                                          <p:attrName>style.visibility</p:attrName>
                                        </p:attrNameLst>
                                      </p:cBhvr>
                                      <p:to>
                                        <p:strVal val="visible"/>
                                      </p:to>
                                    </p:set>
                                    <p:anim calcmode="lin" valueType="num">
                                      <p:cBhvr additive="base">
                                        <p:cTn id="13" dur="500" fill="hold"/>
                                        <p:tgtEl>
                                          <p:spTgt spid="301063"/>
                                        </p:tgtEl>
                                        <p:attrNameLst>
                                          <p:attrName>ppt_x</p:attrName>
                                        </p:attrNameLst>
                                      </p:cBhvr>
                                      <p:tavLst>
                                        <p:tav tm="0">
                                          <p:val>
                                            <p:strVal val="#ppt_x"/>
                                          </p:val>
                                        </p:tav>
                                        <p:tav tm="100000">
                                          <p:val>
                                            <p:strVal val="#ppt_x"/>
                                          </p:val>
                                        </p:tav>
                                      </p:tavLst>
                                    </p:anim>
                                    <p:anim calcmode="lin" valueType="num">
                                      <p:cBhvr additive="base">
                                        <p:cTn id="14" dur="500" fill="hold"/>
                                        <p:tgtEl>
                                          <p:spTgt spid="3010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1064"/>
                                        </p:tgtEl>
                                        <p:attrNameLst>
                                          <p:attrName>style.visibility</p:attrName>
                                        </p:attrNameLst>
                                      </p:cBhvr>
                                      <p:to>
                                        <p:strVal val="visible"/>
                                      </p:to>
                                    </p:set>
                                    <p:anim calcmode="lin" valueType="num">
                                      <p:cBhvr additive="base">
                                        <p:cTn id="19" dur="500" fill="hold"/>
                                        <p:tgtEl>
                                          <p:spTgt spid="301064"/>
                                        </p:tgtEl>
                                        <p:attrNameLst>
                                          <p:attrName>ppt_x</p:attrName>
                                        </p:attrNameLst>
                                      </p:cBhvr>
                                      <p:tavLst>
                                        <p:tav tm="0">
                                          <p:val>
                                            <p:strVal val="#ppt_x"/>
                                          </p:val>
                                        </p:tav>
                                        <p:tav tm="100000">
                                          <p:val>
                                            <p:strVal val="#ppt_x"/>
                                          </p:val>
                                        </p:tav>
                                      </p:tavLst>
                                    </p:anim>
                                    <p:anim calcmode="lin" valueType="num">
                                      <p:cBhvr additive="base">
                                        <p:cTn id="20" dur="500" fill="hold"/>
                                        <p:tgtEl>
                                          <p:spTgt spid="3010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1065"/>
                                        </p:tgtEl>
                                        <p:attrNameLst>
                                          <p:attrName>style.visibility</p:attrName>
                                        </p:attrNameLst>
                                      </p:cBhvr>
                                      <p:to>
                                        <p:strVal val="visible"/>
                                      </p:to>
                                    </p:set>
                                    <p:anim calcmode="lin" valueType="num">
                                      <p:cBhvr additive="base">
                                        <p:cTn id="25" dur="500" fill="hold"/>
                                        <p:tgtEl>
                                          <p:spTgt spid="301065"/>
                                        </p:tgtEl>
                                        <p:attrNameLst>
                                          <p:attrName>ppt_x</p:attrName>
                                        </p:attrNameLst>
                                      </p:cBhvr>
                                      <p:tavLst>
                                        <p:tav tm="0">
                                          <p:val>
                                            <p:strVal val="#ppt_x"/>
                                          </p:val>
                                        </p:tav>
                                        <p:tav tm="100000">
                                          <p:val>
                                            <p:strVal val="#ppt_x"/>
                                          </p:val>
                                        </p:tav>
                                      </p:tavLst>
                                    </p:anim>
                                    <p:anim calcmode="lin" valueType="num">
                                      <p:cBhvr additive="base">
                                        <p:cTn id="26" dur="500" fill="hold"/>
                                        <p:tgtEl>
                                          <p:spTgt spid="30106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1066"/>
                                        </p:tgtEl>
                                        <p:attrNameLst>
                                          <p:attrName>style.visibility</p:attrName>
                                        </p:attrNameLst>
                                      </p:cBhvr>
                                      <p:to>
                                        <p:strVal val="visible"/>
                                      </p:to>
                                    </p:set>
                                    <p:anim calcmode="lin" valueType="num">
                                      <p:cBhvr additive="base">
                                        <p:cTn id="31" dur="500" fill="hold"/>
                                        <p:tgtEl>
                                          <p:spTgt spid="301066"/>
                                        </p:tgtEl>
                                        <p:attrNameLst>
                                          <p:attrName>ppt_x</p:attrName>
                                        </p:attrNameLst>
                                      </p:cBhvr>
                                      <p:tavLst>
                                        <p:tav tm="0">
                                          <p:val>
                                            <p:strVal val="#ppt_x"/>
                                          </p:val>
                                        </p:tav>
                                        <p:tav tm="100000">
                                          <p:val>
                                            <p:strVal val="#ppt_x"/>
                                          </p:val>
                                        </p:tav>
                                      </p:tavLst>
                                    </p:anim>
                                    <p:anim calcmode="lin" valueType="num">
                                      <p:cBhvr additive="base">
                                        <p:cTn id="32" dur="500" fill="hold"/>
                                        <p:tgtEl>
                                          <p:spTgt spid="30106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1067"/>
                                        </p:tgtEl>
                                        <p:attrNameLst>
                                          <p:attrName>style.visibility</p:attrName>
                                        </p:attrNameLst>
                                      </p:cBhvr>
                                      <p:to>
                                        <p:strVal val="visible"/>
                                      </p:to>
                                    </p:set>
                                    <p:anim calcmode="lin" valueType="num">
                                      <p:cBhvr additive="base">
                                        <p:cTn id="37" dur="500" fill="hold"/>
                                        <p:tgtEl>
                                          <p:spTgt spid="301067"/>
                                        </p:tgtEl>
                                        <p:attrNameLst>
                                          <p:attrName>ppt_x</p:attrName>
                                        </p:attrNameLst>
                                      </p:cBhvr>
                                      <p:tavLst>
                                        <p:tav tm="0">
                                          <p:val>
                                            <p:strVal val="#ppt_x"/>
                                          </p:val>
                                        </p:tav>
                                        <p:tav tm="100000">
                                          <p:val>
                                            <p:strVal val="#ppt_x"/>
                                          </p:val>
                                        </p:tav>
                                      </p:tavLst>
                                    </p:anim>
                                    <p:anim calcmode="lin" valueType="num">
                                      <p:cBhvr additive="base">
                                        <p:cTn id="38" dur="500" fill="hold"/>
                                        <p:tgtEl>
                                          <p:spTgt spid="30106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1068"/>
                                        </p:tgtEl>
                                        <p:attrNameLst>
                                          <p:attrName>style.visibility</p:attrName>
                                        </p:attrNameLst>
                                      </p:cBhvr>
                                      <p:to>
                                        <p:strVal val="visible"/>
                                      </p:to>
                                    </p:set>
                                    <p:anim calcmode="lin" valueType="num">
                                      <p:cBhvr additive="base">
                                        <p:cTn id="43" dur="500" fill="hold"/>
                                        <p:tgtEl>
                                          <p:spTgt spid="301068"/>
                                        </p:tgtEl>
                                        <p:attrNameLst>
                                          <p:attrName>ppt_x</p:attrName>
                                        </p:attrNameLst>
                                      </p:cBhvr>
                                      <p:tavLst>
                                        <p:tav tm="0">
                                          <p:val>
                                            <p:strVal val="#ppt_x"/>
                                          </p:val>
                                        </p:tav>
                                        <p:tav tm="100000">
                                          <p:val>
                                            <p:strVal val="#ppt_x"/>
                                          </p:val>
                                        </p:tav>
                                      </p:tavLst>
                                    </p:anim>
                                    <p:anim calcmode="lin" valueType="num">
                                      <p:cBhvr additive="base">
                                        <p:cTn id="44" dur="500" fill="hold"/>
                                        <p:tgtEl>
                                          <p:spTgt spid="30106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1069"/>
                                        </p:tgtEl>
                                        <p:attrNameLst>
                                          <p:attrName>style.visibility</p:attrName>
                                        </p:attrNameLst>
                                      </p:cBhvr>
                                      <p:to>
                                        <p:strVal val="visible"/>
                                      </p:to>
                                    </p:set>
                                    <p:anim calcmode="lin" valueType="num">
                                      <p:cBhvr additive="base">
                                        <p:cTn id="49" dur="500" fill="hold"/>
                                        <p:tgtEl>
                                          <p:spTgt spid="301069"/>
                                        </p:tgtEl>
                                        <p:attrNameLst>
                                          <p:attrName>ppt_x</p:attrName>
                                        </p:attrNameLst>
                                      </p:cBhvr>
                                      <p:tavLst>
                                        <p:tav tm="0">
                                          <p:val>
                                            <p:strVal val="#ppt_x"/>
                                          </p:val>
                                        </p:tav>
                                        <p:tav tm="100000">
                                          <p:val>
                                            <p:strVal val="#ppt_x"/>
                                          </p:val>
                                        </p:tav>
                                      </p:tavLst>
                                    </p:anim>
                                    <p:anim calcmode="lin" valueType="num">
                                      <p:cBhvr additive="base">
                                        <p:cTn id="50" dur="500" fill="hold"/>
                                        <p:tgtEl>
                                          <p:spTgt spid="30106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1070"/>
                                        </p:tgtEl>
                                        <p:attrNameLst>
                                          <p:attrName>style.visibility</p:attrName>
                                        </p:attrNameLst>
                                      </p:cBhvr>
                                      <p:to>
                                        <p:strVal val="visible"/>
                                      </p:to>
                                    </p:set>
                                    <p:anim calcmode="lin" valueType="num">
                                      <p:cBhvr additive="base">
                                        <p:cTn id="55" dur="500" fill="hold"/>
                                        <p:tgtEl>
                                          <p:spTgt spid="301070"/>
                                        </p:tgtEl>
                                        <p:attrNameLst>
                                          <p:attrName>ppt_x</p:attrName>
                                        </p:attrNameLst>
                                      </p:cBhvr>
                                      <p:tavLst>
                                        <p:tav tm="0">
                                          <p:val>
                                            <p:strVal val="#ppt_x"/>
                                          </p:val>
                                        </p:tav>
                                        <p:tav tm="100000">
                                          <p:val>
                                            <p:strVal val="#ppt_x"/>
                                          </p:val>
                                        </p:tav>
                                      </p:tavLst>
                                    </p:anim>
                                    <p:anim calcmode="lin" valueType="num">
                                      <p:cBhvr additive="base">
                                        <p:cTn id="56" dur="500" fill="hold"/>
                                        <p:tgtEl>
                                          <p:spTgt spid="30107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1071"/>
                                        </p:tgtEl>
                                        <p:attrNameLst>
                                          <p:attrName>style.visibility</p:attrName>
                                        </p:attrNameLst>
                                      </p:cBhvr>
                                      <p:to>
                                        <p:strVal val="visible"/>
                                      </p:to>
                                    </p:set>
                                    <p:anim calcmode="lin" valueType="num">
                                      <p:cBhvr additive="base">
                                        <p:cTn id="61" dur="500" fill="hold"/>
                                        <p:tgtEl>
                                          <p:spTgt spid="301071"/>
                                        </p:tgtEl>
                                        <p:attrNameLst>
                                          <p:attrName>ppt_x</p:attrName>
                                        </p:attrNameLst>
                                      </p:cBhvr>
                                      <p:tavLst>
                                        <p:tav tm="0">
                                          <p:val>
                                            <p:strVal val="#ppt_x"/>
                                          </p:val>
                                        </p:tav>
                                        <p:tav tm="100000">
                                          <p:val>
                                            <p:strVal val="#ppt_x"/>
                                          </p:val>
                                        </p:tav>
                                      </p:tavLst>
                                    </p:anim>
                                    <p:anim calcmode="lin" valueType="num">
                                      <p:cBhvr additive="base">
                                        <p:cTn id="62" dur="500" fill="hold"/>
                                        <p:tgtEl>
                                          <p:spTgt spid="30107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01072"/>
                                        </p:tgtEl>
                                        <p:attrNameLst>
                                          <p:attrName>style.visibility</p:attrName>
                                        </p:attrNameLst>
                                      </p:cBhvr>
                                      <p:to>
                                        <p:strVal val="visible"/>
                                      </p:to>
                                    </p:set>
                                    <p:anim calcmode="lin" valueType="num">
                                      <p:cBhvr additive="base">
                                        <p:cTn id="67" dur="500" fill="hold"/>
                                        <p:tgtEl>
                                          <p:spTgt spid="301072"/>
                                        </p:tgtEl>
                                        <p:attrNameLst>
                                          <p:attrName>ppt_x</p:attrName>
                                        </p:attrNameLst>
                                      </p:cBhvr>
                                      <p:tavLst>
                                        <p:tav tm="0">
                                          <p:val>
                                            <p:strVal val="#ppt_x"/>
                                          </p:val>
                                        </p:tav>
                                        <p:tav tm="100000">
                                          <p:val>
                                            <p:strVal val="#ppt_x"/>
                                          </p:val>
                                        </p:tav>
                                      </p:tavLst>
                                    </p:anim>
                                    <p:anim calcmode="lin" valueType="num">
                                      <p:cBhvr additive="base">
                                        <p:cTn id="68" dur="500" fill="hold"/>
                                        <p:tgtEl>
                                          <p:spTgt spid="30107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01073"/>
                                        </p:tgtEl>
                                        <p:attrNameLst>
                                          <p:attrName>style.visibility</p:attrName>
                                        </p:attrNameLst>
                                      </p:cBhvr>
                                      <p:to>
                                        <p:strVal val="visible"/>
                                      </p:to>
                                    </p:set>
                                    <p:anim calcmode="lin" valueType="num">
                                      <p:cBhvr additive="base">
                                        <p:cTn id="73" dur="500" fill="hold"/>
                                        <p:tgtEl>
                                          <p:spTgt spid="301073"/>
                                        </p:tgtEl>
                                        <p:attrNameLst>
                                          <p:attrName>ppt_x</p:attrName>
                                        </p:attrNameLst>
                                      </p:cBhvr>
                                      <p:tavLst>
                                        <p:tav tm="0">
                                          <p:val>
                                            <p:strVal val="#ppt_x"/>
                                          </p:val>
                                        </p:tav>
                                        <p:tav tm="100000">
                                          <p:val>
                                            <p:strVal val="#ppt_x"/>
                                          </p:val>
                                        </p:tav>
                                      </p:tavLst>
                                    </p:anim>
                                    <p:anim calcmode="lin" valueType="num">
                                      <p:cBhvr additive="base">
                                        <p:cTn id="74" dur="500" fill="hold"/>
                                        <p:tgtEl>
                                          <p:spTgt spid="30107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01074"/>
                                        </p:tgtEl>
                                        <p:attrNameLst>
                                          <p:attrName>style.visibility</p:attrName>
                                        </p:attrNameLst>
                                      </p:cBhvr>
                                      <p:to>
                                        <p:strVal val="visible"/>
                                      </p:to>
                                    </p:set>
                                    <p:anim calcmode="lin" valueType="num">
                                      <p:cBhvr additive="base">
                                        <p:cTn id="79" dur="500" fill="hold"/>
                                        <p:tgtEl>
                                          <p:spTgt spid="301074"/>
                                        </p:tgtEl>
                                        <p:attrNameLst>
                                          <p:attrName>ppt_x</p:attrName>
                                        </p:attrNameLst>
                                      </p:cBhvr>
                                      <p:tavLst>
                                        <p:tav tm="0">
                                          <p:val>
                                            <p:strVal val="#ppt_x"/>
                                          </p:val>
                                        </p:tav>
                                        <p:tav tm="100000">
                                          <p:val>
                                            <p:strVal val="#ppt_x"/>
                                          </p:val>
                                        </p:tav>
                                      </p:tavLst>
                                    </p:anim>
                                    <p:anim calcmode="lin" valueType="num">
                                      <p:cBhvr additive="base">
                                        <p:cTn id="80" dur="500" fill="hold"/>
                                        <p:tgtEl>
                                          <p:spTgt spid="30107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01075"/>
                                        </p:tgtEl>
                                        <p:attrNameLst>
                                          <p:attrName>style.visibility</p:attrName>
                                        </p:attrNameLst>
                                      </p:cBhvr>
                                      <p:to>
                                        <p:strVal val="visible"/>
                                      </p:to>
                                    </p:set>
                                    <p:anim calcmode="lin" valueType="num">
                                      <p:cBhvr additive="base">
                                        <p:cTn id="85" dur="500" fill="hold"/>
                                        <p:tgtEl>
                                          <p:spTgt spid="301075"/>
                                        </p:tgtEl>
                                        <p:attrNameLst>
                                          <p:attrName>ppt_x</p:attrName>
                                        </p:attrNameLst>
                                      </p:cBhvr>
                                      <p:tavLst>
                                        <p:tav tm="0">
                                          <p:val>
                                            <p:strVal val="#ppt_x"/>
                                          </p:val>
                                        </p:tav>
                                        <p:tav tm="100000">
                                          <p:val>
                                            <p:strVal val="#ppt_x"/>
                                          </p:val>
                                        </p:tav>
                                      </p:tavLst>
                                    </p:anim>
                                    <p:anim calcmode="lin" valueType="num">
                                      <p:cBhvr additive="base">
                                        <p:cTn id="86" dur="500" fill="hold"/>
                                        <p:tgtEl>
                                          <p:spTgt spid="301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2" grpId="0"/>
      <p:bldP spid="301063" grpId="0"/>
      <p:bldP spid="301064" grpId="0"/>
      <p:bldP spid="301065" grpId="0"/>
      <p:bldP spid="301066" grpId="0"/>
      <p:bldP spid="301067" grpId="0"/>
      <p:bldP spid="301068" grpId="0"/>
      <p:bldP spid="301069" grpId="0"/>
      <p:bldP spid="301070" grpId="0"/>
      <p:bldP spid="301071" grpId="0"/>
      <p:bldP spid="301072" grpId="0"/>
      <p:bldP spid="301073" grpId="0"/>
      <p:bldP spid="301074" grpId="0"/>
      <p:bldP spid="30107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5058" name="Picture 2" descr="关汉卿像"/>
          <p:cNvPicPr>
            <a:picLocks noChangeAspect="1"/>
          </p:cNvPicPr>
          <p:nvPr/>
        </p:nvPicPr>
        <p:blipFill>
          <a:blip r:embed="rId1">
            <a:lum bright="42001"/>
          </a:blip>
          <a:stretch>
            <a:fillRect/>
          </a:stretch>
        </p:blipFill>
        <p:spPr>
          <a:xfrm>
            <a:off x="9701848" y="188913"/>
            <a:ext cx="1746250" cy="6156325"/>
          </a:xfrm>
          <a:prstGeom prst="rect">
            <a:avLst/>
          </a:prstGeom>
          <a:noFill/>
          <a:ln w="9525">
            <a:noFill/>
          </a:ln>
        </p:spPr>
      </p:pic>
      <p:sp>
        <p:nvSpPr>
          <p:cNvPr id="15364" name="Text Box 4"/>
          <p:cNvSpPr txBox="1"/>
          <p:nvPr/>
        </p:nvSpPr>
        <p:spPr>
          <a:xfrm>
            <a:off x="911860" y="1331913"/>
            <a:ext cx="8499475" cy="439991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rPr>
              <a:t>    号</a:t>
            </a:r>
            <a:r>
              <a:rPr lang="zh-CN" altLang="en-US" sz="2800" b="1" dirty="0">
                <a:solidFill>
                  <a:srgbClr val="FF0000"/>
                </a:solidFill>
                <a:latin typeface="宋体" panose="02010600030101010101" pitchFamily="2" charset="-122"/>
              </a:rPr>
              <a:t>已斋叟</a:t>
            </a:r>
            <a:r>
              <a:rPr lang="zh-CN" altLang="en-US" sz="2800" b="1" dirty="0">
                <a:latin typeface="宋体" panose="02010600030101010101" pitchFamily="2" charset="-122"/>
              </a:rPr>
              <a:t>，金末元初大都（现北京）人。元代杂剧的代表作家，也是我国戏剧史上最早也最伟大的戏剧作家。他与</a:t>
            </a:r>
            <a:r>
              <a:rPr lang="zh-CN" altLang="en-US" sz="2800" b="1" dirty="0">
                <a:solidFill>
                  <a:srgbClr val="0000FF"/>
                </a:solidFill>
                <a:latin typeface="宋体" panose="02010600030101010101" pitchFamily="2" charset="-122"/>
              </a:rPr>
              <a:t>郑光祖、白朴、马致远齐名，被称为“元曲四大家”，</a:t>
            </a:r>
            <a:r>
              <a:rPr lang="zh-CN" altLang="en-US" sz="2800" b="1" dirty="0"/>
              <a:t>后人列之为</a:t>
            </a:r>
            <a:r>
              <a:rPr lang="zh-CN" altLang="en-US" sz="2800" b="1" dirty="0">
                <a:solidFill>
                  <a:srgbClr val="FF0000"/>
                </a:solidFill>
              </a:rPr>
              <a:t>元曲四大家之首</a:t>
            </a:r>
            <a:r>
              <a:rPr lang="zh-CN" altLang="en-US" sz="2800" b="1" dirty="0">
                <a:latin typeface="宋体" panose="02010600030101010101" pitchFamily="2" charset="-122"/>
              </a:rPr>
              <a:t>。</a:t>
            </a:r>
            <a:endParaRPr lang="en-US" altLang="zh-CN" sz="2800" b="1" dirty="0">
              <a:latin typeface="宋体" panose="02010600030101010101" pitchFamily="2" charset="-122"/>
            </a:endParaRPr>
          </a:p>
          <a:p>
            <a:pPr marL="0" lvl="0" indent="0" eaLnBrk="1" hangingPunct="1">
              <a:spcBef>
                <a:spcPct val="0"/>
              </a:spcBef>
              <a:buNone/>
            </a:pPr>
            <a:r>
              <a:rPr lang="en-US" altLang="zh-CN" sz="2800" b="1" dirty="0">
                <a:latin typeface="宋体" panose="02010600030101010101" pitchFamily="2" charset="-122"/>
              </a:rPr>
              <a:t>    </a:t>
            </a:r>
            <a:r>
              <a:rPr lang="zh-CN" altLang="en-US" sz="2800" b="1" dirty="0">
                <a:latin typeface="宋体" panose="02010600030101010101" pitchFamily="2" charset="-122"/>
              </a:rPr>
              <a:t>元代的阶级矛盾和民族矛盾十分尖锐，关汉卿不满社会现实，不仅写作剧本，有时还登台演唱，</a:t>
            </a:r>
            <a:r>
              <a:rPr lang="zh-CN" altLang="en-US" sz="2800" b="1" dirty="0">
                <a:solidFill>
                  <a:srgbClr val="0000FF"/>
                </a:solidFill>
                <a:latin typeface="宋体" panose="02010600030101010101" pitchFamily="2" charset="-122"/>
              </a:rPr>
              <a:t>借杂剧来揭露黑暗现实，寄托自己的社会理想。</a:t>
            </a:r>
            <a:r>
              <a:rPr lang="zh-CN" altLang="en-US" sz="2800" b="1" dirty="0">
                <a:latin typeface="宋体" panose="02010600030101010101" pitchFamily="2" charset="-122"/>
              </a:rPr>
              <a:t>他一生创作杂剧有</a:t>
            </a:r>
            <a:r>
              <a:rPr lang="en-US" altLang="zh-CN" sz="2800" b="1" dirty="0">
                <a:latin typeface="宋体" panose="02010600030101010101" pitchFamily="2" charset="-122"/>
              </a:rPr>
              <a:t>60</a:t>
            </a:r>
            <a:r>
              <a:rPr lang="zh-CN" altLang="en-US" sz="2800" b="1" dirty="0">
                <a:latin typeface="宋体" panose="02010600030101010101" pitchFamily="2" charset="-122"/>
              </a:rPr>
              <a:t>多部，但大都散失，现仅存</a:t>
            </a:r>
            <a:r>
              <a:rPr lang="en-US" altLang="zh-CN" sz="2800" b="1" dirty="0">
                <a:latin typeface="宋体" panose="02010600030101010101" pitchFamily="2" charset="-122"/>
              </a:rPr>
              <a:t>15</a:t>
            </a:r>
            <a:r>
              <a:rPr lang="zh-CN" altLang="en-US" sz="2800" b="1" dirty="0">
                <a:latin typeface="宋体" panose="02010600030101010101" pitchFamily="2" charset="-122"/>
              </a:rPr>
              <a:t>部。</a:t>
            </a:r>
            <a:r>
              <a:rPr lang="en-US" altLang="zh-CN" sz="2800" b="1" dirty="0">
                <a:latin typeface="宋体" panose="02010600030101010101" pitchFamily="2" charset="-122"/>
              </a:rPr>
              <a:t>《</a:t>
            </a:r>
            <a:r>
              <a:rPr lang="zh-CN" altLang="en-US" sz="2800" b="1" dirty="0">
                <a:latin typeface="宋体" panose="02010600030101010101" pitchFamily="2" charset="-122"/>
              </a:rPr>
              <a:t>窦娥冤</a:t>
            </a:r>
            <a:r>
              <a:rPr lang="en-US" altLang="zh-CN" sz="2800" b="1" dirty="0">
                <a:latin typeface="宋体" panose="02010600030101010101" pitchFamily="2" charset="-122"/>
              </a:rPr>
              <a:t>》《</a:t>
            </a:r>
            <a:r>
              <a:rPr lang="zh-CN" altLang="en-US" sz="2800" b="1" dirty="0">
                <a:latin typeface="宋体" panose="02010600030101010101" pitchFamily="2" charset="-122"/>
              </a:rPr>
              <a:t>救风尘</a:t>
            </a:r>
            <a:r>
              <a:rPr lang="en-US" altLang="zh-CN" sz="2800" b="1" dirty="0">
                <a:latin typeface="宋体" panose="02010600030101010101" pitchFamily="2" charset="-122"/>
              </a:rPr>
              <a:t>》《</a:t>
            </a:r>
            <a:r>
              <a:rPr lang="zh-CN" altLang="en-US" sz="2800" b="1" dirty="0">
                <a:latin typeface="宋体" panose="02010600030101010101" pitchFamily="2" charset="-122"/>
              </a:rPr>
              <a:t>望江亭</a:t>
            </a:r>
            <a:r>
              <a:rPr lang="en-US" altLang="zh-CN" sz="2800" b="1" dirty="0">
                <a:latin typeface="宋体" panose="02010600030101010101" pitchFamily="2" charset="-122"/>
              </a:rPr>
              <a:t>》《</a:t>
            </a:r>
            <a:r>
              <a:rPr lang="zh-CN" altLang="en-US" sz="2800" b="1" dirty="0">
                <a:latin typeface="宋体" panose="02010600030101010101" pitchFamily="2" charset="-122"/>
              </a:rPr>
              <a:t>单刀会</a:t>
            </a:r>
            <a:r>
              <a:rPr lang="en-US" altLang="zh-CN" sz="2800" b="1" dirty="0">
                <a:latin typeface="宋体" panose="02010600030101010101" pitchFamily="2" charset="-122"/>
              </a:rPr>
              <a:t>》</a:t>
            </a:r>
            <a:r>
              <a:rPr lang="zh-CN" altLang="en-US" sz="2800" b="1" dirty="0">
                <a:latin typeface="宋体" panose="02010600030101010101" pitchFamily="2" charset="-122"/>
              </a:rPr>
              <a:t>等流传很广。其中的</a:t>
            </a:r>
            <a:r>
              <a:rPr lang="en-US" altLang="zh-CN" sz="2800" b="1" dirty="0">
                <a:latin typeface="宋体" panose="02010600030101010101" pitchFamily="2" charset="-122"/>
              </a:rPr>
              <a:t>《</a:t>
            </a:r>
            <a:r>
              <a:rPr lang="zh-CN" altLang="en-US" sz="2800" b="1" dirty="0">
                <a:latin typeface="宋体" panose="02010600030101010101" pitchFamily="2" charset="-122"/>
              </a:rPr>
              <a:t>窦娥冤</a:t>
            </a:r>
            <a:r>
              <a:rPr lang="en-US" altLang="zh-CN" sz="2800" b="1" dirty="0">
                <a:latin typeface="宋体" panose="02010600030101010101" pitchFamily="2" charset="-122"/>
              </a:rPr>
              <a:t>》</a:t>
            </a:r>
            <a:r>
              <a:rPr lang="zh-CN" altLang="en-US" sz="2800" b="1" dirty="0">
                <a:latin typeface="宋体" panose="02010600030101010101" pitchFamily="2" charset="-122"/>
              </a:rPr>
              <a:t>是我国十大古典悲剧之一。</a:t>
            </a:r>
            <a:endParaRPr lang="zh-CN" altLang="en-US" sz="2800" b="1" dirty="0">
              <a:latin typeface="宋体" panose="02010600030101010101" pitchFamily="2" charset="-122"/>
            </a:endParaRPr>
          </a:p>
        </p:txBody>
      </p:sp>
      <p:sp>
        <p:nvSpPr>
          <p:cNvPr id="15371" name="Text Box 11"/>
          <p:cNvSpPr txBox="1">
            <a:spLocks noChangeArrowheads="1"/>
          </p:cNvSpPr>
          <p:nvPr/>
        </p:nvSpPr>
        <p:spPr bwMode="auto">
          <a:xfrm>
            <a:off x="1199198" y="188913"/>
            <a:ext cx="20637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4400" b="1" i="0" u="none" strike="noStrike" kern="1200" cap="none" spc="0" normalizeH="0" baseline="0" noProof="0" smtClean="0">
                <a:ln>
                  <a:noFill/>
                </a:ln>
                <a:solidFill>
                  <a:srgbClr val="FF0000"/>
                </a:solidFill>
                <a:effectLst/>
                <a:uLnTx/>
                <a:uFillTx/>
                <a:latin typeface="+mn-ea"/>
                <a:ea typeface="+mn-ea"/>
                <a:cs typeface="+mn-cs"/>
              </a:rPr>
              <a:t>关汉卿</a:t>
            </a:r>
            <a:endParaRPr kumimoji="0" lang="zh-CN" altLang="en-US" sz="4400" b="1" i="0" u="none" strike="noStrike" kern="1200" cap="none" spc="0" normalizeH="0" baseline="0" noProof="0" smtClean="0">
              <a:ln>
                <a:noFill/>
              </a:ln>
              <a:solidFill>
                <a:srgbClr val="FF0000"/>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5371"/>
                                        </p:tgtEl>
                                        <p:attrNameLst>
                                          <p:attrName>style.visibility</p:attrName>
                                        </p:attrNameLst>
                                      </p:cBhvr>
                                      <p:to>
                                        <p:strVal val="visible"/>
                                      </p:to>
                                    </p:set>
                                    <p:anim calcmode="lin" valueType="num">
                                      <p:cBhvr>
                                        <p:cTn id="7" dur="500" fill="hold"/>
                                        <p:tgtEl>
                                          <p:spTgt spid="15371"/>
                                        </p:tgtEl>
                                        <p:attrNameLst>
                                          <p:attrName>ppt_w</p:attrName>
                                        </p:attrNameLst>
                                      </p:cBhvr>
                                      <p:tavLst>
                                        <p:tav tm="0">
                                          <p:val>
                                            <p:strVal val="#ppt_w*0.05"/>
                                          </p:val>
                                        </p:tav>
                                        <p:tav tm="100000">
                                          <p:val>
                                            <p:strVal val="#ppt_w"/>
                                          </p:val>
                                        </p:tav>
                                      </p:tavLst>
                                    </p:anim>
                                    <p:anim calcmode="lin" valueType="num">
                                      <p:cBhvr>
                                        <p:cTn id="8" dur="500" fill="hold"/>
                                        <p:tgtEl>
                                          <p:spTgt spid="15371"/>
                                        </p:tgtEl>
                                        <p:attrNameLst>
                                          <p:attrName>ppt_h</p:attrName>
                                        </p:attrNameLst>
                                      </p:cBhvr>
                                      <p:tavLst>
                                        <p:tav tm="0">
                                          <p:val>
                                            <p:strVal val="#ppt_h"/>
                                          </p:val>
                                        </p:tav>
                                        <p:tav tm="100000">
                                          <p:val>
                                            <p:strVal val="#ppt_h"/>
                                          </p:val>
                                        </p:tav>
                                      </p:tavLst>
                                    </p:anim>
                                    <p:anim calcmode="lin" valueType="num">
                                      <p:cBhvr>
                                        <p:cTn id="9" dur="500" fill="hold"/>
                                        <p:tgtEl>
                                          <p:spTgt spid="15371"/>
                                        </p:tgtEl>
                                        <p:attrNameLst>
                                          <p:attrName>ppt_x</p:attrName>
                                        </p:attrNameLst>
                                      </p:cBhvr>
                                      <p:tavLst>
                                        <p:tav tm="0">
                                          <p:val>
                                            <p:strVal val="#ppt_x-.2"/>
                                          </p:val>
                                        </p:tav>
                                        <p:tav tm="100000">
                                          <p:val>
                                            <p:strVal val="#ppt_x"/>
                                          </p:val>
                                        </p:tav>
                                      </p:tavLst>
                                    </p:anim>
                                    <p:anim calcmode="lin" valueType="num">
                                      <p:cBhvr>
                                        <p:cTn id="10" dur="500" fill="hold"/>
                                        <p:tgtEl>
                                          <p:spTgt spid="15371"/>
                                        </p:tgtEl>
                                        <p:attrNameLst>
                                          <p:attrName>ppt_y</p:attrName>
                                        </p:attrNameLst>
                                      </p:cBhvr>
                                      <p:tavLst>
                                        <p:tav tm="0">
                                          <p:val>
                                            <p:strVal val="#ppt_y"/>
                                          </p:val>
                                        </p:tav>
                                        <p:tav tm="100000">
                                          <p:val>
                                            <p:strVal val="#ppt_y"/>
                                          </p:val>
                                        </p:tav>
                                      </p:tavLst>
                                    </p:anim>
                                    <p:animEffect transition="in" filter="fade">
                                      <p:cBhvr>
                                        <p:cTn id="11" dur="500"/>
                                        <p:tgtEl>
                                          <p:spTgt spid="15371"/>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15364"/>
                                        </p:tgtEl>
                                        <p:attrNameLst>
                                          <p:attrName>style.visibility</p:attrName>
                                        </p:attrNameLst>
                                      </p:cBhvr>
                                      <p:to>
                                        <p:strVal val="visible"/>
                                      </p:to>
                                    </p:set>
                                    <p:animEffect transition="in" filter="wedge">
                                      <p:cBhvr>
                                        <p:cTn id="16" dur="2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71"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106" name="文本框 47105"/>
          <p:cNvSpPr txBox="1"/>
          <p:nvPr/>
        </p:nvSpPr>
        <p:spPr>
          <a:xfrm>
            <a:off x="1094423" y="2197100"/>
            <a:ext cx="6780213" cy="4399915"/>
          </a:xfrm>
          <a:prstGeom prst="rect">
            <a:avLst/>
          </a:prstGeom>
          <a:noFill/>
          <a:ln w="9525">
            <a:noFill/>
          </a:ln>
        </p:spPr>
        <p:txBody>
          <a:bodyPr>
            <a:spAutoFit/>
          </a:bodyPr>
          <a:lstStyle/>
          <a:p>
            <a:pPr marR="0" defTabSz="914400">
              <a:spcBef>
                <a:spcPct val="50000"/>
              </a:spcBef>
              <a:buClrTx/>
              <a:buSzTx/>
              <a:defRPr/>
            </a:pP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rPr>
              <a:t>    </a:t>
            </a:r>
            <a:r>
              <a:rPr kumimoji="0" lang="zh-CN" altLang="en-US" sz="2800" b="1" kern="1200" cap="none" spc="0" normalizeH="0" baseline="0" noProof="1">
                <a:latin typeface="宋体" panose="02010600030101010101" pitchFamily="2" charset="-122"/>
                <a:ea typeface="宋体" panose="02010600030101010101" pitchFamily="2" charset="-122"/>
                <a:cs typeface="+mn-cs"/>
              </a:rPr>
              <a:t>他一生“</a:t>
            </a:r>
            <a:r>
              <a:rPr kumimoji="0" lang="zh-CN" altLang="en-US" sz="2800" b="1" kern="1200" cap="none" spc="0" normalizeH="0" baseline="0" noProof="1">
                <a:solidFill>
                  <a:schemeClr val="tx2"/>
                </a:solidFill>
                <a:latin typeface="宋体" panose="02010600030101010101" pitchFamily="2" charset="-122"/>
                <a:ea typeface="宋体" panose="02010600030101010101" pitchFamily="2" charset="-122"/>
                <a:cs typeface="+mn-cs"/>
              </a:rPr>
              <a:t>不屑仕进</a:t>
            </a:r>
            <a:r>
              <a:rPr kumimoji="0" lang="zh-CN" altLang="en-US" sz="2800" b="1" kern="1200" cap="none" spc="0" normalizeH="0" baseline="0" noProof="1">
                <a:latin typeface="宋体" panose="02010600030101010101" pitchFamily="2" charset="-122"/>
                <a:ea typeface="宋体" panose="02010600030101010101" pitchFamily="2" charset="-122"/>
                <a:cs typeface="+mn-cs"/>
              </a:rPr>
              <a:t>”，生活在底层人民中间。他是当时杂剧界的领袖人物，与当时许多戏曲作家、杂剧演员有着密切联系。元末熊自得</a:t>
            </a:r>
            <a:r>
              <a:rPr kumimoji="0" lang="en-US" altLang="x-none" sz="2800" b="1" kern="1200" cap="none" spc="0" normalizeH="0" baseline="0" noProof="1">
                <a:latin typeface="宋体" panose="02010600030101010101" pitchFamily="2" charset="-122"/>
                <a:ea typeface="宋体" panose="02010600030101010101" pitchFamily="2" charset="-122"/>
                <a:cs typeface="+mn-cs"/>
              </a:rPr>
              <a:t>《</a:t>
            </a:r>
            <a:r>
              <a:rPr kumimoji="0" lang="zh-CN" altLang="en-US" sz="2800" b="1" kern="1200" cap="none" spc="0" normalizeH="0" baseline="0" noProof="1">
                <a:latin typeface="宋体" panose="02010600030101010101" pitchFamily="2" charset="-122"/>
                <a:ea typeface="宋体" panose="02010600030101010101" pitchFamily="2" charset="-122"/>
                <a:cs typeface="+mn-cs"/>
              </a:rPr>
              <a:t>析津志</a:t>
            </a:r>
            <a:r>
              <a:rPr kumimoji="0" lang="en-US" altLang="x-none" sz="2800" b="1" kern="1200" cap="none" spc="0" normalizeH="0" baseline="0" noProof="1">
                <a:latin typeface="宋体" panose="02010600030101010101" pitchFamily="2" charset="-122"/>
                <a:ea typeface="宋体" panose="02010600030101010101" pitchFamily="2" charset="-122"/>
                <a:cs typeface="+mn-cs"/>
              </a:rPr>
              <a:t>》</a:t>
            </a:r>
            <a:r>
              <a:rPr kumimoji="0" lang="zh-CN" altLang="en-US" sz="2800" b="1" kern="1200" cap="none" spc="0" normalizeH="0" baseline="0" noProof="1">
                <a:latin typeface="宋体" panose="02010600030101010101" pitchFamily="2" charset="-122"/>
                <a:ea typeface="宋体" panose="02010600030101010101" pitchFamily="2" charset="-122"/>
                <a:cs typeface="+mn-cs"/>
              </a:rPr>
              <a:t>说他</a:t>
            </a:r>
            <a:r>
              <a:rPr kumimoji="0" lang="zh-CN" altLang="en-US" sz="2800" b="1" kern="1200" cap="none" spc="0" normalizeH="0" baseline="0" noProof="1">
                <a:solidFill>
                  <a:srgbClr val="0000FF"/>
                </a:solidFill>
                <a:latin typeface="宋体" panose="02010600030101010101" pitchFamily="2" charset="-122"/>
                <a:ea typeface="宋体" panose="02010600030101010101" pitchFamily="2" charset="-122"/>
                <a:cs typeface="+mn-cs"/>
              </a:rPr>
              <a:t>“生而倜傥，博学能文，滑稽多智，蕴藉风流，为一时之冠”</a:t>
            </a:r>
            <a:r>
              <a:rPr kumimoji="0" lang="zh-CN" altLang="en-US" sz="2800" b="1" kern="1200" cap="none" spc="0" normalizeH="0" baseline="0" noProof="1">
                <a:latin typeface="宋体" panose="02010600030101010101" pitchFamily="2" charset="-122"/>
                <a:ea typeface="宋体" panose="02010600030101010101" pitchFamily="2" charset="-122"/>
                <a:cs typeface="+mn-cs"/>
              </a:rPr>
              <a:t>；明初贾仲明</a:t>
            </a:r>
            <a:r>
              <a:rPr kumimoji="0" lang="en-US" altLang="x-none" sz="2800" b="1" kern="1200" cap="none" spc="0" normalizeH="0" baseline="0" noProof="1">
                <a:latin typeface="宋体" panose="02010600030101010101" pitchFamily="2" charset="-122"/>
                <a:ea typeface="宋体" panose="02010600030101010101" pitchFamily="2" charset="-122"/>
                <a:cs typeface="+mn-cs"/>
              </a:rPr>
              <a:t>《</a:t>
            </a:r>
            <a:r>
              <a:rPr kumimoji="0" lang="zh-CN" altLang="en-US" sz="2800" b="1" kern="1200" cap="none" spc="0" normalizeH="0" baseline="0" noProof="1">
                <a:latin typeface="宋体" panose="02010600030101010101" pitchFamily="2" charset="-122"/>
                <a:ea typeface="宋体" panose="02010600030101010101" pitchFamily="2" charset="-122"/>
                <a:cs typeface="+mn-cs"/>
              </a:rPr>
              <a:t>录鬼簿</a:t>
            </a:r>
            <a:r>
              <a:rPr kumimoji="0" lang="en-US" altLang="x-none" sz="2800" b="1" kern="1200" cap="none" spc="0" normalizeH="0" baseline="0" noProof="1">
                <a:latin typeface="宋体" panose="02010600030101010101" pitchFamily="2" charset="-122"/>
                <a:ea typeface="宋体" panose="02010600030101010101" pitchFamily="2" charset="-122"/>
                <a:cs typeface="+mn-cs"/>
              </a:rPr>
              <a:t>》</a:t>
            </a:r>
            <a:r>
              <a:rPr kumimoji="0" lang="zh-CN" altLang="en-US" sz="2800" b="1" kern="1200" cap="none" spc="0" normalizeH="0" baseline="0" noProof="1">
                <a:latin typeface="宋体" panose="02010600030101010101" pitchFamily="2" charset="-122"/>
                <a:ea typeface="宋体" panose="02010600030101010101" pitchFamily="2" charset="-122"/>
                <a:cs typeface="+mn-cs"/>
              </a:rPr>
              <a:t>说他是</a:t>
            </a:r>
            <a:r>
              <a:rPr kumimoji="0" lang="zh-CN" altLang="en-US" sz="2800" b="1" kern="1200" cap="none" spc="0" normalizeH="0" baseline="0" noProof="1">
                <a:solidFill>
                  <a:srgbClr val="0000FF"/>
                </a:solidFill>
                <a:latin typeface="宋体" panose="02010600030101010101" pitchFamily="2" charset="-122"/>
                <a:ea typeface="宋体" panose="02010600030101010101" pitchFamily="2" charset="-122"/>
                <a:cs typeface="+mn-cs"/>
              </a:rPr>
              <a:t>“驱梨园领袖，总编修师首，捻杂剧班头”</a:t>
            </a:r>
            <a:r>
              <a:rPr kumimoji="0" lang="zh-CN" altLang="en-US" sz="2800" b="1" kern="1200" cap="none" spc="0" normalizeH="0" baseline="0" noProof="1">
                <a:latin typeface="宋体" panose="02010600030101010101" pitchFamily="2" charset="-122"/>
                <a:ea typeface="宋体" panose="02010600030101010101" pitchFamily="2" charset="-122"/>
                <a:cs typeface="+mn-cs"/>
              </a:rPr>
              <a:t>，可见他有多方面的艺术才能。他是一位熟悉舞台艺术的戏曲家，既是编剧，又能登台演出。</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rPr>
              <a:t> </a:t>
            </a:r>
            <a:endPar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endParaRPr>
          </a:p>
        </p:txBody>
      </p:sp>
      <p:pic>
        <p:nvPicPr>
          <p:cNvPr id="46083" name="Picture 2" descr="关汉卿像"/>
          <p:cNvPicPr>
            <a:picLocks noChangeAspect="1"/>
          </p:cNvPicPr>
          <p:nvPr/>
        </p:nvPicPr>
        <p:blipFill>
          <a:blip r:embed="rId1">
            <a:clrChange>
              <a:clrFrom>
                <a:srgbClr val="AFA49C"/>
              </a:clrFrom>
              <a:clrTo>
                <a:srgbClr val="AFA49C">
                  <a:alpha val="0"/>
                </a:srgbClr>
              </a:clrTo>
            </a:clrChange>
            <a:lum bright="42001"/>
          </a:blip>
          <a:srcRect l="8186" r="12854" b="14525"/>
          <a:stretch>
            <a:fillRect/>
          </a:stretch>
        </p:blipFill>
        <p:spPr>
          <a:xfrm>
            <a:off x="8400098" y="1928813"/>
            <a:ext cx="2911475" cy="4327525"/>
          </a:xfrm>
          <a:prstGeom prst="rect">
            <a:avLst/>
          </a:prstGeom>
          <a:noFill/>
          <a:ln w="9525">
            <a:noFill/>
          </a:ln>
        </p:spPr>
      </p:pic>
      <p:sp>
        <p:nvSpPr>
          <p:cNvPr id="4" name="矩形 3"/>
          <p:cNvSpPr/>
          <p:nvPr/>
        </p:nvSpPr>
        <p:spPr>
          <a:xfrm>
            <a:off x="1199198" y="676275"/>
            <a:ext cx="6675437" cy="13836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t>       关汉卿一生创作的杂剧有</a:t>
            </a:r>
            <a:r>
              <a:rPr lang="en-US" altLang="zh-CN" sz="2800" b="1" dirty="0"/>
              <a:t>60</a:t>
            </a:r>
            <a:r>
              <a:rPr lang="zh-CN" altLang="en-US" sz="2800" b="1" dirty="0"/>
              <a:t>多种，数量超过了英国的“戏剧之父”莎士比亚，被称为</a:t>
            </a:r>
            <a:r>
              <a:rPr lang="zh-CN" altLang="en-US" sz="2800" b="1" dirty="0">
                <a:solidFill>
                  <a:srgbClr val="FF0000"/>
                </a:solidFill>
              </a:rPr>
              <a:t>“中国的莎士比亚”</a:t>
            </a:r>
            <a:r>
              <a:rPr lang="zh-CN" altLang="en-US" sz="2800" b="1" dirty="0"/>
              <a:t>。</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7106"/>
                                        </p:tgtEl>
                                        <p:attrNameLst>
                                          <p:attrName>style.visibility</p:attrName>
                                        </p:attrNameLst>
                                      </p:cBhvr>
                                      <p:to>
                                        <p:strVal val="visible"/>
                                      </p:to>
                                    </p:set>
                                    <p:animEffect transition="in" filter="dissolve">
                                      <p:cBhvr>
                                        <p:cTn id="13"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8611" name="Rectangle 3"/>
          <p:cNvSpPr>
            <a:spLocks noGrp="1" noChangeArrowheads="1"/>
          </p:cNvSpPr>
          <p:nvPr>
            <p:ph idx="1"/>
          </p:nvPr>
        </p:nvSpPr>
        <p:spPr bwMode="auto">
          <a:xfrm>
            <a:off x="880109" y="571500"/>
            <a:ext cx="7447980" cy="4521835"/>
          </a:xfrm>
          <a:ln>
            <a:miter lim="800000"/>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2000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       195</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6</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年，</a:t>
            </a:r>
            <a:r>
              <a:rPr kumimoji="0" lang="zh-CN" altLang="en-US" sz="2800" b="1" i="0" u="none" strike="noStrike" kern="0" cap="none" spc="0" normalizeH="0" baseline="0" noProof="1">
                <a:ln>
                  <a:noFill/>
                </a:ln>
                <a:solidFill>
                  <a:schemeClr val="tx1"/>
                </a:solidFill>
                <a:effectLst/>
                <a:uLnTx/>
                <a:uFillTx/>
                <a:latin typeface="宋体" panose="02010600030101010101" pitchFamily="2" charset="-122"/>
                <a:ea typeface="+mn-ea"/>
                <a:cs typeface="+mn-cs"/>
                <a:sym typeface="+mn-ea"/>
              </a:rPr>
              <a:t>他的名字同孔子一起被列入世界文化名人之列。1958年，世界和平理事会把关汉卿与达·芬奇等同列为世界文化名人。</a:t>
            </a:r>
            <a:r>
              <a:rPr kumimoji="0" lang="zh-CN" altLang="en-US" sz="2800" b="1" i="0" u="none" strike="noStrike" kern="0" cap="none" spc="0" normalizeH="0" baseline="0" noProof="1">
                <a:ln w="22225">
                  <a:solidFill>
                    <a:schemeClr val="accent2"/>
                  </a:solidFill>
                  <a:prstDash val="solid"/>
                </a:ln>
                <a:solidFill>
                  <a:schemeClr val="accent2">
                    <a:lumMod val="40000"/>
                    <a:lumOff val="60000"/>
                  </a:schemeClr>
                </a:solidFill>
                <a:effectLst/>
                <a:uLnTx/>
                <a:uFillTx/>
                <a:latin typeface="宋体" panose="02010600030101010101" pitchFamily="2" charset="-122"/>
                <a:ea typeface="+mn-ea"/>
                <a:cs typeface="+mn-cs"/>
                <a:sym typeface="+mn-ea"/>
              </a:rPr>
              <a:t>关汉卿的戏剧语言，被称为本色派之首。</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1958</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年，曾作为世界文化名人，在中外展开了关汉卿创作</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700</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周年纪念活动。同年</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6</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月</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28</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日晚，国内至少</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100</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种不同的戏剧形式，</a:t>
            </a:r>
            <a:r>
              <a:rPr kumimoji="0"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1500</a:t>
            </a:r>
            <a:r>
              <a:rPr kumimoji="0"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个职业剧团，同时上演关汉卿的剧本。他的剧作被译为英文、法文、德文、日文等，在世界各地广泛传播。</a:t>
            </a:r>
            <a:endParaRPr kumimoji="0" lang="zh-CN" altLang="en-US" sz="2800" b="0"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endParaRPr>
          </a:p>
        </p:txBody>
      </p:sp>
      <p:pic>
        <p:nvPicPr>
          <p:cNvPr id="47107" name="Picture 2" descr="关汉卿像"/>
          <p:cNvPicPr>
            <a:picLocks noChangeAspect="1"/>
          </p:cNvPicPr>
          <p:nvPr/>
        </p:nvPicPr>
        <p:blipFill>
          <a:blip r:embed="rId1">
            <a:clrChange>
              <a:clrFrom>
                <a:srgbClr val="AFA49C"/>
              </a:clrFrom>
              <a:clrTo>
                <a:srgbClr val="AFA49C">
                  <a:alpha val="0"/>
                </a:srgbClr>
              </a:clrTo>
            </a:clrChange>
            <a:lum bright="42001"/>
          </a:blip>
          <a:srcRect l="8186" r="12854" b="14525"/>
          <a:stretch>
            <a:fillRect/>
          </a:stretch>
        </p:blipFill>
        <p:spPr>
          <a:xfrm>
            <a:off x="8544560" y="571500"/>
            <a:ext cx="2736850" cy="4327525"/>
          </a:xfrm>
          <a:prstGeom prst="rect">
            <a:avLst/>
          </a:prstGeom>
          <a:noFill/>
          <a:ln w="9525">
            <a:noFill/>
          </a:ln>
        </p:spPr>
      </p:pic>
      <p:sp>
        <p:nvSpPr>
          <p:cNvPr id="47108" name="Text Box 5"/>
          <p:cNvSpPr txBox="1"/>
          <p:nvPr/>
        </p:nvSpPr>
        <p:spPr>
          <a:xfrm>
            <a:off x="1808798" y="5300663"/>
            <a:ext cx="8175625"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b="1" dirty="0">
                <a:solidFill>
                  <a:srgbClr val="FF0000"/>
                </a:solidFill>
                <a:latin typeface="宋体" panose="02010600030101010101" pitchFamily="2" charset="-122"/>
              </a:rPr>
              <a:t>   </a:t>
            </a:r>
            <a:r>
              <a:rPr lang="zh-CN" altLang="en-US" b="1" dirty="0">
                <a:solidFill>
                  <a:srgbClr val="FF0000"/>
                </a:solidFill>
                <a:latin typeface="宋体" panose="02010600030101010101" pitchFamily="2" charset="-122"/>
              </a:rPr>
              <a:t>我是个蒸不烂、煮不熟、捶不扁、炒不爆、响当当一粒铜豌豆。</a:t>
            </a:r>
            <a:endParaRPr lang="zh-CN" altLang="en-US"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1">
                                            <p:txEl>
                                              <p:pRg st="4294967295" end="4294967295"/>
                                            </p:txEl>
                                          </p:spTgt>
                                        </p:tgtEl>
                                        <p:attrNameLst>
                                          <p:attrName>style.visibility</p:attrName>
                                        </p:attrNameLst>
                                      </p:cBhvr>
                                      <p:to>
                                        <p:strVal val="visible"/>
                                      </p:to>
                                    </p:set>
                                    <p:anim calcmode="lin" valueType="num">
                                      <p:cBhvr>
                                        <p:cTn id="7" dur="1000" fill="hold"/>
                                        <p:tgtEl>
                                          <p:spTgt spid="68611">
                                            <p:txEl>
                                              <p:pRg st="4294967295" end="4294967295"/>
                                            </p:txEl>
                                          </p:spTgt>
                                        </p:tgtEl>
                                        <p:attrNameLst>
                                          <p:attrName>ppt_w</p:attrName>
                                        </p:attrNameLst>
                                      </p:cBhvr>
                                      <p:tavLst>
                                        <p:tav tm="0">
                                          <p:val>
                                            <p:strVal val="#ppt_w*0.70"/>
                                          </p:val>
                                        </p:tav>
                                        <p:tav tm="100000">
                                          <p:val>
                                            <p:strVal val="#ppt_w"/>
                                          </p:val>
                                        </p:tav>
                                      </p:tavLst>
                                    </p:anim>
                                    <p:anim calcmode="lin" valueType="num">
                                      <p:cBhvr>
                                        <p:cTn id="8" dur="1000" fill="hold"/>
                                        <p:tgtEl>
                                          <p:spTgt spid="68611">
                                            <p:txEl>
                                              <p:pRg st="4294967295" end="4294967295"/>
                                            </p:txEl>
                                          </p:spTgt>
                                        </p:tgtEl>
                                        <p:attrNameLst>
                                          <p:attrName>ppt_h</p:attrName>
                                        </p:attrNameLst>
                                      </p:cBhvr>
                                      <p:tavLst>
                                        <p:tav tm="0">
                                          <p:val>
                                            <p:strVal val="#ppt_h"/>
                                          </p:val>
                                        </p:tav>
                                        <p:tav tm="100000">
                                          <p:val>
                                            <p:strVal val="#ppt_h"/>
                                          </p:val>
                                        </p:tav>
                                      </p:tavLst>
                                    </p:anim>
                                    <p:animEffect transition="in" filter="fade">
                                      <p:cBhvr>
                                        <p:cTn id="9" dur="1000"/>
                                        <p:tgtEl>
                                          <p:spTgt spid="68611">
                                            <p:txEl>
                                              <p:pRg st="4294967295" end="4294967295"/>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8611">
                                            <p:txEl>
                                              <p:pRg st="0" end="0"/>
                                            </p:txEl>
                                          </p:spTgt>
                                        </p:tgtEl>
                                        <p:attrNameLst>
                                          <p:attrName>style.visibility</p:attrName>
                                        </p:attrNameLst>
                                      </p:cBhvr>
                                      <p:to>
                                        <p:strVal val="visible"/>
                                      </p:to>
                                    </p:set>
                                    <p:anim calcmode="lin" valueType="num">
                                      <p:cBhvr>
                                        <p:cTn id="14" dur="1000" fill="hold"/>
                                        <p:tgtEl>
                                          <p:spTgt spid="68611">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68611">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2706" name="Rectangle 2"/>
          <p:cNvSpPr>
            <a:spLocks noGrp="1"/>
          </p:cNvSpPr>
          <p:nvPr>
            <p:ph type="title"/>
          </p:nvPr>
        </p:nvSpPr>
        <p:spPr>
          <a:xfrm>
            <a:off x="1594485" y="357188"/>
            <a:ext cx="7096125" cy="701675"/>
          </a:xfrm>
        </p:spPr>
        <p:txBody>
          <a:bodyPr vert="horz" wrap="square" lIns="91440" tIns="45720" rIns="91440" bIns="45720" anchor="ctr"/>
          <a:p>
            <a:pPr eaLnBrk="1" hangingPunct="1"/>
            <a:r>
              <a:rPr lang="zh-CN" altLang="en-US" sz="3600" b="1" dirty="0">
                <a:solidFill>
                  <a:schemeClr val="tx1"/>
                </a:solidFill>
              </a:rPr>
              <a:t>关汉卿的杂剧大致可以分为三类：</a:t>
            </a:r>
            <a:endParaRPr lang="zh-CN" altLang="en-US" sz="3600" b="1" dirty="0">
              <a:solidFill>
                <a:schemeClr val="tx1"/>
              </a:solidFill>
            </a:endParaRPr>
          </a:p>
        </p:txBody>
      </p:sp>
      <p:sp>
        <p:nvSpPr>
          <p:cNvPr id="72707" name="Rectangle 3"/>
          <p:cNvSpPr>
            <a:spLocks noGrp="1" noChangeArrowheads="1"/>
          </p:cNvSpPr>
          <p:nvPr>
            <p:ph idx="1"/>
          </p:nvPr>
        </p:nvSpPr>
        <p:spPr>
          <a:xfrm>
            <a:off x="1034098" y="1309688"/>
            <a:ext cx="10029825" cy="5214938"/>
          </a:xfrm>
        </p:spPr>
        <p:txBody>
          <a:bodyPr vert="horz" wrap="square" lIns="91440" tIns="45720" rIns="91440" bIns="45720" numCol="1" anchor="t" anchorCtr="0" compatLnSpc="1"/>
          <a:lstStyle/>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  一、公案剧 </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窦娥冤</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鲁斋郎</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蝴蝶梦</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  二、婚姻爱情剧</a:t>
            </a:r>
            <a:endParaRPr kumimoji="0" lang="en-US" altLang="zh-CN" sz="3200" b="1" i="0" u="none" strike="noStrike" kern="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3200" b="1" i="0" u="none" strike="noStrike" kern="0" cap="none" spc="0" normalizeH="0" baseline="0" noProof="0" dirty="0">
                <a:ln>
                  <a:noFill/>
                </a:ln>
                <a:solidFill>
                  <a:srgbClr val="0000FF"/>
                </a:solidFill>
                <a:effectLst/>
                <a:uLnTx/>
                <a:uFillTx/>
                <a:latin typeface="+mn-ea"/>
                <a:ea typeface="+mn-ea"/>
                <a:cs typeface="+mn-cs"/>
              </a:rPr>
              <a:t> </a:t>
            </a:r>
            <a:r>
              <a:rPr kumimoji="0" lang="zh-CN" altLang="en-US" sz="3200" b="1" i="0" u="none" strike="noStrike" kern="0" cap="none" spc="0" normalizeH="0" baseline="0" noProof="0" dirty="0" smtClean="0">
                <a:ln>
                  <a:noFill/>
                </a:ln>
                <a:solidFill>
                  <a:srgbClr val="0000FF"/>
                </a:solidFill>
                <a:effectLst/>
                <a:uLnTx/>
                <a:uFillTx/>
                <a:latin typeface="+mn-ea"/>
                <a:ea typeface="+mn-ea"/>
                <a:cs typeface="+mn-cs"/>
              </a:rPr>
              <a:t> </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分为两类</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br>
              <a:rPr kumimoji="0" lang="en-US" altLang="zh-CN" sz="3200" b="1" i="0" u="none" strike="noStrike" kern="0" cap="none" spc="0" normalizeH="0" baseline="0" noProof="0" dirty="0" smtClean="0">
                <a:ln>
                  <a:noFill/>
                </a:ln>
                <a:solidFill>
                  <a:srgbClr val="0000FF"/>
                </a:solidFill>
                <a:effectLst/>
                <a:uLnTx/>
                <a:uFillTx/>
                <a:latin typeface="+mn-ea"/>
                <a:ea typeface="+mn-ea"/>
                <a:cs typeface="+mn-cs"/>
              </a:rPr>
            </a:br>
            <a:r>
              <a:rPr kumimoji="0" lang="en-US" altLang="zh-CN" sz="3200" b="1" i="0" u="none" strike="noStrike" kern="0" cap="none" spc="0" normalizeH="0" baseline="0" noProof="0" dirty="0" smtClean="0">
                <a:ln>
                  <a:noFill/>
                </a:ln>
                <a:solidFill>
                  <a:srgbClr val="0000FF"/>
                </a:solidFill>
                <a:effectLst/>
                <a:uLnTx/>
                <a:uFillTx/>
                <a:latin typeface="+mn-ea"/>
                <a:ea typeface="+mn-ea"/>
                <a:cs typeface="+mn-cs"/>
              </a:rPr>
              <a:t>  </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1.</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为表现弱者反抗恶势力，</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救风尘</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望江亭</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b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b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2.</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为表现一般的婚姻爱情，</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拜月亭</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调风月</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其特点是肯定女性对于婚姻的自主选择。</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  三、历史剧</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单刀会</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西蜀梦</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。这两部作品都是三国戏，塑造的是三国时蜀国关羽、张飞等人的形象。这一类作品较多地</a:t>
            </a:r>
            <a:r>
              <a:rPr kumimoji="0" lang="zh-CN" altLang="en-US" sz="3200" b="1" i="0" u="none" strike="noStrike" kern="0" cap="none" spc="0" normalizeH="0" baseline="0" noProof="0" dirty="0" smtClean="0">
                <a:ln>
                  <a:noFill/>
                </a:ln>
                <a:solidFill>
                  <a:srgbClr val="0000FF"/>
                </a:solidFill>
                <a:effectLst/>
                <a:uLnTx/>
                <a:uFillTx/>
                <a:latin typeface="+mn-ea"/>
                <a:ea typeface="+mn-ea"/>
                <a:cs typeface="+mn-cs"/>
              </a:rPr>
              <a:t>反映了民间的英雄崇拜心理和价值观。 </a:t>
            </a:r>
            <a:br>
              <a:rPr kumimoji="0" lang="zh-CN" altLang="en-US" sz="3200" b="1" i="0" u="none" strike="noStrike" kern="0" cap="none" spc="0" normalizeH="0" baseline="0" noProof="0" dirty="0" smtClean="0">
                <a:ln>
                  <a:noFill/>
                </a:ln>
                <a:solidFill>
                  <a:srgbClr val="990033"/>
                </a:solidFill>
                <a:effectLst/>
                <a:uLnTx/>
                <a:uFillTx/>
                <a:latin typeface="+mn-ea"/>
                <a:ea typeface="+mn-ea"/>
                <a:cs typeface="+mn-cs"/>
              </a:rPr>
            </a:br>
            <a:endParaRPr kumimoji="0" lang="zh-CN" altLang="en-US" sz="3200" b="1" i="0" u="none" strike="noStrike" kern="0" cap="none" spc="0" normalizeH="0" baseline="0" noProof="0" dirty="0" smtClean="0">
              <a:ln>
                <a:noFill/>
              </a:ln>
              <a:solidFill>
                <a:srgbClr val="990033"/>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1000" fill="hold"/>
                                        <p:tgtEl>
                                          <p:spTgt spid="72706"/>
                                        </p:tgtEl>
                                        <p:attrNameLst>
                                          <p:attrName>ppt_w</p:attrName>
                                        </p:attrNameLst>
                                      </p:cBhvr>
                                      <p:tavLst>
                                        <p:tav tm="0">
                                          <p:val>
                                            <p:strVal val="#ppt_w*0.70"/>
                                          </p:val>
                                        </p:tav>
                                        <p:tav tm="100000">
                                          <p:val>
                                            <p:strVal val="#ppt_w"/>
                                          </p:val>
                                        </p:tav>
                                      </p:tavLst>
                                    </p:anim>
                                    <p:anim calcmode="lin" valueType="num">
                                      <p:cBhvr>
                                        <p:cTn id="8" dur="1000" fill="hold"/>
                                        <p:tgtEl>
                                          <p:spTgt spid="72706"/>
                                        </p:tgtEl>
                                        <p:attrNameLst>
                                          <p:attrName>ppt_h</p:attrName>
                                        </p:attrNameLst>
                                      </p:cBhvr>
                                      <p:tavLst>
                                        <p:tav tm="0">
                                          <p:val>
                                            <p:strVal val="#ppt_h"/>
                                          </p:val>
                                        </p:tav>
                                        <p:tav tm="100000">
                                          <p:val>
                                            <p:strVal val="#ppt_h"/>
                                          </p:val>
                                        </p:tav>
                                      </p:tavLst>
                                    </p:anim>
                                    <p:animEffect transition="in" filter="fade">
                                      <p:cBhvr>
                                        <p:cTn id="9" dur="1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0658" name="Rectangle 2"/>
          <p:cNvSpPr>
            <a:spLocks noGrp="1" noChangeArrowheads="1"/>
          </p:cNvSpPr>
          <p:nvPr>
            <p:ph type="title"/>
          </p:nvPr>
        </p:nvSpPr>
        <p:spPr>
          <a:xfrm>
            <a:off x="1343660" y="260350"/>
            <a:ext cx="405765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0" cap="none" spc="0" normalizeH="0" baseline="0" noProof="0" dirty="0" smtClean="0">
                <a:ln>
                  <a:noFill/>
                </a:ln>
                <a:solidFill>
                  <a:srgbClr val="0000FF"/>
                </a:solidFill>
                <a:effectLst/>
                <a:uLnTx/>
                <a:uFillTx/>
                <a:latin typeface="+mn-ea"/>
                <a:ea typeface="+mn-ea"/>
                <a:cs typeface="+mn-cs"/>
              </a:rPr>
              <a:t>关汉卿的杂剧</a:t>
            </a:r>
            <a:endParaRPr kumimoji="0" lang="zh-CN" altLang="en-US" sz="4000" b="1" i="0" u="none" strike="noStrike" kern="0" cap="none" spc="0" normalizeH="0" baseline="0" noProof="0" dirty="0" smtClean="0">
              <a:ln>
                <a:noFill/>
              </a:ln>
              <a:solidFill>
                <a:srgbClr val="0000FF"/>
              </a:solidFill>
              <a:effectLst/>
              <a:uLnTx/>
              <a:uFillTx/>
              <a:latin typeface="+mn-ea"/>
              <a:ea typeface="+mn-ea"/>
              <a:cs typeface="+mn-cs"/>
            </a:endParaRPr>
          </a:p>
        </p:txBody>
      </p:sp>
      <p:sp>
        <p:nvSpPr>
          <p:cNvPr id="70659" name="Rectangle 3"/>
          <p:cNvSpPr>
            <a:spLocks noGrp="1"/>
          </p:cNvSpPr>
          <p:nvPr>
            <p:ph idx="1"/>
          </p:nvPr>
        </p:nvSpPr>
        <p:spPr>
          <a:xfrm>
            <a:off x="1383348" y="1306513"/>
            <a:ext cx="9423400" cy="4584700"/>
          </a:xfrm>
          <a:ln>
            <a:solidFill>
              <a:srgbClr val="FF0000">
                <a:alpha val="100000"/>
              </a:srgbClr>
            </a:solidFill>
            <a:miter lim="800000"/>
          </a:ln>
        </p:spPr>
        <p:txBody>
          <a:bodyPr vert="horz" wrap="square" lIns="91440" tIns="45720" rIns="91440" bIns="45720" anchor="t"/>
          <a:p>
            <a:pPr eaLnBrk="1" hangingPunct="1">
              <a:lnSpc>
                <a:spcPct val="90000"/>
              </a:lnSpc>
            </a:pPr>
            <a:r>
              <a:rPr lang="zh-CN" altLang="en-US" b="1" dirty="0"/>
              <a:t>关杂剧内容具有</a:t>
            </a:r>
            <a:r>
              <a:rPr lang="zh-CN" altLang="en-US" b="1" dirty="0">
                <a:solidFill>
                  <a:srgbClr val="FF0000"/>
                </a:solidFill>
              </a:rPr>
              <a:t>强烈的现实性</a:t>
            </a:r>
            <a:r>
              <a:rPr lang="zh-CN" altLang="en-US" b="1" dirty="0"/>
              <a:t>和</a:t>
            </a:r>
            <a:r>
              <a:rPr lang="zh-CN" altLang="en-US" b="1" dirty="0">
                <a:solidFill>
                  <a:srgbClr val="FF0000"/>
                </a:solidFill>
              </a:rPr>
              <a:t>昂扬的战斗精神</a:t>
            </a:r>
            <a:r>
              <a:rPr lang="zh-CN" altLang="en-US" b="1" dirty="0"/>
              <a:t>，他生活的时代，政治黑暗腐败，社会动荡不安，</a:t>
            </a:r>
            <a:r>
              <a:rPr lang="zh-CN" altLang="en-US" b="1" dirty="0">
                <a:solidFill>
                  <a:srgbClr val="FF0000"/>
                </a:solidFill>
              </a:rPr>
              <a:t>阶级矛盾和民族矛盾十分突出。</a:t>
            </a:r>
            <a:endParaRPr lang="en-US" altLang="zh-CN" b="1" dirty="0">
              <a:solidFill>
                <a:srgbClr val="FF0000"/>
              </a:solidFill>
            </a:endParaRPr>
          </a:p>
          <a:p>
            <a:pPr eaLnBrk="1" hangingPunct="1">
              <a:lnSpc>
                <a:spcPct val="90000"/>
              </a:lnSpc>
            </a:pPr>
            <a:r>
              <a:rPr lang="zh-CN" altLang="en-US" b="1" dirty="0"/>
              <a:t>他的剧作深刻地再现了社会现实，充满着浓郁的时代气息。既有皇亲国戚、豪权势要葛彪、鲁斋郎的凶横残暴，“动不动挑人眼，剔人骨，剥人皮”的血淋淋现实，又有童养媳窦娥、婢女燕燕的悲剧遭遇，反映生活面十分广阔；既有对官场黑暗的无情揭露，又热情讴歌了人民的反抗斗争。</a:t>
            </a:r>
            <a:r>
              <a:rPr lang="zh-CN" altLang="en-US" b="1" dirty="0">
                <a:solidFill>
                  <a:srgbClr val="FF0000"/>
                </a:solidFill>
              </a:rPr>
              <a:t>慨慷悲歌，乐观奋争，</a:t>
            </a:r>
            <a:r>
              <a:rPr lang="zh-CN" altLang="en-US" b="1" dirty="0"/>
              <a:t>构成关汉卿剧作的</a:t>
            </a:r>
            <a:r>
              <a:rPr lang="zh-CN" altLang="en-US" b="1" dirty="0">
                <a:solidFill>
                  <a:srgbClr val="FF0000"/>
                </a:solidFill>
              </a:rPr>
              <a:t>基调。</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1000" fill="hold"/>
                                        <p:tgtEl>
                                          <p:spTgt spid="70658"/>
                                        </p:tgtEl>
                                        <p:attrNameLst>
                                          <p:attrName>ppt_w</p:attrName>
                                        </p:attrNameLst>
                                      </p:cBhvr>
                                      <p:tavLst>
                                        <p:tav tm="0">
                                          <p:val>
                                            <p:strVal val="#ppt_w*0.70"/>
                                          </p:val>
                                        </p:tav>
                                        <p:tav tm="100000">
                                          <p:val>
                                            <p:strVal val="#ppt_w"/>
                                          </p:val>
                                        </p:tav>
                                      </p:tavLst>
                                    </p:anim>
                                    <p:anim calcmode="lin" valueType="num">
                                      <p:cBhvr>
                                        <p:cTn id="8" dur="1000" fill="hold"/>
                                        <p:tgtEl>
                                          <p:spTgt spid="70658"/>
                                        </p:tgtEl>
                                        <p:attrNameLst>
                                          <p:attrName>ppt_h</p:attrName>
                                        </p:attrNameLst>
                                      </p:cBhvr>
                                      <p:tavLst>
                                        <p:tav tm="0">
                                          <p:val>
                                            <p:strVal val="#ppt_h"/>
                                          </p:val>
                                        </p:tav>
                                        <p:tav tm="100000">
                                          <p:val>
                                            <p:strVal val="#ppt_h"/>
                                          </p:val>
                                        </p:tav>
                                      </p:tavLst>
                                    </p:anim>
                                    <p:animEffect transition="in" filter="fade">
                                      <p:cBhvr>
                                        <p:cTn id="9" dur="1000"/>
                                        <p:tgtEl>
                                          <p:spTgt spid="7065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0659"/>
                                        </p:tgtEl>
                                        <p:attrNameLst>
                                          <p:attrName>style.visibility</p:attrName>
                                        </p:attrNameLst>
                                      </p:cBhvr>
                                      <p:to>
                                        <p:strVal val="visible"/>
                                      </p:to>
                                    </p:set>
                                    <p:anim calcmode="lin" valueType="num">
                                      <p:cBhvr>
                                        <p:cTn id="14" dur="1000" fill="hold"/>
                                        <p:tgtEl>
                                          <p:spTgt spid="70659"/>
                                        </p:tgtEl>
                                        <p:attrNameLst>
                                          <p:attrName>ppt_w</p:attrName>
                                        </p:attrNameLst>
                                      </p:cBhvr>
                                      <p:tavLst>
                                        <p:tav tm="0">
                                          <p:val>
                                            <p:strVal val="#ppt_w*0.70"/>
                                          </p:val>
                                        </p:tav>
                                        <p:tav tm="100000">
                                          <p:val>
                                            <p:strVal val="#ppt_w"/>
                                          </p:val>
                                        </p:tav>
                                      </p:tavLst>
                                    </p:anim>
                                    <p:anim calcmode="lin" valueType="num">
                                      <p:cBhvr>
                                        <p:cTn id="15" dur="1000" fill="hold"/>
                                        <p:tgtEl>
                                          <p:spTgt spid="70659"/>
                                        </p:tgtEl>
                                        <p:attrNameLst>
                                          <p:attrName>ppt_h</p:attrName>
                                        </p:attrNameLst>
                                      </p:cBhvr>
                                      <p:tavLst>
                                        <p:tav tm="0">
                                          <p:val>
                                            <p:strVal val="#ppt_h"/>
                                          </p:val>
                                        </p:tav>
                                        <p:tav tm="100000">
                                          <p:val>
                                            <p:strVal val="#ppt_h"/>
                                          </p:val>
                                        </p:tav>
                                      </p:tavLst>
                                    </p:anim>
                                    <p:animEffect transition="in" filter="fade">
                                      <p:cBhvr>
                                        <p:cTn id="16" dur="1000"/>
                                        <p:tgtEl>
                                          <p:spTgt spid="70659"/>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0659">
                                            <p:txEl>
                                              <p:charRg st="0" end="58"/>
                                            </p:txEl>
                                          </p:spTgt>
                                        </p:tgtEl>
                                        <p:attrNameLst>
                                          <p:attrName>style.visibility</p:attrName>
                                        </p:attrNameLst>
                                      </p:cBhvr>
                                      <p:to>
                                        <p:strVal val="visible"/>
                                      </p:to>
                                    </p:set>
                                    <p:anim calcmode="lin" valueType="num">
                                      <p:cBhvr>
                                        <p:cTn id="21" dur="1000" fill="hold"/>
                                        <p:tgtEl>
                                          <p:spTgt spid="70659">
                                            <p:txEl>
                                              <p:charRg st="0" end="58"/>
                                            </p:txEl>
                                          </p:spTgt>
                                        </p:tgtEl>
                                        <p:attrNameLst>
                                          <p:attrName>ppt_w</p:attrName>
                                        </p:attrNameLst>
                                      </p:cBhvr>
                                      <p:tavLst>
                                        <p:tav tm="0">
                                          <p:val>
                                            <p:strVal val="#ppt_w*0.70"/>
                                          </p:val>
                                        </p:tav>
                                        <p:tav tm="100000">
                                          <p:val>
                                            <p:strVal val="#ppt_w"/>
                                          </p:val>
                                        </p:tav>
                                      </p:tavLst>
                                    </p:anim>
                                    <p:anim calcmode="lin" valueType="num">
                                      <p:cBhvr>
                                        <p:cTn id="22" dur="1000" fill="hold"/>
                                        <p:tgtEl>
                                          <p:spTgt spid="70659">
                                            <p:txEl>
                                              <p:charRg st="0" end="58"/>
                                            </p:txEl>
                                          </p:spTgt>
                                        </p:tgtEl>
                                        <p:attrNameLst>
                                          <p:attrName>ppt_h</p:attrName>
                                        </p:attrNameLst>
                                      </p:cBhvr>
                                      <p:tavLst>
                                        <p:tav tm="0">
                                          <p:val>
                                            <p:strVal val="#ppt_h"/>
                                          </p:val>
                                        </p:tav>
                                        <p:tav tm="100000">
                                          <p:val>
                                            <p:strVal val="#ppt_h"/>
                                          </p:val>
                                        </p:tav>
                                      </p:tavLst>
                                    </p:anim>
                                    <p:animEffect transition="in" filter="fade">
                                      <p:cBhvr>
                                        <p:cTn id="23" dur="1000"/>
                                        <p:tgtEl>
                                          <p:spTgt spid="70659">
                                            <p:txEl>
                                              <p:charRg st="0" end="5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0659">
                                            <p:txEl>
                                              <p:charRg st="58" end="207"/>
                                            </p:txEl>
                                          </p:spTgt>
                                        </p:tgtEl>
                                        <p:attrNameLst>
                                          <p:attrName>style.visibility</p:attrName>
                                        </p:attrNameLst>
                                      </p:cBhvr>
                                      <p:to>
                                        <p:strVal val="visible"/>
                                      </p:to>
                                    </p:set>
                                    <p:anim calcmode="lin" valueType="num">
                                      <p:cBhvr>
                                        <p:cTn id="28" dur="1000" fill="hold"/>
                                        <p:tgtEl>
                                          <p:spTgt spid="70659">
                                            <p:txEl>
                                              <p:charRg st="58" end="207"/>
                                            </p:txEl>
                                          </p:spTgt>
                                        </p:tgtEl>
                                        <p:attrNameLst>
                                          <p:attrName>ppt_w</p:attrName>
                                        </p:attrNameLst>
                                      </p:cBhvr>
                                      <p:tavLst>
                                        <p:tav tm="0">
                                          <p:val>
                                            <p:strVal val="#ppt_w*0.70"/>
                                          </p:val>
                                        </p:tav>
                                        <p:tav tm="100000">
                                          <p:val>
                                            <p:strVal val="#ppt_w"/>
                                          </p:val>
                                        </p:tav>
                                      </p:tavLst>
                                    </p:anim>
                                    <p:anim calcmode="lin" valueType="num">
                                      <p:cBhvr>
                                        <p:cTn id="29" dur="1000" fill="hold"/>
                                        <p:tgtEl>
                                          <p:spTgt spid="70659">
                                            <p:txEl>
                                              <p:charRg st="58" end="207"/>
                                            </p:txEl>
                                          </p:spTgt>
                                        </p:tgtEl>
                                        <p:attrNameLst>
                                          <p:attrName>ppt_h</p:attrName>
                                        </p:attrNameLst>
                                      </p:cBhvr>
                                      <p:tavLst>
                                        <p:tav tm="0">
                                          <p:val>
                                            <p:strVal val="#ppt_h"/>
                                          </p:val>
                                        </p:tav>
                                        <p:tav tm="100000">
                                          <p:val>
                                            <p:strVal val="#ppt_h"/>
                                          </p:val>
                                        </p:tav>
                                      </p:tavLst>
                                    </p:anim>
                                    <p:animEffect transition="in" filter="fade">
                                      <p:cBhvr>
                                        <p:cTn id="30" dur="1000"/>
                                        <p:tgtEl>
                                          <p:spTgt spid="70659">
                                            <p:txEl>
                                              <p:charRg st="58"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P spid="70659"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82" name="Rectangle 2"/>
          <p:cNvSpPr>
            <a:spLocks noGrp="1" noChangeArrowheads="1"/>
          </p:cNvSpPr>
          <p:nvPr>
            <p:ph type="title"/>
          </p:nvPr>
        </p:nvSpPr>
        <p:spPr>
          <a:xfrm>
            <a:off x="1630998" y="428625"/>
            <a:ext cx="9115425" cy="11430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mn-ea"/>
                <a:ea typeface="+mn-ea"/>
                <a:cs typeface="+mn-cs"/>
              </a:rPr>
              <a:t>     在关汉卿的笔下，写得</a:t>
            </a:r>
            <a:r>
              <a:rPr kumimoji="0" lang="zh-CN" altLang="en-US" sz="3600" b="1" i="0" u="none" strike="noStrike" kern="0" cap="none" spc="0" normalizeH="0" baseline="0" noProof="0" dirty="0" smtClean="0">
                <a:ln>
                  <a:noFill/>
                </a:ln>
                <a:solidFill>
                  <a:srgbClr val="0000FF"/>
                </a:solidFill>
                <a:effectLst/>
                <a:uLnTx/>
                <a:uFillTx/>
                <a:latin typeface="+mn-ea"/>
                <a:ea typeface="+mn-ea"/>
                <a:cs typeface="+mn-cs"/>
              </a:rPr>
              <a:t>最为出色的是一些普通妇女形象</a:t>
            </a:r>
            <a:endParaRPr kumimoji="0" lang="zh-CN" altLang="en-US" sz="3600" b="1" i="0" u="none" strike="noStrike" kern="0" cap="none" spc="0" normalizeH="0" baseline="0" noProof="0" dirty="0" smtClean="0">
              <a:ln>
                <a:noFill/>
              </a:ln>
              <a:solidFill>
                <a:srgbClr val="0000FF"/>
              </a:solidFill>
              <a:effectLst/>
              <a:uLnTx/>
              <a:uFillTx/>
              <a:latin typeface="+mn-ea"/>
              <a:ea typeface="+mn-ea"/>
              <a:cs typeface="+mn-cs"/>
            </a:endParaRPr>
          </a:p>
        </p:txBody>
      </p:sp>
      <p:sp>
        <p:nvSpPr>
          <p:cNvPr id="71683" name="Rectangle 3"/>
          <p:cNvSpPr>
            <a:spLocks noGrp="1"/>
          </p:cNvSpPr>
          <p:nvPr>
            <p:ph idx="1"/>
          </p:nvPr>
        </p:nvSpPr>
        <p:spPr>
          <a:xfrm>
            <a:off x="1073785" y="1936750"/>
            <a:ext cx="10063163" cy="4156075"/>
          </a:xfrm>
          <a:ln>
            <a:solidFill>
              <a:srgbClr val="FF0000">
                <a:alpha val="100000"/>
              </a:srgbClr>
            </a:solidFill>
            <a:miter lim="800000"/>
          </a:ln>
        </p:spPr>
        <p:txBody>
          <a:bodyPr vert="horz" wrap="square" lIns="91440" tIns="45720" rIns="91440" bIns="45720" anchor="t"/>
          <a:p>
            <a:pPr eaLnBrk="1" hangingPunct="1">
              <a:lnSpc>
                <a:spcPts val="3840"/>
              </a:lnSpc>
              <a:buFont typeface="Wingdings" panose="05000000000000000000" pitchFamily="2" charset="2"/>
              <a:buNone/>
            </a:pPr>
            <a:r>
              <a:rPr lang="zh-CN" altLang="en-US" b="1" dirty="0">
                <a:latin typeface="楷体_GB2312" pitchFamily="49" charset="-122"/>
                <a:ea typeface="楷体_GB2312" pitchFamily="49" charset="-122"/>
              </a:rPr>
              <a:t>      窦娥、妓女赵盼儿、杜蕊娘、少女王瑞兰、寡妇谭记儿、婢女燕燕等，大多出身微贱，蒙受封建统治阶级的种种凌辱和迫害。关汉卿描写了她们的</a:t>
            </a:r>
            <a:r>
              <a:rPr lang="zh-CN" altLang="en-US" b="1" dirty="0">
                <a:solidFill>
                  <a:srgbClr val="FF0000"/>
                </a:solidFill>
                <a:latin typeface="楷体_GB2312" pitchFamily="49" charset="-122"/>
                <a:ea typeface="楷体_GB2312" pitchFamily="49" charset="-122"/>
              </a:rPr>
              <a:t>悲惨遭遇</a:t>
            </a:r>
            <a:r>
              <a:rPr lang="zh-CN" altLang="en-US" b="1" dirty="0">
                <a:latin typeface="楷体_GB2312" pitchFamily="49" charset="-122"/>
                <a:ea typeface="楷体_GB2312" pitchFamily="49" charset="-122"/>
              </a:rPr>
              <a:t>，刻画了她们</a:t>
            </a:r>
            <a:r>
              <a:rPr lang="zh-CN" altLang="en-US" b="1" dirty="0">
                <a:solidFill>
                  <a:srgbClr val="FF0000"/>
                </a:solidFill>
                <a:latin typeface="楷体_GB2312" pitchFamily="49" charset="-122"/>
                <a:ea typeface="楷体_GB2312" pitchFamily="49" charset="-122"/>
              </a:rPr>
              <a:t>正直、善良、聪明、机智</a:t>
            </a:r>
            <a:r>
              <a:rPr lang="zh-CN" altLang="en-US" b="1" dirty="0">
                <a:latin typeface="楷体_GB2312" pitchFamily="49" charset="-122"/>
                <a:ea typeface="楷体_GB2312" pitchFamily="49" charset="-122"/>
              </a:rPr>
              <a:t>的性格，同时又赞美了她们</a:t>
            </a:r>
            <a:r>
              <a:rPr lang="zh-CN" altLang="en-US" b="1" dirty="0">
                <a:solidFill>
                  <a:srgbClr val="FF0000"/>
                </a:solidFill>
                <a:latin typeface="楷体_GB2312" pitchFamily="49" charset="-122"/>
                <a:ea typeface="楷体_GB2312" pitchFamily="49" charset="-122"/>
              </a:rPr>
              <a:t>强烈的反抗意志</a:t>
            </a:r>
            <a:r>
              <a:rPr lang="zh-CN" altLang="en-US" b="1" dirty="0">
                <a:latin typeface="楷体_GB2312" pitchFamily="49" charset="-122"/>
                <a:ea typeface="楷体_GB2312" pitchFamily="49" charset="-122"/>
              </a:rPr>
              <a:t>，歌颂了她们敢于向黑暗势力展开搏斗、至死不屈的英勇行为，</a:t>
            </a:r>
            <a:r>
              <a:rPr lang="zh-CN" altLang="en-US" b="1" dirty="0"/>
              <a:t>在那个特定的历史时代，奏出了鼓舞人民斗争的主旋律。</a:t>
            </a:r>
            <a:r>
              <a:rPr lang="zh-CN" altLang="en-US" b="1" dirty="0">
                <a:latin typeface="楷体_GB2312" pitchFamily="49" charset="-122"/>
                <a:ea typeface="楷体_GB2312" pitchFamily="49" charset="-122"/>
              </a:rPr>
              <a:t>被誉为</a:t>
            </a:r>
            <a:r>
              <a:rPr lang="zh-CN" altLang="en-US" b="1" dirty="0">
                <a:solidFill>
                  <a:srgbClr val="FF0000"/>
                </a:solidFill>
                <a:ea typeface="楷体_GB2312" pitchFamily="49" charset="-122"/>
              </a:rPr>
              <a:t>“</a:t>
            </a:r>
            <a:r>
              <a:rPr lang="zh-CN" altLang="en-US" b="1" dirty="0">
                <a:solidFill>
                  <a:srgbClr val="FF0000"/>
                </a:solidFill>
                <a:latin typeface="楷体_GB2312" pitchFamily="49" charset="-122"/>
                <a:ea typeface="楷体_GB2312" pitchFamily="49" charset="-122"/>
              </a:rPr>
              <a:t>女性的画廊</a:t>
            </a:r>
            <a:r>
              <a:rPr lang="zh-CN" altLang="en-US" b="1" dirty="0">
                <a:solidFill>
                  <a:srgbClr val="FF0000"/>
                </a:solidFill>
                <a:ea typeface="楷体_GB2312" pitchFamily="49" charset="-122"/>
              </a:rPr>
              <a:t>”</a:t>
            </a:r>
            <a:r>
              <a:rPr lang="zh-CN" altLang="en-US" b="1" dirty="0">
                <a:solidFill>
                  <a:srgbClr val="FF0000"/>
                </a:solidFill>
                <a:latin typeface="楷体_GB2312" pitchFamily="49" charset="-122"/>
                <a:ea typeface="楷体_GB2312" pitchFamily="49" charset="-122"/>
              </a:rPr>
              <a:t>和</a:t>
            </a:r>
            <a:r>
              <a:rPr lang="zh-CN" altLang="en-US" b="1" dirty="0">
                <a:solidFill>
                  <a:srgbClr val="FF0000"/>
                </a:solidFill>
                <a:ea typeface="楷体_GB2312" pitchFamily="49" charset="-122"/>
              </a:rPr>
              <a:t>“</a:t>
            </a:r>
            <a:r>
              <a:rPr lang="zh-CN" altLang="en-US" b="1" dirty="0">
                <a:solidFill>
                  <a:srgbClr val="FF0000"/>
                </a:solidFill>
                <a:latin typeface="楷体_GB2312" pitchFamily="49" charset="-122"/>
                <a:ea typeface="楷体_GB2312" pitchFamily="49" charset="-122"/>
              </a:rPr>
              <a:t>愤怒的艺术</a:t>
            </a:r>
            <a:r>
              <a:rPr lang="zh-CN" altLang="en-US" b="1" dirty="0">
                <a:solidFill>
                  <a:srgbClr val="FF0000"/>
                </a:solidFill>
                <a:ea typeface="楷体_GB2312" pitchFamily="49" charset="-122"/>
              </a:rPr>
              <a:t>”</a:t>
            </a:r>
            <a:r>
              <a:rPr lang="zh-CN" altLang="en-US" b="1" dirty="0">
                <a:solidFill>
                  <a:srgbClr val="FF0000"/>
                </a:solidFill>
                <a:latin typeface="楷体_GB2312" pitchFamily="49" charset="-122"/>
                <a:ea typeface="楷体_GB2312" pitchFamily="49" charset="-122"/>
              </a:rPr>
              <a:t>。</a:t>
            </a:r>
            <a:endParaRPr lang="zh-CN" altLang="en-US" b="1" dirty="0">
              <a:solidFill>
                <a:srgbClr val="FF0000"/>
              </a:solidFill>
              <a:latin typeface="楷体_GB2312" pitchFamily="49" charset="-122"/>
              <a:ea typeface="楷体_GB2312" pitchFamily="49" charset="-122"/>
            </a:endParaRPr>
          </a:p>
          <a:p>
            <a:pPr eaLnBrk="1" hangingPunct="1">
              <a:lnSpc>
                <a:spcPct val="90000"/>
              </a:lnSpc>
            </a:pPr>
            <a:endParaRPr lang="zh-CN" altLang="en-US" dirty="0">
              <a:solidFill>
                <a:srgbClr val="9900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p:cTn id="7" dur="1000" fill="hold"/>
                                        <p:tgtEl>
                                          <p:spTgt spid="71682"/>
                                        </p:tgtEl>
                                        <p:attrNameLst>
                                          <p:attrName>ppt_w</p:attrName>
                                        </p:attrNameLst>
                                      </p:cBhvr>
                                      <p:tavLst>
                                        <p:tav tm="0">
                                          <p:val>
                                            <p:strVal val="#ppt_w*0.70"/>
                                          </p:val>
                                        </p:tav>
                                        <p:tav tm="100000">
                                          <p:val>
                                            <p:strVal val="#ppt_w"/>
                                          </p:val>
                                        </p:tav>
                                      </p:tavLst>
                                    </p:anim>
                                    <p:anim calcmode="lin" valueType="num">
                                      <p:cBhvr>
                                        <p:cTn id="8" dur="1000" fill="hold"/>
                                        <p:tgtEl>
                                          <p:spTgt spid="71682"/>
                                        </p:tgtEl>
                                        <p:attrNameLst>
                                          <p:attrName>ppt_h</p:attrName>
                                        </p:attrNameLst>
                                      </p:cBhvr>
                                      <p:tavLst>
                                        <p:tav tm="0">
                                          <p:val>
                                            <p:strVal val="#ppt_h"/>
                                          </p:val>
                                        </p:tav>
                                        <p:tav tm="100000">
                                          <p:val>
                                            <p:strVal val="#ppt_h"/>
                                          </p:val>
                                        </p:tav>
                                      </p:tavLst>
                                    </p:anim>
                                    <p:animEffect transition="in" filter="fade">
                                      <p:cBhvr>
                                        <p:cTn id="9" dur="1000"/>
                                        <p:tgtEl>
                                          <p:spTgt spid="7168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1683"/>
                                        </p:tgtEl>
                                        <p:attrNameLst>
                                          <p:attrName>style.visibility</p:attrName>
                                        </p:attrNameLst>
                                      </p:cBhvr>
                                      <p:to>
                                        <p:strVal val="visible"/>
                                      </p:to>
                                    </p:set>
                                    <p:anim calcmode="lin" valueType="num">
                                      <p:cBhvr>
                                        <p:cTn id="14" dur="1000" fill="hold"/>
                                        <p:tgtEl>
                                          <p:spTgt spid="71683"/>
                                        </p:tgtEl>
                                        <p:attrNameLst>
                                          <p:attrName>ppt_w</p:attrName>
                                        </p:attrNameLst>
                                      </p:cBhvr>
                                      <p:tavLst>
                                        <p:tav tm="0">
                                          <p:val>
                                            <p:strVal val="#ppt_w*0.70"/>
                                          </p:val>
                                        </p:tav>
                                        <p:tav tm="100000">
                                          <p:val>
                                            <p:strVal val="#ppt_w"/>
                                          </p:val>
                                        </p:tav>
                                      </p:tavLst>
                                    </p:anim>
                                    <p:anim calcmode="lin" valueType="num">
                                      <p:cBhvr>
                                        <p:cTn id="15" dur="1000" fill="hold"/>
                                        <p:tgtEl>
                                          <p:spTgt spid="71683"/>
                                        </p:tgtEl>
                                        <p:attrNameLst>
                                          <p:attrName>ppt_h</p:attrName>
                                        </p:attrNameLst>
                                      </p:cBhvr>
                                      <p:tavLst>
                                        <p:tav tm="0">
                                          <p:val>
                                            <p:strVal val="#ppt_h"/>
                                          </p:val>
                                        </p:tav>
                                        <p:tav tm="100000">
                                          <p:val>
                                            <p:strVal val="#ppt_h"/>
                                          </p:val>
                                        </p:tav>
                                      </p:tavLst>
                                    </p:anim>
                                    <p:animEffect transition="in" filter="fade">
                                      <p:cBhvr>
                                        <p:cTn id="16" dur="1000"/>
                                        <p:tgtEl>
                                          <p:spTgt spid="7168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683">
                                            <p:txEl>
                                              <p:charRg st="0" end="183"/>
                                            </p:txEl>
                                          </p:spTgt>
                                        </p:tgtEl>
                                        <p:attrNameLst>
                                          <p:attrName>style.visibility</p:attrName>
                                        </p:attrNameLst>
                                      </p:cBhvr>
                                      <p:to>
                                        <p:strVal val="visible"/>
                                      </p:to>
                                    </p:set>
                                    <p:anim calcmode="lin" valueType="num">
                                      <p:cBhvr>
                                        <p:cTn id="21" dur="1000" fill="hold"/>
                                        <p:tgtEl>
                                          <p:spTgt spid="71683">
                                            <p:txEl>
                                              <p:charRg st="0" end="183"/>
                                            </p:txEl>
                                          </p:spTgt>
                                        </p:tgtEl>
                                        <p:attrNameLst>
                                          <p:attrName>ppt_w</p:attrName>
                                        </p:attrNameLst>
                                      </p:cBhvr>
                                      <p:tavLst>
                                        <p:tav tm="0">
                                          <p:val>
                                            <p:strVal val="#ppt_w*0.70"/>
                                          </p:val>
                                        </p:tav>
                                        <p:tav tm="100000">
                                          <p:val>
                                            <p:strVal val="#ppt_w"/>
                                          </p:val>
                                        </p:tav>
                                      </p:tavLst>
                                    </p:anim>
                                    <p:anim calcmode="lin" valueType="num">
                                      <p:cBhvr>
                                        <p:cTn id="22" dur="1000" fill="hold"/>
                                        <p:tgtEl>
                                          <p:spTgt spid="71683">
                                            <p:txEl>
                                              <p:charRg st="0" end="183"/>
                                            </p:txEl>
                                          </p:spTgt>
                                        </p:tgtEl>
                                        <p:attrNameLst>
                                          <p:attrName>ppt_h</p:attrName>
                                        </p:attrNameLst>
                                      </p:cBhvr>
                                      <p:tavLst>
                                        <p:tav tm="0">
                                          <p:val>
                                            <p:strVal val="#ppt_h"/>
                                          </p:val>
                                        </p:tav>
                                        <p:tav tm="100000">
                                          <p:val>
                                            <p:strVal val="#ppt_h"/>
                                          </p:val>
                                        </p:tav>
                                      </p:tavLst>
                                    </p:anim>
                                    <p:animEffect transition="in" filter="fade">
                                      <p:cBhvr>
                                        <p:cTn id="23" dur="1000"/>
                                        <p:tgtEl>
                                          <p:spTgt spid="71683">
                                            <p:txEl>
                                              <p:charRg st="0" end="1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02" name="Rectangle 2"/>
          <p:cNvSpPr>
            <a:spLocks noGrp="1"/>
          </p:cNvSpPr>
          <p:nvPr>
            <p:ph type="title"/>
          </p:nvPr>
        </p:nvSpPr>
        <p:spPr>
          <a:xfrm>
            <a:off x="3720148" y="333375"/>
            <a:ext cx="3440112" cy="822325"/>
          </a:xfrm>
        </p:spPr>
        <p:txBody>
          <a:bodyPr vert="horz" wrap="square" lIns="91440" tIns="45720" rIns="91440" bIns="45720" anchor="ctr"/>
          <a:p>
            <a:pPr eaLnBrk="1" hangingPunct="1"/>
            <a:r>
              <a:rPr lang="zh-CN" altLang="en-US" sz="4800" b="1" dirty="0">
                <a:solidFill>
                  <a:srgbClr val="FF0000"/>
                </a:solidFill>
              </a:rPr>
              <a:t>悲剧原型</a:t>
            </a:r>
            <a:endParaRPr lang="zh-CN" altLang="en-US" sz="4800" b="1" dirty="0">
              <a:solidFill>
                <a:srgbClr val="FF0000"/>
              </a:solidFill>
            </a:endParaRPr>
          </a:p>
        </p:txBody>
      </p:sp>
      <p:sp>
        <p:nvSpPr>
          <p:cNvPr id="76803" name="Rectangle 3"/>
          <p:cNvSpPr>
            <a:spLocks noGrp="1" noChangeArrowheads="1"/>
          </p:cNvSpPr>
          <p:nvPr>
            <p:ph idx="1"/>
          </p:nvPr>
        </p:nvSpPr>
        <p:spPr>
          <a:xfrm>
            <a:off x="1523048" y="1870075"/>
            <a:ext cx="8861425" cy="3214688"/>
          </a:xfrm>
          <a:ln>
            <a:solidFill>
              <a:srgbClr val="FF0000"/>
            </a:solidFill>
          </a:ln>
        </p:spPr>
        <p:txBody>
          <a:bodyPr vert="horz" wrap="square" lIns="91440" tIns="45720" rIns="91440" bIns="45720" numCol="1" anchor="t" anchorCtr="0" compatLnSpc="1"/>
          <a:lstStyle/>
          <a:p>
            <a:pPr marL="0" marR="0" lvl="0" indent="0" algn="l" defTabSz="914400" rtl="0" eaLnBrk="1" fontAlgn="base" latinLnBrk="0" hangingPunct="1">
              <a:lnSpc>
                <a:spcPts val="3840"/>
              </a:lnSpc>
              <a:spcBef>
                <a:spcPct val="20000"/>
              </a:spcBef>
              <a:spcAft>
                <a:spcPct val="0"/>
              </a:spcAft>
              <a:buClrTx/>
              <a:buSzTx/>
              <a:buFontTx/>
              <a:buNone/>
              <a:defRPr/>
            </a:pPr>
            <a:r>
              <a:rPr kumimoji="0" lang="zh-CN" altLang="en-US" sz="3200" b="1" i="0" u="none" strike="noStrike" kern="0" cap="none" spc="0" normalizeH="0" baseline="0" noProof="0" dirty="0">
                <a:ln>
                  <a:noFill/>
                </a:ln>
                <a:solidFill>
                  <a:schemeClr val="tx1"/>
                </a:solidFill>
                <a:effectLst/>
                <a:uLnTx/>
                <a:uFillTx/>
                <a:latin typeface="+mn-ea"/>
                <a:ea typeface="+mn-ea"/>
                <a:cs typeface="+mn-cs"/>
              </a:rPr>
              <a:t> </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山东省郯</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0" cap="none" spc="0" normalizeH="0" baseline="0" noProof="0" dirty="0" err="1" smtClean="0">
                <a:ln>
                  <a:noFill/>
                </a:ln>
                <a:solidFill>
                  <a:schemeClr val="tx1"/>
                </a:solidFill>
                <a:effectLst/>
                <a:uLnTx/>
                <a:uFillTx/>
                <a:latin typeface="+mn-ea"/>
                <a:ea typeface="+mn-ea"/>
                <a:cs typeface="+mn-cs"/>
              </a:rPr>
              <a:t>tán</a:t>
            </a:r>
            <a:r>
              <a:rPr kumimoji="0" lang="en-US" altLang="zh-CN" sz="3200" b="0" i="0" u="none" strike="noStrike" kern="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城县城东不远处，有一座高</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20</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米、周长</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150</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余米的孝妇冢，冢上芳草萋萋，四周松柏葱郁、冢前的石碑上刻记着一位东海孝妇的事迹，冢中所埋的孝妇，就是我国元代戏剧家关汉卿在他的代表作</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窦娥冤</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中所塑造的窦娥艺术形象的生活原型。</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p:cTn id="7" dur="1000" fill="hold"/>
                                        <p:tgtEl>
                                          <p:spTgt spid="76803"/>
                                        </p:tgtEl>
                                        <p:attrNameLst>
                                          <p:attrName>ppt_w</p:attrName>
                                        </p:attrNameLst>
                                      </p:cBhvr>
                                      <p:tavLst>
                                        <p:tav tm="0">
                                          <p:val>
                                            <p:strVal val="#ppt_w*0.70"/>
                                          </p:val>
                                        </p:tav>
                                        <p:tav tm="100000">
                                          <p:val>
                                            <p:strVal val="#ppt_w"/>
                                          </p:val>
                                        </p:tav>
                                      </p:tavLst>
                                    </p:anim>
                                    <p:anim calcmode="lin" valueType="num">
                                      <p:cBhvr>
                                        <p:cTn id="8" dur="1000" fill="hold"/>
                                        <p:tgtEl>
                                          <p:spTgt spid="76803"/>
                                        </p:tgtEl>
                                        <p:attrNameLst>
                                          <p:attrName>ppt_h</p:attrName>
                                        </p:attrNameLst>
                                      </p:cBhvr>
                                      <p:tavLst>
                                        <p:tav tm="0">
                                          <p:val>
                                            <p:strVal val="#ppt_h"/>
                                          </p:val>
                                        </p:tav>
                                        <p:tav tm="100000">
                                          <p:val>
                                            <p:strVal val="#ppt_h"/>
                                          </p:val>
                                        </p:tav>
                                      </p:tavLst>
                                    </p:anim>
                                    <p:animEffect transition="in" filter="fade">
                                      <p:cBhvr>
                                        <p:cTn id="9" dur="1000"/>
                                        <p:tgtEl>
                                          <p:spTgt spid="7680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6803">
                                            <p:txEl>
                                              <p:charRg st="0" end="125"/>
                                            </p:txEl>
                                          </p:spTgt>
                                        </p:tgtEl>
                                        <p:attrNameLst>
                                          <p:attrName>style.visibility</p:attrName>
                                        </p:attrNameLst>
                                      </p:cBhvr>
                                      <p:to>
                                        <p:strVal val="visible"/>
                                      </p:to>
                                    </p:set>
                                    <p:anim calcmode="lin" valueType="num">
                                      <p:cBhvr>
                                        <p:cTn id="14" dur="1000" fill="hold"/>
                                        <p:tgtEl>
                                          <p:spTgt spid="76803">
                                            <p:txEl>
                                              <p:charRg st="0" end="125"/>
                                            </p:txEl>
                                          </p:spTgt>
                                        </p:tgtEl>
                                        <p:attrNameLst>
                                          <p:attrName>ppt_w</p:attrName>
                                        </p:attrNameLst>
                                      </p:cBhvr>
                                      <p:tavLst>
                                        <p:tav tm="0">
                                          <p:val>
                                            <p:strVal val="#ppt_w*0.70"/>
                                          </p:val>
                                        </p:tav>
                                        <p:tav tm="100000">
                                          <p:val>
                                            <p:strVal val="#ppt_w"/>
                                          </p:val>
                                        </p:tav>
                                      </p:tavLst>
                                    </p:anim>
                                    <p:anim calcmode="lin" valueType="num">
                                      <p:cBhvr>
                                        <p:cTn id="15" dur="1000" fill="hold"/>
                                        <p:tgtEl>
                                          <p:spTgt spid="76803">
                                            <p:txEl>
                                              <p:charRg st="0" end="125"/>
                                            </p:txEl>
                                          </p:spTgt>
                                        </p:tgtEl>
                                        <p:attrNameLst>
                                          <p:attrName>ppt_h</p:attrName>
                                        </p:attrNameLst>
                                      </p:cBhvr>
                                      <p:tavLst>
                                        <p:tav tm="0">
                                          <p:val>
                                            <p:strVal val="#ppt_h"/>
                                          </p:val>
                                        </p:tav>
                                        <p:tav tm="100000">
                                          <p:val>
                                            <p:strVal val="#ppt_h"/>
                                          </p:val>
                                        </p:tav>
                                      </p:tavLst>
                                    </p:anim>
                                    <p:animEffect transition="in" filter="fade">
                                      <p:cBhvr>
                                        <p:cTn id="16" dur="1000"/>
                                        <p:tgtEl>
                                          <p:spTgt spid="76803">
                                            <p:txEl>
                                              <p:charRg st="0"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Rectangle 2"/>
          <p:cNvSpPr>
            <a:spLocks noGrp="1" noChangeArrowheads="1"/>
          </p:cNvSpPr>
          <p:nvPr>
            <p:ph idx="1"/>
          </p:nvPr>
        </p:nvSpPr>
        <p:spPr>
          <a:xfrm>
            <a:off x="880110" y="428625"/>
            <a:ext cx="10134600" cy="5929313"/>
          </a:xfrm>
        </p:spPr>
        <p:txBody>
          <a:bodyPr vert="horz" wrap="square" lIns="91440" tIns="45720" rIns="91440" bIns="45720" numCol="1" anchor="t" anchorCtr="0" compatLnSpc="1"/>
          <a:lstStyle/>
          <a:p>
            <a:pPr marL="342900" marR="0" lvl="0" indent="-342900" algn="l" defTabSz="914400" rtl="0" eaLnBrk="1" fontAlgn="base" latinLnBrk="0" hangingPunct="1">
              <a:lnSpc>
                <a:spcPts val="3840"/>
              </a:lnSpc>
              <a:spcBef>
                <a:spcPct val="20000"/>
              </a:spcBef>
              <a:spcAft>
                <a:spcPct val="0"/>
              </a:spcAft>
              <a:buClrTx/>
              <a:buSzTx/>
              <a:buFont typeface="Wingdings" panose="05000000000000000000" pitchFamily="2" charset="2"/>
              <a:buNone/>
              <a:defRPr/>
            </a:pP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据</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郯城县志</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记载：汉代东海郡郯城有一位年轻女子，结婚后不久丈夫就病死了，她不愿改嫁，坚持靠自己的劳动奉养婆婆，人们都称她为</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“孝妇”</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后来婆婆也多次劝她改嫁，她都婉言谢绝，因为她知道若自己改嫁，年老的婆婆生活就要失去了依靠，这样过了十几年，孝妇就已经三十多岁了。有一天，她的婆婆对邻居们说：媳妇伺候我这样苦，又守着寡，等我老了以后，她无依无靠怎么办，我不能再这样连累她了。这不久，婆婆为成全孝妇上吊自杀了。听说老母上吊死了，她那已出嫁的女儿便到官府告状，说孝妇逼死了母亲，县吏便将孝妇捕去，施以酷刑逼供，孝妇最后被屈打成招。</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7826">
                                            <p:txEl>
                                              <p:charRg st="0" end="269"/>
                                            </p:txEl>
                                          </p:spTgt>
                                        </p:tgtEl>
                                        <p:attrNameLst>
                                          <p:attrName>style.visibility</p:attrName>
                                        </p:attrNameLst>
                                      </p:cBhvr>
                                      <p:to>
                                        <p:strVal val="visible"/>
                                      </p:to>
                                    </p:set>
                                    <p:anim calcmode="lin" valueType="num">
                                      <p:cBhvr>
                                        <p:cTn id="7" dur="1000" fill="hold"/>
                                        <p:tgtEl>
                                          <p:spTgt spid="77826">
                                            <p:txEl>
                                              <p:charRg st="0" end="269"/>
                                            </p:txEl>
                                          </p:spTgt>
                                        </p:tgtEl>
                                        <p:attrNameLst>
                                          <p:attrName>ppt_w</p:attrName>
                                        </p:attrNameLst>
                                      </p:cBhvr>
                                      <p:tavLst>
                                        <p:tav tm="0">
                                          <p:val>
                                            <p:strVal val="#ppt_w*0.70"/>
                                          </p:val>
                                        </p:tav>
                                        <p:tav tm="100000">
                                          <p:val>
                                            <p:strVal val="#ppt_w"/>
                                          </p:val>
                                        </p:tav>
                                      </p:tavLst>
                                    </p:anim>
                                    <p:anim calcmode="lin" valueType="num">
                                      <p:cBhvr>
                                        <p:cTn id="8" dur="1000" fill="hold"/>
                                        <p:tgtEl>
                                          <p:spTgt spid="77826">
                                            <p:txEl>
                                              <p:charRg st="0" end="269"/>
                                            </p:txEl>
                                          </p:spTgt>
                                        </p:tgtEl>
                                        <p:attrNameLst>
                                          <p:attrName>ppt_h</p:attrName>
                                        </p:attrNameLst>
                                      </p:cBhvr>
                                      <p:tavLst>
                                        <p:tav tm="0">
                                          <p:val>
                                            <p:strVal val="#ppt_h"/>
                                          </p:val>
                                        </p:tav>
                                        <p:tav tm="100000">
                                          <p:val>
                                            <p:strVal val="#ppt_h"/>
                                          </p:val>
                                        </p:tav>
                                      </p:tavLst>
                                    </p:anim>
                                    <p:animEffect transition="in" filter="fade">
                                      <p:cBhvr>
                                        <p:cTn id="9" dur="1000"/>
                                        <p:tgtEl>
                                          <p:spTgt spid="77826">
                                            <p:txEl>
                                              <p:charRg st="0" end="2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7170" name="Text Box 2"/>
          <p:cNvSpPr>
            <a:spLocks noGrp="1"/>
          </p:cNvSpPr>
          <p:nvPr>
            <p:ph idx="1"/>
          </p:nvPr>
        </p:nvSpPr>
        <p:spPr>
          <a:xfrm>
            <a:off x="1359535" y="1285875"/>
            <a:ext cx="9153525" cy="3148013"/>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（1）按作品的</a:t>
            </a:r>
            <a:r>
              <a:rPr kumimoji="0" lang="zh-CN" altLang="en-US" sz="3200" b="1" i="0" u="none" strike="noStrike" kern="0" cap="none" spc="0" normalizeH="0" baseline="0" noProof="1">
                <a:ln>
                  <a:noFill/>
                </a:ln>
                <a:solidFill>
                  <a:srgbClr val="FF0000"/>
                </a:solidFill>
                <a:effectLst/>
                <a:uLnTx/>
                <a:uFillTx/>
                <a:latin typeface="宋体" panose="02010600030101010101" pitchFamily="2" charset="-122"/>
                <a:ea typeface="+mn-ea"/>
                <a:cs typeface="+mj-cs"/>
              </a:rPr>
              <a:t>内容性质</a:t>
            </a: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分：悲剧、喜剧、正剧</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（2）按</a:t>
            </a:r>
            <a:r>
              <a:rPr kumimoji="0" lang="zh-CN" altLang="en-US" sz="3200" b="1" i="0" u="none" strike="noStrike" kern="0" cap="none" spc="0" normalizeH="0" baseline="0" noProof="1">
                <a:ln>
                  <a:noFill/>
                </a:ln>
                <a:solidFill>
                  <a:srgbClr val="FF0000"/>
                </a:solidFill>
                <a:effectLst/>
                <a:uLnTx/>
                <a:uFillTx/>
                <a:latin typeface="宋体" panose="02010600030101010101" pitchFamily="2" charset="-122"/>
                <a:ea typeface="+mn-ea"/>
                <a:cs typeface="+mj-cs"/>
              </a:rPr>
              <a:t>表演形式</a:t>
            </a: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划分：</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a:p>
            <a:pPr marL="342900" marR="0" lvl="0" indent="-34290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话剧  歌剧  舞剧  歌舞剧  诗剧</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（3）按作品所反映的</a:t>
            </a:r>
            <a:r>
              <a:rPr kumimoji="0" lang="zh-CN" altLang="en-US" sz="3200" b="1" i="0" u="none" strike="noStrike" kern="0" cap="none" spc="0" normalizeH="0" baseline="0" noProof="1">
                <a:ln>
                  <a:noFill/>
                </a:ln>
                <a:solidFill>
                  <a:srgbClr val="FF0000"/>
                </a:solidFill>
                <a:effectLst/>
                <a:uLnTx/>
                <a:uFillTx/>
                <a:latin typeface="宋体" panose="02010600030101010101" pitchFamily="2" charset="-122"/>
                <a:ea typeface="+mn-ea"/>
                <a:cs typeface="+mj-cs"/>
              </a:rPr>
              <a:t>时代</a:t>
            </a: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不同：历史剧、现代剧。</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（4）按作品</a:t>
            </a:r>
            <a:r>
              <a:rPr kumimoji="0" lang="zh-CN" altLang="en-US" sz="3200" b="1" i="0" u="none" strike="noStrike" kern="0" cap="none" spc="0" normalizeH="0" baseline="0" noProof="1">
                <a:ln>
                  <a:noFill/>
                </a:ln>
                <a:solidFill>
                  <a:srgbClr val="FF0000"/>
                </a:solidFill>
                <a:effectLst/>
                <a:uLnTx/>
                <a:uFillTx/>
                <a:latin typeface="宋体" panose="02010600030101010101" pitchFamily="2" charset="-122"/>
                <a:ea typeface="+mn-ea"/>
                <a:cs typeface="+mj-cs"/>
              </a:rPr>
              <a:t>容量大小和结构</a:t>
            </a: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：多幕剧、独幕剧</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（5）按</a:t>
            </a:r>
            <a:r>
              <a:rPr kumimoji="0" lang="zh-CN" altLang="en-US" sz="3200" b="1" i="0" u="none" strike="noStrike" kern="0" cap="none" spc="0" normalizeH="0" baseline="0" noProof="1">
                <a:ln>
                  <a:noFill/>
                </a:ln>
                <a:solidFill>
                  <a:srgbClr val="FF0000"/>
                </a:solidFill>
                <a:effectLst/>
                <a:uLnTx/>
                <a:uFillTx/>
                <a:latin typeface="宋体" panose="02010600030101010101" pitchFamily="2" charset="-122"/>
                <a:ea typeface="+mn-ea"/>
                <a:cs typeface="+mj-cs"/>
              </a:rPr>
              <a:t>地域色彩</a:t>
            </a:r>
            <a:r>
              <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rPr>
              <a:t>不同：京剧、川剧、黄梅戏</a:t>
            </a:r>
            <a:endParaRPr kumimoji="0" lang="zh-CN" altLang="en-US" sz="3200" b="1" i="0" u="none" strike="noStrike" kern="0" cap="none" spc="0" normalizeH="0" baseline="0" noProof="1">
              <a:ln>
                <a:noFill/>
              </a:ln>
              <a:solidFill>
                <a:schemeClr val="accent2"/>
              </a:solidFill>
              <a:effectLst/>
              <a:uLnTx/>
              <a:uFillTx/>
              <a:latin typeface="宋体" panose="02010600030101010101" pitchFamily="2" charset="-122"/>
              <a:ea typeface="+mn-ea"/>
              <a:cs typeface="+mj-cs"/>
            </a:endParaRPr>
          </a:p>
        </p:txBody>
      </p:sp>
      <p:sp>
        <p:nvSpPr>
          <p:cNvPr id="2" name="文本框 1"/>
          <p:cNvSpPr txBox="1"/>
          <p:nvPr/>
        </p:nvSpPr>
        <p:spPr>
          <a:xfrm>
            <a:off x="1882140" y="455613"/>
            <a:ext cx="3243580" cy="829945"/>
          </a:xfrm>
          <a:prstGeom prst="rect">
            <a:avLst/>
          </a:prstGeom>
          <a:noFill/>
          <a:ln w="9525">
            <a:noFill/>
          </a:ln>
        </p:spPr>
        <p:txBody>
          <a:bodyPr wrap="none">
            <a:spAutoFit/>
            <a:scene3d>
              <a:camera prst="orthographicFront"/>
              <a:lightRig rig="threePt" dir="t"/>
            </a:scene3d>
          </a:bodyPr>
          <a:lstStyle/>
          <a:p>
            <a:pPr marR="0" defTabSz="914400">
              <a:buClrTx/>
              <a:buSzTx/>
              <a:defRPr/>
            </a:pPr>
            <a:r>
              <a:rPr kumimoji="0" lang="zh-CN" altLang="en-US" sz="4800" b="1" kern="1200" cap="none" spc="0" normalizeH="0" baseline="0" noProof="1">
                <a:latin typeface="宋体" panose="02010600030101010101" pitchFamily="2" charset="-122"/>
                <a:ea typeface="宋体" panose="02010600030101010101" pitchFamily="2" charset="-122"/>
                <a:cs typeface="+mn-cs"/>
              </a:rPr>
              <a:t>戏剧分类：</a:t>
            </a:r>
            <a:endParaRPr kumimoji="0" lang="zh-CN" altLang="en-US" sz="3600" b="1" kern="1200" cap="none" spc="0" normalizeH="0" baseline="0" noProof="1">
              <a:ln w="22225">
                <a:solidFill>
                  <a:schemeClr val="accent2"/>
                </a:solidFill>
                <a:prstDash val="solid"/>
              </a:ln>
              <a:solidFill>
                <a:schemeClr val="accent2">
                  <a:lumMod val="40000"/>
                  <a:lumOff val="60000"/>
                </a:schemeClr>
              </a:solidFill>
              <a:latin typeface="宋体" panose="02010600030101010101" pitchFamily="2" charset="-122"/>
              <a:ea typeface="宋体" panose="02010600030101010101" pitchFamily="2" charset="-122"/>
              <a:cs typeface="+mn-cs"/>
            </a:endParaRPr>
          </a:p>
        </p:txBody>
      </p:sp>
      <p:pic>
        <p:nvPicPr>
          <p:cNvPr id="7172" name="Picture 10" descr="DEY010"/>
          <p:cNvPicPr>
            <a:picLocks noChangeAspect="1"/>
          </p:cNvPicPr>
          <p:nvPr/>
        </p:nvPicPr>
        <p:blipFill>
          <a:blip r:embed="rId1"/>
          <a:stretch>
            <a:fillRect/>
          </a:stretch>
        </p:blipFill>
        <p:spPr>
          <a:xfrm>
            <a:off x="2035810" y="4616450"/>
            <a:ext cx="3440113" cy="1855788"/>
          </a:xfrm>
          <a:prstGeom prst="rect">
            <a:avLst/>
          </a:prstGeom>
          <a:noFill/>
          <a:ln w="9525">
            <a:noFill/>
          </a:ln>
        </p:spPr>
      </p:pic>
      <p:pic>
        <p:nvPicPr>
          <p:cNvPr id="7173" name="Picture 9" descr="1509406_893933"/>
          <p:cNvPicPr>
            <a:picLocks noChangeAspect="1"/>
          </p:cNvPicPr>
          <p:nvPr/>
        </p:nvPicPr>
        <p:blipFill>
          <a:blip r:embed="rId2"/>
          <a:stretch>
            <a:fillRect/>
          </a:stretch>
        </p:blipFill>
        <p:spPr>
          <a:xfrm>
            <a:off x="6582410" y="4616450"/>
            <a:ext cx="3495675" cy="185578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Rectangle 2"/>
          <p:cNvSpPr>
            <a:spLocks noGrp="1" noChangeArrowheads="1"/>
          </p:cNvSpPr>
          <p:nvPr>
            <p:ph idx="1"/>
          </p:nvPr>
        </p:nvSpPr>
        <p:spPr>
          <a:xfrm>
            <a:off x="1094423" y="642938"/>
            <a:ext cx="9520238" cy="557212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当时有个当郡决曹的</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于公</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受理了这一案件，他得知孝妇敬养婆婆十几年，又经过调查断定孝妇的婆婆是自杀，于是如实禀报了。</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但太守却不听</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于公</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的正确意见，坚持判孝妇死刑。于公十分痛心，他抱着卷宗在公堂上大哭，然后辞职回家，最后太守竟然杀了孝妇。恰好东海郡在此后连续大旱了三年，新的太守上任后，</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于公</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主动向他陈述了孝妇冤案，并说大旱的原因是因为屈杀了孝妇。新太守便杀牛率众到孝妇冢前祭典，并为孝妇昭雪，此时天空忽然下起大雪，此后三年这里风调雨顺。</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8850">
                                            <p:txEl>
                                              <p:charRg st="0" end="63"/>
                                            </p:txEl>
                                          </p:spTgt>
                                        </p:tgtEl>
                                        <p:attrNameLst>
                                          <p:attrName>style.visibility</p:attrName>
                                        </p:attrNameLst>
                                      </p:cBhvr>
                                      <p:to>
                                        <p:strVal val="visible"/>
                                      </p:to>
                                    </p:set>
                                    <p:anim calcmode="lin" valueType="num">
                                      <p:cBhvr>
                                        <p:cTn id="7" dur="1000" fill="hold"/>
                                        <p:tgtEl>
                                          <p:spTgt spid="78850">
                                            <p:txEl>
                                              <p:charRg st="0" end="63"/>
                                            </p:txEl>
                                          </p:spTgt>
                                        </p:tgtEl>
                                        <p:attrNameLst>
                                          <p:attrName>ppt_w</p:attrName>
                                        </p:attrNameLst>
                                      </p:cBhvr>
                                      <p:tavLst>
                                        <p:tav tm="0">
                                          <p:val>
                                            <p:strVal val="#ppt_w*0.70"/>
                                          </p:val>
                                        </p:tav>
                                        <p:tav tm="100000">
                                          <p:val>
                                            <p:strVal val="#ppt_w"/>
                                          </p:val>
                                        </p:tav>
                                      </p:tavLst>
                                    </p:anim>
                                    <p:anim calcmode="lin" valueType="num">
                                      <p:cBhvr>
                                        <p:cTn id="8" dur="1000" fill="hold"/>
                                        <p:tgtEl>
                                          <p:spTgt spid="78850">
                                            <p:txEl>
                                              <p:charRg st="0" end="63"/>
                                            </p:txEl>
                                          </p:spTgt>
                                        </p:tgtEl>
                                        <p:attrNameLst>
                                          <p:attrName>ppt_h</p:attrName>
                                        </p:attrNameLst>
                                      </p:cBhvr>
                                      <p:tavLst>
                                        <p:tav tm="0">
                                          <p:val>
                                            <p:strVal val="#ppt_h"/>
                                          </p:val>
                                        </p:tav>
                                        <p:tav tm="100000">
                                          <p:val>
                                            <p:strVal val="#ppt_h"/>
                                          </p:val>
                                        </p:tav>
                                      </p:tavLst>
                                    </p:anim>
                                    <p:animEffect transition="in" filter="fade">
                                      <p:cBhvr>
                                        <p:cTn id="9" dur="1000"/>
                                        <p:tgtEl>
                                          <p:spTgt spid="78850">
                                            <p:txEl>
                                              <p:charRg st="0" end="6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8850">
                                            <p:txEl>
                                              <p:charRg st="63" end="228"/>
                                            </p:txEl>
                                          </p:spTgt>
                                        </p:tgtEl>
                                        <p:attrNameLst>
                                          <p:attrName>style.visibility</p:attrName>
                                        </p:attrNameLst>
                                      </p:cBhvr>
                                      <p:to>
                                        <p:strVal val="visible"/>
                                      </p:to>
                                    </p:set>
                                    <p:anim calcmode="lin" valueType="num">
                                      <p:cBhvr>
                                        <p:cTn id="14" dur="1000" fill="hold"/>
                                        <p:tgtEl>
                                          <p:spTgt spid="78850">
                                            <p:txEl>
                                              <p:charRg st="63" end="228"/>
                                            </p:txEl>
                                          </p:spTgt>
                                        </p:tgtEl>
                                        <p:attrNameLst>
                                          <p:attrName>ppt_w</p:attrName>
                                        </p:attrNameLst>
                                      </p:cBhvr>
                                      <p:tavLst>
                                        <p:tav tm="0">
                                          <p:val>
                                            <p:strVal val="#ppt_w*0.70"/>
                                          </p:val>
                                        </p:tav>
                                        <p:tav tm="100000">
                                          <p:val>
                                            <p:strVal val="#ppt_w"/>
                                          </p:val>
                                        </p:tav>
                                      </p:tavLst>
                                    </p:anim>
                                    <p:anim calcmode="lin" valueType="num">
                                      <p:cBhvr>
                                        <p:cTn id="15" dur="1000" fill="hold"/>
                                        <p:tgtEl>
                                          <p:spTgt spid="78850">
                                            <p:txEl>
                                              <p:charRg st="63" end="228"/>
                                            </p:txEl>
                                          </p:spTgt>
                                        </p:tgtEl>
                                        <p:attrNameLst>
                                          <p:attrName>ppt_h</p:attrName>
                                        </p:attrNameLst>
                                      </p:cBhvr>
                                      <p:tavLst>
                                        <p:tav tm="0">
                                          <p:val>
                                            <p:strVal val="#ppt_h"/>
                                          </p:val>
                                        </p:tav>
                                        <p:tav tm="100000">
                                          <p:val>
                                            <p:strVal val="#ppt_h"/>
                                          </p:val>
                                        </p:tav>
                                      </p:tavLst>
                                    </p:anim>
                                    <p:animEffect transition="in" filter="fade">
                                      <p:cBhvr>
                                        <p:cTn id="16" dur="1000"/>
                                        <p:tgtEl>
                                          <p:spTgt spid="78850">
                                            <p:txEl>
                                              <p:charRg st="63"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8" name="Rectangle 2"/>
          <p:cNvSpPr>
            <a:spLocks noGrp="1" noChangeArrowheads="1"/>
          </p:cNvSpPr>
          <p:nvPr>
            <p:ph idx="1"/>
          </p:nvPr>
        </p:nvSpPr>
        <p:spPr>
          <a:xfrm>
            <a:off x="1094423" y="630238"/>
            <a:ext cx="9756775" cy="5026025"/>
          </a:xfrm>
        </p:spPr>
        <p:txBody>
          <a:bodyPr vert="horz" wrap="square" lIns="91440" tIns="45720" rIns="91440" bIns="45720" numCol="1" anchor="t" anchorCtr="0" compatLnSpc="1"/>
          <a:lstStyle/>
          <a:p>
            <a:pPr marL="342900" marR="0" lvl="0" indent="-342900" algn="l" defTabSz="914400" rtl="0" eaLnBrk="1" fontAlgn="base" latinLnBrk="0" hangingPunct="1">
              <a:lnSpc>
                <a:spcPts val="3840"/>
              </a:lnSpc>
              <a:spcBef>
                <a:spcPct val="20000"/>
              </a:spcBef>
              <a:spcAft>
                <a:spcPct val="0"/>
              </a:spcAft>
              <a:buClrTx/>
              <a:buSzTx/>
              <a:buFont typeface="Wingdings" panose="05000000000000000000" pitchFamily="2" charset="2"/>
              <a:buNone/>
              <a:defRPr/>
            </a:pP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斗转星移，东海孝妇的故事在民间越传越广，最后经历代劳动人民的口头加工，变成的最流行的说法是：</a:t>
            </a:r>
            <a:r>
              <a:rPr kumimoji="0" lang="zh-CN" altLang="en-US" sz="3200" b="1" i="0" u="none" strike="noStrike" kern="0" cap="none" spc="0" normalizeH="0" baseline="0" noProof="0" dirty="0" smtClean="0">
                <a:ln>
                  <a:noFill/>
                </a:ln>
                <a:solidFill>
                  <a:srgbClr val="0000FF"/>
                </a:solidFill>
                <a:effectLst/>
                <a:uLnTx/>
                <a:uFillTx/>
                <a:latin typeface="+mn-ea"/>
                <a:ea typeface="+mn-ea"/>
                <a:cs typeface="+mn-cs"/>
              </a:rPr>
              <a:t>孝妇在临死的时候当众说：“我如果有罪，死而无冤，血当下流；如果有冤</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血当逆流，大旱三年。”</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当孝妇被行刑时，一腔白血直冲云天，流淌成河，最后在郯城西南一地方汇成一大片水洼，被称为白血汪。白血汪面积至今达十亩，紧靠汪边的村庄因此而叫白血汪，直到五十年代那里才更名为</a:t>
            </a: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白溪汪</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。至元代，戏剧家关汉卿便据此故事写成了其流传千古的悲剧</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窦娥冤</a:t>
            </a:r>
            <a:r>
              <a:rPr kumimoji="0" lang="en-US" altLang="zh-CN" sz="3200" b="1" i="0" u="none" strike="noStrike" kern="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 </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0898">
                                            <p:txEl>
                                              <p:charRg st="0" end="219"/>
                                            </p:txEl>
                                          </p:spTgt>
                                        </p:tgtEl>
                                        <p:attrNameLst>
                                          <p:attrName>style.visibility</p:attrName>
                                        </p:attrNameLst>
                                      </p:cBhvr>
                                      <p:to>
                                        <p:strVal val="visible"/>
                                      </p:to>
                                    </p:set>
                                    <p:anim calcmode="lin" valueType="num">
                                      <p:cBhvr>
                                        <p:cTn id="7" dur="1000" fill="hold"/>
                                        <p:tgtEl>
                                          <p:spTgt spid="80898">
                                            <p:txEl>
                                              <p:charRg st="0" end="219"/>
                                            </p:txEl>
                                          </p:spTgt>
                                        </p:tgtEl>
                                        <p:attrNameLst>
                                          <p:attrName>ppt_w</p:attrName>
                                        </p:attrNameLst>
                                      </p:cBhvr>
                                      <p:tavLst>
                                        <p:tav tm="0">
                                          <p:val>
                                            <p:strVal val="#ppt_w*0.70"/>
                                          </p:val>
                                        </p:tav>
                                        <p:tav tm="100000">
                                          <p:val>
                                            <p:strVal val="#ppt_w"/>
                                          </p:val>
                                        </p:tav>
                                      </p:tavLst>
                                    </p:anim>
                                    <p:anim calcmode="lin" valueType="num">
                                      <p:cBhvr>
                                        <p:cTn id="8" dur="1000" fill="hold"/>
                                        <p:tgtEl>
                                          <p:spTgt spid="80898">
                                            <p:txEl>
                                              <p:charRg st="0" end="219"/>
                                            </p:txEl>
                                          </p:spTgt>
                                        </p:tgtEl>
                                        <p:attrNameLst>
                                          <p:attrName>ppt_h</p:attrName>
                                        </p:attrNameLst>
                                      </p:cBhvr>
                                      <p:tavLst>
                                        <p:tav tm="0">
                                          <p:val>
                                            <p:strVal val="#ppt_h"/>
                                          </p:val>
                                        </p:tav>
                                        <p:tav tm="100000">
                                          <p:val>
                                            <p:strVal val="#ppt_h"/>
                                          </p:val>
                                        </p:tav>
                                      </p:tavLst>
                                    </p:anim>
                                    <p:animEffect transition="in" filter="fade">
                                      <p:cBhvr>
                                        <p:cTn id="9" dur="1000"/>
                                        <p:tgtEl>
                                          <p:spTgt spid="80898">
                                            <p:txEl>
                                              <p:charRg st="0" end="2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2"/>
          <p:cNvSpPr/>
          <p:nvPr/>
        </p:nvSpPr>
        <p:spPr>
          <a:xfrm>
            <a:off x="1559560" y="1909763"/>
            <a:ext cx="9072563" cy="144526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0" dirty="0">
                <a:ln>
                  <a:noFill/>
                </a:ln>
                <a:solidFill>
                  <a:srgbClr val="FF0000"/>
                </a:solidFill>
                <a:effectLst/>
                <a:uLnTx/>
                <a:uFillTx/>
                <a:latin typeface="+mn-ea"/>
                <a:ea typeface="+mn-ea"/>
                <a:cs typeface="+mj-cs"/>
              </a:rPr>
              <a:t>    </a:t>
            </a:r>
            <a:r>
              <a:rPr kumimoji="0" lang="zh-CN" altLang="en-US" sz="4400" b="1" i="0" u="none" strike="noStrike" kern="1200" cap="none" spc="0" normalizeH="0" baseline="0" noProof="0" dirty="0">
                <a:ln>
                  <a:noFill/>
                </a:ln>
                <a:solidFill>
                  <a:schemeClr val="tx1"/>
                </a:solidFill>
                <a:effectLst/>
                <a:uLnTx/>
                <a:uFillTx/>
                <a:latin typeface="+mn-ea"/>
                <a:ea typeface="+mn-ea"/>
                <a:cs typeface="+mj-cs"/>
              </a:rPr>
              <a:t>请大家结合课下注释细读课文</a:t>
            </a:r>
            <a:r>
              <a:rPr kumimoji="0" lang="zh-CN" altLang="en-US" sz="4400" b="1" i="0" u="none" strike="noStrike" kern="1200" cap="none" spc="0" normalizeH="0" baseline="0" noProof="0" dirty="0">
                <a:ln>
                  <a:noFill/>
                </a:ln>
                <a:solidFill>
                  <a:srgbClr val="FF0000"/>
                </a:solidFill>
                <a:effectLst/>
                <a:uLnTx/>
                <a:uFillTx/>
                <a:latin typeface="+mn-ea"/>
                <a:ea typeface="+mn-ea"/>
                <a:cs typeface="+mj-cs"/>
              </a:rPr>
              <a:t>并概括楔子和每一折的故事情节。</a:t>
            </a:r>
            <a:endParaRPr kumimoji="0" lang="zh-CN" altLang="en-US" sz="4400" b="1" i="0" u="none" strike="noStrike" kern="1200" cap="none" spc="0" normalizeH="0" baseline="0" noProof="0" dirty="0">
              <a:ln>
                <a:noFill/>
              </a:ln>
              <a:solidFill>
                <a:srgbClr val="FF0000"/>
              </a:solidFill>
              <a:effectLst/>
              <a:uLnTx/>
              <a:uFillTx/>
              <a:latin typeface="+mn-ea"/>
              <a:ea typeface="+mn-ea"/>
              <a:cs typeface="+mj-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Picture 2" descr="图片1a"/>
          <p:cNvPicPr>
            <a:picLocks noChangeAspect="1"/>
          </p:cNvPicPr>
          <p:nvPr/>
        </p:nvPicPr>
        <p:blipFill>
          <a:blip r:embed="rId1"/>
          <a:stretch>
            <a:fillRect/>
          </a:stretch>
        </p:blipFill>
        <p:spPr>
          <a:xfrm>
            <a:off x="880110" y="285750"/>
            <a:ext cx="2859088" cy="2143125"/>
          </a:xfrm>
          <a:prstGeom prst="rect">
            <a:avLst/>
          </a:prstGeom>
          <a:noFill/>
          <a:ln w="9525">
            <a:noFill/>
          </a:ln>
        </p:spPr>
      </p:pic>
      <p:sp>
        <p:nvSpPr>
          <p:cNvPr id="56323" name="WordArt 3"/>
          <p:cNvSpPr>
            <a:spLocks noTextEdit="1"/>
          </p:cNvSpPr>
          <p:nvPr/>
        </p:nvSpPr>
        <p:spPr>
          <a:xfrm rot="5400000">
            <a:off x="1081723" y="798513"/>
            <a:ext cx="1447800" cy="993775"/>
          </a:xfrm>
          <a:prstGeom prst="rect">
            <a:avLst/>
          </a:prstGeom>
        </p:spPr>
        <p:txBody>
          <a:bodyPr vert="eaVert" wrap="none" fromWordArt="1">
            <a:prstTxWarp prst="textCanDown">
              <a:avLst>
                <a:gd name="adj" fmla="val 14287"/>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理清</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56324" name="WordArt 4"/>
          <p:cNvSpPr>
            <a:spLocks noTextEdit="1"/>
          </p:cNvSpPr>
          <p:nvPr/>
        </p:nvSpPr>
        <p:spPr>
          <a:xfrm rot="5400000">
            <a:off x="2008823" y="798513"/>
            <a:ext cx="1447800" cy="990600"/>
          </a:xfrm>
          <a:prstGeom prst="rect">
            <a:avLst/>
          </a:prstGeom>
        </p:spPr>
        <p:txBody>
          <a:bodyPr vert="eaVert" wrap="none" fromWordArt="1">
            <a:prstTxWarp prst="textCanUp">
              <a:avLst>
                <a:gd name="adj" fmla="val 85713"/>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情节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pic>
        <p:nvPicPr>
          <p:cNvPr id="56325" name="Picture 6" descr="未命名-14"/>
          <p:cNvPicPr>
            <a:picLocks noChangeAspect="1"/>
          </p:cNvPicPr>
          <p:nvPr/>
        </p:nvPicPr>
        <p:blipFill>
          <a:blip r:embed="rId2"/>
          <a:stretch>
            <a:fillRect/>
          </a:stretch>
        </p:blipFill>
        <p:spPr>
          <a:xfrm>
            <a:off x="8908098" y="3462338"/>
            <a:ext cx="2606675" cy="2938462"/>
          </a:xfrm>
          <a:prstGeom prst="rect">
            <a:avLst/>
          </a:prstGeom>
          <a:noFill/>
          <a:ln w="9525">
            <a:noFill/>
          </a:ln>
        </p:spPr>
      </p:pic>
      <p:sp>
        <p:nvSpPr>
          <p:cNvPr id="23559" name="Rectangle 7"/>
          <p:cNvSpPr/>
          <p:nvPr/>
        </p:nvSpPr>
        <p:spPr>
          <a:xfrm>
            <a:off x="4023360" y="857726"/>
            <a:ext cx="6637020" cy="953135"/>
          </a:xfrm>
          <a:prstGeom prst="rect">
            <a:avLst/>
          </a:prstGeom>
          <a:solidFill>
            <a:schemeClr val="bg1"/>
          </a:solidFill>
          <a:ln w="9525" cap="flat" cmpd="sng">
            <a:solidFill>
              <a:srgbClr val="663300"/>
            </a:solidFill>
            <a:prstDash val="solid"/>
            <a:miter/>
            <a:headEnd type="none" w="med" len="med"/>
            <a:tailEnd type="none" w="med" len="med"/>
          </a:ln>
          <a:effectLst>
            <a:outerShdw dist="35921" dir="2699999" algn="ctr" rotWithShape="0">
              <a:schemeClr val="bg2"/>
            </a:outerShdw>
          </a:effectLst>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00FF"/>
                </a:solidFill>
                <a:latin typeface="楷体_GB2312" pitchFamily="49" charset="-122"/>
                <a:ea typeface="楷体_GB2312" pitchFamily="49" charset="-122"/>
              </a:rPr>
              <a:t>楔子：主要人物</a:t>
            </a:r>
            <a:endParaRPr lang="zh-CN" altLang="en-US" sz="2800" b="1" dirty="0">
              <a:solidFill>
                <a:srgbClr val="0000FF"/>
              </a:solidFill>
              <a:latin typeface="楷体_GB2312" pitchFamily="49" charset="-122"/>
              <a:ea typeface="楷体_GB2312" pitchFamily="49" charset="-122"/>
            </a:endParaRPr>
          </a:p>
          <a:p>
            <a:pPr marL="0" lvl="0" indent="0" eaLnBrk="1" hangingPunct="1">
              <a:spcBef>
                <a:spcPct val="0"/>
              </a:spcBef>
              <a:buNone/>
            </a:pPr>
            <a:r>
              <a:rPr lang="zh-CN" altLang="en-US" sz="2800" b="1" dirty="0">
                <a:latin typeface="楷体_GB2312" pitchFamily="49" charset="-122"/>
                <a:ea typeface="楷体_GB2312" pitchFamily="49" charset="-122"/>
              </a:rPr>
              <a:t>（       ）、（       ）、（      ）</a:t>
            </a:r>
            <a:endParaRPr lang="zh-CN" altLang="en-US" sz="2800" b="1" dirty="0">
              <a:latin typeface="楷体_GB2312" pitchFamily="49" charset="-122"/>
              <a:ea typeface="楷体_GB2312" pitchFamily="49" charset="-122"/>
            </a:endParaRPr>
          </a:p>
        </p:txBody>
      </p:sp>
      <p:sp>
        <p:nvSpPr>
          <p:cNvPr id="23560" name="Rectangle 8"/>
          <p:cNvSpPr/>
          <p:nvPr/>
        </p:nvSpPr>
        <p:spPr>
          <a:xfrm>
            <a:off x="4437698" y="1354138"/>
            <a:ext cx="13890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蔡婆婆</a:t>
            </a:r>
            <a:endParaRPr lang="zh-CN" altLang="en-US" sz="2400" b="1" dirty="0">
              <a:solidFill>
                <a:srgbClr val="CC0000"/>
              </a:solidFill>
              <a:ea typeface="楷体_GB2312" pitchFamily="49" charset="-122"/>
            </a:endParaRPr>
          </a:p>
        </p:txBody>
      </p:sp>
      <p:sp>
        <p:nvSpPr>
          <p:cNvPr id="23561" name="Rectangle 9"/>
          <p:cNvSpPr/>
          <p:nvPr/>
        </p:nvSpPr>
        <p:spPr>
          <a:xfrm>
            <a:off x="6847523" y="1316038"/>
            <a:ext cx="13874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窦天章</a:t>
            </a:r>
            <a:endParaRPr lang="zh-CN" altLang="en-US" sz="2400" b="1" dirty="0">
              <a:solidFill>
                <a:srgbClr val="CC0000"/>
              </a:solidFill>
              <a:ea typeface="楷体_GB2312" pitchFamily="49" charset="-122"/>
            </a:endParaRPr>
          </a:p>
        </p:txBody>
      </p:sp>
      <p:sp>
        <p:nvSpPr>
          <p:cNvPr id="23562" name="Rectangle 10"/>
          <p:cNvSpPr/>
          <p:nvPr/>
        </p:nvSpPr>
        <p:spPr>
          <a:xfrm>
            <a:off x="9254173" y="1354138"/>
            <a:ext cx="10715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端 云 </a:t>
            </a:r>
            <a:endParaRPr lang="zh-CN" altLang="en-US" sz="2400" b="1" dirty="0">
              <a:solidFill>
                <a:srgbClr val="CC0000"/>
              </a:solidFill>
              <a:ea typeface="楷体_GB2312" pitchFamily="49" charset="-122"/>
            </a:endParaRPr>
          </a:p>
        </p:txBody>
      </p:sp>
      <p:sp>
        <p:nvSpPr>
          <p:cNvPr id="23563" name="Rectangle 11"/>
          <p:cNvSpPr>
            <a:spLocks noChangeArrowheads="1"/>
          </p:cNvSpPr>
          <p:nvPr/>
        </p:nvSpPr>
        <p:spPr bwMode="auto">
          <a:xfrm>
            <a:off x="1094423" y="2286477"/>
            <a:ext cx="9663430" cy="3969385"/>
          </a:xfrm>
          <a:prstGeom prst="rect">
            <a:avLst/>
          </a:prstGeom>
          <a:noFill/>
          <a:ln w="9525">
            <a:noFill/>
            <a:miter lim="800000"/>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梗概：</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蔡婆婆和</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8</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岁的儿子相依为命，家里比较有钱，职业是</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一个放高利贷的老婆婆。穷酸书生窦天章因（       ）所以</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两年前借了蔡婆婆的钱，连本代利</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40</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两银子没有能</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力偿还。所以就决定将（        ）卖给蔡婆婆</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抵债。端云</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岁死了母亲，生的漂亮、性情善良，</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很讨蔡婆婆喜欢，于是将端云收养，将来做自己</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的（     ）。并且给他改名叫作（    ）。还额</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外给了窦天章</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10</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两银子作为应考用的盘缠。窦</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天章很是感激。</a:t>
            </a:r>
            <a:r>
              <a:rPr kumimoji="0" lang="zh-CN" altLang="en-US" sz="28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23564" name="Rectangle 12"/>
          <p:cNvSpPr/>
          <p:nvPr/>
        </p:nvSpPr>
        <p:spPr>
          <a:xfrm>
            <a:off x="8168323" y="2786063"/>
            <a:ext cx="17160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进京赶考</a:t>
            </a:r>
            <a:endParaRPr lang="zh-CN" altLang="en-US" sz="2400" b="1" dirty="0">
              <a:solidFill>
                <a:srgbClr val="CC0000"/>
              </a:solidFill>
              <a:ea typeface="楷体_GB2312" pitchFamily="49" charset="-122"/>
            </a:endParaRPr>
          </a:p>
        </p:txBody>
      </p:sp>
      <p:sp>
        <p:nvSpPr>
          <p:cNvPr id="23565" name="Rectangle 13"/>
          <p:cNvSpPr/>
          <p:nvPr/>
        </p:nvSpPr>
        <p:spPr>
          <a:xfrm>
            <a:off x="6668135" y="4929188"/>
            <a:ext cx="96996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窦娥</a:t>
            </a:r>
            <a:endParaRPr lang="zh-CN" altLang="en-US" sz="2400" b="1" dirty="0">
              <a:solidFill>
                <a:srgbClr val="CC0000"/>
              </a:solidFill>
              <a:ea typeface="楷体_GB2312" pitchFamily="49" charset="-122"/>
            </a:endParaRPr>
          </a:p>
        </p:txBody>
      </p:sp>
      <p:sp>
        <p:nvSpPr>
          <p:cNvPr id="23566" name="Rectangle 14"/>
          <p:cNvSpPr/>
          <p:nvPr/>
        </p:nvSpPr>
        <p:spPr>
          <a:xfrm>
            <a:off x="5023485" y="3643313"/>
            <a:ext cx="17160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女儿端云</a:t>
            </a:r>
            <a:endParaRPr lang="zh-CN" altLang="en-US" sz="2400" b="1" dirty="0">
              <a:solidFill>
                <a:srgbClr val="CC0000"/>
              </a:solidFill>
              <a:ea typeface="楷体_GB2312" pitchFamily="49" charset="-122"/>
            </a:endParaRPr>
          </a:p>
        </p:txBody>
      </p:sp>
      <p:sp>
        <p:nvSpPr>
          <p:cNvPr id="23567" name="Rectangle 15"/>
          <p:cNvSpPr/>
          <p:nvPr/>
        </p:nvSpPr>
        <p:spPr>
          <a:xfrm>
            <a:off x="1737360" y="4929188"/>
            <a:ext cx="14462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儿媳妇 </a:t>
            </a:r>
            <a:endParaRPr lang="zh-CN" altLang="en-US" sz="2400" b="1" dirty="0">
              <a:solidFill>
                <a:srgbClr val="CC0000"/>
              </a:solidFill>
              <a:ea typeface="楷体_GB2312"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Horizontal)">
                                      <p:cBhvr>
                                        <p:cTn id="7" dur="500"/>
                                        <p:tgtEl>
                                          <p:spTgt spid="235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323"/>
                                        </p:tgtEl>
                                        <p:attrNameLst>
                                          <p:attrName>style.visibility</p:attrName>
                                        </p:attrNameLst>
                                      </p:cBhvr>
                                      <p:to>
                                        <p:strVal val="visible"/>
                                      </p:to>
                                    </p:set>
                                    <p:animEffect transition="in" filter="fade">
                                      <p:cBhvr>
                                        <p:cTn id="11" dur="1000"/>
                                        <p:tgtEl>
                                          <p:spTgt spid="56323"/>
                                        </p:tgtEl>
                                      </p:cBhvr>
                                    </p:animEffect>
                                  </p:childTnLst>
                                </p:cTn>
                              </p:par>
                              <p:par>
                                <p:cTn id="12" presetID="10" presetClass="entr" presetSubtype="0" fill="hold" nodeType="withEffect">
                                  <p:stCondLst>
                                    <p:cond delay="0"/>
                                  </p:stCondLst>
                                  <p:childTnLst>
                                    <p:set>
                                      <p:cBhvr>
                                        <p:cTn id="13" dur="1" fill="hold">
                                          <p:stCondLst>
                                            <p:cond delay="0"/>
                                          </p:stCondLst>
                                        </p:cTn>
                                        <p:tgtEl>
                                          <p:spTgt spid="56324"/>
                                        </p:tgtEl>
                                        <p:attrNameLst>
                                          <p:attrName>style.visibility</p:attrName>
                                        </p:attrNameLst>
                                      </p:cBhvr>
                                      <p:to>
                                        <p:strVal val="visible"/>
                                      </p:to>
                                    </p:set>
                                    <p:animEffect transition="in" filter="fade">
                                      <p:cBhvr>
                                        <p:cTn id="14" dur="1000"/>
                                        <p:tgtEl>
                                          <p:spTgt spid="56324"/>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3559"/>
                                        </p:tgtEl>
                                        <p:attrNameLst>
                                          <p:attrName>style.visibility</p:attrName>
                                        </p:attrNameLst>
                                      </p:cBhvr>
                                      <p:to>
                                        <p:strVal val="visible"/>
                                      </p:to>
                                    </p:set>
                                    <p:animEffect transition="in" filter="slide(fromBottom)">
                                      <p:cBhvr>
                                        <p:cTn id="18" dur="500"/>
                                        <p:tgtEl>
                                          <p:spTgt spid="2355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3560"/>
                                        </p:tgtEl>
                                        <p:attrNameLst>
                                          <p:attrName>style.visibility</p:attrName>
                                        </p:attrNameLst>
                                      </p:cBhvr>
                                      <p:to>
                                        <p:strVal val="visible"/>
                                      </p:to>
                                    </p:set>
                                    <p:animEffect transition="in" filter="slide(fromBottom)">
                                      <p:cBhvr>
                                        <p:cTn id="23" dur="500"/>
                                        <p:tgtEl>
                                          <p:spTgt spid="2356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23561"/>
                                        </p:tgtEl>
                                        <p:attrNameLst>
                                          <p:attrName>style.visibility</p:attrName>
                                        </p:attrNameLst>
                                      </p:cBhvr>
                                      <p:to>
                                        <p:strVal val="visible"/>
                                      </p:to>
                                    </p:set>
                                    <p:animEffect transition="in" filter="slide(fromBottom)">
                                      <p:cBhvr>
                                        <p:cTn id="28" dur="500"/>
                                        <p:tgtEl>
                                          <p:spTgt spid="2356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3562"/>
                                        </p:tgtEl>
                                        <p:attrNameLst>
                                          <p:attrName>style.visibility</p:attrName>
                                        </p:attrNameLst>
                                      </p:cBhvr>
                                      <p:to>
                                        <p:strVal val="visible"/>
                                      </p:to>
                                    </p:set>
                                    <p:animEffect transition="in" filter="slide(fromBottom)">
                                      <p:cBhvr>
                                        <p:cTn id="33" dur="500"/>
                                        <p:tgtEl>
                                          <p:spTgt spid="23562"/>
                                        </p:tgtEl>
                                      </p:cBhvr>
                                    </p:animEffect>
                                  </p:childTnLst>
                                </p:cTn>
                              </p:par>
                            </p:childTnLst>
                          </p:cTn>
                        </p:par>
                        <p:par>
                          <p:cTn id="34" fill="hold">
                            <p:stCondLst>
                              <p:cond delay="500"/>
                            </p:stCondLst>
                            <p:childTnLst>
                              <p:par>
                                <p:cTn id="35" presetID="12" presetClass="entr" presetSubtype="8" fill="hold" grpId="0" nodeType="afterEffect">
                                  <p:stCondLst>
                                    <p:cond delay="0"/>
                                  </p:stCondLst>
                                  <p:childTnLst>
                                    <p:set>
                                      <p:cBhvr>
                                        <p:cTn id="36" dur="1" fill="hold">
                                          <p:stCondLst>
                                            <p:cond delay="0"/>
                                          </p:stCondLst>
                                        </p:cTn>
                                        <p:tgtEl>
                                          <p:spTgt spid="23563"/>
                                        </p:tgtEl>
                                        <p:attrNameLst>
                                          <p:attrName>style.visibility</p:attrName>
                                        </p:attrNameLst>
                                      </p:cBhvr>
                                      <p:to>
                                        <p:strVal val="visible"/>
                                      </p:to>
                                    </p:set>
                                    <p:animEffect transition="in" filter="slide(fromLeft)">
                                      <p:cBhvr>
                                        <p:cTn id="37" dur="500"/>
                                        <p:tgtEl>
                                          <p:spTgt spid="2356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3564"/>
                                        </p:tgtEl>
                                        <p:attrNameLst>
                                          <p:attrName>style.visibility</p:attrName>
                                        </p:attrNameLst>
                                      </p:cBhvr>
                                      <p:to>
                                        <p:strVal val="visible"/>
                                      </p:to>
                                    </p:set>
                                    <p:animEffect transition="in" filter="slide(fromBottom)">
                                      <p:cBhvr>
                                        <p:cTn id="42" dur="500"/>
                                        <p:tgtEl>
                                          <p:spTgt spid="2356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3566"/>
                                        </p:tgtEl>
                                        <p:attrNameLst>
                                          <p:attrName>style.visibility</p:attrName>
                                        </p:attrNameLst>
                                      </p:cBhvr>
                                      <p:to>
                                        <p:strVal val="visible"/>
                                      </p:to>
                                    </p:set>
                                    <p:animEffect transition="in" filter="slide(fromBottom)">
                                      <p:cBhvr>
                                        <p:cTn id="47" dur="500"/>
                                        <p:tgtEl>
                                          <p:spTgt spid="23566"/>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23567"/>
                                        </p:tgtEl>
                                        <p:attrNameLst>
                                          <p:attrName>style.visibility</p:attrName>
                                        </p:attrNameLst>
                                      </p:cBhvr>
                                      <p:to>
                                        <p:strVal val="visible"/>
                                      </p:to>
                                    </p:set>
                                    <p:animEffect transition="in" filter="slide(fromBottom)">
                                      <p:cBhvr>
                                        <p:cTn id="52" dur="500"/>
                                        <p:tgtEl>
                                          <p:spTgt spid="23567"/>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3565"/>
                                        </p:tgtEl>
                                        <p:attrNameLst>
                                          <p:attrName>style.visibility</p:attrName>
                                        </p:attrNameLst>
                                      </p:cBhvr>
                                      <p:to>
                                        <p:strVal val="visible"/>
                                      </p:to>
                                    </p:set>
                                    <p:animEffect transition="in" filter="slide(fromBottom)">
                                      <p:cBhvr>
                                        <p:cTn id="57" dur="500"/>
                                        <p:tgtEl>
                                          <p:spTgt spid="23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ldLvl="0" animBg="1"/>
      <p:bldP spid="23560" grpId="0"/>
      <p:bldP spid="23561" grpId="0"/>
      <p:bldP spid="23562" grpId="0"/>
      <p:bldP spid="23563" grpId="0"/>
      <p:bldP spid="23564" grpId="0"/>
      <p:bldP spid="23565" grpId="0"/>
      <p:bldP spid="23566" grpId="0"/>
      <p:bldP spid="2356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Rectangle 3"/>
          <p:cNvSpPr>
            <a:spLocks noGrp="1"/>
          </p:cNvSpPr>
          <p:nvPr>
            <p:ph type="body" idx="4294967295"/>
          </p:nvPr>
        </p:nvSpPr>
        <p:spPr>
          <a:xfrm>
            <a:off x="1488123" y="4476750"/>
            <a:ext cx="9585325" cy="1760538"/>
          </a:xfrm>
        </p:spPr>
        <p:txBody>
          <a:bodyPr vert="horz" wrap="square" lIns="91440" tIns="45720" rIns="91440" bIns="45720" anchor="t"/>
          <a:p>
            <a:pPr marL="1905" indent="-446405" algn="r">
              <a:spcBef>
                <a:spcPct val="0"/>
              </a:spcBef>
              <a:buNone/>
            </a:pPr>
            <a:r>
              <a:rPr lang="en-US" altLang="zh-CN" b="1" dirty="0">
                <a:solidFill>
                  <a:srgbClr val="0000FF"/>
                </a:solidFill>
              </a:rPr>
              <a:t>       </a:t>
            </a:r>
            <a:r>
              <a:rPr lang="zh-CN" altLang="en-US" b="1" dirty="0"/>
              <a:t>书生窦天章因连本带利欠蔡婆四十两银子被迫把七岁的女儿抵给她做童养媳，然后进京赶考去了。                                                          </a:t>
            </a:r>
            <a:r>
              <a:rPr lang="zh-CN" altLang="en-US" b="1" dirty="0">
                <a:solidFill>
                  <a:srgbClr val="FF0000"/>
                </a:solidFill>
              </a:rPr>
              <a:t>（序幕）</a:t>
            </a:r>
            <a:endParaRPr lang="zh-CN" altLang="en-US" b="1" dirty="0">
              <a:solidFill>
                <a:srgbClr val="FF0000"/>
              </a:solidFill>
            </a:endParaRPr>
          </a:p>
        </p:txBody>
      </p:sp>
      <p:pic>
        <p:nvPicPr>
          <p:cNvPr id="57347" name="Picture 3" descr="12"/>
          <p:cNvPicPr>
            <a:picLocks noChangeAspect="1"/>
          </p:cNvPicPr>
          <p:nvPr/>
        </p:nvPicPr>
        <p:blipFill>
          <a:blip r:embed="rId1"/>
          <a:stretch>
            <a:fillRect/>
          </a:stretch>
        </p:blipFill>
        <p:spPr>
          <a:xfrm>
            <a:off x="1332548" y="412750"/>
            <a:ext cx="3157537" cy="3714750"/>
          </a:xfrm>
          <a:prstGeom prst="rect">
            <a:avLst/>
          </a:prstGeom>
          <a:noFill/>
          <a:ln w="9525">
            <a:noFill/>
          </a:ln>
        </p:spPr>
      </p:pic>
      <p:sp>
        <p:nvSpPr>
          <p:cNvPr id="57348" name="Rectangle 5"/>
          <p:cNvSpPr/>
          <p:nvPr/>
        </p:nvSpPr>
        <p:spPr>
          <a:xfrm>
            <a:off x="5809298" y="549275"/>
            <a:ext cx="3382962"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7200" b="1" dirty="0">
                <a:latin typeface="Times New Roman" panose="02020603050405020304" pitchFamily="18" charset="0"/>
              </a:rPr>
              <a:t>楔   子</a:t>
            </a:r>
            <a:endParaRPr lang="zh-CN" altLang="en-US" sz="7200" b="1" dirty="0">
              <a:latin typeface="Times New Roman" panose="02020603050405020304" pitchFamily="18" charset="0"/>
            </a:endParaRPr>
          </a:p>
        </p:txBody>
      </p:sp>
      <p:sp>
        <p:nvSpPr>
          <p:cNvPr id="52229" name="Rectangle 6"/>
          <p:cNvSpPr/>
          <p:nvPr/>
        </p:nvSpPr>
        <p:spPr>
          <a:xfrm>
            <a:off x="5232398" y="2412683"/>
            <a:ext cx="4464050" cy="645160"/>
          </a:xfrm>
          <a:prstGeom prst="rect">
            <a:avLst/>
          </a:prstGeom>
          <a:noFill/>
          <a:ln w="9525">
            <a:noFill/>
          </a:ln>
        </p:spPr>
        <p:txBody>
          <a:bodyPr anchor="ct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anose="02020603050405020304" pitchFamily="18" charset="0"/>
                <a:ea typeface="宋体" panose="02010600030101010101" pitchFamily="2" charset="-122"/>
                <a:cs typeface="+mn-cs"/>
              </a:rPr>
              <a:t>说明情节，介绍人物</a:t>
            </a:r>
            <a:r>
              <a:rPr kumimoji="0" lang="zh-CN" altLang="en-US" sz="28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anose="02020603050405020304" pitchFamily="18" charset="0"/>
                <a:ea typeface="宋体" panose="02010600030101010101" pitchFamily="2" charset="-122"/>
                <a:cs typeface="+mn-cs"/>
              </a:rPr>
              <a:t> </a:t>
            </a:r>
            <a:endParaRPr kumimoji="0" lang="zh-CN" altLang="en-US" sz="28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Picture 2" descr="图片1a"/>
          <p:cNvPicPr>
            <a:picLocks noChangeAspect="1"/>
          </p:cNvPicPr>
          <p:nvPr/>
        </p:nvPicPr>
        <p:blipFill>
          <a:blip r:embed="rId1"/>
          <a:stretch>
            <a:fillRect/>
          </a:stretch>
        </p:blipFill>
        <p:spPr>
          <a:xfrm>
            <a:off x="676910" y="39688"/>
            <a:ext cx="2774950" cy="2590800"/>
          </a:xfrm>
          <a:prstGeom prst="rect">
            <a:avLst/>
          </a:prstGeom>
          <a:noFill/>
          <a:ln w="9525">
            <a:noFill/>
          </a:ln>
        </p:spPr>
      </p:pic>
      <p:sp>
        <p:nvSpPr>
          <p:cNvPr id="58371" name="WordArt 3"/>
          <p:cNvSpPr>
            <a:spLocks noTextEdit="1"/>
          </p:cNvSpPr>
          <p:nvPr/>
        </p:nvSpPr>
        <p:spPr>
          <a:xfrm rot="5400000">
            <a:off x="810260" y="838200"/>
            <a:ext cx="1447800" cy="993775"/>
          </a:xfrm>
          <a:prstGeom prst="rect">
            <a:avLst/>
          </a:prstGeom>
        </p:spPr>
        <p:txBody>
          <a:bodyPr vert="eaVert" wrap="none" fromWordArt="1">
            <a:prstTxWarp prst="textCanDown">
              <a:avLst>
                <a:gd name="adj" fmla="val 14287"/>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理清</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58372" name="WordArt 4"/>
          <p:cNvSpPr>
            <a:spLocks noTextEdit="1"/>
          </p:cNvSpPr>
          <p:nvPr/>
        </p:nvSpPr>
        <p:spPr>
          <a:xfrm rot="5400000">
            <a:off x="1804035" y="836613"/>
            <a:ext cx="1447800" cy="993775"/>
          </a:xfrm>
          <a:prstGeom prst="rect">
            <a:avLst/>
          </a:prstGeom>
        </p:spPr>
        <p:txBody>
          <a:bodyPr vert="eaVert" wrap="none" fromWordArt="1">
            <a:prstTxWarp prst="textCanUp">
              <a:avLst>
                <a:gd name="adj" fmla="val 85713"/>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情节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24582" name="Rectangle 6"/>
          <p:cNvSpPr>
            <a:spLocks noChangeArrowheads="1"/>
          </p:cNvSpPr>
          <p:nvPr/>
        </p:nvSpPr>
        <p:spPr bwMode="auto">
          <a:xfrm>
            <a:off x="3451860" y="610076"/>
            <a:ext cx="7226300" cy="953135"/>
          </a:xfrm>
          <a:prstGeom prst="rect">
            <a:avLst/>
          </a:prstGeom>
          <a:solidFill>
            <a:schemeClr val="bg1"/>
          </a:solidFill>
          <a:ln w="9525">
            <a:solidFill>
              <a:srgbClr val="663300"/>
            </a:solidFill>
            <a:miter lim="800000"/>
          </a:ln>
          <a:effectLst>
            <a:outerShdw dist="35921" dir="2700000" algn="ctr" rotWithShape="0">
              <a:schemeClr val="bg2"/>
            </a:outerShdw>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第一折：主要人物</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     ）、（           ）（        ）</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24583" name="Rectangle 7"/>
          <p:cNvSpPr/>
          <p:nvPr/>
        </p:nvSpPr>
        <p:spPr>
          <a:xfrm>
            <a:off x="6833235" y="609600"/>
            <a:ext cx="14128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蔡婆婆</a:t>
            </a:r>
            <a:endParaRPr lang="zh-CN" altLang="en-US" sz="2400" b="1" dirty="0">
              <a:solidFill>
                <a:srgbClr val="CC0000"/>
              </a:solidFill>
              <a:ea typeface="楷体_GB2312" pitchFamily="49" charset="-122"/>
            </a:endParaRPr>
          </a:p>
        </p:txBody>
      </p:sp>
      <p:sp>
        <p:nvSpPr>
          <p:cNvPr id="24584" name="Rectangle 8"/>
          <p:cNvSpPr/>
          <p:nvPr/>
        </p:nvSpPr>
        <p:spPr>
          <a:xfrm>
            <a:off x="9301798" y="609600"/>
            <a:ext cx="9429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窦娥</a:t>
            </a:r>
            <a:endParaRPr lang="zh-CN" altLang="en-US" sz="2400" b="1" dirty="0">
              <a:solidFill>
                <a:srgbClr val="CC0000"/>
              </a:solidFill>
              <a:ea typeface="楷体_GB2312" pitchFamily="49" charset="-122"/>
            </a:endParaRPr>
          </a:p>
        </p:txBody>
      </p:sp>
      <p:sp>
        <p:nvSpPr>
          <p:cNvPr id="24585" name="Rectangle 9"/>
          <p:cNvSpPr/>
          <p:nvPr/>
        </p:nvSpPr>
        <p:spPr>
          <a:xfrm>
            <a:off x="3913823" y="1066800"/>
            <a:ext cx="20320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张驴儿父子 </a:t>
            </a:r>
            <a:endParaRPr lang="zh-CN" altLang="en-US" sz="2400" b="1" dirty="0">
              <a:solidFill>
                <a:srgbClr val="CC0000"/>
              </a:solidFill>
              <a:ea typeface="楷体_GB2312" pitchFamily="49" charset="-122"/>
            </a:endParaRPr>
          </a:p>
        </p:txBody>
      </p:sp>
      <p:pic>
        <p:nvPicPr>
          <p:cNvPr id="58377" name="Picture 10" descr="未命名-15"/>
          <p:cNvPicPr>
            <a:picLocks noChangeAspect="1"/>
          </p:cNvPicPr>
          <p:nvPr/>
        </p:nvPicPr>
        <p:blipFill>
          <a:blip r:embed="rId2"/>
          <a:stretch>
            <a:fillRect/>
          </a:stretch>
        </p:blipFill>
        <p:spPr>
          <a:xfrm>
            <a:off x="657860" y="2630488"/>
            <a:ext cx="2581275" cy="3667125"/>
          </a:xfrm>
          <a:prstGeom prst="rect">
            <a:avLst/>
          </a:prstGeom>
          <a:noFill/>
          <a:ln w="9525">
            <a:noFill/>
          </a:ln>
        </p:spPr>
      </p:pic>
      <p:sp>
        <p:nvSpPr>
          <p:cNvPr id="24587" name="Rectangle 11"/>
          <p:cNvSpPr/>
          <p:nvPr/>
        </p:nvSpPr>
        <p:spPr>
          <a:xfrm>
            <a:off x="6633210" y="1066800"/>
            <a:ext cx="14128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赛卢医</a:t>
            </a:r>
            <a:endParaRPr lang="zh-CN" altLang="en-US" sz="2400" b="1" dirty="0">
              <a:solidFill>
                <a:srgbClr val="CC0000"/>
              </a:solidFill>
              <a:ea typeface="楷体_GB2312" pitchFamily="49" charset="-122"/>
            </a:endParaRPr>
          </a:p>
        </p:txBody>
      </p:sp>
      <p:sp>
        <p:nvSpPr>
          <p:cNvPr id="24588" name="Rectangle 12"/>
          <p:cNvSpPr>
            <a:spLocks noChangeArrowheads="1"/>
          </p:cNvSpPr>
          <p:nvPr/>
        </p:nvSpPr>
        <p:spPr bwMode="auto">
          <a:xfrm>
            <a:off x="3024823" y="1995964"/>
            <a:ext cx="7521575" cy="3969385"/>
          </a:xfrm>
          <a:prstGeom prst="rect">
            <a:avLst/>
          </a:prstGeom>
          <a:noFill/>
          <a:ln w="9525">
            <a:noFill/>
            <a:miter lim="800000"/>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梗概：</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蔡婆婆去向（      ）讨债，他无力偿还就想出一个（       ）的主意。正好碰上（         ）撞见，蔡婆婆才幸免遇难。蔡婆婆十分感激，并且在无意中说出了自己家的情况。张驴儿父子遂生歹念</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威逼蔡婆婆和窦娥与他们父子俩（     ），如果不答应就勒死蔡婆婆。无奈之下蔡婆婆将他父子二人带入家中，和窦娥说明缘由后并没有得到窦娥的同情，反而被窦娥说了一顿。 </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24589" name="Rectangle 13"/>
          <p:cNvSpPr/>
          <p:nvPr/>
        </p:nvSpPr>
        <p:spPr>
          <a:xfrm>
            <a:off x="3332798" y="2922588"/>
            <a:ext cx="19097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张驴儿父子</a:t>
            </a:r>
            <a:endParaRPr lang="zh-CN" altLang="en-US" sz="2400" b="1" dirty="0">
              <a:solidFill>
                <a:srgbClr val="CC0000"/>
              </a:solidFill>
              <a:ea typeface="楷体_GB2312" pitchFamily="49" charset="-122"/>
            </a:endParaRPr>
          </a:p>
        </p:txBody>
      </p:sp>
      <p:sp>
        <p:nvSpPr>
          <p:cNvPr id="24590" name="Rectangle 14"/>
          <p:cNvSpPr/>
          <p:nvPr/>
        </p:nvSpPr>
        <p:spPr>
          <a:xfrm>
            <a:off x="5561648" y="2462213"/>
            <a:ext cx="140716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杀人灭口</a:t>
            </a:r>
            <a:endParaRPr lang="zh-CN" altLang="en-US" sz="2400" b="1" dirty="0">
              <a:solidFill>
                <a:srgbClr val="CC0000"/>
              </a:solidFill>
              <a:ea typeface="楷体_GB2312" pitchFamily="49" charset="-122"/>
            </a:endParaRPr>
          </a:p>
        </p:txBody>
      </p:sp>
      <p:sp>
        <p:nvSpPr>
          <p:cNvPr id="24591" name="Rectangle 15"/>
          <p:cNvSpPr/>
          <p:nvPr/>
        </p:nvSpPr>
        <p:spPr>
          <a:xfrm>
            <a:off x="6029960" y="4148138"/>
            <a:ext cx="79502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成亲</a:t>
            </a:r>
            <a:endParaRPr lang="zh-CN" altLang="en-US" sz="2400" b="1" dirty="0">
              <a:solidFill>
                <a:srgbClr val="CC0000"/>
              </a:solidFill>
              <a:ea typeface="楷体_GB2312" pitchFamily="49" charset="-122"/>
            </a:endParaRPr>
          </a:p>
        </p:txBody>
      </p:sp>
      <p:sp>
        <p:nvSpPr>
          <p:cNvPr id="24592" name="Rectangle 16"/>
          <p:cNvSpPr/>
          <p:nvPr/>
        </p:nvSpPr>
        <p:spPr>
          <a:xfrm>
            <a:off x="6229985" y="2000250"/>
            <a:ext cx="110109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赛卢医</a:t>
            </a:r>
            <a:endParaRPr lang="zh-CN" altLang="en-US" sz="2400" b="1" dirty="0">
              <a:solidFill>
                <a:srgbClr val="CC0000"/>
              </a:solidFill>
              <a:ea typeface="楷体_GB2312"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Horizontal)">
                                      <p:cBhvr>
                                        <p:cTn id="7" dur="500"/>
                                        <p:tgtEl>
                                          <p:spTgt spid="2457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4582"/>
                                        </p:tgtEl>
                                        <p:attrNameLst>
                                          <p:attrName>style.visibility</p:attrName>
                                        </p:attrNameLst>
                                      </p:cBhvr>
                                      <p:to>
                                        <p:strVal val="visible"/>
                                      </p:to>
                                    </p:set>
                                    <p:animEffect transition="in" filter="slide(fromBottom)">
                                      <p:cBhvr>
                                        <p:cTn id="11" dur="500"/>
                                        <p:tgtEl>
                                          <p:spTgt spid="2458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4583"/>
                                        </p:tgtEl>
                                        <p:attrNameLst>
                                          <p:attrName>style.visibility</p:attrName>
                                        </p:attrNameLst>
                                      </p:cBhvr>
                                      <p:to>
                                        <p:strVal val="visible"/>
                                      </p:to>
                                    </p:set>
                                    <p:animEffect transition="in" filter="slide(fromBottom)">
                                      <p:cBhvr>
                                        <p:cTn id="16" dur="500"/>
                                        <p:tgtEl>
                                          <p:spTgt spid="2458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4584"/>
                                        </p:tgtEl>
                                        <p:attrNameLst>
                                          <p:attrName>style.visibility</p:attrName>
                                        </p:attrNameLst>
                                      </p:cBhvr>
                                      <p:to>
                                        <p:strVal val="visible"/>
                                      </p:to>
                                    </p:set>
                                    <p:animEffect transition="in" filter="slide(fromBottom)">
                                      <p:cBhvr>
                                        <p:cTn id="21" dur="500"/>
                                        <p:tgtEl>
                                          <p:spTgt spid="24584"/>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4585"/>
                                        </p:tgtEl>
                                        <p:attrNameLst>
                                          <p:attrName>style.visibility</p:attrName>
                                        </p:attrNameLst>
                                      </p:cBhvr>
                                      <p:to>
                                        <p:strVal val="visible"/>
                                      </p:to>
                                    </p:set>
                                    <p:animEffect transition="in" filter="slide(fromBottom)">
                                      <p:cBhvr>
                                        <p:cTn id="26" dur="500"/>
                                        <p:tgtEl>
                                          <p:spTgt spid="2458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4587"/>
                                        </p:tgtEl>
                                        <p:attrNameLst>
                                          <p:attrName>style.visibility</p:attrName>
                                        </p:attrNameLst>
                                      </p:cBhvr>
                                      <p:to>
                                        <p:strVal val="visible"/>
                                      </p:to>
                                    </p:set>
                                    <p:animEffect transition="in" filter="slide(fromBottom)">
                                      <p:cBhvr>
                                        <p:cTn id="31" dur="500"/>
                                        <p:tgtEl>
                                          <p:spTgt spid="2458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grpId="0" nodeType="clickEffect">
                                  <p:stCondLst>
                                    <p:cond delay="0"/>
                                  </p:stCondLst>
                                  <p:childTnLst>
                                    <p:set>
                                      <p:cBhvr>
                                        <p:cTn id="35" dur="1" fill="hold">
                                          <p:stCondLst>
                                            <p:cond delay="0"/>
                                          </p:stCondLst>
                                        </p:cTn>
                                        <p:tgtEl>
                                          <p:spTgt spid="24588"/>
                                        </p:tgtEl>
                                        <p:attrNameLst>
                                          <p:attrName>style.visibility</p:attrName>
                                        </p:attrNameLst>
                                      </p:cBhvr>
                                      <p:to>
                                        <p:strVal val="visible"/>
                                      </p:to>
                                    </p:set>
                                    <p:animEffect transition="in" filter="barn(inHorizontal)">
                                      <p:cBhvr>
                                        <p:cTn id="36" dur="500"/>
                                        <p:tgtEl>
                                          <p:spTgt spid="2458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592"/>
                                        </p:tgtEl>
                                        <p:attrNameLst>
                                          <p:attrName>style.visibility</p:attrName>
                                        </p:attrNameLst>
                                      </p:cBhvr>
                                      <p:to>
                                        <p:strVal val="visible"/>
                                      </p:to>
                                    </p:set>
                                    <p:animEffect transition="in" filter="fade">
                                      <p:cBhvr>
                                        <p:cTn id="41" dur="2000"/>
                                        <p:tgtEl>
                                          <p:spTgt spid="24592"/>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24590"/>
                                        </p:tgtEl>
                                        <p:attrNameLst>
                                          <p:attrName>style.visibility</p:attrName>
                                        </p:attrNameLst>
                                      </p:cBhvr>
                                      <p:to>
                                        <p:strVal val="visible"/>
                                      </p:to>
                                    </p:set>
                                    <p:animEffect transition="in" filter="slide(fromBottom)">
                                      <p:cBhvr>
                                        <p:cTn id="46" dur="500"/>
                                        <p:tgtEl>
                                          <p:spTgt spid="24590"/>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4589"/>
                                        </p:tgtEl>
                                        <p:attrNameLst>
                                          <p:attrName>style.visibility</p:attrName>
                                        </p:attrNameLst>
                                      </p:cBhvr>
                                      <p:to>
                                        <p:strVal val="visible"/>
                                      </p:to>
                                    </p:set>
                                    <p:animEffect transition="in" filter="slide(fromBottom)">
                                      <p:cBhvr>
                                        <p:cTn id="51" dur="500"/>
                                        <p:tgtEl>
                                          <p:spTgt spid="24589"/>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4591"/>
                                        </p:tgtEl>
                                        <p:attrNameLst>
                                          <p:attrName>style.visibility</p:attrName>
                                        </p:attrNameLst>
                                      </p:cBhvr>
                                      <p:to>
                                        <p:strVal val="visible"/>
                                      </p:to>
                                    </p:set>
                                    <p:animEffect transition="in" filter="slide(fromBottom)">
                                      <p:cBhvr>
                                        <p:cTn id="56" dur="500"/>
                                        <p:tgtEl>
                                          <p:spTgt spid="24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animBg="1"/>
      <p:bldP spid="24583" grpId="0"/>
      <p:bldP spid="24584" grpId="0"/>
      <p:bldP spid="24585" grpId="0"/>
      <p:bldP spid="24587" grpId="0"/>
      <p:bldP spid="24588" grpId="0"/>
      <p:bldP spid="24589" grpId="0"/>
      <p:bldP spid="24590" grpId="0"/>
      <p:bldP spid="24591" grpId="0"/>
      <p:bldP spid="2459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0" name="Rectangle 2"/>
          <p:cNvSpPr>
            <a:spLocks noGrp="1"/>
          </p:cNvSpPr>
          <p:nvPr>
            <p:ph type="ctrTitle" idx="4294967295"/>
          </p:nvPr>
        </p:nvSpPr>
        <p:spPr>
          <a:xfrm>
            <a:off x="5399723" y="473075"/>
            <a:ext cx="3059113" cy="746125"/>
          </a:xfrm>
        </p:spPr>
        <p:txBody>
          <a:bodyPr vert="horz" wrap="square" lIns="91440" tIns="45720" rIns="91440" bIns="45720" numCol="1" anchor="ctr" anchorCtr="0" compatLnSpc="1"/>
          <a:lstStyle>
            <a:lvl1pPr lvl="0" algn="ctr">
              <a:defRPr sz="3600">
                <a:effectLst>
                  <a:outerShdw blurRad="38100" dist="38100" dir="2700000">
                    <a:srgbClr val="C0C0C0"/>
                  </a:outerShdw>
                </a:effectLst>
              </a:defRPr>
            </a:lvl1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rPr>
              <a:t>第一折</a:t>
            </a:r>
            <a:endPar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endParaRPr>
          </a:p>
        </p:txBody>
      </p:sp>
      <p:pic>
        <p:nvPicPr>
          <p:cNvPr id="59395" name="Picture 3" descr="12"/>
          <p:cNvPicPr>
            <a:picLocks noChangeAspect="1"/>
          </p:cNvPicPr>
          <p:nvPr/>
        </p:nvPicPr>
        <p:blipFill>
          <a:blip r:embed="rId1"/>
          <a:stretch>
            <a:fillRect/>
          </a:stretch>
        </p:blipFill>
        <p:spPr>
          <a:xfrm>
            <a:off x="1388110" y="201613"/>
            <a:ext cx="3101975" cy="3713162"/>
          </a:xfrm>
          <a:prstGeom prst="rect">
            <a:avLst/>
          </a:prstGeom>
          <a:noFill/>
          <a:ln w="9525">
            <a:noFill/>
          </a:ln>
        </p:spPr>
      </p:pic>
      <p:sp>
        <p:nvSpPr>
          <p:cNvPr id="59396" name="WordArt 4"/>
          <p:cNvSpPr>
            <a:spLocks noTextEdit="1"/>
          </p:cNvSpPr>
          <p:nvPr/>
        </p:nvSpPr>
        <p:spPr>
          <a:xfrm>
            <a:off x="4944110" y="1647825"/>
            <a:ext cx="5292725" cy="1584325"/>
          </a:xfrm>
          <a:prstGeom prst="rect">
            <a:avLst/>
          </a:prstGeom>
        </p:spPr>
        <p:txBody>
          <a:bodyPr wrap="none" fromWordArt="1">
            <a:prstTxWarp prst="textPlain">
              <a:avLst>
                <a:gd name="adj" fmla="val 49204"/>
              </a:avLst>
            </a:prstTxWarp>
            <a:normAutofit lnSpcReduction="20000"/>
          </a:bodyPr>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窦端云嫁入蔡婆家</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张驴儿巧救蔡婆婆</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
        <p:nvSpPr>
          <p:cNvPr id="59397" name="Rectangle 5"/>
          <p:cNvSpPr/>
          <p:nvPr/>
        </p:nvSpPr>
        <p:spPr>
          <a:xfrm>
            <a:off x="1415098" y="3922554"/>
            <a:ext cx="9571037" cy="267525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20000"/>
              </a:lnSpc>
              <a:spcBef>
                <a:spcPct val="0"/>
              </a:spcBef>
              <a:buNone/>
            </a:pPr>
            <a:r>
              <a:rPr lang="zh-CN" altLang="en-US" sz="2800" b="1" dirty="0">
                <a:solidFill>
                  <a:schemeClr val="tx2"/>
                </a:solidFill>
                <a:latin typeface="Times New Roman" panose="02020603050405020304" pitchFamily="18" charset="0"/>
              </a:rPr>
              <a:t>        </a:t>
            </a:r>
            <a:r>
              <a:rPr lang="zh-CN" altLang="en-US" sz="2800" b="1" dirty="0">
                <a:latin typeface="Times New Roman" panose="02020603050405020304" pitchFamily="18" charset="0"/>
              </a:rPr>
              <a:t>庸医赛卢医欠蔡婆十两银子，心生歹意要勒死蔡婆却被张驴儿父子俩撞破，张驴儿乘机逼蔡婆婆媳俩分别嫁给他们父子俩，蔡婆无奈之下答应了，回家后遭到生性刚烈的窦娥的责骂与反对，只好先让张驴儿父子在家中住下。                                              </a:t>
            </a:r>
            <a:r>
              <a:rPr lang="zh-CN" altLang="en-US" sz="2800" b="1" dirty="0">
                <a:solidFill>
                  <a:srgbClr val="FF0000"/>
                </a:solidFill>
                <a:latin typeface="Times New Roman" panose="02020603050405020304" pitchFamily="18" charset="0"/>
              </a:rPr>
              <a:t>（开端）</a:t>
            </a:r>
            <a:endParaRPr lang="zh-CN" altLang="en-US" sz="2800" b="1" dirty="0">
              <a:solidFill>
                <a:srgbClr val="FF0000"/>
              </a:solidFill>
              <a:latin typeface="Times New Roman" panose="02020603050405020304" pitchFamily="18" charset="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0418" name="Picture 2" descr="图片1a"/>
          <p:cNvPicPr>
            <a:picLocks noChangeAspect="1"/>
          </p:cNvPicPr>
          <p:nvPr/>
        </p:nvPicPr>
        <p:blipFill>
          <a:blip r:embed="rId1"/>
          <a:stretch>
            <a:fillRect/>
          </a:stretch>
        </p:blipFill>
        <p:spPr>
          <a:xfrm>
            <a:off x="676910" y="0"/>
            <a:ext cx="2774950" cy="2171700"/>
          </a:xfrm>
          <a:prstGeom prst="rect">
            <a:avLst/>
          </a:prstGeom>
          <a:noFill/>
          <a:ln w="9525">
            <a:noFill/>
          </a:ln>
        </p:spPr>
      </p:pic>
      <p:sp>
        <p:nvSpPr>
          <p:cNvPr id="60419" name="WordArt 3"/>
          <p:cNvSpPr>
            <a:spLocks noTextEdit="1"/>
          </p:cNvSpPr>
          <p:nvPr/>
        </p:nvSpPr>
        <p:spPr>
          <a:xfrm rot="5400000">
            <a:off x="945198" y="588963"/>
            <a:ext cx="1447800" cy="993775"/>
          </a:xfrm>
          <a:prstGeom prst="rect">
            <a:avLst/>
          </a:prstGeom>
        </p:spPr>
        <p:txBody>
          <a:bodyPr vert="eaVert" wrap="none" fromWordArt="1">
            <a:prstTxWarp prst="textCanDown">
              <a:avLst>
                <a:gd name="adj" fmla="val 14287"/>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理清</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60420" name="WordArt 4"/>
          <p:cNvSpPr>
            <a:spLocks noTextEdit="1"/>
          </p:cNvSpPr>
          <p:nvPr/>
        </p:nvSpPr>
        <p:spPr>
          <a:xfrm rot="5400000">
            <a:off x="1837373" y="588963"/>
            <a:ext cx="1447800" cy="993775"/>
          </a:xfrm>
          <a:prstGeom prst="rect">
            <a:avLst/>
          </a:prstGeom>
        </p:spPr>
        <p:txBody>
          <a:bodyPr vert="eaVert" wrap="none" fromWordArt="1">
            <a:prstTxWarp prst="textCanUp">
              <a:avLst>
                <a:gd name="adj" fmla="val 85713"/>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情节</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25606" name="Rectangle 6"/>
          <p:cNvSpPr/>
          <p:nvPr/>
        </p:nvSpPr>
        <p:spPr>
          <a:xfrm>
            <a:off x="3655060" y="715646"/>
            <a:ext cx="7108825" cy="953135"/>
          </a:xfrm>
          <a:prstGeom prst="rect">
            <a:avLst/>
          </a:prstGeom>
          <a:solidFill>
            <a:schemeClr val="bg1"/>
          </a:solidFill>
          <a:ln w="9525" cap="flat" cmpd="sng">
            <a:solidFill>
              <a:srgbClr val="663300"/>
            </a:solidFill>
            <a:prstDash val="solid"/>
            <a:miter/>
            <a:headEnd type="none" w="med" len="med"/>
            <a:tailEnd type="none" w="med" len="med"/>
          </a:ln>
          <a:effectLst>
            <a:outerShdw dist="35921" dir="2699999" algn="ctr" rotWithShape="0">
              <a:schemeClr val="bg2"/>
            </a:outerShdw>
          </a:effectLst>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00FF"/>
                </a:solidFill>
                <a:latin typeface="楷体_GB2312" pitchFamily="49" charset="-122"/>
                <a:ea typeface="楷体_GB2312" pitchFamily="49" charset="-122"/>
              </a:rPr>
              <a:t>第二折：主要人物</a:t>
            </a:r>
            <a:r>
              <a:rPr lang="zh-CN" altLang="en-US" sz="2800" b="1" dirty="0">
                <a:latin typeface="楷体_GB2312" pitchFamily="49" charset="-122"/>
                <a:ea typeface="楷体_GB2312" pitchFamily="49" charset="-122"/>
              </a:rPr>
              <a:t>（       ）（      ）、（            ）（         ）</a:t>
            </a:r>
            <a:endParaRPr lang="zh-CN" altLang="en-US" sz="2800" b="1" dirty="0">
              <a:latin typeface="楷体_GB2312" pitchFamily="49" charset="-122"/>
              <a:ea typeface="楷体_GB2312" pitchFamily="49" charset="-122"/>
            </a:endParaRPr>
          </a:p>
        </p:txBody>
      </p:sp>
      <p:sp>
        <p:nvSpPr>
          <p:cNvPr id="25607" name="Rectangle 7"/>
          <p:cNvSpPr/>
          <p:nvPr/>
        </p:nvSpPr>
        <p:spPr>
          <a:xfrm flipH="1">
            <a:off x="6995160" y="715963"/>
            <a:ext cx="13208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蔡婆婆</a:t>
            </a:r>
            <a:endParaRPr lang="zh-CN" altLang="en-US" sz="2400" b="1" dirty="0">
              <a:solidFill>
                <a:srgbClr val="CC0000"/>
              </a:solidFill>
              <a:ea typeface="楷体_GB2312" pitchFamily="49" charset="-122"/>
            </a:endParaRPr>
          </a:p>
        </p:txBody>
      </p:sp>
      <p:sp>
        <p:nvSpPr>
          <p:cNvPr id="25608" name="Rectangle 8"/>
          <p:cNvSpPr/>
          <p:nvPr/>
        </p:nvSpPr>
        <p:spPr>
          <a:xfrm>
            <a:off x="9000173" y="806450"/>
            <a:ext cx="9286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窦娥</a:t>
            </a:r>
            <a:endParaRPr lang="zh-CN" altLang="en-US" sz="2400" b="1" dirty="0">
              <a:solidFill>
                <a:srgbClr val="CC0000"/>
              </a:solidFill>
              <a:ea typeface="楷体_GB2312" pitchFamily="49" charset="-122"/>
            </a:endParaRPr>
          </a:p>
        </p:txBody>
      </p:sp>
      <p:sp>
        <p:nvSpPr>
          <p:cNvPr id="25609" name="Rectangle 9"/>
          <p:cNvSpPr/>
          <p:nvPr/>
        </p:nvSpPr>
        <p:spPr>
          <a:xfrm>
            <a:off x="4131310" y="1211263"/>
            <a:ext cx="18907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张驴儿父子 </a:t>
            </a:r>
            <a:endParaRPr lang="zh-CN" altLang="en-US" sz="2400" b="1" dirty="0">
              <a:solidFill>
                <a:srgbClr val="CC0000"/>
              </a:solidFill>
              <a:ea typeface="楷体_GB2312" pitchFamily="49" charset="-122"/>
            </a:endParaRPr>
          </a:p>
        </p:txBody>
      </p:sp>
      <p:sp>
        <p:nvSpPr>
          <p:cNvPr id="25610" name="Rectangle 10"/>
          <p:cNvSpPr/>
          <p:nvPr/>
        </p:nvSpPr>
        <p:spPr>
          <a:xfrm>
            <a:off x="7125335" y="1211263"/>
            <a:ext cx="14128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赛卢医</a:t>
            </a:r>
            <a:endParaRPr lang="zh-CN" altLang="en-US" sz="2400" b="1" dirty="0">
              <a:solidFill>
                <a:srgbClr val="CC0000"/>
              </a:solidFill>
              <a:ea typeface="楷体_GB2312" pitchFamily="49" charset="-122"/>
            </a:endParaRPr>
          </a:p>
        </p:txBody>
      </p:sp>
      <p:sp>
        <p:nvSpPr>
          <p:cNvPr id="25611" name="Rectangle 11"/>
          <p:cNvSpPr>
            <a:spLocks noChangeArrowheads="1"/>
          </p:cNvSpPr>
          <p:nvPr/>
        </p:nvSpPr>
        <p:spPr bwMode="auto">
          <a:xfrm>
            <a:off x="829310" y="2171383"/>
            <a:ext cx="9934575" cy="3969385"/>
          </a:xfrm>
          <a:prstGeom prst="rect">
            <a:avLst/>
          </a:prstGeom>
          <a:noFill/>
          <a:ln w="9525">
            <a:noFill/>
            <a:miter lim="800000"/>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梗概：</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赛卢医害怕再生事端，于是准备放弃行医到涿州（      ）去。碰巧，得妻心切的张驴儿想要通（          ）独占窦娥。于是到赛那里来买毒药。一开始赛不肯给，后来被张驴儿威胁说如果不给就将他（           ）的事情揭穿。有一天，蔡婆婆想喝（        ），张驴儿见机会来了，待窦娥熬好后将毒药放入其中。没成想蔡婆（                ），就让与张驴儿的父亲吃掉了。张驴儿的父亲因此毒发身亡。张驴儿恶人先告状将（     ）告上衙门，审案的官人不辨是非，收了张驴儿的钱财就匆忙判案。结果一桩</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冤案</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诞生了。</a:t>
            </a:r>
            <a:r>
              <a:rPr kumimoji="0" lang="zh-CN" altLang="en-US" sz="28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25612" name="Rectangle 12"/>
          <p:cNvSpPr/>
          <p:nvPr/>
        </p:nvSpPr>
        <p:spPr>
          <a:xfrm>
            <a:off x="1313498" y="2581275"/>
            <a:ext cx="110109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卖鼠药</a:t>
            </a:r>
            <a:endParaRPr lang="zh-CN" altLang="en-US" sz="2400" b="1" dirty="0">
              <a:solidFill>
                <a:srgbClr val="CC0000"/>
              </a:solidFill>
              <a:ea typeface="楷体_GB2312" pitchFamily="49" charset="-122"/>
            </a:endParaRPr>
          </a:p>
        </p:txBody>
      </p:sp>
      <p:sp>
        <p:nvSpPr>
          <p:cNvPr id="25613" name="Rectangle 13"/>
          <p:cNvSpPr/>
          <p:nvPr/>
        </p:nvSpPr>
        <p:spPr>
          <a:xfrm>
            <a:off x="8812848" y="2581275"/>
            <a:ext cx="171323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毒死蔡婆婆</a:t>
            </a:r>
            <a:endParaRPr lang="zh-CN" altLang="en-US" sz="2400" b="1" dirty="0">
              <a:solidFill>
                <a:srgbClr val="CC0000"/>
              </a:solidFill>
              <a:ea typeface="楷体_GB2312" pitchFamily="49" charset="-122"/>
            </a:endParaRPr>
          </a:p>
        </p:txBody>
      </p:sp>
      <p:sp>
        <p:nvSpPr>
          <p:cNvPr id="25614" name="Rectangle 14"/>
          <p:cNvSpPr/>
          <p:nvPr/>
        </p:nvSpPr>
        <p:spPr>
          <a:xfrm>
            <a:off x="5820410" y="3478213"/>
            <a:ext cx="22748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预谋害蔡婆婆</a:t>
            </a:r>
            <a:endParaRPr lang="zh-CN" altLang="en-US" sz="2400" b="1" dirty="0">
              <a:solidFill>
                <a:srgbClr val="CC0000"/>
              </a:solidFill>
              <a:ea typeface="楷体_GB2312" pitchFamily="49" charset="-122"/>
            </a:endParaRPr>
          </a:p>
        </p:txBody>
      </p:sp>
      <p:sp>
        <p:nvSpPr>
          <p:cNvPr id="25615" name="Rectangle 15"/>
          <p:cNvSpPr/>
          <p:nvPr/>
        </p:nvSpPr>
        <p:spPr>
          <a:xfrm>
            <a:off x="4707573" y="3924300"/>
            <a:ext cx="110109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羊肠汤</a:t>
            </a:r>
            <a:endParaRPr lang="zh-CN" altLang="en-US" sz="2400" b="1" dirty="0">
              <a:solidFill>
                <a:srgbClr val="CC0000"/>
              </a:solidFill>
              <a:ea typeface="楷体_GB2312" pitchFamily="49" charset="-122"/>
            </a:endParaRPr>
          </a:p>
        </p:txBody>
      </p:sp>
      <p:sp>
        <p:nvSpPr>
          <p:cNvPr id="25616" name="Rectangle 16"/>
          <p:cNvSpPr/>
          <p:nvPr/>
        </p:nvSpPr>
        <p:spPr>
          <a:xfrm>
            <a:off x="7538085" y="4386263"/>
            <a:ext cx="263144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闻到味道说很恶心</a:t>
            </a:r>
            <a:endParaRPr lang="zh-CN" altLang="en-US" sz="2400" b="1" dirty="0">
              <a:solidFill>
                <a:srgbClr val="CC0000"/>
              </a:solidFill>
              <a:ea typeface="楷体_GB2312" pitchFamily="49" charset="-122"/>
            </a:endParaRPr>
          </a:p>
        </p:txBody>
      </p:sp>
      <p:sp>
        <p:nvSpPr>
          <p:cNvPr id="25617" name="Rectangle 17"/>
          <p:cNvSpPr/>
          <p:nvPr/>
        </p:nvSpPr>
        <p:spPr>
          <a:xfrm>
            <a:off x="4258310" y="5207000"/>
            <a:ext cx="79502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CC0000"/>
                </a:solidFill>
                <a:ea typeface="楷体_GB2312" pitchFamily="49" charset="-122"/>
              </a:rPr>
              <a:t>窦娥</a:t>
            </a:r>
            <a:endParaRPr lang="zh-CN" altLang="en-US" sz="2400" b="1" dirty="0">
              <a:solidFill>
                <a:srgbClr val="CC0000"/>
              </a:solidFill>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slide(fromBottom)">
                                      <p:cBhvr>
                                        <p:cTn id="7" dur="500"/>
                                        <p:tgtEl>
                                          <p:spTgt spid="2560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5607"/>
                                        </p:tgtEl>
                                        <p:attrNameLst>
                                          <p:attrName>style.visibility</p:attrName>
                                        </p:attrNameLst>
                                      </p:cBhvr>
                                      <p:to>
                                        <p:strVal val="visible"/>
                                      </p:to>
                                    </p:set>
                                    <p:animEffect transition="in" filter="slide(fromBottom)">
                                      <p:cBhvr>
                                        <p:cTn id="12" dur="500"/>
                                        <p:tgtEl>
                                          <p:spTgt spid="2560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5608"/>
                                        </p:tgtEl>
                                        <p:attrNameLst>
                                          <p:attrName>style.visibility</p:attrName>
                                        </p:attrNameLst>
                                      </p:cBhvr>
                                      <p:to>
                                        <p:strVal val="visible"/>
                                      </p:to>
                                    </p:set>
                                    <p:animEffect transition="in" filter="slide(fromBottom)">
                                      <p:cBhvr>
                                        <p:cTn id="17" dur="500"/>
                                        <p:tgtEl>
                                          <p:spTgt spid="2560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5609"/>
                                        </p:tgtEl>
                                        <p:attrNameLst>
                                          <p:attrName>style.visibility</p:attrName>
                                        </p:attrNameLst>
                                      </p:cBhvr>
                                      <p:to>
                                        <p:strVal val="visible"/>
                                      </p:to>
                                    </p:set>
                                    <p:animEffect transition="in" filter="slide(fromBottom)">
                                      <p:cBhvr>
                                        <p:cTn id="22" dur="500"/>
                                        <p:tgtEl>
                                          <p:spTgt spid="2560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5610"/>
                                        </p:tgtEl>
                                        <p:attrNameLst>
                                          <p:attrName>style.visibility</p:attrName>
                                        </p:attrNameLst>
                                      </p:cBhvr>
                                      <p:to>
                                        <p:strVal val="visible"/>
                                      </p:to>
                                    </p:set>
                                    <p:animEffect transition="in" filter="slide(fromBottom)">
                                      <p:cBhvr>
                                        <p:cTn id="27" dur="500"/>
                                        <p:tgtEl>
                                          <p:spTgt spid="2561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5611"/>
                                        </p:tgtEl>
                                        <p:attrNameLst>
                                          <p:attrName>style.visibility</p:attrName>
                                        </p:attrNameLst>
                                      </p:cBhvr>
                                      <p:to>
                                        <p:strVal val="visible"/>
                                      </p:to>
                                    </p:set>
                                    <p:animEffect transition="in" filter="slide(fromBottom)">
                                      <p:cBhvr>
                                        <p:cTn id="32" dur="500"/>
                                        <p:tgtEl>
                                          <p:spTgt spid="2561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5612"/>
                                        </p:tgtEl>
                                        <p:attrNameLst>
                                          <p:attrName>style.visibility</p:attrName>
                                        </p:attrNameLst>
                                      </p:cBhvr>
                                      <p:to>
                                        <p:strVal val="visible"/>
                                      </p:to>
                                    </p:set>
                                    <p:animEffect transition="in" filter="slide(fromBottom)">
                                      <p:cBhvr>
                                        <p:cTn id="37" dur="500"/>
                                        <p:tgtEl>
                                          <p:spTgt spid="256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5613"/>
                                        </p:tgtEl>
                                        <p:attrNameLst>
                                          <p:attrName>style.visibility</p:attrName>
                                        </p:attrNameLst>
                                      </p:cBhvr>
                                      <p:to>
                                        <p:strVal val="visible"/>
                                      </p:to>
                                    </p:set>
                                    <p:animEffect transition="in" filter="slide(fromBottom)">
                                      <p:cBhvr>
                                        <p:cTn id="42" dur="500"/>
                                        <p:tgtEl>
                                          <p:spTgt spid="2561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5614"/>
                                        </p:tgtEl>
                                        <p:attrNameLst>
                                          <p:attrName>style.visibility</p:attrName>
                                        </p:attrNameLst>
                                      </p:cBhvr>
                                      <p:to>
                                        <p:strVal val="visible"/>
                                      </p:to>
                                    </p:set>
                                    <p:animEffect transition="in" filter="slide(fromBottom)">
                                      <p:cBhvr>
                                        <p:cTn id="47" dur="500"/>
                                        <p:tgtEl>
                                          <p:spTgt spid="25614"/>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25615"/>
                                        </p:tgtEl>
                                        <p:attrNameLst>
                                          <p:attrName>style.visibility</p:attrName>
                                        </p:attrNameLst>
                                      </p:cBhvr>
                                      <p:to>
                                        <p:strVal val="visible"/>
                                      </p:to>
                                    </p:set>
                                    <p:animEffect transition="in" filter="slide(fromBottom)">
                                      <p:cBhvr>
                                        <p:cTn id="52" dur="500"/>
                                        <p:tgtEl>
                                          <p:spTgt spid="25615"/>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5616"/>
                                        </p:tgtEl>
                                        <p:attrNameLst>
                                          <p:attrName>style.visibility</p:attrName>
                                        </p:attrNameLst>
                                      </p:cBhvr>
                                      <p:to>
                                        <p:strVal val="visible"/>
                                      </p:to>
                                    </p:set>
                                    <p:animEffect transition="in" filter="slide(fromBottom)">
                                      <p:cBhvr>
                                        <p:cTn id="57" dur="500"/>
                                        <p:tgtEl>
                                          <p:spTgt spid="25616"/>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25617"/>
                                        </p:tgtEl>
                                        <p:attrNameLst>
                                          <p:attrName>style.visibility</p:attrName>
                                        </p:attrNameLst>
                                      </p:cBhvr>
                                      <p:to>
                                        <p:strVal val="visible"/>
                                      </p:to>
                                    </p:set>
                                    <p:animEffect transition="in" filter="slide(fromBottom)">
                                      <p:cBhvr>
                                        <p:cTn id="62" dur="50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bldLvl="0" animBg="1"/>
      <p:bldP spid="25607" grpId="0"/>
      <p:bldP spid="25608" grpId="0"/>
      <p:bldP spid="25609" grpId="0"/>
      <p:bldP spid="25610" grpId="0"/>
      <p:bldP spid="25611" grpId="0"/>
      <p:bldP spid="25612" grpId="0"/>
      <p:bldP spid="25613" grpId="0"/>
      <p:bldP spid="25614" grpId="0"/>
      <p:bldP spid="25615" grpId="0"/>
      <p:bldP spid="25616" grpId="0"/>
      <p:bldP spid="25617"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274" name="Rectangle 2"/>
          <p:cNvSpPr>
            <a:spLocks noGrp="1"/>
          </p:cNvSpPr>
          <p:nvPr>
            <p:ph type="ctrTitle" idx="4294967295"/>
          </p:nvPr>
        </p:nvSpPr>
        <p:spPr>
          <a:xfrm>
            <a:off x="2089785" y="339725"/>
            <a:ext cx="3573463" cy="920750"/>
          </a:xfrm>
        </p:spPr>
        <p:txBody>
          <a:bodyPr vert="horz" wrap="square" lIns="91440" tIns="45720" rIns="91440" bIns="45720" numCol="1" anchor="ctr" anchorCtr="0" compatLnSpc="1"/>
          <a:lstStyle>
            <a:lvl1pPr lvl="0" algn="ctr">
              <a:defRPr sz="3600">
                <a:effectLst>
                  <a:outerShdw blurRad="38100" dist="38100" dir="2700000">
                    <a:srgbClr val="C0C0C0"/>
                  </a:outerShdw>
                </a:effectLst>
              </a:defRPr>
            </a:lvl1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rPr>
              <a:t>第二折</a:t>
            </a:r>
            <a:endPar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endParaRPr>
          </a:p>
        </p:txBody>
      </p:sp>
      <p:sp>
        <p:nvSpPr>
          <p:cNvPr id="61443" name="WordArt 3"/>
          <p:cNvSpPr>
            <a:spLocks noTextEdit="1"/>
          </p:cNvSpPr>
          <p:nvPr/>
        </p:nvSpPr>
        <p:spPr>
          <a:xfrm>
            <a:off x="1537335" y="1363663"/>
            <a:ext cx="4752975" cy="1439862"/>
          </a:xfrm>
          <a:prstGeom prst="rect">
            <a:avLst/>
          </a:prstGeom>
        </p:spPr>
        <p:txBody>
          <a:bodyPr wrap="none" fromWordArt="1">
            <a:prstTxWarp prst="textPlain">
              <a:avLst>
                <a:gd name="adj" fmla="val 50000"/>
              </a:avLst>
            </a:prstTxWarp>
            <a:normAutofit fontScale="90000" lnSpcReduction="20000"/>
          </a:bodyPr>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张驴儿药死老驴儿</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昏县官乱判葫芦案</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pic>
        <p:nvPicPr>
          <p:cNvPr id="61444" name="Picture 4" descr="9200612412015562296470"/>
          <p:cNvPicPr>
            <a:picLocks noChangeAspect="1"/>
          </p:cNvPicPr>
          <p:nvPr/>
        </p:nvPicPr>
        <p:blipFill>
          <a:blip r:embed="rId1">
            <a:grayscl/>
          </a:blip>
          <a:stretch>
            <a:fillRect/>
          </a:stretch>
        </p:blipFill>
        <p:spPr>
          <a:xfrm>
            <a:off x="1535748" y="2897188"/>
            <a:ext cx="4679950" cy="3455987"/>
          </a:xfrm>
          <a:prstGeom prst="rect">
            <a:avLst/>
          </a:prstGeom>
          <a:noFill/>
          <a:ln w="9525">
            <a:noFill/>
          </a:ln>
        </p:spPr>
      </p:pic>
      <p:sp>
        <p:nvSpPr>
          <p:cNvPr id="61445" name="Rectangle 5"/>
          <p:cNvSpPr/>
          <p:nvPr/>
        </p:nvSpPr>
        <p:spPr>
          <a:xfrm>
            <a:off x="6687185" y="576104"/>
            <a:ext cx="4149725" cy="577723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0"/>
              </a:spcBef>
              <a:buNone/>
            </a:pPr>
            <a:r>
              <a:rPr lang="zh-CN" altLang="en-US" sz="2800" b="1" dirty="0">
                <a:solidFill>
                  <a:schemeClr val="tx2"/>
                </a:solidFill>
                <a:latin typeface="Times New Roman" panose="02020603050405020304" pitchFamily="18" charset="0"/>
              </a:rPr>
              <a:t>        </a:t>
            </a:r>
            <a:r>
              <a:rPr lang="zh-CN" altLang="en-US" sz="2800" b="1" dirty="0">
                <a:latin typeface="Times New Roman" panose="02020603050405020304" pitchFamily="18" charset="0"/>
              </a:rPr>
              <a:t>张驴儿为达目的，心生恶意，找赛卢医讨了毒药欲毒死蔡婆，阴差阳错被他父亲喝了，张驴儿顺势栽赃窦娥，逼她私了，嫁与自己为妻，被刚烈的窦娥断然拒绝，于是，两人对簿公堂，却不料碰上桃杌这个昏官，偏听张驴儿一面之词，窦娥为保蔡婆被屈打成招判了死刑。</a:t>
            </a:r>
            <a:endParaRPr lang="zh-CN" altLang="en-US" sz="2800" b="1" dirty="0">
              <a:latin typeface="Times New Roman" panose="02020603050405020304" pitchFamily="18" charset="0"/>
            </a:endParaRPr>
          </a:p>
          <a:p>
            <a:pPr marL="0" lvl="0" indent="0" eaLnBrk="1" hangingPunct="1">
              <a:lnSpc>
                <a:spcPct val="110000"/>
              </a:lnSpc>
              <a:spcBef>
                <a:spcPct val="0"/>
              </a:spcBef>
              <a:buNone/>
            </a:pPr>
            <a:r>
              <a:rPr lang="zh-CN" altLang="en-US" sz="2800" b="1" dirty="0">
                <a:latin typeface="Times New Roman" panose="02020603050405020304" pitchFamily="18" charset="0"/>
              </a:rPr>
              <a:t>                         </a:t>
            </a:r>
            <a:r>
              <a:rPr lang="zh-CN" altLang="en-US" sz="2800" b="1" dirty="0">
                <a:solidFill>
                  <a:srgbClr val="FF0000"/>
                </a:solidFill>
                <a:latin typeface="Times New Roman" panose="02020603050405020304" pitchFamily="18" charset="0"/>
              </a:rPr>
              <a:t>（发展）</a:t>
            </a:r>
            <a:endParaRPr lang="zh-CN" altLang="en-US" sz="2800" b="1" dirty="0">
              <a:solidFill>
                <a:srgbClr val="FF0000"/>
              </a:solidFill>
              <a:latin typeface="Times New Roman" panose="02020603050405020304" pitchFamily="18" charset="0"/>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Rectangle 2"/>
          <p:cNvSpPr>
            <a:spLocks noGrp="1"/>
          </p:cNvSpPr>
          <p:nvPr>
            <p:ph type="ctrTitle" idx="4294967295"/>
          </p:nvPr>
        </p:nvSpPr>
        <p:spPr>
          <a:xfrm>
            <a:off x="2424748" y="260350"/>
            <a:ext cx="3095625" cy="998538"/>
          </a:xfrm>
        </p:spPr>
        <p:txBody>
          <a:bodyPr vert="horz" wrap="square" lIns="91440" tIns="45720" rIns="91440" bIns="45720" numCol="1" anchor="ctr" anchorCtr="0" compatLnSpc="1"/>
          <a:lstStyle>
            <a:lvl1pPr lvl="0" algn="ctr">
              <a:defRPr sz="3600">
                <a:effectLst>
                  <a:outerShdw blurRad="38100" dist="38100" dir="2700000">
                    <a:srgbClr val="C0C0C0"/>
                  </a:outerShdw>
                </a:effectLst>
              </a:defRPr>
            </a:lvl1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rPr>
              <a:t>第三折</a:t>
            </a:r>
            <a:endPar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endParaRPr>
          </a:p>
        </p:txBody>
      </p:sp>
      <p:sp>
        <p:nvSpPr>
          <p:cNvPr id="62467" name="WordArt 3"/>
          <p:cNvSpPr>
            <a:spLocks noTextEdit="1"/>
          </p:cNvSpPr>
          <p:nvPr/>
        </p:nvSpPr>
        <p:spPr>
          <a:xfrm>
            <a:off x="1702435" y="1258888"/>
            <a:ext cx="4538663" cy="1584325"/>
          </a:xfrm>
          <a:prstGeom prst="rect">
            <a:avLst/>
          </a:prstGeom>
        </p:spPr>
        <p:txBody>
          <a:bodyPr wrap="none" fromWordArt="1">
            <a:prstTxWarp prst="textPlain">
              <a:avLst>
                <a:gd name="adj" fmla="val 50000"/>
              </a:avLst>
            </a:prstTxWarp>
            <a:normAutofit lnSpcReduction="20000"/>
          </a:bodyPr>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窦娥临刑发誓愿</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a:p>
            <a:pPr algn="ctr"/>
            <a:r>
              <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千古奇冤杀窦娥</a:t>
            </a:r>
            <a:endParaRPr lang="zh-CN" altLang="en-US" sz="54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pic>
        <p:nvPicPr>
          <p:cNvPr id="62468" name="Picture 4" descr="9200612412015562296470"/>
          <p:cNvPicPr>
            <a:picLocks noChangeAspect="1"/>
          </p:cNvPicPr>
          <p:nvPr/>
        </p:nvPicPr>
        <p:blipFill>
          <a:blip r:embed="rId1">
            <a:grayscl/>
          </a:blip>
          <a:stretch>
            <a:fillRect/>
          </a:stretch>
        </p:blipFill>
        <p:spPr>
          <a:xfrm>
            <a:off x="1599248" y="3052763"/>
            <a:ext cx="4745037" cy="3351212"/>
          </a:xfrm>
          <a:prstGeom prst="rect">
            <a:avLst/>
          </a:prstGeom>
          <a:noFill/>
          <a:ln w="9525">
            <a:noFill/>
          </a:ln>
        </p:spPr>
      </p:pic>
      <p:sp>
        <p:nvSpPr>
          <p:cNvPr id="62469" name="Rectangle 5"/>
          <p:cNvSpPr/>
          <p:nvPr/>
        </p:nvSpPr>
        <p:spPr>
          <a:xfrm>
            <a:off x="7045960" y="725805"/>
            <a:ext cx="3611563" cy="540639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20000"/>
              </a:lnSpc>
              <a:spcBef>
                <a:spcPct val="0"/>
              </a:spcBef>
              <a:buNone/>
            </a:pPr>
            <a:r>
              <a:rPr lang="zh-CN" altLang="en-US" b="1" dirty="0">
                <a:latin typeface="Times New Roman" panose="02020603050405020304" pitchFamily="18" charset="0"/>
              </a:rPr>
              <a:t>        在被押往法场的路上，窦娥激愤之下指天骂地，并在行刑前许下三桩誓愿</a:t>
            </a:r>
            <a:r>
              <a:rPr lang="en-US" altLang="zh-CN" b="1" dirty="0">
                <a:latin typeface="Times New Roman" panose="02020603050405020304" pitchFamily="18" charset="0"/>
              </a:rPr>
              <a:t>——</a:t>
            </a:r>
            <a:r>
              <a:rPr lang="zh-CN" altLang="en-US" b="1" dirty="0">
                <a:solidFill>
                  <a:srgbClr val="FF0000"/>
                </a:solidFill>
                <a:latin typeface="Times New Roman" panose="02020603050405020304" pitchFamily="18" charset="0"/>
              </a:rPr>
              <a:t>血溅白练、六月飞雪、亢旱三年，</a:t>
            </a:r>
            <a:r>
              <a:rPr lang="zh-CN" altLang="en-US" b="1" dirty="0">
                <a:latin typeface="Times New Roman" panose="02020603050405020304" pitchFamily="18" charset="0"/>
              </a:rPr>
              <a:t>以示冤屈。窦娥死后誓愿一一应验。       </a:t>
            </a:r>
            <a:r>
              <a:rPr lang="zh-CN" altLang="en-US" b="1" dirty="0">
                <a:solidFill>
                  <a:srgbClr val="FF0000"/>
                </a:solidFill>
                <a:latin typeface="Times New Roman" panose="02020603050405020304" pitchFamily="18" charset="0"/>
              </a:rPr>
              <a:t>（高潮）</a:t>
            </a:r>
            <a:endParaRPr lang="zh-CN" altLang="en-US" b="1" dirty="0">
              <a:solidFill>
                <a:srgbClr val="FF0000"/>
              </a:solidFill>
              <a:latin typeface="Times New Roman" panose="02020603050405020304"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9218" name="Rectangle 2"/>
          <p:cNvSpPr>
            <a:spLocks noGrp="1"/>
          </p:cNvSpPr>
          <p:nvPr>
            <p:ph idx="1"/>
          </p:nvPr>
        </p:nvSpPr>
        <p:spPr>
          <a:xfrm>
            <a:off x="1738948" y="2222500"/>
            <a:ext cx="6723062" cy="2413000"/>
          </a:xfrm>
        </p:spPr>
        <p:txBody>
          <a:bodyPr vert="horz" wrap="square" lIns="91440" tIns="45720" rIns="91440" bIns="45720" anchor="t"/>
          <a:p>
            <a:pPr eaLnBrk="1" hangingPunct="1">
              <a:buNone/>
            </a:pPr>
            <a:r>
              <a:rPr lang="zh-CN" altLang="en-US" b="1" dirty="0">
                <a:latin typeface="宋体" panose="02010600030101010101" pitchFamily="2" charset="-122"/>
              </a:rPr>
              <a:t>根据</a:t>
            </a:r>
            <a:r>
              <a:rPr lang="zh-CN" altLang="en-US" b="1" dirty="0">
                <a:solidFill>
                  <a:srgbClr val="FF0000"/>
                </a:solidFill>
                <a:latin typeface="宋体" panose="02010600030101010101" pitchFamily="2" charset="-122"/>
              </a:rPr>
              <a:t>矛盾冲突</a:t>
            </a:r>
            <a:r>
              <a:rPr lang="zh-CN" altLang="en-US" b="1" dirty="0">
                <a:latin typeface="宋体" panose="02010600030101010101" pitchFamily="2" charset="-122"/>
              </a:rPr>
              <a:t>的性质和结局</a:t>
            </a:r>
            <a:r>
              <a:rPr lang="en-US" altLang="zh-CN" b="1" dirty="0">
                <a:latin typeface="宋体" panose="02010600030101010101" pitchFamily="2" charset="-122"/>
              </a:rPr>
              <a:t>——</a:t>
            </a:r>
            <a:r>
              <a:rPr lang="zh-CN" altLang="en-US" b="1" dirty="0">
                <a:latin typeface="宋体" panose="02010600030101010101" pitchFamily="2" charset="-122"/>
              </a:rPr>
              <a:t>悲剧</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根据</a:t>
            </a:r>
            <a:r>
              <a:rPr lang="zh-CN" altLang="en-US" b="1" dirty="0">
                <a:solidFill>
                  <a:srgbClr val="FF0000"/>
                </a:solidFill>
                <a:latin typeface="宋体" panose="02010600030101010101" pitchFamily="2" charset="-122"/>
              </a:rPr>
              <a:t>艺术形式</a:t>
            </a:r>
            <a:r>
              <a:rPr lang="en-US" altLang="zh-CN" b="1" dirty="0">
                <a:latin typeface="宋体" panose="02010600030101010101" pitchFamily="2" charset="-122"/>
              </a:rPr>
              <a:t>——</a:t>
            </a:r>
            <a:r>
              <a:rPr lang="zh-CN" altLang="en-US" b="1" dirty="0">
                <a:latin typeface="宋体" panose="02010600030101010101" pitchFamily="2" charset="-122"/>
              </a:rPr>
              <a:t>话剧</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根据</a:t>
            </a:r>
            <a:r>
              <a:rPr lang="zh-CN" altLang="en-US" b="1" dirty="0">
                <a:solidFill>
                  <a:srgbClr val="FF0000"/>
                </a:solidFill>
                <a:latin typeface="宋体" panose="02010600030101010101" pitchFamily="2" charset="-122"/>
              </a:rPr>
              <a:t>剧情的繁简和结构</a:t>
            </a:r>
            <a:r>
              <a:rPr lang="en-US" altLang="zh-CN" b="1" dirty="0">
                <a:latin typeface="宋体" panose="02010600030101010101" pitchFamily="2" charset="-122"/>
              </a:rPr>
              <a:t>——</a:t>
            </a:r>
            <a:r>
              <a:rPr lang="zh-CN" altLang="en-US" b="1" dirty="0">
                <a:latin typeface="宋体" panose="02010600030101010101" pitchFamily="2" charset="-122"/>
              </a:rPr>
              <a:t>多幕剧</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根据所反映的</a:t>
            </a:r>
            <a:r>
              <a:rPr lang="zh-CN" altLang="en-US" b="1" dirty="0">
                <a:solidFill>
                  <a:srgbClr val="FF0000"/>
                </a:solidFill>
                <a:latin typeface="宋体" panose="02010600030101010101" pitchFamily="2" charset="-122"/>
              </a:rPr>
              <a:t>时代</a:t>
            </a:r>
            <a:r>
              <a:rPr lang="en-US" altLang="zh-CN" b="1" dirty="0">
                <a:latin typeface="宋体" panose="02010600030101010101" pitchFamily="2" charset="-122"/>
              </a:rPr>
              <a:t>——</a:t>
            </a:r>
            <a:r>
              <a:rPr lang="zh-CN" altLang="en-US" b="1" dirty="0">
                <a:latin typeface="宋体" panose="02010600030101010101" pitchFamily="2" charset="-122"/>
              </a:rPr>
              <a:t>现代剧</a:t>
            </a:r>
            <a:endParaRPr lang="zh-CN" altLang="en-US" b="1" dirty="0">
              <a:latin typeface="宋体" panose="02010600030101010101" pitchFamily="2" charset="-122"/>
            </a:endParaRPr>
          </a:p>
        </p:txBody>
      </p:sp>
      <p:sp>
        <p:nvSpPr>
          <p:cNvPr id="8195" name="文本框 1"/>
          <p:cNvSpPr txBox="1"/>
          <p:nvPr/>
        </p:nvSpPr>
        <p:spPr>
          <a:xfrm>
            <a:off x="1738948" y="823913"/>
            <a:ext cx="7691437"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solidFill>
                  <a:schemeClr val="accent2"/>
                </a:solidFill>
                <a:latin typeface="黑体" panose="02010609060101010101" pitchFamily="49" charset="-122"/>
                <a:ea typeface="黑体" panose="02010609060101010101" pitchFamily="49" charset="-122"/>
              </a:rPr>
              <a:t>同一剧本，根据不同的分类标准，可分属不同的种类。如：《雷雨》</a:t>
            </a:r>
            <a:endParaRPr lang="zh-CN" altLang="en-US" sz="3600" b="1" dirty="0">
              <a:solidFill>
                <a:schemeClr val="accent2"/>
              </a:solidFill>
              <a:latin typeface="黑体" panose="02010609060101010101" pitchFamily="49" charset="-122"/>
              <a:ea typeface="黑体" panose="02010609060101010101" pitchFamily="49" charset="-122"/>
            </a:endParaRPr>
          </a:p>
        </p:txBody>
      </p:sp>
      <p:pic>
        <p:nvPicPr>
          <p:cNvPr id="8196" name="Picture 11" descr="1509407_860141"/>
          <p:cNvPicPr>
            <a:picLocks noChangeAspect="1"/>
          </p:cNvPicPr>
          <p:nvPr/>
        </p:nvPicPr>
        <p:blipFill>
          <a:blip r:embed="rId1"/>
          <a:stretch>
            <a:fillRect/>
          </a:stretch>
        </p:blipFill>
        <p:spPr>
          <a:xfrm>
            <a:off x="7260273" y="4635500"/>
            <a:ext cx="3209925" cy="169545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218">
                                            <p:txEl>
                                              <p:charRg st="0" end="17"/>
                                            </p:txEl>
                                          </p:spTgt>
                                        </p:tgtEl>
                                        <p:attrNameLst>
                                          <p:attrName>style.visibility</p:attrName>
                                        </p:attrNameLst>
                                      </p:cBhvr>
                                      <p:to>
                                        <p:strVal val="visible"/>
                                      </p:to>
                                    </p:set>
                                    <p:animEffect transition="in" filter="slide(fromBottom)">
                                      <p:cBhvr>
                                        <p:cTn id="7" dur="500"/>
                                        <p:tgtEl>
                                          <p:spTgt spid="9218">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218">
                                            <p:txEl>
                                              <p:charRg st="17" end="28"/>
                                            </p:txEl>
                                          </p:spTgt>
                                        </p:tgtEl>
                                        <p:attrNameLst>
                                          <p:attrName>style.visibility</p:attrName>
                                        </p:attrNameLst>
                                      </p:cBhvr>
                                      <p:to>
                                        <p:strVal val="visible"/>
                                      </p:to>
                                    </p:set>
                                    <p:animEffect transition="in" filter="slide(fromBottom)">
                                      <p:cBhvr>
                                        <p:cTn id="12" dur="500"/>
                                        <p:tgtEl>
                                          <p:spTgt spid="9218">
                                            <p:txEl>
                                              <p:charRg st="17"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218">
                                            <p:txEl>
                                              <p:charRg st="28" end="44"/>
                                            </p:txEl>
                                          </p:spTgt>
                                        </p:tgtEl>
                                        <p:attrNameLst>
                                          <p:attrName>style.visibility</p:attrName>
                                        </p:attrNameLst>
                                      </p:cBhvr>
                                      <p:to>
                                        <p:strVal val="visible"/>
                                      </p:to>
                                    </p:set>
                                    <p:animEffect transition="in" filter="slide(fromBottom)">
                                      <p:cBhvr>
                                        <p:cTn id="17" dur="500"/>
                                        <p:tgtEl>
                                          <p:spTgt spid="9218">
                                            <p:txEl>
                                              <p:charRg st="28" end="4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9218">
                                            <p:txEl>
                                              <p:charRg st="44" end="58"/>
                                            </p:txEl>
                                          </p:spTgt>
                                        </p:tgtEl>
                                        <p:attrNameLst>
                                          <p:attrName>style.visibility</p:attrName>
                                        </p:attrNameLst>
                                      </p:cBhvr>
                                      <p:to>
                                        <p:strVal val="visible"/>
                                      </p:to>
                                    </p:set>
                                    <p:animEffect transition="in" filter="slide(fromBottom)">
                                      <p:cBhvr>
                                        <p:cTn id="22" dur="500"/>
                                        <p:tgtEl>
                                          <p:spTgt spid="9218">
                                            <p:txEl>
                                              <p:charRg st="44"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Rectangle 2"/>
          <p:cNvSpPr>
            <a:spLocks noGrp="1"/>
          </p:cNvSpPr>
          <p:nvPr>
            <p:ph type="ctrTitle" idx="4294967295"/>
          </p:nvPr>
        </p:nvSpPr>
        <p:spPr>
          <a:xfrm>
            <a:off x="5548948" y="357188"/>
            <a:ext cx="3549650" cy="1090613"/>
          </a:xfrm>
        </p:spPr>
        <p:txBody>
          <a:bodyPr vert="horz" wrap="square" lIns="91440" tIns="45720" rIns="91440" bIns="45720" numCol="1" anchor="ctr" anchorCtr="0" compatLnSpc="1"/>
          <a:lstStyle>
            <a:lvl1pPr lvl="0" algn="ctr">
              <a:defRPr sz="3600">
                <a:effectLst>
                  <a:outerShdw blurRad="38100" dist="38100" dir="2700000">
                    <a:srgbClr val="C0C0C0"/>
                  </a:outerShdw>
                </a:effectLst>
              </a:defRPr>
            </a:lvl1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rPr>
              <a:t>第四折</a:t>
            </a:r>
            <a:endParaRPr kumimoji="0" lang="zh-CN" altLang="en-US" sz="6000" b="0" i="0" u="none" strike="noStrike" kern="0" cap="none" spc="0" normalizeH="0" baseline="0" noProof="1">
              <a:ln>
                <a:noFill/>
              </a:ln>
              <a:solidFill>
                <a:schemeClr val="tx2"/>
              </a:solidFill>
              <a:effectLst>
                <a:outerShdw blurRad="38100" dist="38100" dir="2700000">
                  <a:srgbClr val="C0C0C0"/>
                </a:outerShdw>
              </a:effectLst>
              <a:uLnTx/>
              <a:uFillTx/>
              <a:latin typeface="+mj-lt"/>
              <a:ea typeface="+mj-ea"/>
              <a:cs typeface="+mj-cs"/>
            </a:endParaRPr>
          </a:p>
        </p:txBody>
      </p:sp>
      <p:pic>
        <p:nvPicPr>
          <p:cNvPr id="63491" name="Picture 3" descr="12"/>
          <p:cNvPicPr>
            <a:picLocks noChangeAspect="1"/>
          </p:cNvPicPr>
          <p:nvPr/>
        </p:nvPicPr>
        <p:blipFill>
          <a:blip r:embed="rId1"/>
          <a:stretch>
            <a:fillRect/>
          </a:stretch>
        </p:blipFill>
        <p:spPr>
          <a:xfrm>
            <a:off x="1330960" y="168275"/>
            <a:ext cx="3213100" cy="4144963"/>
          </a:xfrm>
          <a:prstGeom prst="rect">
            <a:avLst/>
          </a:prstGeom>
          <a:noFill/>
          <a:ln w="9525">
            <a:noFill/>
          </a:ln>
        </p:spPr>
      </p:pic>
      <p:sp>
        <p:nvSpPr>
          <p:cNvPr id="63492" name="WordArt 4"/>
          <p:cNvSpPr>
            <a:spLocks noTextEdit="1"/>
          </p:cNvSpPr>
          <p:nvPr/>
        </p:nvSpPr>
        <p:spPr>
          <a:xfrm>
            <a:off x="5304473" y="1582738"/>
            <a:ext cx="5053012" cy="1639887"/>
          </a:xfrm>
          <a:prstGeom prst="rect">
            <a:avLst/>
          </a:prstGeom>
        </p:spPr>
        <p:txBody>
          <a:bodyPr wrap="none" fromWordArt="1">
            <a:prstTxWarp prst="textPlain">
              <a:avLst>
                <a:gd name="adj" fmla="val 50005"/>
              </a:avLst>
            </a:prstTxWarp>
            <a:normAutofit/>
          </a:bodyPr>
          <a:p>
            <a:pPr algn="ctr"/>
            <a:r>
              <a:rPr lang="zh-CN" altLang="en-US" sz="36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窦娥冤魂诉实情</a:t>
            </a:r>
            <a:endParaRPr lang="zh-CN" altLang="en-US" sz="36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a:p>
            <a:pPr algn="ctr"/>
            <a:r>
              <a:rPr lang="zh-CN" altLang="en-US" sz="36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千古奇冤得申雪</a:t>
            </a:r>
            <a:endParaRPr lang="zh-CN" altLang="en-US" sz="3600" b="1">
              <a:ln w="9525" cap="sq"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
        <p:nvSpPr>
          <p:cNvPr id="63493" name="Rectangle 5"/>
          <p:cNvSpPr/>
          <p:nvPr/>
        </p:nvSpPr>
        <p:spPr>
          <a:xfrm>
            <a:off x="1483360" y="4313556"/>
            <a:ext cx="8874125" cy="186309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20000"/>
              </a:lnSpc>
              <a:spcBef>
                <a:spcPct val="0"/>
              </a:spcBef>
              <a:buNone/>
            </a:pPr>
            <a:r>
              <a:rPr lang="zh-CN" altLang="en-US" b="1" dirty="0">
                <a:latin typeface="Times New Roman" panose="02020603050405020304" pitchFamily="18" charset="0"/>
              </a:rPr>
              <a:t>        窦天章考取进士，官至肃政廉访使，到山阴考察吏治。窦娥的鬼魂向她父亲诉冤，窦天章查明事实，为窦娥昭雪了冤案。                 </a:t>
            </a:r>
            <a:r>
              <a:rPr lang="zh-CN" altLang="en-US" b="1" dirty="0">
                <a:solidFill>
                  <a:srgbClr val="FF0000"/>
                </a:solidFill>
                <a:latin typeface="Times New Roman" panose="02020603050405020304" pitchFamily="18" charset="0"/>
              </a:rPr>
              <a:t>（结局）</a:t>
            </a:r>
            <a:endParaRPr lang="zh-CN" altLang="en-US" b="1" dirty="0">
              <a:solidFill>
                <a:srgbClr val="FF0000"/>
              </a:solidFill>
              <a:latin typeface="Times New Roman" panose="02020603050405020304" pitchFamily="18" charset="0"/>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矩形 57345"/>
          <p:cNvSpPr/>
          <p:nvPr/>
        </p:nvSpPr>
        <p:spPr>
          <a:xfrm>
            <a:off x="1630998" y="2446814"/>
            <a:ext cx="9294812" cy="175323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Times New Roman" panose="02020603050405020304" pitchFamily="18" charset="0"/>
              </a:rPr>
              <a:t>     讨论 ：课文每部分主要的人物矛盾分别是什么？从每部分的故事情节中，你窥见了当时怎样的社会环境？</a:t>
            </a:r>
            <a:endParaRPr lang="zh-CN" altLang="en-US" sz="3600" b="1" dirty="0">
              <a:latin typeface="Times New Roman" panose="02020603050405020304" pitchFamily="18" charset="0"/>
            </a:endParaRPr>
          </a:p>
        </p:txBody>
      </p:sp>
      <p:sp>
        <p:nvSpPr>
          <p:cNvPr id="64515" name="Rectangle 4"/>
          <p:cNvSpPr/>
          <p:nvPr/>
        </p:nvSpPr>
        <p:spPr>
          <a:xfrm>
            <a:off x="3293110" y="528638"/>
            <a:ext cx="3835400" cy="82994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4800" b="1" dirty="0">
                <a:solidFill>
                  <a:srgbClr val="FF0000"/>
                </a:solidFill>
                <a:ea typeface="楷体_GB2312" pitchFamily="49" charset="-122"/>
              </a:rPr>
              <a:t>【</a:t>
            </a:r>
            <a:r>
              <a:rPr lang="zh-CN" altLang="zh-CN" sz="4800" b="1" dirty="0">
                <a:solidFill>
                  <a:srgbClr val="FF0000"/>
                </a:solidFill>
                <a:ea typeface="楷体_GB2312" pitchFamily="49" charset="-122"/>
              </a:rPr>
              <a:t>整体把握</a:t>
            </a:r>
            <a:r>
              <a:rPr lang="en-US" altLang="zh-CN" sz="4800" b="1" dirty="0">
                <a:solidFill>
                  <a:srgbClr val="FF0000"/>
                </a:solidFill>
                <a:ea typeface="楷体_GB2312" pitchFamily="49" charset="-122"/>
              </a:rPr>
              <a:t>】</a:t>
            </a:r>
            <a:endParaRPr lang="en-US" altLang="zh-CN" sz="4800" b="1" dirty="0">
              <a:solidFill>
                <a:srgbClr val="FF0000"/>
              </a:solidFill>
              <a:ea typeface="楷体_GB2312" pitchFamily="49"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8370" name="内容占位符 58369"/>
          <p:cNvSpPr>
            <a:spLocks noGrp="1" noChangeArrowheads="1"/>
          </p:cNvSpPr>
          <p:nvPr>
            <p:ph idx="1"/>
          </p:nvPr>
        </p:nvSpPr>
        <p:spPr>
          <a:xfrm>
            <a:off x="1308735" y="4500563"/>
            <a:ext cx="9612313" cy="1214438"/>
          </a:xfrm>
        </p:spPr>
        <p:txBody>
          <a:bodyPr vert="horz" wrap="square" lIns="91440" tIns="45720" rIns="91440" bIns="45720" numCol="1" anchor="t" anchorCtr="0" compatLnSpc="1"/>
          <a:lstStyle/>
          <a:p>
            <a:pPr marL="342900" marR="0" lvl="0" indent="-342900" algn="l" defTabSz="914400" rtl="0" eaLnBrk="0" fontAlgn="base" latinLnBrk="0" hangingPunct="0">
              <a:lnSpc>
                <a:spcPts val="3800"/>
              </a:lnSpc>
              <a:spcBef>
                <a:spcPct val="20000"/>
              </a:spcBef>
              <a:spcAft>
                <a:spcPct val="0"/>
              </a:spcAft>
              <a:buClrTx/>
              <a:buSzTx/>
              <a:buFontTx/>
              <a:buNone/>
              <a:defRPr/>
            </a:pPr>
            <a:r>
              <a:rPr kumimoji="0" lang="zh-CN" altLang="en-US" sz="2800" b="1" i="0" u="none" strike="noStrike" kern="0" cap="none" spc="0" normalizeH="0" baseline="0" noProof="0" dirty="0" smtClean="0">
                <a:ln>
                  <a:noFill/>
                </a:ln>
                <a:solidFill>
                  <a:srgbClr val="FF0000"/>
                </a:solidFill>
                <a:effectLst/>
                <a:uLnTx/>
                <a:uFillTx/>
                <a:latin typeface="+mn-lt"/>
                <a:ea typeface="+mn-ea"/>
                <a:cs typeface="+mn-cs"/>
                <a:sym typeface="Wingdings" panose="05000000000000000000" pitchFamily="2" charset="2"/>
              </a:rPr>
              <a:t>三折：</a:t>
            </a:r>
            <a:r>
              <a:rPr kumimoji="0" lang="zh-CN" altLang="en-US" sz="3200" b="1" i="0" u="none" strike="noStrike" kern="0" cap="none" spc="0" normalizeH="0" baseline="0" noProof="0" dirty="0" smtClean="0">
                <a:ln>
                  <a:noFill/>
                </a:ln>
                <a:solidFill>
                  <a:schemeClr val="tx1"/>
                </a:solidFill>
                <a:effectLst/>
                <a:uLnTx/>
                <a:uFillTx/>
                <a:latin typeface="+mn-ea"/>
                <a:ea typeface="+mn-ea"/>
                <a:cs typeface="+mn-cs"/>
              </a:rPr>
              <a:t>窦娥怨恨，指斥天地；三大誓愿，昭示清白。</a:t>
            </a:r>
            <a:endParaRPr kumimoji="0" lang="zh-CN" altLang="en-US" sz="3200" b="1" i="0" u="none" strike="noStrike" kern="0" cap="none" spc="0" normalizeH="0" baseline="0" noProof="0" dirty="0" smtClean="0">
              <a:ln>
                <a:noFill/>
              </a:ln>
              <a:solidFill>
                <a:schemeClr val="tx1"/>
              </a:solidFill>
              <a:effectLst/>
              <a:uLnTx/>
              <a:uFillTx/>
              <a:latin typeface="+mn-ea"/>
              <a:ea typeface="+mn-ea"/>
              <a:cs typeface="+mn-cs"/>
              <a:sym typeface="Wingdings" panose="05000000000000000000" pitchFamily="2" charset="2"/>
            </a:endParaRPr>
          </a:p>
          <a:p>
            <a:pPr marL="342900" marR="0" lvl="0" indent="-342900" algn="l" defTabSz="914400" rtl="0" eaLnBrk="0" fontAlgn="base" latinLnBrk="0" hangingPunct="0">
              <a:lnSpc>
                <a:spcPts val="3800"/>
              </a:lnSpc>
              <a:spcBef>
                <a:spcPct val="20000"/>
              </a:spcBef>
              <a:spcAft>
                <a:spcPct val="0"/>
              </a:spcAft>
              <a:buClrTx/>
              <a:buSzTx/>
              <a:buFontTx/>
              <a:buNone/>
              <a:defRPr/>
            </a:pPr>
            <a:r>
              <a:rPr kumimoji="0" lang="zh-CN" altLang="en-US" sz="2800" b="1" i="0" u="none" strike="noStrike" kern="0" cap="none" spc="0" normalizeH="0" baseline="0" noProof="0" dirty="0" smtClean="0">
                <a:ln>
                  <a:noFill/>
                </a:ln>
                <a:solidFill>
                  <a:schemeClr val="tx1"/>
                </a:solidFill>
                <a:effectLst/>
                <a:uLnTx/>
                <a:uFillTx/>
                <a:latin typeface="+mn-lt"/>
                <a:ea typeface="+mn-ea"/>
                <a:cs typeface="+mn-cs"/>
                <a:sym typeface="Wingdings" panose="05000000000000000000" pitchFamily="2" charset="2"/>
              </a:rPr>
              <a:t> </a:t>
            </a:r>
            <a:r>
              <a:rPr kumimoji="0" lang="zh-CN" altLang="en-US" sz="2800" b="1" i="0" u="none" strike="noStrike" kern="0" cap="none" spc="0" normalizeH="0" baseline="0" noProof="0" dirty="0" smtClean="0">
                <a:ln>
                  <a:noFill/>
                </a:ln>
                <a:solidFill>
                  <a:srgbClr val="0000FF"/>
                </a:solidFill>
                <a:effectLst/>
                <a:uLnTx/>
                <a:uFillTx/>
                <a:latin typeface="+mn-lt"/>
                <a:ea typeface="+mn-ea"/>
                <a:cs typeface="+mn-cs"/>
                <a:sym typeface="Wingdings" panose="05000000000000000000" pitchFamily="2" charset="2"/>
              </a:rPr>
              <a:t>桃杌</a:t>
            </a:r>
            <a:r>
              <a:rPr kumimoji="0" lang="en-US" altLang="zh-CN" sz="2800" b="1" i="0" u="none" strike="noStrike" kern="0" cap="none" spc="0" normalizeH="0" baseline="0" noProof="0" dirty="0" smtClean="0">
                <a:ln>
                  <a:noFill/>
                </a:ln>
                <a:solidFill>
                  <a:srgbClr val="0000FF"/>
                </a:solidFill>
                <a:effectLst/>
                <a:uLnTx/>
                <a:uFillTx/>
                <a:latin typeface="+mn-lt"/>
                <a:ea typeface="+mn-ea"/>
                <a:cs typeface="+mn-cs"/>
                <a:sym typeface="Wingdings" panose="05000000000000000000" pitchFamily="2" charset="2"/>
              </a:rPr>
              <a:t>----</a:t>
            </a:r>
            <a:r>
              <a:rPr kumimoji="0" lang="zh-CN" altLang="en-US" sz="2800" b="1" i="0" u="none" strike="noStrike" kern="0" cap="none" spc="0" normalizeH="0" baseline="0" noProof="0" dirty="0" smtClean="0">
                <a:ln>
                  <a:noFill/>
                </a:ln>
                <a:solidFill>
                  <a:srgbClr val="0000FF"/>
                </a:solidFill>
                <a:effectLst/>
                <a:uLnTx/>
                <a:uFillTx/>
                <a:latin typeface="+mn-lt"/>
                <a:ea typeface="+mn-ea"/>
                <a:cs typeface="+mn-cs"/>
                <a:sym typeface="Wingdings" panose="05000000000000000000" pitchFamily="2" charset="2"/>
              </a:rPr>
              <a:t>窦娥：官吏昏聩、法制黑暗，百姓有口难言。</a:t>
            </a:r>
            <a:endParaRPr kumimoji="0" lang="zh-CN" altLang="en-US" sz="2800" b="1" i="0" u="none" strike="noStrike" kern="0" cap="none" spc="0" normalizeH="0" baseline="0" noProof="0" dirty="0" smtClean="0">
              <a:ln>
                <a:noFill/>
              </a:ln>
              <a:solidFill>
                <a:srgbClr val="0000FF"/>
              </a:solidFill>
              <a:effectLst/>
              <a:uLnTx/>
              <a:uFillTx/>
              <a:latin typeface="+mn-lt"/>
              <a:ea typeface="+mn-ea"/>
              <a:cs typeface="+mn-cs"/>
              <a:sym typeface="Wingdings" panose="05000000000000000000" pitchFamily="2" charset="2"/>
            </a:endParaRPr>
          </a:p>
        </p:txBody>
      </p:sp>
      <p:sp>
        <p:nvSpPr>
          <p:cNvPr id="3" name="矩形 2"/>
          <p:cNvSpPr>
            <a:spLocks noChangeArrowheads="1"/>
          </p:cNvSpPr>
          <p:nvPr/>
        </p:nvSpPr>
        <p:spPr bwMode="auto">
          <a:xfrm>
            <a:off x="1380173" y="714375"/>
            <a:ext cx="9323388" cy="10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rPr>
              <a:t>楔子</a:t>
            </a:r>
            <a:r>
              <a:rPr kumimoji="0" lang="zh-CN" altLang="en-US" sz="2800" b="1"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sym typeface="Wingdings" panose="05000000000000000000" pitchFamily="2" charset="2"/>
              </a:rPr>
              <a:t>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二人亮相，悲剧开始； 窦父赶考，留下孤女。</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sym typeface="Wingdings" panose="05000000000000000000" pitchFamily="2" charset="2"/>
              </a:rPr>
              <a:t> </a:t>
            </a:r>
            <a:endParaRPr kumimoji="0" lang="zh-CN" altLang="en-US" sz="2800" b="1" i="0" u="none" strike="noStrike" kern="1200" cap="none" spc="0" normalizeH="0" baseline="0" noProof="0" dirty="0" smtClean="0">
              <a:ln>
                <a:noFill/>
              </a:ln>
              <a:solidFill>
                <a:schemeClr val="tx1"/>
              </a:solidFill>
              <a:effectLst/>
              <a:uLnTx/>
              <a:uFillTx/>
              <a:latin typeface="+mn-ea"/>
              <a:ea typeface="+mn-ea"/>
              <a:cs typeface="+mn-cs"/>
              <a:sym typeface="Wingdings" panose="05000000000000000000" pitchFamily="2" charset="2"/>
            </a:endParaRPr>
          </a:p>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Wingdings" panose="05000000000000000000" pitchFamily="2" charset="2"/>
              </a:rPr>
              <a:t> </a:t>
            </a: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窦</a:t>
            </a:r>
            <a:r>
              <a:rPr kumimoji="0" lang="en-US" altLang="zh-CN"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a:t>
            </a: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蔡 ：高利贷剥削严重，知识分子穷困潦倒。</a:t>
            </a:r>
            <a:endPar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endParaRPr>
          </a:p>
        </p:txBody>
      </p:sp>
      <p:sp>
        <p:nvSpPr>
          <p:cNvPr id="4" name="矩形 3"/>
          <p:cNvSpPr>
            <a:spLocks noChangeArrowheads="1"/>
          </p:cNvSpPr>
          <p:nvPr/>
        </p:nvSpPr>
        <p:spPr bwMode="auto">
          <a:xfrm>
            <a:off x="1308735" y="2000250"/>
            <a:ext cx="9394825" cy="10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sym typeface="Wingdings" panose="05000000000000000000" pitchFamily="2" charset="2"/>
              </a:rPr>
              <a:t>一折：</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婆婆遭劫，二张搭救； 父子逼婚，窦娥争理。</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n-cs"/>
              <a:sym typeface="Wingdings" panose="05000000000000000000" pitchFamily="2" charset="2"/>
            </a:endParaRPr>
          </a:p>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Wingdings" panose="05000000000000000000" pitchFamily="2" charset="2"/>
              </a:rPr>
              <a:t> </a:t>
            </a: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蔡、窦</a:t>
            </a:r>
            <a:r>
              <a:rPr kumimoji="0" lang="en-US" altLang="zh-CN"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a:t>
            </a: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张：社会混乱，地痞横行，善良人们受欺凌。</a:t>
            </a:r>
            <a:endPar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endParaRPr>
          </a:p>
        </p:txBody>
      </p:sp>
      <p:sp>
        <p:nvSpPr>
          <p:cNvPr id="5" name="矩形 4"/>
          <p:cNvSpPr>
            <a:spLocks noChangeArrowheads="1"/>
          </p:cNvSpPr>
          <p:nvPr/>
        </p:nvSpPr>
        <p:spPr bwMode="auto">
          <a:xfrm>
            <a:off x="1308735" y="3214688"/>
            <a:ext cx="9178925" cy="10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sym typeface="Wingdings" panose="05000000000000000000" pitchFamily="2" charset="2"/>
              </a:rPr>
              <a:t>二折：</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驴儿下药，误杀己父；窦娥蒙冤，被判斩刑。</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n-cs"/>
              <a:sym typeface="Wingdings" panose="05000000000000000000" pitchFamily="2" charset="2"/>
            </a:endParaRPr>
          </a:p>
          <a:p>
            <a:pPr marL="0" marR="0" lvl="0" indent="0" algn="l" defTabSz="914400" rtl="0" eaLnBrk="1" fontAlgn="base" latinLnBrk="0" hangingPunct="1">
              <a:lnSpc>
                <a:spcPts val="38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 张驴儿</a:t>
            </a:r>
            <a:r>
              <a:rPr kumimoji="0" lang="en-US" altLang="zh-CN"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a:t>
            </a:r>
            <a:r>
              <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rPr>
              <a:t>窦娥：以强欺弱，以恶欺善。</a:t>
            </a:r>
            <a:endParaRPr kumimoji="0" lang="zh-CN" altLang="en-US" sz="28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sym typeface="Wingdings" panose="05000000000000000000"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370">
                                            <p:txEl>
                                              <p:charRg st="0" end="24"/>
                                            </p:txEl>
                                          </p:spTgt>
                                        </p:tgtEl>
                                        <p:attrNameLst>
                                          <p:attrName>style.visibility</p:attrName>
                                        </p:attrNameLst>
                                      </p:cBhvr>
                                      <p:to>
                                        <p:strVal val="visible"/>
                                      </p:to>
                                    </p:set>
                                    <p:anim calcmode="lin" valueType="num">
                                      <p:cBhvr additive="base">
                                        <p:cTn id="25" dur="500" fill="hold"/>
                                        <p:tgtEl>
                                          <p:spTgt spid="58370">
                                            <p:txEl>
                                              <p:charRg st="0" end="2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370">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370">
                                            <p:txEl>
                                              <p:charRg st="24" end="52"/>
                                            </p:txEl>
                                          </p:spTgt>
                                        </p:tgtEl>
                                        <p:attrNameLst>
                                          <p:attrName>style.visibility</p:attrName>
                                        </p:attrNameLst>
                                      </p:cBhvr>
                                      <p:to>
                                        <p:strVal val="visible"/>
                                      </p:to>
                                    </p:set>
                                    <p:anim calcmode="lin" valueType="num">
                                      <p:cBhvr additive="base">
                                        <p:cTn id="31" dur="500" fill="hold"/>
                                        <p:tgtEl>
                                          <p:spTgt spid="58370">
                                            <p:txEl>
                                              <p:charRg st="24" end="5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0">
                                            <p:txEl>
                                              <p:charRg st="24"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p:bldP spid="3" grpId="0"/>
      <p:bldP spid="4"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2" name="Rectangle 2"/>
          <p:cNvSpPr txBox="1"/>
          <p:nvPr/>
        </p:nvSpPr>
        <p:spPr>
          <a:xfrm>
            <a:off x="2880360" y="2357438"/>
            <a:ext cx="5145088" cy="1143000"/>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sz="6000" dirty="0">
                <a:solidFill>
                  <a:srgbClr val="FF0000"/>
                </a:solidFill>
                <a:ea typeface="华文彩云" panose="02010800040101010101" pitchFamily="2" charset="-122"/>
              </a:rPr>
              <a:t>第三折研读</a:t>
            </a:r>
            <a:endParaRPr lang="zh-CN" altLang="en-US" sz="6000" dirty="0">
              <a:solidFill>
                <a:srgbClr val="FF0000"/>
              </a:solidFill>
              <a:ea typeface="华文彩云" panose="0201080004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8" name="Text Box 2"/>
          <p:cNvSpPr txBox="1"/>
          <p:nvPr/>
        </p:nvSpPr>
        <p:spPr>
          <a:xfrm>
            <a:off x="951548" y="333375"/>
            <a:ext cx="10123487"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b="1" dirty="0">
                <a:latin typeface="宋体" panose="02010600030101010101" pitchFamily="2" charset="-122"/>
              </a:rPr>
              <a:t>1.</a:t>
            </a:r>
            <a:r>
              <a:rPr lang="zh-CN" altLang="en-US" b="1" dirty="0">
                <a:latin typeface="宋体" panose="02010600030101010101" pitchFamily="2" charset="-122"/>
              </a:rPr>
              <a:t>在课文第三折中共出现了多少曲牌？都属什么宫调？ </a:t>
            </a:r>
            <a:endParaRPr lang="zh-CN" altLang="en-US" b="1" dirty="0">
              <a:latin typeface="宋体" panose="02010600030101010101" pitchFamily="2" charset="-122"/>
            </a:endParaRPr>
          </a:p>
        </p:txBody>
      </p:sp>
      <p:sp>
        <p:nvSpPr>
          <p:cNvPr id="60419" name="Text Box 6"/>
          <p:cNvSpPr txBox="1"/>
          <p:nvPr/>
        </p:nvSpPr>
        <p:spPr>
          <a:xfrm>
            <a:off x="1451610" y="1011238"/>
            <a:ext cx="672465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dirty="0">
                <a:solidFill>
                  <a:srgbClr val="0000FF"/>
                </a:solidFill>
                <a:latin typeface="黑体" panose="02010609060101010101" pitchFamily="49" charset="-122"/>
                <a:ea typeface="黑体" panose="02010609060101010101" pitchFamily="49" charset="-122"/>
              </a:rPr>
              <a:t>共出现</a:t>
            </a:r>
            <a:r>
              <a:rPr lang="en-US" altLang="zh-CN" b="1" dirty="0">
                <a:solidFill>
                  <a:srgbClr val="0000FF"/>
                </a:solidFill>
                <a:latin typeface="黑体" panose="02010609060101010101" pitchFamily="49" charset="-122"/>
                <a:ea typeface="黑体" panose="02010609060101010101" pitchFamily="49" charset="-122"/>
              </a:rPr>
              <a:t>10</a:t>
            </a:r>
            <a:r>
              <a:rPr lang="zh-CN" altLang="en-US" b="1" dirty="0">
                <a:solidFill>
                  <a:srgbClr val="0000FF"/>
                </a:solidFill>
                <a:latin typeface="黑体" panose="02010609060101010101" pitchFamily="49" charset="-122"/>
                <a:ea typeface="黑体" panose="02010609060101010101" pitchFamily="49" charset="-122"/>
              </a:rPr>
              <a:t>个曲牌，都属于正宫调。</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60420" name="Text Box 7"/>
          <p:cNvSpPr txBox="1"/>
          <p:nvPr/>
        </p:nvSpPr>
        <p:spPr>
          <a:xfrm>
            <a:off x="951548" y="1571625"/>
            <a:ext cx="10053637"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b="1" dirty="0">
                <a:latin typeface="宋体" panose="02010600030101010101" pitchFamily="2" charset="-122"/>
              </a:rPr>
              <a:t>2.</a:t>
            </a:r>
            <a:r>
              <a:rPr lang="zh-CN" altLang="en-US" b="1" dirty="0">
                <a:latin typeface="宋体" panose="02010600030101010101" pitchFamily="2" charset="-122"/>
              </a:rPr>
              <a:t>根据</a:t>
            </a:r>
            <a:r>
              <a:rPr lang="en-US" altLang="zh-CN" b="1" dirty="0">
                <a:latin typeface="宋体" panose="02010600030101010101" pitchFamily="2" charset="-122"/>
              </a:rPr>
              <a:t>10</a:t>
            </a:r>
            <a:r>
              <a:rPr lang="zh-CN" altLang="en-US" b="1" dirty="0">
                <a:latin typeface="宋体" panose="02010600030101010101" pitchFamily="2" charset="-122"/>
              </a:rPr>
              <a:t>个曲牌和故事情节，可以把课文分成几个层次？各层大意是什么？</a:t>
            </a:r>
            <a:endParaRPr lang="zh-CN" altLang="en-US" b="1" dirty="0">
              <a:latin typeface="宋体" panose="02010600030101010101" pitchFamily="2" charset="-122"/>
            </a:endParaRPr>
          </a:p>
        </p:txBody>
      </p:sp>
      <p:sp>
        <p:nvSpPr>
          <p:cNvPr id="60421" name="Text Box 8"/>
          <p:cNvSpPr txBox="1">
            <a:spLocks noChangeArrowheads="1"/>
          </p:cNvSpPr>
          <p:nvPr/>
        </p:nvSpPr>
        <p:spPr bwMode="auto">
          <a:xfrm>
            <a:off x="1451610" y="3357563"/>
            <a:ext cx="7994650" cy="1014730"/>
          </a:xfrm>
          <a:prstGeom prst="rect">
            <a:avLst/>
          </a:prstGeom>
          <a:noFill/>
          <a:ln w="9525">
            <a:noFill/>
            <a:miter lim="800000"/>
          </a:ln>
        </p:spPr>
        <p:txBody>
          <a:bodyPr>
            <a:spAutoFit/>
          </a:bodyPr>
          <a:lstStyle/>
          <a:p>
            <a:pPr marR="0" defTabSz="914400">
              <a:buClrTx/>
              <a:buSzTx/>
              <a:defRPr/>
            </a:pP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第</a:t>
            </a:r>
            <a:r>
              <a:rPr kumimoji="0" 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1</a:t>
            </a: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层</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（［端正好］［滚绣球］</a:t>
            </a:r>
            <a:r>
              <a:rPr kumimoji="0"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2</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个曲牌）</a:t>
            </a:r>
            <a:b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br>
            <a:r>
              <a:rPr kumimoji="0" lang="zh-CN" altLang="en-US" sz="2800" b="1" kern="1200" cap="none" spc="0" normalizeH="0" baseline="0" noProof="0" dirty="0">
                <a:latin typeface="宋体" panose="02010600030101010101" pitchFamily="2" charset="-122"/>
                <a:ea typeface="宋体" panose="02010600030101010101" pitchFamily="2" charset="-122"/>
                <a:cs typeface="+mn-cs"/>
              </a:rPr>
              <a:t>              </a:t>
            </a:r>
            <a:r>
              <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rPr>
              <a:t>窦娥指斥天地鬼神。</a:t>
            </a:r>
            <a:endPar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endParaRPr>
          </a:p>
        </p:txBody>
      </p:sp>
      <p:sp>
        <p:nvSpPr>
          <p:cNvPr id="60422" name="Text Box 9"/>
          <p:cNvSpPr txBox="1">
            <a:spLocks noChangeArrowheads="1"/>
          </p:cNvSpPr>
          <p:nvPr/>
        </p:nvSpPr>
        <p:spPr bwMode="auto">
          <a:xfrm>
            <a:off x="1451610" y="2647950"/>
            <a:ext cx="5826125" cy="583565"/>
          </a:xfrm>
          <a:prstGeom prst="rect">
            <a:avLst/>
          </a:prstGeom>
          <a:noFill/>
          <a:ln w="9525">
            <a:noFill/>
            <a:miter lim="800000"/>
          </a:ln>
        </p:spPr>
        <p:txBody>
          <a:bodyPr>
            <a:spAutoFit/>
          </a:bodyPr>
          <a:lstStyle/>
          <a:p>
            <a:pPr marR="0" defTabSz="914400">
              <a:buClrTx/>
              <a:buSzTx/>
              <a:defRPr/>
            </a:pPr>
            <a:r>
              <a:rPr kumimoji="0" lang="en-US" sz="3200" b="1" kern="1200" cap="none" spc="0" normalizeH="0" baseline="0" noProof="0"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10</a:t>
            </a:r>
            <a:r>
              <a:rPr kumimoji="0" lang="zh-CN" altLang="en-US" sz="3200" b="1" kern="1200" cap="none" spc="0" normalizeH="0" baseline="0" noProof="0"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个曲牌，可以分成</a:t>
            </a:r>
            <a:r>
              <a:rPr kumimoji="0" lang="en-US" sz="3200" b="1" kern="1200" cap="none" spc="0" normalizeH="0" baseline="0" noProof="0"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3</a:t>
            </a:r>
            <a:r>
              <a:rPr kumimoji="0" lang="zh-CN" altLang="en-US" sz="3200" b="1" kern="1200" cap="none" spc="0" normalizeH="0" baseline="0" noProof="0"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个层次。</a:t>
            </a:r>
            <a:endParaRPr kumimoji="0" lang="zh-CN" altLang="en-US" sz="3200" kern="1200" cap="none" spc="0" normalizeH="0" baseline="0" noProof="0" dirty="0">
              <a:solidFill>
                <a:srgbClr val="0000FF"/>
              </a:solidFill>
              <a:latin typeface="黑体" panose="02010609060101010101" pitchFamily="49" charset="-122"/>
              <a:ea typeface="黑体" panose="02010609060101010101" pitchFamily="49" charset="-122"/>
              <a:cs typeface="+mn-cs"/>
            </a:endParaRPr>
          </a:p>
        </p:txBody>
      </p:sp>
      <p:sp>
        <p:nvSpPr>
          <p:cNvPr id="60423" name="Text Box 10"/>
          <p:cNvSpPr txBox="1">
            <a:spLocks noChangeArrowheads="1"/>
          </p:cNvSpPr>
          <p:nvPr/>
        </p:nvSpPr>
        <p:spPr bwMode="auto">
          <a:xfrm>
            <a:off x="1451610" y="4357688"/>
            <a:ext cx="6931025" cy="1014730"/>
          </a:xfrm>
          <a:prstGeom prst="rect">
            <a:avLst/>
          </a:prstGeom>
          <a:noFill/>
          <a:ln w="9525">
            <a:noFill/>
            <a:miter lim="800000"/>
          </a:ln>
        </p:spPr>
        <p:txBody>
          <a:bodyPr>
            <a:spAutoFit/>
          </a:bodyPr>
          <a:lstStyle/>
          <a:p>
            <a:pPr marR="0" defTabSz="914400">
              <a:buClrTx/>
              <a:buSzTx/>
              <a:defRPr/>
            </a:pP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第</a:t>
            </a:r>
            <a:r>
              <a:rPr kumimoji="0" 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2</a:t>
            </a: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层</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倘秀才</a:t>
            </a:r>
            <a:r>
              <a:rPr kumimoji="0" 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至［鲍老儿］</a:t>
            </a:r>
            <a:r>
              <a:rPr kumimoji="0"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4</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个曲牌）</a:t>
            </a:r>
            <a:b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br>
            <a:r>
              <a:rPr kumimoji="0" lang="zh-CN" altLang="en-US" sz="32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rPr>
              <a:t>窦娥告别婆婆。</a:t>
            </a:r>
            <a:endPar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endParaRPr>
          </a:p>
        </p:txBody>
      </p:sp>
      <p:sp>
        <p:nvSpPr>
          <p:cNvPr id="60424" name="Text Box 11"/>
          <p:cNvSpPr txBox="1">
            <a:spLocks noChangeArrowheads="1"/>
          </p:cNvSpPr>
          <p:nvPr/>
        </p:nvSpPr>
        <p:spPr bwMode="auto">
          <a:xfrm>
            <a:off x="1451610" y="5357813"/>
            <a:ext cx="7994650" cy="1014730"/>
          </a:xfrm>
          <a:prstGeom prst="rect">
            <a:avLst/>
          </a:prstGeom>
          <a:noFill/>
          <a:ln w="9525">
            <a:noFill/>
            <a:miter lim="800000"/>
          </a:ln>
        </p:spPr>
        <p:txBody>
          <a:bodyPr>
            <a:spAutoFit/>
          </a:bodyPr>
          <a:lstStyle/>
          <a:p>
            <a:pPr marR="0" defTabSz="914400">
              <a:buClrTx/>
              <a:buSzTx/>
              <a:defRPr/>
            </a:pP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第</a:t>
            </a:r>
            <a:r>
              <a:rPr kumimoji="0" 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3</a:t>
            </a:r>
            <a:r>
              <a:rPr kumimoji="0" lang="zh-CN" altLang="en-US" sz="2800" b="1" kern="1200" cap="none" spc="0" normalizeH="0" baseline="0" noProof="0" dirty="0">
                <a:solidFill>
                  <a:srgbClr val="FF0000"/>
                </a:solidFill>
                <a:latin typeface="宋体" panose="02010600030101010101" pitchFamily="2" charset="-122"/>
                <a:ea typeface="宋体" panose="02010600030101010101" pitchFamily="2" charset="-122"/>
                <a:cs typeface="+mn-cs"/>
              </a:rPr>
              <a:t>层</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耍孩儿</a:t>
            </a:r>
            <a:r>
              <a:rPr kumimoji="0" 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至［煞尾］</a:t>
            </a:r>
            <a:r>
              <a:rPr kumimoji="0"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4</a:t>
            </a: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个曲牌）</a:t>
            </a:r>
            <a:b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br>
            <a:r>
              <a:rPr kumimoji="0"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rPr>
              <a:t>窦娥在刑场上发下三大誓愿。</a:t>
            </a:r>
            <a:endParaRPr kumimoji="0" lang="zh-CN" altLang="en-US" sz="3200" b="1" kern="1200" cap="none" spc="0" normalizeH="0" baseline="0" noProof="0" dirty="0">
              <a:solidFill>
                <a:srgbClr val="FF0000"/>
              </a:solidFill>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04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iterate type="wd">
                                    <p:tmPct val="100000"/>
                                  </p:iterate>
                                  <p:childTnLst>
                                    <p:set>
                                      <p:cBhvr>
                                        <p:cTn id="10" dur="1" fill="hold">
                                          <p:stCondLst>
                                            <p:cond delay="0"/>
                                          </p:stCondLst>
                                        </p:cTn>
                                        <p:tgtEl>
                                          <p:spTgt spid="60419"/>
                                        </p:tgtEl>
                                        <p:attrNameLst>
                                          <p:attrName>style.visibility</p:attrName>
                                        </p:attrNameLst>
                                      </p:cBhvr>
                                      <p:to>
                                        <p:strVal val="visible"/>
                                      </p:to>
                                    </p:set>
                                    <p:animEffect transition="in" filter="checkerboard(across)">
                                      <p:cBhvr>
                                        <p:cTn id="11" dur="300"/>
                                        <p:tgtEl>
                                          <p:spTgt spid="60419"/>
                                        </p:tgtEl>
                                      </p:cBhvr>
                                    </p:animEffect>
                                  </p:childTnLst>
                                  <p:subTnLst>
                                    <p:set>
                                      <p:cBhvr override="childStyle">
                                        <p:cTn dur="1" fill="hold" display="0" masterRel="nextClick" afterEffect="1"/>
                                        <p:tgtEl>
                                          <p:spTgt spid="60419"/>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0420"/>
                                        </p:tgtEl>
                                        <p:attrNameLst>
                                          <p:attrName>style.visibility</p:attrName>
                                        </p:attrNameLst>
                                      </p:cBhvr>
                                      <p:to>
                                        <p:strVal val="visible"/>
                                      </p:to>
                                    </p:set>
                                    <p:animEffect transition="in" filter="wipe(left)">
                                      <p:cBhvr>
                                        <p:cTn id="16" dur="500"/>
                                        <p:tgtEl>
                                          <p:spTgt spid="604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iterate type="wd">
                                    <p:tmPct val="100000"/>
                                  </p:iterate>
                                  <p:childTnLst>
                                    <p:set>
                                      <p:cBhvr>
                                        <p:cTn id="20" dur="1" fill="hold">
                                          <p:stCondLst>
                                            <p:cond delay="0"/>
                                          </p:stCondLst>
                                        </p:cTn>
                                        <p:tgtEl>
                                          <p:spTgt spid="60422"/>
                                        </p:tgtEl>
                                        <p:attrNameLst>
                                          <p:attrName>style.visibility</p:attrName>
                                        </p:attrNameLst>
                                      </p:cBhvr>
                                      <p:to>
                                        <p:strVal val="visible"/>
                                      </p:to>
                                    </p:set>
                                    <p:anim calcmode="lin" valueType="num">
                                      <p:cBhvr additive="base">
                                        <p:cTn id="21" dur="300" fill="hold"/>
                                        <p:tgtEl>
                                          <p:spTgt spid="60422"/>
                                        </p:tgtEl>
                                        <p:attrNameLst>
                                          <p:attrName>ppt_x</p:attrName>
                                        </p:attrNameLst>
                                      </p:cBhvr>
                                      <p:tavLst>
                                        <p:tav tm="0">
                                          <p:val>
                                            <p:strVal val="#ppt_x"/>
                                          </p:val>
                                        </p:tav>
                                        <p:tav tm="100000">
                                          <p:val>
                                            <p:strVal val="#ppt_x"/>
                                          </p:val>
                                        </p:tav>
                                      </p:tavLst>
                                    </p:anim>
                                    <p:anim calcmode="lin" valueType="num">
                                      <p:cBhvr additive="base">
                                        <p:cTn id="22" dur="300" fill="hold"/>
                                        <p:tgtEl>
                                          <p:spTgt spid="6042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0421"/>
                                        </p:tgtEl>
                                        <p:attrNameLst>
                                          <p:attrName>style.visibility</p:attrName>
                                        </p:attrNameLst>
                                      </p:cBhvr>
                                      <p:to>
                                        <p:strVal val="visible"/>
                                      </p:to>
                                    </p:set>
                                    <p:animEffect transition="in" filter="wipe(left)">
                                      <p:cBhvr>
                                        <p:cTn id="27" dur="500"/>
                                        <p:tgtEl>
                                          <p:spTgt spid="604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0423"/>
                                        </p:tgtEl>
                                        <p:attrNameLst>
                                          <p:attrName>style.visibility</p:attrName>
                                        </p:attrNameLst>
                                      </p:cBhvr>
                                      <p:to>
                                        <p:strVal val="visible"/>
                                      </p:to>
                                    </p:set>
                                    <p:animEffect transition="in" filter="wipe(left)">
                                      <p:cBhvr>
                                        <p:cTn id="32" dur="500"/>
                                        <p:tgtEl>
                                          <p:spTgt spid="604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0424"/>
                                        </p:tgtEl>
                                        <p:attrNameLst>
                                          <p:attrName>style.visibility</p:attrName>
                                        </p:attrNameLst>
                                      </p:cBhvr>
                                      <p:to>
                                        <p:strVal val="visible"/>
                                      </p:to>
                                    </p:set>
                                    <p:animEffect transition="in" filter="wipe(left)">
                                      <p:cBhvr>
                                        <p:cTn id="37" dur="500"/>
                                        <p:tgtEl>
                                          <p:spTgt spid="60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p:bldP spid="60420" grpId="0"/>
      <p:bldP spid="60421" grpId="0"/>
      <p:bldP spid="60422" grpId="0"/>
      <p:bldP spid="60423" grpId="0"/>
      <p:bldP spid="6042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8610" name="Rectangle 2"/>
          <p:cNvSpPr/>
          <p:nvPr/>
        </p:nvSpPr>
        <p:spPr>
          <a:xfrm>
            <a:off x="1808798" y="1285875"/>
            <a:ext cx="7431087" cy="16478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30000"/>
              </a:spcBef>
              <a:buNone/>
            </a:pPr>
            <a:r>
              <a:rPr lang="zh-CN" altLang="en-US" sz="4400" b="1" dirty="0">
                <a:solidFill>
                  <a:srgbClr val="0000FF"/>
                </a:solidFill>
                <a:latin typeface="黑体" panose="02010609060101010101" pitchFamily="49" charset="-122"/>
                <a:ea typeface="黑体" panose="02010609060101010101" pitchFamily="49" charset="-122"/>
              </a:rPr>
              <a:t>第</a:t>
            </a:r>
            <a:r>
              <a:rPr lang="en-US" altLang="zh-CN" sz="4400" b="1" dirty="0">
                <a:solidFill>
                  <a:srgbClr val="0000FF"/>
                </a:solidFill>
                <a:latin typeface="黑体" panose="02010609060101010101" pitchFamily="49" charset="-122"/>
                <a:ea typeface="黑体" panose="02010609060101010101" pitchFamily="49" charset="-122"/>
              </a:rPr>
              <a:t>1</a:t>
            </a:r>
            <a:r>
              <a:rPr lang="zh-CN" altLang="en-US" sz="4400" b="1" dirty="0">
                <a:solidFill>
                  <a:srgbClr val="0000FF"/>
                </a:solidFill>
                <a:latin typeface="黑体" panose="02010609060101010101" pitchFamily="49" charset="-122"/>
                <a:ea typeface="黑体" panose="02010609060101010101" pitchFamily="49" charset="-122"/>
              </a:rPr>
              <a:t>层</a:t>
            </a:r>
            <a:endParaRPr lang="zh-CN" altLang="en-US" sz="4400" b="1" dirty="0">
              <a:solidFill>
                <a:srgbClr val="0000FF"/>
              </a:solidFill>
              <a:latin typeface="黑体" panose="02010609060101010101" pitchFamily="49" charset="-122"/>
              <a:ea typeface="黑体" panose="02010609060101010101" pitchFamily="49" charset="-122"/>
            </a:endParaRPr>
          </a:p>
          <a:p>
            <a:pPr marL="0" lvl="0" indent="0" algn="ctr" eaLnBrk="1" hangingPunct="1">
              <a:spcBef>
                <a:spcPct val="30000"/>
              </a:spcBef>
              <a:buNone/>
            </a:pPr>
            <a:r>
              <a:rPr lang="zh-CN" altLang="en-US" sz="4400" b="1" dirty="0">
                <a:solidFill>
                  <a:srgbClr val="FF0000"/>
                </a:solidFill>
                <a:latin typeface="黑体" panose="02010609060101010101" pitchFamily="49" charset="-122"/>
                <a:ea typeface="黑体" panose="02010609060101010101" pitchFamily="49" charset="-122"/>
              </a:rPr>
              <a:t>窦娥指斥天地鬼神</a:t>
            </a:r>
            <a:endParaRPr lang="zh-CN" altLang="en-US" sz="4400" b="1"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2467134" y="3500438"/>
            <a:ext cx="5463540" cy="64516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Webdings" panose="05030102010509060703" pitchFamily="18" charset="2"/>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朗读第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层的唱词，思考：</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9634" name="Rectangle 2"/>
          <p:cNvSpPr>
            <a:spLocks noGrp="1"/>
          </p:cNvSpPr>
          <p:nvPr>
            <p:ph/>
          </p:nvPr>
        </p:nvSpPr>
        <p:spPr>
          <a:xfrm>
            <a:off x="1073785" y="333375"/>
            <a:ext cx="10134600" cy="2500313"/>
          </a:xfrm>
        </p:spPr>
        <p:txBody>
          <a:bodyPr vert="horz" wrap="square" lIns="91440" tIns="45720" rIns="91440" bIns="45720" anchor="t"/>
          <a:p>
            <a:pPr marL="0" indent="0" algn="just">
              <a:buFont typeface="Webdings" panose="05030102010509060703" pitchFamily="18" charset="2"/>
              <a:buNone/>
            </a:pPr>
            <a:r>
              <a:rPr lang="en-US" altLang="zh-CN" sz="2800" b="1" dirty="0">
                <a:latin typeface="仿宋_GB2312" pitchFamily="49" charset="-122"/>
                <a:ea typeface="仿宋_GB2312" pitchFamily="49" charset="-122"/>
              </a:rPr>
              <a:t>1.《</a:t>
            </a:r>
            <a:r>
              <a:rPr lang="zh-CN" altLang="en-US" sz="2800" b="1" dirty="0">
                <a:latin typeface="仿宋_GB2312" pitchFamily="49" charset="-122"/>
                <a:ea typeface="仿宋_GB2312" pitchFamily="49" charset="-122"/>
              </a:rPr>
              <a:t>端正好</a:t>
            </a:r>
            <a:r>
              <a:rPr lang="en-US" altLang="zh-CN" sz="2800" b="1" dirty="0">
                <a:latin typeface="仿宋_GB2312" pitchFamily="49" charset="-122"/>
                <a:ea typeface="仿宋_GB2312" pitchFamily="49" charset="-122"/>
              </a:rPr>
              <a:t>》</a:t>
            </a:r>
            <a:r>
              <a:rPr lang="zh-CN" altLang="en-US" sz="2800" b="1" dirty="0">
                <a:latin typeface="仿宋_GB2312" pitchFamily="49" charset="-122"/>
                <a:ea typeface="仿宋_GB2312" pitchFamily="49" charset="-122"/>
              </a:rPr>
              <a:t>表现了窦娥怎样的思想感情？</a:t>
            </a:r>
            <a:endParaRPr lang="zh-CN" altLang="en-US" sz="2800" b="1" dirty="0">
              <a:latin typeface="仿宋_GB2312" pitchFamily="49" charset="-122"/>
              <a:ea typeface="仿宋_GB2312" pitchFamily="49" charset="-122"/>
            </a:endParaRPr>
          </a:p>
          <a:p>
            <a:pPr marL="0" indent="0" algn="just">
              <a:buFont typeface="Webdings" panose="05030102010509060703" pitchFamily="18" charset="2"/>
              <a:buNone/>
            </a:pPr>
            <a:r>
              <a:rPr lang="en-US" altLang="zh-CN" sz="2800" b="1" dirty="0">
                <a:latin typeface="仿宋_GB2312" pitchFamily="49" charset="-122"/>
                <a:ea typeface="仿宋_GB2312" pitchFamily="49" charset="-122"/>
              </a:rPr>
              <a:t>2.</a:t>
            </a:r>
            <a:r>
              <a:rPr lang="en-US" altLang="zh-CN" sz="2800" b="1" dirty="0">
                <a:latin typeface="Calibri" panose="020F0502020204030204" pitchFamily="34" charset="0"/>
                <a:ea typeface="仿宋_GB2312" pitchFamily="49" charset="-122"/>
              </a:rPr>
              <a:t>“</a:t>
            </a:r>
            <a:r>
              <a:rPr lang="zh-CN" altLang="en-US" sz="2800" b="1" dirty="0">
                <a:latin typeface="仿宋_GB2312" pitchFamily="49" charset="-122"/>
                <a:ea typeface="仿宋_GB2312" pitchFamily="49" charset="-122"/>
              </a:rPr>
              <a:t>游魂先赴森罗殿</a:t>
            </a:r>
            <a:r>
              <a:rPr lang="zh-CN" altLang="en-US" sz="2800" b="1" dirty="0">
                <a:latin typeface="Calibri" panose="020F0502020204030204" pitchFamily="34" charset="0"/>
                <a:ea typeface="仿宋_GB2312" pitchFamily="49" charset="-122"/>
              </a:rPr>
              <a:t>”</a:t>
            </a:r>
            <a:r>
              <a:rPr lang="zh-CN" altLang="en-US" sz="2800" b="1" dirty="0">
                <a:latin typeface="仿宋_GB2312" pitchFamily="49" charset="-122"/>
                <a:ea typeface="仿宋_GB2312" pitchFamily="49" charset="-122"/>
              </a:rPr>
              <a:t>采用了什么修辞手法？怎样理解？</a:t>
            </a:r>
            <a:endParaRPr lang="zh-CN" altLang="en-US" sz="2800" b="1" dirty="0">
              <a:latin typeface="仿宋_GB2312" pitchFamily="49" charset="-122"/>
              <a:ea typeface="仿宋_GB2312" pitchFamily="49" charset="-122"/>
            </a:endParaRPr>
          </a:p>
          <a:p>
            <a:pPr marL="0" indent="0" algn="just">
              <a:buFont typeface="Webdings" panose="05030102010509060703" pitchFamily="18" charset="2"/>
              <a:buNone/>
            </a:pPr>
            <a:r>
              <a:rPr lang="en-US" altLang="zh-CN" sz="2800" b="1" dirty="0">
                <a:latin typeface="仿宋_GB2312" pitchFamily="49" charset="-122"/>
                <a:ea typeface="仿宋_GB2312" pitchFamily="49" charset="-122"/>
              </a:rPr>
              <a:t>3.</a:t>
            </a:r>
            <a:r>
              <a:rPr lang="zh-CN" altLang="en-US" sz="2800" b="1" dirty="0">
                <a:latin typeface="仿宋_GB2312" pitchFamily="49" charset="-122"/>
                <a:ea typeface="仿宋_GB2312" pitchFamily="49" charset="-122"/>
              </a:rPr>
              <a:t>概括地说，</a:t>
            </a:r>
            <a:r>
              <a:rPr lang="en-US" altLang="zh-CN" sz="2800" b="1" dirty="0">
                <a:latin typeface="仿宋_GB2312" pitchFamily="49" charset="-122"/>
                <a:ea typeface="仿宋_GB2312" pitchFamily="49" charset="-122"/>
              </a:rPr>
              <a:t>《</a:t>
            </a:r>
            <a:r>
              <a:rPr lang="zh-CN" altLang="en-US" sz="2800" b="1" dirty="0">
                <a:latin typeface="仿宋_GB2312" pitchFamily="49" charset="-122"/>
                <a:ea typeface="仿宋_GB2312" pitchFamily="49" charset="-122"/>
              </a:rPr>
              <a:t>滚绣球</a:t>
            </a:r>
            <a:r>
              <a:rPr lang="en-US" altLang="zh-CN" sz="2800" b="1" dirty="0">
                <a:latin typeface="仿宋_GB2312" pitchFamily="49" charset="-122"/>
                <a:ea typeface="仿宋_GB2312" pitchFamily="49" charset="-122"/>
              </a:rPr>
              <a:t>》</a:t>
            </a:r>
            <a:r>
              <a:rPr lang="zh-CN" altLang="en-US" sz="2800" b="1" dirty="0">
                <a:latin typeface="仿宋_GB2312" pitchFamily="49" charset="-122"/>
                <a:ea typeface="仿宋_GB2312" pitchFamily="49" charset="-122"/>
              </a:rPr>
              <a:t>一曲表达了怎样的思想感情？</a:t>
            </a:r>
            <a:endParaRPr lang="zh-CN" altLang="en-US" sz="2800" b="1" dirty="0">
              <a:latin typeface="仿宋_GB2312" pitchFamily="49" charset="-122"/>
              <a:ea typeface="仿宋_GB2312" pitchFamily="49" charset="-122"/>
            </a:endParaRPr>
          </a:p>
          <a:p>
            <a:pPr marL="0" indent="0" algn="just">
              <a:buFont typeface="Webdings" panose="05030102010509060703" pitchFamily="18" charset="2"/>
              <a:buNone/>
            </a:pPr>
            <a:r>
              <a:rPr lang="en-US" altLang="zh-CN" sz="2800" b="1" dirty="0">
                <a:latin typeface="仿宋_GB2312" pitchFamily="49" charset="-122"/>
                <a:ea typeface="仿宋_GB2312" pitchFamily="49" charset="-122"/>
              </a:rPr>
              <a:t>4.《</a:t>
            </a:r>
            <a:r>
              <a:rPr lang="zh-CN" altLang="en-US" sz="2800" b="1" dirty="0">
                <a:latin typeface="仿宋_GB2312" pitchFamily="49" charset="-122"/>
                <a:ea typeface="仿宋_GB2312" pitchFamily="49" charset="-122"/>
              </a:rPr>
              <a:t>滚绣球</a:t>
            </a:r>
            <a:r>
              <a:rPr lang="en-US" altLang="zh-CN" sz="2800" b="1" dirty="0">
                <a:latin typeface="仿宋_GB2312" pitchFamily="49" charset="-122"/>
                <a:ea typeface="仿宋_GB2312" pitchFamily="49" charset="-122"/>
              </a:rPr>
              <a:t>》</a:t>
            </a:r>
            <a:r>
              <a:rPr lang="zh-CN" altLang="en-US" sz="2800" b="1" dirty="0">
                <a:latin typeface="仿宋_GB2312" pitchFamily="49" charset="-122"/>
                <a:ea typeface="仿宋_GB2312" pitchFamily="49" charset="-122"/>
              </a:rPr>
              <a:t>中有一句是说命运不由自己掌握，这句话是哪一句？它采用了什么诗歌手法？</a:t>
            </a:r>
            <a:endParaRPr lang="zh-CN" altLang="en-US" sz="2800" b="1" dirty="0">
              <a:latin typeface="仿宋_GB2312" pitchFamily="49" charset="-122"/>
              <a:ea typeface="仿宋_GB2312" pitchFamily="49" charset="-122"/>
            </a:endParaRPr>
          </a:p>
        </p:txBody>
      </p:sp>
      <p:sp>
        <p:nvSpPr>
          <p:cNvPr id="69635" name="Text Box 3"/>
          <p:cNvSpPr txBox="1"/>
          <p:nvPr/>
        </p:nvSpPr>
        <p:spPr>
          <a:xfrm>
            <a:off x="1308735" y="4800600"/>
            <a:ext cx="939323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2400" dirty="0">
              <a:latin typeface="仿宋_GB2312" pitchFamily="49" charset="-122"/>
              <a:ea typeface="仿宋_GB2312" pitchFamily="49" charset="-122"/>
            </a:endParaRPr>
          </a:p>
        </p:txBody>
      </p:sp>
      <p:sp>
        <p:nvSpPr>
          <p:cNvPr id="62468" name="Rectangle 4"/>
          <p:cNvSpPr>
            <a:spLocks noChangeArrowheads="1"/>
          </p:cNvSpPr>
          <p:nvPr/>
        </p:nvSpPr>
        <p:spPr bwMode="auto">
          <a:xfrm>
            <a:off x="1670685" y="3167063"/>
            <a:ext cx="8816975" cy="3286125"/>
          </a:xfrm>
          <a:prstGeom prst="rect">
            <a:avLst/>
          </a:prstGeom>
          <a:noFill/>
          <a:ln w="9525">
            <a:solidFill>
              <a:srgbClr val="FF0000"/>
            </a:solidFill>
            <a:miter lim="800000"/>
          </a:ln>
          <a:effectLst/>
        </p:spPr>
        <p:txBody>
          <a:bodyPr lIns="92075" tIns="46038" rIns="92075" bIns="46038"/>
          <a:lstStyle/>
          <a:p>
            <a:pPr marL="0" marR="0" lvl="0" indent="0" algn="l" defTabSz="914400" rtl="0" eaLnBrk="1" fontAlgn="base" latinLnBrk="0" hangingPunct="1">
              <a:lnSpc>
                <a:spcPct val="100000"/>
              </a:lnSpc>
              <a:spcBef>
                <a:spcPct val="20000"/>
              </a:spcBef>
              <a:spcAft>
                <a:spcPct val="0"/>
              </a:spcAft>
              <a:buClrTx/>
              <a:buSzPct val="75000"/>
              <a:buFont typeface="Arial" panose="020B0604020202020204" pitchFamily="34" charset="0"/>
              <a:buNone/>
              <a:defRPr/>
            </a:pPr>
            <a:r>
              <a:rPr kumimoji="0" lang="en-US" sz="32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表现了窦娥满腹冤屈与怨恨。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20000"/>
              </a:spcBef>
              <a:spcAft>
                <a:spcPct val="0"/>
              </a:spcAft>
              <a:buClrTx/>
              <a:buSzPct val="75000"/>
              <a:buFont typeface="Arial" panose="020B0604020202020204" pitchFamily="34" charset="0"/>
              <a:buNone/>
              <a:defRPr/>
            </a:pPr>
            <a:r>
              <a:rPr kumimoji="0" lang="en-US" sz="32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讳饰</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，实际是说被杀头而死。</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20000"/>
              </a:spcBef>
              <a:spcAft>
                <a:spcPct val="0"/>
              </a:spcAft>
              <a:buClrTx/>
              <a:buSzPct val="75000"/>
              <a:buFont typeface="Arial" panose="020B0604020202020204" pitchFamily="34" charset="0"/>
              <a:buNone/>
              <a:defRPr/>
            </a:pPr>
            <a:r>
              <a:rPr kumimoji="0" lang="en-US" sz="32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既表达了对天地不公的不满，又表现了主人公的反抗精神。</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20000"/>
              </a:spcBef>
              <a:spcAft>
                <a:spcPct val="0"/>
              </a:spcAft>
              <a:buClrTx/>
              <a:buSzPct val="75000"/>
              <a:buFont typeface="Arial" panose="020B0604020202020204" pitchFamily="34" charset="0"/>
              <a:buNone/>
              <a:defRPr/>
            </a:pPr>
            <a:r>
              <a:rPr kumimoji="0" lang="en-US" sz="32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有日月朝暮悬，有鬼神掌着生死权”。采用了</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起兴</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的手法。</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additive="base">
                                        <p:cTn id="7" dur="500" fill="hold"/>
                                        <p:tgtEl>
                                          <p:spTgt spid="62468"/>
                                        </p:tgtEl>
                                        <p:attrNameLst>
                                          <p:attrName>ppt_x</p:attrName>
                                        </p:attrNameLst>
                                      </p:cBhvr>
                                      <p:tavLst>
                                        <p:tav tm="0">
                                          <p:val>
                                            <p:strVal val="1+#ppt_w/2"/>
                                          </p:val>
                                        </p:tav>
                                        <p:tav tm="100000">
                                          <p:val>
                                            <p:strVal val="#ppt_x"/>
                                          </p:val>
                                        </p:tav>
                                      </p:tavLst>
                                    </p:anim>
                                    <p:anim calcmode="lin" valueType="num">
                                      <p:cBhvr additive="base">
                                        <p:cTn id="8" dur="500" fill="hold"/>
                                        <p:tgtEl>
                                          <p:spTgt spid="624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2468">
                                            <p:txEl>
                                              <p:charRg st="0" end="16"/>
                                            </p:txEl>
                                          </p:spTgt>
                                        </p:tgtEl>
                                        <p:attrNameLst>
                                          <p:attrName>style.visibility</p:attrName>
                                        </p:attrNameLst>
                                      </p:cBhvr>
                                      <p:to>
                                        <p:strVal val="visible"/>
                                      </p:to>
                                    </p:set>
                                    <p:anim calcmode="lin" valueType="num">
                                      <p:cBhvr additive="base">
                                        <p:cTn id="13" dur="500" fill="hold"/>
                                        <p:tgtEl>
                                          <p:spTgt spid="62468">
                                            <p:txEl>
                                              <p:charRg st="0" end="16"/>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2468">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2468">
                                            <p:txEl>
                                              <p:charRg st="16" end="32"/>
                                            </p:txEl>
                                          </p:spTgt>
                                        </p:tgtEl>
                                        <p:attrNameLst>
                                          <p:attrName>style.visibility</p:attrName>
                                        </p:attrNameLst>
                                      </p:cBhvr>
                                      <p:to>
                                        <p:strVal val="visible"/>
                                      </p:to>
                                    </p:set>
                                    <p:anim calcmode="lin" valueType="num">
                                      <p:cBhvr additive="base">
                                        <p:cTn id="19" dur="500" fill="hold"/>
                                        <p:tgtEl>
                                          <p:spTgt spid="62468">
                                            <p:txEl>
                                              <p:charRg st="16" end="3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2468">
                                            <p:txEl>
                                              <p:charRg st="16" end="3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2468">
                                            <p:txEl>
                                              <p:charRg st="32" end="61"/>
                                            </p:txEl>
                                          </p:spTgt>
                                        </p:tgtEl>
                                        <p:attrNameLst>
                                          <p:attrName>style.visibility</p:attrName>
                                        </p:attrNameLst>
                                      </p:cBhvr>
                                      <p:to>
                                        <p:strVal val="visible"/>
                                      </p:to>
                                    </p:set>
                                    <p:anim calcmode="lin" valueType="num">
                                      <p:cBhvr additive="base">
                                        <p:cTn id="25" dur="500" fill="hold"/>
                                        <p:tgtEl>
                                          <p:spTgt spid="62468">
                                            <p:txEl>
                                              <p:charRg st="32" end="6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2468">
                                            <p:txEl>
                                              <p:charRg st="32" end="6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2468">
                                            <p:txEl>
                                              <p:charRg st="61" end="91"/>
                                            </p:txEl>
                                          </p:spTgt>
                                        </p:tgtEl>
                                        <p:attrNameLst>
                                          <p:attrName>style.visibility</p:attrName>
                                        </p:attrNameLst>
                                      </p:cBhvr>
                                      <p:to>
                                        <p:strVal val="visible"/>
                                      </p:to>
                                    </p:set>
                                    <p:anim calcmode="lin" valueType="num">
                                      <p:cBhvr additive="base">
                                        <p:cTn id="31" dur="500" fill="hold"/>
                                        <p:tgtEl>
                                          <p:spTgt spid="62468">
                                            <p:txEl>
                                              <p:charRg st="61" end="91"/>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2468">
                                            <p:txEl>
                                              <p:charRg st="61" end="9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490" name="Rectangle 2"/>
          <p:cNvSpPr>
            <a:spLocks noGrp="1" noChangeArrowheads="1"/>
          </p:cNvSpPr>
          <p:nvPr>
            <p:ph/>
          </p:nvPr>
        </p:nvSpPr>
        <p:spPr>
          <a:xfrm>
            <a:off x="1094423" y="922338"/>
            <a:ext cx="9859963" cy="1714500"/>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3200" b="1" i="0" u="none" strike="noStrike" kern="0" cap="none" spc="0" normalizeH="0" baseline="0" noProof="0" dirty="0">
                <a:ln>
                  <a:noFill/>
                </a:ln>
                <a:solidFill>
                  <a:schemeClr val="tx1"/>
                </a:solidFill>
                <a:effectLst/>
                <a:uLnTx/>
                <a:uFillTx/>
                <a:latin typeface="+mn-ea"/>
                <a:ea typeface="+mn-ea"/>
                <a:cs typeface="+mn-cs"/>
              </a:rPr>
              <a:t>5.</a:t>
            </a:r>
            <a:r>
              <a:rPr kumimoji="0" lang="zh-CN" altLang="en-US" sz="3200" b="1" i="0" u="none" strike="noStrike" kern="0" cap="none" spc="0" normalizeH="0" baseline="0" noProof="0" dirty="0">
                <a:ln>
                  <a:noFill/>
                </a:ln>
                <a:solidFill>
                  <a:schemeClr val="tx1"/>
                </a:solidFill>
                <a:effectLst/>
                <a:uLnTx/>
                <a:uFillTx/>
                <a:latin typeface="+mn-ea"/>
                <a:ea typeface="+mn-ea"/>
                <a:cs typeface="+mn-cs"/>
              </a:rPr>
              <a:t>引用“盗跖、颜渊”的</a:t>
            </a:r>
            <a:r>
              <a:rPr kumimoji="0" lang="zh-CN" altLang="en-US" sz="3200" b="1" i="0" u="none" strike="noStrike" kern="0" cap="none" spc="0" normalizeH="0" baseline="0" noProof="0" dirty="0">
                <a:ln>
                  <a:noFill/>
                </a:ln>
                <a:solidFill>
                  <a:srgbClr val="FF0000"/>
                </a:solidFill>
                <a:effectLst/>
                <a:uLnTx/>
                <a:uFillTx/>
                <a:latin typeface="+mn-ea"/>
                <a:ea typeface="+mn-ea"/>
                <a:cs typeface="+mn-cs"/>
              </a:rPr>
              <a:t>典故</a:t>
            </a:r>
            <a:r>
              <a:rPr kumimoji="0" lang="zh-CN" altLang="en-US" sz="3200" b="1" i="0" u="none" strike="noStrike" kern="0" cap="none" spc="0" normalizeH="0" baseline="0" noProof="0" dirty="0">
                <a:ln>
                  <a:noFill/>
                </a:ln>
                <a:solidFill>
                  <a:schemeClr val="tx1"/>
                </a:solidFill>
                <a:effectLst/>
                <a:uLnTx/>
                <a:uFillTx/>
                <a:latin typeface="+mn-ea"/>
                <a:ea typeface="+mn-ea"/>
                <a:cs typeface="+mn-cs"/>
              </a:rPr>
              <a:t>有何作用？</a:t>
            </a:r>
            <a:endParaRPr kumimoji="0" lang="zh-CN" altLang="en-US" sz="3200" b="1" i="0" u="none" strike="noStrike" kern="0" cap="none" spc="0" normalizeH="0" baseline="0" noProof="0" dirty="0">
              <a:ln>
                <a:noFill/>
              </a:ln>
              <a:solidFill>
                <a:schemeClr val="tx1"/>
              </a:solidFill>
              <a:effectLst/>
              <a:uLnTx/>
              <a:uFillTx/>
              <a:latin typeface="+mn-ea"/>
              <a:ea typeface="+mn-ea"/>
              <a:cs typeface="+mn-cs"/>
            </a:endParaRPr>
          </a:p>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3200" b="1" i="0" u="none" strike="noStrike" kern="0" cap="none" spc="0" normalizeH="0" baseline="0" noProof="0" dirty="0">
                <a:ln>
                  <a:noFill/>
                </a:ln>
                <a:solidFill>
                  <a:schemeClr val="tx1"/>
                </a:solidFill>
                <a:effectLst/>
                <a:uLnTx/>
                <a:uFillTx/>
                <a:latin typeface="+mn-ea"/>
                <a:ea typeface="+mn-ea"/>
                <a:cs typeface="+mn-cs"/>
              </a:rPr>
              <a:t>6.《</a:t>
            </a:r>
            <a:r>
              <a:rPr kumimoji="0" lang="zh-CN" altLang="en-US" sz="3200" b="1" i="0" u="none" strike="noStrike" kern="0" cap="none" spc="0" normalizeH="0" baseline="0" noProof="0" dirty="0">
                <a:ln>
                  <a:noFill/>
                </a:ln>
                <a:solidFill>
                  <a:schemeClr val="tx1"/>
                </a:solidFill>
                <a:effectLst/>
                <a:uLnTx/>
                <a:uFillTx/>
                <a:latin typeface="+mn-ea"/>
                <a:ea typeface="+mn-ea"/>
                <a:cs typeface="+mn-cs"/>
              </a:rPr>
              <a:t>滚绣球</a:t>
            </a:r>
            <a:r>
              <a:rPr kumimoji="0" lang="en-US" sz="3200" b="1" i="0" u="none" strike="noStrike" kern="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0" cap="none" spc="0" normalizeH="0" baseline="0" noProof="0" dirty="0">
                <a:ln>
                  <a:noFill/>
                </a:ln>
                <a:solidFill>
                  <a:schemeClr val="tx1"/>
                </a:solidFill>
                <a:effectLst/>
                <a:uLnTx/>
                <a:uFillTx/>
                <a:latin typeface="+mn-ea"/>
                <a:ea typeface="+mn-ea"/>
                <a:cs typeface="+mn-cs"/>
              </a:rPr>
              <a:t>中有一句话揭露了社会的严重不公，是哪一句？</a:t>
            </a:r>
            <a:endParaRPr kumimoji="0" lang="zh-CN" altLang="en-US" sz="3200" b="1" i="0" u="none" strike="noStrike" kern="0" cap="none" spc="0" normalizeH="0" baseline="0" noProof="0" dirty="0">
              <a:ln>
                <a:noFill/>
              </a:ln>
              <a:solidFill>
                <a:schemeClr val="tx1"/>
              </a:solidFill>
              <a:effectLst/>
              <a:uLnTx/>
              <a:uFillTx/>
              <a:latin typeface="+mn-ea"/>
              <a:ea typeface="+mn-ea"/>
              <a:cs typeface="+mn-cs"/>
            </a:endParaRPr>
          </a:p>
        </p:txBody>
      </p:sp>
      <p:sp>
        <p:nvSpPr>
          <p:cNvPr id="63491" name="Rectangle 3"/>
          <p:cNvSpPr>
            <a:spLocks noChangeArrowheads="1"/>
          </p:cNvSpPr>
          <p:nvPr/>
        </p:nvSpPr>
        <p:spPr bwMode="auto">
          <a:xfrm>
            <a:off x="1270635" y="3573463"/>
            <a:ext cx="9866313" cy="2133600"/>
          </a:xfrm>
          <a:prstGeom prst="rect">
            <a:avLst/>
          </a:prstGeom>
          <a:noFill/>
          <a:ln w="9525">
            <a:noFill/>
            <a:miter lim="800000"/>
          </a:ln>
          <a:effectLst/>
        </p:spPr>
        <p:txBody>
          <a:bodyPr lIns="92075" tIns="46038" rIns="92075" bIns="46038"/>
          <a:lstStyle/>
          <a:p>
            <a:pPr marL="342900" marR="0" lvl="0" indent="-342900" algn="l" defTabSz="914400" rtl="0" eaLnBrk="1" fontAlgn="base" latinLnBrk="0" hangingPunct="1">
              <a:lnSpc>
                <a:spcPct val="100000"/>
              </a:lnSpc>
              <a:spcBef>
                <a:spcPct val="20000"/>
              </a:spcBef>
              <a:spcAft>
                <a:spcPct val="0"/>
              </a:spcAft>
              <a:buClrTx/>
              <a:buSzPct val="75000"/>
              <a:buFont typeface="Wingdings" panose="05000000000000000000" pitchFamily="2" charset="2"/>
              <a:buChar char="v"/>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这里是用以指责天地好坏不分，黑白颠倒。</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anose="05000000000000000000" pitchFamily="2" charset="2"/>
              <a:buChar char="v"/>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“为善的受贫穷更命短，造恶的享富贵又寿延”。</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anose="05000000000000000000" pitchFamily="2" charset="2"/>
              <a:buChar char="v"/>
              <a:defRPr/>
            </a:pP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 calcmode="lin" valueType="num">
                                      <p:cBhvr additive="base">
                                        <p:cTn id="7" dur="500" fill="hold"/>
                                        <p:tgtEl>
                                          <p:spTgt spid="63491"/>
                                        </p:tgtEl>
                                        <p:attrNameLst>
                                          <p:attrName>ppt_x</p:attrName>
                                        </p:attrNameLst>
                                      </p:cBhvr>
                                      <p:tavLst>
                                        <p:tav tm="0">
                                          <p:val>
                                            <p:strVal val="#ppt_x"/>
                                          </p:val>
                                        </p:tav>
                                        <p:tav tm="100000">
                                          <p:val>
                                            <p:strVal val="#ppt_x"/>
                                          </p:val>
                                        </p:tav>
                                      </p:tavLst>
                                    </p:anim>
                                    <p:anim calcmode="lin" valueType="num">
                                      <p:cBhvr additive="base">
                                        <p:cTn id="8" dur="500" fill="hold"/>
                                        <p:tgtEl>
                                          <p:spTgt spid="63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charRg st="0" end="20"/>
                                            </p:txEl>
                                          </p:spTgt>
                                        </p:tgtEl>
                                        <p:attrNameLst>
                                          <p:attrName>style.visibility</p:attrName>
                                        </p:attrNameLst>
                                      </p:cBhvr>
                                      <p:to>
                                        <p:strVal val="visible"/>
                                      </p:to>
                                    </p:set>
                                    <p:anim calcmode="lin" valueType="num">
                                      <p:cBhvr additive="base">
                                        <p:cTn id="13" dur="500" fill="hold"/>
                                        <p:tgtEl>
                                          <p:spTgt spid="63491">
                                            <p:txEl>
                                              <p:charRg st="0" end="2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charRg st="20" end="43"/>
                                            </p:txEl>
                                          </p:spTgt>
                                        </p:tgtEl>
                                        <p:attrNameLst>
                                          <p:attrName>style.visibility</p:attrName>
                                        </p:attrNameLst>
                                      </p:cBhvr>
                                      <p:to>
                                        <p:strVal val="visible"/>
                                      </p:to>
                                    </p:set>
                                    <p:anim calcmode="lin" valueType="num">
                                      <p:cBhvr additive="base">
                                        <p:cTn id="19" dur="500" fill="hold"/>
                                        <p:tgtEl>
                                          <p:spTgt spid="63491">
                                            <p:txEl>
                                              <p:charRg st="20" end="4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charRg st="20" end="4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82" name="Text Box 4"/>
          <p:cNvSpPr txBox="1"/>
          <p:nvPr/>
        </p:nvSpPr>
        <p:spPr>
          <a:xfrm>
            <a:off x="1199198" y="482600"/>
            <a:ext cx="9223375"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b="1" dirty="0">
                <a:latin typeface="宋体" panose="02010600030101010101" pitchFamily="2" charset="-122"/>
              </a:rPr>
              <a:t>     7.</a:t>
            </a:r>
            <a:r>
              <a:rPr lang="zh-CN" altLang="en-US" b="1" dirty="0">
                <a:latin typeface="宋体" panose="02010600030101010101" pitchFamily="2" charset="-122"/>
              </a:rPr>
              <a:t>窦娥是被昏官屈判死罪的，她为何在</a:t>
            </a:r>
            <a:r>
              <a:rPr lang="en-US" altLang="zh-CN" b="1" dirty="0">
                <a:latin typeface="宋体" panose="02010600030101010101" pitchFamily="2" charset="-122"/>
              </a:rPr>
              <a:t>《</a:t>
            </a:r>
            <a:r>
              <a:rPr lang="zh-CN" altLang="en-US" b="1" dirty="0">
                <a:latin typeface="宋体" panose="02010600030101010101" pitchFamily="2" charset="-122"/>
              </a:rPr>
              <a:t>滚绣球</a:t>
            </a:r>
            <a:r>
              <a:rPr lang="en-US" altLang="zh-CN" b="1" dirty="0">
                <a:latin typeface="宋体" panose="02010600030101010101" pitchFamily="2" charset="-122"/>
              </a:rPr>
              <a:t>》</a:t>
            </a:r>
            <a:r>
              <a:rPr lang="zh-CN" altLang="en-US" b="1" dirty="0">
                <a:latin typeface="宋体" panose="02010600030101010101" pitchFamily="2" charset="-122"/>
              </a:rPr>
              <a:t>一曲中指责天地鬼神？</a:t>
            </a:r>
            <a:endParaRPr lang="zh-CN" altLang="en-US" b="1" dirty="0">
              <a:latin typeface="宋体" panose="02010600030101010101" pitchFamily="2" charset="-122"/>
            </a:endParaRPr>
          </a:p>
        </p:txBody>
      </p:sp>
      <p:pic>
        <p:nvPicPr>
          <p:cNvPr id="71683" name="Picture 5" descr="mszb2006052700020v01b002"/>
          <p:cNvPicPr>
            <a:picLocks noChangeAspect="1"/>
          </p:cNvPicPr>
          <p:nvPr/>
        </p:nvPicPr>
        <p:blipFill>
          <a:blip r:embed="rId1"/>
          <a:stretch>
            <a:fillRect/>
          </a:stretch>
        </p:blipFill>
        <p:spPr>
          <a:xfrm>
            <a:off x="1019810" y="2022475"/>
            <a:ext cx="3463925" cy="4495800"/>
          </a:xfrm>
          <a:prstGeom prst="rect">
            <a:avLst/>
          </a:prstGeom>
          <a:noFill/>
          <a:ln w="9525">
            <a:noFill/>
          </a:ln>
        </p:spPr>
      </p:pic>
      <p:sp>
        <p:nvSpPr>
          <p:cNvPr id="91139" name="Text Box 3"/>
          <p:cNvSpPr txBox="1"/>
          <p:nvPr/>
        </p:nvSpPr>
        <p:spPr>
          <a:xfrm>
            <a:off x="5199698" y="1793875"/>
            <a:ext cx="5554662"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3600" b="1" dirty="0">
                <a:latin typeface="黑体" panose="02010609060101010101" pitchFamily="49" charset="-122"/>
                <a:ea typeface="黑体" panose="02010609060101010101" pitchFamily="49" charset="-122"/>
              </a:rPr>
              <a:t>试指出这段曲词中</a:t>
            </a:r>
            <a:r>
              <a:rPr lang="zh-CN" altLang="en-US" sz="3600" b="1" dirty="0">
                <a:solidFill>
                  <a:srgbClr val="FF0000"/>
                </a:solidFill>
                <a:latin typeface="黑体" panose="02010609060101010101" pitchFamily="49" charset="-122"/>
                <a:ea typeface="黑体" panose="02010609060101010101" pitchFamily="49" charset="-122"/>
              </a:rPr>
              <a:t>“天地、鬼神”的象征义。</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91140" name="AutoShape 4"/>
          <p:cNvSpPr/>
          <p:nvPr/>
        </p:nvSpPr>
        <p:spPr>
          <a:xfrm>
            <a:off x="4807585" y="3379788"/>
            <a:ext cx="3394075" cy="1074737"/>
          </a:xfrm>
          <a:prstGeom prst="cloudCallout">
            <a:avLst>
              <a:gd name="adj1" fmla="val 102500"/>
              <a:gd name="adj2" fmla="val -120352"/>
            </a:avLst>
          </a:prstGeom>
          <a:solidFill>
            <a:srgbClr val="66CCFF">
              <a:alpha val="50195"/>
            </a:srgbClr>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sz="3600" dirty="0">
                <a:solidFill>
                  <a:srgbClr val="990099"/>
                </a:solidFill>
                <a:latin typeface="Times New Roman" panose="02020603050405020304" pitchFamily="18" charset="0"/>
                <a:ea typeface="黑体" panose="02010609060101010101" pitchFamily="49" charset="-122"/>
              </a:rPr>
              <a:t>象征现实</a:t>
            </a:r>
            <a:endParaRPr lang="zh-CN" altLang="en-US" sz="3600" dirty="0">
              <a:solidFill>
                <a:srgbClr val="990099"/>
              </a:solidFill>
              <a:latin typeface="Times New Roman" panose="02020603050405020304" pitchFamily="18" charset="0"/>
              <a:ea typeface="黑体" panose="02010609060101010101" pitchFamily="49" charset="-122"/>
            </a:endParaRPr>
          </a:p>
        </p:txBody>
      </p:sp>
      <p:sp>
        <p:nvSpPr>
          <p:cNvPr id="91141" name="AutoShape 5"/>
          <p:cNvSpPr/>
          <p:nvPr/>
        </p:nvSpPr>
        <p:spPr>
          <a:xfrm>
            <a:off x="7061835" y="4565650"/>
            <a:ext cx="3565525" cy="1466850"/>
          </a:xfrm>
          <a:prstGeom prst="cloudCallout">
            <a:avLst>
              <a:gd name="adj1" fmla="val 42023"/>
              <a:gd name="adj2" fmla="val -133940"/>
            </a:avLst>
          </a:prstGeom>
          <a:solidFill>
            <a:srgbClr val="FF99CC">
              <a:alpha val="50195"/>
            </a:srgbClr>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sz="3600" dirty="0">
                <a:solidFill>
                  <a:schemeClr val="accent2"/>
                </a:solidFill>
                <a:latin typeface="Times New Roman" panose="02020603050405020304" pitchFamily="18" charset="0"/>
                <a:ea typeface="黑体" panose="02010609060101010101" pitchFamily="49" charset="-122"/>
              </a:rPr>
              <a:t>象征人间的统治者</a:t>
            </a:r>
            <a:endParaRPr lang="zh-CN" altLang="en-US" sz="3600" dirty="0">
              <a:solidFill>
                <a:schemeClr val="accent2"/>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box(in)">
                                      <p:cBhvr>
                                        <p:cTn id="7" dur="500"/>
                                        <p:tgtEl>
                                          <p:spTgt spid="9113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1140"/>
                                        </p:tgtEl>
                                        <p:attrNameLst>
                                          <p:attrName>style.visibility</p:attrName>
                                        </p:attrNameLst>
                                      </p:cBhvr>
                                      <p:to>
                                        <p:strVal val="visible"/>
                                      </p:to>
                                    </p:set>
                                    <p:animEffect transition="in" filter="dissolve">
                                      <p:cBhvr>
                                        <p:cTn id="12" dur="500"/>
                                        <p:tgtEl>
                                          <p:spTgt spid="9114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1141"/>
                                        </p:tgtEl>
                                        <p:attrNameLst>
                                          <p:attrName>style.visibility</p:attrName>
                                        </p:attrNameLst>
                                      </p:cBhvr>
                                      <p:to>
                                        <p:strVal val="visible"/>
                                      </p:to>
                                    </p:set>
                                    <p:animEffect transition="in" filter="dissolve">
                                      <p:cBhvr>
                                        <p:cTn id="17" dur="5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0" grpId="0" bldLvl="0" animBg="1"/>
      <p:bldP spid="91141"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Text Box 2"/>
          <p:cNvSpPr txBox="1">
            <a:spLocks noChangeArrowheads="1"/>
          </p:cNvSpPr>
          <p:nvPr/>
        </p:nvSpPr>
        <p:spPr bwMode="auto">
          <a:xfrm>
            <a:off x="983298" y="754063"/>
            <a:ext cx="10366375" cy="3538220"/>
          </a:xfrm>
          <a:prstGeom prst="rect">
            <a:avLst/>
          </a:prstGeom>
          <a:noFill/>
          <a:ln w="9525">
            <a:noFill/>
            <a:miter lim="800000"/>
          </a:ln>
          <a:effectLst/>
        </p:spPr>
        <p:txBody>
          <a:bodyPr>
            <a:spAutoFit/>
          </a:bodyPr>
          <a:lstStyle/>
          <a:p>
            <a:pPr marR="0" defTabSz="914400">
              <a:buClrTx/>
              <a:buSzTx/>
              <a:defRPr/>
            </a:pPr>
            <a:r>
              <a:rPr kumimoji="0" lang="zh-CN" altLang="en-US" sz="3200" b="1" kern="1200" cap="none" spc="0" normalizeH="0" baseline="0" noProof="0" dirty="0">
                <a:effectLst>
                  <a:outerShdw blurRad="38100" dist="38100" dir="2700000" algn="tl">
                    <a:srgbClr val="C0C0C0"/>
                  </a:outerShdw>
                </a:effectLst>
                <a:latin typeface="+mn-ea"/>
                <a:ea typeface="+mn-ea"/>
                <a:cs typeface="+mn-cs"/>
              </a:rPr>
              <a:t>    </a:t>
            </a:r>
            <a:r>
              <a:rPr kumimoji="0" lang="zh-CN" altLang="en-US" sz="3200" b="1" kern="1200" cap="none" spc="0" normalizeH="0" baseline="0" noProof="0" dirty="0">
                <a:latin typeface="+mn-ea"/>
                <a:ea typeface="+mn-ea"/>
                <a:cs typeface="+mn-cs"/>
              </a:rPr>
              <a:t>窦娥受神权思想影响，开始也相信“青天大老爷”能主持正义，赏善罚恶。在残酷的现实面前，她觉醒过来了，她猛烈地指责天地鬼神不分清浊，混淆是非，致使恶人横行，良善衔冤。</a:t>
            </a:r>
            <a:r>
              <a:rPr kumimoji="0" lang="zh-CN" altLang="en-US" sz="3200" b="1" kern="1200" cap="none" spc="0" normalizeH="0" baseline="0" noProof="0" dirty="0">
                <a:solidFill>
                  <a:srgbClr val="FF0000"/>
                </a:solidFill>
                <a:latin typeface="+mn-ea"/>
                <a:ea typeface="+mn-ea"/>
                <a:cs typeface="+mn-cs"/>
              </a:rPr>
              <a:t>窦娥对神权的大胆谴责，实质上是对封建统治的强烈控诉和根本否定</a:t>
            </a:r>
            <a:r>
              <a:rPr kumimoji="0" lang="en-US" altLang="zh-CN" sz="3200" b="1" kern="1200" cap="none" spc="0" normalizeH="0" baseline="0" noProof="0" dirty="0">
                <a:solidFill>
                  <a:srgbClr val="FF0000"/>
                </a:solidFill>
                <a:latin typeface="+mn-ea"/>
                <a:ea typeface="+mn-ea"/>
                <a:cs typeface="+mn-cs"/>
              </a:rPr>
              <a:t>,</a:t>
            </a:r>
            <a:r>
              <a:rPr kumimoji="0" lang="zh-CN" altLang="en-US" sz="3200" b="1" kern="1200" cap="none" spc="0" normalizeH="0" baseline="0" noProof="0" dirty="0">
                <a:latin typeface="+mn-ea"/>
                <a:ea typeface="+mn-ea"/>
                <a:cs typeface="+mn-cs"/>
              </a:rPr>
              <a:t>她那似岩浆迸射、如山洪决堤般的愤激之词，反映了女主人公的</a:t>
            </a:r>
            <a:r>
              <a:rPr kumimoji="0" lang="zh-CN" altLang="en-US" sz="3200" b="1" kern="1200" cap="none" spc="0" normalizeH="0" baseline="0" noProof="0" dirty="0">
                <a:solidFill>
                  <a:srgbClr val="FF0000"/>
                </a:solidFill>
                <a:latin typeface="+mn-ea"/>
                <a:ea typeface="+mn-ea"/>
                <a:cs typeface="+mn-cs"/>
              </a:rPr>
              <a:t>觉醒意识</a:t>
            </a:r>
            <a:r>
              <a:rPr kumimoji="0" lang="zh-CN" altLang="en-US" sz="3200" b="1" kern="1200" cap="none" spc="0" normalizeH="0" baseline="0" noProof="0" dirty="0">
                <a:latin typeface="+mn-ea"/>
                <a:ea typeface="+mn-ea"/>
                <a:cs typeface="+mn-cs"/>
              </a:rPr>
              <a:t>和</a:t>
            </a:r>
            <a:r>
              <a:rPr kumimoji="0" lang="zh-CN" altLang="en-US" sz="3200" b="1" kern="1200" cap="none" spc="0" normalizeH="0" baseline="0" noProof="0" dirty="0">
                <a:solidFill>
                  <a:srgbClr val="FF0000"/>
                </a:solidFill>
                <a:latin typeface="+mn-ea"/>
                <a:ea typeface="+mn-ea"/>
                <a:cs typeface="+mn-cs"/>
              </a:rPr>
              <a:t>反抗精神</a:t>
            </a:r>
            <a:r>
              <a:rPr kumimoji="0" lang="zh-CN" altLang="en-US" sz="3200" b="1" kern="1200" cap="none" spc="0" normalizeH="0" baseline="0" noProof="0" dirty="0">
                <a:latin typeface="+mn-ea"/>
                <a:ea typeface="+mn-ea"/>
                <a:cs typeface="+mn-cs"/>
              </a:rPr>
              <a:t>，</a:t>
            </a:r>
            <a:r>
              <a:rPr kumimoji="0" lang="zh-CN" altLang="en-US" sz="3200" b="1" kern="1200" cap="none" spc="0" normalizeH="0" baseline="0" noProof="0" dirty="0">
                <a:solidFill>
                  <a:srgbClr val="003366"/>
                </a:solidFill>
                <a:latin typeface="+mn-ea"/>
                <a:ea typeface="+mn-ea"/>
                <a:cs typeface="+mn-cs"/>
              </a:rPr>
              <a:t>也折射出当时广大人民的</a:t>
            </a:r>
            <a:r>
              <a:rPr kumimoji="0" lang="zh-CN" altLang="en-US" sz="3200" b="1" kern="1200" cap="none" spc="0" normalizeH="0" baseline="0" noProof="0" dirty="0">
                <a:solidFill>
                  <a:srgbClr val="FF0000"/>
                </a:solidFill>
                <a:latin typeface="+mn-ea"/>
                <a:ea typeface="+mn-ea"/>
                <a:cs typeface="+mn-cs"/>
              </a:rPr>
              <a:t>反抗</a:t>
            </a:r>
            <a:r>
              <a:rPr kumimoji="0" lang="zh-CN" altLang="en-US" sz="3200" b="1" kern="1200" cap="none" spc="0" normalizeH="0" baseline="0" noProof="0" dirty="0">
                <a:solidFill>
                  <a:srgbClr val="003366"/>
                </a:solidFill>
                <a:latin typeface="+mn-ea"/>
                <a:ea typeface="+mn-ea"/>
                <a:cs typeface="+mn-cs"/>
              </a:rPr>
              <a:t>精神。</a:t>
            </a:r>
            <a:endParaRPr kumimoji="0" lang="zh-CN" altLang="en-US" sz="3200" b="1" kern="1200" cap="none" spc="0" normalizeH="0" baseline="0" noProof="0" dirty="0">
              <a:solidFill>
                <a:srgbClr val="003366"/>
              </a:solidFill>
              <a:latin typeface="+mn-ea"/>
              <a:ea typeface="+mn-ea"/>
              <a:cs typeface="+mn-cs"/>
            </a:endParaRPr>
          </a:p>
        </p:txBody>
      </p:sp>
      <p:sp>
        <p:nvSpPr>
          <p:cNvPr id="64515" name="Text Box 3"/>
          <p:cNvSpPr txBox="1"/>
          <p:nvPr/>
        </p:nvSpPr>
        <p:spPr>
          <a:xfrm>
            <a:off x="6407785" y="5038725"/>
            <a:ext cx="3314700" cy="7683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400" b="1" dirty="0">
                <a:solidFill>
                  <a:srgbClr val="FF0000"/>
                </a:solidFill>
                <a:ea typeface="华文行楷" panose="02010800040101010101" pitchFamily="2" charset="-122"/>
              </a:rPr>
              <a:t>反抗的窦娥</a:t>
            </a:r>
            <a:endParaRPr lang="zh-CN" altLang="en-US" sz="4400" b="1" dirty="0">
              <a:solidFill>
                <a:srgbClr val="FF0000"/>
              </a:solidFill>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checkerboard(across)">
                                      <p:cBhvr>
                                        <p:cTn id="7" dur="5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Effect transition="in" filter="fade">
                                      <p:cBhvr>
                                        <p:cTn id="12" dur="20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ldLvl="0" animBg="1"/>
      <p:bldP spid="64515"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WordArt 2"/>
          <p:cNvSpPr>
            <a:spLocks noTextEdit="1"/>
          </p:cNvSpPr>
          <p:nvPr/>
        </p:nvSpPr>
        <p:spPr>
          <a:xfrm>
            <a:off x="4023360" y="333375"/>
            <a:ext cx="4008438" cy="762000"/>
          </a:xfrm>
          <a:prstGeom prst="rect">
            <a:avLst/>
          </a:prstGeom>
        </p:spPr>
        <p:txBody>
          <a:bodyPr wrap="none" fromWordArt="1">
            <a:prstTxWarp prst="textPlain">
              <a:avLst>
                <a:gd name="adj" fmla="val 50000"/>
              </a:avLst>
            </a:prstTxWarp>
            <a:normAutofit/>
          </a:bodyPr>
          <a:p>
            <a:pPr algn="ctr" eaLnBrk="0" hangingPunct="0"/>
            <a:r>
              <a:rPr lang="zh-CN" altLang="en-US" sz="4400" b="1">
                <a:solidFill>
                  <a:schemeClr val="tx1"/>
                </a:solidFill>
                <a:latin typeface="+mn-ea"/>
                <a:ea typeface="+mn-ea"/>
              </a:rPr>
              <a:t>中国古代戏曲</a:t>
            </a:r>
            <a:endParaRPr lang="zh-CN" altLang="en-US" sz="4400" b="1">
              <a:solidFill>
                <a:schemeClr val="tx1"/>
              </a:solidFill>
              <a:latin typeface="+mn-ea"/>
              <a:ea typeface="+mn-ea"/>
            </a:endParaRPr>
          </a:p>
        </p:txBody>
      </p:sp>
      <p:sp>
        <p:nvSpPr>
          <p:cNvPr id="11267" name="Text Box 3"/>
          <p:cNvSpPr txBox="1"/>
          <p:nvPr/>
        </p:nvSpPr>
        <p:spPr>
          <a:xfrm>
            <a:off x="767398" y="1533525"/>
            <a:ext cx="10042525" cy="304482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    古代戏曲是以</a:t>
            </a:r>
            <a:r>
              <a:rPr lang="zh-CN" altLang="en-US" b="1" dirty="0">
                <a:solidFill>
                  <a:srgbClr val="FF0000"/>
                </a:solidFill>
                <a:latin typeface="宋体" panose="02010600030101010101" pitchFamily="2" charset="-122"/>
              </a:rPr>
              <a:t>表演</a:t>
            </a:r>
            <a:r>
              <a:rPr lang="zh-CN" altLang="en-US" b="1" dirty="0">
                <a:latin typeface="宋体" panose="02010600030101010101" pitchFamily="2" charset="-122"/>
              </a:rPr>
              <a:t>为中心，以</a:t>
            </a:r>
            <a:r>
              <a:rPr lang="zh-CN" altLang="en-US" b="1" dirty="0">
                <a:solidFill>
                  <a:srgbClr val="FF0000"/>
                </a:solidFill>
                <a:latin typeface="宋体" panose="02010600030101010101" pitchFamily="2" charset="-122"/>
              </a:rPr>
              <a:t>唱</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念</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做</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打</a:t>
            </a:r>
            <a:r>
              <a:rPr lang="zh-CN" altLang="en-US" b="1" dirty="0">
                <a:latin typeface="宋体" panose="02010600030101010101" pitchFamily="2" charset="-122"/>
              </a:rPr>
              <a:t>等手段为基础，融</a:t>
            </a:r>
            <a:r>
              <a:rPr lang="zh-CN" altLang="en-US" b="1" dirty="0">
                <a:solidFill>
                  <a:srgbClr val="FF0000"/>
                </a:solidFill>
                <a:latin typeface="宋体" panose="02010600030101010101" pitchFamily="2" charset="-122"/>
              </a:rPr>
              <a:t>文学</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音乐</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舞蹈</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美术</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武术</a:t>
            </a:r>
            <a:r>
              <a:rPr lang="zh-CN" altLang="en-US" b="1" dirty="0">
                <a:latin typeface="宋体" panose="02010600030101010101" pitchFamily="2" charset="-122"/>
              </a:rPr>
              <a:t>和</a:t>
            </a:r>
            <a:r>
              <a:rPr lang="zh-CN" altLang="en-US" b="1" dirty="0">
                <a:solidFill>
                  <a:srgbClr val="FF0000"/>
                </a:solidFill>
                <a:latin typeface="宋体" panose="02010600030101010101" pitchFamily="2" charset="-122"/>
              </a:rPr>
              <a:t>杂技</a:t>
            </a:r>
            <a:r>
              <a:rPr lang="zh-CN" altLang="en-US" b="1" dirty="0">
                <a:latin typeface="宋体" panose="02010600030101010101" pitchFamily="2" charset="-122"/>
              </a:rPr>
              <a:t>为一体的综合舞台艺术。</a:t>
            </a:r>
            <a:endParaRPr lang="zh-CN" altLang="en-US" b="1" dirty="0">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    内容丰富，博大精深。是我国古代艺术宝库中的一颗璀璨明珠。</a:t>
            </a:r>
            <a:endParaRPr lang="zh-CN" altLang="en-US" b="1" dirty="0">
              <a:latin typeface="宋体" panose="02010600030101010101" pitchFamily="2" charset="-122"/>
            </a:endParaRPr>
          </a:p>
          <a:p>
            <a:pPr marL="0" lvl="0" indent="0" eaLnBrk="1" hangingPunct="1">
              <a:spcBef>
                <a:spcPct val="0"/>
              </a:spcBef>
              <a:buNone/>
            </a:pPr>
            <a:r>
              <a:rPr lang="zh-CN" altLang="en-US" b="1" dirty="0">
                <a:latin typeface="宋体" panose="02010600030101010101" pitchFamily="2" charset="-122"/>
              </a:rPr>
              <a:t>    它与</a:t>
            </a:r>
            <a:r>
              <a:rPr lang="zh-CN" altLang="en-US" b="1" dirty="0">
                <a:solidFill>
                  <a:srgbClr val="FF0000"/>
                </a:solidFill>
                <a:latin typeface="宋体" panose="02010600030101010101" pitchFamily="2" charset="-122"/>
              </a:rPr>
              <a:t>古希腊悲喜剧、印度梵剧</a:t>
            </a:r>
            <a:r>
              <a:rPr lang="zh-CN" altLang="en-US" b="1" dirty="0">
                <a:latin typeface="宋体" panose="02010600030101010101" pitchFamily="2" charset="-122"/>
              </a:rPr>
              <a:t>并称为</a:t>
            </a:r>
            <a:r>
              <a:rPr lang="zh-CN" altLang="en-US" b="1" dirty="0">
                <a:solidFill>
                  <a:srgbClr val="FF0000"/>
                </a:solidFill>
                <a:latin typeface="宋体" panose="02010600030101010101" pitchFamily="2" charset="-122"/>
              </a:rPr>
              <a:t>世界三大古剧。</a:t>
            </a:r>
            <a:endParaRPr lang="zh-CN" altLang="en-US" b="1" dirty="0">
              <a:solidFill>
                <a:srgbClr val="FF0000"/>
              </a:solidFill>
              <a:latin typeface="宋体" panose="02010600030101010101" pitchFamily="2" charset="-122"/>
            </a:endParaRPr>
          </a:p>
        </p:txBody>
      </p:sp>
      <p:sp>
        <p:nvSpPr>
          <p:cNvPr id="4" name="Text Box 2"/>
          <p:cNvSpPr txBox="1">
            <a:spLocks noChangeArrowheads="1"/>
          </p:cNvSpPr>
          <p:nvPr/>
        </p:nvSpPr>
        <p:spPr bwMode="auto">
          <a:xfrm>
            <a:off x="1127760" y="5072063"/>
            <a:ext cx="10387013" cy="1075055"/>
          </a:xfrm>
          <a:prstGeom prst="rect">
            <a:avLst/>
          </a:prstGeom>
          <a:noFill/>
          <a:ln w="9525">
            <a:noFill/>
            <a:miter lim="800000"/>
          </a:ln>
          <a:effectLst/>
        </p:spPr>
        <p:txBody>
          <a:bodyPr lIns="91431" tIns="45715" rIns="91431" bIns="45715">
            <a:spAutoFit/>
          </a:bodyPr>
          <a:lstStyle/>
          <a:p>
            <a:pPr marR="0" defTabSz="914400">
              <a:buClrTx/>
              <a:buSzTx/>
              <a:defRPr/>
            </a:pPr>
            <a:r>
              <a:rPr kumimoji="0" lang="zh-CN" altLang="en-US" sz="3200" b="1" kern="1200" cap="none" spc="0" normalizeH="0" baseline="0" noProof="0" dirty="0">
                <a:solidFill>
                  <a:srgbClr val="CC0066"/>
                </a:solidFill>
                <a:latin typeface="+mn-ea"/>
                <a:ea typeface="+mn-ea"/>
                <a:cs typeface="+mn-cs"/>
              </a:rPr>
              <a:t>  </a:t>
            </a:r>
            <a:r>
              <a:rPr kumimoji="0" lang="zh-CN" altLang="en-US" sz="3200" b="1" kern="1200" cap="none" spc="0" normalizeH="0" baseline="0" noProof="0" dirty="0">
                <a:latin typeface="+mn-ea"/>
                <a:ea typeface="+mn-ea"/>
                <a:cs typeface="+mn-cs"/>
              </a:rPr>
              <a:t>中国古代戏曲，主要指元明清戏曲，其形式包括</a:t>
            </a:r>
            <a:r>
              <a:rPr kumimoji="0" lang="zh-CN" altLang="en-US" sz="3200" b="1" kern="1200" cap="none" spc="0" normalizeH="0" baseline="0" noProof="0" dirty="0">
                <a:solidFill>
                  <a:srgbClr val="FF0000"/>
                </a:solidFill>
                <a:latin typeface="+mn-ea"/>
                <a:ea typeface="+mn-ea"/>
                <a:cs typeface="+mn-cs"/>
              </a:rPr>
              <a:t>元杂剧</a:t>
            </a:r>
            <a:r>
              <a:rPr kumimoji="0" lang="zh-CN" altLang="en-US" sz="3200" b="1" kern="1200" cap="none" spc="0" normalizeH="0" baseline="0" noProof="0" dirty="0">
                <a:latin typeface="+mn-ea"/>
                <a:ea typeface="+mn-ea"/>
                <a:cs typeface="+mn-cs"/>
              </a:rPr>
              <a:t>、</a:t>
            </a:r>
            <a:r>
              <a:rPr kumimoji="0" lang="zh-CN" altLang="en-US" sz="3200" b="1" kern="1200" cap="none" spc="0" normalizeH="0" baseline="0" noProof="0" dirty="0">
                <a:solidFill>
                  <a:srgbClr val="FF0000"/>
                </a:solidFill>
                <a:latin typeface="+mn-ea"/>
                <a:ea typeface="+mn-ea"/>
                <a:cs typeface="+mn-cs"/>
              </a:rPr>
              <a:t>元散曲</a:t>
            </a:r>
            <a:r>
              <a:rPr kumimoji="0" lang="zh-CN" altLang="en-US" sz="3200" b="1" kern="1200" cap="none" spc="0" normalizeH="0" baseline="0" noProof="0" dirty="0">
                <a:latin typeface="+mn-ea"/>
                <a:ea typeface="+mn-ea"/>
                <a:cs typeface="+mn-cs"/>
              </a:rPr>
              <a:t>、和</a:t>
            </a:r>
            <a:r>
              <a:rPr kumimoji="0" lang="zh-CN" altLang="en-US" sz="3200" b="1" kern="1200" cap="none" spc="0" normalizeH="0" baseline="0" noProof="0" dirty="0">
                <a:solidFill>
                  <a:srgbClr val="FF0000"/>
                </a:solidFill>
                <a:latin typeface="+mn-ea"/>
                <a:ea typeface="+mn-ea"/>
                <a:cs typeface="+mn-cs"/>
              </a:rPr>
              <a:t>明清传奇</a:t>
            </a:r>
            <a:r>
              <a:rPr kumimoji="0" lang="zh-CN" altLang="en-US" sz="3200" b="1" kern="1200" cap="none" spc="0" normalizeH="0" baseline="0" noProof="0" dirty="0">
                <a:latin typeface="+mn-ea"/>
                <a:ea typeface="+mn-ea"/>
                <a:cs typeface="+mn-cs"/>
              </a:rPr>
              <a:t>。</a:t>
            </a:r>
            <a:endParaRPr kumimoji="0" lang="zh-CN" altLang="en-US" sz="3200" b="1" kern="1200" cap="none" spc="0" normalizeH="0" baseline="0" noProof="0" dirty="0">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000000"/>
                                          </p:val>
                                        </p:tav>
                                        <p:tav tm="100000">
                                          <p:val>
                                            <p:strVal val="#ppt_w"/>
                                          </p:val>
                                        </p:tav>
                                      </p:tavLst>
                                    </p:anim>
                                    <p:anim calcmode="lin" valueType="num">
                                      <p:cBhvr>
                                        <p:cTn id="8" dur="500" fill="hold"/>
                                        <p:tgtEl>
                                          <p:spTgt spid="9218"/>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iterate type="lt">
                                    <p:tmPct val="100000"/>
                                  </p:iterate>
                                  <p:childTnLst>
                                    <p:set>
                                      <p:cBhvr>
                                        <p:cTn id="12" dur="1" fill="hold">
                                          <p:stCondLst>
                                            <p:cond delay="0"/>
                                          </p:stCondLst>
                                        </p:cTn>
                                        <p:tgtEl>
                                          <p:spTgt spid="11267">
                                            <p:txEl>
                                              <p:charRg st="0" end="61"/>
                                            </p:txEl>
                                          </p:spTgt>
                                        </p:tgtEl>
                                        <p:attrNameLst>
                                          <p:attrName>style.visibility</p:attrName>
                                        </p:attrNameLst>
                                      </p:cBhvr>
                                      <p:to>
                                        <p:strVal val="visible"/>
                                      </p:to>
                                    </p:set>
                                    <p:animEffect transition="in" filter="dissolve">
                                      <p:cBhvr>
                                        <p:cTn id="13" dur="75"/>
                                        <p:tgtEl>
                                          <p:spTgt spid="11267">
                                            <p:txEl>
                                              <p:charRg st="0" end="6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iterate type="lt">
                                    <p:tmPct val="100000"/>
                                  </p:iterate>
                                  <p:childTnLst>
                                    <p:set>
                                      <p:cBhvr>
                                        <p:cTn id="17" dur="1" fill="hold">
                                          <p:stCondLst>
                                            <p:cond delay="0"/>
                                          </p:stCondLst>
                                        </p:cTn>
                                        <p:tgtEl>
                                          <p:spTgt spid="11267">
                                            <p:txEl>
                                              <p:charRg st="61" end="94"/>
                                            </p:txEl>
                                          </p:spTgt>
                                        </p:tgtEl>
                                        <p:attrNameLst>
                                          <p:attrName>style.visibility</p:attrName>
                                        </p:attrNameLst>
                                      </p:cBhvr>
                                      <p:to>
                                        <p:strVal val="visible"/>
                                      </p:to>
                                    </p:set>
                                    <p:animEffect transition="in" filter="dissolve">
                                      <p:cBhvr>
                                        <p:cTn id="18" dur="75"/>
                                        <p:tgtEl>
                                          <p:spTgt spid="11267">
                                            <p:txEl>
                                              <p:charRg st="61" end="9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iterate type="lt">
                                    <p:tmPct val="100000"/>
                                  </p:iterate>
                                  <p:childTnLst>
                                    <p:set>
                                      <p:cBhvr>
                                        <p:cTn id="22" dur="1" fill="hold">
                                          <p:stCondLst>
                                            <p:cond delay="0"/>
                                          </p:stCondLst>
                                        </p:cTn>
                                        <p:tgtEl>
                                          <p:spTgt spid="11267">
                                            <p:txEl>
                                              <p:charRg st="94" end="122"/>
                                            </p:txEl>
                                          </p:spTgt>
                                        </p:tgtEl>
                                        <p:attrNameLst>
                                          <p:attrName>style.visibility</p:attrName>
                                        </p:attrNameLst>
                                      </p:cBhvr>
                                      <p:to>
                                        <p:strVal val="visible"/>
                                      </p:to>
                                    </p:set>
                                    <p:animEffect transition="in" filter="dissolve">
                                      <p:cBhvr>
                                        <p:cTn id="23" dur="75"/>
                                        <p:tgtEl>
                                          <p:spTgt spid="11267">
                                            <p:txEl>
                                              <p:charRg st="94" end="12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5" fill="hold" grpId="0" nodeType="clickEffect">
                                  <p:stCondLst>
                                    <p:cond delay="0"/>
                                  </p:stCondLst>
                                  <p:iterate type="lt">
                                    <p:tmPct val="100000"/>
                                  </p:iterate>
                                  <p:childTnLst>
                                    <p:set>
                                      <p:cBhvr>
                                        <p:cTn id="27" dur="1" fill="hold">
                                          <p:stCondLst>
                                            <p:cond delay="0"/>
                                          </p:stCondLst>
                                        </p:cTn>
                                        <p:tgtEl>
                                          <p:spTgt spid="4"/>
                                        </p:tgtEl>
                                        <p:attrNameLst>
                                          <p:attrName>style.visibility</p:attrName>
                                        </p:attrNameLst>
                                      </p:cBhvr>
                                      <p:to>
                                        <p:strVal val="visible"/>
                                      </p:to>
                                    </p:set>
                                    <p:animEffect transition="in" filter="checkerboard(down)">
                                      <p:cBhvr>
                                        <p:cTn id="28" dur="75"/>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P spid="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730" name="Rectangle 2"/>
          <p:cNvSpPr/>
          <p:nvPr/>
        </p:nvSpPr>
        <p:spPr>
          <a:xfrm>
            <a:off x="2308860" y="2000250"/>
            <a:ext cx="5788025" cy="16478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30000"/>
              </a:spcBef>
              <a:buNone/>
            </a:pPr>
            <a:r>
              <a:rPr lang="zh-CN" altLang="en-US" sz="4400" b="1" dirty="0">
                <a:solidFill>
                  <a:srgbClr val="0000FF"/>
                </a:solidFill>
                <a:latin typeface="黑体" panose="02010609060101010101" pitchFamily="49" charset="-122"/>
                <a:ea typeface="黑体" panose="02010609060101010101" pitchFamily="49" charset="-122"/>
              </a:rPr>
              <a:t>第</a:t>
            </a:r>
            <a:r>
              <a:rPr lang="en-US" altLang="en-US" sz="4400" b="1" dirty="0">
                <a:solidFill>
                  <a:srgbClr val="0000FF"/>
                </a:solidFill>
                <a:latin typeface="黑体" panose="02010609060101010101" pitchFamily="49" charset="-122"/>
                <a:ea typeface="黑体" panose="02010609060101010101" pitchFamily="49" charset="-122"/>
              </a:rPr>
              <a:t>2</a:t>
            </a:r>
            <a:r>
              <a:rPr lang="zh-CN" altLang="en-US" sz="4400" b="1" dirty="0">
                <a:solidFill>
                  <a:srgbClr val="0000FF"/>
                </a:solidFill>
                <a:latin typeface="黑体" panose="02010609060101010101" pitchFamily="49" charset="-122"/>
                <a:ea typeface="黑体" panose="02010609060101010101" pitchFamily="49" charset="-122"/>
              </a:rPr>
              <a:t>层</a:t>
            </a:r>
            <a:endParaRPr lang="zh-CN" altLang="en-US" sz="4400" b="1" dirty="0">
              <a:solidFill>
                <a:srgbClr val="0000FF"/>
              </a:solidFill>
              <a:latin typeface="黑体" panose="02010609060101010101" pitchFamily="49" charset="-122"/>
              <a:ea typeface="黑体" panose="02010609060101010101" pitchFamily="49" charset="-122"/>
            </a:endParaRPr>
          </a:p>
          <a:p>
            <a:pPr marL="0" lvl="0" indent="0" algn="ctr" eaLnBrk="1" hangingPunct="1">
              <a:spcBef>
                <a:spcPct val="30000"/>
              </a:spcBef>
              <a:buNone/>
            </a:pPr>
            <a:r>
              <a:rPr lang="zh-CN" altLang="en-US" sz="4400" b="1" dirty="0">
                <a:solidFill>
                  <a:srgbClr val="FF0000"/>
                </a:solidFill>
                <a:latin typeface="黑体" panose="02010609060101010101" pitchFamily="49" charset="-122"/>
                <a:ea typeface="黑体" panose="02010609060101010101" pitchFamily="49" charset="-122"/>
              </a:rPr>
              <a:t>窦娥告别婆婆</a:t>
            </a:r>
            <a:endParaRPr lang="zh-CN" altLang="en-US" sz="4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2" name="Text Box 2"/>
          <p:cNvSpPr txBox="1">
            <a:spLocks noChangeArrowheads="1"/>
          </p:cNvSpPr>
          <p:nvPr/>
        </p:nvSpPr>
        <p:spPr bwMode="auto">
          <a:xfrm>
            <a:off x="973773" y="260350"/>
            <a:ext cx="10328275" cy="583565"/>
          </a:xfrm>
          <a:prstGeom prst="rect">
            <a:avLst/>
          </a:prstGeom>
          <a:noFill/>
          <a:ln w="9525">
            <a:noFill/>
            <a:miter lim="800000"/>
          </a:ln>
          <a:effectLst/>
        </p:spPr>
        <p:txBody>
          <a:bodyPr>
            <a:spAutoFit/>
          </a:bodyPr>
          <a:lstStyle/>
          <a:p>
            <a:pPr marR="0" defTabSz="914400">
              <a:spcBef>
                <a:spcPct val="50000"/>
              </a:spcBef>
              <a:buClrTx/>
              <a:buSzTx/>
              <a:defRPr/>
            </a:pPr>
            <a:endParaRPr kumimoji="0" lang="zh-CN" altLang="en-US" sz="3200" b="1"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endParaRPr>
          </a:p>
        </p:txBody>
      </p:sp>
      <p:sp>
        <p:nvSpPr>
          <p:cNvPr id="74755" name="Text Box 3"/>
          <p:cNvSpPr txBox="1"/>
          <p:nvPr/>
        </p:nvSpPr>
        <p:spPr>
          <a:xfrm>
            <a:off x="973773" y="839788"/>
            <a:ext cx="10002837"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宋体" panose="02010600030101010101" pitchFamily="2" charset="-122"/>
              </a:rPr>
              <a:t>在押赴刑场的路上，窦娥要求刽子手走后街不走前街，</a:t>
            </a:r>
            <a:r>
              <a:rPr lang="zh-CN" altLang="en-US" b="1" dirty="0">
                <a:solidFill>
                  <a:srgbClr val="FF0000"/>
                </a:solidFill>
                <a:latin typeface="宋体" panose="02010600030101010101" pitchFamily="2" charset="-122"/>
              </a:rPr>
              <a:t>这一细节刻画对塑造窦娥形象和表现主题有什么作用？</a:t>
            </a:r>
            <a:endParaRPr lang="zh-CN" altLang="en-US" b="1" dirty="0">
              <a:solidFill>
                <a:srgbClr val="FF0000"/>
              </a:solidFill>
              <a:latin typeface="宋体" panose="02010600030101010101" pitchFamily="2" charset="-122"/>
            </a:endParaRPr>
          </a:p>
        </p:txBody>
      </p:sp>
      <p:pic>
        <p:nvPicPr>
          <p:cNvPr id="74756" name="Picture 4" descr="d2_006"/>
          <p:cNvPicPr>
            <a:picLocks noChangeAspect="1"/>
          </p:cNvPicPr>
          <p:nvPr/>
        </p:nvPicPr>
        <p:blipFill>
          <a:blip r:embed="rId1">
            <a:lum bright="17999" contrast="48000"/>
          </a:blip>
          <a:srcRect t="15857" b="18518"/>
          <a:stretch>
            <a:fillRect/>
          </a:stretch>
        </p:blipFill>
        <p:spPr>
          <a:xfrm>
            <a:off x="880110" y="2643188"/>
            <a:ext cx="5359400" cy="3208337"/>
          </a:xfrm>
          <a:prstGeom prst="rect">
            <a:avLst/>
          </a:prstGeom>
          <a:noFill/>
          <a:ln w="9525">
            <a:noFill/>
          </a:ln>
        </p:spPr>
      </p:pic>
      <p:pic>
        <p:nvPicPr>
          <p:cNvPr id="74757" name="Picture 5" descr="DEY027"/>
          <p:cNvPicPr>
            <a:picLocks noChangeAspect="1"/>
          </p:cNvPicPr>
          <p:nvPr/>
        </p:nvPicPr>
        <p:blipFill>
          <a:blip r:embed="rId2">
            <a:lum bright="48001" contrast="72000"/>
          </a:blip>
          <a:srcRect t="4382" b="7616"/>
          <a:stretch>
            <a:fillRect/>
          </a:stretch>
        </p:blipFill>
        <p:spPr>
          <a:xfrm>
            <a:off x="6239510" y="2643188"/>
            <a:ext cx="5072063" cy="322580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Text Box 2"/>
          <p:cNvSpPr txBox="1">
            <a:spLocks noChangeArrowheads="1"/>
          </p:cNvSpPr>
          <p:nvPr/>
        </p:nvSpPr>
        <p:spPr bwMode="auto">
          <a:xfrm>
            <a:off x="1237298" y="1000125"/>
            <a:ext cx="9717088" cy="3046095"/>
          </a:xfrm>
          <a:prstGeom prst="rect">
            <a:avLst/>
          </a:prstGeom>
          <a:noFill/>
          <a:ln w="9525">
            <a:noFill/>
            <a:miter lim="800000"/>
          </a:ln>
          <a:effectLst/>
        </p:spPr>
        <p:txBody>
          <a:bodyPr>
            <a:spAutoFit/>
          </a:bodyPr>
          <a:lstStyle/>
          <a:p>
            <a:pPr marR="0" defTabSz="914400">
              <a:buClrTx/>
              <a:buSzTx/>
              <a:defRPr/>
            </a:pPr>
            <a:r>
              <a:rPr kumimoji="0" lang="zh-CN" altLang="en-US" sz="3200" b="1" kern="1200" cap="none" spc="0" normalizeH="0" baseline="0" noProof="0" dirty="0">
                <a:solidFill>
                  <a:schemeClr val="tx2"/>
                </a:solidFill>
                <a:effectLst>
                  <a:outerShdw blurRad="38100" dist="38100" dir="2700000" algn="tl">
                    <a:srgbClr val="C0C0C0"/>
                  </a:outerShdw>
                </a:effectLst>
                <a:latin typeface="+mn-ea"/>
                <a:ea typeface="+mn-ea"/>
                <a:cs typeface="+mn-cs"/>
              </a:rPr>
              <a:t>    </a:t>
            </a:r>
            <a:r>
              <a:rPr kumimoji="0" lang="zh-CN" altLang="en-US" sz="3200" b="1" kern="1200" cap="none" spc="0" normalizeH="0" baseline="0" noProof="0" dirty="0">
                <a:solidFill>
                  <a:schemeClr val="tx2"/>
                </a:solidFill>
                <a:latin typeface="+mn-ea"/>
                <a:ea typeface="+mn-ea"/>
                <a:cs typeface="+mn-cs"/>
              </a:rPr>
              <a:t>自己已走在通向死亡的路上，想到的还是如何不让年迈孤寂的婆婆伤心，这是何等的</a:t>
            </a:r>
            <a:r>
              <a:rPr kumimoji="0" lang="zh-CN" altLang="en-US" sz="3200" b="1" kern="1200" cap="none" spc="0" normalizeH="0" baseline="0" noProof="0" dirty="0">
                <a:solidFill>
                  <a:srgbClr val="FF0000"/>
                </a:solidFill>
                <a:latin typeface="+mn-ea"/>
                <a:ea typeface="+mn-ea"/>
                <a:cs typeface="+mn-cs"/>
              </a:rPr>
              <a:t>善良</a:t>
            </a:r>
            <a:r>
              <a:rPr kumimoji="0" lang="zh-CN" altLang="en-US" sz="3200" b="1" kern="1200" cap="none" spc="0" normalizeH="0" baseline="0" noProof="0" dirty="0">
                <a:solidFill>
                  <a:schemeClr val="tx2"/>
                </a:solidFill>
                <a:latin typeface="+mn-ea"/>
                <a:ea typeface="+mn-ea"/>
                <a:cs typeface="+mn-cs"/>
              </a:rPr>
              <a:t>啊！</a:t>
            </a:r>
            <a:r>
              <a:rPr kumimoji="0" lang="zh-CN" altLang="en-US" sz="3200" b="1" kern="1200" cap="none" spc="0" normalizeH="0" baseline="0" noProof="0" dirty="0">
                <a:solidFill>
                  <a:srgbClr val="0000FF"/>
                </a:solidFill>
                <a:latin typeface="+mn-ea"/>
                <a:ea typeface="+mn-ea"/>
                <a:cs typeface="+mn-cs"/>
              </a:rPr>
              <a:t>而剧作家越是刻画她的善良，也就越发显出其冤屈，她的抗争与反抗也就越发令人同情。</a:t>
            </a:r>
            <a:r>
              <a:rPr kumimoji="0" lang="zh-CN" altLang="en-US" sz="3200" b="1" kern="1200" cap="none" spc="0" normalizeH="0" baseline="0" noProof="0" dirty="0">
                <a:solidFill>
                  <a:schemeClr val="tx2"/>
                </a:solidFill>
                <a:latin typeface="+mn-ea"/>
                <a:ea typeface="+mn-ea"/>
                <a:cs typeface="+mn-cs"/>
              </a:rPr>
              <a:t>因此，这一细节的描写不仅使窦娥这个形象更其丰满动人，也使剧作对封建社会的批判更为有力和深刻。</a:t>
            </a:r>
            <a:endParaRPr kumimoji="0" lang="zh-CN" altLang="en-US" sz="3200" kern="1200" cap="none" spc="0" normalizeH="0" baseline="0" noProof="0" dirty="0">
              <a:solidFill>
                <a:schemeClr val="tx2"/>
              </a:solidFill>
              <a:latin typeface="+mn-ea"/>
              <a:ea typeface="+mn-ea"/>
              <a:cs typeface="+mn-cs"/>
            </a:endParaRPr>
          </a:p>
        </p:txBody>
      </p:sp>
      <p:sp>
        <p:nvSpPr>
          <p:cNvPr id="67587" name="Text Box 3"/>
          <p:cNvSpPr txBox="1"/>
          <p:nvPr/>
        </p:nvSpPr>
        <p:spPr>
          <a:xfrm>
            <a:off x="3737610" y="4929188"/>
            <a:ext cx="3546475" cy="82994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800" b="1" dirty="0">
                <a:solidFill>
                  <a:srgbClr val="FF0000"/>
                </a:solidFill>
                <a:ea typeface="华文行楷" panose="02010800040101010101" pitchFamily="2" charset="-122"/>
              </a:rPr>
              <a:t>善良的窦娥</a:t>
            </a:r>
            <a:endParaRPr lang="zh-CN" altLang="en-US" sz="4800" b="1" dirty="0">
              <a:solidFill>
                <a:srgbClr val="FF0000"/>
              </a:solidFill>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checkerboard(across)">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67587"/>
                                        </p:tgtEl>
                                        <p:attrNameLst>
                                          <p:attrName>style.visibility</p:attrName>
                                        </p:attrNameLst>
                                      </p:cBhvr>
                                      <p:to>
                                        <p:strVal val="visible"/>
                                      </p:to>
                                    </p:set>
                                    <p:anim calcmode="lin" valueType="num">
                                      <p:cBhvr>
                                        <p:cTn id="12" dur="5000" fill="hold"/>
                                        <p:tgtEl>
                                          <p:spTgt spid="67587"/>
                                        </p:tgtEl>
                                        <p:attrNameLst>
                                          <p:attrName>ppt_w</p:attrName>
                                        </p:attrNameLst>
                                      </p:cBhvr>
                                      <p:tavLst>
                                        <p:tav tm="0" fmla="#ppt_w*sin(2.5*pi*$)">
                                          <p:val>
                                            <p:fltVal val="0.000000"/>
                                          </p:val>
                                        </p:tav>
                                        <p:tav tm="100000">
                                          <p:val>
                                            <p:fltVal val="1.000000"/>
                                          </p:val>
                                        </p:tav>
                                      </p:tavLst>
                                    </p:anim>
                                    <p:anim calcmode="lin" valueType="num">
                                      <p:cBhvr>
                                        <p:cTn id="13" dur="5000" fill="hold"/>
                                        <p:tgtEl>
                                          <p:spTgt spid="675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ldLvl="0" animBg="1"/>
      <p:bldP spid="67587" grpId="0" bldLvl="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5235" name="Rectangle 3"/>
          <p:cNvSpPr/>
          <p:nvPr/>
        </p:nvSpPr>
        <p:spPr>
          <a:xfrm>
            <a:off x="1753235" y="354013"/>
            <a:ext cx="9455150"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Times New Roman" panose="02020603050405020304" pitchFamily="18" charset="0"/>
                <a:ea typeface="楷体_GB2312" pitchFamily="49" charset="-122"/>
              </a:rPr>
              <a:t>       与婆婆临别时，窦娥交待了什么？她的这番话表现什么？</a:t>
            </a:r>
            <a:endParaRPr lang="zh-CN" altLang="en-US" b="1" dirty="0">
              <a:solidFill>
                <a:srgbClr val="FF0000"/>
              </a:solidFill>
              <a:latin typeface="Times New Roman" panose="02020603050405020304" pitchFamily="18" charset="0"/>
              <a:ea typeface="楷体_GB2312" pitchFamily="49" charset="-122"/>
            </a:endParaRPr>
          </a:p>
        </p:txBody>
      </p:sp>
      <p:sp>
        <p:nvSpPr>
          <p:cNvPr id="95236" name="Text Box 4"/>
          <p:cNvSpPr txBox="1">
            <a:spLocks noChangeArrowheads="1"/>
          </p:cNvSpPr>
          <p:nvPr/>
        </p:nvSpPr>
        <p:spPr bwMode="auto">
          <a:xfrm>
            <a:off x="2424748" y="1676400"/>
            <a:ext cx="80772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rgbClr val="0000FF"/>
                </a:solidFill>
                <a:effectLst/>
                <a:uLnTx/>
                <a:uFillTx/>
                <a:latin typeface="+mn-ea"/>
                <a:ea typeface="+mn-ea"/>
                <a:cs typeface="+mn-cs"/>
              </a:rPr>
              <a:t>窦娥临死前反复叮嘱婆婆要祭奠她。</a:t>
            </a:r>
            <a:endParaRPr kumimoji="0" lang="zh-CN" altLang="en-US" sz="3600" b="1" i="0" u="none" strike="noStrike" kern="1200" cap="none" spc="0" normalizeH="0" baseline="0" noProof="0" dirty="0" smtClean="0">
              <a:ln>
                <a:noFill/>
              </a:ln>
              <a:solidFill>
                <a:srgbClr val="0000FF"/>
              </a:solidFill>
              <a:effectLst/>
              <a:uLnTx/>
              <a:uFillTx/>
              <a:latin typeface="+mn-ea"/>
              <a:ea typeface="+mn-ea"/>
              <a:cs typeface="+mn-cs"/>
            </a:endParaRPr>
          </a:p>
        </p:txBody>
      </p:sp>
      <p:sp>
        <p:nvSpPr>
          <p:cNvPr id="95238" name="Text Box 6"/>
          <p:cNvSpPr txBox="1"/>
          <p:nvPr/>
        </p:nvSpPr>
        <p:spPr>
          <a:xfrm>
            <a:off x="1054735" y="2797175"/>
            <a:ext cx="9702800" cy="29343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buNone/>
            </a:pPr>
            <a:r>
              <a:rPr lang="en-US" altLang="zh-CN" sz="2800" b="1" dirty="0">
                <a:solidFill>
                  <a:schemeClr val="tx2"/>
                </a:solidFill>
                <a:latin typeface="宋体" panose="02010600030101010101" pitchFamily="2" charset="-122"/>
              </a:rPr>
              <a:t>①</a:t>
            </a:r>
            <a:r>
              <a:rPr lang="zh-CN" altLang="en-US" sz="2800" b="1" dirty="0">
                <a:solidFill>
                  <a:schemeClr val="tx2"/>
                </a:solidFill>
                <a:latin typeface="宋体" panose="02010600030101010101" pitchFamily="2" charset="-122"/>
              </a:rPr>
              <a:t>这正是体现窦娥难以舍别婆婆，表现了她对婆婆的挂念；</a:t>
            </a:r>
            <a:endParaRPr lang="zh-CN" altLang="en-US" sz="2800" b="1" dirty="0">
              <a:solidFill>
                <a:schemeClr val="tx2"/>
              </a:solidFill>
              <a:latin typeface="宋体" panose="02010600030101010101" pitchFamily="2" charset="-122"/>
            </a:endParaRPr>
          </a:p>
          <a:p>
            <a:pPr marL="0" lvl="0" indent="0" algn="just" eaLnBrk="1" hangingPunct="1">
              <a:buNone/>
            </a:pPr>
            <a:r>
              <a:rPr lang="zh-CN" altLang="en-US" sz="2800" b="1" dirty="0">
                <a:solidFill>
                  <a:schemeClr val="tx2"/>
                </a:solidFill>
                <a:latin typeface="宋体" panose="02010600030101010101" pitchFamily="2" charset="-122"/>
              </a:rPr>
              <a:t>②安排婆婆做这些事，是让婆婆有所寄托，以免婆婆孤独痛苦或生轻生之念；</a:t>
            </a:r>
            <a:endParaRPr lang="zh-CN" altLang="en-US" sz="2800" b="1" dirty="0">
              <a:solidFill>
                <a:schemeClr val="tx2"/>
              </a:solidFill>
              <a:latin typeface="宋体" panose="02010600030101010101" pitchFamily="2" charset="-122"/>
            </a:endParaRPr>
          </a:p>
          <a:p>
            <a:pPr marL="0" lvl="0" indent="0" algn="just" eaLnBrk="1" hangingPunct="1">
              <a:buNone/>
            </a:pPr>
            <a:r>
              <a:rPr lang="zh-CN" altLang="en-US" sz="2800" b="1" dirty="0">
                <a:solidFill>
                  <a:schemeClr val="tx2"/>
                </a:solidFill>
                <a:latin typeface="宋体" panose="02010600030101010101" pitchFamily="2" charset="-122"/>
              </a:rPr>
              <a:t>③可以增强悲剧气氛；</a:t>
            </a:r>
            <a:endParaRPr lang="zh-CN" altLang="en-US" sz="2800" b="1" dirty="0">
              <a:solidFill>
                <a:schemeClr val="tx2"/>
              </a:solidFill>
              <a:latin typeface="宋体" panose="02010600030101010101" pitchFamily="2" charset="-122"/>
            </a:endParaRPr>
          </a:p>
          <a:p>
            <a:pPr marL="0" lvl="0" indent="0" algn="just" eaLnBrk="1" hangingPunct="1">
              <a:buNone/>
            </a:pPr>
            <a:r>
              <a:rPr lang="zh-CN" altLang="en-US" sz="2800" b="1" dirty="0">
                <a:solidFill>
                  <a:schemeClr val="tx2"/>
                </a:solidFill>
                <a:latin typeface="宋体" panose="02010600030101010101" pitchFamily="2" charset="-122"/>
              </a:rPr>
              <a:t>④白发人送黑发人，白发人祭奠黑发人，更加突出社会黑暗，无公道可言。</a:t>
            </a:r>
            <a:endParaRPr lang="zh-CN" altLang="en-US" sz="2800" b="1" dirty="0">
              <a:solidFill>
                <a:schemeClr val="tx2"/>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blinds(horizontal)">
                                      <p:cBhvr>
                                        <p:cTn id="7" dur="500"/>
                                        <p:tgtEl>
                                          <p:spTgt spid="9523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iterate type="lt">
                                    <p:tmPct val="100000"/>
                                  </p:iterate>
                                  <p:childTnLst>
                                    <p:set>
                                      <p:cBhvr>
                                        <p:cTn id="11" dur="1" fill="hold">
                                          <p:stCondLst>
                                            <p:cond delay="0"/>
                                          </p:stCondLst>
                                        </p:cTn>
                                        <p:tgtEl>
                                          <p:spTgt spid="95236"/>
                                        </p:tgtEl>
                                        <p:attrNameLst>
                                          <p:attrName>style.visibility</p:attrName>
                                        </p:attrNameLst>
                                      </p:cBhvr>
                                      <p:to>
                                        <p:strVal val="visible"/>
                                      </p:to>
                                    </p:set>
                                    <p:animEffect transition="in" filter="checkerboard(across)">
                                      <p:cBhvr>
                                        <p:cTn id="12" dur="75"/>
                                        <p:tgtEl>
                                          <p:spTgt spid="952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5238">
                                            <p:txEl>
                                              <p:charRg st="0" end="27"/>
                                            </p:txEl>
                                          </p:spTgt>
                                        </p:tgtEl>
                                        <p:attrNameLst>
                                          <p:attrName>style.visibility</p:attrName>
                                        </p:attrNameLst>
                                      </p:cBhvr>
                                      <p:to>
                                        <p:strVal val="visible"/>
                                      </p:to>
                                    </p:set>
                                    <p:animEffect transition="in" filter="dissolve">
                                      <p:cBhvr>
                                        <p:cTn id="17" dur="500"/>
                                        <p:tgtEl>
                                          <p:spTgt spid="95238">
                                            <p:txEl>
                                              <p:charRg st="0" end="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5238">
                                            <p:txEl>
                                              <p:charRg st="27" end="62"/>
                                            </p:txEl>
                                          </p:spTgt>
                                        </p:tgtEl>
                                        <p:attrNameLst>
                                          <p:attrName>style.visibility</p:attrName>
                                        </p:attrNameLst>
                                      </p:cBhvr>
                                      <p:to>
                                        <p:strVal val="visible"/>
                                      </p:to>
                                    </p:set>
                                    <p:animEffect transition="in" filter="dissolve">
                                      <p:cBhvr>
                                        <p:cTn id="22" dur="500"/>
                                        <p:tgtEl>
                                          <p:spTgt spid="95238">
                                            <p:txEl>
                                              <p:charRg st="27" end="6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5238">
                                            <p:txEl>
                                              <p:charRg st="62" end="73"/>
                                            </p:txEl>
                                          </p:spTgt>
                                        </p:tgtEl>
                                        <p:attrNameLst>
                                          <p:attrName>style.visibility</p:attrName>
                                        </p:attrNameLst>
                                      </p:cBhvr>
                                      <p:to>
                                        <p:strVal val="visible"/>
                                      </p:to>
                                    </p:set>
                                    <p:animEffect transition="in" filter="dissolve">
                                      <p:cBhvr>
                                        <p:cTn id="27" dur="500"/>
                                        <p:tgtEl>
                                          <p:spTgt spid="95238">
                                            <p:txEl>
                                              <p:charRg st="62" end="7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5238">
                                            <p:txEl>
                                              <p:charRg st="73" end="107"/>
                                            </p:txEl>
                                          </p:spTgt>
                                        </p:tgtEl>
                                        <p:attrNameLst>
                                          <p:attrName>style.visibility</p:attrName>
                                        </p:attrNameLst>
                                      </p:cBhvr>
                                      <p:to>
                                        <p:strVal val="visible"/>
                                      </p:to>
                                    </p:set>
                                    <p:animEffect transition="in" filter="dissolve">
                                      <p:cBhvr>
                                        <p:cTn id="32" dur="500"/>
                                        <p:tgtEl>
                                          <p:spTgt spid="95238">
                                            <p:txEl>
                                              <p:charRg st="73"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p:bldP spid="95238" grpId="0" build="p"/>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Rectangle 2"/>
          <p:cNvSpPr/>
          <p:nvPr/>
        </p:nvSpPr>
        <p:spPr>
          <a:xfrm>
            <a:off x="2523173" y="1857375"/>
            <a:ext cx="6405562" cy="15862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30000"/>
              </a:spcBef>
              <a:buNone/>
            </a:pPr>
            <a:r>
              <a:rPr lang="zh-CN" altLang="en-US" sz="4000" b="1" dirty="0">
                <a:solidFill>
                  <a:srgbClr val="0000FF"/>
                </a:solidFill>
                <a:latin typeface="黑体" panose="02010609060101010101" pitchFamily="49" charset="-122"/>
                <a:ea typeface="黑体" panose="02010609060101010101" pitchFamily="49" charset="-122"/>
              </a:rPr>
              <a:t>第</a:t>
            </a:r>
            <a:r>
              <a:rPr lang="en-US" altLang="zh-CN" sz="4000" b="1" dirty="0">
                <a:solidFill>
                  <a:srgbClr val="0000FF"/>
                </a:solidFill>
                <a:latin typeface="黑体" panose="02010609060101010101" pitchFamily="49" charset="-122"/>
                <a:ea typeface="黑体" panose="02010609060101010101" pitchFamily="49" charset="-122"/>
              </a:rPr>
              <a:t>3</a:t>
            </a:r>
            <a:r>
              <a:rPr lang="zh-CN" altLang="en-US" sz="4000" b="1" dirty="0">
                <a:solidFill>
                  <a:srgbClr val="0000FF"/>
                </a:solidFill>
                <a:latin typeface="黑体" panose="02010609060101010101" pitchFamily="49" charset="-122"/>
                <a:ea typeface="黑体" panose="02010609060101010101" pitchFamily="49" charset="-122"/>
              </a:rPr>
              <a:t>层</a:t>
            </a:r>
            <a:endParaRPr lang="zh-CN" altLang="en-US" sz="4000" b="1" dirty="0">
              <a:solidFill>
                <a:srgbClr val="0000FF"/>
              </a:solidFill>
              <a:latin typeface="黑体" panose="02010609060101010101" pitchFamily="49" charset="-122"/>
              <a:ea typeface="黑体" panose="02010609060101010101" pitchFamily="49" charset="-122"/>
            </a:endParaRPr>
          </a:p>
          <a:p>
            <a:pPr marL="0" lvl="0" indent="0" algn="ctr" eaLnBrk="1" hangingPunct="1">
              <a:spcBef>
                <a:spcPct val="30000"/>
              </a:spcBef>
              <a:buNone/>
            </a:pPr>
            <a:r>
              <a:rPr lang="zh-CN" altLang="en-US" sz="4400" b="1" dirty="0">
                <a:solidFill>
                  <a:srgbClr val="FF0000"/>
                </a:solidFill>
                <a:latin typeface="黑体" panose="02010609060101010101" pitchFamily="49" charset="-122"/>
                <a:ea typeface="黑体" panose="02010609060101010101" pitchFamily="49" charset="-122"/>
              </a:rPr>
              <a:t>窦娥死前三大誓愿</a:t>
            </a:r>
            <a:endParaRPr lang="zh-CN" altLang="en-US" sz="4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Text Box 2"/>
          <p:cNvSpPr txBox="1"/>
          <p:nvPr/>
        </p:nvSpPr>
        <p:spPr>
          <a:xfrm>
            <a:off x="1094423" y="428625"/>
            <a:ext cx="9986962"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latin typeface="宋体" panose="02010600030101010101" pitchFamily="2" charset="-122"/>
              </a:rPr>
              <a:t>阅读第</a:t>
            </a:r>
            <a:r>
              <a:rPr lang="en-US" altLang="zh-CN" b="1" dirty="0">
                <a:solidFill>
                  <a:srgbClr val="FF0000"/>
                </a:solidFill>
                <a:latin typeface="宋体" panose="02010600030101010101" pitchFamily="2" charset="-122"/>
              </a:rPr>
              <a:t>3</a:t>
            </a:r>
            <a:r>
              <a:rPr lang="zh-CN" altLang="en-US" b="1" dirty="0">
                <a:solidFill>
                  <a:srgbClr val="FF0000"/>
                </a:solidFill>
                <a:latin typeface="宋体" panose="02010600030101010101" pitchFamily="2" charset="-122"/>
              </a:rPr>
              <a:t>层，分析窦娥临刑时发出的三桩誓愿，说明她所希望的是什么？</a:t>
            </a:r>
            <a:endParaRPr lang="zh-CN" altLang="en-US" b="1" dirty="0">
              <a:solidFill>
                <a:srgbClr val="FF0000"/>
              </a:solidFill>
              <a:latin typeface="宋体" panose="02010600030101010101" pitchFamily="2" charset="-122"/>
            </a:endParaRPr>
          </a:p>
        </p:txBody>
      </p:sp>
      <p:pic>
        <p:nvPicPr>
          <p:cNvPr id="69635" name="Picture 3" descr="窦娥像1"/>
          <p:cNvPicPr>
            <a:picLocks noChangeAspect="1"/>
          </p:cNvPicPr>
          <p:nvPr/>
        </p:nvPicPr>
        <p:blipFill>
          <a:blip r:embed="rId1">
            <a:lum contrast="30000"/>
          </a:blip>
          <a:stretch>
            <a:fillRect/>
          </a:stretch>
        </p:blipFill>
        <p:spPr>
          <a:xfrm>
            <a:off x="676910" y="3857625"/>
            <a:ext cx="3973513" cy="2743200"/>
          </a:xfrm>
          <a:prstGeom prst="rect">
            <a:avLst/>
          </a:prstGeom>
          <a:noFill/>
          <a:ln w="9525">
            <a:noFill/>
          </a:ln>
        </p:spPr>
      </p:pic>
      <p:pic>
        <p:nvPicPr>
          <p:cNvPr id="69636" name="Picture 4" descr="窦娥像2"/>
          <p:cNvPicPr>
            <a:picLocks noChangeAspect="1"/>
          </p:cNvPicPr>
          <p:nvPr/>
        </p:nvPicPr>
        <p:blipFill>
          <a:blip r:embed="rId2">
            <a:lum bright="6000" contrast="36000"/>
          </a:blip>
          <a:stretch>
            <a:fillRect/>
          </a:stretch>
        </p:blipFill>
        <p:spPr>
          <a:xfrm>
            <a:off x="4109085" y="2895600"/>
            <a:ext cx="3973513" cy="2743200"/>
          </a:xfrm>
          <a:prstGeom prst="rect">
            <a:avLst/>
          </a:prstGeom>
          <a:noFill/>
          <a:ln w="9525">
            <a:noFill/>
          </a:ln>
        </p:spPr>
      </p:pic>
      <p:pic>
        <p:nvPicPr>
          <p:cNvPr id="69637" name="Picture 5" descr="窦娥像3"/>
          <p:cNvPicPr>
            <a:picLocks noChangeAspect="1"/>
          </p:cNvPicPr>
          <p:nvPr/>
        </p:nvPicPr>
        <p:blipFill>
          <a:blip r:embed="rId3">
            <a:lum contrast="24000"/>
          </a:blip>
          <a:stretch>
            <a:fillRect/>
          </a:stretch>
        </p:blipFill>
        <p:spPr>
          <a:xfrm>
            <a:off x="7744460" y="1500188"/>
            <a:ext cx="3770313" cy="2743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1+#ppt_w/2"/>
                                          </p:val>
                                        </p:tav>
                                        <p:tav tm="100000">
                                          <p:val>
                                            <p:strVal val="#ppt_x"/>
                                          </p:val>
                                        </p:tav>
                                      </p:tavLst>
                                    </p:anim>
                                    <p:anim calcmode="lin" valueType="num">
                                      <p:cBhvr additive="base">
                                        <p:cTn id="8" dur="500" fill="hold"/>
                                        <p:tgtEl>
                                          <p:spTgt spid="696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69636"/>
                                        </p:tgtEl>
                                        <p:attrNameLst>
                                          <p:attrName>style.visibility</p:attrName>
                                        </p:attrNameLst>
                                      </p:cBhvr>
                                      <p:to>
                                        <p:strVal val="visible"/>
                                      </p:to>
                                    </p:set>
                                    <p:anim calcmode="lin" valueType="num">
                                      <p:cBhvr additive="base">
                                        <p:cTn id="13" dur="500" fill="hold"/>
                                        <p:tgtEl>
                                          <p:spTgt spid="69636"/>
                                        </p:tgtEl>
                                        <p:attrNameLst>
                                          <p:attrName>ppt_x</p:attrName>
                                        </p:attrNameLst>
                                      </p:cBhvr>
                                      <p:tavLst>
                                        <p:tav tm="0">
                                          <p:val>
                                            <p:strVal val="1+#ppt_w/2"/>
                                          </p:val>
                                        </p:tav>
                                        <p:tav tm="100000">
                                          <p:val>
                                            <p:strVal val="#ppt_x"/>
                                          </p:val>
                                        </p:tav>
                                      </p:tavLst>
                                    </p:anim>
                                    <p:anim calcmode="lin" valueType="num">
                                      <p:cBhvr additive="base">
                                        <p:cTn id="14" dur="500" fill="hold"/>
                                        <p:tgtEl>
                                          <p:spTgt spid="6963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69637"/>
                                        </p:tgtEl>
                                        <p:attrNameLst>
                                          <p:attrName>style.visibility</p:attrName>
                                        </p:attrNameLst>
                                      </p:cBhvr>
                                      <p:to>
                                        <p:strVal val="visible"/>
                                      </p:to>
                                    </p:set>
                                    <p:anim calcmode="lin" valueType="num">
                                      <p:cBhvr additive="base">
                                        <p:cTn id="19" dur="500" fill="hold"/>
                                        <p:tgtEl>
                                          <p:spTgt spid="69637"/>
                                        </p:tgtEl>
                                        <p:attrNameLst>
                                          <p:attrName>ppt_x</p:attrName>
                                        </p:attrNameLst>
                                      </p:cBhvr>
                                      <p:tavLst>
                                        <p:tav tm="0">
                                          <p:val>
                                            <p:strVal val="1+#ppt_w/2"/>
                                          </p:val>
                                        </p:tav>
                                        <p:tav tm="100000">
                                          <p:val>
                                            <p:strVal val="#ppt_x"/>
                                          </p:val>
                                        </p:tav>
                                      </p:tavLst>
                                    </p:anim>
                                    <p:anim calcmode="lin" valueType="num">
                                      <p:cBhvr additive="base">
                                        <p:cTn id="20" dur="500" fill="hold"/>
                                        <p:tgtEl>
                                          <p:spTgt spid="696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7284" name="Text Box 4"/>
          <p:cNvSpPr txBox="1"/>
          <p:nvPr/>
        </p:nvSpPr>
        <p:spPr>
          <a:xfrm>
            <a:off x="1559560" y="404813"/>
            <a:ext cx="9407525"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Times New Roman" panose="02020603050405020304" pitchFamily="18" charset="0"/>
              </a:rPr>
              <a:t>      请用短语概括出窦娥的三桩誓愿，</a:t>
            </a:r>
            <a:r>
              <a:rPr lang="zh-CN" altLang="en-US" b="1" dirty="0">
                <a:solidFill>
                  <a:srgbClr val="0000FF"/>
                </a:solidFill>
                <a:latin typeface="Times New Roman" panose="02020603050405020304" pitchFamily="18" charset="0"/>
              </a:rPr>
              <a:t>说说窦娥所希望的是什么？并指出相关典故。</a:t>
            </a:r>
            <a:endParaRPr lang="zh-CN" altLang="en-US" b="1" dirty="0">
              <a:solidFill>
                <a:srgbClr val="0000FF"/>
              </a:solidFill>
              <a:latin typeface="Times New Roman" panose="02020603050405020304" pitchFamily="18" charset="0"/>
            </a:endParaRPr>
          </a:p>
        </p:txBody>
      </p:sp>
      <p:sp>
        <p:nvSpPr>
          <p:cNvPr id="97285" name="Text Box 5"/>
          <p:cNvSpPr txBox="1"/>
          <p:nvPr/>
        </p:nvSpPr>
        <p:spPr>
          <a:xfrm>
            <a:off x="1440498" y="1787525"/>
            <a:ext cx="2819400" cy="316928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4000" b="1" dirty="0">
                <a:solidFill>
                  <a:srgbClr val="FF0000"/>
                </a:solidFill>
                <a:latin typeface="Times New Roman" panose="02020603050405020304" pitchFamily="18" charset="0"/>
                <a:ea typeface="隶书" panose="02010509060101010101" pitchFamily="49" charset="-122"/>
              </a:rPr>
              <a:t>血溅白练</a:t>
            </a:r>
            <a:endParaRPr lang="zh-CN" altLang="en-US" sz="4000" b="1" dirty="0">
              <a:solidFill>
                <a:srgbClr val="FF0000"/>
              </a:solidFill>
              <a:latin typeface="Times New Roman" panose="02020603050405020304" pitchFamily="18" charset="0"/>
              <a:ea typeface="隶书" panose="02010509060101010101" pitchFamily="49" charset="-122"/>
            </a:endParaRPr>
          </a:p>
          <a:p>
            <a:pPr marL="0" lvl="0" indent="0" eaLnBrk="1" hangingPunct="1">
              <a:spcBef>
                <a:spcPct val="0"/>
              </a:spcBef>
              <a:buNone/>
            </a:pPr>
            <a:endParaRPr lang="zh-CN" altLang="en-US" sz="4000" b="1" dirty="0">
              <a:solidFill>
                <a:srgbClr val="FF0000"/>
              </a:solidFill>
              <a:latin typeface="Times New Roman" panose="02020603050405020304" pitchFamily="18" charset="0"/>
              <a:ea typeface="隶书" panose="02010509060101010101" pitchFamily="49" charset="-122"/>
            </a:endParaRPr>
          </a:p>
          <a:p>
            <a:pPr marL="0" lvl="0" indent="0" eaLnBrk="1" hangingPunct="1">
              <a:spcBef>
                <a:spcPct val="0"/>
              </a:spcBef>
              <a:buNone/>
            </a:pPr>
            <a:r>
              <a:rPr lang="zh-CN" altLang="en-US" sz="4000" b="1" dirty="0">
                <a:solidFill>
                  <a:srgbClr val="FF0000"/>
                </a:solidFill>
                <a:latin typeface="Times New Roman" panose="02020603050405020304" pitchFamily="18" charset="0"/>
                <a:ea typeface="隶书" panose="02010509060101010101" pitchFamily="49" charset="-122"/>
              </a:rPr>
              <a:t>六月飞雪</a:t>
            </a:r>
            <a:endParaRPr lang="zh-CN" altLang="en-US" sz="4000" b="1" dirty="0">
              <a:solidFill>
                <a:srgbClr val="FF0000"/>
              </a:solidFill>
              <a:latin typeface="Times New Roman" panose="02020603050405020304" pitchFamily="18" charset="0"/>
              <a:ea typeface="隶书" panose="02010509060101010101" pitchFamily="49" charset="-122"/>
            </a:endParaRPr>
          </a:p>
          <a:p>
            <a:pPr marL="0" lvl="0" indent="0" eaLnBrk="1" hangingPunct="1">
              <a:spcBef>
                <a:spcPct val="0"/>
              </a:spcBef>
              <a:buNone/>
            </a:pPr>
            <a:endParaRPr lang="zh-CN" altLang="en-US" sz="4000" b="1" dirty="0">
              <a:solidFill>
                <a:srgbClr val="FF0000"/>
              </a:solidFill>
              <a:latin typeface="Times New Roman" panose="02020603050405020304" pitchFamily="18" charset="0"/>
              <a:ea typeface="隶书" panose="02010509060101010101" pitchFamily="49" charset="-122"/>
            </a:endParaRPr>
          </a:p>
          <a:p>
            <a:pPr marL="0" lvl="0" indent="0" eaLnBrk="1" hangingPunct="1">
              <a:spcBef>
                <a:spcPct val="0"/>
              </a:spcBef>
              <a:buNone/>
            </a:pPr>
            <a:r>
              <a:rPr lang="zh-CN" altLang="en-US" sz="4000" b="1" dirty="0">
                <a:solidFill>
                  <a:srgbClr val="FF0000"/>
                </a:solidFill>
                <a:latin typeface="Times New Roman" panose="02020603050405020304" pitchFamily="18" charset="0"/>
                <a:ea typeface="隶书" panose="02010509060101010101" pitchFamily="49" charset="-122"/>
              </a:rPr>
              <a:t>三年亢旱</a:t>
            </a:r>
            <a:endParaRPr lang="zh-CN" altLang="en-US" sz="4000" b="1" dirty="0">
              <a:solidFill>
                <a:srgbClr val="FF0000"/>
              </a:solidFill>
              <a:latin typeface="Times New Roman" panose="02020603050405020304" pitchFamily="18" charset="0"/>
              <a:ea typeface="隶书" panose="02010509060101010101" pitchFamily="49" charset="-122"/>
            </a:endParaRPr>
          </a:p>
        </p:txBody>
      </p:sp>
      <p:sp>
        <p:nvSpPr>
          <p:cNvPr id="97286" name="AutoShape 6"/>
          <p:cNvSpPr/>
          <p:nvPr/>
        </p:nvSpPr>
        <p:spPr>
          <a:xfrm>
            <a:off x="4725035" y="1968500"/>
            <a:ext cx="671513" cy="333375"/>
          </a:xfrm>
          <a:custGeom>
            <a:avLst/>
            <a:gdLst>
              <a:gd name="txL" fmla="*/ 0 w 21600"/>
              <a:gd name="txT" fmla="*/ 0 h 21600"/>
              <a:gd name="txR" fmla="*/ 21600 w 21600"/>
              <a:gd name="txB" fmla="*/ 21600 h 21600"/>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EBCF">
                  <a:alpha val="100000"/>
                </a:srgbClr>
              </a:gs>
              <a:gs pos="50000">
                <a:srgbClr val="9CB86E">
                  <a:alpha val="100000"/>
                </a:srgbClr>
              </a:gs>
              <a:gs pos="100000">
                <a:srgbClr val="156B13">
                  <a:alpha val="100000"/>
                </a:srgbClr>
              </a:gs>
            </a:gsLst>
            <a:path path="rect">
              <a:fillToRect r="100000" b="100000"/>
            </a:path>
            <a:tileRect/>
          </a:gra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97287" name="Text Box 7"/>
          <p:cNvSpPr txBox="1"/>
          <p:nvPr/>
        </p:nvSpPr>
        <p:spPr>
          <a:xfrm>
            <a:off x="5553710" y="1970088"/>
            <a:ext cx="5726113"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rPr>
              <a:t>希望在场的人能立刻了解她的冤情。</a:t>
            </a:r>
            <a:endParaRPr lang="zh-CN" altLang="en-US" sz="2800" b="1" dirty="0">
              <a:latin typeface="宋体" panose="02010600030101010101" pitchFamily="2" charset="-122"/>
            </a:endParaRPr>
          </a:p>
        </p:txBody>
      </p:sp>
      <p:sp>
        <p:nvSpPr>
          <p:cNvPr id="97288" name="AutoShape 8"/>
          <p:cNvSpPr/>
          <p:nvPr/>
        </p:nvSpPr>
        <p:spPr>
          <a:xfrm>
            <a:off x="4725035" y="3206750"/>
            <a:ext cx="671513" cy="333375"/>
          </a:xfrm>
          <a:custGeom>
            <a:avLst/>
            <a:gdLst>
              <a:gd name="txL" fmla="*/ 0 w 21600"/>
              <a:gd name="txT" fmla="*/ 0 h 21600"/>
              <a:gd name="txR" fmla="*/ 21600 w 21600"/>
              <a:gd name="txB" fmla="*/ 21600 h 21600"/>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EBCF">
                  <a:alpha val="100000"/>
                </a:srgbClr>
              </a:gs>
              <a:gs pos="50000">
                <a:srgbClr val="9CB86E">
                  <a:alpha val="100000"/>
                </a:srgbClr>
              </a:gs>
              <a:gs pos="100000">
                <a:srgbClr val="156B13">
                  <a:alpha val="100000"/>
                </a:srgbClr>
              </a:gs>
            </a:gsLst>
            <a:path path="rect">
              <a:fillToRect r="100000" b="100000"/>
            </a:path>
            <a:tileRect/>
          </a:gra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97289" name="Text Box 9"/>
          <p:cNvSpPr txBox="1"/>
          <p:nvPr/>
        </p:nvSpPr>
        <p:spPr>
          <a:xfrm>
            <a:off x="5553710" y="2928938"/>
            <a:ext cx="527685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rPr>
              <a:t>自己的冤屈能在天上得到反应。让白雪覆盖身躯，表明她的清白。</a:t>
            </a:r>
            <a:endParaRPr lang="zh-CN" altLang="en-US" sz="2800" b="1" dirty="0">
              <a:latin typeface="宋体" panose="02010600030101010101" pitchFamily="2" charset="-122"/>
            </a:endParaRPr>
          </a:p>
        </p:txBody>
      </p:sp>
      <p:sp>
        <p:nvSpPr>
          <p:cNvPr id="97290" name="AutoShape 10"/>
          <p:cNvSpPr/>
          <p:nvPr/>
        </p:nvSpPr>
        <p:spPr>
          <a:xfrm>
            <a:off x="4725035" y="4397375"/>
            <a:ext cx="671513" cy="333375"/>
          </a:xfrm>
          <a:custGeom>
            <a:avLst/>
            <a:gdLst>
              <a:gd name="txL" fmla="*/ 0 w 21600"/>
              <a:gd name="txT" fmla="*/ 0 h 21600"/>
              <a:gd name="txR" fmla="*/ 21600 w 21600"/>
              <a:gd name="txB" fmla="*/ 21600 h 21600"/>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EBCF">
                  <a:alpha val="100000"/>
                </a:srgbClr>
              </a:gs>
              <a:gs pos="50000">
                <a:srgbClr val="9CB86E">
                  <a:alpha val="100000"/>
                </a:srgbClr>
              </a:gs>
              <a:gs pos="100000">
                <a:srgbClr val="156B13">
                  <a:alpha val="100000"/>
                </a:srgbClr>
              </a:gs>
            </a:gsLst>
            <a:path path="rect">
              <a:fillToRect r="100000" b="100000"/>
            </a:path>
            <a:tileRect/>
          </a:gra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97291" name="Text Box 11"/>
          <p:cNvSpPr txBox="1"/>
          <p:nvPr/>
        </p:nvSpPr>
        <p:spPr>
          <a:xfrm>
            <a:off x="5553710" y="4313238"/>
            <a:ext cx="506730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宋体" panose="02010600030101010101" pitchFamily="2" charset="-122"/>
              </a:rPr>
              <a:t>不仅希望个人的冤屈得到昭雪，而且希望上天能够惩治邪恶。</a:t>
            </a:r>
            <a:endParaRPr lang="zh-CN" altLang="en-US" sz="2800" b="1" dirty="0">
              <a:latin typeface="宋体" panose="02010600030101010101" pitchFamily="2" charset="-122"/>
            </a:endParaRPr>
          </a:p>
        </p:txBody>
      </p:sp>
      <p:sp>
        <p:nvSpPr>
          <p:cNvPr id="97292" name="Text Box 12"/>
          <p:cNvSpPr txBox="1"/>
          <p:nvPr/>
        </p:nvSpPr>
        <p:spPr>
          <a:xfrm>
            <a:off x="1092835" y="2479675"/>
            <a:ext cx="3962400" cy="583565"/>
          </a:xfrm>
          <a:prstGeom prst="rect">
            <a:avLst/>
          </a:prstGeom>
          <a:noFill/>
          <a:ln w="9525" cap="flat" cmpd="sng">
            <a:solidFill>
              <a:srgbClr val="00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dirty="0">
                <a:solidFill>
                  <a:srgbClr val="0000FF"/>
                </a:solidFill>
                <a:latin typeface="黑体" panose="02010609060101010101" pitchFamily="49" charset="-122"/>
                <a:ea typeface="黑体" panose="02010609060101010101" pitchFamily="49" charset="-122"/>
              </a:rPr>
              <a:t>苌弘化碧、望帝啼鹃</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97293" name="Text Box 13"/>
          <p:cNvSpPr txBox="1"/>
          <p:nvPr/>
        </p:nvSpPr>
        <p:spPr>
          <a:xfrm>
            <a:off x="1661160" y="3729038"/>
            <a:ext cx="1968500" cy="583565"/>
          </a:xfrm>
          <a:prstGeom prst="rect">
            <a:avLst/>
          </a:prstGeom>
          <a:noFill/>
          <a:ln w="9525" cap="flat" cmpd="sng">
            <a:solidFill>
              <a:srgbClr val="00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0000FF"/>
                </a:solidFill>
                <a:latin typeface="黑体" panose="02010609060101010101" pitchFamily="49" charset="-122"/>
                <a:ea typeface="黑体" panose="02010609060101010101" pitchFamily="49" charset="-122"/>
              </a:rPr>
              <a:t>六月飞雪</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97294" name="Text Box 14"/>
          <p:cNvSpPr txBox="1"/>
          <p:nvPr/>
        </p:nvSpPr>
        <p:spPr>
          <a:xfrm>
            <a:off x="1584960" y="4957763"/>
            <a:ext cx="2044700" cy="583565"/>
          </a:xfrm>
          <a:prstGeom prst="rect">
            <a:avLst/>
          </a:prstGeom>
          <a:noFill/>
          <a:ln w="9525" cap="flat" cmpd="sng">
            <a:solidFill>
              <a:srgbClr val="00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dirty="0">
                <a:solidFill>
                  <a:srgbClr val="0000FF"/>
                </a:solidFill>
                <a:latin typeface="黑体" panose="02010609060101010101" pitchFamily="49" charset="-122"/>
                <a:ea typeface="黑体" panose="02010609060101010101" pitchFamily="49" charset="-122"/>
              </a:rPr>
              <a:t>东海孝妇</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70659" name="Text Box 3"/>
          <p:cNvSpPr txBox="1"/>
          <p:nvPr/>
        </p:nvSpPr>
        <p:spPr>
          <a:xfrm>
            <a:off x="5858510" y="5540375"/>
            <a:ext cx="3644900" cy="82994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800" b="1" dirty="0">
                <a:solidFill>
                  <a:srgbClr val="FF0000"/>
                </a:solidFill>
                <a:ea typeface="华文行楷" panose="02010800040101010101" pitchFamily="2" charset="-122"/>
              </a:rPr>
              <a:t>不屈的窦娥</a:t>
            </a:r>
            <a:endParaRPr lang="zh-CN" altLang="en-US" sz="4800" b="1" dirty="0">
              <a:solidFill>
                <a:srgbClr val="FF0000"/>
              </a:solidFill>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284"/>
                                        </p:tgtEl>
                                        <p:attrNameLst>
                                          <p:attrName>style.visibility</p:attrName>
                                        </p:attrNameLst>
                                      </p:cBhvr>
                                      <p:to>
                                        <p:strVal val="visible"/>
                                      </p:to>
                                    </p:set>
                                    <p:animEffect transition="in" filter="blinds(horizontal)">
                                      <p:cBhvr>
                                        <p:cTn id="7" dur="500"/>
                                        <p:tgtEl>
                                          <p:spTgt spid="9728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7285"/>
                                        </p:tgtEl>
                                        <p:attrNameLst>
                                          <p:attrName>style.visibility</p:attrName>
                                        </p:attrNameLst>
                                      </p:cBhvr>
                                      <p:to>
                                        <p:strVal val="visible"/>
                                      </p:to>
                                    </p:set>
                                    <p:animEffect transition="in" filter="dissolve">
                                      <p:cBhvr>
                                        <p:cTn id="12" dur="500"/>
                                        <p:tgtEl>
                                          <p:spTgt spid="9728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97286"/>
                                        </p:tgtEl>
                                        <p:attrNameLst>
                                          <p:attrName>style.visibility</p:attrName>
                                        </p:attrNameLst>
                                      </p:cBhvr>
                                      <p:to>
                                        <p:strVal val="visible"/>
                                      </p:to>
                                    </p:set>
                                    <p:animEffect transition="in" filter="slide(fromLeft)">
                                      <p:cBhvr>
                                        <p:cTn id="17" dur="500"/>
                                        <p:tgtEl>
                                          <p:spTgt spid="97286"/>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97287"/>
                                        </p:tgtEl>
                                        <p:attrNameLst>
                                          <p:attrName>style.visibility</p:attrName>
                                        </p:attrNameLst>
                                      </p:cBhvr>
                                      <p:to>
                                        <p:strVal val="visible"/>
                                      </p:to>
                                    </p:set>
                                    <p:anim calcmode="lin" valueType="num">
                                      <p:cBhvr>
                                        <p:cTn id="22" dur="500" fill="hold"/>
                                        <p:tgtEl>
                                          <p:spTgt spid="97287"/>
                                        </p:tgtEl>
                                        <p:attrNameLst>
                                          <p:attrName>ppt_x</p:attrName>
                                        </p:attrNameLst>
                                      </p:cBhvr>
                                      <p:tavLst>
                                        <p:tav tm="0">
                                          <p:val>
                                            <p:strVal val="#ppt_x-#ppt_w/2"/>
                                          </p:val>
                                        </p:tav>
                                        <p:tav tm="100000">
                                          <p:val>
                                            <p:strVal val="#ppt_x"/>
                                          </p:val>
                                        </p:tav>
                                      </p:tavLst>
                                    </p:anim>
                                    <p:anim calcmode="lin" valueType="num">
                                      <p:cBhvr>
                                        <p:cTn id="23" dur="500" fill="hold"/>
                                        <p:tgtEl>
                                          <p:spTgt spid="97287"/>
                                        </p:tgtEl>
                                        <p:attrNameLst>
                                          <p:attrName>ppt_y</p:attrName>
                                        </p:attrNameLst>
                                      </p:cBhvr>
                                      <p:tavLst>
                                        <p:tav tm="0">
                                          <p:val>
                                            <p:strVal val="#ppt_y"/>
                                          </p:val>
                                        </p:tav>
                                        <p:tav tm="100000">
                                          <p:val>
                                            <p:strVal val="#ppt_y"/>
                                          </p:val>
                                        </p:tav>
                                      </p:tavLst>
                                    </p:anim>
                                    <p:anim calcmode="lin" valueType="num">
                                      <p:cBhvr>
                                        <p:cTn id="24" dur="500" fill="hold"/>
                                        <p:tgtEl>
                                          <p:spTgt spid="97287"/>
                                        </p:tgtEl>
                                        <p:attrNameLst>
                                          <p:attrName>ppt_w</p:attrName>
                                        </p:attrNameLst>
                                      </p:cBhvr>
                                      <p:tavLst>
                                        <p:tav tm="0">
                                          <p:val>
                                            <p:fltVal val="0.000000"/>
                                          </p:val>
                                        </p:tav>
                                        <p:tav tm="100000">
                                          <p:val>
                                            <p:strVal val="#ppt_w"/>
                                          </p:val>
                                        </p:tav>
                                      </p:tavLst>
                                    </p:anim>
                                    <p:anim calcmode="lin" valueType="num">
                                      <p:cBhvr>
                                        <p:cTn id="25" dur="500" fill="hold"/>
                                        <p:tgtEl>
                                          <p:spTgt spid="97287"/>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97292"/>
                                        </p:tgtEl>
                                        <p:attrNameLst>
                                          <p:attrName>style.visibility</p:attrName>
                                        </p:attrNameLst>
                                      </p:cBhvr>
                                      <p:to>
                                        <p:strVal val="visible"/>
                                      </p:to>
                                    </p:set>
                                    <p:animEffect transition="in" filter="box(in)">
                                      <p:cBhvr>
                                        <p:cTn id="30" dur="500"/>
                                        <p:tgtEl>
                                          <p:spTgt spid="9729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97288"/>
                                        </p:tgtEl>
                                        <p:attrNameLst>
                                          <p:attrName>style.visibility</p:attrName>
                                        </p:attrNameLst>
                                      </p:cBhvr>
                                      <p:to>
                                        <p:strVal val="visible"/>
                                      </p:to>
                                    </p:set>
                                    <p:animEffect transition="in" filter="slide(fromLeft)">
                                      <p:cBhvr>
                                        <p:cTn id="35" dur="500"/>
                                        <p:tgtEl>
                                          <p:spTgt spid="97288"/>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8" fill="hold" grpId="0" nodeType="clickEffect">
                                  <p:stCondLst>
                                    <p:cond delay="0"/>
                                  </p:stCondLst>
                                  <p:childTnLst>
                                    <p:set>
                                      <p:cBhvr>
                                        <p:cTn id="39" dur="1" fill="hold">
                                          <p:stCondLst>
                                            <p:cond delay="0"/>
                                          </p:stCondLst>
                                        </p:cTn>
                                        <p:tgtEl>
                                          <p:spTgt spid="97289"/>
                                        </p:tgtEl>
                                        <p:attrNameLst>
                                          <p:attrName>style.visibility</p:attrName>
                                        </p:attrNameLst>
                                      </p:cBhvr>
                                      <p:to>
                                        <p:strVal val="visible"/>
                                      </p:to>
                                    </p:set>
                                    <p:anim calcmode="lin" valueType="num">
                                      <p:cBhvr>
                                        <p:cTn id="40" dur="500" fill="hold"/>
                                        <p:tgtEl>
                                          <p:spTgt spid="97289"/>
                                        </p:tgtEl>
                                        <p:attrNameLst>
                                          <p:attrName>ppt_x</p:attrName>
                                        </p:attrNameLst>
                                      </p:cBhvr>
                                      <p:tavLst>
                                        <p:tav tm="0">
                                          <p:val>
                                            <p:strVal val="#ppt_x-#ppt_w/2"/>
                                          </p:val>
                                        </p:tav>
                                        <p:tav tm="100000">
                                          <p:val>
                                            <p:strVal val="#ppt_x"/>
                                          </p:val>
                                        </p:tav>
                                      </p:tavLst>
                                    </p:anim>
                                    <p:anim calcmode="lin" valueType="num">
                                      <p:cBhvr>
                                        <p:cTn id="41" dur="500" fill="hold"/>
                                        <p:tgtEl>
                                          <p:spTgt spid="97289"/>
                                        </p:tgtEl>
                                        <p:attrNameLst>
                                          <p:attrName>ppt_y</p:attrName>
                                        </p:attrNameLst>
                                      </p:cBhvr>
                                      <p:tavLst>
                                        <p:tav tm="0">
                                          <p:val>
                                            <p:strVal val="#ppt_y"/>
                                          </p:val>
                                        </p:tav>
                                        <p:tav tm="100000">
                                          <p:val>
                                            <p:strVal val="#ppt_y"/>
                                          </p:val>
                                        </p:tav>
                                      </p:tavLst>
                                    </p:anim>
                                    <p:anim calcmode="lin" valueType="num">
                                      <p:cBhvr>
                                        <p:cTn id="42" dur="500" fill="hold"/>
                                        <p:tgtEl>
                                          <p:spTgt spid="97289"/>
                                        </p:tgtEl>
                                        <p:attrNameLst>
                                          <p:attrName>ppt_w</p:attrName>
                                        </p:attrNameLst>
                                      </p:cBhvr>
                                      <p:tavLst>
                                        <p:tav tm="0">
                                          <p:val>
                                            <p:fltVal val="0.000000"/>
                                          </p:val>
                                        </p:tav>
                                        <p:tav tm="100000">
                                          <p:val>
                                            <p:strVal val="#ppt_w"/>
                                          </p:val>
                                        </p:tav>
                                      </p:tavLst>
                                    </p:anim>
                                    <p:anim calcmode="lin" valueType="num">
                                      <p:cBhvr>
                                        <p:cTn id="43" dur="500" fill="hold"/>
                                        <p:tgtEl>
                                          <p:spTgt spid="97289"/>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97293"/>
                                        </p:tgtEl>
                                        <p:attrNameLst>
                                          <p:attrName>style.visibility</p:attrName>
                                        </p:attrNameLst>
                                      </p:cBhvr>
                                      <p:to>
                                        <p:strVal val="visible"/>
                                      </p:to>
                                    </p:set>
                                    <p:animEffect transition="in" filter="box(in)">
                                      <p:cBhvr>
                                        <p:cTn id="48" dur="500"/>
                                        <p:tgtEl>
                                          <p:spTgt spid="9729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nodeType="clickEffect">
                                  <p:stCondLst>
                                    <p:cond delay="0"/>
                                  </p:stCondLst>
                                  <p:childTnLst>
                                    <p:set>
                                      <p:cBhvr>
                                        <p:cTn id="52" dur="1" fill="hold">
                                          <p:stCondLst>
                                            <p:cond delay="0"/>
                                          </p:stCondLst>
                                        </p:cTn>
                                        <p:tgtEl>
                                          <p:spTgt spid="97290"/>
                                        </p:tgtEl>
                                        <p:attrNameLst>
                                          <p:attrName>style.visibility</p:attrName>
                                        </p:attrNameLst>
                                      </p:cBhvr>
                                      <p:to>
                                        <p:strVal val="visible"/>
                                      </p:to>
                                    </p:set>
                                    <p:animEffect transition="in" filter="slide(fromLeft)">
                                      <p:cBhvr>
                                        <p:cTn id="53" dur="500"/>
                                        <p:tgtEl>
                                          <p:spTgt spid="97290"/>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97291"/>
                                        </p:tgtEl>
                                        <p:attrNameLst>
                                          <p:attrName>style.visibility</p:attrName>
                                        </p:attrNameLst>
                                      </p:cBhvr>
                                      <p:to>
                                        <p:strVal val="visible"/>
                                      </p:to>
                                    </p:set>
                                    <p:anim calcmode="lin" valueType="num">
                                      <p:cBhvr>
                                        <p:cTn id="58" dur="500" fill="hold"/>
                                        <p:tgtEl>
                                          <p:spTgt spid="97291"/>
                                        </p:tgtEl>
                                        <p:attrNameLst>
                                          <p:attrName>ppt_x</p:attrName>
                                        </p:attrNameLst>
                                      </p:cBhvr>
                                      <p:tavLst>
                                        <p:tav tm="0">
                                          <p:val>
                                            <p:strVal val="#ppt_x-#ppt_w/2"/>
                                          </p:val>
                                        </p:tav>
                                        <p:tav tm="100000">
                                          <p:val>
                                            <p:strVal val="#ppt_x"/>
                                          </p:val>
                                        </p:tav>
                                      </p:tavLst>
                                    </p:anim>
                                    <p:anim calcmode="lin" valueType="num">
                                      <p:cBhvr>
                                        <p:cTn id="59" dur="500" fill="hold"/>
                                        <p:tgtEl>
                                          <p:spTgt spid="97291"/>
                                        </p:tgtEl>
                                        <p:attrNameLst>
                                          <p:attrName>ppt_y</p:attrName>
                                        </p:attrNameLst>
                                      </p:cBhvr>
                                      <p:tavLst>
                                        <p:tav tm="0">
                                          <p:val>
                                            <p:strVal val="#ppt_y"/>
                                          </p:val>
                                        </p:tav>
                                        <p:tav tm="100000">
                                          <p:val>
                                            <p:strVal val="#ppt_y"/>
                                          </p:val>
                                        </p:tav>
                                      </p:tavLst>
                                    </p:anim>
                                    <p:anim calcmode="lin" valueType="num">
                                      <p:cBhvr>
                                        <p:cTn id="60" dur="500" fill="hold"/>
                                        <p:tgtEl>
                                          <p:spTgt spid="97291"/>
                                        </p:tgtEl>
                                        <p:attrNameLst>
                                          <p:attrName>ppt_w</p:attrName>
                                        </p:attrNameLst>
                                      </p:cBhvr>
                                      <p:tavLst>
                                        <p:tav tm="0">
                                          <p:val>
                                            <p:fltVal val="0.000000"/>
                                          </p:val>
                                        </p:tav>
                                        <p:tav tm="100000">
                                          <p:val>
                                            <p:strVal val="#ppt_w"/>
                                          </p:val>
                                        </p:tav>
                                      </p:tavLst>
                                    </p:anim>
                                    <p:anim calcmode="lin" valueType="num">
                                      <p:cBhvr>
                                        <p:cTn id="61" dur="500" fill="hold"/>
                                        <p:tgtEl>
                                          <p:spTgt spid="97291"/>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grpId="0" nodeType="clickEffect">
                                  <p:stCondLst>
                                    <p:cond delay="0"/>
                                  </p:stCondLst>
                                  <p:childTnLst>
                                    <p:set>
                                      <p:cBhvr>
                                        <p:cTn id="65" dur="1" fill="hold">
                                          <p:stCondLst>
                                            <p:cond delay="0"/>
                                          </p:stCondLst>
                                        </p:cTn>
                                        <p:tgtEl>
                                          <p:spTgt spid="97294"/>
                                        </p:tgtEl>
                                        <p:attrNameLst>
                                          <p:attrName>style.visibility</p:attrName>
                                        </p:attrNameLst>
                                      </p:cBhvr>
                                      <p:to>
                                        <p:strVal val="visible"/>
                                      </p:to>
                                    </p:set>
                                    <p:animEffect transition="in" filter="box(in)">
                                      <p:cBhvr>
                                        <p:cTn id="66" dur="500"/>
                                        <p:tgtEl>
                                          <p:spTgt spid="97294"/>
                                        </p:tgtEl>
                                      </p:cBhvr>
                                    </p:animEffect>
                                  </p:childTnLst>
                                </p:cTn>
                              </p:par>
                            </p:childTnLst>
                          </p:cTn>
                        </p:par>
                      </p:childTnLst>
                    </p:cTn>
                  </p:par>
                  <p:par>
                    <p:cTn id="67" fill="hold">
                      <p:stCondLst>
                        <p:cond delay="indefinite"/>
                      </p:stCondLst>
                      <p:childTnLst>
                        <p:par>
                          <p:cTn id="68" fill="hold">
                            <p:stCondLst>
                              <p:cond delay="0"/>
                            </p:stCondLst>
                            <p:childTnLst>
                              <p:par>
                                <p:cTn id="69" presetID="19" presetClass="entr" presetSubtype="10" fill="hold" grpId="0" nodeType="clickEffect">
                                  <p:stCondLst>
                                    <p:cond delay="0"/>
                                  </p:stCondLst>
                                  <p:childTnLst>
                                    <p:set>
                                      <p:cBhvr>
                                        <p:cTn id="70" dur="1" fill="hold">
                                          <p:stCondLst>
                                            <p:cond delay="0"/>
                                          </p:stCondLst>
                                        </p:cTn>
                                        <p:tgtEl>
                                          <p:spTgt spid="70659"/>
                                        </p:tgtEl>
                                        <p:attrNameLst>
                                          <p:attrName>style.visibility</p:attrName>
                                        </p:attrNameLst>
                                      </p:cBhvr>
                                      <p:to>
                                        <p:strVal val="visible"/>
                                      </p:to>
                                    </p:set>
                                    <p:anim calcmode="lin" valueType="num">
                                      <p:cBhvr>
                                        <p:cTn id="71" dur="5000" fill="hold"/>
                                        <p:tgtEl>
                                          <p:spTgt spid="70659"/>
                                        </p:tgtEl>
                                        <p:attrNameLst>
                                          <p:attrName>ppt_w</p:attrName>
                                        </p:attrNameLst>
                                      </p:cBhvr>
                                      <p:tavLst>
                                        <p:tav tm="0" fmla="#ppt_w*sin(2.5*pi*$)">
                                          <p:val>
                                            <p:fltVal val="0.000000"/>
                                          </p:val>
                                        </p:tav>
                                        <p:tav tm="100000">
                                          <p:val>
                                            <p:fltVal val="1.000000"/>
                                          </p:val>
                                        </p:tav>
                                      </p:tavLst>
                                    </p:anim>
                                    <p:anim calcmode="lin" valueType="num">
                                      <p:cBhvr>
                                        <p:cTn id="72" dur="5000" fill="hold"/>
                                        <p:tgtEl>
                                          <p:spTgt spid="706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p:bldP spid="97285" grpId="0"/>
      <p:bldP spid="97287" grpId="0"/>
      <p:bldP spid="97289" grpId="0"/>
      <p:bldP spid="97291" grpId="0"/>
      <p:bldP spid="97292" grpId="0" bldLvl="0" animBg="1"/>
      <p:bldP spid="97293" grpId="0" bldLvl="0" animBg="1"/>
      <p:bldP spid="97294" grpId="0" bldLvl="0" animBg="1"/>
      <p:bldP spid="70659" grpId="0" bldLvl="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5698" name="Text Box 2"/>
          <p:cNvSpPr txBox="1"/>
          <p:nvPr/>
        </p:nvSpPr>
        <p:spPr>
          <a:xfrm>
            <a:off x="1054735" y="3990975"/>
            <a:ext cx="9829800" cy="22453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Tahoma" panose="020B0604030504040204" pitchFamily="34" charset="0"/>
              </a:rPr>
              <a:t>        这样安排情节也是关汉卿社会政治观点和美学理想的形象体现。他运用</a:t>
            </a:r>
            <a:r>
              <a:rPr lang="zh-CN" altLang="en-US" sz="2800" b="1" dirty="0">
                <a:solidFill>
                  <a:srgbClr val="FF0000"/>
                </a:solidFill>
                <a:latin typeface="Tahoma" panose="020B0604030504040204" pitchFamily="34" charset="0"/>
              </a:rPr>
              <a:t>浪漫主义</a:t>
            </a:r>
            <a:r>
              <a:rPr lang="zh-CN" altLang="en-US" sz="2800" b="1" dirty="0">
                <a:latin typeface="Tahoma" panose="020B0604030504040204" pitchFamily="34" charset="0"/>
              </a:rPr>
              <a:t>手法，通过奇特的构思，借助</a:t>
            </a:r>
            <a:r>
              <a:rPr lang="zh-CN" altLang="en-US" sz="2800" b="1" dirty="0">
                <a:solidFill>
                  <a:srgbClr val="FF0000"/>
                </a:solidFill>
                <a:latin typeface="Tahoma" panose="020B0604030504040204" pitchFamily="34" charset="0"/>
              </a:rPr>
              <a:t>想象</a:t>
            </a:r>
            <a:r>
              <a:rPr lang="zh-CN" altLang="en-US" sz="2800" b="1" dirty="0">
                <a:latin typeface="Tahoma" panose="020B0604030504040204" pitchFamily="34" charset="0"/>
              </a:rPr>
              <a:t>，让天地震惊，人神共怒，虽然违背常理，却又合乎人情，有力地</a:t>
            </a:r>
            <a:r>
              <a:rPr lang="zh-CN" altLang="en-US" sz="2800" b="1" dirty="0">
                <a:solidFill>
                  <a:srgbClr val="FF0000"/>
                </a:solidFill>
                <a:latin typeface="Tahoma" panose="020B0604030504040204" pitchFamily="34" charset="0"/>
              </a:rPr>
              <a:t>表现了广大人民要求伸张人间正义、杀尽贪官污吏、洗雪冤屈的良好意志和愿望。</a:t>
            </a:r>
            <a:endParaRPr lang="zh-CN" altLang="en-US" sz="2800" b="1" dirty="0">
              <a:solidFill>
                <a:srgbClr val="FF0000"/>
              </a:solidFill>
              <a:latin typeface="Tahoma" panose="020B0604030504040204" pitchFamily="34" charset="0"/>
            </a:endParaRPr>
          </a:p>
        </p:txBody>
      </p:sp>
      <p:sp>
        <p:nvSpPr>
          <p:cNvPr id="3" name="矩形 2"/>
          <p:cNvSpPr/>
          <p:nvPr/>
        </p:nvSpPr>
        <p:spPr>
          <a:xfrm>
            <a:off x="2380298" y="571500"/>
            <a:ext cx="4656138" cy="485140"/>
          </a:xfrm>
          <a:prstGeom prst="rect">
            <a:avLst/>
          </a:prstGeom>
        </p:spPr>
        <p:txBody>
          <a:bodyPr>
            <a:spAutoFit/>
          </a:bodyPr>
          <a:lstStyle/>
          <a:p>
            <a:pPr marL="0" marR="0" lvl="0" indent="0" algn="l" defTabSz="914400" rtl="0" eaLnBrk="1" fontAlgn="base" latinLnBrk="0" hangingPunct="1">
              <a:lnSpc>
                <a:spcPct val="8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三桩誓愿可否调换次序？</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4" name="矩形 3"/>
          <p:cNvSpPr/>
          <p:nvPr/>
        </p:nvSpPr>
        <p:spPr>
          <a:xfrm>
            <a:off x="1127760" y="1398588"/>
            <a:ext cx="9972675" cy="22453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ahoma" panose="020B0604030504040204" pitchFamily="34" charset="0"/>
              </a:rPr>
              <a:t>       窦娥的三桩誓愿，</a:t>
            </a:r>
            <a:r>
              <a:rPr lang="zh-CN" altLang="en-US" sz="2800" b="1" dirty="0">
                <a:solidFill>
                  <a:srgbClr val="0000FF"/>
                </a:solidFill>
                <a:latin typeface="Tahoma" panose="020B0604030504040204" pitchFamily="34" charset="0"/>
              </a:rPr>
              <a:t>一愿比一愿深刻，一愿比一愿强烈。</a:t>
            </a:r>
            <a:r>
              <a:rPr lang="zh-CN" altLang="en-US" sz="2800" b="1" dirty="0">
                <a:latin typeface="Tahoma" panose="020B0604030504040204" pitchFamily="34" charset="0"/>
              </a:rPr>
              <a:t>她发下三愿，为的是把自己的冤情昭示世人，感动苍天，让人们知道“这都是官吏每无心正法，使百姓有口难言”。这充分</a:t>
            </a:r>
            <a:r>
              <a:rPr lang="zh-CN" altLang="en-US" sz="2800" b="1" dirty="0">
                <a:solidFill>
                  <a:srgbClr val="FF0000"/>
                </a:solidFill>
                <a:latin typeface="Tahoma" panose="020B0604030504040204" pitchFamily="34" charset="0"/>
              </a:rPr>
              <a:t>揭露了当时社会官吏昏愦、吏制腐败、人民蒙受奇冤呼告无门的社会现实，表现了女主人公至死不屈的斗争精神。</a:t>
            </a:r>
            <a:endParaRPr lang="zh-CN" altLang="en-US" sz="2800" dirty="0">
              <a:solidFill>
                <a:srgbClr val="FF0000"/>
              </a:solidFill>
            </a:endParaRPr>
          </a:p>
        </p:txBody>
      </p:sp>
      <p:sp>
        <p:nvSpPr>
          <p:cNvPr id="5" name="TextBox 4"/>
          <p:cNvSpPr txBox="1"/>
          <p:nvPr/>
        </p:nvSpPr>
        <p:spPr>
          <a:xfrm>
            <a:off x="7382510" y="571500"/>
            <a:ext cx="178593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dirty="0"/>
              <a:t> ——</a:t>
            </a:r>
            <a:r>
              <a:rPr lang="zh-CN" altLang="en-US" dirty="0"/>
              <a:t>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5698"/>
                                        </p:tgtEl>
                                        <p:attrNameLst>
                                          <p:attrName>style.visibility</p:attrName>
                                        </p:attrNameLst>
                                      </p:cBhvr>
                                      <p:to>
                                        <p:strVal val="visible"/>
                                      </p:to>
                                    </p:set>
                                    <p:anim calcmode="lin" valueType="num">
                                      <p:cBhvr>
                                        <p:cTn id="19" dur="500" fill="hold"/>
                                        <p:tgtEl>
                                          <p:spTgt spid="285698"/>
                                        </p:tgtEl>
                                        <p:attrNameLst>
                                          <p:attrName>ppt_x</p:attrName>
                                        </p:attrNameLst>
                                      </p:cBhvr>
                                      <p:tavLst>
                                        <p:tav tm="0">
                                          <p:val>
                                            <p:strVal val="0-#ppt_w/2"/>
                                          </p:val>
                                        </p:tav>
                                        <p:tav tm="100000">
                                          <p:val>
                                            <p:strVal val="#ppt_x"/>
                                          </p:val>
                                        </p:tav>
                                      </p:tavLst>
                                    </p:anim>
                                    <p:anim calcmode="lin" valueType="num">
                                      <p:cBhvr>
                                        <p:cTn id="20" dur="500" fill="hold"/>
                                        <p:tgtEl>
                                          <p:spTgt spid="2856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bldLvl="0"/>
      <p:bldP spid="4" grpId="0"/>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570" name="文本框 109569"/>
          <p:cNvSpPr txBox="1"/>
          <p:nvPr/>
        </p:nvSpPr>
        <p:spPr>
          <a:xfrm>
            <a:off x="853123" y="428625"/>
            <a:ext cx="7331075" cy="1076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FF0000"/>
                </a:solidFill>
              </a:rPr>
              <a:t>请同学们想一想，</a:t>
            </a:r>
            <a:r>
              <a:rPr lang="zh-CN" altLang="en-US" b="1" dirty="0">
                <a:solidFill>
                  <a:srgbClr val="FF0000"/>
                </a:solidFill>
                <a:latin typeface="Times New Roman" panose="02020603050405020304" pitchFamily="18" charset="0"/>
              </a:rPr>
              <a:t>三桩誓愿</a:t>
            </a:r>
            <a:r>
              <a:rPr lang="zh-CN" altLang="en-US" b="1" dirty="0">
                <a:solidFill>
                  <a:srgbClr val="FF0000"/>
                </a:solidFill>
              </a:rPr>
              <a:t>在现实生活中可能吗？作者用的是什么创作手法？</a:t>
            </a:r>
            <a:endParaRPr lang="zh-CN" altLang="en-US" b="1" dirty="0">
              <a:solidFill>
                <a:srgbClr val="FF0000"/>
              </a:solidFill>
            </a:endParaRPr>
          </a:p>
        </p:txBody>
      </p:sp>
      <p:sp>
        <p:nvSpPr>
          <p:cNvPr id="109571" name="文本框 109570"/>
          <p:cNvSpPr txBox="1">
            <a:spLocks noChangeArrowheads="1"/>
          </p:cNvSpPr>
          <p:nvPr/>
        </p:nvSpPr>
        <p:spPr bwMode="auto">
          <a:xfrm>
            <a:off x="1525588" y="2357438"/>
            <a:ext cx="613410" cy="3143250"/>
          </a:xfrm>
          <a:prstGeom prst="rect">
            <a:avLst/>
          </a:prstGeom>
          <a:noFill/>
          <a:ln w="9525">
            <a:noFill/>
            <a:miter lim="800000"/>
          </a:ln>
        </p:spPr>
        <p:txBody>
          <a:bodyPr vert="eaVert">
            <a:spAutoFit/>
          </a:bodyPr>
          <a:lstStyle/>
          <a:p>
            <a:pPr marR="0" defTabSz="914400">
              <a:buClrTx/>
              <a:buSzTx/>
              <a:defRPr/>
            </a:pPr>
            <a:r>
              <a:rPr kumimoji="0" lang="en-US" altLang="zh-CN" sz="2800" b="1" kern="1200" cap="none" spc="0" normalizeH="0" baseline="0" noProof="0" dirty="0">
                <a:solidFill>
                  <a:srgbClr val="FF0000"/>
                </a:solidFill>
                <a:latin typeface="+mn-ea"/>
                <a:ea typeface="+mn-ea"/>
                <a:cs typeface="+mn-cs"/>
              </a:rPr>
              <a:t> </a:t>
            </a:r>
            <a:r>
              <a:rPr kumimoji="0" lang="zh-CN" altLang="en-US" sz="2800" b="1" kern="1200" cap="none" spc="0" normalizeH="0" baseline="0" noProof="0" dirty="0">
                <a:solidFill>
                  <a:srgbClr val="FF0000"/>
                </a:solidFill>
                <a:latin typeface="+mn-ea"/>
                <a:ea typeface="+mn-ea"/>
                <a:cs typeface="+mn-cs"/>
              </a:rPr>
              <a:t>三 桩 誓 愿</a:t>
            </a:r>
            <a:endParaRPr kumimoji="0" lang="zh-CN" altLang="en-US" sz="2800" b="1" kern="1200" cap="none" spc="0" normalizeH="0" baseline="0" noProof="0" dirty="0">
              <a:solidFill>
                <a:srgbClr val="FF0000"/>
              </a:solidFill>
              <a:latin typeface="+mn-ea"/>
              <a:ea typeface="+mn-ea"/>
              <a:cs typeface="+mn-cs"/>
            </a:endParaRPr>
          </a:p>
        </p:txBody>
      </p:sp>
      <p:sp>
        <p:nvSpPr>
          <p:cNvPr id="109572" name="直接连接符 109571"/>
          <p:cNvSpPr/>
          <p:nvPr/>
        </p:nvSpPr>
        <p:spPr>
          <a:xfrm flipV="1">
            <a:off x="2351723" y="2073275"/>
            <a:ext cx="1008062" cy="922338"/>
          </a:xfrm>
          <a:prstGeom prst="line">
            <a:avLst/>
          </a:prstGeom>
          <a:ln w="9525" cap="flat" cmpd="sng">
            <a:solidFill>
              <a:schemeClr val="tx1"/>
            </a:solidFill>
            <a:prstDash val="solid"/>
            <a:headEnd type="none" w="med" len="med"/>
            <a:tailEnd type="triangle" w="med" len="med"/>
          </a:ln>
        </p:spPr>
      </p:sp>
      <p:sp>
        <p:nvSpPr>
          <p:cNvPr id="109573" name="文本框 109572"/>
          <p:cNvSpPr txBox="1"/>
          <p:nvPr/>
        </p:nvSpPr>
        <p:spPr>
          <a:xfrm>
            <a:off x="3361373" y="1700213"/>
            <a:ext cx="1728787"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3300"/>
                </a:solidFill>
              </a:rPr>
              <a:t>血溅白练</a:t>
            </a:r>
            <a:r>
              <a:rPr lang="zh-CN" altLang="en-US" sz="2800" b="1" dirty="0">
                <a:solidFill>
                  <a:srgbClr val="FF0000"/>
                </a:solidFill>
              </a:rPr>
              <a:t>（冤深）</a:t>
            </a:r>
            <a:endParaRPr lang="zh-CN" altLang="en-US" sz="2800" b="1" dirty="0">
              <a:solidFill>
                <a:srgbClr val="FF0000"/>
              </a:solidFill>
            </a:endParaRPr>
          </a:p>
        </p:txBody>
      </p:sp>
      <p:sp>
        <p:nvSpPr>
          <p:cNvPr id="109574" name="直接连接符 109573"/>
          <p:cNvSpPr/>
          <p:nvPr/>
        </p:nvSpPr>
        <p:spPr>
          <a:xfrm>
            <a:off x="2380298" y="3571875"/>
            <a:ext cx="720725" cy="0"/>
          </a:xfrm>
          <a:prstGeom prst="line">
            <a:avLst/>
          </a:prstGeom>
          <a:ln w="9525" cap="flat" cmpd="sng">
            <a:solidFill>
              <a:schemeClr val="tx1"/>
            </a:solidFill>
            <a:prstDash val="solid"/>
            <a:headEnd type="none" w="med" len="med"/>
            <a:tailEnd type="triangle" w="med" len="med"/>
          </a:ln>
        </p:spPr>
      </p:sp>
      <p:sp>
        <p:nvSpPr>
          <p:cNvPr id="109575" name="文本框 109574"/>
          <p:cNvSpPr txBox="1"/>
          <p:nvPr/>
        </p:nvSpPr>
        <p:spPr>
          <a:xfrm>
            <a:off x="3308985" y="3214688"/>
            <a:ext cx="1655763"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3300"/>
                </a:solidFill>
              </a:rPr>
              <a:t>六月飞雪</a:t>
            </a:r>
            <a:endParaRPr lang="zh-CN" altLang="en-US" sz="2800" b="1" dirty="0">
              <a:solidFill>
                <a:srgbClr val="003300"/>
              </a:solidFill>
            </a:endParaRPr>
          </a:p>
          <a:p>
            <a:pPr marL="0" lvl="0" indent="0" eaLnBrk="1" hangingPunct="1">
              <a:spcBef>
                <a:spcPct val="0"/>
              </a:spcBef>
              <a:buNone/>
            </a:pPr>
            <a:r>
              <a:rPr lang="zh-CN" altLang="en-US" sz="2800" b="1" dirty="0">
                <a:solidFill>
                  <a:srgbClr val="FF0000"/>
                </a:solidFill>
              </a:rPr>
              <a:t>（感天）</a:t>
            </a:r>
            <a:endParaRPr lang="zh-CN" altLang="en-US" sz="2800" b="1" dirty="0">
              <a:solidFill>
                <a:srgbClr val="FF0000"/>
              </a:solidFill>
            </a:endParaRPr>
          </a:p>
        </p:txBody>
      </p:sp>
      <p:sp>
        <p:nvSpPr>
          <p:cNvPr id="109576" name="直接连接符 109575"/>
          <p:cNvSpPr/>
          <p:nvPr/>
        </p:nvSpPr>
        <p:spPr>
          <a:xfrm>
            <a:off x="2351723" y="4365625"/>
            <a:ext cx="1028700" cy="635000"/>
          </a:xfrm>
          <a:prstGeom prst="line">
            <a:avLst/>
          </a:prstGeom>
          <a:ln w="9525" cap="flat" cmpd="sng">
            <a:solidFill>
              <a:schemeClr val="tx1"/>
            </a:solidFill>
            <a:prstDash val="solid"/>
            <a:headEnd type="none" w="med" len="med"/>
            <a:tailEnd type="triangle" w="med" len="med"/>
          </a:ln>
        </p:spPr>
      </p:sp>
      <p:sp>
        <p:nvSpPr>
          <p:cNvPr id="109577" name="文本框 109576"/>
          <p:cNvSpPr txBox="1"/>
          <p:nvPr/>
        </p:nvSpPr>
        <p:spPr>
          <a:xfrm>
            <a:off x="3380423" y="4643438"/>
            <a:ext cx="1785937"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003300"/>
                </a:solidFill>
              </a:rPr>
              <a:t>亢旱三年</a:t>
            </a:r>
            <a:endParaRPr lang="zh-CN" altLang="en-US" sz="2800" b="1" dirty="0">
              <a:solidFill>
                <a:srgbClr val="003300"/>
              </a:solidFill>
            </a:endParaRPr>
          </a:p>
          <a:p>
            <a:pPr marL="0" lvl="0" indent="0" eaLnBrk="1" hangingPunct="1">
              <a:spcBef>
                <a:spcPct val="0"/>
              </a:spcBef>
              <a:buNone/>
            </a:pPr>
            <a:r>
              <a:rPr lang="zh-CN" altLang="en-US" sz="2800" b="1" dirty="0">
                <a:solidFill>
                  <a:srgbClr val="FF0000"/>
                </a:solidFill>
              </a:rPr>
              <a:t>（动地）</a:t>
            </a:r>
            <a:endParaRPr lang="zh-CN" altLang="en-US" sz="2800" b="1" dirty="0">
              <a:solidFill>
                <a:srgbClr val="FF0000"/>
              </a:solidFill>
            </a:endParaRPr>
          </a:p>
        </p:txBody>
      </p:sp>
      <p:sp>
        <p:nvSpPr>
          <p:cNvPr id="109578" name="椭圆 109577"/>
          <p:cNvSpPr/>
          <p:nvPr/>
        </p:nvSpPr>
        <p:spPr>
          <a:xfrm>
            <a:off x="6090285" y="1603375"/>
            <a:ext cx="936625" cy="36830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en-US" sz="2000" dirty="0">
              <a:solidFill>
                <a:schemeClr val="bg1"/>
              </a:solidFill>
            </a:endParaRPr>
          </a:p>
        </p:txBody>
      </p:sp>
      <p:sp>
        <p:nvSpPr>
          <p:cNvPr id="109579" name="文本框 109578"/>
          <p:cNvSpPr txBox="1"/>
          <p:nvPr/>
        </p:nvSpPr>
        <p:spPr>
          <a:xfrm>
            <a:off x="5809298" y="2071688"/>
            <a:ext cx="1044575" cy="2928937"/>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solidFill>
                  <a:srgbClr val="990033"/>
                </a:solidFill>
              </a:rPr>
              <a:t>  </a:t>
            </a:r>
            <a:r>
              <a:rPr lang="zh-CN" altLang="en-US" sz="2800" b="1" dirty="0">
                <a:solidFill>
                  <a:srgbClr val="990033"/>
                </a:solidFill>
              </a:rPr>
              <a:t>浪 漫 主 义 手 法</a:t>
            </a:r>
            <a:endParaRPr lang="zh-CN" altLang="en-US" sz="2800" b="1" dirty="0">
              <a:solidFill>
                <a:srgbClr val="990033"/>
              </a:solidFill>
            </a:endParaRPr>
          </a:p>
        </p:txBody>
      </p:sp>
      <p:pic>
        <p:nvPicPr>
          <p:cNvPr id="109580" name="图片 109579" descr="窦娥5"/>
          <p:cNvPicPr>
            <a:picLocks noChangeAspect="1"/>
          </p:cNvPicPr>
          <p:nvPr/>
        </p:nvPicPr>
        <p:blipFill>
          <a:blip r:embed="rId1"/>
          <a:stretch>
            <a:fillRect/>
          </a:stretch>
        </p:blipFill>
        <p:spPr>
          <a:xfrm>
            <a:off x="7968298" y="454025"/>
            <a:ext cx="3354387" cy="5949950"/>
          </a:xfrm>
          <a:prstGeom prst="rect">
            <a:avLst/>
          </a:prstGeom>
          <a:noFill/>
          <a:ln w="9525">
            <a:noFill/>
          </a:ln>
        </p:spPr>
      </p:pic>
      <p:sp>
        <p:nvSpPr>
          <p:cNvPr id="13" name="Text Box 4"/>
          <p:cNvSpPr txBox="1"/>
          <p:nvPr/>
        </p:nvSpPr>
        <p:spPr>
          <a:xfrm>
            <a:off x="1237298" y="5572125"/>
            <a:ext cx="6073775" cy="706755"/>
          </a:xfrm>
          <a:prstGeom prst="rect">
            <a:avLst/>
          </a:prstGeom>
          <a:noFill/>
          <a:ln w="38100" cap="flat" cmpd="sng">
            <a:solidFill>
              <a:srgbClr val="FF3300"/>
            </a:solidFill>
            <a:prstDash val="sysDot"/>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solidFill>
                  <a:srgbClr val="FF0000"/>
                </a:solidFill>
                <a:ea typeface="华文行楷" panose="02010800040101010101" pitchFamily="2" charset="-122"/>
              </a:rPr>
              <a:t>浪漫的手法，现实的含义</a:t>
            </a:r>
            <a:endParaRPr lang="zh-CN" altLang="en-US" sz="4000" b="1" dirty="0">
              <a:solidFill>
                <a:srgbClr val="FF0000"/>
              </a:solidFill>
              <a:ea typeface="华文行楷" panose="02010800040101010101"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 calcmode="lin" valueType="num">
                                      <p:cBhvr>
                                        <p:cTn id="7" dur="500" fill="hold"/>
                                        <p:tgtEl>
                                          <p:spTgt spid="109570"/>
                                        </p:tgtEl>
                                        <p:attrNameLst>
                                          <p:attrName>ppt_x</p:attrName>
                                        </p:attrNameLst>
                                      </p:cBhvr>
                                      <p:tavLst>
                                        <p:tav tm="0">
                                          <p:val>
                                            <p:strVal val="0-#ppt_w/2"/>
                                          </p:val>
                                        </p:tav>
                                        <p:tav tm="100000">
                                          <p:val>
                                            <p:strVal val="#ppt_x"/>
                                          </p:val>
                                        </p:tav>
                                      </p:tavLst>
                                    </p:anim>
                                    <p:anim calcmode="lin" valueType="num">
                                      <p:cBhvr>
                                        <p:cTn id="8" dur="500" fill="hold"/>
                                        <p:tgtEl>
                                          <p:spTgt spid="1095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1"/>
                                        </p:tgtEl>
                                        <p:attrNameLst>
                                          <p:attrName>style.visibility</p:attrName>
                                        </p:attrNameLst>
                                      </p:cBhvr>
                                      <p:to>
                                        <p:strVal val="visible"/>
                                      </p:to>
                                    </p:set>
                                    <p:anim calcmode="lin" valueType="num">
                                      <p:cBhvr>
                                        <p:cTn id="13" dur="500" fill="hold"/>
                                        <p:tgtEl>
                                          <p:spTgt spid="109571"/>
                                        </p:tgtEl>
                                        <p:attrNameLst>
                                          <p:attrName>ppt_x</p:attrName>
                                        </p:attrNameLst>
                                      </p:cBhvr>
                                      <p:tavLst>
                                        <p:tav tm="0">
                                          <p:val>
                                            <p:strVal val="0-#ppt_w/2"/>
                                          </p:val>
                                        </p:tav>
                                        <p:tav tm="100000">
                                          <p:val>
                                            <p:strVal val="#ppt_x"/>
                                          </p:val>
                                        </p:tav>
                                      </p:tavLst>
                                    </p:anim>
                                    <p:anim calcmode="lin" valueType="num">
                                      <p:cBhvr>
                                        <p:cTn id="14" dur="500" fill="hold"/>
                                        <p:tgtEl>
                                          <p:spTgt spid="10957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9572"/>
                                        </p:tgtEl>
                                        <p:attrNameLst>
                                          <p:attrName>style.visibility</p:attrName>
                                        </p:attrNameLst>
                                      </p:cBhvr>
                                      <p:to>
                                        <p:strVal val="visible"/>
                                      </p:to>
                                    </p:set>
                                    <p:anim calcmode="lin" valueType="num">
                                      <p:cBhvr>
                                        <p:cTn id="19" dur="500" fill="hold"/>
                                        <p:tgtEl>
                                          <p:spTgt spid="109572"/>
                                        </p:tgtEl>
                                        <p:attrNameLst>
                                          <p:attrName>ppt_x</p:attrName>
                                        </p:attrNameLst>
                                      </p:cBhvr>
                                      <p:tavLst>
                                        <p:tav tm="0">
                                          <p:val>
                                            <p:strVal val="0-#ppt_w/2"/>
                                          </p:val>
                                        </p:tav>
                                        <p:tav tm="100000">
                                          <p:val>
                                            <p:strVal val="#ppt_x"/>
                                          </p:val>
                                        </p:tav>
                                      </p:tavLst>
                                    </p:anim>
                                    <p:anim calcmode="lin" valueType="num">
                                      <p:cBhvr>
                                        <p:cTn id="20" dur="500" fill="hold"/>
                                        <p:tgtEl>
                                          <p:spTgt spid="10957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9573"/>
                                        </p:tgtEl>
                                        <p:attrNameLst>
                                          <p:attrName>style.visibility</p:attrName>
                                        </p:attrNameLst>
                                      </p:cBhvr>
                                      <p:to>
                                        <p:strVal val="visible"/>
                                      </p:to>
                                    </p:set>
                                    <p:anim calcmode="lin" valueType="num">
                                      <p:cBhvr>
                                        <p:cTn id="25" dur="500" fill="hold"/>
                                        <p:tgtEl>
                                          <p:spTgt spid="109573"/>
                                        </p:tgtEl>
                                        <p:attrNameLst>
                                          <p:attrName>ppt_x</p:attrName>
                                        </p:attrNameLst>
                                      </p:cBhvr>
                                      <p:tavLst>
                                        <p:tav tm="0">
                                          <p:val>
                                            <p:strVal val="0-#ppt_w/2"/>
                                          </p:val>
                                        </p:tav>
                                        <p:tav tm="100000">
                                          <p:val>
                                            <p:strVal val="#ppt_x"/>
                                          </p:val>
                                        </p:tav>
                                      </p:tavLst>
                                    </p:anim>
                                    <p:anim calcmode="lin" valueType="num">
                                      <p:cBhvr>
                                        <p:cTn id="26" dur="500" fill="hold"/>
                                        <p:tgtEl>
                                          <p:spTgt spid="10957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9574"/>
                                        </p:tgtEl>
                                        <p:attrNameLst>
                                          <p:attrName>style.visibility</p:attrName>
                                        </p:attrNameLst>
                                      </p:cBhvr>
                                      <p:to>
                                        <p:strVal val="visible"/>
                                      </p:to>
                                    </p:set>
                                    <p:anim calcmode="lin" valueType="num">
                                      <p:cBhvr>
                                        <p:cTn id="31" dur="500" fill="hold"/>
                                        <p:tgtEl>
                                          <p:spTgt spid="109574"/>
                                        </p:tgtEl>
                                        <p:attrNameLst>
                                          <p:attrName>ppt_x</p:attrName>
                                        </p:attrNameLst>
                                      </p:cBhvr>
                                      <p:tavLst>
                                        <p:tav tm="0">
                                          <p:val>
                                            <p:strVal val="0-#ppt_w/2"/>
                                          </p:val>
                                        </p:tav>
                                        <p:tav tm="100000">
                                          <p:val>
                                            <p:strVal val="#ppt_x"/>
                                          </p:val>
                                        </p:tav>
                                      </p:tavLst>
                                    </p:anim>
                                    <p:anim calcmode="lin" valueType="num">
                                      <p:cBhvr>
                                        <p:cTn id="32" dur="500" fill="hold"/>
                                        <p:tgtEl>
                                          <p:spTgt spid="10957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9575"/>
                                        </p:tgtEl>
                                        <p:attrNameLst>
                                          <p:attrName>style.visibility</p:attrName>
                                        </p:attrNameLst>
                                      </p:cBhvr>
                                      <p:to>
                                        <p:strVal val="visible"/>
                                      </p:to>
                                    </p:set>
                                    <p:anim calcmode="lin" valueType="num">
                                      <p:cBhvr>
                                        <p:cTn id="37" dur="500" fill="hold"/>
                                        <p:tgtEl>
                                          <p:spTgt spid="109575"/>
                                        </p:tgtEl>
                                        <p:attrNameLst>
                                          <p:attrName>ppt_x</p:attrName>
                                        </p:attrNameLst>
                                      </p:cBhvr>
                                      <p:tavLst>
                                        <p:tav tm="0">
                                          <p:val>
                                            <p:strVal val="0-#ppt_w/2"/>
                                          </p:val>
                                        </p:tav>
                                        <p:tav tm="100000">
                                          <p:val>
                                            <p:strVal val="#ppt_x"/>
                                          </p:val>
                                        </p:tav>
                                      </p:tavLst>
                                    </p:anim>
                                    <p:anim calcmode="lin" valueType="num">
                                      <p:cBhvr>
                                        <p:cTn id="38" dur="500" fill="hold"/>
                                        <p:tgtEl>
                                          <p:spTgt spid="10957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09576"/>
                                        </p:tgtEl>
                                        <p:attrNameLst>
                                          <p:attrName>style.visibility</p:attrName>
                                        </p:attrNameLst>
                                      </p:cBhvr>
                                      <p:to>
                                        <p:strVal val="visible"/>
                                      </p:to>
                                    </p:set>
                                    <p:anim calcmode="lin" valueType="num">
                                      <p:cBhvr>
                                        <p:cTn id="43" dur="500" fill="hold"/>
                                        <p:tgtEl>
                                          <p:spTgt spid="109576"/>
                                        </p:tgtEl>
                                        <p:attrNameLst>
                                          <p:attrName>ppt_x</p:attrName>
                                        </p:attrNameLst>
                                      </p:cBhvr>
                                      <p:tavLst>
                                        <p:tav tm="0">
                                          <p:val>
                                            <p:strVal val="0-#ppt_w/2"/>
                                          </p:val>
                                        </p:tav>
                                        <p:tav tm="100000">
                                          <p:val>
                                            <p:strVal val="#ppt_x"/>
                                          </p:val>
                                        </p:tav>
                                      </p:tavLst>
                                    </p:anim>
                                    <p:anim calcmode="lin" valueType="num">
                                      <p:cBhvr>
                                        <p:cTn id="44" dur="500" fill="hold"/>
                                        <p:tgtEl>
                                          <p:spTgt spid="10957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9577"/>
                                        </p:tgtEl>
                                        <p:attrNameLst>
                                          <p:attrName>style.visibility</p:attrName>
                                        </p:attrNameLst>
                                      </p:cBhvr>
                                      <p:to>
                                        <p:strVal val="visible"/>
                                      </p:to>
                                    </p:set>
                                    <p:anim calcmode="lin" valueType="num">
                                      <p:cBhvr>
                                        <p:cTn id="49" dur="500" fill="hold"/>
                                        <p:tgtEl>
                                          <p:spTgt spid="109577"/>
                                        </p:tgtEl>
                                        <p:attrNameLst>
                                          <p:attrName>ppt_x</p:attrName>
                                        </p:attrNameLst>
                                      </p:cBhvr>
                                      <p:tavLst>
                                        <p:tav tm="0">
                                          <p:val>
                                            <p:strVal val="0-#ppt_w/2"/>
                                          </p:val>
                                        </p:tav>
                                        <p:tav tm="100000">
                                          <p:val>
                                            <p:strVal val="#ppt_x"/>
                                          </p:val>
                                        </p:tav>
                                      </p:tavLst>
                                    </p:anim>
                                    <p:anim calcmode="lin" valueType="num">
                                      <p:cBhvr>
                                        <p:cTn id="50" dur="500" fill="hold"/>
                                        <p:tgtEl>
                                          <p:spTgt spid="10957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9578"/>
                                        </p:tgtEl>
                                        <p:attrNameLst>
                                          <p:attrName>style.visibility</p:attrName>
                                        </p:attrNameLst>
                                      </p:cBhvr>
                                      <p:to>
                                        <p:strVal val="visible"/>
                                      </p:to>
                                    </p:set>
                                    <p:anim calcmode="lin" valueType="num">
                                      <p:cBhvr>
                                        <p:cTn id="55" dur="500" fill="hold"/>
                                        <p:tgtEl>
                                          <p:spTgt spid="109578"/>
                                        </p:tgtEl>
                                        <p:attrNameLst>
                                          <p:attrName>ppt_x</p:attrName>
                                        </p:attrNameLst>
                                      </p:cBhvr>
                                      <p:tavLst>
                                        <p:tav tm="0">
                                          <p:val>
                                            <p:strVal val="0-#ppt_w/2"/>
                                          </p:val>
                                        </p:tav>
                                        <p:tav tm="100000">
                                          <p:val>
                                            <p:strVal val="#ppt_x"/>
                                          </p:val>
                                        </p:tav>
                                      </p:tavLst>
                                    </p:anim>
                                    <p:anim calcmode="lin" valueType="num">
                                      <p:cBhvr>
                                        <p:cTn id="56" dur="500" fill="hold"/>
                                        <p:tgtEl>
                                          <p:spTgt spid="10957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09579"/>
                                        </p:tgtEl>
                                        <p:attrNameLst>
                                          <p:attrName>style.visibility</p:attrName>
                                        </p:attrNameLst>
                                      </p:cBhvr>
                                      <p:to>
                                        <p:strVal val="visible"/>
                                      </p:to>
                                    </p:set>
                                    <p:anim calcmode="lin" valueType="num">
                                      <p:cBhvr>
                                        <p:cTn id="61" dur="500" fill="hold"/>
                                        <p:tgtEl>
                                          <p:spTgt spid="109579"/>
                                        </p:tgtEl>
                                        <p:attrNameLst>
                                          <p:attrName>ppt_x</p:attrName>
                                        </p:attrNameLst>
                                      </p:cBhvr>
                                      <p:tavLst>
                                        <p:tav tm="0">
                                          <p:val>
                                            <p:strVal val="0-#ppt_w/2"/>
                                          </p:val>
                                        </p:tav>
                                        <p:tav tm="100000">
                                          <p:val>
                                            <p:strVal val="#ppt_x"/>
                                          </p:val>
                                        </p:tav>
                                      </p:tavLst>
                                    </p:anim>
                                    <p:anim calcmode="lin" valueType="num">
                                      <p:cBhvr>
                                        <p:cTn id="62" dur="500" fill="hold"/>
                                        <p:tgtEl>
                                          <p:spTgt spid="10957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09580"/>
                                        </p:tgtEl>
                                        <p:attrNameLst>
                                          <p:attrName>style.visibility</p:attrName>
                                        </p:attrNameLst>
                                      </p:cBhvr>
                                      <p:to>
                                        <p:strVal val="visible"/>
                                      </p:to>
                                    </p:set>
                                    <p:animEffect transition="in" filter="blinds(horizontal)">
                                      <p:cBhvr>
                                        <p:cTn id="67" dur="500"/>
                                        <p:tgtEl>
                                          <p:spTgt spid="109580"/>
                                        </p:tgtEl>
                                      </p:cBhvr>
                                    </p:animEffect>
                                  </p:childTnLst>
                                </p:cTn>
                              </p:par>
                            </p:childTnLst>
                          </p:cTn>
                        </p:par>
                      </p:childTnLst>
                    </p:cTn>
                  </p:par>
                  <p:par>
                    <p:cTn id="68" fill="hold">
                      <p:stCondLst>
                        <p:cond delay="indefinite"/>
                      </p:stCondLst>
                      <p:childTnLst>
                        <p:par>
                          <p:cTn id="69" fill="hold">
                            <p:stCondLst>
                              <p:cond delay="0"/>
                            </p:stCondLst>
                            <p:childTnLst>
                              <p:par>
                                <p:cTn id="70" presetID="19" presetClass="entr" presetSubtype="1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0" fill="hold"/>
                                        <p:tgtEl>
                                          <p:spTgt spid="13"/>
                                        </p:tgtEl>
                                        <p:attrNameLst>
                                          <p:attrName>ppt_w</p:attrName>
                                        </p:attrNameLst>
                                      </p:cBhvr>
                                      <p:tavLst>
                                        <p:tav tm="0" fmla="#ppt_w*sin(2.5*pi*$)">
                                          <p:val>
                                            <p:fltVal val="0.000000"/>
                                          </p:val>
                                        </p:tav>
                                        <p:tav tm="100000">
                                          <p:val>
                                            <p:fltVal val="1.000000"/>
                                          </p:val>
                                        </p:tav>
                                      </p:tavLst>
                                    </p:anim>
                                    <p:anim calcmode="lin" valueType="num">
                                      <p:cBhvr>
                                        <p:cTn id="73" dur="5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P spid="109571" grpId="0"/>
      <p:bldP spid="109573" grpId="0"/>
      <p:bldP spid="109575" grpId="0"/>
      <p:bldP spid="109577" grpId="0"/>
      <p:bldP spid="109578" grpId="0" bldLvl="0" animBg="1"/>
      <p:bldP spid="109579" grpId="0"/>
      <p:bldP spid="13"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0" name="Rectangle 2"/>
          <p:cNvSpPr>
            <a:spLocks noChangeArrowheads="1"/>
          </p:cNvSpPr>
          <p:nvPr/>
        </p:nvSpPr>
        <p:spPr bwMode="auto">
          <a:xfrm>
            <a:off x="1488123" y="500063"/>
            <a:ext cx="9504363" cy="10763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三桩誓愿与第</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1</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层对天地的指责是什么关系呢？是否矛盾呢？</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43011" name="Rectangle 3"/>
          <p:cNvSpPr>
            <a:spLocks noChangeArrowheads="1"/>
          </p:cNvSpPr>
          <p:nvPr/>
        </p:nvSpPr>
        <p:spPr bwMode="auto">
          <a:xfrm>
            <a:off x="1380173" y="1917700"/>
            <a:ext cx="9756775" cy="40309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这显然是</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矛盾</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的。可见，窦娥诉冤过程中对天的怀疑和依赖是始终交织在一起的。这正反映了作家的历史和阶级的局限。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一方面</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，他通过窦娥指天斥地从根本上批判封建统治阶级，表达自己变革现实的愿望。</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另一方面</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，又不能从根本上提出救民于水火的办法，只能靠天地动容来昭雪窦娥的冤案。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0-#ppt_w/2"/>
                                          </p:val>
                                        </p:tav>
                                        <p:tav tm="100000">
                                          <p:val>
                                            <p:strVal val="#ppt_x"/>
                                          </p:val>
                                        </p:tav>
                                      </p:tavLst>
                                    </p:anim>
                                    <p:anim calcmode="lin" valueType="num">
                                      <p:cBhvr additive="base">
                                        <p:cTn id="8" dur="500" fill="hold"/>
                                        <p:tgtEl>
                                          <p:spTgt spid="430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1"/>
                                        </p:tgtEl>
                                        <p:attrNameLst>
                                          <p:attrName>style.visibility</p:attrName>
                                        </p:attrNameLst>
                                      </p:cBhvr>
                                      <p:to>
                                        <p:strVal val="visible"/>
                                      </p:to>
                                    </p:set>
                                    <p:anim calcmode="lin" valueType="num">
                                      <p:cBhvr additive="base">
                                        <p:cTn id="13" dur="500" fill="hold"/>
                                        <p:tgtEl>
                                          <p:spTgt spid="43011"/>
                                        </p:tgtEl>
                                        <p:attrNameLst>
                                          <p:attrName>ppt_x</p:attrName>
                                        </p:attrNameLst>
                                      </p:cBhvr>
                                      <p:tavLst>
                                        <p:tav tm="0">
                                          <p:val>
                                            <p:strVal val="0-#ppt_w/2"/>
                                          </p:val>
                                        </p:tav>
                                        <p:tav tm="100000">
                                          <p:val>
                                            <p:strVal val="#ppt_x"/>
                                          </p:val>
                                        </p:tav>
                                      </p:tavLst>
                                    </p:anim>
                                    <p:anim calcmode="lin" valueType="num">
                                      <p:cBhvr additive="base">
                                        <p:cTn id="14"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ldLvl="0" animBg="1"/>
      <p:bldP spid="4301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Text Box 2"/>
          <p:cNvSpPr txBox="1">
            <a:spLocks noChangeArrowheads="1"/>
          </p:cNvSpPr>
          <p:nvPr/>
        </p:nvSpPr>
        <p:spPr bwMode="auto">
          <a:xfrm>
            <a:off x="4223385" y="571500"/>
            <a:ext cx="4379913" cy="76835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元 代 戏 曲 </a:t>
            </a:r>
            <a:endParaRPr kumimoji="0" lang="zh-CN" altLang="en-US" sz="44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3315" name="Text Box 3"/>
          <p:cNvSpPr txBox="1"/>
          <p:nvPr/>
        </p:nvSpPr>
        <p:spPr>
          <a:xfrm>
            <a:off x="1054735" y="3286125"/>
            <a:ext cx="1504950" cy="70675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ea typeface="隶书" panose="02010509060101010101" pitchFamily="49" charset="-122"/>
              </a:rPr>
              <a:t>元曲</a:t>
            </a:r>
            <a:endParaRPr lang="zh-CN" altLang="en-US" sz="4000" b="1" dirty="0">
              <a:ea typeface="隶书" panose="02010509060101010101" pitchFamily="49" charset="-122"/>
            </a:endParaRPr>
          </a:p>
        </p:txBody>
      </p:sp>
      <p:sp>
        <p:nvSpPr>
          <p:cNvPr id="13316" name="AutoShape 4"/>
          <p:cNvSpPr/>
          <p:nvPr/>
        </p:nvSpPr>
        <p:spPr>
          <a:xfrm>
            <a:off x="2380298" y="2857500"/>
            <a:ext cx="361950" cy="1600200"/>
          </a:xfrm>
          <a:prstGeom prst="leftBrace">
            <a:avLst>
              <a:gd name="adj1" fmla="val 43576"/>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13317" name="Text Box 5"/>
          <p:cNvSpPr txBox="1"/>
          <p:nvPr/>
        </p:nvSpPr>
        <p:spPr>
          <a:xfrm>
            <a:off x="2851785" y="2638425"/>
            <a:ext cx="1243013"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ea typeface="隶书" panose="02010509060101010101" pitchFamily="49" charset="-122"/>
              </a:rPr>
              <a:t>散曲</a:t>
            </a:r>
            <a:endParaRPr lang="zh-CN" altLang="en-US" sz="3600" b="1" dirty="0">
              <a:ea typeface="隶书" panose="02010509060101010101" pitchFamily="49" charset="-122"/>
            </a:endParaRPr>
          </a:p>
        </p:txBody>
      </p:sp>
      <p:sp>
        <p:nvSpPr>
          <p:cNvPr id="13318" name="Text Box 6"/>
          <p:cNvSpPr txBox="1"/>
          <p:nvPr/>
        </p:nvSpPr>
        <p:spPr>
          <a:xfrm>
            <a:off x="2783523" y="4078288"/>
            <a:ext cx="1171575"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ea typeface="隶书" panose="02010509060101010101" pitchFamily="49" charset="-122"/>
              </a:rPr>
              <a:t>杂剧</a:t>
            </a:r>
            <a:endParaRPr lang="zh-CN" altLang="en-US" sz="3600" b="1" dirty="0">
              <a:ea typeface="隶书" panose="02010509060101010101" pitchFamily="49" charset="-122"/>
            </a:endParaRPr>
          </a:p>
        </p:txBody>
      </p:sp>
      <p:sp>
        <p:nvSpPr>
          <p:cNvPr id="13319" name="Text Box 7"/>
          <p:cNvSpPr txBox="1"/>
          <p:nvPr/>
        </p:nvSpPr>
        <p:spPr>
          <a:xfrm>
            <a:off x="4523423" y="3071813"/>
            <a:ext cx="1500187"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ea typeface="隶书" panose="02010509060101010101" pitchFamily="49" charset="-122"/>
              </a:rPr>
              <a:t>套曲</a:t>
            </a:r>
            <a:endParaRPr lang="zh-CN" altLang="en-US" sz="3600" dirty="0">
              <a:ea typeface="隶书" panose="02010509060101010101" pitchFamily="49" charset="-122"/>
            </a:endParaRPr>
          </a:p>
        </p:txBody>
      </p:sp>
      <p:sp>
        <p:nvSpPr>
          <p:cNvPr id="13320" name="Text Box 8"/>
          <p:cNvSpPr txBox="1"/>
          <p:nvPr/>
        </p:nvSpPr>
        <p:spPr>
          <a:xfrm>
            <a:off x="4594860" y="2143125"/>
            <a:ext cx="1428750" cy="6451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ea typeface="隶书" panose="02010509060101010101" pitchFamily="49" charset="-122"/>
              </a:rPr>
              <a:t>小令</a:t>
            </a:r>
            <a:endParaRPr lang="zh-CN" altLang="en-US" sz="3600" dirty="0">
              <a:ea typeface="隶书" panose="02010509060101010101" pitchFamily="49" charset="-122"/>
            </a:endParaRPr>
          </a:p>
        </p:txBody>
      </p:sp>
      <p:sp>
        <p:nvSpPr>
          <p:cNvPr id="13321" name="AutoShape 9"/>
          <p:cNvSpPr/>
          <p:nvPr/>
        </p:nvSpPr>
        <p:spPr>
          <a:xfrm>
            <a:off x="4132898" y="2492375"/>
            <a:ext cx="361950" cy="914400"/>
          </a:xfrm>
          <a:prstGeom prst="leftBrace">
            <a:avLst>
              <a:gd name="adj1" fmla="val 24900"/>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13322" name="Text Box 10"/>
          <p:cNvSpPr txBox="1"/>
          <p:nvPr/>
        </p:nvSpPr>
        <p:spPr>
          <a:xfrm>
            <a:off x="9668510" y="2492375"/>
            <a:ext cx="901700" cy="7683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400" b="1" dirty="0">
                <a:solidFill>
                  <a:srgbClr val="FF3300"/>
                </a:solidFill>
                <a:ea typeface="华文新魏" panose="02010800040101010101" pitchFamily="2" charset="-122"/>
              </a:rPr>
              <a:t>唱</a:t>
            </a:r>
            <a:endParaRPr lang="zh-CN" altLang="en-US" sz="4400" b="1" dirty="0">
              <a:solidFill>
                <a:srgbClr val="FF3300"/>
              </a:solidFill>
              <a:ea typeface="华文新魏" panose="02010800040101010101" pitchFamily="2" charset="-122"/>
            </a:endParaRPr>
          </a:p>
        </p:txBody>
      </p:sp>
      <p:sp>
        <p:nvSpPr>
          <p:cNvPr id="13323" name="Text Box 11"/>
          <p:cNvSpPr txBox="1"/>
          <p:nvPr/>
        </p:nvSpPr>
        <p:spPr>
          <a:xfrm>
            <a:off x="9351010" y="4000500"/>
            <a:ext cx="1928813" cy="7683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400" b="1" dirty="0">
                <a:solidFill>
                  <a:srgbClr val="FF3300"/>
                </a:solidFill>
                <a:ea typeface="华文新魏" panose="02010800040101010101" pitchFamily="2" charset="-122"/>
              </a:rPr>
              <a:t>唱＋演</a:t>
            </a:r>
            <a:endParaRPr lang="zh-CN" altLang="en-US" sz="4400" b="1" dirty="0">
              <a:solidFill>
                <a:srgbClr val="FF3300"/>
              </a:solidFill>
              <a:ea typeface="华文新魏" panose="02010800040101010101" pitchFamily="2" charset="-122"/>
            </a:endParaRPr>
          </a:p>
        </p:txBody>
      </p:sp>
      <p:sp>
        <p:nvSpPr>
          <p:cNvPr id="13324" name="Text Box 12"/>
          <p:cNvSpPr txBox="1"/>
          <p:nvPr/>
        </p:nvSpPr>
        <p:spPr>
          <a:xfrm>
            <a:off x="4118610" y="4144963"/>
            <a:ext cx="514508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en-US" b="1" dirty="0">
                <a:ea typeface="隶书" panose="02010509060101010101" pitchFamily="49" charset="-122"/>
              </a:rPr>
              <a:t>（散曲＋“科”＋“白”）</a:t>
            </a:r>
            <a:endParaRPr lang="en-US" altLang="en-US" b="1" dirty="0">
              <a:ea typeface="隶书" panose="02010509060101010101" pitchFamily="49" charset="-122"/>
            </a:endParaRPr>
          </a:p>
        </p:txBody>
      </p:sp>
      <p:sp>
        <p:nvSpPr>
          <p:cNvPr id="13325" name="Text Box 13"/>
          <p:cNvSpPr txBox="1"/>
          <p:nvPr/>
        </p:nvSpPr>
        <p:spPr>
          <a:xfrm>
            <a:off x="5904548" y="2208213"/>
            <a:ext cx="335915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en-US" b="1" dirty="0">
                <a:ea typeface="隶书" panose="02010509060101010101" pitchFamily="49" charset="-122"/>
              </a:rPr>
              <a:t>（一宫调一曲子）</a:t>
            </a:r>
            <a:endParaRPr lang="en-US" altLang="en-US" b="1" dirty="0">
              <a:ea typeface="隶书" panose="02010509060101010101" pitchFamily="49" charset="-122"/>
            </a:endParaRPr>
          </a:p>
        </p:txBody>
      </p:sp>
      <p:sp>
        <p:nvSpPr>
          <p:cNvPr id="13326" name="Text Box 14"/>
          <p:cNvSpPr txBox="1"/>
          <p:nvPr/>
        </p:nvSpPr>
        <p:spPr>
          <a:xfrm>
            <a:off x="5904548" y="3065463"/>
            <a:ext cx="335915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en-US" b="1" dirty="0">
                <a:ea typeface="隶书" panose="02010509060101010101" pitchFamily="49" charset="-122"/>
              </a:rPr>
              <a:t>（一宫调数曲子）</a:t>
            </a:r>
            <a:endParaRPr lang="en-US" altLang="en-US" b="1" dirty="0">
              <a:ea typeface="隶书" panose="02010509060101010101" pitchFamily="49"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3315"/>
                                        </p:tgtEl>
                                        <p:attrNameLst>
                                          <p:attrName>style.visibility</p:attrName>
                                        </p:attrNameLst>
                                      </p:cBhvr>
                                      <p:to>
                                        <p:strVal val="visible"/>
                                      </p:to>
                                    </p:set>
                                    <p:animEffect transition="in" filter="slide(fromLeft)">
                                      <p:cBhvr>
                                        <p:cTn id="13" dur="500"/>
                                        <p:tgtEl>
                                          <p:spTgt spid="133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3316"/>
                                        </p:tgtEl>
                                        <p:attrNameLst>
                                          <p:attrName>style.visibility</p:attrName>
                                        </p:attrNameLst>
                                      </p:cBhvr>
                                      <p:to>
                                        <p:strVal val="visible"/>
                                      </p:to>
                                    </p:set>
                                    <p:anim calcmode="lin" valueType="num">
                                      <p:cBhvr additive="base">
                                        <p:cTn id="18" dur="500" fill="hold"/>
                                        <p:tgtEl>
                                          <p:spTgt spid="13316"/>
                                        </p:tgtEl>
                                        <p:attrNameLst>
                                          <p:attrName>ppt_x</p:attrName>
                                        </p:attrNameLst>
                                      </p:cBhvr>
                                      <p:tavLst>
                                        <p:tav tm="0">
                                          <p:val>
                                            <p:strVal val="0-#ppt_w/2"/>
                                          </p:val>
                                        </p:tav>
                                        <p:tav tm="100000">
                                          <p:val>
                                            <p:strVal val="#ppt_x"/>
                                          </p:val>
                                        </p:tav>
                                      </p:tavLst>
                                    </p:anim>
                                    <p:anim calcmode="lin" valueType="num">
                                      <p:cBhvr additive="base">
                                        <p:cTn id="19"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3317"/>
                                        </p:tgtEl>
                                        <p:attrNameLst>
                                          <p:attrName>style.visibility</p:attrName>
                                        </p:attrNameLst>
                                      </p:cBhvr>
                                      <p:to>
                                        <p:strVal val="visible"/>
                                      </p:to>
                                    </p:set>
                                    <p:animEffect transition="in" filter="slide(fromBottom)">
                                      <p:cBhvr>
                                        <p:cTn id="24" dur="500"/>
                                        <p:tgtEl>
                                          <p:spTgt spid="1331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3318"/>
                                        </p:tgtEl>
                                        <p:attrNameLst>
                                          <p:attrName>style.visibility</p:attrName>
                                        </p:attrNameLst>
                                      </p:cBhvr>
                                      <p:to>
                                        <p:strVal val="visible"/>
                                      </p:to>
                                    </p:set>
                                    <p:anim calcmode="lin" valueType="num">
                                      <p:cBhvr additive="base">
                                        <p:cTn id="29" dur="500" fill="hold"/>
                                        <p:tgtEl>
                                          <p:spTgt spid="13318"/>
                                        </p:tgtEl>
                                        <p:attrNameLst>
                                          <p:attrName>ppt_x</p:attrName>
                                        </p:attrNameLst>
                                      </p:cBhvr>
                                      <p:tavLst>
                                        <p:tav tm="0">
                                          <p:val>
                                            <p:strVal val="#ppt_x"/>
                                          </p:val>
                                        </p:tav>
                                        <p:tav tm="100000">
                                          <p:val>
                                            <p:strVal val="#ppt_x"/>
                                          </p:val>
                                        </p:tav>
                                      </p:tavLst>
                                    </p:anim>
                                    <p:anim calcmode="lin" valueType="num">
                                      <p:cBhvr additive="base">
                                        <p:cTn id="30" dur="500" fill="hold"/>
                                        <p:tgtEl>
                                          <p:spTgt spid="13318"/>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321"/>
                                        </p:tgtEl>
                                        <p:attrNameLst>
                                          <p:attrName>style.visibility</p:attrName>
                                        </p:attrNameLst>
                                      </p:cBhvr>
                                      <p:to>
                                        <p:strVal val="visible"/>
                                      </p:to>
                                    </p:set>
                                    <p:anim calcmode="lin" valueType="num">
                                      <p:cBhvr additive="base">
                                        <p:cTn id="35" dur="500" fill="hold"/>
                                        <p:tgtEl>
                                          <p:spTgt spid="13321"/>
                                        </p:tgtEl>
                                        <p:attrNameLst>
                                          <p:attrName>ppt_x</p:attrName>
                                        </p:attrNameLst>
                                      </p:cBhvr>
                                      <p:tavLst>
                                        <p:tav tm="0">
                                          <p:val>
                                            <p:strVal val="#ppt_x"/>
                                          </p:val>
                                        </p:tav>
                                        <p:tav tm="100000">
                                          <p:val>
                                            <p:strVal val="#ppt_x"/>
                                          </p:val>
                                        </p:tav>
                                      </p:tavLst>
                                    </p:anim>
                                    <p:anim calcmode="lin" valueType="num">
                                      <p:cBhvr additive="base">
                                        <p:cTn id="36"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3320"/>
                                        </p:tgtEl>
                                        <p:attrNameLst>
                                          <p:attrName>style.visibility</p:attrName>
                                        </p:attrNameLst>
                                      </p:cBhvr>
                                      <p:to>
                                        <p:strVal val="visible"/>
                                      </p:to>
                                    </p:set>
                                    <p:animEffect transition="in" filter="slide(fromBottom)">
                                      <p:cBhvr>
                                        <p:cTn id="41" dur="500"/>
                                        <p:tgtEl>
                                          <p:spTgt spid="13320"/>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3319"/>
                                        </p:tgtEl>
                                        <p:attrNameLst>
                                          <p:attrName>style.visibility</p:attrName>
                                        </p:attrNameLst>
                                      </p:cBhvr>
                                      <p:to>
                                        <p:strVal val="visible"/>
                                      </p:to>
                                    </p:set>
                                    <p:animEffect transition="in" filter="slide(fromBottom)">
                                      <p:cBhvr>
                                        <p:cTn id="46" dur="500"/>
                                        <p:tgtEl>
                                          <p:spTgt spid="13319"/>
                                        </p:tgtEl>
                                      </p:cBhvr>
                                    </p:animEffec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13325"/>
                                        </p:tgtEl>
                                        <p:attrNameLst>
                                          <p:attrName>style.visibility</p:attrName>
                                        </p:attrNameLst>
                                      </p:cBhvr>
                                      <p:to>
                                        <p:strVal val="visible"/>
                                      </p:to>
                                    </p:set>
                                    <p:anim calcmode="lin" valueType="num">
                                      <p:cBhvr>
                                        <p:cTn id="51" dur="1000" fill="hold"/>
                                        <p:tgtEl>
                                          <p:spTgt spid="13325"/>
                                        </p:tgtEl>
                                        <p:attrNameLst>
                                          <p:attrName>ppt_w</p:attrName>
                                        </p:attrNameLst>
                                      </p:cBhvr>
                                      <p:tavLst>
                                        <p:tav tm="0">
                                          <p:val>
                                            <p:fltVal val="0.000000"/>
                                          </p:val>
                                        </p:tav>
                                        <p:tav tm="100000">
                                          <p:val>
                                            <p:strVal val="#ppt_w"/>
                                          </p:val>
                                        </p:tav>
                                      </p:tavLst>
                                    </p:anim>
                                    <p:anim calcmode="lin" valueType="num">
                                      <p:cBhvr>
                                        <p:cTn id="52" dur="1000" fill="hold"/>
                                        <p:tgtEl>
                                          <p:spTgt spid="13325"/>
                                        </p:tgtEl>
                                        <p:attrNameLst>
                                          <p:attrName>ppt_h</p:attrName>
                                        </p:attrNameLst>
                                      </p:cBhvr>
                                      <p:tavLst>
                                        <p:tav tm="0">
                                          <p:val>
                                            <p:fltVal val="0.000000"/>
                                          </p:val>
                                        </p:tav>
                                        <p:tav tm="100000">
                                          <p:val>
                                            <p:strVal val="#ppt_h"/>
                                          </p:val>
                                        </p:tav>
                                      </p:tavLst>
                                    </p:anim>
                                    <p:anim calcmode="lin" valueType="num">
                                      <p:cBhvr>
                                        <p:cTn id="53" dur="1000" fill="hold"/>
                                        <p:tgtEl>
                                          <p:spTgt spid="13325"/>
                                        </p:tgtEl>
                                        <p:attrNameLst>
                                          <p:attrName>ppt_x</p:attrName>
                                        </p:attrNameLst>
                                      </p:cBhvr>
                                      <p:tavLst>
                                        <p:tav tm="0" fmla="#ppt_x+(cos(-2*pi*(1-$))*-#ppt_x-sin(-2*pi*(1-$))*(1-#ppt_y))*(1-$)">
                                          <p:val>
                                            <p:fltVal val="0.000000"/>
                                          </p:val>
                                        </p:tav>
                                        <p:tav tm="100000">
                                          <p:val>
                                            <p:fltVal val="1.000000"/>
                                          </p:val>
                                        </p:tav>
                                      </p:tavLst>
                                    </p:anim>
                                    <p:anim calcmode="lin" valueType="num">
                                      <p:cBhvr>
                                        <p:cTn id="54" dur="1000" fill="hold"/>
                                        <p:tgtEl>
                                          <p:spTgt spid="1332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13326"/>
                                        </p:tgtEl>
                                        <p:attrNameLst>
                                          <p:attrName>style.visibility</p:attrName>
                                        </p:attrNameLst>
                                      </p:cBhvr>
                                      <p:to>
                                        <p:strVal val="visible"/>
                                      </p:to>
                                    </p:set>
                                    <p:animEffect transition="in" filter="randombar(horizontal)">
                                      <p:cBhvr>
                                        <p:cTn id="59" dur="500"/>
                                        <p:tgtEl>
                                          <p:spTgt spid="13326"/>
                                        </p:tgtEl>
                                      </p:cBhvr>
                                    </p:animEffect>
                                  </p:childTnLst>
                                </p:cTn>
                              </p:par>
                            </p:childTnLst>
                          </p:cTn>
                        </p:par>
                      </p:childTnLst>
                    </p:cTn>
                  </p:par>
                  <p:par>
                    <p:cTn id="60" fill="hold">
                      <p:stCondLst>
                        <p:cond delay="indefinite"/>
                      </p:stCondLst>
                      <p:childTnLst>
                        <p:par>
                          <p:cTn id="61" fill="hold">
                            <p:stCondLst>
                              <p:cond delay="0"/>
                            </p:stCondLst>
                            <p:childTnLst>
                              <p:par>
                                <p:cTn id="62" presetID="15" presetClass="entr" presetSubtype="0" fill="hold" grpId="0" nodeType="clickEffect">
                                  <p:stCondLst>
                                    <p:cond delay="0"/>
                                  </p:stCondLst>
                                  <p:childTnLst>
                                    <p:set>
                                      <p:cBhvr>
                                        <p:cTn id="63" dur="1" fill="hold">
                                          <p:stCondLst>
                                            <p:cond delay="0"/>
                                          </p:stCondLst>
                                        </p:cTn>
                                        <p:tgtEl>
                                          <p:spTgt spid="13324"/>
                                        </p:tgtEl>
                                        <p:attrNameLst>
                                          <p:attrName>style.visibility</p:attrName>
                                        </p:attrNameLst>
                                      </p:cBhvr>
                                      <p:to>
                                        <p:strVal val="visible"/>
                                      </p:to>
                                    </p:set>
                                    <p:anim calcmode="lin" valueType="num">
                                      <p:cBhvr>
                                        <p:cTn id="64" dur="1000" fill="hold"/>
                                        <p:tgtEl>
                                          <p:spTgt spid="13324"/>
                                        </p:tgtEl>
                                        <p:attrNameLst>
                                          <p:attrName>ppt_w</p:attrName>
                                        </p:attrNameLst>
                                      </p:cBhvr>
                                      <p:tavLst>
                                        <p:tav tm="0">
                                          <p:val>
                                            <p:fltVal val="0.000000"/>
                                          </p:val>
                                        </p:tav>
                                        <p:tav tm="100000">
                                          <p:val>
                                            <p:strVal val="#ppt_w"/>
                                          </p:val>
                                        </p:tav>
                                      </p:tavLst>
                                    </p:anim>
                                    <p:anim calcmode="lin" valueType="num">
                                      <p:cBhvr>
                                        <p:cTn id="65" dur="1000" fill="hold"/>
                                        <p:tgtEl>
                                          <p:spTgt spid="13324"/>
                                        </p:tgtEl>
                                        <p:attrNameLst>
                                          <p:attrName>ppt_h</p:attrName>
                                        </p:attrNameLst>
                                      </p:cBhvr>
                                      <p:tavLst>
                                        <p:tav tm="0">
                                          <p:val>
                                            <p:fltVal val="0.000000"/>
                                          </p:val>
                                        </p:tav>
                                        <p:tav tm="100000">
                                          <p:val>
                                            <p:strVal val="#ppt_h"/>
                                          </p:val>
                                        </p:tav>
                                      </p:tavLst>
                                    </p:anim>
                                    <p:anim calcmode="lin" valueType="num">
                                      <p:cBhvr>
                                        <p:cTn id="66" dur="1000" fill="hold"/>
                                        <p:tgtEl>
                                          <p:spTgt spid="13324"/>
                                        </p:tgtEl>
                                        <p:attrNameLst>
                                          <p:attrName>ppt_x</p:attrName>
                                        </p:attrNameLst>
                                      </p:cBhvr>
                                      <p:tavLst>
                                        <p:tav tm="0" fmla="#ppt_x+(cos(-2*pi*(1-$))*-#ppt_x-sin(-2*pi*(1-$))*(1-#ppt_y))*(1-$)">
                                          <p:val>
                                            <p:fltVal val="0.000000"/>
                                          </p:val>
                                        </p:tav>
                                        <p:tav tm="100000">
                                          <p:val>
                                            <p:fltVal val="1.000000"/>
                                          </p:val>
                                        </p:tav>
                                      </p:tavLst>
                                    </p:anim>
                                    <p:anim calcmode="lin" valueType="num">
                                      <p:cBhvr>
                                        <p:cTn id="67" dur="1000" fill="hold"/>
                                        <p:tgtEl>
                                          <p:spTgt spid="1332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8" fill="hold">
                      <p:stCondLst>
                        <p:cond delay="indefinite"/>
                      </p:stCondLst>
                      <p:childTnLst>
                        <p:par>
                          <p:cTn id="69" fill="hold">
                            <p:stCondLst>
                              <p:cond delay="0"/>
                            </p:stCondLst>
                            <p:childTnLst>
                              <p:par>
                                <p:cTn id="70" presetID="19" presetClass="entr" presetSubtype="10" fill="hold" grpId="0" nodeType="clickEffect">
                                  <p:stCondLst>
                                    <p:cond delay="0"/>
                                  </p:stCondLst>
                                  <p:childTnLst>
                                    <p:set>
                                      <p:cBhvr>
                                        <p:cTn id="71" dur="1" fill="hold">
                                          <p:stCondLst>
                                            <p:cond delay="0"/>
                                          </p:stCondLst>
                                        </p:cTn>
                                        <p:tgtEl>
                                          <p:spTgt spid="13322"/>
                                        </p:tgtEl>
                                        <p:attrNameLst>
                                          <p:attrName>style.visibility</p:attrName>
                                        </p:attrNameLst>
                                      </p:cBhvr>
                                      <p:to>
                                        <p:strVal val="visible"/>
                                      </p:to>
                                    </p:set>
                                    <p:anim calcmode="lin" valueType="num">
                                      <p:cBhvr>
                                        <p:cTn id="72" dur="5000" fill="hold"/>
                                        <p:tgtEl>
                                          <p:spTgt spid="13322"/>
                                        </p:tgtEl>
                                        <p:attrNameLst>
                                          <p:attrName>ppt_w</p:attrName>
                                        </p:attrNameLst>
                                      </p:cBhvr>
                                      <p:tavLst>
                                        <p:tav tm="0" fmla="#ppt_w*sin(2.5*pi*$)">
                                          <p:val>
                                            <p:fltVal val="0.000000"/>
                                          </p:val>
                                        </p:tav>
                                        <p:tav tm="100000">
                                          <p:val>
                                            <p:fltVal val="1.000000"/>
                                          </p:val>
                                        </p:tav>
                                      </p:tavLst>
                                    </p:anim>
                                    <p:anim calcmode="lin" valueType="num">
                                      <p:cBhvr>
                                        <p:cTn id="73" dur="5000" fill="hold"/>
                                        <p:tgtEl>
                                          <p:spTgt spid="13322"/>
                                        </p:tgtEl>
                                        <p:attrNameLst>
                                          <p:attrName>ppt_h</p:attrName>
                                        </p:attrNameLst>
                                      </p:cBhvr>
                                      <p:tavLst>
                                        <p:tav tm="0">
                                          <p:val>
                                            <p:strVal val="#ppt_h"/>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19" presetClass="entr" presetSubtype="10" fill="hold" grpId="0" nodeType="clickEffect">
                                  <p:stCondLst>
                                    <p:cond delay="0"/>
                                  </p:stCondLst>
                                  <p:childTnLst>
                                    <p:set>
                                      <p:cBhvr>
                                        <p:cTn id="77" dur="1" fill="hold">
                                          <p:stCondLst>
                                            <p:cond delay="0"/>
                                          </p:stCondLst>
                                        </p:cTn>
                                        <p:tgtEl>
                                          <p:spTgt spid="13323"/>
                                        </p:tgtEl>
                                        <p:attrNameLst>
                                          <p:attrName>style.visibility</p:attrName>
                                        </p:attrNameLst>
                                      </p:cBhvr>
                                      <p:to>
                                        <p:strVal val="visible"/>
                                      </p:to>
                                    </p:set>
                                    <p:anim calcmode="lin" valueType="num">
                                      <p:cBhvr>
                                        <p:cTn id="78" dur="5000" fill="hold"/>
                                        <p:tgtEl>
                                          <p:spTgt spid="13323"/>
                                        </p:tgtEl>
                                        <p:attrNameLst>
                                          <p:attrName>ppt_w</p:attrName>
                                        </p:attrNameLst>
                                      </p:cBhvr>
                                      <p:tavLst>
                                        <p:tav tm="0" fmla="#ppt_w*sin(2.5*pi*$)">
                                          <p:val>
                                            <p:fltVal val="0.000000"/>
                                          </p:val>
                                        </p:tav>
                                        <p:tav tm="100000">
                                          <p:val>
                                            <p:fltVal val="1.000000"/>
                                          </p:val>
                                        </p:tav>
                                      </p:tavLst>
                                    </p:anim>
                                    <p:anim calcmode="lin" valueType="num">
                                      <p:cBhvr>
                                        <p:cTn id="79" dur="5000" fill="hold"/>
                                        <p:tgtEl>
                                          <p:spTgt spid="133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p:bldP spid="13315" grpId="0"/>
      <p:bldP spid="13316" grpId="0" bldLvl="0" animBg="1"/>
      <p:bldP spid="13317" grpId="0"/>
      <p:bldP spid="13318" grpId="0"/>
      <p:bldP spid="13319" grpId="0"/>
      <p:bldP spid="13320" grpId="0"/>
      <p:bldP spid="13321" grpId="0" bldLvl="0" animBg="1"/>
      <p:bldP spid="13322" grpId="0"/>
      <p:bldP spid="13323" grpId="0"/>
      <p:bldP spid="13324" grpId="0" bldLvl="0"/>
      <p:bldP spid="13325" grpId="0" bldLvl="0"/>
      <p:bldP spid="13326" grpId="0" bldLvl="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2706" name="Text Box 2"/>
          <p:cNvSpPr txBox="1"/>
          <p:nvPr/>
        </p:nvSpPr>
        <p:spPr>
          <a:xfrm>
            <a:off x="1951673" y="333375"/>
            <a:ext cx="3571875" cy="82994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50000"/>
              </a:spcBef>
              <a:buNone/>
            </a:pPr>
            <a:r>
              <a:rPr lang="zh-CN" altLang="en-US" sz="4800" b="1" dirty="0">
                <a:solidFill>
                  <a:srgbClr val="FF0000"/>
                </a:solidFill>
                <a:ea typeface="华文行楷" panose="02010800040101010101" pitchFamily="2" charset="-122"/>
              </a:rPr>
              <a:t>学有所思</a:t>
            </a:r>
            <a:endParaRPr lang="zh-CN" altLang="en-US" sz="4800" b="1" dirty="0">
              <a:solidFill>
                <a:srgbClr val="FF0000"/>
              </a:solidFill>
              <a:ea typeface="华文行楷" panose="02010800040101010101" pitchFamily="2" charset="-122"/>
            </a:endParaRPr>
          </a:p>
        </p:txBody>
      </p:sp>
      <p:sp>
        <p:nvSpPr>
          <p:cNvPr id="3" name="矩形 2"/>
          <p:cNvSpPr/>
          <p:nvPr/>
        </p:nvSpPr>
        <p:spPr>
          <a:xfrm>
            <a:off x="1308735" y="1341438"/>
            <a:ext cx="8216900" cy="583565"/>
          </a:xfrm>
          <a:prstGeom prst="rect">
            <a:avLst/>
          </a:prstGeom>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窦娥</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冤</a:t>
            </a:r>
            <a:r>
              <a:rPr kumimoji="0" lang="en-US"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是经典</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悲</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剧，你认为其</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冤</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在何处</a:t>
            </a:r>
            <a:r>
              <a:rPr kumimoji="0" lang="en-US" sz="32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Text Box 6"/>
          <p:cNvSpPr txBox="1"/>
          <p:nvPr/>
        </p:nvSpPr>
        <p:spPr>
          <a:xfrm>
            <a:off x="1237298" y="2071688"/>
            <a:ext cx="9539287" cy="156718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dirty="0"/>
              <a:t>    </a:t>
            </a:r>
            <a:r>
              <a:rPr lang="zh-CN" altLang="en-US" b="1" dirty="0">
                <a:solidFill>
                  <a:srgbClr val="FF0000"/>
                </a:solidFill>
              </a:rPr>
              <a:t>冤</a:t>
            </a:r>
            <a:r>
              <a:rPr lang="zh-CN" altLang="en-US" b="1" dirty="0"/>
              <a:t>，即无辜受屈。窦娥怕连累婆婆而屈招，可恨的是官府竟偏听偏信，毫不作调查研究，更不作情理剖析，严刑逼供，草草结案。</a:t>
            </a:r>
            <a:endParaRPr lang="zh-CN" altLang="en-US" b="1" dirty="0"/>
          </a:p>
        </p:txBody>
      </p:sp>
      <p:sp>
        <p:nvSpPr>
          <p:cNvPr id="5" name="Text Box 2"/>
          <p:cNvSpPr txBox="1">
            <a:spLocks noChangeArrowheads="1"/>
          </p:cNvSpPr>
          <p:nvPr/>
        </p:nvSpPr>
        <p:spPr bwMode="auto">
          <a:xfrm>
            <a:off x="1199198" y="3863975"/>
            <a:ext cx="9701213" cy="1075055"/>
          </a:xfrm>
          <a:prstGeom prst="rect">
            <a:avLst/>
          </a:prstGeom>
          <a:noFill/>
          <a:ln w="9525">
            <a:noFill/>
            <a:miter lim="800000"/>
          </a:ln>
          <a:effectLst/>
        </p:spPr>
        <p:txBody>
          <a:bodyPr lIns="91431" tIns="45715" rIns="91431" bIns="45715">
            <a:spAutoFit/>
          </a:bodyPr>
          <a:lstStyle/>
          <a:p>
            <a:pPr marR="0" defTabSz="914400">
              <a:spcBef>
                <a:spcPct val="50000"/>
              </a:spcBef>
              <a:buClrTx/>
              <a:buSzTx/>
              <a:defRPr/>
            </a:pPr>
            <a:r>
              <a:rPr kumimoji="0" lang="zh-CN" altLang="en-US" sz="3200" b="1" kern="1200" cap="none" spc="0" normalizeH="0" baseline="0" noProof="0" dirty="0">
                <a:latin typeface="+mn-ea"/>
                <a:ea typeface="+mn-ea"/>
                <a:cs typeface="+mn-cs"/>
              </a:rPr>
              <a:t>   曲词中，除了叙述窦娥的</a:t>
            </a:r>
            <a:r>
              <a:rPr kumimoji="0" lang="zh-CN" altLang="en-US" sz="3200" b="1" kern="1200" cap="none" spc="0" normalizeH="0" baseline="0" noProof="0" dirty="0">
                <a:solidFill>
                  <a:srgbClr val="FF0000"/>
                </a:solidFill>
                <a:latin typeface="+mn-ea"/>
                <a:ea typeface="+mn-ea"/>
                <a:cs typeface="+mn-cs"/>
              </a:rPr>
              <a:t>冤情</a:t>
            </a:r>
            <a:r>
              <a:rPr kumimoji="0" lang="zh-CN" altLang="en-US" sz="3200" b="1" kern="1200" cap="none" spc="0" normalizeH="0" baseline="0" noProof="0" dirty="0">
                <a:latin typeface="+mn-ea"/>
                <a:ea typeface="+mn-ea"/>
                <a:cs typeface="+mn-cs"/>
              </a:rPr>
              <a:t>外，还表露出了窦娥的什么样的思想感情？结合具体曲词进行分析。</a:t>
            </a:r>
            <a:endParaRPr kumimoji="0" lang="zh-CN" altLang="en-US" sz="3200" b="1" kern="1200" cap="none" spc="0" normalizeH="0" baseline="0" noProof="0" dirty="0">
              <a:latin typeface="+mn-ea"/>
              <a:ea typeface="+mn-ea"/>
              <a:cs typeface="+mn-cs"/>
            </a:endParaRPr>
          </a:p>
        </p:txBody>
      </p:sp>
      <p:sp>
        <p:nvSpPr>
          <p:cNvPr id="6" name="Text Box 3"/>
          <p:cNvSpPr txBox="1"/>
          <p:nvPr/>
        </p:nvSpPr>
        <p:spPr>
          <a:xfrm>
            <a:off x="983298" y="5448300"/>
            <a:ext cx="9502775" cy="107505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dirty="0"/>
              <a:t>        </a:t>
            </a:r>
            <a:r>
              <a:rPr lang="zh-CN" altLang="en-US" b="1" dirty="0"/>
              <a:t>曲词中除了“冤”贯穿全篇外，还有</a:t>
            </a:r>
            <a:r>
              <a:rPr lang="zh-CN" altLang="en-US" b="1" dirty="0">
                <a:solidFill>
                  <a:srgbClr val="FF0000"/>
                </a:solidFill>
              </a:rPr>
              <a:t>“怨”、“悲”、“恨”的思想感情。</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72706">
                                            <p:txEl>
                                              <p:charRg st="0" end="5"/>
                                            </p:txEl>
                                          </p:spTgt>
                                        </p:tgtEl>
                                        <p:attrNameLst>
                                          <p:attrName>style.visibility</p:attrName>
                                        </p:attrNameLst>
                                      </p:cBhvr>
                                      <p:to>
                                        <p:strVal val="visible"/>
                                      </p:to>
                                    </p:set>
                                    <p:anim calcmode="lin" valueType="num">
                                      <p:cBhvr>
                                        <p:cTn id="7" dur="1000" fill="hold"/>
                                        <p:tgtEl>
                                          <p:spTgt spid="72706">
                                            <p:txEl>
                                              <p:charRg st="0" end="5"/>
                                            </p:txEl>
                                          </p:spTgt>
                                        </p:tgtEl>
                                        <p:attrNameLst>
                                          <p:attrName>ppt_w</p:attrName>
                                        </p:attrNameLst>
                                      </p:cBhvr>
                                      <p:tavLst>
                                        <p:tav tm="0">
                                          <p:val>
                                            <p:fltVal val="0.000000"/>
                                          </p:val>
                                        </p:tav>
                                        <p:tav tm="100000">
                                          <p:val>
                                            <p:strVal val="#ppt_w"/>
                                          </p:val>
                                        </p:tav>
                                      </p:tavLst>
                                    </p:anim>
                                    <p:anim calcmode="lin" valueType="num">
                                      <p:cBhvr>
                                        <p:cTn id="8" dur="1000" fill="hold"/>
                                        <p:tgtEl>
                                          <p:spTgt spid="72706">
                                            <p:txEl>
                                              <p:charRg st="0" end="5"/>
                                            </p:txEl>
                                          </p:spTgt>
                                        </p:tgtEl>
                                        <p:attrNameLst>
                                          <p:attrName>ppt_h</p:attrName>
                                        </p:attrNameLst>
                                      </p:cBhvr>
                                      <p:tavLst>
                                        <p:tav tm="0">
                                          <p:val>
                                            <p:fltVal val="0.000000"/>
                                          </p:val>
                                        </p:tav>
                                        <p:tav tm="100000">
                                          <p:val>
                                            <p:strVal val="#ppt_h"/>
                                          </p:val>
                                        </p:tav>
                                      </p:tavLst>
                                    </p:anim>
                                    <p:anim calcmode="lin" valueType="num">
                                      <p:cBhvr>
                                        <p:cTn id="9" dur="1000" fill="hold"/>
                                        <p:tgtEl>
                                          <p:spTgt spid="72706">
                                            <p:txEl>
                                              <p:charRg st="0" end="5"/>
                                            </p:txEl>
                                          </p:spTgt>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72706">
                                            <p:txEl>
                                              <p:charRg st="0" end="5"/>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build="p"/>
      <p:bldP spid="3" grpId="0"/>
      <p:bldP spid="4" grpId="0"/>
      <p:bldP spid="5" grpId="0" bldLvl="0" animBg="1"/>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6" name="Text Box 4"/>
          <p:cNvSpPr txBox="1"/>
          <p:nvPr/>
        </p:nvSpPr>
        <p:spPr>
          <a:xfrm>
            <a:off x="983298" y="2636838"/>
            <a:ext cx="9788525" cy="181356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t>      第</a:t>
            </a:r>
            <a:r>
              <a:rPr lang="en-US" altLang="zh-CN" sz="2800" b="1" dirty="0">
                <a:latin typeface="宋体" panose="02010600030101010101" pitchFamily="2" charset="-122"/>
              </a:rPr>
              <a:t>2</a:t>
            </a:r>
            <a:r>
              <a:rPr lang="zh-CN" altLang="en-US" sz="2800" b="1" dirty="0"/>
              <a:t>层中，以宾白为主，通过婆媳对话，交代了窦娥孤苦无依的身世和她屈招的无奈，实在令人悲从中来。</a:t>
            </a:r>
            <a:r>
              <a:rPr lang="zh-CN" altLang="en-US" sz="2800" dirty="0"/>
              <a:t> </a:t>
            </a:r>
            <a:r>
              <a:rPr lang="en-US" altLang="zh-CN" sz="2800" b="1" dirty="0"/>
              <a:t>〔</a:t>
            </a:r>
            <a:r>
              <a:rPr lang="zh-CN" altLang="en-US" sz="2800" b="1" dirty="0"/>
              <a:t>快活三</a:t>
            </a:r>
            <a:r>
              <a:rPr lang="en-US" altLang="zh-CN" sz="2800" b="1" dirty="0"/>
              <a:t>〕 〔</a:t>
            </a:r>
            <a:r>
              <a:rPr lang="zh-CN" altLang="en-US" sz="2800" b="1" dirty="0"/>
              <a:t>鲍老儿</a:t>
            </a:r>
            <a:r>
              <a:rPr lang="en-US" altLang="zh-CN" sz="2800" b="1" dirty="0"/>
              <a:t>〕</a:t>
            </a:r>
            <a:r>
              <a:rPr lang="zh-CN" altLang="en-US" sz="2800" b="1" dirty="0"/>
              <a:t>二曲，一字一泪，泪中含血。即使如此，她还劝婆婆不要烦恼哭啼，则更令人</a:t>
            </a:r>
            <a:r>
              <a:rPr lang="zh-CN" altLang="en-US" sz="2800" b="1" dirty="0">
                <a:solidFill>
                  <a:srgbClr val="FF0000"/>
                </a:solidFill>
              </a:rPr>
              <a:t>“悲”</a:t>
            </a:r>
            <a:r>
              <a:rPr lang="zh-CN" altLang="en-US" sz="2800" b="1" dirty="0"/>
              <a:t>不自胜。</a:t>
            </a:r>
            <a:endParaRPr lang="zh-CN" altLang="en-US" sz="2800" b="1" dirty="0"/>
          </a:p>
        </p:txBody>
      </p:sp>
      <p:sp>
        <p:nvSpPr>
          <p:cNvPr id="74757" name="Text Box 5"/>
          <p:cNvSpPr txBox="1"/>
          <p:nvPr/>
        </p:nvSpPr>
        <p:spPr>
          <a:xfrm>
            <a:off x="983298" y="4708525"/>
            <a:ext cx="9931400" cy="181356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t>     第</a:t>
            </a:r>
            <a:r>
              <a:rPr lang="en-US" altLang="zh-CN" sz="2800" b="1" dirty="0">
                <a:latin typeface="宋体" panose="02010600030101010101" pitchFamily="2" charset="-122"/>
              </a:rPr>
              <a:t>3</a:t>
            </a:r>
            <a:r>
              <a:rPr lang="zh-CN" altLang="en-US" sz="2800" b="1" dirty="0"/>
              <a:t>层中，窦娥把斗争矛头直指反动统治者。一个心地善良的妇女却喊出了“着这楚州亢旱三年”的呼声，并直斥</a:t>
            </a:r>
            <a:r>
              <a:rPr lang="zh-CN" altLang="en-US" sz="2800" b="1" dirty="0">
                <a:solidFill>
                  <a:srgbClr val="FF0000"/>
                </a:solidFill>
              </a:rPr>
              <a:t>“官吏每无心正法，使百姓有口难言”</a:t>
            </a:r>
            <a:r>
              <a:rPr lang="zh-CN" altLang="en-US" sz="2800" b="1" dirty="0"/>
              <a:t>的腐败吏治，若不是</a:t>
            </a:r>
            <a:r>
              <a:rPr lang="zh-CN" altLang="en-US" sz="2800" b="1" dirty="0">
                <a:solidFill>
                  <a:srgbClr val="FF0000"/>
                </a:solidFill>
              </a:rPr>
              <a:t>“恨”</a:t>
            </a:r>
            <a:r>
              <a:rPr lang="zh-CN" altLang="en-US" sz="2800" b="1" dirty="0"/>
              <a:t>到了极点，又如何能发出如此誓言？</a:t>
            </a:r>
            <a:endParaRPr lang="zh-CN" altLang="en-US" sz="2800" b="1" dirty="0"/>
          </a:p>
        </p:txBody>
      </p:sp>
      <p:sp>
        <p:nvSpPr>
          <p:cNvPr id="6" name="矩形 5"/>
          <p:cNvSpPr>
            <a:spLocks noChangeArrowheads="1"/>
          </p:cNvSpPr>
          <p:nvPr/>
        </p:nvSpPr>
        <p:spPr bwMode="auto">
          <a:xfrm>
            <a:off x="1094423" y="260350"/>
            <a:ext cx="9788525" cy="224536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       第</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层中，尤其是 </a:t>
            </a:r>
            <a:r>
              <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滚绣球</a:t>
            </a:r>
            <a:r>
              <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一曲，指斥天地、怒斥鬼神，是她绝望中的呼号，是她用生命换来的对现实的清醒认识，是对正义得不到伸张的现实社会的控诉、抗议，是对封建法制、封建秩序的否定，是对人世间不公 的揭露。可以说，在这一曲中，窦娥的冤是由</a:t>
            </a:r>
            <a:r>
              <a:rPr kumimoji="0" lang="zh-CN" altLang="en-US" sz="28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rPr>
              <a:t>“怨”</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来体现的。</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4756"/>
                                        </p:tgtEl>
                                        <p:attrNameLst>
                                          <p:attrName>style.visibility</p:attrName>
                                        </p:attrNameLst>
                                      </p:cBhvr>
                                      <p:to>
                                        <p:strVal val="visible"/>
                                      </p:to>
                                    </p:set>
                                    <p:anim calcmode="lin" valueType="num">
                                      <p:cBhvr additive="base">
                                        <p:cTn id="13" dur="500" fill="hold"/>
                                        <p:tgtEl>
                                          <p:spTgt spid="74756"/>
                                        </p:tgtEl>
                                        <p:attrNameLst>
                                          <p:attrName>ppt_x</p:attrName>
                                        </p:attrNameLst>
                                      </p:cBhvr>
                                      <p:tavLst>
                                        <p:tav tm="0">
                                          <p:val>
                                            <p:strVal val="0-#ppt_w/2"/>
                                          </p:val>
                                        </p:tav>
                                        <p:tav tm="100000">
                                          <p:val>
                                            <p:strVal val="#ppt_x"/>
                                          </p:val>
                                        </p:tav>
                                      </p:tavLst>
                                    </p:anim>
                                    <p:anim calcmode="lin" valueType="num">
                                      <p:cBhvr additive="base">
                                        <p:cTn id="14" dur="500" fill="hold"/>
                                        <p:tgtEl>
                                          <p:spTgt spid="7475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4757"/>
                                        </p:tgtEl>
                                        <p:attrNameLst>
                                          <p:attrName>style.visibility</p:attrName>
                                        </p:attrNameLst>
                                      </p:cBhvr>
                                      <p:to>
                                        <p:strVal val="visible"/>
                                      </p:to>
                                    </p:set>
                                    <p:anim calcmode="lin" valueType="num">
                                      <p:cBhvr additive="base">
                                        <p:cTn id="19" dur="500" fill="hold"/>
                                        <p:tgtEl>
                                          <p:spTgt spid="74757"/>
                                        </p:tgtEl>
                                        <p:attrNameLst>
                                          <p:attrName>ppt_x</p:attrName>
                                        </p:attrNameLst>
                                      </p:cBhvr>
                                      <p:tavLst>
                                        <p:tav tm="0">
                                          <p:val>
                                            <p:strVal val="0-#ppt_w/2"/>
                                          </p:val>
                                        </p:tav>
                                        <p:tav tm="100000">
                                          <p:val>
                                            <p:strVal val="#ppt_x"/>
                                          </p:val>
                                        </p:tav>
                                      </p:tavLst>
                                    </p:anim>
                                    <p:anim calcmode="lin" valueType="num">
                                      <p:cBhvr additive="base">
                                        <p:cTn id="20" dur="500" fill="hold"/>
                                        <p:tgtEl>
                                          <p:spTgt spid="747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5778" name="Text Box 2"/>
          <p:cNvSpPr txBox="1"/>
          <p:nvPr/>
        </p:nvSpPr>
        <p:spPr>
          <a:xfrm>
            <a:off x="1308735" y="3357563"/>
            <a:ext cx="1446213" cy="70548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solidFill>
                  <a:srgbClr val="FF3300"/>
                </a:solidFill>
                <a:ea typeface="隶书" panose="02010509060101010101" pitchFamily="49" charset="-122"/>
              </a:rPr>
              <a:t>窦娥</a:t>
            </a:r>
            <a:endParaRPr lang="zh-CN" altLang="en-US" sz="4000" b="1" dirty="0">
              <a:solidFill>
                <a:srgbClr val="FF3300"/>
              </a:solidFill>
              <a:ea typeface="隶书" panose="02010509060101010101" pitchFamily="49" charset="-122"/>
            </a:endParaRPr>
          </a:p>
        </p:txBody>
      </p:sp>
      <p:sp>
        <p:nvSpPr>
          <p:cNvPr id="75779" name="Text Box 3"/>
          <p:cNvSpPr txBox="1"/>
          <p:nvPr/>
        </p:nvSpPr>
        <p:spPr>
          <a:xfrm>
            <a:off x="3166110" y="1500188"/>
            <a:ext cx="2252663" cy="70548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solidFill>
                  <a:srgbClr val="0000FF"/>
                </a:solidFill>
                <a:ea typeface="隶书" panose="02010509060101010101" pitchFamily="49" charset="-122"/>
              </a:rPr>
              <a:t>绑赴刑场</a:t>
            </a:r>
            <a:endParaRPr lang="zh-CN" altLang="en-US" sz="4000" b="1" dirty="0">
              <a:solidFill>
                <a:srgbClr val="0000FF"/>
              </a:solidFill>
              <a:ea typeface="隶书" panose="02010509060101010101" pitchFamily="49" charset="-122"/>
            </a:endParaRPr>
          </a:p>
        </p:txBody>
      </p:sp>
      <p:sp>
        <p:nvSpPr>
          <p:cNvPr id="75780" name="Text Box 4"/>
          <p:cNvSpPr txBox="1"/>
          <p:nvPr/>
        </p:nvSpPr>
        <p:spPr>
          <a:xfrm>
            <a:off x="3094673" y="3357563"/>
            <a:ext cx="2324100" cy="70548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solidFill>
                  <a:srgbClr val="0000FF"/>
                </a:solidFill>
                <a:ea typeface="隶书" panose="02010509060101010101" pitchFamily="49" charset="-122"/>
              </a:rPr>
              <a:t>婆媳诀别</a:t>
            </a:r>
            <a:endParaRPr lang="zh-CN" altLang="en-US" sz="4000" b="1" dirty="0">
              <a:solidFill>
                <a:srgbClr val="0000FF"/>
              </a:solidFill>
              <a:ea typeface="隶书" panose="02010509060101010101" pitchFamily="49" charset="-122"/>
            </a:endParaRPr>
          </a:p>
        </p:txBody>
      </p:sp>
      <p:sp>
        <p:nvSpPr>
          <p:cNvPr id="75781" name="Text Box 5"/>
          <p:cNvSpPr txBox="1"/>
          <p:nvPr/>
        </p:nvSpPr>
        <p:spPr>
          <a:xfrm>
            <a:off x="3094673" y="5143500"/>
            <a:ext cx="2252662" cy="705485"/>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4000" b="1" dirty="0">
                <a:solidFill>
                  <a:srgbClr val="0000FF"/>
                </a:solidFill>
                <a:ea typeface="隶书" panose="02010509060101010101" pitchFamily="49" charset="-122"/>
              </a:rPr>
              <a:t>临刑发誓</a:t>
            </a:r>
            <a:endParaRPr lang="zh-CN" altLang="en-US" sz="4000" b="1" dirty="0">
              <a:solidFill>
                <a:srgbClr val="0000FF"/>
              </a:solidFill>
              <a:ea typeface="隶书" panose="02010509060101010101" pitchFamily="49" charset="-122"/>
            </a:endParaRPr>
          </a:p>
        </p:txBody>
      </p:sp>
      <p:sp>
        <p:nvSpPr>
          <p:cNvPr id="75782" name="Text Box 6"/>
          <p:cNvSpPr txBox="1"/>
          <p:nvPr/>
        </p:nvSpPr>
        <p:spPr>
          <a:xfrm>
            <a:off x="5915660" y="990600"/>
            <a:ext cx="2324100"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指斥天地</a:t>
            </a:r>
            <a:endParaRPr lang="zh-CN" altLang="en-US" sz="3600" b="1" dirty="0"/>
          </a:p>
        </p:txBody>
      </p:sp>
      <p:sp>
        <p:nvSpPr>
          <p:cNvPr id="75783" name="Text Box 7"/>
          <p:cNvSpPr txBox="1"/>
          <p:nvPr/>
        </p:nvSpPr>
        <p:spPr>
          <a:xfrm>
            <a:off x="5915660" y="1981200"/>
            <a:ext cx="2395538"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鸣冤叫屈</a:t>
            </a:r>
            <a:endParaRPr lang="zh-CN" altLang="en-US" sz="3600" b="1" dirty="0"/>
          </a:p>
        </p:txBody>
      </p:sp>
      <p:sp>
        <p:nvSpPr>
          <p:cNvPr id="75784" name="Text Box 8"/>
          <p:cNvSpPr txBox="1"/>
          <p:nvPr/>
        </p:nvSpPr>
        <p:spPr>
          <a:xfrm>
            <a:off x="5925185" y="3068638"/>
            <a:ext cx="2386013"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后街相见</a:t>
            </a:r>
            <a:endParaRPr lang="zh-CN" altLang="en-US" sz="3600" b="1" dirty="0"/>
          </a:p>
        </p:txBody>
      </p:sp>
      <p:sp>
        <p:nvSpPr>
          <p:cNvPr id="75785" name="Text Box 9"/>
          <p:cNvSpPr txBox="1"/>
          <p:nvPr/>
        </p:nvSpPr>
        <p:spPr>
          <a:xfrm>
            <a:off x="5915660" y="3962400"/>
            <a:ext cx="2466975"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诉说冤情</a:t>
            </a:r>
            <a:endParaRPr lang="zh-CN" altLang="en-US" sz="3600" b="1" dirty="0"/>
          </a:p>
        </p:txBody>
      </p:sp>
      <p:sp>
        <p:nvSpPr>
          <p:cNvPr id="75786" name="Text Box 10"/>
          <p:cNvSpPr txBox="1"/>
          <p:nvPr/>
        </p:nvSpPr>
        <p:spPr>
          <a:xfrm>
            <a:off x="5839460" y="4868863"/>
            <a:ext cx="2471738"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怨气冲天</a:t>
            </a:r>
            <a:endParaRPr lang="zh-CN" altLang="en-US" sz="3600" b="1" dirty="0"/>
          </a:p>
        </p:txBody>
      </p:sp>
      <p:sp>
        <p:nvSpPr>
          <p:cNvPr id="75787" name="Text Box 11"/>
          <p:cNvSpPr txBox="1"/>
          <p:nvPr/>
        </p:nvSpPr>
        <p:spPr>
          <a:xfrm>
            <a:off x="5839460" y="5805488"/>
            <a:ext cx="2471738"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t>冤情昭然</a:t>
            </a:r>
            <a:endParaRPr lang="zh-CN" altLang="en-US" sz="3600" b="1" dirty="0"/>
          </a:p>
        </p:txBody>
      </p:sp>
      <p:grpSp>
        <p:nvGrpSpPr>
          <p:cNvPr id="2" name="Group 12"/>
          <p:cNvGrpSpPr/>
          <p:nvPr/>
        </p:nvGrpSpPr>
        <p:grpSpPr>
          <a:xfrm>
            <a:off x="9708198" y="1066800"/>
            <a:ext cx="1355725" cy="1143000"/>
            <a:chOff x="0" y="0"/>
            <a:chExt cx="720" cy="720"/>
          </a:xfrm>
        </p:grpSpPr>
        <p:sp>
          <p:nvSpPr>
            <p:cNvPr id="86042" name="Oval 13"/>
            <p:cNvSpPr/>
            <p:nvPr/>
          </p:nvSpPr>
          <p:spPr>
            <a:xfrm>
              <a:off x="0" y="0"/>
              <a:ext cx="720" cy="720"/>
            </a:xfrm>
            <a:prstGeom prst="ellipse">
              <a:avLst/>
            </a:prstGeom>
            <a:solidFill>
              <a:srgbClr val="FFFFCC"/>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790" name="Text Box 14"/>
            <p:cNvSpPr txBox="1">
              <a:spLocks noChangeArrowheads="1"/>
            </p:cNvSpPr>
            <p:nvPr/>
          </p:nvSpPr>
          <p:spPr bwMode="auto">
            <a:xfrm>
              <a:off x="96" y="96"/>
              <a:ext cx="480" cy="483"/>
            </a:xfrm>
            <a:prstGeom prst="rect">
              <a:avLst/>
            </a:prstGeom>
            <a:noFill/>
            <a:ln w="9525">
              <a:noFill/>
              <a:miter lim="800000"/>
            </a:ln>
            <a:effectLst/>
          </p:spPr>
          <p:txBody>
            <a:bodyPr lIns="91431" tIns="45715" rIns="91431" bIns="45715">
              <a:spAutoFit/>
            </a:bodyPr>
            <a:lstStyle/>
            <a:p>
              <a:pPr marR="0" defTabSz="914400">
                <a:spcBef>
                  <a:spcPct val="50000"/>
                </a:spcBef>
                <a:buClrTx/>
                <a:buSzTx/>
                <a:defRPr/>
              </a:pPr>
              <a:r>
                <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怨</a:t>
              </a:r>
              <a:endPar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3" name="Group 15"/>
          <p:cNvGrpSpPr/>
          <p:nvPr/>
        </p:nvGrpSpPr>
        <p:grpSpPr>
          <a:xfrm>
            <a:off x="9708198" y="3276600"/>
            <a:ext cx="1355725" cy="1143000"/>
            <a:chOff x="0" y="0"/>
            <a:chExt cx="720" cy="720"/>
          </a:xfrm>
        </p:grpSpPr>
        <p:sp>
          <p:nvSpPr>
            <p:cNvPr id="86040" name="Oval 16"/>
            <p:cNvSpPr/>
            <p:nvPr/>
          </p:nvSpPr>
          <p:spPr>
            <a:xfrm>
              <a:off x="0" y="0"/>
              <a:ext cx="720" cy="720"/>
            </a:xfrm>
            <a:prstGeom prst="ellipse">
              <a:avLst/>
            </a:prstGeom>
            <a:solidFill>
              <a:srgbClr val="FFFFCC"/>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793" name="Text Box 17"/>
            <p:cNvSpPr txBox="1">
              <a:spLocks noChangeArrowheads="1"/>
            </p:cNvSpPr>
            <p:nvPr/>
          </p:nvSpPr>
          <p:spPr bwMode="auto">
            <a:xfrm>
              <a:off x="96" y="96"/>
              <a:ext cx="480" cy="483"/>
            </a:xfrm>
            <a:prstGeom prst="rect">
              <a:avLst/>
            </a:prstGeom>
            <a:noFill/>
            <a:ln w="9525">
              <a:noFill/>
              <a:miter lim="800000"/>
            </a:ln>
            <a:effectLst/>
          </p:spPr>
          <p:txBody>
            <a:bodyPr lIns="91431" tIns="45715" rIns="91431" bIns="45715">
              <a:spAutoFit/>
            </a:bodyPr>
            <a:lstStyle/>
            <a:p>
              <a:pPr marR="0" defTabSz="914400">
                <a:spcBef>
                  <a:spcPct val="50000"/>
                </a:spcBef>
                <a:buClrTx/>
                <a:buSzTx/>
                <a:defRPr/>
              </a:pPr>
              <a:r>
                <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悲</a:t>
              </a:r>
              <a:endPar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4" name="Group 18"/>
          <p:cNvGrpSpPr/>
          <p:nvPr/>
        </p:nvGrpSpPr>
        <p:grpSpPr>
          <a:xfrm>
            <a:off x="9708198" y="5029200"/>
            <a:ext cx="1355725" cy="1143000"/>
            <a:chOff x="0" y="0"/>
            <a:chExt cx="720" cy="720"/>
          </a:xfrm>
        </p:grpSpPr>
        <p:sp>
          <p:nvSpPr>
            <p:cNvPr id="86038" name="Oval 19"/>
            <p:cNvSpPr/>
            <p:nvPr/>
          </p:nvSpPr>
          <p:spPr>
            <a:xfrm>
              <a:off x="0" y="0"/>
              <a:ext cx="720" cy="720"/>
            </a:xfrm>
            <a:prstGeom prst="ellipse">
              <a:avLst/>
            </a:prstGeom>
            <a:solidFill>
              <a:srgbClr val="FFFFCC"/>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796" name="Text Box 20"/>
            <p:cNvSpPr txBox="1">
              <a:spLocks noChangeArrowheads="1"/>
            </p:cNvSpPr>
            <p:nvPr/>
          </p:nvSpPr>
          <p:spPr bwMode="auto">
            <a:xfrm>
              <a:off x="96" y="96"/>
              <a:ext cx="480" cy="483"/>
            </a:xfrm>
            <a:prstGeom prst="rect">
              <a:avLst/>
            </a:prstGeom>
            <a:noFill/>
            <a:ln w="9525">
              <a:noFill/>
              <a:miter lim="800000"/>
            </a:ln>
            <a:effectLst/>
          </p:spPr>
          <p:txBody>
            <a:bodyPr lIns="91431" tIns="45715" rIns="91431" bIns="45715">
              <a:spAutoFit/>
            </a:bodyPr>
            <a:lstStyle/>
            <a:p>
              <a:pPr marR="0" defTabSz="914400">
                <a:spcBef>
                  <a:spcPct val="50000"/>
                </a:spcBef>
                <a:buClrTx/>
                <a:buSzTx/>
                <a:defRPr/>
              </a:pPr>
              <a:r>
                <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恨</a:t>
              </a:r>
              <a:endParaRPr kumimoji="0" lang="zh-CN" altLang="en-US" sz="4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sp>
        <p:nvSpPr>
          <p:cNvPr id="75797" name="AutoShape 21"/>
          <p:cNvSpPr/>
          <p:nvPr/>
        </p:nvSpPr>
        <p:spPr>
          <a:xfrm>
            <a:off x="2737485" y="1928813"/>
            <a:ext cx="271463" cy="3810000"/>
          </a:xfrm>
          <a:prstGeom prst="leftBrace">
            <a:avLst>
              <a:gd name="adj1" fmla="val 138336"/>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798" name="AutoShape 22"/>
          <p:cNvSpPr/>
          <p:nvPr/>
        </p:nvSpPr>
        <p:spPr>
          <a:xfrm>
            <a:off x="5553710" y="1066800"/>
            <a:ext cx="361950" cy="1524000"/>
          </a:xfrm>
          <a:prstGeom prst="leftBrace">
            <a:avLst>
              <a:gd name="adj1" fmla="val 41500"/>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799" name="AutoShape 23"/>
          <p:cNvSpPr/>
          <p:nvPr/>
        </p:nvSpPr>
        <p:spPr>
          <a:xfrm>
            <a:off x="5583873" y="3068638"/>
            <a:ext cx="361950" cy="1524000"/>
          </a:xfrm>
          <a:prstGeom prst="leftBrace">
            <a:avLst>
              <a:gd name="adj1" fmla="val 41500"/>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800" name="AutoShape 24"/>
          <p:cNvSpPr/>
          <p:nvPr/>
        </p:nvSpPr>
        <p:spPr>
          <a:xfrm>
            <a:off x="5463223" y="4876800"/>
            <a:ext cx="361950" cy="1524000"/>
          </a:xfrm>
          <a:prstGeom prst="leftBrace">
            <a:avLst>
              <a:gd name="adj1" fmla="val 41500"/>
              <a:gd name="adj2" fmla="val 50000"/>
            </a:avLst>
          </a:prstGeom>
          <a:noFill/>
          <a:ln w="38100" cap="flat" cmpd="sng">
            <a:solidFill>
              <a:srgbClr val="FF33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801" name="AutoShape 25"/>
          <p:cNvSpPr/>
          <p:nvPr/>
        </p:nvSpPr>
        <p:spPr>
          <a:xfrm>
            <a:off x="8804910" y="1600200"/>
            <a:ext cx="812800" cy="381000"/>
          </a:xfrm>
          <a:prstGeom prst="rightArrow">
            <a:avLst>
              <a:gd name="adj1" fmla="val 50000"/>
              <a:gd name="adj2" fmla="val 44958"/>
            </a:avLst>
          </a:prstGeom>
          <a:solidFill>
            <a:srgbClr val="FF3300"/>
          </a:solidFill>
          <a:ln w="9525" cap="flat" cmpd="sng">
            <a:solidFill>
              <a:srgbClr val="FF3300"/>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802" name="AutoShape 26"/>
          <p:cNvSpPr/>
          <p:nvPr/>
        </p:nvSpPr>
        <p:spPr>
          <a:xfrm>
            <a:off x="8804910" y="3581400"/>
            <a:ext cx="812800" cy="381000"/>
          </a:xfrm>
          <a:prstGeom prst="rightArrow">
            <a:avLst>
              <a:gd name="adj1" fmla="val 50000"/>
              <a:gd name="adj2" fmla="val 44958"/>
            </a:avLst>
          </a:prstGeom>
          <a:solidFill>
            <a:srgbClr val="FF3300"/>
          </a:solidFill>
          <a:ln w="9525" cap="flat" cmpd="sng">
            <a:solidFill>
              <a:srgbClr val="FF3300"/>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
        <p:nvSpPr>
          <p:cNvPr id="75803" name="AutoShape 27"/>
          <p:cNvSpPr/>
          <p:nvPr/>
        </p:nvSpPr>
        <p:spPr>
          <a:xfrm>
            <a:off x="8714423" y="5410200"/>
            <a:ext cx="812800" cy="381000"/>
          </a:xfrm>
          <a:prstGeom prst="rightArrow">
            <a:avLst>
              <a:gd name="adj1" fmla="val 50000"/>
              <a:gd name="adj2" fmla="val 44958"/>
            </a:avLst>
          </a:prstGeom>
          <a:solidFill>
            <a:srgbClr val="FF3300"/>
          </a:solidFill>
          <a:ln w="9525" cap="flat" cmpd="sng">
            <a:solidFill>
              <a:srgbClr val="FF3300"/>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757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75797"/>
                                        </p:tgtEl>
                                        <p:attrNameLst>
                                          <p:attrName>style.visibility</p:attrName>
                                        </p:attrNameLst>
                                      </p:cBhvr>
                                      <p:to>
                                        <p:strVal val="visible"/>
                                      </p:to>
                                    </p:set>
                                    <p:anim calcmode="lin" valueType="num">
                                      <p:cBhvr additive="base">
                                        <p:cTn id="11" dur="500" fill="hold"/>
                                        <p:tgtEl>
                                          <p:spTgt spid="75797"/>
                                        </p:tgtEl>
                                        <p:attrNameLst>
                                          <p:attrName>ppt_x</p:attrName>
                                        </p:attrNameLst>
                                      </p:cBhvr>
                                      <p:tavLst>
                                        <p:tav tm="0">
                                          <p:val>
                                            <p:strVal val="0-#ppt_w/2"/>
                                          </p:val>
                                        </p:tav>
                                        <p:tav tm="100000">
                                          <p:val>
                                            <p:strVal val="#ppt_x"/>
                                          </p:val>
                                        </p:tav>
                                      </p:tavLst>
                                    </p:anim>
                                    <p:anim calcmode="lin" valueType="num">
                                      <p:cBhvr additive="base">
                                        <p:cTn id="12" dur="500" fill="hold"/>
                                        <p:tgtEl>
                                          <p:spTgt spid="7579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5779"/>
                                        </p:tgtEl>
                                        <p:attrNameLst>
                                          <p:attrName>style.visibility</p:attrName>
                                        </p:attrNameLst>
                                      </p:cBhvr>
                                      <p:to>
                                        <p:strVal val="visible"/>
                                      </p:to>
                                    </p:set>
                                    <p:animEffect transition="in" filter="slide(fromBottom)">
                                      <p:cBhvr>
                                        <p:cTn id="17" dur="500"/>
                                        <p:tgtEl>
                                          <p:spTgt spid="7577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5780"/>
                                        </p:tgtEl>
                                        <p:attrNameLst>
                                          <p:attrName>style.visibility</p:attrName>
                                        </p:attrNameLst>
                                      </p:cBhvr>
                                      <p:to>
                                        <p:strVal val="visible"/>
                                      </p:to>
                                    </p:set>
                                    <p:animEffect transition="in" filter="slide(fromBottom)">
                                      <p:cBhvr>
                                        <p:cTn id="22" dur="500"/>
                                        <p:tgtEl>
                                          <p:spTgt spid="7578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5781"/>
                                        </p:tgtEl>
                                        <p:attrNameLst>
                                          <p:attrName>style.visibility</p:attrName>
                                        </p:attrNameLst>
                                      </p:cBhvr>
                                      <p:to>
                                        <p:strVal val="visible"/>
                                      </p:to>
                                    </p:set>
                                    <p:animEffect transition="in" filter="slide(fromBottom)">
                                      <p:cBhvr>
                                        <p:cTn id="27" dur="500"/>
                                        <p:tgtEl>
                                          <p:spTgt spid="75781"/>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75798"/>
                                        </p:tgtEl>
                                        <p:attrNameLst>
                                          <p:attrName>style.visibility</p:attrName>
                                        </p:attrNameLst>
                                      </p:cBhvr>
                                      <p:to>
                                        <p:strVal val="visible"/>
                                      </p:to>
                                    </p:set>
                                    <p:animEffect transition="in" filter="slide(fromLeft)">
                                      <p:cBhvr>
                                        <p:cTn id="32" dur="500"/>
                                        <p:tgtEl>
                                          <p:spTgt spid="75798"/>
                                        </p:tgtEl>
                                      </p:cBhvr>
                                    </p:animEffect>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75782"/>
                                        </p:tgtEl>
                                        <p:attrNameLst>
                                          <p:attrName>style.visibility</p:attrName>
                                        </p:attrNameLst>
                                      </p:cBhvr>
                                      <p:to>
                                        <p:strVal val="visible"/>
                                      </p:to>
                                    </p:set>
                                    <p:anim calcmode="lin" valueType="num">
                                      <p:cBhvr>
                                        <p:cTn id="37" dur="1000" fill="hold"/>
                                        <p:tgtEl>
                                          <p:spTgt spid="75782"/>
                                        </p:tgtEl>
                                        <p:attrNameLst>
                                          <p:attrName>ppt_w</p:attrName>
                                        </p:attrNameLst>
                                      </p:cBhvr>
                                      <p:tavLst>
                                        <p:tav tm="0">
                                          <p:val>
                                            <p:fltVal val="0.000000"/>
                                          </p:val>
                                        </p:tav>
                                        <p:tav tm="100000">
                                          <p:val>
                                            <p:strVal val="#ppt_w"/>
                                          </p:val>
                                        </p:tav>
                                      </p:tavLst>
                                    </p:anim>
                                    <p:anim calcmode="lin" valueType="num">
                                      <p:cBhvr>
                                        <p:cTn id="38" dur="1000" fill="hold"/>
                                        <p:tgtEl>
                                          <p:spTgt spid="75782"/>
                                        </p:tgtEl>
                                        <p:attrNameLst>
                                          <p:attrName>ppt_h</p:attrName>
                                        </p:attrNameLst>
                                      </p:cBhvr>
                                      <p:tavLst>
                                        <p:tav tm="0">
                                          <p:val>
                                            <p:fltVal val="0.000000"/>
                                          </p:val>
                                        </p:tav>
                                        <p:tav tm="100000">
                                          <p:val>
                                            <p:strVal val="#ppt_h"/>
                                          </p:val>
                                        </p:tav>
                                      </p:tavLst>
                                    </p:anim>
                                    <p:anim calcmode="lin" valueType="num">
                                      <p:cBhvr>
                                        <p:cTn id="39" dur="1000" fill="hold"/>
                                        <p:tgtEl>
                                          <p:spTgt spid="75782"/>
                                        </p:tgtEl>
                                        <p:attrNameLst>
                                          <p:attrName>ppt_x</p:attrName>
                                        </p:attrNameLst>
                                      </p:cBhvr>
                                      <p:tavLst>
                                        <p:tav tm="0" fmla="#ppt_x+(cos(-2*pi*(1-$))*-#ppt_x-sin(-2*pi*(1-$))*(1-#ppt_y))*(1-$)">
                                          <p:val>
                                            <p:fltVal val="0.000000"/>
                                          </p:val>
                                        </p:tav>
                                        <p:tav tm="100000">
                                          <p:val>
                                            <p:fltVal val="1.000000"/>
                                          </p:val>
                                        </p:tav>
                                      </p:tavLst>
                                    </p:anim>
                                    <p:anim calcmode="lin" valueType="num">
                                      <p:cBhvr>
                                        <p:cTn id="40" dur="1000" fill="hold"/>
                                        <p:tgtEl>
                                          <p:spTgt spid="7578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5783"/>
                                        </p:tgtEl>
                                        <p:attrNameLst>
                                          <p:attrName>style.visibility</p:attrName>
                                        </p:attrNameLst>
                                      </p:cBhvr>
                                      <p:to>
                                        <p:strVal val="visible"/>
                                      </p:to>
                                    </p:set>
                                    <p:anim calcmode="lin" valueType="num">
                                      <p:cBhvr>
                                        <p:cTn id="45" dur="1000" fill="hold"/>
                                        <p:tgtEl>
                                          <p:spTgt spid="75783"/>
                                        </p:tgtEl>
                                        <p:attrNameLst>
                                          <p:attrName>ppt_w</p:attrName>
                                        </p:attrNameLst>
                                      </p:cBhvr>
                                      <p:tavLst>
                                        <p:tav tm="0">
                                          <p:val>
                                            <p:fltVal val="0.000000"/>
                                          </p:val>
                                        </p:tav>
                                        <p:tav tm="100000">
                                          <p:val>
                                            <p:strVal val="#ppt_w"/>
                                          </p:val>
                                        </p:tav>
                                      </p:tavLst>
                                    </p:anim>
                                    <p:anim calcmode="lin" valueType="num">
                                      <p:cBhvr>
                                        <p:cTn id="46" dur="1000" fill="hold"/>
                                        <p:tgtEl>
                                          <p:spTgt spid="75783"/>
                                        </p:tgtEl>
                                        <p:attrNameLst>
                                          <p:attrName>ppt_h</p:attrName>
                                        </p:attrNameLst>
                                      </p:cBhvr>
                                      <p:tavLst>
                                        <p:tav tm="0">
                                          <p:val>
                                            <p:fltVal val="0.000000"/>
                                          </p:val>
                                        </p:tav>
                                        <p:tav tm="100000">
                                          <p:val>
                                            <p:strVal val="#ppt_h"/>
                                          </p:val>
                                        </p:tav>
                                      </p:tavLst>
                                    </p:anim>
                                    <p:anim calcmode="lin" valueType="num">
                                      <p:cBhvr>
                                        <p:cTn id="47" dur="1000" fill="hold"/>
                                        <p:tgtEl>
                                          <p:spTgt spid="75783"/>
                                        </p:tgtEl>
                                        <p:attrNameLst>
                                          <p:attrName>ppt_x</p:attrName>
                                        </p:attrNameLst>
                                      </p:cBhvr>
                                      <p:tavLst>
                                        <p:tav tm="0" fmla="#ppt_x+(cos(-2*pi*(1-$))*-#ppt_x-sin(-2*pi*(1-$))*(1-#ppt_y))*(1-$)">
                                          <p:val>
                                            <p:fltVal val="0.000000"/>
                                          </p:val>
                                        </p:tav>
                                        <p:tav tm="100000">
                                          <p:val>
                                            <p:fltVal val="1.000000"/>
                                          </p:val>
                                        </p:tav>
                                      </p:tavLst>
                                    </p:anim>
                                    <p:anim calcmode="lin" valueType="num">
                                      <p:cBhvr>
                                        <p:cTn id="48" dur="1000" fill="hold"/>
                                        <p:tgtEl>
                                          <p:spTgt spid="7578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75799"/>
                                        </p:tgtEl>
                                        <p:attrNameLst>
                                          <p:attrName>style.visibility</p:attrName>
                                        </p:attrNameLst>
                                      </p:cBhvr>
                                      <p:to>
                                        <p:strVal val="visible"/>
                                      </p:to>
                                    </p:set>
                                    <p:anim calcmode="lin" valueType="num">
                                      <p:cBhvr additive="base">
                                        <p:cTn id="53" dur="500" fill="hold"/>
                                        <p:tgtEl>
                                          <p:spTgt spid="75799"/>
                                        </p:tgtEl>
                                        <p:attrNameLst>
                                          <p:attrName>ppt_x</p:attrName>
                                        </p:attrNameLst>
                                      </p:cBhvr>
                                      <p:tavLst>
                                        <p:tav tm="0">
                                          <p:val>
                                            <p:strVal val="0-#ppt_w/2"/>
                                          </p:val>
                                        </p:tav>
                                        <p:tav tm="100000">
                                          <p:val>
                                            <p:strVal val="#ppt_x"/>
                                          </p:val>
                                        </p:tav>
                                      </p:tavLst>
                                    </p:anim>
                                    <p:anim calcmode="lin" valueType="num">
                                      <p:cBhvr additive="base">
                                        <p:cTn id="54" dur="500" fill="hold"/>
                                        <p:tgtEl>
                                          <p:spTgt spid="7579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75784"/>
                                        </p:tgtEl>
                                        <p:attrNameLst>
                                          <p:attrName>style.visibility</p:attrName>
                                        </p:attrNameLst>
                                      </p:cBhvr>
                                      <p:to>
                                        <p:strVal val="visible"/>
                                      </p:to>
                                    </p:set>
                                    <p:anim calcmode="lin" valueType="num">
                                      <p:cBhvr>
                                        <p:cTn id="59" dur="1000" fill="hold"/>
                                        <p:tgtEl>
                                          <p:spTgt spid="75784"/>
                                        </p:tgtEl>
                                        <p:attrNameLst>
                                          <p:attrName>ppt_w</p:attrName>
                                        </p:attrNameLst>
                                      </p:cBhvr>
                                      <p:tavLst>
                                        <p:tav tm="0">
                                          <p:val>
                                            <p:fltVal val="0.000000"/>
                                          </p:val>
                                        </p:tav>
                                        <p:tav tm="100000">
                                          <p:val>
                                            <p:strVal val="#ppt_w"/>
                                          </p:val>
                                        </p:tav>
                                      </p:tavLst>
                                    </p:anim>
                                    <p:anim calcmode="lin" valueType="num">
                                      <p:cBhvr>
                                        <p:cTn id="60" dur="1000" fill="hold"/>
                                        <p:tgtEl>
                                          <p:spTgt spid="75784"/>
                                        </p:tgtEl>
                                        <p:attrNameLst>
                                          <p:attrName>ppt_h</p:attrName>
                                        </p:attrNameLst>
                                      </p:cBhvr>
                                      <p:tavLst>
                                        <p:tav tm="0">
                                          <p:val>
                                            <p:fltVal val="0.000000"/>
                                          </p:val>
                                        </p:tav>
                                        <p:tav tm="100000">
                                          <p:val>
                                            <p:strVal val="#ppt_h"/>
                                          </p:val>
                                        </p:tav>
                                      </p:tavLst>
                                    </p:anim>
                                    <p:anim calcmode="lin" valueType="num">
                                      <p:cBhvr>
                                        <p:cTn id="61" dur="1000" fill="hold"/>
                                        <p:tgtEl>
                                          <p:spTgt spid="75784"/>
                                        </p:tgtEl>
                                        <p:attrNameLst>
                                          <p:attrName>ppt_x</p:attrName>
                                        </p:attrNameLst>
                                      </p:cBhvr>
                                      <p:tavLst>
                                        <p:tav tm="0" fmla="#ppt_x+(cos(-2*pi*(1-$))*-#ppt_x-sin(-2*pi*(1-$))*(1-#ppt_y))*(1-$)">
                                          <p:val>
                                            <p:fltVal val="0.000000"/>
                                          </p:val>
                                        </p:tav>
                                        <p:tav tm="100000">
                                          <p:val>
                                            <p:fltVal val="1.000000"/>
                                          </p:val>
                                        </p:tav>
                                      </p:tavLst>
                                    </p:anim>
                                    <p:anim calcmode="lin" valueType="num">
                                      <p:cBhvr>
                                        <p:cTn id="62" dur="1000" fill="hold"/>
                                        <p:tgtEl>
                                          <p:spTgt spid="7578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75785"/>
                                        </p:tgtEl>
                                        <p:attrNameLst>
                                          <p:attrName>style.visibility</p:attrName>
                                        </p:attrNameLst>
                                      </p:cBhvr>
                                      <p:to>
                                        <p:strVal val="visible"/>
                                      </p:to>
                                    </p:set>
                                    <p:anim calcmode="lin" valueType="num">
                                      <p:cBhvr>
                                        <p:cTn id="67" dur="1000" fill="hold"/>
                                        <p:tgtEl>
                                          <p:spTgt spid="75785"/>
                                        </p:tgtEl>
                                        <p:attrNameLst>
                                          <p:attrName>ppt_w</p:attrName>
                                        </p:attrNameLst>
                                      </p:cBhvr>
                                      <p:tavLst>
                                        <p:tav tm="0">
                                          <p:val>
                                            <p:fltVal val="0.000000"/>
                                          </p:val>
                                        </p:tav>
                                        <p:tav tm="100000">
                                          <p:val>
                                            <p:strVal val="#ppt_w"/>
                                          </p:val>
                                        </p:tav>
                                      </p:tavLst>
                                    </p:anim>
                                    <p:anim calcmode="lin" valueType="num">
                                      <p:cBhvr>
                                        <p:cTn id="68" dur="1000" fill="hold"/>
                                        <p:tgtEl>
                                          <p:spTgt spid="75785"/>
                                        </p:tgtEl>
                                        <p:attrNameLst>
                                          <p:attrName>ppt_h</p:attrName>
                                        </p:attrNameLst>
                                      </p:cBhvr>
                                      <p:tavLst>
                                        <p:tav tm="0">
                                          <p:val>
                                            <p:fltVal val="0.000000"/>
                                          </p:val>
                                        </p:tav>
                                        <p:tav tm="100000">
                                          <p:val>
                                            <p:strVal val="#ppt_h"/>
                                          </p:val>
                                        </p:tav>
                                      </p:tavLst>
                                    </p:anim>
                                    <p:anim calcmode="lin" valueType="num">
                                      <p:cBhvr>
                                        <p:cTn id="69" dur="1000" fill="hold"/>
                                        <p:tgtEl>
                                          <p:spTgt spid="75785"/>
                                        </p:tgtEl>
                                        <p:attrNameLst>
                                          <p:attrName>ppt_x</p:attrName>
                                        </p:attrNameLst>
                                      </p:cBhvr>
                                      <p:tavLst>
                                        <p:tav tm="0" fmla="#ppt_x+(cos(-2*pi*(1-$))*-#ppt_x-sin(-2*pi*(1-$))*(1-#ppt_y))*(1-$)">
                                          <p:val>
                                            <p:fltVal val="0.000000"/>
                                          </p:val>
                                        </p:tav>
                                        <p:tav tm="100000">
                                          <p:val>
                                            <p:fltVal val="1.000000"/>
                                          </p:val>
                                        </p:tav>
                                      </p:tavLst>
                                    </p:anim>
                                    <p:anim calcmode="lin" valueType="num">
                                      <p:cBhvr>
                                        <p:cTn id="70" dur="1000" fill="hold"/>
                                        <p:tgtEl>
                                          <p:spTgt spid="7578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75800"/>
                                        </p:tgtEl>
                                        <p:attrNameLst>
                                          <p:attrName>style.visibility</p:attrName>
                                        </p:attrNameLst>
                                      </p:cBhvr>
                                      <p:to>
                                        <p:strVal val="visible"/>
                                      </p:to>
                                    </p:set>
                                    <p:anim calcmode="lin" valueType="num">
                                      <p:cBhvr additive="base">
                                        <p:cTn id="75" dur="500" fill="hold"/>
                                        <p:tgtEl>
                                          <p:spTgt spid="75800"/>
                                        </p:tgtEl>
                                        <p:attrNameLst>
                                          <p:attrName>ppt_x</p:attrName>
                                        </p:attrNameLst>
                                      </p:cBhvr>
                                      <p:tavLst>
                                        <p:tav tm="0">
                                          <p:val>
                                            <p:strVal val="0-#ppt_w/2"/>
                                          </p:val>
                                        </p:tav>
                                        <p:tav tm="100000">
                                          <p:val>
                                            <p:strVal val="#ppt_x"/>
                                          </p:val>
                                        </p:tav>
                                      </p:tavLst>
                                    </p:anim>
                                    <p:anim calcmode="lin" valueType="num">
                                      <p:cBhvr additive="base">
                                        <p:cTn id="76" dur="500" fill="hold"/>
                                        <p:tgtEl>
                                          <p:spTgt spid="75800"/>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5" presetClass="entr" presetSubtype="0" fill="hold" grpId="0" nodeType="clickEffect">
                                  <p:stCondLst>
                                    <p:cond delay="0"/>
                                  </p:stCondLst>
                                  <p:childTnLst>
                                    <p:set>
                                      <p:cBhvr>
                                        <p:cTn id="80" dur="1" fill="hold">
                                          <p:stCondLst>
                                            <p:cond delay="0"/>
                                          </p:stCondLst>
                                        </p:cTn>
                                        <p:tgtEl>
                                          <p:spTgt spid="75786"/>
                                        </p:tgtEl>
                                        <p:attrNameLst>
                                          <p:attrName>style.visibility</p:attrName>
                                        </p:attrNameLst>
                                      </p:cBhvr>
                                      <p:to>
                                        <p:strVal val="visible"/>
                                      </p:to>
                                    </p:set>
                                    <p:anim calcmode="lin" valueType="num">
                                      <p:cBhvr>
                                        <p:cTn id="81" dur="1000" fill="hold"/>
                                        <p:tgtEl>
                                          <p:spTgt spid="75786"/>
                                        </p:tgtEl>
                                        <p:attrNameLst>
                                          <p:attrName>ppt_w</p:attrName>
                                        </p:attrNameLst>
                                      </p:cBhvr>
                                      <p:tavLst>
                                        <p:tav tm="0">
                                          <p:val>
                                            <p:fltVal val="0.000000"/>
                                          </p:val>
                                        </p:tav>
                                        <p:tav tm="100000">
                                          <p:val>
                                            <p:strVal val="#ppt_w"/>
                                          </p:val>
                                        </p:tav>
                                      </p:tavLst>
                                    </p:anim>
                                    <p:anim calcmode="lin" valueType="num">
                                      <p:cBhvr>
                                        <p:cTn id="82" dur="1000" fill="hold"/>
                                        <p:tgtEl>
                                          <p:spTgt spid="75786"/>
                                        </p:tgtEl>
                                        <p:attrNameLst>
                                          <p:attrName>ppt_h</p:attrName>
                                        </p:attrNameLst>
                                      </p:cBhvr>
                                      <p:tavLst>
                                        <p:tav tm="0">
                                          <p:val>
                                            <p:fltVal val="0.000000"/>
                                          </p:val>
                                        </p:tav>
                                        <p:tav tm="100000">
                                          <p:val>
                                            <p:strVal val="#ppt_h"/>
                                          </p:val>
                                        </p:tav>
                                      </p:tavLst>
                                    </p:anim>
                                    <p:anim calcmode="lin" valueType="num">
                                      <p:cBhvr>
                                        <p:cTn id="83" dur="1000" fill="hold"/>
                                        <p:tgtEl>
                                          <p:spTgt spid="75786"/>
                                        </p:tgtEl>
                                        <p:attrNameLst>
                                          <p:attrName>ppt_x</p:attrName>
                                        </p:attrNameLst>
                                      </p:cBhvr>
                                      <p:tavLst>
                                        <p:tav tm="0" fmla="#ppt_x+(cos(-2*pi*(1-$))*-#ppt_x-sin(-2*pi*(1-$))*(1-#ppt_y))*(1-$)">
                                          <p:val>
                                            <p:fltVal val="0.000000"/>
                                          </p:val>
                                        </p:tav>
                                        <p:tav tm="100000">
                                          <p:val>
                                            <p:fltVal val="1.000000"/>
                                          </p:val>
                                        </p:tav>
                                      </p:tavLst>
                                    </p:anim>
                                    <p:anim calcmode="lin" valueType="num">
                                      <p:cBhvr>
                                        <p:cTn id="84" dur="1000" fill="hold"/>
                                        <p:tgtEl>
                                          <p:spTgt spid="7578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85" fill="hold">
                      <p:stCondLst>
                        <p:cond delay="indefinite"/>
                      </p:stCondLst>
                      <p:childTnLst>
                        <p:par>
                          <p:cTn id="86" fill="hold">
                            <p:stCondLst>
                              <p:cond delay="0"/>
                            </p:stCondLst>
                            <p:childTnLst>
                              <p:par>
                                <p:cTn id="87" presetID="15" presetClass="entr" presetSubtype="0" fill="hold" grpId="0" nodeType="clickEffect">
                                  <p:stCondLst>
                                    <p:cond delay="0"/>
                                  </p:stCondLst>
                                  <p:childTnLst>
                                    <p:set>
                                      <p:cBhvr>
                                        <p:cTn id="88" dur="1" fill="hold">
                                          <p:stCondLst>
                                            <p:cond delay="0"/>
                                          </p:stCondLst>
                                        </p:cTn>
                                        <p:tgtEl>
                                          <p:spTgt spid="75787"/>
                                        </p:tgtEl>
                                        <p:attrNameLst>
                                          <p:attrName>style.visibility</p:attrName>
                                        </p:attrNameLst>
                                      </p:cBhvr>
                                      <p:to>
                                        <p:strVal val="visible"/>
                                      </p:to>
                                    </p:set>
                                    <p:anim calcmode="lin" valueType="num">
                                      <p:cBhvr>
                                        <p:cTn id="89" dur="1000" fill="hold"/>
                                        <p:tgtEl>
                                          <p:spTgt spid="75787"/>
                                        </p:tgtEl>
                                        <p:attrNameLst>
                                          <p:attrName>ppt_w</p:attrName>
                                        </p:attrNameLst>
                                      </p:cBhvr>
                                      <p:tavLst>
                                        <p:tav tm="0">
                                          <p:val>
                                            <p:fltVal val="0.000000"/>
                                          </p:val>
                                        </p:tav>
                                        <p:tav tm="100000">
                                          <p:val>
                                            <p:strVal val="#ppt_w"/>
                                          </p:val>
                                        </p:tav>
                                      </p:tavLst>
                                    </p:anim>
                                    <p:anim calcmode="lin" valueType="num">
                                      <p:cBhvr>
                                        <p:cTn id="90" dur="1000" fill="hold"/>
                                        <p:tgtEl>
                                          <p:spTgt spid="75787"/>
                                        </p:tgtEl>
                                        <p:attrNameLst>
                                          <p:attrName>ppt_h</p:attrName>
                                        </p:attrNameLst>
                                      </p:cBhvr>
                                      <p:tavLst>
                                        <p:tav tm="0">
                                          <p:val>
                                            <p:fltVal val="0.000000"/>
                                          </p:val>
                                        </p:tav>
                                        <p:tav tm="100000">
                                          <p:val>
                                            <p:strVal val="#ppt_h"/>
                                          </p:val>
                                        </p:tav>
                                      </p:tavLst>
                                    </p:anim>
                                    <p:anim calcmode="lin" valueType="num">
                                      <p:cBhvr>
                                        <p:cTn id="91" dur="1000" fill="hold"/>
                                        <p:tgtEl>
                                          <p:spTgt spid="75787"/>
                                        </p:tgtEl>
                                        <p:attrNameLst>
                                          <p:attrName>ppt_x</p:attrName>
                                        </p:attrNameLst>
                                      </p:cBhvr>
                                      <p:tavLst>
                                        <p:tav tm="0" fmla="#ppt_x+(cos(-2*pi*(1-$))*-#ppt_x-sin(-2*pi*(1-$))*(1-#ppt_y))*(1-$)">
                                          <p:val>
                                            <p:fltVal val="0.000000"/>
                                          </p:val>
                                        </p:tav>
                                        <p:tav tm="100000">
                                          <p:val>
                                            <p:fltVal val="1.000000"/>
                                          </p:val>
                                        </p:tav>
                                      </p:tavLst>
                                    </p:anim>
                                    <p:anim calcmode="lin" valueType="num">
                                      <p:cBhvr>
                                        <p:cTn id="92" dur="1000" fill="hold"/>
                                        <p:tgtEl>
                                          <p:spTgt spid="7578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499"/>
                                          </p:stCondLst>
                                        </p:cTn>
                                        <p:tgtEl>
                                          <p:spTgt spid="75801"/>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9" presetClass="entr" presetSubtype="10" fill="hold" nodeType="clickEffect">
                                  <p:stCondLst>
                                    <p:cond delay="0"/>
                                  </p:stCondLst>
                                  <p:childTnLst>
                                    <p:set>
                                      <p:cBhvr>
                                        <p:cTn id="100" dur="1" fill="hold">
                                          <p:stCondLst>
                                            <p:cond delay="0"/>
                                          </p:stCondLst>
                                        </p:cTn>
                                        <p:tgtEl>
                                          <p:spTgt spid="2"/>
                                        </p:tgtEl>
                                        <p:attrNameLst>
                                          <p:attrName>style.visibility</p:attrName>
                                        </p:attrNameLst>
                                      </p:cBhvr>
                                      <p:to>
                                        <p:strVal val="visible"/>
                                      </p:to>
                                    </p:set>
                                    <p:anim calcmode="lin" valueType="num">
                                      <p:cBhvr>
                                        <p:cTn id="101" dur="5000" fill="hold"/>
                                        <p:tgtEl>
                                          <p:spTgt spid="2"/>
                                        </p:tgtEl>
                                        <p:attrNameLst>
                                          <p:attrName>ppt_w</p:attrName>
                                        </p:attrNameLst>
                                      </p:cBhvr>
                                      <p:tavLst>
                                        <p:tav tm="0" fmla="#ppt_w*sin(2.5*pi*$)">
                                          <p:val>
                                            <p:fltVal val="0.000000"/>
                                          </p:val>
                                        </p:tav>
                                        <p:tav tm="100000">
                                          <p:val>
                                            <p:fltVal val="1.000000"/>
                                          </p:val>
                                        </p:tav>
                                      </p:tavLst>
                                    </p:anim>
                                    <p:anim calcmode="lin" valueType="num">
                                      <p:cBhvr>
                                        <p:cTn id="102"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75802"/>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8" presetClass="entr" presetSubtype="12" fill="hold" nodeType="click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strips(downLeft)">
                                      <p:cBhvr>
                                        <p:cTn id="111" dur="500"/>
                                        <p:tgtEl>
                                          <p:spTgt spid="3"/>
                                        </p:tgtEl>
                                      </p:cBhvr>
                                    </p:animEffec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499"/>
                                          </p:stCondLst>
                                        </p:cTn>
                                        <p:tgtEl>
                                          <p:spTgt spid="75803"/>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19" presetClass="entr" presetSubtype="10" fill="hold" nodeType="clickEffect">
                                  <p:stCondLst>
                                    <p:cond delay="0"/>
                                  </p:stCondLst>
                                  <p:childTnLst>
                                    <p:set>
                                      <p:cBhvr>
                                        <p:cTn id="119" dur="1" fill="hold">
                                          <p:stCondLst>
                                            <p:cond delay="0"/>
                                          </p:stCondLst>
                                        </p:cTn>
                                        <p:tgtEl>
                                          <p:spTgt spid="4"/>
                                        </p:tgtEl>
                                        <p:attrNameLst>
                                          <p:attrName>style.visibility</p:attrName>
                                        </p:attrNameLst>
                                      </p:cBhvr>
                                      <p:to>
                                        <p:strVal val="visible"/>
                                      </p:to>
                                    </p:set>
                                    <p:anim calcmode="lin" valueType="num">
                                      <p:cBhvr>
                                        <p:cTn id="120" dur="5000" fill="hold"/>
                                        <p:tgtEl>
                                          <p:spTgt spid="4"/>
                                        </p:tgtEl>
                                        <p:attrNameLst>
                                          <p:attrName>ppt_w</p:attrName>
                                        </p:attrNameLst>
                                      </p:cBhvr>
                                      <p:tavLst>
                                        <p:tav tm="0" fmla="#ppt_w*sin(2.5*pi*$)">
                                          <p:val>
                                            <p:fltVal val="0.000000"/>
                                          </p:val>
                                        </p:tav>
                                        <p:tav tm="100000">
                                          <p:val>
                                            <p:fltVal val="1.000000"/>
                                          </p:val>
                                        </p:tav>
                                      </p:tavLst>
                                    </p:anim>
                                    <p:anim calcmode="lin" valueType="num">
                                      <p:cBhvr>
                                        <p:cTn id="121"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75779" grpId="0"/>
      <p:bldP spid="75780" grpId="0"/>
      <p:bldP spid="75781" grpId="0"/>
      <p:bldP spid="75782" grpId="0"/>
      <p:bldP spid="75783" grpId="0"/>
      <p:bldP spid="75784" grpId="0"/>
      <p:bldP spid="75785" grpId="0"/>
      <p:bldP spid="75786" grpId="0"/>
      <p:bldP spid="75787" grpId="0"/>
      <p:bldP spid="75797" grpId="0" bldLvl="0" animBg="1"/>
      <p:bldP spid="75798" grpId="0" bldLvl="0" animBg="1"/>
      <p:bldP spid="75799" grpId="0" bldLvl="0" animBg="1"/>
      <p:bldP spid="75800" grpId="0" bldLvl="0" animBg="1"/>
      <p:bldP spid="75801" grpId="0" bldLvl="0" animBg="1"/>
      <p:bldP spid="75802" grpId="0" bldLvl="0" animBg="1"/>
      <p:bldP spid="75803"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Text Box 2"/>
          <p:cNvSpPr txBox="1"/>
          <p:nvPr/>
        </p:nvSpPr>
        <p:spPr>
          <a:xfrm>
            <a:off x="1308735" y="357188"/>
            <a:ext cx="2428875" cy="643890"/>
          </a:xfrm>
          <a:prstGeom prst="rect">
            <a:avLst/>
          </a:prstGeom>
          <a:noFill/>
          <a:ln w="9525">
            <a:noFill/>
          </a:ln>
        </p:spPr>
        <p:txBody>
          <a:bodyPr lIns="91431" tIns="45715" rIns="91431" bIns="45715">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3600" b="1" dirty="0">
                <a:solidFill>
                  <a:schemeClr val="accent2"/>
                </a:solidFill>
              </a:rPr>
              <a:t>即如下表：</a:t>
            </a:r>
            <a:endParaRPr lang="zh-CN" altLang="en-US" sz="3600" b="1" dirty="0">
              <a:solidFill>
                <a:schemeClr val="accent2"/>
              </a:solidFill>
            </a:endParaRPr>
          </a:p>
        </p:txBody>
      </p:sp>
      <p:graphicFrame>
        <p:nvGraphicFramePr>
          <p:cNvPr id="76803" name="Group 3"/>
          <p:cNvGraphicFramePr>
            <a:graphicFrameLocks noGrp="1"/>
          </p:cNvGraphicFramePr>
          <p:nvPr/>
        </p:nvGraphicFramePr>
        <p:xfrm>
          <a:off x="1308735" y="1143000"/>
          <a:ext cx="9572625" cy="4870450"/>
        </p:xfrm>
        <a:graphic>
          <a:graphicData uri="http://schemas.openxmlformats.org/drawingml/2006/table">
            <a:tbl>
              <a:tblPr/>
              <a:tblGrid>
                <a:gridCol w="1643380"/>
                <a:gridCol w="4572000"/>
                <a:gridCol w="1499870"/>
                <a:gridCol w="1857375"/>
              </a:tblGrid>
              <a:tr h="785810">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600" b="1" i="0" u="none" strike="noStrike" cap="none" normalizeH="0" baseline="0" dirty="0" smtClean="0">
                          <a:ln>
                            <a:noFill/>
                          </a:ln>
                          <a:solidFill>
                            <a:srgbClr val="597F24"/>
                          </a:solidFill>
                          <a:effectLst/>
                          <a:latin typeface="黑体" panose="02010609060101010101" pitchFamily="49" charset="-122"/>
                          <a:ea typeface="黑体" panose="02010609060101010101" pitchFamily="49" charset="-122"/>
                        </a:rPr>
                        <a:t>场面</a:t>
                      </a:r>
                      <a:endParaRPr kumimoji="0" lang="zh-CN" sz="3600" b="1" i="0" u="none" strike="noStrike" cap="none" normalizeH="0" baseline="0" dirty="0" smtClean="0">
                        <a:ln>
                          <a:noFill/>
                        </a:ln>
                        <a:solidFill>
                          <a:srgbClr val="597F24"/>
                        </a:solidFill>
                        <a:effectLst/>
                        <a:latin typeface="黑体" panose="02010609060101010101" pitchFamily="49" charset="-122"/>
                        <a:ea typeface="黑体" panose="020106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600" b="1" i="0" u="none" strike="noStrike" cap="none" normalizeH="0" baseline="0" dirty="0" smtClean="0">
                          <a:ln>
                            <a:noFill/>
                          </a:ln>
                          <a:solidFill>
                            <a:srgbClr val="597F24"/>
                          </a:solidFill>
                          <a:effectLst/>
                          <a:latin typeface="黑体" panose="02010609060101010101" pitchFamily="49" charset="-122"/>
                          <a:ea typeface="黑体" panose="02010609060101010101" pitchFamily="49" charset="-122"/>
                        </a:rPr>
                        <a:t>情感</a:t>
                      </a:r>
                      <a:endParaRPr kumimoji="0" lang="zh-CN" sz="3600" b="1" i="0" u="none" strike="noStrike" cap="none" normalizeH="0" baseline="0" dirty="0" smtClean="0">
                        <a:ln>
                          <a:noFill/>
                        </a:ln>
                        <a:solidFill>
                          <a:srgbClr val="597F24"/>
                        </a:solidFill>
                        <a:effectLst/>
                        <a:latin typeface="黑体" panose="02010609060101010101" pitchFamily="49" charset="-122"/>
                        <a:ea typeface="黑体" panose="020106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6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rPr>
                        <a:t>性格</a:t>
                      </a:r>
                      <a:endParaRPr kumimoji="0" lang="zh-CN" sz="36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6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rPr>
                        <a:t>点睛句</a:t>
                      </a:r>
                      <a:endParaRPr kumimoji="0" lang="zh-CN" sz="36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7308">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押赴</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刑场</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txBody>
                  <a:tcPr marL="108367" marR="10836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mn-ea"/>
                          <a:ea typeface="+mn-ea"/>
                        </a:rPr>
                        <a:t>鸣冤（</a:t>
                      </a:r>
                      <a:r>
                        <a:rPr kumimoji="0" lang="zh-CN" sz="3200" b="1" i="0" u="none" strike="noStrike" cap="none" normalizeH="0" baseline="0" dirty="0" smtClean="0">
                          <a:ln>
                            <a:noFill/>
                          </a:ln>
                          <a:solidFill>
                            <a:srgbClr val="FF3300"/>
                          </a:solidFill>
                          <a:effectLst/>
                          <a:latin typeface="+mn-ea"/>
                          <a:ea typeface="+mn-ea"/>
                        </a:rPr>
                        <a:t>怨</a:t>
                      </a:r>
                      <a:r>
                        <a:rPr kumimoji="0" lang="zh-CN" sz="3200" b="1" i="0" u="none" strike="noStrike" cap="none" normalizeH="0" baseline="0" dirty="0" smtClean="0">
                          <a:ln>
                            <a:noFill/>
                          </a:ln>
                          <a:solidFill>
                            <a:srgbClr val="597F24"/>
                          </a:solidFill>
                          <a:effectLst/>
                          <a:latin typeface="+mn-ea"/>
                          <a:ea typeface="+mn-ea"/>
                        </a:rPr>
                        <a:t>）（高亢激越，怨气冲天）</a:t>
                      </a:r>
                      <a:endParaRPr kumimoji="0" lang="zh-CN" sz="3200" b="1" i="0" u="none" strike="noStrike" cap="none" normalizeH="0" baseline="0" dirty="0" smtClean="0">
                        <a:ln>
                          <a:noFill/>
                        </a:ln>
                        <a:solidFill>
                          <a:srgbClr val="597F24"/>
                        </a:solidFill>
                        <a:effectLst/>
                        <a:latin typeface="+mn-ea"/>
                        <a:ea typeface="+mn-ea"/>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rPr>
                        <a:t>刚烈</a:t>
                      </a:r>
                      <a:endPar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altLang="zh-CN" sz="3200" b="1" i="0" u="none" strike="noStrike" cap="none" normalizeH="0" baseline="0" dirty="0" smtClean="0">
                          <a:ln>
                            <a:noFill/>
                          </a:ln>
                          <a:solidFill>
                            <a:srgbClr val="FF3300"/>
                          </a:solidFill>
                          <a:effectLst/>
                          <a:latin typeface="+mn-ea"/>
                          <a:ea typeface="+mn-ea"/>
                        </a:rPr>
                        <a:t>“</a:t>
                      </a:r>
                      <a:r>
                        <a:rPr kumimoji="0" lang="zh-CN" sz="3200" b="1" i="0" u="none" strike="noStrike" cap="none" normalizeH="0" baseline="0" dirty="0" smtClean="0">
                          <a:ln>
                            <a:noFill/>
                          </a:ln>
                          <a:solidFill>
                            <a:srgbClr val="FF3300"/>
                          </a:solidFill>
                          <a:effectLst/>
                          <a:latin typeface="+mn-ea"/>
                          <a:ea typeface="+mn-ea"/>
                        </a:rPr>
                        <a:t>这都是官吏每无心正法，使百姓有口难言</a:t>
                      </a:r>
                      <a:r>
                        <a:rPr kumimoji="0" lang="zh-CN" sz="36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rPr>
                        <a:t>”</a:t>
                      </a:r>
                      <a:endParaRPr kumimoji="0" lang="zh-CN" sz="36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370025">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婆媳</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诀别</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txBody>
                  <a:tcPr marL="108367" marR="10836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mn-ea"/>
                          <a:ea typeface="+mn-ea"/>
                        </a:rPr>
                        <a:t>诉冤（</a:t>
                      </a:r>
                      <a:r>
                        <a:rPr kumimoji="0" lang="zh-CN" sz="3200" b="1" i="0" u="none" strike="noStrike" cap="none" normalizeH="0" baseline="0" dirty="0" smtClean="0">
                          <a:ln>
                            <a:noFill/>
                          </a:ln>
                          <a:solidFill>
                            <a:srgbClr val="FF3300"/>
                          </a:solidFill>
                          <a:effectLst/>
                          <a:latin typeface="+mn-ea"/>
                          <a:ea typeface="+mn-ea"/>
                        </a:rPr>
                        <a:t>悲</a:t>
                      </a:r>
                      <a:r>
                        <a:rPr kumimoji="0" lang="zh-CN" sz="3200" b="1" i="0" u="none" strike="noStrike" cap="none" normalizeH="0" baseline="0" dirty="0" smtClean="0">
                          <a:ln>
                            <a:noFill/>
                          </a:ln>
                          <a:solidFill>
                            <a:srgbClr val="597F24"/>
                          </a:solidFill>
                          <a:effectLst/>
                          <a:latin typeface="+mn-ea"/>
                          <a:ea typeface="+mn-ea"/>
                        </a:rPr>
                        <a:t>）（如泣如诉，哀婉凄惨）</a:t>
                      </a:r>
                      <a:endParaRPr kumimoji="0" lang="zh-CN" sz="3200" b="1" i="0" u="none" strike="noStrike" cap="none" normalizeH="0" baseline="0" dirty="0" smtClean="0">
                        <a:ln>
                          <a:noFill/>
                        </a:ln>
                        <a:solidFill>
                          <a:srgbClr val="597F24"/>
                        </a:solidFill>
                        <a:effectLst/>
                        <a:latin typeface="+mn-ea"/>
                        <a:ea typeface="+mn-ea"/>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rPr>
                        <a:t>善良</a:t>
                      </a:r>
                      <a:endPar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cPr/>
                </a:tc>
              </a:tr>
              <a:tr h="1357308">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三桩</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rPr>
                        <a:t>誓愿</a:t>
                      </a:r>
                      <a:endParaRPr kumimoji="0" lang="zh-CN" sz="3200" b="1" i="0" u="none" strike="noStrike" cap="none" normalizeH="0" baseline="0" dirty="0" smtClean="0">
                        <a:ln>
                          <a:noFill/>
                        </a:ln>
                        <a:solidFill>
                          <a:srgbClr val="597F24"/>
                        </a:solidFill>
                        <a:effectLst/>
                        <a:latin typeface="Calibri" panose="020F0502020204030204" pitchFamily="34" charset="0"/>
                        <a:ea typeface="幼圆" panose="02010509060101010101" pitchFamily="49" charset="-122"/>
                      </a:endParaRPr>
                    </a:p>
                  </a:txBody>
                  <a:tcPr marL="108367" marR="10836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597F24"/>
                          </a:solidFill>
                          <a:effectLst/>
                          <a:latin typeface="+mn-ea"/>
                          <a:ea typeface="+mn-ea"/>
                        </a:rPr>
                        <a:t>发誓（</a:t>
                      </a:r>
                      <a:r>
                        <a:rPr kumimoji="0" lang="zh-CN" sz="3200" b="1" i="0" u="none" strike="noStrike" cap="none" normalizeH="0" baseline="0" dirty="0" smtClean="0">
                          <a:ln>
                            <a:noFill/>
                          </a:ln>
                          <a:solidFill>
                            <a:srgbClr val="FF3300"/>
                          </a:solidFill>
                          <a:effectLst/>
                          <a:latin typeface="+mn-ea"/>
                          <a:ea typeface="+mn-ea"/>
                        </a:rPr>
                        <a:t>恨</a:t>
                      </a:r>
                      <a:r>
                        <a:rPr kumimoji="0" lang="zh-CN" sz="3200" b="1" i="0" u="none" strike="noStrike" cap="none" normalizeH="0" baseline="0" dirty="0" smtClean="0">
                          <a:ln>
                            <a:noFill/>
                          </a:ln>
                          <a:solidFill>
                            <a:srgbClr val="597F24"/>
                          </a:solidFill>
                          <a:effectLst/>
                          <a:latin typeface="+mn-ea"/>
                          <a:ea typeface="+mn-ea"/>
                        </a:rPr>
                        <a:t>）（感情如火，激荡如潮）</a:t>
                      </a:r>
                      <a:endParaRPr kumimoji="0" lang="zh-CN" sz="3200" b="1" i="0" u="none" strike="noStrike" cap="none" normalizeH="0" baseline="0" dirty="0" smtClean="0">
                        <a:ln>
                          <a:noFill/>
                        </a:ln>
                        <a:solidFill>
                          <a:srgbClr val="597F24"/>
                        </a:solidFill>
                        <a:effectLst/>
                        <a:latin typeface="+mn-ea"/>
                        <a:ea typeface="+mn-ea"/>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28700" rtl="0" eaLnBrk="1" fontAlgn="base" latinLnBrk="0" hangingPunct="1">
                        <a:lnSpc>
                          <a:spcPct val="90000"/>
                        </a:lnSpc>
                        <a:spcBef>
                          <a:spcPts val="1800"/>
                        </a:spcBef>
                        <a:spcAft>
                          <a:spcPct val="0"/>
                        </a:spcAft>
                        <a:buClrTx/>
                        <a:buSzPct val="100000"/>
                        <a:buFont typeface="Webdings" panose="05030102010509060703" pitchFamily="18" charset="2"/>
                        <a:buNone/>
                      </a:pPr>
                      <a:r>
                        <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rPr>
                        <a:t>反抗</a:t>
                      </a:r>
                      <a:endParaRPr kumimoji="0" lang="zh-CN" sz="3200" b="1" i="0" u="none" strike="noStrike" cap="none" normalizeH="0" baseline="0" dirty="0" smtClean="0">
                        <a:ln>
                          <a:noFill/>
                        </a:ln>
                        <a:solidFill>
                          <a:srgbClr val="FF3300"/>
                        </a:solidFill>
                        <a:effectLst/>
                        <a:latin typeface="Calibri" panose="020F0502020204030204" pitchFamily="34" charset="0"/>
                        <a:ea typeface="幼圆" panose="02010509060101010101" pitchFamily="49" charset="-122"/>
                      </a:endParaRPr>
                    </a:p>
                  </a:txBody>
                  <a:tcPr marL="108367" marR="10836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0-#ppt_w/2"/>
                                          </p:val>
                                        </p:tav>
                                        <p:tav tm="100000">
                                          <p:val>
                                            <p:strVal val="#ppt_x"/>
                                          </p:val>
                                        </p:tav>
                                      </p:tavLst>
                                    </p:anim>
                                    <p:anim calcmode="lin" valueType="num">
                                      <p:cBhvr additive="base">
                                        <p:cTn id="8" dur="500" fill="hold"/>
                                        <p:tgtEl>
                                          <p:spTgt spid="76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500" fill="hold"/>
                                        <p:tgtEl>
                                          <p:spTgt spid="76803"/>
                                        </p:tgtEl>
                                        <p:attrNameLst>
                                          <p:attrName>ppt_x</p:attrName>
                                        </p:attrNameLst>
                                      </p:cBhvr>
                                      <p:tavLst>
                                        <p:tav tm="0">
                                          <p:val>
                                            <p:strVal val="0-#ppt_w/2"/>
                                          </p:val>
                                        </p:tav>
                                        <p:tav tm="100000">
                                          <p:val>
                                            <p:strVal val="#ppt_x"/>
                                          </p:val>
                                        </p:tav>
                                      </p:tavLst>
                                    </p:anim>
                                    <p:anim calcmode="lin" valueType="num">
                                      <p:cBhvr additive="base">
                                        <p:cTn id="14"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8003" name="图片 128002" descr="c6bef203d24752aed43f7c0f"/>
          <p:cNvPicPr>
            <a:picLocks noChangeAspect="1"/>
          </p:cNvPicPr>
          <p:nvPr/>
        </p:nvPicPr>
        <p:blipFill>
          <a:blip r:embed="rId1"/>
          <a:srcRect l="18799" t="4965" r="28152" b="4935"/>
          <a:stretch>
            <a:fillRect/>
          </a:stretch>
        </p:blipFill>
        <p:spPr>
          <a:xfrm>
            <a:off x="676910" y="2071688"/>
            <a:ext cx="3703638" cy="4786312"/>
          </a:xfrm>
          <a:prstGeom prst="rect">
            <a:avLst/>
          </a:prstGeom>
          <a:noFill/>
          <a:ln w="28575" cap="flat" cmpd="sng">
            <a:solidFill>
              <a:srgbClr val="000000"/>
            </a:solidFill>
            <a:prstDash val="solid"/>
            <a:miter/>
            <a:headEnd type="none" w="med" len="med"/>
            <a:tailEnd type="none" w="med" len="med"/>
          </a:ln>
        </p:spPr>
      </p:pic>
      <p:sp>
        <p:nvSpPr>
          <p:cNvPr id="128004" name="矩形 128003"/>
          <p:cNvSpPr>
            <a:spLocks noChangeArrowheads="1"/>
          </p:cNvSpPr>
          <p:nvPr/>
        </p:nvSpPr>
        <p:spPr bwMode="auto">
          <a:xfrm>
            <a:off x="4594860" y="3501232"/>
            <a:ext cx="6613525" cy="2676525"/>
          </a:xfrm>
          <a:prstGeom prst="rect">
            <a:avLst/>
          </a:prstGeom>
          <a:noFill/>
          <a:ln w="9525">
            <a:noFill/>
            <a:miter lim="800000"/>
          </a:ln>
        </p:spPr>
        <p:txBody>
          <a:bodyPr anchor="ctr">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窦娥是一个</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饱受封建压迫与摧残的充满反抗精神的劳动妇女的形象。</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她善良勤劳、孝顺贤惠，同时又坚强刚烈，具有封建贞节观念，敢于与恶势力拼斗到底。她生于严酷腐败的封建社会，注定了悲剧结局。 </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88068" name="WordArt 3"/>
          <p:cNvSpPr>
            <a:spLocks noTextEdit="1"/>
          </p:cNvSpPr>
          <p:nvPr/>
        </p:nvSpPr>
        <p:spPr>
          <a:xfrm>
            <a:off x="1523048" y="571500"/>
            <a:ext cx="4071937" cy="990600"/>
          </a:xfrm>
          <a:prstGeom prst="rect">
            <a:avLst/>
          </a:prstGeom>
        </p:spPr>
        <p:txBody>
          <a:bodyPr wrap="none" fromWordArt="1">
            <a:prstTxWarp prst="textPlain">
              <a:avLst>
                <a:gd name="adj" fmla="val 52495"/>
              </a:avLst>
            </a:prstTxWarp>
            <a:normAutofit/>
          </a:bodyPr>
          <a:p>
            <a:pPr algn="ctr" eaLnBrk="0" hangingPunct="0"/>
            <a:r>
              <a:rPr lang="zh-CN" altLang="en-US" sz="1800" b="1">
                <a:solidFill>
                  <a:srgbClr val="FF0000"/>
                </a:solidFill>
                <a:effectLst>
                  <a:outerShdw dist="45791" dir="2021404" algn="ctr" rotWithShape="0">
                    <a:srgbClr val="C0C0C0"/>
                  </a:outerShdw>
                </a:effectLst>
                <a:latin typeface="PMingLiU" charset="0"/>
                <a:ea typeface="PMingLiU" charset="0"/>
              </a:rPr>
              <a:t>窦娥形象归纳：</a:t>
            </a:r>
            <a:endParaRPr lang="zh-CN" altLang="en-US" sz="1800" b="1">
              <a:solidFill>
                <a:srgbClr val="FF0000"/>
              </a:solidFill>
              <a:effectLst>
                <a:outerShdw dist="45791" dir="2021404" algn="ctr" rotWithShape="0">
                  <a:srgbClr val="C0C0C0"/>
                </a:outerShdw>
              </a:effectLst>
              <a:latin typeface="PMingLiU" charset="0"/>
              <a:ea typeface="PMingLiU" charset="0"/>
            </a:endParaRPr>
          </a:p>
        </p:txBody>
      </p:sp>
      <p:sp>
        <p:nvSpPr>
          <p:cNvPr id="6" name="Text Box 4"/>
          <p:cNvSpPr txBox="1"/>
          <p:nvPr/>
        </p:nvSpPr>
        <p:spPr>
          <a:xfrm>
            <a:off x="6453823" y="333375"/>
            <a:ext cx="3571875" cy="26149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ts val="3300"/>
              </a:lnSpc>
              <a:spcBef>
                <a:spcPct val="50000"/>
              </a:spcBef>
              <a:buNone/>
            </a:pPr>
            <a:r>
              <a:rPr lang="en-US" altLang="zh-CN" sz="3600" b="1" dirty="0">
                <a:solidFill>
                  <a:srgbClr val="0000FF"/>
                </a:solidFill>
              </a:rPr>
              <a:t>  </a:t>
            </a:r>
            <a:r>
              <a:rPr lang="zh-CN" altLang="en-US" sz="3600" b="1" dirty="0">
                <a:solidFill>
                  <a:srgbClr val="0000FF"/>
                </a:solidFill>
                <a:latin typeface="黑体" panose="02010609060101010101" pitchFamily="49" charset="-122"/>
                <a:ea typeface="黑体" panose="02010609060101010101" pitchFamily="49" charset="-122"/>
              </a:rPr>
              <a:t>坚强刚烈</a:t>
            </a:r>
            <a:endParaRPr lang="zh-CN" altLang="en-US" sz="3600" b="1" dirty="0">
              <a:solidFill>
                <a:srgbClr val="0000FF"/>
              </a:solidFill>
              <a:latin typeface="黑体" panose="02010609060101010101" pitchFamily="49" charset="-122"/>
              <a:ea typeface="黑体" panose="02010609060101010101" pitchFamily="49" charset="-122"/>
            </a:endParaRPr>
          </a:p>
          <a:p>
            <a:pPr marL="0" lvl="0" indent="0" eaLnBrk="1" hangingPunct="1">
              <a:lnSpc>
                <a:spcPts val="3300"/>
              </a:lnSpc>
              <a:spcBef>
                <a:spcPct val="50000"/>
              </a:spcBef>
              <a:buNone/>
            </a:pPr>
            <a:r>
              <a:rPr lang="zh-CN" altLang="en-US" sz="3600" b="1" dirty="0">
                <a:solidFill>
                  <a:srgbClr val="0000FF"/>
                </a:solidFill>
                <a:latin typeface="黑体" panose="02010609060101010101" pitchFamily="49" charset="-122"/>
                <a:ea typeface="黑体" panose="02010609060101010101" pitchFamily="49" charset="-122"/>
              </a:rPr>
              <a:t> 勤劳正直</a:t>
            </a:r>
            <a:endParaRPr lang="zh-CN" altLang="en-US" sz="3600" b="1" dirty="0">
              <a:solidFill>
                <a:srgbClr val="0000FF"/>
              </a:solidFill>
              <a:latin typeface="黑体" panose="02010609060101010101" pitchFamily="49" charset="-122"/>
              <a:ea typeface="黑体" panose="02010609060101010101" pitchFamily="49" charset="-122"/>
            </a:endParaRPr>
          </a:p>
          <a:p>
            <a:pPr marL="0" lvl="0" indent="0" eaLnBrk="1" hangingPunct="1">
              <a:lnSpc>
                <a:spcPts val="3300"/>
              </a:lnSpc>
              <a:spcBef>
                <a:spcPct val="50000"/>
              </a:spcBef>
              <a:buNone/>
            </a:pPr>
            <a:r>
              <a:rPr lang="zh-CN" altLang="en-US" sz="3600" b="1" dirty="0">
                <a:solidFill>
                  <a:srgbClr val="0000FF"/>
                </a:solidFill>
                <a:latin typeface="黑体" panose="02010609060101010101" pitchFamily="49" charset="-122"/>
                <a:ea typeface="黑体" panose="02010609060101010101" pitchFamily="49" charset="-122"/>
              </a:rPr>
              <a:t> 淳朴善良</a:t>
            </a:r>
            <a:endParaRPr lang="zh-CN" altLang="en-US" sz="3600" b="1" dirty="0">
              <a:solidFill>
                <a:srgbClr val="0000FF"/>
              </a:solidFill>
              <a:latin typeface="黑体" panose="02010609060101010101" pitchFamily="49" charset="-122"/>
              <a:ea typeface="黑体" panose="02010609060101010101" pitchFamily="49" charset="-122"/>
            </a:endParaRPr>
          </a:p>
          <a:p>
            <a:pPr marL="0" lvl="0" indent="0" eaLnBrk="1" hangingPunct="1">
              <a:lnSpc>
                <a:spcPts val="3300"/>
              </a:lnSpc>
              <a:spcBef>
                <a:spcPct val="50000"/>
              </a:spcBef>
              <a:buNone/>
            </a:pPr>
            <a:r>
              <a:rPr lang="zh-CN" altLang="en-US" sz="3600" b="1" dirty="0">
                <a:solidFill>
                  <a:srgbClr val="0000FF"/>
                </a:solidFill>
                <a:latin typeface="黑体" panose="02010609060101010101" pitchFamily="49" charset="-122"/>
                <a:ea typeface="黑体" panose="02010609060101010101" pitchFamily="49" charset="-122"/>
              </a:rPr>
              <a:t> 富有反抗精神</a:t>
            </a:r>
            <a:endParaRPr lang="zh-CN" altLang="en-US"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p:cTn id="7" dur="1000" fill="hold"/>
                                        <p:tgtEl>
                                          <p:spTgt spid="88068"/>
                                        </p:tgtEl>
                                        <p:attrNameLst>
                                          <p:attrName>ppt_w</p:attrName>
                                        </p:attrNameLst>
                                      </p:cBhvr>
                                      <p:tavLst>
                                        <p:tav tm="0">
                                          <p:val>
                                            <p:fltVal val="0.000000"/>
                                          </p:val>
                                        </p:tav>
                                        <p:tav tm="100000">
                                          <p:val>
                                            <p:strVal val="#ppt_w"/>
                                          </p:val>
                                        </p:tav>
                                      </p:tavLst>
                                    </p:anim>
                                    <p:anim calcmode="lin" valueType="num">
                                      <p:cBhvr>
                                        <p:cTn id="8" dur="1000" fill="hold"/>
                                        <p:tgtEl>
                                          <p:spTgt spid="88068"/>
                                        </p:tgtEl>
                                        <p:attrNameLst>
                                          <p:attrName>ppt_h</p:attrName>
                                        </p:attrNameLst>
                                      </p:cBhvr>
                                      <p:tavLst>
                                        <p:tav tm="0">
                                          <p:val>
                                            <p:fltVal val="0.000000"/>
                                          </p:val>
                                        </p:tav>
                                        <p:tav tm="100000">
                                          <p:val>
                                            <p:strVal val="#ppt_h"/>
                                          </p:val>
                                        </p:tav>
                                      </p:tavLst>
                                    </p:anim>
                                    <p:anim calcmode="lin" valueType="num">
                                      <p:cBhvr>
                                        <p:cTn id="9" dur="1000" fill="hold"/>
                                        <p:tgtEl>
                                          <p:spTgt spid="8806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8806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28003"/>
                                        </p:tgtEl>
                                        <p:attrNameLst>
                                          <p:attrName>style.visibility</p:attrName>
                                        </p:attrNameLst>
                                      </p:cBhvr>
                                      <p:to>
                                        <p:strVal val="visible"/>
                                      </p:to>
                                    </p:set>
                                    <p:anim calcmode="lin" valueType="num">
                                      <p:cBhvr>
                                        <p:cTn id="15" dur="500" fill="hold"/>
                                        <p:tgtEl>
                                          <p:spTgt spid="128003"/>
                                        </p:tgtEl>
                                        <p:attrNameLst>
                                          <p:attrName>ppt_x</p:attrName>
                                        </p:attrNameLst>
                                      </p:cBhvr>
                                      <p:tavLst>
                                        <p:tav tm="0">
                                          <p:val>
                                            <p:strVal val="#ppt_x"/>
                                          </p:val>
                                        </p:tav>
                                        <p:tav tm="100000">
                                          <p:val>
                                            <p:strVal val="#ppt_x"/>
                                          </p:val>
                                        </p:tav>
                                      </p:tavLst>
                                    </p:anim>
                                    <p:anim calcmode="lin" valueType="num">
                                      <p:cBhvr>
                                        <p:cTn id="16" dur="500" fill="hold"/>
                                        <p:tgtEl>
                                          <p:spTgt spid="12800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6">
                                            <p:txEl>
                                              <p:charRg st="0" end="7"/>
                                            </p:txEl>
                                          </p:spTgt>
                                        </p:tgtEl>
                                        <p:attrNameLst>
                                          <p:attrName>style.visibility</p:attrName>
                                        </p:attrNameLst>
                                      </p:cBhvr>
                                      <p:to>
                                        <p:strVal val="visible"/>
                                      </p:to>
                                    </p:set>
                                    <p:anim calcmode="lin" valueType="num">
                                      <p:cBhvr>
                                        <p:cTn id="21" dur="500" fill="hold"/>
                                        <p:tgtEl>
                                          <p:spTgt spid="6">
                                            <p:txEl>
                                              <p:charRg st="0" end="7"/>
                                            </p:txEl>
                                          </p:spTgt>
                                        </p:tgtEl>
                                        <p:attrNameLst>
                                          <p:attrName>ppt_w</p:attrName>
                                        </p:attrNameLst>
                                      </p:cBhvr>
                                      <p:tavLst>
                                        <p:tav tm="0">
                                          <p:val>
                                            <p:fltVal val="0.000000"/>
                                          </p:val>
                                        </p:tav>
                                        <p:tav tm="100000">
                                          <p:val>
                                            <p:strVal val="#ppt_w"/>
                                          </p:val>
                                        </p:tav>
                                      </p:tavLst>
                                    </p:anim>
                                    <p:anim calcmode="lin" valueType="num">
                                      <p:cBhvr>
                                        <p:cTn id="22" dur="500" fill="hold"/>
                                        <p:tgtEl>
                                          <p:spTgt spid="6">
                                            <p:txEl>
                                              <p:charRg st="0" end="7"/>
                                            </p:txEl>
                                          </p:spTgt>
                                        </p:tgtEl>
                                        <p:attrNameLst>
                                          <p:attrName>ppt_h</p:attrName>
                                        </p:attrNameLst>
                                      </p:cBhvr>
                                      <p:tavLst>
                                        <p:tav tm="0">
                                          <p:val>
                                            <p:fltVal val="0.00000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6">
                                            <p:txEl>
                                              <p:charRg st="7" end="13"/>
                                            </p:txEl>
                                          </p:spTgt>
                                        </p:tgtEl>
                                        <p:attrNameLst>
                                          <p:attrName>style.visibility</p:attrName>
                                        </p:attrNameLst>
                                      </p:cBhvr>
                                      <p:to>
                                        <p:strVal val="visible"/>
                                      </p:to>
                                    </p:set>
                                    <p:anim calcmode="lin" valueType="num">
                                      <p:cBhvr>
                                        <p:cTn id="27" dur="500" fill="hold"/>
                                        <p:tgtEl>
                                          <p:spTgt spid="6">
                                            <p:txEl>
                                              <p:charRg st="7" end="13"/>
                                            </p:txEl>
                                          </p:spTgt>
                                        </p:tgtEl>
                                        <p:attrNameLst>
                                          <p:attrName>ppt_w</p:attrName>
                                        </p:attrNameLst>
                                      </p:cBhvr>
                                      <p:tavLst>
                                        <p:tav tm="0">
                                          <p:val>
                                            <p:fltVal val="0.000000"/>
                                          </p:val>
                                        </p:tav>
                                        <p:tav tm="100000">
                                          <p:val>
                                            <p:strVal val="#ppt_w"/>
                                          </p:val>
                                        </p:tav>
                                      </p:tavLst>
                                    </p:anim>
                                    <p:anim calcmode="lin" valueType="num">
                                      <p:cBhvr>
                                        <p:cTn id="28" dur="500" fill="hold"/>
                                        <p:tgtEl>
                                          <p:spTgt spid="6">
                                            <p:txEl>
                                              <p:charRg st="7" end="13"/>
                                            </p:txEl>
                                          </p:spTgt>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6">
                                            <p:txEl>
                                              <p:charRg st="13" end="19"/>
                                            </p:txEl>
                                          </p:spTgt>
                                        </p:tgtEl>
                                        <p:attrNameLst>
                                          <p:attrName>style.visibility</p:attrName>
                                        </p:attrNameLst>
                                      </p:cBhvr>
                                      <p:to>
                                        <p:strVal val="visible"/>
                                      </p:to>
                                    </p:set>
                                    <p:anim calcmode="lin" valueType="num">
                                      <p:cBhvr>
                                        <p:cTn id="33" dur="500" fill="hold"/>
                                        <p:tgtEl>
                                          <p:spTgt spid="6">
                                            <p:txEl>
                                              <p:charRg st="13" end="19"/>
                                            </p:txEl>
                                          </p:spTgt>
                                        </p:tgtEl>
                                        <p:attrNameLst>
                                          <p:attrName>ppt_w</p:attrName>
                                        </p:attrNameLst>
                                      </p:cBhvr>
                                      <p:tavLst>
                                        <p:tav tm="0">
                                          <p:val>
                                            <p:fltVal val="0.000000"/>
                                          </p:val>
                                        </p:tav>
                                        <p:tav tm="100000">
                                          <p:val>
                                            <p:strVal val="#ppt_w"/>
                                          </p:val>
                                        </p:tav>
                                      </p:tavLst>
                                    </p:anim>
                                    <p:anim calcmode="lin" valueType="num">
                                      <p:cBhvr>
                                        <p:cTn id="34" dur="500" fill="hold"/>
                                        <p:tgtEl>
                                          <p:spTgt spid="6">
                                            <p:txEl>
                                              <p:charRg st="13" end="19"/>
                                            </p:txEl>
                                          </p:spTgt>
                                        </p:tgtEl>
                                        <p:attrNameLst>
                                          <p:attrName>ppt_h</p:attrName>
                                        </p:attrNameLst>
                                      </p:cBhvr>
                                      <p:tavLst>
                                        <p:tav tm="0">
                                          <p:val>
                                            <p:fltVal val="0.00000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6">
                                            <p:txEl>
                                              <p:charRg st="19" end="27"/>
                                            </p:txEl>
                                          </p:spTgt>
                                        </p:tgtEl>
                                        <p:attrNameLst>
                                          <p:attrName>style.visibility</p:attrName>
                                        </p:attrNameLst>
                                      </p:cBhvr>
                                      <p:to>
                                        <p:strVal val="visible"/>
                                      </p:to>
                                    </p:set>
                                    <p:anim calcmode="lin" valueType="num">
                                      <p:cBhvr>
                                        <p:cTn id="39" dur="500" fill="hold"/>
                                        <p:tgtEl>
                                          <p:spTgt spid="6">
                                            <p:txEl>
                                              <p:charRg st="19" end="27"/>
                                            </p:txEl>
                                          </p:spTgt>
                                        </p:tgtEl>
                                        <p:attrNameLst>
                                          <p:attrName>ppt_w</p:attrName>
                                        </p:attrNameLst>
                                      </p:cBhvr>
                                      <p:tavLst>
                                        <p:tav tm="0">
                                          <p:val>
                                            <p:fltVal val="0.000000"/>
                                          </p:val>
                                        </p:tav>
                                        <p:tav tm="100000">
                                          <p:val>
                                            <p:strVal val="#ppt_w"/>
                                          </p:val>
                                        </p:tav>
                                      </p:tavLst>
                                    </p:anim>
                                    <p:anim calcmode="lin" valueType="num">
                                      <p:cBhvr>
                                        <p:cTn id="40" dur="500" fill="hold"/>
                                        <p:tgtEl>
                                          <p:spTgt spid="6">
                                            <p:txEl>
                                              <p:charRg st="19" end="27"/>
                                            </p:txEl>
                                          </p:spTgt>
                                        </p:tgtEl>
                                        <p:attrNameLst>
                                          <p:attrName>ppt_h</p:attrName>
                                        </p:attrNameLst>
                                      </p:cBhvr>
                                      <p:tavLst>
                                        <p:tav tm="0">
                                          <p:val>
                                            <p:fltVal val="0.00000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28004"/>
                                        </p:tgtEl>
                                        <p:attrNameLst>
                                          <p:attrName>style.visibility</p:attrName>
                                        </p:attrNameLst>
                                      </p:cBhvr>
                                      <p:to>
                                        <p:strVal val="visible"/>
                                      </p:to>
                                    </p:set>
                                    <p:animEffect transition="in" filter="checkerboard(across)">
                                      <p:cBhvr>
                                        <p:cTn id="45" dur="500"/>
                                        <p:tgtEl>
                                          <p:spTgt spid="128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6" grpId="0" build="p"/>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9090" name="Picture 2" descr="窦娥冤"/>
          <p:cNvPicPr>
            <a:picLocks noChangeAspect="1"/>
          </p:cNvPicPr>
          <p:nvPr/>
        </p:nvPicPr>
        <p:blipFill>
          <a:blip r:embed="rId1"/>
          <a:stretch>
            <a:fillRect/>
          </a:stretch>
        </p:blipFill>
        <p:spPr>
          <a:xfrm>
            <a:off x="676910" y="0"/>
            <a:ext cx="10837863" cy="6858000"/>
          </a:xfrm>
          <a:prstGeom prst="rect">
            <a:avLst/>
          </a:prstGeom>
          <a:noFill/>
          <a:ln w="9525">
            <a:noFill/>
          </a:ln>
        </p:spPr>
      </p:pic>
      <p:sp>
        <p:nvSpPr>
          <p:cNvPr id="290820" name="Text Box 4"/>
          <p:cNvSpPr txBox="1">
            <a:spLocks noChangeArrowheads="1"/>
          </p:cNvSpPr>
          <p:nvPr/>
        </p:nvSpPr>
        <p:spPr bwMode="auto">
          <a:xfrm>
            <a:off x="983298" y="1412875"/>
            <a:ext cx="5111750" cy="2553335"/>
          </a:xfrm>
          <a:prstGeom prst="rect">
            <a:avLst/>
          </a:prstGeom>
          <a:noFill/>
          <a:ln w="9525">
            <a:noFill/>
            <a:miter lim="800000"/>
          </a:ln>
          <a:effectLst/>
        </p:spPr>
        <p:txBody>
          <a:bodyPr>
            <a:spAutoFit/>
          </a:bodyPr>
          <a:lstStyle/>
          <a:p>
            <a:pPr marR="0" defTabSz="914400">
              <a:buClrTx/>
              <a:buSzTx/>
              <a:defRPr/>
            </a:pPr>
            <a:r>
              <a:rPr kumimoji="0" lang="zh-CN" altLang="en-US" sz="3200" b="1" kern="1200" cap="none" spc="0" normalizeH="0" baseline="0" noProof="0" dirty="0">
                <a:solidFill>
                  <a:srgbClr val="FF0000"/>
                </a:solidFill>
                <a:latin typeface="+mn-ea"/>
                <a:ea typeface="+mn-ea"/>
                <a:cs typeface="+mn-cs"/>
              </a:rPr>
              <a:t>    </a:t>
            </a:r>
            <a:r>
              <a:rPr kumimoji="0" lang="zh-CN" altLang="en-US" sz="3200" b="1" kern="1200" cap="none" spc="0" normalizeH="0" baseline="0" noProof="0" dirty="0">
                <a:solidFill>
                  <a:srgbClr val="000000"/>
                </a:solidFill>
                <a:latin typeface="+mn-ea"/>
                <a:ea typeface="+mn-ea"/>
                <a:cs typeface="+mn-cs"/>
              </a:rPr>
              <a:t>通过窦娥蒙受的千古奇冤，</a:t>
            </a:r>
            <a:r>
              <a:rPr kumimoji="0" lang="zh-CN" altLang="en-US" sz="3200" b="1" kern="1200" cap="none" spc="0" normalizeH="0" baseline="0" noProof="0" dirty="0">
                <a:solidFill>
                  <a:srgbClr val="FF0000"/>
                </a:solidFill>
                <a:latin typeface="+mn-ea"/>
                <a:ea typeface="+mn-ea"/>
                <a:cs typeface="+mn-cs"/>
              </a:rPr>
              <a:t>揭露了</a:t>
            </a:r>
            <a:r>
              <a:rPr kumimoji="0" lang="zh-CN" altLang="en-US" sz="3200" b="1" kern="1200" cap="none" spc="0" normalizeH="0" baseline="0" noProof="0" dirty="0">
                <a:latin typeface="+mn-ea"/>
                <a:ea typeface="+mn-ea"/>
                <a:cs typeface="+mn-cs"/>
              </a:rPr>
              <a:t>元代吏治的腐败残酷，</a:t>
            </a:r>
            <a:r>
              <a:rPr kumimoji="0" lang="zh-CN" altLang="en-US" sz="3200" b="1" kern="1200" cap="none" spc="0" normalizeH="0" baseline="0" noProof="0" dirty="0">
                <a:solidFill>
                  <a:srgbClr val="FF0000"/>
                </a:solidFill>
                <a:latin typeface="+mn-ea"/>
                <a:ea typeface="+mn-ea"/>
                <a:cs typeface="+mn-cs"/>
              </a:rPr>
              <a:t>反映</a:t>
            </a:r>
            <a:r>
              <a:rPr kumimoji="0" lang="zh-CN" altLang="en-US" sz="3200" b="1" kern="1200" cap="none" spc="0" normalizeH="0" baseline="0" noProof="0" dirty="0">
                <a:latin typeface="+mn-ea"/>
                <a:ea typeface="+mn-ea"/>
                <a:cs typeface="+mn-cs"/>
              </a:rPr>
              <a:t>了当时社会的黑暗</a:t>
            </a:r>
            <a:r>
              <a:rPr kumimoji="0" lang="zh-CN" altLang="en-US" sz="3200" b="1" kern="1200" cap="none" spc="0" normalizeH="0" baseline="0" noProof="0" dirty="0">
                <a:solidFill>
                  <a:srgbClr val="000000"/>
                </a:solidFill>
                <a:latin typeface="+mn-ea"/>
                <a:ea typeface="+mn-ea"/>
                <a:cs typeface="+mn-cs"/>
              </a:rPr>
              <a:t>，</a:t>
            </a:r>
            <a:r>
              <a:rPr kumimoji="0" lang="zh-CN" altLang="en-US" sz="3200" b="1" kern="1200" cap="none" spc="0" normalizeH="0" baseline="0" noProof="0" dirty="0">
                <a:solidFill>
                  <a:srgbClr val="FF0000"/>
                </a:solidFill>
                <a:latin typeface="+mn-ea"/>
                <a:ea typeface="+mn-ea"/>
                <a:cs typeface="+mn-cs"/>
              </a:rPr>
              <a:t>歌颂了</a:t>
            </a:r>
            <a:r>
              <a:rPr kumimoji="0" lang="zh-CN" altLang="en-US" sz="3200" b="1" kern="1200" cap="none" spc="0" normalizeH="0" baseline="0" noProof="0" dirty="0">
                <a:latin typeface="+mn-ea"/>
                <a:ea typeface="+mn-ea"/>
                <a:cs typeface="+mn-cs"/>
              </a:rPr>
              <a:t>窦娥的善良心灵和反抗精神。</a:t>
            </a:r>
            <a:endParaRPr kumimoji="0" lang="zh-CN" altLang="en-US" sz="3200" b="1" kern="1200" cap="none" spc="0" normalizeH="0" baseline="0" noProof="0" dirty="0">
              <a:latin typeface="+mn-ea"/>
              <a:ea typeface="+mn-ea"/>
              <a:cs typeface="+mn-cs"/>
            </a:endParaRPr>
          </a:p>
        </p:txBody>
      </p:sp>
      <p:sp>
        <p:nvSpPr>
          <p:cNvPr id="89092" name="WordArt 3"/>
          <p:cNvSpPr>
            <a:spLocks noTextEdit="1"/>
          </p:cNvSpPr>
          <p:nvPr/>
        </p:nvSpPr>
        <p:spPr>
          <a:xfrm>
            <a:off x="838835" y="44450"/>
            <a:ext cx="2500313" cy="990600"/>
          </a:xfrm>
          <a:prstGeom prst="rect">
            <a:avLst/>
          </a:prstGeom>
        </p:spPr>
        <p:txBody>
          <a:bodyPr wrap="none" fromWordArt="1">
            <a:prstTxWarp prst="textPlain">
              <a:avLst>
                <a:gd name="adj" fmla="val 54065"/>
              </a:avLst>
            </a:prstTxWarp>
            <a:normAutofit/>
          </a:bodyPr>
          <a:p>
            <a:pPr algn="ctr" eaLnBrk="0" hangingPunct="0"/>
            <a:r>
              <a:rPr lang="zh-CN" altLang="en-US" sz="1800" b="1">
                <a:solidFill>
                  <a:srgbClr val="FF0000"/>
                </a:solidFill>
                <a:effectLst>
                  <a:outerShdw dist="45791" dir="2021404" algn="ctr" rotWithShape="0">
                    <a:srgbClr val="C0C0C0"/>
                  </a:outerShdw>
                </a:effectLst>
                <a:latin typeface="PMingLiU" charset="0"/>
                <a:ea typeface="PMingLiU" charset="0"/>
              </a:rPr>
              <a:t>主题归纳：</a:t>
            </a:r>
            <a:endParaRPr lang="zh-CN" altLang="en-US" sz="1800" b="1">
              <a:solidFill>
                <a:srgbClr val="FF0000"/>
              </a:solidFill>
              <a:effectLst>
                <a:outerShdw dist="45791" dir="2021404" algn="ctr" rotWithShape="0">
                  <a:srgbClr val="C0C0C0"/>
                </a:outerShdw>
              </a:effectLst>
              <a:latin typeface="PMingLiU" charset="0"/>
              <a:ea typeface="PMingLiU"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fade">
                                      <p:cBhvr>
                                        <p:cTn id="7" dur="1000"/>
                                        <p:tgtEl>
                                          <p:spTgt spid="89092"/>
                                        </p:tgtEl>
                                      </p:cBhvr>
                                    </p:animEffect>
                                    <p:anim calcmode="lin" valueType="num">
                                      <p:cBhvr>
                                        <p:cTn id="8" dur="1000" fill="hold"/>
                                        <p:tgtEl>
                                          <p:spTgt spid="89092"/>
                                        </p:tgtEl>
                                        <p:attrNameLst>
                                          <p:attrName>ppt_x</p:attrName>
                                        </p:attrNameLst>
                                      </p:cBhvr>
                                      <p:tavLst>
                                        <p:tav tm="0">
                                          <p:val>
                                            <p:strVal val="#ppt_x"/>
                                          </p:val>
                                        </p:tav>
                                        <p:tav tm="100000">
                                          <p:val>
                                            <p:strVal val="#ppt_x"/>
                                          </p:val>
                                        </p:tav>
                                      </p:tavLst>
                                    </p:anim>
                                    <p:anim calcmode="lin" valueType="num">
                                      <p:cBhvr>
                                        <p:cTn id="9" dur="1000" fill="hold"/>
                                        <p:tgtEl>
                                          <p:spTgt spid="8909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0820"/>
                                        </p:tgtEl>
                                        <p:attrNameLst>
                                          <p:attrName>style.visibility</p:attrName>
                                        </p:attrNameLst>
                                      </p:cBhvr>
                                      <p:to>
                                        <p:strVal val="visible"/>
                                      </p:to>
                                    </p:set>
                                    <p:animEffect transition="in" filter="fade">
                                      <p:cBhvr>
                                        <p:cTn id="14" dur="1000"/>
                                        <p:tgtEl>
                                          <p:spTgt spid="290820"/>
                                        </p:tgtEl>
                                      </p:cBhvr>
                                    </p:animEffect>
                                    <p:anim calcmode="lin" valueType="num">
                                      <p:cBhvr>
                                        <p:cTn id="15" dur="1000" fill="hold"/>
                                        <p:tgtEl>
                                          <p:spTgt spid="290820"/>
                                        </p:tgtEl>
                                        <p:attrNameLst>
                                          <p:attrName>ppt_x</p:attrName>
                                        </p:attrNameLst>
                                      </p:cBhvr>
                                      <p:tavLst>
                                        <p:tav tm="0">
                                          <p:val>
                                            <p:strVal val="#ppt_x"/>
                                          </p:val>
                                        </p:tav>
                                        <p:tav tm="100000">
                                          <p:val>
                                            <p:strVal val="#ppt_x"/>
                                          </p:val>
                                        </p:tav>
                                      </p:tavLst>
                                    </p:anim>
                                    <p:anim calcmode="lin" valueType="num">
                                      <p:cBhvr>
                                        <p:cTn id="16" dur="1000" fill="hold"/>
                                        <p:tgtEl>
                                          <p:spTgt spid="2908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0"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3971" name="Rectangle 3"/>
          <p:cNvSpPr>
            <a:spLocks noGrp="1"/>
          </p:cNvSpPr>
          <p:nvPr>
            <p:ph idx="1"/>
          </p:nvPr>
        </p:nvSpPr>
        <p:spPr>
          <a:xfrm>
            <a:off x="1308735" y="4286250"/>
            <a:ext cx="9217025" cy="1000125"/>
          </a:xfrm>
        </p:spPr>
        <p:txBody>
          <a:bodyPr vert="horz" wrap="square" lIns="91440" tIns="45720" rIns="91440" bIns="45720" anchor="t"/>
          <a:p>
            <a:pPr eaLnBrk="1" hangingPunct="1">
              <a:buNone/>
            </a:pPr>
            <a:r>
              <a:rPr lang="zh-CN" altLang="en-US" sz="2800" b="1" dirty="0"/>
              <a:t>    评论家以</a:t>
            </a:r>
            <a:r>
              <a:rPr lang="zh-CN" altLang="en-US" sz="2800" b="1" dirty="0">
                <a:solidFill>
                  <a:srgbClr val="FF0000"/>
                </a:solidFill>
              </a:rPr>
              <a:t>“本色”</a:t>
            </a:r>
            <a:r>
              <a:rPr lang="zh-CN" altLang="en-US" sz="2800" b="1" dirty="0"/>
              <a:t>二字概括其特色。课文中的曲词，都不事雕琢，感情真切，精练优美，浅显而深邃。 </a:t>
            </a:r>
            <a:br>
              <a:rPr lang="zh-CN" altLang="en-US" sz="2800" b="1" dirty="0"/>
            </a:br>
            <a:br>
              <a:rPr lang="zh-CN" altLang="en-US" sz="2800" b="1" dirty="0">
                <a:solidFill>
                  <a:schemeClr val="bg1"/>
                </a:solidFill>
              </a:rPr>
            </a:br>
            <a:endParaRPr lang="zh-CN" altLang="en-US" sz="2800" b="1" dirty="0">
              <a:solidFill>
                <a:schemeClr val="bg1"/>
              </a:solidFill>
            </a:endParaRPr>
          </a:p>
        </p:txBody>
      </p:sp>
      <p:sp>
        <p:nvSpPr>
          <p:cNvPr id="4" name="矩形 3"/>
          <p:cNvSpPr/>
          <p:nvPr/>
        </p:nvSpPr>
        <p:spPr>
          <a:xfrm>
            <a:off x="1380173" y="1571625"/>
            <a:ext cx="6717665"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b="1" dirty="0">
                <a:solidFill>
                  <a:srgbClr val="0000FF"/>
                </a:solidFill>
                <a:latin typeface="黑体" panose="02010609060101010101" pitchFamily="49" charset="-122"/>
                <a:ea typeface="黑体" panose="02010609060101010101" pitchFamily="49" charset="-122"/>
              </a:rPr>
              <a:t>1.</a:t>
            </a:r>
            <a:r>
              <a:rPr lang="zh-CN" altLang="en-US" b="1" dirty="0">
                <a:solidFill>
                  <a:srgbClr val="0000FF"/>
                </a:solidFill>
                <a:latin typeface="黑体" panose="02010609060101010101" pitchFamily="49" charset="-122"/>
                <a:ea typeface="黑体" panose="02010609060101010101" pitchFamily="49" charset="-122"/>
              </a:rPr>
              <a:t>现实主义与浪漫主义风格的融合。</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5" name="矩形 4"/>
          <p:cNvSpPr/>
          <p:nvPr/>
        </p:nvSpPr>
        <p:spPr>
          <a:xfrm>
            <a:off x="1594485" y="2214563"/>
            <a:ext cx="9253538" cy="138366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作品用丰富的</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想像</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和大胆的</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夸张</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。设计超现实的情节，显示出正义的强大力量，寄托了作者鲜明的爱憎，反映了广大人民伸张正义、惩治邪恶的愿望。   </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5"/>
          <p:cNvSpPr/>
          <p:nvPr/>
        </p:nvSpPr>
        <p:spPr>
          <a:xfrm>
            <a:off x="1380173" y="3643313"/>
            <a:ext cx="7534275"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b="1" dirty="0">
                <a:solidFill>
                  <a:srgbClr val="0000FF"/>
                </a:solidFill>
                <a:latin typeface="黑体" panose="02010609060101010101" pitchFamily="49" charset="-122"/>
                <a:ea typeface="黑体" panose="02010609060101010101" pitchFamily="49" charset="-122"/>
              </a:rPr>
              <a:t>2.</a:t>
            </a:r>
            <a:r>
              <a:rPr lang="zh-CN" altLang="en-US" b="1" dirty="0">
                <a:solidFill>
                  <a:srgbClr val="0000FF"/>
                </a:solidFill>
                <a:latin typeface="黑体" panose="02010609060101010101" pitchFamily="49" charset="-122"/>
                <a:ea typeface="黑体" panose="02010609060101010101" pitchFamily="49" charset="-122"/>
              </a:rPr>
              <a:t>语言通俗自然，朴实生动，极富性格。</a:t>
            </a:r>
            <a:endParaRPr lang="zh-CN" altLang="en-US" dirty="0">
              <a:solidFill>
                <a:srgbClr val="0000FF"/>
              </a:solidFill>
              <a:latin typeface="黑体" panose="02010609060101010101" pitchFamily="49" charset="-122"/>
              <a:ea typeface="黑体" panose="02010609060101010101" pitchFamily="49" charset="-122"/>
            </a:endParaRPr>
          </a:p>
        </p:txBody>
      </p:sp>
      <p:sp>
        <p:nvSpPr>
          <p:cNvPr id="90118" name="Rectangle 6"/>
          <p:cNvSpPr/>
          <p:nvPr/>
        </p:nvSpPr>
        <p:spPr>
          <a:xfrm>
            <a:off x="4809173" y="5357813"/>
            <a:ext cx="4086225" cy="645160"/>
          </a:xfrm>
          <a:prstGeom prst="rect">
            <a:avLst/>
          </a:prstGeom>
          <a:solidFill>
            <a:schemeClr val="bg1"/>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buNone/>
            </a:pPr>
            <a:r>
              <a:rPr lang="zh-CN" altLang="en-US" sz="3600" b="1" dirty="0">
                <a:solidFill>
                  <a:srgbClr val="FF0000"/>
                </a:solidFill>
                <a:latin typeface="黑体" panose="02010609060101010101" pitchFamily="49" charset="-122"/>
                <a:ea typeface="黑体" panose="02010609060101010101" pitchFamily="49" charset="-122"/>
              </a:rPr>
              <a:t>关汉卿</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本色派作家</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90119" name="WordArt 3"/>
          <p:cNvSpPr>
            <a:spLocks noTextEdit="1"/>
          </p:cNvSpPr>
          <p:nvPr/>
        </p:nvSpPr>
        <p:spPr>
          <a:xfrm>
            <a:off x="1270635" y="260350"/>
            <a:ext cx="3248025" cy="796925"/>
          </a:xfrm>
          <a:prstGeom prst="rect">
            <a:avLst/>
          </a:prstGeom>
        </p:spPr>
        <p:txBody>
          <a:bodyPr wrap="none" fromWordArt="1">
            <a:prstTxWarp prst="textPlain">
              <a:avLst>
                <a:gd name="adj" fmla="val 53810"/>
              </a:avLst>
            </a:prstTxWarp>
            <a:normAutofit/>
          </a:bodyPr>
          <a:p>
            <a:pPr algn="ctr" eaLnBrk="0" hangingPunct="0"/>
            <a:r>
              <a:rPr lang="zh-CN" altLang="en-US" sz="1800" b="1">
                <a:solidFill>
                  <a:srgbClr val="FF0000"/>
                </a:solidFill>
                <a:latin typeface="PMingLiU" charset="0"/>
                <a:ea typeface="PMingLiU" charset="0"/>
              </a:rPr>
              <a:t>艺术特色归纳：</a:t>
            </a:r>
            <a:endParaRPr lang="zh-CN" altLang="en-US" sz="1800" b="1">
              <a:solidFill>
                <a:srgbClr val="FF0000"/>
              </a:solidFill>
              <a:latin typeface="PMingLiU" charset="0"/>
              <a:ea typeface="PMingLiU"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p:cTn id="7" dur="1000" fill="hold"/>
                                        <p:tgtEl>
                                          <p:spTgt spid="90119"/>
                                        </p:tgtEl>
                                        <p:attrNameLst>
                                          <p:attrName>ppt_w</p:attrName>
                                        </p:attrNameLst>
                                      </p:cBhvr>
                                      <p:tavLst>
                                        <p:tav tm="0">
                                          <p:val>
                                            <p:fltVal val="0.000000"/>
                                          </p:val>
                                        </p:tav>
                                        <p:tav tm="100000">
                                          <p:val>
                                            <p:strVal val="#ppt_w"/>
                                          </p:val>
                                        </p:tav>
                                      </p:tavLst>
                                    </p:anim>
                                    <p:anim calcmode="lin" valueType="num">
                                      <p:cBhvr>
                                        <p:cTn id="8" dur="1000" fill="hold"/>
                                        <p:tgtEl>
                                          <p:spTgt spid="90119"/>
                                        </p:tgtEl>
                                        <p:attrNameLst>
                                          <p:attrName>ppt_h</p:attrName>
                                        </p:attrNameLst>
                                      </p:cBhvr>
                                      <p:tavLst>
                                        <p:tav tm="0">
                                          <p:val>
                                            <p:fltVal val="0.000000"/>
                                          </p:val>
                                        </p:tav>
                                        <p:tav tm="100000">
                                          <p:val>
                                            <p:strVal val="#ppt_h"/>
                                          </p:val>
                                        </p:tav>
                                      </p:tavLst>
                                    </p:anim>
                                    <p:anim calcmode="lin" valueType="num">
                                      <p:cBhvr>
                                        <p:cTn id="9" dur="1000" fill="hold"/>
                                        <p:tgtEl>
                                          <p:spTgt spid="90119"/>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9011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3971">
                                            <p:txEl>
                                              <p:charRg st="0" end="53"/>
                                            </p:txEl>
                                          </p:spTgt>
                                        </p:tgtEl>
                                        <p:attrNameLst>
                                          <p:attrName>style.visibility</p:attrName>
                                        </p:attrNameLst>
                                      </p:cBhvr>
                                      <p:to>
                                        <p:strVal val="visible"/>
                                      </p:to>
                                    </p:set>
                                    <p:anim calcmode="lin" valueType="num">
                                      <p:cBhvr additive="base">
                                        <p:cTn id="33" dur="500" fill="hold"/>
                                        <p:tgtEl>
                                          <p:spTgt spid="83971">
                                            <p:txEl>
                                              <p:charRg st="0" end="5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3971">
                                            <p:txEl>
                                              <p:charRg st="0" end="5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90118"/>
                                        </p:tgtEl>
                                        <p:attrNameLst>
                                          <p:attrName>style.visibility</p:attrName>
                                        </p:attrNameLst>
                                      </p:cBhvr>
                                      <p:to>
                                        <p:strVal val="visible"/>
                                      </p:to>
                                    </p:set>
                                    <p:animEffect transition="in" filter="fade">
                                      <p:cBhvr>
                                        <p:cTn id="39" dur="1000"/>
                                        <p:tgtEl>
                                          <p:spTgt spid="90118"/>
                                        </p:tgtEl>
                                      </p:cBhvr>
                                    </p:animEffect>
                                    <p:anim calcmode="lin" valueType="num">
                                      <p:cBhvr>
                                        <p:cTn id="40" dur="1000" fill="hold"/>
                                        <p:tgtEl>
                                          <p:spTgt spid="90118"/>
                                        </p:tgtEl>
                                        <p:attrNameLst>
                                          <p:attrName>ppt_x</p:attrName>
                                        </p:attrNameLst>
                                      </p:cBhvr>
                                      <p:tavLst>
                                        <p:tav tm="0">
                                          <p:val>
                                            <p:strVal val="#ppt_x"/>
                                          </p:val>
                                        </p:tav>
                                        <p:tav tm="100000">
                                          <p:val>
                                            <p:strVal val="#ppt_x"/>
                                          </p:val>
                                        </p:tav>
                                      </p:tavLst>
                                    </p:anim>
                                    <p:anim calcmode="lin" valueType="num">
                                      <p:cBhvr>
                                        <p:cTn id="41" dur="1000" fill="hold"/>
                                        <p:tgtEl>
                                          <p:spTgt spid="90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P spid="4" grpId="0"/>
      <p:bldP spid="5" grpId="0"/>
      <p:bldP spid="6" grpId="0"/>
      <p:bldP spid="90118"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4130" name="Text Box 2"/>
          <p:cNvSpPr txBox="1">
            <a:spLocks noChangeArrowheads="1"/>
          </p:cNvSpPr>
          <p:nvPr/>
        </p:nvSpPr>
        <p:spPr bwMode="auto">
          <a:xfrm>
            <a:off x="1094423" y="500063"/>
            <a:ext cx="4062413" cy="706755"/>
          </a:xfrm>
          <a:prstGeom prst="rect">
            <a:avLst/>
          </a:prstGeom>
          <a:noFill/>
          <a:ln w="9525">
            <a:noFill/>
            <a:miter lim="800000"/>
          </a:ln>
          <a:effectLst/>
        </p:spPr>
        <p:txBody>
          <a:bodyPr>
            <a:spAutoFit/>
          </a:bodyPr>
          <a:lstStyle/>
          <a:p>
            <a:pPr marR="0" defTabSz="914400">
              <a:spcBef>
                <a:spcPct val="50000"/>
              </a:spcBef>
              <a:buClrTx/>
              <a:buSzTx/>
              <a:defRPr/>
            </a:pPr>
            <a:r>
              <a:rPr kumimoji="1" lang="en-US" altLang="zh-CN" sz="4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彩云" panose="02010800040101010101" pitchFamily="2" charset="-122"/>
                <a:cs typeface="+mn-cs"/>
              </a:rPr>
              <a:t>【</a:t>
            </a:r>
            <a:r>
              <a:rPr kumimoji="1" lang="zh-CN" altLang="en-US" sz="4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彩云" panose="02010800040101010101" pitchFamily="2" charset="-122"/>
                <a:cs typeface="+mn-cs"/>
              </a:rPr>
              <a:t>滚绣球</a:t>
            </a:r>
            <a:r>
              <a:rPr kumimoji="1" lang="en-US" altLang="zh-CN" sz="4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彩云" panose="02010800040101010101" pitchFamily="2" charset="-122"/>
                <a:cs typeface="+mn-cs"/>
              </a:rPr>
              <a:t>】</a:t>
            </a:r>
            <a:r>
              <a:rPr kumimoji="1" lang="zh-CN" altLang="en-US" sz="4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彩云" panose="02010800040101010101" pitchFamily="2" charset="-122"/>
                <a:cs typeface="+mn-cs"/>
              </a:rPr>
              <a:t>鉴赏</a:t>
            </a:r>
            <a:endParaRPr kumimoji="1" lang="zh-CN" altLang="en-US" sz="4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彩云" panose="02010800040101010101" pitchFamily="2" charset="-122"/>
              <a:cs typeface="+mn-cs"/>
            </a:endParaRPr>
          </a:p>
        </p:txBody>
      </p:sp>
      <p:sp>
        <p:nvSpPr>
          <p:cNvPr id="304131" name="Text Box 3"/>
          <p:cNvSpPr txBox="1"/>
          <p:nvPr/>
        </p:nvSpPr>
        <p:spPr>
          <a:xfrm>
            <a:off x="1165860" y="1285875"/>
            <a:ext cx="9483725" cy="95313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宋体" panose="02010600030101010101" pitchFamily="2" charset="-122"/>
              </a:rPr>
              <a:t>语言生动、形象，声情并茂，使窦娥满腔怨恨得到淋漓尽致的抒发。 </a:t>
            </a:r>
            <a:r>
              <a:rPr lang="en-US" altLang="zh-CN" sz="2800" b="1" dirty="0">
                <a:latin typeface="宋体" panose="02010600030101010101" pitchFamily="2" charset="-122"/>
              </a:rPr>
              <a:t>——</a:t>
            </a:r>
            <a:r>
              <a:rPr lang="zh-CN" altLang="en-US" sz="2800" b="1" dirty="0">
                <a:latin typeface="宋体" panose="02010600030101010101" pitchFamily="2" charset="-122"/>
              </a:rPr>
              <a:t>体现古代戏曲曲词富于</a:t>
            </a:r>
            <a:r>
              <a:rPr lang="zh-CN" altLang="en-US" sz="2800" b="1" dirty="0">
                <a:solidFill>
                  <a:srgbClr val="FF0000"/>
                </a:solidFill>
                <a:latin typeface="宋体" panose="02010600030101010101" pitchFamily="2" charset="-122"/>
              </a:rPr>
              <a:t>抒情性</a:t>
            </a:r>
            <a:r>
              <a:rPr lang="zh-CN" altLang="en-US" sz="2800" b="1" dirty="0">
                <a:latin typeface="宋体" panose="02010600030101010101" pitchFamily="2" charset="-122"/>
              </a:rPr>
              <a:t>特点。</a:t>
            </a:r>
            <a:endParaRPr lang="zh-CN" altLang="en-US" sz="2800" b="1" dirty="0">
              <a:latin typeface="宋体" panose="02010600030101010101" pitchFamily="2" charset="-122"/>
            </a:endParaRPr>
          </a:p>
        </p:txBody>
      </p:sp>
      <p:sp>
        <p:nvSpPr>
          <p:cNvPr id="304132" name="Text Box 4"/>
          <p:cNvSpPr txBox="1"/>
          <p:nvPr/>
        </p:nvSpPr>
        <p:spPr>
          <a:xfrm>
            <a:off x="1022985" y="2428875"/>
            <a:ext cx="9717088" cy="138366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宋体" panose="02010600030101010101" pitchFamily="2" charset="-122"/>
              </a:rPr>
              <a:t>整散结合、长短相间；</a:t>
            </a:r>
            <a:r>
              <a:rPr lang="zh-CN" altLang="en-US" sz="2800" dirty="0">
                <a:latin typeface="宋体" panose="02010600030101010101" pitchFamily="2" charset="-122"/>
              </a:rPr>
              <a:t> </a:t>
            </a:r>
            <a:r>
              <a:rPr lang="zh-CN" altLang="en-US" sz="2800" b="1" dirty="0">
                <a:latin typeface="宋体" panose="02010600030101010101" pitchFamily="2" charset="-122"/>
              </a:rPr>
              <a:t>句句押韵，且押相同的韵。语言节奏鲜明、韵律和谐，具有流转回环的</a:t>
            </a:r>
            <a:r>
              <a:rPr lang="zh-CN" altLang="en-US" sz="2800" b="1" dirty="0">
                <a:solidFill>
                  <a:srgbClr val="FF0000"/>
                </a:solidFill>
                <a:latin typeface="宋体" panose="02010600030101010101" pitchFamily="2" charset="-122"/>
              </a:rPr>
              <a:t>音乐美</a:t>
            </a:r>
            <a:r>
              <a:rPr lang="zh-CN" altLang="en-US" sz="2800" b="1" dirty="0">
                <a:latin typeface="宋体" panose="02010600030101010101" pitchFamily="2" charset="-122"/>
              </a:rPr>
              <a:t>，可以达到因情赋声，以声传情的效果。</a:t>
            </a:r>
            <a:r>
              <a:rPr lang="en-US" altLang="zh-CN" sz="2800" b="1" dirty="0">
                <a:latin typeface="宋体" panose="02010600030101010101" pitchFamily="2" charset="-122"/>
              </a:rPr>
              <a:t>——</a:t>
            </a:r>
            <a:r>
              <a:rPr lang="zh-CN" altLang="en-US" sz="2800" b="1" dirty="0">
                <a:latin typeface="宋体" panose="02010600030101010101" pitchFamily="2" charset="-122"/>
              </a:rPr>
              <a:t>体现古代戏曲曲词的</a:t>
            </a:r>
            <a:r>
              <a:rPr lang="zh-CN" altLang="en-US" sz="2800" b="1" dirty="0">
                <a:solidFill>
                  <a:srgbClr val="FF0000"/>
                </a:solidFill>
                <a:latin typeface="宋体" panose="02010600030101010101" pitchFamily="2" charset="-122"/>
              </a:rPr>
              <a:t>音韵美</a:t>
            </a:r>
            <a:r>
              <a:rPr lang="zh-CN" altLang="en-US" sz="2800" b="1" dirty="0">
                <a:latin typeface="宋体" panose="02010600030101010101" pitchFamily="2" charset="-122"/>
              </a:rPr>
              <a:t>特点。</a:t>
            </a:r>
            <a:endParaRPr lang="zh-CN" altLang="en-US" sz="2800" b="1" dirty="0">
              <a:latin typeface="宋体" panose="02010600030101010101" pitchFamily="2" charset="-122"/>
            </a:endParaRPr>
          </a:p>
        </p:txBody>
      </p:sp>
      <p:sp>
        <p:nvSpPr>
          <p:cNvPr id="7" name="Rectangle 5"/>
          <p:cNvSpPr/>
          <p:nvPr/>
        </p:nvSpPr>
        <p:spPr>
          <a:xfrm>
            <a:off x="5594985" y="642938"/>
            <a:ext cx="4573588"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solidFill>
                  <a:srgbClr val="0000FF"/>
                </a:solidFill>
                <a:latin typeface="黑体" panose="02010609060101010101" pitchFamily="49" charset="-122"/>
                <a:ea typeface="黑体" panose="02010609060101010101" pitchFamily="49" charset="-122"/>
              </a:rPr>
              <a:t>抒情性 音韵美 口语化</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9" name="矩形 8"/>
          <p:cNvSpPr/>
          <p:nvPr/>
        </p:nvSpPr>
        <p:spPr>
          <a:xfrm>
            <a:off x="880110" y="4071938"/>
            <a:ext cx="7431088" cy="2014855"/>
          </a:xfrm>
          <a:prstGeom prst="rect">
            <a:avLst/>
          </a:prstGeom>
        </p:spPr>
        <p:txBody>
          <a:bodyPr>
            <a:spAutoFit/>
          </a:bodyPr>
          <a:lstStyle/>
          <a:p>
            <a:pPr marL="342900" marR="0" lvl="0" indent="-342900" algn="just" defTabSz="914400" rtl="0" eaLnBrk="0" fontAlgn="base" latinLnBrk="0" hangingPunct="0">
              <a:lnSpc>
                <a:spcPts val="3000"/>
              </a:lnSpc>
              <a:spcBef>
                <a:spcPct val="20000"/>
              </a:spcBef>
              <a:spcAft>
                <a:spcPct val="0"/>
              </a:spcAft>
              <a:buClrTx/>
              <a:buSzTx/>
              <a:buFont typeface="Arial" panose="020B0604020202020204" pitchFamily="34" charset="0"/>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  这段唱词运用了呼告、对比、对偶、反复等修辞格，用了对偶句、反问句、感叹句，直抒胸臆，感情激昂，酣畅淋漓地宣泄了主人公满腔的冤屈怨恨，富于文采和抒情性，具有强烈的感染力。</a:t>
            </a:r>
            <a:r>
              <a:rPr kumimoji="1"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2800" b="1" i="0" u="none" strike="noStrike" kern="1200" cap="none" spc="0" normalizeH="0" baseline="0" noProof="0" dirty="0">
                <a:ln>
                  <a:noFill/>
                </a:ln>
                <a:solidFill>
                  <a:schemeClr val="tx1"/>
                </a:solidFill>
                <a:effectLst/>
                <a:uLnTx/>
                <a:uFillTx/>
                <a:latin typeface="+mn-ea"/>
                <a:ea typeface="+mn-ea"/>
                <a:cs typeface="+mn-cs"/>
              </a:rPr>
              <a:t>有文学色彩。</a:t>
            </a:r>
            <a:endParaRPr kumimoji="1"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pic>
        <p:nvPicPr>
          <p:cNvPr id="91143" name="Picture 6" descr="未命名-20"/>
          <p:cNvPicPr>
            <a:picLocks noChangeAspect="1"/>
          </p:cNvPicPr>
          <p:nvPr/>
        </p:nvPicPr>
        <p:blipFill>
          <a:blip r:embed="rId1"/>
          <a:stretch>
            <a:fillRect/>
          </a:stretch>
        </p:blipFill>
        <p:spPr>
          <a:xfrm>
            <a:off x="8668385" y="3929063"/>
            <a:ext cx="2500313" cy="24812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4131"/>
                                        </p:tgtEl>
                                        <p:attrNameLst>
                                          <p:attrName>style.visibility</p:attrName>
                                        </p:attrNameLst>
                                      </p:cBhvr>
                                      <p:to>
                                        <p:strVal val="visible"/>
                                      </p:to>
                                    </p:set>
                                    <p:anim calcmode="lin" valueType="num">
                                      <p:cBhvr additive="base">
                                        <p:cTn id="13" dur="500" fill="hold"/>
                                        <p:tgtEl>
                                          <p:spTgt spid="304131"/>
                                        </p:tgtEl>
                                        <p:attrNameLst>
                                          <p:attrName>ppt_x</p:attrName>
                                        </p:attrNameLst>
                                      </p:cBhvr>
                                      <p:tavLst>
                                        <p:tav tm="0">
                                          <p:val>
                                            <p:strVal val="#ppt_x"/>
                                          </p:val>
                                        </p:tav>
                                        <p:tav tm="100000">
                                          <p:val>
                                            <p:strVal val="#ppt_x"/>
                                          </p:val>
                                        </p:tav>
                                      </p:tavLst>
                                    </p:anim>
                                    <p:anim calcmode="lin" valueType="num">
                                      <p:cBhvr additive="base">
                                        <p:cTn id="14" dur="500" fill="hold"/>
                                        <p:tgtEl>
                                          <p:spTgt spid="3041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4132"/>
                                        </p:tgtEl>
                                        <p:attrNameLst>
                                          <p:attrName>style.visibility</p:attrName>
                                        </p:attrNameLst>
                                      </p:cBhvr>
                                      <p:to>
                                        <p:strVal val="visible"/>
                                      </p:to>
                                    </p:set>
                                    <p:anim calcmode="lin" valueType="num">
                                      <p:cBhvr additive="base">
                                        <p:cTn id="19" dur="500" fill="hold"/>
                                        <p:tgtEl>
                                          <p:spTgt spid="304132"/>
                                        </p:tgtEl>
                                        <p:attrNameLst>
                                          <p:attrName>ppt_x</p:attrName>
                                        </p:attrNameLst>
                                      </p:cBhvr>
                                      <p:tavLst>
                                        <p:tav tm="0">
                                          <p:val>
                                            <p:strVal val="0-#ppt_w/2"/>
                                          </p:val>
                                        </p:tav>
                                        <p:tav tm="100000">
                                          <p:val>
                                            <p:strVal val="#ppt_x"/>
                                          </p:val>
                                        </p:tav>
                                      </p:tavLst>
                                    </p:anim>
                                    <p:anim calcmode="lin" valueType="num">
                                      <p:cBhvr additive="base">
                                        <p:cTn id="20" dur="500" fill="hold"/>
                                        <p:tgtEl>
                                          <p:spTgt spid="3041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bldLvl="0" animBg="1"/>
      <p:bldP spid="304132" grpId="0" bldLvl="0" animBg="1"/>
      <p:bldP spid="7" grpId="0"/>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6082" name="Text Box 2"/>
          <p:cNvSpPr txBox="1"/>
          <p:nvPr/>
        </p:nvSpPr>
        <p:spPr>
          <a:xfrm>
            <a:off x="1237298" y="357188"/>
            <a:ext cx="9483725" cy="15684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b="1" dirty="0">
                <a:solidFill>
                  <a:srgbClr val="0000FF"/>
                </a:solidFill>
                <a:latin typeface="宋体" panose="02010600030101010101" pitchFamily="2" charset="-122"/>
              </a:rPr>
              <a:t>    </a:t>
            </a:r>
            <a:r>
              <a:rPr lang="zh-CN" altLang="en-US" b="1" dirty="0">
                <a:solidFill>
                  <a:srgbClr val="0000FF"/>
                </a:solidFill>
                <a:latin typeface="宋体" panose="02010600030101010101" pitchFamily="2" charset="-122"/>
              </a:rPr>
              <a:t>善良而坚强的窦娥就这样无辜的被送上了刑场，这样的结局着实让人痛心惋惜愤恨，相信善良的人们都希望窦娥能幸福地生活着。</a:t>
            </a:r>
            <a:endParaRPr lang="zh-CN" altLang="en-US" b="1" dirty="0">
              <a:solidFill>
                <a:srgbClr val="0000FF"/>
              </a:solidFill>
              <a:latin typeface="宋体" panose="02010600030101010101" pitchFamily="2" charset="-122"/>
            </a:endParaRPr>
          </a:p>
        </p:txBody>
      </p:sp>
      <p:sp>
        <p:nvSpPr>
          <p:cNvPr id="46083" name="Text Box 3"/>
          <p:cNvSpPr txBox="1"/>
          <p:nvPr/>
        </p:nvSpPr>
        <p:spPr>
          <a:xfrm>
            <a:off x="2951798" y="2214563"/>
            <a:ext cx="7788275" cy="3969385"/>
          </a:xfrm>
          <a:prstGeom prst="rect">
            <a:avLst/>
          </a:prstGeom>
          <a:noFill/>
          <a:ln w="73025" cap="flat" cmpd="sng">
            <a:solidFill>
              <a:srgbClr val="996633"/>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宋体" panose="02010600030101010101" pitchFamily="2" charset="-122"/>
              </a:rPr>
              <a:t>    这样的心愿终于在明代人叶宪祖那儿得到实现，叶宪祖把</a:t>
            </a:r>
            <a:r>
              <a:rPr lang="en-US" altLang="zh-CN" sz="2800" b="1" dirty="0">
                <a:latin typeface="宋体" panose="02010600030101010101" pitchFamily="2" charset="-122"/>
              </a:rPr>
              <a:t>《</a:t>
            </a:r>
            <a:r>
              <a:rPr lang="zh-CN" altLang="en-US" sz="2800" b="1" dirty="0">
                <a:latin typeface="宋体" panose="02010600030101010101" pitchFamily="2" charset="-122"/>
              </a:rPr>
              <a:t>窦娥冤</a:t>
            </a:r>
            <a:r>
              <a:rPr lang="en-US" altLang="zh-CN" sz="2800" b="1" dirty="0">
                <a:latin typeface="宋体" panose="02010600030101010101" pitchFamily="2" charset="-122"/>
              </a:rPr>
              <a:t>》</a:t>
            </a:r>
            <a:r>
              <a:rPr lang="zh-CN" altLang="en-US" sz="2800" b="1" dirty="0">
                <a:latin typeface="宋体" panose="02010600030101010101" pitchFamily="2" charset="-122"/>
              </a:rPr>
              <a:t>改编成</a:t>
            </a:r>
            <a:r>
              <a:rPr lang="en-US" altLang="zh-CN" sz="2800" b="1" dirty="0">
                <a:latin typeface="宋体" panose="02010600030101010101" pitchFamily="2" charset="-122"/>
              </a:rPr>
              <a:t>《</a:t>
            </a:r>
            <a:r>
              <a:rPr lang="zh-CN" altLang="en-US" sz="2800" b="1" dirty="0">
                <a:latin typeface="宋体" panose="02010600030101010101" pitchFamily="2" charset="-122"/>
              </a:rPr>
              <a:t>金锁记</a:t>
            </a:r>
            <a:r>
              <a:rPr lang="en-US" altLang="zh-CN" sz="2800" b="1" dirty="0">
                <a:latin typeface="宋体" panose="02010600030101010101" pitchFamily="2" charset="-122"/>
              </a:rPr>
              <a:t>》</a:t>
            </a:r>
            <a:r>
              <a:rPr lang="zh-CN" altLang="en-US" sz="2800" b="1" dirty="0">
                <a:latin typeface="宋体" panose="02010600030101010101" pitchFamily="2" charset="-122"/>
              </a:rPr>
              <a:t>： 窦娥的丈夫并没有夭折，而是在赴京赶考途中，落水黄河，被龙王招为驸马。三年后又入京参加科举考试，一举状元及第。而窦娥也在行刑时，因天降大雪，提刑官惊骇，急令刀下留人，得以不死。最后窦天章平反冤狱，窦娥得以昭雪获释，与丈夫蔡昌宗舟中相遇，父女夫妻欢庆团圆。正是“翁做高官婿状元，夫妻母子重相会”。</a:t>
            </a:r>
            <a:endParaRPr lang="zh-CN" altLang="en-US" sz="2800" b="1" dirty="0">
              <a:latin typeface="宋体" panose="02010600030101010101" pitchFamily="2" charset="-122"/>
            </a:endParaRPr>
          </a:p>
        </p:txBody>
      </p:sp>
      <p:pic>
        <p:nvPicPr>
          <p:cNvPr id="92164" name="Picture 2" descr="图片1"/>
          <p:cNvPicPr>
            <a:picLocks noChangeAspect="1"/>
          </p:cNvPicPr>
          <p:nvPr/>
        </p:nvPicPr>
        <p:blipFill>
          <a:blip r:embed="rId1"/>
          <a:stretch>
            <a:fillRect/>
          </a:stretch>
        </p:blipFill>
        <p:spPr>
          <a:xfrm>
            <a:off x="951548" y="2571750"/>
            <a:ext cx="1570037" cy="1393825"/>
          </a:xfrm>
          <a:prstGeom prst="rect">
            <a:avLst/>
          </a:prstGeom>
          <a:noFill/>
          <a:ln w="9525">
            <a:noFill/>
          </a:ln>
        </p:spPr>
      </p:pic>
      <p:pic>
        <p:nvPicPr>
          <p:cNvPr id="92165" name="Picture 3" descr="图片1a"/>
          <p:cNvPicPr>
            <a:picLocks noChangeAspect="1"/>
          </p:cNvPicPr>
          <p:nvPr/>
        </p:nvPicPr>
        <p:blipFill>
          <a:blip r:embed="rId2"/>
          <a:stretch>
            <a:fillRect/>
          </a:stretch>
        </p:blipFill>
        <p:spPr>
          <a:xfrm rot="1188229">
            <a:off x="861060" y="4106863"/>
            <a:ext cx="1716088" cy="1385887"/>
          </a:xfrm>
          <a:prstGeom prst="rect">
            <a:avLst/>
          </a:prstGeom>
          <a:noFill/>
          <a:ln w="9525">
            <a:noFill/>
          </a:ln>
        </p:spPr>
      </p:pic>
      <p:sp>
        <p:nvSpPr>
          <p:cNvPr id="92166" name="WordArt 4"/>
          <p:cNvSpPr>
            <a:spLocks noTextEdit="1"/>
          </p:cNvSpPr>
          <p:nvPr/>
        </p:nvSpPr>
        <p:spPr>
          <a:xfrm>
            <a:off x="1308735" y="2786063"/>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拓</a:t>
            </a:r>
            <a:endParaRPr lang="zh-CN" altLang="en-US" sz="3600" b="1">
              <a:ln w="9525" cap="flat" cmpd="sng">
                <a:solidFill>
                  <a:schemeClr val="bg1"/>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92167" name="WordArt 5"/>
          <p:cNvSpPr>
            <a:spLocks noTextEdit="1"/>
          </p:cNvSpPr>
          <p:nvPr/>
        </p:nvSpPr>
        <p:spPr>
          <a:xfrm>
            <a:off x="1308735" y="4357688"/>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展</a:t>
            </a:r>
            <a:endParaRPr lang="zh-CN" altLang="en-US" sz="3600" b="1">
              <a:ln w="9525" cap="flat" cmpd="sng">
                <a:solidFill>
                  <a:schemeClr val="bg1"/>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0-#ppt_w/2"/>
                                          </p:val>
                                        </p:tav>
                                        <p:tav tm="100000">
                                          <p:val>
                                            <p:strVal val="#ppt_x"/>
                                          </p:val>
                                        </p:tav>
                                      </p:tavLst>
                                    </p:anim>
                                    <p:anim calcmode="lin" valueType="num">
                                      <p:cBhvr additive="base">
                                        <p:cTn id="8" dur="500" fill="hold"/>
                                        <p:tgtEl>
                                          <p:spTgt spid="4608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2166"/>
                                        </p:tgtEl>
                                        <p:attrNameLst>
                                          <p:attrName>style.visibility</p:attrName>
                                        </p:attrNameLst>
                                      </p:cBhvr>
                                      <p:to>
                                        <p:strVal val="visible"/>
                                      </p:to>
                                    </p:set>
                                    <p:animEffect transition="in" filter="fade">
                                      <p:cBhvr>
                                        <p:cTn id="11" dur="1000"/>
                                        <p:tgtEl>
                                          <p:spTgt spid="92166"/>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92167"/>
                                        </p:tgtEl>
                                        <p:attrNameLst>
                                          <p:attrName>style.visibility</p:attrName>
                                        </p:attrNameLst>
                                      </p:cBhvr>
                                      <p:to>
                                        <p:strVal val="visible"/>
                                      </p:to>
                                    </p:set>
                                    <p:animEffect transition="in" filter="fade">
                                      <p:cBhvr>
                                        <p:cTn id="15" dur="1000"/>
                                        <p:tgtEl>
                                          <p:spTgt spid="9216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6083"/>
                                        </p:tgtEl>
                                        <p:attrNameLst>
                                          <p:attrName>style.visibility</p:attrName>
                                        </p:attrNameLst>
                                      </p:cBhvr>
                                      <p:to>
                                        <p:strVal val="visible"/>
                                      </p:to>
                                    </p:set>
                                    <p:anim calcmode="lin" valueType="num">
                                      <p:cBhvr additive="base">
                                        <p:cTn id="20" dur="500" fill="hold"/>
                                        <p:tgtEl>
                                          <p:spTgt spid="46083"/>
                                        </p:tgtEl>
                                        <p:attrNameLst>
                                          <p:attrName>ppt_x</p:attrName>
                                        </p:attrNameLst>
                                      </p:cBhvr>
                                      <p:tavLst>
                                        <p:tav tm="0">
                                          <p:val>
                                            <p:strVal val="#ppt_x"/>
                                          </p:val>
                                        </p:tav>
                                        <p:tav tm="100000">
                                          <p:val>
                                            <p:strVal val="#ppt_x"/>
                                          </p:val>
                                        </p:tav>
                                      </p:tavLst>
                                    </p:anim>
                                    <p:anim calcmode="lin" valueType="num">
                                      <p:cBhvr additive="base">
                                        <p:cTn id="21"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3186" name="Picture 2" descr="图片1"/>
          <p:cNvPicPr>
            <a:picLocks noChangeAspect="1"/>
          </p:cNvPicPr>
          <p:nvPr/>
        </p:nvPicPr>
        <p:blipFill>
          <a:blip r:embed="rId1"/>
          <a:stretch>
            <a:fillRect/>
          </a:stretch>
        </p:blipFill>
        <p:spPr>
          <a:xfrm>
            <a:off x="1022985" y="1928813"/>
            <a:ext cx="1570038" cy="1393825"/>
          </a:xfrm>
          <a:prstGeom prst="rect">
            <a:avLst/>
          </a:prstGeom>
          <a:noFill/>
          <a:ln w="9525">
            <a:noFill/>
          </a:ln>
        </p:spPr>
      </p:pic>
      <p:pic>
        <p:nvPicPr>
          <p:cNvPr id="93187" name="Picture 3" descr="图片1a"/>
          <p:cNvPicPr>
            <a:picLocks noChangeAspect="1"/>
          </p:cNvPicPr>
          <p:nvPr/>
        </p:nvPicPr>
        <p:blipFill>
          <a:blip r:embed="rId2"/>
          <a:stretch>
            <a:fillRect/>
          </a:stretch>
        </p:blipFill>
        <p:spPr>
          <a:xfrm rot="1188229">
            <a:off x="861060" y="3463925"/>
            <a:ext cx="1716088" cy="1385888"/>
          </a:xfrm>
          <a:prstGeom prst="rect">
            <a:avLst/>
          </a:prstGeom>
          <a:noFill/>
          <a:ln w="9525">
            <a:noFill/>
          </a:ln>
        </p:spPr>
      </p:pic>
      <p:sp>
        <p:nvSpPr>
          <p:cNvPr id="93188" name="WordArt 4"/>
          <p:cNvSpPr>
            <a:spLocks noTextEdit="1"/>
          </p:cNvSpPr>
          <p:nvPr/>
        </p:nvSpPr>
        <p:spPr>
          <a:xfrm>
            <a:off x="1308735" y="2143125"/>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拓</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93189" name="WordArt 5"/>
          <p:cNvSpPr>
            <a:spLocks noTextEdit="1"/>
          </p:cNvSpPr>
          <p:nvPr/>
        </p:nvSpPr>
        <p:spPr>
          <a:xfrm>
            <a:off x="1308735" y="3714750"/>
            <a:ext cx="903288" cy="83820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rPr>
              <a:t>展</a:t>
            </a:r>
            <a:endParaRPr lang="zh-CN" altLang="en-US" sz="3600" b="1">
              <a:ln w="9525" cap="flat" cmpd="sng">
                <a:solidFill>
                  <a:schemeClr val="bg1"/>
                </a:solidFill>
                <a:prstDash val="solid"/>
                <a:headEnd type="none" w="med" len="med"/>
                <a:tailEnd type="none" w="med" len="med"/>
              </a:ln>
              <a:solidFill>
                <a:srgbClr val="FFFFFF"/>
              </a:solidFill>
              <a:latin typeface="宋体" panose="02010600030101010101" pitchFamily="2" charset="-122"/>
              <a:ea typeface="宋体" panose="02010600030101010101" pitchFamily="2" charset="-122"/>
            </a:endParaRPr>
          </a:p>
        </p:txBody>
      </p:sp>
      <p:pic>
        <p:nvPicPr>
          <p:cNvPr id="93190" name="Picture 6" descr="未命名-20"/>
          <p:cNvPicPr>
            <a:picLocks noChangeAspect="1"/>
          </p:cNvPicPr>
          <p:nvPr/>
        </p:nvPicPr>
        <p:blipFill>
          <a:blip r:embed="rId3"/>
          <a:stretch>
            <a:fillRect/>
          </a:stretch>
        </p:blipFill>
        <p:spPr>
          <a:xfrm>
            <a:off x="9025573" y="3786188"/>
            <a:ext cx="2143125" cy="2481262"/>
          </a:xfrm>
          <a:prstGeom prst="rect">
            <a:avLst/>
          </a:prstGeom>
          <a:noFill/>
          <a:ln w="9525">
            <a:noFill/>
          </a:ln>
        </p:spPr>
      </p:pic>
      <p:sp>
        <p:nvSpPr>
          <p:cNvPr id="47111" name="Text Box 7"/>
          <p:cNvSpPr txBox="1"/>
          <p:nvPr/>
        </p:nvSpPr>
        <p:spPr>
          <a:xfrm>
            <a:off x="2808923" y="3429000"/>
            <a:ext cx="5716587" cy="26765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宋体" panose="02010600030101010101" pitchFamily="2" charset="-122"/>
              </a:rPr>
              <a:t>这样改，说明叶宪祖先生并没有读懂原剧的意思，或者是他有意篡改原意，拍封建统治者的马屁，把一出控诉封建统治者迫害无辜百姓的悲剧，蜕变成一出歌颂神明、歌颂清官的庸俗喜剧。</a:t>
            </a:r>
            <a:endParaRPr lang="zh-CN" altLang="en-US" sz="2800" b="1" dirty="0">
              <a:latin typeface="宋体" panose="02010600030101010101" pitchFamily="2" charset="-122"/>
            </a:endParaRPr>
          </a:p>
        </p:txBody>
      </p:sp>
      <p:sp>
        <p:nvSpPr>
          <p:cNvPr id="8" name="Text Box 4"/>
          <p:cNvSpPr txBox="1"/>
          <p:nvPr/>
        </p:nvSpPr>
        <p:spPr>
          <a:xfrm>
            <a:off x="1808798" y="571500"/>
            <a:ext cx="850265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800" b="1" dirty="0">
                <a:solidFill>
                  <a:srgbClr val="0000FF"/>
                </a:solidFill>
                <a:latin typeface="Times New Roman" panose="02020603050405020304" pitchFamily="18" charset="0"/>
              </a:rPr>
              <a:t>        </a:t>
            </a:r>
            <a:r>
              <a:rPr lang="zh-CN" altLang="en-US" sz="2800" b="1" dirty="0">
                <a:solidFill>
                  <a:srgbClr val="0000FF"/>
                </a:solidFill>
                <a:latin typeface="Times New Roman" panose="02020603050405020304" pitchFamily="18" charset="0"/>
                <a:ea typeface="楷体_GB2312" pitchFamily="49" charset="-122"/>
              </a:rPr>
              <a:t>叶宪祖这样一改，真正符合了大家的愿望，不知大家有何感想。请讨论一下：这样改好不好？为什么？</a:t>
            </a:r>
            <a:endParaRPr lang="zh-CN" altLang="en-US" sz="2800" b="1" dirty="0">
              <a:solidFill>
                <a:srgbClr val="0000FF"/>
              </a:solidFill>
              <a:latin typeface="Times New Roman" panose="02020603050405020304" pitchFamily="18" charset="0"/>
              <a:ea typeface="楷体_GB2312" pitchFamily="49" charset="-122"/>
            </a:endParaRPr>
          </a:p>
        </p:txBody>
      </p:sp>
      <p:sp>
        <p:nvSpPr>
          <p:cNvPr id="9" name="矩形 8"/>
          <p:cNvSpPr/>
          <p:nvPr/>
        </p:nvSpPr>
        <p:spPr>
          <a:xfrm>
            <a:off x="3023235" y="1785938"/>
            <a:ext cx="7288213" cy="138366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不好。因为如此一改，虽然符合了人们的愿望，</a:t>
            </a:r>
            <a:r>
              <a:rPr kumimoji="0" lang="zh-CN" altLang="en-US" sz="2800" b="1" i="0" u="none" strike="noStrike" kern="1200" cap="none" spc="0" normalizeH="0" baseline="0" noProof="0" dirty="0">
                <a:ln>
                  <a:noFill/>
                </a:ln>
                <a:solidFill>
                  <a:srgbClr val="CC0000"/>
                </a:solidFill>
                <a:effectLst/>
                <a:uLnTx/>
                <a:uFillTx/>
                <a:latin typeface="+mn-ea"/>
                <a:ea typeface="+mn-ea"/>
                <a:cs typeface="+mn-cs"/>
              </a:rPr>
              <a:t>但削弱了原剧的战斗性，而流于一般戏曲的大团圆结局的俗套。</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fade">
                                      <p:cBhvr>
                                        <p:cTn id="7" dur="1000"/>
                                        <p:tgtEl>
                                          <p:spTgt spid="9318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3189"/>
                                        </p:tgtEl>
                                        <p:attrNameLst>
                                          <p:attrName>style.visibility</p:attrName>
                                        </p:attrNameLst>
                                      </p:cBhvr>
                                      <p:to>
                                        <p:strVal val="visible"/>
                                      </p:to>
                                    </p:set>
                                    <p:animEffect transition="in" filter="fade">
                                      <p:cBhvr>
                                        <p:cTn id="11" dur="1000"/>
                                        <p:tgtEl>
                                          <p:spTgt spid="93189"/>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47111"/>
                                        </p:tgtEl>
                                        <p:attrNameLst>
                                          <p:attrName>style.visibility</p:attrName>
                                        </p:attrNameLst>
                                      </p:cBhvr>
                                      <p:to>
                                        <p:strVal val="visible"/>
                                      </p:to>
                                    </p:set>
                                    <p:animEffect transition="in" filter="barn(inHorizontal)">
                                      <p:cBhvr>
                                        <p:cTn id="27"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9"/>
          <p:cNvGrpSpPr/>
          <p:nvPr/>
        </p:nvGrpSpPr>
        <p:grpSpPr>
          <a:xfrm>
            <a:off x="6525260" y="642938"/>
            <a:ext cx="2720975" cy="838200"/>
            <a:chOff x="2304" y="432"/>
            <a:chExt cx="1344" cy="480"/>
          </a:xfrm>
        </p:grpSpPr>
        <p:sp>
          <p:nvSpPr>
            <p:cNvPr id="11269" name="Oval 10"/>
            <p:cNvSpPr/>
            <p:nvPr/>
          </p:nvSpPr>
          <p:spPr>
            <a:xfrm>
              <a:off x="2304" y="432"/>
              <a:ext cx="1344" cy="480"/>
            </a:xfrm>
            <a:prstGeom prst="ellipse">
              <a:avLst/>
            </a:prstGeom>
            <a:solidFill>
              <a:srgbClr val="FFFFFF"/>
            </a:solidFill>
            <a:ln w="73025" cap="flat" cmpd="sng">
              <a:solidFill>
                <a:srgbClr val="996633"/>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dirty="0"/>
            </a:p>
          </p:txBody>
        </p:sp>
        <p:sp>
          <p:nvSpPr>
            <p:cNvPr id="11270" name="Text Box 11"/>
            <p:cNvSpPr txBox="1"/>
            <p:nvPr/>
          </p:nvSpPr>
          <p:spPr>
            <a:xfrm>
              <a:off x="2539" y="522"/>
              <a:ext cx="874" cy="299"/>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663300"/>
                  </a:solidFill>
                  <a:ea typeface="楷体_GB2312" pitchFamily="49" charset="-122"/>
                </a:rPr>
                <a:t>一、定义</a:t>
              </a:r>
              <a:endParaRPr lang="zh-CN" altLang="en-US" sz="2800" b="1" dirty="0">
                <a:solidFill>
                  <a:srgbClr val="663300"/>
                </a:solidFill>
                <a:ea typeface="楷体_GB2312" pitchFamily="49" charset="-122"/>
              </a:endParaRPr>
            </a:p>
          </p:txBody>
        </p:sp>
      </p:grpSp>
      <p:sp>
        <p:nvSpPr>
          <p:cNvPr id="8197" name="Rectangle 2"/>
          <p:cNvSpPr>
            <a:spLocks noGrp="1"/>
          </p:cNvSpPr>
          <p:nvPr/>
        </p:nvSpPr>
        <p:spPr>
          <a:xfrm>
            <a:off x="1559337" y="714356"/>
            <a:ext cx="1124717" cy="5429288"/>
          </a:xfrm>
          <a:prstGeom prst="rect">
            <a:avLst/>
          </a:prstGeom>
          <a:noFill/>
          <a:ln w="9525">
            <a:noFill/>
          </a:ln>
        </p:spPr>
        <p:txBody>
          <a:bodyPr anchor="ctr">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22225">
                  <a:solidFill>
                    <a:schemeClr val="accent2"/>
                  </a:solidFill>
                  <a:prstDash val="solid"/>
                </a:ln>
                <a:solidFill>
                  <a:srgbClr val="FF0000"/>
                </a:solidFill>
                <a:effectLst/>
                <a:uLnTx/>
                <a:uFillTx/>
                <a:latin typeface="Arial" panose="020B0604020202020204" pitchFamily="34" charset="0"/>
                <a:ea typeface="华文彩云" panose="02010800040101010101" pitchFamily="2" charset="-122"/>
                <a:cs typeface="+mn-cs"/>
              </a:rPr>
              <a:t>元杂剧知识简介</a:t>
            </a:r>
            <a:endParaRPr kumimoji="0" lang="zh-CN" altLang="en-US" sz="4800" b="0" i="0" u="none" strike="noStrike" kern="1200" cap="none" spc="0" normalizeH="0" baseline="0" noProof="1">
              <a:ln w="22225">
                <a:solidFill>
                  <a:schemeClr val="accent2"/>
                </a:solidFill>
                <a:prstDash val="solid"/>
              </a:ln>
              <a:solidFill>
                <a:srgbClr val="FF0000"/>
              </a:solidFill>
              <a:effectLst/>
              <a:uLnTx/>
              <a:uFillTx/>
              <a:latin typeface="Arial" panose="020B0604020202020204" pitchFamily="34" charset="0"/>
              <a:ea typeface="华文彩云" panose="02010800040101010101" pitchFamily="2" charset="-122"/>
              <a:cs typeface="+mn-cs"/>
            </a:endParaRPr>
          </a:p>
        </p:txBody>
      </p:sp>
      <p:sp>
        <p:nvSpPr>
          <p:cNvPr id="11268" name="矩形 2"/>
          <p:cNvSpPr/>
          <p:nvPr/>
        </p:nvSpPr>
        <p:spPr>
          <a:xfrm>
            <a:off x="2783523" y="1916113"/>
            <a:ext cx="7750175" cy="35382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t>         是用</a:t>
            </a:r>
            <a:r>
              <a:rPr lang="zh-CN" altLang="en-US" b="1" dirty="0">
                <a:solidFill>
                  <a:srgbClr val="FF0000"/>
                </a:solidFill>
              </a:rPr>
              <a:t>北曲（北方的曲调）</a:t>
            </a:r>
            <a:r>
              <a:rPr lang="zh-CN" altLang="en-US" b="1" dirty="0"/>
              <a:t>演唱的传统戏曲形式，是在宋杂剧和金院本的基础上以及诸宫调的影响下，并融合各种表演艺术形式而成的一种完整的戏剧样式。它的最初出现大致是在</a:t>
            </a:r>
            <a:r>
              <a:rPr lang="zh-CN" altLang="en-US" b="1" dirty="0">
                <a:solidFill>
                  <a:srgbClr val="FF0000"/>
                </a:solidFill>
              </a:rPr>
              <a:t>金末元初</a:t>
            </a:r>
            <a:r>
              <a:rPr lang="zh-CN" altLang="en-US" b="1" dirty="0"/>
              <a:t>，元以后完备、成熟并开始兴盛起来，到了成宗元贞、大德年间，进入鼎盛时期。</a:t>
            </a:r>
            <a:endParaRPr lang="zh-CN" altLang="en-US" b="1"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11826</Words>
  <Application>WPS 演示</Application>
  <PresentationFormat>宽屏</PresentationFormat>
  <Paragraphs>778</Paragraphs>
  <Slides>89</Slides>
  <Notes>15</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89</vt:i4>
      </vt:variant>
    </vt:vector>
  </HeadingPairs>
  <TitlesOfParts>
    <vt:vector size="112" baseType="lpstr">
      <vt:lpstr>Arial</vt:lpstr>
      <vt:lpstr>宋体</vt:lpstr>
      <vt:lpstr>Wingdings</vt:lpstr>
      <vt:lpstr>微软雅黑</vt:lpstr>
      <vt:lpstr>Arial Unicode MS</vt:lpstr>
      <vt:lpstr>黑体</vt:lpstr>
      <vt:lpstr>Times New Roman</vt:lpstr>
      <vt:lpstr>隶书</vt:lpstr>
      <vt:lpstr>华文新魏</vt:lpstr>
      <vt:lpstr>楷体_GB2312</vt:lpstr>
      <vt:lpstr>新宋体</vt:lpstr>
      <vt:lpstr>华文彩云</vt:lpstr>
      <vt:lpstr>Tahoma</vt:lpstr>
      <vt:lpstr>Calibri</vt:lpstr>
      <vt:lpstr>幼圆</vt:lpstr>
      <vt:lpstr>仿宋_GB2312</vt:lpstr>
      <vt:lpstr>仿宋</vt:lpstr>
      <vt:lpstr>华文行楷</vt:lpstr>
      <vt:lpstr>Webdings</vt:lpstr>
      <vt:lpstr>PMingLiU</vt:lpstr>
      <vt:lpstr>Segoe Print</vt:lpstr>
      <vt:lpstr>Office 主题​​</vt:lpstr>
      <vt:lpstr>默认设计模板</vt:lpstr>
      <vt:lpstr>PowerPoint 演示文稿</vt:lpstr>
      <vt:lpstr>PowerPoint 演示文稿</vt:lpstr>
      <vt:lpstr>2.戏剧冲突比生活矛盾        、      、      ，更富于戏剧性，戏剧冲突主要表现为                       。</vt:lpstr>
      <vt:lpstr> 3.戏剧语言包括          和          。文学戏剧中情节的进展、人物性格的展示和剧作者对人物事件的评论，一般都得依靠            来完成。舞台说明包括环境、人物上下场、人物对话的姿态、动作、表情等。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关汉卿的杂剧大致可以分为三类：</vt:lpstr>
      <vt:lpstr>关汉卿的杂剧</vt:lpstr>
      <vt:lpstr>     在关汉卿的笔下，写得最为出色的是一些普通妇女形象</vt:lpstr>
      <vt:lpstr>悲剧原型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第一折</vt:lpstr>
      <vt:lpstr>PowerPoint 演示文稿</vt:lpstr>
      <vt:lpstr>第二折</vt:lpstr>
      <vt:lpstr>第三折</vt:lpstr>
      <vt:lpstr>第四折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许志勇</cp:lastModifiedBy>
  <cp:revision>1</cp:revision>
  <dcterms:created xsi:type="dcterms:W3CDTF">2019-03-29T00:50:00Z</dcterms:created>
  <dcterms:modified xsi:type="dcterms:W3CDTF">2019-03-29T00:50:01Z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2052-11.3.0.8513</vt:lpwstr>
  </property>
</Properties>
</file>