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timgsa.baidu.com/timg?image&amp;quality=80&amp;size=b9999_10000&amp;sec=1569731350697&amp;di=10d95853880a9030098df281d16be403&amp;imgtype=0&amp;src=http%3A%2F%2Fimg3.artron.net%2Fauction%2F2015%2Fart506935%2Fd%2Fart5069350193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5EFE3"/>
              </a:clrFrom>
              <a:clrTo>
                <a:srgbClr val="F5EF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" y="857864"/>
            <a:ext cx="9144777" cy="5142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1"/>
          <p:cNvGrpSpPr/>
          <p:nvPr/>
        </p:nvGrpSpPr>
        <p:grpSpPr bwMode="auto">
          <a:xfrm>
            <a:off x="58738" y="908050"/>
            <a:ext cx="1920875" cy="368300"/>
            <a:chOff x="58738" y="50800"/>
            <a:chExt cx="1920875" cy="367194"/>
          </a:xfrm>
        </p:grpSpPr>
        <p:sp>
          <p:nvSpPr>
            <p:cNvPr id="11" name="圆角矩形 10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791970" cy="367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</a:t>
              </a:r>
              <a:r>
                <a:rPr lang="zh-CN" altLang="en-US" b="1" dirty="0" smtClean="0">
                  <a:solidFill>
                    <a:schemeClr val="bg1"/>
                  </a:solidFill>
                  <a:latin typeface="宋体" panose="02010600030101010101" pitchFamily="2" charset="-122"/>
                </a:rPr>
                <a:t>语文下册</a:t>
              </a:r>
              <a:endParaRPr lang="zh-CN" altLang="en-US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7" name="TextBox 48"/>
          <p:cNvSpPr txBox="1"/>
          <p:nvPr/>
        </p:nvSpPr>
        <p:spPr>
          <a:xfrm>
            <a:off x="1864897" y="2420888"/>
            <a:ext cx="5414206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9</a:t>
            </a: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 </a:t>
            </a: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桃花源记</a:t>
            </a:r>
            <a:endParaRPr lang="zh-CN" altLang="en-US" sz="51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5" y="2276872"/>
            <a:ext cx="8208911" cy="30460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文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章（段落）省略的内容是什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么，请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补写出来。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文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章（段落）语言简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练，叙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事简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约，试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分析它在表达上有什么作用。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选文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多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处省略，请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找出一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例，并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简要分析。</a:t>
            </a:r>
            <a:endParaRPr lang="zh-CN" altLang="en-US" sz="24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502" y="1556792"/>
            <a:ext cx="3068469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四、考查形式</a:t>
            </a:r>
            <a:endParaRPr lang="zh-CN" altLang="en-US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24944"/>
            <a:ext cx="1512169" cy="2048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55776" y="1948036"/>
            <a:ext cx="6120680" cy="21228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答题模式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endParaRPr lang="zh-CN" altLang="en-US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文章（段落）对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       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内容省略了，没有详细叙述，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语言简练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，叙事简约，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笔法简洁而内涵丰富。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471513" y="1840299"/>
            <a:ext cx="8200975" cy="35623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2019·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湖南株洲）文章最后一句话有什么言外之意？请你把作者省略的涵义补写出来。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谢中书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书</a:t>
            </a:r>
            <a:b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陶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弘景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山川之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美，古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来共谈。高峰入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云，清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流见底。两岸石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壁，五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色交辉。青林翠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竹，四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时俱备。晓雾将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歇，猿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鸟乱鸣：夕日欲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颓，沉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鳞竞跃。实是欲界之仙都。自康乐以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来，未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复有能与其奇者。 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1"/>
          <p:cNvGrpSpPr/>
          <p:nvPr/>
        </p:nvGrpSpPr>
        <p:grpSpPr bwMode="auto">
          <a:xfrm>
            <a:off x="3700463" y="1196752"/>
            <a:ext cx="1743075" cy="642620"/>
            <a:chOff x="3406775" y="598488"/>
            <a:chExt cx="1743075" cy="642620"/>
          </a:xfrm>
        </p:grpSpPr>
        <p:sp>
          <p:nvSpPr>
            <p:cNvPr id="4" name="圆角矩形 3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真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题演练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637858" y="2708920"/>
            <a:ext cx="7868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例：文章的最后一句话表达了作者要像谢灵运那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样，陶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情怡乐于这美妙的山水之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中，抒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发了归隐林泉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趣。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2"/>
          <p:cNvSpPr txBox="1"/>
          <p:nvPr/>
        </p:nvSpPr>
        <p:spPr>
          <a:xfrm>
            <a:off x="679013" y="1844824"/>
            <a:ext cx="194421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【参考答案】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402" y="1488976"/>
            <a:ext cx="8194054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四、解释下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列标红的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词。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2402" y="2272804"/>
            <a:ext cx="8194054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武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陵人捕鱼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业        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便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船，从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入</a:t>
            </a:r>
            <a:endParaRPr lang="zh-CN" altLang="en-US" sz="2400" b="1" noProof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　不足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外人道也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土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地平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旷，屋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俨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见渔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人，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惊        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向所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志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不知有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汉，无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论魏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晋      未果，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病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终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55"/>
          <p:cNvGrpSpPr/>
          <p:nvPr/>
        </p:nvGrpSpPr>
        <p:grpSpPr>
          <a:xfrm>
            <a:off x="44054" y="837010"/>
            <a:ext cx="2007394" cy="521694"/>
            <a:chOff x="70" y="-63"/>
            <a:chExt cx="3161" cy="820"/>
          </a:xfrm>
        </p:grpSpPr>
        <p:sp>
          <p:nvSpPr>
            <p:cNvPr id="6" name="文本框 6"/>
            <p:cNvSpPr txBox="1"/>
            <p:nvPr/>
          </p:nvSpPr>
          <p:spPr>
            <a:xfrm>
              <a:off x="678" y="-63"/>
              <a:ext cx="2528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8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积累拓展</a:t>
              </a:r>
              <a:endParaRPr lang="zh-CN" altLang="en-US" sz="28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defRPr/>
              </a:pPr>
              <a:endParaRPr kumimoji="1" lang="zh-CN" altLang="en-US" sz="1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5207" y="1810885"/>
            <a:ext cx="8393586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动词，作为；介词，对。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动词，舍掉，读“</a:t>
            </a:r>
            <a:r>
              <a:rPr lang="en-US" altLang="zh-CN" sz="2400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shě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；名词，房屋，读“</a:t>
            </a:r>
            <a:r>
              <a:rPr lang="en-US" altLang="zh-CN" sz="2400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shè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副词，于是；副词，竟然，表示出乎意料。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动词，寻找；副词，不久。</a:t>
            </a:r>
            <a:endParaRPr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402" y="1488976"/>
            <a:ext cx="8194054" cy="1420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五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、古代汉语中有些词语在现代汉语中仍然使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用，但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是意思已经发生了变化。解释下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列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标红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词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语，注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意它们在句中的含义与现代汉语常用义的区别。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2996952"/>
            <a:ext cx="5601766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芳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，落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英缤纷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阡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陌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，鸡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犬相闻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率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妻子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邑人来此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境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，不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复出焉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不知有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汉，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魏晋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19223" y="1446684"/>
            <a:ext cx="8105554" cy="440753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鲜美：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颜色鲜艳美丽。现代汉语中指食物味道好。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交通：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交错相通。现代汉语中是各种交通运输和邮电事业的总称。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妻子：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妻子和儿女。现代汉语中是对已婚男子的配偶的称呼。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绝境：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与人世隔绝的地方。现代汉语中指没有出路的境地。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不要说，更不必说。现代汉语中是连词，表示在任何条件下结果都不会改变。</a:t>
            </a:r>
            <a:endParaRPr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988840"/>
            <a:ext cx="8568952" cy="3415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古今异义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①先判断词语在古汉语中有几种含义。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②具体分析词语在古汉语和现代汉语不同语句中的含义。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③再进一步分析词语的古今差异的种类。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 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词义扩大、缩小、转移、弱化、强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化；感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情色彩变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化；名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称说法改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变；古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褒今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贬；古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贬今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褒；改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音变意。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1"/>
          <p:cNvGrpSpPr/>
          <p:nvPr/>
        </p:nvGrpSpPr>
        <p:grpSpPr bwMode="auto">
          <a:xfrm>
            <a:off x="3700463" y="1268760"/>
            <a:ext cx="1743075" cy="642620"/>
            <a:chOff x="3406775" y="598488"/>
            <a:chExt cx="1743075" cy="642620"/>
          </a:xfrm>
        </p:grpSpPr>
        <p:sp>
          <p:nvSpPr>
            <p:cNvPr id="4" name="圆角矩形 3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方法拓展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471513" y="1792674"/>
            <a:ext cx="8200975" cy="41541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2019·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湖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南永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州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）解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释下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列词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语的古今意义。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【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甲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】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自劳军，至霸上及棘门军，直驰入，将以下骑送迎。已而之细柳军，军士吏被甲，锐兵刃，彀弓弩，持满。天子先驱至，不得入。先驱曰：“天子且至！”军门都尉曰：“将军令曰：‘军中闻将军令，不闻天子之诏’。”居无何，上至，又不得入。于是上乃使使持节诏将军：“吾欲入劳军。”亚夫乃传言开壁门。壁门士吏谓从属车骑曰：“将军约，军中不得驰驱。”于是天子乃按辔徐行。至营，将军亚夫持兵揖曰：“介胄之士不拜，请以军礼见。”天子为动，改容式车，使人称谢：“皇帝敬劳将军。”成礼而去。（节选自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史记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1"/>
          <p:cNvGrpSpPr/>
          <p:nvPr/>
        </p:nvGrpSpPr>
        <p:grpSpPr bwMode="auto">
          <a:xfrm>
            <a:off x="3700463" y="1196752"/>
            <a:ext cx="1743075" cy="642620"/>
            <a:chOff x="3406775" y="598488"/>
            <a:chExt cx="1743075" cy="642620"/>
          </a:xfrm>
        </p:grpSpPr>
        <p:sp>
          <p:nvSpPr>
            <p:cNvPr id="4" name="圆角矩形 3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真</a:t>
              </a:r>
              <a:r>
                <a:rPr lang="zh-CN" altLang="en-US" sz="28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题演练</a:t>
              </a:r>
              <a:endParaRPr lang="zh-CN" altLang="en-US" sz="28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512" y="1584179"/>
            <a:ext cx="8856984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</a:pPr>
            <a:r>
              <a:rPr lang="zh-CN" altLang="en-US" sz="2400" b="1" strike="noStrike" noProof="1" smtClean="0">
                <a:latin typeface="宋体" panose="02010600030101010101" pitchFamily="2" charset="-122"/>
                <a:ea typeface="宋体" panose="02010600030101010101" pitchFamily="2" charset="-122"/>
              </a:rPr>
              <a:t>一、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在读懂课文的基础上，简要讲述这个故事，并背诵全文。</a:t>
            </a:r>
            <a:endParaRPr lang="zh-CN" altLang="en-US" sz="24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55"/>
          <p:cNvGrpSpPr/>
          <p:nvPr/>
        </p:nvGrpSpPr>
        <p:grpSpPr>
          <a:xfrm>
            <a:off x="44054" y="837010"/>
            <a:ext cx="2007394" cy="521694"/>
            <a:chOff x="70" y="-63"/>
            <a:chExt cx="3161" cy="820"/>
          </a:xfrm>
        </p:grpSpPr>
        <p:sp>
          <p:nvSpPr>
            <p:cNvPr id="7" name="文本框 6"/>
            <p:cNvSpPr txBox="1"/>
            <p:nvPr/>
          </p:nvSpPr>
          <p:spPr>
            <a:xfrm>
              <a:off x="678" y="-63"/>
              <a:ext cx="2528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</a:rPr>
                <a:t>思考探究</a:t>
              </a:r>
              <a:endParaRPr lang="zh-CN" altLang="en-US" sz="2800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defRPr/>
              </a:pPr>
              <a:endParaRPr kumimoji="1" lang="zh-CN" altLang="en-US" sz="100" strike="noStrike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714348" y="2063979"/>
            <a:ext cx="7786742" cy="3448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我是武陵郡的渔人，那天，我顺着溪水打鱼，忽然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（遇见桃花源）</a:t>
            </a:r>
            <a:endParaRPr lang="zh-CN" altLang="en-US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我是桃源中人，还记得那天一个渔人突然闯入我们村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（探访桃花源）</a:t>
            </a:r>
            <a:endParaRPr lang="zh-CN" altLang="en-US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我是武陵郡太守，有一天一个渔人来到堂上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 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（再寻桃花源）</a:t>
            </a:r>
            <a:endParaRPr lang="zh-CN" altLang="en-US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471513" y="1484784"/>
            <a:ext cx="8200975" cy="230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【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乙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】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李将军广者，陇西成纪人也。广家世世受射。广廉，得赏赐辄分其麾下，饮食与士共之。广之将兵，乏绝之处见水，士卒不尽饮，广不近水，士卒不尽食，广不尝食。宽缓不苛，士以此爱乐为用。其射，见敌急，非在数十步之内，度不中不发，发即应弦而倒。（节选自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史记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7258" y="3938143"/>
            <a:ext cx="8200975" cy="14204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解释词语。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）军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士吏被甲  被：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（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）居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无何，上至    上：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）吾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欲入劳军  劳： 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）广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不尝食        尝：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637858" y="2492896"/>
            <a:ext cx="78682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）被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：古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义，同“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披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”，穿着；今义，被子，被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：古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义，皇上；今义，上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）劳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：古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义，慰问；今义，劳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）尝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：古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义，曾经；今义，尝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2"/>
          <p:cNvSpPr txBox="1"/>
          <p:nvPr/>
        </p:nvSpPr>
        <p:spPr>
          <a:xfrm>
            <a:off x="679013" y="1844824"/>
            <a:ext cx="194421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【参考答案】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402" y="1488976"/>
            <a:ext cx="8194054" cy="1420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六、结合课文及下面节引的</a:t>
            </a:r>
            <a:r>
              <a:rPr lang="en-US" altLang="zh-CN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桃花源诗</a:t>
            </a:r>
            <a:r>
              <a:rPr lang="en-US" altLang="zh-CN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中的诗句，讨论： “世外桃源”有哪些吸引人的地方？作者借桃花源表达了怎样的社会理想？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55714" y="2992884"/>
            <a:ext cx="3788494" cy="3743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相命肆农耕，日入从所憩。 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桑竹垂余荫，菽稷随时艺。 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春蚕收长丝，秋熟靡王税。 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荒路暧交通，鸡犬互鸣吠。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俎豆犹古法，衣裳无新制。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童孺纵行歌，斑白欢游诣。</a:t>
            </a:r>
            <a:endParaRPr lang="zh-CN" altLang="en-US" sz="24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1740872"/>
            <a:ext cx="8286808" cy="34150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“世外桃源”吸引人的地方：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这里景色优美，土地肥沃，物产丰富，风俗淳朴，社会平等，没有战乱、压迫和苛捐杂税，人们自食其力，生活和美安乐。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作者虚构了一个与黑暗现实社会相对立的世外桃源，寄托了自己对社会及政治的美好理想，表达了自己反对剥削压迫、反对战乱的愿望，也反映了当时人民的美好愿望。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5800" y="1411635"/>
            <a:ext cx="817240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二、桃花林的景色和桃花源中的景象各有不同。默读课文前两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段，想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象其中的画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面，说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说这些画面给你的感受。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3547" y="2786081"/>
            <a:ext cx="8174653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桃花林的景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前流淌着的是一条清澈的小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溪，溪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水两边是大片美丽的桃花林。林里绿草如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茵，芬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芳馥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郁，株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株桃树像娇艳的少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女，柔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臂细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腰，随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风轻扬的花瓣如同漫天春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雨，纷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繁美丽。 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4816" y="1844824"/>
            <a:ext cx="8174653" cy="2120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桃花源中的景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地平整宽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阔，房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屋整齐有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序，一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丛从翠竹迪风摇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曳，一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排排桑树伸展出绿油油的枝叶。往前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走，那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映着天光的田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地，纵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横交错的小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径，一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直蔓延到黛绿的山下。远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处，白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墙灰瓦的村落上空炊烟缭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绕，一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阵阵孩童的嬉闹声传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望天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空，天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是那样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蓝，白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云悠悠地飘着。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97548" y="4328522"/>
            <a:ext cx="614890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好、宁静、温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暖，是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理想中的家园。</a:t>
            </a: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402" y="1407443"/>
            <a:ext cx="8194054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三、本文笔法简洁而内涵丰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富，试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依据课文内容回答问题。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2402" y="1907307"/>
            <a:ext cx="8194054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人一一为具言所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闻，皆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叹惋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渔人“具言”的是什么？桃花源中人为什么“叹惋”？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2402" y="2934469"/>
            <a:ext cx="8194054" cy="2749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人“具言”的内容是桃花源外社会的状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况，朝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代不断更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替，战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争连年不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断，赋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税徭役繁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重，民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生，百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姓流离失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所，灾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难深重。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桃花源中人“叹惋”的原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因：桃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花源中的人们生活安定、富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足，所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以桃花源中的人们感慨外面的世事变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迁，对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遭受战争祸害的百姓深表同情。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402" y="1656187"/>
            <a:ext cx="819405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诣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太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守，说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如此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。（这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句话中的“如此”包括哪些内容？如果把这些内容一一写出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来，表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达效果会有什么不同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？）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2402" y="3076430"/>
            <a:ext cx="8194054" cy="17532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“如此”包含渔夫自“缘溪行”直到“处处志之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入而出的所经历和见到的种种。此处若再一一写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出，就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会导致文章前后内容重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复，拖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沓冗长。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3" y="2949327"/>
            <a:ext cx="6408711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文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言文追求语言的简练传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神，在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行文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中常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有省略现象出现。如果对这些省略之处加以关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注，读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出的不只是字面句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意，更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可能会由此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进入文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章深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处，读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懂作者蕴藏在言语深处的奥秘。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61522" y="1859682"/>
            <a:ext cx="1605280" cy="521970"/>
          </a:xfrm>
          <a:prstGeom prst="rect">
            <a:avLst/>
          </a:prstGeom>
          <a:ln w="15875">
            <a:noFill/>
            <a:prstDash val="sysDot"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省略不略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4" name="组合 1"/>
          <p:cNvGrpSpPr/>
          <p:nvPr/>
        </p:nvGrpSpPr>
        <p:grpSpPr bwMode="auto">
          <a:xfrm>
            <a:off x="3890736" y="1201058"/>
            <a:ext cx="1362529" cy="642620"/>
            <a:chOff x="3406775" y="598488"/>
            <a:chExt cx="1362529" cy="642620"/>
          </a:xfrm>
        </p:grpSpPr>
        <p:sp>
          <p:nvSpPr>
            <p:cNvPr id="5" name="圆角矩形 4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362529" cy="6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命题点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20502" y="2276872"/>
            <a:ext cx="3068469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一、何为省略不略</a:t>
            </a:r>
            <a:endParaRPr lang="zh-CN" altLang="en-US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0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08303" y="3424068"/>
            <a:ext cx="1512169" cy="2048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5" y="2229247"/>
            <a:ext cx="8208911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省</a:t>
            </a:r>
            <a:r>
              <a:rPr lang="zh-CN" altLang="en-US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略句子成分。</a:t>
            </a:r>
            <a:endParaRPr lang="zh-CN" altLang="en-US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（村中人）见渔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人，乃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大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惊，问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（渔人）所从来。（渔人）具答之。（村人）便要（渔人）还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家，设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酒杀鸡作食。 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省</a:t>
            </a:r>
            <a:r>
              <a:rPr lang="zh-CN" altLang="en-US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略问答内容。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问今是何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世，乃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不知有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汉，无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论魏晋。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运</a:t>
            </a:r>
            <a:r>
              <a:rPr lang="zh-CN" altLang="en-US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用指示代</a:t>
            </a: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词，避</a:t>
            </a:r>
            <a:r>
              <a:rPr lang="zh-CN" altLang="en-US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免重复前文内容。</a:t>
            </a:r>
            <a:endParaRPr lang="zh-CN" altLang="en-US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诣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太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守，说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如此。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502" y="1556792"/>
            <a:ext cx="3068469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二、省略不略的方式</a:t>
            </a:r>
            <a:endParaRPr lang="zh-CN" altLang="en-US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7784" y="2876743"/>
            <a:ext cx="561662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语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言简练生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动，叙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事简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约，意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蕴不减。笔法简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洁，看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似平淡却内涵丰富。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502" y="1556792"/>
            <a:ext cx="3068469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三、省略不略的作用</a:t>
            </a:r>
            <a:endParaRPr lang="zh-CN" altLang="en-US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24944"/>
            <a:ext cx="1512169" cy="2048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2788</Words>
  <Application>WPS 演示</Application>
  <PresentationFormat>在屏幕上显示</PresentationFormat>
  <Paragraphs>136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Kaiti SC</vt:lpstr>
      <vt:lpstr>MingLiU</vt:lpstr>
      <vt:lpstr>黑体</vt:lpstr>
      <vt:lpstr>楷体</vt:lpstr>
      <vt:lpstr>微软雅黑</vt:lpstr>
      <vt:lpstr>Arial Unicode MS</vt:lpstr>
      <vt:lpstr>汉语拼音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56</cp:revision>
  <dcterms:created xsi:type="dcterms:W3CDTF">2017-03-15T04:23:00Z</dcterms:created>
  <dcterms:modified xsi:type="dcterms:W3CDTF">2019-11-13T03:56:37Z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