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5" r:id="rId2"/>
    <p:sldId id="314" r:id="rId3"/>
    <p:sldId id="315" r:id="rId4"/>
    <p:sldId id="317" r:id="rId5"/>
    <p:sldId id="316" r:id="rId6"/>
    <p:sldId id="318" r:id="rId7"/>
    <p:sldId id="320" r:id="rId8"/>
    <p:sldId id="352" r:id="rId9"/>
    <p:sldId id="353" r:id="rId10"/>
    <p:sldId id="278" r:id="rId11"/>
    <p:sldId id="296" r:id="rId12"/>
    <p:sldId id="294" r:id="rId13"/>
    <p:sldId id="297" r:id="rId14"/>
    <p:sldId id="299" r:id="rId15"/>
    <p:sldId id="365" r:id="rId16"/>
    <p:sldId id="300" r:id="rId17"/>
    <p:sldId id="366" r:id="rId18"/>
    <p:sldId id="276" r:id="rId19"/>
    <p:sldId id="302" r:id="rId20"/>
    <p:sldId id="303" r:id="rId21"/>
    <p:sldId id="305" r:id="rId22"/>
    <p:sldId id="306" r:id="rId23"/>
    <p:sldId id="342" r:id="rId24"/>
    <p:sldId id="350" r:id="rId25"/>
    <p:sldId id="351" r:id="rId26"/>
    <p:sldId id="268" r:id="rId27"/>
    <p:sldId id="354" r:id="rId28"/>
    <p:sldId id="272" r:id="rId29"/>
    <p:sldId id="359" r:id="rId30"/>
    <p:sldId id="360" r:id="rId31"/>
    <p:sldId id="362" r:id="rId32"/>
    <p:sldId id="363" r:id="rId33"/>
    <p:sldId id="364" r:id="rId34"/>
    <p:sldId id="355" r:id="rId35"/>
    <p:sldId id="356" r:id="rId36"/>
    <p:sldId id="357" r:id="rId37"/>
    <p:sldId id="358" r:id="rId38"/>
    <p:sldId id="273" r:id="rId39"/>
    <p:sldId id="274" r:id="rId40"/>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80" d="100"/>
          <a:sy n="80" d="100"/>
        </p:scale>
        <p:origin x="-84" y="-78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C9465398-2367-46F4-9A52-4D8E4FE5D998}" type="datetimeFigureOut">
              <a:rPr lang="zh-CN" altLang="en-US"/>
              <a:pPr>
                <a:defRPr/>
              </a:pPr>
              <a:t>2019-4-1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81812F61-1566-4101-B75B-1F6B3FC036E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noTextEdit="1"/>
          </p:cNvSpPr>
          <p:nvPr>
            <p:ph type="sldImg"/>
          </p:nvPr>
        </p:nvSpPr>
        <p:spPr bwMode="auto">
          <a:noFill/>
          <a:ln>
            <a:solidFill>
              <a:srgbClr val="000000"/>
            </a:solidFill>
            <a:miter lim="800000"/>
            <a:headEnd/>
            <a:tailEnd/>
          </a:ln>
        </p:spPr>
      </p:sp>
      <p:sp>
        <p:nvSpPr>
          <p:cNvPr id="45058" name="备注占位符 2"/>
          <p:cNvSpPr>
            <a:spLocks noGrp="1"/>
          </p:cNvSpPr>
          <p:nvPr>
            <p:ph type="body"/>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5059" name="页眉占位符 3"/>
          <p:cNvSpPr>
            <a:spLocks noGrp="1"/>
          </p:cNvSpPr>
          <p:nvPr>
            <p:ph type="hdr" sz="quarter"/>
          </p:nvPr>
        </p:nvSpPr>
        <p:spPr bwMode="auto">
          <a:xfrm>
            <a:off x="0" y="0"/>
            <a:ext cx="2971800" cy="457200"/>
          </a:xfrm>
          <a:noFill/>
          <a:ln>
            <a:miter lim="800000"/>
            <a:headEnd/>
            <a:tailEnd/>
          </a:ln>
        </p:spPr>
        <p:txBody>
          <a:bodyPr wrap="square" numCol="1" anchor="t" anchorCtr="0" compatLnSpc="1">
            <a:prstTxWarp prst="textNoShape">
              <a:avLst/>
            </a:prstTxWarp>
          </a:bodyPr>
          <a:lstStyle/>
          <a:p>
            <a:pPr fontAlgn="base">
              <a:spcBef>
                <a:spcPct val="0"/>
              </a:spcBef>
              <a:spcAft>
                <a:spcPct val="0"/>
              </a:spcAft>
            </a:pPr>
            <a:r>
              <a:rPr lang="zh-CN" altLang="en-US" smtClean="0">
                <a:latin typeface="Arial" charset="0"/>
              </a:rPr>
              <a:t>状元成才路</a:t>
            </a:r>
          </a:p>
        </p:txBody>
      </p:sp>
      <p:sp>
        <p:nvSpPr>
          <p:cNvPr id="45060" name="页脚占位符 4"/>
          <p:cNvSpPr>
            <a:spLocks noGrp="1"/>
          </p:cNvSpPr>
          <p:nvPr>
            <p:ph type="ftr" sz="quarter" idx="4"/>
          </p:nvPr>
        </p:nvSpPr>
        <p:spPr bwMode="auto">
          <a:xfrm>
            <a:off x="0" y="8685213"/>
            <a:ext cx="2971800" cy="4572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zh-CN" altLang="en-US" smtClean="0">
                <a:latin typeface="Arial" charset="0"/>
              </a:rPr>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390C792-CEBE-4C36-8608-48C14B356522}" type="datetimeFigureOut">
              <a:rPr lang="zh-CN" altLang="en-US"/>
              <a:pPr>
                <a:defRPr/>
              </a:pPr>
              <a:t>2019-4-1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A9399AA-BA25-4F26-80AA-7627F592B1BE}"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A6B891B-01AE-4947-B105-FCE25B61489F}" type="datetimeFigureOut">
              <a:rPr lang="zh-CN" altLang="en-US"/>
              <a:pPr>
                <a:defRPr/>
              </a:pPr>
              <a:t>2019-4-1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7E7A71-3BE1-49BB-B7D6-EDBED110EEF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348AF3A-08C9-42A4-84AC-711B3D782C67}" type="datetimeFigureOut">
              <a:rPr lang="zh-CN" altLang="en-US"/>
              <a:pPr>
                <a:defRPr/>
              </a:pPr>
              <a:t>2019-4-1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D23C57-2259-4233-B833-D70996A2745F}"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lvl1pPr fontAlgn="base">
              <a:defRPr noProof="1">
                <a:latin typeface="Arial" panose="020B0604020202020204" pitchFamily="34" charset="0"/>
              </a:defRPr>
            </a:lvl1pPr>
          </a:lstStyle>
          <a:p>
            <a:pPr>
              <a:defRPr/>
            </a:pPr>
            <a:endParaRPr lang="zh-CN" altLang="en-US"/>
          </a:p>
        </p:txBody>
      </p:sp>
      <p:sp>
        <p:nvSpPr>
          <p:cNvPr id="6" name="页脚占位符 5"/>
          <p:cNvSpPr>
            <a:spLocks noGrp="1"/>
          </p:cNvSpPr>
          <p:nvPr>
            <p:ph type="ftr" sz="quarter" idx="11"/>
          </p:nvPr>
        </p:nvSpPr>
        <p:spPr/>
        <p:txBody>
          <a:bodyPr/>
          <a:lstStyle>
            <a:lvl1pPr fontAlgn="base">
              <a:defRPr noProof="1">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defRPr noProof="1" dirty="0">
                <a:latin typeface="Arial" panose="020B0604020202020204" pitchFamily="34" charset="0"/>
              </a:defRPr>
            </a:lvl1pPr>
          </a:lstStyle>
          <a:p>
            <a:pPr>
              <a:defRPr/>
            </a:pPr>
            <a:fld id="{C664CEA7-AFEE-4B89-A9EF-90643F9AF68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BE0752B-0FEE-463A-B356-B67410CFA96D}" type="datetimeFigureOut">
              <a:rPr lang="zh-CN" altLang="en-US"/>
              <a:pPr>
                <a:defRPr/>
              </a:pPr>
              <a:t>2019-4-1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8397C2D-8E93-451F-BDFC-F2F54E18A5A2}"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E8B6D0E-1F71-43BE-AA4C-D6235A0192B3}" type="datetimeFigureOut">
              <a:rPr lang="zh-CN" altLang="en-US"/>
              <a:pPr>
                <a:defRPr/>
              </a:pPr>
              <a:t>2019-4-1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541E373-1C83-4D9A-A524-A025AADC9D4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7A26E78-446D-46AD-AB42-16B59E73FD34}" type="datetimeFigureOut">
              <a:rPr lang="zh-CN" altLang="en-US"/>
              <a:pPr>
                <a:defRPr/>
              </a:pPr>
              <a:t>2019-4-1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860664C-350E-4561-A533-536A1254424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0E96164-0168-4FF7-8ABF-E47D73E1710F}" type="datetimeFigureOut">
              <a:rPr lang="zh-CN" altLang="en-US"/>
              <a:pPr>
                <a:defRPr/>
              </a:pPr>
              <a:t>2019-4-1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43764BF-6A76-43B7-B887-163FE5255067}"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5B24057-EA0D-4836-8E88-046496FE0465}" type="datetimeFigureOut">
              <a:rPr lang="zh-CN" altLang="en-US"/>
              <a:pPr>
                <a:defRPr/>
              </a:pPr>
              <a:t>2019-4-1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84E5CE1-1E2F-4C0F-9B8F-32C33A61CD7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9211144-42F1-4C22-B396-998DBA0381FB}" type="datetimeFigureOut">
              <a:rPr lang="zh-CN" altLang="en-US"/>
              <a:pPr>
                <a:defRPr/>
              </a:pPr>
              <a:t>2019-4-1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CBE7676-6DB7-431F-A76D-428AE5D5AA8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EC9CC9F-27C5-43CF-B6C2-9B5AAE864621}" type="datetimeFigureOut">
              <a:rPr lang="zh-CN" altLang="en-US"/>
              <a:pPr>
                <a:defRPr/>
              </a:pPr>
              <a:t>2019-4-1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DEF0B11-F318-4BF3-8E3A-5B9E00BBA20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EA4A5E6-1771-411D-B86B-C3B4F611511F}" type="datetimeFigureOut">
              <a:rPr lang="zh-CN" altLang="en-US"/>
              <a:pPr>
                <a:defRPr/>
              </a:pPr>
              <a:t>2019-4-1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2C117F1-F4A7-4D55-A4D8-47AF9BBEA420}"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08A3A6E5-07DF-442B-A0BC-975A8DF251CE}" type="datetimeFigureOut">
              <a:rPr lang="zh-CN" altLang="en-US"/>
              <a:pPr>
                <a:defRPr/>
              </a:pPr>
              <a:t>2019-4-1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34330183-4657-426E-88BC-165D97552F3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charset="-122"/>
        </a:defRPr>
      </a:lvl2pPr>
      <a:lvl3pPr algn="l" rtl="0" fontAlgn="base">
        <a:lnSpc>
          <a:spcPct val="90000"/>
        </a:lnSpc>
        <a:spcBef>
          <a:spcPct val="0"/>
        </a:spcBef>
        <a:spcAft>
          <a:spcPct val="0"/>
        </a:spcAft>
        <a:defRPr sz="4400">
          <a:solidFill>
            <a:schemeClr val="tx1"/>
          </a:solidFill>
          <a:latin typeface="Calibri Light"/>
          <a:ea typeface="宋体" charset="-122"/>
        </a:defRPr>
      </a:lvl3pPr>
      <a:lvl4pPr algn="l" rtl="0" fontAlgn="base">
        <a:lnSpc>
          <a:spcPct val="90000"/>
        </a:lnSpc>
        <a:spcBef>
          <a:spcPct val="0"/>
        </a:spcBef>
        <a:spcAft>
          <a:spcPct val="0"/>
        </a:spcAft>
        <a:defRPr sz="4400">
          <a:solidFill>
            <a:schemeClr val="tx1"/>
          </a:solidFill>
          <a:latin typeface="Calibri Light"/>
          <a:ea typeface="宋体" charset="-122"/>
        </a:defRPr>
      </a:lvl4pPr>
      <a:lvl5pPr algn="l" rtl="0" fontAlgn="base">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4" descr="SHFQ058"/>
          <p:cNvPicPr>
            <a:picLocks noChangeAspect="1"/>
          </p:cNvPicPr>
          <p:nvPr/>
        </p:nvPicPr>
        <p:blipFill>
          <a:blip r:embed="rId2">
            <a:lum bright="6000" contrast="12000"/>
          </a:blip>
          <a:srcRect/>
          <a:stretch>
            <a:fillRect/>
          </a:stretch>
        </p:blipFill>
        <p:spPr bwMode="auto">
          <a:xfrm>
            <a:off x="-31750" y="-25400"/>
            <a:ext cx="12172950" cy="6908800"/>
          </a:xfrm>
          <a:prstGeom prst="rect">
            <a:avLst/>
          </a:prstGeom>
          <a:noFill/>
          <a:ln w="9525">
            <a:noFill/>
            <a:miter lim="800000"/>
            <a:headEnd/>
            <a:tailEnd/>
          </a:ln>
        </p:spPr>
      </p:pic>
      <p:sp>
        <p:nvSpPr>
          <p:cNvPr id="10242" name="Text Box 5"/>
          <p:cNvSpPr txBox="1">
            <a:spLocks noChangeArrowheads="1"/>
          </p:cNvSpPr>
          <p:nvPr/>
        </p:nvSpPr>
        <p:spPr bwMode="auto">
          <a:xfrm>
            <a:off x="2135188" y="5332413"/>
            <a:ext cx="3128962" cy="984250"/>
          </a:xfrm>
          <a:prstGeom prst="rect">
            <a:avLst/>
          </a:prstGeom>
          <a:noFill/>
          <a:ln w="9525">
            <a:noFill/>
            <a:miter lim="800000"/>
            <a:headEnd/>
            <a:tailEnd/>
          </a:ln>
        </p:spPr>
        <p:txBody>
          <a:bodyPr wrap="none">
            <a:spAutoFit/>
          </a:bodyPr>
          <a:lstStyle/>
          <a:p>
            <a:r>
              <a:rPr lang="zh-CN" altLang="en-US" sz="5800">
                <a:solidFill>
                  <a:schemeClr val="bg1"/>
                </a:solidFill>
                <a:latin typeface="Times New Roman" pitchFamily="18" charset="0"/>
                <a:ea typeface="华文行楷" pitchFamily="2" charset="-122"/>
              </a:rPr>
              <a:t>利奥波德</a:t>
            </a:r>
          </a:p>
        </p:txBody>
      </p:sp>
      <p:sp>
        <p:nvSpPr>
          <p:cNvPr id="43013" name="文本框 43012"/>
          <p:cNvSpPr txBox="1"/>
          <p:nvPr/>
        </p:nvSpPr>
        <p:spPr>
          <a:xfrm>
            <a:off x="3359150" y="405130"/>
            <a:ext cx="5840730" cy="1568450"/>
          </a:xfrm>
          <a:prstGeom prst="rect">
            <a:avLst/>
          </a:prstGeom>
          <a:noFill/>
          <a:ln w="9525">
            <a:noFill/>
          </a:ln>
        </p:spPr>
        <p:txBody>
          <a:bodyPr>
            <a:spAutoFit/>
            <a:scene3d>
              <a:camera prst="orthographicFront"/>
              <a:lightRig rig="threePt" dir="t"/>
            </a:scene3d>
          </a:bodyPr>
          <a:lstStyle/>
          <a:p>
            <a:pPr fontAlgn="auto">
              <a:spcBef>
                <a:spcPts val="0"/>
              </a:spcBef>
              <a:spcAft>
                <a:spcPts val="0"/>
              </a:spcAft>
              <a:buClr>
                <a:schemeClr val="bg1"/>
              </a:buClr>
              <a:defRPr/>
            </a:pPr>
            <a:r>
              <a:rPr lang="zh-CN" altLang="en-US" sz="9600" noProof="1">
                <a:solidFill>
                  <a:srgbClr val="FFFF00"/>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pitchFamily="2" charset="-122"/>
              </a:rPr>
              <a:t>大雁归来</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additive="base">
                                        <p:cTn id="7" dur="500" fill="hold"/>
                                        <p:tgtEl>
                                          <p:spTgt spid="43013"/>
                                        </p:tgtEl>
                                        <p:attrNameLst>
                                          <p:attrName>ppt_x</p:attrName>
                                        </p:attrNameLst>
                                      </p:cBhvr>
                                      <p:tavLst>
                                        <p:tav tm="0">
                                          <p:val>
                                            <p:strVal val="#ppt_x"/>
                                          </p:val>
                                        </p:tav>
                                        <p:tav tm="100000">
                                          <p:val>
                                            <p:strVal val="#ppt_x"/>
                                          </p:val>
                                        </p:tav>
                                      </p:tavLst>
                                    </p:anim>
                                    <p:anim calcmode="lin" valueType="num">
                                      <p:cBhvr additive="base">
                                        <p:cTn id="8"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2"/>
                                        </p:tgtEl>
                                        <p:attrNameLst>
                                          <p:attrName>style.visibility</p:attrName>
                                        </p:attrNameLst>
                                      </p:cBhvr>
                                      <p:to>
                                        <p:strVal val="visible"/>
                                      </p:to>
                                    </p:set>
                                    <p:anim calcmode="lin" valueType="num">
                                      <p:cBhvr additive="base">
                                        <p:cTn id="13" dur="500" fill="hold"/>
                                        <p:tgtEl>
                                          <p:spTgt spid="10242"/>
                                        </p:tgtEl>
                                        <p:attrNameLst>
                                          <p:attrName>ppt_x</p:attrName>
                                        </p:attrNameLst>
                                      </p:cBhvr>
                                      <p:tavLst>
                                        <p:tav tm="0">
                                          <p:val>
                                            <p:strVal val="#ppt_x"/>
                                          </p:val>
                                        </p:tav>
                                        <p:tav tm="100000">
                                          <p:val>
                                            <p:strVal val="#ppt_x"/>
                                          </p:val>
                                        </p:tav>
                                      </p:tavLst>
                                    </p:anim>
                                    <p:anim calcmode="lin" valueType="num">
                                      <p:cBhvr additive="base">
                                        <p:cTn id="14"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矩形 10248"/>
          <p:cNvSpPr/>
          <p:nvPr/>
        </p:nvSpPr>
        <p:spPr>
          <a:xfrm>
            <a:off x="3622675" y="60326"/>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en-US"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读读写写</a:t>
            </a:r>
          </a:p>
        </p:txBody>
      </p:sp>
      <p:sp>
        <p:nvSpPr>
          <p:cNvPr id="12390" name="Text Box 3"/>
          <p:cNvSpPr txBox="1"/>
          <p:nvPr/>
        </p:nvSpPr>
        <p:spPr>
          <a:xfrm>
            <a:off x="331788" y="933450"/>
            <a:ext cx="11693525" cy="5170488"/>
          </a:xfrm>
          <a:prstGeom prst="rect">
            <a:avLst/>
          </a:prstGeom>
          <a:noFill/>
          <a:ln w="9525">
            <a:noFill/>
          </a:ln>
        </p:spPr>
        <p:txBody>
          <a:bodyPr>
            <a:spAutoFit/>
          </a:bodyPr>
          <a:lstStyle/>
          <a:p>
            <a:pPr fontAlgn="auto">
              <a:lnSpc>
                <a:spcPct val="150000"/>
              </a:lnSpc>
              <a:spcBef>
                <a:spcPts val="0"/>
              </a:spcBef>
              <a:spcAft>
                <a:spcPts val="0"/>
              </a:spcAft>
              <a:defRPr/>
            </a:pPr>
            <a:r>
              <a:rPr lang="zh-CN" altLang="en-US" sz="2800" b="1" dirty="0">
                <a:latin typeface="楷体" panose="02010609060101010101" pitchFamily="49" charset="-122"/>
                <a:ea typeface="楷体" panose="02010609060101010101" pitchFamily="49" charset="-122"/>
              </a:rPr>
              <a:t> </a:t>
            </a:r>
            <a:r>
              <a:rPr lang="zh-CN" altLang="en-US" sz="3600" b="1" dirty="0">
                <a:latin typeface="+mn-ea"/>
                <a:ea typeface="+mn-ea"/>
              </a:rPr>
              <a:t>雾</a:t>
            </a:r>
            <a:r>
              <a:rPr lang="zh-CN" altLang="en-US" sz="3600" b="1" dirty="0">
                <a:solidFill>
                  <a:srgbClr val="FF0000"/>
                </a:solidFill>
                <a:latin typeface="+mn-ea"/>
                <a:ea typeface="+mn-ea"/>
              </a:rPr>
              <a:t>霭</a:t>
            </a:r>
            <a:r>
              <a:rPr lang="zh-CN" altLang="en-US" sz="3600" b="1" dirty="0">
                <a:latin typeface="+mn-ea"/>
                <a:ea typeface="+mn-ea"/>
              </a:rPr>
              <a:t>（       ）   </a:t>
            </a:r>
            <a:r>
              <a:rPr lang="zh-CN" altLang="en-US" sz="3600" b="1" dirty="0">
                <a:solidFill>
                  <a:srgbClr val="FF0000"/>
                </a:solidFill>
                <a:latin typeface="+mn-ea"/>
                <a:ea typeface="+mn-ea"/>
              </a:rPr>
              <a:t>缄</a:t>
            </a:r>
            <a:r>
              <a:rPr lang="zh-CN" altLang="en-US" sz="3600" b="1" dirty="0">
                <a:latin typeface="+mn-ea"/>
                <a:ea typeface="+mn-ea"/>
              </a:rPr>
              <a:t>默（       ）   迁</a:t>
            </a:r>
            <a:r>
              <a:rPr lang="zh-CN" altLang="en-US" sz="3600" b="1" dirty="0">
                <a:solidFill>
                  <a:srgbClr val="FF0000"/>
                </a:solidFill>
                <a:latin typeface="+mn-ea"/>
                <a:ea typeface="+mn-ea"/>
              </a:rPr>
              <a:t>徙</a:t>
            </a:r>
            <a:r>
              <a:rPr lang="zh-CN" altLang="en-US" sz="3600" b="1" dirty="0">
                <a:latin typeface="+mn-ea"/>
                <a:ea typeface="+mn-ea"/>
              </a:rPr>
              <a:t>（      ）</a:t>
            </a:r>
            <a:endParaRPr lang="en-US" altLang="zh-CN" sz="3600" b="1" dirty="0">
              <a:latin typeface="+mn-ea"/>
              <a:ea typeface="+mn-ea"/>
            </a:endParaRPr>
          </a:p>
          <a:p>
            <a:pPr fontAlgn="auto">
              <a:lnSpc>
                <a:spcPct val="150000"/>
              </a:lnSpc>
              <a:spcBef>
                <a:spcPts val="0"/>
              </a:spcBef>
              <a:spcAft>
                <a:spcPts val="0"/>
              </a:spcAft>
              <a:defRPr/>
            </a:pPr>
            <a:r>
              <a:rPr lang="en-US" altLang="zh-CN" sz="3600" b="1" dirty="0">
                <a:latin typeface="+mn-ea"/>
                <a:ea typeface="+mn-ea"/>
              </a:rPr>
              <a:t> </a:t>
            </a:r>
            <a:r>
              <a:rPr lang="zh-CN" altLang="en-US" sz="3600" b="1" dirty="0">
                <a:solidFill>
                  <a:srgbClr val="FF0000"/>
                </a:solidFill>
                <a:latin typeface="+mn-ea"/>
                <a:ea typeface="+mn-ea"/>
              </a:rPr>
              <a:t>赌</a:t>
            </a:r>
            <a:r>
              <a:rPr lang="zh-CN" altLang="en-US" sz="3600" b="1" dirty="0">
                <a:latin typeface="+mn-ea"/>
                <a:ea typeface="+mn-ea"/>
              </a:rPr>
              <a:t>注（       ）   </a:t>
            </a:r>
            <a:r>
              <a:rPr lang="zh-CN" altLang="en-US" sz="3600" b="1" dirty="0">
                <a:solidFill>
                  <a:srgbClr val="FF0000"/>
                </a:solidFill>
                <a:latin typeface="+mn-ea"/>
                <a:ea typeface="+mn-ea"/>
              </a:rPr>
              <a:t>沼</a:t>
            </a:r>
            <a:r>
              <a:rPr lang="zh-CN" altLang="en-US" sz="3600" b="1" dirty="0">
                <a:latin typeface="+mn-ea"/>
                <a:ea typeface="+mn-ea"/>
              </a:rPr>
              <a:t>泽（       ）   </a:t>
            </a:r>
            <a:r>
              <a:rPr lang="zh-CN" altLang="en-US" sz="3600" b="1" dirty="0">
                <a:solidFill>
                  <a:srgbClr val="FF0000"/>
                </a:solidFill>
                <a:latin typeface="+mn-ea"/>
                <a:ea typeface="+mn-ea"/>
              </a:rPr>
              <a:t>瞄</a:t>
            </a:r>
            <a:r>
              <a:rPr lang="zh-CN" altLang="en-US" sz="3600" b="1" dirty="0">
                <a:latin typeface="+mn-ea"/>
                <a:ea typeface="+mn-ea"/>
              </a:rPr>
              <a:t>准（      ）</a:t>
            </a:r>
          </a:p>
          <a:p>
            <a:pPr fontAlgn="auto">
              <a:lnSpc>
                <a:spcPct val="150000"/>
              </a:lnSpc>
              <a:spcBef>
                <a:spcPts val="0"/>
              </a:spcBef>
              <a:spcAft>
                <a:spcPts val="0"/>
              </a:spcAft>
              <a:defRPr/>
            </a:pPr>
            <a:r>
              <a:rPr lang="zh-CN" altLang="en-US" sz="3600" b="1" dirty="0">
                <a:latin typeface="+mn-ea"/>
                <a:ea typeface="+mn-ea"/>
              </a:rPr>
              <a:t> </a:t>
            </a:r>
            <a:r>
              <a:rPr lang="zh-CN" altLang="en-US" sz="3600" b="1" dirty="0">
                <a:solidFill>
                  <a:srgbClr val="FF0000"/>
                </a:solidFill>
                <a:latin typeface="+mn-ea"/>
                <a:ea typeface="+mn-ea"/>
              </a:rPr>
              <a:t>狩</a:t>
            </a:r>
            <a:r>
              <a:rPr lang="zh-CN" altLang="en-US" sz="3600" b="1" dirty="0">
                <a:latin typeface="+mn-ea"/>
                <a:ea typeface="+mn-ea"/>
              </a:rPr>
              <a:t>猎（       ）   盘</a:t>
            </a:r>
            <a:r>
              <a:rPr lang="zh-CN" altLang="en-US" sz="3600" b="1" dirty="0">
                <a:solidFill>
                  <a:srgbClr val="FF0000"/>
                </a:solidFill>
                <a:latin typeface="+mn-ea"/>
                <a:ea typeface="+mn-ea"/>
              </a:rPr>
              <a:t>旋</a:t>
            </a:r>
            <a:r>
              <a:rPr lang="zh-CN" altLang="en-US" sz="3600" b="1" dirty="0">
                <a:latin typeface="+mn-ea"/>
                <a:ea typeface="+mn-ea"/>
              </a:rPr>
              <a:t>（       ）   喧</a:t>
            </a:r>
            <a:r>
              <a:rPr lang="zh-CN" altLang="en-US" sz="3600" b="1" dirty="0">
                <a:solidFill>
                  <a:srgbClr val="FF0000"/>
                </a:solidFill>
                <a:latin typeface="+mn-ea"/>
                <a:ea typeface="+mn-ea"/>
              </a:rPr>
              <a:t>嚷</a:t>
            </a:r>
            <a:r>
              <a:rPr lang="zh-CN" altLang="en-US" sz="3600" b="1" dirty="0">
                <a:latin typeface="+mn-ea"/>
                <a:ea typeface="+mn-ea"/>
              </a:rPr>
              <a:t>（      ）</a:t>
            </a:r>
          </a:p>
          <a:p>
            <a:pPr fontAlgn="auto">
              <a:lnSpc>
                <a:spcPct val="150000"/>
              </a:lnSpc>
              <a:spcBef>
                <a:spcPts val="0"/>
              </a:spcBef>
              <a:spcAft>
                <a:spcPts val="0"/>
              </a:spcAft>
              <a:defRPr/>
            </a:pPr>
            <a:r>
              <a:rPr lang="zh-CN" altLang="en-US" sz="3600" b="1" dirty="0">
                <a:latin typeface="+mn-ea"/>
                <a:ea typeface="+mn-ea"/>
              </a:rPr>
              <a:t> </a:t>
            </a:r>
            <a:r>
              <a:rPr lang="zh-CN" altLang="en-US" sz="3600" b="1" dirty="0">
                <a:solidFill>
                  <a:srgbClr val="FF0000"/>
                </a:solidFill>
                <a:latin typeface="+mn-ea"/>
                <a:ea typeface="+mn-ea"/>
              </a:rPr>
              <a:t>邀</a:t>
            </a:r>
            <a:r>
              <a:rPr lang="zh-CN" altLang="en-US" sz="3600" b="1" dirty="0">
                <a:latin typeface="+mn-ea"/>
                <a:ea typeface="+mn-ea"/>
              </a:rPr>
              <a:t>请（        ）  </a:t>
            </a:r>
            <a:r>
              <a:rPr lang="zh-CN" altLang="en-US" sz="3600" b="1" dirty="0">
                <a:solidFill>
                  <a:srgbClr val="FF0000"/>
                </a:solidFill>
                <a:latin typeface="+mn-ea"/>
                <a:ea typeface="+mn-ea"/>
              </a:rPr>
              <a:t>凋零</a:t>
            </a:r>
            <a:r>
              <a:rPr lang="zh-CN" altLang="en-US" sz="3600" b="1" dirty="0">
                <a:latin typeface="+mn-ea"/>
                <a:ea typeface="+mn-ea"/>
              </a:rPr>
              <a:t>（       ）   枯</a:t>
            </a:r>
            <a:r>
              <a:rPr lang="zh-CN" altLang="en-US" sz="3600" b="1" dirty="0">
                <a:solidFill>
                  <a:srgbClr val="FF0000"/>
                </a:solidFill>
                <a:latin typeface="+mn-ea"/>
                <a:ea typeface="+mn-ea"/>
              </a:rPr>
              <a:t>燥</a:t>
            </a:r>
            <a:r>
              <a:rPr lang="zh-CN" altLang="en-US" sz="3600" b="1" dirty="0">
                <a:latin typeface="+mn-ea"/>
                <a:ea typeface="+mn-ea"/>
              </a:rPr>
              <a:t>（      ）稀</a:t>
            </a:r>
            <a:r>
              <a:rPr lang="zh-CN" altLang="en-US" sz="3600" b="1" dirty="0">
                <a:solidFill>
                  <a:srgbClr val="FF0000"/>
                </a:solidFill>
                <a:latin typeface="+mn-ea"/>
                <a:ea typeface="+mn-ea"/>
              </a:rPr>
              <a:t>疏</a:t>
            </a:r>
            <a:r>
              <a:rPr lang="zh-CN" altLang="en-US" sz="3600" b="1" dirty="0">
                <a:latin typeface="+mn-ea"/>
                <a:ea typeface="+mn-ea"/>
                <a:sym typeface="+mn-ea"/>
              </a:rPr>
              <a:t>（       ）    </a:t>
            </a:r>
            <a:r>
              <a:rPr lang="zh-CN" altLang="en-US" sz="3600" b="1" dirty="0">
                <a:solidFill>
                  <a:srgbClr val="FF0000"/>
                </a:solidFill>
                <a:latin typeface="+mn-ea"/>
                <a:ea typeface="+mn-ea"/>
                <a:sym typeface="+mn-ea"/>
              </a:rPr>
              <a:t>弥</a:t>
            </a:r>
            <a:r>
              <a:rPr lang="zh-CN" altLang="en-US" sz="3600" b="1" dirty="0">
                <a:latin typeface="+mn-ea"/>
                <a:ea typeface="+mn-ea"/>
                <a:sym typeface="+mn-ea"/>
              </a:rPr>
              <a:t>漫（        ）     </a:t>
            </a:r>
          </a:p>
          <a:p>
            <a:pPr fontAlgn="auto">
              <a:lnSpc>
                <a:spcPct val="150000"/>
              </a:lnSpc>
              <a:spcBef>
                <a:spcPts val="0"/>
              </a:spcBef>
              <a:spcAft>
                <a:spcPts val="0"/>
              </a:spcAft>
              <a:defRPr/>
            </a:pPr>
            <a:r>
              <a:rPr lang="zh-CN" altLang="en-US" sz="3600" b="1" dirty="0">
                <a:latin typeface="+mn-ea"/>
                <a:ea typeface="+mn-ea"/>
                <a:sym typeface="+mn-ea"/>
              </a:rPr>
              <a:t>目</a:t>
            </a:r>
            <a:r>
              <a:rPr lang="zh-CN" altLang="en-US" sz="3600" b="1" dirty="0">
                <a:solidFill>
                  <a:srgbClr val="FF0000"/>
                </a:solidFill>
                <a:latin typeface="+mn-ea"/>
                <a:ea typeface="+mn-ea"/>
                <a:sym typeface="+mn-ea"/>
              </a:rPr>
              <a:t>空</a:t>
            </a:r>
            <a:r>
              <a:rPr lang="zh-CN" altLang="en-US" sz="3600" b="1" dirty="0">
                <a:latin typeface="+mn-ea"/>
                <a:ea typeface="+mn-ea"/>
                <a:sym typeface="+mn-ea"/>
              </a:rPr>
              <a:t>一切（      ）    偷偷</a:t>
            </a:r>
            <a:r>
              <a:rPr lang="zh-CN" altLang="en-US" sz="3600" b="1" dirty="0">
                <a:solidFill>
                  <a:srgbClr val="FF0000"/>
                </a:solidFill>
                <a:latin typeface="+mn-ea"/>
                <a:ea typeface="+mn-ea"/>
                <a:sym typeface="+mn-ea"/>
              </a:rPr>
              <a:t>摸摸</a:t>
            </a:r>
            <a:r>
              <a:rPr lang="zh-CN" altLang="en-US" sz="3600" b="1" dirty="0">
                <a:latin typeface="+mn-ea"/>
                <a:ea typeface="+mn-ea"/>
                <a:sym typeface="+mn-ea"/>
              </a:rPr>
              <a:t>（      ）  </a:t>
            </a:r>
            <a:r>
              <a:rPr lang="zh-CN" altLang="en-US" sz="4000" b="1" dirty="0">
                <a:latin typeface="楷体" panose="02010609060101010101" pitchFamily="49" charset="-122"/>
                <a:ea typeface="楷体" panose="02010609060101010101" pitchFamily="49" charset="-122"/>
                <a:sym typeface="+mn-ea"/>
              </a:rPr>
              <a:t>   </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390"/>
                                        </p:tgtEl>
                                        <p:attrNameLst>
                                          <p:attrName>style.visibility</p:attrName>
                                        </p:attrNameLst>
                                      </p:cBhvr>
                                      <p:to>
                                        <p:strVal val="visible"/>
                                      </p:to>
                                    </p:set>
                                    <p:anim calcmode="lin" valueType="num">
                                      <p:cBhvr additive="base">
                                        <p:cTn id="7" dur="500" fill="hold"/>
                                        <p:tgtEl>
                                          <p:spTgt spid="12390"/>
                                        </p:tgtEl>
                                        <p:attrNameLst>
                                          <p:attrName>ppt_x</p:attrName>
                                        </p:attrNameLst>
                                      </p:cBhvr>
                                      <p:tavLst>
                                        <p:tav tm="0">
                                          <p:val>
                                            <p:strVal val="#ppt_x"/>
                                          </p:val>
                                        </p:tav>
                                        <p:tav tm="100000">
                                          <p:val>
                                            <p:strVal val="#ppt_x"/>
                                          </p:val>
                                        </p:tav>
                                      </p:tavLst>
                                    </p:anim>
                                    <p:anim calcmode="lin" valueType="num">
                                      <p:cBhvr additive="base">
                                        <p:cTn id="8" dur="500" fill="hold"/>
                                        <p:tgtEl>
                                          <p:spTgt spid="123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矩形 10248"/>
          <p:cNvSpPr/>
          <p:nvPr/>
        </p:nvSpPr>
        <p:spPr>
          <a:xfrm>
            <a:off x="3622675" y="60326"/>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en-US"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字词补充</a:t>
            </a:r>
          </a:p>
        </p:txBody>
      </p:sp>
      <p:sp>
        <p:nvSpPr>
          <p:cNvPr id="12390" name="Text Box 3"/>
          <p:cNvSpPr txBox="1"/>
          <p:nvPr/>
        </p:nvSpPr>
        <p:spPr>
          <a:xfrm>
            <a:off x="331788" y="1279525"/>
            <a:ext cx="11693525" cy="1936750"/>
          </a:xfrm>
          <a:prstGeom prst="rect">
            <a:avLst/>
          </a:prstGeom>
          <a:noFill/>
          <a:ln w="9525">
            <a:noFill/>
          </a:ln>
        </p:spPr>
        <p:txBody>
          <a:bodyPr>
            <a:spAutoFit/>
          </a:bodyPr>
          <a:lstStyle/>
          <a:p>
            <a:pPr fontAlgn="auto">
              <a:lnSpc>
                <a:spcPct val="150000"/>
              </a:lnSpc>
              <a:spcBef>
                <a:spcPts val="0"/>
              </a:spcBef>
              <a:spcAft>
                <a:spcPts val="0"/>
              </a:spcAft>
              <a:defRPr/>
            </a:pPr>
            <a:r>
              <a:rPr lang="zh-CN" altLang="en-US" sz="2800" b="1" dirty="0">
                <a:latin typeface="楷体" panose="02010609060101010101" pitchFamily="49" charset="-122"/>
                <a:ea typeface="楷体" panose="02010609060101010101" pitchFamily="49" charset="-122"/>
              </a:rPr>
              <a:t> </a:t>
            </a:r>
            <a:r>
              <a:rPr lang="zh-CN" altLang="en-US" sz="4000" b="1" dirty="0">
                <a:solidFill>
                  <a:srgbClr val="FF0000"/>
                </a:solidFill>
                <a:latin typeface="+mn-ea"/>
                <a:ea typeface="+mn-ea"/>
                <a:sym typeface="+mn-ea"/>
              </a:rPr>
              <a:t>蹼鹬</a:t>
            </a:r>
            <a:r>
              <a:rPr lang="zh-CN" altLang="en-US" sz="4000" b="1" dirty="0">
                <a:latin typeface="+mn-ea"/>
                <a:ea typeface="+mn-ea"/>
              </a:rPr>
              <a:t>（       ）   </a:t>
            </a:r>
            <a:r>
              <a:rPr lang="zh-CN" altLang="en-US" sz="4000" b="1" dirty="0">
                <a:latin typeface="+mn-ea"/>
                <a:ea typeface="+mn-ea"/>
                <a:sym typeface="+mn-ea"/>
              </a:rPr>
              <a:t>环颈</a:t>
            </a:r>
            <a:r>
              <a:rPr lang="zh-CN" altLang="en-US" sz="4000" b="1" dirty="0">
                <a:solidFill>
                  <a:srgbClr val="FF0000"/>
                </a:solidFill>
                <a:latin typeface="+mn-ea"/>
                <a:ea typeface="+mn-ea"/>
                <a:sym typeface="+mn-ea"/>
              </a:rPr>
              <a:t>雉</a:t>
            </a:r>
            <a:r>
              <a:rPr lang="zh-CN" altLang="en-US" sz="4000" b="1" dirty="0">
                <a:latin typeface="+mn-ea"/>
                <a:ea typeface="+mn-ea"/>
              </a:rPr>
              <a:t>（       ） </a:t>
            </a:r>
          </a:p>
          <a:p>
            <a:pPr fontAlgn="auto">
              <a:lnSpc>
                <a:spcPct val="150000"/>
              </a:lnSpc>
              <a:spcBef>
                <a:spcPts val="0"/>
              </a:spcBef>
              <a:spcAft>
                <a:spcPts val="0"/>
              </a:spcAft>
              <a:defRPr/>
            </a:pPr>
            <a:r>
              <a:rPr lang="zh-CN" altLang="en-US" sz="4000" b="1" dirty="0">
                <a:latin typeface="+mn-ea"/>
                <a:ea typeface="+mn-ea"/>
              </a:rPr>
              <a:t> </a:t>
            </a:r>
            <a:r>
              <a:rPr lang="zh-CN" altLang="en-US" sz="4000" b="1" dirty="0">
                <a:latin typeface="+mn-ea"/>
                <a:ea typeface="+mn-ea"/>
                <a:sym typeface="+mn-ea"/>
              </a:rPr>
              <a:t>沙</a:t>
            </a:r>
            <a:r>
              <a:rPr lang="zh-CN" altLang="en-US" sz="4000" b="1" dirty="0">
                <a:solidFill>
                  <a:srgbClr val="FF0000"/>
                </a:solidFill>
                <a:latin typeface="+mn-ea"/>
                <a:ea typeface="+mn-ea"/>
                <a:sym typeface="+mn-ea"/>
              </a:rPr>
              <a:t>锥</a:t>
            </a:r>
            <a:r>
              <a:rPr lang="zh-CN" altLang="en-US" sz="4000" b="1" dirty="0">
                <a:latin typeface="+mn-ea"/>
                <a:ea typeface="+mn-ea"/>
                <a:sym typeface="+mn-ea"/>
              </a:rPr>
              <a:t>鸟</a:t>
            </a:r>
            <a:r>
              <a:rPr lang="zh-CN" altLang="en-US" sz="4000" b="1" dirty="0">
                <a:latin typeface="+mn-ea"/>
                <a:ea typeface="+mn-ea"/>
              </a:rPr>
              <a:t>（     ）</a:t>
            </a:r>
            <a:r>
              <a:rPr lang="zh-CN" altLang="en-US" sz="4000" b="1" dirty="0">
                <a:solidFill>
                  <a:srgbClr val="FF0000"/>
                </a:solidFill>
                <a:latin typeface="+mn-ea"/>
                <a:ea typeface="+mn-ea"/>
                <a:sym typeface="+mn-ea"/>
              </a:rPr>
              <a:t>窥</a:t>
            </a:r>
            <a:r>
              <a:rPr lang="zh-CN" altLang="en-US" sz="4000" b="1" dirty="0">
                <a:latin typeface="+mn-ea"/>
                <a:ea typeface="+mn-ea"/>
                <a:sym typeface="+mn-ea"/>
              </a:rPr>
              <a:t>探</a:t>
            </a:r>
            <a:r>
              <a:rPr lang="zh-CN" altLang="en-US" sz="4000" b="1" dirty="0">
                <a:latin typeface="+mn-ea"/>
                <a:ea typeface="+mn-ea"/>
              </a:rPr>
              <a:t>（       ）  </a:t>
            </a:r>
            <a:r>
              <a:rPr lang="zh-CN" altLang="en-US" sz="4000" b="1" dirty="0">
                <a:latin typeface="+mn-ea"/>
                <a:ea typeface="+mn-ea"/>
                <a:sym typeface="+mn-ea"/>
              </a:rPr>
              <a:t>香</a:t>
            </a:r>
            <a:r>
              <a:rPr lang="zh-CN" altLang="en-US" sz="4000" b="1" dirty="0">
                <a:solidFill>
                  <a:srgbClr val="FF0000"/>
                </a:solidFill>
                <a:latin typeface="+mn-ea"/>
                <a:ea typeface="+mn-ea"/>
                <a:sym typeface="+mn-ea"/>
              </a:rPr>
              <a:t>蒲</a:t>
            </a:r>
            <a:r>
              <a:rPr lang="zh-CN" altLang="en-US" sz="4000" b="1" dirty="0">
                <a:latin typeface="+mn-ea"/>
                <a:ea typeface="+mn-ea"/>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2390"/>
                                        </p:tgtEl>
                                        <p:attrNameLst>
                                          <p:attrName>style.visibility</p:attrName>
                                        </p:attrNameLst>
                                      </p:cBhvr>
                                      <p:to>
                                        <p:strVal val="visible"/>
                                      </p:to>
                                    </p:set>
                                    <p:animEffect transition="in" filter="strips(downLeft)">
                                      <p:cBhvr>
                                        <p:cTn id="7" dur="500"/>
                                        <p:tgtEl>
                                          <p:spTgt spid="12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矩形 10248"/>
          <p:cNvSpPr/>
          <p:nvPr/>
        </p:nvSpPr>
        <p:spPr>
          <a:xfrm>
            <a:off x="3622675" y="60326"/>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en-US"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读读写写</a:t>
            </a:r>
          </a:p>
        </p:txBody>
      </p:sp>
      <p:sp>
        <p:nvSpPr>
          <p:cNvPr id="12390" name="Text Box 3"/>
          <p:cNvSpPr txBox="1"/>
          <p:nvPr/>
        </p:nvSpPr>
        <p:spPr>
          <a:xfrm>
            <a:off x="331788" y="933450"/>
            <a:ext cx="11693525" cy="5170488"/>
          </a:xfrm>
          <a:prstGeom prst="rect">
            <a:avLst/>
          </a:prstGeom>
          <a:noFill/>
          <a:ln w="9525">
            <a:noFill/>
          </a:ln>
        </p:spPr>
        <p:txBody>
          <a:bodyPr>
            <a:spAutoFit/>
          </a:bodyPr>
          <a:lstStyle/>
          <a:p>
            <a:pPr fontAlgn="auto">
              <a:lnSpc>
                <a:spcPct val="150000"/>
              </a:lnSpc>
              <a:spcBef>
                <a:spcPts val="0"/>
              </a:spcBef>
              <a:spcAft>
                <a:spcPts val="0"/>
              </a:spcAft>
              <a:defRPr/>
            </a:pPr>
            <a:r>
              <a:rPr lang="zh-CN" altLang="en-US" sz="2800" b="1" dirty="0">
                <a:latin typeface="楷体" panose="02010609060101010101" pitchFamily="49" charset="-122"/>
                <a:ea typeface="楷体" panose="02010609060101010101" pitchFamily="49" charset="-122"/>
              </a:rPr>
              <a:t> </a:t>
            </a:r>
            <a:r>
              <a:rPr lang="zh-CN" altLang="en-US" sz="3600" b="1" dirty="0">
                <a:latin typeface="+mn-ea"/>
                <a:ea typeface="+mn-ea"/>
              </a:rPr>
              <a:t>雾</a:t>
            </a:r>
            <a:r>
              <a:rPr lang="zh-CN" altLang="en-US" sz="3600" b="1" dirty="0">
                <a:solidFill>
                  <a:srgbClr val="FF0000"/>
                </a:solidFill>
                <a:latin typeface="+mn-ea"/>
                <a:ea typeface="+mn-ea"/>
              </a:rPr>
              <a:t>霭</a:t>
            </a:r>
            <a:r>
              <a:rPr lang="zh-CN" altLang="en-US" sz="3600" b="1" dirty="0">
                <a:latin typeface="+mn-ea"/>
                <a:ea typeface="+mn-ea"/>
              </a:rPr>
              <a:t>（       ）   </a:t>
            </a:r>
            <a:r>
              <a:rPr lang="zh-CN" altLang="en-US" sz="3600" b="1" dirty="0">
                <a:solidFill>
                  <a:srgbClr val="FF0000"/>
                </a:solidFill>
                <a:latin typeface="+mn-ea"/>
                <a:ea typeface="+mn-ea"/>
              </a:rPr>
              <a:t>缄</a:t>
            </a:r>
            <a:r>
              <a:rPr lang="zh-CN" altLang="en-US" sz="3600" b="1" dirty="0">
                <a:latin typeface="+mn-ea"/>
                <a:ea typeface="+mn-ea"/>
              </a:rPr>
              <a:t>默（       ）   迁</a:t>
            </a:r>
            <a:r>
              <a:rPr lang="zh-CN" altLang="en-US" sz="3600" b="1" dirty="0">
                <a:solidFill>
                  <a:srgbClr val="FF0000"/>
                </a:solidFill>
                <a:latin typeface="+mn-ea"/>
                <a:ea typeface="+mn-ea"/>
              </a:rPr>
              <a:t>徙</a:t>
            </a:r>
            <a:r>
              <a:rPr lang="zh-CN" altLang="en-US" sz="3600" b="1" dirty="0">
                <a:latin typeface="+mn-ea"/>
                <a:ea typeface="+mn-ea"/>
              </a:rPr>
              <a:t>（      ）</a:t>
            </a:r>
            <a:endParaRPr lang="en-US" altLang="zh-CN" sz="3600" b="1" dirty="0">
              <a:latin typeface="+mn-ea"/>
              <a:ea typeface="+mn-ea"/>
            </a:endParaRPr>
          </a:p>
          <a:p>
            <a:pPr fontAlgn="auto">
              <a:lnSpc>
                <a:spcPct val="150000"/>
              </a:lnSpc>
              <a:spcBef>
                <a:spcPts val="0"/>
              </a:spcBef>
              <a:spcAft>
                <a:spcPts val="0"/>
              </a:spcAft>
              <a:defRPr/>
            </a:pPr>
            <a:r>
              <a:rPr lang="en-US" altLang="zh-CN" sz="3600" b="1" dirty="0">
                <a:latin typeface="+mn-ea"/>
                <a:ea typeface="+mn-ea"/>
              </a:rPr>
              <a:t> </a:t>
            </a:r>
            <a:r>
              <a:rPr lang="zh-CN" altLang="en-US" sz="3600" b="1" dirty="0">
                <a:solidFill>
                  <a:srgbClr val="FF0000"/>
                </a:solidFill>
                <a:latin typeface="+mn-ea"/>
                <a:ea typeface="+mn-ea"/>
              </a:rPr>
              <a:t>赌</a:t>
            </a:r>
            <a:r>
              <a:rPr lang="zh-CN" altLang="en-US" sz="3600" b="1" dirty="0">
                <a:latin typeface="+mn-ea"/>
                <a:ea typeface="+mn-ea"/>
              </a:rPr>
              <a:t>注（       ）   </a:t>
            </a:r>
            <a:r>
              <a:rPr lang="zh-CN" altLang="en-US" sz="3600" b="1" dirty="0">
                <a:solidFill>
                  <a:srgbClr val="FF0000"/>
                </a:solidFill>
                <a:latin typeface="+mn-ea"/>
                <a:ea typeface="+mn-ea"/>
              </a:rPr>
              <a:t>沼</a:t>
            </a:r>
            <a:r>
              <a:rPr lang="zh-CN" altLang="en-US" sz="3600" b="1" dirty="0">
                <a:latin typeface="+mn-ea"/>
                <a:ea typeface="+mn-ea"/>
              </a:rPr>
              <a:t>泽（       ）   </a:t>
            </a:r>
            <a:r>
              <a:rPr lang="zh-CN" altLang="en-US" sz="3600" b="1" dirty="0">
                <a:solidFill>
                  <a:srgbClr val="FF0000"/>
                </a:solidFill>
                <a:latin typeface="+mn-ea"/>
                <a:ea typeface="+mn-ea"/>
              </a:rPr>
              <a:t>瞄</a:t>
            </a:r>
            <a:r>
              <a:rPr lang="zh-CN" altLang="en-US" sz="3600" b="1" dirty="0">
                <a:latin typeface="+mn-ea"/>
                <a:ea typeface="+mn-ea"/>
              </a:rPr>
              <a:t>准（      ）</a:t>
            </a:r>
          </a:p>
          <a:p>
            <a:pPr fontAlgn="auto">
              <a:lnSpc>
                <a:spcPct val="150000"/>
              </a:lnSpc>
              <a:spcBef>
                <a:spcPts val="0"/>
              </a:spcBef>
              <a:spcAft>
                <a:spcPts val="0"/>
              </a:spcAft>
              <a:defRPr/>
            </a:pPr>
            <a:r>
              <a:rPr lang="zh-CN" altLang="en-US" sz="3600" b="1" dirty="0">
                <a:latin typeface="+mn-ea"/>
                <a:ea typeface="+mn-ea"/>
              </a:rPr>
              <a:t> </a:t>
            </a:r>
            <a:r>
              <a:rPr lang="zh-CN" altLang="en-US" sz="3600" b="1" dirty="0">
                <a:solidFill>
                  <a:srgbClr val="FF0000"/>
                </a:solidFill>
                <a:latin typeface="+mn-ea"/>
                <a:ea typeface="+mn-ea"/>
              </a:rPr>
              <a:t>狩</a:t>
            </a:r>
            <a:r>
              <a:rPr lang="zh-CN" altLang="en-US" sz="3600" b="1" dirty="0">
                <a:latin typeface="+mn-ea"/>
                <a:ea typeface="+mn-ea"/>
              </a:rPr>
              <a:t>猎（       ）   盘</a:t>
            </a:r>
            <a:r>
              <a:rPr lang="zh-CN" altLang="en-US" sz="3600" b="1" dirty="0">
                <a:solidFill>
                  <a:srgbClr val="FF0000"/>
                </a:solidFill>
                <a:latin typeface="+mn-ea"/>
                <a:ea typeface="+mn-ea"/>
              </a:rPr>
              <a:t>旋</a:t>
            </a:r>
            <a:r>
              <a:rPr lang="zh-CN" altLang="en-US" sz="3600" b="1" dirty="0">
                <a:latin typeface="+mn-ea"/>
                <a:ea typeface="+mn-ea"/>
              </a:rPr>
              <a:t>（       ）   喧</a:t>
            </a:r>
            <a:r>
              <a:rPr lang="zh-CN" altLang="en-US" sz="3600" b="1" dirty="0">
                <a:solidFill>
                  <a:srgbClr val="FF0000"/>
                </a:solidFill>
                <a:latin typeface="+mn-ea"/>
                <a:ea typeface="+mn-ea"/>
              </a:rPr>
              <a:t>嚷</a:t>
            </a:r>
            <a:r>
              <a:rPr lang="zh-CN" altLang="en-US" sz="3600" b="1" dirty="0">
                <a:latin typeface="+mn-ea"/>
                <a:ea typeface="+mn-ea"/>
              </a:rPr>
              <a:t>（      ）</a:t>
            </a:r>
          </a:p>
          <a:p>
            <a:pPr fontAlgn="auto">
              <a:lnSpc>
                <a:spcPct val="150000"/>
              </a:lnSpc>
              <a:spcBef>
                <a:spcPts val="0"/>
              </a:spcBef>
              <a:spcAft>
                <a:spcPts val="0"/>
              </a:spcAft>
              <a:defRPr/>
            </a:pPr>
            <a:r>
              <a:rPr lang="zh-CN" altLang="en-US" sz="3600" b="1" dirty="0">
                <a:latin typeface="+mn-ea"/>
                <a:ea typeface="+mn-ea"/>
              </a:rPr>
              <a:t> </a:t>
            </a:r>
            <a:r>
              <a:rPr lang="zh-CN" altLang="en-US" sz="3600" b="1" dirty="0">
                <a:solidFill>
                  <a:srgbClr val="FF0000"/>
                </a:solidFill>
                <a:latin typeface="+mn-ea"/>
                <a:ea typeface="+mn-ea"/>
              </a:rPr>
              <a:t>邀</a:t>
            </a:r>
            <a:r>
              <a:rPr lang="zh-CN" altLang="en-US" sz="3600" b="1" dirty="0">
                <a:latin typeface="+mn-ea"/>
                <a:ea typeface="+mn-ea"/>
              </a:rPr>
              <a:t>请（        ） </a:t>
            </a:r>
            <a:r>
              <a:rPr lang="zh-CN" altLang="en-US" sz="3600" b="1" dirty="0">
                <a:solidFill>
                  <a:srgbClr val="FF0000"/>
                </a:solidFill>
                <a:latin typeface="+mn-ea"/>
                <a:ea typeface="+mn-ea"/>
              </a:rPr>
              <a:t>凋零</a:t>
            </a:r>
            <a:r>
              <a:rPr lang="zh-CN" altLang="en-US" sz="3600" b="1" dirty="0">
                <a:latin typeface="+mn-ea"/>
                <a:ea typeface="+mn-ea"/>
              </a:rPr>
              <a:t>（         ）   枯</a:t>
            </a:r>
            <a:r>
              <a:rPr lang="zh-CN" altLang="en-US" sz="3600" b="1" dirty="0">
                <a:solidFill>
                  <a:srgbClr val="FF0000"/>
                </a:solidFill>
                <a:latin typeface="+mn-ea"/>
                <a:ea typeface="+mn-ea"/>
              </a:rPr>
              <a:t>燥</a:t>
            </a:r>
            <a:r>
              <a:rPr lang="zh-CN" altLang="en-US" sz="3600" b="1" dirty="0">
                <a:latin typeface="+mn-ea"/>
                <a:ea typeface="+mn-ea"/>
              </a:rPr>
              <a:t>（      ）稀</a:t>
            </a:r>
            <a:r>
              <a:rPr lang="zh-CN" altLang="en-US" sz="3600" b="1" dirty="0">
                <a:solidFill>
                  <a:srgbClr val="FF0000"/>
                </a:solidFill>
                <a:latin typeface="+mn-ea"/>
                <a:ea typeface="+mn-ea"/>
              </a:rPr>
              <a:t>疏</a:t>
            </a:r>
            <a:r>
              <a:rPr lang="zh-CN" altLang="en-US" sz="3600" b="1" dirty="0">
                <a:latin typeface="+mn-ea"/>
                <a:ea typeface="+mn-ea"/>
                <a:sym typeface="+mn-ea"/>
              </a:rPr>
              <a:t>（       ）    </a:t>
            </a:r>
            <a:r>
              <a:rPr lang="zh-CN" altLang="en-US" sz="3600" b="1" dirty="0">
                <a:solidFill>
                  <a:srgbClr val="FF0000"/>
                </a:solidFill>
                <a:latin typeface="+mn-ea"/>
                <a:ea typeface="+mn-ea"/>
                <a:sym typeface="+mn-ea"/>
              </a:rPr>
              <a:t>弥</a:t>
            </a:r>
            <a:r>
              <a:rPr lang="zh-CN" altLang="en-US" sz="3600" b="1" dirty="0">
                <a:latin typeface="+mn-ea"/>
                <a:ea typeface="+mn-ea"/>
                <a:sym typeface="+mn-ea"/>
              </a:rPr>
              <a:t>漫（        ）     </a:t>
            </a:r>
          </a:p>
          <a:p>
            <a:pPr fontAlgn="auto">
              <a:lnSpc>
                <a:spcPct val="150000"/>
              </a:lnSpc>
              <a:spcBef>
                <a:spcPts val="0"/>
              </a:spcBef>
              <a:spcAft>
                <a:spcPts val="0"/>
              </a:spcAft>
              <a:defRPr/>
            </a:pPr>
            <a:r>
              <a:rPr lang="zh-CN" altLang="en-US" sz="3600" b="1" dirty="0">
                <a:latin typeface="+mn-ea"/>
                <a:ea typeface="+mn-ea"/>
                <a:sym typeface="+mn-ea"/>
              </a:rPr>
              <a:t>目</a:t>
            </a:r>
            <a:r>
              <a:rPr lang="zh-CN" altLang="en-US" sz="3600" b="1" dirty="0">
                <a:solidFill>
                  <a:srgbClr val="FF0000"/>
                </a:solidFill>
                <a:latin typeface="+mn-ea"/>
                <a:ea typeface="+mn-ea"/>
                <a:sym typeface="+mn-ea"/>
              </a:rPr>
              <a:t>空</a:t>
            </a:r>
            <a:r>
              <a:rPr lang="zh-CN" altLang="en-US" sz="3600" b="1" dirty="0">
                <a:latin typeface="+mn-ea"/>
                <a:ea typeface="+mn-ea"/>
                <a:sym typeface="+mn-ea"/>
              </a:rPr>
              <a:t>一切（      ）    偷偷</a:t>
            </a:r>
            <a:r>
              <a:rPr lang="zh-CN" altLang="en-US" sz="3600" b="1" dirty="0">
                <a:solidFill>
                  <a:srgbClr val="FF0000"/>
                </a:solidFill>
                <a:latin typeface="+mn-ea"/>
                <a:ea typeface="+mn-ea"/>
                <a:sym typeface="+mn-ea"/>
              </a:rPr>
              <a:t>摸摸</a:t>
            </a:r>
            <a:r>
              <a:rPr lang="zh-CN" altLang="en-US" sz="3600" b="1" dirty="0">
                <a:latin typeface="+mn-ea"/>
                <a:ea typeface="+mn-ea"/>
                <a:sym typeface="+mn-ea"/>
              </a:rPr>
              <a:t>（      ）  </a:t>
            </a:r>
            <a:r>
              <a:rPr lang="zh-CN" altLang="en-US" sz="4000" b="1" dirty="0">
                <a:latin typeface="楷体" panose="02010609060101010101" pitchFamily="49" charset="-122"/>
                <a:ea typeface="楷体" panose="02010609060101010101" pitchFamily="49" charset="-122"/>
                <a:sym typeface="+mn-ea"/>
              </a:rPr>
              <a:t>   </a:t>
            </a:r>
            <a:endParaRPr lang="zh-CN" altLang="en-US" sz="4000" b="1" dirty="0">
              <a:latin typeface="楷体" panose="02010609060101010101" pitchFamily="49" charset="-122"/>
              <a:ea typeface="楷体" panose="02010609060101010101" pitchFamily="49" charset="-122"/>
            </a:endParaRPr>
          </a:p>
        </p:txBody>
      </p:sp>
      <p:sp>
        <p:nvSpPr>
          <p:cNvPr id="10243" name="矩形 10242"/>
          <p:cNvSpPr>
            <a:spLocks noChangeArrowheads="1"/>
          </p:cNvSpPr>
          <p:nvPr/>
        </p:nvSpPr>
        <p:spPr bwMode="auto">
          <a:xfrm>
            <a:off x="10488613" y="1074738"/>
            <a:ext cx="652462" cy="706437"/>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xǐ </a:t>
            </a:r>
          </a:p>
        </p:txBody>
      </p:sp>
      <p:sp>
        <p:nvSpPr>
          <p:cNvPr id="2" name="矩形 1"/>
          <p:cNvSpPr>
            <a:spLocks noChangeArrowheads="1"/>
          </p:cNvSpPr>
          <p:nvPr/>
        </p:nvSpPr>
        <p:spPr bwMode="auto">
          <a:xfrm>
            <a:off x="2317750" y="1074738"/>
            <a:ext cx="652463" cy="706437"/>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sym typeface="+mn-ea"/>
              </a:rPr>
              <a:t>ǎi</a:t>
            </a:r>
            <a:r>
              <a:rPr lang="en-US" altLang="zh-CN" sz="4000" b="1">
                <a:solidFill>
                  <a:srgbClr val="FF0000"/>
                </a:solidFill>
                <a:latin typeface="Times New Roman" pitchFamily="18" charset="0"/>
              </a:rPr>
              <a:t> </a:t>
            </a:r>
          </a:p>
        </p:txBody>
      </p:sp>
      <p:sp>
        <p:nvSpPr>
          <p:cNvPr id="3" name="矩形 2"/>
          <p:cNvSpPr>
            <a:spLocks noChangeArrowheads="1"/>
          </p:cNvSpPr>
          <p:nvPr/>
        </p:nvSpPr>
        <p:spPr bwMode="auto">
          <a:xfrm>
            <a:off x="6350000" y="1074738"/>
            <a:ext cx="1041400" cy="706437"/>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sym typeface="+mn-ea"/>
              </a:rPr>
              <a:t>jiān</a:t>
            </a:r>
            <a:r>
              <a:rPr lang="en-US" altLang="zh-CN" sz="4000" b="1">
                <a:solidFill>
                  <a:srgbClr val="FF0000"/>
                </a:solidFill>
                <a:latin typeface="Times New Roman" pitchFamily="18" charset="0"/>
              </a:rPr>
              <a:t> </a:t>
            </a:r>
          </a:p>
        </p:txBody>
      </p:sp>
      <p:sp>
        <p:nvSpPr>
          <p:cNvPr id="4" name="矩形 3"/>
          <p:cNvSpPr>
            <a:spLocks noChangeArrowheads="1"/>
          </p:cNvSpPr>
          <p:nvPr/>
        </p:nvSpPr>
        <p:spPr bwMode="auto">
          <a:xfrm>
            <a:off x="10488613" y="1909763"/>
            <a:ext cx="1366837" cy="706437"/>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miáo </a:t>
            </a:r>
          </a:p>
        </p:txBody>
      </p:sp>
      <p:sp>
        <p:nvSpPr>
          <p:cNvPr id="5" name="矩形 4"/>
          <p:cNvSpPr>
            <a:spLocks noChangeArrowheads="1"/>
          </p:cNvSpPr>
          <p:nvPr/>
        </p:nvSpPr>
        <p:spPr bwMode="auto">
          <a:xfrm>
            <a:off x="6146800" y="1908175"/>
            <a:ext cx="1652588" cy="706438"/>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sym typeface="+mn-ea"/>
              </a:rPr>
              <a:t>zhǎo</a:t>
            </a:r>
          </a:p>
        </p:txBody>
      </p:sp>
      <p:sp>
        <p:nvSpPr>
          <p:cNvPr id="6" name="矩形 5"/>
          <p:cNvSpPr>
            <a:spLocks noChangeArrowheads="1"/>
          </p:cNvSpPr>
          <p:nvPr/>
        </p:nvSpPr>
        <p:spPr bwMode="auto">
          <a:xfrm>
            <a:off x="2401888" y="1908175"/>
            <a:ext cx="844550" cy="708025"/>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dǔ </a:t>
            </a:r>
          </a:p>
        </p:txBody>
      </p:sp>
      <p:sp>
        <p:nvSpPr>
          <p:cNvPr id="7" name="矩形 6"/>
          <p:cNvSpPr>
            <a:spLocks noChangeArrowheads="1"/>
          </p:cNvSpPr>
          <p:nvPr/>
        </p:nvSpPr>
        <p:spPr bwMode="auto">
          <a:xfrm>
            <a:off x="2401888" y="2752725"/>
            <a:ext cx="1220787" cy="706438"/>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sym typeface="+mn-ea"/>
              </a:rPr>
              <a:t>shòu</a:t>
            </a:r>
            <a:r>
              <a:rPr lang="en-US" altLang="zh-CN" sz="4000" b="1">
                <a:solidFill>
                  <a:srgbClr val="FF0000"/>
                </a:solidFill>
                <a:latin typeface="Times New Roman" pitchFamily="18" charset="0"/>
              </a:rPr>
              <a:t> </a:t>
            </a:r>
          </a:p>
        </p:txBody>
      </p:sp>
      <p:sp>
        <p:nvSpPr>
          <p:cNvPr id="8" name="矩形 7"/>
          <p:cNvSpPr>
            <a:spLocks noChangeArrowheads="1"/>
          </p:cNvSpPr>
          <p:nvPr/>
        </p:nvSpPr>
        <p:spPr bwMode="auto">
          <a:xfrm>
            <a:off x="6297613" y="2751138"/>
            <a:ext cx="1352550" cy="708025"/>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xuán </a:t>
            </a:r>
          </a:p>
        </p:txBody>
      </p:sp>
      <p:sp>
        <p:nvSpPr>
          <p:cNvPr id="9" name="矩形 8"/>
          <p:cNvSpPr>
            <a:spLocks noChangeArrowheads="1"/>
          </p:cNvSpPr>
          <p:nvPr/>
        </p:nvSpPr>
        <p:spPr bwMode="auto">
          <a:xfrm>
            <a:off x="10147300" y="2751138"/>
            <a:ext cx="1336675" cy="708025"/>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 rǎng </a:t>
            </a:r>
          </a:p>
        </p:txBody>
      </p:sp>
      <p:sp>
        <p:nvSpPr>
          <p:cNvPr id="10" name="矩形 9"/>
          <p:cNvSpPr>
            <a:spLocks noChangeArrowheads="1"/>
          </p:cNvSpPr>
          <p:nvPr/>
        </p:nvSpPr>
        <p:spPr bwMode="auto">
          <a:xfrm>
            <a:off x="2401888" y="3570288"/>
            <a:ext cx="1220787" cy="706437"/>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yāo</a:t>
            </a:r>
          </a:p>
        </p:txBody>
      </p:sp>
      <p:sp>
        <p:nvSpPr>
          <p:cNvPr id="11" name="矩形 10"/>
          <p:cNvSpPr>
            <a:spLocks noChangeArrowheads="1"/>
          </p:cNvSpPr>
          <p:nvPr/>
        </p:nvSpPr>
        <p:spPr bwMode="auto">
          <a:xfrm>
            <a:off x="5994400" y="3459163"/>
            <a:ext cx="2366963" cy="706437"/>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diāo líng</a:t>
            </a:r>
          </a:p>
        </p:txBody>
      </p:sp>
      <p:sp>
        <p:nvSpPr>
          <p:cNvPr id="12" name="矩形 11"/>
          <p:cNvSpPr/>
          <p:nvPr/>
        </p:nvSpPr>
        <p:spPr>
          <a:xfrm>
            <a:off x="10471150" y="3667125"/>
            <a:ext cx="1009650" cy="706438"/>
          </a:xfrm>
          <a:prstGeom prst="rect">
            <a:avLst/>
          </a:prstGeom>
          <a:noFill/>
          <a:ln w="9525">
            <a:noFill/>
          </a:ln>
        </p:spPr>
        <p:txBody>
          <a:bodyPr anchor="ctr">
            <a:spAutoFit/>
          </a:bodyPr>
          <a:lstStyle/>
          <a:p>
            <a:pPr fontAlgn="auto">
              <a:spcBef>
                <a:spcPts val="0"/>
              </a:spcBef>
              <a:spcAft>
                <a:spcPts val="0"/>
              </a:spcAft>
              <a:buClr>
                <a:schemeClr val="bg1"/>
              </a:buClr>
              <a:defRPr/>
            </a:pPr>
            <a:r>
              <a:rPr lang="en-US" altLang="zh-CN" sz="4000" b="1" dirty="0" err="1">
                <a:solidFill>
                  <a:srgbClr val="FF0000"/>
                </a:solidFill>
                <a:latin typeface="+mn-ea"/>
                <a:ea typeface="+mn-ea"/>
                <a:sym typeface="+mn-ea"/>
              </a:rPr>
              <a:t>zào</a:t>
            </a:r>
            <a:r>
              <a:rPr lang="en-US" altLang="zh-CN" sz="4000" b="1">
                <a:solidFill>
                  <a:srgbClr val="FF0000"/>
                </a:solidFill>
                <a:latin typeface="Times New Roman" panose="02020603050405020304" pitchFamily="18" charset="0"/>
                <a:ea typeface="宋体" panose="02010600030101010101" pitchFamily="2" charset="-122"/>
              </a:rPr>
              <a:t> </a:t>
            </a:r>
          </a:p>
        </p:txBody>
      </p:sp>
      <p:sp>
        <p:nvSpPr>
          <p:cNvPr id="13" name="矩形 12"/>
          <p:cNvSpPr>
            <a:spLocks noChangeArrowheads="1"/>
          </p:cNvSpPr>
          <p:nvPr/>
        </p:nvSpPr>
        <p:spPr bwMode="auto">
          <a:xfrm>
            <a:off x="2005013" y="4373563"/>
            <a:ext cx="1112837" cy="706437"/>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 shū</a:t>
            </a:r>
          </a:p>
        </p:txBody>
      </p:sp>
      <p:sp>
        <p:nvSpPr>
          <p:cNvPr id="14" name="矩形 13"/>
          <p:cNvSpPr>
            <a:spLocks noChangeArrowheads="1"/>
          </p:cNvSpPr>
          <p:nvPr/>
        </p:nvSpPr>
        <p:spPr bwMode="auto">
          <a:xfrm>
            <a:off x="6297613" y="4276725"/>
            <a:ext cx="1046162" cy="706438"/>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mí  </a:t>
            </a:r>
          </a:p>
        </p:txBody>
      </p:sp>
      <p:sp>
        <p:nvSpPr>
          <p:cNvPr id="15" name="矩形 14"/>
          <p:cNvSpPr>
            <a:spLocks noChangeArrowheads="1"/>
          </p:cNvSpPr>
          <p:nvPr/>
        </p:nvSpPr>
        <p:spPr bwMode="auto">
          <a:xfrm>
            <a:off x="8004175" y="5214938"/>
            <a:ext cx="893763" cy="706437"/>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mō </a:t>
            </a:r>
          </a:p>
        </p:txBody>
      </p:sp>
      <p:sp>
        <p:nvSpPr>
          <p:cNvPr id="16" name="矩形 15"/>
          <p:cNvSpPr>
            <a:spLocks noChangeArrowheads="1"/>
          </p:cNvSpPr>
          <p:nvPr/>
        </p:nvSpPr>
        <p:spPr bwMode="auto">
          <a:xfrm>
            <a:off x="2536825" y="5214938"/>
            <a:ext cx="1455738" cy="706437"/>
          </a:xfrm>
          <a:prstGeom prst="rect">
            <a:avLst/>
          </a:prstGeom>
          <a:noFill/>
          <a:ln w="9525">
            <a:noFill/>
            <a:miter lim="800000"/>
            <a:headEnd/>
            <a:tailEnd/>
          </a:ln>
        </p:spPr>
        <p:txBody>
          <a:bodyPr anchor="ctr">
            <a:spAutoFit/>
          </a:bodyPr>
          <a:lstStyle/>
          <a:p>
            <a:pPr>
              <a:buClr>
                <a:schemeClr val="bg1"/>
              </a:buClr>
            </a:pPr>
            <a:r>
              <a:rPr lang="en-US" altLang="zh-CN" sz="4000" b="1">
                <a:solidFill>
                  <a:srgbClr val="FF0000"/>
                </a:solidFill>
                <a:latin typeface="Times New Roman" pitchFamily="18" charset="0"/>
              </a:rPr>
              <a:t>kōng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gtEl>
                                        <p:attrNameLst>
                                          <p:attrName>style.visibility</p:attrName>
                                        </p:attrNameLst>
                                      </p:cBhvr>
                                      <p:to>
                                        <p:strVal val="visible"/>
                                      </p:to>
                                    </p:set>
                                    <p:anim calcmode="lin" valueType="num">
                                      <p:cBhvr additive="base">
                                        <p:cTn id="19" dur="500" fill="hold"/>
                                        <p:tgtEl>
                                          <p:spTgt spid="10243"/>
                                        </p:tgtEl>
                                        <p:attrNameLst>
                                          <p:attrName>ppt_x</p:attrName>
                                        </p:attrNameLst>
                                      </p:cBhvr>
                                      <p:tavLst>
                                        <p:tav tm="0">
                                          <p:val>
                                            <p:strVal val="#ppt_x"/>
                                          </p:val>
                                        </p:tav>
                                        <p:tav tm="100000">
                                          <p:val>
                                            <p:strVal val="#ppt_x"/>
                                          </p:val>
                                        </p:tav>
                                      </p:tavLst>
                                    </p:anim>
                                    <p:anim calcmode="lin" valueType="num">
                                      <p:cBhvr additive="base">
                                        <p:cTn id="20"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ppt_x"/>
                                          </p:val>
                                        </p:tav>
                                        <p:tav tm="100000">
                                          <p:val>
                                            <p:strVal val="#ppt_x"/>
                                          </p:val>
                                        </p:tav>
                                      </p:tavLst>
                                    </p:anim>
                                    <p:anim calcmode="lin" valueType="num">
                                      <p:cBhvr additive="base">
                                        <p:cTn id="7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fill="hold"/>
                                        <p:tgtEl>
                                          <p:spTgt spid="14"/>
                                        </p:tgtEl>
                                        <p:attrNameLst>
                                          <p:attrName>ppt_x</p:attrName>
                                        </p:attrNameLst>
                                      </p:cBhvr>
                                      <p:tavLst>
                                        <p:tav tm="0">
                                          <p:val>
                                            <p:strVal val="#ppt_x"/>
                                          </p:val>
                                        </p:tav>
                                        <p:tav tm="100000">
                                          <p:val>
                                            <p:strVal val="#ppt_x"/>
                                          </p:val>
                                        </p:tav>
                                      </p:tavLst>
                                    </p:anim>
                                    <p:anim calcmode="lin" valueType="num">
                                      <p:cBhvr additive="base">
                                        <p:cTn id="8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500" fill="hold"/>
                                        <p:tgtEl>
                                          <p:spTgt spid="15"/>
                                        </p:tgtEl>
                                        <p:attrNameLst>
                                          <p:attrName>ppt_x</p:attrName>
                                        </p:attrNameLst>
                                      </p:cBhvr>
                                      <p:tavLst>
                                        <p:tav tm="0">
                                          <p:val>
                                            <p:strVal val="#ppt_x"/>
                                          </p:val>
                                        </p:tav>
                                        <p:tav tm="100000">
                                          <p:val>
                                            <p:strVal val="#ppt_x"/>
                                          </p:val>
                                        </p:tav>
                                      </p:tavLst>
                                    </p:anim>
                                    <p:anim calcmode="lin" valueType="num">
                                      <p:cBhvr additive="base">
                                        <p:cTn id="9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2" grpId="0"/>
      <p:bldP spid="3" grpId="0"/>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矩形 10248"/>
          <p:cNvSpPr/>
          <p:nvPr/>
        </p:nvSpPr>
        <p:spPr>
          <a:xfrm>
            <a:off x="3622675" y="60326"/>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en-US"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字词补充</a:t>
            </a:r>
          </a:p>
        </p:txBody>
      </p:sp>
      <p:sp>
        <p:nvSpPr>
          <p:cNvPr id="12390" name="Text Box 3"/>
          <p:cNvSpPr txBox="1"/>
          <p:nvPr/>
        </p:nvSpPr>
        <p:spPr>
          <a:xfrm>
            <a:off x="331788" y="1279525"/>
            <a:ext cx="11693525" cy="1936750"/>
          </a:xfrm>
          <a:prstGeom prst="rect">
            <a:avLst/>
          </a:prstGeom>
          <a:noFill/>
          <a:ln w="9525">
            <a:noFill/>
          </a:ln>
        </p:spPr>
        <p:txBody>
          <a:bodyPr>
            <a:spAutoFit/>
          </a:bodyPr>
          <a:lstStyle/>
          <a:p>
            <a:pPr fontAlgn="auto">
              <a:lnSpc>
                <a:spcPct val="150000"/>
              </a:lnSpc>
              <a:spcBef>
                <a:spcPts val="0"/>
              </a:spcBef>
              <a:spcAft>
                <a:spcPts val="0"/>
              </a:spcAft>
              <a:defRPr/>
            </a:pPr>
            <a:r>
              <a:rPr lang="zh-CN" altLang="en-US" sz="2800" b="1" dirty="0">
                <a:latin typeface="楷体" panose="02010609060101010101" pitchFamily="49" charset="-122"/>
                <a:ea typeface="楷体" panose="02010609060101010101" pitchFamily="49" charset="-122"/>
              </a:rPr>
              <a:t> </a:t>
            </a:r>
            <a:r>
              <a:rPr lang="zh-CN" altLang="en-US" sz="4000" b="1" dirty="0">
                <a:solidFill>
                  <a:srgbClr val="FF0000"/>
                </a:solidFill>
                <a:latin typeface="+mn-ea"/>
                <a:ea typeface="+mn-ea"/>
                <a:sym typeface="+mn-ea"/>
              </a:rPr>
              <a:t>蹼鹬</a:t>
            </a:r>
            <a:r>
              <a:rPr lang="zh-CN" altLang="en-US" sz="4000" b="1" dirty="0">
                <a:latin typeface="+mn-ea"/>
                <a:ea typeface="+mn-ea"/>
              </a:rPr>
              <a:t>（       ）   </a:t>
            </a:r>
            <a:r>
              <a:rPr lang="zh-CN" altLang="en-US" sz="4000" b="1" dirty="0">
                <a:latin typeface="+mn-ea"/>
                <a:ea typeface="+mn-ea"/>
                <a:sym typeface="+mn-ea"/>
              </a:rPr>
              <a:t>环颈</a:t>
            </a:r>
            <a:r>
              <a:rPr lang="zh-CN" altLang="en-US" sz="4000" b="1" dirty="0">
                <a:solidFill>
                  <a:srgbClr val="FF0000"/>
                </a:solidFill>
                <a:latin typeface="+mn-ea"/>
                <a:ea typeface="+mn-ea"/>
                <a:sym typeface="+mn-ea"/>
              </a:rPr>
              <a:t>雉</a:t>
            </a:r>
            <a:r>
              <a:rPr lang="zh-CN" altLang="en-US" sz="4000" b="1" dirty="0">
                <a:latin typeface="+mn-ea"/>
                <a:ea typeface="+mn-ea"/>
              </a:rPr>
              <a:t>（       ） </a:t>
            </a:r>
          </a:p>
          <a:p>
            <a:pPr fontAlgn="auto">
              <a:lnSpc>
                <a:spcPct val="150000"/>
              </a:lnSpc>
              <a:spcBef>
                <a:spcPts val="0"/>
              </a:spcBef>
              <a:spcAft>
                <a:spcPts val="0"/>
              </a:spcAft>
              <a:defRPr/>
            </a:pPr>
            <a:r>
              <a:rPr lang="zh-CN" altLang="en-US" sz="4000" b="1" dirty="0">
                <a:latin typeface="+mn-ea"/>
                <a:ea typeface="+mn-ea"/>
              </a:rPr>
              <a:t> </a:t>
            </a:r>
            <a:r>
              <a:rPr lang="zh-CN" altLang="en-US" sz="4000" b="1" dirty="0">
                <a:latin typeface="+mn-ea"/>
                <a:ea typeface="+mn-ea"/>
                <a:sym typeface="+mn-ea"/>
              </a:rPr>
              <a:t>沙</a:t>
            </a:r>
            <a:r>
              <a:rPr lang="zh-CN" altLang="en-US" sz="4000" b="1" dirty="0">
                <a:solidFill>
                  <a:srgbClr val="FF0000"/>
                </a:solidFill>
                <a:latin typeface="+mn-ea"/>
                <a:ea typeface="+mn-ea"/>
                <a:sym typeface="+mn-ea"/>
              </a:rPr>
              <a:t>锥</a:t>
            </a:r>
            <a:r>
              <a:rPr lang="zh-CN" altLang="en-US" sz="4000" b="1" dirty="0">
                <a:latin typeface="+mn-ea"/>
                <a:ea typeface="+mn-ea"/>
                <a:sym typeface="+mn-ea"/>
              </a:rPr>
              <a:t>鸟</a:t>
            </a:r>
            <a:r>
              <a:rPr lang="zh-CN" altLang="en-US" sz="4000" b="1" dirty="0">
                <a:latin typeface="+mn-ea"/>
                <a:ea typeface="+mn-ea"/>
              </a:rPr>
              <a:t>（     ）</a:t>
            </a:r>
            <a:r>
              <a:rPr lang="zh-CN" altLang="en-US" sz="4000" b="1" dirty="0">
                <a:solidFill>
                  <a:srgbClr val="FF0000"/>
                </a:solidFill>
                <a:latin typeface="+mn-ea"/>
                <a:ea typeface="+mn-ea"/>
                <a:sym typeface="+mn-ea"/>
              </a:rPr>
              <a:t>窥</a:t>
            </a:r>
            <a:r>
              <a:rPr lang="zh-CN" altLang="en-US" sz="4000" b="1" dirty="0">
                <a:latin typeface="+mn-ea"/>
                <a:ea typeface="+mn-ea"/>
                <a:sym typeface="+mn-ea"/>
              </a:rPr>
              <a:t>探</a:t>
            </a:r>
            <a:r>
              <a:rPr lang="zh-CN" altLang="en-US" sz="4000" b="1" dirty="0">
                <a:latin typeface="+mn-ea"/>
                <a:ea typeface="+mn-ea"/>
              </a:rPr>
              <a:t>（       ）  </a:t>
            </a:r>
            <a:r>
              <a:rPr lang="zh-CN" altLang="en-US" sz="4000" b="1" dirty="0">
                <a:latin typeface="+mn-ea"/>
                <a:ea typeface="+mn-ea"/>
                <a:sym typeface="+mn-ea"/>
              </a:rPr>
              <a:t>香</a:t>
            </a:r>
            <a:r>
              <a:rPr lang="zh-CN" altLang="en-US" sz="4000" b="1" dirty="0">
                <a:solidFill>
                  <a:srgbClr val="FF0000"/>
                </a:solidFill>
                <a:latin typeface="+mn-ea"/>
                <a:ea typeface="+mn-ea"/>
                <a:sym typeface="+mn-ea"/>
              </a:rPr>
              <a:t>蒲</a:t>
            </a:r>
            <a:r>
              <a:rPr lang="zh-CN" altLang="en-US" sz="4000" b="1" dirty="0">
                <a:latin typeface="+mn-ea"/>
                <a:ea typeface="+mn-ea"/>
              </a:rPr>
              <a:t>（     ）</a:t>
            </a:r>
          </a:p>
        </p:txBody>
      </p:sp>
      <p:sp>
        <p:nvSpPr>
          <p:cNvPr id="31" name="Text Box 11"/>
          <p:cNvSpPr txBox="1">
            <a:spLocks noChangeArrowheads="1"/>
          </p:cNvSpPr>
          <p:nvPr/>
        </p:nvSpPr>
        <p:spPr bwMode="auto">
          <a:xfrm>
            <a:off x="7540625" y="1439863"/>
            <a:ext cx="1238250" cy="706437"/>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4000" b="1" dirty="0" err="1">
                <a:solidFill>
                  <a:srgbClr val="FF0000"/>
                </a:solidFill>
                <a:latin typeface="+mn-ea"/>
                <a:ea typeface="+mn-ea"/>
              </a:rPr>
              <a:t>zhì</a:t>
            </a:r>
          </a:p>
        </p:txBody>
      </p:sp>
      <p:sp>
        <p:nvSpPr>
          <p:cNvPr id="2" name="Text Box 11"/>
          <p:cNvSpPr txBox="1">
            <a:spLocks noChangeArrowheads="1"/>
          </p:cNvSpPr>
          <p:nvPr/>
        </p:nvSpPr>
        <p:spPr bwMode="auto">
          <a:xfrm>
            <a:off x="2139950" y="1439863"/>
            <a:ext cx="1952625" cy="706437"/>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4000">
                <a:solidFill>
                  <a:srgbClr val="FF0000"/>
                </a:solidFill>
                <a:latin typeface="Times New Roman" panose="02020603050405020304" pitchFamily="18" charset="0"/>
                <a:sym typeface="+mn-ea"/>
              </a:rPr>
              <a:t>pǔ  yù</a:t>
            </a:r>
            <a:endParaRPr lang="en-US" altLang="zh-CN" sz="4000" b="1" dirty="0" err="1">
              <a:solidFill>
                <a:srgbClr val="FF0000"/>
              </a:solidFill>
              <a:latin typeface="+mn-ea"/>
              <a:ea typeface="+mn-ea"/>
            </a:endParaRPr>
          </a:p>
        </p:txBody>
      </p:sp>
      <p:sp>
        <p:nvSpPr>
          <p:cNvPr id="3" name="Text Box 11"/>
          <p:cNvSpPr txBox="1">
            <a:spLocks noChangeArrowheads="1"/>
          </p:cNvSpPr>
          <p:nvPr/>
        </p:nvSpPr>
        <p:spPr bwMode="auto">
          <a:xfrm>
            <a:off x="2713038" y="2400300"/>
            <a:ext cx="1238250" cy="706438"/>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4000" b="1" dirty="0" err="1">
                <a:solidFill>
                  <a:srgbClr val="FF0000"/>
                </a:solidFill>
                <a:latin typeface="+mn-ea"/>
                <a:ea typeface="+mn-ea"/>
                <a:sym typeface="+mn-ea"/>
              </a:rPr>
              <a:t>zhuī</a:t>
            </a:r>
            <a:endParaRPr lang="en-US" altLang="zh-CN" sz="4000" b="1" dirty="0" err="1">
              <a:solidFill>
                <a:srgbClr val="FF0000"/>
              </a:solidFill>
              <a:latin typeface="+mn-ea"/>
              <a:ea typeface="+mn-ea"/>
            </a:endParaRPr>
          </a:p>
        </p:txBody>
      </p:sp>
      <p:sp>
        <p:nvSpPr>
          <p:cNvPr id="4" name="Text Box 11"/>
          <p:cNvSpPr txBox="1">
            <a:spLocks noChangeArrowheads="1"/>
          </p:cNvSpPr>
          <p:nvPr/>
        </p:nvSpPr>
        <p:spPr bwMode="auto">
          <a:xfrm>
            <a:off x="6302375" y="2400300"/>
            <a:ext cx="1238250" cy="706438"/>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4000" b="1" dirty="0" err="1">
                <a:solidFill>
                  <a:srgbClr val="FF0000"/>
                </a:solidFill>
                <a:latin typeface="+mn-ea"/>
                <a:ea typeface="+mn-ea"/>
                <a:sym typeface="+mn-ea"/>
              </a:rPr>
              <a:t>kuī</a:t>
            </a:r>
            <a:endParaRPr lang="en-US" altLang="zh-CN" sz="4000" b="1" dirty="0" err="1">
              <a:solidFill>
                <a:srgbClr val="FF0000"/>
              </a:solidFill>
              <a:latin typeface="+mn-ea"/>
              <a:ea typeface="+mn-ea"/>
            </a:endParaRPr>
          </a:p>
        </p:txBody>
      </p:sp>
      <p:sp>
        <p:nvSpPr>
          <p:cNvPr id="5" name="Text Box 11"/>
          <p:cNvSpPr txBox="1">
            <a:spLocks noChangeArrowheads="1"/>
          </p:cNvSpPr>
          <p:nvPr/>
        </p:nvSpPr>
        <p:spPr bwMode="auto">
          <a:xfrm>
            <a:off x="10575925" y="2400300"/>
            <a:ext cx="1238250" cy="706438"/>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4000" b="1" dirty="0" err="1">
                <a:solidFill>
                  <a:srgbClr val="FF0000"/>
                </a:solidFill>
                <a:latin typeface="+mn-ea"/>
                <a:ea typeface="+mn-ea"/>
                <a:sym typeface="+mn-ea"/>
              </a:rPr>
              <a:t>pú</a:t>
            </a:r>
            <a:endParaRPr lang="en-US" altLang="zh-CN" sz="4000" b="1" dirty="0" err="1">
              <a:solidFill>
                <a:srgbClr val="FF0000"/>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 grpId="0"/>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矩形 1"/>
          <p:cNvSpPr/>
          <p:nvPr/>
        </p:nvSpPr>
        <p:spPr>
          <a:xfrm>
            <a:off x="501651" y="245111"/>
            <a:ext cx="3550920" cy="1106805"/>
          </a:xfrm>
          <a:prstGeom prst="rect">
            <a:avLst/>
          </a:prstGeom>
          <a:noFill/>
          <a:ln w="9525">
            <a:noFill/>
          </a:ln>
        </p:spPr>
        <p:txBody>
          <a:bodyPr wrap="none">
            <a:spAutoFit/>
          </a:bodyPr>
          <a:lstStyle/>
          <a:p>
            <a:pPr fontAlgn="auto">
              <a:spcBef>
                <a:spcPts val="0"/>
              </a:spcBef>
              <a:spcAft>
                <a:spcPts val="0"/>
              </a:spcAft>
              <a:defRPr/>
            </a:pPr>
            <a:r>
              <a:rPr lang="zh-CN" altLang="en-US" sz="6600" b="1"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rPr>
              <a:t>词语解释</a:t>
            </a:r>
          </a:p>
        </p:txBody>
      </p:sp>
      <p:sp>
        <p:nvSpPr>
          <p:cNvPr id="11267" name="矩形 1"/>
          <p:cNvSpPr/>
          <p:nvPr/>
        </p:nvSpPr>
        <p:spPr>
          <a:xfrm>
            <a:off x="669925" y="1227138"/>
            <a:ext cx="10664825" cy="4578350"/>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迁移。</a:t>
            </a:r>
            <a:endParaRPr lang="en-US" altLang="zh-CN" sz="3735" b="1" dirty="0">
              <a:latin typeface="黑体" panose="02010609060101010101" pitchFamily="2" charset="-122"/>
              <a:ea typeface="黑体" panose="02010609060101010101" pitchFamily="2" charset="-122"/>
            </a:endParaRP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闭口不说话。</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水草茂密的泥泞地带。</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（好些人）大声地叫或说。</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（烟尘、雾气、水等）充满；布满。</a:t>
            </a:r>
            <a:endParaRPr lang="en-US" altLang="zh-CN" sz="3735" b="1" dirty="0">
              <a:latin typeface="黑体" panose="02010609060101010101" pitchFamily="2" charset="-122"/>
              <a:ea typeface="黑体" panose="02010609060101010101" pitchFamily="2" charset="-122"/>
            </a:endParaRP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（物体声音等）在空间和时间上的间隔远。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fade">
                                      <p:cBhvr>
                                        <p:cTn id="7" dur="1000"/>
                                        <p:tgtEl>
                                          <p:spTgt spid="11267">
                                            <p:txEl>
                                              <p:pRg st="0" end="0"/>
                                            </p:txEl>
                                          </p:spTgt>
                                        </p:tgtEl>
                                      </p:cBhvr>
                                    </p:animEffect>
                                    <p:anim calcmode="lin" valueType="num">
                                      <p:cBhvr>
                                        <p:cTn id="8"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2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7">
                                            <p:txEl>
                                              <p:pRg st="1" end="1"/>
                                            </p:txEl>
                                          </p:spTgt>
                                        </p:tgtEl>
                                        <p:attrNameLst>
                                          <p:attrName>style.visibility</p:attrName>
                                        </p:attrNameLst>
                                      </p:cBhvr>
                                      <p:to>
                                        <p:strVal val="visible"/>
                                      </p:to>
                                    </p:set>
                                    <p:animEffect transition="in" filter="fade">
                                      <p:cBhvr>
                                        <p:cTn id="14" dur="1000"/>
                                        <p:tgtEl>
                                          <p:spTgt spid="11267">
                                            <p:txEl>
                                              <p:pRg st="1" end="1"/>
                                            </p:txEl>
                                          </p:spTgt>
                                        </p:tgtEl>
                                      </p:cBhvr>
                                    </p:animEffect>
                                    <p:anim calcmode="lin" valueType="num">
                                      <p:cBhvr>
                                        <p:cTn id="15" dur="10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26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7">
                                            <p:txEl>
                                              <p:pRg st="2" end="2"/>
                                            </p:txEl>
                                          </p:spTgt>
                                        </p:tgtEl>
                                        <p:attrNameLst>
                                          <p:attrName>style.visibility</p:attrName>
                                        </p:attrNameLst>
                                      </p:cBhvr>
                                      <p:to>
                                        <p:strVal val="visible"/>
                                      </p:to>
                                    </p:set>
                                    <p:animEffect transition="in" filter="fade">
                                      <p:cBhvr>
                                        <p:cTn id="21" dur="1000"/>
                                        <p:tgtEl>
                                          <p:spTgt spid="11267">
                                            <p:txEl>
                                              <p:pRg st="2" end="2"/>
                                            </p:txEl>
                                          </p:spTgt>
                                        </p:tgtEl>
                                      </p:cBhvr>
                                    </p:animEffect>
                                    <p:anim calcmode="lin" valueType="num">
                                      <p:cBhvr>
                                        <p:cTn id="22" dur="10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126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267">
                                            <p:txEl>
                                              <p:pRg st="3" end="3"/>
                                            </p:txEl>
                                          </p:spTgt>
                                        </p:tgtEl>
                                        <p:attrNameLst>
                                          <p:attrName>style.visibility</p:attrName>
                                        </p:attrNameLst>
                                      </p:cBhvr>
                                      <p:to>
                                        <p:strVal val="visible"/>
                                      </p:to>
                                    </p:set>
                                    <p:animEffect transition="in" filter="fade">
                                      <p:cBhvr>
                                        <p:cTn id="28" dur="1000"/>
                                        <p:tgtEl>
                                          <p:spTgt spid="11267">
                                            <p:txEl>
                                              <p:pRg st="3" end="3"/>
                                            </p:txEl>
                                          </p:spTgt>
                                        </p:tgtEl>
                                      </p:cBhvr>
                                    </p:animEffect>
                                    <p:anim calcmode="lin" valueType="num">
                                      <p:cBhvr>
                                        <p:cTn id="29" dur="10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126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267">
                                            <p:txEl>
                                              <p:pRg st="4" end="4"/>
                                            </p:txEl>
                                          </p:spTgt>
                                        </p:tgtEl>
                                        <p:attrNameLst>
                                          <p:attrName>style.visibility</p:attrName>
                                        </p:attrNameLst>
                                      </p:cBhvr>
                                      <p:to>
                                        <p:strVal val="visible"/>
                                      </p:to>
                                    </p:set>
                                    <p:animEffect transition="in" filter="fade">
                                      <p:cBhvr>
                                        <p:cTn id="35" dur="1000"/>
                                        <p:tgtEl>
                                          <p:spTgt spid="11267">
                                            <p:txEl>
                                              <p:pRg st="4" end="4"/>
                                            </p:txEl>
                                          </p:spTgt>
                                        </p:tgtEl>
                                      </p:cBhvr>
                                    </p:animEffect>
                                    <p:anim calcmode="lin" valueType="num">
                                      <p:cBhvr>
                                        <p:cTn id="36" dur="10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126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1267">
                                            <p:txEl>
                                              <p:pRg st="5" end="5"/>
                                            </p:txEl>
                                          </p:spTgt>
                                        </p:tgtEl>
                                        <p:attrNameLst>
                                          <p:attrName>style.visibility</p:attrName>
                                        </p:attrNameLst>
                                      </p:cBhvr>
                                      <p:to>
                                        <p:strVal val="visible"/>
                                      </p:to>
                                    </p:set>
                                    <p:animEffect transition="in" filter="fade">
                                      <p:cBhvr>
                                        <p:cTn id="42" dur="1000"/>
                                        <p:tgtEl>
                                          <p:spTgt spid="11267">
                                            <p:txEl>
                                              <p:pRg st="5" end="5"/>
                                            </p:txEl>
                                          </p:spTgt>
                                        </p:tgtEl>
                                      </p:cBhvr>
                                    </p:animEffect>
                                    <p:anim calcmode="lin" valueType="num">
                                      <p:cBhvr>
                                        <p:cTn id="43" dur="1000" fill="hold"/>
                                        <p:tgtEl>
                                          <p:spTgt spid="11267">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126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p:nvPr/>
        </p:nvSpPr>
        <p:spPr>
          <a:xfrm>
            <a:off x="501651" y="245111"/>
            <a:ext cx="3550920" cy="1106805"/>
          </a:xfrm>
          <a:prstGeom prst="rect">
            <a:avLst/>
          </a:prstGeom>
          <a:noFill/>
          <a:ln w="9525">
            <a:noFill/>
          </a:ln>
        </p:spPr>
        <p:txBody>
          <a:bodyPr wrap="none">
            <a:spAutoFit/>
          </a:bodyPr>
          <a:lstStyle/>
          <a:p>
            <a:pPr fontAlgn="auto">
              <a:spcBef>
                <a:spcPts val="0"/>
              </a:spcBef>
              <a:spcAft>
                <a:spcPts val="0"/>
              </a:spcAft>
              <a:defRPr/>
            </a:pPr>
            <a:r>
              <a:rPr lang="zh-CN" altLang="en-US" sz="6600" b="1"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rPr>
              <a:t>词语解释</a:t>
            </a:r>
          </a:p>
        </p:txBody>
      </p:sp>
      <p:sp>
        <p:nvSpPr>
          <p:cNvPr id="11267" name="矩形 1"/>
          <p:cNvSpPr/>
          <p:nvPr/>
        </p:nvSpPr>
        <p:spPr>
          <a:xfrm>
            <a:off x="669925" y="1227138"/>
            <a:ext cx="10664825" cy="4578350"/>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迁徙：</a:t>
            </a:r>
            <a:r>
              <a:rPr lang="zh-CN" altLang="en-US" sz="3735" b="1" dirty="0">
                <a:latin typeface="黑体" panose="02010609060101010101" pitchFamily="2" charset="-122"/>
                <a:ea typeface="黑体" panose="02010609060101010101" pitchFamily="2" charset="-122"/>
              </a:rPr>
              <a:t>迁移。</a:t>
            </a:r>
            <a:endParaRPr lang="en-US" altLang="zh-CN" sz="3735" b="1" dirty="0">
              <a:latin typeface="黑体" panose="02010609060101010101" pitchFamily="2" charset="-122"/>
              <a:ea typeface="黑体" panose="02010609060101010101" pitchFamily="2" charset="-122"/>
            </a:endParaRP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缄默：</a:t>
            </a:r>
            <a:r>
              <a:rPr lang="zh-CN" altLang="en-US" sz="3735" b="1" dirty="0">
                <a:latin typeface="黑体" panose="02010609060101010101" pitchFamily="2" charset="-122"/>
                <a:ea typeface="黑体" panose="02010609060101010101" pitchFamily="2" charset="-122"/>
              </a:rPr>
              <a:t>闭口不说话。</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沼泽：</a:t>
            </a:r>
            <a:r>
              <a:rPr lang="zh-CN" altLang="en-US" sz="3735" b="1" dirty="0">
                <a:latin typeface="黑体" panose="02010609060101010101" pitchFamily="2" charset="-122"/>
                <a:ea typeface="黑体" panose="02010609060101010101" pitchFamily="2" charset="-122"/>
              </a:rPr>
              <a:t>水草茂密的泥泞地带。</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喧嚷：</a:t>
            </a:r>
            <a:r>
              <a:rPr lang="zh-CN" altLang="en-US" sz="3735" b="1" dirty="0">
                <a:latin typeface="黑体" panose="02010609060101010101" pitchFamily="2" charset="-122"/>
                <a:ea typeface="黑体" panose="02010609060101010101" pitchFamily="2" charset="-122"/>
              </a:rPr>
              <a:t>（好些人）大声地叫或说。</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弥漫：</a:t>
            </a:r>
            <a:r>
              <a:rPr lang="zh-CN" altLang="en-US" sz="3735" b="1" dirty="0">
                <a:latin typeface="黑体" panose="02010609060101010101" pitchFamily="2" charset="-122"/>
                <a:ea typeface="黑体" panose="02010609060101010101" pitchFamily="2" charset="-122"/>
              </a:rPr>
              <a:t>（烟尘、雾气、水等）充满；布满。</a:t>
            </a:r>
            <a:endParaRPr lang="en-US" altLang="zh-CN" sz="3735" b="1" dirty="0">
              <a:latin typeface="黑体" panose="02010609060101010101" pitchFamily="2" charset="-122"/>
              <a:ea typeface="黑体" panose="02010609060101010101" pitchFamily="2" charset="-122"/>
            </a:endParaRP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稀疏：</a:t>
            </a:r>
            <a:r>
              <a:rPr lang="zh-CN" altLang="en-US" sz="3735" b="1" dirty="0">
                <a:latin typeface="黑体" panose="02010609060101010101" pitchFamily="2" charset="-122"/>
                <a:ea typeface="黑体" panose="02010609060101010101" pitchFamily="2" charset="-122"/>
              </a:rPr>
              <a:t>（物体声音等）在空间和时间上的间隔远。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fade">
                                      <p:cBhvr>
                                        <p:cTn id="7" dur="1000"/>
                                        <p:tgtEl>
                                          <p:spTgt spid="11267">
                                            <p:txEl>
                                              <p:pRg st="0" end="0"/>
                                            </p:txEl>
                                          </p:spTgt>
                                        </p:tgtEl>
                                      </p:cBhvr>
                                    </p:animEffect>
                                    <p:anim calcmode="lin" valueType="num">
                                      <p:cBhvr>
                                        <p:cTn id="8"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2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7">
                                            <p:txEl>
                                              <p:pRg st="1" end="1"/>
                                            </p:txEl>
                                          </p:spTgt>
                                        </p:tgtEl>
                                        <p:attrNameLst>
                                          <p:attrName>style.visibility</p:attrName>
                                        </p:attrNameLst>
                                      </p:cBhvr>
                                      <p:to>
                                        <p:strVal val="visible"/>
                                      </p:to>
                                    </p:set>
                                    <p:animEffect transition="in" filter="fade">
                                      <p:cBhvr>
                                        <p:cTn id="14" dur="1000"/>
                                        <p:tgtEl>
                                          <p:spTgt spid="11267">
                                            <p:txEl>
                                              <p:pRg st="1" end="1"/>
                                            </p:txEl>
                                          </p:spTgt>
                                        </p:tgtEl>
                                      </p:cBhvr>
                                    </p:animEffect>
                                    <p:anim calcmode="lin" valueType="num">
                                      <p:cBhvr>
                                        <p:cTn id="15" dur="10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26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7">
                                            <p:txEl>
                                              <p:pRg st="2" end="2"/>
                                            </p:txEl>
                                          </p:spTgt>
                                        </p:tgtEl>
                                        <p:attrNameLst>
                                          <p:attrName>style.visibility</p:attrName>
                                        </p:attrNameLst>
                                      </p:cBhvr>
                                      <p:to>
                                        <p:strVal val="visible"/>
                                      </p:to>
                                    </p:set>
                                    <p:animEffect transition="in" filter="fade">
                                      <p:cBhvr>
                                        <p:cTn id="21" dur="1000"/>
                                        <p:tgtEl>
                                          <p:spTgt spid="11267">
                                            <p:txEl>
                                              <p:pRg st="2" end="2"/>
                                            </p:txEl>
                                          </p:spTgt>
                                        </p:tgtEl>
                                      </p:cBhvr>
                                    </p:animEffect>
                                    <p:anim calcmode="lin" valueType="num">
                                      <p:cBhvr>
                                        <p:cTn id="22" dur="10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126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267">
                                            <p:txEl>
                                              <p:pRg st="3" end="3"/>
                                            </p:txEl>
                                          </p:spTgt>
                                        </p:tgtEl>
                                        <p:attrNameLst>
                                          <p:attrName>style.visibility</p:attrName>
                                        </p:attrNameLst>
                                      </p:cBhvr>
                                      <p:to>
                                        <p:strVal val="visible"/>
                                      </p:to>
                                    </p:set>
                                    <p:animEffect transition="in" filter="fade">
                                      <p:cBhvr>
                                        <p:cTn id="28" dur="1000"/>
                                        <p:tgtEl>
                                          <p:spTgt spid="11267">
                                            <p:txEl>
                                              <p:pRg st="3" end="3"/>
                                            </p:txEl>
                                          </p:spTgt>
                                        </p:tgtEl>
                                      </p:cBhvr>
                                    </p:animEffect>
                                    <p:anim calcmode="lin" valueType="num">
                                      <p:cBhvr>
                                        <p:cTn id="29" dur="10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126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267">
                                            <p:txEl>
                                              <p:pRg st="4" end="4"/>
                                            </p:txEl>
                                          </p:spTgt>
                                        </p:tgtEl>
                                        <p:attrNameLst>
                                          <p:attrName>style.visibility</p:attrName>
                                        </p:attrNameLst>
                                      </p:cBhvr>
                                      <p:to>
                                        <p:strVal val="visible"/>
                                      </p:to>
                                    </p:set>
                                    <p:animEffect transition="in" filter="fade">
                                      <p:cBhvr>
                                        <p:cTn id="35" dur="1000"/>
                                        <p:tgtEl>
                                          <p:spTgt spid="11267">
                                            <p:txEl>
                                              <p:pRg st="4" end="4"/>
                                            </p:txEl>
                                          </p:spTgt>
                                        </p:tgtEl>
                                      </p:cBhvr>
                                    </p:animEffect>
                                    <p:anim calcmode="lin" valueType="num">
                                      <p:cBhvr>
                                        <p:cTn id="36" dur="10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126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1267">
                                            <p:txEl>
                                              <p:pRg st="5" end="5"/>
                                            </p:txEl>
                                          </p:spTgt>
                                        </p:tgtEl>
                                        <p:attrNameLst>
                                          <p:attrName>style.visibility</p:attrName>
                                        </p:attrNameLst>
                                      </p:cBhvr>
                                      <p:to>
                                        <p:strVal val="visible"/>
                                      </p:to>
                                    </p:set>
                                    <p:animEffect transition="in" filter="fade">
                                      <p:cBhvr>
                                        <p:cTn id="42" dur="1000"/>
                                        <p:tgtEl>
                                          <p:spTgt spid="11267">
                                            <p:txEl>
                                              <p:pRg st="5" end="5"/>
                                            </p:txEl>
                                          </p:spTgt>
                                        </p:tgtEl>
                                      </p:cBhvr>
                                    </p:animEffect>
                                    <p:anim calcmode="lin" valueType="num">
                                      <p:cBhvr>
                                        <p:cTn id="43" dur="1000" fill="hold"/>
                                        <p:tgtEl>
                                          <p:spTgt spid="11267">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126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7" name="矩形 1"/>
          <p:cNvSpPr/>
          <p:nvPr/>
        </p:nvSpPr>
        <p:spPr>
          <a:xfrm>
            <a:off x="676275" y="903288"/>
            <a:ext cx="10837863" cy="4576762"/>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某些物体不依靠动力，而利用空气的浮力和本身重力的相互作用在空中飘行。</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（立场、主张、意志等）稳定坚强，不动摇，不改变。</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一切都不放在眼里，形容骄傲自大，什么都看不起。文中指鸟群专注地高高飞翔的姿态。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fade">
                                      <p:cBhvr>
                                        <p:cTn id="7" dur="1000"/>
                                        <p:tgtEl>
                                          <p:spTgt spid="11267">
                                            <p:txEl>
                                              <p:pRg st="0" end="0"/>
                                            </p:txEl>
                                          </p:spTgt>
                                        </p:tgtEl>
                                      </p:cBhvr>
                                    </p:animEffect>
                                    <p:anim calcmode="lin" valueType="num">
                                      <p:cBhvr>
                                        <p:cTn id="8"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2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7">
                                            <p:txEl>
                                              <p:pRg st="1" end="1"/>
                                            </p:txEl>
                                          </p:spTgt>
                                        </p:tgtEl>
                                        <p:attrNameLst>
                                          <p:attrName>style.visibility</p:attrName>
                                        </p:attrNameLst>
                                      </p:cBhvr>
                                      <p:to>
                                        <p:strVal val="visible"/>
                                      </p:to>
                                    </p:set>
                                    <p:animEffect transition="in" filter="fade">
                                      <p:cBhvr>
                                        <p:cTn id="14" dur="1000"/>
                                        <p:tgtEl>
                                          <p:spTgt spid="11267">
                                            <p:txEl>
                                              <p:pRg st="1" end="1"/>
                                            </p:txEl>
                                          </p:spTgt>
                                        </p:tgtEl>
                                      </p:cBhvr>
                                    </p:animEffect>
                                    <p:anim calcmode="lin" valueType="num">
                                      <p:cBhvr>
                                        <p:cTn id="15" dur="10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26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7">
                                            <p:txEl>
                                              <p:pRg st="2" end="2"/>
                                            </p:txEl>
                                          </p:spTgt>
                                        </p:tgtEl>
                                        <p:attrNameLst>
                                          <p:attrName>style.visibility</p:attrName>
                                        </p:attrNameLst>
                                      </p:cBhvr>
                                      <p:to>
                                        <p:strVal val="visible"/>
                                      </p:to>
                                    </p:set>
                                    <p:animEffect transition="in" filter="fade">
                                      <p:cBhvr>
                                        <p:cTn id="21" dur="1000"/>
                                        <p:tgtEl>
                                          <p:spTgt spid="11267">
                                            <p:txEl>
                                              <p:pRg st="2" end="2"/>
                                            </p:txEl>
                                          </p:spTgt>
                                        </p:tgtEl>
                                      </p:cBhvr>
                                    </p:animEffect>
                                    <p:anim calcmode="lin" valueType="num">
                                      <p:cBhvr>
                                        <p:cTn id="22" dur="10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126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矩形 1"/>
          <p:cNvSpPr/>
          <p:nvPr/>
        </p:nvSpPr>
        <p:spPr>
          <a:xfrm>
            <a:off x="676275" y="903288"/>
            <a:ext cx="10837863" cy="4576762"/>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滑翔：</a:t>
            </a:r>
            <a:r>
              <a:rPr lang="zh-CN" altLang="en-US" sz="3735" b="1" dirty="0">
                <a:latin typeface="黑体" panose="02010609060101010101" pitchFamily="2" charset="-122"/>
                <a:ea typeface="黑体" panose="02010609060101010101" pitchFamily="2" charset="-122"/>
              </a:rPr>
              <a:t>某些物体不依靠动力，而利用空气的浮力和本身重力的相互作用在空中飘行。</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坚定不移：</a:t>
            </a:r>
            <a:r>
              <a:rPr lang="zh-CN" altLang="en-US" sz="3735" b="1" dirty="0">
                <a:latin typeface="黑体" panose="02010609060101010101" pitchFamily="2" charset="-122"/>
                <a:ea typeface="黑体" panose="02010609060101010101" pitchFamily="2" charset="-122"/>
              </a:rPr>
              <a:t>（立场、主张、意志等）稳定坚强，不动摇，不改变。</a:t>
            </a:r>
          </a:p>
          <a:p>
            <a:pPr fontAlgn="auto">
              <a:lnSpc>
                <a:spcPct val="130000"/>
              </a:lnSpc>
              <a:spcBef>
                <a:spcPts val="0"/>
              </a:spcBef>
              <a:spcAft>
                <a:spcPts val="0"/>
              </a:spcAft>
              <a:defRPr/>
            </a:pPr>
            <a:r>
              <a:rPr lang="zh-CN" altLang="en-US" sz="3735" b="1" dirty="0">
                <a:solidFill>
                  <a:srgbClr val="FF0000"/>
                </a:solidFill>
                <a:latin typeface="黑体" panose="02010609060101010101" pitchFamily="2" charset="-122"/>
                <a:ea typeface="黑体" panose="02010609060101010101" pitchFamily="2" charset="-122"/>
              </a:rPr>
              <a:t>目空一切：</a:t>
            </a:r>
            <a:r>
              <a:rPr lang="zh-CN" altLang="en-US" sz="3735" b="1" dirty="0">
                <a:latin typeface="黑体" panose="02010609060101010101" pitchFamily="2" charset="-122"/>
                <a:ea typeface="黑体" panose="02010609060101010101" pitchFamily="2" charset="-122"/>
              </a:rPr>
              <a:t>一切都不放在眼里，形容骄傲自大，什么都看不起。文中指鸟群专注地高高飞翔的姿态。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fade">
                                      <p:cBhvr>
                                        <p:cTn id="7" dur="1000"/>
                                        <p:tgtEl>
                                          <p:spTgt spid="11267">
                                            <p:txEl>
                                              <p:pRg st="0" end="0"/>
                                            </p:txEl>
                                          </p:spTgt>
                                        </p:tgtEl>
                                      </p:cBhvr>
                                    </p:animEffect>
                                    <p:anim calcmode="lin" valueType="num">
                                      <p:cBhvr>
                                        <p:cTn id="8"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2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7">
                                            <p:txEl>
                                              <p:pRg st="1" end="1"/>
                                            </p:txEl>
                                          </p:spTgt>
                                        </p:tgtEl>
                                        <p:attrNameLst>
                                          <p:attrName>style.visibility</p:attrName>
                                        </p:attrNameLst>
                                      </p:cBhvr>
                                      <p:to>
                                        <p:strVal val="visible"/>
                                      </p:to>
                                    </p:set>
                                    <p:animEffect transition="in" filter="fade">
                                      <p:cBhvr>
                                        <p:cTn id="14" dur="1000"/>
                                        <p:tgtEl>
                                          <p:spTgt spid="11267">
                                            <p:txEl>
                                              <p:pRg st="1" end="1"/>
                                            </p:txEl>
                                          </p:spTgt>
                                        </p:tgtEl>
                                      </p:cBhvr>
                                    </p:animEffect>
                                    <p:anim calcmode="lin" valueType="num">
                                      <p:cBhvr>
                                        <p:cTn id="15" dur="10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26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7">
                                            <p:txEl>
                                              <p:pRg st="2" end="2"/>
                                            </p:txEl>
                                          </p:spTgt>
                                        </p:tgtEl>
                                        <p:attrNameLst>
                                          <p:attrName>style.visibility</p:attrName>
                                        </p:attrNameLst>
                                      </p:cBhvr>
                                      <p:to>
                                        <p:strVal val="visible"/>
                                      </p:to>
                                    </p:set>
                                    <p:animEffect transition="in" filter="fade">
                                      <p:cBhvr>
                                        <p:cTn id="21" dur="1000"/>
                                        <p:tgtEl>
                                          <p:spTgt spid="11267">
                                            <p:txEl>
                                              <p:pRg st="2" end="2"/>
                                            </p:txEl>
                                          </p:spTgt>
                                        </p:tgtEl>
                                      </p:cBhvr>
                                    </p:animEffect>
                                    <p:anim calcmode="lin" valueType="num">
                                      <p:cBhvr>
                                        <p:cTn id="22" dur="10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126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1" descr="timg"/>
          <p:cNvPicPr>
            <a:picLocks noChangeAspect="1"/>
          </p:cNvPicPr>
          <p:nvPr/>
        </p:nvPicPr>
        <p:blipFill>
          <a:blip r:embed="rId2"/>
          <a:srcRect/>
          <a:stretch>
            <a:fillRect/>
          </a:stretch>
        </p:blipFill>
        <p:spPr bwMode="auto">
          <a:xfrm>
            <a:off x="-55563" y="47625"/>
            <a:ext cx="12258676" cy="6797675"/>
          </a:xfrm>
          <a:prstGeom prst="rect">
            <a:avLst/>
          </a:prstGeom>
          <a:noFill/>
          <a:ln w="9525">
            <a:noFill/>
            <a:miter lim="800000"/>
            <a:headEnd/>
            <a:tailEnd/>
          </a:ln>
        </p:spPr>
      </p:pic>
      <p:sp>
        <p:nvSpPr>
          <p:cNvPr id="43013" name="文本框 43012"/>
          <p:cNvSpPr txBox="1"/>
          <p:nvPr/>
        </p:nvSpPr>
        <p:spPr>
          <a:xfrm>
            <a:off x="3359150" y="404813"/>
            <a:ext cx="3606800" cy="1568450"/>
          </a:xfrm>
          <a:prstGeom prst="rect">
            <a:avLst/>
          </a:prstGeom>
          <a:noFill/>
          <a:ln w="9525">
            <a:noFill/>
          </a:ln>
        </p:spPr>
        <p:txBody>
          <a:bodyPr>
            <a:spAutoFit/>
            <a:scene3d>
              <a:camera prst="orthographicFront"/>
              <a:lightRig rig="threePt" dir="t"/>
            </a:scene3d>
          </a:bodyPr>
          <a:lstStyle/>
          <a:p>
            <a:pPr fontAlgn="auto">
              <a:spcBef>
                <a:spcPts val="0"/>
              </a:spcBef>
              <a:spcAft>
                <a:spcPts val="0"/>
              </a:spcAft>
              <a:buClr>
                <a:schemeClr val="bg1"/>
              </a:buClr>
              <a:defRPr/>
            </a:pPr>
            <a:r>
              <a:rPr lang="zh-CN" altLang="en-US" sz="9600" noProof="1">
                <a:solidFill>
                  <a:srgbClr val="FF0000"/>
                </a:solidFill>
                <a:effectLst>
                  <a:outerShdw blurRad="38100" dist="19050" dir="2700000" algn="tl" rotWithShape="0">
                    <a:schemeClr val="dk1">
                      <a:alpha val="40000"/>
                    </a:schemeClr>
                  </a:outerShdw>
                </a:effectLst>
                <a:latin typeface="Times New Roman" panose="02020603050405020304" pitchFamily="18" charset="0"/>
                <a:ea typeface="黑体" panose="02010609060101010101" pitchFamily="2" charset="-122"/>
              </a:rPr>
              <a:t>大雁</a:t>
            </a:r>
          </a:p>
        </p:txBody>
      </p:sp>
      <p:sp>
        <p:nvSpPr>
          <p:cNvPr id="43014" name="文本框 43013"/>
          <p:cNvSpPr txBox="1">
            <a:spLocks noChangeArrowheads="1"/>
          </p:cNvSpPr>
          <p:nvPr/>
        </p:nvSpPr>
        <p:spPr bwMode="auto">
          <a:xfrm>
            <a:off x="6102350" y="404813"/>
            <a:ext cx="4097338" cy="1568450"/>
          </a:xfrm>
          <a:prstGeom prst="rect">
            <a:avLst/>
          </a:prstGeom>
          <a:noFill/>
          <a:ln w="9525">
            <a:noFill/>
            <a:miter lim="800000"/>
            <a:headEnd/>
            <a:tailEnd/>
          </a:ln>
        </p:spPr>
        <p:txBody>
          <a:bodyPr>
            <a:spAutoFit/>
          </a:bodyPr>
          <a:lstStyle/>
          <a:p>
            <a:pPr>
              <a:buClr>
                <a:schemeClr val="bg1"/>
              </a:buClr>
            </a:pPr>
            <a:r>
              <a:rPr lang="zh-CN" altLang="en-US" sz="9600">
                <a:solidFill>
                  <a:srgbClr val="FF0000"/>
                </a:solidFill>
                <a:latin typeface="Times New Roman" pitchFamily="18" charset="0"/>
                <a:ea typeface="黑体" pitchFamily="2" charset="-122"/>
              </a:rPr>
              <a:t>归来</a:t>
            </a:r>
          </a:p>
        </p:txBody>
      </p:sp>
      <p:sp>
        <p:nvSpPr>
          <p:cNvPr id="32772" name="文本框 43014"/>
          <p:cNvSpPr txBox="1">
            <a:spLocks noChangeArrowheads="1"/>
          </p:cNvSpPr>
          <p:nvPr/>
        </p:nvSpPr>
        <p:spPr bwMode="auto">
          <a:xfrm>
            <a:off x="6022975" y="2366963"/>
            <a:ext cx="2665413" cy="706437"/>
          </a:xfrm>
          <a:prstGeom prst="rect">
            <a:avLst/>
          </a:prstGeom>
          <a:noFill/>
          <a:ln w="9525">
            <a:noFill/>
            <a:miter lim="800000"/>
            <a:headEnd/>
            <a:tailEnd/>
          </a:ln>
        </p:spPr>
        <p:txBody>
          <a:bodyPr>
            <a:spAutoFit/>
          </a:bodyPr>
          <a:lstStyle/>
          <a:p>
            <a:pPr>
              <a:spcBef>
                <a:spcPct val="50000"/>
              </a:spcBef>
            </a:pPr>
            <a:r>
              <a:rPr lang="zh-CN" altLang="en-US" sz="4000">
                <a:solidFill>
                  <a:srgbClr val="FFFF00"/>
                </a:solidFill>
                <a:ea typeface="黑体" pitchFamily="2" charset="-122"/>
              </a:rPr>
              <a:t>利奥波德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additive="base">
                                        <p:cTn id="7" dur="500" fill="hold"/>
                                        <p:tgtEl>
                                          <p:spTgt spid="43013"/>
                                        </p:tgtEl>
                                        <p:attrNameLst>
                                          <p:attrName>ppt_x</p:attrName>
                                        </p:attrNameLst>
                                      </p:cBhvr>
                                      <p:tavLst>
                                        <p:tav tm="0">
                                          <p:val>
                                            <p:strVal val="#ppt_x"/>
                                          </p:val>
                                        </p:tav>
                                        <p:tav tm="100000">
                                          <p:val>
                                            <p:strVal val="#ppt_x"/>
                                          </p:val>
                                        </p:tav>
                                      </p:tavLst>
                                    </p:anim>
                                    <p:anim calcmode="lin" valueType="num">
                                      <p:cBhvr additive="base">
                                        <p:cTn id="8"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1" presetClass="entr" presetSubtype="0" fill="hold" grpId="0" nodeType="clickEffect">
                                  <p:stCondLst>
                                    <p:cond delay="0"/>
                                  </p:stCondLst>
                                  <p:childTnLst>
                                    <p:set>
                                      <p:cBhvr>
                                        <p:cTn id="12" dur="1" fill="hold">
                                          <p:stCondLst>
                                            <p:cond delay="0"/>
                                          </p:stCondLst>
                                        </p:cTn>
                                        <p:tgtEl>
                                          <p:spTgt spid="43014"/>
                                        </p:tgtEl>
                                        <p:attrNameLst>
                                          <p:attrName>style.visibility</p:attrName>
                                        </p:attrNameLst>
                                      </p:cBhvr>
                                      <p:to>
                                        <p:strVal val="visible"/>
                                      </p:to>
                                    </p:set>
                                    <p:animEffect transition="in" filter="fade">
                                      <p:cBhvr>
                                        <p:cTn id="13" dur="770" decel="100000"/>
                                        <p:tgtEl>
                                          <p:spTgt spid="43014"/>
                                        </p:tgtEl>
                                      </p:cBhvr>
                                    </p:animEffect>
                                    <p:animScale>
                                      <p:cBhvr>
                                        <p:cTn id="14" dur="770" decel="100000"/>
                                        <p:tgtEl>
                                          <p:spTgt spid="43014"/>
                                        </p:tgtEl>
                                      </p:cBhvr>
                                      <p:from x="10000" y="10000"/>
                                      <p:to x="200000" y="450000"/>
                                    </p:animScale>
                                    <p:animScale>
                                      <p:cBhvr>
                                        <p:cTn id="15" dur="1230" accel="100000" fill="hold">
                                          <p:stCondLst>
                                            <p:cond delay="770"/>
                                          </p:stCondLst>
                                        </p:cTn>
                                        <p:tgtEl>
                                          <p:spTgt spid="43014"/>
                                        </p:tgtEl>
                                      </p:cBhvr>
                                      <p:from x="200000" y="450000"/>
                                      <p:to x="100000" y="100000"/>
                                    </p:animScale>
                                    <p:set>
                                      <p:cBhvr>
                                        <p:cTn id="16" dur="770" fill="hold"/>
                                        <p:tgtEl>
                                          <p:spTgt spid="43014"/>
                                        </p:tgtEl>
                                        <p:attrNameLst>
                                          <p:attrName>ppt_x</p:attrName>
                                        </p:attrNameLst>
                                      </p:cBhvr>
                                      <p:to>
                                        <p:strVal val="(0.5)"/>
                                      </p:to>
                                    </p:set>
                                    <p:anim from="(0.5)" to="(#ppt_x)" calcmode="lin" valueType="num">
                                      <p:cBhvr>
                                        <p:cTn id="17" dur="1230" accel="100000" fill="hold">
                                          <p:stCondLst>
                                            <p:cond delay="770"/>
                                          </p:stCondLst>
                                        </p:cTn>
                                        <p:tgtEl>
                                          <p:spTgt spid="43014"/>
                                        </p:tgtEl>
                                        <p:attrNameLst>
                                          <p:attrName>ppt_x</p:attrName>
                                        </p:attrNameLst>
                                      </p:cBhvr>
                                    </p:anim>
                                    <p:set>
                                      <p:cBhvr>
                                        <p:cTn id="18" dur="770" fill="hold"/>
                                        <p:tgtEl>
                                          <p:spTgt spid="43014"/>
                                        </p:tgtEl>
                                        <p:attrNameLst>
                                          <p:attrName>ppt_y</p:attrName>
                                        </p:attrNameLst>
                                      </p:cBhvr>
                                      <p:to>
                                        <p:strVal val="(#ppt_y+0.4)"/>
                                      </p:to>
                                    </p:set>
                                    <p:anim from="(#ppt_y+0.4)" to="(#ppt_y)" calcmode="lin" valueType="num">
                                      <p:cBhvr>
                                        <p:cTn id="19" dur="1230" accel="100000" fill="hold">
                                          <p:stCondLst>
                                            <p:cond delay="770"/>
                                          </p:stCondLst>
                                        </p:cTn>
                                        <p:tgtEl>
                                          <p:spTgt spid="4301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矩形 10248"/>
          <p:cNvSpPr/>
          <p:nvPr/>
        </p:nvSpPr>
        <p:spPr>
          <a:xfrm>
            <a:off x="3622675" y="60326"/>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zh-CN"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整体感知</a:t>
            </a:r>
          </a:p>
        </p:txBody>
      </p:sp>
      <p:sp>
        <p:nvSpPr>
          <p:cNvPr id="16487" name="矩形 6"/>
          <p:cNvSpPr/>
          <p:nvPr/>
        </p:nvSpPr>
        <p:spPr>
          <a:xfrm>
            <a:off x="636588" y="1074738"/>
            <a:ext cx="8237537" cy="879475"/>
          </a:xfrm>
          <a:prstGeom prst="rect">
            <a:avLst/>
          </a:prstGeom>
          <a:noFill/>
          <a:ln w="9525">
            <a:noFill/>
          </a:ln>
        </p:spPr>
        <p:txBody>
          <a:bodyPr>
            <a:spAutoFit/>
          </a:bodyPr>
          <a:lstStyle/>
          <a:p>
            <a:pPr fontAlgn="auto">
              <a:lnSpc>
                <a:spcPct val="120000"/>
              </a:lnSpc>
              <a:spcBef>
                <a:spcPts val="0"/>
              </a:spcBef>
              <a:spcAft>
                <a:spcPts val="0"/>
              </a:spcAft>
              <a:defRPr/>
            </a:pPr>
            <a:r>
              <a:rPr lang="en-US" altLang="zh-CN" sz="4265" b="1" dirty="0">
                <a:latin typeface="黑体" panose="02010609060101010101" pitchFamily="2" charset="-122"/>
                <a:ea typeface="黑体" panose="02010609060101010101" pitchFamily="2" charset="-122"/>
              </a:rPr>
              <a:t>1</a:t>
            </a:r>
            <a:r>
              <a:rPr lang="zh-CN" altLang="en-US" sz="4265" b="1" dirty="0">
                <a:latin typeface="黑体" panose="02010609060101010101" pitchFamily="2" charset="-122"/>
                <a:ea typeface="黑体" panose="02010609060101010101" pitchFamily="2" charset="-122"/>
              </a:rPr>
              <a:t>、认真读课文，理清文章脉络。</a:t>
            </a:r>
            <a:endParaRPr lang="en-US" altLang="zh-CN" sz="4265" b="1" dirty="0">
              <a:latin typeface="黑体" panose="02010609060101010101" pitchFamily="2" charset="-122"/>
              <a:ea typeface="黑体" panose="02010609060101010101" pitchFamily="2" charset="-122"/>
            </a:endParaRPr>
          </a:p>
        </p:txBody>
      </p:sp>
      <p:sp>
        <p:nvSpPr>
          <p:cNvPr id="16488" name="矩形 1"/>
          <p:cNvSpPr/>
          <p:nvPr/>
        </p:nvSpPr>
        <p:spPr>
          <a:xfrm>
            <a:off x="779463" y="2279650"/>
            <a:ext cx="2360612" cy="838200"/>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0000FF"/>
                </a:solidFill>
                <a:latin typeface="黑体" panose="02010609060101010101" pitchFamily="2" charset="-122"/>
                <a:ea typeface="黑体" panose="02010609060101010101" pitchFamily="2" charset="-122"/>
              </a:rPr>
              <a:t>第一部分</a:t>
            </a:r>
            <a:endParaRPr lang="en-US" altLang="zh-CN" sz="3735" b="1" dirty="0">
              <a:solidFill>
                <a:srgbClr val="0000FF"/>
              </a:solidFill>
              <a:latin typeface="黑体" panose="02010609060101010101" pitchFamily="2" charset="-122"/>
              <a:ea typeface="黑体" panose="02010609060101010101" pitchFamily="2" charset="-122"/>
            </a:endParaRPr>
          </a:p>
        </p:txBody>
      </p:sp>
      <p:sp>
        <p:nvSpPr>
          <p:cNvPr id="16489" name="矩形 2"/>
          <p:cNvSpPr/>
          <p:nvPr/>
        </p:nvSpPr>
        <p:spPr>
          <a:xfrm>
            <a:off x="684213" y="3384550"/>
            <a:ext cx="2595562" cy="839788"/>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0000FF"/>
                </a:solidFill>
                <a:latin typeface="黑体" panose="02010609060101010101" pitchFamily="2" charset="-122"/>
                <a:ea typeface="黑体" panose="02010609060101010101" pitchFamily="2" charset="-122"/>
              </a:rPr>
              <a:t>第二部分</a:t>
            </a:r>
            <a:endParaRPr lang="en-US" altLang="zh-CN" sz="3735" b="1" dirty="0">
              <a:solidFill>
                <a:srgbClr val="0000FF"/>
              </a:solidFill>
              <a:latin typeface="黑体" panose="02010609060101010101" pitchFamily="2" charset="-122"/>
              <a:ea typeface="黑体" panose="02010609060101010101" pitchFamily="2" charset="-122"/>
            </a:endParaRPr>
          </a:p>
        </p:txBody>
      </p:sp>
      <p:sp>
        <p:nvSpPr>
          <p:cNvPr id="16490" name="矩形 3"/>
          <p:cNvSpPr/>
          <p:nvPr/>
        </p:nvSpPr>
        <p:spPr>
          <a:xfrm>
            <a:off x="639763" y="4489450"/>
            <a:ext cx="2640012" cy="838200"/>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0000FF"/>
                </a:solidFill>
                <a:latin typeface="黑体" panose="02010609060101010101" pitchFamily="2" charset="-122"/>
                <a:ea typeface="黑体" panose="02010609060101010101" pitchFamily="2" charset="-122"/>
              </a:rPr>
              <a:t>第三部分</a:t>
            </a:r>
            <a:endParaRPr lang="en-US" altLang="zh-CN" sz="3735" b="1" dirty="0">
              <a:solidFill>
                <a:srgbClr val="0000FF"/>
              </a:solidFill>
              <a:latin typeface="黑体" panose="02010609060101010101" pitchFamily="2" charset="-122"/>
              <a:ea typeface="黑体" panose="02010609060101010101" pitchFamily="2" charset="-122"/>
            </a:endParaRPr>
          </a:p>
        </p:txBody>
      </p:sp>
      <p:sp>
        <p:nvSpPr>
          <p:cNvPr id="12" name="矩形 11"/>
          <p:cNvSpPr/>
          <p:nvPr/>
        </p:nvSpPr>
        <p:spPr>
          <a:xfrm>
            <a:off x="3140075" y="2365375"/>
            <a:ext cx="7164388" cy="665163"/>
          </a:xfrm>
          <a:prstGeom prst="rect">
            <a:avLst/>
          </a:prstGeom>
          <a:solidFill>
            <a:schemeClr val="accent6">
              <a:lumMod val="40000"/>
              <a:lumOff val="60000"/>
            </a:schemeClr>
          </a:solidFill>
        </p:spPr>
        <p:txBody>
          <a:bodyPr>
            <a:spAutoFit/>
          </a:bodyPr>
          <a:lstStyle/>
          <a:p>
            <a:pPr>
              <a:defRPr/>
            </a:pPr>
            <a:r>
              <a:rPr lang="zh-CN" altLang="en-US" sz="3735" b="1" dirty="0">
                <a:solidFill>
                  <a:prstClr val="black"/>
                </a:solidFill>
                <a:latin typeface="黑体" panose="02010609060101010101" pitchFamily="2" charset="-122"/>
                <a:ea typeface="黑体" panose="02010609060101010101" pitchFamily="2" charset="-122"/>
              </a:rPr>
              <a:t>（</a:t>
            </a:r>
            <a:r>
              <a:rPr lang="en-US" altLang="zh-CN" sz="3735" b="1" dirty="0">
                <a:solidFill>
                  <a:prstClr val="black"/>
                </a:solidFill>
                <a:latin typeface="黑体" panose="02010609060101010101" pitchFamily="2" charset="-122"/>
                <a:ea typeface="黑体" panose="02010609060101010101" pitchFamily="2" charset="-122"/>
              </a:rPr>
              <a:t>1-5</a:t>
            </a:r>
            <a:r>
              <a:rPr lang="zh-CN" altLang="en-US" sz="3735" b="1" dirty="0">
                <a:solidFill>
                  <a:prstClr val="black"/>
                </a:solidFill>
                <a:latin typeface="黑体" panose="02010609060101010101" pitchFamily="2" charset="-122"/>
                <a:ea typeface="黑体" panose="02010609060101010101" pitchFamily="2" charset="-122"/>
              </a:rPr>
              <a:t>）描写大雁归来时的情景。</a:t>
            </a:r>
            <a:endParaRPr lang="zh-CN" altLang="en-US" sz="2400" dirty="0">
              <a:latin typeface="Arial" panose="020B0604020202020204" pitchFamily="34" charset="0"/>
              <a:ea typeface="宋体" panose="02010600030101010101" pitchFamily="2" charset="-122"/>
            </a:endParaRPr>
          </a:p>
        </p:txBody>
      </p:sp>
      <p:sp>
        <p:nvSpPr>
          <p:cNvPr id="13" name="矩形 12"/>
          <p:cNvSpPr/>
          <p:nvPr/>
        </p:nvSpPr>
        <p:spPr>
          <a:xfrm>
            <a:off x="3140075" y="3384550"/>
            <a:ext cx="7164388" cy="838200"/>
          </a:xfrm>
          <a:prstGeom prst="rect">
            <a:avLst/>
          </a:prstGeom>
          <a:solidFill>
            <a:schemeClr val="accent5">
              <a:lumMod val="60000"/>
              <a:lumOff val="40000"/>
            </a:schemeClr>
          </a:solidFill>
        </p:spPr>
        <p:txBody>
          <a:bodyPr>
            <a:spAutoFit/>
          </a:bodyPr>
          <a:lstStyle/>
          <a:p>
            <a:pPr>
              <a:lnSpc>
                <a:spcPct val="130000"/>
              </a:lnSpc>
              <a:defRPr/>
            </a:pPr>
            <a:r>
              <a:rPr lang="zh-CN" altLang="en-US" sz="3735" b="1" dirty="0">
                <a:latin typeface="黑体" panose="02010609060101010101" pitchFamily="2" charset="-122"/>
                <a:ea typeface="黑体" panose="02010609060101010101" pitchFamily="2" charset="-122"/>
              </a:rPr>
              <a:t>（</a:t>
            </a:r>
            <a:r>
              <a:rPr lang="en-US" altLang="zh-CN" sz="3735" b="1" dirty="0">
                <a:latin typeface="黑体" panose="02010609060101010101" pitchFamily="2" charset="-122"/>
                <a:ea typeface="黑体" panose="02010609060101010101" pitchFamily="2" charset="-122"/>
              </a:rPr>
              <a:t>6-10</a:t>
            </a:r>
            <a:r>
              <a:rPr lang="zh-CN" altLang="en-US" sz="3735" b="1" dirty="0">
                <a:latin typeface="黑体" panose="02010609060101010101" pitchFamily="2" charset="-122"/>
                <a:ea typeface="黑体" panose="02010609060101010101" pitchFamily="2" charset="-122"/>
              </a:rPr>
              <a:t>）</a:t>
            </a:r>
            <a:r>
              <a:rPr lang="zh-CN" altLang="en-US" sz="3735" b="1" dirty="0">
                <a:solidFill>
                  <a:prstClr val="black"/>
                </a:solidFill>
                <a:latin typeface="黑体" panose="02010609060101010101" pitchFamily="2" charset="-122"/>
                <a:ea typeface="黑体" panose="02010609060101010101" pitchFamily="2" charset="-122"/>
              </a:rPr>
              <a:t>介绍大雁的日常生活。</a:t>
            </a:r>
          </a:p>
        </p:txBody>
      </p:sp>
      <p:sp>
        <p:nvSpPr>
          <p:cNvPr id="14" name="矩形 9"/>
          <p:cNvSpPr/>
          <p:nvPr/>
        </p:nvSpPr>
        <p:spPr>
          <a:xfrm>
            <a:off x="3140075" y="4489450"/>
            <a:ext cx="7164388" cy="1585913"/>
          </a:xfrm>
          <a:prstGeom prst="rect">
            <a:avLst/>
          </a:prstGeom>
          <a:solidFill>
            <a:srgbClr val="99FFCC"/>
          </a:solidFill>
          <a:ln w="9525">
            <a:noFill/>
          </a:ln>
        </p:spPr>
        <p:txBody>
          <a:bodyPr>
            <a:spAutoFit/>
          </a:bodyPr>
          <a:lstStyle/>
          <a:p>
            <a:pPr fontAlgn="auto">
              <a:lnSpc>
                <a:spcPct val="130000"/>
              </a:lnSpc>
              <a:spcBef>
                <a:spcPts val="0"/>
              </a:spcBef>
              <a:spcAft>
                <a:spcPts val="0"/>
              </a:spcAft>
              <a:defRPr/>
            </a:pPr>
            <a:r>
              <a:rPr lang="zh-CN" altLang="en-US" sz="3735" b="1" dirty="0">
                <a:latin typeface="黑体" panose="02010609060101010101" pitchFamily="2" charset="-122"/>
                <a:ea typeface="黑体" panose="02010609060101010101" pitchFamily="2" charset="-122"/>
              </a:rPr>
              <a:t>（</a:t>
            </a:r>
            <a:r>
              <a:rPr lang="en-US" altLang="zh-CN" sz="3735" b="1" dirty="0">
                <a:latin typeface="黑体" panose="02010609060101010101" pitchFamily="2" charset="-122"/>
                <a:ea typeface="黑体" panose="02010609060101010101" pitchFamily="2" charset="-122"/>
              </a:rPr>
              <a:t>11-13</a:t>
            </a:r>
            <a:r>
              <a:rPr lang="zh-CN" altLang="en-US" sz="3735" b="1" dirty="0">
                <a:latin typeface="黑体" panose="02010609060101010101" pitchFamily="2" charset="-122"/>
                <a:ea typeface="黑体" panose="02010609060101010101" pitchFamily="2" charset="-122"/>
              </a:rPr>
              <a:t>）</a:t>
            </a:r>
            <a:r>
              <a:rPr lang="zh-CN" altLang="en-US" sz="3735" b="1" dirty="0">
                <a:solidFill>
                  <a:srgbClr val="000000"/>
                </a:solidFill>
                <a:latin typeface="黑体" panose="02010609060101010101" pitchFamily="2" charset="-122"/>
                <a:ea typeface="黑体" panose="02010609060101010101" pitchFamily="2" charset="-122"/>
              </a:rPr>
              <a:t>揭示主题，写大雁的联合观念值得人类借鉴学习。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487"/>
                                        </p:tgtEl>
                                        <p:attrNameLst>
                                          <p:attrName>style.visibility</p:attrName>
                                        </p:attrNameLst>
                                      </p:cBhvr>
                                      <p:to>
                                        <p:strVal val="visible"/>
                                      </p:to>
                                    </p:set>
                                    <p:animEffect transition="in" filter="box(in)">
                                      <p:cBhvr>
                                        <p:cTn id="7" dur="2000"/>
                                        <p:tgtEl>
                                          <p:spTgt spid="164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488"/>
                                        </p:tgtEl>
                                        <p:attrNameLst>
                                          <p:attrName>style.visibility</p:attrName>
                                        </p:attrNameLst>
                                      </p:cBhvr>
                                      <p:to>
                                        <p:strVal val="visible"/>
                                      </p:to>
                                    </p:set>
                                    <p:anim calcmode="lin" valueType="num">
                                      <p:cBhvr additive="base">
                                        <p:cTn id="12" dur="500" fill="hold"/>
                                        <p:tgtEl>
                                          <p:spTgt spid="16488"/>
                                        </p:tgtEl>
                                        <p:attrNameLst>
                                          <p:attrName>ppt_x</p:attrName>
                                        </p:attrNameLst>
                                      </p:cBhvr>
                                      <p:tavLst>
                                        <p:tav tm="0">
                                          <p:val>
                                            <p:strVal val="#ppt_x"/>
                                          </p:val>
                                        </p:tav>
                                        <p:tav tm="100000">
                                          <p:val>
                                            <p:strVal val="#ppt_x"/>
                                          </p:val>
                                        </p:tav>
                                      </p:tavLst>
                                    </p:anim>
                                    <p:anim calcmode="lin" valueType="num">
                                      <p:cBhvr additive="base">
                                        <p:cTn id="13" dur="500" fill="hold"/>
                                        <p:tgtEl>
                                          <p:spTgt spid="1648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6489"/>
                                        </p:tgtEl>
                                        <p:attrNameLst>
                                          <p:attrName>style.visibility</p:attrName>
                                        </p:attrNameLst>
                                      </p:cBhvr>
                                      <p:to>
                                        <p:strVal val="visible"/>
                                      </p:to>
                                    </p:set>
                                    <p:animEffect transition="in" filter="box(in)">
                                      <p:cBhvr>
                                        <p:cTn id="18" dur="2000"/>
                                        <p:tgtEl>
                                          <p:spTgt spid="16489"/>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6490"/>
                                        </p:tgtEl>
                                        <p:attrNameLst>
                                          <p:attrName>style.visibility</p:attrName>
                                        </p:attrNameLst>
                                      </p:cBhvr>
                                      <p:to>
                                        <p:strVal val="visible"/>
                                      </p:to>
                                    </p:set>
                                    <p:animEffect transition="in" filter="box(in)">
                                      <p:cBhvr>
                                        <p:cTn id="23" dur="2000"/>
                                        <p:tgtEl>
                                          <p:spTgt spid="1649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 grpId="0"/>
      <p:bldP spid="16488" grpId="0"/>
      <p:bldP spid="16489" grpId="0"/>
      <p:bldP spid="16490" grpId="0"/>
      <p:bldP spid="12" grpId="0" bldLvl="0" animBg="1"/>
      <p:bldP spid="13" grpId="0" bldLvl="0" animBg="1"/>
      <p:bldP spid="1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descr="SHFQ001"/>
          <p:cNvPicPr>
            <a:picLocks noChangeAspect="1"/>
          </p:cNvPicPr>
          <p:nvPr/>
        </p:nvPicPr>
        <p:blipFill>
          <a:blip r:embed="rId2"/>
          <a:srcRect/>
          <a:stretch>
            <a:fillRect/>
          </a:stretch>
        </p:blipFill>
        <p:spPr bwMode="auto">
          <a:xfrm>
            <a:off x="0" y="0"/>
            <a:ext cx="12217400" cy="6856413"/>
          </a:xfrm>
          <a:prstGeom prst="rect">
            <a:avLst/>
          </a:prstGeom>
          <a:noFill/>
          <a:ln w="9525">
            <a:noFill/>
            <a:miter lim="800000"/>
            <a:headEnd/>
            <a:tailEnd/>
          </a:ln>
        </p:spPr>
      </p:pic>
      <p:sp>
        <p:nvSpPr>
          <p:cNvPr id="4098" name="Text Box 6"/>
          <p:cNvSpPr txBox="1"/>
          <p:nvPr/>
        </p:nvSpPr>
        <p:spPr>
          <a:xfrm>
            <a:off x="203200" y="333375"/>
            <a:ext cx="11785600" cy="4084638"/>
          </a:xfrm>
          <a:prstGeom prst="rect">
            <a:avLst/>
          </a:prstGeom>
          <a:noFill/>
          <a:ln w="9525">
            <a:noFill/>
          </a:ln>
        </p:spPr>
        <p:txBody>
          <a:bodyPr>
            <a:spAutoFit/>
          </a:bodyPr>
          <a:lstStyle/>
          <a:p>
            <a:pPr fontAlgn="auto">
              <a:lnSpc>
                <a:spcPct val="130000"/>
              </a:lnSpc>
              <a:spcBef>
                <a:spcPts val="0"/>
              </a:spcBef>
              <a:spcAft>
                <a:spcPts val="0"/>
              </a:spcAft>
              <a:defRPr/>
            </a:pPr>
            <a:r>
              <a:rPr lang="en-US" altLang="zh-CN" dirty="0">
                <a:latin typeface="Times New Roman" panose="02020603050405020304" pitchFamily="18" charset="0"/>
                <a:ea typeface="宋体" panose="02010600030101010101" pitchFamily="2" charset="-122"/>
              </a:rPr>
              <a:t>       </a:t>
            </a:r>
            <a:r>
              <a:rPr lang="en-US" altLang="zh-CN" sz="4000" b="1" dirty="0">
                <a:latin typeface="Times New Roman" panose="02020603050405020304" pitchFamily="18" charset="0"/>
                <a:ea typeface="宋体" panose="02010600030101010101" pitchFamily="2" charset="-122"/>
              </a:rPr>
              <a:t> </a:t>
            </a:r>
            <a:r>
              <a:rPr lang="zh-CN" altLang="zh-CN" sz="4400" b="1" dirty="0">
                <a:solidFill>
                  <a:srgbClr val="C00000"/>
                </a:solidFill>
                <a:latin typeface="Times New Roman" panose="02020603050405020304" pitchFamily="18" charset="0"/>
                <a:ea typeface="宋体" panose="02010600030101010101" pitchFamily="2" charset="-122"/>
              </a:rPr>
              <a:t>在我们的古典诗文中，常常有</a:t>
            </a:r>
            <a:r>
              <a:rPr lang="en-US" altLang="zh-CN" sz="4400" b="1" dirty="0">
                <a:solidFill>
                  <a:srgbClr val="C00000"/>
                </a:solidFill>
                <a:latin typeface="Times New Roman" panose="02020603050405020304" pitchFamily="18" charset="0"/>
                <a:ea typeface="宋体" panose="02010600030101010101" pitchFamily="2" charset="-122"/>
              </a:rPr>
              <a:t>“</a:t>
            </a:r>
            <a:r>
              <a:rPr lang="zh-CN" altLang="en-US" sz="4400" b="1" dirty="0">
                <a:solidFill>
                  <a:srgbClr val="C00000"/>
                </a:solidFill>
                <a:latin typeface="Times New Roman" panose="02020603050405020304" pitchFamily="18" charset="0"/>
                <a:ea typeface="宋体" panose="02010600030101010101" pitchFamily="2" charset="-122"/>
              </a:rPr>
              <a:t>雁</a:t>
            </a:r>
            <a:r>
              <a:rPr lang="en-US" altLang="zh-CN" sz="4400" b="1" dirty="0">
                <a:solidFill>
                  <a:srgbClr val="C00000"/>
                </a:solidFill>
                <a:latin typeface="Times New Roman" panose="02020603050405020304" pitchFamily="18" charset="0"/>
                <a:ea typeface="宋体" panose="02010600030101010101" pitchFamily="2" charset="-122"/>
              </a:rPr>
              <a:t>”</a:t>
            </a:r>
            <a:r>
              <a:rPr lang="zh-CN" altLang="en-US" sz="4400" b="1" dirty="0">
                <a:solidFill>
                  <a:srgbClr val="C00000"/>
                </a:solidFill>
                <a:latin typeface="Times New Roman" panose="02020603050405020304" pitchFamily="18" charset="0"/>
                <a:ea typeface="宋体" panose="02010600030101010101" pitchFamily="2" charset="-122"/>
              </a:rPr>
              <a:t>的身影。</a:t>
            </a:r>
            <a:r>
              <a:rPr lang="zh-CN" altLang="zh-CN" sz="4400" b="1" dirty="0">
                <a:solidFill>
                  <a:srgbClr val="C00000"/>
                </a:solidFill>
                <a:latin typeface="宋体" panose="02010600030101010101" pitchFamily="2" charset="-122"/>
                <a:ea typeface="宋体" panose="02010600030101010101" pitchFamily="2" charset="-122"/>
                <a:cs typeface="+mn-ea"/>
                <a:sym typeface="+mn-ea"/>
              </a:rPr>
              <a:t>自古以来，诗人们睹雁伤情或托雁寄怀，留下了许多咏雁的诗词典故。</a:t>
            </a:r>
          </a:p>
          <a:p>
            <a:pPr fontAlgn="auto">
              <a:spcBef>
                <a:spcPts val="0"/>
              </a:spcBef>
              <a:spcAft>
                <a:spcPts val="0"/>
              </a:spcAft>
              <a:defRPr/>
            </a:pPr>
            <a:endParaRPr lang="zh-CN" altLang="zh-CN" sz="4400" b="1" dirty="0">
              <a:solidFill>
                <a:srgbClr val="FFFF00"/>
              </a:solidFill>
              <a:latin typeface="宋体" panose="02010600030101010101" pitchFamily="2" charset="-122"/>
              <a:ea typeface="宋体" panose="02010600030101010101" pitchFamily="2" charset="-122"/>
              <a:cs typeface="+mn-ea"/>
              <a:sym typeface="+mn-ea"/>
            </a:endParaRPr>
          </a:p>
          <a:p>
            <a:pPr fontAlgn="auto">
              <a:spcBef>
                <a:spcPts val="0"/>
              </a:spcBef>
              <a:spcAft>
                <a:spcPts val="0"/>
              </a:spcAft>
              <a:defRPr/>
            </a:pPr>
            <a:endParaRPr lang="zh-CN" altLang="en-US" sz="4400" b="1" dirty="0">
              <a:latin typeface="Times New Roman" panose="02020603050405020304" pitchFamily="18" charset="0"/>
              <a:ea typeface="宋体" panose="02010600030101010101" pitchFamily="2" charset="-122"/>
            </a:endParaRPr>
          </a:p>
        </p:txBody>
      </p:sp>
      <p:sp>
        <p:nvSpPr>
          <p:cNvPr id="4" name="矩形 3"/>
          <p:cNvSpPr/>
          <p:nvPr/>
        </p:nvSpPr>
        <p:spPr>
          <a:xfrm>
            <a:off x="2010647" y="3553513"/>
            <a:ext cx="5234940" cy="110680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zh-CN" altLang="en-US" sz="6600" b="1" dirty="0">
                <a:ln w="11430"/>
                <a:solidFill>
                  <a:srgbClr val="FFFF00"/>
                </a:solidFill>
                <a:effectLst>
                  <a:outerShdw blurRad="50800" dist="39000" dir="5460000" algn="tl">
                    <a:srgbClr val="000000">
                      <a:alpha val="38000"/>
                    </a:srgbClr>
                  </a:outerShdw>
                </a:effectLst>
                <a:latin typeface="Arial" panose="020B0604020202020204" pitchFamily="34" charset="0"/>
                <a:ea typeface="宋体" panose="02010600030101010101" pitchFamily="2" charset="-122"/>
                <a:sym typeface="+mn-ea"/>
              </a:rPr>
              <a:t>你能说说吗？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2"/>
          <p:cNvSpPr>
            <a:spLocks noChangeArrowheads="1"/>
          </p:cNvSpPr>
          <p:nvPr/>
        </p:nvSpPr>
        <p:spPr bwMode="auto">
          <a:xfrm>
            <a:off x="228600" y="234950"/>
            <a:ext cx="11382375" cy="1690688"/>
          </a:xfrm>
          <a:prstGeom prst="rect">
            <a:avLst/>
          </a:prstGeom>
          <a:noFill/>
          <a:ln w="9525">
            <a:noFill/>
            <a:miter lim="800000"/>
            <a:headEnd/>
            <a:tailEnd/>
          </a:ln>
        </p:spPr>
        <p:txBody>
          <a:bodyPr>
            <a:spAutoFit/>
          </a:bodyPr>
          <a:lstStyle/>
          <a:p>
            <a:pPr>
              <a:lnSpc>
                <a:spcPct val="130000"/>
              </a:lnSpc>
            </a:pPr>
            <a:r>
              <a:rPr lang="en-US" altLang="zh-CN" sz="4000" b="1">
                <a:latin typeface="黑体" pitchFamily="2" charset="-122"/>
                <a:ea typeface="黑体" pitchFamily="2" charset="-122"/>
              </a:rPr>
              <a:t>2</a:t>
            </a:r>
            <a:r>
              <a:rPr lang="zh-CN" altLang="en-US" sz="4000" b="1">
                <a:latin typeface="黑体" pitchFamily="2" charset="-122"/>
                <a:ea typeface="黑体" pitchFamily="2" charset="-122"/>
              </a:rPr>
              <a:t>、 用自己喜欢的方式读文，并思考问题：作者笔下的大雁有哪些特点？</a:t>
            </a:r>
          </a:p>
        </p:txBody>
      </p:sp>
      <p:sp>
        <p:nvSpPr>
          <p:cNvPr id="4" name="矩形 3"/>
          <p:cNvSpPr/>
          <p:nvPr/>
        </p:nvSpPr>
        <p:spPr>
          <a:xfrm>
            <a:off x="1300163" y="1733550"/>
            <a:ext cx="9424987" cy="4092575"/>
          </a:xfrm>
          <a:prstGeom prst="rect">
            <a:avLst/>
          </a:prstGeom>
        </p:spPr>
        <p:txBody>
          <a:bodyPr>
            <a:spAutoFit/>
          </a:bodyPr>
          <a:lstStyle/>
          <a:p>
            <a:pPr>
              <a:lnSpc>
                <a:spcPct val="130000"/>
              </a:lnSpc>
              <a:defRPr/>
            </a:pPr>
            <a:r>
              <a:rPr lang="zh-CN" altLang="en-US" sz="4000" b="1" dirty="0">
                <a:solidFill>
                  <a:srgbClr val="0000FF"/>
                </a:solidFill>
                <a:latin typeface="+mn-ea"/>
                <a:ea typeface="+mn-ea"/>
              </a:rPr>
              <a:t>（</a:t>
            </a:r>
            <a:r>
              <a:rPr lang="en-US" altLang="zh-CN" sz="4000" b="1" dirty="0">
                <a:solidFill>
                  <a:srgbClr val="0000FF"/>
                </a:solidFill>
                <a:latin typeface="+mn-ea"/>
                <a:ea typeface="+mn-ea"/>
              </a:rPr>
              <a:t>1</a:t>
            </a:r>
            <a:r>
              <a:rPr lang="zh-CN" altLang="en-US" sz="4000" b="1" dirty="0">
                <a:solidFill>
                  <a:srgbClr val="0000FF"/>
                </a:solidFill>
                <a:latin typeface="+mn-ea"/>
                <a:ea typeface="+mn-ea"/>
              </a:rPr>
              <a:t>）三月春暖北飞</a:t>
            </a:r>
            <a:endParaRPr lang="en-US" altLang="zh-CN" sz="4000" b="1" dirty="0">
              <a:solidFill>
                <a:srgbClr val="0000FF"/>
              </a:solidFill>
              <a:latin typeface="+mn-ea"/>
              <a:ea typeface="+mn-ea"/>
            </a:endParaRPr>
          </a:p>
          <a:p>
            <a:pPr>
              <a:lnSpc>
                <a:spcPct val="130000"/>
              </a:lnSpc>
              <a:defRPr/>
            </a:pPr>
            <a:r>
              <a:rPr lang="zh-CN" altLang="en-US" sz="4000" b="1" dirty="0">
                <a:solidFill>
                  <a:srgbClr val="0000FF"/>
                </a:solidFill>
                <a:latin typeface="+mn-ea"/>
                <a:ea typeface="+mn-ea"/>
              </a:rPr>
              <a:t>（</a:t>
            </a:r>
            <a:r>
              <a:rPr lang="en-US" altLang="zh-CN" sz="4000" b="1" dirty="0">
                <a:solidFill>
                  <a:srgbClr val="0000FF"/>
                </a:solidFill>
                <a:latin typeface="+mn-ea"/>
                <a:ea typeface="+mn-ea"/>
              </a:rPr>
              <a:t>2</a:t>
            </a:r>
            <a:r>
              <a:rPr lang="zh-CN" altLang="en-US" sz="4000" b="1" dirty="0">
                <a:solidFill>
                  <a:srgbClr val="0000FF"/>
                </a:solidFill>
                <a:latin typeface="+mn-ea"/>
                <a:ea typeface="+mn-ea"/>
              </a:rPr>
              <a:t>）飞行路线很直</a:t>
            </a:r>
            <a:endParaRPr lang="en-US" altLang="zh-CN" sz="4000" b="1" dirty="0">
              <a:solidFill>
                <a:srgbClr val="0000FF"/>
              </a:solidFill>
              <a:latin typeface="+mn-ea"/>
              <a:ea typeface="+mn-ea"/>
            </a:endParaRPr>
          </a:p>
          <a:p>
            <a:pPr>
              <a:lnSpc>
                <a:spcPct val="130000"/>
              </a:lnSpc>
              <a:defRPr/>
            </a:pPr>
            <a:r>
              <a:rPr lang="zh-CN" altLang="en-US" sz="4000" b="1" dirty="0">
                <a:solidFill>
                  <a:srgbClr val="0000FF"/>
                </a:solidFill>
                <a:latin typeface="+mn-ea"/>
                <a:ea typeface="+mn-ea"/>
              </a:rPr>
              <a:t>（</a:t>
            </a:r>
            <a:r>
              <a:rPr lang="en-US" altLang="zh-CN" sz="4000" b="1" dirty="0">
                <a:solidFill>
                  <a:srgbClr val="0000FF"/>
                </a:solidFill>
                <a:latin typeface="+mn-ea"/>
                <a:ea typeface="+mn-ea"/>
              </a:rPr>
              <a:t>3</a:t>
            </a:r>
            <a:r>
              <a:rPr lang="zh-CN" altLang="en-US" sz="4000" b="1" dirty="0">
                <a:solidFill>
                  <a:srgbClr val="0000FF"/>
                </a:solidFill>
                <a:latin typeface="+mn-ea"/>
                <a:ea typeface="+mn-ea"/>
              </a:rPr>
              <a:t>）常成六只或六的倍数列队飞</a:t>
            </a:r>
            <a:endParaRPr lang="en-US" altLang="zh-CN" sz="4000" b="1" dirty="0">
              <a:solidFill>
                <a:srgbClr val="0000FF"/>
              </a:solidFill>
              <a:latin typeface="+mn-ea"/>
              <a:ea typeface="+mn-ea"/>
            </a:endParaRPr>
          </a:p>
          <a:p>
            <a:pPr>
              <a:lnSpc>
                <a:spcPct val="130000"/>
              </a:lnSpc>
              <a:defRPr/>
            </a:pPr>
            <a:r>
              <a:rPr lang="zh-CN" altLang="en-US" sz="4000" b="1" dirty="0">
                <a:solidFill>
                  <a:srgbClr val="0000FF"/>
                </a:solidFill>
                <a:latin typeface="+mn-ea"/>
                <a:ea typeface="+mn-ea"/>
              </a:rPr>
              <a:t>（</a:t>
            </a:r>
            <a:r>
              <a:rPr lang="en-US" altLang="zh-CN" sz="4000" b="1" dirty="0">
                <a:solidFill>
                  <a:srgbClr val="0000FF"/>
                </a:solidFill>
                <a:latin typeface="+mn-ea"/>
                <a:ea typeface="+mn-ea"/>
              </a:rPr>
              <a:t>4</a:t>
            </a:r>
            <a:r>
              <a:rPr lang="zh-CN" altLang="en-US" sz="4000" b="1" dirty="0">
                <a:solidFill>
                  <a:srgbClr val="0000FF"/>
                </a:solidFill>
                <a:latin typeface="+mn-ea"/>
                <a:ea typeface="+mn-ea"/>
              </a:rPr>
              <a:t>）孤雁时常哀鸣</a:t>
            </a:r>
            <a:endParaRPr lang="en-US" altLang="zh-CN" sz="4000" b="1" dirty="0">
              <a:solidFill>
                <a:srgbClr val="0000FF"/>
              </a:solidFill>
              <a:latin typeface="+mn-ea"/>
              <a:ea typeface="+mn-ea"/>
            </a:endParaRPr>
          </a:p>
          <a:p>
            <a:pPr>
              <a:lnSpc>
                <a:spcPct val="130000"/>
              </a:lnSpc>
              <a:defRPr/>
            </a:pPr>
            <a:r>
              <a:rPr lang="zh-CN" altLang="en-US" sz="4000" b="1" dirty="0">
                <a:solidFill>
                  <a:srgbClr val="0000FF"/>
                </a:solidFill>
                <a:latin typeface="+mn-ea"/>
                <a:ea typeface="+mn-ea"/>
              </a:rPr>
              <a:t>（</a:t>
            </a:r>
            <a:r>
              <a:rPr lang="en-US" altLang="zh-CN" sz="4000" b="1" dirty="0">
                <a:solidFill>
                  <a:srgbClr val="0000FF"/>
                </a:solidFill>
                <a:latin typeface="+mn-ea"/>
                <a:ea typeface="+mn-ea"/>
              </a:rPr>
              <a:t>5</a:t>
            </a:r>
            <a:r>
              <a:rPr lang="zh-CN" altLang="en-US" sz="4000" b="1" dirty="0">
                <a:solidFill>
                  <a:srgbClr val="0000FF"/>
                </a:solidFill>
                <a:latin typeface="+mn-ea"/>
                <a:ea typeface="+mn-ea"/>
              </a:rPr>
              <a:t>）雁过群体生活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矩形 2"/>
          <p:cNvSpPr>
            <a:spLocks noChangeArrowheads="1"/>
          </p:cNvSpPr>
          <p:nvPr/>
        </p:nvSpPr>
        <p:spPr bwMode="auto">
          <a:xfrm>
            <a:off x="228600" y="234950"/>
            <a:ext cx="11382375" cy="1690688"/>
          </a:xfrm>
          <a:prstGeom prst="rect">
            <a:avLst/>
          </a:prstGeom>
          <a:noFill/>
          <a:ln w="9525">
            <a:noFill/>
            <a:miter lim="800000"/>
            <a:headEnd/>
            <a:tailEnd/>
          </a:ln>
        </p:spPr>
        <p:txBody>
          <a:bodyPr>
            <a:spAutoFit/>
          </a:bodyPr>
          <a:lstStyle/>
          <a:p>
            <a:pPr>
              <a:lnSpc>
                <a:spcPct val="130000"/>
              </a:lnSpc>
            </a:pPr>
            <a:r>
              <a:rPr lang="en-US" altLang="zh-CN" sz="4000" b="1">
                <a:latin typeface="黑体" pitchFamily="2" charset="-122"/>
                <a:ea typeface="黑体" pitchFamily="2" charset="-122"/>
              </a:rPr>
              <a:t>3</a:t>
            </a:r>
            <a:r>
              <a:rPr lang="zh-CN" altLang="en-US" sz="4000" b="1">
                <a:latin typeface="黑体" pitchFamily="2" charset="-122"/>
                <a:ea typeface="黑体" pitchFamily="2" charset="-122"/>
              </a:rPr>
              <a:t>、 说说作者在大雁身上找到了人类哪些</a:t>
            </a:r>
            <a:r>
              <a:rPr lang="en-US" altLang="zh-CN" sz="4000" b="1">
                <a:latin typeface="黑体" pitchFamily="2" charset="-122"/>
                <a:ea typeface="黑体" pitchFamily="2" charset="-122"/>
              </a:rPr>
              <a:t>“</a:t>
            </a:r>
            <a:r>
              <a:rPr lang="zh-CN" altLang="en-US" sz="4000" b="1">
                <a:latin typeface="黑体" pitchFamily="2" charset="-122"/>
                <a:ea typeface="黑体" pitchFamily="2" charset="-122"/>
              </a:rPr>
              <a:t>失去的东西</a:t>
            </a:r>
            <a:r>
              <a:rPr lang="en-US" altLang="zh-CN" sz="4000" b="1">
                <a:latin typeface="黑体" pitchFamily="2" charset="-122"/>
                <a:ea typeface="黑体" pitchFamily="2" charset="-122"/>
              </a:rPr>
              <a:t>”</a:t>
            </a:r>
            <a:r>
              <a:rPr lang="zh-CN" altLang="en-US" sz="4000" b="1">
                <a:latin typeface="黑体" pitchFamily="2" charset="-122"/>
                <a:ea typeface="黑体" pitchFamily="2" charset="-122"/>
              </a:rPr>
              <a:t>？</a:t>
            </a:r>
          </a:p>
        </p:txBody>
      </p:sp>
      <p:sp>
        <p:nvSpPr>
          <p:cNvPr id="4" name="矩形 3"/>
          <p:cNvSpPr/>
          <p:nvPr/>
        </p:nvSpPr>
        <p:spPr>
          <a:xfrm>
            <a:off x="1300163" y="1733550"/>
            <a:ext cx="9424987" cy="3292475"/>
          </a:xfrm>
          <a:prstGeom prst="rect">
            <a:avLst/>
          </a:prstGeom>
        </p:spPr>
        <p:txBody>
          <a:bodyPr>
            <a:spAutoFit/>
          </a:bodyPr>
          <a:lstStyle/>
          <a:p>
            <a:pPr>
              <a:lnSpc>
                <a:spcPct val="130000"/>
              </a:lnSpc>
              <a:defRPr/>
            </a:pPr>
            <a:r>
              <a:rPr lang="zh-CN" altLang="en-US" sz="4000" b="1" dirty="0">
                <a:solidFill>
                  <a:srgbClr val="0000FF"/>
                </a:solidFill>
                <a:latin typeface="+mn-ea"/>
                <a:ea typeface="+mn-ea"/>
              </a:rPr>
              <a:t>（</a:t>
            </a:r>
            <a:r>
              <a:rPr lang="en-US" altLang="zh-CN" sz="4000" b="1" dirty="0">
                <a:solidFill>
                  <a:srgbClr val="0000FF"/>
                </a:solidFill>
                <a:latin typeface="+mn-ea"/>
                <a:ea typeface="+mn-ea"/>
              </a:rPr>
              <a:t>1</a:t>
            </a:r>
            <a:r>
              <a:rPr lang="zh-CN" altLang="en-US" sz="4000" b="1" dirty="0">
                <a:solidFill>
                  <a:srgbClr val="0000FF"/>
                </a:solidFill>
                <a:latin typeface="+mn-ea"/>
                <a:ea typeface="+mn-ea"/>
              </a:rPr>
              <a:t>）善性、友情、亲情</a:t>
            </a:r>
          </a:p>
          <a:p>
            <a:pPr>
              <a:lnSpc>
                <a:spcPct val="130000"/>
              </a:lnSpc>
              <a:defRPr/>
            </a:pPr>
            <a:r>
              <a:rPr lang="zh-CN" altLang="en-US" sz="4000" b="1" dirty="0">
                <a:solidFill>
                  <a:srgbClr val="0000FF"/>
                </a:solidFill>
                <a:latin typeface="+mn-ea"/>
                <a:ea typeface="+mn-ea"/>
              </a:rPr>
              <a:t>（</a:t>
            </a:r>
            <a:r>
              <a:rPr lang="en-US" altLang="zh-CN" sz="4000" b="1" dirty="0">
                <a:solidFill>
                  <a:srgbClr val="0000FF"/>
                </a:solidFill>
                <a:latin typeface="+mn-ea"/>
                <a:ea typeface="+mn-ea"/>
              </a:rPr>
              <a:t>2</a:t>
            </a:r>
            <a:r>
              <a:rPr lang="zh-CN" altLang="en-US" sz="4000" b="1" dirty="0">
                <a:solidFill>
                  <a:srgbClr val="0000FF"/>
                </a:solidFill>
                <a:latin typeface="+mn-ea"/>
                <a:ea typeface="+mn-ea"/>
              </a:rPr>
              <a:t>）联合的观念</a:t>
            </a:r>
          </a:p>
          <a:p>
            <a:pPr>
              <a:lnSpc>
                <a:spcPct val="130000"/>
              </a:lnSpc>
              <a:defRPr/>
            </a:pPr>
            <a:r>
              <a:rPr lang="zh-CN" altLang="en-US" sz="4000" b="1" dirty="0">
                <a:solidFill>
                  <a:srgbClr val="0000FF"/>
                </a:solidFill>
                <a:latin typeface="+mn-ea"/>
                <a:ea typeface="+mn-ea"/>
              </a:rPr>
              <a:t>（</a:t>
            </a:r>
            <a:r>
              <a:rPr lang="en-US" altLang="zh-CN" sz="4000" b="1" dirty="0">
                <a:solidFill>
                  <a:srgbClr val="0000FF"/>
                </a:solidFill>
                <a:latin typeface="+mn-ea"/>
                <a:ea typeface="+mn-ea"/>
              </a:rPr>
              <a:t>3</a:t>
            </a:r>
            <a:r>
              <a:rPr lang="zh-CN" altLang="en-US" sz="4000" b="1" dirty="0">
                <a:solidFill>
                  <a:srgbClr val="0000FF"/>
                </a:solidFill>
                <a:latin typeface="+mn-ea"/>
                <a:ea typeface="+mn-ea"/>
              </a:rPr>
              <a:t>）大自然的诗意</a:t>
            </a:r>
          </a:p>
          <a:p>
            <a:pPr>
              <a:lnSpc>
                <a:spcPct val="130000"/>
              </a:lnSpc>
              <a:defRPr/>
            </a:pPr>
            <a:r>
              <a:rPr lang="zh-CN" altLang="en-US" sz="4000" b="1" dirty="0">
                <a:solidFill>
                  <a:srgbClr val="0000FF"/>
                </a:solidFill>
                <a:latin typeface="+mn-ea"/>
                <a:ea typeface="+mn-ea"/>
              </a:rPr>
              <a:t>（</a:t>
            </a:r>
            <a:r>
              <a:rPr lang="en-US" altLang="zh-CN" sz="4000" b="1" dirty="0">
                <a:solidFill>
                  <a:srgbClr val="0000FF"/>
                </a:solidFill>
                <a:latin typeface="+mn-ea"/>
                <a:ea typeface="+mn-ea"/>
              </a:rPr>
              <a:t>4</a:t>
            </a:r>
            <a:r>
              <a:rPr lang="zh-CN" altLang="en-US" sz="4000" b="1" dirty="0">
                <a:solidFill>
                  <a:srgbClr val="0000FF"/>
                </a:solidFill>
                <a:latin typeface="+mn-ea"/>
                <a:ea typeface="+mn-ea"/>
              </a:rPr>
              <a:t>）勇敢、坚定不移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矩形 10248"/>
          <p:cNvSpPr/>
          <p:nvPr/>
        </p:nvSpPr>
        <p:spPr>
          <a:xfrm>
            <a:off x="3622675" y="60326"/>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zh-CN"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精段品读</a:t>
            </a:r>
          </a:p>
        </p:txBody>
      </p:sp>
      <p:sp>
        <p:nvSpPr>
          <p:cNvPr id="16487" name="矩形 6"/>
          <p:cNvSpPr>
            <a:spLocks noChangeArrowheads="1"/>
          </p:cNvSpPr>
          <p:nvPr/>
        </p:nvSpPr>
        <p:spPr bwMode="auto">
          <a:xfrm>
            <a:off x="636588" y="1074738"/>
            <a:ext cx="11225212" cy="4964112"/>
          </a:xfrm>
          <a:prstGeom prst="rect">
            <a:avLst/>
          </a:prstGeom>
          <a:noFill/>
          <a:ln w="9525">
            <a:noFill/>
            <a:miter lim="800000"/>
            <a:headEnd/>
            <a:tailEnd/>
          </a:ln>
        </p:spPr>
        <p:txBody>
          <a:bodyPr>
            <a:spAutoFit/>
          </a:bodyPr>
          <a:lstStyle/>
          <a:p>
            <a:pPr>
              <a:lnSpc>
                <a:spcPct val="120000"/>
              </a:lnSpc>
            </a:pPr>
            <a:r>
              <a:rPr lang="zh-CN" altLang="en-US" sz="4800" b="1">
                <a:latin typeface="黑体" pitchFamily="2" charset="-122"/>
                <a:ea typeface="黑体" pitchFamily="2" charset="-122"/>
              </a:rPr>
              <a:t>阅读课文</a:t>
            </a:r>
            <a:r>
              <a:rPr lang="en-US" altLang="zh-CN" sz="4800" b="1">
                <a:latin typeface="黑体" pitchFamily="2" charset="-122"/>
                <a:ea typeface="黑体" pitchFamily="2" charset="-122"/>
              </a:rPr>
              <a:t>1-4</a:t>
            </a:r>
            <a:r>
              <a:rPr lang="zh-CN" altLang="en-US" sz="4800" b="1">
                <a:latin typeface="黑体" pitchFamily="2" charset="-122"/>
                <a:ea typeface="黑体" pitchFamily="2" charset="-122"/>
              </a:rPr>
              <a:t>自然段，思考下列问题。</a:t>
            </a:r>
          </a:p>
          <a:p>
            <a:pPr>
              <a:lnSpc>
                <a:spcPct val="120000"/>
              </a:lnSpc>
            </a:pPr>
            <a:r>
              <a:rPr lang="en-US" altLang="zh-CN" sz="3600" b="1">
                <a:solidFill>
                  <a:srgbClr val="0000FF"/>
                </a:solidFill>
                <a:latin typeface="黑体" pitchFamily="2" charset="-122"/>
                <a:ea typeface="黑体" pitchFamily="2" charset="-122"/>
              </a:rPr>
              <a:t>1</a:t>
            </a:r>
            <a:r>
              <a:rPr lang="zh-CN" altLang="en-US" sz="3600" b="1">
                <a:solidFill>
                  <a:srgbClr val="0000FF"/>
                </a:solidFill>
                <a:latin typeface="黑体" pitchFamily="2" charset="-122"/>
                <a:ea typeface="黑体" pitchFamily="2" charset="-122"/>
              </a:rPr>
              <a:t>、第一段</a:t>
            </a:r>
            <a:r>
              <a:rPr lang="zh-CN" altLang="en-US" sz="3600" b="1">
                <a:solidFill>
                  <a:srgbClr val="0000FF"/>
                </a:solidFill>
                <a:latin typeface="黑体" pitchFamily="2" charset="-122"/>
                <a:ea typeface="黑体" pitchFamily="2" charset="-122"/>
                <a:sym typeface="+mn-ea"/>
              </a:rPr>
              <a:t>有什么作用？表达了怎样的思想感情。</a:t>
            </a:r>
            <a:endParaRPr lang="zh-CN" altLang="en-US" sz="3600" b="1">
              <a:solidFill>
                <a:srgbClr val="0000FF"/>
              </a:solidFill>
              <a:latin typeface="黑体" pitchFamily="2" charset="-122"/>
              <a:ea typeface="黑体" pitchFamily="2" charset="-122"/>
            </a:endParaRPr>
          </a:p>
          <a:p>
            <a:pPr>
              <a:lnSpc>
                <a:spcPct val="120000"/>
              </a:lnSpc>
            </a:pPr>
            <a:r>
              <a:rPr lang="en-US" altLang="zh-CN" sz="3600" b="1">
                <a:solidFill>
                  <a:srgbClr val="0000FF"/>
                </a:solidFill>
                <a:latin typeface="黑体" pitchFamily="2" charset="-122"/>
                <a:ea typeface="黑体" pitchFamily="2" charset="-122"/>
              </a:rPr>
              <a:t>2</a:t>
            </a:r>
            <a:r>
              <a:rPr lang="zh-CN" altLang="en-US" sz="3600" b="1">
                <a:solidFill>
                  <a:srgbClr val="0000FF"/>
                </a:solidFill>
                <a:latin typeface="黑体" pitchFamily="2" charset="-122"/>
                <a:ea typeface="黑体" pitchFamily="2" charset="-122"/>
              </a:rPr>
              <a:t>、第三段威斯康星法规的内容是什么？请根据文章内容简要回答。</a:t>
            </a:r>
          </a:p>
          <a:p>
            <a:pPr>
              <a:lnSpc>
                <a:spcPct val="120000"/>
              </a:lnSpc>
            </a:pPr>
            <a:r>
              <a:rPr lang="en-US" altLang="zh-CN" sz="3600" b="1">
                <a:solidFill>
                  <a:srgbClr val="0000FF"/>
                </a:solidFill>
                <a:latin typeface="黑体" pitchFamily="2" charset="-122"/>
                <a:ea typeface="黑体" pitchFamily="2" charset="-122"/>
                <a:sym typeface="+mn-ea"/>
              </a:rPr>
              <a:t>3</a:t>
            </a:r>
            <a:r>
              <a:rPr lang="zh-CN" altLang="en-US" sz="3600" b="1">
                <a:solidFill>
                  <a:srgbClr val="0000FF"/>
                </a:solidFill>
                <a:latin typeface="黑体" pitchFamily="2" charset="-122"/>
                <a:ea typeface="黑体" pitchFamily="2" charset="-122"/>
                <a:sym typeface="+mn-ea"/>
              </a:rPr>
              <a:t>、赏析第四段</a:t>
            </a:r>
            <a:r>
              <a:rPr lang="en-US" altLang="zh-CN" sz="3600" b="1">
                <a:solidFill>
                  <a:srgbClr val="0000FF"/>
                </a:solidFill>
                <a:latin typeface="黑体" pitchFamily="2" charset="-122"/>
                <a:ea typeface="黑体" pitchFamily="2" charset="-122"/>
                <a:sym typeface="+mn-ea"/>
              </a:rPr>
              <a:t>“</a:t>
            </a:r>
            <a:r>
              <a:rPr lang="zh-CN" altLang="en-US" sz="3600" b="1">
                <a:solidFill>
                  <a:srgbClr val="0000FF"/>
                </a:solidFill>
                <a:latin typeface="黑体" pitchFamily="2" charset="-122"/>
                <a:ea typeface="黑体" pitchFamily="2" charset="-122"/>
                <a:sym typeface="+mn-ea"/>
              </a:rPr>
              <a:t>一触到水，我们刚到的客人就会叫起来，似乎它们溅起的水花能抖掉那脆弱的香蒲身上的冬天</a:t>
            </a:r>
            <a:r>
              <a:rPr lang="en-US" altLang="zh-CN" sz="3600" b="1">
                <a:solidFill>
                  <a:srgbClr val="0000FF"/>
                </a:solidFill>
                <a:latin typeface="黑体" pitchFamily="2" charset="-122"/>
                <a:ea typeface="黑体" pitchFamily="2" charset="-122"/>
                <a:sym typeface="+mn-ea"/>
              </a:rPr>
              <a:t>”</a:t>
            </a:r>
            <a:r>
              <a:rPr lang="zh-CN" altLang="en-US" sz="3600" b="1">
                <a:solidFill>
                  <a:srgbClr val="0000FF"/>
                </a:solidFill>
                <a:latin typeface="黑体" pitchFamily="2" charset="-122"/>
                <a:ea typeface="黑体" pitchFamily="2" charset="-122"/>
                <a:sym typeface="+mn-ea"/>
              </a:rPr>
              <a:t>这一句的表达效果。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6487">
                                            <p:txEl>
                                              <p:pRg st="1" end="1"/>
                                            </p:txEl>
                                          </p:spTgt>
                                        </p:tgtEl>
                                        <p:attrNameLst>
                                          <p:attrName>style.visibility</p:attrName>
                                        </p:attrNameLst>
                                      </p:cBhvr>
                                      <p:to>
                                        <p:strVal val="visible"/>
                                      </p:to>
                                    </p:set>
                                    <p:animEffect transition="in" filter="box(in)">
                                      <p:cBhvr>
                                        <p:cTn id="7" dur="2000"/>
                                        <p:tgtEl>
                                          <p:spTgt spid="16487">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6487">
                                            <p:txEl>
                                              <p:pRg st="2" end="2"/>
                                            </p:txEl>
                                          </p:spTgt>
                                        </p:tgtEl>
                                        <p:attrNameLst>
                                          <p:attrName>style.visibility</p:attrName>
                                        </p:attrNameLst>
                                      </p:cBhvr>
                                      <p:to>
                                        <p:strVal val="visible"/>
                                      </p:to>
                                    </p:set>
                                    <p:animEffect transition="in" filter="box(in)">
                                      <p:cBhvr>
                                        <p:cTn id="10" dur="2000"/>
                                        <p:tgtEl>
                                          <p:spTgt spid="16487">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6487">
                                            <p:txEl>
                                              <p:pRg st="3" end="3"/>
                                            </p:txEl>
                                          </p:spTgt>
                                        </p:tgtEl>
                                        <p:attrNameLst>
                                          <p:attrName>style.visibility</p:attrName>
                                        </p:attrNameLst>
                                      </p:cBhvr>
                                      <p:to>
                                        <p:strVal val="visible"/>
                                      </p:to>
                                    </p:set>
                                    <p:animEffect transition="in" filter="box(in)">
                                      <p:cBhvr>
                                        <p:cTn id="13" dur="2000"/>
                                        <p:tgtEl>
                                          <p:spTgt spid="164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矩形 6"/>
          <p:cNvSpPr>
            <a:spLocks noChangeArrowheads="1"/>
          </p:cNvSpPr>
          <p:nvPr/>
        </p:nvSpPr>
        <p:spPr bwMode="auto">
          <a:xfrm>
            <a:off x="292100" y="206375"/>
            <a:ext cx="11225213" cy="2306638"/>
          </a:xfrm>
          <a:prstGeom prst="rect">
            <a:avLst/>
          </a:prstGeom>
          <a:noFill/>
          <a:ln w="9525">
            <a:noFill/>
            <a:miter lim="800000"/>
            <a:headEnd/>
            <a:tailEnd/>
          </a:ln>
        </p:spPr>
        <p:txBody>
          <a:bodyPr>
            <a:spAutoFit/>
          </a:bodyPr>
          <a:lstStyle/>
          <a:p>
            <a:pPr>
              <a:lnSpc>
                <a:spcPct val="120000"/>
              </a:lnSpc>
            </a:pPr>
            <a:r>
              <a:rPr lang="zh-CN" altLang="en-US" sz="4800" b="1">
                <a:latin typeface="黑体" pitchFamily="2" charset="-122"/>
                <a:ea typeface="黑体" pitchFamily="2" charset="-122"/>
              </a:rPr>
              <a:t>阅读课文</a:t>
            </a:r>
            <a:r>
              <a:rPr lang="en-US" altLang="zh-CN" sz="4800" b="1">
                <a:latin typeface="黑体" pitchFamily="2" charset="-122"/>
                <a:ea typeface="黑体" pitchFamily="2" charset="-122"/>
              </a:rPr>
              <a:t>1-4</a:t>
            </a:r>
            <a:r>
              <a:rPr lang="zh-CN" altLang="en-US" sz="4800" b="1">
                <a:latin typeface="黑体" pitchFamily="2" charset="-122"/>
                <a:ea typeface="黑体" pitchFamily="2" charset="-122"/>
              </a:rPr>
              <a:t>自然段，思考下列问题。</a:t>
            </a:r>
          </a:p>
          <a:p>
            <a:pPr>
              <a:lnSpc>
                <a:spcPct val="120000"/>
              </a:lnSpc>
            </a:pPr>
            <a:r>
              <a:rPr lang="en-US" altLang="zh-CN" sz="3600" b="1">
                <a:solidFill>
                  <a:srgbClr val="0000FF"/>
                </a:solidFill>
                <a:latin typeface="黑体" pitchFamily="2" charset="-122"/>
                <a:ea typeface="黑体" pitchFamily="2" charset="-122"/>
              </a:rPr>
              <a:t>1</a:t>
            </a:r>
            <a:r>
              <a:rPr lang="zh-CN" altLang="en-US" sz="3600" b="1">
                <a:solidFill>
                  <a:srgbClr val="0000FF"/>
                </a:solidFill>
                <a:latin typeface="黑体" pitchFamily="2" charset="-122"/>
                <a:ea typeface="黑体" pitchFamily="2" charset="-122"/>
              </a:rPr>
              <a:t>、第一段有什么作用？表达了怎样的思想感情。</a:t>
            </a:r>
          </a:p>
          <a:p>
            <a:pPr>
              <a:lnSpc>
                <a:spcPct val="120000"/>
              </a:lnSpc>
            </a:pPr>
            <a:endParaRPr lang="zh-CN" altLang="en-US" sz="3600" b="1">
              <a:solidFill>
                <a:srgbClr val="0000FF"/>
              </a:solidFill>
              <a:latin typeface="黑体" pitchFamily="2" charset="-122"/>
              <a:ea typeface="黑体" pitchFamily="2" charset="-122"/>
              <a:sym typeface="+mn-ea"/>
            </a:endParaRPr>
          </a:p>
        </p:txBody>
      </p:sp>
      <p:sp>
        <p:nvSpPr>
          <p:cNvPr id="7" name="矩形 6"/>
          <p:cNvSpPr/>
          <p:nvPr/>
        </p:nvSpPr>
        <p:spPr>
          <a:xfrm>
            <a:off x="598488" y="1758950"/>
            <a:ext cx="10393362" cy="409257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lnSpc>
                <a:spcPct val="130000"/>
              </a:lnSpc>
              <a:spcBef>
                <a:spcPts val="0"/>
              </a:spcBef>
              <a:spcAft>
                <a:spcPts val="0"/>
              </a:spcAft>
              <a:defRPr/>
            </a:pPr>
            <a:r>
              <a:rPr lang="zh-CN" altLang="en-US" sz="2800" b="1" dirty="0">
                <a:solidFill>
                  <a:srgbClr val="0000FF"/>
                </a:solidFill>
                <a:latin typeface="楷体" panose="02010609060101010101" pitchFamily="49" charset="-122"/>
                <a:ea typeface="楷体" panose="02010609060101010101" pitchFamily="49" charset="-122"/>
              </a:rPr>
              <a:t>    </a:t>
            </a:r>
            <a:r>
              <a:rPr lang="zh-CN" altLang="en-US" sz="4000" b="1" dirty="0">
                <a:solidFill>
                  <a:srgbClr val="0000FF"/>
                </a:solidFill>
                <a:latin typeface="楷体" panose="02010609060101010101" pitchFamily="49" charset="-122"/>
                <a:ea typeface="楷体" panose="02010609060101010101" pitchFamily="49" charset="-122"/>
              </a:rPr>
              <a:t>这一段承接题目，</a:t>
            </a:r>
            <a:r>
              <a:rPr lang="zh-CN" altLang="en-US" sz="4000" b="1" dirty="0">
                <a:solidFill>
                  <a:srgbClr val="FF0000"/>
                </a:solidFill>
                <a:latin typeface="楷体" panose="02010609060101010101" pitchFamily="49" charset="-122"/>
                <a:ea typeface="楷体" panose="02010609060101010101" pitchFamily="49" charset="-122"/>
              </a:rPr>
              <a:t>总领全文</a:t>
            </a:r>
            <a:r>
              <a:rPr lang="zh-CN" altLang="en-US" sz="4000" b="1" dirty="0">
                <a:solidFill>
                  <a:srgbClr val="0000FF"/>
                </a:solidFill>
                <a:latin typeface="楷体" panose="02010609060101010101" pitchFamily="49" charset="-122"/>
                <a:ea typeface="楷体" panose="02010609060101010101" pitchFamily="49" charset="-122"/>
              </a:rPr>
              <a:t>，运用</a:t>
            </a:r>
            <a:r>
              <a:rPr lang="zh-CN" altLang="en-US" sz="4000" b="1" dirty="0">
                <a:solidFill>
                  <a:srgbClr val="FF0000"/>
                </a:solidFill>
                <a:latin typeface="楷体" panose="02010609060101010101" pitchFamily="49" charset="-122"/>
                <a:ea typeface="楷体" panose="02010609060101010101" pitchFamily="49" charset="-122"/>
              </a:rPr>
              <a:t>对比</a:t>
            </a:r>
            <a:r>
              <a:rPr lang="zh-CN" altLang="en-US" sz="4000" b="1" dirty="0">
                <a:solidFill>
                  <a:srgbClr val="0000FF"/>
                </a:solidFill>
                <a:latin typeface="楷体" panose="02010609060101010101" pitchFamily="49" charset="-122"/>
                <a:ea typeface="楷体" panose="02010609060101010101" pitchFamily="49" charset="-122"/>
              </a:rPr>
              <a:t>手法，把燕子与大雁进行对比，</a:t>
            </a:r>
            <a:r>
              <a:rPr lang="zh-CN" altLang="en-US" sz="4000" b="1" dirty="0">
                <a:solidFill>
                  <a:srgbClr val="FF0000"/>
                </a:solidFill>
                <a:latin typeface="楷体" panose="02010609060101010101" pitchFamily="49" charset="-122"/>
                <a:ea typeface="楷体" panose="02010609060101010101" pitchFamily="49" charset="-122"/>
              </a:rPr>
              <a:t>说明大雁才是春天真正的使者，它给人们带来了春天的生机、希望和喜悦。</a:t>
            </a:r>
          </a:p>
          <a:p>
            <a:pPr fontAlgn="auto">
              <a:lnSpc>
                <a:spcPct val="130000"/>
              </a:lnSpc>
              <a:spcBef>
                <a:spcPts val="0"/>
              </a:spcBef>
              <a:spcAft>
                <a:spcPts val="0"/>
              </a:spcAft>
              <a:defRPr/>
            </a:pPr>
            <a:r>
              <a:rPr lang="zh-CN" altLang="en-US" sz="4000" b="1" dirty="0">
                <a:solidFill>
                  <a:srgbClr val="0000FF"/>
                </a:solidFill>
                <a:latin typeface="楷体" panose="02010609060101010101" pitchFamily="49" charset="-122"/>
                <a:ea typeface="楷体" panose="02010609060101010101" pitchFamily="49" charset="-122"/>
              </a:rPr>
              <a:t>    表达了作者对大雁的</a:t>
            </a:r>
            <a:r>
              <a:rPr lang="zh-CN" altLang="en-US" sz="4000" b="1" dirty="0">
                <a:solidFill>
                  <a:srgbClr val="FF0000"/>
                </a:solidFill>
                <a:latin typeface="楷体" panose="02010609060101010101" pitchFamily="49" charset="-122"/>
                <a:ea typeface="楷体" panose="02010609060101010101" pitchFamily="49" charset="-122"/>
              </a:rPr>
              <a:t>喜爱</a:t>
            </a:r>
            <a:r>
              <a:rPr lang="zh-CN" altLang="en-US" sz="4000" b="1" dirty="0">
                <a:solidFill>
                  <a:srgbClr val="0000FF"/>
                </a:solidFill>
                <a:latin typeface="楷体" panose="02010609060101010101" pitchFamily="49" charset="-122"/>
                <a:ea typeface="楷体" panose="02010609060101010101" pitchFamily="49" charset="-122"/>
              </a:rPr>
              <a:t>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2600" y="3241675"/>
            <a:ext cx="11244263" cy="2744788"/>
          </a:xfrm>
        </p:spPr>
        <p:style>
          <a:lnRef idx="2">
            <a:schemeClr val="dk1"/>
          </a:lnRef>
          <a:fillRef idx="1">
            <a:schemeClr val="lt1"/>
          </a:fillRef>
          <a:effectRef idx="0">
            <a:schemeClr val="dk1"/>
          </a:effectRef>
          <a:fontRef idx="minor">
            <a:schemeClr val="dk1"/>
          </a:fontRef>
        </p:style>
        <p:txBody>
          <a:bodyPr rtlCol="0">
            <a:noAutofit/>
          </a:bodyPr>
          <a:lstStyle/>
          <a:p>
            <a:pPr fontAlgn="auto">
              <a:lnSpc>
                <a:spcPts val="6460"/>
              </a:lnSpc>
              <a:spcAft>
                <a:spcPts val="0"/>
              </a:spcAft>
              <a:buFont typeface="Arial" panose="020B0604020202020204" pitchFamily="34" charset="0"/>
              <a:buChar char="•"/>
              <a:defRPr/>
            </a:pPr>
            <a:r>
              <a:rPr lang="en-US" altLang="zh-CN" sz="4800" b="1"/>
              <a:t>11</a:t>
            </a:r>
            <a:r>
              <a:rPr lang="zh-CN" altLang="en-US" sz="4800" b="1"/>
              <a:t>月的沼泽布满了猎枪，而春天则是休战时刻，可看出法则是</a:t>
            </a:r>
            <a:r>
              <a:rPr lang="zh-CN" altLang="en-US" sz="4800" b="1">
                <a:solidFill>
                  <a:srgbClr val="FF0000"/>
                </a:solidFill>
              </a:rPr>
              <a:t>春季禁止猎杀大雁，冬季则允许猎杀。</a:t>
            </a:r>
          </a:p>
        </p:txBody>
      </p:sp>
      <p:sp>
        <p:nvSpPr>
          <p:cNvPr id="38914" name="矩形 6"/>
          <p:cNvSpPr>
            <a:spLocks noChangeArrowheads="1"/>
          </p:cNvSpPr>
          <p:nvPr/>
        </p:nvSpPr>
        <p:spPr bwMode="auto">
          <a:xfrm>
            <a:off x="482600" y="219075"/>
            <a:ext cx="11225213" cy="2749550"/>
          </a:xfrm>
          <a:prstGeom prst="rect">
            <a:avLst/>
          </a:prstGeom>
          <a:noFill/>
          <a:ln w="9525">
            <a:noFill/>
            <a:miter lim="800000"/>
            <a:headEnd/>
            <a:tailEnd/>
          </a:ln>
        </p:spPr>
        <p:txBody>
          <a:bodyPr>
            <a:spAutoFit/>
          </a:bodyPr>
          <a:lstStyle/>
          <a:p>
            <a:pPr>
              <a:lnSpc>
                <a:spcPct val="120000"/>
              </a:lnSpc>
            </a:pPr>
            <a:r>
              <a:rPr lang="zh-CN" altLang="en-US" sz="4800" b="1">
                <a:latin typeface="黑体" pitchFamily="2" charset="-122"/>
                <a:ea typeface="黑体" pitchFamily="2" charset="-122"/>
              </a:rPr>
              <a:t>阅读课文</a:t>
            </a:r>
            <a:r>
              <a:rPr lang="en-US" altLang="zh-CN" sz="4800" b="1">
                <a:latin typeface="黑体" pitchFamily="2" charset="-122"/>
                <a:ea typeface="黑体" pitchFamily="2" charset="-122"/>
              </a:rPr>
              <a:t>1-4</a:t>
            </a:r>
            <a:r>
              <a:rPr lang="zh-CN" altLang="en-US" sz="4800" b="1">
                <a:latin typeface="黑体" pitchFamily="2" charset="-122"/>
                <a:ea typeface="黑体" pitchFamily="2" charset="-122"/>
              </a:rPr>
              <a:t>自然段，思考下列问题。</a:t>
            </a:r>
          </a:p>
          <a:p>
            <a:pPr>
              <a:lnSpc>
                <a:spcPct val="120000"/>
              </a:lnSpc>
            </a:pPr>
            <a:r>
              <a:rPr lang="en-US" altLang="zh-CN" sz="4800" b="1">
                <a:solidFill>
                  <a:srgbClr val="0000FF"/>
                </a:solidFill>
                <a:latin typeface="黑体" pitchFamily="2" charset="-122"/>
                <a:ea typeface="黑体" pitchFamily="2" charset="-122"/>
              </a:rPr>
              <a:t>2</a:t>
            </a:r>
            <a:r>
              <a:rPr lang="zh-CN" altLang="en-US" sz="4800" b="1">
                <a:solidFill>
                  <a:srgbClr val="0000FF"/>
                </a:solidFill>
                <a:latin typeface="黑体" pitchFamily="2" charset="-122"/>
                <a:ea typeface="黑体" pitchFamily="2" charset="-122"/>
              </a:rPr>
              <a:t>、第三段威斯康星法规的内容是什么？请根据文章内容简要回答。</a:t>
            </a:r>
            <a:endParaRPr lang="zh-CN" altLang="en-US" sz="4800" b="1">
              <a:solidFill>
                <a:srgbClr val="0000FF"/>
              </a:solidFill>
              <a:latin typeface="黑体" pitchFamily="2" charset="-122"/>
              <a:ea typeface="黑体"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6"/>
          <p:cNvSpPr>
            <a:spLocks noChangeArrowheads="1"/>
          </p:cNvSpPr>
          <p:nvPr/>
        </p:nvSpPr>
        <p:spPr bwMode="auto">
          <a:xfrm>
            <a:off x="304800" y="244475"/>
            <a:ext cx="11225213" cy="2749550"/>
          </a:xfrm>
          <a:prstGeom prst="rect">
            <a:avLst/>
          </a:prstGeom>
          <a:noFill/>
          <a:ln w="9525">
            <a:noFill/>
            <a:miter lim="800000"/>
            <a:headEnd/>
            <a:tailEnd/>
          </a:ln>
        </p:spPr>
        <p:txBody>
          <a:bodyPr>
            <a:spAutoFit/>
          </a:bodyPr>
          <a:lstStyle/>
          <a:p>
            <a:pPr>
              <a:lnSpc>
                <a:spcPct val="120000"/>
              </a:lnSpc>
            </a:pPr>
            <a:r>
              <a:rPr lang="zh-CN" altLang="en-US" sz="4800" b="1">
                <a:latin typeface="黑体" pitchFamily="2" charset="-122"/>
                <a:ea typeface="黑体" pitchFamily="2" charset="-122"/>
              </a:rPr>
              <a:t>阅读课文</a:t>
            </a:r>
            <a:r>
              <a:rPr lang="en-US" altLang="zh-CN" sz="4800" b="1">
                <a:latin typeface="黑体" pitchFamily="2" charset="-122"/>
                <a:ea typeface="黑体" pitchFamily="2" charset="-122"/>
              </a:rPr>
              <a:t>1-4</a:t>
            </a:r>
            <a:r>
              <a:rPr lang="zh-CN" altLang="en-US" sz="4800" b="1">
                <a:latin typeface="黑体" pitchFamily="2" charset="-122"/>
                <a:ea typeface="黑体" pitchFamily="2" charset="-122"/>
              </a:rPr>
              <a:t>自然段，思考下列问题。</a:t>
            </a:r>
          </a:p>
          <a:p>
            <a:pPr>
              <a:lnSpc>
                <a:spcPct val="120000"/>
              </a:lnSpc>
            </a:pPr>
            <a:r>
              <a:rPr lang="en-US" altLang="zh-CN" sz="3200" b="1">
                <a:solidFill>
                  <a:srgbClr val="0000FF"/>
                </a:solidFill>
                <a:latin typeface="黑体" pitchFamily="2" charset="-122"/>
                <a:ea typeface="黑体" pitchFamily="2" charset="-122"/>
                <a:sym typeface="+mn-ea"/>
              </a:rPr>
              <a:t>3</a:t>
            </a:r>
            <a:r>
              <a:rPr lang="zh-CN" altLang="en-US" sz="3200" b="1">
                <a:solidFill>
                  <a:srgbClr val="0000FF"/>
                </a:solidFill>
                <a:latin typeface="黑体" pitchFamily="2" charset="-122"/>
                <a:ea typeface="黑体" pitchFamily="2" charset="-122"/>
                <a:sym typeface="+mn-ea"/>
              </a:rPr>
              <a:t>、赏析第四段</a:t>
            </a:r>
            <a:r>
              <a:rPr lang="en-US" altLang="zh-CN" sz="3200" b="1">
                <a:solidFill>
                  <a:srgbClr val="0000FF"/>
                </a:solidFill>
                <a:latin typeface="黑体" pitchFamily="2" charset="-122"/>
                <a:ea typeface="黑体" pitchFamily="2" charset="-122"/>
                <a:sym typeface="+mn-ea"/>
              </a:rPr>
              <a:t>“</a:t>
            </a:r>
            <a:r>
              <a:rPr lang="zh-CN" altLang="en-US" sz="3200" b="1">
                <a:solidFill>
                  <a:srgbClr val="0000FF"/>
                </a:solidFill>
                <a:latin typeface="黑体" pitchFamily="2" charset="-122"/>
                <a:ea typeface="黑体" pitchFamily="2" charset="-122"/>
                <a:sym typeface="+mn-ea"/>
              </a:rPr>
              <a:t>一触到水，我们刚到的客人就会叫起来，似乎它们溅起的水花能抖掉那脆弱的香蒲身上的冬天</a:t>
            </a:r>
            <a:r>
              <a:rPr lang="en-US" altLang="zh-CN" sz="3200" b="1">
                <a:solidFill>
                  <a:srgbClr val="0000FF"/>
                </a:solidFill>
                <a:latin typeface="黑体" pitchFamily="2" charset="-122"/>
                <a:ea typeface="黑体" pitchFamily="2" charset="-122"/>
                <a:sym typeface="+mn-ea"/>
              </a:rPr>
              <a:t>”</a:t>
            </a:r>
            <a:r>
              <a:rPr lang="zh-CN" altLang="en-US" sz="3200" b="1">
                <a:solidFill>
                  <a:srgbClr val="0000FF"/>
                </a:solidFill>
                <a:latin typeface="黑体" pitchFamily="2" charset="-122"/>
                <a:ea typeface="黑体" pitchFamily="2" charset="-122"/>
                <a:sym typeface="+mn-ea"/>
              </a:rPr>
              <a:t>这一句的表达效果。</a:t>
            </a:r>
          </a:p>
        </p:txBody>
      </p:sp>
      <p:sp>
        <p:nvSpPr>
          <p:cNvPr id="2" name="内容占位符 1"/>
          <p:cNvSpPr>
            <a:spLocks noGrp="1"/>
          </p:cNvSpPr>
          <p:nvPr>
            <p:ph idx="1"/>
          </p:nvPr>
        </p:nvSpPr>
        <p:spPr>
          <a:xfrm>
            <a:off x="155575" y="2803525"/>
            <a:ext cx="11880850" cy="3421063"/>
          </a:xfrm>
        </p:spPr>
        <p:style>
          <a:lnRef idx="2">
            <a:schemeClr val="dk1"/>
          </a:lnRef>
          <a:fillRef idx="1">
            <a:schemeClr val="lt1"/>
          </a:fillRef>
          <a:effectRef idx="0">
            <a:schemeClr val="dk1"/>
          </a:effectRef>
          <a:fontRef idx="minor">
            <a:schemeClr val="dk1"/>
          </a:fontRef>
        </p:style>
        <p:txBody>
          <a:bodyPr rtlCol="0">
            <a:noAutofit/>
          </a:bodyPr>
          <a:lstStyle/>
          <a:p>
            <a:pPr fontAlgn="auto">
              <a:lnSpc>
                <a:spcPts val="6460"/>
              </a:lnSpc>
              <a:spcAft>
                <a:spcPts val="0"/>
              </a:spcAft>
              <a:buFont typeface="Arial" panose="020B0604020202020204" pitchFamily="34" charset="0"/>
              <a:buChar char="•"/>
              <a:defRPr/>
            </a:pPr>
            <a:r>
              <a:rPr lang="en-US" altLang="zh-CN" sz="3600" b="1">
                <a:solidFill>
                  <a:srgbClr val="FF0000"/>
                </a:solidFill>
              </a:rPr>
              <a:t>         </a:t>
            </a:r>
            <a:r>
              <a:rPr lang="zh-CN" altLang="en-US" sz="3600" b="1">
                <a:solidFill>
                  <a:srgbClr val="FF0000"/>
                </a:solidFill>
              </a:rPr>
              <a:t>这一句运用比喻，把雁比作</a:t>
            </a:r>
            <a:r>
              <a:rPr lang="en-US" altLang="zh-CN" sz="3600" b="1">
                <a:solidFill>
                  <a:srgbClr val="FF0000"/>
                </a:solidFill>
              </a:rPr>
              <a:t>“</a:t>
            </a:r>
            <a:r>
              <a:rPr lang="zh-CN" altLang="en-US" sz="3600" b="1">
                <a:solidFill>
                  <a:srgbClr val="FF0000"/>
                </a:solidFill>
              </a:rPr>
              <a:t>客人</a:t>
            </a:r>
            <a:r>
              <a:rPr lang="en-US" altLang="zh-CN" sz="3600" b="1">
                <a:solidFill>
                  <a:srgbClr val="FF0000"/>
                </a:solidFill>
              </a:rPr>
              <a:t>”</a:t>
            </a:r>
            <a:r>
              <a:rPr lang="zh-CN" altLang="en-US" sz="3600" b="1">
                <a:solidFill>
                  <a:srgbClr val="FF0000"/>
                </a:solidFill>
              </a:rPr>
              <a:t>，表现了作者对雁的喜爱之情。</a:t>
            </a:r>
          </a:p>
          <a:p>
            <a:pPr fontAlgn="auto">
              <a:lnSpc>
                <a:spcPts val="6460"/>
              </a:lnSpc>
              <a:spcAft>
                <a:spcPts val="0"/>
              </a:spcAft>
              <a:buFont typeface="Arial" panose="020B0604020202020204" pitchFamily="34" charset="0"/>
              <a:buChar char="•"/>
              <a:defRPr/>
            </a:pPr>
            <a:r>
              <a:rPr lang="en-US" altLang="zh-CN" sz="3600" b="1">
                <a:solidFill>
                  <a:srgbClr val="FF0000"/>
                </a:solidFill>
              </a:rPr>
              <a:t>        “</a:t>
            </a:r>
            <a:r>
              <a:rPr lang="zh-CN" altLang="en-US" sz="3600" b="1">
                <a:solidFill>
                  <a:srgbClr val="FF0000"/>
                </a:solidFill>
              </a:rPr>
              <a:t>溅起</a:t>
            </a:r>
            <a:r>
              <a:rPr lang="en-US" altLang="zh-CN" sz="3600" b="1">
                <a:solidFill>
                  <a:srgbClr val="FF0000"/>
                </a:solidFill>
              </a:rPr>
              <a:t>”“</a:t>
            </a:r>
            <a:r>
              <a:rPr lang="zh-CN" altLang="en-US" sz="3600" b="1">
                <a:solidFill>
                  <a:srgbClr val="FF0000"/>
                </a:solidFill>
              </a:rPr>
              <a:t>抖落</a:t>
            </a:r>
            <a:r>
              <a:rPr lang="en-US" altLang="zh-CN" sz="3600" b="1">
                <a:solidFill>
                  <a:srgbClr val="FF0000"/>
                </a:solidFill>
              </a:rPr>
              <a:t>”</a:t>
            </a:r>
            <a:r>
              <a:rPr lang="zh-CN" altLang="en-US" sz="3600" b="1">
                <a:solidFill>
                  <a:srgbClr val="FF0000"/>
                </a:solidFill>
              </a:rPr>
              <a:t>运用拟人的手法。生动形象地说明了大雁归来预示着冬去春来。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trips(downLeft)">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5361"/>
          <p:cNvSpPr txBox="1"/>
          <p:nvPr/>
        </p:nvSpPr>
        <p:spPr>
          <a:xfrm>
            <a:off x="436563" y="866775"/>
            <a:ext cx="9698037" cy="1938338"/>
          </a:xfrm>
          <a:prstGeom prst="rect">
            <a:avLst/>
          </a:prstGeom>
          <a:noFill/>
          <a:ln w="9525">
            <a:noFill/>
          </a:ln>
        </p:spPr>
        <p:txBody>
          <a:bodyPr>
            <a:spAutoFit/>
          </a:bodyPr>
          <a:lstStyle/>
          <a:p>
            <a:pPr fontAlgn="auto">
              <a:lnSpc>
                <a:spcPct val="150000"/>
              </a:lnSpc>
              <a:spcBef>
                <a:spcPts val="0"/>
              </a:spcBef>
              <a:spcAft>
                <a:spcPts val="0"/>
              </a:spcAft>
              <a:defRPr/>
            </a:pPr>
            <a:endParaRPr lang="zh-CN" altLang="en-US" sz="4000" noProof="1">
              <a:solidFill>
                <a:srgbClr val="FF0000"/>
              </a:solidFill>
              <a:latin typeface="Arial" panose="020B0604020202020204" pitchFamily="34" charset="0"/>
              <a:ea typeface="黑体" panose="02010609060101010101" pitchFamily="2" charset="-122"/>
            </a:endParaRPr>
          </a:p>
          <a:p>
            <a:pPr fontAlgn="auto">
              <a:lnSpc>
                <a:spcPct val="150000"/>
              </a:lnSpc>
              <a:spcBef>
                <a:spcPts val="0"/>
              </a:spcBef>
              <a:spcAft>
                <a:spcPts val="0"/>
              </a:spcAft>
              <a:defRPr/>
            </a:pPr>
            <a:r>
              <a:rPr lang="zh-CN" altLang="en-US" noProof="1">
                <a:solidFill>
                  <a:srgbClr val="008000"/>
                </a:solidFill>
                <a:latin typeface="黑体" panose="02010609060101010101" pitchFamily="2" charset="-122"/>
                <a:ea typeface="黑体" panose="02010609060101010101" pitchFamily="2" charset="-122"/>
              </a:rPr>
              <a:t>   </a:t>
            </a:r>
            <a:r>
              <a:rPr lang="zh-CN" altLang="en-US" sz="4000" noProof="1">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rPr>
              <a:t> </a:t>
            </a:r>
            <a:r>
              <a:rPr lang="zh-CN" altLang="en-US" noProof="1">
                <a:solidFill>
                  <a:srgbClr val="CC00FF"/>
                </a:solidFill>
                <a:latin typeface="黑体" panose="02010609060101010101" pitchFamily="2" charset="-122"/>
                <a:ea typeface="黑体" panose="02010609060101010101" pitchFamily="2" charset="-122"/>
              </a:rPr>
              <a:t>                                                                                       </a:t>
            </a:r>
          </a:p>
        </p:txBody>
      </p:sp>
      <p:sp>
        <p:nvSpPr>
          <p:cNvPr id="11270" name="矩形 10248"/>
          <p:cNvSpPr/>
          <p:nvPr/>
        </p:nvSpPr>
        <p:spPr>
          <a:xfrm>
            <a:off x="3622675" y="60326"/>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zh-CN"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语言品味</a:t>
            </a:r>
          </a:p>
        </p:txBody>
      </p:sp>
      <p:sp>
        <p:nvSpPr>
          <p:cNvPr id="2" name="文本框 1"/>
          <p:cNvSpPr txBox="1"/>
          <p:nvPr/>
        </p:nvSpPr>
        <p:spPr>
          <a:xfrm>
            <a:off x="704850" y="1074738"/>
            <a:ext cx="11123613" cy="2808287"/>
          </a:xfrm>
          <a:prstGeom prst="rect">
            <a:avLst/>
          </a:prstGeom>
          <a:noFill/>
        </p:spPr>
        <p:txBody>
          <a:bodyPr>
            <a:spAutoFit/>
          </a:bodyPr>
          <a:lstStyle/>
          <a:p>
            <a:pPr fontAlgn="auto">
              <a:lnSpc>
                <a:spcPts val="7060"/>
              </a:lnSpc>
              <a:spcBef>
                <a:spcPts val="0"/>
              </a:spcBef>
              <a:spcAft>
                <a:spcPts val="0"/>
              </a:spcAft>
              <a:defRPr/>
            </a:pPr>
            <a:r>
              <a:rPr lang="en-US" altLang="zh-CN" sz="4000" b="1" dirty="0">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1</a:t>
            </a:r>
            <a:r>
              <a:rPr lang="zh-CN" altLang="en-US" sz="4000" b="1" dirty="0">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、文中哪些段落或句子让你感受到大雁归来是诗意的、美好的，是一首“野性的诗歌”？找出来，读一读、品一品。          </a:t>
            </a:r>
            <a:r>
              <a:rPr lang="zh-CN" altLang="en-US" sz="4000" b="1" dirty="0">
                <a:solidFill>
                  <a:srgbClr val="CC00FF"/>
                </a:solidFill>
                <a:latin typeface="黑体" panose="02010609060101010101" pitchFamily="2" charset="-122"/>
                <a:ea typeface="黑体" panose="02010609060101010101" pitchFamily="2" charset="-122"/>
                <a:sym typeface="+mn-ea"/>
              </a:rPr>
              <a:t> </a:t>
            </a:r>
            <a:endParaRPr lang="zh-CN" altLang="en-US" sz="4000" b="1">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ppt_w</p:attrName>
                                        </p:attrNameLst>
                                      </p:cBhvr>
                                      <p:tavLst>
                                        <p:tav tm="0">
                                          <p:val>
                                            <p:fltVal val="0"/>
                                          </p:val>
                                        </p:tav>
                                        <p:tav tm="100000">
                                          <p:val>
                                            <p:strVal val="#ppt_w"/>
                                          </p:val>
                                        </p:tav>
                                      </p:tavLst>
                                    </p:anim>
                                    <p:anim calcmode="lin" valueType="num">
                                      <p:cBhvr>
                                        <p:cTn id="8" dur="500" fill="hold"/>
                                        <p:tgtEl>
                                          <p:spTgt spid="1536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373063" y="273050"/>
            <a:ext cx="11831637" cy="2306638"/>
          </a:xfrm>
          <a:prstGeom prst="rect">
            <a:avLst/>
          </a:prstGeom>
          <a:noFill/>
          <a:ln w="9525">
            <a:noFill/>
            <a:miter lim="800000"/>
            <a:headEnd/>
            <a:tailEnd/>
          </a:ln>
        </p:spPr>
        <p:txBody>
          <a:bodyPr>
            <a:spAutoFit/>
          </a:bodyPr>
          <a:lstStyle/>
          <a:p>
            <a:pPr>
              <a:lnSpc>
                <a:spcPct val="120000"/>
              </a:lnSpc>
            </a:pPr>
            <a:r>
              <a:rPr lang="zh-CN" altLang="en-US" sz="2800" b="1">
                <a:latin typeface="楷体"/>
                <a:ea typeface="楷体"/>
                <a:cs typeface="楷体"/>
              </a:rPr>
              <a:t>    </a:t>
            </a:r>
            <a:r>
              <a:rPr lang="zh-CN" altLang="en-US" sz="4000" b="1">
                <a:latin typeface="楷体"/>
                <a:ea typeface="楷体"/>
                <a:cs typeface="楷体"/>
              </a:rPr>
              <a:t>示例</a:t>
            </a:r>
            <a:r>
              <a:rPr lang="en-US" altLang="zh-CN" sz="4000" b="1">
                <a:latin typeface="楷体"/>
                <a:ea typeface="楷体"/>
                <a:cs typeface="楷体"/>
              </a:rPr>
              <a:t>——</a:t>
            </a:r>
            <a:r>
              <a:rPr lang="zh-CN" altLang="en-US" sz="4000" b="1">
                <a:latin typeface="楷体"/>
                <a:ea typeface="楷体"/>
                <a:cs typeface="楷体"/>
              </a:rPr>
              <a:t>①它们顺着弯曲的河流拐来拐去，穿过现在已经没有猎枪的狩猎点和小洲，向每个沙滩低语着，如同向久别的朋友低语一样。</a:t>
            </a:r>
            <a:endParaRPr lang="en-US" altLang="zh-CN" sz="4000" b="1">
              <a:latin typeface="楷体"/>
              <a:ea typeface="楷体"/>
              <a:cs typeface="楷体"/>
            </a:endParaRPr>
          </a:p>
        </p:txBody>
      </p:sp>
      <p:sp>
        <p:nvSpPr>
          <p:cNvPr id="15" name="矩形 14"/>
          <p:cNvSpPr/>
          <p:nvPr/>
        </p:nvSpPr>
        <p:spPr>
          <a:xfrm>
            <a:off x="498475" y="2714625"/>
            <a:ext cx="10291763" cy="230663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lnSpc>
                <a:spcPct val="120000"/>
              </a:lnSpc>
              <a:spcBef>
                <a:spcPts val="0"/>
              </a:spcBef>
              <a:spcAft>
                <a:spcPts val="0"/>
              </a:spcAft>
              <a:defRPr/>
            </a:pPr>
            <a:r>
              <a:rPr lang="zh-CN" altLang="en-US" sz="2800" b="1" dirty="0">
                <a:solidFill>
                  <a:srgbClr val="FF00FF"/>
                </a:solidFill>
                <a:latin typeface="宋体" panose="02010600030101010101" pitchFamily="2" charset="-122"/>
              </a:rPr>
              <a:t>   </a:t>
            </a:r>
            <a:r>
              <a:rPr lang="zh-CN" altLang="en-US" sz="4000" b="1" dirty="0">
                <a:solidFill>
                  <a:srgbClr val="FF00FF"/>
                </a:solidFill>
                <a:latin typeface="宋体" panose="02010600030101010101" pitchFamily="2" charset="-122"/>
              </a:rPr>
              <a:t> 运用了</a:t>
            </a:r>
            <a:r>
              <a:rPr lang="zh-CN" altLang="en-US" sz="4000" b="1" dirty="0">
                <a:solidFill>
                  <a:srgbClr val="0000FF"/>
                </a:solidFill>
                <a:latin typeface="宋体" panose="02010600030101010101" pitchFamily="2" charset="-122"/>
              </a:rPr>
              <a:t>拟人</a:t>
            </a:r>
            <a:r>
              <a:rPr lang="zh-CN" altLang="en-US" sz="4000" b="1" dirty="0">
                <a:solidFill>
                  <a:srgbClr val="FF00FF"/>
                </a:solidFill>
                <a:latin typeface="宋体" panose="02010600030101010101" pitchFamily="2" charset="-122"/>
              </a:rPr>
              <a:t>的修辞手法，生动形象地写出了描绘出大雁聪明、可爱、热情，表现了作者对大雁的喜爱之情。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40963"/>
          <p:cNvSpPr/>
          <p:nvPr/>
        </p:nvSpPr>
        <p:spPr>
          <a:xfrm>
            <a:off x="1482725" y="1020763"/>
            <a:ext cx="10215563" cy="1143000"/>
          </a:xfrm>
          <a:prstGeom prst="rect">
            <a:avLst/>
          </a:prstGeom>
          <a:noFill/>
          <a:ln w="9525">
            <a:noFill/>
          </a:ln>
        </p:spPr>
        <p:txBody>
          <a:bodyPr anchor="ctr"/>
          <a:lstStyle/>
          <a:p>
            <a:pPr marL="838200" indent="-838200" fontAlgn="auto">
              <a:spcBef>
                <a:spcPts val="0"/>
              </a:spcBef>
              <a:spcAft>
                <a:spcPts val="0"/>
              </a:spcAft>
              <a:defRPr/>
            </a:pPr>
            <a:r>
              <a:rPr lang="en-US" altLang="zh-CN" dirty="0">
                <a:solidFill>
                  <a:srgbClr val="1E1E1E"/>
                </a:solidFill>
                <a:latin typeface="Arial" panose="020B0604020202020204" pitchFamily="34" charset="0"/>
                <a:ea typeface="宋体" panose="02010600030101010101" pitchFamily="2" charset="-122"/>
              </a:rPr>
              <a:t>           </a:t>
            </a:r>
            <a:endParaRPr lang="zh-CN" altLang="en-US" sz="4000" dirty="0">
              <a:solidFill>
                <a:srgbClr val="1E1E1E"/>
              </a:solidFill>
              <a:latin typeface="+mn-ea"/>
              <a:ea typeface="+mn-ea"/>
            </a:endParaRPr>
          </a:p>
        </p:txBody>
      </p:sp>
      <p:sp>
        <p:nvSpPr>
          <p:cNvPr id="2" name="文本框 1"/>
          <p:cNvSpPr txBox="1"/>
          <p:nvPr/>
        </p:nvSpPr>
        <p:spPr>
          <a:xfrm>
            <a:off x="546100" y="155575"/>
            <a:ext cx="11433175" cy="1920875"/>
          </a:xfrm>
          <a:prstGeom prst="rect">
            <a:avLst/>
          </a:prstGeom>
          <a:noFill/>
        </p:spPr>
        <p:txBody>
          <a:bodyPr>
            <a:spAutoFit/>
          </a:bodyPr>
          <a:lstStyle/>
          <a:p>
            <a:pPr marL="838200" indent="-838200"/>
            <a:r>
              <a:rPr lang="en-US" altLang="zh-CN">
                <a:solidFill>
                  <a:srgbClr val="1E1E1E"/>
                </a:solidFill>
                <a:sym typeface="+mn-ea"/>
              </a:rPr>
              <a:t> </a:t>
            </a:r>
            <a:r>
              <a:rPr lang="zh-CN" altLang="en-US" sz="4000" b="1">
                <a:latin typeface="宋体" charset="-122"/>
                <a:sym typeface="+mn-ea"/>
              </a:rPr>
              <a:t>示例</a:t>
            </a:r>
            <a:r>
              <a:rPr lang="en-US" altLang="zh-CN" sz="4000" b="1">
                <a:latin typeface="宋体" charset="-122"/>
                <a:sym typeface="+mn-ea"/>
              </a:rPr>
              <a:t>——</a:t>
            </a:r>
            <a:r>
              <a:rPr lang="en-US" altLang="zh-CN" sz="4000" b="1">
                <a:latin typeface="宋体" charset="-122"/>
                <a:sym typeface="Wingdings" pitchFamily="2" charset="2"/>
              </a:rPr>
              <a:t></a:t>
            </a:r>
            <a:r>
              <a:rPr lang="zh-CN" altLang="en-US" sz="4000" b="1">
                <a:solidFill>
                  <a:srgbClr val="1E1E1E"/>
                </a:solidFill>
                <a:latin typeface="宋体" charset="-122"/>
                <a:sym typeface="+mn-ea"/>
              </a:rPr>
              <a:t>在这种每年一度的迁徙中，整个大陆所获得的是从三月的天空洒下来的一首有益无损的带着野性的诗歌。 </a:t>
            </a:r>
            <a:endParaRPr lang="zh-CN" altLang="en-US" sz="4000" b="1">
              <a:latin typeface="Calibri" pitchFamily="34" charset="0"/>
            </a:endParaRPr>
          </a:p>
        </p:txBody>
      </p:sp>
      <p:sp>
        <p:nvSpPr>
          <p:cNvPr id="15" name="矩形 14"/>
          <p:cNvSpPr/>
          <p:nvPr/>
        </p:nvSpPr>
        <p:spPr>
          <a:xfrm>
            <a:off x="949325" y="2330450"/>
            <a:ext cx="10291763" cy="30464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lnSpc>
                <a:spcPct val="120000"/>
              </a:lnSpc>
              <a:spcBef>
                <a:spcPts val="0"/>
              </a:spcBef>
              <a:spcAft>
                <a:spcPts val="0"/>
              </a:spcAft>
              <a:defRPr/>
            </a:pPr>
            <a:r>
              <a:rPr lang="zh-CN" altLang="en-US" sz="2800" b="1" dirty="0">
                <a:solidFill>
                  <a:srgbClr val="FF00FF"/>
                </a:solidFill>
                <a:latin typeface="宋体" panose="02010600030101010101" pitchFamily="2" charset="-122"/>
              </a:rPr>
              <a:t>   </a:t>
            </a:r>
            <a:r>
              <a:rPr lang="zh-CN" altLang="en-US" sz="4000" b="1" dirty="0">
                <a:solidFill>
                  <a:srgbClr val="FF00FF"/>
                </a:solidFill>
                <a:latin typeface="宋体" panose="02010600030101010101" pitchFamily="2" charset="-122"/>
              </a:rPr>
              <a:t> 运用了</a:t>
            </a:r>
            <a:r>
              <a:rPr lang="zh-CN" altLang="en-US" sz="4000" b="1" dirty="0">
                <a:solidFill>
                  <a:srgbClr val="0000FF"/>
                </a:solidFill>
                <a:latin typeface="宋体" panose="02010600030101010101" pitchFamily="2" charset="-122"/>
              </a:rPr>
              <a:t>比喻</a:t>
            </a:r>
            <a:r>
              <a:rPr lang="zh-CN" altLang="en-US" sz="4000" b="1" dirty="0">
                <a:solidFill>
                  <a:srgbClr val="FF00FF"/>
                </a:solidFill>
                <a:latin typeface="宋体" panose="02010600030101010101" pitchFamily="2" charset="-122"/>
              </a:rPr>
              <a:t>的修辞手法，把迁徙中大雁的鸣叫比作是</a:t>
            </a:r>
            <a:r>
              <a:rPr lang="en-US" altLang="zh-CN" sz="4000" b="1" dirty="0">
                <a:solidFill>
                  <a:srgbClr val="FF00FF"/>
                </a:solidFill>
                <a:latin typeface="宋体" panose="02010600030101010101" pitchFamily="2" charset="-122"/>
              </a:rPr>
              <a:t>“</a:t>
            </a:r>
            <a:r>
              <a:rPr lang="zh-CN" altLang="en-US" sz="4000" b="1" dirty="0">
                <a:solidFill>
                  <a:srgbClr val="FF00FF"/>
                </a:solidFill>
                <a:latin typeface="宋体" panose="02010600030101010101" pitchFamily="2" charset="-122"/>
              </a:rPr>
              <a:t>带着野性的诗歌</a:t>
            </a:r>
            <a:r>
              <a:rPr lang="en-US" altLang="zh-CN" sz="4000" b="1" dirty="0">
                <a:solidFill>
                  <a:srgbClr val="FF00FF"/>
                </a:solidFill>
                <a:latin typeface="宋体" panose="02010600030101010101" pitchFamily="2" charset="-122"/>
              </a:rPr>
              <a:t>”</a:t>
            </a:r>
            <a:r>
              <a:rPr lang="zh-CN" altLang="en-US" sz="4000" b="1" dirty="0">
                <a:solidFill>
                  <a:srgbClr val="FF00FF"/>
                </a:solidFill>
                <a:latin typeface="宋体" panose="02010600030101010101" pitchFamily="2" charset="-122"/>
              </a:rPr>
              <a:t>，既写出大雁的可爱，说明大雁是人类的朋友，又表现了作者对大雁的喜爱之情。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5438" y="87313"/>
            <a:ext cx="11382375" cy="2852737"/>
          </a:xfrm>
          <a:prstGeom prst="rect">
            <a:avLst/>
          </a:prstGeom>
          <a:noFill/>
          <a:ln w="9525">
            <a:noFill/>
          </a:ln>
        </p:spPr>
        <p:txBody>
          <a:bodyPr>
            <a:spAutoFit/>
          </a:bodyPr>
          <a:lstStyle/>
          <a:p>
            <a:pPr fontAlgn="auto">
              <a:lnSpc>
                <a:spcPct val="120000"/>
              </a:lnSpc>
              <a:spcBef>
                <a:spcPts val="0"/>
              </a:spcBef>
              <a:spcAft>
                <a:spcPts val="0"/>
              </a:spcAft>
              <a:defRPr/>
            </a:pPr>
            <a:r>
              <a:rPr lang="zh-CN" altLang="en-US" sz="3735" b="1" dirty="0">
                <a:latin typeface="楷体" panose="02010609060101010101" pitchFamily="49" charset="-122"/>
                <a:ea typeface="楷体" panose="02010609060101010101" pitchFamily="49" charset="-122"/>
              </a:rPr>
              <a:t>  </a:t>
            </a:r>
            <a:r>
              <a:rPr lang="zh-CN" altLang="en-US" sz="3730" dirty="0">
                <a:latin typeface="+mn-ea"/>
                <a:ea typeface="+mn-ea"/>
                <a:sym typeface="+mn-ea"/>
              </a:rPr>
              <a:t>示例</a:t>
            </a:r>
            <a:r>
              <a:rPr lang="en-US" altLang="zh-CN" sz="3730" dirty="0">
                <a:latin typeface="+mn-ea"/>
                <a:ea typeface="+mn-ea"/>
                <a:sym typeface="+mn-ea"/>
              </a:rPr>
              <a:t>——</a:t>
            </a:r>
            <a:r>
              <a:rPr lang="en-US" altLang="zh-CN" sz="3730" dirty="0">
                <a:latin typeface="+mn-ea"/>
                <a:ea typeface="+mn-ea"/>
                <a:sym typeface="Wingdings" panose="05000000000000000000" charset="0"/>
              </a:rPr>
              <a:t></a:t>
            </a:r>
            <a:r>
              <a:rPr lang="zh-CN" altLang="en-US" sz="3735" b="1" dirty="0">
                <a:latin typeface="楷体" panose="02010609060101010101" pitchFamily="49" charset="-122"/>
                <a:ea typeface="楷体" panose="02010609060101010101" pitchFamily="49" charset="-122"/>
              </a:rPr>
              <a:t>如果一只主红雀对着暖流歌唱起春天来，却发现自己搞错了，它还可以纠正自己的错误</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而一只定期迁徙的大雁，下定了在黑夜飞行</a:t>
            </a:r>
            <a:r>
              <a:rPr lang="en-US" altLang="zh-CN" sz="3735" b="1" dirty="0">
                <a:latin typeface="楷体" panose="02010609060101010101" pitchFamily="49" charset="-122"/>
                <a:ea typeface="楷体" panose="02010609060101010101" pitchFamily="49" charset="-122"/>
              </a:rPr>
              <a:t>200</a:t>
            </a:r>
            <a:r>
              <a:rPr lang="zh-CN" altLang="en-US" sz="3735" b="1" dirty="0">
                <a:latin typeface="楷体" panose="02010609060101010101" pitchFamily="49" charset="-122"/>
                <a:ea typeface="楷体" panose="02010609060101010101" pitchFamily="49" charset="-122"/>
              </a:rPr>
              <a:t>英里的赌注，它一旦起程再要撤回去就不那么容易了。</a:t>
            </a:r>
          </a:p>
        </p:txBody>
      </p:sp>
      <p:sp>
        <p:nvSpPr>
          <p:cNvPr id="5" name="矩形 4"/>
          <p:cNvSpPr/>
          <p:nvPr/>
        </p:nvSpPr>
        <p:spPr>
          <a:xfrm>
            <a:off x="842963" y="3311525"/>
            <a:ext cx="10507662" cy="170973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nSpc>
                <a:spcPct val="130000"/>
              </a:lnSpc>
            </a:pPr>
            <a:r>
              <a:rPr lang="zh-CN" altLang="en-US" sz="3700" b="1">
                <a:solidFill>
                  <a:srgbClr val="0000FF"/>
                </a:solidFill>
                <a:latin typeface="宋体" charset="-122"/>
              </a:rPr>
              <a:t>    通过大雁和主红雀、花鼠的</a:t>
            </a:r>
            <a:r>
              <a:rPr lang="zh-CN" altLang="en-US" sz="4400" b="1">
                <a:solidFill>
                  <a:srgbClr val="FF3300"/>
                </a:solidFill>
                <a:latin typeface="宋体" charset="-122"/>
              </a:rPr>
              <a:t>对比</a:t>
            </a:r>
            <a:r>
              <a:rPr lang="zh-CN" altLang="en-US" sz="3700" b="1">
                <a:solidFill>
                  <a:srgbClr val="0000FF"/>
                </a:solidFill>
                <a:latin typeface="宋体" charset="-122"/>
              </a:rPr>
              <a:t>，突出了大雁迁徙的</a:t>
            </a:r>
            <a:r>
              <a:rPr lang="zh-CN" altLang="en-US" sz="3700" b="1">
                <a:solidFill>
                  <a:srgbClr val="FF0000"/>
                </a:solidFill>
                <a:latin typeface="宋体" charset="-122"/>
              </a:rPr>
              <a:t>坚定不移</a:t>
            </a:r>
            <a:r>
              <a:rPr lang="zh-CN" altLang="en-US" sz="3700" b="1">
                <a:solidFill>
                  <a:srgbClr val="0000FF"/>
                </a:solidFill>
                <a:latin typeface="宋体"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descr="SHFQ011"/>
          <p:cNvPicPr>
            <a:picLocks noChangeAspect="1"/>
          </p:cNvPicPr>
          <p:nvPr/>
        </p:nvPicPr>
        <p:blipFill>
          <a:blip r:embed="rId2"/>
          <a:srcRect/>
          <a:stretch>
            <a:fillRect/>
          </a:stretch>
        </p:blipFill>
        <p:spPr bwMode="auto">
          <a:xfrm>
            <a:off x="-185738" y="0"/>
            <a:ext cx="12322176" cy="6859588"/>
          </a:xfrm>
          <a:prstGeom prst="rect">
            <a:avLst/>
          </a:prstGeom>
          <a:noFill/>
          <a:ln w="9525">
            <a:noFill/>
            <a:miter lim="800000"/>
            <a:headEnd/>
            <a:tailEnd/>
          </a:ln>
        </p:spPr>
      </p:pic>
      <p:sp>
        <p:nvSpPr>
          <p:cNvPr id="2" name="文本框 1"/>
          <p:cNvSpPr txBox="1"/>
          <p:nvPr/>
        </p:nvSpPr>
        <p:spPr>
          <a:xfrm>
            <a:off x="4443413" y="4197350"/>
            <a:ext cx="7442200" cy="1630363"/>
          </a:xfrm>
          <a:prstGeom prst="rect">
            <a:avLst/>
          </a:prstGeom>
          <a:solidFill>
            <a:schemeClr val="accent4">
              <a:lumMod val="20000"/>
              <a:lumOff val="80000"/>
            </a:schemeClr>
          </a:solidFill>
        </p:spPr>
        <p:txBody>
          <a:bodyPr>
            <a:spAutoFit/>
          </a:bodyPr>
          <a:lstStyle/>
          <a:p>
            <a:pPr fontAlgn="auto">
              <a:lnSpc>
                <a:spcPct val="125000"/>
              </a:lnSpc>
              <a:spcBef>
                <a:spcPts val="0"/>
              </a:spcBef>
              <a:spcAft>
                <a:spcPts val="0"/>
              </a:spcAft>
              <a:defRPr/>
            </a:pPr>
            <a:r>
              <a:rPr lang="zh-CN" altLang="en-US" sz="4000" b="1" dirty="0">
                <a:solidFill>
                  <a:srgbClr val="C00000"/>
                </a:solidFill>
                <a:latin typeface="Arial" panose="020B0604020202020204" pitchFamily="34" charset="0"/>
                <a:ea typeface="宋体" panose="02010600030101010101" pitchFamily="2" charset="-122"/>
                <a:sym typeface="+mn-ea"/>
              </a:rPr>
              <a:t>乡书何处达，归雁洛阳边。</a:t>
            </a:r>
          </a:p>
          <a:p>
            <a:pPr fontAlgn="auto">
              <a:lnSpc>
                <a:spcPct val="125000"/>
              </a:lnSpc>
              <a:spcBef>
                <a:spcPts val="0"/>
              </a:spcBef>
              <a:spcAft>
                <a:spcPts val="0"/>
              </a:spcAft>
              <a:defRPr/>
            </a:pPr>
            <a:r>
              <a:rPr lang="zh-CN" altLang="en-US" sz="4000" b="1" dirty="0">
                <a:solidFill>
                  <a:srgbClr val="C00000"/>
                </a:solidFill>
                <a:latin typeface="Arial" panose="020B0604020202020204" pitchFamily="34" charset="0"/>
                <a:ea typeface="宋体" panose="02010600030101010101" pitchFamily="2" charset="-122"/>
                <a:sym typeface="+mn-ea"/>
              </a:rPr>
              <a:t>                 </a:t>
            </a:r>
            <a:r>
              <a:rPr lang="en-US" altLang="zh-CN" sz="4000" b="1" dirty="0">
                <a:solidFill>
                  <a:srgbClr val="C00000"/>
                </a:solidFill>
                <a:latin typeface="Arial" panose="020B0604020202020204" pitchFamily="34" charset="0"/>
                <a:ea typeface="宋体" panose="02010600030101010101" pitchFamily="2" charset="-122"/>
                <a:sym typeface="+mn-ea"/>
              </a:rPr>
              <a:t>——</a:t>
            </a:r>
            <a:r>
              <a:rPr lang="zh-CN" altLang="en-US" sz="4000" b="1" dirty="0">
                <a:solidFill>
                  <a:srgbClr val="C00000"/>
                </a:solidFill>
                <a:latin typeface="Arial" panose="020B0604020202020204" pitchFamily="34" charset="0"/>
                <a:ea typeface="宋体" panose="02010600030101010101" pitchFamily="2" charset="-122"/>
                <a:sym typeface="+mn-ea"/>
              </a:rPr>
              <a:t>王湾</a:t>
            </a:r>
            <a:r>
              <a:rPr lang="en-US" altLang="zh-CN" sz="4000" b="1" dirty="0">
                <a:solidFill>
                  <a:srgbClr val="C00000"/>
                </a:solidFill>
                <a:latin typeface="Arial" panose="020B0604020202020204" pitchFamily="34" charset="0"/>
                <a:ea typeface="宋体" panose="02010600030101010101" pitchFamily="2" charset="-122"/>
                <a:sym typeface="+mn-ea"/>
              </a:rPr>
              <a:t>《</a:t>
            </a:r>
            <a:r>
              <a:rPr lang="zh-CN" altLang="en-US" sz="4000" b="1" dirty="0">
                <a:solidFill>
                  <a:srgbClr val="C00000"/>
                </a:solidFill>
                <a:latin typeface="Arial" panose="020B0604020202020204" pitchFamily="34" charset="0"/>
                <a:ea typeface="宋体" panose="02010600030101010101" pitchFamily="2" charset="-122"/>
                <a:sym typeface="+mn-ea"/>
              </a:rPr>
              <a:t>北固山下</a:t>
            </a:r>
            <a:r>
              <a:rPr lang="en-US" altLang="zh-CN" sz="4000" b="1" dirty="0">
                <a:solidFill>
                  <a:srgbClr val="C00000"/>
                </a:solidFill>
                <a:latin typeface="Arial" panose="020B0604020202020204" pitchFamily="34" charset="0"/>
                <a:ea typeface="宋体" panose="02010600030101010101" pitchFamily="2" charset="-122"/>
                <a:sym typeface="+mn-ea"/>
              </a:rPr>
              <a:t>》</a:t>
            </a:r>
            <a:endParaRPr lang="en-US" altLang="zh-CN" sz="4000" b="1" dirty="0">
              <a:solidFill>
                <a:srgbClr val="C00000"/>
              </a:solidFill>
              <a:latin typeface="Arial" panose="020B0604020202020204" pitchFamily="34" charset="0"/>
              <a:ea typeface="宋体" panose="02010600030101010101" pitchFamily="2" charset="-122"/>
              <a:sym typeface="+mn-ea"/>
            </a:endParaRPr>
          </a:p>
        </p:txBody>
      </p:sp>
      <p:sp>
        <p:nvSpPr>
          <p:cNvPr id="3" name="矩形 2"/>
          <p:cNvSpPr>
            <a:spLocks noChangeArrowheads="1"/>
          </p:cNvSpPr>
          <p:nvPr/>
        </p:nvSpPr>
        <p:spPr bwMode="auto">
          <a:xfrm>
            <a:off x="7586663" y="6042025"/>
            <a:ext cx="4122737" cy="768350"/>
          </a:xfrm>
          <a:prstGeom prst="rect">
            <a:avLst/>
          </a:prstGeom>
          <a:noFill/>
          <a:ln w="9525">
            <a:noFill/>
            <a:miter lim="800000"/>
            <a:headEnd/>
            <a:tailEnd/>
          </a:ln>
        </p:spPr>
        <p:txBody>
          <a:bodyPr wrap="none">
            <a:spAutoFit/>
          </a:bodyPr>
          <a:lstStyle/>
          <a:p>
            <a:r>
              <a:rPr lang="en-US" altLang="zh-CN" b="1">
                <a:solidFill>
                  <a:srgbClr val="C00000"/>
                </a:solidFill>
                <a:latin typeface="Calibri" pitchFamily="34" charset="0"/>
              </a:rPr>
              <a:t> </a:t>
            </a:r>
            <a:r>
              <a:rPr lang="en-US" altLang="zh-CN" sz="4400" b="1">
                <a:solidFill>
                  <a:srgbClr val="FF0000"/>
                </a:solidFill>
                <a:latin typeface="Calibri" pitchFamily="34" charset="0"/>
              </a:rPr>
              <a:t>“</a:t>
            </a:r>
            <a:r>
              <a:rPr lang="zh-CN" altLang="en-US" sz="4400" b="1">
                <a:solidFill>
                  <a:srgbClr val="FF0000"/>
                </a:solidFill>
                <a:latin typeface="Calibri" pitchFamily="34" charset="0"/>
              </a:rPr>
              <a:t>雁</a:t>
            </a:r>
            <a:r>
              <a:rPr lang="en-US" altLang="zh-CN" sz="4400" b="1">
                <a:solidFill>
                  <a:srgbClr val="FF0000"/>
                </a:solidFill>
                <a:latin typeface="Calibri" pitchFamily="34" charset="0"/>
              </a:rPr>
              <a:t>”</a:t>
            </a:r>
            <a:r>
              <a:rPr lang="zh-CN" altLang="en-US" sz="4400" b="1">
                <a:solidFill>
                  <a:srgbClr val="FF0000"/>
                </a:solidFill>
                <a:latin typeface="Calibri" pitchFamily="34" charset="0"/>
              </a:rPr>
              <a:t>代表着思乡</a:t>
            </a:r>
            <a:endParaRPr lang="zh-CN" altLang="en-US" sz="4400">
              <a:solidFill>
                <a:srgbClr val="FF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4013" y="258763"/>
            <a:ext cx="11698287" cy="2163762"/>
          </a:xfrm>
          <a:prstGeom prst="rect">
            <a:avLst/>
          </a:prstGeom>
          <a:noFill/>
          <a:ln w="9525">
            <a:noFill/>
          </a:ln>
        </p:spPr>
        <p:txBody>
          <a:bodyPr>
            <a:spAutoFit/>
          </a:bodyPr>
          <a:lstStyle/>
          <a:p>
            <a:pPr fontAlgn="auto">
              <a:lnSpc>
                <a:spcPct val="120000"/>
              </a:lnSpc>
              <a:spcBef>
                <a:spcPts val="0"/>
              </a:spcBef>
              <a:spcAft>
                <a:spcPts val="0"/>
              </a:spcAft>
              <a:defRPr/>
            </a:pPr>
            <a:r>
              <a:rPr lang="zh-CN" altLang="en-US" sz="3735" b="1" dirty="0">
                <a:latin typeface="楷体" panose="02010609060101010101" pitchFamily="49" charset="-122"/>
                <a:ea typeface="楷体" panose="02010609060101010101" pitchFamily="49" charset="-122"/>
              </a:rPr>
              <a:t>   </a:t>
            </a:r>
            <a:r>
              <a:rPr lang="zh-CN" altLang="en-US" sz="3730" dirty="0">
                <a:latin typeface="+mn-ea"/>
                <a:ea typeface="+mn-ea"/>
                <a:sym typeface="+mn-ea"/>
              </a:rPr>
              <a:t>示例</a:t>
            </a:r>
            <a:r>
              <a:rPr lang="en-US" altLang="zh-CN" sz="3730" dirty="0">
                <a:latin typeface="+mn-ea"/>
                <a:ea typeface="+mn-ea"/>
                <a:sym typeface="+mn-ea"/>
              </a:rPr>
              <a:t>——</a:t>
            </a:r>
            <a:r>
              <a:rPr lang="en-US" altLang="zh-CN" sz="3730" dirty="0">
                <a:latin typeface="微软雅黑" panose="020B0503020204020204" charset="-122"/>
                <a:ea typeface="微软雅黑" panose="020B0503020204020204" charset="-122"/>
                <a:sym typeface="+mn-ea"/>
              </a:rPr>
              <a:t>④</a:t>
            </a:r>
            <a:r>
              <a:rPr lang="zh-CN" altLang="en-US" sz="3735" b="1" dirty="0">
                <a:latin typeface="楷体" panose="02010609060101010101" pitchFamily="49" charset="-122"/>
                <a:ea typeface="楷体" panose="02010609060101010101" pitchFamily="49" charset="-122"/>
              </a:rPr>
              <a:t>乌鸦通常被认为是笔直飞行的，但与坚定不移地向南飞行</a:t>
            </a:r>
            <a:r>
              <a:rPr lang="en-US" altLang="zh-CN" sz="3735" b="1" dirty="0">
                <a:latin typeface="楷体" panose="02010609060101010101" pitchFamily="49" charset="-122"/>
                <a:ea typeface="楷体" panose="02010609060101010101" pitchFamily="49" charset="-122"/>
              </a:rPr>
              <a:t>20</a:t>
            </a:r>
            <a:r>
              <a:rPr lang="zh-CN" altLang="en-US" sz="3735" b="1" dirty="0">
                <a:latin typeface="楷体" panose="02010609060101010101" pitchFamily="49" charset="-122"/>
                <a:ea typeface="楷体" panose="02010609060101010101" pitchFamily="49" charset="-122"/>
              </a:rPr>
              <a:t>英里直达最近的大湖的大雁相比，它的飞行也就成了曲线。</a:t>
            </a:r>
          </a:p>
        </p:txBody>
      </p:sp>
      <p:sp>
        <p:nvSpPr>
          <p:cNvPr id="5" name="矩形 4"/>
          <p:cNvSpPr/>
          <p:nvPr/>
        </p:nvSpPr>
        <p:spPr>
          <a:xfrm>
            <a:off x="474663" y="2779713"/>
            <a:ext cx="10793412" cy="202723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nSpc>
                <a:spcPct val="130000"/>
              </a:lnSpc>
            </a:pPr>
            <a:r>
              <a:rPr lang="zh-CN" altLang="en-US" sz="3700" b="1">
                <a:solidFill>
                  <a:srgbClr val="0000FF"/>
                </a:solidFill>
                <a:latin typeface="宋体" charset="-122"/>
              </a:rPr>
              <a:t>    通过大雁和乌鸦的</a:t>
            </a:r>
            <a:r>
              <a:rPr lang="zh-CN" altLang="en-US" sz="6000" b="1">
                <a:solidFill>
                  <a:srgbClr val="FF3300"/>
                </a:solidFill>
                <a:latin typeface="宋体" charset="-122"/>
              </a:rPr>
              <a:t>对比</a:t>
            </a:r>
            <a:r>
              <a:rPr lang="zh-CN" altLang="en-US" sz="3700" b="1">
                <a:solidFill>
                  <a:srgbClr val="0000FF"/>
                </a:solidFill>
                <a:latin typeface="宋体" charset="-122"/>
              </a:rPr>
              <a:t>，突出了大雁南飞</a:t>
            </a:r>
            <a:r>
              <a:rPr lang="zh-CN" altLang="en-US" sz="3700" b="1">
                <a:solidFill>
                  <a:srgbClr val="FF0000"/>
                </a:solidFill>
                <a:latin typeface="宋体" charset="-122"/>
              </a:rPr>
              <a:t>路线笔直</a:t>
            </a:r>
            <a:r>
              <a:rPr lang="zh-CN" altLang="en-US" sz="3700" b="1">
                <a:solidFill>
                  <a:srgbClr val="0000FF"/>
                </a:solidFill>
                <a:latin typeface="宋体" charset="-122"/>
              </a:rPr>
              <a:t>，</a:t>
            </a:r>
            <a:r>
              <a:rPr lang="zh-CN" altLang="en-US" sz="3700" b="1">
                <a:solidFill>
                  <a:srgbClr val="FF0000"/>
                </a:solidFill>
                <a:latin typeface="宋体" charset="-122"/>
              </a:rPr>
              <a:t>有明确的目的地</a:t>
            </a:r>
            <a:r>
              <a:rPr lang="zh-CN" altLang="en-US" sz="3700" b="1">
                <a:solidFill>
                  <a:srgbClr val="0000FF"/>
                </a:solidFill>
                <a:latin typeface="宋体"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4" descr="用图!"/>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077200" y="4078288"/>
            <a:ext cx="3133725" cy="3230562"/>
          </a:xfrm>
          <a:prstGeom prst="rect">
            <a:avLst/>
          </a:prstGeom>
          <a:noFill/>
          <a:ln w="9525">
            <a:noFill/>
            <a:miter lim="800000"/>
            <a:headEnd/>
            <a:tailEnd/>
          </a:ln>
        </p:spPr>
      </p:pic>
      <p:sp>
        <p:nvSpPr>
          <p:cNvPr id="4098" name="Text Box 6"/>
          <p:cNvSpPr txBox="1">
            <a:spLocks noChangeArrowheads="1"/>
          </p:cNvSpPr>
          <p:nvPr/>
        </p:nvSpPr>
        <p:spPr bwMode="auto">
          <a:xfrm>
            <a:off x="304800" y="1444625"/>
            <a:ext cx="11785600" cy="4398963"/>
          </a:xfrm>
          <a:prstGeom prst="rect">
            <a:avLst/>
          </a:prstGeom>
          <a:noFill/>
          <a:ln w="9525">
            <a:noFill/>
            <a:miter lim="800000"/>
            <a:headEnd/>
            <a:tailEnd/>
          </a:ln>
        </p:spPr>
        <p:txBody>
          <a:bodyPr>
            <a:spAutoFit/>
          </a:bodyPr>
          <a:lstStyle/>
          <a:p>
            <a:r>
              <a:rPr lang="en-US" altLang="zh-CN">
                <a:latin typeface="Times New Roman" pitchFamily="18" charset="0"/>
              </a:rPr>
              <a:t>       </a:t>
            </a:r>
            <a:r>
              <a:rPr lang="en-US" altLang="zh-CN" sz="4000" b="1">
                <a:latin typeface="Times New Roman" pitchFamily="18" charset="0"/>
              </a:rPr>
              <a:t> </a:t>
            </a:r>
            <a:r>
              <a:rPr lang="zh-CN" altLang="en-US" sz="4000" b="1">
                <a:latin typeface="Times New Roman" pitchFamily="18" charset="0"/>
              </a:rPr>
              <a:t>（</a:t>
            </a:r>
            <a:r>
              <a:rPr lang="en-US" altLang="zh-CN" sz="4000" b="1">
                <a:latin typeface="Times New Roman" pitchFamily="18" charset="0"/>
              </a:rPr>
              <a:t>1</a:t>
            </a:r>
            <a:r>
              <a:rPr lang="zh-CN" altLang="en-US" sz="4000" b="1">
                <a:latin typeface="Times New Roman" pitchFamily="18" charset="0"/>
              </a:rPr>
              <a:t>）</a:t>
            </a:r>
            <a:r>
              <a:rPr lang="zh-CN" altLang="en-US" sz="4000" b="1">
                <a:solidFill>
                  <a:srgbClr val="CC0000"/>
                </a:solidFill>
                <a:latin typeface="Times New Roman" pitchFamily="18" charset="0"/>
              </a:rPr>
              <a:t>大雁</a:t>
            </a:r>
            <a:r>
              <a:rPr lang="zh-CN" altLang="en-US" sz="4000" b="1">
                <a:latin typeface="Times New Roman" pitchFamily="18" charset="0"/>
              </a:rPr>
              <a:t>，属</a:t>
            </a:r>
            <a:r>
              <a:rPr lang="zh-CN" altLang="en-US" sz="4000" b="1">
                <a:solidFill>
                  <a:srgbClr val="FF0000"/>
                </a:solidFill>
                <a:latin typeface="Times New Roman" pitchFamily="18" charset="0"/>
              </a:rPr>
              <a:t>鸟纲，鸭科</a:t>
            </a:r>
            <a:r>
              <a:rPr lang="zh-CN" altLang="en-US" sz="4000" b="1">
                <a:latin typeface="Times New Roman" pitchFamily="18" charset="0"/>
              </a:rPr>
              <a:t>，是雁亚科各种类的通称，一种大型游禽。</a:t>
            </a:r>
            <a:r>
              <a:rPr lang="zh-CN" altLang="en-US" sz="4000" b="1">
                <a:latin typeface="Times New Roman" pitchFamily="18" charset="0"/>
                <a:sym typeface="+mn-ea"/>
              </a:rPr>
              <a:t>形状略像家鹅，群居水边，往往是千百成群。主食嫩叶、细根、种子、或农田谷物。每年春分后飞回北方繁殖，秋分后飞往南方越冬。群雁飞行，排成“一”字或人字形。</a:t>
            </a:r>
          </a:p>
          <a:p>
            <a:r>
              <a:rPr lang="zh-CN" altLang="en-US" sz="4000" b="1">
                <a:latin typeface="Times New Roman" pitchFamily="18" charset="0"/>
                <a:sym typeface="+mn-ea"/>
              </a:rPr>
              <a:t>                                  </a:t>
            </a:r>
            <a:r>
              <a:rPr lang="en-US" altLang="zh-CN" sz="4000" b="1">
                <a:latin typeface="Times New Roman" pitchFamily="18" charset="0"/>
                <a:sym typeface="+mn-ea"/>
              </a:rPr>
              <a:t>——</a:t>
            </a:r>
            <a:r>
              <a:rPr lang="zh-CN" altLang="en-US" sz="4000" b="1">
                <a:latin typeface="Times New Roman" pitchFamily="18" charset="0"/>
                <a:sym typeface="+mn-ea"/>
              </a:rPr>
              <a:t>《辞海》</a:t>
            </a:r>
            <a:endParaRPr lang="zh-CN" altLang="en-US" sz="4000" b="1">
              <a:latin typeface="Times New Roman" pitchFamily="18" charset="0"/>
            </a:endParaRPr>
          </a:p>
          <a:p>
            <a:endParaRPr lang="zh-CN" altLang="en-US" sz="4000" b="1">
              <a:latin typeface="Times New Roman" pitchFamily="18" charset="0"/>
            </a:endParaRPr>
          </a:p>
        </p:txBody>
      </p:sp>
      <p:sp>
        <p:nvSpPr>
          <p:cNvPr id="47107" name="Text Box 8"/>
          <p:cNvSpPr txBox="1">
            <a:spLocks noChangeArrowheads="1"/>
          </p:cNvSpPr>
          <p:nvPr/>
        </p:nvSpPr>
        <p:spPr bwMode="auto">
          <a:xfrm>
            <a:off x="304800" y="263525"/>
            <a:ext cx="11328400" cy="1320800"/>
          </a:xfrm>
          <a:prstGeom prst="rect">
            <a:avLst/>
          </a:prstGeom>
          <a:noFill/>
          <a:ln w="9525">
            <a:noFill/>
            <a:miter lim="800000"/>
            <a:headEnd/>
            <a:tailEnd/>
          </a:ln>
        </p:spPr>
        <p:txBody>
          <a:bodyPr>
            <a:spAutoFit/>
          </a:bodyPr>
          <a:lstStyle/>
          <a:p>
            <a:r>
              <a:rPr lang="en-US" altLang="zh-CN">
                <a:latin typeface="Times New Roman" pitchFamily="18" charset="0"/>
              </a:rPr>
              <a:t>      </a:t>
            </a:r>
            <a:r>
              <a:rPr lang="en-US" altLang="zh-CN" sz="4000" b="1">
                <a:latin typeface="Times New Roman" pitchFamily="18" charset="0"/>
              </a:rPr>
              <a:t> 2</a:t>
            </a:r>
            <a:r>
              <a:rPr lang="zh-CN" altLang="en-US" sz="4000" b="1">
                <a:latin typeface="Times New Roman" pitchFamily="18" charset="0"/>
              </a:rPr>
              <a:t>、下列两段写大雁的文字，在语言特点上有什么不同？</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strips(downLeft)">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4" descr="用图!"/>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855075" y="3133725"/>
            <a:ext cx="3133725" cy="3228975"/>
          </a:xfrm>
          <a:prstGeom prst="rect">
            <a:avLst/>
          </a:prstGeom>
          <a:noFill/>
          <a:ln w="9525">
            <a:noFill/>
            <a:miter lim="800000"/>
            <a:headEnd/>
            <a:tailEnd/>
          </a:ln>
        </p:spPr>
      </p:pic>
      <p:sp>
        <p:nvSpPr>
          <p:cNvPr id="4098" name="Text Box 6"/>
          <p:cNvSpPr txBox="1"/>
          <p:nvPr/>
        </p:nvSpPr>
        <p:spPr>
          <a:xfrm>
            <a:off x="203200" y="333375"/>
            <a:ext cx="11785600" cy="6246813"/>
          </a:xfrm>
          <a:prstGeom prst="rect">
            <a:avLst/>
          </a:prstGeom>
          <a:noFill/>
          <a:ln w="9525">
            <a:noFill/>
          </a:ln>
        </p:spPr>
        <p:txBody>
          <a:bodyPr>
            <a:spAutoFit/>
          </a:bodyPr>
          <a:lstStyle/>
          <a:p>
            <a:pPr fontAlgn="auto">
              <a:spcBef>
                <a:spcPts val="0"/>
              </a:spcBef>
              <a:spcAft>
                <a:spcPts val="0"/>
              </a:spcAft>
              <a:defRPr/>
            </a:pPr>
            <a:r>
              <a:rPr lang="en-US" altLang="zh-CN">
                <a:latin typeface="Times New Roman" panose="02020603050405020304" pitchFamily="18" charset="0"/>
                <a:ea typeface="宋体" panose="02010600030101010101" pitchFamily="2" charset="-122"/>
              </a:rPr>
              <a:t>       </a:t>
            </a:r>
            <a:r>
              <a:rPr lang="en-US" altLang="zh-CN" sz="4000" b="1">
                <a:latin typeface="Times New Roman" panose="02020603050405020304" pitchFamily="18" charset="0"/>
                <a:ea typeface="宋体" panose="02010600030101010101" pitchFamily="2" charset="-122"/>
              </a:rPr>
              <a:t> </a:t>
            </a:r>
            <a:r>
              <a:rPr lang="zh-CN" altLang="en-US" sz="4000" b="1">
                <a:latin typeface="Times New Roman" panose="02020603050405020304" pitchFamily="18" charset="0"/>
                <a:ea typeface="宋体" panose="02010600030101010101" pitchFamily="2" charset="-122"/>
              </a:rPr>
              <a:t>（</a:t>
            </a:r>
            <a:r>
              <a:rPr lang="en-US" altLang="zh-CN" sz="4000" b="1">
                <a:latin typeface="Times New Roman" panose="02020603050405020304" pitchFamily="18" charset="0"/>
                <a:ea typeface="宋体" panose="02010600030101010101" pitchFamily="2" charset="-122"/>
              </a:rPr>
              <a:t>2</a:t>
            </a:r>
            <a:r>
              <a:rPr lang="zh-CN" altLang="en-US" sz="4000" b="1">
                <a:latin typeface="Times New Roman" panose="02020603050405020304" pitchFamily="18" charset="0"/>
                <a:ea typeface="宋体" panose="02010600030101010101" pitchFamily="2" charset="-122"/>
              </a:rPr>
              <a:t>）</a:t>
            </a:r>
            <a:r>
              <a:rPr lang="en-US" altLang="zh-CN" sz="4000" b="1">
                <a:latin typeface="+mn-ea"/>
                <a:ea typeface="+mn-ea"/>
              </a:rPr>
              <a:t>3</a:t>
            </a:r>
            <a:r>
              <a:rPr lang="zh-CN" altLang="en-US" sz="4000" b="1">
                <a:latin typeface="+mn-ea"/>
                <a:ea typeface="+mn-ea"/>
              </a:rPr>
              <a:t>月的大雁则不同。尽管他们在冬天的大部分时间里都可能受到枪击，但现在确是休战时刻。</a:t>
            </a:r>
            <a:r>
              <a:rPr lang="zh-CN" altLang="en-US" sz="4000" b="1" dirty="0">
                <a:latin typeface="+mn-ea"/>
                <a:ea typeface="+mn-ea"/>
                <a:sym typeface="+mn-ea"/>
              </a:rPr>
              <a:t>它们顺着弯曲的河流拐来拐去，穿过现在已经没有猎枪的狩猎点和小洲，向每个沙滩低语着，如同向久别的朋友低语一样。</a:t>
            </a:r>
          </a:p>
          <a:p>
            <a:pPr fontAlgn="auto">
              <a:spcBef>
                <a:spcPts val="0"/>
              </a:spcBef>
              <a:spcAft>
                <a:spcPts val="0"/>
              </a:spcAft>
              <a:defRPr/>
            </a:pPr>
            <a:r>
              <a:rPr lang="zh-CN" altLang="en-US" sz="4000" b="1" dirty="0">
                <a:latin typeface="Times New Roman" panose="02020603050405020304" pitchFamily="18" charset="0"/>
                <a:ea typeface="宋体" panose="02010600030101010101" pitchFamily="2" charset="-122"/>
                <a:sym typeface="+mn-ea"/>
              </a:rPr>
              <a:t>                                  </a:t>
            </a:r>
            <a:r>
              <a:rPr lang="en-US" altLang="zh-CN" sz="4000" b="1" dirty="0">
                <a:latin typeface="Times New Roman" panose="02020603050405020304" pitchFamily="18" charset="0"/>
                <a:ea typeface="宋体" panose="02010600030101010101" pitchFamily="2" charset="-122"/>
                <a:sym typeface="+mn-ea"/>
              </a:rPr>
              <a:t>——</a:t>
            </a:r>
            <a:r>
              <a:rPr lang="zh-CN" altLang="en-US" sz="4000" b="1" dirty="0">
                <a:latin typeface="Times New Roman" panose="02020603050405020304" pitchFamily="18" charset="0"/>
                <a:ea typeface="宋体" panose="02010600030101010101" pitchFamily="2" charset="-122"/>
                <a:sym typeface="+mn-ea"/>
              </a:rPr>
              <a:t>《大雁归来》</a:t>
            </a:r>
          </a:p>
          <a:p>
            <a:pPr fontAlgn="auto">
              <a:spcBef>
                <a:spcPts val="0"/>
              </a:spcBef>
              <a:spcAft>
                <a:spcPts val="0"/>
              </a:spcAft>
              <a:defRPr/>
            </a:pPr>
            <a:endParaRPr lang="zh-CN" altLang="en-US" sz="4000" b="1">
              <a:latin typeface="Times New Roman" panose="02020603050405020304" pitchFamily="18" charset="0"/>
              <a:ea typeface="宋体" panose="02010600030101010101" pitchFamily="2" charset="-122"/>
            </a:endParaRPr>
          </a:p>
          <a:p>
            <a:pPr fontAlgn="auto">
              <a:spcBef>
                <a:spcPts val="0"/>
              </a:spcBef>
              <a:spcAft>
                <a:spcPts val="0"/>
              </a:spcAft>
              <a:defRPr/>
            </a:pPr>
            <a:endParaRPr lang="zh-CN" altLang="en-US" sz="4000" b="1" dirty="0">
              <a:latin typeface="Times New Roman" panose="02020603050405020304" pitchFamily="18" charset="0"/>
              <a:ea typeface="宋体" panose="02010600030101010101" pitchFamily="2" charset="-122"/>
            </a:endParaRPr>
          </a:p>
          <a:p>
            <a:pPr fontAlgn="auto">
              <a:spcBef>
                <a:spcPts val="0"/>
              </a:spcBef>
              <a:spcAft>
                <a:spcPts val="0"/>
              </a:spcAft>
              <a:defRPr/>
            </a:pPr>
            <a:endParaRPr lang="zh-CN" altLang="en-US" sz="4000" b="1" dirty="0">
              <a:latin typeface="Times New Roman" panose="02020603050405020304" pitchFamily="18" charset="0"/>
              <a:ea typeface="宋体" panose="02010600030101010101" pitchFamily="2" charset="-122"/>
            </a:endParaRPr>
          </a:p>
          <a:p>
            <a:pPr fontAlgn="auto">
              <a:spcBef>
                <a:spcPts val="0"/>
              </a:spcBef>
              <a:spcAft>
                <a:spcPts val="0"/>
              </a:spcAft>
              <a:defRPr/>
            </a:pPr>
            <a:endParaRPr lang="zh-CN" altLang="en-US" sz="4000" b="1">
              <a:latin typeface="Times New Roman" panose="02020603050405020304" pitchFamily="18"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ox(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8"/>
          <p:cNvSpPr txBox="1">
            <a:spLocks noChangeArrowheads="1"/>
          </p:cNvSpPr>
          <p:nvPr/>
        </p:nvSpPr>
        <p:spPr bwMode="auto">
          <a:xfrm>
            <a:off x="304800" y="263525"/>
            <a:ext cx="11328400" cy="1311275"/>
          </a:xfrm>
          <a:prstGeom prst="rect">
            <a:avLst/>
          </a:prstGeom>
          <a:noFill/>
          <a:ln w="9525">
            <a:noFill/>
            <a:miter lim="800000"/>
            <a:headEnd/>
            <a:tailEnd/>
          </a:ln>
        </p:spPr>
        <p:txBody>
          <a:bodyPr>
            <a:spAutoFit/>
          </a:bodyPr>
          <a:lstStyle/>
          <a:p>
            <a:r>
              <a:rPr lang="en-US" altLang="zh-CN">
                <a:latin typeface="Times New Roman" pitchFamily="18" charset="0"/>
              </a:rPr>
              <a:t>      </a:t>
            </a:r>
            <a:r>
              <a:rPr lang="en-US" altLang="zh-CN" sz="4000" b="1">
                <a:latin typeface="Times New Roman" pitchFamily="18" charset="0"/>
              </a:rPr>
              <a:t> 2</a:t>
            </a:r>
            <a:r>
              <a:rPr lang="zh-CN" altLang="en-US" sz="4000" b="1">
                <a:latin typeface="Times New Roman" pitchFamily="18" charset="0"/>
              </a:rPr>
              <a:t>、上列两段写大雁的文字，在语言特点上有什么不同？</a:t>
            </a:r>
          </a:p>
        </p:txBody>
      </p:sp>
      <p:sp>
        <p:nvSpPr>
          <p:cNvPr id="5" name="矩形 4"/>
          <p:cNvSpPr/>
          <p:nvPr/>
        </p:nvSpPr>
        <p:spPr>
          <a:xfrm>
            <a:off x="449263" y="1517650"/>
            <a:ext cx="10793412" cy="38227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lnSpc>
                <a:spcPct val="130000"/>
              </a:lnSpc>
              <a:spcBef>
                <a:spcPts val="0"/>
              </a:spcBef>
              <a:spcAft>
                <a:spcPts val="0"/>
              </a:spcAft>
              <a:defRPr/>
            </a:pPr>
            <a:r>
              <a:rPr lang="zh-CN" altLang="en-US" sz="3735" b="1" dirty="0">
                <a:solidFill>
                  <a:srgbClr val="0000FF"/>
                </a:solidFill>
                <a:latin typeface="宋体" panose="02010600030101010101" pitchFamily="2" charset="-122"/>
              </a:rPr>
              <a:t>    </a:t>
            </a:r>
            <a:r>
              <a:rPr lang="zh-CN" altLang="en-US" sz="3730" b="1" dirty="0">
                <a:solidFill>
                  <a:srgbClr val="0000FF"/>
                </a:solidFill>
                <a:latin typeface="Times New Roman" panose="02020603050405020304" pitchFamily="18" charset="0"/>
                <a:sym typeface="+mn-ea"/>
              </a:rPr>
              <a:t>《辞海》重</a:t>
            </a:r>
            <a:r>
              <a:rPr lang="zh-CN" altLang="en-US" sz="3730" b="1" dirty="0">
                <a:solidFill>
                  <a:srgbClr val="FF0000"/>
                </a:solidFill>
                <a:latin typeface="Times New Roman" panose="02020603050405020304" pitchFamily="18" charset="0"/>
                <a:sym typeface="+mn-ea"/>
              </a:rPr>
              <a:t>说明，客观介绍科学知识</a:t>
            </a:r>
            <a:r>
              <a:rPr lang="zh-CN" altLang="en-US" sz="3730" b="1" dirty="0">
                <a:solidFill>
                  <a:srgbClr val="0000FF"/>
                </a:solidFill>
                <a:latin typeface="Times New Roman" panose="02020603050405020304" pitchFamily="18" charset="0"/>
                <a:sym typeface="+mn-ea"/>
              </a:rPr>
              <a:t>。</a:t>
            </a:r>
          </a:p>
          <a:p>
            <a:pPr fontAlgn="auto">
              <a:lnSpc>
                <a:spcPct val="130000"/>
              </a:lnSpc>
              <a:spcBef>
                <a:spcPts val="0"/>
              </a:spcBef>
              <a:spcAft>
                <a:spcPts val="0"/>
              </a:spcAft>
              <a:defRPr/>
            </a:pPr>
            <a:r>
              <a:rPr lang="zh-CN" altLang="en-US" sz="3730" b="1" dirty="0">
                <a:latin typeface="Times New Roman" panose="02020603050405020304" pitchFamily="18" charset="0"/>
                <a:sym typeface="+mn-ea"/>
              </a:rPr>
              <a:t>       </a:t>
            </a:r>
            <a:r>
              <a:rPr lang="zh-CN" altLang="en-US" sz="3730" b="1" dirty="0">
                <a:solidFill>
                  <a:srgbClr val="0000FF"/>
                </a:solidFill>
                <a:latin typeface="Times New Roman" panose="02020603050405020304" pitchFamily="18" charset="0"/>
                <a:sym typeface="+mn-ea"/>
              </a:rPr>
              <a:t>《大雁归来》除了知识性，</a:t>
            </a:r>
            <a:r>
              <a:rPr lang="zh-CN" altLang="en-US" sz="3730" b="1" dirty="0">
                <a:solidFill>
                  <a:srgbClr val="FF0000"/>
                </a:solidFill>
                <a:latin typeface="Times New Roman" panose="02020603050405020304" pitchFamily="18" charset="0"/>
                <a:sym typeface="+mn-ea"/>
              </a:rPr>
              <a:t>语言也很生动</a:t>
            </a:r>
            <a:r>
              <a:rPr lang="zh-CN" altLang="en-US" sz="3730" b="1" dirty="0">
                <a:solidFill>
                  <a:srgbClr val="0000FF"/>
                </a:solidFill>
                <a:latin typeface="Times New Roman" panose="02020603050405020304" pitchFamily="18" charset="0"/>
                <a:sym typeface="+mn-ea"/>
              </a:rPr>
              <a:t>，通过形象的</a:t>
            </a:r>
            <a:r>
              <a:rPr lang="zh-CN" altLang="en-US" sz="3730" b="1" dirty="0">
                <a:solidFill>
                  <a:srgbClr val="FF0000"/>
                </a:solidFill>
                <a:latin typeface="Times New Roman" panose="02020603050405020304" pitchFamily="18" charset="0"/>
                <a:sym typeface="+mn-ea"/>
              </a:rPr>
              <a:t>比喻、拟人和典雅的用词</a:t>
            </a:r>
            <a:r>
              <a:rPr lang="zh-CN" altLang="en-US" sz="3730" b="1" dirty="0">
                <a:solidFill>
                  <a:srgbClr val="0000FF"/>
                </a:solidFill>
                <a:latin typeface="Times New Roman" panose="02020603050405020304" pitchFamily="18" charset="0"/>
                <a:sym typeface="+mn-ea"/>
              </a:rPr>
              <a:t>，增添了文章的</a:t>
            </a:r>
            <a:r>
              <a:rPr lang="zh-CN" altLang="en-US" sz="3730" b="1" dirty="0">
                <a:solidFill>
                  <a:srgbClr val="FF0000"/>
                </a:solidFill>
                <a:latin typeface="Times New Roman" panose="02020603050405020304" pitchFamily="18" charset="0"/>
                <a:sym typeface="+mn-ea"/>
              </a:rPr>
              <a:t>形象性和趣味性</a:t>
            </a:r>
            <a:r>
              <a:rPr lang="zh-CN" altLang="en-US" sz="3730" b="1" dirty="0">
                <a:solidFill>
                  <a:srgbClr val="0000FF"/>
                </a:solidFill>
                <a:latin typeface="Times New Roman" panose="02020603050405020304" pitchFamily="18" charset="0"/>
                <a:sym typeface="+mn-ea"/>
              </a:rPr>
              <a:t>，字里行间表达了作者对大雁的</a:t>
            </a:r>
            <a:r>
              <a:rPr lang="zh-CN" altLang="en-US" sz="3730" b="1" dirty="0">
                <a:solidFill>
                  <a:srgbClr val="FF0000"/>
                </a:solidFill>
                <a:latin typeface="Times New Roman" panose="02020603050405020304" pitchFamily="18" charset="0"/>
                <a:sym typeface="+mn-ea"/>
              </a:rPr>
              <a:t>喜爱</a:t>
            </a:r>
            <a:r>
              <a:rPr lang="zh-CN" altLang="en-US" sz="3730" b="1" dirty="0">
                <a:solidFill>
                  <a:srgbClr val="0000FF"/>
                </a:solidFill>
                <a:latin typeface="Times New Roman" panose="02020603050405020304" pitchFamily="18" charset="0"/>
                <a:sym typeface="+mn-ea"/>
              </a:rPr>
              <a:t>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in)">
                                      <p:cBhvr>
                                        <p:cTn id="12"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3700" y="906463"/>
            <a:ext cx="10907713" cy="1585912"/>
          </a:xfrm>
          <a:prstGeom prst="rect">
            <a:avLst/>
          </a:prstGeom>
        </p:spPr>
        <p:txBody>
          <a:bodyPr>
            <a:spAutoFit/>
          </a:bodyPr>
          <a:lstStyle/>
          <a:p>
            <a:pPr>
              <a:lnSpc>
                <a:spcPct val="130000"/>
              </a:lnSpc>
              <a:defRPr/>
            </a:pPr>
            <a:r>
              <a:rPr lang="zh-CN" altLang="en-US" sz="3735" b="1" dirty="0">
                <a:latin typeface="+mn-ea"/>
                <a:ea typeface="+mn-ea"/>
                <a:sym typeface="+mn-ea"/>
              </a:rPr>
              <a:t>    </a:t>
            </a:r>
            <a:r>
              <a:rPr lang="en-US" altLang="zh-CN" sz="3735" b="1" dirty="0">
                <a:latin typeface="+mn-ea"/>
                <a:ea typeface="+mn-ea"/>
                <a:sym typeface="+mn-ea"/>
              </a:rPr>
              <a:t>1</a:t>
            </a:r>
            <a:r>
              <a:rPr lang="zh-CN" altLang="en-US" sz="3735" b="1" dirty="0">
                <a:latin typeface="+mn-ea"/>
                <a:ea typeface="+mn-ea"/>
                <a:sym typeface="+mn-ea"/>
              </a:rPr>
              <a:t>、通读全文，说一说：作者是从哪些方面对大雁进行观察的，饱含了作者怎样的感情？</a:t>
            </a:r>
          </a:p>
        </p:txBody>
      </p:sp>
      <p:sp>
        <p:nvSpPr>
          <p:cNvPr id="3" name="矩形 2"/>
          <p:cNvSpPr/>
          <p:nvPr/>
        </p:nvSpPr>
        <p:spPr>
          <a:xfrm>
            <a:off x="806450" y="2492375"/>
            <a:ext cx="10579100" cy="2333625"/>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0000FF"/>
                </a:solidFill>
                <a:latin typeface="楷体" panose="02010609060101010101" pitchFamily="49" charset="-122"/>
                <a:ea typeface="楷体" panose="02010609060101010101" pitchFamily="49" charset="-122"/>
              </a:rPr>
              <a:t>（</a:t>
            </a:r>
            <a:r>
              <a:rPr lang="en-US" altLang="zh-CN" sz="3735" b="1" dirty="0">
                <a:solidFill>
                  <a:srgbClr val="0000FF"/>
                </a:solidFill>
                <a:latin typeface="楷体" panose="02010609060101010101" pitchFamily="49" charset="-122"/>
                <a:ea typeface="楷体" panose="02010609060101010101" pitchFamily="49" charset="-122"/>
              </a:rPr>
              <a:t>1</a:t>
            </a:r>
            <a:r>
              <a:rPr lang="zh-CN" altLang="en-US" sz="3735" b="1" dirty="0">
                <a:solidFill>
                  <a:srgbClr val="0000FF"/>
                </a:solidFill>
                <a:latin typeface="楷体" panose="02010609060101010101" pitchFamily="49" charset="-122"/>
                <a:ea typeface="楷体" panose="02010609060101010101" pitchFamily="49" charset="-122"/>
              </a:rPr>
              <a:t>）对大雁的报春感到欣喜，把春雁的数目看作农场春天富足的标准。</a:t>
            </a:r>
            <a:endParaRPr lang="en-US" altLang="zh-CN" sz="3735" b="1" dirty="0">
              <a:solidFill>
                <a:srgbClr val="0000FF"/>
              </a:solidFill>
              <a:latin typeface="楷体" panose="02010609060101010101" pitchFamily="49" charset="-122"/>
              <a:ea typeface="楷体" panose="02010609060101010101" pitchFamily="49" charset="-122"/>
            </a:endParaRPr>
          </a:p>
          <a:p>
            <a:pPr fontAlgn="auto">
              <a:lnSpc>
                <a:spcPct val="130000"/>
              </a:lnSpc>
              <a:spcBef>
                <a:spcPts val="0"/>
              </a:spcBef>
              <a:spcAft>
                <a:spcPts val="0"/>
              </a:spcAft>
              <a:defRPr/>
            </a:pPr>
            <a:r>
              <a:rPr lang="zh-CN" altLang="en-US" sz="3735" b="1" dirty="0">
                <a:solidFill>
                  <a:srgbClr val="0000FF"/>
                </a:solidFill>
                <a:latin typeface="楷体" panose="02010609060101010101" pitchFamily="49" charset="-122"/>
                <a:ea typeface="楷体" panose="02010609060101010101" pitchFamily="49" charset="-122"/>
              </a:rPr>
              <a:t>（</a:t>
            </a:r>
            <a:r>
              <a:rPr lang="en-US" altLang="zh-CN" sz="3735" b="1" dirty="0">
                <a:solidFill>
                  <a:srgbClr val="0000FF"/>
                </a:solidFill>
                <a:latin typeface="楷体" panose="02010609060101010101" pitchFamily="49" charset="-122"/>
                <a:ea typeface="楷体" panose="02010609060101010101" pitchFamily="49" charset="-122"/>
              </a:rPr>
              <a:t>2</a:t>
            </a:r>
            <a:r>
              <a:rPr lang="zh-CN" altLang="en-US" sz="3735" b="1" dirty="0">
                <a:solidFill>
                  <a:srgbClr val="0000FF"/>
                </a:solidFill>
                <a:latin typeface="楷体" panose="02010609060101010101" pitchFamily="49" charset="-122"/>
                <a:ea typeface="楷体" panose="02010609060101010101" pitchFamily="49" charset="-122"/>
              </a:rPr>
              <a:t>）对大雁的迁徙飞翔由衷地钦敬。</a:t>
            </a:r>
            <a:endParaRPr lang="en-US" altLang="zh-CN" sz="3735" b="1" dirty="0">
              <a:solidFill>
                <a:srgbClr val="0000FF"/>
              </a:solidFill>
              <a:latin typeface="楷体" panose="02010609060101010101" pitchFamily="49" charset="-122"/>
              <a:ea typeface="楷体" panose="02010609060101010101" pitchFamily="49" charset="-122"/>
            </a:endParaRPr>
          </a:p>
        </p:txBody>
      </p:sp>
      <p:sp>
        <p:nvSpPr>
          <p:cNvPr id="11270" name="矩形 10248"/>
          <p:cNvSpPr/>
          <p:nvPr/>
        </p:nvSpPr>
        <p:spPr>
          <a:xfrm>
            <a:off x="3622675" y="60326"/>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zh-CN"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合作探究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0263" y="1500188"/>
            <a:ext cx="10531475" cy="3830637"/>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0000FF"/>
                </a:solidFill>
                <a:latin typeface="楷体" panose="02010609060101010101" pitchFamily="49" charset="-122"/>
                <a:ea typeface="楷体" panose="02010609060101010101" pitchFamily="49" charset="-122"/>
              </a:rPr>
              <a:t>（</a:t>
            </a:r>
            <a:r>
              <a:rPr lang="en-US" altLang="zh-CN" sz="3735" b="1" dirty="0">
                <a:solidFill>
                  <a:srgbClr val="0000FF"/>
                </a:solidFill>
                <a:latin typeface="楷体" panose="02010609060101010101" pitchFamily="49" charset="-122"/>
                <a:ea typeface="楷体" panose="02010609060101010101" pitchFamily="49" charset="-122"/>
              </a:rPr>
              <a:t>3</a:t>
            </a:r>
            <a:r>
              <a:rPr lang="zh-CN" altLang="en-US" sz="3735" b="1" dirty="0">
                <a:solidFill>
                  <a:srgbClr val="0000FF"/>
                </a:solidFill>
                <a:latin typeface="楷体" panose="02010609060101010101" pitchFamily="49" charset="-122"/>
                <a:ea typeface="楷体" panose="02010609060101010101" pitchFamily="49" charset="-122"/>
              </a:rPr>
              <a:t>）喜欢倾听大雁集会时的各种鸣叫，认为那是它们乐此不疲的辩论。</a:t>
            </a:r>
            <a:endParaRPr lang="en-US" altLang="zh-CN" sz="3735" b="1" dirty="0">
              <a:solidFill>
                <a:srgbClr val="0000FF"/>
              </a:solidFill>
              <a:latin typeface="楷体" panose="02010609060101010101" pitchFamily="49" charset="-122"/>
              <a:ea typeface="楷体" panose="02010609060101010101" pitchFamily="49" charset="-122"/>
            </a:endParaRPr>
          </a:p>
          <a:p>
            <a:pPr fontAlgn="auto">
              <a:lnSpc>
                <a:spcPct val="130000"/>
              </a:lnSpc>
              <a:spcBef>
                <a:spcPts val="0"/>
              </a:spcBef>
              <a:spcAft>
                <a:spcPts val="0"/>
              </a:spcAft>
              <a:defRPr/>
            </a:pPr>
            <a:r>
              <a:rPr lang="zh-CN" altLang="en-US" sz="3735" b="1" dirty="0">
                <a:solidFill>
                  <a:srgbClr val="0000FF"/>
                </a:solidFill>
                <a:latin typeface="楷体" panose="02010609060101010101" pitchFamily="49" charset="-122"/>
                <a:ea typeface="楷体" panose="02010609060101010101" pitchFamily="49" charset="-122"/>
              </a:rPr>
              <a:t>（</a:t>
            </a:r>
            <a:r>
              <a:rPr lang="en-US" altLang="zh-CN" sz="3735" b="1" dirty="0">
                <a:solidFill>
                  <a:srgbClr val="0000FF"/>
                </a:solidFill>
                <a:latin typeface="楷体" panose="02010609060101010101" pitchFamily="49" charset="-122"/>
                <a:ea typeface="楷体" panose="02010609060101010101" pitchFamily="49" charset="-122"/>
              </a:rPr>
              <a:t>4</a:t>
            </a:r>
            <a:r>
              <a:rPr lang="zh-CN" altLang="en-US" sz="3735" b="1" dirty="0">
                <a:solidFill>
                  <a:srgbClr val="0000FF"/>
                </a:solidFill>
                <a:latin typeface="楷体" panose="02010609060101010101" pitchFamily="49" charset="-122"/>
                <a:ea typeface="楷体" panose="02010609060101010101" pitchFamily="49" charset="-122"/>
              </a:rPr>
              <a:t>）对孤单的大雁感到哀怜，表示对枪杀者的反感和痛恨。</a:t>
            </a:r>
            <a:endParaRPr lang="en-US" altLang="zh-CN" sz="3735" b="1" dirty="0">
              <a:solidFill>
                <a:srgbClr val="0000FF"/>
              </a:solidFill>
              <a:latin typeface="楷体" panose="02010609060101010101" pitchFamily="49" charset="-122"/>
              <a:ea typeface="楷体" panose="02010609060101010101" pitchFamily="49" charset="-122"/>
            </a:endParaRPr>
          </a:p>
          <a:p>
            <a:pPr fontAlgn="auto">
              <a:lnSpc>
                <a:spcPct val="130000"/>
              </a:lnSpc>
              <a:spcBef>
                <a:spcPts val="0"/>
              </a:spcBef>
              <a:spcAft>
                <a:spcPts val="0"/>
              </a:spcAft>
              <a:defRPr/>
            </a:pPr>
            <a:r>
              <a:rPr lang="zh-CN" altLang="en-US" sz="3735" b="1" dirty="0">
                <a:solidFill>
                  <a:srgbClr val="0000FF"/>
                </a:solidFill>
                <a:latin typeface="楷体" panose="02010609060101010101" pitchFamily="49" charset="-122"/>
                <a:ea typeface="楷体" panose="02010609060101010101" pitchFamily="49" charset="-122"/>
              </a:rPr>
              <a:t>（</a:t>
            </a:r>
            <a:r>
              <a:rPr lang="en-US" altLang="zh-CN" sz="3735" b="1" dirty="0">
                <a:solidFill>
                  <a:srgbClr val="0000FF"/>
                </a:solidFill>
                <a:latin typeface="楷体" panose="02010609060101010101" pitchFamily="49" charset="-122"/>
                <a:ea typeface="楷体" panose="02010609060101010101" pitchFamily="49" charset="-122"/>
              </a:rPr>
              <a:t>5</a:t>
            </a:r>
            <a:r>
              <a:rPr lang="zh-CN" altLang="en-US" sz="3735" b="1" dirty="0">
                <a:solidFill>
                  <a:srgbClr val="0000FF"/>
                </a:solidFill>
                <a:latin typeface="楷体" panose="02010609060101010101" pitchFamily="49" charset="-122"/>
                <a:ea typeface="楷体" panose="02010609060101010101" pitchFamily="49" charset="-122"/>
              </a:rPr>
              <a:t>）赞叹大雁具有人类所不及的联合观念。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8463" y="158750"/>
            <a:ext cx="11510962" cy="4889500"/>
          </a:xfrm>
          <a:prstGeom prst="rect">
            <a:avLst/>
          </a:prstGeom>
        </p:spPr>
        <p:txBody>
          <a:bodyPr>
            <a:spAutoFit/>
          </a:bodyPr>
          <a:lstStyle/>
          <a:p>
            <a:pPr>
              <a:lnSpc>
                <a:spcPct val="130000"/>
              </a:lnSpc>
              <a:defRPr/>
            </a:pPr>
            <a:r>
              <a:rPr lang="en-US" altLang="zh-CN" sz="4800" b="1" dirty="0">
                <a:solidFill>
                  <a:srgbClr val="FF0000"/>
                </a:solidFill>
                <a:latin typeface="+mn-ea"/>
                <a:ea typeface="+mn-ea"/>
                <a:sym typeface="+mn-ea"/>
              </a:rPr>
              <a:t>2</a:t>
            </a:r>
            <a:r>
              <a:rPr lang="zh-CN" altLang="en-US" sz="4800" b="1" dirty="0">
                <a:solidFill>
                  <a:srgbClr val="FF0000"/>
                </a:solidFill>
                <a:latin typeface="+mn-ea"/>
                <a:ea typeface="+mn-ea"/>
                <a:sym typeface="+mn-ea"/>
              </a:rPr>
              <a:t>、思考：</a:t>
            </a:r>
            <a:endParaRPr lang="en-US" altLang="zh-CN" sz="4800" b="1" dirty="0">
              <a:solidFill>
                <a:srgbClr val="FF0000"/>
              </a:solidFill>
              <a:latin typeface="+mn-ea"/>
              <a:ea typeface="+mn-ea"/>
              <a:sym typeface="+mn-ea"/>
            </a:endParaRPr>
          </a:p>
          <a:p>
            <a:pPr>
              <a:lnSpc>
                <a:spcPct val="130000"/>
              </a:lnSpc>
              <a:defRPr/>
            </a:pPr>
            <a:r>
              <a:rPr lang="en-US" altLang="zh-CN" sz="3735" b="1" dirty="0">
                <a:latin typeface="+mn-ea"/>
                <a:ea typeface="+mn-ea"/>
                <a:sym typeface="+mn-ea"/>
              </a:rPr>
              <a:t>   </a:t>
            </a:r>
            <a:r>
              <a:rPr lang="en-US" altLang="zh-CN" sz="4800" b="1" dirty="0">
                <a:latin typeface="+mn-ea"/>
                <a:ea typeface="+mn-ea"/>
                <a:sym typeface="+mn-ea"/>
              </a:rPr>
              <a:t> </a:t>
            </a:r>
            <a:r>
              <a:rPr lang="zh-CN" altLang="en-US" sz="4800" b="1" dirty="0">
                <a:latin typeface="+mn-ea"/>
                <a:ea typeface="+mn-ea"/>
                <a:sym typeface="+mn-ea"/>
              </a:rPr>
              <a:t>作者利奥波德是美国著名的环境保护主义者，在他的眼中动物都是有灵性的，本文中的大雁亦是如此。那么他写这篇文章的目的和主旨是什么？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20763" y="1454150"/>
            <a:ext cx="9412287" cy="946150"/>
          </a:xfrm>
          <a:prstGeom prst="rect">
            <a:avLst/>
          </a:prstGeom>
          <a:noFill/>
          <a:ln w="9525">
            <a:noFill/>
          </a:ln>
        </p:spPr>
        <p:txBody>
          <a:bodyPr>
            <a:spAutoFit/>
          </a:bodyPr>
          <a:lstStyle/>
          <a:p>
            <a:pPr fontAlgn="auto">
              <a:lnSpc>
                <a:spcPct val="130000"/>
              </a:lnSpc>
              <a:spcBef>
                <a:spcPts val="0"/>
              </a:spcBef>
              <a:spcAft>
                <a:spcPts val="0"/>
              </a:spcAft>
              <a:defRPr/>
            </a:pPr>
            <a:r>
              <a:rPr lang="zh-CN" altLang="en-US" sz="4265" b="1" dirty="0">
                <a:solidFill>
                  <a:srgbClr val="FF0000"/>
                </a:solidFill>
                <a:latin typeface="黑体" panose="02010609060101010101" pitchFamily="2" charset="-122"/>
                <a:ea typeface="黑体" panose="02010609060101010101" pitchFamily="2" charset="-122"/>
              </a:rPr>
              <a:t>主旨：</a:t>
            </a:r>
            <a:r>
              <a:rPr lang="zh-CN" altLang="en-US" sz="4265" b="1" dirty="0">
                <a:solidFill>
                  <a:srgbClr val="0000FF"/>
                </a:solidFill>
                <a:latin typeface="黑体" panose="02010609060101010101" pitchFamily="2" charset="-122"/>
                <a:ea typeface="黑体" panose="02010609060101010101" pitchFamily="2" charset="-122"/>
              </a:rPr>
              <a:t>保护野生动物，珍爱自然环境。</a:t>
            </a:r>
            <a:endParaRPr lang="en-US" altLang="zh-CN" sz="4265" b="1" dirty="0">
              <a:solidFill>
                <a:srgbClr val="0000FF"/>
              </a:solidFill>
              <a:latin typeface="黑体" panose="02010609060101010101" pitchFamily="2" charset="-122"/>
              <a:ea typeface="黑体" panose="02010609060101010101" pitchFamily="2" charset="-122"/>
            </a:endParaRPr>
          </a:p>
        </p:txBody>
      </p:sp>
      <p:sp>
        <p:nvSpPr>
          <p:cNvPr id="5" name="矩形 4"/>
          <p:cNvSpPr/>
          <p:nvPr/>
        </p:nvSpPr>
        <p:spPr>
          <a:xfrm>
            <a:off x="2652713" y="2597150"/>
            <a:ext cx="8547100" cy="2654300"/>
          </a:xfrm>
          <a:prstGeom prst="rect">
            <a:avLst/>
          </a:prstGeom>
          <a:noFill/>
          <a:ln w="9525">
            <a:noFill/>
          </a:ln>
        </p:spPr>
        <p:txBody>
          <a:bodyPr>
            <a:spAutoFit/>
          </a:bodyPr>
          <a:lstStyle/>
          <a:p>
            <a:pPr fontAlgn="auto">
              <a:lnSpc>
                <a:spcPct val="130000"/>
              </a:lnSpc>
              <a:spcBef>
                <a:spcPts val="0"/>
              </a:spcBef>
              <a:spcAft>
                <a:spcPts val="0"/>
              </a:spcAft>
              <a:defRPr/>
            </a:pPr>
            <a:r>
              <a:rPr lang="zh-CN" altLang="en-US" sz="4265" b="1" dirty="0">
                <a:solidFill>
                  <a:srgbClr val="0000FF"/>
                </a:solidFill>
                <a:latin typeface="黑体" panose="02010609060101010101" pitchFamily="2" charset="-122"/>
                <a:ea typeface="黑体" panose="02010609060101010101" pitchFamily="2" charset="-122"/>
              </a:rPr>
              <a:t>告诫人类不应该凭借自己的优势而伤害处于弱势的野生动物，人与自然和睦相处，自然界才会更精彩。</a:t>
            </a:r>
          </a:p>
        </p:txBody>
      </p:sp>
      <p:sp>
        <p:nvSpPr>
          <p:cNvPr id="7" name="矩形 6"/>
          <p:cNvSpPr/>
          <p:nvPr/>
        </p:nvSpPr>
        <p:spPr>
          <a:xfrm>
            <a:off x="1011238" y="2597150"/>
            <a:ext cx="1817687" cy="946150"/>
          </a:xfrm>
          <a:prstGeom prst="rect">
            <a:avLst/>
          </a:prstGeom>
          <a:noFill/>
          <a:ln w="9525">
            <a:noFill/>
          </a:ln>
        </p:spPr>
        <p:txBody>
          <a:bodyPr wrap="none">
            <a:spAutoFit/>
          </a:bodyPr>
          <a:lstStyle/>
          <a:p>
            <a:pPr fontAlgn="auto">
              <a:lnSpc>
                <a:spcPct val="130000"/>
              </a:lnSpc>
              <a:spcBef>
                <a:spcPts val="0"/>
              </a:spcBef>
              <a:spcAft>
                <a:spcPts val="0"/>
              </a:spcAft>
              <a:defRPr/>
            </a:pPr>
            <a:r>
              <a:rPr lang="zh-CN" altLang="en-US" sz="4265" b="1" dirty="0">
                <a:solidFill>
                  <a:srgbClr val="FF0000"/>
                </a:solidFill>
                <a:latin typeface="黑体" panose="02010609060101010101" pitchFamily="2" charset="-122"/>
                <a:ea typeface="黑体" panose="02010609060101010101" pitchFamily="2" charset="-122"/>
              </a:rPr>
              <a:t>目的：</a:t>
            </a:r>
            <a:endParaRPr lang="zh-CN" altLang="en-US" sz="4265" b="1" dirty="0">
              <a:solidFill>
                <a:srgbClr val="0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20481"/>
          <p:cNvSpPr>
            <a:spLocks noGrp="1"/>
          </p:cNvSpPr>
          <p:nvPr>
            <p:ph type="title"/>
          </p:nvPr>
        </p:nvSpPr>
        <p:spPr>
          <a:xfrm>
            <a:off x="392113" y="187325"/>
            <a:ext cx="10515600" cy="1325563"/>
          </a:xfrm>
        </p:spPr>
        <p:txBody>
          <a:bodyPr/>
          <a:lstStyle/>
          <a:p>
            <a:r>
              <a:rPr lang="zh-CN" altLang="en-US" b="1" smtClean="0">
                <a:solidFill>
                  <a:srgbClr val="FF0000"/>
                </a:solidFill>
                <a:latin typeface="黑体" pitchFamily="2" charset="-122"/>
                <a:ea typeface="黑体" pitchFamily="2" charset="-122"/>
              </a:rPr>
              <a:t>给人类的忠告</a:t>
            </a:r>
            <a:r>
              <a:rPr lang="zh-CN" altLang="en-US" smtClean="0">
                <a:latin typeface="黑体" pitchFamily="2" charset="-122"/>
                <a:ea typeface="黑体" pitchFamily="2" charset="-122"/>
              </a:rPr>
              <a:t>   </a:t>
            </a:r>
          </a:p>
        </p:txBody>
      </p:sp>
      <p:sp>
        <p:nvSpPr>
          <p:cNvPr id="20483" name="内容占位符 20482"/>
          <p:cNvSpPr>
            <a:spLocks noGrp="1"/>
          </p:cNvSpPr>
          <p:nvPr>
            <p:ph idx="1"/>
          </p:nvPr>
        </p:nvSpPr>
        <p:spPr>
          <a:xfrm>
            <a:off x="222250" y="1166813"/>
            <a:ext cx="11749088" cy="4525962"/>
          </a:xfrm>
        </p:spPr>
        <p:txBody>
          <a:bodyPr rtlCol="0">
            <a:normAutofit fontScale="97500"/>
          </a:bodyPr>
          <a:lstStyle/>
          <a:p>
            <a:pPr fontAlgn="auto">
              <a:spcAft>
                <a:spcPts val="0"/>
              </a:spcAft>
              <a:buFont typeface="Arial" panose="020B0604020202020204" pitchFamily="34" charset="0"/>
              <a:buChar char="•"/>
              <a:defRPr/>
            </a:pPr>
            <a:endParaRPr lang="en-US" altLang="zh-CN" dirty="0"/>
          </a:p>
          <a:p>
            <a:pPr fontAlgn="auto">
              <a:lnSpc>
                <a:spcPts val="6200"/>
              </a:lnSpc>
              <a:spcAft>
                <a:spcPts val="0"/>
              </a:spcAft>
              <a:buFont typeface="Arial" panose="020B0604020202020204" pitchFamily="34" charset="0"/>
              <a:buNone/>
              <a:defRPr/>
            </a:pPr>
            <a:r>
              <a:rPr lang="en-US" altLang="zh-CN" dirty="0"/>
              <a:t>           </a:t>
            </a:r>
            <a:r>
              <a:rPr lang="zh-CN" altLang="en-US" sz="4000" b="1" dirty="0"/>
              <a:t>我们再也不应该把其他生物仅仅看作我们的美味佳肴，而首先应该把它们看作是与我们</a:t>
            </a:r>
            <a:r>
              <a:rPr lang="zh-CN" altLang="en-US" sz="4000" b="1" dirty="0">
                <a:solidFill>
                  <a:srgbClr val="FF0000"/>
                </a:solidFill>
              </a:rPr>
              <a:t>平等的生命</a:t>
            </a:r>
            <a:r>
              <a:rPr lang="zh-CN" altLang="en-US" sz="4000" b="1" dirty="0"/>
              <a:t>。看作是宇宙智慧的创造物，看作是宇宙之美的展示者。首先应该</a:t>
            </a:r>
            <a:r>
              <a:rPr lang="zh-CN" altLang="en-US" sz="4000" b="1" dirty="0">
                <a:solidFill>
                  <a:srgbClr val="FF0000"/>
                </a:solidFill>
              </a:rPr>
              <a:t>敬畏它们</a:t>
            </a:r>
            <a:r>
              <a:rPr lang="zh-CN" altLang="en-US" sz="4000" b="1" dirty="0"/>
              <a:t>，就像敬畏我们自己一样。</a:t>
            </a:r>
          </a:p>
          <a:p>
            <a:pPr fontAlgn="auto">
              <a:lnSpc>
                <a:spcPts val="6200"/>
              </a:lnSpc>
              <a:spcAft>
                <a:spcPts val="0"/>
              </a:spcAft>
              <a:buFont typeface="Arial" panose="020B0604020202020204" pitchFamily="34" charset="0"/>
              <a:buNone/>
              <a:defRPr/>
            </a:pP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dissolve">
                                      <p:cBhvr>
                                        <p:cTn id="7" dur="500"/>
                                        <p:tgtEl>
                                          <p:spTgt spid="20483">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7409"/>
          <p:cNvSpPr txBox="1">
            <a:spLocks noChangeArrowheads="1"/>
          </p:cNvSpPr>
          <p:nvPr/>
        </p:nvSpPr>
        <p:spPr bwMode="auto">
          <a:xfrm>
            <a:off x="123825" y="-79375"/>
            <a:ext cx="11944350" cy="7016750"/>
          </a:xfrm>
          <a:prstGeom prst="rect">
            <a:avLst/>
          </a:prstGeom>
          <a:noFill/>
          <a:ln w="9525">
            <a:noFill/>
            <a:miter lim="800000"/>
            <a:headEnd/>
            <a:tailEnd/>
          </a:ln>
        </p:spPr>
        <p:txBody>
          <a:bodyPr>
            <a:spAutoFit/>
          </a:bodyPr>
          <a:lstStyle/>
          <a:p>
            <a:pPr>
              <a:lnSpc>
                <a:spcPct val="125000"/>
              </a:lnSpc>
            </a:pPr>
            <a:r>
              <a:rPr lang="en-US" altLang="zh-CN" sz="2800">
                <a:solidFill>
                  <a:srgbClr val="FF0000"/>
                </a:solidFill>
              </a:rPr>
              <a:t>                 </a:t>
            </a:r>
            <a:r>
              <a:rPr lang="zh-CN" altLang="en-US" sz="4000">
                <a:solidFill>
                  <a:srgbClr val="FF0000"/>
                </a:solidFill>
                <a:latin typeface="黑体" pitchFamily="2" charset="-122"/>
                <a:ea typeface="黑体" pitchFamily="2" charset="-122"/>
              </a:rPr>
              <a:t>有关雁的诗句积累</a:t>
            </a:r>
          </a:p>
          <a:p>
            <a:pPr>
              <a:lnSpc>
                <a:spcPct val="125000"/>
              </a:lnSpc>
            </a:pPr>
            <a:r>
              <a:rPr lang="zh-CN" altLang="en-US" sz="3200" b="1"/>
              <a:t>征蓬出汉塞，归雁入胡天。</a:t>
            </a:r>
          </a:p>
          <a:p>
            <a:pPr>
              <a:lnSpc>
                <a:spcPct val="125000"/>
              </a:lnSpc>
            </a:pPr>
            <a:r>
              <a:rPr lang="zh-CN" altLang="en-US" sz="3200" b="1"/>
              <a:t>                              </a:t>
            </a:r>
            <a:r>
              <a:rPr lang="en-US" altLang="zh-CN" sz="3200" b="1"/>
              <a:t>——</a:t>
            </a:r>
            <a:r>
              <a:rPr lang="zh-CN" altLang="en-US" sz="3200" b="1"/>
              <a:t>王维</a:t>
            </a:r>
            <a:r>
              <a:rPr lang="en-US" altLang="zh-CN" sz="3200" b="1"/>
              <a:t>《</a:t>
            </a:r>
            <a:r>
              <a:rPr lang="zh-CN" altLang="en-US" sz="3200" b="1"/>
              <a:t>使至塞上</a:t>
            </a:r>
            <a:r>
              <a:rPr lang="en-US" altLang="zh-CN" sz="3200" b="1"/>
              <a:t>》</a:t>
            </a:r>
          </a:p>
          <a:p>
            <a:pPr>
              <a:lnSpc>
                <a:spcPct val="125000"/>
              </a:lnSpc>
            </a:pPr>
            <a:r>
              <a:rPr lang="zh-CN" altLang="en-US" sz="3200" b="1"/>
              <a:t>乡书何处达，归雁洛阳边。</a:t>
            </a:r>
          </a:p>
          <a:p>
            <a:pPr>
              <a:lnSpc>
                <a:spcPct val="125000"/>
              </a:lnSpc>
            </a:pPr>
            <a:r>
              <a:rPr lang="zh-CN" altLang="en-US" sz="3200" b="1"/>
              <a:t>                              </a:t>
            </a:r>
            <a:r>
              <a:rPr lang="en-US" altLang="zh-CN" sz="3200" b="1"/>
              <a:t>——</a:t>
            </a:r>
            <a:r>
              <a:rPr lang="zh-CN" altLang="en-US" sz="3200" b="1"/>
              <a:t>王湾</a:t>
            </a:r>
            <a:r>
              <a:rPr lang="en-US" altLang="zh-CN" sz="3200" b="1"/>
              <a:t>《</a:t>
            </a:r>
            <a:r>
              <a:rPr lang="zh-CN" altLang="en-US" sz="3200" b="1"/>
              <a:t>北固山下</a:t>
            </a:r>
            <a:r>
              <a:rPr lang="en-US" altLang="zh-CN" sz="3200" b="1"/>
              <a:t>》</a:t>
            </a:r>
          </a:p>
          <a:p>
            <a:pPr>
              <a:lnSpc>
                <a:spcPct val="125000"/>
              </a:lnSpc>
            </a:pPr>
            <a:r>
              <a:rPr lang="zh-CN" altLang="en-US" sz="3200" b="1"/>
              <a:t>千里黄云白日曛，北风吹雁雪纷纷。</a:t>
            </a:r>
          </a:p>
          <a:p>
            <a:pPr>
              <a:lnSpc>
                <a:spcPct val="125000"/>
              </a:lnSpc>
            </a:pPr>
            <a:r>
              <a:rPr lang="zh-CN" altLang="en-US" sz="3200" b="1"/>
              <a:t>                              </a:t>
            </a:r>
            <a:r>
              <a:rPr lang="en-US" altLang="zh-CN" sz="3200" b="1"/>
              <a:t>——</a:t>
            </a:r>
            <a:r>
              <a:rPr lang="zh-CN" altLang="en-US" sz="3200" b="1"/>
              <a:t>高适</a:t>
            </a:r>
            <a:r>
              <a:rPr lang="en-US" altLang="zh-CN" sz="3200" b="1"/>
              <a:t>《</a:t>
            </a:r>
            <a:r>
              <a:rPr lang="zh-CN" altLang="en-US" sz="3200" b="1"/>
              <a:t>别董大</a:t>
            </a:r>
            <a:r>
              <a:rPr lang="en-US" altLang="zh-CN" sz="3200" b="1"/>
              <a:t>》</a:t>
            </a:r>
          </a:p>
          <a:p>
            <a:pPr>
              <a:lnSpc>
                <a:spcPct val="125000"/>
              </a:lnSpc>
            </a:pPr>
            <a:r>
              <a:rPr lang="zh-CN" altLang="en-US" sz="3200" b="1"/>
              <a:t>塞下秋来风景异，衡阳雁去无留意。</a:t>
            </a:r>
          </a:p>
          <a:p>
            <a:pPr>
              <a:lnSpc>
                <a:spcPct val="125000"/>
              </a:lnSpc>
            </a:pPr>
            <a:r>
              <a:rPr lang="zh-CN" altLang="en-US" sz="3200" b="1"/>
              <a:t>                              </a:t>
            </a:r>
            <a:r>
              <a:rPr lang="en-US" altLang="zh-CN" sz="3200" b="1"/>
              <a:t>——</a:t>
            </a:r>
            <a:r>
              <a:rPr lang="zh-CN" altLang="en-US" sz="3200" b="1"/>
              <a:t>范仲淹</a:t>
            </a:r>
            <a:r>
              <a:rPr lang="en-US" altLang="zh-CN" sz="3200" b="1"/>
              <a:t>《</a:t>
            </a:r>
            <a:r>
              <a:rPr lang="zh-CN" altLang="en-US" sz="3200" b="1"/>
              <a:t>渔家傲</a:t>
            </a:r>
            <a:r>
              <a:rPr lang="en-US" altLang="zh-CN" sz="3200" b="1"/>
              <a:t>》</a:t>
            </a:r>
          </a:p>
          <a:p>
            <a:pPr>
              <a:lnSpc>
                <a:spcPct val="125000"/>
              </a:lnSpc>
            </a:pPr>
            <a:r>
              <a:rPr lang="zh-CN" altLang="en-US" sz="3200" b="1"/>
              <a:t>月黑雁飞高，单于夜遁逃。</a:t>
            </a:r>
          </a:p>
          <a:p>
            <a:pPr>
              <a:lnSpc>
                <a:spcPct val="125000"/>
              </a:lnSpc>
            </a:pPr>
            <a:r>
              <a:rPr lang="zh-CN" altLang="en-US" sz="3200" b="1"/>
              <a:t>                              </a:t>
            </a:r>
            <a:r>
              <a:rPr lang="en-US" altLang="zh-CN" sz="3200" b="1"/>
              <a:t>——</a:t>
            </a:r>
            <a:r>
              <a:rPr lang="zh-CN" altLang="en-US" sz="3200" b="1"/>
              <a:t>卢纶</a:t>
            </a:r>
            <a:r>
              <a:rPr lang="en-US" altLang="zh-CN" sz="3200" b="1"/>
              <a:t>《</a:t>
            </a:r>
            <a:r>
              <a:rPr lang="zh-CN" altLang="en-US" sz="3200" b="1"/>
              <a:t>塞下曲</a:t>
            </a:r>
            <a:r>
              <a:rPr lang="en-US" altLang="zh-CN" sz="3200" b="1"/>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dissolve">
                                      <p:cBhvr>
                                        <p:cTn id="7" dur="500"/>
                                        <p:tgtEl>
                                          <p:spTgt spid="1741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4" descr="1600dw009"/>
          <p:cNvPicPr>
            <a:picLocks noChangeAspect="1"/>
          </p:cNvPicPr>
          <p:nvPr/>
        </p:nvPicPr>
        <p:blipFill>
          <a:blip r:embed="rId2"/>
          <a:srcRect/>
          <a:stretch>
            <a:fillRect/>
          </a:stretch>
        </p:blipFill>
        <p:spPr bwMode="auto">
          <a:xfrm>
            <a:off x="-44450" y="0"/>
            <a:ext cx="12250738" cy="6858000"/>
          </a:xfrm>
          <a:prstGeom prst="rect">
            <a:avLst/>
          </a:prstGeom>
          <a:noFill/>
          <a:ln w="9525">
            <a:noFill/>
            <a:miter lim="800000"/>
            <a:headEnd/>
            <a:tailEnd/>
          </a:ln>
        </p:spPr>
      </p:pic>
      <p:sp>
        <p:nvSpPr>
          <p:cNvPr id="2" name="文本框 1"/>
          <p:cNvSpPr txBox="1">
            <a:spLocks noChangeArrowheads="1"/>
          </p:cNvSpPr>
          <p:nvPr/>
        </p:nvSpPr>
        <p:spPr bwMode="auto">
          <a:xfrm>
            <a:off x="1377950" y="163513"/>
            <a:ext cx="10915650" cy="1631950"/>
          </a:xfrm>
          <a:prstGeom prst="rect">
            <a:avLst/>
          </a:prstGeom>
          <a:noFill/>
          <a:ln w="9525">
            <a:noFill/>
            <a:miter lim="800000"/>
            <a:headEnd/>
            <a:tailEnd/>
          </a:ln>
        </p:spPr>
        <p:txBody>
          <a:bodyPr>
            <a:spAutoFit/>
          </a:bodyPr>
          <a:lstStyle/>
          <a:p>
            <a:pPr>
              <a:lnSpc>
                <a:spcPct val="125000"/>
              </a:lnSpc>
            </a:pPr>
            <a:r>
              <a:rPr lang="zh-CN" altLang="en-US" sz="4000" b="1">
                <a:solidFill>
                  <a:srgbClr val="C00000"/>
                </a:solidFill>
                <a:latin typeface="Calibri" pitchFamily="34" charset="0"/>
              </a:rPr>
              <a:t>云中谁寄锦书来，雁字回时，月满西楼。</a:t>
            </a:r>
          </a:p>
          <a:p>
            <a:pPr>
              <a:lnSpc>
                <a:spcPct val="125000"/>
              </a:lnSpc>
            </a:pPr>
            <a:r>
              <a:rPr lang="zh-CN" altLang="en-US" sz="4000" b="1">
                <a:solidFill>
                  <a:srgbClr val="C00000"/>
                </a:solidFill>
                <a:latin typeface="Calibri" pitchFamily="34" charset="0"/>
              </a:rPr>
              <a:t>                                        </a:t>
            </a:r>
            <a:r>
              <a:rPr lang="zh-CN" altLang="en-US" sz="4000" b="1">
                <a:solidFill>
                  <a:srgbClr val="C00000"/>
                </a:solidFill>
                <a:sym typeface="+mn-ea"/>
              </a:rPr>
              <a:t> </a:t>
            </a:r>
            <a:r>
              <a:rPr lang="en-US" altLang="zh-CN" sz="4000" b="1">
                <a:solidFill>
                  <a:srgbClr val="C00000"/>
                </a:solidFill>
                <a:sym typeface="+mn-ea"/>
              </a:rPr>
              <a:t>——</a:t>
            </a:r>
            <a:r>
              <a:rPr lang="zh-CN" altLang="en-US" sz="4000" b="1">
                <a:solidFill>
                  <a:srgbClr val="C00000"/>
                </a:solidFill>
                <a:sym typeface="+mn-ea"/>
              </a:rPr>
              <a:t>李清照</a:t>
            </a:r>
            <a:r>
              <a:rPr lang="en-US" altLang="zh-CN" sz="4000" b="1">
                <a:solidFill>
                  <a:srgbClr val="C00000"/>
                </a:solidFill>
                <a:sym typeface="+mn-ea"/>
              </a:rPr>
              <a:t>《</a:t>
            </a:r>
            <a:r>
              <a:rPr lang="zh-CN" altLang="en-US" sz="4000" b="1">
                <a:solidFill>
                  <a:srgbClr val="C00000"/>
                </a:solidFill>
                <a:sym typeface="+mn-ea"/>
              </a:rPr>
              <a:t>一剪梅</a:t>
            </a:r>
            <a:r>
              <a:rPr lang="en-US" altLang="zh-CN" sz="4000" b="1">
                <a:solidFill>
                  <a:srgbClr val="C00000"/>
                </a:solidFill>
                <a:sym typeface="+mn-ea"/>
              </a:rPr>
              <a:t>》</a:t>
            </a:r>
          </a:p>
        </p:txBody>
      </p:sp>
      <p:sp>
        <p:nvSpPr>
          <p:cNvPr id="3" name="矩形 2"/>
          <p:cNvSpPr/>
          <p:nvPr/>
        </p:nvSpPr>
        <p:spPr>
          <a:xfrm>
            <a:off x="5178425" y="3244850"/>
            <a:ext cx="4498975" cy="833438"/>
          </a:xfrm>
          <a:prstGeom prst="rect">
            <a:avLst/>
          </a:prstGeom>
        </p:spPr>
        <p:txBody>
          <a:bodyPr wrap="none">
            <a:spAutoFit/>
          </a:bodyPr>
          <a:lstStyle/>
          <a:p>
            <a:pPr fontAlgn="auto">
              <a:spcBef>
                <a:spcPts val="0"/>
              </a:spcBef>
              <a:spcAft>
                <a:spcPts val="0"/>
              </a:spcAft>
              <a:defRPr/>
            </a:pPr>
            <a:r>
              <a:rPr lang="en-US" altLang="zh-CN" b="1" dirty="0">
                <a:latin typeface="+mn-lt"/>
                <a:ea typeface="+mn-ea"/>
                <a:sym typeface="+mn-ea"/>
              </a:rPr>
              <a:t> </a:t>
            </a:r>
            <a:r>
              <a:rPr lang="en-US" altLang="zh-CN" sz="4820" b="1" dirty="0">
                <a:solidFill>
                  <a:srgbClr val="FFFF00"/>
                </a:solidFill>
                <a:latin typeface="+mn-lt"/>
                <a:ea typeface="+mn-ea"/>
                <a:sym typeface="+mn-ea"/>
              </a:rPr>
              <a:t>“</a:t>
            </a:r>
            <a:r>
              <a:rPr lang="zh-CN" altLang="en-US" sz="4820" b="1" dirty="0">
                <a:solidFill>
                  <a:srgbClr val="FFFF00"/>
                </a:solidFill>
                <a:latin typeface="+mn-lt"/>
                <a:ea typeface="+mn-ea"/>
                <a:sym typeface="+mn-ea"/>
              </a:rPr>
              <a:t>雁</a:t>
            </a:r>
            <a:r>
              <a:rPr lang="en-US" altLang="zh-CN" sz="4820" b="1" dirty="0">
                <a:solidFill>
                  <a:srgbClr val="FFFF00"/>
                </a:solidFill>
                <a:latin typeface="+mn-lt"/>
                <a:ea typeface="+mn-ea"/>
                <a:sym typeface="+mn-ea"/>
              </a:rPr>
              <a:t>”</a:t>
            </a:r>
            <a:r>
              <a:rPr lang="zh-CN" altLang="en-US" sz="4820" b="1" dirty="0">
                <a:solidFill>
                  <a:srgbClr val="FFFF00"/>
                </a:solidFill>
                <a:latin typeface="+mn-lt"/>
                <a:ea typeface="+mn-ea"/>
                <a:sym typeface="+mn-ea"/>
              </a:rPr>
              <a:t>诉说着相思</a:t>
            </a:r>
            <a:endParaRPr lang="zh-CN" altLang="en-US" sz="4820"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028" descr="SHFQ003"/>
          <p:cNvPicPr>
            <a:picLocks noChangeAspect="1"/>
          </p:cNvPicPr>
          <p:nvPr/>
        </p:nvPicPr>
        <p:blipFill>
          <a:blip r:embed="rId2">
            <a:lum bright="12000" contrast="24000"/>
          </a:blip>
          <a:srcRect/>
          <a:stretch>
            <a:fillRect/>
          </a:stretch>
        </p:blipFill>
        <p:spPr bwMode="auto">
          <a:xfrm>
            <a:off x="36513" y="0"/>
            <a:ext cx="12118975" cy="6858000"/>
          </a:xfrm>
          <a:prstGeom prst="rect">
            <a:avLst/>
          </a:prstGeom>
          <a:noFill/>
          <a:ln w="9525">
            <a:noFill/>
            <a:miter lim="800000"/>
            <a:headEnd/>
            <a:tailEnd/>
          </a:ln>
        </p:spPr>
      </p:pic>
      <p:sp>
        <p:nvSpPr>
          <p:cNvPr id="2" name="文本框 1"/>
          <p:cNvSpPr txBox="1"/>
          <p:nvPr/>
        </p:nvSpPr>
        <p:spPr>
          <a:xfrm>
            <a:off x="3143250" y="4343400"/>
            <a:ext cx="8335963" cy="1630363"/>
          </a:xfrm>
          <a:prstGeom prst="rect">
            <a:avLst/>
          </a:prstGeom>
          <a:solidFill>
            <a:schemeClr val="accent4">
              <a:lumMod val="20000"/>
              <a:lumOff val="80000"/>
            </a:schemeClr>
          </a:solidFill>
        </p:spPr>
        <p:txBody>
          <a:bodyPr>
            <a:spAutoFit/>
          </a:bodyPr>
          <a:lstStyle/>
          <a:p>
            <a:pPr fontAlgn="auto">
              <a:lnSpc>
                <a:spcPct val="125000"/>
              </a:lnSpc>
              <a:spcBef>
                <a:spcPts val="0"/>
              </a:spcBef>
              <a:spcAft>
                <a:spcPts val="0"/>
              </a:spcAft>
              <a:defRPr/>
            </a:pPr>
            <a:r>
              <a:rPr lang="zh-CN" altLang="en-US" sz="4000" b="1" dirty="0">
                <a:solidFill>
                  <a:srgbClr val="C00000"/>
                </a:solidFill>
                <a:latin typeface="Arial" panose="020B0604020202020204" pitchFamily="34" charset="0"/>
                <a:ea typeface="宋体" panose="02010600030101010101" pitchFamily="2" charset="-122"/>
                <a:sym typeface="+mn-ea"/>
              </a:rPr>
              <a:t>征蓬出汉塞，归雁入胡天。</a:t>
            </a:r>
          </a:p>
          <a:p>
            <a:pPr fontAlgn="auto">
              <a:lnSpc>
                <a:spcPct val="125000"/>
              </a:lnSpc>
              <a:spcBef>
                <a:spcPts val="0"/>
              </a:spcBef>
              <a:spcAft>
                <a:spcPts val="0"/>
              </a:spcAft>
              <a:defRPr/>
            </a:pPr>
            <a:r>
              <a:rPr lang="zh-CN" altLang="en-US" sz="4000" b="1" dirty="0">
                <a:solidFill>
                  <a:srgbClr val="C00000"/>
                </a:solidFill>
                <a:latin typeface="Arial" panose="020B0604020202020204" pitchFamily="34" charset="0"/>
                <a:ea typeface="宋体" panose="02010600030101010101" pitchFamily="2" charset="-122"/>
                <a:sym typeface="+mn-ea"/>
              </a:rPr>
              <a:t>                    </a:t>
            </a:r>
            <a:r>
              <a:rPr lang="en-US" altLang="zh-CN" sz="4000" b="1" dirty="0">
                <a:solidFill>
                  <a:srgbClr val="C00000"/>
                </a:solidFill>
                <a:latin typeface="Arial" panose="020B0604020202020204" pitchFamily="34" charset="0"/>
                <a:ea typeface="宋体" panose="02010600030101010101" pitchFamily="2" charset="-122"/>
                <a:sym typeface="+mn-ea"/>
              </a:rPr>
              <a:t>——</a:t>
            </a:r>
            <a:r>
              <a:rPr lang="zh-CN" altLang="en-US" sz="4000" b="1" dirty="0">
                <a:solidFill>
                  <a:srgbClr val="C00000"/>
                </a:solidFill>
                <a:latin typeface="Arial" panose="020B0604020202020204" pitchFamily="34" charset="0"/>
                <a:ea typeface="宋体" panose="02010600030101010101" pitchFamily="2" charset="-122"/>
                <a:sym typeface="+mn-ea"/>
              </a:rPr>
              <a:t>王维</a:t>
            </a:r>
            <a:r>
              <a:rPr lang="en-US" altLang="zh-CN" sz="4000" b="1" dirty="0">
                <a:solidFill>
                  <a:srgbClr val="C00000"/>
                </a:solidFill>
                <a:latin typeface="Arial" panose="020B0604020202020204" pitchFamily="34" charset="0"/>
                <a:ea typeface="宋体" panose="02010600030101010101" pitchFamily="2" charset="-122"/>
                <a:sym typeface="+mn-ea"/>
              </a:rPr>
              <a:t>《</a:t>
            </a:r>
            <a:r>
              <a:rPr lang="zh-CN" altLang="en-US" sz="4000" b="1" dirty="0">
                <a:solidFill>
                  <a:srgbClr val="C00000"/>
                </a:solidFill>
                <a:latin typeface="Arial" panose="020B0604020202020204" pitchFamily="34" charset="0"/>
                <a:ea typeface="宋体" panose="02010600030101010101" pitchFamily="2" charset="-122"/>
                <a:sym typeface="+mn-ea"/>
              </a:rPr>
              <a:t>使至塞上</a:t>
            </a:r>
            <a:r>
              <a:rPr lang="en-US" altLang="zh-CN" sz="4000" b="1" dirty="0">
                <a:solidFill>
                  <a:srgbClr val="C00000"/>
                </a:solidFill>
                <a:latin typeface="Arial" panose="020B0604020202020204" pitchFamily="34" charset="0"/>
                <a:ea typeface="宋体" panose="02010600030101010101" pitchFamily="2" charset="-122"/>
                <a:sym typeface="+mn-ea"/>
              </a:rPr>
              <a:t>》</a:t>
            </a:r>
            <a:endParaRPr lang="en-US" altLang="zh-CN" sz="4000" b="1" dirty="0">
              <a:solidFill>
                <a:srgbClr val="C00000"/>
              </a:solidFill>
              <a:latin typeface="Arial" panose="020B0604020202020204" pitchFamily="34" charset="0"/>
              <a:ea typeface="宋体" panose="02010600030101010101" pitchFamily="2" charset="-122"/>
              <a:sym typeface="+mn-ea"/>
            </a:endParaRPr>
          </a:p>
        </p:txBody>
      </p:sp>
      <p:sp>
        <p:nvSpPr>
          <p:cNvPr id="3" name="矩形 2"/>
          <p:cNvSpPr>
            <a:spLocks noChangeArrowheads="1"/>
          </p:cNvSpPr>
          <p:nvPr/>
        </p:nvSpPr>
        <p:spPr bwMode="auto">
          <a:xfrm>
            <a:off x="5189538" y="1138238"/>
            <a:ext cx="6289675" cy="936625"/>
          </a:xfrm>
          <a:prstGeom prst="rect">
            <a:avLst/>
          </a:prstGeom>
          <a:noFill/>
          <a:ln w="9525">
            <a:noFill/>
            <a:miter lim="800000"/>
            <a:headEnd/>
            <a:tailEnd/>
          </a:ln>
        </p:spPr>
        <p:txBody>
          <a:bodyPr wrap="none">
            <a:spAutoFit/>
          </a:bodyPr>
          <a:lstStyle/>
          <a:p>
            <a:pPr>
              <a:lnSpc>
                <a:spcPct val="125000"/>
              </a:lnSpc>
            </a:pPr>
            <a:r>
              <a:rPr lang="en-US" altLang="zh-CN" sz="4800" b="1">
                <a:solidFill>
                  <a:srgbClr val="0000FF"/>
                </a:solidFill>
                <a:latin typeface="Calibri" pitchFamily="34" charset="0"/>
              </a:rPr>
              <a:t>“</a:t>
            </a:r>
            <a:r>
              <a:rPr lang="zh-CN" altLang="en-US" sz="4800" b="1">
                <a:solidFill>
                  <a:srgbClr val="0000FF"/>
                </a:solidFill>
                <a:latin typeface="Calibri" pitchFamily="34" charset="0"/>
              </a:rPr>
              <a:t>雁</a:t>
            </a:r>
            <a:r>
              <a:rPr lang="en-US" altLang="zh-CN" sz="4800" b="1">
                <a:solidFill>
                  <a:srgbClr val="0000FF"/>
                </a:solidFill>
                <a:latin typeface="Calibri" pitchFamily="34" charset="0"/>
              </a:rPr>
              <a:t>”</a:t>
            </a:r>
            <a:r>
              <a:rPr lang="zh-CN" altLang="en-US" sz="4800" b="1">
                <a:solidFill>
                  <a:srgbClr val="0000FF"/>
                </a:solidFill>
                <a:latin typeface="Calibri" pitchFamily="34" charset="0"/>
              </a:rPr>
              <a:t>书写着边塞的苍凉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98450" y="55563"/>
            <a:ext cx="10914063" cy="860425"/>
          </a:xfrm>
          <a:prstGeom prst="rect">
            <a:avLst/>
          </a:prstGeom>
          <a:noFill/>
          <a:ln w="9525">
            <a:noFill/>
            <a:miter lim="800000"/>
            <a:headEnd/>
            <a:tailEnd/>
          </a:ln>
        </p:spPr>
        <p:txBody>
          <a:bodyPr>
            <a:spAutoFit/>
          </a:bodyPr>
          <a:lstStyle/>
          <a:p>
            <a:pPr>
              <a:lnSpc>
                <a:spcPct val="125000"/>
              </a:lnSpc>
            </a:pPr>
            <a:r>
              <a:rPr lang="zh-CN" altLang="en-US" sz="4000" b="1">
                <a:latin typeface="Calibri" pitchFamily="34" charset="0"/>
              </a:rPr>
              <a:t>沉鱼落雁</a:t>
            </a:r>
          </a:p>
        </p:txBody>
      </p:sp>
      <p:sp>
        <p:nvSpPr>
          <p:cNvPr id="3" name="文本框 2"/>
          <p:cNvSpPr txBox="1">
            <a:spLocks noChangeArrowheads="1"/>
          </p:cNvSpPr>
          <p:nvPr/>
        </p:nvSpPr>
        <p:spPr bwMode="auto">
          <a:xfrm>
            <a:off x="4562475" y="55563"/>
            <a:ext cx="6240463" cy="860425"/>
          </a:xfrm>
          <a:prstGeom prst="rect">
            <a:avLst/>
          </a:prstGeom>
          <a:noFill/>
          <a:ln w="9525">
            <a:noFill/>
            <a:miter lim="800000"/>
            <a:headEnd/>
            <a:tailEnd/>
          </a:ln>
        </p:spPr>
        <p:txBody>
          <a:bodyPr wrap="none">
            <a:spAutoFit/>
          </a:bodyPr>
          <a:lstStyle/>
          <a:p>
            <a:pPr>
              <a:lnSpc>
                <a:spcPct val="125000"/>
              </a:lnSpc>
            </a:pPr>
            <a:r>
              <a:rPr lang="en-US" altLang="zh-CN" sz="4000" b="1">
                <a:solidFill>
                  <a:srgbClr val="FF0000"/>
                </a:solidFill>
                <a:latin typeface="Calibri" pitchFamily="34" charset="0"/>
                <a:sym typeface="+mn-ea"/>
              </a:rPr>
              <a:t>“</a:t>
            </a:r>
            <a:r>
              <a:rPr lang="zh-CN" altLang="en-US" sz="4000" b="1">
                <a:solidFill>
                  <a:srgbClr val="FF0000"/>
                </a:solidFill>
                <a:latin typeface="Calibri" pitchFamily="34" charset="0"/>
                <a:sym typeface="+mn-ea"/>
              </a:rPr>
              <a:t>落雁</a:t>
            </a:r>
            <a:r>
              <a:rPr lang="en-US" altLang="zh-CN" sz="4000" b="1">
                <a:solidFill>
                  <a:srgbClr val="FF0000"/>
                </a:solidFill>
                <a:latin typeface="Calibri" pitchFamily="34" charset="0"/>
                <a:sym typeface="+mn-ea"/>
              </a:rPr>
              <a:t>”</a:t>
            </a:r>
            <a:r>
              <a:rPr lang="zh-CN" altLang="en-US" sz="4000" b="1">
                <a:solidFill>
                  <a:srgbClr val="FF0000"/>
                </a:solidFill>
                <a:latin typeface="Calibri" pitchFamily="34" charset="0"/>
                <a:sym typeface="+mn-ea"/>
              </a:rPr>
              <a:t>表达着对美貌的惊艳</a:t>
            </a:r>
          </a:p>
        </p:txBody>
      </p:sp>
      <p:pic>
        <p:nvPicPr>
          <p:cNvPr id="4" name="图片 3" descr="timg"/>
          <p:cNvPicPr>
            <a:picLocks noChangeAspect="1"/>
          </p:cNvPicPr>
          <p:nvPr/>
        </p:nvPicPr>
        <p:blipFill>
          <a:blip r:embed="rId2"/>
          <a:srcRect/>
          <a:stretch>
            <a:fillRect/>
          </a:stretch>
        </p:blipFill>
        <p:spPr bwMode="auto">
          <a:xfrm>
            <a:off x="169863" y="1101725"/>
            <a:ext cx="12042775" cy="5756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4" descr="SHFQ001"/>
          <p:cNvPicPr>
            <a:picLocks noChangeAspect="1"/>
          </p:cNvPicPr>
          <p:nvPr/>
        </p:nvPicPr>
        <p:blipFill>
          <a:blip r:embed="rId2"/>
          <a:srcRect/>
          <a:stretch>
            <a:fillRect/>
          </a:stretch>
        </p:blipFill>
        <p:spPr bwMode="auto">
          <a:xfrm>
            <a:off x="1588" y="0"/>
            <a:ext cx="12218987" cy="6856413"/>
          </a:xfrm>
          <a:prstGeom prst="rect">
            <a:avLst/>
          </a:prstGeom>
          <a:noFill/>
          <a:ln w="9525">
            <a:noFill/>
            <a:miter lim="800000"/>
            <a:headEnd/>
            <a:tailEnd/>
          </a:ln>
        </p:spPr>
      </p:pic>
      <p:sp>
        <p:nvSpPr>
          <p:cNvPr id="4098" name="Text Box 6"/>
          <p:cNvSpPr txBox="1"/>
          <p:nvPr/>
        </p:nvSpPr>
        <p:spPr>
          <a:xfrm>
            <a:off x="203200" y="333375"/>
            <a:ext cx="11785600" cy="2363788"/>
          </a:xfrm>
          <a:prstGeom prst="rect">
            <a:avLst/>
          </a:prstGeom>
          <a:solidFill>
            <a:schemeClr val="accent4">
              <a:lumMod val="20000"/>
              <a:lumOff val="80000"/>
            </a:schemeClr>
          </a:solidFill>
          <a:ln w="9525">
            <a:noFill/>
          </a:ln>
        </p:spPr>
        <p:txBody>
          <a:bodyPr>
            <a:spAutoFit/>
          </a:bodyPr>
          <a:lstStyle/>
          <a:p>
            <a:pPr fontAlgn="auto">
              <a:lnSpc>
                <a:spcPct val="130000"/>
              </a:lnSpc>
              <a:spcBef>
                <a:spcPts val="0"/>
              </a:spcBef>
              <a:spcAft>
                <a:spcPts val="0"/>
              </a:spcAft>
              <a:defRPr/>
            </a:pPr>
            <a:r>
              <a:rPr lang="en-US" altLang="zh-CN" dirty="0">
                <a:latin typeface="Times New Roman" panose="02020603050405020304" pitchFamily="18" charset="0"/>
                <a:ea typeface="宋体" panose="02010600030101010101" pitchFamily="2" charset="-122"/>
              </a:rPr>
              <a:t>       </a:t>
            </a:r>
            <a:r>
              <a:rPr lang="en-US" altLang="zh-CN" sz="4000" b="1" dirty="0">
                <a:latin typeface="Times New Roman" panose="02020603050405020304" pitchFamily="18" charset="0"/>
                <a:ea typeface="宋体" panose="02010600030101010101" pitchFamily="2" charset="-122"/>
              </a:rPr>
              <a:t> </a:t>
            </a:r>
            <a:r>
              <a:rPr lang="zh-CN" altLang="en-US" sz="6000" b="1" dirty="0">
                <a:solidFill>
                  <a:srgbClr val="C00000"/>
                </a:solidFill>
                <a:latin typeface="Times New Roman" panose="02020603050405020304" pitchFamily="18" charset="0"/>
                <a:ea typeface="宋体" panose="02010600030101010101" pitchFamily="2" charset="-122"/>
              </a:rPr>
              <a:t>大雁寄托着如此多的情愫，那么你对大雁了解多少呢？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ox(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矩形 7"/>
          <p:cNvSpPr/>
          <p:nvPr/>
        </p:nvSpPr>
        <p:spPr>
          <a:xfrm>
            <a:off x="2827338" y="1766888"/>
            <a:ext cx="8848725" cy="5029200"/>
          </a:xfrm>
          <a:prstGeom prst="rect">
            <a:avLst/>
          </a:prstGeom>
          <a:noFill/>
          <a:ln w="9525">
            <a:noFill/>
          </a:ln>
        </p:spPr>
        <p:txBody>
          <a:bodyPr>
            <a:spAutoFit/>
          </a:bodyPr>
          <a:lstStyle/>
          <a:p>
            <a:pPr fontAlgn="auto">
              <a:lnSpc>
                <a:spcPct val="130000"/>
              </a:lnSpc>
              <a:spcBef>
                <a:spcPts val="0"/>
              </a:spcBef>
              <a:spcAft>
                <a:spcPts val="0"/>
              </a:spcAft>
              <a:defRPr/>
            </a:pPr>
            <a:r>
              <a:rPr lang="zh-CN" altLang="en-US" sz="3735" b="1" dirty="0">
                <a:solidFill>
                  <a:srgbClr val="0000FF"/>
                </a:solidFill>
                <a:latin typeface="宋体" panose="02010600030101010101" pitchFamily="2" charset="-122"/>
                <a:ea typeface="宋体" panose="02010600030101010101" pitchFamily="2" charset="-122"/>
              </a:rPr>
              <a:t>    </a:t>
            </a:r>
            <a:r>
              <a:rPr lang="zh-CN" altLang="en-US" sz="3735" b="1" dirty="0">
                <a:solidFill>
                  <a:srgbClr val="FF0000"/>
                </a:solidFill>
                <a:latin typeface="宋体" panose="02010600030101010101" pitchFamily="2" charset="-122"/>
                <a:ea typeface="宋体" panose="02010600030101010101" pitchFamily="2" charset="-122"/>
              </a:rPr>
              <a:t>利奥波德</a:t>
            </a:r>
            <a:r>
              <a:rPr lang="zh-CN" altLang="en-US" sz="3735" b="1" dirty="0">
                <a:solidFill>
                  <a:srgbClr val="0000FF"/>
                </a:solidFill>
                <a:latin typeface="宋体" panose="02010600030101010101" pitchFamily="2" charset="-122"/>
                <a:ea typeface="宋体" panose="02010600030101010101" pitchFamily="2" charset="-122"/>
              </a:rPr>
              <a:t>（</a:t>
            </a:r>
            <a:r>
              <a:rPr lang="en-US" altLang="zh-CN" sz="3735" b="1" dirty="0">
                <a:solidFill>
                  <a:srgbClr val="0000FF"/>
                </a:solidFill>
                <a:latin typeface="宋体" panose="02010600030101010101" pitchFamily="2" charset="-122"/>
                <a:ea typeface="宋体" panose="02010600030101010101" pitchFamily="2" charset="-122"/>
              </a:rPr>
              <a:t>1887—1948</a:t>
            </a:r>
            <a:r>
              <a:rPr lang="zh-CN" altLang="en-US" sz="3735" b="1" dirty="0">
                <a:solidFill>
                  <a:srgbClr val="0000FF"/>
                </a:solidFill>
                <a:latin typeface="宋体" panose="02010600030101010101" pitchFamily="2" charset="-122"/>
                <a:ea typeface="宋体" panose="02010600030101010101" pitchFamily="2" charset="-122"/>
              </a:rPr>
              <a:t>），</a:t>
            </a:r>
            <a:r>
              <a:rPr lang="zh-CN" altLang="en-US" sz="6000" b="1" dirty="0">
                <a:solidFill>
                  <a:srgbClr val="FF0000"/>
                </a:solidFill>
                <a:latin typeface="宋体" panose="02010600030101010101" pitchFamily="2" charset="-122"/>
                <a:ea typeface="宋体" panose="02010600030101010101" pitchFamily="2" charset="-122"/>
              </a:rPr>
              <a:t>美</a:t>
            </a:r>
            <a:r>
              <a:rPr lang="zh-CN" altLang="en-US" sz="3735" b="1" dirty="0">
                <a:solidFill>
                  <a:srgbClr val="0000FF"/>
                </a:solidFill>
                <a:latin typeface="宋体" panose="02010600030101010101" pitchFamily="2" charset="-122"/>
                <a:ea typeface="宋体" panose="02010600030101010101" pitchFamily="2" charset="-122"/>
              </a:rPr>
              <a:t>国著名的伦理学家、科学家和环境保护主义者。代表作</a:t>
            </a:r>
            <a:r>
              <a:rPr lang="en-US" altLang="zh-CN" sz="3735" b="1" dirty="0">
                <a:solidFill>
                  <a:srgbClr val="FF0000"/>
                </a:solidFill>
                <a:latin typeface="宋体" panose="02010600030101010101" pitchFamily="2" charset="-122"/>
                <a:ea typeface="宋体" panose="02010600030101010101" pitchFamily="2" charset="-122"/>
              </a:rPr>
              <a:t>《</a:t>
            </a:r>
            <a:r>
              <a:rPr lang="zh-CN" altLang="en-US" sz="3735" b="1" dirty="0">
                <a:solidFill>
                  <a:srgbClr val="FF0000"/>
                </a:solidFill>
                <a:latin typeface="宋体" panose="02010600030101010101" pitchFamily="2" charset="-122"/>
                <a:ea typeface="宋体" panose="02010600030101010101" pitchFamily="2" charset="-122"/>
              </a:rPr>
              <a:t>沙乡年鉴</a:t>
            </a:r>
            <a:r>
              <a:rPr lang="en-US" altLang="zh-CN" sz="3735" b="1" dirty="0">
                <a:solidFill>
                  <a:srgbClr val="FF0000"/>
                </a:solidFill>
                <a:latin typeface="宋体" panose="02010600030101010101" pitchFamily="2" charset="-122"/>
                <a:ea typeface="宋体" panose="02010600030101010101" pitchFamily="2" charset="-122"/>
              </a:rPr>
              <a:t>》</a:t>
            </a:r>
            <a:r>
              <a:rPr lang="zh-CN" altLang="en-US" sz="3735" b="1" dirty="0">
                <a:solidFill>
                  <a:srgbClr val="0000FF"/>
                </a:solidFill>
                <a:latin typeface="宋体" panose="02010600030101010101" pitchFamily="2" charset="-122"/>
                <a:ea typeface="宋体" panose="02010600030101010101" pitchFamily="2" charset="-122"/>
              </a:rPr>
              <a:t>是一本关于人和土地的生态及伦理观的书，是一本自然随笔和哲学论文集，是他一生观察、经历和思考的结晶，对美国的环境保护影响很大。</a:t>
            </a:r>
            <a:endParaRPr lang="zh-CN" altLang="en-US" sz="3735" b="1" dirty="0">
              <a:solidFill>
                <a:srgbClr val="0000FF"/>
              </a:solidFill>
              <a:latin typeface="宋体" panose="02010600030101010101" pitchFamily="2" charset="-122"/>
              <a:ea typeface="宋体" panose="02010600030101010101" pitchFamily="2" charset="-122"/>
            </a:endParaRPr>
          </a:p>
        </p:txBody>
      </p:sp>
      <p:pic>
        <p:nvPicPr>
          <p:cNvPr id="22530" name="Picture 9" descr="C:\Documents and Settings\Administrator\桌面\CJ17.jpg"/>
          <p:cNvPicPr>
            <a:picLocks noChangeAspect="1"/>
          </p:cNvPicPr>
          <p:nvPr/>
        </p:nvPicPr>
        <p:blipFill>
          <a:blip r:embed="rId2"/>
          <a:srcRect/>
          <a:stretch>
            <a:fillRect/>
          </a:stretch>
        </p:blipFill>
        <p:spPr bwMode="auto">
          <a:xfrm>
            <a:off x="487363" y="2589213"/>
            <a:ext cx="2105025" cy="2870200"/>
          </a:xfrm>
          <a:prstGeom prst="rect">
            <a:avLst/>
          </a:prstGeom>
          <a:noFill/>
          <a:ln w="9525">
            <a:noFill/>
            <a:miter lim="800000"/>
            <a:headEnd/>
            <a:tailEnd/>
          </a:ln>
        </p:spPr>
      </p:pic>
      <p:sp>
        <p:nvSpPr>
          <p:cNvPr id="11270" name="矩形 10248"/>
          <p:cNvSpPr/>
          <p:nvPr/>
        </p:nvSpPr>
        <p:spPr>
          <a:xfrm>
            <a:off x="175895" y="417831"/>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zh-CN"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作者简介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wipe(down)">
                                      <p:cBhvr>
                                        <p:cTn id="7"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7513" y="1597025"/>
            <a:ext cx="10971212" cy="3829050"/>
          </a:xfrm>
          <a:prstGeom prst="rect">
            <a:avLst/>
          </a:prstGeom>
          <a:noFill/>
          <a:ln w="25400" cap="rnd" cmpd="sng">
            <a:solidFill>
              <a:srgbClr val="00B050"/>
            </a:solidFill>
            <a:prstDash val="solid"/>
            <a:miter/>
            <a:headEnd type="none" w="med" len="med"/>
            <a:tailEnd type="none" w="med" len="med"/>
          </a:ln>
        </p:spPr>
        <p:txBody>
          <a:bodyPr>
            <a:spAutoFit/>
          </a:bodyPr>
          <a:lstStyle/>
          <a:p>
            <a:pPr fontAlgn="auto">
              <a:lnSpc>
                <a:spcPct val="130000"/>
              </a:lnSpc>
              <a:spcBef>
                <a:spcPts val="0"/>
              </a:spcBef>
              <a:spcAft>
                <a:spcPts val="0"/>
              </a:spcAft>
              <a:defRPr/>
            </a:pPr>
            <a:r>
              <a:rPr lang="zh-CN" altLang="en-US" sz="3735" b="1" dirty="0">
                <a:latin typeface="黑体" panose="02010609060101010101" pitchFamily="2" charset="-122"/>
                <a:ea typeface="黑体" panose="02010609060101010101" pitchFamily="2" charset="-122"/>
              </a:rPr>
              <a:t>    为了更好地体验和研究生态平衡，</a:t>
            </a:r>
            <a:r>
              <a:rPr lang="en-US" altLang="zh-CN" sz="3735" b="1" dirty="0">
                <a:latin typeface="黑体" panose="02010609060101010101" pitchFamily="2" charset="-122"/>
                <a:ea typeface="黑体" panose="02010609060101010101" pitchFamily="2" charset="-122"/>
              </a:rPr>
              <a:t>1935</a:t>
            </a:r>
            <a:r>
              <a:rPr lang="zh-CN" altLang="en-US" sz="3735" b="1" dirty="0">
                <a:latin typeface="黑体" panose="02010609060101010101" pitchFamily="2" charset="-122"/>
                <a:ea typeface="黑体" panose="02010609060101010101" pitchFamily="2" charset="-122"/>
              </a:rPr>
              <a:t>年</a:t>
            </a:r>
            <a:r>
              <a:rPr lang="en-US" altLang="zh-CN" sz="3735" b="1" dirty="0">
                <a:latin typeface="黑体" panose="02010609060101010101" pitchFamily="2" charset="-122"/>
                <a:ea typeface="黑体" panose="02010609060101010101" pitchFamily="2" charset="-122"/>
              </a:rPr>
              <a:t>4</a:t>
            </a:r>
            <a:r>
              <a:rPr lang="zh-CN" altLang="en-US" sz="3735" b="1" dirty="0">
                <a:latin typeface="黑体" panose="02010609060101010101" pitchFamily="2" charset="-122"/>
                <a:ea typeface="黑体" panose="02010609060101010101" pitchFamily="2" charset="-122"/>
              </a:rPr>
              <a:t>月，利奥波德在威斯康星河畔购买了一个废弃的农场。在此后的十几年里，这个被称作“沙乡”的地方，就成了他及家人亲近自然的世外桃源。在这里他写出了</a:t>
            </a:r>
            <a:r>
              <a:rPr lang="en-US" altLang="zh-CN" sz="3735" b="1" dirty="0">
                <a:latin typeface="黑体" panose="02010609060101010101" pitchFamily="2" charset="-122"/>
                <a:ea typeface="黑体" panose="02010609060101010101" pitchFamily="2" charset="-122"/>
              </a:rPr>
              <a:t>《</a:t>
            </a:r>
            <a:r>
              <a:rPr lang="zh-CN" altLang="en-US" sz="3735" b="1" dirty="0">
                <a:solidFill>
                  <a:srgbClr val="FF0000"/>
                </a:solidFill>
                <a:latin typeface="黑体" panose="02010609060101010101" pitchFamily="2" charset="-122"/>
                <a:ea typeface="黑体" panose="02010609060101010101" pitchFamily="2" charset="-122"/>
              </a:rPr>
              <a:t>沙乡年鉴</a:t>
            </a:r>
            <a:r>
              <a:rPr lang="en-US" altLang="zh-CN" sz="3735" b="1" dirty="0">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a:t>
            </a:r>
            <a:r>
              <a:rPr lang="en-US" altLang="zh-CN" sz="3735" b="1" dirty="0">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大雁归来</a:t>
            </a:r>
            <a:r>
              <a:rPr lang="en-US" altLang="zh-CN" sz="3735" b="1" dirty="0">
                <a:latin typeface="黑体" panose="02010609060101010101" pitchFamily="2" charset="-122"/>
                <a:ea typeface="黑体" panose="02010609060101010101" pitchFamily="2" charset="-122"/>
              </a:rPr>
              <a:t>》</a:t>
            </a:r>
            <a:r>
              <a:rPr lang="zh-CN" altLang="en-US" sz="3735" b="1" dirty="0">
                <a:latin typeface="黑体" panose="02010609060101010101" pitchFamily="2" charset="-122"/>
                <a:ea typeface="黑体" panose="02010609060101010101" pitchFamily="2" charset="-122"/>
              </a:rPr>
              <a:t>就是其中的一篇。</a:t>
            </a:r>
          </a:p>
        </p:txBody>
      </p:sp>
      <p:sp>
        <p:nvSpPr>
          <p:cNvPr id="11270" name="矩形 10248"/>
          <p:cNvSpPr/>
          <p:nvPr/>
        </p:nvSpPr>
        <p:spPr>
          <a:xfrm>
            <a:off x="3622675" y="328296"/>
            <a:ext cx="4946650" cy="1014730"/>
          </a:xfrm>
          <a:prstGeom prst="rect">
            <a:avLst/>
          </a:prstGeom>
          <a:noFill/>
          <a:ln w="9525">
            <a:noFill/>
          </a:ln>
        </p:spPr>
        <p:txBody>
          <a:bodyPr anchor="ctr">
            <a:spAutoFit/>
          </a:bodyPr>
          <a:lstStyle/>
          <a:p>
            <a:pPr algn="ctr" defTabSz="0" fontAlgn="auto">
              <a:spcBef>
                <a:spcPts val="0"/>
              </a:spcBef>
              <a:spcAft>
                <a:spcPts val="0"/>
              </a:spcAft>
              <a:buClr>
                <a:schemeClr val="bg1"/>
              </a:buClr>
              <a:tabLst>
                <a:tab pos="704850" algn="l"/>
              </a:tabLst>
              <a:defRPr/>
            </a:pPr>
            <a:r>
              <a:rPr lang="zh-CN" altLang="en-US" sz="6000" dirty="0">
                <a:ln w="22225">
                  <a:solidFill>
                    <a:schemeClr val="accent2"/>
                  </a:solidFill>
                  <a:prstDash val="solid"/>
                </a:ln>
                <a:solidFill>
                  <a:schemeClr val="accent2">
                    <a:lumMod val="40000"/>
                    <a:lumOff val="60000"/>
                  </a:schemeClr>
                </a:solidFill>
                <a:latin typeface="黑体" panose="02010609060101010101" pitchFamily="2" charset="-122"/>
                <a:ea typeface="黑体" panose="02010609060101010101" pitchFamily="2" charset="-122"/>
              </a:rPr>
              <a:t>背景链接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2545</Words>
  <Application>Microsoft Office PowerPoint</Application>
  <PresentationFormat>自定义</PresentationFormat>
  <Paragraphs>153</Paragraphs>
  <Slides>39</Slides>
  <Notes>1</Notes>
  <HiddenSlides>0</HiddenSlides>
  <MMClips>0</MMClips>
  <ScaleCrop>false</ScaleCrop>
  <HeadingPairs>
    <vt:vector size="6" baseType="variant">
      <vt:variant>
        <vt:lpstr>已用的字体</vt:lpstr>
      </vt:variant>
      <vt:variant>
        <vt:i4>11</vt:i4>
      </vt:variant>
      <vt:variant>
        <vt:lpstr>演示文稿设计模板</vt:lpstr>
      </vt:variant>
      <vt:variant>
        <vt:i4>2</vt:i4>
      </vt:variant>
      <vt:variant>
        <vt:lpstr>幻灯片标题</vt:lpstr>
      </vt:variant>
      <vt:variant>
        <vt:i4>39</vt:i4>
      </vt:variant>
    </vt:vector>
  </HeadingPairs>
  <TitlesOfParts>
    <vt:vector size="52" baseType="lpstr">
      <vt:lpstr>Calibri</vt:lpstr>
      <vt:lpstr>宋体</vt:lpstr>
      <vt:lpstr>Arial</vt:lpstr>
      <vt:lpstr>Calibri Light</vt:lpstr>
      <vt:lpstr>Times New Roman</vt:lpstr>
      <vt:lpstr>华文行楷</vt:lpstr>
      <vt:lpstr>+mn-ea</vt:lpstr>
      <vt:lpstr>黑体</vt:lpstr>
      <vt:lpstr>楷体</vt:lpstr>
      <vt:lpstr>Wingdings</vt:lpstr>
      <vt:lpstr>微软雅黑</vt: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给人类的忠告   </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USER</cp:lastModifiedBy>
  <cp:revision>41</cp:revision>
  <dcterms:created xsi:type="dcterms:W3CDTF">2015-05-05T08:02:00Z</dcterms:created>
  <dcterms:modified xsi:type="dcterms:W3CDTF">2019-04-01T07:46:52Z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