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</p:sldMasterIdLst>
  <p:notesMasterIdLst>
    <p:notesMasterId r:id="rId3"/>
  </p:notesMasterIdLst>
  <p:sldIdLst>
    <p:sldId id="263" r:id="rId4"/>
    <p:sldId id="490" r:id="rId5"/>
    <p:sldId id="511" r:id="rId6"/>
    <p:sldId id="487" r:id="rId7"/>
    <p:sldId id="512" r:id="rId8"/>
    <p:sldId id="513" r:id="rId9"/>
    <p:sldId id="493" r:id="rId10"/>
    <p:sldId id="539" r:id="rId11"/>
    <p:sldId id="540" r:id="rId12"/>
    <p:sldId id="496" r:id="rId13"/>
    <p:sldId id="499" r:id="rId14"/>
    <p:sldId id="541" r:id="rId15"/>
    <p:sldId id="542" r:id="rId16"/>
    <p:sldId id="543" r:id="rId17"/>
    <p:sldId id="548" r:id="rId18"/>
    <p:sldId id="549" r:id="rId19"/>
    <p:sldId id="551" r:id="rId20"/>
    <p:sldId id="544" r:id="rId21"/>
    <p:sldId id="554" r:id="rId22"/>
    <p:sldId id="301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tags" Target="tags/tag245.xml" /><Relationship Id="rId25" Type="http://schemas.openxmlformats.org/officeDocument/2006/relationships/presProps" Target="presProps.xml" /><Relationship Id="rId26" Type="http://schemas.openxmlformats.org/officeDocument/2006/relationships/viewProps" Target="viewProps.xml" /><Relationship Id="rId27" Type="http://schemas.openxmlformats.org/officeDocument/2006/relationships/theme" Target="theme/theme1.xml" /><Relationship Id="rId28" Type="http://schemas.openxmlformats.org/officeDocument/2006/relationships/tableStyles" Target="tableStyles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>
              <a:sym typeface="+mn-ea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66.xml" /><Relationship Id="rId11" Type="http://schemas.openxmlformats.org/officeDocument/2006/relationships/tags" Target="../tags/tag67.xml" /><Relationship Id="rId12" Type="http://schemas.openxmlformats.org/officeDocument/2006/relationships/tags" Target="../tags/tag68.xml" /><Relationship Id="rId13" Type="http://schemas.openxmlformats.org/officeDocument/2006/relationships/tags" Target="../tags/tag69.xml" /><Relationship Id="rId14" Type="http://schemas.openxmlformats.org/officeDocument/2006/relationships/tags" Target="../tags/tag70.xml" /><Relationship Id="rId15" Type="http://schemas.openxmlformats.org/officeDocument/2006/relationships/tags" Target="../tags/tag71.xml" /><Relationship Id="rId16" Type="http://schemas.openxmlformats.org/officeDocument/2006/relationships/tags" Target="../tags/tag72.xml" /><Relationship Id="rId17" Type="http://schemas.openxmlformats.org/officeDocument/2006/relationships/slideMaster" Target="../slideMasters/slideMaster2.xml" /><Relationship Id="rId2" Type="http://schemas.openxmlformats.org/officeDocument/2006/relationships/image" Target="../media/image1.jpeg" /><Relationship Id="rId3" Type="http://schemas.openxmlformats.org/officeDocument/2006/relationships/tags" Target="../tags/tag63.xml" /><Relationship Id="rId4" Type="http://schemas.openxmlformats.org/officeDocument/2006/relationships/tags" Target="../tags/tag64.xml" /><Relationship Id="rId5" Type="http://schemas.openxmlformats.org/officeDocument/2006/relationships/image" Target="file:///C:\Users\D69LXP2\Desktop\400px_tools/pic_temp/0_pic_quater_right_up.png" TargetMode="External" /><Relationship Id="rId6" Type="http://schemas.openxmlformats.org/officeDocument/2006/relationships/image" Target="../media/image2.png" /><Relationship Id="rId7" Type="http://schemas.openxmlformats.org/officeDocument/2006/relationships/tags" Target="../tags/tag65.xml" /><Relationship Id="rId8" Type="http://schemas.openxmlformats.org/officeDocument/2006/relationships/image" Target="file:///C:\Users\D69LXP2\Desktop\400px_tools/pic_temp/1_pic_quater_left_down.png" TargetMode="External" /><Relationship Id="rId9" Type="http://schemas.openxmlformats.org/officeDocument/2006/relationships/image" Target="../media/image3.png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1.jpeg" /><Relationship Id="rId3" Type="http://schemas.openxmlformats.org/officeDocument/2006/relationships/tags" Target="../tags/tag73.xml" /><Relationship Id="rId4" Type="http://schemas.openxmlformats.org/officeDocument/2006/relationships/tags" Target="../tags/tag74.xml" /><Relationship Id="rId5" Type="http://schemas.openxmlformats.org/officeDocument/2006/relationships/tags" Target="../tags/tag75.xml" /><Relationship Id="rId6" Type="http://schemas.openxmlformats.org/officeDocument/2006/relationships/tags" Target="../tags/tag76.xml" /><Relationship Id="rId7" Type="http://schemas.openxmlformats.org/officeDocument/2006/relationships/tags" Target="../tags/tag77.xml" /><Relationship Id="rId8" Type="http://schemas.openxmlformats.org/officeDocument/2006/relationships/tags" Target="../tags/tag78.xml" /><Relationship Id="rId9" Type="http://schemas.openxmlformats.org/officeDocument/2006/relationships/tags" Target="../tags/tag79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2" Type="http://schemas.openxmlformats.org/officeDocument/2006/relationships/image" Target="../media/image1.jpeg" /><Relationship Id="rId3" Type="http://schemas.openxmlformats.org/officeDocument/2006/relationships/tags" Target="../tags/tag80.xml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tags" Target="../tags/tag83.xml" /><Relationship Id="rId7" Type="http://schemas.openxmlformats.org/officeDocument/2006/relationships/tags" Target="../tags/tag84.xml" /><Relationship Id="rId8" Type="http://schemas.openxmlformats.org/officeDocument/2006/relationships/tags" Target="../tags/tag85.xml" /><Relationship Id="rId9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93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1.jpeg" /><Relationship Id="rId3" Type="http://schemas.openxmlformats.org/officeDocument/2006/relationships/tags" Target="../tags/tag86.xml" /><Relationship Id="rId4" Type="http://schemas.openxmlformats.org/officeDocument/2006/relationships/tags" Target="../tags/tag87.xml" /><Relationship Id="rId5" Type="http://schemas.openxmlformats.org/officeDocument/2006/relationships/tags" Target="../tags/tag88.xml" /><Relationship Id="rId6" Type="http://schemas.openxmlformats.org/officeDocument/2006/relationships/tags" Target="../tags/tag89.xml" /><Relationship Id="rId7" Type="http://schemas.openxmlformats.org/officeDocument/2006/relationships/tags" Target="../tags/tag90.xml" /><Relationship Id="rId8" Type="http://schemas.openxmlformats.org/officeDocument/2006/relationships/tags" Target="../tags/tag91.xml" /><Relationship Id="rId9" Type="http://schemas.openxmlformats.org/officeDocument/2006/relationships/tags" Target="../tags/tag9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101.xml" /><Relationship Id="rId11" Type="http://schemas.openxmlformats.org/officeDocument/2006/relationships/tags" Target="../tags/tag102.xml" /><Relationship Id="rId12" Type="http://schemas.openxmlformats.org/officeDocument/2006/relationships/tags" Target="../tags/tag103.xml" /><Relationship Id="rId13" Type="http://schemas.openxmlformats.org/officeDocument/2006/relationships/slideMaster" Target="../slideMasters/slideMaster2.xml" /><Relationship Id="rId2" Type="http://schemas.openxmlformats.org/officeDocument/2006/relationships/image" Target="../media/image1.jpeg" /><Relationship Id="rId3" Type="http://schemas.openxmlformats.org/officeDocument/2006/relationships/tags" Target="../tags/tag94.xml" /><Relationship Id="rId4" Type="http://schemas.openxmlformats.org/officeDocument/2006/relationships/tags" Target="../tags/tag95.xml" /><Relationship Id="rId5" Type="http://schemas.openxmlformats.org/officeDocument/2006/relationships/tags" Target="../tags/tag96.xml" /><Relationship Id="rId6" Type="http://schemas.openxmlformats.org/officeDocument/2006/relationships/tags" Target="../tags/tag97.xml" /><Relationship Id="rId7" Type="http://schemas.openxmlformats.org/officeDocument/2006/relationships/tags" Target="../tags/tag98.xml" /><Relationship Id="rId8" Type="http://schemas.openxmlformats.org/officeDocument/2006/relationships/tags" Target="../tags/tag99.xml" /><Relationship Id="rId9" Type="http://schemas.openxmlformats.org/officeDocument/2006/relationships/tags" Target="../tags/tag100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whole_pic.png" TargetMode="Externa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4.jpeg" /><Relationship Id="rId3" Type="http://schemas.openxmlformats.org/officeDocument/2006/relationships/tags" Target="../tags/tag104.xml" /><Relationship Id="rId4" Type="http://schemas.openxmlformats.org/officeDocument/2006/relationships/tags" Target="../tags/tag105.xml" /><Relationship Id="rId5" Type="http://schemas.openxmlformats.org/officeDocument/2006/relationships/tags" Target="../tags/tag106.xml" /><Relationship Id="rId6" Type="http://schemas.openxmlformats.org/officeDocument/2006/relationships/tags" Target="../tags/tag107.xml" /><Relationship Id="rId7" Type="http://schemas.openxmlformats.org/officeDocument/2006/relationships/tags" Target="../tags/tag108.xml" /><Relationship Id="rId8" Type="http://schemas.openxmlformats.org/officeDocument/2006/relationships/tags" Target="../tags/tag109.xml" /><Relationship Id="rId9" Type="http://schemas.openxmlformats.org/officeDocument/2006/relationships/tags" Target="../tags/tag110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1.xml" /><Relationship Id="rId2" Type="http://schemas.openxmlformats.org/officeDocument/2006/relationships/tags" Target="../tags/tag112.xml" /><Relationship Id="rId3" Type="http://schemas.openxmlformats.org/officeDocument/2006/relationships/tags" Target="../tags/tag113.xml" /><Relationship Id="rId4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121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1.jpeg" /><Relationship Id="rId3" Type="http://schemas.openxmlformats.org/officeDocument/2006/relationships/tags" Target="../tags/tag114.xml" /><Relationship Id="rId4" Type="http://schemas.openxmlformats.org/officeDocument/2006/relationships/tags" Target="../tags/tag115.xml" /><Relationship Id="rId5" Type="http://schemas.openxmlformats.org/officeDocument/2006/relationships/tags" Target="../tags/tag116.xml" /><Relationship Id="rId6" Type="http://schemas.openxmlformats.org/officeDocument/2006/relationships/tags" Target="../tags/tag117.xml" /><Relationship Id="rId7" Type="http://schemas.openxmlformats.org/officeDocument/2006/relationships/tags" Target="../tags/tag118.xml" /><Relationship Id="rId8" Type="http://schemas.openxmlformats.org/officeDocument/2006/relationships/tags" Target="../tags/tag119.xml" /><Relationship Id="rId9" Type="http://schemas.openxmlformats.org/officeDocument/2006/relationships/tags" Target="../tags/tag120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1.jpeg" /><Relationship Id="rId3" Type="http://schemas.openxmlformats.org/officeDocument/2006/relationships/tags" Target="../tags/tag122.xml" /><Relationship Id="rId4" Type="http://schemas.openxmlformats.org/officeDocument/2006/relationships/tags" Target="../tags/tag123.xml" /><Relationship Id="rId5" Type="http://schemas.openxmlformats.org/officeDocument/2006/relationships/tags" Target="../tags/tag124.xml" /><Relationship Id="rId6" Type="http://schemas.openxmlformats.org/officeDocument/2006/relationships/tags" Target="../tags/tag125.xml" /><Relationship Id="rId7" Type="http://schemas.openxmlformats.org/officeDocument/2006/relationships/tags" Target="../tags/tag126.xml" /><Relationship Id="rId8" Type="http://schemas.openxmlformats.org/officeDocument/2006/relationships/tags" Target="../tags/tag127.xml" /><Relationship Id="rId9" Type="http://schemas.openxmlformats.org/officeDocument/2006/relationships/tags" Target="../tags/tag128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2" Type="http://schemas.openxmlformats.org/officeDocument/2006/relationships/image" Target="../media/image1.jpeg" /><Relationship Id="rId3" Type="http://schemas.openxmlformats.org/officeDocument/2006/relationships/tags" Target="../tags/tag129.xml" /><Relationship Id="rId4" Type="http://schemas.openxmlformats.org/officeDocument/2006/relationships/tags" Target="../tags/tag130.xml" /><Relationship Id="rId5" Type="http://schemas.openxmlformats.org/officeDocument/2006/relationships/tags" Target="../tags/tag131.xml" /><Relationship Id="rId6" Type="http://schemas.openxmlformats.org/officeDocument/2006/relationships/tags" Target="../tags/tag132.xml" /><Relationship Id="rId7" Type="http://schemas.openxmlformats.org/officeDocument/2006/relationships/tags" Target="../tags/tag133.xml" /><Relationship Id="rId8" Type="http://schemas.openxmlformats.org/officeDocument/2006/relationships/tags" Target="../tags/tag134.xml" /><Relationship Id="rId9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138.xml" /><Relationship Id="rId11" Type="http://schemas.openxmlformats.org/officeDocument/2006/relationships/tags" Target="../tags/tag139.xml" /><Relationship Id="rId12" Type="http://schemas.openxmlformats.org/officeDocument/2006/relationships/tags" Target="../tags/tag140.xml" /><Relationship Id="rId13" Type="http://schemas.openxmlformats.org/officeDocument/2006/relationships/tags" Target="../tags/tag141.xml" /><Relationship Id="rId14" Type="http://schemas.openxmlformats.org/officeDocument/2006/relationships/tags" Target="../tags/tag142.xml" /><Relationship Id="rId15" Type="http://schemas.openxmlformats.org/officeDocument/2006/relationships/tags" Target="../tags/tag143.xml" /><Relationship Id="rId16" Type="http://schemas.openxmlformats.org/officeDocument/2006/relationships/slideMaster" Target="../slideMasters/slideMaster2.xml" /><Relationship Id="rId2" Type="http://schemas.openxmlformats.org/officeDocument/2006/relationships/image" Target="../media/image1.jpeg" /><Relationship Id="rId3" Type="http://schemas.openxmlformats.org/officeDocument/2006/relationships/tags" Target="../tags/tag135.xml" /><Relationship Id="rId4" Type="http://schemas.openxmlformats.org/officeDocument/2006/relationships/tags" Target="../tags/tag136.xml" /><Relationship Id="rId5" Type="http://schemas.openxmlformats.org/officeDocument/2006/relationships/image" Target="file:///C:\Users\D69LXP2\Desktop\400px_tools/pic_temp/0_pic_quater_right_up.png" TargetMode="External" /><Relationship Id="rId6" Type="http://schemas.openxmlformats.org/officeDocument/2006/relationships/image" Target="../media/image2.png" /><Relationship Id="rId7" Type="http://schemas.openxmlformats.org/officeDocument/2006/relationships/tags" Target="../tags/tag137.xml" /><Relationship Id="rId8" Type="http://schemas.openxmlformats.org/officeDocument/2006/relationships/image" Target="file:///C:\Users\D69LXP2\Desktop\400px_tools/pic_temp/1_pic_quater_left_down.png" TargetMode="External" /><Relationship Id="rId9" Type="http://schemas.openxmlformats.org/officeDocument/2006/relationships/image" Target="../media/image3.png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2" Type="http://schemas.openxmlformats.org/officeDocument/2006/relationships/image" Target="../media/image1.jpeg" /><Relationship Id="rId3" Type="http://schemas.openxmlformats.org/officeDocument/2006/relationships/tags" Target="../tags/tag144.xml" /><Relationship Id="rId4" Type="http://schemas.openxmlformats.org/officeDocument/2006/relationships/tags" Target="../tags/tag145.xml" /><Relationship Id="rId5" Type="http://schemas.openxmlformats.org/officeDocument/2006/relationships/tags" Target="../tags/tag146.xml" /><Relationship Id="rId6" Type="http://schemas.openxmlformats.org/officeDocument/2006/relationships/tags" Target="../tags/tag147.xml" /><Relationship Id="rId7" Type="http://schemas.openxmlformats.org/officeDocument/2006/relationships/tags" Target="../tags/tag148.xml" /><Relationship Id="rId8" Type="http://schemas.openxmlformats.org/officeDocument/2006/relationships/tags" Target="../tags/tag149.xml" /><Relationship Id="rId9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1.jpeg" /><Relationship Id="rId3" Type="http://schemas.openxmlformats.org/officeDocument/2006/relationships/tags" Target="../tags/tag150.xml" /><Relationship Id="rId4" Type="http://schemas.openxmlformats.org/officeDocument/2006/relationships/tags" Target="../tags/tag151.xml" /><Relationship Id="rId5" Type="http://schemas.openxmlformats.org/officeDocument/2006/relationships/tags" Target="../tags/tag152.xml" /><Relationship Id="rId6" Type="http://schemas.openxmlformats.org/officeDocument/2006/relationships/tags" Target="../tags/tag153.xml" /><Relationship Id="rId7" Type="http://schemas.openxmlformats.org/officeDocument/2006/relationships/tags" Target="../tags/tag154.xml" /><Relationship Id="rId8" Type="http://schemas.openxmlformats.org/officeDocument/2006/relationships/tags" Target="../tags/tag155.xml" /><Relationship Id="rId9" Type="http://schemas.openxmlformats.org/officeDocument/2006/relationships/tags" Target="../tags/tag156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162.xml" /><Relationship Id="rId11" Type="http://schemas.openxmlformats.org/officeDocument/2006/relationships/tags" Target="../tags/tag163.xml" /><Relationship Id="rId12" Type="http://schemas.openxmlformats.org/officeDocument/2006/relationships/tags" Target="../tags/tag164.xml" /><Relationship Id="rId13" Type="http://schemas.openxmlformats.org/officeDocument/2006/relationships/tags" Target="../tags/tag165.xml" /><Relationship Id="rId14" Type="http://schemas.openxmlformats.org/officeDocument/2006/relationships/tags" Target="../tags/tag166.xml" /><Relationship Id="rId15" Type="http://schemas.openxmlformats.org/officeDocument/2006/relationships/slideMaster" Target="../slideMasters/slideMaster2.xml" /><Relationship Id="rId2" Type="http://schemas.openxmlformats.org/officeDocument/2006/relationships/image" Target="../media/image1.jpeg" /><Relationship Id="rId3" Type="http://schemas.openxmlformats.org/officeDocument/2006/relationships/tags" Target="../tags/tag157.xml" /><Relationship Id="rId4" Type="http://schemas.openxmlformats.org/officeDocument/2006/relationships/tags" Target="../tags/tag158.xml" /><Relationship Id="rId5" Type="http://schemas.openxmlformats.org/officeDocument/2006/relationships/tags" Target="../tags/tag159.xml" /><Relationship Id="rId6" Type="http://schemas.openxmlformats.org/officeDocument/2006/relationships/image" Target="file:///C:\Users\D69LXP2\Desktop\400px_tools/pic_temp/0_pic_quater_right_up.png" TargetMode="External" /><Relationship Id="rId7" Type="http://schemas.openxmlformats.org/officeDocument/2006/relationships/image" Target="../media/image2.png" /><Relationship Id="rId8" Type="http://schemas.openxmlformats.org/officeDocument/2006/relationships/tags" Target="../tags/tag160.xml" /><Relationship Id="rId9" Type="http://schemas.openxmlformats.org/officeDocument/2006/relationships/tags" Target="../tags/tag161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image" Target="../media/image3.png" /><Relationship Id="rId11" Type="http://schemas.openxmlformats.org/officeDocument/2006/relationships/tags" Target="../tags/tag171.xml" /><Relationship Id="rId12" Type="http://schemas.openxmlformats.org/officeDocument/2006/relationships/tags" Target="../tags/tag172.xml" /><Relationship Id="rId13" Type="http://schemas.openxmlformats.org/officeDocument/2006/relationships/tags" Target="../tags/tag173.xml" /><Relationship Id="rId14" Type="http://schemas.openxmlformats.org/officeDocument/2006/relationships/tags" Target="../tags/tag174.xml" /><Relationship Id="rId15" Type="http://schemas.openxmlformats.org/officeDocument/2006/relationships/tags" Target="../tags/tag175.xml" /><Relationship Id="rId16" Type="http://schemas.openxmlformats.org/officeDocument/2006/relationships/tags" Target="../tags/tag176.xml" /><Relationship Id="rId17" Type="http://schemas.openxmlformats.org/officeDocument/2006/relationships/tags" Target="../tags/tag177.xml" /><Relationship Id="rId18" Type="http://schemas.openxmlformats.org/officeDocument/2006/relationships/slideMaster" Target="../slideMasters/slideMaster2.xml" /><Relationship Id="rId2" Type="http://schemas.openxmlformats.org/officeDocument/2006/relationships/image" Target="../media/image1.jpeg" /><Relationship Id="rId3" Type="http://schemas.openxmlformats.org/officeDocument/2006/relationships/tags" Target="../tags/tag167.xml" /><Relationship Id="rId4" Type="http://schemas.openxmlformats.org/officeDocument/2006/relationships/tags" Target="../tags/tag168.xml" /><Relationship Id="rId5" Type="http://schemas.openxmlformats.org/officeDocument/2006/relationships/tags" Target="../tags/tag169.xml" /><Relationship Id="rId6" Type="http://schemas.openxmlformats.org/officeDocument/2006/relationships/image" Target="file:///C:\Users\D69LXP2\Desktop\400px_tools/pic_temp/0_pic_quater_right_up.png" TargetMode="External" /><Relationship Id="rId7" Type="http://schemas.openxmlformats.org/officeDocument/2006/relationships/image" Target="../media/image2.png" /><Relationship Id="rId8" Type="http://schemas.openxmlformats.org/officeDocument/2006/relationships/tags" Target="../tags/tag170.xml" /><Relationship Id="rId9" Type="http://schemas.openxmlformats.org/officeDocument/2006/relationships/image" Target="file:///C:\Users\D69LXP2\Desktop\400px_tools/pic_temp/1_pic_quater_left_down.png" TargetMode="Externa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image" Target="../media/image3.png" /><Relationship Id="rId11" Type="http://schemas.openxmlformats.org/officeDocument/2006/relationships/tags" Target="../tags/tag182.xml" /><Relationship Id="rId12" Type="http://schemas.openxmlformats.org/officeDocument/2006/relationships/tags" Target="../tags/tag183.xml" /><Relationship Id="rId13" Type="http://schemas.openxmlformats.org/officeDocument/2006/relationships/tags" Target="../tags/tag184.xml" /><Relationship Id="rId14" Type="http://schemas.openxmlformats.org/officeDocument/2006/relationships/tags" Target="../tags/tag185.xml" /><Relationship Id="rId15" Type="http://schemas.openxmlformats.org/officeDocument/2006/relationships/tags" Target="../tags/tag186.xml" /><Relationship Id="rId16" Type="http://schemas.openxmlformats.org/officeDocument/2006/relationships/tags" Target="../tags/tag187.xml" /><Relationship Id="rId17" Type="http://schemas.openxmlformats.org/officeDocument/2006/relationships/tags" Target="../tags/tag188.xml" /><Relationship Id="rId18" Type="http://schemas.openxmlformats.org/officeDocument/2006/relationships/slideMaster" Target="../slideMasters/slideMaster2.xml" /><Relationship Id="rId2" Type="http://schemas.openxmlformats.org/officeDocument/2006/relationships/image" Target="../media/image1.jpeg" /><Relationship Id="rId3" Type="http://schemas.openxmlformats.org/officeDocument/2006/relationships/tags" Target="../tags/tag178.xml" /><Relationship Id="rId4" Type="http://schemas.openxmlformats.org/officeDocument/2006/relationships/tags" Target="../tags/tag179.xml" /><Relationship Id="rId5" Type="http://schemas.openxmlformats.org/officeDocument/2006/relationships/tags" Target="../tags/tag180.xml" /><Relationship Id="rId6" Type="http://schemas.openxmlformats.org/officeDocument/2006/relationships/image" Target="file:///C:\Users\D69LXP2\Desktop\400px_tools/pic_temp/0_pic_quater_right_up.png" TargetMode="External" /><Relationship Id="rId7" Type="http://schemas.openxmlformats.org/officeDocument/2006/relationships/image" Target="../media/image2.png" /><Relationship Id="rId8" Type="http://schemas.openxmlformats.org/officeDocument/2006/relationships/tags" Target="../tags/tag181.xml" /><Relationship Id="rId9" Type="http://schemas.openxmlformats.org/officeDocument/2006/relationships/image" Target="file:///C:\Users\D69LXP2\Desktop\400px_tools/pic_temp/1_pic_quater_left_down.png" TargetMode="Externa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image" Target="../media/image3.png" /><Relationship Id="rId11" Type="http://schemas.openxmlformats.org/officeDocument/2006/relationships/tags" Target="../tags/tag193.xml" /><Relationship Id="rId12" Type="http://schemas.openxmlformats.org/officeDocument/2006/relationships/tags" Target="../tags/tag194.xml" /><Relationship Id="rId13" Type="http://schemas.openxmlformats.org/officeDocument/2006/relationships/tags" Target="../tags/tag195.xml" /><Relationship Id="rId14" Type="http://schemas.openxmlformats.org/officeDocument/2006/relationships/tags" Target="../tags/tag196.xml" /><Relationship Id="rId15" Type="http://schemas.openxmlformats.org/officeDocument/2006/relationships/tags" Target="../tags/tag197.xml" /><Relationship Id="rId16" Type="http://schemas.openxmlformats.org/officeDocument/2006/relationships/tags" Target="../tags/tag198.xml" /><Relationship Id="rId17" Type="http://schemas.openxmlformats.org/officeDocument/2006/relationships/tags" Target="../tags/tag199.xml" /><Relationship Id="rId18" Type="http://schemas.openxmlformats.org/officeDocument/2006/relationships/tags" Target="../tags/tag200.xml" /><Relationship Id="rId19" Type="http://schemas.openxmlformats.org/officeDocument/2006/relationships/tags" Target="../tags/tag201.xml" /><Relationship Id="rId2" Type="http://schemas.openxmlformats.org/officeDocument/2006/relationships/image" Target="../media/image1.jpeg" /><Relationship Id="rId20" Type="http://schemas.openxmlformats.org/officeDocument/2006/relationships/slideMaster" Target="../slideMasters/slideMaster2.xml" /><Relationship Id="rId3" Type="http://schemas.openxmlformats.org/officeDocument/2006/relationships/tags" Target="../tags/tag189.xml" /><Relationship Id="rId4" Type="http://schemas.openxmlformats.org/officeDocument/2006/relationships/tags" Target="../tags/tag190.xml" /><Relationship Id="rId5" Type="http://schemas.openxmlformats.org/officeDocument/2006/relationships/tags" Target="../tags/tag191.xml" /><Relationship Id="rId6" Type="http://schemas.openxmlformats.org/officeDocument/2006/relationships/image" Target="file:///C:\Users\D69LXP2\Desktop\400px_tools/pic_temp/0_pic_quater_right_up.png" TargetMode="External" /><Relationship Id="rId7" Type="http://schemas.openxmlformats.org/officeDocument/2006/relationships/image" Target="../media/image2.png" /><Relationship Id="rId8" Type="http://schemas.openxmlformats.org/officeDocument/2006/relationships/tags" Target="../tags/tag192.xml" /><Relationship Id="rId9" Type="http://schemas.openxmlformats.org/officeDocument/2006/relationships/image" Target="file:///C:\Users\D69LXP2\Desktop\400px_tools/pic_temp/1_pic_quater_left_down.png" TargetMode="Externa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205.xml" /><Relationship Id="rId11" Type="http://schemas.openxmlformats.org/officeDocument/2006/relationships/tags" Target="../tags/tag206.xml" /><Relationship Id="rId12" Type="http://schemas.openxmlformats.org/officeDocument/2006/relationships/tags" Target="../tags/tag207.xml" /><Relationship Id="rId13" Type="http://schemas.openxmlformats.org/officeDocument/2006/relationships/tags" Target="../tags/tag208.xml" /><Relationship Id="rId14" Type="http://schemas.openxmlformats.org/officeDocument/2006/relationships/tags" Target="../tags/tag209.xml" /><Relationship Id="rId15" Type="http://schemas.openxmlformats.org/officeDocument/2006/relationships/tags" Target="../tags/tag210.xml" /><Relationship Id="rId16" Type="http://schemas.openxmlformats.org/officeDocument/2006/relationships/slideMaster" Target="../slideMasters/slideMaster2.xml" /><Relationship Id="rId2" Type="http://schemas.openxmlformats.org/officeDocument/2006/relationships/image" Target="../media/image1.jpeg" /><Relationship Id="rId3" Type="http://schemas.openxmlformats.org/officeDocument/2006/relationships/tags" Target="../tags/tag202.xml" /><Relationship Id="rId4" Type="http://schemas.openxmlformats.org/officeDocument/2006/relationships/tags" Target="../tags/tag203.xml" /><Relationship Id="rId5" Type="http://schemas.openxmlformats.org/officeDocument/2006/relationships/image" Target="file:///C:\Users\D69LXP2\Desktop\400px_tools/pic_temp/0_pic_quater_right_up.png" TargetMode="External" /><Relationship Id="rId6" Type="http://schemas.openxmlformats.org/officeDocument/2006/relationships/image" Target="../media/image2.png" /><Relationship Id="rId7" Type="http://schemas.openxmlformats.org/officeDocument/2006/relationships/tags" Target="../tags/tag204.xml" /><Relationship Id="rId8" Type="http://schemas.openxmlformats.org/officeDocument/2006/relationships/image" Target="file:///C:\Users\D69LXP2\Desktop\400px_tools/pic_temp/1_pic_quater_left_down.png" TargetMode="External" /><Relationship Id="rId9" Type="http://schemas.openxmlformats.org/officeDocument/2006/relationships/image" Target="../media/image3.png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1378972" y="1569796"/>
            <a:ext cx="9436780" cy="271834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10095662" y="3343337"/>
            <a:ext cx="720090" cy="944799"/>
          </a:xfrm>
          <a:prstGeom prst="rect">
            <a:avLst/>
          </a:prstGeom>
        </p:spPr>
      </p:pic>
      <p:pic>
        <p:nvPicPr>
          <p:cNvPr id="5" name="图片 4"/>
          <p:cNvPicPr/>
          <p:nvPr userDrawn="1">
            <p:custDataLst>
              <p:tags r:id="rId10"/>
            </p:custDataLst>
          </p:nvPr>
        </p:nvPicPr>
        <p:blipFill>
          <a:blip r:embed="rId9" r:link="rId8"/>
          <a:stretch>
            <a:fillRect/>
          </a:stretch>
        </p:blipFill>
        <p:spPr>
          <a:xfrm>
            <a:off x="1378972" y="3344018"/>
            <a:ext cx="720090" cy="944118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cxnSp>
        <p:nvCxnSpPr>
          <p:cNvPr id="11" name="直接连接符 10"/>
          <p:cNvCxnSpPr/>
          <p:nvPr userDrawn="1">
            <p:custDataLst>
              <p:tags r:id="rId14"/>
            </p:custDataLst>
          </p:nvPr>
        </p:nvCxnSpPr>
        <p:spPr>
          <a:xfrm>
            <a:off x="2278508" y="3455353"/>
            <a:ext cx="7620061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副标题 2"/>
          <p:cNvSpPr>
            <a:spLocks noGrp="1"/>
          </p:cNvSpPr>
          <p:nvPr>
            <p:ph type="subTitle" idx="14" hasCustomPrompt="1"/>
            <p:custDataLst>
              <p:tags r:id="rId15"/>
            </p:custDataLst>
          </p:nvPr>
        </p:nvSpPr>
        <p:spPr>
          <a:xfrm>
            <a:off x="2293114" y="3507423"/>
            <a:ext cx="7620061" cy="625665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2000"/>
              <a:buFont typeface="Arial" panose="020b0604020202020204" pitchFamily="34" charset="0"/>
              <a:buNone/>
              <a:defRPr sz="24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  <p:custDataLst>
              <p:tags r:id="rId16"/>
            </p:custDataLst>
          </p:nvPr>
        </p:nvSpPr>
        <p:spPr>
          <a:xfrm>
            <a:off x="2292796" y="1903414"/>
            <a:ext cx="7620061" cy="1551937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8000"/>
              <a:buNone/>
              <a:defRPr sz="7200" b="0" spc="1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0" y="1141343"/>
            <a:ext cx="12192000" cy="571031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  <p:custDataLst>
              <p:tags r:id="rId8"/>
            </p:custDataLst>
          </p:nvPr>
        </p:nvSpPr>
        <p:spPr>
          <a:xfrm>
            <a:off x="4759959" y="3396298"/>
            <a:ext cx="5356497" cy="1081405"/>
          </a:xfrm>
        </p:spPr>
        <p:txBody>
          <a:bodyPr vert="horz" wrap="square" lIns="91440" tIns="45720" rIns="91440" bIns="4572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4800"/>
              <a:buFont typeface="Arial" panose="020b0604020202020204" pitchFamily="34" charset="0"/>
              <a:buNone/>
              <a:defRPr sz="4800" b="0" spc="5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8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9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矩形 5"/>
          <p:cNvSpPr/>
          <p:nvPr userDrawn="1">
            <p:custDataLst>
              <p:tags r:id="rId5"/>
            </p:custDataLst>
          </p:nvPr>
        </p:nvSpPr>
        <p:spPr>
          <a:xfrm>
            <a:off x="4320540" y="0"/>
            <a:ext cx="7866984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FABC47A4-756D-490B-A52F-7D9E2C9FC05F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5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6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1378972" y="1569796"/>
            <a:ext cx="9436780" cy="271834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7" name="图片 6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10095662" y="3343337"/>
            <a:ext cx="720090" cy="944799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10"/>
            </p:custDataLst>
          </p:nvPr>
        </p:nvPicPr>
        <p:blipFill>
          <a:blip r:embed="rId9" r:link="rId8"/>
          <a:stretch>
            <a:fillRect/>
          </a:stretch>
        </p:blipFill>
        <p:spPr>
          <a:xfrm>
            <a:off x="1378972" y="3344018"/>
            <a:ext cx="720090" cy="944118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4" hasCustomPrompt="1"/>
            <p:custDataLst>
              <p:tags r:id="rId14"/>
            </p:custDataLst>
          </p:nvPr>
        </p:nvSpPr>
        <p:spPr>
          <a:xfrm>
            <a:off x="3201035" y="3422106"/>
            <a:ext cx="5789930" cy="574675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rtl="0" eaLnBrk="1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2000"/>
              <a:buFont typeface="Arial" panose="020b0604020202020204" pitchFamily="34" charset="0"/>
              <a:buNone/>
              <a:defRPr sz="2400" b="0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5"/>
            </p:custDataLst>
          </p:nvPr>
        </p:nvSpPr>
        <p:spPr>
          <a:xfrm>
            <a:off x="3201035" y="1856831"/>
            <a:ext cx="5789930" cy="1479612"/>
          </a:xfrm>
        </p:spPr>
        <p:txBody>
          <a:bodyPr vert="horz" wrap="square" lIns="91440" tIns="45720" rIns="91440" bIns="45720" anchor="ctr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8000"/>
              <a:buNone/>
              <a:defRPr sz="8000" b="0" spc="1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/>
          <p:cNvSpPr/>
          <p:nvPr userDrawn="1">
            <p:custDataLst>
              <p:tags r:id="rId4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矩形 9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8"/>
            </p:custDataLst>
          </p:nvPr>
        </p:nvPicPr>
        <p:blipFill>
          <a:blip r:embed="rId7" r:link="rId6"/>
          <a:stretch>
            <a:fillRect/>
          </a:stretch>
        </p:blipFill>
        <p:spPr>
          <a:xfrm>
            <a:off x="11471910" y="0"/>
            <a:ext cx="720090" cy="94479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549219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矩形 10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8"/>
            </p:custDataLst>
          </p:nvPr>
        </p:nvPicPr>
        <p:blipFill>
          <a:blip r:embed="rId7" r:link="rId6"/>
          <a:stretch>
            <a:fillRect/>
          </a:stretch>
        </p:blipFill>
        <p:spPr>
          <a:xfrm>
            <a:off x="0" y="0"/>
            <a:ext cx="720090" cy="944799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11"/>
            </p:custDataLst>
          </p:nvPr>
        </p:nvPicPr>
        <p:blipFill>
          <a:blip r:embed="rId10" r:link="rId9"/>
          <a:stretch>
            <a:fillRect/>
          </a:stretch>
        </p:blipFill>
        <p:spPr>
          <a:xfrm>
            <a:off x="11471910" y="0"/>
            <a:ext cx="720090" cy="94411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6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7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/>
          <p:cNvSpPr/>
          <p:nvPr userDrawn="1">
            <p:custDataLst>
              <p:tags r:id="rId4"/>
            </p:custDataLst>
          </p:nvPr>
        </p:nvSpPr>
        <p:spPr>
          <a:xfrm>
            <a:off x="0" y="302438"/>
            <a:ext cx="12192000" cy="6549219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矩形 10"/>
          <p:cNvSpPr/>
          <p:nvPr userDrawn="1">
            <p:custDataLst>
              <p:tags r:id="rId5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8"/>
            </p:custDataLst>
          </p:nvPr>
        </p:nvPicPr>
        <p:blipFill>
          <a:blip r:embed="rId7" r:link="rId6"/>
          <a:stretch>
            <a:fillRect/>
          </a:stretch>
        </p:blipFill>
        <p:spPr>
          <a:xfrm>
            <a:off x="0" y="0"/>
            <a:ext cx="720090" cy="944799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11"/>
            </p:custDataLst>
          </p:nvPr>
        </p:nvPicPr>
        <p:blipFill>
          <a:blip r:embed="rId10" r:link="rId9"/>
          <a:stretch>
            <a:fillRect/>
          </a:stretch>
        </p:blipFill>
        <p:spPr>
          <a:xfrm>
            <a:off x="11471910" y="0"/>
            <a:ext cx="720090" cy="94411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6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7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矩形 14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549219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" name="矩形 13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8"/>
            </p:custDataLst>
          </p:nvPr>
        </p:nvPicPr>
        <p:blipFill>
          <a:blip r:embed="rId7" r:link="rId6"/>
          <a:stretch>
            <a:fillRect/>
          </a:stretch>
        </p:blipFill>
        <p:spPr>
          <a:xfrm>
            <a:off x="11471910" y="5913201"/>
            <a:ext cx="720090" cy="944799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11"/>
            </p:custDataLst>
          </p:nvPr>
        </p:nvPicPr>
        <p:blipFill>
          <a:blip r:embed="rId10" r:link="rId9"/>
          <a:stretch>
            <a:fillRect/>
          </a:stretch>
        </p:blipFill>
        <p:spPr>
          <a:xfrm>
            <a:off x="0" y="5913882"/>
            <a:ext cx="720090" cy="94411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6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7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8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9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10571797" y="0"/>
            <a:ext cx="1620202" cy="2125798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10"/>
            </p:custDataLst>
          </p:nvPr>
        </p:nvPicPr>
        <p:blipFill>
          <a:blip r:embed="rId9" r:link="rId8"/>
          <a:stretch>
            <a:fillRect/>
          </a:stretch>
        </p:blipFill>
        <p:spPr>
          <a:xfrm>
            <a:off x="0" y="4733734"/>
            <a:ext cx="1620202" cy="21242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5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slideLayout" Target="../slideLayouts/slideLayout24.xml" /><Relationship Id="rId14" Type="http://schemas.openxmlformats.org/officeDocument/2006/relationships/slideLayout" Target="../slideLayouts/slideLayout25.xml" /><Relationship Id="rId15" Type="http://schemas.openxmlformats.org/officeDocument/2006/relationships/slideLayout" Target="../slideLayouts/slideLayout26.xml" /><Relationship Id="rId16" Type="http://schemas.openxmlformats.org/officeDocument/2006/relationships/slideLayout" Target="../slideLayouts/slideLayout27.xml" /><Relationship Id="rId17" Type="http://schemas.openxmlformats.org/officeDocument/2006/relationships/slideLayout" Target="../slideLayouts/slideLayout28.xml" /><Relationship Id="rId18" Type="http://schemas.openxmlformats.org/officeDocument/2006/relationships/slideLayout" Target="../slideLayouts/slideLayout29.xml" /><Relationship Id="rId19" Type="http://schemas.openxmlformats.org/officeDocument/2006/relationships/tags" Target="../tags/tag211.xml" /><Relationship Id="rId2" Type="http://schemas.openxmlformats.org/officeDocument/2006/relationships/slideLayout" Target="../slideLayouts/slideLayout13.xml" /><Relationship Id="rId20" Type="http://schemas.openxmlformats.org/officeDocument/2006/relationships/tags" Target="../tags/tag212.xml" /><Relationship Id="rId21" Type="http://schemas.openxmlformats.org/officeDocument/2006/relationships/tags" Target="../tags/tag213.xml" /><Relationship Id="rId22" Type="http://schemas.openxmlformats.org/officeDocument/2006/relationships/tags" Target="../tags/tag214.xml" /><Relationship Id="rId23" Type="http://schemas.openxmlformats.org/officeDocument/2006/relationships/tags" Target="../tags/tag215.xml" /><Relationship Id="rId24" Type="http://schemas.openxmlformats.org/officeDocument/2006/relationships/tags" Target="../tags/tag216.xml" /><Relationship Id="rId25" Type="http://schemas.openxmlformats.org/officeDocument/2006/relationships/theme" Target="../theme/theme2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1.jpeg" /><Relationship Id="rId3" Type="http://schemas.openxmlformats.org/officeDocument/2006/relationships/tags" Target="../tags/tag217.xml" /><Relationship Id="rId4" Type="http://schemas.openxmlformats.org/officeDocument/2006/relationships/image" Target="../media/image2.png" /><Relationship Id="rId5" Type="http://schemas.openxmlformats.org/officeDocument/2006/relationships/tags" Target="../tags/tag218.xml" /><Relationship Id="rId6" Type="http://schemas.openxmlformats.org/officeDocument/2006/relationships/image" Target="../media/image3.png" /><Relationship Id="rId7" Type="http://schemas.openxmlformats.org/officeDocument/2006/relationships/tags" Target="../tags/tag219.xml" /><Relationship Id="rId8" Type="http://schemas.openxmlformats.org/officeDocument/2006/relationships/tags" Target="../tags/tag220.xml" /><Relationship Id="rId9" Type="http://schemas.openxmlformats.org/officeDocument/2006/relationships/tags" Target="../tags/tag22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5.png" /><Relationship Id="rId3" Type="http://schemas.openxmlformats.org/officeDocument/2006/relationships/tags" Target="../tags/tag23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6.png" /><Relationship Id="rId3" Type="http://schemas.openxmlformats.org/officeDocument/2006/relationships/tags" Target="../tags/tag23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3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3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3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7.png" /><Relationship Id="rId3" Type="http://schemas.openxmlformats.org/officeDocument/2006/relationships/image" Target="../media/image18.png" /><Relationship Id="rId4" Type="http://schemas.openxmlformats.org/officeDocument/2006/relationships/tags" Target="../tags/tag23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9.gif" /><Relationship Id="rId3" Type="http://schemas.openxmlformats.org/officeDocument/2006/relationships/image" Target="../media/image20.png" /><Relationship Id="rId4" Type="http://schemas.openxmlformats.org/officeDocument/2006/relationships/tags" Target="../tags/tag23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1.png" /><Relationship Id="rId3" Type="http://schemas.openxmlformats.org/officeDocument/2006/relationships/image" Target="../media/image19.gif" /><Relationship Id="rId4" Type="http://schemas.openxmlformats.org/officeDocument/2006/relationships/image" Target="../media/image22.png" /><Relationship Id="rId5" Type="http://schemas.openxmlformats.org/officeDocument/2006/relationships/tags" Target="../tags/tag239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3.png" /><Relationship Id="rId3" Type="http://schemas.openxmlformats.org/officeDocument/2006/relationships/image" Target="../media/image24.gif" /><Relationship Id="rId4" Type="http://schemas.openxmlformats.org/officeDocument/2006/relationships/tags" Target="../tags/tag240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5.png" /><Relationship Id="rId3" Type="http://schemas.openxmlformats.org/officeDocument/2006/relationships/image" Target="../media/image26.png" /><Relationship Id="rId4" Type="http://schemas.openxmlformats.org/officeDocument/2006/relationships/tags" Target="../tags/tag24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22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242.xml" /><Relationship Id="rId4" Type="http://schemas.openxmlformats.org/officeDocument/2006/relationships/tags" Target="../tags/tag243.xml" /><Relationship Id="rId5" Type="http://schemas.openxmlformats.org/officeDocument/2006/relationships/tags" Target="../tags/tag24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2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224.xml" /><Relationship Id="rId4" Type="http://schemas.openxmlformats.org/officeDocument/2006/relationships/image" Target="../media/image5.png" /><Relationship Id="rId5" Type="http://schemas.openxmlformats.org/officeDocument/2006/relationships/image" Target="../media/image6.png" /><Relationship Id="rId6" Type="http://schemas.openxmlformats.org/officeDocument/2006/relationships/image" Target="../media/image7.png" /><Relationship Id="rId7" Type="http://schemas.openxmlformats.org/officeDocument/2006/relationships/image" Target="../media/image8.png" /><Relationship Id="rId8" Type="http://schemas.openxmlformats.org/officeDocument/2006/relationships/tags" Target="../tags/tag225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2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9.png" /><Relationship Id="rId3" Type="http://schemas.openxmlformats.org/officeDocument/2006/relationships/tags" Target="../tags/tag227.xml" /><Relationship Id="rId4" Type="http://schemas.openxmlformats.org/officeDocument/2006/relationships/tags" Target="../tags/tag22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0.png" /><Relationship Id="rId3" Type="http://schemas.openxmlformats.org/officeDocument/2006/relationships/tags" Target="../tags/tag229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1.png" /><Relationship Id="rId3" Type="http://schemas.openxmlformats.org/officeDocument/2006/relationships/image" Target="../media/image12.png" /><Relationship Id="rId4" Type="http://schemas.openxmlformats.org/officeDocument/2006/relationships/tags" Target="../tags/tag230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3.png" /><Relationship Id="rId3" Type="http://schemas.openxmlformats.org/officeDocument/2006/relationships/image" Target="../media/image14.png" /><Relationship Id="rId4" Type="http://schemas.openxmlformats.org/officeDocument/2006/relationships/tags" Target="../tags/tag23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/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32385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571797" y="0"/>
            <a:ext cx="1620202" cy="2125798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4733734"/>
            <a:ext cx="1620202" cy="2124265"/>
          </a:xfrm>
          <a:prstGeom prst="rect">
            <a:avLst/>
          </a:prstGeom>
        </p:spPr>
      </p:pic>
      <p:sp>
        <p:nvSpPr>
          <p:cNvPr id="2" name="标题 3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758190" y="1879600"/>
            <a:ext cx="10610850" cy="265557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b" anchorCtr="0">
            <a:no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8000"/>
              <a:buNone/>
              <a:defRPr sz="7200" b="0" u="none" strike="noStrike" kern="1200" cap="none" spc="10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4800" b="1">
                <a:solidFill>
                  <a:srgbClr val="002060"/>
                </a:solidFill>
                <a:sym typeface="+mn-ea"/>
              </a:rPr>
              <a:t>备战</a:t>
            </a:r>
            <a:r>
              <a:rPr lang="en-US" altLang="zh-CN" sz="4800" b="1">
                <a:solidFill>
                  <a:srgbClr val="002060"/>
                </a:solidFill>
                <a:sym typeface="+mn-ea"/>
              </a:rPr>
              <a:t>2022</a:t>
            </a:r>
            <a:r>
              <a:rPr lang="zh-CN" altLang="en-US" sz="4800" b="1">
                <a:solidFill>
                  <a:srgbClr val="002060"/>
                </a:solidFill>
                <a:sym typeface="+mn-ea"/>
              </a:rPr>
              <a:t>新高考作文</a:t>
            </a:r>
            <a:r>
              <a:rPr lang="en-US" altLang="zh-CN" sz="4800" b="1">
                <a:solidFill>
                  <a:srgbClr val="002060"/>
                </a:solidFill>
                <a:sym typeface="+mn-ea"/>
              </a:rPr>
              <a:t> </a:t>
            </a:r>
            <a:endParaRPr lang="en-US" altLang="zh-CN" sz="4800" b="1">
              <a:solidFill>
                <a:srgbClr val="002060"/>
              </a:solidFill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5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第</a:t>
            </a:r>
            <a:r>
              <a:rPr lang="en-US" altLang="zh-CN" sz="5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6</a:t>
            </a:r>
            <a:r>
              <a:rPr lang="zh-CN" altLang="en-US" sz="5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讲</a:t>
            </a:r>
            <a:r>
              <a:rPr lang="en-US" altLang="zh-CN" sz="4800" b="1">
                <a:solidFill>
                  <a:srgbClr val="002060"/>
                </a:solidFill>
                <a:sym typeface="+mn-ea"/>
              </a:rPr>
              <a:t>  </a:t>
            </a:r>
            <a:r>
              <a:rPr lang="zh-CN" altLang="en-US" sz="5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如何进行</a:t>
            </a:r>
            <a:r>
              <a:rPr lang="zh-CN" altLang="en-US" sz="5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比喻论证</a:t>
            </a:r>
            <a:endParaRPr lang="zh-CN" altLang="en-US" sz="5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39630" y="4952365"/>
            <a:ext cx="162941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r"/>
            <a:r>
              <a:rPr lang="en-US" altLang="zh-CN" sz="32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2021.11</a:t>
            </a:r>
            <a:endParaRPr lang="en-US" altLang="zh-CN" sz="32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custDataLst>
      <p:tags r:id="rId9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751840"/>
            <a:ext cx="6269355" cy="5589270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8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35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示例</a:t>
            </a:r>
            <a:r>
              <a:rPr lang="en-US" altLang="zh-CN" sz="35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4</a:t>
            </a:r>
            <a:r>
              <a:rPr sz="35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：</a:t>
            </a:r>
            <a:endParaRPr lang="zh-CN" altLang="en-US" sz="3500" b="1"/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“绣花”功夫是习近平总书记在多个领域多个场合提到的关键词和高频词。深刻领会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“绣花”功夫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内涵，保护弘扬长江文化需要发扬好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“绣花匠”精神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，精心谋划、按“图”作业；铆劲实干、聚力创新；精准落点、穿针引线。通过绵绵用力、久久为功，让人民寻得见万里长江的千年文脉。</a:t>
            </a:r>
            <a:endParaRPr lang="zh-CN" altLang="en-US" sz="28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6110" y="5334635"/>
            <a:ext cx="61264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通过手工术语来讲抽象道理。</a:t>
            </a:r>
            <a:endParaRPr lang="zh-CN" altLang="en-US" sz="3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8225" y="1335405"/>
            <a:ext cx="4187190" cy="418719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8490" y="524510"/>
            <a:ext cx="10954385" cy="604774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sz="3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示例</a:t>
            </a:r>
            <a:r>
              <a:rPr lang="en-US" altLang="zh-CN" sz="3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5</a:t>
            </a:r>
            <a:endParaRPr lang="zh-CN" altLang="en-US" sz="3200" b="1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政治是骨骼，经济是血肉，文化是灵魂，文化与经济、政治相互交融、相互渗透。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党的十八大以来，中国梦和社会主义核心价值观不断深入人心，优秀文化产品层出不穷、广受欢迎，文学艺术、新闻出版、广播影视事业繁荣发展，传统文化传承和文化遗产保护得到前所未有的重视……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5105" y="3757930"/>
            <a:ext cx="3653155" cy="272859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149985"/>
            <a:ext cx="10852150" cy="5191125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zh-CN" sz="2800" b="1"/>
              <a:t>1</a:t>
            </a:r>
            <a:r>
              <a:rPr lang="zh-CN" altLang="en-US" sz="2800" b="1"/>
              <a:t>、从属性上区别</a:t>
            </a:r>
            <a:endParaRPr lang="zh-CN" altLang="en-US" sz="2800" b="1"/>
          </a:p>
          <a:p>
            <a:pPr>
              <a:lnSpc>
                <a:spcPct val="10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类比论证是用两个具有相同属性的事物进行比较。</a:t>
            </a:r>
            <a:r>
              <a:rPr lang="zh-CN" altLang="en-US" sz="2400"/>
              <a:t>甲事物（指客体）具有某种属性，从而论证乙事物（指主体）也具有某种属性。如《邹忌讽齐王纳谏》，邹忌和齐王同属贵族阶层，他们具有同样的阶级属性。邹忌通过自身的经历：妻私臣，妾畏臣，客有求于臣，故美于徐公。推出同为统治者的齐王也具有相似的属性：宫妇左右莫不四王，朝廷之臣莫不畏王，四境之内莫不有求于王，王之蔽甚矣。</a:t>
            </a:r>
            <a:endParaRPr lang="zh-CN" altLang="en-US" sz="2400"/>
          </a:p>
          <a:p>
            <a:pPr>
              <a:lnSpc>
                <a:spcPct val="100000"/>
              </a:lnSpc>
            </a:pPr>
            <a:r>
              <a:rPr lang="zh-CN" altLang="en-US" sz="2400">
                <a:solidFill>
                  <a:srgbClr val="FF0000"/>
                </a:solidFill>
              </a:rPr>
              <a:t>比喻论证是用人们熟悉的、易懂的具体事物证明人们较生疏的、难以理解的抽象道理</a:t>
            </a:r>
            <a:r>
              <a:rPr lang="zh-CN" altLang="en-US" sz="2400"/>
              <a:t>。喻体和主体两个事物属性不同（即不是同类），而只是有某些相似点。譬如：《谏太宗十思疏》中，治理国家需要积累德义与“求木之长者，必固其根本”本身属于不同属性的事物，只是存在相似点。这一点是基于比喻的修辞手法。</a:t>
            </a:r>
            <a:endParaRPr lang="zh-CN" altLang="en-US" sz="2400"/>
          </a:p>
        </p:txBody>
      </p:sp>
      <p:sp>
        <p:nvSpPr>
          <p:cNvPr id="6" name="矩形 5"/>
          <p:cNvSpPr/>
          <p:nvPr/>
        </p:nvSpPr>
        <p:spPr>
          <a:xfrm>
            <a:off x="669925" y="381000"/>
            <a:ext cx="10852150" cy="768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4400">
                <a:solidFill>
                  <a:schemeClr val="tx1"/>
                </a:solidFill>
                <a:effectLst/>
                <a:latin typeface="+mn-ea"/>
                <a:cs typeface="+mn-ea"/>
              </a:rPr>
              <a:t>四、与类比论证的不同之处</a:t>
            </a:r>
            <a:endParaRPr lang="zh-CN" altLang="en-US" sz="4400">
              <a:solidFill>
                <a:schemeClr val="tx1"/>
              </a:solidFill>
              <a:effectLst/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552450"/>
            <a:ext cx="10852150" cy="5788660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zh-CN" sz="2800" b="1"/>
              <a:t>2</a:t>
            </a:r>
            <a:r>
              <a:rPr lang="zh-CN" altLang="en-US" sz="2800" b="1"/>
              <a:t>、从论证的基础不同上区别</a:t>
            </a:r>
            <a:endParaRPr lang="zh-CN" altLang="en-US" sz="2800" b="1"/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类比论证的基础是类比推理，应从事实出发，又要回到事实，并受事实的检验。</a:t>
            </a:r>
            <a:r>
              <a:rPr lang="zh-CN" altLang="en-US" sz="2400"/>
              <a:t>如鲁迅先生的《拿来主义》一文中，以尼采不是太阳，也没有无尽的光和热，类推到中国也不是太阳，也没有无尽的光和热，不可能一味的给予，除非中国像尼采那样疯掉。由此可见，客体事物在论证中起着印证主体事物所具有的某些性质，进而证明论点的作用。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比喻论证的基础是比喻辞格，不一定是实有其事的，可以合理地想象、虚构出某种情况或形象，如寓言、神话、小说等都可以作为比喻论证的材料。</a:t>
            </a:r>
            <a:r>
              <a:rPr lang="zh-CN" altLang="en-US" sz="2400"/>
              <a:t>如鲁迅《拿来主义》中的</a:t>
            </a:r>
            <a:r>
              <a:rPr lang="en-US" altLang="zh-CN" sz="2400"/>
              <a:t>“</a:t>
            </a:r>
            <a:r>
              <a:rPr sz="2400"/>
              <a:t>大宅子</a:t>
            </a:r>
            <a:r>
              <a:rPr lang="en-US" altLang="zh-CN" sz="2400"/>
              <a:t>”</a:t>
            </a:r>
            <a:r>
              <a:rPr sz="2400"/>
              <a:t>、</a:t>
            </a:r>
            <a:r>
              <a:rPr lang="en-US" altLang="zh-CN" sz="2400"/>
              <a:t>“</a:t>
            </a:r>
            <a:r>
              <a:rPr sz="2400"/>
              <a:t>鸦片</a:t>
            </a:r>
            <a:r>
              <a:rPr lang="en-US" altLang="zh-CN" sz="2400"/>
              <a:t>”</a:t>
            </a:r>
            <a:r>
              <a:rPr sz="2400"/>
              <a:t>、</a:t>
            </a:r>
            <a:r>
              <a:rPr lang="en-US" altLang="zh-CN" sz="2400"/>
              <a:t>“</a:t>
            </a:r>
            <a:r>
              <a:rPr sz="2400"/>
              <a:t>烟灯烟枪</a:t>
            </a:r>
            <a:r>
              <a:rPr lang="en-US" altLang="zh-CN" sz="2400"/>
              <a:t>”</a:t>
            </a:r>
            <a:r>
              <a:rPr sz="2400"/>
              <a:t>、</a:t>
            </a:r>
            <a:r>
              <a:rPr lang="en-US" altLang="zh-CN" sz="2400"/>
              <a:t>“</a:t>
            </a:r>
            <a:r>
              <a:rPr sz="2400"/>
              <a:t>姨太太</a:t>
            </a:r>
            <a:r>
              <a:rPr lang="en-US" altLang="zh-CN" sz="2400"/>
              <a:t>”</a:t>
            </a:r>
            <a:r>
              <a:rPr sz="2400"/>
              <a:t>等，用比喻来形象地说明继承文化遗产时应该有的态度。</a:t>
            </a:r>
            <a:endParaRPr lang="zh-CN" altLang="en-US" sz="24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608973"/>
            <a:ext cx="10852237" cy="5388907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en-US" altLang="zh-CN" sz="2800" b="1"/>
              <a:t>3</a:t>
            </a:r>
            <a:r>
              <a:rPr lang="zh-CN" altLang="en-US" sz="2800" b="1"/>
              <a:t>、从论证效果上区别</a:t>
            </a:r>
            <a:endParaRPr lang="zh-CN" altLang="en-US" sz="2800" b="1"/>
          </a:p>
          <a:p>
            <a:r>
              <a:rPr lang="zh-CN" altLang="en-US" sz="2400" b="1">
                <a:solidFill>
                  <a:srgbClr val="FF0000"/>
                </a:solidFill>
              </a:rPr>
              <a:t>类比论证着重点在说理的逻辑性和严密性。</a:t>
            </a:r>
            <a:r>
              <a:rPr lang="zh-CN" altLang="en-US" sz="2400"/>
              <a:t>如《邹忌讽齐王纳谏》里是通过相同的属性“妻私”、“妾畏”、“客求”和“宫妇私”、“朝臣畏”、“庶民求”的两两相比，令人信服地推论出“王之蔽甚矣”的结论，从而有力地说服了齐王纳谏。因此，类比论证是在严密的说理中使人信服地承认某个道理。</a:t>
            </a:r>
            <a:endParaRPr lang="zh-CN" altLang="en-US" sz="2400"/>
          </a:p>
          <a:p>
            <a:r>
              <a:rPr lang="zh-CN" altLang="en-US" sz="2400" b="1">
                <a:solidFill>
                  <a:srgbClr val="FF0000"/>
                </a:solidFill>
              </a:rPr>
              <a:t>比喻论证却侧重在说理的形象和具体化。</a:t>
            </a:r>
            <a:r>
              <a:rPr lang="zh-CN" altLang="en-US" sz="2400"/>
              <a:t>譬如《谏太宗十思疏》中，文章开头的一段比喻论证的目的在于说明“积累德义对于国家安定的重要性”，由于德义本身比较模糊，可能导致说理较抽象。所以就运用比喻论证，使得说理显得生动、形象，让人易于理解。</a:t>
            </a:r>
            <a:endParaRPr lang="zh-CN" altLang="en-US" sz="24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596900"/>
            <a:ext cx="6930390" cy="699135"/>
          </a:xfrm>
        </p:spPr>
        <p:txBody>
          <a:bodyPr>
            <a:noAutofit/>
          </a:bodyPr>
          <a:lstStyle/>
          <a:p>
            <a:pPr algn="ctr"/>
            <a:r>
              <a:rPr sz="3200">
                <a:solidFill>
                  <a:srgbClr val="FF0000"/>
                </a:solidFill>
                <a:highlight>
                  <a:srgbClr val="FFFF00"/>
                </a:highlight>
              </a:rPr>
              <a:t>补充：领导讲话中的比喻说理</a:t>
            </a:r>
            <a:endParaRPr lang="en-US" altLang="zh-CN" sz="320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296035"/>
            <a:ext cx="6930390" cy="5045075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1. </a:t>
            </a:r>
            <a:r>
              <a:rPr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对党员、干部来说，思想上的滑坡是最严重的</a:t>
            </a:r>
            <a:r>
              <a:rPr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病变</a:t>
            </a:r>
            <a:r>
              <a:rPr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</a:t>
            </a:r>
            <a:r>
              <a:rPr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“总开关”</a:t>
            </a:r>
            <a:r>
              <a:rPr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没拧紧，不能正确处理公私关系，缺乏正确的是非观、义利观、权力观、事业观，各种出轨越界、跑冒滴漏就在所难免了。思想上松一寸，行动上就会散一尺。思想认识问题一时解决了，不等于永远解决。</a:t>
            </a:r>
            <a:r>
              <a:rPr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就像房间需要经常打扫一样，思想上的灰尘也要经常打扫，镜子要经常照，衣冠要随时正，有灰尘就要洗洗澡，出毛病就要治治病。</a:t>
            </a:r>
            <a:endParaRPr sz="28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endParaRPr lang="en-US" altLang="zh-CN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9070" y="3769360"/>
            <a:ext cx="3924300" cy="2571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2720" y="1296035"/>
            <a:ext cx="3930650" cy="212534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952500"/>
            <a:ext cx="6945630" cy="5388610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2</a:t>
            </a:r>
            <a:r>
              <a:rPr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.</a:t>
            </a:r>
            <a:r>
              <a:rPr lang="en-US" altLang="zh-CN" sz="2800">
                <a:sym typeface="+mn-ea"/>
              </a:rPr>
              <a:t> </a:t>
            </a:r>
            <a:r>
              <a:rPr sz="2800">
                <a:sym typeface="+mn-ea"/>
              </a:rPr>
              <a:t>要始终把不忘初心、牢记使命作为必修课、常修课，时常叩问和守护初心，</a:t>
            </a:r>
            <a:r>
              <a:rPr sz="2800">
                <a:solidFill>
                  <a:srgbClr val="FF0000"/>
                </a:solidFill>
                <a:sym typeface="+mn-ea"/>
              </a:rPr>
              <a:t>及时修枝剪叶、补钙壮骨，把牢理想信念“总开关”，</a:t>
            </a:r>
            <a:r>
              <a:rPr sz="2800">
                <a:sym typeface="+mn-ea"/>
              </a:rPr>
              <a:t>在大是大非面前旗帜鲜明，在风浪考验面前无所畏惧，在各种诱惑面前立场坚定，在关键时刻让党信得过、靠得住、能放心。</a:t>
            </a:r>
            <a:endParaRPr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6" name="内容占位符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8580" y="4019550"/>
            <a:ext cx="3946525" cy="21926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4940" y="575945"/>
            <a:ext cx="3419475" cy="328612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952500"/>
            <a:ext cx="6945630" cy="5388610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3. </a:t>
            </a:r>
            <a:r>
              <a:rPr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坚定理想信念，坚守共产党人精神追求，始终是共产党人安身立命的根本。</a:t>
            </a:r>
            <a:r>
              <a:rPr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形象地说，理想信念就是共产党人精神上的“钙”，没有理想信念，理想信念不坚定，精神上就会“缺钙”，就会得“软骨病”。</a:t>
            </a:r>
            <a:r>
              <a:rPr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现实生活中，一些党员、干部出这样那样的问题，说到底是信仰迷茫、精神迷失。</a:t>
            </a:r>
            <a:endParaRPr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5555" y="1252855"/>
            <a:ext cx="4019550" cy="2295525"/>
          </a:xfrm>
          <a:prstGeom prst="rect">
            <a:avLst/>
          </a:prstGeom>
        </p:spPr>
      </p:pic>
      <p:pic>
        <p:nvPicPr>
          <p:cNvPr id="6" name="内容占位符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8580" y="4019550"/>
            <a:ext cx="3946525" cy="2192655"/>
          </a:xfrm>
          <a:prstGeom prst="rect">
            <a:avLst/>
          </a:prstGeom>
        </p:spPr>
      </p:pic>
      <p:pic>
        <p:nvPicPr>
          <p:cNvPr id="7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192000" y="10858500"/>
            <a:ext cx="330200" cy="241300"/>
          </a:xfrm>
          <a:prstGeom prst="cube">
            <a:avLst/>
          </a:prstGeom>
        </p:spPr>
      </p:pic>
    </p:spTree>
    <p:custDataLst>
      <p:tags r:id="rId5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952500"/>
            <a:ext cx="10595610" cy="5388610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4. </a:t>
            </a:r>
            <a:r>
              <a:rPr lang="en-US" altLang="zh-CN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理想信念之火一经点燃，就永远不会熄灭。</a:t>
            </a: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在中央苏区和长征途中，党和红军就是依靠坚定的理想信念和坚强的革命意志，一次次绝境重生，愈挫愈勇，最后取得了胜利，创造了难以置信的奇迹</a:t>
            </a:r>
            <a:r>
              <a:rPr lang="en-US" altLang="zh-CN" sz="2800"/>
              <a:t>。</a:t>
            </a:r>
            <a:endParaRPr lang="en-US" altLang="zh-CN" sz="28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7145" y="3088005"/>
            <a:ext cx="2362200" cy="2828925"/>
          </a:xfrm>
          <a:prstGeom prst="rect">
            <a:avLst/>
          </a:prstGeom>
        </p:spPr>
      </p:pic>
      <p:pic>
        <p:nvPicPr>
          <p:cNvPr id="6" name="内容占位符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3660" y="3087370"/>
            <a:ext cx="3810000" cy="282956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348615"/>
            <a:ext cx="10852150" cy="6203315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5. 回望百年征程，一代代中国共产党人以信仰为旗、以真理为路，在危难中启航，在绝境中抗争，在平凡中奉献，带领中国人民披荆斩棘、勇往奋进，不断从胜利走向新的胜利。放眼历史星空，</a:t>
            </a:r>
            <a:r>
              <a:rPr lang="en-US" altLang="zh-CN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一串串璀璨的名字如簇簇烈焰，如闪闪红星，点亮理想信念的灯塔，</a:t>
            </a: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指引亿万人民劈波斩浪、一往无前，驶向中华民族伟大复兴的光辉彼岸</a:t>
            </a:r>
            <a:r>
              <a:rPr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</a:t>
            </a: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历史已经并将继续证明：他们的信仰永不磨灭，他们的事业永世长存！</a:t>
            </a:r>
            <a:endParaRPr lang="en-US" altLang="zh-CN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7650" y="3422650"/>
            <a:ext cx="4305300" cy="28568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2095" y="3601085"/>
            <a:ext cx="4436110" cy="250063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4170" y="596265"/>
            <a:ext cx="11200765" cy="5665470"/>
          </a:xfrm>
          <a:solidFill>
            <a:schemeClr val="bg1">
              <a:lumMod val="9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sz="4000" b="1">
                <a:solidFill>
                  <a:srgbClr val="002060"/>
                </a:solidFill>
              </a:rPr>
              <a:t>一、比喻论证</a:t>
            </a:r>
            <a:endParaRPr sz="4000" b="1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sz="3600" b="1">
                <a:solidFill>
                  <a:srgbClr val="FF0000"/>
                </a:solidFill>
              </a:rPr>
              <a:t>定义：</a:t>
            </a:r>
            <a:r>
              <a:rPr sz="3200">
                <a:solidFill>
                  <a:srgbClr val="002060"/>
                </a:solidFill>
              </a:rPr>
              <a:t>比喻论证就是</a:t>
            </a:r>
            <a:r>
              <a:rPr sz="32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用人们熟知的事物作比喻</a:t>
            </a:r>
            <a:r>
              <a:rPr sz="3200">
                <a:solidFill>
                  <a:srgbClr val="002060"/>
                </a:solidFill>
              </a:rPr>
              <a:t>来阐释观点的论证方法。</a:t>
            </a:r>
            <a:endParaRPr sz="320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sz="3600" b="1">
                <a:solidFill>
                  <a:srgbClr val="FF0000"/>
                </a:solidFill>
              </a:rPr>
              <a:t>特点：</a:t>
            </a:r>
            <a:r>
              <a:rPr sz="32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类相异，理相同。</a:t>
            </a:r>
            <a:endParaRPr sz="32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  <a:p>
            <a:pPr marL="0" indent="0">
              <a:buNone/>
            </a:pPr>
            <a:r>
              <a:rPr sz="32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sz="3200">
                <a:solidFill>
                  <a:srgbClr val="002060"/>
                </a:solidFill>
                <a:sym typeface="+mn-ea"/>
              </a:rPr>
              <a:t>类相异：涉及到不同的</a:t>
            </a:r>
            <a:r>
              <a:rPr sz="3200">
                <a:solidFill>
                  <a:srgbClr val="002060"/>
                </a:solidFill>
              </a:rPr>
              <a:t>两类事物。</a:t>
            </a:r>
            <a:r>
              <a:rPr sz="3200">
                <a:solidFill>
                  <a:srgbClr val="002060"/>
                </a:solidFill>
                <a:sym typeface="+mn-ea"/>
              </a:rPr>
              <a:t>类相异，才能作比喻。</a:t>
            </a:r>
            <a:endParaRPr sz="320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sz="32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sz="3200">
                <a:solidFill>
                  <a:srgbClr val="002060"/>
                </a:solidFill>
              </a:rPr>
              <a:t>理相同：两类事物之间有相似点，不同于类比论证。</a:t>
            </a:r>
            <a:endParaRPr sz="3200">
              <a:solidFill>
                <a:srgbClr val="002060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idx="14"/>
            <p:custDataLst>
              <p:tags r:id="rId3"/>
            </p:custDataLst>
          </p:nvPr>
        </p:nvSpPr>
        <p:spPr>
          <a:xfrm>
            <a:off x="2199005" y="3764915"/>
            <a:ext cx="7793990" cy="504825"/>
          </a:xfrm>
        </p:spPr>
        <p:txBody>
          <a:bodyPr>
            <a:normAutofit/>
          </a:bodyPr>
          <a:lstStyle/>
          <a:p>
            <a:r>
              <a: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第</a:t>
            </a:r>
            <a:r>
              <a:rPr lang="en-US" altLang="zh-CN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讲 如何进行比喻论证？</a:t>
            </a:r>
            <a:r>
              <a:rPr lang="en-US" altLang="zh-CN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2021.11</a:t>
            </a:r>
            <a:endParaRPr lang="en-US" altLang="zh-CN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idx="1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altLang="zh-CN"/>
              <a:t>THANKS</a:t>
            </a:r>
            <a:endParaRPr lang="en-US" altLang="zh-CN"/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1785" y="974090"/>
            <a:ext cx="11525250" cy="57404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zh-CN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en-US" altLang="zh-CN" sz="2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所以我们要运用脑髓，放出眼光，自己来拿！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譬如罢，我们之中的一个穷青年，因为祖上的阴功（姑且让我这么说说罢），得了一所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大宅子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且不问他是骗来的，抢来的，或合法继承的，或是做了女婿换来的。那么，怎么办呢？我想，首先是不管三七二十一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，“拿来”！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是，如果反对这宅子的旧主人，怕给他的东西染污了，徘徊不敢走进门，是孱头；勃然大怒，放一把火烧光，算是保存自己的清白，则是昏蛋。不过因为原是羡慕这宅子的旧主人的，而这回接受一切，欣欣然的蹩进卧室，大吸剩下的鸦片，那当然更是废物。“拿来主义”者是全不这样的。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他占有，挑选。看见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鱼翅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，并不就抛在路上以显其“平民化”，只要有养料，也和朋友们像萝卜白菜一样的吃掉，只不用它来宴大宾；看见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鸦片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，也不当众摔在茅厕里，以见其彻底革命，只送到药房里去，以供治病之用，却不弄“出售存膏，售完即止”的玄虚。只有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烟枪和烟灯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，虽然形式和印度，波斯，阿剌伯的烟具都不同，确可以算是一种国粹，倘使背着周游世界，一定会有人看，但我想，除了送一点进博物馆之外，其余的是大可以毁掉的了。还有一群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姨太太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，也大以请她们各自走散为是，要不然，“拿来主义”怕未免有些危机。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11785" y="232410"/>
            <a:ext cx="11525885" cy="74168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l"/>
            <a:r>
              <a:rPr lang="zh-CN" altLang="en-US" sz="4000" spc="150">
                <a:solidFill>
                  <a:srgbClr val="002060"/>
                </a:solidFill>
                <a:cs typeface="+mn-cs"/>
              </a:rPr>
              <a:t>二、经典示例分析</a:t>
            </a:r>
            <a:r>
              <a:rPr sz="4000" spc="150">
                <a:solidFill>
                  <a:srgbClr val="002060"/>
                </a:solidFill>
                <a:cs typeface="+mn-cs"/>
              </a:rPr>
              <a:t>：  </a:t>
            </a:r>
            <a:endParaRPr lang="zh-CN" altLang="en-US" sz="3200" spc="150">
              <a:solidFill>
                <a:srgbClr val="002060"/>
              </a:solidFill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900" y="232410"/>
            <a:ext cx="6471920" cy="65468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sz="3200">
                <a:solidFill>
                  <a:srgbClr val="002060"/>
                </a:solidFill>
              </a:rPr>
              <a:t>1、</a:t>
            </a:r>
            <a:r>
              <a:rPr lang="zh-CN" altLang="en-US" sz="3200">
                <a:solidFill>
                  <a:srgbClr val="002060"/>
                </a:solidFill>
              </a:rPr>
              <a:t>《拿来主义》中的比喻论证</a:t>
            </a:r>
            <a:endParaRPr lang="zh-CN" altLang="en-US" sz="3200">
              <a:solidFill>
                <a:srgbClr val="002060"/>
              </a:solidFill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custDataLst>
              <p:tags r:id="rId3"/>
            </p:custDataLst>
          </p:nvPr>
        </p:nvGraphicFramePr>
        <p:xfrm>
          <a:off x="241300" y="913765"/>
          <a:ext cx="8636000" cy="41052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1190"/>
                <a:gridCol w="2073275"/>
                <a:gridCol w="2560320"/>
                <a:gridCol w="2101215"/>
              </a:tblGrid>
              <a:tr h="61785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rgbClr val="FF0000"/>
                          </a:solidFill>
                        </a:rPr>
                        <a:t>喻体</a:t>
                      </a:r>
                      <a:endParaRPr lang="zh-CN" altLang="en-US" sz="280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本体</a:t>
                      </a:r>
                      <a:endParaRPr lang="zh-CN" altLang="en-US" sz="28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rgbClr val="FF0000"/>
                          </a:solidFill>
                        </a:rPr>
                        <a:t>观点</a:t>
                      </a:r>
                      <a:endParaRPr lang="zh-CN" altLang="en-US" sz="280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rgbClr val="FF0000"/>
                          </a:solidFill>
                        </a:rPr>
                        <a:t>论证效果</a:t>
                      </a:r>
                      <a:endParaRPr lang="zh-CN" altLang="en-US" sz="280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141668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rgbClr val="002060"/>
                          </a:solidFill>
                        </a:rPr>
                        <a:t>一所大宅子</a:t>
                      </a:r>
                      <a:endParaRPr lang="zh-CN" altLang="en-US" sz="200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文化遗产</a:t>
                      </a:r>
                      <a:endParaRPr lang="zh-CN" altLang="en-US" sz="20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我们要运用脑髓，</a:t>
                      </a:r>
                      <a:endParaRPr lang="zh-CN" altLang="en-US" sz="2000" b="1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放出眼光，</a:t>
                      </a:r>
                      <a:endParaRPr lang="zh-CN" altLang="en-US" sz="2000" b="1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自己来拿！</a:t>
                      </a:r>
                      <a:endParaRPr lang="zh-CN" altLang="en-US" sz="2000" b="1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  <a:sym typeface="+mn-ea"/>
                      </a:endParaRPr>
                    </a:p>
                  </a:txBody>
                  <a:tcPr anchor="ctr"/>
                </a:tc>
                <a:tc rowSpan="4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002060"/>
                          </a:solidFill>
                        </a:rPr>
                        <a:t>生动形象，</a:t>
                      </a:r>
                      <a:endParaRPr lang="zh-CN" altLang="en-US" sz="2000" b="1">
                        <a:solidFill>
                          <a:srgbClr val="002060"/>
                        </a:solidFill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002060"/>
                          </a:solidFill>
                        </a:rPr>
                        <a:t>深入浅出。</a:t>
                      </a:r>
                      <a:endParaRPr lang="zh-CN" altLang="en-US" sz="2000" b="1">
                        <a:solidFill>
                          <a:srgbClr val="002060"/>
                        </a:solidFill>
                      </a:endParaRPr>
                    </a:p>
                    <a:p>
                      <a:pPr algn="ctr">
                        <a:buNone/>
                      </a:pPr>
                      <a:endParaRPr lang="zh-CN" altLang="en-US" sz="2000" b="1">
                        <a:solidFill>
                          <a:srgbClr val="002060"/>
                        </a:solidFill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002060"/>
                          </a:solidFill>
                        </a:rPr>
                        <a:t>化抽象为具体，</a:t>
                      </a:r>
                      <a:endParaRPr lang="zh-CN" altLang="en-US" sz="2000" b="1">
                        <a:solidFill>
                          <a:srgbClr val="002060"/>
                        </a:solidFill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002060"/>
                          </a:solidFill>
                        </a:rPr>
                        <a:t>更具感染力。</a:t>
                      </a:r>
                      <a:endParaRPr lang="zh-CN" altLang="en-US" sz="2000" b="1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</a:tr>
              <a:tr h="54483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rgbClr val="002060"/>
                          </a:solidFill>
                        </a:rPr>
                        <a:t>鱼翅</a:t>
                      </a:r>
                      <a:endParaRPr lang="zh-CN" altLang="en-US" sz="200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遗产中的精华</a:t>
                      </a:r>
                      <a:endParaRPr lang="zh-CN" altLang="en-US" sz="20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rgbClr val="002060"/>
                          </a:solidFill>
                        </a:rPr>
                        <a:t>直接拿来</a:t>
                      </a:r>
                      <a:endParaRPr lang="zh-CN" altLang="en-US" sz="200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 vMerge="1">
                  <a:txBody>
                    <a:bodyPr vert="horz" wrap="square"/>
                    <a:lstStyle/>
                    <a:p/>
                  </a:txBody>
                  <a:tcPr anchor="ctr"/>
                </a:tc>
              </a:tr>
              <a:tr h="54483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rgbClr val="002060"/>
                          </a:solidFill>
                        </a:rPr>
                        <a:t>鸦片</a:t>
                      </a:r>
                      <a:endParaRPr lang="zh-CN" altLang="en-US" sz="200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精华、糟粕兼有</a:t>
                      </a:r>
                      <a:endParaRPr lang="zh-CN" altLang="en-US" sz="20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rgbClr val="002060"/>
                          </a:solidFill>
                        </a:rPr>
                        <a:t>仔细鉴别</a:t>
                      </a:r>
                      <a:endParaRPr lang="zh-CN" altLang="en-US" sz="200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 vMerge="1">
                  <a:txBody>
                    <a:bodyPr vert="horz" wrap="square"/>
                    <a:lstStyle/>
                    <a:p/>
                  </a:txBody>
                  <a:tcPr anchor="ctr"/>
                </a:tc>
              </a:tr>
              <a:tr h="98107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rgbClr val="002060"/>
                          </a:solidFill>
                        </a:rPr>
                        <a:t>烟灯、烟枪</a:t>
                      </a:r>
                      <a:endParaRPr lang="zh-CN" altLang="en-US" sz="2000">
                        <a:solidFill>
                          <a:srgbClr val="002060"/>
                        </a:solidFill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rgbClr val="002060"/>
                          </a:solidFill>
                        </a:rPr>
                        <a:t>姨太太</a:t>
                      </a:r>
                      <a:endParaRPr lang="zh-CN" altLang="en-US" sz="200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遗产中的糟粕</a:t>
                      </a:r>
                      <a:endParaRPr lang="zh-CN" altLang="en-US" sz="20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rgbClr val="002060"/>
                          </a:solidFill>
                        </a:rPr>
                        <a:t>果断抛弃</a:t>
                      </a:r>
                      <a:endParaRPr lang="zh-CN" altLang="en-US" sz="200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 vMerge="1">
                  <a:txBody>
                    <a:bodyPr vert="horz" wrap="square"/>
                    <a:lstStyle/>
                    <a:p/>
                  </a:txBody>
                  <a:tcPr anchor="ctr"/>
                </a:tc>
              </a:tr>
            </a:tbl>
          </a:graphicData>
        </a:graphic>
      </p:graphicFrame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7100" y="1574165"/>
            <a:ext cx="3512185" cy="344487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900" y="4810760"/>
            <a:ext cx="2378075" cy="189039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82385" y="5057775"/>
            <a:ext cx="2942590" cy="168211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20975" y="4909820"/>
            <a:ext cx="2597150" cy="194818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1" name="矩形 10"/>
          <p:cNvSpPr/>
          <p:nvPr/>
        </p:nvSpPr>
        <p:spPr>
          <a:xfrm>
            <a:off x="1311910" y="6055995"/>
            <a:ext cx="1097280" cy="6451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6">
                        <a:lumMod val="110000"/>
                        <a:satMod val="105000"/>
                        <a:tint val="67000"/>
                      </a:schemeClr>
                    </a:gs>
                    <a:gs pos="50000">
                      <a:schemeClr val="accent6">
                        <a:lumMod val="105000"/>
                        <a:satMod val="103000"/>
                        <a:tint val="73000"/>
                      </a:schemeClr>
                    </a:gs>
                    <a:gs pos="100000">
                      <a:schemeClr val="accent6">
                        <a:lumMod val="105000"/>
                        <a:satMod val="109000"/>
                        <a:tint val="81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600">
                <a:solidFill>
                  <a:schemeClr val="tx1"/>
                </a:solidFill>
                <a:effectLst/>
              </a:rPr>
              <a:t>鱼翅</a:t>
            </a:r>
            <a:endParaRPr lang="zh-CN" altLang="en-US" sz="3600">
              <a:solidFill>
                <a:schemeClr val="tx1"/>
              </a:solidFill>
              <a:effectLst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25635" y="4077970"/>
            <a:ext cx="1554480" cy="6451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6">
                        <a:lumMod val="110000"/>
                        <a:satMod val="105000"/>
                        <a:tint val="67000"/>
                      </a:schemeClr>
                    </a:gs>
                    <a:gs pos="50000">
                      <a:schemeClr val="accent6">
                        <a:lumMod val="105000"/>
                        <a:satMod val="103000"/>
                        <a:tint val="73000"/>
                      </a:schemeClr>
                    </a:gs>
                    <a:gs pos="100000">
                      <a:schemeClr val="accent6">
                        <a:lumMod val="105000"/>
                        <a:satMod val="109000"/>
                        <a:tint val="81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600">
                <a:solidFill>
                  <a:schemeClr val="tx1"/>
                </a:solidFill>
                <a:effectLst/>
              </a:rPr>
              <a:t>大宅子</a:t>
            </a:r>
            <a:endParaRPr lang="zh-CN" altLang="en-US" sz="3600">
              <a:solidFill>
                <a:schemeClr val="tx1"/>
              </a:solidFill>
              <a:effectLst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18125" y="6055995"/>
            <a:ext cx="1097280" cy="6451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6">
                        <a:lumMod val="110000"/>
                        <a:satMod val="105000"/>
                        <a:tint val="67000"/>
                      </a:schemeClr>
                    </a:gs>
                    <a:gs pos="50000">
                      <a:schemeClr val="accent6">
                        <a:lumMod val="105000"/>
                        <a:satMod val="103000"/>
                        <a:tint val="73000"/>
                      </a:schemeClr>
                    </a:gs>
                    <a:gs pos="100000">
                      <a:schemeClr val="accent6">
                        <a:lumMod val="105000"/>
                        <a:satMod val="109000"/>
                        <a:tint val="81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600">
                <a:solidFill>
                  <a:schemeClr val="tx1"/>
                </a:solidFill>
                <a:effectLst/>
              </a:rPr>
              <a:t>鸦片</a:t>
            </a:r>
            <a:endParaRPr lang="zh-CN" altLang="en-US" sz="3600">
              <a:solidFill>
                <a:schemeClr val="tx1"/>
              </a:solidFill>
              <a:effectLst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428355" y="6055995"/>
            <a:ext cx="1097280" cy="6451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6">
                        <a:lumMod val="110000"/>
                        <a:satMod val="105000"/>
                        <a:tint val="67000"/>
                      </a:schemeClr>
                    </a:gs>
                    <a:gs pos="50000">
                      <a:schemeClr val="accent6">
                        <a:lumMod val="105000"/>
                        <a:satMod val="103000"/>
                        <a:tint val="73000"/>
                      </a:schemeClr>
                    </a:gs>
                    <a:gs pos="100000">
                      <a:schemeClr val="accent6">
                        <a:lumMod val="105000"/>
                        <a:satMod val="109000"/>
                        <a:tint val="81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600">
                <a:solidFill>
                  <a:schemeClr val="tx1"/>
                </a:solidFill>
                <a:effectLst/>
              </a:rPr>
              <a:t>烟枪</a:t>
            </a:r>
            <a:endParaRPr lang="zh-CN" altLang="en-US" sz="3600">
              <a:solidFill>
                <a:schemeClr val="tx1"/>
              </a:solidFill>
              <a:effectLst/>
            </a:endParaRP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1785" y="193675"/>
            <a:ext cx="11525250" cy="637032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endParaRPr lang="en-US" altLang="zh-CN" sz="2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青，取之于蓝，而青于蓝；冰，水为之，而寒于水</a:t>
            </a:r>
            <a:r>
              <a:rPr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en-US" altLang="zh-CN" sz="2000" b="1">
                <a:solidFill>
                  <a:srgbClr val="00206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【荀子首先以靛青和蓼蓝、冰和水之间的变化来设喻，阐述求学的人通过学习都能不断发展进步的道理。】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木直中绳，</a:t>
            </a:r>
            <a:r>
              <a:rPr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輮以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为轮，其曲中规。虽有槁暴，不复挺者，輮使之然也。</a:t>
            </a:r>
            <a:r>
              <a:rPr lang="en-US" altLang="zh-CN" sz="2000" b="1">
                <a:solidFill>
                  <a:srgbClr val="00206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【然后又以车轮的制作为喻，阐明学习给人带来的改变是实用的、积极的、持久的，甚至是永恒的。】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故木受绳则直，金就砺则利，君子博学而日参省乎己，则知明而行无过矣。</a:t>
            </a:r>
            <a:r>
              <a:rPr lang="en-US" altLang="zh-CN" sz="2000" b="1">
                <a:solidFill>
                  <a:srgbClr val="00206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</a:t>
            </a:r>
            <a:r>
              <a:rPr sz="2000" b="1">
                <a:solidFill>
                  <a:srgbClr val="00206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最后以木料凭借墨绳得以取直和兵器通过磨砺变得锋利为喻，引出君子广泛学习、多加反省就能够智慧明达、减少过失的道理。本段的比喻论证，化抽象为具体，变繁琐为简洁，具有说服力和感染力。】</a:t>
            </a:r>
            <a:endParaRPr sz="2000" b="1">
              <a:solidFill>
                <a:srgbClr val="00206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altLang="zh-CN" sz="2000" b="1">
              <a:solidFill>
                <a:srgbClr val="00206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11785" y="193675"/>
            <a:ext cx="5741035" cy="54229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l"/>
            <a:r>
              <a:rPr lang="en-US" altLang="zh-CN" sz="3200">
                <a:solidFill>
                  <a:srgbClr val="002060"/>
                </a:solidFill>
              </a:rPr>
              <a:t>2</a:t>
            </a:r>
            <a:r>
              <a:rPr sz="3200">
                <a:solidFill>
                  <a:srgbClr val="002060"/>
                </a:solidFill>
              </a:rPr>
              <a:t>、</a:t>
            </a:r>
            <a:r>
              <a:rPr lang="zh-CN" altLang="en-US" sz="3200">
                <a:solidFill>
                  <a:srgbClr val="002060"/>
                </a:solidFill>
              </a:rPr>
              <a:t>《劝学》中的比喻论证</a:t>
            </a:r>
            <a:endParaRPr lang="zh-CN" altLang="en-US" sz="3200">
              <a:solidFill>
                <a:srgbClr val="002060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6875" y="1184910"/>
            <a:ext cx="6916420" cy="4488815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endParaRPr lang="en-US" altLang="zh-CN" sz="2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臣闻求木之长者，必固其根本；欲流之远者，必浚其泉源；思国之安者，必积其德义。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sz="2000" b="1">
                <a:solidFill>
                  <a:srgbClr val="00206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</a:t>
            </a:r>
            <a:r>
              <a:rPr lang="en-US" altLang="zh-CN" sz="2000" b="1">
                <a:solidFill>
                  <a:srgbClr val="00206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作者先举出“求木之长者，必固其根；欲流之远者，必浚其泉源”两组比喻，从而引出了“思国之安者，必积其德义”</a:t>
            </a:r>
            <a:r>
              <a:rPr sz="2000" b="1">
                <a:solidFill>
                  <a:srgbClr val="00206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的道理</a:t>
            </a:r>
            <a:r>
              <a:rPr lang="en-US" altLang="zh-CN" sz="2000" b="1">
                <a:solidFill>
                  <a:srgbClr val="00206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</a:t>
            </a:r>
            <a:r>
              <a:rPr sz="2000" b="1">
                <a:solidFill>
                  <a:srgbClr val="00206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变抽象的说教为生动的说理，如此娓娓道来，使对方愿意倾听和接受。】</a:t>
            </a:r>
            <a:endParaRPr sz="2000" b="1">
              <a:solidFill>
                <a:srgbClr val="00206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96875" y="643255"/>
            <a:ext cx="6916420" cy="541655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l"/>
            <a:r>
              <a:rPr lang="en-US" altLang="zh-CN" sz="3200">
                <a:solidFill>
                  <a:srgbClr val="002060"/>
                </a:solidFill>
              </a:rPr>
              <a:t>3</a:t>
            </a:r>
            <a:r>
              <a:rPr lang="zh-CN" altLang="en-US" sz="3200">
                <a:solidFill>
                  <a:srgbClr val="002060"/>
                </a:solidFill>
              </a:rPr>
              <a:t>《谏太宗十思疏》中的比喻论证</a:t>
            </a:r>
            <a:endParaRPr lang="zh-CN" altLang="en-US" sz="3200">
              <a:solidFill>
                <a:srgbClr val="00206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313295" y="1301750"/>
            <a:ext cx="4394835" cy="391033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380" y="533400"/>
            <a:ext cx="11191240" cy="1001395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l"/>
            <a:r>
              <a:rPr sz="4000" spc="150">
                <a:solidFill>
                  <a:srgbClr val="002060"/>
                </a:solidFill>
                <a:cs typeface="+mn-cs"/>
              </a:rPr>
              <a:t>三、时评文章中的比喻论证</a:t>
            </a:r>
            <a:endParaRPr sz="4000" spc="150">
              <a:solidFill>
                <a:srgbClr val="002060"/>
              </a:solidFill>
              <a:cs typeface="+mn-cs"/>
            </a:endParaRP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359410" y="1534795"/>
            <a:ext cx="5923915" cy="41967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101600" tIns="0" rIns="82550" bIns="0" rtlCol="0">
            <a:normAutofit lnSpcReduction="20000"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sz="24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示例</a:t>
            </a:r>
            <a:r>
              <a:rPr lang="en-US" altLang="zh-CN" sz="24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1</a:t>
            </a:r>
            <a:r>
              <a:rPr sz="24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：</a:t>
            </a:r>
            <a:endParaRPr sz="2400" b="1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24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大江大河的“中流砥柱”，一旦有惊涛骇浪袭来，就越发巍然挺立，展现平波镇浪的巨大力量。</a:t>
            </a:r>
            <a:r>
              <a:rPr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一个国家在攻坚克难的关键时刻，主心骨越是坚强有力，就越能凝聚风雨无阻的力量。</a:t>
            </a:r>
            <a:endParaRPr sz="24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 algn="r">
              <a:buNone/>
            </a:pPr>
            <a:r>
              <a:rPr sz="24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【把</a:t>
            </a:r>
            <a:r>
              <a:rPr lang="en-US" altLang="zh-CN" sz="24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国家的主心骨</a:t>
            </a:r>
            <a:r>
              <a:rPr lang="en-US" altLang="zh-CN" sz="24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比作</a:t>
            </a:r>
            <a:r>
              <a:rPr lang="en-US" altLang="zh-CN" sz="24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大江大河的中流砥柱</a:t>
            </a:r>
            <a:r>
              <a:rPr lang="en-US" altLang="zh-CN" sz="24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，比喻说理，生动形象。】</a:t>
            </a:r>
            <a:endParaRPr sz="2400" b="1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marL="0" algn="l">
              <a:buClrTx/>
              <a:buSzTx/>
              <a:buNone/>
            </a:pPr>
            <a:r>
              <a:rPr sz="24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</a:t>
            </a:r>
            <a:endParaRPr sz="2400" b="1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455" y="1852930"/>
            <a:ext cx="4676775" cy="37528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5955" y="765175"/>
            <a:ext cx="6412865" cy="5388610"/>
          </a:xfr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 lnSpcReduction="10000"/>
          </a:bodyPr>
          <a:lstStyle/>
          <a:p>
            <a:pPr marL="0" algn="l">
              <a:buClrTx/>
              <a:buSzTx/>
              <a:buNone/>
            </a:pPr>
            <a:r>
              <a:rPr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示例</a:t>
            </a:r>
            <a:r>
              <a:rPr lang="en-US" alt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2</a:t>
            </a:r>
            <a:r>
              <a:rPr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：</a:t>
            </a:r>
            <a:endParaRPr sz="2800" b="1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marL="0" algn="l">
              <a:buClrTx/>
              <a:buSzTx/>
              <a:buNone/>
            </a:pPr>
            <a:r>
              <a:rPr sz="30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　</a:t>
            </a:r>
            <a:r>
              <a:rPr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有阴影的地方，必定有光。</a:t>
            </a:r>
            <a:r>
              <a:rPr sz="30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新冠肺炎疫情，是人类在迈入21世纪第三个十年之际，共同面临的又一场大考。在这场严峻考验中，人们看到了挺立风雨的坚强脊梁，看到了共克时艰的磅礴力量，看到了休戚与共的责任担当。</a:t>
            </a:r>
            <a:endParaRPr sz="30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>
              <a:buClrTx/>
              <a:buSzTx/>
              <a:buNone/>
            </a:pPr>
            <a:r>
              <a:rPr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【把“严峻考验中的坚强脊梁、磅礴力量和责任担当”比作“阴影中的光”，比喻引出道理，自然贴切。】</a:t>
            </a:r>
            <a:endParaRPr sz="2800" b="1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endParaRPr lang="zh-CN" altLang="en-US" sz="2800" b="1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7590" y="765175"/>
            <a:ext cx="4131945" cy="27597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7625" y="3708400"/>
            <a:ext cx="3571875" cy="27051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580390"/>
            <a:ext cx="6857365" cy="5760720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70000"/>
          </a:bodyPr>
          <a:lstStyle/>
          <a:p>
            <a:pPr marL="0" indent="0">
              <a:buNone/>
            </a:pPr>
            <a:r>
              <a:rPr sz="47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示例</a:t>
            </a:r>
            <a:r>
              <a:rPr lang="en-US" altLang="zh-CN" sz="47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3</a:t>
            </a:r>
            <a:r>
              <a:rPr sz="47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：</a:t>
            </a:r>
            <a:endParaRPr sz="4700" b="1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en-US" altLang="zh-CN"/>
              <a:t>    </a:t>
            </a:r>
            <a:r>
              <a:rPr lang="zh-CN" altLang="en-US" sz="36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曾听过这样一个故事，有两根竹子，一根做成了竹笛，一根做成了晾衣竿。晾衣竿很不服气，问竹笛：“我们明明长在同一座山，凭什么我现在天天风吹日晒，一文不值，而你却被仔细珍藏，价值不菲呢？”竹子回答说：“因为你只挨了一刀，而我却经历过精打细磨。”</a:t>
            </a:r>
            <a:endParaRPr lang="zh-CN" altLang="en-US" sz="36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buNone/>
            </a:pPr>
            <a:r>
              <a:rPr sz="36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这是一个简单的故事，却给人意味深长的启示：玉不琢，不成器；人不学，不知道。</a:t>
            </a:r>
            <a:endParaRPr lang="zh-CN" altLang="en-US" sz="36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buNone/>
            </a:pPr>
            <a:endParaRPr lang="en-US" altLang="zh-CN" sz="36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29610" y="580390"/>
            <a:ext cx="42976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通过小故事来讲道理</a:t>
            </a:r>
            <a:endParaRPr lang="zh-CN" altLang="en-US" sz="3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3100" y="3432810"/>
            <a:ext cx="2964815" cy="32086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0345" y="336550"/>
            <a:ext cx="3869690" cy="298259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SUBTYPE" val="h"/>
  <p:tag name="KSO_WM_UNIT_TYPE" val="i"/>
</p:tagLst>
</file>

<file path=ppt/tags/tag14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5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2"/>
  <p:tag name="KSO_WM_UNIT_INDEX" val="2"/>
  <p:tag name="KSO_WM_UNIT_LAYERLEVEL" val="1"/>
  <p:tag name="KSO_WM_UNIT_SUBTYPE" val="h"/>
  <p:tag name="KSO_WM_UNIT_TYPE" val="i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SUBTYPE" val="h"/>
  <p:tag name="KSO_WM_UNIT_TYPE" val="i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SUBTYPE" val="h"/>
  <p:tag name="KSO_WM_UNIT_TYPE" val="i"/>
</p:tagLst>
</file>

<file path=ppt/tags/tag18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SUBTYPE" val="h"/>
  <p:tag name="KSO_WM_UNIT_TYPE" val="i"/>
</p:tagLst>
</file>

<file path=ppt/tags/tag19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0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0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20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1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7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7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375"/>
  <p:tag name="KSO_WM_TEMPLATE_MASTER_THUMB_INDEX" val="12"/>
  <p:tag name="KSO_WM_TEMPLATE_MASTER_TYPE" val="1"/>
  <p:tag name="KSO_WM_TEMPLATE_SUBCATEGORY" val="0"/>
  <p:tag name="KSO_WM_TEMPLATE_THUMBS_INDEX" val="1、4、7、9、12、15、16、18、19、20、21、24、28、32、35、36、37"/>
</p:tagLst>
</file>

<file path=ppt/tags/tag217.xml><?xml version="1.0" encoding="utf-8"?>
<p:tagLst xmlns:p="http://schemas.openxmlformats.org/presentationml/2006/main">
  <p:tag name="KSO_WM_BEAUTIFY_FLAG" val="#wm#"/>
  <p:tag name="KSO_WM_SLIDE_BACKGROUND_TYPE" val="belt"/>
  <p:tag name="KSO_WM_TAG_VERSION" val="1.0"/>
  <p:tag name="KSO_WM_TEMPLATE_CATEGORY" val="custom"/>
  <p:tag name="KSO_WM_TEMPLATE_INDEX" val="20205375"/>
  <p:tag name="KSO_WM_UNIT_COMPATIBLE" val="0"/>
  <p:tag name="KSO_WM_UNIT_DIAGRAM_ISNUMVISUAL" val="0"/>
  <p:tag name="KSO_WM_UNIT_DIAGRAM_ISREFERUNIT" val="0"/>
  <p:tag name="KSO_WM_UNIT_HIGHLIGHT" val="0"/>
  <p:tag name="KSO_WM_UNIT_ID" val="custom20205375_17*i*1"/>
  <p:tag name="KSO_WM_UNIT_INDEX" val="1"/>
  <p:tag name="KSO_WM_UNIT_LAYERLEVEL" val="1"/>
  <p:tag name="KSO_WM_UNIT_TYPE" val="i"/>
</p:tagLst>
</file>

<file path=ppt/tags/tag218.xml><?xml version="1.0" encoding="utf-8"?>
<p:tagLst xmlns:p="http://schemas.openxmlformats.org/presentationml/2006/main">
  <p:tag name="KSO_WM_BEAUTIFY_FLAG" val="#wm#"/>
  <p:tag name="KSO_WM_SLIDE_BACKGROUND_TYPE" val="belt"/>
  <p:tag name="KSO_WM_TAG_VERSION" val="1.0"/>
  <p:tag name="KSO_WM_TEMPLATE_CATEGORY" val="custom"/>
  <p:tag name="KSO_WM_TEMPLATE_INDEX" val="20205375"/>
  <p:tag name="KSO_WM_UNIT_COMPATIBLE" val="0"/>
  <p:tag name="KSO_WM_UNIT_DIAGRAM_ISNUMVISUAL" val="0"/>
  <p:tag name="KSO_WM_UNIT_DIAGRAM_ISREFERUNIT" val="0"/>
  <p:tag name="KSO_WM_UNIT_HIGHLIGHT" val="0"/>
  <p:tag name="KSO_WM_UNIT_ID" val="custom20205375_17*i*3"/>
  <p:tag name="KSO_WM_UNIT_INDEX" val="3"/>
  <p:tag name="KSO_WM_UNIT_LAYERLEVEL" val="1"/>
  <p:tag name="KSO_WM_UNIT_TYPE" val="i"/>
</p:tagLst>
</file>

<file path=ppt/tags/tag219.xml><?xml version="1.0" encoding="utf-8"?>
<p:tagLst xmlns:p="http://schemas.openxmlformats.org/presentationml/2006/main">
  <p:tag name="KSO_WM_BEAUTIFY_FLAG" val="#wm#"/>
  <p:tag name="KSO_WM_SLIDE_BACKGROUND_TYPE" val="belt"/>
  <p:tag name="KSO_WM_TAG_VERSION" val="1.0"/>
  <p:tag name="KSO_WM_TEMPLATE_CATEGORY" val="custom"/>
  <p:tag name="KSO_WM_TEMPLATE_INDEX" val="20205375"/>
  <p:tag name="KSO_WM_UNIT_COMPATIBLE" val="0"/>
  <p:tag name="KSO_WM_UNIT_DIAGRAM_ISNUMVISUAL" val="0"/>
  <p:tag name="KSO_WM_UNIT_DIAGRAM_ISREFERUNIT" val="0"/>
  <p:tag name="KSO_WM_UNIT_HIGHLIGHT" val="0"/>
  <p:tag name="KSO_WM_UNIT_ID" val="custom20205375_17*i*4"/>
  <p:tag name="KSO_WM_UNIT_INDEX" val="4"/>
  <p:tag name="KSO_WM_UNIT_LAYERLEVEL" val="1"/>
  <p:tag name="KSO_WM_UNIT_TYPE" val="i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75"/>
  <p:tag name="KSO_WM_UNIT_COMPATIBLE" val="0"/>
  <p:tag name="KSO_WM_UNIT_DIAGRAM_ISNUMVISUAL" val="0"/>
  <p:tag name="KSO_WM_UNIT_DIAGRAM_ISREFERUNIT" val="0"/>
  <p:tag name="KSO_WM_UNIT_HIGHLIGHT" val="0"/>
  <p:tag name="KSO_WM_UNIT_ID" val="custom2020537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简约工作汇报"/>
  <p:tag name="KSO_WM_UNIT_TYPE" val="a"/>
  <p:tag name="KSO_WM_UNIT_VALUE" val="8"/>
</p:tagLst>
</file>

<file path=ppt/tags/tag221.xml><?xml version="1.0" encoding="utf-8"?>
<p:tagLst xmlns:p="http://schemas.openxmlformats.org/presentationml/2006/main">
  <p:tag name="KSO_WM_BEAUTIFY_FLAG" val="#wm#"/>
  <p:tag name="KSO_WM_SLIDE_BACKGROUND" val="[&quot;general&quot;,&quot;belt&quot;]"/>
  <p:tag name="KSO_WM_SLIDE_ID" val="custom20205375_17"/>
  <p:tag name="KSO_WM_SLIDE_INDEX" val="17"/>
  <p:tag name="KSO_WM_SLIDE_ITEM_CNT" val="0"/>
  <p:tag name="KSO_WM_SLIDE_LAYOUT" val="f_g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,&quot;right&quot;:0.0,&quot;bottom&quot;:0.0,&quot;leftAbs&quot;:false,&quot;topAbs&quot;:false,&quot;rightAbs&quot;:false,&quot;bottomAbs&quot;:false}]}"/>
  <p:tag name="KSO_WM_SLIDE_POSITION" val="0*0"/>
  <p:tag name="KSO_WM_SLIDE_RATIO" val="1.777778"/>
  <p:tag name="KSO_WM_SLIDE_SIZE" val="960*540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375"/>
  <p:tag name="KSO_WM_TEMPLATE_MASTER_TYPE" val="1"/>
  <p:tag name="KSO_WM_TEMPLATE_SUBCATEGORY" val="0"/>
</p:tagLst>
</file>

<file path=ppt/tags/tag222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0"/>
</p:tagLst>
</file>

<file path=ppt/tags/tag223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0"/>
</p:tagLst>
</file>

<file path=ppt/tags/tag224.xml><?xml version="1.0" encoding="utf-8"?>
<p:tagLst xmlns:p="http://schemas.openxmlformats.org/presentationml/2006/main">
  <p:tag name="KSO_WM_UNIT_TABLE_BEAUTIFY" val="smartTable{c4bf5010-bd63-4c13-ab86-4b83b131d031}"/>
  <p:tag name="TABLE_ENDDRAG_ORIGIN_RECT" val="679*323"/>
  <p:tag name="TABLE_ENDDRAG_RECT" val="19*71*679*323"/>
</p:tagLst>
</file>

<file path=ppt/tags/tag225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0"/>
</p:tagLst>
</file>

<file path=ppt/tags/tag226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0"/>
</p:tagLst>
</file>

<file path=ppt/tags/tag227.xml><?xml version="1.0" encoding="utf-8"?>
<p:tagLst xmlns:p="http://schemas.openxmlformats.org/presentationml/2006/main">
  <p:tag name="KSO_WM_UNIT_PLACING_PICTURE_USER_VIEWPORT" val="{&quot;height&quot;:5685,&quot;width&quot;:6390}"/>
</p:tagLst>
</file>

<file path=ppt/tags/tag228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0"/>
</p:tagLst>
</file>

<file path=ppt/tags/tag229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0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0"/>
</p:tagLst>
</file>

<file path=ppt/tags/tag231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0"/>
</p:tagLst>
</file>

<file path=ppt/tags/tag232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0"/>
</p:tagLst>
</file>

<file path=ppt/tags/tag233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0"/>
</p:tagLst>
</file>

<file path=ppt/tags/tag234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0"/>
</p:tagLst>
</file>

<file path=ppt/tags/tag235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0"/>
</p:tagLst>
</file>

<file path=ppt/tags/tag236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0"/>
</p:tagLst>
</file>

<file path=ppt/tags/tag237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0"/>
</p:tagLst>
</file>

<file path=ppt/tags/tag238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0"/>
</p:tagLst>
</file>

<file path=ppt/tags/tag239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0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0"/>
</p:tagLst>
</file>

<file path=ppt/tags/tag241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0"/>
</p:tagLst>
</file>

<file path=ppt/tags/tag24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75"/>
  <p:tag name="KSO_WM_UNIT_COMPATIBLE" val="0"/>
  <p:tag name="KSO_WM_UNIT_DIAGRAM_ISNUMVISUAL" val="0"/>
  <p:tag name="KSO_WM_UNIT_DIAGRAM_ISREFERUNIT" val="0"/>
  <p:tag name="KSO_WM_UNIT_HIGHLIGHT" val="0"/>
  <p:tag name="KSO_WM_UNIT_ID" val="custom20205375_37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YPE" val="b"/>
  <p:tag name="KSO_WM_UNIT_VALUE" val="25"/>
</p:tagLst>
</file>

<file path=ppt/tags/tag24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75"/>
  <p:tag name="KSO_WM_UNIT_COMPATIBLE" val="0"/>
  <p:tag name="KSO_WM_UNIT_DIAGRAM_ISNUMVISUAL" val="0"/>
  <p:tag name="KSO_WM_UNIT_DIAGRAM_ISREFERUNIT" val="0"/>
  <p:tag name="KSO_WM_UNIT_HIGHLIGHT" val="0"/>
  <p:tag name="KSO_WM_UNIT_ID" val="custom20205375_37*a*1"/>
  <p:tag name="KSO_WM_UNIT_INDEX" val="1"/>
  <p:tag name="KSO_WM_UNIT_ISCONTENTSTITLE" val="0"/>
  <p:tag name="KSO_WM_UNIT_ISNUMDGMTITLE" val="0"/>
  <p:tag name="KSO_WM_UNIT_LAYERLEVEL" val="1"/>
  <p:tag name="KSO_WM_UNIT_NOCLEAR" val="1"/>
  <p:tag name="KSO_WM_UNIT_PRESET_TEXT" val="THANKS"/>
  <p:tag name="KSO_WM_UNIT_TYPE" val="a"/>
  <p:tag name="KSO_WM_UNIT_VALUE" val="6"/>
</p:tagLst>
</file>

<file path=ppt/tags/tag244.xml><?xml version="1.0" encoding="utf-8"?>
<p:tagLst xmlns:p="http://schemas.openxmlformats.org/presentationml/2006/main">
  <p:tag name="KSO_WM_BEAUTIFY_FLAG" val="#wm#"/>
  <p:tag name="KSO_WM_SLIDE_ID" val="custom20205375_37"/>
  <p:tag name="KSO_WM_SLIDE_INDEX" val="37"/>
  <p:tag name="KSO_WM_SLIDE_ITEM_CNT" val="0"/>
  <p:tag name="KSO_WM_SLIDE_LAYOUT" val="a_b"/>
  <p:tag name="KSO_WM_SLIDE_LAYOUT_CNT" val="1_1"/>
  <p:tag name="KSO_WM_SLIDE_SUBTYPE" val="pureTxt"/>
  <p:tag name="KSO_WM_SLIDE_TYPE" val="endPage"/>
  <p:tag name="KSO_WM_TAG_VERSION" val="1.0"/>
  <p:tag name="KSO_WM_TEMPLATE_CATEGORY" val="custom"/>
  <p:tag name="KSO_WM_TEMPLATE_COLOR_TYPE" val="1"/>
  <p:tag name="KSO_WM_TEMPLATE_INDEX" val="20205375"/>
  <p:tag name="KSO_WM_TEMPLATE_MASTER_TYPE" val="1"/>
  <p:tag name="KSO_WM_TEMPLATE_SUBCATEGORY" val="0"/>
</p:tagLst>
</file>

<file path=ppt/tags/tag24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030307">
      <a:dk1>
        <a:sysClr val="windowText" lastClr="000000"/>
      </a:dk1>
      <a:lt1>
        <a:sysClr val="window" lastClr="FFFFFF"/>
      </a:lt1>
      <a:dk2>
        <a:srgbClr val="F9FBFB"/>
      </a:dk2>
      <a:lt2>
        <a:srgbClr val="FFFFFF"/>
      </a:lt2>
      <a:accent1>
        <a:srgbClr val="B4C7CE"/>
      </a:accent1>
      <a:accent2>
        <a:srgbClr val="BCC8CC"/>
      </a:accent2>
      <a:accent3>
        <a:srgbClr val="C4C9CA"/>
      </a:accent3>
      <a:accent4>
        <a:srgbClr val="CDC9C9"/>
      </a:accent4>
      <a:accent5>
        <a:srgbClr val="D5CAC7"/>
      </a:accent5>
      <a:accent6>
        <a:srgbClr val="DDCBC5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57</Paragraphs>
  <Slides>20</Slides>
  <Notes>3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baseType="lpstr" size="31">
      <vt:lpstr>Arial</vt:lpstr>
      <vt:lpstr>微软雅黑</vt:lpstr>
      <vt:lpstr>Wingdings</vt:lpstr>
      <vt:lpstr>汉仪旗黑-85S</vt:lpstr>
      <vt:lpstr>Calibri Light</vt:lpstr>
      <vt:lpstr>Calibri</vt:lpstr>
      <vt:lpstr>楷体</vt:lpstr>
      <vt:lpstr>宋体</vt:lpstr>
      <vt:lpstr>仿宋</vt:lpstr>
      <vt:lpstr>华文楷体</vt:lpstr>
      <vt:lpstr>Office 主题​​</vt:lpstr>
      <vt:lpstr>PowerPoint Presentation</vt:lpstr>
      <vt:lpstr>PowerPoint Presentation</vt:lpstr>
      <vt:lpstr>二、经典示例分析：  </vt:lpstr>
      <vt:lpstr>1、《拿来主义》中的比喻论证</vt:lpstr>
      <vt:lpstr>2、《劝学》中的比喻论证</vt:lpstr>
      <vt:lpstr>3《谏太宗十思疏》中的比喻论证</vt:lpstr>
      <vt:lpstr>三、时评文章中的比喻论证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补充：领导讲话中的比喻说理</vt:lpstr>
      <vt:lpstr>PowerPoint Presentation</vt:lpstr>
      <vt:lpstr>PowerPoint Presentation</vt:lpstr>
      <vt:lpstr>PowerPoint Presentation</vt:lpstr>
      <vt:lpstr>PowerPoint Presentation</vt:lpstr>
      <vt:lpstr>THANKS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2021-11-15T09:35:34.198</cp:lastPrinted>
  <dcterms:created xsi:type="dcterms:W3CDTF">2021-11-15T09:35:34Z</dcterms:created>
  <dcterms:modified xsi:type="dcterms:W3CDTF">2021-11-15T01:35:35Z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