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8"/>
  </p:notesMasterIdLst>
  <p:sldIdLst>
    <p:sldId id="406" r:id="rId5"/>
    <p:sldId id="408" r:id="rId6"/>
    <p:sldId id="412" r:id="rId7"/>
    <p:sldId id="414" r:id="rId8"/>
    <p:sldId id="417" r:id="rId9"/>
    <p:sldId id="418" r:id="rId10"/>
    <p:sldId id="419" r:id="rId11"/>
    <p:sldId id="420" r:id="rId12"/>
    <p:sldId id="447" r:id="rId13"/>
    <p:sldId id="448" r:id="rId14"/>
    <p:sldId id="450" r:id="rId15"/>
    <p:sldId id="451" r:id="rId16"/>
    <p:sldId id="452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3333FF"/>
    <a:srgbClr val="FF0000"/>
    <a:srgbClr val="FFFF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45"/>
    <p:restoredTop sz="94660"/>
  </p:normalViewPr>
  <p:slideViewPr>
    <p:cSldViewPr showGuides="1">
      <p:cViewPr varScale="1">
        <p:scale>
          <a:sx n="87" d="100"/>
          <a:sy n="87" d="100"/>
        </p:scale>
        <p:origin x="-1098" y="-84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en-US" altLang="x-none" sz="1200" strike="noStrike" noProof="1" dirty="0"/>
          </a:p>
        </p:txBody>
      </p:sp>
      <p:sp>
        <p:nvSpPr>
          <p:cNvPr id="6147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en-US" altLang="x-none" sz="1200" strike="noStrike" noProof="1" dirty="0"/>
          </a:p>
        </p:txBody>
      </p:sp>
      <p:sp>
        <p:nvSpPr>
          <p:cNvPr id="6148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0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en-US" altLang="x-none" sz="1200" strike="noStrike" noProof="1" dirty="0"/>
          </a:p>
        </p:txBody>
      </p:sp>
      <p:sp>
        <p:nvSpPr>
          <p:cNvPr id="6151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x-none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Rectangle 3"/>
          <p:cNvSpPr>
            <a:spLocks noGrp="1" noRot="1"/>
          </p:cNvSpPr>
          <p:nvPr>
            <p:ph type="body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Rectangle 4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101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4102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5123" name="组合 5122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5124" name="Freeform 4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5" name="Freeform 5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6" name="Freeform 6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7" name="Freeform 7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8" name="Freeform 8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9" name="Freeform 9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0" name="Freeform 10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1" name="Freeform 11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2" name="Freeform 12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3" name="Freeform 13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4" name="Freeform 14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5" name="Freeform 15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6" name="Freeform 16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37" name="组合 5136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5138" name="Rectangle 18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Freeform 19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0" name="Freeform 20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1" name="Freeform 21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2" name="Freeform 22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6" name="Freeform 26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7" name="Freeform 27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49" name="Rectangle 29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Rectangle 30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Freeform 31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2" name="Freeform 32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5" name="Freeform 35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Freeform 36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Freeform 37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Freeform 38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Freeform 39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Freeform 40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Rectangle 41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62" name="Rectangle 42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63" name="Freeform 43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Freeform 44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Freeform 45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Freeform 46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Freeform 47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Freeform 48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Freeform 49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Freeform 50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Freeform 51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Freeform 52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Rectangle 53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74" name="Rectangle 54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75" name="Freeform 55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6" name="Freeform 56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Freeform 57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Freeform 58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Freeform 59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Freeform 60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Freeform 61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Freeform 62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Freeform 63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Freeform 64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Rectangle 65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86" name="Rectangle 66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87" name="Freeform 67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Freeform 68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9" name="Freeform 69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Freeform 70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Freeform 71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Freeform 72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Freeform 73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Freeform 74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Freeform 75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Freeform 76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Rectangle 77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98" name="Rectangle 78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99" name="Freeform 79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Freeform 80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Freeform 81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2" name="Freeform 82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Freeform 83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Freeform 84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Freeform 85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Freeform 86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Freeform 87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Freeform 88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Rectangle 89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10" name="Rectangle 90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11" name="Freeform 91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Freeform 92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Freeform 93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Freeform 94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5" name="Freeform 95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Freeform 96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Freeform 97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Freeform 98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Freeform 99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Freeform 100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Rectangle 101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2" name="Rectangle 102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3" name="Freeform 103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Freeform 104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Freeform 105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Freeform 106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Freeform 107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" name="Freeform 108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9" name="Freeform 109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Freeform 110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Freeform 111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Freeform 112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Rectangle 113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34" name="Rectangle 114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35" name="Freeform 115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Freeform 116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Freeform 117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Freeform 118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Freeform 119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0" name="Freeform 120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1" name="Freeform 121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Freeform 122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Freeform 123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Freeform 124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Rectangle 125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6" name="Rectangle 126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7" name="Freeform 127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Freeform 128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Freeform 129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Freeform 130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Freeform 131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2" name="Freeform 132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3" name="Freeform 133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Freeform 134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Freeform 135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Freeform 136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Rectangle 137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8" name="Rectangle 138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9" name="Freeform 139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Freeform 140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Freeform 141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Freeform 142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4" name="Freeform 144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5" name="Freeform 145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Freeform 146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Freeform 147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Rectangle 149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0" name="Rectangle 150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1" name="Freeform 151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Freeform 152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Freeform 153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Freeform 154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Freeform 155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6" name="Freeform 156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7" name="Freeform 157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Freeform 158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Freeform 159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Freeform 160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Rectangle 161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82" name="Freeform 162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283" name="组合 5282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5284" name="Freeform 169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Freeform 170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Freeform 171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Freeform 172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8" name="Freeform 173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9" name="Freeform 174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Freeform 175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Freeform 176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Freeform 177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Freeform 178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Freeform 179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Freeform 180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Freeform 181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297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298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299" name="Rectangle 164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300" name="Rectangle 16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>
              <a:latin typeface="Arial" panose="020B0604020202020204" pitchFamily="34" charset="0"/>
            </a:endParaRPr>
          </a:p>
        </p:txBody>
      </p:sp>
      <p:sp>
        <p:nvSpPr>
          <p:cNvPr id="5301" name="Rectangle 16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x-none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x-none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/>
          <p:nvPr/>
        </p:nvSpPr>
        <p:spPr>
          <a:xfrm>
            <a:off x="5148263" y="2636838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fontAlgn="base"/>
            <a:endParaRPr lang="zh-CN" altLang="en-US" sz="48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3491" name="Rectangle 3"/>
          <p:cNvSpPr/>
          <p:nvPr/>
        </p:nvSpPr>
        <p:spPr>
          <a:xfrm>
            <a:off x="1835150" y="0"/>
            <a:ext cx="4451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fontAlgn="base"/>
            <a:r>
              <a:rPr lang="zh-CN" altLang="en-US" sz="4800" b="1" strike="noStrike" noProof="1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  <a:cs typeface="+mn-cs"/>
              </a:rPr>
              <a:t>（二）补充对联</a:t>
            </a:r>
            <a:endParaRPr lang="zh-CN" altLang="en-US" sz="4800" b="1" strike="noStrike" noProof="1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3795" name="Text Box 4"/>
          <p:cNvSpPr txBox="1"/>
          <p:nvPr/>
        </p:nvSpPr>
        <p:spPr>
          <a:xfrm>
            <a:off x="0" y="981075"/>
            <a:ext cx="9144000" cy="2436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44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、填写缺字联：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　                         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活到老，学到老，老不服老。</a:t>
            </a:r>
            <a:br>
              <a:rPr lang="zh-CN" altLang="en-US" sz="4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4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画亦精，字亦精，</a:t>
            </a:r>
            <a:r>
              <a:rPr lang="zh-CN" altLang="en-US" sz="4400" b="1" u="sng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r>
              <a:rPr lang="zh-CN" altLang="en-US" sz="4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4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5076825" y="2565400"/>
            <a:ext cx="30257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精益求精</a:t>
            </a:r>
            <a:endParaRPr lang="zh-CN" altLang="en-US" sz="4800" b="1" noProof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3797" name="Text Box 6"/>
          <p:cNvSpPr txBox="1"/>
          <p:nvPr/>
        </p:nvSpPr>
        <p:spPr>
          <a:xfrm>
            <a:off x="179388" y="3284538"/>
            <a:ext cx="8675687" cy="3292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44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２、根据课文内容，将对偶句补充完整。 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　</a:t>
            </a:r>
            <a:r>
              <a:rPr lang="zh-CN" altLang="en-US" sz="4000" b="1" u="sng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　　　　　</a:t>
            </a:r>
            <a:r>
              <a:rPr lang="zh-CN" altLang="en-US" sz="4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欧阳修</a:t>
            </a:r>
            <a:r>
              <a:rPr lang="zh-CN" altLang="en-US" sz="4000" b="1" u="sng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　　　　　</a:t>
            </a:r>
            <a:r>
              <a:rPr lang="zh-CN" altLang="en-US" sz="40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40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　</a:t>
            </a:r>
            <a:r>
              <a:rPr lang="zh-CN" altLang="en-US" sz="4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岳阳楼上范仲淹作文寄情 。</a:t>
            </a:r>
            <a:endParaRPr lang="zh-CN" altLang="en-US" sz="48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3495" name="Text Box 7"/>
          <p:cNvSpPr txBox="1"/>
          <p:nvPr/>
        </p:nvSpPr>
        <p:spPr>
          <a:xfrm>
            <a:off x="642938" y="4724400"/>
            <a:ext cx="27051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醉翁亭中</a:t>
            </a:r>
            <a:r>
              <a:rPr lang="zh-CN" altLang="en-US" sz="4400" b="1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lang="zh-CN" altLang="en-US" sz="4400" b="1" noProof="1" dirty="0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3799" name="Text Box 8"/>
          <p:cNvSpPr txBox="1"/>
          <p:nvPr/>
        </p:nvSpPr>
        <p:spPr>
          <a:xfrm>
            <a:off x="5219700" y="4868863"/>
            <a:ext cx="2376488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7" name="Text Box 9"/>
          <p:cNvSpPr txBox="1"/>
          <p:nvPr/>
        </p:nvSpPr>
        <p:spPr>
          <a:xfrm>
            <a:off x="5072063" y="4714875"/>
            <a:ext cx="28543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与民同乐 </a:t>
            </a:r>
            <a:endParaRPr lang="zh-CN" altLang="en-US" sz="4800" b="1" dirty="0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63495" grpId="0"/>
      <p:bldP spid="634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90113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 anchor="ctr"/>
          <a:p>
            <a:r>
              <a:rPr lang="zh-CN" altLang="en-US" dirty="0"/>
              <a:t> 二、根据材料写对联。</a:t>
            </a:r>
            <a:endParaRPr lang="zh-CN" altLang="en-US" dirty="0"/>
          </a:p>
        </p:txBody>
      </p:sp>
      <p:sp>
        <p:nvSpPr>
          <p:cNvPr id="43010" name="文本占位符 90114"/>
          <p:cNvSpPr>
            <a:spLocks noGrp="1"/>
          </p:cNvSpPr>
          <p:nvPr>
            <p:ph idx="1"/>
          </p:nvPr>
        </p:nvSpPr>
        <p:spPr>
          <a:xfrm>
            <a:off x="0" y="908050"/>
            <a:ext cx="9036050" cy="5218113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、运用相关知识，把下列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短语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组合成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两副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悼念周恩来总理的挽联。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难报恩来  生为国家   耿耿忠心昭日月  何堪魂去  青史千秋  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功同五岳  寸草春晖   德同湖海  洋洋正气结丰碑  死为人民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、下面是一副赞颂诸葛亮的对联，其下联的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句序、结构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已被打乱，请根据所给出的上联进行适当的调整。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上联：一生惟谨慎，七擒南渡，六出北征，何期五丈崩摧，九代志能遵教授；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下联内容（已被打乱）：八阵名成，两川福被，十倍荷褒荣，三分功定属元勋，所合精锐四方。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下联调整为：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7" name="文本框 90116"/>
          <p:cNvSpPr txBox="1"/>
          <p:nvPr/>
        </p:nvSpPr>
        <p:spPr>
          <a:xfrm>
            <a:off x="1547813" y="1844675"/>
            <a:ext cx="7489825" cy="13731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①生为国家，死为人民，耿耿忠心昭日月；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功同五岳，德同湖海，洋洋正气结丰碑。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②青史千秋，何堪魂去；寸草春晖，难报恩来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118" name="文本框 90117"/>
          <p:cNvSpPr txBox="1"/>
          <p:nvPr/>
        </p:nvSpPr>
        <p:spPr>
          <a:xfrm>
            <a:off x="1654175" y="5911850"/>
            <a:ext cx="7489825" cy="946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十倍荷褒荣，八阵名成，两川福被，所合四方精锐，三分功定属元勋。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  <p:bldP spid="901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9216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447088" cy="765175"/>
          </a:xfrm>
        </p:spPr>
        <p:txBody>
          <a:bodyPr anchor="ctr"/>
          <a:p>
            <a:pPr algn="l"/>
            <a:r>
              <a:rPr lang="en-US" altLang="zh-CN" sz="3600" b="1"/>
              <a:t>3</a:t>
            </a:r>
            <a:r>
              <a:rPr lang="zh-CN" altLang="en-US" sz="3600" b="1" dirty="0"/>
              <a:t>．请运用相关知识，把下列短语组合成一副赞颂我国南宋一著名诗人的对联。</a:t>
            </a:r>
            <a:endParaRPr lang="zh-CN" altLang="en-US" sz="3600" b="1" dirty="0"/>
          </a:p>
        </p:txBody>
      </p:sp>
      <p:sp>
        <p:nvSpPr>
          <p:cNvPr id="44034" name="文本占位符 92162"/>
          <p:cNvSpPr>
            <a:spLocks noGrp="1"/>
          </p:cNvSpPr>
          <p:nvPr>
            <p:ph idx="1"/>
          </p:nvPr>
        </p:nvSpPr>
        <p:spPr>
          <a:xfrm>
            <a:off x="0" y="1989138"/>
            <a:ext cx="9036050" cy="4137025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池馆重新接草堂    宦游西蜀    烟尘誓扫还金阙    志复中原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诗继少陵          派开南宋    更入清风明月      高吟铁马铜驼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4" name="文本框 92163"/>
          <p:cNvSpPr txBox="1"/>
          <p:nvPr/>
        </p:nvSpPr>
        <p:spPr>
          <a:xfrm>
            <a:off x="971550" y="3860800"/>
            <a:ext cx="7705725" cy="20415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宦游西蜀，志复中原，高吟铁马铜驼，烟尘誓扫还金阙；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诗继少陵，派开南宋，更入清风明月，池馆重新接草堂。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93185"/>
          <p:cNvSpPr>
            <a:spLocks noGrp="1"/>
          </p:cNvSpPr>
          <p:nvPr>
            <p:ph type="title"/>
          </p:nvPr>
        </p:nvSpPr>
        <p:spPr>
          <a:xfrm>
            <a:off x="179388" y="0"/>
            <a:ext cx="8589962" cy="620713"/>
          </a:xfrm>
        </p:spPr>
        <p:txBody>
          <a:bodyPr anchor="ctr"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．用对联形式为下列新闻拟一则标题。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8" name="文本占位符 93186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949950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    新华社香港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日电 中国奥运金牌选手代表团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日结束了为期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天的访港活动，他们在香港市民的欢送下离开香港，前往澳门访问。迎候在码头的数百名澳门居民以鲜花、欢呼和激动的心情，热烈欢迎健儿的来访，澳门特区行政长官何厚铧等到澳门外港码头迎接。奥运金牌选手访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天来，在全港市民中留下了极为深刻、美好的印象。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日上午，香港上环港澳码头门口聚集了许多市民，他们高举“中国的英雄”“中国人的骄傲”“预祝中国奥运健儿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2008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再创佳绩”等字样的横幅，热情欢送奥运金牌选手。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    到澳门时，等候在那儿的人群爆发出热烈的欢呼声。当刘翔、田亮、郭晶晶等名星运动员走到近前时，人们争相拍照，闪光灯亮成一片，人们情不自禁地欢呼，表达了与金牌健儿重逢的喜悦。根据安排，代表团将在澳门活动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天。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1763713" y="6165850"/>
            <a:ext cx="7380287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香港欢送金牌选手；澳门喜迎体坛精英。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占位符 94210"/>
          <p:cNvSpPr>
            <a:spLocks noGrp="1"/>
          </p:cNvSpPr>
          <p:nvPr>
            <p:ph idx="1"/>
          </p:nvPr>
        </p:nvSpPr>
        <p:spPr>
          <a:xfrm>
            <a:off x="457200" y="333375"/>
            <a:ext cx="8362950" cy="3600450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、教师节到了，沐浴着深深师恩的你一定有很多话要对老师说，请你拟一副对联唱出心中最美的对老师的赞歌。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．在雅典奥运会上，我国体育健儿不惧强手，奋勇拼搏，取得了金牌总数位居第二的历史性突破。请你据此拟一副对联。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．请你从“勤学”“立志”等词语中任选取一个作为话题，撰写一副对联。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179388" y="4005263"/>
            <a:ext cx="8713787" cy="25288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、脉脉深情似春晖育桃李；耿耿丹心如烛光照春秋。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、凯歌高奏龙腾雅典；捷报频传狮醒东方。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．勤学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识遍天下字；读尽人间书。 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立志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海到无边天作岸，山登绝顶我为峰。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2" descr="底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709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Rectangle 3"/>
          <p:cNvSpPr/>
          <p:nvPr/>
        </p:nvSpPr>
        <p:spPr>
          <a:xfrm>
            <a:off x="611188" y="836613"/>
            <a:ext cx="8280400" cy="4972050"/>
          </a:xfrm>
          <a:prstGeom prst="rect">
            <a:avLst/>
          </a:prstGeom>
          <a:noFill/>
          <a:ln w="381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indent="266700" fontAlgn="base"/>
            <a:r>
              <a:rPr lang="en-US" altLang="x-none" sz="4400" b="1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x-none" sz="4400" b="1" strike="noStrike" noProof="1">
                <a:latin typeface="隶书" pitchFamily="49" charset="-122"/>
                <a:ea typeface="隶书" pitchFamily="49" charset="-122"/>
                <a:cs typeface="+mn-cs"/>
              </a:rPr>
              <a:t>4.</a:t>
            </a:r>
            <a:r>
              <a:rPr lang="zh-CN" altLang="en-US" sz="4400" b="1" strike="noStrike" noProof="1" dirty="0">
                <a:latin typeface="隶书" pitchFamily="49" charset="-122"/>
                <a:ea typeface="隶书" pitchFamily="49" charset="-122"/>
                <a:cs typeface="+mn-cs"/>
              </a:rPr>
              <a:t>下面是某餐馆门上贴的对联。请你运用</a:t>
            </a:r>
            <a:r>
              <a:rPr lang="en-US" altLang="zh-CN" sz="4400" b="1" strike="noStrike" noProof="1">
                <a:solidFill>
                  <a:srgbClr val="003300"/>
                </a:solidFill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lang="zh-CN" altLang="en-US" sz="4400" b="1" strike="noStrike" noProof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  <a:cs typeface="+mn-cs"/>
              </a:rPr>
              <a:t>锄禾</a:t>
            </a:r>
            <a:r>
              <a:rPr lang="en-US" altLang="zh-CN" sz="4400" b="1" strike="noStrike" noProof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r>
              <a:rPr lang="zh-CN" altLang="en-US" sz="4400" b="1" strike="noStrike" noProof="1" dirty="0">
                <a:latin typeface="隶书" pitchFamily="49" charset="-122"/>
                <a:ea typeface="隶书" pitchFamily="49" charset="-122"/>
                <a:cs typeface="+mn-cs"/>
              </a:rPr>
              <a:t>诗的有关词句，将上联补充完整。</a:t>
            </a:r>
            <a:endParaRPr lang="zh-CN" altLang="en-US" sz="4400" b="1" strike="noStrike" noProof="1" dirty="0">
              <a:latin typeface="隶书" pitchFamily="49" charset="-122"/>
              <a:ea typeface="隶书" pitchFamily="49" charset="-122"/>
            </a:endParaRPr>
          </a:p>
          <a:p>
            <a:pPr indent="266700" fontAlgn="base"/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上联</a:t>
            </a:r>
            <a:r>
              <a:rPr lang="zh-CN" altLang="en-US" sz="4400" b="1" strike="noStrike" noProof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+mn-cs"/>
              </a:rPr>
              <a:t>：</a:t>
            </a:r>
            <a:r>
              <a:rPr lang="zh-CN" altLang="en-US" sz="4400" b="1" u="sng" strike="noStrike" noProof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+mn-cs"/>
              </a:rPr>
              <a:t>                   </a:t>
            </a:r>
            <a:r>
              <a:rPr lang="zh-CN" altLang="en-US" sz="4400" b="1" strike="noStrike" noProof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+mn-cs"/>
              </a:rPr>
              <a:t>，</a:t>
            </a:r>
            <a:endParaRPr lang="zh-CN" altLang="en-US" sz="4400" b="1" strike="noStrike" noProof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indent="266700" fontAlgn="base"/>
            <a:r>
              <a:rPr lang="zh-CN" altLang="en-US" sz="4400" b="1" strike="noStrike" noProof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+mn-cs"/>
              </a:rPr>
              <a:t>      </a:t>
            </a:r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弃之可惜；</a:t>
            </a: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indent="266700" fontAlgn="base"/>
            <a:r>
              <a:rPr lang="zh-CN" altLang="en-US" sz="4400" b="1" strike="noStrike" noProof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  <a:cs typeface="+mn-cs"/>
              </a:rPr>
              <a:t>下联：</a:t>
            </a:r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杯里酒口口都香甜，</a:t>
            </a: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indent="266700" fontAlgn="base"/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     量力而行</a:t>
            </a:r>
            <a:r>
              <a:rPr lang="zh-CN" altLang="en-US" sz="5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endParaRPr lang="zh-CN" altLang="en-US" sz="5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5540" name="Rectangle 4"/>
          <p:cNvSpPr/>
          <p:nvPr/>
        </p:nvSpPr>
        <p:spPr>
          <a:xfrm>
            <a:off x="2627313" y="2781300"/>
            <a:ext cx="5341938" cy="8239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base"/>
            <a:r>
              <a:rPr lang="zh-CN" altLang="en-US" sz="4800" b="1" strike="noStrike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盘中餐粒粒皆辛苦</a:t>
            </a:r>
            <a:r>
              <a:rPr lang="zh-CN" altLang="en-US" sz="4000" b="1" strike="noStrike" noProof="1" dirty="0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lang="zh-CN" altLang="en-US" sz="4000" b="1" strike="noStrike" noProof="1" dirty="0">
              <a:solidFill>
                <a:srgbClr val="99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 Box 2"/>
          <p:cNvSpPr txBox="1"/>
          <p:nvPr/>
        </p:nvSpPr>
        <p:spPr>
          <a:xfrm>
            <a:off x="395288" y="333375"/>
            <a:ext cx="8353425" cy="6124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x-none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对联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寻亲</a:t>
            </a: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4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下面本是四副完整的对联，但是失散了，请你用线段把它们联接起来，使之重新变得完整。</a:t>
            </a:r>
            <a:br>
              <a:rPr lang="zh-CN" altLang="en-US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x-none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．时雨点红桃千树   </a:t>
            </a:r>
            <a:r>
              <a:rPr lang="en-US" altLang="x-none" sz="32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．山静无人水自流</a:t>
            </a:r>
            <a:b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en-US" altLang="x-none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．亭闲有竹春常在   </a:t>
            </a:r>
            <a:r>
              <a:rPr lang="en-US" altLang="x-none" sz="3200" b="1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．春风吹绿柳万枝</a:t>
            </a:r>
            <a:br>
              <a:rPr lang="zh-CN" altLang="en-US" sz="32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en-US" altLang="x-none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．无意东风花半露   </a:t>
            </a:r>
            <a:r>
              <a:rPr lang="en-US" altLang="x-none" sz="3200" b="1">
                <a:solidFill>
                  <a:srgbClr val="F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rgbClr val="F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．夜市千灯照碧云</a:t>
            </a:r>
            <a:br>
              <a:rPr lang="zh-CN" altLang="en-US" sz="3200" b="1" dirty="0">
                <a:solidFill>
                  <a:srgbClr val="F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en-US" altLang="x-none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．晴空一镜悬明月   </a:t>
            </a:r>
            <a:r>
              <a:rPr lang="en-US" altLang="x-none" sz="3200" b="1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．有闲春色燕双飞</a:t>
            </a:r>
            <a:endParaRPr lang="zh-CN" altLang="en-US" sz="3600" dirty="0">
              <a:solidFill>
                <a:srgbClr val="000066"/>
              </a:solidFill>
              <a:latin typeface="ˎ̥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 Box 2"/>
          <p:cNvSpPr txBox="1"/>
          <p:nvPr/>
        </p:nvSpPr>
        <p:spPr>
          <a:xfrm>
            <a:off x="395288" y="765175"/>
            <a:ext cx="8318500" cy="447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b="1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南京名园瞻园中有一副对联，其下联的句序、结构已被打乱，请根据所给出的上联进行适当的调整。</a:t>
            </a:r>
            <a:endParaRPr lang="zh-CN" altLang="en-US" sz="3200" b="1" dirty="0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上联：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大江东去，浪淘尽千古英雄，问楼外青山，山外白云，何处是唐宫汉阙？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下联的内容（已被打乱）：</a:t>
            </a:r>
            <a:endParaRPr lang="zh-CN" altLang="en-US" sz="3200" b="1" dirty="0"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红雨树边，小苑西回，一庭佳丽莺唤起，看池边绿树，此间有尧天舜日。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下联调整为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683" name="Text Box 3"/>
          <p:cNvSpPr txBox="1"/>
          <p:nvPr/>
        </p:nvSpPr>
        <p:spPr>
          <a:xfrm>
            <a:off x="611188" y="5157788"/>
            <a:ext cx="82438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小苑西回，莺唤起一庭佳丽，看池边绿树，树边红雨，此间有舜日尧天。 </a:t>
            </a:r>
            <a:endParaRPr lang="zh-CN" altLang="en-US" sz="3200" b="1" noProof="1" dirty="0">
              <a:solidFill>
                <a:srgbClr val="FC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2" descr="背景模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9387" y="-134937"/>
            <a:ext cx="9323387" cy="699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3"/>
          <p:cNvSpPr txBox="1"/>
          <p:nvPr/>
        </p:nvSpPr>
        <p:spPr>
          <a:xfrm>
            <a:off x="0" y="476250"/>
            <a:ext cx="8675688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四、根据对联内容，猜出所写的地名。 </a:t>
            </a:r>
            <a:b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x-none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、翁去八百年，醉乡犹在；</a:t>
            </a:r>
            <a:b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　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山行六七里，亭影不孤。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x-none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Text Box 4"/>
          <p:cNvSpPr txBox="1"/>
          <p:nvPr/>
        </p:nvSpPr>
        <p:spPr>
          <a:xfrm>
            <a:off x="0" y="2205038"/>
            <a:ext cx="88931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、栏杆外滚滚波涛，任千古英雄，挽不住大江东去；　 窗户间堂堂日月，尽四时凭眺，几曾见黄鹤西来。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Text Box 5"/>
          <p:cNvSpPr txBox="1"/>
          <p:nvPr/>
        </p:nvSpPr>
        <p:spPr>
          <a:xfrm>
            <a:off x="0" y="3933825"/>
            <a:ext cx="88931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x-none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、说甚神仙，看千年石洞开时，城郭人民还是耕田凿井；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阅成古今，听半夜金鸡叫醒，兴亡秦汉都归流水桃花。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6227763" y="1412875"/>
            <a:ext cx="3090862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（滁州醉翁亭）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x-none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11" name="Text Box 7"/>
          <p:cNvSpPr txBox="1"/>
          <p:nvPr/>
        </p:nvSpPr>
        <p:spPr>
          <a:xfrm>
            <a:off x="6443663" y="3284538"/>
            <a:ext cx="2449512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武汉黄鹤楼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x-none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12" name="Text Box 8"/>
          <p:cNvSpPr txBox="1"/>
          <p:nvPr/>
        </p:nvSpPr>
        <p:spPr>
          <a:xfrm>
            <a:off x="6927850" y="5072063"/>
            <a:ext cx="125571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桃花源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x-none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11" grpId="0"/>
      <p:bldP spid="727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 descr="背景模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Text Box 3"/>
          <p:cNvSpPr txBox="1"/>
          <p:nvPr/>
        </p:nvSpPr>
        <p:spPr>
          <a:xfrm>
            <a:off x="250825" y="549275"/>
            <a:ext cx="8353425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二、根据对联内容，猜出所写的人物。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x-none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971550" y="1268413"/>
            <a:ext cx="7561263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世上疮痍诗中圣哲，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民间疾苦笔底波澜。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6" name="Text Box 5"/>
          <p:cNvSpPr txBox="1"/>
          <p:nvPr/>
        </p:nvSpPr>
        <p:spPr>
          <a:xfrm>
            <a:off x="1042988" y="2781300"/>
            <a:ext cx="3889375" cy="1630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四面湖山归眼底</a:t>
            </a:r>
            <a:r>
              <a:rPr lang="en-US" altLang="x-none" sz="3600" b="1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endParaRPr lang="en-US" altLang="x-none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万家忧乐到心头。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1835150" y="4076700"/>
            <a:ext cx="604837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犹留正气参天地；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永剩丹心照古今。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5" name="Text Box 7"/>
          <p:cNvSpPr txBox="1"/>
          <p:nvPr/>
        </p:nvSpPr>
        <p:spPr>
          <a:xfrm>
            <a:off x="5724525" y="1773238"/>
            <a:ext cx="1792288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（杜 甫）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6" name="Text Box 8"/>
          <p:cNvSpPr txBox="1"/>
          <p:nvPr/>
        </p:nvSpPr>
        <p:spPr>
          <a:xfrm>
            <a:off x="5508625" y="3284538"/>
            <a:ext cx="20415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（范仲淹）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737" name="Text Box 9"/>
          <p:cNvSpPr txBox="1"/>
          <p:nvPr/>
        </p:nvSpPr>
        <p:spPr>
          <a:xfrm>
            <a:off x="6280150" y="4816475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（文天祥）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2" descr="背景模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Text Box 3"/>
          <p:cNvSpPr txBox="1"/>
          <p:nvPr/>
        </p:nvSpPr>
        <p:spPr>
          <a:xfrm>
            <a:off x="323850" y="2565400"/>
            <a:ext cx="7848600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大明湖畔，趵突泉边，故居在垂杨深处；                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漱玉集中，金石录里，文采有后主遗风。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Text Box 4"/>
          <p:cNvSpPr txBox="1"/>
          <p:nvPr/>
        </p:nvSpPr>
        <p:spPr>
          <a:xfrm>
            <a:off x="684213" y="836613"/>
            <a:ext cx="59039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刚正不阿留得正气冲霄汉 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幽愁发愤著成信史照尘寰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7" name="Text Box 6"/>
          <p:cNvSpPr txBox="1"/>
          <p:nvPr/>
        </p:nvSpPr>
        <p:spPr>
          <a:xfrm>
            <a:off x="6300788" y="1341438"/>
            <a:ext cx="17287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8" name="Text Box 7"/>
          <p:cNvSpPr txBox="1"/>
          <p:nvPr/>
        </p:nvSpPr>
        <p:spPr>
          <a:xfrm rot="-10800000" flipV="1">
            <a:off x="6948488" y="3789363"/>
            <a:ext cx="20145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李清照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9" name="Text Box 8"/>
          <p:cNvSpPr txBox="1"/>
          <p:nvPr/>
        </p:nvSpPr>
        <p:spPr>
          <a:xfrm>
            <a:off x="7308850" y="551656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李白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3" name="Text Box 9"/>
          <p:cNvSpPr txBox="1"/>
          <p:nvPr/>
        </p:nvSpPr>
        <p:spPr>
          <a:xfrm>
            <a:off x="1619250" y="4437063"/>
            <a:ext cx="597693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千古诗才，蓬莱文章建安骨；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一身傲骨，青莲居士谪仙人。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  <p:bldP spid="747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背景模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71450"/>
            <a:ext cx="9144000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3"/>
          <p:cNvSpPr txBox="1"/>
          <p:nvPr/>
        </p:nvSpPr>
        <p:spPr>
          <a:xfrm>
            <a:off x="250825" y="549275"/>
            <a:ext cx="5257800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写鬼写妖高人一等，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刺贪刺虐入骨三分。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x-none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Text Box 4"/>
          <p:cNvSpPr txBox="1"/>
          <p:nvPr/>
        </p:nvSpPr>
        <p:spPr>
          <a:xfrm>
            <a:off x="971550" y="1268413"/>
            <a:ext cx="75612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4" name="Text Box 5"/>
          <p:cNvSpPr txBox="1"/>
          <p:nvPr/>
        </p:nvSpPr>
        <p:spPr>
          <a:xfrm>
            <a:off x="323850" y="2060575"/>
            <a:ext cx="79930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译著尚未成书，惊闻殒星，中国何人领呐喊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先生已经作古，痛忆旧雨，文坛从此感彷徨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5" name="Text Box 6"/>
          <p:cNvSpPr txBox="1"/>
          <p:nvPr/>
        </p:nvSpPr>
        <p:spPr>
          <a:xfrm>
            <a:off x="1116013" y="4005263"/>
            <a:ext cx="67691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3" name="Text Box 7"/>
          <p:cNvSpPr txBox="1"/>
          <p:nvPr/>
        </p:nvSpPr>
        <p:spPr>
          <a:xfrm>
            <a:off x="5651500" y="981075"/>
            <a:ext cx="2224088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（蒲松龄）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Text Box 8"/>
          <p:cNvSpPr txBox="1"/>
          <p:nvPr/>
        </p:nvSpPr>
        <p:spPr>
          <a:xfrm>
            <a:off x="250825" y="3716338"/>
            <a:ext cx="878522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有志者，事竟成，破釜沉舟，百二秦关终属楚；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苦心人，天不负，卧薪尝胆，三千越甲可吞吴。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x-none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5" name="Text Box 9"/>
          <p:cNvSpPr txBox="1"/>
          <p:nvPr/>
        </p:nvSpPr>
        <p:spPr>
          <a:xfrm>
            <a:off x="6948488" y="31416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（鲁迅）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786" name="Text Box 10"/>
          <p:cNvSpPr txBox="1"/>
          <p:nvPr/>
        </p:nvSpPr>
        <p:spPr>
          <a:xfrm>
            <a:off x="5435600" y="5157788"/>
            <a:ext cx="35639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（项羽、勾践）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89089"/>
          <p:cNvSpPr>
            <a:spLocks noGrp="1"/>
          </p:cNvSpPr>
          <p:nvPr>
            <p:ph type="title"/>
          </p:nvPr>
        </p:nvSpPr>
        <p:spPr>
          <a:xfrm>
            <a:off x="0" y="115888"/>
            <a:ext cx="9396413" cy="504825"/>
          </a:xfrm>
        </p:spPr>
        <p:txBody>
          <a:bodyPr anchor="ctr"/>
          <a:p>
            <a:pPr algn="l"/>
            <a:r>
              <a:rPr lang="zh-CN" altLang="en-US" sz="3200" b="1" dirty="0"/>
              <a:t>一、请补写一句与上联字数相等结构相似的下联。</a:t>
            </a:r>
            <a:endParaRPr lang="zh-CN" altLang="en-US" sz="3200" b="1" dirty="0"/>
          </a:p>
        </p:txBody>
      </p:sp>
      <p:sp>
        <p:nvSpPr>
          <p:cNvPr id="41986" name="文本占位符 89090"/>
          <p:cNvSpPr>
            <a:spLocks noGrp="1"/>
          </p:cNvSpPr>
          <p:nvPr>
            <p:ph idx="1"/>
          </p:nvPr>
        </p:nvSpPr>
        <p:spPr>
          <a:xfrm>
            <a:off x="468313" y="836613"/>
            <a:ext cx="8507412" cy="5184775"/>
          </a:xfrm>
        </p:spPr>
        <p:txBody>
          <a:bodyPr anchor="t"/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．师生互爱同渡学海求知识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．学如逆水行舟不进则退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．金猴一跃欢送冬去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．丽日驱寒梅早放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．春满神州，山欢水笑龙吟曲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．报晓鸡声，拂晓钟声，声声悦耳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．普天同庆，一片红霞迎旭日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．欢庆此日成佳偶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．春风放胆来梳柳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10.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坚持实事求是态度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2" name="文本框 89091"/>
          <p:cNvSpPr txBox="1"/>
          <p:nvPr/>
        </p:nvSpPr>
        <p:spPr>
          <a:xfrm>
            <a:off x="3203575" y="1412875"/>
            <a:ext cx="5940425" cy="43624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教学相长共进智宫取宝藏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心似平原走马易放难收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雄鸡三唱喜迎春来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春风送暖柳先舒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民安乐土，燕舞莺歌蝶恋花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赏心国事，舒心家事，事事关情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大地腾欢，万条绿柳舞东风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且喜今朝结良缘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夜雨瞒人去润花。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． 反对弄虚作假歪风。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欢天喜地">
  <a:themeElements>
    <a:clrScheme name="">
      <a:dk1>
        <a:srgbClr val="FFFFFF"/>
      </a:dk1>
      <a:lt1>
        <a:srgbClr val="FFA679"/>
      </a:lt1>
      <a:dk2>
        <a:srgbClr val="FFFF66"/>
      </a:dk2>
      <a:lt2>
        <a:srgbClr val="C0C0C0"/>
      </a:lt2>
      <a:accent1>
        <a:srgbClr val="9C9CBE"/>
      </a:accent1>
      <a:accent2>
        <a:srgbClr val="FFFFCC"/>
      </a:accent2>
      <a:accent3>
        <a:srgbClr val="FFD0BE"/>
      </a:accent3>
      <a:accent4>
        <a:srgbClr val="DCDCDC"/>
      </a:accent4>
      <a:accent5>
        <a:srgbClr val="CBCBDB"/>
      </a:accent5>
      <a:accent6>
        <a:srgbClr val="E5E5B7"/>
      </a:accent6>
      <a:hlink>
        <a:srgbClr val="CCECFF"/>
      </a:hlink>
      <a:folHlink>
        <a:srgbClr val="99FF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FFA679"/>
        </a:lt1>
        <a:dk2>
          <a:srgbClr val="FFFF66"/>
        </a:dk2>
        <a:lt2>
          <a:srgbClr val="C0C0C0"/>
        </a:lt2>
        <a:accent1>
          <a:srgbClr val="9C9CBE"/>
        </a:accent1>
        <a:accent2>
          <a:srgbClr val="FFFFCC"/>
        </a:accent2>
        <a:accent3>
          <a:srgbClr val="FFD0BE"/>
        </a:accent3>
        <a:accent4>
          <a:srgbClr val="DCDCDC"/>
        </a:accent4>
        <a:accent5>
          <a:srgbClr val="CBCBDB"/>
        </a:accent5>
        <a:accent6>
          <a:srgbClr val="E5E5B7"/>
        </a:accent6>
        <a:hlink>
          <a:srgbClr val="CCECFF"/>
        </a:hlink>
        <a:folHlink>
          <a:srgbClr val="99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BA18D"/>
        </a:lt1>
        <a:dk2>
          <a:srgbClr val="FFFFFF"/>
        </a:dk2>
        <a:lt2>
          <a:srgbClr val="B2B2B2"/>
        </a:lt2>
        <a:accent1>
          <a:srgbClr val="C97F94"/>
        </a:accent1>
        <a:accent2>
          <a:srgbClr val="CC99FF"/>
        </a:accent2>
        <a:accent3>
          <a:srgbClr val="F3CDC5"/>
        </a:accent3>
        <a:accent4>
          <a:srgbClr val="DCDCDC"/>
        </a:accent4>
        <a:accent5>
          <a:srgbClr val="E0C0C8"/>
        </a:accent5>
        <a:accent6>
          <a:srgbClr val="B789E5"/>
        </a:accent6>
        <a:hlink>
          <a:srgbClr val="FFFF00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00"/>
        </a:dk2>
        <a:lt2>
          <a:srgbClr val="C0C0C0"/>
        </a:lt2>
        <a:accent1>
          <a:srgbClr val="FEE2E2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FFEEEE"/>
        </a:accent5>
        <a:accent6>
          <a:srgbClr val="E5E5E5"/>
        </a:accent6>
        <a:hlink>
          <a:srgbClr val="FFFFCC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E0A172"/>
        </a:lt1>
        <a:dk2>
          <a:srgbClr val="FFFF99"/>
        </a:dk2>
        <a:lt2>
          <a:srgbClr val="C0C0C0"/>
        </a:lt2>
        <a:accent1>
          <a:srgbClr val="89A3AB"/>
        </a:accent1>
        <a:accent2>
          <a:srgbClr val="CCCCFF"/>
        </a:accent2>
        <a:accent3>
          <a:srgbClr val="EDCDBC"/>
        </a:accent3>
        <a:accent4>
          <a:srgbClr val="DCDCDC"/>
        </a:accent4>
        <a:accent5>
          <a:srgbClr val="C4CED2"/>
        </a:accent5>
        <a:accent6>
          <a:srgbClr val="B7B7E5"/>
        </a:accent6>
        <a:hlink>
          <a:srgbClr val="4D4D4D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D5E2CC"/>
        </a:lt1>
        <a:dk2>
          <a:srgbClr val="FFFFFF"/>
        </a:dk2>
        <a:lt2>
          <a:srgbClr val="B2B2B2"/>
        </a:lt2>
        <a:accent1>
          <a:srgbClr val="859AC3"/>
        </a:accent1>
        <a:accent2>
          <a:srgbClr val="66CCFF"/>
        </a:accent2>
        <a:accent3>
          <a:srgbClr val="E6EEE2"/>
        </a:accent3>
        <a:accent4>
          <a:srgbClr val="DCDC57"/>
        </a:accent4>
        <a:accent5>
          <a:srgbClr val="C3CADD"/>
        </a:accent5>
        <a:accent6>
          <a:srgbClr val="5BB7E5"/>
        </a:accent6>
        <a:hlink>
          <a:srgbClr val="0000CC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FFCC99"/>
        </a:lt1>
        <a:dk2>
          <a:srgbClr val="000000"/>
        </a:dk2>
        <a:lt2>
          <a:srgbClr val="C0C0C0"/>
        </a:lt2>
        <a:accent1>
          <a:srgbClr val="73A78D"/>
        </a:accent1>
        <a:accent2>
          <a:srgbClr val="CC3399"/>
        </a:accent2>
        <a:accent3>
          <a:srgbClr val="FFE2CA"/>
        </a:accent3>
        <a:accent4>
          <a:srgbClr val="DCDCAF"/>
        </a:accent4>
        <a:accent5>
          <a:srgbClr val="BDD0C5"/>
        </a:accent5>
        <a:accent6>
          <a:srgbClr val="B72D89"/>
        </a:accent6>
        <a:hlink>
          <a:srgbClr val="CCECFF"/>
        </a:hlink>
        <a:folHlink>
          <a:srgbClr val="00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66"/>
        </a:dk1>
        <a:lt1>
          <a:srgbClr val="F48E6E"/>
        </a:lt1>
        <a:dk2>
          <a:srgbClr val="FFFF99"/>
        </a:dk2>
        <a:lt2>
          <a:srgbClr val="C0C0C0"/>
        </a:lt2>
        <a:accent1>
          <a:srgbClr val="E8E8CE"/>
        </a:accent1>
        <a:accent2>
          <a:srgbClr val="3333CC"/>
        </a:accent2>
        <a:accent3>
          <a:srgbClr val="F8C6BB"/>
        </a:accent3>
        <a:accent4>
          <a:srgbClr val="000057"/>
        </a:accent4>
        <a:accent5>
          <a:srgbClr val="F1F1E3"/>
        </a:accent5>
        <a:accent6>
          <a:srgbClr val="2D2DB7"/>
        </a:accent6>
        <a:hlink>
          <a:srgbClr val="FFFF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6FFFF"/>
        </a:dk1>
        <a:lt1>
          <a:srgbClr val="FFCCCC"/>
        </a:lt1>
        <a:dk2>
          <a:srgbClr val="660066"/>
        </a:dk2>
        <a:lt2>
          <a:srgbClr val="B2B2B2"/>
        </a:lt2>
        <a:accent1>
          <a:srgbClr val="7592B1"/>
        </a:accent1>
        <a:accent2>
          <a:srgbClr val="008080"/>
        </a:accent2>
        <a:accent3>
          <a:srgbClr val="FFE2E2"/>
        </a:accent3>
        <a:accent4>
          <a:srgbClr val="57DCDC"/>
        </a:accent4>
        <a:accent5>
          <a:srgbClr val="BDC7D4"/>
        </a:accent5>
        <a:accent6>
          <a:srgbClr val="007272"/>
        </a:accent6>
        <a:hlink>
          <a:srgbClr val="FFFFFF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CDESIGNM</Template>
  <TotalTime>0</TotalTime>
  <Words>2406</Words>
  <Application>WPS 演示</Application>
  <PresentationFormat/>
  <Paragraphs>174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Arial</vt:lpstr>
      <vt:lpstr>宋体</vt:lpstr>
      <vt:lpstr>Wingdings</vt:lpstr>
      <vt:lpstr>Wingdings 2</vt:lpstr>
      <vt:lpstr>Wingdings</vt:lpstr>
      <vt:lpstr>黑体</vt:lpstr>
      <vt:lpstr>Times New Roman</vt:lpstr>
      <vt:lpstr>华文新魏</vt:lpstr>
      <vt:lpstr>华文中宋</vt:lpstr>
      <vt:lpstr>Arial Black</vt:lpstr>
      <vt:lpstr>华文中宋</vt:lpstr>
      <vt:lpstr>MS Mincho</vt:lpstr>
      <vt:lpstr>华文新魏</vt:lpstr>
      <vt:lpstr>田氏方筆刷体</vt:lpstr>
      <vt:lpstr>PMingLiU</vt:lpstr>
      <vt:lpstr>PMingLiU-ExtB</vt:lpstr>
      <vt:lpstr>微软雅黑</vt:lpstr>
      <vt:lpstr>Arial Unicode MS</vt:lpstr>
      <vt:lpstr>隶书</vt:lpstr>
      <vt:lpstr>楷体_GB2312</vt:lpstr>
      <vt:lpstr>Tahoma</vt:lpstr>
      <vt:lpstr>ˎ̥</vt:lpstr>
      <vt:lpstr>Kozuka Mincho Pro M</vt:lpstr>
      <vt:lpstr>默认设计模板</vt:lpstr>
      <vt:lpstr>1_欢天喜地</vt:lpstr>
      <vt:lpstr>1_吉祥如意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一、请补写一句与上联字数相等结构相似的下联。</vt:lpstr>
      <vt:lpstr> 二、根据材料写对联。</vt:lpstr>
      <vt:lpstr>3．请运用相关知识，把下列短语组合成一副赞颂我国南宋一著名诗人的对联。</vt:lpstr>
      <vt:lpstr> 4．用对联形式为下列新闻拟一则标题。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【www.shulihua.net】书利华教育网</dc:creator>
  <cp:lastModifiedBy>宁一</cp:lastModifiedBy>
  <cp:revision>107</cp:revision>
  <dcterms:created xsi:type="dcterms:W3CDTF">2007-10-05T09:55:00Z</dcterms:created>
  <dcterms:modified xsi:type="dcterms:W3CDTF">2020-12-17T10:12:57Z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