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620" autoAdjust="0"/>
  </p:normalViewPr>
  <p:slideViewPr>
    <p:cSldViewPr>
      <p:cViewPr varScale="1">
        <p:scale>
          <a:sx n="66" d="100"/>
          <a:sy n="66" d="100"/>
        </p:scale>
        <p:origin x="-94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集体朗读</a:t>
            </a:r>
            <a:r>
              <a:rPr lang="en-US" altLang="zh-CN" dirty="0" smtClean="0">
                <a:solidFill>
                  <a:srgbClr val="C00000"/>
                </a:solidFill>
              </a:rPr>
              <a:t>2-3</a:t>
            </a:r>
            <a:r>
              <a:rPr lang="zh-CN" altLang="en-US" dirty="0" smtClean="0">
                <a:solidFill>
                  <a:srgbClr val="C00000"/>
                </a:solidFill>
              </a:rPr>
              <a:t>段，再次体会“山野对歌”中的这些乐趣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u="sng" dirty="0" smtClean="0"/>
              <a:t/>
            </a:r>
            <a:br>
              <a:rPr lang="en-US" altLang="zh-CN" b="1" u="sng" dirty="0" smtClean="0"/>
            </a:br>
            <a:r>
              <a:rPr lang="zh-CN" altLang="zh-CN" dirty="0" smtClean="0">
                <a:solidFill>
                  <a:srgbClr val="FF0000"/>
                </a:solidFill>
              </a:rPr>
              <a:t>我国有</a:t>
            </a:r>
            <a:r>
              <a:rPr lang="en-US" altLang="zh-CN" dirty="0" smtClean="0">
                <a:solidFill>
                  <a:srgbClr val="FF0000"/>
                </a:solidFill>
              </a:rPr>
              <a:t>56</a:t>
            </a:r>
            <a:r>
              <a:rPr lang="zh-CN" altLang="zh-CN" dirty="0" smtClean="0">
                <a:solidFill>
                  <a:srgbClr val="FF0000"/>
                </a:solidFill>
              </a:rPr>
              <a:t>个少数民族，每个少数民族都能歌善舞。云南是聚居了最多的少数民族的省份，在各族人民的生活中，民歌几乎渗透到了各个领域。著名作家沈从文先生有一篇文章专门介绍了云南的民歌，这就是——《云南的歌会》。 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请同学们自由朗读全文，然后说出自己对云南歌会的了解。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山野对歌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————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才智大比拼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山路漫歌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————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即兴自由歌唱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金满斗会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————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民歌传承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请同学们根据以上感知整理全文结构。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2"/>
                </a:solidFill>
              </a:rPr>
              <a:t>第一部分：总起全文（</a:t>
            </a:r>
            <a:r>
              <a:rPr lang="en-US" altLang="zh-CN" dirty="0" smtClean="0">
                <a:solidFill>
                  <a:schemeClr val="bg2"/>
                </a:solidFill>
              </a:rPr>
              <a:t>1</a:t>
            </a:r>
            <a:r>
              <a:rPr lang="zh-CN" altLang="en-US" dirty="0" smtClean="0">
                <a:solidFill>
                  <a:schemeClr val="bg2"/>
                </a:solidFill>
              </a:rPr>
              <a:t>）</a:t>
            </a:r>
            <a:endParaRPr lang="en-US" altLang="zh-CN" dirty="0" smtClean="0">
              <a:solidFill>
                <a:schemeClr val="bg2"/>
              </a:solidFill>
            </a:endParaRPr>
          </a:p>
          <a:p>
            <a:r>
              <a:rPr lang="zh-CN" altLang="en-US" dirty="0" smtClean="0">
                <a:solidFill>
                  <a:schemeClr val="bg2"/>
                </a:solidFill>
              </a:rPr>
              <a:t>第二部分</a:t>
            </a:r>
            <a:r>
              <a:rPr lang="en-US" altLang="zh-CN" dirty="0" smtClean="0">
                <a:solidFill>
                  <a:schemeClr val="bg2"/>
                </a:solidFill>
              </a:rPr>
              <a:t>:</a:t>
            </a:r>
            <a:r>
              <a:rPr lang="zh-CN" altLang="en-US" dirty="0" smtClean="0">
                <a:solidFill>
                  <a:schemeClr val="bg2"/>
                </a:solidFill>
              </a:rPr>
              <a:t>（</a:t>
            </a:r>
            <a:r>
              <a:rPr lang="en-US" altLang="zh-CN" dirty="0" smtClean="0">
                <a:solidFill>
                  <a:schemeClr val="bg2"/>
                </a:solidFill>
              </a:rPr>
              <a:t>1</a:t>
            </a:r>
            <a:r>
              <a:rPr lang="zh-CN" altLang="en-US" dirty="0" smtClean="0">
                <a:solidFill>
                  <a:schemeClr val="bg2"/>
                </a:solidFill>
              </a:rPr>
              <a:t>）山野对歌（</a:t>
            </a:r>
            <a:r>
              <a:rPr lang="en-US" altLang="zh-CN" dirty="0" smtClean="0">
                <a:solidFill>
                  <a:schemeClr val="bg2"/>
                </a:solidFill>
              </a:rPr>
              <a:t>2 -3</a:t>
            </a:r>
            <a:r>
              <a:rPr lang="zh-CN" altLang="en-US" dirty="0" smtClean="0">
                <a:solidFill>
                  <a:schemeClr val="bg2"/>
                </a:solidFill>
              </a:rPr>
              <a:t>）</a:t>
            </a:r>
            <a:endParaRPr lang="en-US" altLang="zh-CN" dirty="0" smtClean="0">
              <a:solidFill>
                <a:schemeClr val="bg2"/>
              </a:solidFill>
            </a:endParaRPr>
          </a:p>
          <a:p>
            <a:r>
              <a:rPr lang="en-US" altLang="zh-CN" dirty="0" smtClean="0">
                <a:solidFill>
                  <a:schemeClr val="bg2"/>
                </a:solidFill>
              </a:rPr>
              <a:t>                   </a:t>
            </a:r>
            <a:r>
              <a:rPr lang="zh-CN" altLang="en-US" dirty="0" smtClean="0">
                <a:solidFill>
                  <a:schemeClr val="bg2"/>
                </a:solidFill>
              </a:rPr>
              <a:t>（</a:t>
            </a:r>
            <a:r>
              <a:rPr lang="en-US" altLang="zh-CN" dirty="0" smtClean="0">
                <a:solidFill>
                  <a:schemeClr val="bg2"/>
                </a:solidFill>
              </a:rPr>
              <a:t>2</a:t>
            </a:r>
            <a:r>
              <a:rPr lang="zh-CN" altLang="en-US" dirty="0" smtClean="0">
                <a:solidFill>
                  <a:schemeClr val="bg2"/>
                </a:solidFill>
              </a:rPr>
              <a:t>）山路漫歌（</a:t>
            </a:r>
            <a:r>
              <a:rPr lang="en-US" altLang="zh-CN" dirty="0" smtClean="0">
                <a:solidFill>
                  <a:schemeClr val="bg2"/>
                </a:solidFill>
              </a:rPr>
              <a:t>4</a:t>
            </a:r>
            <a:r>
              <a:rPr lang="zh-CN" altLang="en-US" dirty="0" smtClean="0">
                <a:solidFill>
                  <a:schemeClr val="bg2"/>
                </a:solidFill>
              </a:rPr>
              <a:t>）</a:t>
            </a:r>
            <a:endParaRPr lang="en-US" altLang="zh-CN" dirty="0" smtClean="0">
              <a:solidFill>
                <a:schemeClr val="bg2"/>
              </a:solidFill>
            </a:endParaRPr>
          </a:p>
          <a:p>
            <a:r>
              <a:rPr lang="en-US" altLang="zh-CN" dirty="0" smtClean="0">
                <a:solidFill>
                  <a:schemeClr val="bg2"/>
                </a:solidFill>
              </a:rPr>
              <a:t>                   </a:t>
            </a:r>
            <a:r>
              <a:rPr lang="zh-CN" altLang="en-US" dirty="0" smtClean="0">
                <a:solidFill>
                  <a:schemeClr val="bg2"/>
                </a:solidFill>
              </a:rPr>
              <a:t>（</a:t>
            </a:r>
            <a:r>
              <a:rPr lang="en-US" altLang="zh-CN" dirty="0" smtClean="0">
                <a:solidFill>
                  <a:schemeClr val="bg2"/>
                </a:solidFill>
              </a:rPr>
              <a:t>3</a:t>
            </a:r>
            <a:r>
              <a:rPr lang="zh-CN" altLang="en-US" dirty="0" smtClean="0">
                <a:solidFill>
                  <a:schemeClr val="bg2"/>
                </a:solidFill>
              </a:rPr>
              <a:t>）金满斗会（</a:t>
            </a:r>
            <a:r>
              <a:rPr lang="en-US" altLang="zh-CN" dirty="0" smtClean="0">
                <a:solidFill>
                  <a:schemeClr val="bg2"/>
                </a:solidFill>
              </a:rPr>
              <a:t>5</a:t>
            </a:r>
            <a:r>
              <a:rPr lang="zh-CN" altLang="en-US" dirty="0" smtClean="0">
                <a:solidFill>
                  <a:schemeClr val="bg2"/>
                </a:solidFill>
              </a:rPr>
              <a:t>）</a:t>
            </a:r>
            <a:endParaRPr lang="zh-CN" alt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学习山野对歌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我们首先来听一听“对调子”都唱些什么？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答：唱的是情歌酬和。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dirty="0" smtClean="0">
                <a:solidFill>
                  <a:srgbClr val="C00000"/>
                </a:solidFill>
              </a:rPr>
              <a:t>“多”字说明什么？能不能去掉？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答：不能，多说明“对调子”多数以情歌为主，但是也有其他方面的内容。</a:t>
            </a:r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dirty="0" smtClean="0">
                <a:solidFill>
                  <a:srgbClr val="C00000"/>
                </a:solidFill>
              </a:rPr>
              <a:t>既然“对调子”多唱情歌，那么它采用什么方式唱歌呢？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答：或见景生情，或提问，或互嘲互赞。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无论采用何种方式，“对调子”都是什么大比拼？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chemeClr val="bg2"/>
                </a:solidFill>
              </a:rPr>
              <a:t>答：机智才能</a:t>
            </a:r>
            <a:endParaRPr lang="en-US" altLang="zh-CN" dirty="0" smtClean="0">
              <a:solidFill>
                <a:schemeClr val="bg2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作者着重写了“一个年轻妇女一连唱败三个对手，逼得对方哑口无言”的情景。请同学们齐读这个内容，看看作者从哪三个方面刻画这个年轻妇女？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chemeClr val="bg2"/>
                </a:solidFill>
              </a:rPr>
              <a:t>答：动作、神态、外貌</a:t>
            </a:r>
            <a:endParaRPr lang="en-US" altLang="zh-CN" dirty="0" smtClean="0">
              <a:solidFill>
                <a:schemeClr val="bg2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第三段作者不惜浓墨重彩仔细描写了人物，你认为体现了少数民族妇女的什么性格特征？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r>
              <a:rPr lang="zh-CN" altLang="en-US" dirty="0" smtClean="0">
                <a:solidFill>
                  <a:schemeClr val="bg2"/>
                </a:solidFill>
              </a:rPr>
              <a:t>答：性情开朗、活泼、聪明、手脚勤快</a:t>
            </a:r>
            <a:endParaRPr lang="en-US" altLang="zh-CN" dirty="0" smtClean="0">
              <a:solidFill>
                <a:schemeClr val="bg2"/>
              </a:solidFill>
            </a:endParaRPr>
          </a:p>
          <a:p>
            <a:r>
              <a:rPr lang="zh-CN" altLang="en-US" dirty="0" smtClean="0">
                <a:solidFill>
                  <a:srgbClr val="C00000"/>
                </a:solidFill>
              </a:rPr>
              <a:t>在这个对歌场面中，作者侧重写了唱歌人，有什么作用？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r>
              <a:rPr lang="zh-CN" altLang="en-US" dirty="0" smtClean="0">
                <a:solidFill>
                  <a:schemeClr val="bg2"/>
                </a:solidFill>
              </a:rPr>
              <a:t>烘托出活泼欢快的场面，描绘出朴素动人的情景。</a:t>
            </a:r>
            <a:endParaRPr lang="en-US" altLang="zh-CN" dirty="0" smtClean="0">
              <a:solidFill>
                <a:schemeClr val="bg2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r>
              <a:rPr lang="zh-CN" altLang="en-US" dirty="0" smtClean="0"/>
              <a:t>比较阅读，交流讨论课后“研讨练习二”沈从文的两段人物描写在写法上有什么不同？你更喜欢哪一种？为什么？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2060"/>
                </a:solidFill>
              </a:rPr>
              <a:t>小结：人物描写的方法很多，可以直接描写，可以间接描写；语言可以朴素自然，也可以浓墨重彩。选择哪一种方法，全看表现人物的需要和自己的喜好，但核心一定让人物符合人物特点，能给读者留下深刻印象。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622</Words>
  <Application>Microsoft Office PowerPoint</Application>
  <PresentationFormat>全屏显示(4:3)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请同学们自由朗读全文，然后说出自己对云南歌会的了解。</vt:lpstr>
      <vt:lpstr>请同学们根据以上感知整理全文结构。</vt:lpstr>
      <vt:lpstr>学习山野对歌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25</cp:revision>
  <dcterms:created xsi:type="dcterms:W3CDTF">2013-05-31T07:55:21Z</dcterms:created>
  <dcterms:modified xsi:type="dcterms:W3CDTF">2013-05-31T12:02:29Z</dcterms:modified>
</cp:coreProperties>
</file>