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  <p:sldMasterId id="2147483670" r:id="rId3"/>
    <p:sldMasterId id="2147483682" r:id="rId4"/>
    <p:sldMasterId id="2147483694" r:id="rId5"/>
  </p:sldMasterIdLst>
  <p:notesMasterIdLst>
    <p:notesMasterId r:id="rId30"/>
  </p:notesMasterIdLst>
  <p:handoutMasterIdLst>
    <p:handoutMasterId r:id="rId31"/>
  </p:handoutMasterIdLst>
  <p:sldIdLst>
    <p:sldId id="261" r:id="rId6"/>
    <p:sldId id="268" r:id="rId7"/>
    <p:sldId id="273" r:id="rId8"/>
    <p:sldId id="278" r:id="rId9"/>
    <p:sldId id="279" r:id="rId10"/>
    <p:sldId id="272" r:id="rId11"/>
    <p:sldId id="283" r:id="rId12"/>
    <p:sldId id="284" r:id="rId13"/>
    <p:sldId id="286" r:id="rId14"/>
    <p:sldId id="287" r:id="rId15"/>
    <p:sldId id="288" r:id="rId16"/>
    <p:sldId id="289" r:id="rId17"/>
    <p:sldId id="285" r:id="rId18"/>
    <p:sldId id="290" r:id="rId19"/>
    <p:sldId id="291" r:id="rId20"/>
    <p:sldId id="292" r:id="rId21"/>
    <p:sldId id="294" r:id="rId22"/>
    <p:sldId id="295" r:id="rId23"/>
    <p:sldId id="303" r:id="rId24"/>
    <p:sldId id="282" r:id="rId25"/>
    <p:sldId id="297" r:id="rId26"/>
    <p:sldId id="299" r:id="rId27"/>
    <p:sldId id="300" r:id="rId28"/>
    <p:sldId id="30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hfans" initials="j" lastIdx="2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7150F"/>
    <a:srgbClr val="8F4B41"/>
    <a:srgbClr val="EED8D9"/>
    <a:srgbClr val="834748"/>
    <a:srgbClr val="133473"/>
    <a:srgbClr val="0F1423"/>
    <a:srgbClr val="DCDCDC"/>
    <a:srgbClr val="F0F0F0"/>
    <a:srgbClr val="E6E6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5" d="100"/>
          <a:sy n="85" d="100"/>
        </p:scale>
        <p:origin x="-384" y="-84"/>
      </p:cViewPr>
      <p:guideLst>
        <p:guide orient="horz" pos="2312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Administrator\Desktop\年会2020723.png年会202072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302291" y="445639"/>
            <a:ext cx="1645275" cy="677532"/>
          </a:xfrm>
          <a:prstGeom prst="rect">
            <a:avLst/>
          </a:prstGeom>
        </p:spPr>
      </p:pic>
      <p:pic>
        <p:nvPicPr>
          <p:cNvPr id="9" name="图片 8" descr="C:\Users\Administrator\Desktop\年会2020723.png年会202072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>
            <a:off x="8549575" y="6377075"/>
            <a:ext cx="3339537" cy="1915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C:\Users\Administrator\Desktop\年会2020723.png年会2020723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302291" y="445639"/>
            <a:ext cx="1645275" cy="677532"/>
          </a:xfrm>
          <a:prstGeom prst="rect">
            <a:avLst/>
          </a:prstGeom>
        </p:spPr>
      </p:pic>
      <p:pic>
        <p:nvPicPr>
          <p:cNvPr id="9" name="图片 8" descr="C:\Users\Administrator\Desktop\年会2020723.png年会2020723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>
            <a:off x="8549575" y="6377075"/>
            <a:ext cx="3339537" cy="1915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542290" rtl="0" eaLnBrk="1" latinLnBrk="0" hangingPunct="1">
        <a:lnSpc>
          <a:spcPct val="90000"/>
        </a:lnSpc>
        <a:spcBef>
          <a:spcPct val="0"/>
        </a:spcBef>
        <a:buNone/>
        <a:defRPr sz="26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255" indent="-135255" algn="l" defTabSz="542290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185" kern="1200">
          <a:solidFill>
            <a:schemeClr val="tx1"/>
          </a:solidFill>
          <a:latin typeface="+mn-lt"/>
          <a:ea typeface="+mn-ea"/>
          <a:cs typeface="+mn-cs"/>
        </a:defRPr>
      </a:lvl2pPr>
      <a:lvl3pPr marL="677545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3pPr>
      <a:lvl4pPr marL="94869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4pPr>
      <a:lvl5pPr marL="1219835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5pPr>
      <a:lvl6pPr marL="148971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6pPr>
      <a:lvl7pPr marL="176149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7pPr>
      <a:lvl8pPr marL="2032635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8pPr>
      <a:lvl9pPr marL="230378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1pPr>
      <a:lvl2pPr marL="27114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2pPr>
      <a:lvl3pPr marL="54229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3pPr>
      <a:lvl4pPr marL="81343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4pPr>
      <a:lvl5pPr marL="108394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5pPr>
      <a:lvl6pPr marL="135509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6pPr>
      <a:lvl7pPr marL="162623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7pPr>
      <a:lvl8pPr marL="189738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8pPr>
      <a:lvl9pPr marL="216725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6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542290" rtl="0" eaLnBrk="1" latinLnBrk="0" hangingPunct="1">
        <a:lnSpc>
          <a:spcPct val="90000"/>
        </a:lnSpc>
        <a:spcBef>
          <a:spcPct val="0"/>
        </a:spcBef>
        <a:buNone/>
        <a:defRPr sz="26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255" indent="-135255" algn="l" defTabSz="542290" rtl="0" eaLnBrk="1" latinLnBrk="0" hangingPunct="1">
        <a:lnSpc>
          <a:spcPct val="90000"/>
        </a:lnSpc>
        <a:spcBef>
          <a:spcPts val="590"/>
        </a:spcBef>
        <a:buFont typeface="Arial" panose="020B0604020202020204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185" kern="1200">
          <a:solidFill>
            <a:schemeClr val="tx1"/>
          </a:solidFill>
          <a:latin typeface="+mn-lt"/>
          <a:ea typeface="+mn-ea"/>
          <a:cs typeface="+mn-cs"/>
        </a:defRPr>
      </a:lvl2pPr>
      <a:lvl3pPr marL="677545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3pPr>
      <a:lvl4pPr marL="94869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4pPr>
      <a:lvl5pPr marL="1219835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5pPr>
      <a:lvl6pPr marL="148971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6pPr>
      <a:lvl7pPr marL="176149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7pPr>
      <a:lvl8pPr marL="2032635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8pPr>
      <a:lvl9pPr marL="2303780" indent="-135255" algn="l" defTabSz="542290" rtl="0" eaLnBrk="1" latinLnBrk="0" hangingPunct="1">
        <a:lnSpc>
          <a:spcPct val="90000"/>
        </a:lnSpc>
        <a:spcBef>
          <a:spcPct val="59000"/>
        </a:spcBef>
        <a:buFont typeface="Arial" panose="020B0604020202020204" pitchFamily="34" charset="0"/>
        <a:buChar char="•"/>
        <a:defRPr sz="10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1pPr>
      <a:lvl2pPr marL="27114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2pPr>
      <a:lvl3pPr marL="54229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3pPr>
      <a:lvl4pPr marL="81343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4pPr>
      <a:lvl5pPr marL="108394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5pPr>
      <a:lvl6pPr marL="135509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6pPr>
      <a:lvl7pPr marL="162623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7pPr>
      <a:lvl8pPr marL="1897380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8pPr>
      <a:lvl9pPr marL="2167255" algn="l" defTabSz="542290" rtl="0" eaLnBrk="1" latinLnBrk="0" hangingPunct="1">
        <a:defRPr sz="10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E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9BC42-772D-4FB1-A449-164B97668972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B1148-AB31-4520-9A46-C98A6CB349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39515-BFE4-43FE-A92B-9040F1F75B5D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3C705-A834-4243-AE01-9040004CC1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7.png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.sv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C:\Users\Administrator\Desktop\目录.png目录"/>
          <p:cNvPicPr>
            <a:picLocks noChangeAspect="1"/>
          </p:cNvPicPr>
          <p:nvPr/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9097645" y="2183765"/>
            <a:ext cx="2614930" cy="3441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壹</a:t>
            </a: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假大空</a:t>
            </a:r>
          </a:p>
        </p:txBody>
      </p:sp>
      <p:sp>
        <p:nvSpPr>
          <p:cNvPr id="12" name="矩形 11"/>
          <p:cNvSpPr/>
          <p:nvPr/>
        </p:nvSpPr>
        <p:spPr>
          <a:xfrm>
            <a:off x="6729730" y="1005205"/>
            <a:ext cx="2806065" cy="3987800"/>
          </a:xfrm>
          <a:prstGeom prst="rect">
            <a:avLst/>
          </a:prstGeom>
          <a:solidFill>
            <a:srgbClr val="8347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897370" y="1169670"/>
            <a:ext cx="1945640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buClrTx/>
              <a:buSzTx/>
              <a:buFontTx/>
            </a:pPr>
            <a:r>
              <a:rPr kumimoji="1" lang="zh-CN" altLang="en-US" sz="2200" spc="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两会最热考点</a:t>
            </a:r>
          </a:p>
        </p:txBody>
      </p:sp>
      <p:sp>
        <p:nvSpPr>
          <p:cNvPr id="14" name="矩形 13"/>
          <p:cNvSpPr/>
          <p:nvPr/>
        </p:nvSpPr>
        <p:spPr>
          <a:xfrm>
            <a:off x="7013771" y="1812668"/>
            <a:ext cx="479419" cy="515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97370" y="2099310"/>
            <a:ext cx="2480945" cy="2607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主旋律命题成为主流的当下，两会是2021年高考作文重要的“风向标”。然而，备考既要有重点，又要有相关的更全面的思考与新颖的关注点，因此，本专题从两会关键词出发，围绕“国家大事、关键小事”挖掘与展开，既包括两会内容又不局限于两会内容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33120" y="2095500"/>
            <a:ext cx="5304790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kumimoji="1" lang="zh-CN" altLang="en-US" sz="3200" spc="0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宏大主题作文如何写深刻？</a:t>
            </a:r>
            <a:endParaRPr kumimoji="1" lang="zh-CN" altLang="en-US" sz="3200" b="0" spc="0" dirty="0">
              <a:solidFill>
                <a:srgbClr val="954C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65020" y="3493135"/>
            <a:ext cx="37699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关注国家大事，备考宏大主题背后的思辨与逻辑要求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065020" y="4792345"/>
            <a:ext cx="37699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聚焦关键小事，备考宏大事件之中的个体体验和思考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56610" y="3662697"/>
            <a:ext cx="897314" cy="468372"/>
            <a:chOff x="2496" y="1185"/>
            <a:chExt cx="751" cy="392"/>
          </a:xfrm>
        </p:grpSpPr>
        <p:sp>
          <p:nvSpPr>
            <p:cNvPr id="34" name="任意形状 26" descr="A0"/>
            <p:cNvSpPr/>
            <p:nvPr>
              <p:custDataLst>
                <p:tags r:id="rId3"/>
              </p:custDataLst>
            </p:nvPr>
          </p:nvSpPr>
          <p:spPr>
            <a:xfrm>
              <a:off x="2496" y="1187"/>
              <a:ext cx="361" cy="390"/>
            </a:xfrm>
            <a:custGeom>
              <a:avLst/>
              <a:gdLst>
                <a:gd name="connsiteX0" fmla="*/ 364766 w 727856"/>
                <a:gd name="connsiteY0" fmla="*/ 0 h 786840"/>
                <a:gd name="connsiteX1" fmla="*/ 727856 w 727856"/>
                <a:gd name="connsiteY1" fmla="*/ 356361 h 786840"/>
                <a:gd name="connsiteX2" fmla="*/ 727856 w 727856"/>
                <a:gd name="connsiteY2" fmla="*/ 786840 h 786840"/>
                <a:gd name="connsiteX3" fmla="*/ 509329 w 727856"/>
                <a:gd name="connsiteY3" fmla="*/ 786840 h 786840"/>
                <a:gd name="connsiteX4" fmla="*/ 509329 w 727856"/>
                <a:gd name="connsiteY4" fmla="*/ 359739 h 786840"/>
                <a:gd name="connsiteX5" fmla="*/ 364766 w 727856"/>
                <a:gd name="connsiteY5" fmla="*/ 196675 h 786840"/>
                <a:gd name="connsiteX6" fmla="*/ 218527 w 727856"/>
                <a:gd name="connsiteY6" fmla="*/ 359726 h 786840"/>
                <a:gd name="connsiteX7" fmla="*/ 218527 w 727856"/>
                <a:gd name="connsiteY7" fmla="*/ 786840 h 786840"/>
                <a:gd name="connsiteX8" fmla="*/ 0 w 727856"/>
                <a:gd name="connsiteY8" fmla="*/ 786840 h 786840"/>
                <a:gd name="connsiteX9" fmla="*/ 0 w 727856"/>
                <a:gd name="connsiteY9" fmla="*/ 356361 h 786840"/>
                <a:gd name="connsiteX10" fmla="*/ 364766 w 727856"/>
                <a:gd name="connsiteY10" fmla="*/ 0 h 78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7856" h="786840">
                  <a:moveTo>
                    <a:pt x="364766" y="0"/>
                  </a:moveTo>
                  <a:cubicBezTo>
                    <a:pt x="559751" y="0"/>
                    <a:pt x="727856" y="127751"/>
                    <a:pt x="727856" y="356361"/>
                  </a:cubicBezTo>
                  <a:lnTo>
                    <a:pt x="727856" y="786840"/>
                  </a:lnTo>
                  <a:lnTo>
                    <a:pt x="509329" y="786840"/>
                  </a:lnTo>
                  <a:lnTo>
                    <a:pt x="509329" y="359739"/>
                  </a:lnTo>
                  <a:cubicBezTo>
                    <a:pt x="509329" y="258868"/>
                    <a:pt x="450501" y="196675"/>
                    <a:pt x="364766" y="196675"/>
                  </a:cubicBezTo>
                  <a:cubicBezTo>
                    <a:pt x="279044" y="196675"/>
                    <a:pt x="218527" y="258868"/>
                    <a:pt x="218527" y="359726"/>
                  </a:cubicBezTo>
                  <a:lnTo>
                    <a:pt x="218527" y="786840"/>
                  </a:lnTo>
                  <a:lnTo>
                    <a:pt x="0" y="786840"/>
                  </a:lnTo>
                  <a:lnTo>
                    <a:pt x="0" y="356361"/>
                  </a:lnTo>
                  <a:cubicBezTo>
                    <a:pt x="0" y="127751"/>
                    <a:pt x="169781" y="0"/>
                    <a:pt x="364766" y="0"/>
                  </a:cubicBezTo>
                  <a:close/>
                </a:path>
              </a:pathLst>
            </a:custGeom>
            <a:solidFill>
              <a:srgbClr val="1F74AD"/>
            </a:solidFill>
            <a:ln w="1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65">
                <a:solidFill>
                  <a:schemeClr val="bg1"/>
                </a:solidFill>
              </a:endParaRPr>
            </a:p>
          </p:txBody>
        </p:sp>
        <p:sp>
          <p:nvSpPr>
            <p:cNvPr id="35" name="任意形状 28" descr="A1"/>
            <p:cNvSpPr/>
            <p:nvPr>
              <p:custDataLst>
                <p:tags r:id="rId4"/>
              </p:custDataLst>
            </p:nvPr>
          </p:nvSpPr>
          <p:spPr>
            <a:xfrm>
              <a:off x="3013" y="1185"/>
              <a:ext cx="234" cy="392"/>
            </a:xfrm>
            <a:custGeom>
              <a:avLst/>
              <a:gdLst>
                <a:gd name="connsiteX0" fmla="*/ 249135 w 472518"/>
                <a:gd name="connsiteY0" fmla="*/ 0 h 790054"/>
                <a:gd name="connsiteX1" fmla="*/ 472518 w 472518"/>
                <a:gd name="connsiteY1" fmla="*/ 0 h 790054"/>
                <a:gd name="connsiteX2" fmla="*/ 472518 w 472518"/>
                <a:gd name="connsiteY2" fmla="*/ 790054 h 790054"/>
                <a:gd name="connsiteX3" fmla="*/ 249161 w 472518"/>
                <a:gd name="connsiteY3" fmla="*/ 790054 h 790054"/>
                <a:gd name="connsiteX4" fmla="*/ 249161 w 472518"/>
                <a:gd name="connsiteY4" fmla="*/ 240582 h 790054"/>
                <a:gd name="connsiteX5" fmla="*/ 0 w 472518"/>
                <a:gd name="connsiteY5" fmla="*/ 457075 h 790054"/>
                <a:gd name="connsiteX6" fmla="*/ 0 w 472518"/>
                <a:gd name="connsiteY6" fmla="*/ 216518 h 790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2518" h="790054">
                  <a:moveTo>
                    <a:pt x="249135" y="0"/>
                  </a:moveTo>
                  <a:lnTo>
                    <a:pt x="472518" y="0"/>
                  </a:lnTo>
                  <a:lnTo>
                    <a:pt x="472518" y="790054"/>
                  </a:lnTo>
                  <a:lnTo>
                    <a:pt x="249161" y="790054"/>
                  </a:lnTo>
                  <a:lnTo>
                    <a:pt x="249161" y="240582"/>
                  </a:lnTo>
                  <a:lnTo>
                    <a:pt x="0" y="457075"/>
                  </a:lnTo>
                  <a:lnTo>
                    <a:pt x="0" y="216518"/>
                  </a:lnTo>
                  <a:close/>
                </a:path>
              </a:pathLst>
            </a:custGeom>
            <a:solidFill>
              <a:srgbClr val="1F74AD"/>
            </a:solidFill>
            <a:ln w="1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65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6699" y="4989062"/>
            <a:ext cx="976172" cy="476735"/>
            <a:chOff x="4218" y="1187"/>
            <a:chExt cx="817" cy="399"/>
          </a:xfrm>
        </p:grpSpPr>
        <p:sp>
          <p:nvSpPr>
            <p:cNvPr id="37" name="任意形状 29" descr="A0"/>
            <p:cNvSpPr/>
            <p:nvPr>
              <p:custDataLst>
                <p:tags r:id="rId1"/>
              </p:custDataLst>
            </p:nvPr>
          </p:nvSpPr>
          <p:spPr>
            <a:xfrm>
              <a:off x="4218" y="1187"/>
              <a:ext cx="361" cy="391"/>
            </a:xfrm>
            <a:custGeom>
              <a:avLst/>
              <a:gdLst>
                <a:gd name="connsiteX0" fmla="*/ 364766 w 727856"/>
                <a:gd name="connsiteY0" fmla="*/ 0 h 787475"/>
                <a:gd name="connsiteX1" fmla="*/ 727856 w 727856"/>
                <a:gd name="connsiteY1" fmla="*/ 356361 h 787475"/>
                <a:gd name="connsiteX2" fmla="*/ 727856 w 727856"/>
                <a:gd name="connsiteY2" fmla="*/ 787475 h 787475"/>
                <a:gd name="connsiteX3" fmla="*/ 509329 w 727856"/>
                <a:gd name="connsiteY3" fmla="*/ 787475 h 787475"/>
                <a:gd name="connsiteX4" fmla="*/ 509329 w 727856"/>
                <a:gd name="connsiteY4" fmla="*/ 359739 h 787475"/>
                <a:gd name="connsiteX5" fmla="*/ 364766 w 727856"/>
                <a:gd name="connsiteY5" fmla="*/ 196675 h 787475"/>
                <a:gd name="connsiteX6" fmla="*/ 218527 w 727856"/>
                <a:gd name="connsiteY6" fmla="*/ 359726 h 787475"/>
                <a:gd name="connsiteX7" fmla="*/ 218527 w 727856"/>
                <a:gd name="connsiteY7" fmla="*/ 787475 h 787475"/>
                <a:gd name="connsiteX8" fmla="*/ 0 w 727856"/>
                <a:gd name="connsiteY8" fmla="*/ 787475 h 787475"/>
                <a:gd name="connsiteX9" fmla="*/ 0 w 727856"/>
                <a:gd name="connsiteY9" fmla="*/ 356361 h 787475"/>
                <a:gd name="connsiteX10" fmla="*/ 364766 w 727856"/>
                <a:gd name="connsiteY10" fmla="*/ 0 h 787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7856" h="787475">
                  <a:moveTo>
                    <a:pt x="364766" y="0"/>
                  </a:moveTo>
                  <a:cubicBezTo>
                    <a:pt x="559751" y="0"/>
                    <a:pt x="727856" y="127751"/>
                    <a:pt x="727856" y="356361"/>
                  </a:cubicBezTo>
                  <a:lnTo>
                    <a:pt x="727856" y="787475"/>
                  </a:lnTo>
                  <a:lnTo>
                    <a:pt x="509329" y="787475"/>
                  </a:lnTo>
                  <a:lnTo>
                    <a:pt x="509329" y="359739"/>
                  </a:lnTo>
                  <a:cubicBezTo>
                    <a:pt x="509329" y="258868"/>
                    <a:pt x="450501" y="196675"/>
                    <a:pt x="364766" y="196675"/>
                  </a:cubicBezTo>
                  <a:cubicBezTo>
                    <a:pt x="279044" y="196675"/>
                    <a:pt x="218527" y="258868"/>
                    <a:pt x="218527" y="359726"/>
                  </a:cubicBezTo>
                  <a:lnTo>
                    <a:pt x="218527" y="787475"/>
                  </a:lnTo>
                  <a:lnTo>
                    <a:pt x="0" y="787475"/>
                  </a:lnTo>
                  <a:lnTo>
                    <a:pt x="0" y="356361"/>
                  </a:lnTo>
                  <a:cubicBezTo>
                    <a:pt x="0" y="127751"/>
                    <a:pt x="169781" y="0"/>
                    <a:pt x="364766" y="0"/>
                  </a:cubicBezTo>
                  <a:close/>
                </a:path>
              </a:pathLst>
            </a:custGeom>
            <a:solidFill>
              <a:srgbClr val="3498DB"/>
            </a:solidFill>
            <a:ln w="1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65">
                <a:solidFill>
                  <a:schemeClr val="bg1"/>
                </a:solidFill>
              </a:endParaRPr>
            </a:p>
          </p:txBody>
        </p:sp>
        <p:sp>
          <p:nvSpPr>
            <p:cNvPr id="38" name="任意形状 33" descr="A2"/>
            <p:cNvSpPr/>
            <p:nvPr>
              <p:custDataLst>
                <p:tags r:id="rId2"/>
              </p:custDataLst>
            </p:nvPr>
          </p:nvSpPr>
          <p:spPr>
            <a:xfrm>
              <a:off x="4670" y="1190"/>
              <a:ext cx="365" cy="396"/>
            </a:xfrm>
            <a:custGeom>
              <a:avLst/>
              <a:gdLst>
                <a:gd name="connsiteX0" fmla="*/ 368584 w 735473"/>
                <a:gd name="connsiteY0" fmla="*/ 0 h 799321"/>
                <a:gd name="connsiteX1" fmla="*/ 735473 w 735473"/>
                <a:gd name="connsiteY1" fmla="*/ 351621 h 799321"/>
                <a:gd name="connsiteX2" fmla="*/ 606386 w 735473"/>
                <a:gd name="connsiteY2" fmla="*/ 628479 h 799321"/>
                <a:gd name="connsiteX3" fmla="*/ 459209 w 735473"/>
                <a:gd name="connsiteY3" fmla="*/ 799321 h 799321"/>
                <a:gd name="connsiteX4" fmla="*/ 190692 w 735473"/>
                <a:gd name="connsiteY4" fmla="*/ 799321 h 799321"/>
                <a:gd name="connsiteX5" fmla="*/ 451816 w 735473"/>
                <a:gd name="connsiteY5" fmla="*/ 495990 h 799321"/>
                <a:gd name="connsiteX6" fmla="*/ 514673 w 735473"/>
                <a:gd name="connsiteY6" fmla="*/ 349914 h 799321"/>
                <a:gd name="connsiteX7" fmla="*/ 368584 w 735473"/>
                <a:gd name="connsiteY7" fmla="*/ 198745 h 799321"/>
                <a:gd name="connsiteX8" fmla="*/ 220815 w 735473"/>
                <a:gd name="connsiteY8" fmla="*/ 353314 h 799321"/>
                <a:gd name="connsiteX9" fmla="*/ 0 w 735473"/>
                <a:gd name="connsiteY9" fmla="*/ 353314 h 799321"/>
                <a:gd name="connsiteX10" fmla="*/ 368584 w 735473"/>
                <a:gd name="connsiteY10" fmla="*/ 0 h 79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35473" h="799321">
                  <a:moveTo>
                    <a:pt x="368584" y="0"/>
                  </a:moveTo>
                  <a:cubicBezTo>
                    <a:pt x="582611" y="0"/>
                    <a:pt x="735473" y="134181"/>
                    <a:pt x="735473" y="351621"/>
                  </a:cubicBezTo>
                  <a:cubicBezTo>
                    <a:pt x="735473" y="468815"/>
                    <a:pt x="689617" y="531659"/>
                    <a:pt x="606386" y="628479"/>
                  </a:cubicBezTo>
                  <a:lnTo>
                    <a:pt x="459209" y="799321"/>
                  </a:lnTo>
                  <a:lnTo>
                    <a:pt x="190692" y="799321"/>
                  </a:lnTo>
                  <a:lnTo>
                    <a:pt x="451816" y="495990"/>
                  </a:lnTo>
                  <a:cubicBezTo>
                    <a:pt x="495978" y="443334"/>
                    <a:pt x="514673" y="405957"/>
                    <a:pt x="514673" y="349914"/>
                  </a:cubicBezTo>
                  <a:cubicBezTo>
                    <a:pt x="514673" y="259895"/>
                    <a:pt x="462003" y="198745"/>
                    <a:pt x="368584" y="198745"/>
                  </a:cubicBezTo>
                  <a:cubicBezTo>
                    <a:pt x="295539" y="198745"/>
                    <a:pt x="220815" y="236121"/>
                    <a:pt x="220815" y="353314"/>
                  </a:cubicBezTo>
                  <a:lnTo>
                    <a:pt x="0" y="353314"/>
                  </a:lnTo>
                  <a:cubicBezTo>
                    <a:pt x="0" y="132502"/>
                    <a:pt x="161370" y="13"/>
                    <a:pt x="368584" y="0"/>
                  </a:cubicBezTo>
                  <a:close/>
                </a:path>
              </a:pathLst>
            </a:custGeom>
            <a:solidFill>
              <a:srgbClr val="3498DB"/>
            </a:solidFill>
            <a:ln w="1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065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 descr="303b333633333133353bb2e6"/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4.png图片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449069"/>
            <a:ext cx="6468717" cy="3959860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P30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2020年劳动模范，人物典型，素材鲜活。从“普通人”的干劲着手写民生，更贴近学生生活。</a:t>
            </a: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劳动、尊严、平民英雄、敬业精神】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5.png图片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81609" y="1449069"/>
            <a:ext cx="5905500" cy="3959860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P31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备考角度2</a:t>
            </a:r>
            <a:r>
              <a:rPr 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sz="1600" dirty="0">
                <a:latin typeface="楷体" panose="02010609060101010101" pitchFamily="49" charset="-122"/>
                <a:ea typeface="楷体" panose="02010609060101010101" pitchFamily="49" charset="-122"/>
              </a:rPr>
              <a:t>织密保障网，让群众有满满幸福感</a:t>
            </a:r>
          </a:p>
          <a:p>
            <a:pPr algn="l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从政策出发，可以彰显大国的民生关怀，展现国家“以人为本”的态度。</a:t>
            </a: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社会关怀、自由精神、青年生活状态】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6.png图片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715452"/>
            <a:ext cx="6468717" cy="3427095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P31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sz="1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备考角度2</a:t>
            </a:r>
            <a:r>
              <a:rPr 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sz="1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织密保障网，让群众有满满幸福感</a:t>
            </a:r>
            <a:endParaRPr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从政策出发，可以彰显大国的民生关怀，展现国家“以人为本”的态度。</a:t>
            </a:r>
            <a:endParaRPr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社会关怀、自由精神、青年生活状态】</a:t>
            </a:r>
            <a:endParaRPr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081455" y="1574829"/>
            <a:ext cx="5729189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</a:t>
            </a:r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乡村振兴</a:t>
            </a:r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P35</a:t>
            </a:r>
            <a:endParaRPr kumimoji="1" lang="zh-CN" altLang="en-US" sz="2660" dirty="0">
              <a:solidFill>
                <a:schemeClr val="bg1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  <a:p>
            <a:pPr algn="ctr"/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 必考指数：★★★★★</a:t>
            </a:r>
          </a:p>
        </p:txBody>
      </p:sp>
      <p:pic>
        <p:nvPicPr>
          <p:cNvPr id="2" name="图片 1" descr="2019  主视角"/>
          <p:cNvPicPr>
            <a:picLocks noChangeAspect="1"/>
          </p:cNvPicPr>
          <p:nvPr/>
        </p:nvPicPr>
        <p:blipFill>
          <a:blip r:embed="rId2" cstate="print">
            <a:lum bright="100000" contrast="42000"/>
          </a:blip>
          <a:stretch>
            <a:fillRect/>
          </a:stretch>
        </p:blipFill>
        <p:spPr>
          <a:xfrm>
            <a:off x="8928263" y="2014713"/>
            <a:ext cx="372560" cy="96715"/>
          </a:xfrm>
          <a:prstGeom prst="rect">
            <a:avLst/>
          </a:prstGeom>
        </p:spPr>
      </p:pic>
      <p:pic>
        <p:nvPicPr>
          <p:cNvPr id="3" name="图片 2" descr="2019  主视角"/>
          <p:cNvPicPr>
            <a:picLocks noChangeAspect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>
          <a:xfrm>
            <a:off x="2675732" y="2014713"/>
            <a:ext cx="372560" cy="96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20884" y="1708649"/>
            <a:ext cx="1383030" cy="612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lang="zh-CN" altLang="en-US" sz="263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考点③</a:t>
            </a:r>
            <a:r>
              <a:rPr kumimoji="1" lang="zh-CN" altLang="en-US" sz="338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 </a:t>
            </a:r>
          </a:p>
        </p:txBody>
      </p:sp>
      <p:sp>
        <p:nvSpPr>
          <p:cNvPr id="5" name="文本框 4" descr="7b0a20202020227461726765744d6f64756c65223a20226b6f6e6c696e65666f6e7473220a7d0a"/>
          <p:cNvSpPr txBox="1"/>
          <p:nvPr/>
        </p:nvSpPr>
        <p:spPr>
          <a:xfrm>
            <a:off x="2675921" y="2814864"/>
            <a:ext cx="7287241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      </a:t>
            </a: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新华视点2月25日发布微博提道：2021年2月25日16时，北京市朝阳区太阳宫北街1号，国家乡村振兴局牌子正式挂出。“国务院扶贫开发领导小组办公室”牌子此前已经摘下。这意味着，“乡村振兴”替代“扶贫攻坚”成为热门考点！</a:t>
            </a: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kumimoji="1" lang="zh-CN" altLang="en-US" sz="2000" b="1" dirty="0">
              <a:solidFill>
                <a:srgbClr val="954C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壹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假大空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68525" y="4730035"/>
            <a:ext cx="6854714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2000" b="1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kumimoji="1" lang="zh-CN" altLang="en-US" sz="2000" b="1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本章涉及考点：</a:t>
            </a:r>
            <a:r>
              <a:rPr kumimoji="1" sz="2000" b="1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产业振兴、人才引进、乡村教育、艺术乡建、厚植文化、城乡协调、区域发展</a:t>
            </a:r>
          </a:p>
        </p:txBody>
      </p:sp>
      <p:pic>
        <p:nvPicPr>
          <p:cNvPr id="11" name="图片 10" descr="303b333633333133353bb2e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7.png图片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759584"/>
            <a:ext cx="6468717" cy="3338830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P38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2768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乡村振兴·人物抢分</a:t>
            </a:r>
          </a:p>
          <a:p>
            <a:pPr algn="l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乡村振兴离学生生活较远，所以，选择人物素材进行立意，是最有效的方式</a:t>
            </a:r>
            <a:r>
              <a:rPr 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之一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 algn="l">
              <a:lnSpc>
                <a:spcPct val="150000"/>
              </a:lnSpc>
            </a:pPr>
            <a:endParaRPr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sz="1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1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精神·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普通人的创业路，彰显乡村振兴路上所需的精神</a:t>
            </a:r>
            <a:endParaRPr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内生动力、扶贫扶志、输血造血、直面挫折】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8.png图片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74015" y="1520825"/>
            <a:ext cx="5604510" cy="4176395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P39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79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情怀·</a:t>
            </a:r>
            <a:r>
              <a:rPr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乡村教育、科技视角，彰显基层教师的选择与坚守</a:t>
            </a: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乡村教育、责任担当、科技助力乡村振兴、人生选择与社会需要】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9.png图片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1150" y="1520825"/>
            <a:ext cx="5668010" cy="4123055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P39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799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心胸·</a:t>
            </a:r>
            <a:r>
              <a:rPr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女性、文艺视角，彰显乡村振兴的另类视角与格局</a:t>
            </a: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艺术乡建、乡村文化、女性地位、作品反映现实、扶贫过程中的生活史】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11.png图片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1795" y="1521460"/>
            <a:ext cx="5565775" cy="4219575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P40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430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融合·</a:t>
            </a:r>
            <a:r>
              <a:rPr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城市和乡村的联手，打造幸福生活</a:t>
            </a:r>
          </a:p>
          <a:p>
            <a:pPr algn="l">
              <a:lnSpc>
                <a:spcPct val="150000"/>
              </a:lnSpc>
            </a:pP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【考场拓展：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产业结构升级、生活品质提升、新型城镇化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12.png图片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95910" y="1342390"/>
            <a:ext cx="5916295" cy="4747260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P40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1430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合作·</a:t>
            </a:r>
            <a:r>
              <a:rPr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区域协调发展，推动经济繁荣</a:t>
            </a:r>
          </a:p>
          <a:p>
            <a:pPr algn="l">
              <a:lnSpc>
                <a:spcPct val="150000"/>
              </a:lnSpc>
            </a:pP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【考场拓展：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合作共赢、人文城市、以人为本、地域文化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441960" y="1201420"/>
            <a:ext cx="3633470" cy="5252085"/>
          </a:xfrm>
          <a:prstGeom prst="roundRect">
            <a:avLst>
              <a:gd name="adj" fmla="val 2736"/>
            </a:avLst>
          </a:prstGeom>
          <a:solidFill>
            <a:srgbClr val="77150F">
              <a:alpha val="78000"/>
            </a:srgbClr>
          </a:solidFill>
          <a:ln>
            <a:noFill/>
          </a:ln>
          <a:effectLst>
            <a:outerShdw blurRad="3175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4361180" y="1200785"/>
            <a:ext cx="3704590" cy="5252085"/>
          </a:xfrm>
          <a:prstGeom prst="roundRect">
            <a:avLst>
              <a:gd name="adj" fmla="val 2736"/>
            </a:avLst>
          </a:prstGeom>
          <a:solidFill>
            <a:srgbClr val="77150F"/>
          </a:solidFill>
          <a:ln>
            <a:noFill/>
          </a:ln>
          <a:effectLst>
            <a:outerShdw blurRad="3175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8364220" y="1201420"/>
            <a:ext cx="3341370" cy="5252720"/>
          </a:xfrm>
          <a:prstGeom prst="roundRect">
            <a:avLst>
              <a:gd name="adj" fmla="val 2736"/>
            </a:avLst>
          </a:prstGeom>
          <a:solidFill>
            <a:srgbClr val="77150F">
              <a:alpha val="68000"/>
            </a:srgbClr>
          </a:solidFill>
          <a:ln>
            <a:noFill/>
          </a:ln>
          <a:effectLst>
            <a:outerShdw blurRad="3175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7055" y="2038350"/>
            <a:ext cx="3393440" cy="4284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乡村文化是乡村社会得以延续的核心。在人们的乡愁中，不仅有乡村的青山绿水，更有乡土社会中邻里互助的社会关系、祖先崇拜的仪式和庙会、乡村戏剧的热闹，这些规则、仪式和活动将乡村生活的居民团结在一起，形成了乡村社会。如果没有乡村文化，那么乡村也就成为一潭死水，无从振兴了。如果乡村的振兴只是在乡村建设几间民宿，开上几个咖啡馆，让一些城里人到乡村来换换空气，尽管可以增加就业、提高收入，但是却不是真正的乡村振兴，至少不是农民的乡村振兴。从这个意义上说，乡村振兴的核心是乡村文化的振兴。</a:t>
            </a:r>
          </a:p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lang="zh-CN" altLang="en-US"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</a:rPr>
              <a:t>首先，文化赋予了生活的意义。乡土社会是由人组成的，同时又超越了个体，是文化将这些个体连接成为一个有机的整体，并赋予乡村生活的价值。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比如乡土社会中有许多节日，每个节日都有着不同的意义。许多农耕社会有庆祝丰收的节日，比如藏族的旺果节，是沟通人与自然，祈求风调雨顺、保证农业丰收的节日。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春节是家庭、家族和社区共同庆祝周而复始，新的一年开始的节日。清明节和七月节是供人们缅怀逝去的亲人，沟通生者与亡者的节日，通过与亡者的交流，逝去的亲人仍然“活”在现实的世界中。</a:t>
            </a:r>
            <a:endParaRPr lang="zh-CN" altLang="en-US" sz="105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1210" y="1222375"/>
            <a:ext cx="298958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乡村振兴，文化建设要先行</a:t>
            </a: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王晓毅</a:t>
            </a:r>
          </a:p>
        </p:txBody>
      </p:sp>
      <p:sp>
        <p:nvSpPr>
          <p:cNvPr id="21" name="矩形 20"/>
          <p:cNvSpPr/>
          <p:nvPr/>
        </p:nvSpPr>
        <p:spPr>
          <a:xfrm>
            <a:off x="4525645" y="1227455"/>
            <a:ext cx="3388360" cy="5333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在人们庆祝这些节日的过程中，人与自然、人与人、生者与亡者保持了沟通，成为联系密切的共同体。许多农民即使远离家乡，也要长途跋涉在节日回到家乡，参与这些节日。这是因为有了这些节日，他们的生活才有意义。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</a:t>
            </a:r>
          </a:p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其次，文化也赋予乡村社会以秩序。尽管我们是个法治社会，但是在乡村社会中，文化发挥了更重要的作用，比如要养成尊老爱幼的风气，就需要有尊老爱幼的文化氛围。在传统的乡村社会中，社会变化相对比较缓慢，老年人积累了丰富的知识可以教导青年人，因此老年人在社会中具有较高的地位。</a:t>
            </a:r>
            <a:r>
              <a:rPr lang="zh-CN" altLang="en-US"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但是到了现代社会，社会发展的速度越来越快，人们有很多渠道获取知识，受过现代教育的年轻人更容易利用这些渠道获取知识，比如互联网</a:t>
            </a: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，</a:t>
            </a:r>
            <a:r>
              <a:rPr lang="zh-CN" altLang="en-US"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</a:rPr>
              <a:t>老年人在知识上的优势已经没有了，要维持年轻人对老年人的尊重，就需要文化力量，有文化的乡村可以看到长幼有序，秩序井然，而文化的断裂经常会导致乡村的矛盾和冲突。</a:t>
            </a:r>
          </a:p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第三，乡村文化为实现乡村振兴提供了基础。西方国家在工业化和城市化过程中，农业的快速发展是以乡村社会的消亡为代价的。与西方国家不同，东方社会都希望在快速的城市化过程中保留乡村，在高速工业化和城市化过程中，都曾经以不同名义推动乡村的振兴，希望避免西方乡村消亡的道路。东方社会振兴乡村的重要内容之一就是保护乡村文化。</a:t>
            </a:r>
          </a:p>
          <a:p>
            <a:pPr algn="l">
              <a:lnSpc>
                <a:spcPct val="130000"/>
              </a:lnSpc>
            </a:pPr>
            <a:endParaRPr sz="105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465820" y="1201420"/>
            <a:ext cx="3152140" cy="5333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中国乡村振兴的目标之一是实现乡风文明，治理有效，就是要充分发挥文化在乡村振兴中的作用，通过文化建设，实现乡村的和谐和有序发展，因此乡村振兴需要文化先行。文化先行可以从物质层面做起，比如编辑整理村庄历史、建立村庄博物馆、组织文化演出等等。</a:t>
            </a:r>
            <a:r>
              <a:rPr lang="zh-CN" altLang="en-US"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但是，物质层面的乡村文化建设只是手段，不是目的，乡村文化建设不能停留在物质文化建设上。有一些地方的乡村文化只是停留在物质建设上，精神文化建设没有跟上，物质文化也就很快消失了。要通过物质层面的文化建设，提高农民的自信，认识到乡村生活的美好，推动村民参与乡村事务。</a:t>
            </a:r>
          </a:p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其次，在物质文化建设的基础上要推动乡村公共事务的治理。公共事务就是大家参与来管大家的事情，乡村振兴不能是乡村居民仍是一盘散沙，各过各的生活，而是相互之间协作，创造更好的生活。协作的过程就会有更多公共的事务需要大家去参与和决策，在这个过程中需要逐渐完善乡村的各种制度。比如现在许多村庄制定有村规民约，这就是处理村庄公共事务的手段，但是要避免为了制定村规民约而制定村规民约，要让村规民约真正发挥作用。最后，将乡风文明与社会主义核心价值观的建设结合起来。我们可以看到，社会主义核心价值观与乡村文化是相通的，通过政府推动和村民参与，乡村可以建立起良好的社会风气。（有删改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421489" y="337049"/>
            <a:ext cx="2307590" cy="612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lang="zh-CN" altLang="en-US" sz="2635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备考时评</a:t>
            </a:r>
            <a:r>
              <a:rPr kumimoji="1" lang="en-US" altLang="zh-CN" sz="2635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P42</a:t>
            </a:r>
            <a:r>
              <a:rPr kumimoji="1" lang="zh-CN" altLang="en-US" sz="263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</a:t>
            </a:r>
            <a:r>
              <a:rPr kumimoji="1" lang="zh-CN" altLang="en-US" sz="338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 </a:t>
            </a:r>
          </a:p>
        </p:txBody>
      </p:sp>
      <p:pic>
        <p:nvPicPr>
          <p:cNvPr id="44" name="图片 43" descr="32313537353537323b32313537353535363bb6a8cebb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7105" y="174625"/>
            <a:ext cx="825500" cy="82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081455" y="2517169"/>
            <a:ext cx="5729189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</a:t>
            </a:r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远景目标</a:t>
            </a:r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P17</a:t>
            </a:r>
            <a:endParaRPr kumimoji="1" lang="zh-CN" altLang="en-US" sz="2660" dirty="0">
              <a:solidFill>
                <a:schemeClr val="bg1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  <a:p>
            <a:pPr algn="ctr"/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 必考指数：★★★★★</a:t>
            </a:r>
          </a:p>
        </p:txBody>
      </p:sp>
      <p:pic>
        <p:nvPicPr>
          <p:cNvPr id="2" name="图片 1" descr="2019  主视角"/>
          <p:cNvPicPr>
            <a:picLocks noChangeAspect="1"/>
          </p:cNvPicPr>
          <p:nvPr/>
        </p:nvPicPr>
        <p:blipFill>
          <a:blip r:embed="rId2" cstate="print">
            <a:lum bright="100000" contrast="42000"/>
          </a:blip>
          <a:stretch>
            <a:fillRect/>
          </a:stretch>
        </p:blipFill>
        <p:spPr>
          <a:xfrm>
            <a:off x="8928263" y="2957053"/>
            <a:ext cx="372560" cy="96715"/>
          </a:xfrm>
          <a:prstGeom prst="rect">
            <a:avLst/>
          </a:prstGeom>
        </p:spPr>
      </p:pic>
      <p:pic>
        <p:nvPicPr>
          <p:cNvPr id="3" name="图片 2" descr="2019  主视角"/>
          <p:cNvPicPr>
            <a:picLocks noChangeAspect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>
          <a:xfrm>
            <a:off x="2675732" y="2957053"/>
            <a:ext cx="372560" cy="96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20884" y="2650989"/>
            <a:ext cx="1458595" cy="612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63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考点① </a:t>
            </a:r>
            <a:r>
              <a:rPr kumimoji="1" lang="zh-CN" altLang="en-US" sz="338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 </a:t>
            </a:r>
          </a:p>
        </p:txBody>
      </p:sp>
      <p:sp>
        <p:nvSpPr>
          <p:cNvPr id="5" name="文本框 4" descr="7b0a20202020227461726765744d6f64756c65223a20226b6f6e6c696e65666f6e7473220a7d0a"/>
          <p:cNvSpPr txBox="1"/>
          <p:nvPr/>
        </p:nvSpPr>
        <p:spPr>
          <a:xfrm>
            <a:off x="2524760" y="3757295"/>
            <a:ext cx="7438390" cy="109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2021年是十四五规划起步的元年，该话题和国家规划和远景目标息息相关，涉及几乎所有宏大时事类考点。</a:t>
            </a:r>
            <a:r>
              <a:rPr kumimoji="1" lang="zh-CN" altLang="en-US" sz="2635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kumimoji="1" lang="zh-CN" altLang="en-US" sz="2400" b="1" dirty="0">
              <a:solidFill>
                <a:srgbClr val="954C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壹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假大空</a:t>
            </a:r>
          </a:p>
        </p:txBody>
      </p:sp>
      <p:pic>
        <p:nvPicPr>
          <p:cNvPr id="10" name="图片 9" descr="303b333633333133353bb2e6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081455" y="2974369"/>
            <a:ext cx="5729189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</a:t>
            </a:r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绿水青山、健康中国、科技创新、</a:t>
            </a:r>
          </a:p>
          <a:p>
            <a:pPr algn="ctr"/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制度创新、正风反腐、与世界共处</a:t>
            </a:r>
          </a:p>
        </p:txBody>
      </p:sp>
      <p:pic>
        <p:nvPicPr>
          <p:cNvPr id="2" name="图片 1" descr="2019  主视角"/>
          <p:cNvPicPr>
            <a:picLocks noChangeAspect="1"/>
          </p:cNvPicPr>
          <p:nvPr/>
        </p:nvPicPr>
        <p:blipFill>
          <a:blip r:embed="rId2" cstate="print">
            <a:lum bright="100000" contrast="42000"/>
          </a:blip>
          <a:stretch>
            <a:fillRect/>
          </a:stretch>
        </p:blipFill>
        <p:spPr>
          <a:xfrm>
            <a:off x="8928263" y="3414253"/>
            <a:ext cx="372560" cy="96715"/>
          </a:xfrm>
          <a:prstGeom prst="rect">
            <a:avLst/>
          </a:prstGeom>
        </p:spPr>
      </p:pic>
      <p:pic>
        <p:nvPicPr>
          <p:cNvPr id="3" name="图片 2" descr="2019  主视角"/>
          <p:cNvPicPr>
            <a:picLocks noChangeAspect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>
          <a:xfrm>
            <a:off x="2675732" y="3414253"/>
            <a:ext cx="372560" cy="96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748264" y="4317229"/>
            <a:ext cx="4394835" cy="612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lang="zh-CN" altLang="en-US" dirty="0">
                <a:solidFill>
                  <a:schemeClr val="bg1">
                    <a:lumMod val="85000"/>
                  </a:schemeClr>
                </a:solidFill>
                <a:ea typeface="方正清刻本悦宋简体" panose="02000000000000000000" pitchFamily="2" charset="-122"/>
                <a:sym typeface="+mn-ea"/>
              </a:rPr>
              <a:t>（略，学生根据前面的引导，自主阅读）</a:t>
            </a:r>
            <a:r>
              <a:rPr kumimoji="1" lang="zh-CN" altLang="en-US" sz="338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壹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假大空</a:t>
            </a:r>
          </a:p>
        </p:txBody>
      </p:sp>
      <p:pic>
        <p:nvPicPr>
          <p:cNvPr id="5" name="图片 4" descr="303b333633333133353bb2e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作文素材-高考版.png作文素材-高考版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7101" y="1830854"/>
            <a:ext cx="2357391" cy="43624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933740" y="4642009"/>
            <a:ext cx="225826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3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贰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540770" y="3171371"/>
            <a:ext cx="2364560" cy="645205"/>
            <a:chOff x="3644" y="1409"/>
            <a:chExt cx="1979" cy="540"/>
          </a:xfrm>
        </p:grpSpPr>
        <p:grpSp>
          <p:nvGrpSpPr>
            <p:cNvPr id="3" name="组合 2"/>
            <p:cNvGrpSpPr/>
            <p:nvPr/>
          </p:nvGrpSpPr>
          <p:grpSpPr>
            <a:xfrm>
              <a:off x="3644" y="1641"/>
              <a:ext cx="340" cy="88"/>
              <a:chOff x="4917" y="3476"/>
              <a:chExt cx="703" cy="182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917" y="3476"/>
                <a:ext cx="182" cy="1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065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178" y="3476"/>
                <a:ext cx="182" cy="182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065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438" y="3476"/>
                <a:ext cx="182" cy="1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1065"/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5284" y="1634"/>
              <a:ext cx="88" cy="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5"/>
            </a:p>
          </p:txBody>
        </p:sp>
        <p:sp>
          <p:nvSpPr>
            <p:cNvPr id="11" name="椭圆 10"/>
            <p:cNvSpPr/>
            <p:nvPr/>
          </p:nvSpPr>
          <p:spPr>
            <a:xfrm>
              <a:off x="5410" y="1634"/>
              <a:ext cx="88" cy="8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5"/>
            </a:p>
          </p:txBody>
        </p:sp>
        <p:sp>
          <p:nvSpPr>
            <p:cNvPr id="29" name="椭圆 28"/>
            <p:cNvSpPr/>
            <p:nvPr/>
          </p:nvSpPr>
          <p:spPr>
            <a:xfrm>
              <a:off x="5535" y="1634"/>
              <a:ext cx="88" cy="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065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976" y="1409"/>
              <a:ext cx="1336" cy="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结构乱</a:t>
              </a:r>
            </a:p>
          </p:txBody>
        </p:sp>
      </p:grpSp>
      <p:pic>
        <p:nvPicPr>
          <p:cNvPr id="6" name="图片 5" descr="303b333633333133353bb2e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50075" y="3171190"/>
            <a:ext cx="9144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4401820" y="997585"/>
            <a:ext cx="488505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高考高分标准：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结构严谨，文脉清晰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高分真卷+名家文章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直观把握</a:t>
            </a:r>
          </a:p>
        </p:txBody>
      </p:sp>
      <p:pic>
        <p:nvPicPr>
          <p:cNvPr id="35" name="图片 34" descr="11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778760"/>
            <a:ext cx="5239385" cy="2430780"/>
          </a:xfrm>
          <a:prstGeom prst="rect">
            <a:avLst/>
          </a:prstGeom>
        </p:spPr>
      </p:pic>
      <p:pic>
        <p:nvPicPr>
          <p:cNvPr id="36" name="图片 35" descr="222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4320" y="2062976"/>
            <a:ext cx="5567680" cy="319672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477895" y="1714500"/>
            <a:ext cx="92392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sym typeface="+mn-ea"/>
              </a:rPr>
              <a:t>P3~5</a:t>
            </a:r>
            <a:r>
              <a:rPr lang="en-US" altLang="zh-CN" sz="2000" dirty="0">
                <a:solidFill>
                  <a:srgbClr val="738A99"/>
                </a:solidFill>
                <a:sym typeface="+mn-ea"/>
              </a:rPr>
              <a:t>  </a:t>
            </a:r>
            <a:endParaRPr lang="zh-CN" altLang="en-US" sz="2000"/>
          </a:p>
        </p:txBody>
      </p:sp>
      <p:pic>
        <p:nvPicPr>
          <p:cNvPr id="44" name="图片 43" descr="32313537353537323b32313537353535363bb6a8ceb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05505" y="800100"/>
            <a:ext cx="914400" cy="9144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6077242" y="2236764"/>
            <a:ext cx="0" cy="227896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贰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rgbClr val="771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结构乱</a:t>
            </a:r>
          </a:p>
        </p:txBody>
      </p:sp>
      <p:sp>
        <p:nvSpPr>
          <p:cNvPr id="9" name="矩形 8"/>
          <p:cNvSpPr/>
          <p:nvPr/>
        </p:nvSpPr>
        <p:spPr>
          <a:xfrm>
            <a:off x="590550" y="2941646"/>
            <a:ext cx="315468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层进式、关系式、反驳式、对比式、波澜式、串珠式</a:t>
            </a:r>
          </a:p>
          <a:p>
            <a:pPr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思维导图结合真卷示例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，训练模版更科学，作文结构更清晰。</a:t>
            </a:r>
          </a:p>
          <a:p>
            <a:pPr>
              <a:lnSpc>
                <a:spcPct val="150000"/>
              </a:lnSpc>
            </a:pPr>
            <a:endParaRPr lang="zh-CN" altLang="en-US" sz="140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记叙文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也推荐两种即学即用的</a:t>
            </a:r>
            <a:r>
              <a:rPr lang="zh-CN" altLang="en-US" sz="1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高分结构（P12~P13）</a:t>
            </a:r>
          </a:p>
        </p:txBody>
      </p:sp>
      <p:sp>
        <p:nvSpPr>
          <p:cNvPr id="10" name="矩形 9"/>
          <p:cNvSpPr/>
          <p:nvPr/>
        </p:nvSpPr>
        <p:spPr>
          <a:xfrm>
            <a:off x="4000260" y="2124651"/>
            <a:ext cx="1106170" cy="23114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高分结构全路径，结合自己与考题的特点进行选用</a:t>
            </a: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0" y="2537460"/>
            <a:ext cx="3429000" cy="0"/>
          </a:xfrm>
          <a:prstGeom prst="line">
            <a:avLst/>
          </a:prstGeom>
          <a:ln>
            <a:solidFill>
              <a:srgbClr val="771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9"/>
          <p:cNvSpPr/>
          <p:nvPr/>
        </p:nvSpPr>
        <p:spPr>
          <a:xfrm>
            <a:off x="3625570" y="1428750"/>
            <a:ext cx="1853725" cy="993198"/>
          </a:xfrm>
          <a:custGeom>
            <a:avLst/>
            <a:gdLst>
              <a:gd name="connsiteX0" fmla="*/ 0 w 1853725"/>
              <a:gd name="connsiteY0" fmla="*/ 993198 h 993198"/>
              <a:gd name="connsiteX1" fmla="*/ 926863 w 1853725"/>
              <a:gd name="connsiteY1" fmla="*/ 0 h 993198"/>
              <a:gd name="connsiteX2" fmla="*/ 1853725 w 1853725"/>
              <a:gd name="connsiteY2" fmla="*/ 993198 h 993198"/>
              <a:gd name="connsiteX3" fmla="*/ 0 w 1853725"/>
              <a:gd name="connsiteY3" fmla="*/ 993198 h 993198"/>
              <a:gd name="connsiteX0-1" fmla="*/ 0 w 1853725"/>
              <a:gd name="connsiteY0-2" fmla="*/ 993198 h 993198"/>
              <a:gd name="connsiteX1-3" fmla="*/ 926863 w 1853725"/>
              <a:gd name="connsiteY1-4" fmla="*/ 0 h 993198"/>
              <a:gd name="connsiteX2-5" fmla="*/ 1853725 w 1853725"/>
              <a:gd name="connsiteY2-6" fmla="*/ 993198 h 993198"/>
              <a:gd name="connsiteX3-7" fmla="*/ 875016 w 1853725"/>
              <a:gd name="connsiteY3-8" fmla="*/ 982980 h 993198"/>
              <a:gd name="connsiteX4" fmla="*/ 0 w 1853725"/>
              <a:gd name="connsiteY4" fmla="*/ 993198 h 993198"/>
              <a:gd name="connsiteX0-9" fmla="*/ 875016 w 1853725"/>
              <a:gd name="connsiteY0-10" fmla="*/ 982980 h 1074420"/>
              <a:gd name="connsiteX1-11" fmla="*/ 0 w 1853725"/>
              <a:gd name="connsiteY1-12" fmla="*/ 993198 h 1074420"/>
              <a:gd name="connsiteX2-13" fmla="*/ 926863 w 1853725"/>
              <a:gd name="connsiteY2-14" fmla="*/ 0 h 1074420"/>
              <a:gd name="connsiteX3-15" fmla="*/ 1853725 w 1853725"/>
              <a:gd name="connsiteY3-16" fmla="*/ 993198 h 1074420"/>
              <a:gd name="connsiteX4-17" fmla="*/ 966456 w 1853725"/>
              <a:gd name="connsiteY4-18" fmla="*/ 1074420 h 1074420"/>
              <a:gd name="connsiteX0-19" fmla="*/ 875016 w 1853725"/>
              <a:gd name="connsiteY0-20" fmla="*/ 982980 h 993198"/>
              <a:gd name="connsiteX1-21" fmla="*/ 0 w 1853725"/>
              <a:gd name="connsiteY1-22" fmla="*/ 993198 h 993198"/>
              <a:gd name="connsiteX2-23" fmla="*/ 926863 w 1853725"/>
              <a:gd name="connsiteY2-24" fmla="*/ 0 h 993198"/>
              <a:gd name="connsiteX3-25" fmla="*/ 1853725 w 1853725"/>
              <a:gd name="connsiteY3-26" fmla="*/ 993198 h 993198"/>
              <a:gd name="connsiteX0-27" fmla="*/ 0 w 1853725"/>
              <a:gd name="connsiteY0-28" fmla="*/ 993198 h 993198"/>
              <a:gd name="connsiteX1-29" fmla="*/ 926863 w 1853725"/>
              <a:gd name="connsiteY1-30" fmla="*/ 0 h 993198"/>
              <a:gd name="connsiteX2-31" fmla="*/ 1853725 w 1853725"/>
              <a:gd name="connsiteY2-32" fmla="*/ 993198 h 993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853725" h="993198">
                <a:moveTo>
                  <a:pt x="0" y="993198"/>
                </a:moveTo>
                <a:lnTo>
                  <a:pt x="926863" y="0"/>
                </a:lnTo>
                <a:lnTo>
                  <a:pt x="1853725" y="993198"/>
                </a:lnTo>
              </a:path>
            </a:pathLst>
          </a:custGeom>
          <a:noFill/>
          <a:ln>
            <a:solidFill>
              <a:srgbClr val="7715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C:\Users\Administrator\Desktop\333333.png333333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5430644" y="646771"/>
            <a:ext cx="6761356" cy="5854390"/>
          </a:xfrm>
          <a:prstGeom prst="rect">
            <a:avLst/>
          </a:prstGeom>
        </p:spPr>
      </p:pic>
      <p:pic>
        <p:nvPicPr>
          <p:cNvPr id="44" name="图片 43" descr="32313537353537323b32313537353535363bb6a8cebb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6570" y="1680210"/>
            <a:ext cx="914400" cy="914400"/>
          </a:xfrm>
          <a:prstGeom prst="rect">
            <a:avLst/>
          </a:prstGeom>
        </p:spPr>
      </p:pic>
      <p:pic>
        <p:nvPicPr>
          <p:cNvPr id="4" name="图片 3" descr="303b333633333133353bb2e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C:\Users\Administrator\Desktop\图片14.png图片14"/>
          <p:cNvPicPr>
            <a:picLocks noChangeAspect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>
          <a:xfrm>
            <a:off x="356839" y="680224"/>
            <a:ext cx="4404732" cy="5047476"/>
          </a:xfrm>
          <a:custGeom>
            <a:avLst/>
            <a:gdLst>
              <a:gd name="connsiteX0" fmla="*/ 0 w 2741939"/>
              <a:gd name="connsiteY0" fmla="*/ 0 h 4134613"/>
              <a:gd name="connsiteX1" fmla="*/ 2741939 w 2741939"/>
              <a:gd name="connsiteY1" fmla="*/ 0 h 4134613"/>
              <a:gd name="connsiteX2" fmla="*/ 2741939 w 2741939"/>
              <a:gd name="connsiteY2" fmla="*/ 4134613 h 4134613"/>
              <a:gd name="connsiteX3" fmla="*/ 0 w 2741939"/>
              <a:gd name="connsiteY3" fmla="*/ 4134613 h 4134613"/>
              <a:gd name="connsiteX4" fmla="*/ 0 w 2741939"/>
              <a:gd name="connsiteY4" fmla="*/ 0 h 413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1939" h="4134613">
                <a:moveTo>
                  <a:pt x="0" y="0"/>
                </a:moveTo>
                <a:lnTo>
                  <a:pt x="2741939" y="0"/>
                </a:lnTo>
                <a:lnTo>
                  <a:pt x="2741939" y="4134613"/>
                </a:lnTo>
                <a:lnTo>
                  <a:pt x="0" y="413461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 descr="C:\Users\Administrator\Desktop\图片15.png图片15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4586605" y="211873"/>
            <a:ext cx="4189405" cy="5516462"/>
          </a:xfrm>
          <a:custGeom>
            <a:avLst/>
            <a:gdLst>
              <a:gd name="connsiteX0" fmla="*/ 0 w 2741939"/>
              <a:gd name="connsiteY0" fmla="*/ 0 h 4134613"/>
              <a:gd name="connsiteX1" fmla="*/ 2741939 w 2741939"/>
              <a:gd name="connsiteY1" fmla="*/ 0 h 4134613"/>
              <a:gd name="connsiteX2" fmla="*/ 2741939 w 2741939"/>
              <a:gd name="connsiteY2" fmla="*/ 4134613 h 4134613"/>
              <a:gd name="connsiteX3" fmla="*/ 0 w 2741939"/>
              <a:gd name="connsiteY3" fmla="*/ 4134613 h 4134613"/>
              <a:gd name="connsiteX4" fmla="*/ 0 w 2741939"/>
              <a:gd name="connsiteY4" fmla="*/ 0 h 413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1939" h="4134613">
                <a:moveTo>
                  <a:pt x="0" y="0"/>
                </a:moveTo>
                <a:lnTo>
                  <a:pt x="2741939" y="0"/>
                </a:lnTo>
                <a:lnTo>
                  <a:pt x="2741939" y="4134613"/>
                </a:lnTo>
                <a:lnTo>
                  <a:pt x="0" y="413461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9219079" y="1593839"/>
            <a:ext cx="828675" cy="43459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从考场作文出发，分析结构问题。理论实践相结合，更高效。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63530" y="1593215"/>
            <a:ext cx="551815" cy="3628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2400" spc="1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真卷</a:t>
            </a:r>
            <a:r>
              <a:rPr lang="en-US" altLang="zh-CN" sz="2400" spc="1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+ </a:t>
            </a:r>
            <a:r>
              <a:rPr lang="zh-CN" altLang="en-US" sz="2400" spc="1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模拟卷全展示</a:t>
            </a:r>
          </a:p>
        </p:txBody>
      </p:sp>
      <p:pic>
        <p:nvPicPr>
          <p:cNvPr id="44" name="图片 43" descr="32313537353537323b32313537353535363bb6a8ceb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1580" y="5728335"/>
            <a:ext cx="582930" cy="5829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贰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rgbClr val="771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结构乱</a:t>
            </a:r>
          </a:p>
        </p:txBody>
      </p:sp>
      <p:pic>
        <p:nvPicPr>
          <p:cNvPr id="3" name="图片 2" descr="303b333633333133353bb2e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869180" y="2784475"/>
            <a:ext cx="712089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38A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      新华社3月19日发了题为《汇聚亿万人民力量的宏伟蓝图——“十四五”规划和 2035 年远景目标纲要编制记》的报道。以下为部分摘录：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38A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      规划纲要全面贯彻规划建议精神，把规划建议明确的大方向大战略，转化为未来发展的重大工程、重要行动、具体政策，为抓住机遇、应对挑战勾勒了清晰的路径安排。</a:t>
            </a:r>
            <a:r>
              <a:rPr lang="en-US" altLang="zh-CN" sz="1600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这是以人民为中心、不断满足人民对美好生活向往的方向指引——从规划建议到规划纲要，紧扣社会主要矛盾转化，坚持人民主体地位，坚持共同富裕方向，始终坚持发展为了人民、发展依靠人民、发展成果由人民共享，将持续激发全体人民积极性、主动性、创造性，不断战胜前进路上的艰难险阻，共同创造更加美好的生活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84810" y="2247265"/>
            <a:ext cx="1897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30000"/>
                    </a:prstClr>
                  </a:innerShdw>
                </a:effectLst>
                <a:latin typeface="Bauhaus 93" panose="04030905020B02020C02" pitchFamily="82" charset="0"/>
              </a:rPr>
              <a:t>问题①</a:t>
            </a:r>
          </a:p>
        </p:txBody>
      </p:sp>
      <p:sp>
        <p:nvSpPr>
          <p:cNvPr id="46" name="矩形 45"/>
          <p:cNvSpPr/>
          <p:nvPr/>
        </p:nvSpPr>
        <p:spPr>
          <a:xfrm>
            <a:off x="401909" y="3029213"/>
            <a:ext cx="31401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738A99"/>
                </a:solidFill>
              </a:rPr>
              <a:t>宏大新闻、时评，如何用进考场作文？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298621" y="261382"/>
            <a:ext cx="7453014" cy="1858723"/>
            <a:chOff x="5298621" y="3202702"/>
            <a:chExt cx="7453014" cy="1858723"/>
          </a:xfrm>
        </p:grpSpPr>
        <p:sp>
          <p:nvSpPr>
            <p:cNvPr id="29" name="矩形: 圆角 28"/>
            <p:cNvSpPr/>
            <p:nvPr/>
          </p:nvSpPr>
          <p:spPr>
            <a:xfrm>
              <a:off x="5298621" y="3202702"/>
              <a:ext cx="7453014" cy="1843314"/>
            </a:xfrm>
            <a:prstGeom prst="roundRect">
              <a:avLst>
                <a:gd name="adj" fmla="val 7563"/>
              </a:avLst>
            </a:prstGeom>
            <a:solidFill>
              <a:srgbClr val="E3EDF7"/>
            </a:solidFill>
            <a:ln>
              <a:noFill/>
            </a:ln>
            <a:effectLst>
              <a:outerShdw blurRad="63500" dist="508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5298621" y="3202702"/>
              <a:ext cx="7453014" cy="1843314"/>
            </a:xfrm>
            <a:prstGeom prst="roundRect">
              <a:avLst>
                <a:gd name="adj" fmla="val 7563"/>
              </a:avLst>
            </a:prstGeom>
            <a:solidFill>
              <a:srgbClr val="E3EDF7"/>
            </a:solidFill>
            <a:ln>
              <a:noFill/>
            </a:ln>
            <a:effectLst>
              <a:outerShdw blurRad="63500" dist="38100" dir="2700000" algn="tl" rotWithShape="0">
                <a:srgbClr val="1F456B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44516" y="3578622"/>
              <a:ext cx="2282190" cy="521970"/>
            </a:xfrm>
            <a:prstGeom prst="rect">
              <a:avLst/>
            </a:prstGeom>
            <a:noFill/>
            <a:effectLst>
              <a:outerShdw blurRad="38100" dist="50800" dir="13500000" algn="br" rotWithShape="0">
                <a:schemeClr val="bg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F616D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sym typeface="+mn-ea"/>
                </a:rPr>
                <a:t>/高分指津/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758866" y="3862545"/>
              <a:ext cx="4824707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738A99"/>
                  </a:solidFill>
                  <a:sym typeface="+mn-ea"/>
                </a:rPr>
                <a:t>主流媒体·时事头条：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rgbClr val="738A99"/>
                  </a:solidFill>
                  <a:sym typeface="+mn-ea"/>
                </a:rPr>
                <a:t>考点、立意点，也是“摘抄点”            </a:t>
              </a:r>
              <a:endParaRPr lang="en-US" altLang="zh-CN" sz="2400" b="1" dirty="0">
                <a:solidFill>
                  <a:srgbClr val="738A99"/>
                </a:solidFill>
                <a:sym typeface="+mn-ea"/>
              </a:endParaRPr>
            </a:p>
          </p:txBody>
        </p:sp>
      </p:grpSp>
      <p:pic>
        <p:nvPicPr>
          <p:cNvPr id="7" name="图片 6" descr="32303236333630353b32303236333836303bcebbd6c3b6a8cebb"/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477510" y="441325"/>
            <a:ext cx="914400" cy="9144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65775" y="1379855"/>
            <a:ext cx="9112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sym typeface="+mn-ea"/>
              </a:rPr>
              <a:t>P18</a:t>
            </a:r>
            <a:r>
              <a:rPr lang="en-US" altLang="zh-CN" dirty="0">
                <a:solidFill>
                  <a:srgbClr val="738A99"/>
                </a:solidFill>
                <a:sym typeface="+mn-ea"/>
              </a:rPr>
              <a:t>  </a:t>
            </a:r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417147" y="6107430"/>
            <a:ext cx="3140124" cy="372500"/>
          </a:xfrm>
          <a:prstGeom prst="roundRect">
            <a:avLst>
              <a:gd name="adj" fmla="val 50000"/>
            </a:avLst>
          </a:prstGeom>
          <a:solidFill>
            <a:srgbClr val="E3EDF7"/>
          </a:solidFill>
          <a:ln>
            <a:noFill/>
          </a:ln>
          <a:effectLst>
            <a:outerShdw blurRad="63500" dist="38100" dir="2700000" algn="tl" rotWithShape="0">
              <a:srgbClr val="1F456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67103" y="6176653"/>
            <a:ext cx="234054" cy="23405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515498" y="6176653"/>
            <a:ext cx="234054" cy="23405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163893" y="6176653"/>
            <a:ext cx="234054" cy="23405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812288" y="6176653"/>
            <a:ext cx="234054" cy="234054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869180" y="2238375"/>
            <a:ext cx="71208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738A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      考生备考宏大主题类作文题，最需要关注的是时效性与系统性。时效性是指备考议题与当下时政密切关联，具有思考分析的现实价值。系统性则是指备考能够有独立且完整的思路，彼此既独立、互补、交叉，又能完全覆盖，有机关联。</a:t>
            </a:r>
            <a:r>
              <a:rPr lang="en-US" altLang="zh-CN" sz="1600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就时效性而言，远景目标是中国现阶段及未来十五年的发展方向，此热点，不仅是我们2021届考生的备考方向，还将成为接下来几届考生持续关注的重点。就系统性而言，远景目标从指定之初就具备了强大的先天优势。“远景目标”是一个集合概念，从宏观层面而言，它既是国家富强、人民富足的最终奋斗目标，又指引了如何实现目标的具体途径。从微观层面而言，如文化强国、教育强国、体育强国等，每一个具体目标都是一个高考作文关注的具体议题。</a:t>
            </a:r>
            <a:r>
              <a:rPr lang="en-US" altLang="zh-CN" sz="1600" dirty="0">
                <a:solidFill>
                  <a:srgbClr val="738A99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我们以此为指导，充分备考，回顾历史渊源，联系现实局面，解决发展困惑；从当下到历史，从国家到个体，从现象到规律，将每一个层次的内容准备齐全，就建立起了自己立体全面的备考储备库。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84810" y="2247265"/>
            <a:ext cx="18973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effectLst>
                  <a:innerShdw blurRad="63500" dist="50800" dir="13500000">
                    <a:prstClr val="black">
                      <a:alpha val="30000"/>
                    </a:prstClr>
                  </a:innerShdw>
                </a:effectLst>
                <a:latin typeface="Bauhaus 93" panose="04030905020B02020C02" pitchFamily="82" charset="0"/>
              </a:rPr>
              <a:t>问题②</a:t>
            </a:r>
          </a:p>
        </p:txBody>
      </p:sp>
      <p:sp>
        <p:nvSpPr>
          <p:cNvPr id="46" name="矩形 45"/>
          <p:cNvSpPr/>
          <p:nvPr/>
        </p:nvSpPr>
        <p:spPr>
          <a:xfrm>
            <a:off x="401909" y="3029213"/>
            <a:ext cx="3140124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738A99"/>
                </a:solidFill>
              </a:rPr>
              <a:t>高考作文，会以怎样的方式考查两会？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298621" y="261382"/>
            <a:ext cx="7453014" cy="1858723"/>
            <a:chOff x="5298621" y="3202702"/>
            <a:chExt cx="7453014" cy="1858723"/>
          </a:xfrm>
        </p:grpSpPr>
        <p:sp>
          <p:nvSpPr>
            <p:cNvPr id="29" name="矩形: 圆角 28"/>
            <p:cNvSpPr/>
            <p:nvPr/>
          </p:nvSpPr>
          <p:spPr>
            <a:xfrm>
              <a:off x="5298621" y="3202702"/>
              <a:ext cx="7453014" cy="1843314"/>
            </a:xfrm>
            <a:prstGeom prst="roundRect">
              <a:avLst>
                <a:gd name="adj" fmla="val 7563"/>
              </a:avLst>
            </a:prstGeom>
            <a:solidFill>
              <a:srgbClr val="E3EDF7"/>
            </a:solidFill>
            <a:ln>
              <a:noFill/>
            </a:ln>
            <a:effectLst>
              <a:outerShdw blurRad="63500" dist="50800" dir="13500000" algn="b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5298621" y="3202702"/>
              <a:ext cx="7453014" cy="1843314"/>
            </a:xfrm>
            <a:prstGeom prst="roundRect">
              <a:avLst>
                <a:gd name="adj" fmla="val 7563"/>
              </a:avLst>
            </a:prstGeom>
            <a:solidFill>
              <a:srgbClr val="E3EDF7"/>
            </a:solidFill>
            <a:ln>
              <a:noFill/>
            </a:ln>
            <a:effectLst>
              <a:outerShdw blurRad="63500" dist="38100" dir="2700000" algn="tl" rotWithShape="0">
                <a:srgbClr val="1F456B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44516" y="3578622"/>
              <a:ext cx="2282190" cy="521970"/>
            </a:xfrm>
            <a:prstGeom prst="rect">
              <a:avLst/>
            </a:prstGeom>
            <a:noFill/>
            <a:effectLst>
              <a:outerShdw blurRad="38100" dist="50800" dir="13500000" algn="br" rotWithShape="0">
                <a:schemeClr val="bg1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F616D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sym typeface="+mn-ea"/>
                </a:rPr>
                <a:t>/高分指津/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758866" y="3862545"/>
              <a:ext cx="4824707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738A99"/>
                  </a:solidFill>
                  <a:sym typeface="+mn-ea"/>
                </a:rPr>
                <a:t>核心命题点：</a:t>
              </a:r>
              <a:r>
                <a:rPr lang="en-US" altLang="zh-CN" sz="2400" dirty="0">
                  <a:solidFill>
                    <a:srgbClr val="738A99"/>
                  </a:solidFill>
                  <a:sym typeface="+mn-ea"/>
                </a:rPr>
                <a:t>从哪个方向考？备考思路更清晰     </a:t>
              </a:r>
              <a:endParaRPr lang="en-US" altLang="zh-CN" sz="2400" b="1" dirty="0">
                <a:solidFill>
                  <a:srgbClr val="738A99"/>
                </a:solidFill>
                <a:sym typeface="+mn-ea"/>
              </a:endParaRPr>
            </a:p>
          </p:txBody>
        </p:sp>
      </p:grpSp>
      <p:pic>
        <p:nvPicPr>
          <p:cNvPr id="7" name="图片 6" descr="32303236333630353b32303236333836303bcebbd6c3b6a8cebb"/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495290" y="465455"/>
            <a:ext cx="914400" cy="9144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65775" y="1379855"/>
            <a:ext cx="9112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sym typeface="+mn-ea"/>
              </a:rPr>
              <a:t>P19</a:t>
            </a:r>
            <a:r>
              <a:rPr lang="en-US" altLang="zh-CN" dirty="0">
                <a:solidFill>
                  <a:srgbClr val="738A99"/>
                </a:solidFill>
                <a:sym typeface="+mn-ea"/>
              </a:rPr>
              <a:t>  </a:t>
            </a:r>
            <a:endParaRPr lang="zh-CN" altLang="en-US"/>
          </a:p>
        </p:txBody>
      </p:sp>
      <p:sp>
        <p:nvSpPr>
          <p:cNvPr id="16" name="矩形: 圆角 15"/>
          <p:cNvSpPr/>
          <p:nvPr/>
        </p:nvSpPr>
        <p:spPr>
          <a:xfrm>
            <a:off x="506047" y="6116320"/>
            <a:ext cx="3140124" cy="372500"/>
          </a:xfrm>
          <a:prstGeom prst="roundRect">
            <a:avLst>
              <a:gd name="adj" fmla="val 50000"/>
            </a:avLst>
          </a:prstGeom>
          <a:solidFill>
            <a:srgbClr val="E3EDF7"/>
          </a:solidFill>
          <a:ln>
            <a:noFill/>
          </a:ln>
          <a:effectLst>
            <a:outerShdw blurRad="63500" dist="38100" dir="2700000" algn="tl" rotWithShape="0">
              <a:srgbClr val="1F456B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56003" y="6185543"/>
            <a:ext cx="234054" cy="23405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604398" y="6185543"/>
            <a:ext cx="234054" cy="23405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252793" y="6185543"/>
            <a:ext cx="234054" cy="23405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901188" y="6185543"/>
            <a:ext cx="234054" cy="234054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53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75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375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C:\Users\Administrator\Desktop\12334.png12334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353060" y="2110740"/>
            <a:ext cx="3997325" cy="4083685"/>
          </a:xfrm>
          <a:custGeom>
            <a:avLst/>
            <a:gdLst>
              <a:gd name="connsiteX0" fmla="*/ 0 w 2741939"/>
              <a:gd name="connsiteY0" fmla="*/ 0 h 4134613"/>
              <a:gd name="connsiteX1" fmla="*/ 2741939 w 2741939"/>
              <a:gd name="connsiteY1" fmla="*/ 0 h 4134613"/>
              <a:gd name="connsiteX2" fmla="*/ 2741939 w 2741939"/>
              <a:gd name="connsiteY2" fmla="*/ 4134613 h 4134613"/>
              <a:gd name="connsiteX3" fmla="*/ 0 w 2741939"/>
              <a:gd name="connsiteY3" fmla="*/ 4134613 h 4134613"/>
              <a:gd name="connsiteX4" fmla="*/ 0 w 2741939"/>
              <a:gd name="connsiteY4" fmla="*/ 0 h 413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1939" h="4134613">
                <a:moveTo>
                  <a:pt x="0" y="0"/>
                </a:moveTo>
                <a:lnTo>
                  <a:pt x="2741939" y="0"/>
                </a:lnTo>
                <a:lnTo>
                  <a:pt x="2741939" y="4134613"/>
                </a:lnTo>
                <a:lnTo>
                  <a:pt x="0" y="413461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3" name="图片 22" descr="C:\Users\Administrator\Desktop\334445.png334445"/>
          <p:cNvPicPr>
            <a:picLocks noChangeAspect="1"/>
          </p:cNvPicPr>
          <p:nvPr/>
        </p:nvPicPr>
        <p:blipFill rotWithShape="1">
          <a:blip r:embed="rId4" cstate="print"/>
          <a:srcRect/>
          <a:stretch>
            <a:fillRect/>
          </a:stretch>
        </p:blipFill>
        <p:spPr>
          <a:xfrm>
            <a:off x="4149725" y="2102485"/>
            <a:ext cx="4686935" cy="4084320"/>
          </a:xfrm>
          <a:custGeom>
            <a:avLst/>
            <a:gdLst>
              <a:gd name="connsiteX0" fmla="*/ 0 w 2741939"/>
              <a:gd name="connsiteY0" fmla="*/ 0 h 4134613"/>
              <a:gd name="connsiteX1" fmla="*/ 2741939 w 2741939"/>
              <a:gd name="connsiteY1" fmla="*/ 0 h 4134613"/>
              <a:gd name="connsiteX2" fmla="*/ 2741939 w 2741939"/>
              <a:gd name="connsiteY2" fmla="*/ 4134613 h 4134613"/>
              <a:gd name="connsiteX3" fmla="*/ 0 w 2741939"/>
              <a:gd name="connsiteY3" fmla="*/ 4134613 h 4134613"/>
              <a:gd name="connsiteX4" fmla="*/ 0 w 2741939"/>
              <a:gd name="connsiteY4" fmla="*/ 0 h 413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1939" h="4134613">
                <a:moveTo>
                  <a:pt x="0" y="0"/>
                </a:moveTo>
                <a:lnTo>
                  <a:pt x="2741939" y="0"/>
                </a:lnTo>
                <a:lnTo>
                  <a:pt x="2741939" y="4134613"/>
                </a:lnTo>
                <a:lnTo>
                  <a:pt x="0" y="4134613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壹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rgbClr val="771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假大空</a:t>
            </a:r>
          </a:p>
        </p:txBody>
      </p:sp>
      <p:sp>
        <p:nvSpPr>
          <p:cNvPr id="10" name="矩形 9"/>
          <p:cNvSpPr/>
          <p:nvPr/>
        </p:nvSpPr>
        <p:spPr>
          <a:xfrm>
            <a:off x="8837444" y="1979284"/>
            <a:ext cx="828675" cy="434595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/高分指津/</a:t>
            </a:r>
          </a:p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备考角度：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新鲜视角绑定高分素材，即学即用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008870" y="1979295"/>
            <a:ext cx="921385" cy="42049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400" spc="200">
                <a:solidFill>
                  <a:srgbClr val="FCF9F4"/>
                </a:solidFill>
                <a:latin typeface="汉仪细中圆简" panose="02010609000101010101" pitchFamily="49" charset="-122"/>
                <a:ea typeface="汉仪细中圆简" panose="02010609000101010101" pitchFamily="49" charset="-122"/>
              </a:defRPr>
            </a:lvl1pPr>
          </a:lstStyle>
          <a:p>
            <a:r>
              <a:rPr lang="zh-CN" altLang="en-US" sz="2400" spc="1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立意和素材，总是结合得太生硬怎么办？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1140477" y="2102566"/>
            <a:ext cx="422910" cy="1531620"/>
            <a:chOff x="9882267" y="1463040"/>
            <a:chExt cx="422910" cy="1531620"/>
          </a:xfrm>
          <a:solidFill>
            <a:srgbClr val="77150F"/>
          </a:solidFill>
        </p:grpSpPr>
        <p:sp>
          <p:nvSpPr>
            <p:cNvPr id="13" name="椭圆 12"/>
            <p:cNvSpPr/>
            <p:nvPr/>
          </p:nvSpPr>
          <p:spPr>
            <a:xfrm>
              <a:off x="9882267" y="1463040"/>
              <a:ext cx="422910" cy="4229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问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9882267" y="2015490"/>
              <a:ext cx="422910" cy="4229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题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9882267" y="2571750"/>
              <a:ext cx="422910" cy="4229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34975" y="1602105"/>
            <a:ext cx="51301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/>
              <a:t>备考角度1：</a:t>
            </a:r>
            <a:r>
              <a:rPr lang="zh-CN" altLang="en-US" sz="1400"/>
              <a:t>文化强国</a:t>
            </a:r>
            <a:r>
              <a:rPr lang="en-US" altLang="zh-CN" sz="1400"/>
              <a:t>  </a:t>
            </a:r>
            <a:r>
              <a:rPr lang="zh-CN" altLang="en-US" sz="1400"/>
              <a:t>增强文化软实力</a:t>
            </a:r>
          </a:p>
        </p:txBody>
      </p:sp>
      <p:pic>
        <p:nvPicPr>
          <p:cNvPr id="16" name="图片 15" descr="32303236333630353b32303236333836303bcebbd6c3b6a8cebb"/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435985" y="994410"/>
            <a:ext cx="914400" cy="9144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149725" y="1386840"/>
            <a:ext cx="9112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sym typeface="+mn-ea"/>
              </a:rPr>
              <a:t>P20</a:t>
            </a:r>
            <a:r>
              <a:rPr lang="en-US" altLang="zh-CN" dirty="0">
                <a:solidFill>
                  <a:srgbClr val="738A99"/>
                </a:solidFill>
                <a:sym typeface="+mn-ea"/>
              </a:rPr>
              <a:t>  </a:t>
            </a:r>
            <a:endParaRPr lang="zh-CN" altLang="en-US"/>
          </a:p>
        </p:txBody>
      </p:sp>
      <p:pic>
        <p:nvPicPr>
          <p:cNvPr id="6" name="图片 5" descr="303b333633333133353bb2e6"/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2"/>
          <p:cNvSpPr txBox="1"/>
          <p:nvPr/>
        </p:nvSpPr>
        <p:spPr>
          <a:xfrm>
            <a:off x="2095097" y="2764333"/>
            <a:ext cx="3828564" cy="382587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备考角度2 </a:t>
            </a:r>
          </a:p>
          <a:p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教育强国 人材之成出于学</a:t>
            </a:r>
          </a:p>
        </p:txBody>
      </p:sp>
      <p:sp>
        <p:nvSpPr>
          <p:cNvPr id="7" name="Text Placeholder 12"/>
          <p:cNvSpPr txBox="1"/>
          <p:nvPr/>
        </p:nvSpPr>
        <p:spPr>
          <a:xfrm>
            <a:off x="7575494" y="2780647"/>
            <a:ext cx="3828564" cy="382587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备考角度3 </a:t>
            </a:r>
          </a:p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人才强国 国势之强由于人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Placeholder 12"/>
          <p:cNvSpPr txBox="1"/>
          <p:nvPr/>
        </p:nvSpPr>
        <p:spPr>
          <a:xfrm>
            <a:off x="2055410" y="4670951"/>
            <a:ext cx="3120387" cy="382588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备考角度4 </a:t>
            </a:r>
          </a:p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体育强国 做舒展中国人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Placeholder 12"/>
          <p:cNvSpPr txBox="1"/>
          <p:nvPr/>
        </p:nvSpPr>
        <p:spPr>
          <a:xfrm>
            <a:off x="7535806" y="4687265"/>
            <a:ext cx="3828564" cy="382588"/>
          </a:xfrm>
          <a:prstGeom prst="rect">
            <a:avLst/>
          </a:prstGeom>
        </p:spPr>
        <p:txBody>
          <a:bodyPr lIns="0" tIns="60972" rIns="0" bIns="60972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备考角度5 </a:t>
            </a:r>
          </a:p>
          <a:p>
            <a:pPr algn="l">
              <a:buClrTx/>
              <a:buSz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尽享夕阳 椿萱并茂志千里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019222" y="2684296"/>
            <a:ext cx="921908" cy="927452"/>
            <a:chOff x="2318977" y="-704739"/>
            <a:chExt cx="921908" cy="927452"/>
          </a:xfrm>
        </p:grpSpPr>
        <p:sp>
          <p:nvSpPr>
            <p:cNvPr id="15" name="椭圆 14"/>
            <p:cNvSpPr/>
            <p:nvPr/>
          </p:nvSpPr>
          <p:spPr bwMode="auto">
            <a:xfrm rot="21396492">
              <a:off x="2318977" y="-704739"/>
              <a:ext cx="921908" cy="9054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Placeholder 12"/>
            <p:cNvSpPr txBox="1"/>
            <p:nvPr/>
          </p:nvSpPr>
          <p:spPr bwMode="auto">
            <a:xfrm>
              <a:off x="2702315" y="-566274"/>
              <a:ext cx="422275" cy="788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7791" y="2680345"/>
            <a:ext cx="921908" cy="945179"/>
            <a:chOff x="4130829" y="922184"/>
            <a:chExt cx="921908" cy="945179"/>
          </a:xfrm>
        </p:grpSpPr>
        <p:sp>
          <p:nvSpPr>
            <p:cNvPr id="18" name="椭圆 17"/>
            <p:cNvSpPr/>
            <p:nvPr/>
          </p:nvSpPr>
          <p:spPr bwMode="auto">
            <a:xfrm>
              <a:off x="4130829" y="922184"/>
              <a:ext cx="921908" cy="9054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Placeholder 12"/>
            <p:cNvSpPr txBox="1"/>
            <p:nvPr/>
          </p:nvSpPr>
          <p:spPr bwMode="auto">
            <a:xfrm>
              <a:off x="4489726" y="1079963"/>
              <a:ext cx="422275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dirty="0">
                  <a:solidFill>
                    <a:srgbClr val="32261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GB" altLang="zh-CN" sz="3000" dirty="0">
                <a:solidFill>
                  <a:srgbClr val="32261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57901" y="4631060"/>
            <a:ext cx="921908" cy="960477"/>
            <a:chOff x="6576468" y="-704739"/>
            <a:chExt cx="921908" cy="960477"/>
          </a:xfrm>
        </p:grpSpPr>
        <p:sp>
          <p:nvSpPr>
            <p:cNvPr id="21" name="椭圆 20"/>
            <p:cNvSpPr/>
            <p:nvPr/>
          </p:nvSpPr>
          <p:spPr bwMode="auto">
            <a:xfrm>
              <a:off x="6576468" y="-704739"/>
              <a:ext cx="921908" cy="9054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Placeholder 12"/>
            <p:cNvSpPr txBox="1"/>
            <p:nvPr/>
          </p:nvSpPr>
          <p:spPr bwMode="auto">
            <a:xfrm>
              <a:off x="6951043" y="-533250"/>
              <a:ext cx="420688" cy="788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dirty="0">
                  <a:solidFill>
                    <a:srgbClr val="32261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GB" altLang="zh-CN" sz="3000" dirty="0">
                <a:solidFill>
                  <a:srgbClr val="32261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87253" y="4605028"/>
            <a:ext cx="921908" cy="964104"/>
            <a:chOff x="9050947" y="872281"/>
            <a:chExt cx="921908" cy="964104"/>
          </a:xfrm>
        </p:grpSpPr>
        <p:sp>
          <p:nvSpPr>
            <p:cNvPr id="24" name="椭圆 23"/>
            <p:cNvSpPr/>
            <p:nvPr/>
          </p:nvSpPr>
          <p:spPr bwMode="auto">
            <a:xfrm>
              <a:off x="9050947" y="872281"/>
              <a:ext cx="921908" cy="9054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25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Placeholder 12"/>
            <p:cNvSpPr txBox="1"/>
            <p:nvPr/>
          </p:nvSpPr>
          <p:spPr bwMode="auto">
            <a:xfrm>
              <a:off x="9384906" y="1048985"/>
              <a:ext cx="422275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60972" rIns="0" bIns="60972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1pPr>
              <a:lvl2pPr marL="3429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2pPr>
              <a:lvl3pPr marL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3pPr>
              <a:lvl4pPr marL="10287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4pPr>
              <a:lvl5pPr marL="1371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5pPr>
              <a:lvl6pPr marL="1828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6pPr>
              <a:lvl7pPr marL="22860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7pPr>
              <a:lvl8pPr marL="2743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8pPr>
              <a:lvl9pPr marL="32004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" panose="020B0503020204020204" pitchFamily="34" charset="-122"/>
                  <a:ea typeface="Microsoft YaHei UI" panose="020B0503020204020204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altLang="zh-CN" sz="3000" b="1" dirty="0">
                  <a:solidFill>
                    <a:srgbClr val="32261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GB" altLang="zh-CN" sz="3000" b="1" dirty="0">
                <a:solidFill>
                  <a:srgbClr val="32261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081455" y="859819"/>
            <a:ext cx="5729189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</a:t>
            </a:r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高分必考角度拓展，</a:t>
            </a:r>
          </a:p>
          <a:p>
            <a:pPr algn="ctr"/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绝不漏掉一个考点</a:t>
            </a:r>
            <a:r>
              <a:rPr kumimoji="1" lang="zh-CN" altLang="en-US" sz="2660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（P21~P24）</a:t>
            </a:r>
            <a:endParaRPr kumimoji="1" lang="zh-CN" altLang="en-US" sz="2660" dirty="0">
              <a:solidFill>
                <a:srgbClr val="C00000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pic>
        <p:nvPicPr>
          <p:cNvPr id="27" name="图片 26" descr="2019  主视角"/>
          <p:cNvPicPr>
            <a:picLocks noChangeAspect="1"/>
          </p:cNvPicPr>
          <p:nvPr/>
        </p:nvPicPr>
        <p:blipFill>
          <a:blip r:embed="rId2" cstate="print">
            <a:lum bright="100000" contrast="42000"/>
          </a:blip>
          <a:stretch>
            <a:fillRect/>
          </a:stretch>
        </p:blipFill>
        <p:spPr>
          <a:xfrm>
            <a:off x="8928263" y="1299703"/>
            <a:ext cx="372560" cy="96715"/>
          </a:xfrm>
          <a:prstGeom prst="rect">
            <a:avLst/>
          </a:prstGeom>
        </p:spPr>
      </p:pic>
      <p:pic>
        <p:nvPicPr>
          <p:cNvPr id="28" name="图片 27" descr="2019  主视角"/>
          <p:cNvPicPr>
            <a:picLocks noChangeAspect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>
          <a:xfrm>
            <a:off x="2675732" y="1299703"/>
            <a:ext cx="372560" cy="96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壹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rgbClr val="7715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77150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假大空</a:t>
            </a:r>
          </a:p>
        </p:txBody>
      </p:sp>
      <p:sp>
        <p:nvSpPr>
          <p:cNvPr id="6" name="矩形: 圆角 5"/>
          <p:cNvSpPr/>
          <p:nvPr/>
        </p:nvSpPr>
        <p:spPr>
          <a:xfrm>
            <a:off x="441960" y="1666875"/>
            <a:ext cx="3633470" cy="4678680"/>
          </a:xfrm>
          <a:prstGeom prst="roundRect">
            <a:avLst>
              <a:gd name="adj" fmla="val 2736"/>
            </a:avLst>
          </a:prstGeom>
          <a:solidFill>
            <a:srgbClr val="77150F">
              <a:alpha val="78000"/>
            </a:srgbClr>
          </a:solidFill>
          <a:ln>
            <a:noFill/>
          </a:ln>
          <a:effectLst>
            <a:outerShdw blurRad="3175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4361180" y="1667510"/>
            <a:ext cx="3704590" cy="4678045"/>
          </a:xfrm>
          <a:prstGeom prst="roundRect">
            <a:avLst>
              <a:gd name="adj" fmla="val 2736"/>
            </a:avLst>
          </a:prstGeom>
          <a:solidFill>
            <a:srgbClr val="77150F"/>
          </a:solidFill>
          <a:ln>
            <a:noFill/>
          </a:ln>
          <a:effectLst>
            <a:outerShdw blurRad="3175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/>
          <p:cNvSpPr/>
          <p:nvPr/>
        </p:nvSpPr>
        <p:spPr>
          <a:xfrm>
            <a:off x="8364220" y="1666875"/>
            <a:ext cx="3341370" cy="4678680"/>
          </a:xfrm>
          <a:prstGeom prst="roundRect">
            <a:avLst>
              <a:gd name="adj" fmla="val 2736"/>
            </a:avLst>
          </a:prstGeom>
          <a:solidFill>
            <a:srgbClr val="77150F">
              <a:alpha val="68000"/>
            </a:srgbClr>
          </a:solidFill>
          <a:ln>
            <a:noFill/>
          </a:ln>
          <a:effectLst>
            <a:outerShdw blurRad="3175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5795" y="2498725"/>
            <a:ext cx="3279775" cy="4074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这个春天，全民建言；这个春天，温暖振奋；这个春天，全球聚焦，世界瞩目。刚刚闭幕的全国两会擘画了高质量发展的宏伟蓝图，精准指引了中国特色社会主义航船的前进方向。</a:t>
            </a:r>
            <a:r>
              <a:rPr lang="zh-CN" altLang="en-US"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</a:rPr>
              <a:t>使命艰巨，重任在肩，面对不可预知的机遇和挑战，唯有以赶考的心态不懈奋斗，开辟新天地，创造新未来。</a:t>
            </a:r>
          </a:p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lang="zh-CN" altLang="en-US" sz="1050">
                <a:solidFill>
                  <a:srgbClr val="FFC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学好“党史”，保持战略定力。不懂历史的人没有根，淡忘历史的民族没有魂。（好立意1）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历史的细节，内有乾坤。站在我党百年华诞的重大历史节点，要把党史学习作为强心励志的重要内容，用党史的先进营养滋润强国富民的思想根基。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要有效用好传统媒介和新媒体，积极采取形式多样的方式和途径，认真扎实学习党史的基本内容，深入挖掘为党奋斗的先进典型，用筚路蓝缕的奋斗感染人，用辉煌骄人的成就鼓舞人，用矢志不渝的目标激励人，让党员群众知党史、感党恩、跟党走。用党史筑牢理想信念的根基，正本清源，固本培元，坚定信念明方向，凝聚起奋进新征程的强大合力。</a:t>
            </a:r>
            <a:endParaRPr lang="zh-CN" altLang="en-US" sz="105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algn="l">
              <a:lnSpc>
                <a:spcPct val="130000"/>
              </a:lnSpc>
            </a:pPr>
            <a:endParaRPr lang="zh-CN" altLang="en-US" sz="105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1210" y="1767840"/>
            <a:ext cx="298958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朝着光明前景接续奋斗</a:t>
            </a:r>
            <a:endParaRPr lang="zh-CN" altLang="en-US" sz="1600">
              <a:solidFill>
                <a:schemeClr val="bg1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史胜涛</a:t>
            </a:r>
            <a:endParaRPr lang="zh-CN" altLang="en-US" sz="1600" b="0" spc="-15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3580" y="2498725"/>
            <a:ext cx="3388360" cy="2816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      </a:t>
            </a:r>
            <a:r>
              <a:rPr sz="1050">
                <a:solidFill>
                  <a:srgbClr val="FFC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抓住“高频词”，提升发展质量。（好立意2）</a:t>
            </a:r>
            <a:r>
              <a:rPr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今年的全国两会，习近平总书记 4 次“到团组”，11 次强调“高质量发展”，22次提及“生态”。政府工作报告中，“民生”一词出现18次，“科技”一词被提及23次，“创新”一词出现了43次……人民的期待和向往越来越多地出现在两会高频词中。</a:t>
            </a:r>
            <a:r>
              <a:rPr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要深刻认识这些“高频词”背后的深刻内涵，准确把握时代发展的脉搏，立足新发展阶段，贯彻新发展理念，构建新发展格局。要坚持创新引领，加强基础研究，努力变“中国制造”为“中国创造”。</a:t>
            </a:r>
            <a:r>
              <a:rPr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</a:rPr>
              <a:t>要以百姓心为心，不断扩大民生服务的范围和覆盖面，逐步有效解决教育医疗住房等让群众忧心的大事。要持续秉承绿色可持续发展理念，不断扩大生态建设成果，守护赖以生存发展的绿水青山，推动高质量发展行稳致远。</a:t>
            </a:r>
          </a:p>
        </p:txBody>
      </p:sp>
      <p:sp>
        <p:nvSpPr>
          <p:cNvPr id="29" name="矩形 28"/>
          <p:cNvSpPr/>
          <p:nvPr/>
        </p:nvSpPr>
        <p:spPr>
          <a:xfrm>
            <a:off x="8501380" y="2498725"/>
            <a:ext cx="3107690" cy="3655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  </a:t>
            </a:r>
            <a:r>
              <a:rPr lang="zh-CN" altLang="en-US" sz="1050">
                <a:solidFill>
                  <a:srgbClr val="FFC000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赓续“好精神”，奋发担当作为。（好立意3）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勤劳勇敢的中国人民用足以彪炳史册的一个个伟大奇迹，绘制了中华民族砥砺奋进的精神谱系，是激励党和人民接力前行的宝贵财富。</a:t>
            </a:r>
            <a:r>
              <a:rPr lang="zh-CN" altLang="en-US" sz="1050">
                <a:solidFill>
                  <a:schemeClr val="accent5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踏进新的历史征程，必须永葆敢于亮剑、敢于出击的斗争精神，继承排除万难、自强不息的奋斗精神，弘扬踏石留印、抓铁有痕的实干精神，不忘初心，牢记使命，牢牢恪守“人民”这个关键词，咬定青山不放松，重整行装再出发。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要切实担负起历史赋予的重任，以强烈的责任感使命感，勇于担当，敢于作为，甘当孺子牛，敢当拓荒牛，乐当老黄牛，对照新征程上的目标清单，一件接着一件干，努力创造出不负人民的新成就、新伟业。</a:t>
            </a:r>
          </a:p>
          <a:p>
            <a:pPr algn="l">
              <a:lnSpc>
                <a:spcPct val="130000"/>
              </a:lnSpc>
            </a:pPr>
            <a:r>
              <a:rPr lang="en-US" altLang="zh-CN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      </a:t>
            </a:r>
            <a:r>
              <a:rPr lang="zh-CN" altLang="en-US" sz="1050">
                <a:solidFill>
                  <a:schemeClr val="bg1"/>
                </a:solidFill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蓝图已经绘就，奋斗正当其时。让我们抓住机遇，乘势而进，战胜挑战，开辟新局，继续用伟大的中国实践兑现庄严承诺，如期圆满实现共同期许的历史宏愿。（摘编自人民网，有删改）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21815" y="544859"/>
            <a:ext cx="5729189" cy="869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60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</a:t>
            </a:r>
            <a:r>
              <a:rPr kumimoji="1" lang="zh-CN" altLang="en-US" sz="2400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高分作文立意+结构+好句好段，</a:t>
            </a:r>
            <a:r>
              <a:rPr kumimoji="1" lang="en-US" altLang="zh-CN" sz="2400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                                                     </a:t>
            </a:r>
            <a:r>
              <a:rPr kumimoji="1" lang="zh-CN" altLang="en-US" sz="2400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一篇满足</a:t>
            </a:r>
            <a:r>
              <a:rPr kumimoji="1" lang="zh-CN" altLang="en-US" sz="2400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（P25~P26）</a:t>
            </a:r>
            <a:endParaRPr kumimoji="1" lang="zh-CN" altLang="en-US" sz="2400" dirty="0">
              <a:solidFill>
                <a:srgbClr val="C00000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 descr="2019  主视角"/>
          <p:cNvPicPr>
            <a:picLocks noChangeAspect="1"/>
          </p:cNvPicPr>
          <p:nvPr/>
        </p:nvPicPr>
        <p:blipFill>
          <a:blip r:embed="rId3" cstate="print">
            <a:lum bright="100000" contrast="42000"/>
          </a:blip>
          <a:stretch>
            <a:fillRect/>
          </a:stretch>
        </p:blipFill>
        <p:spPr>
          <a:xfrm>
            <a:off x="8928263" y="931403"/>
            <a:ext cx="372560" cy="96715"/>
          </a:xfrm>
          <a:prstGeom prst="rect">
            <a:avLst/>
          </a:prstGeom>
        </p:spPr>
      </p:pic>
      <p:pic>
        <p:nvPicPr>
          <p:cNvPr id="28" name="图片 27" descr="2019  主视角"/>
          <p:cNvPicPr>
            <a:picLocks noChangeAspect="1"/>
          </p:cNvPicPr>
          <p:nvPr/>
        </p:nvPicPr>
        <p:blipFill>
          <a:blip r:embed="rId3" cstate="print">
            <a:lum bright="100000"/>
          </a:blip>
          <a:stretch>
            <a:fillRect/>
          </a:stretch>
        </p:blipFill>
        <p:spPr>
          <a:xfrm>
            <a:off x="2675732" y="931403"/>
            <a:ext cx="372560" cy="967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081514" y="639944"/>
            <a:ext cx="2129155" cy="612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2635" dirty="0">
                <a:solidFill>
                  <a:schemeClr val="tx1"/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备考时评：</a:t>
            </a:r>
            <a:r>
              <a:rPr kumimoji="1" lang="zh-CN" altLang="en-US" sz="263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</a:t>
            </a:r>
            <a:r>
              <a:rPr kumimoji="1" lang="zh-CN" altLang="en-US" sz="338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 </a:t>
            </a:r>
          </a:p>
        </p:txBody>
      </p:sp>
      <p:pic>
        <p:nvPicPr>
          <p:cNvPr id="8" name="图片 7" descr="303b333633333133353bb2e6"/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4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081455" y="1885979"/>
            <a:ext cx="5729189" cy="909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</a:t>
            </a:r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</a:t>
            </a:r>
            <a:r>
              <a:rPr kumimoji="1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民生刚需</a:t>
            </a:r>
            <a:r>
              <a:rPr kumimoji="1" lang="en-US" altLang="zh-CN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P27</a:t>
            </a:r>
            <a:endParaRPr kumimoji="1" lang="zh-CN" altLang="en-US" sz="2660" dirty="0">
              <a:solidFill>
                <a:schemeClr val="bg1"/>
              </a:solidFill>
              <a:latin typeface="Calibri" panose="020F0502020204030204" charset="0"/>
              <a:ea typeface="方正清刻本悦宋简体" panose="02000000000000000000" pitchFamily="2" charset="-122"/>
            </a:endParaRPr>
          </a:p>
          <a:p>
            <a:pPr algn="ctr"/>
            <a:r>
              <a:rPr kumimoji="1" lang="zh-CN" altLang="en-US" sz="2660" dirty="0">
                <a:solidFill>
                  <a:schemeClr val="bg1"/>
                </a:solidFill>
                <a:latin typeface="Calibri" panose="020F0502020204030204" charset="0"/>
                <a:ea typeface="方正清刻本悦宋简体" panose="02000000000000000000" pitchFamily="2" charset="-122"/>
              </a:rPr>
              <a:t>                  必考指数：★★★★★</a:t>
            </a:r>
          </a:p>
        </p:txBody>
      </p:sp>
      <p:pic>
        <p:nvPicPr>
          <p:cNvPr id="2" name="图片 1" descr="2019  主视角"/>
          <p:cNvPicPr>
            <a:picLocks noChangeAspect="1"/>
          </p:cNvPicPr>
          <p:nvPr/>
        </p:nvPicPr>
        <p:blipFill>
          <a:blip r:embed="rId2" cstate="print">
            <a:lum bright="100000" contrast="42000"/>
          </a:blip>
          <a:stretch>
            <a:fillRect/>
          </a:stretch>
        </p:blipFill>
        <p:spPr>
          <a:xfrm>
            <a:off x="8928263" y="2325863"/>
            <a:ext cx="372560" cy="96715"/>
          </a:xfrm>
          <a:prstGeom prst="rect">
            <a:avLst/>
          </a:prstGeom>
        </p:spPr>
      </p:pic>
      <p:pic>
        <p:nvPicPr>
          <p:cNvPr id="3" name="图片 2" descr="2019  主视角"/>
          <p:cNvPicPr>
            <a:picLocks noChangeAspect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>
          <a:xfrm>
            <a:off x="2675732" y="2325863"/>
            <a:ext cx="372560" cy="96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20884" y="2019799"/>
            <a:ext cx="1383030" cy="612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kumimoji="1" lang="zh-CN" altLang="en-US" sz="263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考点②</a:t>
            </a:r>
            <a:r>
              <a:rPr kumimoji="1" lang="zh-CN" altLang="en-US" sz="3385" dirty="0">
                <a:solidFill>
                  <a:schemeClr val="bg1">
                    <a:lumMod val="85000"/>
                  </a:schemeClr>
                </a:solidFill>
                <a:latin typeface="Calibri" panose="020F0502020204030204" charset="0"/>
                <a:ea typeface="方正清刻本悦宋简体" panose="02000000000000000000" pitchFamily="2" charset="-122"/>
                <a:sym typeface="+mn-ea"/>
              </a:rPr>
              <a:t>  </a:t>
            </a:r>
          </a:p>
        </p:txBody>
      </p:sp>
      <p:sp>
        <p:nvSpPr>
          <p:cNvPr id="5" name="文本框 4" descr="7b0a20202020227461726765744d6f64756c65223a20226b6f6e6c696e65666f6e7473220a7d0a"/>
          <p:cNvSpPr txBox="1"/>
          <p:nvPr/>
        </p:nvSpPr>
        <p:spPr>
          <a:xfrm>
            <a:off x="2675921" y="3126014"/>
            <a:ext cx="7287241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      </a:t>
            </a:r>
            <a:r>
              <a:rPr kumimoji="1"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华文中宋" panose="02010600040101010101" pitchFamily="2" charset="-122"/>
              </a:rPr>
              <a:t>教育、消费、法治、网络、老年人处境、青年生活状态……这些高考、模拟题常涉及的民生类话题，都在这一章！民生，涵盖所有远景目标之外的社会现象类考点。</a:t>
            </a:r>
            <a:endParaRPr kumimoji="1" lang="zh-CN" altLang="en-US" sz="2000" b="1" dirty="0">
              <a:solidFill>
                <a:srgbClr val="954C3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3971" y="190500"/>
            <a:ext cx="54373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壹</a:t>
            </a: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90500" y="190500"/>
            <a:ext cx="326943" cy="27984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97710" y="25205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华文中宋" panose="02010600040101010101" pitchFamily="2" charset="-122"/>
              </a:rPr>
              <a:t>假大空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68525" y="4526835"/>
            <a:ext cx="6854714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2000" b="1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kumimoji="1" lang="zh-CN" altLang="en-US" sz="2000" b="1" dirty="0">
                <a:solidFill>
                  <a:srgbClr val="954C3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本章涉及考点：内生力量、幸福生活、制度保障、经济发展、法治社会</a:t>
            </a:r>
          </a:p>
        </p:txBody>
      </p:sp>
      <p:pic>
        <p:nvPicPr>
          <p:cNvPr id="11" name="图片 10" descr="303b333633333133353bb2e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42770" y="252095"/>
            <a:ext cx="481965" cy="4819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Administrator\Desktop\图片3.png图片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1419224"/>
            <a:ext cx="6468717" cy="4019550"/>
          </a:xfrm>
          <a:prstGeom prst="rect">
            <a:avLst/>
          </a:prstGeom>
        </p:spPr>
      </p:pic>
      <p:sp>
        <p:nvSpPr>
          <p:cNvPr id="5" name="Freeform 234"/>
          <p:cNvSpPr/>
          <p:nvPr/>
        </p:nvSpPr>
        <p:spPr bwMode="auto">
          <a:xfrm>
            <a:off x="8407424" y="1521437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8665233" y="1854816"/>
            <a:ext cx="7981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P30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79895" y="3187065"/>
            <a:ext cx="4569460" cy="2722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备考角度1</a:t>
            </a:r>
            <a:r>
              <a:rPr 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sz="1600" dirty="0">
                <a:latin typeface="楷体" panose="02010609060101010101" pitchFamily="49" charset="-122"/>
                <a:ea typeface="楷体" panose="02010609060101010101" pitchFamily="49" charset="-122"/>
              </a:rPr>
              <a:t>民生有赖于每个人的“内生力量”</a:t>
            </a:r>
          </a:p>
          <a:p>
            <a:pPr algn="l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从个人角度出发写民生，考生最能掌握，最不容易写得假大空。	</a:t>
            </a:r>
          </a:p>
          <a:p>
            <a:pPr algn="l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两会时事热点素材，用在作文中既能体现考生对国事的关心，又能通过该则小众素材，开辟独特的角度，让阅卷者眼前一亮。</a:t>
            </a:r>
          </a:p>
          <a:p>
            <a:pPr algn="l">
              <a:lnSpc>
                <a:spcPct val="150000"/>
              </a:lnSpc>
            </a:pP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考场拓展：</a:t>
            </a:r>
            <a:r>
              <a:rPr sz="1400" dirty="0">
                <a:latin typeface="楷体" panose="02010609060101010101" pitchFamily="49" charset="-122"/>
                <a:ea typeface="楷体" panose="02010609060101010101" pitchFamily="49" charset="-122"/>
              </a:rPr>
              <a:t>坚强、爱国、弱势群体保障】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8924_2*l_h_i*1_2_1"/>
  <p:tag name="KSO_WM_TEMPLATE_CATEGORY" val="diagram"/>
  <p:tag name="KSO_WM_TEMPLATE_INDEX" val="2019892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98924_2*l_h_i*1_2_2"/>
  <p:tag name="KSO_WM_TEMPLATE_CATEGORY" val="diagram"/>
  <p:tag name="KSO_WM_TEMPLATE_INDEX" val="2019892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924_2*l_h_i*1_1_1"/>
  <p:tag name="KSO_WM_TEMPLATE_CATEGORY" val="diagram"/>
  <p:tag name="KSO_WM_TEMPLATE_INDEX" val="2019892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98924_2*l_h_i*1_1_2"/>
  <p:tag name="KSO_WM_TEMPLATE_CATEGORY" val="diagram"/>
  <p:tag name="KSO_WM_TEMPLATE_INDEX" val="2019892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201A24"/>
      </a:dk2>
      <a:lt2>
        <a:srgbClr val="FFFFFF"/>
      </a:lt2>
      <a:accent1>
        <a:srgbClr val="A070E7"/>
      </a:accent1>
      <a:accent2>
        <a:srgbClr val="D569C8"/>
      </a:accent2>
      <a:accent3>
        <a:srgbClr val="F06AA6"/>
      </a:accent3>
      <a:accent4>
        <a:srgbClr val="FA788A"/>
      </a:accent4>
      <a:accent5>
        <a:srgbClr val="F58E79"/>
      </a:accent5>
      <a:accent6>
        <a:srgbClr val="E7A070"/>
      </a:accent6>
      <a:hlink>
        <a:srgbClr val="658BD5"/>
      </a:hlink>
      <a:folHlink>
        <a:srgbClr val="9F69A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201A24"/>
      </a:dk2>
      <a:lt2>
        <a:srgbClr val="FFFFFF"/>
      </a:lt2>
      <a:accent1>
        <a:srgbClr val="A070E7"/>
      </a:accent1>
      <a:accent2>
        <a:srgbClr val="D569C8"/>
      </a:accent2>
      <a:accent3>
        <a:srgbClr val="F06AA6"/>
      </a:accent3>
      <a:accent4>
        <a:srgbClr val="FA788A"/>
      </a:accent4>
      <a:accent5>
        <a:srgbClr val="F58E79"/>
      </a:accent5>
      <a:accent6>
        <a:srgbClr val="E7A070"/>
      </a:accent6>
      <a:hlink>
        <a:srgbClr val="658BD5"/>
      </a:hlink>
      <a:folHlink>
        <a:srgbClr val="9F69A3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3462</Words>
  <Application>Microsoft Office PowerPoint</Application>
  <PresentationFormat>自定义</PresentationFormat>
  <Paragraphs>151</Paragraphs>
  <Slides>24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Office 主题</vt:lpstr>
      <vt:lpstr>1_Office 主题</vt:lpstr>
      <vt:lpstr>Office 主题​​</vt:lpstr>
      <vt:lpstr>1_Office 主题​​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312</cp:revision>
  <dcterms:created xsi:type="dcterms:W3CDTF">2019-06-19T02:08:00Z</dcterms:created>
  <dcterms:modified xsi:type="dcterms:W3CDTF">2021-05-14T08:11:40Z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23D5FAF1B80D461F97DBCA2B800E2C54</vt:lpwstr>
  </property>
</Properties>
</file>