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71" r:id="rId3"/>
    <p:sldId id="263" r:id="rId4"/>
    <p:sldId id="264" r:id="rId5"/>
    <p:sldId id="257" r:id="rId6"/>
    <p:sldId id="353" r:id="rId7"/>
    <p:sldId id="272" r:id="rId8"/>
    <p:sldId id="370" r:id="rId9"/>
    <p:sldId id="354" r:id="rId10"/>
    <p:sldId id="355" r:id="rId11"/>
    <p:sldId id="356" r:id="rId12"/>
    <p:sldId id="357" r:id="rId13"/>
    <p:sldId id="358" r:id="rId14"/>
    <p:sldId id="361" r:id="rId15"/>
    <p:sldId id="363" r:id="rId16"/>
    <p:sldId id="364" r:id="rId17"/>
    <p:sldId id="365" r:id="rId18"/>
    <p:sldId id="366" r:id="rId19"/>
    <p:sldId id="367" r:id="rId20"/>
    <p:sldId id="368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35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A070FC76-312B-4243-9B2A-44A99FC9797B}" type="datetime1">
              <a:rPr lang="zh-CN" altLang="en-US"/>
            </a:fld>
            <a:endParaRPr lang="zh-CN" altLang="en-US" sz="1200"/>
          </a:p>
        </p:txBody>
      </p:sp>
      <p:sp>
        <p:nvSpPr>
          <p:cNvPr id="256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56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spcBef>
                <a:spcPct val="30000"/>
              </a:spcBef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5069E018-BBAE-4835-8BD5-EDBAF27A933A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DC56E732-9D3C-4488-9152-B95F89AB69CF}" type="datetimeFigureOut">
              <a:rPr lang="zh-CN" altLang="en-US"/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BE4E839E-8A97-4B6A-9973-A872F56FDFF1}" type="slidenum">
              <a:rPr lang="zh-CN" altLang="en-US"/>
            </a:fld>
            <a:endParaRPr lang="zh-CN" altLang="en-US"/>
          </a:p>
        </p:txBody>
      </p:sp>
      <p:pic>
        <p:nvPicPr>
          <p:cNvPr id="10" name="图片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39688"/>
            <a:ext cx="669418" cy="66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775" y="282667"/>
            <a:ext cx="97567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2"/>
          <p:cNvSpPr txBox="1">
            <a:spLocks noChangeArrowheads="1"/>
          </p:cNvSpPr>
          <p:nvPr userDrawn="1"/>
        </p:nvSpPr>
        <p:spPr bwMode="auto">
          <a:xfrm>
            <a:off x="3124200" y="3862388"/>
            <a:ext cx="2527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</a:rPr>
              <a:t>http://www.21cnjy.com/</a:t>
            </a:r>
            <a:endParaRPr lang="zh-CN" altLang="en-US" smtClean="0">
              <a:solidFill>
                <a:schemeClr val="bg1"/>
              </a:solidFill>
            </a:endParaRPr>
          </a:p>
        </p:txBody>
      </p:sp>
      <p:sp>
        <p:nvSpPr>
          <p:cNvPr id="14" name="文本框 10"/>
          <p:cNvSpPr txBox="1">
            <a:spLocks noChangeArrowheads="1"/>
          </p:cNvSpPr>
          <p:nvPr userDrawn="1"/>
        </p:nvSpPr>
        <p:spPr bwMode="auto">
          <a:xfrm>
            <a:off x="3632200" y="4810125"/>
            <a:ext cx="2527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</a:rPr>
              <a:t>http://www.21cnjy.com/</a:t>
            </a:r>
            <a:endParaRPr lang="zh-CN" altLang="en-US" smtClean="0">
              <a:solidFill>
                <a:schemeClr val="bg1"/>
              </a:solidFill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 userDrawn="1"/>
        </p:nvSpPr>
        <p:spPr bwMode="auto">
          <a:xfrm>
            <a:off x="3001963" y="80963"/>
            <a:ext cx="2527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</a:rPr>
              <a:t>http://www.21cnjy.com/</a:t>
            </a:r>
            <a:endParaRPr lang="zh-CN" altLang="en-US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827740" y="1155700"/>
            <a:ext cx="770453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914400" indent="-914400"/>
            <a:r>
              <a:rPr lang="zh-CN" altLang="en-US" sz="4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</a:t>
            </a:r>
            <a:r>
              <a:rPr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写作  </a:t>
            </a:r>
            <a:r>
              <a:rPr lang="zh-CN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写出人物的精神</a:t>
            </a:r>
            <a:endParaRPr lang="zh-CN" sz="4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00" name="直线连接符 21"/>
          <p:cNvSpPr>
            <a:spLocks noChangeShapeType="1"/>
          </p:cNvSpPr>
          <p:nvPr/>
        </p:nvSpPr>
        <p:spPr bwMode="auto">
          <a:xfrm>
            <a:off x="1043755" y="1989138"/>
            <a:ext cx="7488519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6" t="9501" r="9660" b="9396"/>
          <a:stretch>
            <a:fillRect/>
          </a:stretch>
        </p:blipFill>
        <p:spPr bwMode="auto">
          <a:xfrm>
            <a:off x="5148040" y="2996970"/>
            <a:ext cx="2507006" cy="2783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2" t="14390" r="16463" b="13656"/>
          <a:stretch>
            <a:fillRect/>
          </a:stretch>
        </p:blipFill>
        <p:spPr bwMode="auto">
          <a:xfrm>
            <a:off x="1866389" y="2780955"/>
            <a:ext cx="2022419" cy="27434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525270"/>
            <a:ext cx="8274368" cy="435864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l" eaLnBrk="1" latinLnBrk="0" hangingPunct="1"/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正准备坐下的我，又听到另一种争声又开始了。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 eaLnBrk="1" latinLnBrk="0" hangingPunct="1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“这道题是这样解的，你那样做错了”“没错，我的答案和你的一样，方法还简单些！”“可你这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 eaLnBrk="1" latinLnBrk="0" hangingPunct="1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样做没有凭据呀！你看这个根本不可能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等于0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 eaLnBrk="1" latinLnBrk="0" hangingPunct="1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吗！”“我求出来就等于0，你看把已知条件一转换，不就等于0吗！”“如果你转换错了呢？”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“没有！”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小D头一偏起身说：“不跟你讲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了！理亏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还不放手！”“明明是你不对呀……”两人各不松口，小C争得青筋暴起，气喘吁吁，小D似乎占了上风，但也是口干舌燥，力不从心。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525270"/>
            <a:ext cx="8122285" cy="399288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l" eaLnBrk="1" latinLnBrk="0" hangingPunct="1"/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我被眼前的景象弄得眼花缭乱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，目瞪口呆，可我“坚韧的意志力”还是把我拉回了现实，我大喝一声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“stop”，两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人才从兴头上下来。我小声提议，怕再次引起这场思想斗争，说：“你们为什么不去找老师呢？”“你敢吗？”小C挑衅地对小D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说道，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“去就去，谁怕谁呀！”小D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答道。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这件事最终在教室办公室里落下了帷幕。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525270"/>
            <a:ext cx="8122285" cy="2246769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l" eaLnBrk="1" latinLnBrk="0" hangingPunct="1"/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老师将正确答案公布并把获胜者表扬了一番，小C昂首挺胸，自信满满的走进了教室，小D则像只斗败的公鸡，心里似乎还不甘心，进教室时，口中还喃喃道：“这样也不错吗！”我不禁在心中为这不服输的性格鼓起掌来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710" y="4221055"/>
            <a:ext cx="5838190" cy="207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</a:t>
            </a: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点评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438" y="1525270"/>
            <a:ext cx="8039417" cy="204216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l" eaLnBrk="1" latinLnBrk="0" hangingPunct="1"/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本文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写了各种人的争论，每个人的特点不同，在争论中的语言、动作、神态也不一样，作者通过这些描写再现了人物的精神品质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6255" y="3839845"/>
            <a:ext cx="5060950" cy="224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525270"/>
            <a:ext cx="8122285" cy="30175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ctr" eaLnBrk="1" latinLnBrk="0" hangingPunct="1"/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这样的人让我感动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latinLnBrk="0" hangingPunct="1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曾经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感动于父母的呵护，感动于陌生人的微笑，感动于同学的鼓励，感动于大千社会温馨的每一幕。因为我生活在一个令人感动的社会里。而今，我的记忆中又增添了老师给我的感动。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AutoShape 2" descr="http://img1.imgtn.bdimg.com/it/u=1169032454,238210822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http://img1.imgtn.bdimg.com/it/u=1169032454,2382108227&amp;fm=23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54" name="Picture 6" descr="http://img3.yxlady.com/qg/UploadFiles_2239/20151114/20151114142107989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9" b="8415"/>
          <a:stretch>
            <a:fillRect/>
          </a:stretch>
        </p:blipFill>
        <p:spPr bwMode="auto">
          <a:xfrm>
            <a:off x="4932025" y="4133707"/>
            <a:ext cx="2910302" cy="2103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69" y="1412860"/>
            <a:ext cx="8450725" cy="5097549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那天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教室里静悄悄的，同学们正埋头做着练习。老师在一边巡视一边轻声点拨，忽然，“啪”的一声打断了我的思绪，原来是我的笔掉在地上了。于是我弯下腰去捡。可是调皮的笔却不知藏在哪里了，我低着头，四处寻找，才发现原来它藏在我的桌脚下，我欣喜地捡起笔，正准备直起腰来。微弱的“咚”的一声，我的头撞在了一样柔软的东西上，挡住了我的头。回过神来，发现眼前出现了一双穿着绿色高跟鞋的脚，是老师。我抬起头来，仰望老师，又望望桌角，发现老师的手正包裹着桌角。我才明白我的头撞到了老师的手。怎么这么巧？我疑惑着对老师笑了笑，老师也笑了笑，指指桌上的习题，示意我继续做题目。我于是收起困惑，继续做题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525270"/>
            <a:ext cx="8122285" cy="252984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下课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的时候，我对同桌小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说起这件事，我说我很奇怪会不小心撞到老师的手上。小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说：“就是因为你低下头去捡笔，老师看见了，怕你会撞到头，特意用手包住了桌角。”</a:t>
            </a:r>
            <a:endParaRPr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074" name="Picture 2" descr="http://blogfile.ifeng.com/uploadfiles/blog_attachment/1103/58/4266958_50e031d65ce7ced05f5898fe23c915d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915" y="3835516"/>
            <a:ext cx="2857500" cy="2295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990" y="1412860"/>
            <a:ext cx="8233948" cy="5097549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原来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是这样，怕我受伤，所以才护着我的头。这就是老师啊！我听了以后怔怔地呆了好一会。许多往事纷纷涌上心头：那天下雨，我的衣服淋湿了，老师让我用干毛巾擦干头，又取下自己的大围巾让我围上；在我们默写出现错误的时候，老师记录了每个同学的错误，然后针对我们的错误设计了故事和动作，让我们理解地记忆古文中的诗句。看着她夸张的表演，我们在笑声中记住了那些字词。这就是我们的老师啊，即使在我们不懂事，违纪偷懒的时候，老师的批评也是那样严肃而有文采。听着她引经据典的讲成才的故事和道理，我在钦佩之余无意间才发现，老师居然准备了讲稿，连骂人也打草稿！她是在全心地呵护着我们成长。</a:t>
            </a:r>
            <a:endParaRPr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570" y="1686266"/>
            <a:ext cx="8274368" cy="30175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深深地感动了。虽然有人说感动是一刹那间的火花，也有人说感动是火星和地球相撞的天崩地裂。但对我而言，感动就是在平凡的生活中，感悟到那份关怀和爱护。就是在我一低头的刹那间，呵护我的头，也呵护了我心灵的那双手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</a:t>
            </a: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点评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81995" y="1844889"/>
            <a:ext cx="8122285" cy="350520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zh-CN" altLang="en-US" sz="320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文章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构思精巧，选材新颖，抓住了学校生活的一个细节，展现了一位关心学生、热爱教育的教师形象。作者并没有用过多的笔墨直接展开对老师的描写，而是通过动作、我和同位的对话以及我的心理活动来表现老师的精神世界和品质的。这样更真实，更生动。</a:t>
            </a:r>
            <a:endParaRPr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10580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同侧圆角矩形 4"/>
          <p:cNvSpPr>
            <a:spLocks noChangeArrowheads="1"/>
          </p:cNvSpPr>
          <p:nvPr/>
        </p:nvSpPr>
        <p:spPr bwMode="auto">
          <a:xfrm>
            <a:off x="411600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0580" y="1722120"/>
            <a:ext cx="8233357" cy="448056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最佩服漫画大师，他们往往能够在很短的时间内抓住对象的特征，只用寥寥几笔便能勾画出一个人物，将其个性展露。这一切似乎很奇妙，大师以他高超的技艺创造出了人物的独特面貌，于是从一颦一笑中我们也能区分出谁和谁来。其实漫画大师能做到的，我们用笔同样也能做到。要让人物栩栩如生地走到我们笔下，关键在于要写出人物的精神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26" name="直线连接符 21"/>
          <p:cNvCxnSpPr>
            <a:cxnSpLocks noChangeShapeType="1"/>
          </p:cNvCxnSpPr>
          <p:nvPr/>
        </p:nvCxnSpPr>
        <p:spPr bwMode="auto">
          <a:xfrm flipV="1">
            <a:off x="355812" y="1335091"/>
            <a:ext cx="2128043" cy="1"/>
          </a:xfrm>
          <a:prstGeom prst="line">
            <a:avLst/>
          </a:prstGeom>
          <a:noFill/>
          <a:ln w="38100">
            <a:solidFill>
              <a:srgbClr val="95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5" name="同侧圆角矩形 4"/>
          <p:cNvSpPr>
            <a:spLocks noChangeArrowheads="1"/>
          </p:cNvSpPr>
          <p:nvPr/>
        </p:nvSpPr>
        <p:spPr bwMode="auto">
          <a:xfrm>
            <a:off x="396081" y="757238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写作目标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197" y="1556870"/>
            <a:ext cx="7764145" cy="399288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．了解写出人物的个性和精神对塑造人物形象的作用。写出人物的内心世界，才能使笔下的人物更丰富、更立体，给人的印象更深刻。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．掌握在写作中表现人物个性和精神的写作方法和表达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技巧。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．进行写作实践，尝试写出能够表现人物精神的片断和文章。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7173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写作指导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725" y="1713305"/>
            <a:ext cx="8242300" cy="350520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en-US" altLang="zh-CN" dirty="0"/>
              <a:t> </a:t>
            </a:r>
            <a:r>
              <a:rPr lang="en-US" altLang="zh-CN" sz="3200" b="1" dirty="0">
                <a:solidFill>
                  <a:srgbClr val="FF0000"/>
                </a:solidFill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</a:rPr>
              <a:t>、抓住典型事例来表现人物精神风貌。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zh-CN" altLang="en-US" sz="3200" dirty="0"/>
              <a:t>      </a:t>
            </a:r>
            <a:r>
              <a:rPr lang="zh-CN" altLang="en-US" sz="3200" dirty="0" smtClean="0"/>
              <a:t>  一个人</a:t>
            </a:r>
            <a:r>
              <a:rPr lang="zh-CN" altLang="en-US" sz="3200" dirty="0"/>
              <a:t>的内在品质和精神追求往往通过她所做的事情来表现。如《说和</a:t>
            </a:r>
            <a:r>
              <a:rPr lang="zh-CN" altLang="en-US" sz="3200" dirty="0" smtClean="0"/>
              <a:t>做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记</a:t>
            </a:r>
            <a:r>
              <a:rPr lang="zh-CN" altLang="en-US" sz="3200" dirty="0"/>
              <a:t>闻一多先生言行片段》中，闻一多先生钻研学问时专注认真、锲而不舍的精神就是通过他</a:t>
            </a:r>
            <a:r>
              <a:rPr lang="en-US" altLang="zh-CN" sz="3200" dirty="0"/>
              <a:t>“</a:t>
            </a:r>
            <a:r>
              <a:rPr lang="zh-CN" altLang="en-US" sz="3200" dirty="0"/>
              <a:t>废寝忘食</a:t>
            </a:r>
            <a:r>
              <a:rPr lang="en-US" altLang="zh-CN" sz="3200" dirty="0"/>
              <a:t>”“</a:t>
            </a:r>
            <a:r>
              <a:rPr lang="zh-CN" altLang="en-US" sz="3200" dirty="0"/>
              <a:t>足不下楼</a:t>
            </a:r>
            <a:r>
              <a:rPr lang="en-US" altLang="zh-CN" sz="3200" dirty="0"/>
              <a:t>”</a:t>
            </a:r>
            <a:r>
              <a:rPr lang="zh-CN" altLang="en-US" sz="3200" dirty="0"/>
              <a:t>等典型事例来体现。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6726" y="1530985"/>
            <a:ext cx="8112760" cy="399288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en-US" altLang="zh-CN" sz="3200" b="1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</a:rPr>
              <a:t>、借助一些写作手法来加以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突出、强调。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zh-CN" altLang="en-US" sz="3200" dirty="0"/>
              <a:t>         如对比衬托，正面描写和侧面描写相结合的手法，都可以起到揭示和突出人物精神的作用。如《邓稼先》一文，将邓稼先与</a:t>
            </a:r>
            <a:r>
              <a:rPr lang="en-US" altLang="zh-CN" sz="3200" dirty="0"/>
              <a:t>“</a:t>
            </a:r>
            <a:r>
              <a:rPr lang="zh-CN" altLang="en-US" sz="3200" dirty="0"/>
              <a:t>原子弹之父</a:t>
            </a:r>
            <a:r>
              <a:rPr lang="en-US" altLang="zh-CN" sz="3200" dirty="0"/>
              <a:t>”</a:t>
            </a:r>
            <a:r>
              <a:rPr lang="zh-CN" altLang="en-US" sz="3200" dirty="0"/>
              <a:t>奥本海默进行对比，突出邓稼先朴实、毫无私心、甘于奉献的品格。</a:t>
            </a:r>
            <a:endParaRPr lang="zh-CN" altLang="en-US" sz="3200" dirty="0"/>
          </a:p>
          <a:p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</a:rPr>
              <a:t>、还可以借助一些抒情、议论的句子，对人物的精神品质进行点睛式的概括。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写作指导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5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875" y="1412860"/>
            <a:ext cx="8247063" cy="5097549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我的好朋友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丹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彤是我的好朋友。我们经常在一起玩，她很随和，总是笑着，很少与人争辩。但是有一次我们在一起做作业时，我有一道题不会做，便想拿过她的作业本，看她是怎么做的。可是她却不给我。我似笑非笑地说：“看一看嘛，又少不了你什么！”可她说：“这样做对你不好。你不懂，我可以帮助你的。”语言仍与平常一样轻柔，但态度很坚决。我冷冷的说：“少来了！我拿你当朋友才看你的，不让看拉倒！哼，真不够意思！”她愣了一愣，说：“我正是拿你当朋友才不让你抄作业的呀。”说完想拉我的手。可我当时正在气头上，一把推开她，头也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不</a:t>
            </a:r>
            <a:r>
              <a:rPr lang="zh-CN" altLang="en-US" sz="28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回地走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了。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范文点评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875" y="1505917"/>
            <a:ext cx="8247063" cy="167449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这个小短文通过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“我”与朋友交往中的一件小事，写出了朋友虽然性格随和，但是坚持原则毫不动摇，柔中有刚的性格特点，表现了她对朋友以诚相待的优秀品质。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26" name="Picture 2" descr="http://wallcoo.com/cartoon/Lovely_children_vector/images/illustration_art_of_children_B10-PSD-04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3318884"/>
            <a:ext cx="4011393" cy="30085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755" y="1692275"/>
            <a:ext cx="8122285" cy="393192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ctr" eaLnBrk="1" latinLnBrk="0" hangingPunct="1"/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争  论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 eaLnBrk="1" latinLnBrk="0" hangingPunct="1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下课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铃一响，教室里便炸开了锅，到处都是吆喝声，并以迅雷不及掩耳之势分成几拔。这时两种争论声便充满了我的耳朵。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 eaLnBrk="1" latinLnBrk="0" hangingPunct="1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“谭维维算什么！不就是去高档点的地方去演唱过吗！还常拿出来现……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”“刘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力洋又有什么了不起！参加个超女就以为自己是个什么人了，好了不得哟……”小A和小B正扯开喉咙，放声“高歌”，全然不顾分贝高低，反而一路狂升。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19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范文展示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755" y="1692275"/>
            <a:ext cx="8122285" cy="310854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 algn="l" eaLnBrk="1" latinLnBrk="0" hangingPunct="1"/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她们一个个争得面红耳赤，小A还竖起一根手指对另一人指指点点，嘴皮上下翻滚，一串话语便叽哩呱啦的蹦了出来。小B见势，也不是吃素的，站到凳子上，两手叉腰，摆好架势，准备进攻，同样，她那说话的速度绝不亚于同声翻译，我呆呆地“伫立”在一旁，看着这场蓄势待发的口水战，半晌才回过神来，但又无可奈何，只拂袖而去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2857</Words>
  <Application>WPS 演示</Application>
  <PresentationFormat>全屏显示(4:3)</PresentationFormat>
  <Paragraphs>86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黑体</vt:lpstr>
      <vt:lpstr>华文新魏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gaozhou</dc:creator>
  <cp:lastModifiedBy>Administrator</cp:lastModifiedBy>
  <cp:revision>162</cp:revision>
  <dcterms:created xsi:type="dcterms:W3CDTF">2015-06-24T13:23:00Z</dcterms:created>
  <dcterms:modified xsi:type="dcterms:W3CDTF">2017-04-27T13:19:00Z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