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68" r:id="rId3"/>
    <p:sldId id="309" r:id="rId4"/>
    <p:sldId id="469" r:id="rId5"/>
    <p:sldId id="470" r:id="rId6"/>
    <p:sldId id="342" r:id="rId7"/>
    <p:sldId id="393" r:id="rId8"/>
    <p:sldId id="341" r:id="rId9"/>
    <p:sldId id="343" r:id="rId10"/>
    <p:sldId id="344" r:id="rId11"/>
    <p:sldId id="394" r:id="rId12"/>
    <p:sldId id="395" r:id="rId13"/>
    <p:sldId id="410" r:id="rId14"/>
    <p:sldId id="407" r:id="rId15"/>
    <p:sldId id="408" r:id="rId16"/>
    <p:sldId id="409" r:id="rId17"/>
    <p:sldId id="396" r:id="rId18"/>
    <p:sldId id="397" r:id="rId19"/>
    <p:sldId id="398" r:id="rId20"/>
    <p:sldId id="399" r:id="rId21"/>
    <p:sldId id="365" r:id="rId22"/>
    <p:sldId id="352" r:id="rId23"/>
    <p:sldId id="366" r:id="rId24"/>
    <p:sldId id="367" r:id="rId25"/>
    <p:sldId id="363" r:id="rId26"/>
    <p:sldId id="353" r:id="rId27"/>
    <p:sldId id="368" r:id="rId28"/>
    <p:sldId id="354" r:id="rId29"/>
    <p:sldId id="370" r:id="rId30"/>
    <p:sldId id="369" r:id="rId31"/>
    <p:sldId id="371" r:id="rId32"/>
    <p:sldId id="355" r:id="rId33"/>
    <p:sldId id="373" r:id="rId34"/>
    <p:sldId id="372" r:id="rId35"/>
    <p:sldId id="411" r:id="rId36"/>
    <p:sldId id="357" r:id="rId37"/>
    <p:sldId id="389" r:id="rId38"/>
    <p:sldId id="386" r:id="rId39"/>
    <p:sldId id="377" r:id="rId40"/>
    <p:sldId id="359" r:id="rId41"/>
    <p:sldId id="378" r:id="rId42"/>
    <p:sldId id="302" r:id="rId43"/>
    <p:sldId id="339" r:id="rId44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495"/>
    <p:restoredTop sz="99063"/>
  </p:normalViewPr>
  <p:slideViewPr>
    <p:cSldViewPr showGuides="1">
      <p:cViewPr>
        <p:scale>
          <a:sx n="66" d="100"/>
          <a:sy n="66" d="100"/>
        </p:scale>
        <p:origin x="-1494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tags" Target="tags/tag1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wmf" /><Relationship Id="rId2" Type="http://schemas.openxmlformats.org/officeDocument/2006/relationships/image" Target="../media/image9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wmf" /><Relationship Id="rId2" Type="http://schemas.openxmlformats.org/officeDocument/2006/relationships/image" Target="../media/image12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08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/>
              <a:t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3</a:t>
            </a:fld>
            <a:endParaRPr lang="zh-CN" altLang="en-US" sz="1200"/>
          </a:p>
        </p:txBody>
      </p:sp>
      <p:sp>
        <p:nvSpPr>
          <p:cNvPr id="11266" name="幻灯片图像占位符 1126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4</a:t>
            </a:fld>
            <a:endParaRPr lang="zh-CN" altLang="en-US" sz="1200"/>
          </a:p>
        </p:txBody>
      </p:sp>
      <p:sp>
        <p:nvSpPr>
          <p:cNvPr id="13314" name="幻灯片图像占位符 1331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AndObj" preserve="1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audio" Target="NULL" /><Relationship Id="rId4" Type="http://schemas.microsoft.com/office/2007/relationships/media" Target="file:///C:\WINDOWS\TEMP\PNGTEMP\XXYY1.WAV" TargetMode="External" /><Relationship Id="rId5" Type="http://schemas.openxmlformats.org/officeDocument/2006/relationships/image" Target="../media/image2.png" /><Relationship Id="rId6" Type="http://schemas.openxmlformats.org/officeDocument/2006/relationships/audio" Target="../media/audio11.wav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wmf" /><Relationship Id="rId3" Type="http://schemas.openxmlformats.org/officeDocument/2006/relationships/image" Target="../media/image6.w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8.wmf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9.wmf" /><Relationship Id="rId6" Type="http://schemas.openxmlformats.org/officeDocument/2006/relationships/vmlDrawing" Target="../drawings/vmlDrawing1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3.bin" TargetMode="Internal" /><Relationship Id="rId3" Type="http://schemas.openxmlformats.org/officeDocument/2006/relationships/image" Target="../media/image10.wmf" /><Relationship Id="rId4" Type="http://schemas.openxmlformats.org/officeDocument/2006/relationships/vmlDrawing" Target="../drawings/vmlDrawing2.v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4.bin" TargetMode="Internal" /><Relationship Id="rId3" Type="http://schemas.openxmlformats.org/officeDocument/2006/relationships/image" Target="../media/image11.wmf" /><Relationship Id="rId4" Type="http://schemas.openxmlformats.org/officeDocument/2006/relationships/oleObject" Target="../embeddings/oleObject5.bin" TargetMode="Internal" /><Relationship Id="rId5" Type="http://schemas.openxmlformats.org/officeDocument/2006/relationships/image" Target="../media/image12.wmf" /><Relationship Id="rId6" Type="http://schemas.openxmlformats.org/officeDocument/2006/relationships/vmlDrawing" Target="../drawings/vmlDrawing3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2.wav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2.wav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2.wav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2.wav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33.wav" /><Relationship Id="rId3" Type="http://schemas.openxmlformats.org/officeDocument/2006/relationships/audio" Target="../media/chimes2.wav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Relationship Id="rId3" Type="http://schemas.openxmlformats.org/officeDocument/2006/relationships/image" Target="../media/image14.gif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gif" /><Relationship Id="rId3" Type="http://schemas.openxmlformats.org/officeDocument/2006/relationships/audio" Target="../media/audio44.wav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Relationship Id="rId3" Type="http://schemas.openxmlformats.org/officeDocument/2006/relationships/audio" Target="../media/chimes2.wav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XXYY1.WAV">
            <a:hlinkClick action="ppaction://ole?verb="/>
            <a:hlinkHover action="ppaction://ole?verb=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609600" y="6096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146" descr="wx1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968375"/>
            <a:ext cx="9372600" cy="782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矩形 6147"/>
          <p:cNvSpPr/>
          <p:nvPr/>
        </p:nvSpPr>
        <p:spPr>
          <a:xfrm>
            <a:off x="539750" y="333375"/>
            <a:ext cx="7848600" cy="38163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愚公移山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6877050" y="3716338"/>
            <a:ext cx="270033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</a:rPr>
              <a:t>列子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XXYY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 Box 2"/>
          <p:cNvSpPr txBox="1"/>
          <p:nvPr/>
        </p:nvSpPr>
        <p:spPr>
          <a:xfrm>
            <a:off x="990600" y="228600"/>
            <a:ext cx="7620000" cy="7259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Tahoma" panose="020b0604030504040204" pitchFamily="34" charset="0"/>
                <a:ea typeface="黑体" panose="02010609060101010101" pitchFamily="49" charset="-122"/>
              </a:rPr>
              <a:t>翻译下列句子</a:t>
            </a:r>
            <a:endParaRPr lang="zh-CN" altLang="en-US" sz="3600" b="1">
              <a:latin typeface="Tahoma" panose="020b0604030504040204" pitchFamily="34" charset="0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Tahoma" panose="020b0604030504040204" pitchFamily="34" charset="0"/>
              </a:rPr>
              <a:t>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、惩山北之塞，出入之迂也。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君之力，</a:t>
            </a:r>
            <a:r>
              <a:rPr lang="zh-CN" altLang="en-US" sz="3200" b="1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不能损魁父之丘，</a:t>
            </a:r>
            <a:r>
              <a:rPr lang="zh-CN" altLang="en-US" sz="3200" b="1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太行、王屋</a:t>
            </a:r>
            <a:r>
              <a:rPr lang="zh-CN" altLang="en-US" sz="3200" b="1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？  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bg2"/>
                </a:solidFill>
                <a:latin typeface="Tahoma" panose="020b0604030504040204" pitchFamily="34" charset="0"/>
              </a:rPr>
              <a:t>    </a:t>
            </a:r>
            <a:r>
              <a:rPr lang="zh-CN" altLang="en-US" sz="3600">
                <a:solidFill>
                  <a:schemeClr val="bg2"/>
                </a:solidFill>
                <a:latin typeface="Tahoma" panose="020b0604030504040204" pitchFamily="34" charset="0"/>
              </a:rPr>
              <a:t> </a:t>
            </a:r>
            <a:endParaRPr lang="zh-CN" altLang="en-US" sz="2800">
              <a:solidFill>
                <a:srgbClr val="0033CC"/>
              </a:solidFill>
              <a:latin typeface="Tahoma" panose="020b0604030504040204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600">
              <a:solidFill>
                <a:schemeClr val="bg2"/>
              </a:solidFill>
              <a:latin typeface="Tahoma" panose="020b060403050404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>
                <a:solidFill>
                  <a:schemeClr val="bg2"/>
                </a:solidFill>
                <a:latin typeface="Tahoma" panose="020b0604030504040204" pitchFamily="34" charset="0"/>
              </a:rPr>
              <a:t>      </a:t>
            </a:r>
            <a:endParaRPr lang="zh-CN" altLang="en-US" sz="360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183300" name="Text Box 4"/>
          <p:cNvSpPr txBox="1"/>
          <p:nvPr/>
        </p:nvSpPr>
        <p:spPr>
          <a:xfrm>
            <a:off x="1143000" y="1905000"/>
            <a:ext cx="6781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他苦于山区北部的阻塞，出来进去都要绕道。</a:t>
            </a:r>
            <a:endParaRPr lang="zh-CN" altLang="en-US" sz="3200" b="1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83301" name="Text Box 5"/>
          <p:cNvSpPr txBox="1"/>
          <p:nvPr/>
        </p:nvSpPr>
        <p:spPr>
          <a:xfrm>
            <a:off x="533400" y="4800600"/>
            <a:ext cx="8382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ahoma" panose="020b0604030504040204" pitchFamily="34" charset="0"/>
              </a:rPr>
              <a:t>      </a:t>
            </a:r>
            <a:endParaRPr lang="en-US" altLang="zh-CN" sz="24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83302" name="Text Box 6"/>
          <p:cNvSpPr txBox="1"/>
          <p:nvPr/>
        </p:nvSpPr>
        <p:spPr>
          <a:xfrm>
            <a:off x="838200" y="4648200"/>
            <a:ext cx="7848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ahoma" panose="020b0604030504040204" pitchFamily="34" charset="0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凭你的力气，</a:t>
            </a:r>
            <a:r>
              <a:rPr lang="zh-CN" altLang="en-US" sz="32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连</a:t>
            </a: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魁父这座小山</a:t>
            </a:r>
            <a:r>
              <a:rPr lang="zh-CN" altLang="en-US" sz="32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都</a:t>
            </a: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不能削平，能</a:t>
            </a:r>
            <a:r>
              <a:rPr lang="zh-CN" altLang="en-US" sz="32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把</a:t>
            </a: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太行、王屋</a:t>
            </a:r>
            <a:r>
              <a:rPr lang="zh-CN" altLang="en-US" sz="32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怎么样</a:t>
            </a: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呢？</a:t>
            </a:r>
            <a:endParaRPr lang="zh-CN" altLang="en-US" sz="3200" b="1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0" grpId="0"/>
      <p:bldP spid="183301" grpId="0"/>
      <p:bldP spid="1833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47813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0" y="5526088"/>
            <a:ext cx="1447800" cy="1331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4"/>
          <p:cNvSpPr txBox="1"/>
          <p:nvPr/>
        </p:nvSpPr>
        <p:spPr>
          <a:xfrm>
            <a:off x="1547813" y="260350"/>
            <a:ext cx="7297737" cy="326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、遂率子孙荷担者三夫，叩石垦壤，箕畚运于渤海之尾。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2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2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25" name="Text Box 5"/>
          <p:cNvSpPr txBox="1"/>
          <p:nvPr/>
        </p:nvSpPr>
        <p:spPr>
          <a:xfrm>
            <a:off x="971550" y="1484313"/>
            <a:ext cx="77422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于是愚公率领儿孙中能挑担子的三个人，凿石头，挖土壤，用箕畚运到渤海边上。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0" y="2924175"/>
            <a:ext cx="99726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残年余力，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不能毁山之一毛，其如土石何？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27" name="Text Box 7"/>
          <p:cNvSpPr txBox="1"/>
          <p:nvPr/>
        </p:nvSpPr>
        <p:spPr>
          <a:xfrm>
            <a:off x="179388" y="3860800"/>
            <a:ext cx="875188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6600FF"/>
                </a:solidFill>
                <a:latin typeface="Arial" panose="020b0604020202020204" pitchFamily="34" charset="0"/>
              </a:rPr>
              <a:t>凭你残留的年月余下的力气，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连</a:t>
            </a:r>
            <a:r>
              <a:rPr lang="zh-CN" altLang="en-US" sz="3200" b="1">
                <a:solidFill>
                  <a:srgbClr val="6600FF"/>
                </a:solidFill>
                <a:latin typeface="Arial" panose="020b0604020202020204" pitchFamily="34" charset="0"/>
              </a:rPr>
              <a:t>毁掉山上的一根</a:t>
            </a:r>
            <a:endParaRPr lang="zh-CN" altLang="en-US" sz="3200" b="1">
              <a:solidFill>
                <a:srgbClr val="6600FF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6600FF"/>
                </a:solidFill>
                <a:latin typeface="Arial" panose="020b0604020202020204" pitchFamily="34" charset="0"/>
              </a:rPr>
              <a:t>草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都</a:t>
            </a:r>
            <a:r>
              <a:rPr lang="zh-CN" altLang="en-US" sz="3200" b="1">
                <a:solidFill>
                  <a:srgbClr val="6600FF"/>
                </a:solidFill>
                <a:latin typeface="Arial" panose="020b0604020202020204" pitchFamily="34" charset="0"/>
              </a:rPr>
              <a:t>不能，又能把泥土石头怎么样呢？</a:t>
            </a:r>
            <a:endParaRPr lang="zh-CN" altLang="en-US" sz="3200" b="1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5" grpId="0"/>
      <p:bldP spid="1843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4"/>
          <p:cNvSpPr txBox="1"/>
          <p:nvPr/>
        </p:nvSpPr>
        <p:spPr>
          <a:xfrm>
            <a:off x="250825" y="333375"/>
            <a:ext cx="8624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、汝心之固，固不可彻，曾不若孀妻弱子。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685" name="Text Box 5"/>
          <p:cNvSpPr txBox="1"/>
          <p:nvPr/>
        </p:nvSpPr>
        <p:spPr>
          <a:xfrm>
            <a:off x="250825" y="1341438"/>
            <a:ext cx="8751888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66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你思想顽固，顽固到不可变通，连寡妇和小孩都</a:t>
            </a:r>
            <a:endParaRPr lang="zh-CN" altLang="en-US" sz="3200" b="1">
              <a:solidFill>
                <a:srgbClr val="66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66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比不上。</a:t>
            </a:r>
            <a:endParaRPr lang="zh-CN" altLang="en-US" sz="3200" b="1">
              <a:solidFill>
                <a:srgbClr val="66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0" name="Text Box 6"/>
          <p:cNvSpPr txBox="1"/>
          <p:nvPr/>
        </p:nvSpPr>
        <p:spPr>
          <a:xfrm>
            <a:off x="395288" y="3141663"/>
            <a:ext cx="8569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、自此，冀之南，汉之阴，无陇断焉。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687" name="Text Box 7"/>
          <p:cNvSpPr txBox="1"/>
          <p:nvPr/>
        </p:nvSpPr>
        <p:spPr>
          <a:xfrm>
            <a:off x="0" y="4365625"/>
            <a:ext cx="102600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66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从此，冀州的南部，汉水的南岸，没有高地隔绝了。</a:t>
            </a:r>
            <a:endParaRPr lang="zh-CN" altLang="en-US" sz="3200" b="1">
              <a:solidFill>
                <a:srgbClr val="66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5" grpId="0"/>
      <p:bldP spid="1996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6610" name="Rectangle 2"/>
          <p:cNvSpPr>
            <a:spLocks noGrp="1"/>
          </p:cNvSpPr>
          <p:nvPr>
            <p:ph idx="1"/>
          </p:nvPr>
        </p:nvSpPr>
        <p:spPr>
          <a:xfrm>
            <a:off x="0" y="685800"/>
            <a:ext cx="3200400" cy="16764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en-US" sz="2800" b="1">
                <a:solidFill>
                  <a:srgbClr val="0033CC"/>
                </a:solidFill>
              </a:rPr>
              <a:t>方</a:t>
            </a:r>
            <a:r>
              <a:rPr lang="zh-CN" altLang="en-US" sz="2800" b="1"/>
              <a:t>七百里              </a:t>
            </a:r>
            <a:br>
              <a:rPr lang="zh-CN" altLang="en-US" sz="2800" b="1"/>
            </a:br>
            <a:r>
              <a:rPr lang="zh-CN" altLang="en-US" sz="2800" b="1"/>
              <a:t>     </a:t>
            </a:r>
            <a:endParaRPr lang="zh-CN" altLang="en-US" sz="2800" b="1"/>
          </a:p>
          <a:p>
            <a:pPr eaLnBrk="1" hangingPunct="1">
              <a:buNone/>
            </a:pPr>
            <a:r>
              <a:rPr lang="zh-CN" altLang="en-US" sz="2800" b="1">
                <a:solidFill>
                  <a:srgbClr val="0033CC"/>
                </a:solidFill>
              </a:rPr>
              <a:t>方</a:t>
            </a:r>
            <a:r>
              <a:rPr lang="zh-CN" altLang="en-US" sz="2800" b="1"/>
              <a:t>其远出海门     </a:t>
            </a:r>
            <a:r>
              <a:rPr lang="zh-CN" altLang="en-US" sz="2800" b="1">
                <a:solidFill>
                  <a:srgbClr val="0033CC"/>
                </a:solidFill>
              </a:rPr>
              <a:t> </a:t>
            </a:r>
            <a:endParaRPr lang="zh-CN" altLang="en-US" sz="2800" b="1"/>
          </a:p>
        </p:txBody>
      </p:sp>
      <p:sp>
        <p:nvSpPr>
          <p:cNvPr id="15363" name="Text Box 3"/>
          <p:cNvSpPr txBox="1"/>
          <p:nvPr/>
        </p:nvSpPr>
        <p:spPr>
          <a:xfrm>
            <a:off x="2209800" y="0"/>
            <a:ext cx="47386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</a:rPr>
              <a:t>检测</a:t>
            </a: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</a:rPr>
              <a:t>--</a:t>
            </a:r>
            <a:r>
              <a:rPr lang="en-US" altLang="zh-CN" sz="2400" b="1">
                <a:latin typeface="Arial" panose="020b0604020202020204" pitchFamily="34" charset="0"/>
              </a:rPr>
              <a:t> </a:t>
            </a:r>
            <a:r>
              <a:rPr lang="zh-CN" altLang="en-US" sz="4400" b="1">
                <a:latin typeface="Arial" panose="020b0604020202020204" pitchFamily="34" charset="0"/>
              </a:rPr>
              <a:t>一词多义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196612" name="Text Box 4"/>
          <p:cNvSpPr txBox="1"/>
          <p:nvPr/>
        </p:nvSpPr>
        <p:spPr>
          <a:xfrm>
            <a:off x="1676400" y="7620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方圆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6613" name="Text Box 5"/>
          <p:cNvSpPr txBox="1"/>
          <p:nvPr/>
        </p:nvSpPr>
        <p:spPr>
          <a:xfrm>
            <a:off x="6443663" y="62071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将近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6614" name="Text Box 6"/>
          <p:cNvSpPr txBox="1"/>
          <p:nvPr/>
        </p:nvSpPr>
        <p:spPr>
          <a:xfrm>
            <a:off x="2362200" y="1624013"/>
            <a:ext cx="20653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当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…</a:t>
            </a:r>
            <a:r>
              <a: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时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96615" name="Text Box 7"/>
          <p:cNvSpPr txBox="1"/>
          <p:nvPr/>
        </p:nvSpPr>
        <p:spPr>
          <a:xfrm>
            <a:off x="6804025" y="16287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况且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6616" name="Text Box 8"/>
          <p:cNvSpPr txBox="1"/>
          <p:nvPr/>
        </p:nvSpPr>
        <p:spPr>
          <a:xfrm>
            <a:off x="3200400" y="5510213"/>
            <a:ext cx="43957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连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…</a:t>
            </a:r>
            <a:r>
              <a: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都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96617" name="Text Box 9"/>
          <p:cNvSpPr txBox="1"/>
          <p:nvPr/>
        </p:nvSpPr>
        <p:spPr>
          <a:xfrm>
            <a:off x="3352800" y="6096000"/>
            <a:ext cx="579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同“增”，增加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6618" name="Text Box 10"/>
          <p:cNvSpPr txBox="1"/>
          <p:nvPr/>
        </p:nvSpPr>
        <p:spPr>
          <a:xfrm>
            <a:off x="3132138" y="2349500"/>
            <a:ext cx="263048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通“无”，没有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6619" name="Text Box 11"/>
          <p:cNvSpPr txBox="1"/>
          <p:nvPr/>
        </p:nvSpPr>
        <p:spPr>
          <a:xfrm>
            <a:off x="3962400" y="3200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逃跑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6620" name="Text Box 12"/>
          <p:cNvSpPr txBox="1"/>
          <p:nvPr/>
        </p:nvSpPr>
        <p:spPr>
          <a:xfrm>
            <a:off x="914400" y="45720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代词：他、他的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6621" name="Text Box 13"/>
          <p:cNvSpPr txBox="1"/>
          <p:nvPr/>
        </p:nvSpPr>
        <p:spPr>
          <a:xfrm>
            <a:off x="2133600" y="50292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加强反问的语气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6622" name="Text Box 14"/>
          <p:cNvSpPr txBox="1"/>
          <p:nvPr/>
        </p:nvSpPr>
        <p:spPr>
          <a:xfrm>
            <a:off x="0" y="2514600"/>
            <a:ext cx="4740275" cy="12874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河曲智叟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</a:rPr>
              <a:t>亡</a:t>
            </a:r>
            <a:r>
              <a:rPr lang="zh-CN" altLang="en-US" sz="2800" b="1">
                <a:latin typeface="Arial" panose="020b0604020202020204" pitchFamily="34" charset="0"/>
              </a:rPr>
              <a:t>以应        </a:t>
            </a:r>
            <a:endParaRPr lang="zh-CN" altLang="en-US" sz="2800" b="1">
              <a:latin typeface="Arial" panose="020b0604020202020204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zh-CN" altLang="en-US" sz="2800" b="1">
              <a:latin typeface="Arial" panose="020b0604020202020204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今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</a:rPr>
              <a:t>亡</a:t>
            </a:r>
            <a:r>
              <a:rPr lang="zh-CN" altLang="en-US" sz="2800" b="1">
                <a:latin typeface="Arial" panose="020b0604020202020204" pitchFamily="34" charset="0"/>
              </a:rPr>
              <a:t>亦死，举大计亦死          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6623" name="Text Box 15"/>
          <p:cNvSpPr txBox="1"/>
          <p:nvPr/>
        </p:nvSpPr>
        <p:spPr>
          <a:xfrm>
            <a:off x="0" y="4114800"/>
            <a:ext cx="6264275" cy="1287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帝感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</a:rPr>
              <a:t>其</a:t>
            </a:r>
            <a:r>
              <a:rPr lang="zh-CN" altLang="en-US" sz="2800" b="1">
                <a:latin typeface="Arial" panose="020b0604020202020204" pitchFamily="34" charset="0"/>
              </a:rPr>
              <a:t>诚   惧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</a:rPr>
              <a:t>其</a:t>
            </a:r>
            <a:r>
              <a:rPr lang="zh-CN" altLang="en-US" sz="2800" b="1">
                <a:latin typeface="Arial" panose="020b0604020202020204" pitchFamily="34" charset="0"/>
              </a:rPr>
              <a:t>不已也  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</a:rPr>
              <a:t>其</a:t>
            </a:r>
            <a:r>
              <a:rPr lang="zh-CN" altLang="en-US" sz="2800" b="1">
                <a:latin typeface="Arial" panose="020b0604020202020204" pitchFamily="34" charset="0"/>
              </a:rPr>
              <a:t>妻献疑                     </a:t>
            </a:r>
            <a:endParaRPr lang="zh-CN" altLang="en-US" sz="2800" b="1">
              <a:latin typeface="Arial" panose="020b0604020202020204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</a:rPr>
              <a:t>其</a:t>
            </a:r>
            <a:r>
              <a:rPr lang="zh-CN" altLang="en-US" sz="2800" b="1">
                <a:latin typeface="Arial" panose="020b0604020202020204" pitchFamily="34" charset="0"/>
              </a:rPr>
              <a:t>如土石何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96624" name="Text Box 16"/>
          <p:cNvSpPr txBox="1"/>
          <p:nvPr/>
        </p:nvSpPr>
        <p:spPr>
          <a:xfrm>
            <a:off x="4427538" y="692150"/>
            <a:ext cx="3313112" cy="153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Arial" panose="020b0604020202020204" pitchFamily="34" charset="0"/>
              </a:rPr>
              <a:t>年且九十         </a:t>
            </a:r>
            <a:endParaRPr lang="zh-CN" altLang="en-US" sz="2800" b="1">
              <a:latin typeface="Arial" panose="020b0604020202020204" pitchFamily="34" charset="0"/>
            </a:endParaRPr>
          </a:p>
          <a:p>
            <a:pPr eaLnBrk="0" hangingPunct="0"/>
            <a:endParaRPr lang="zh-CN" altLang="en-US" sz="2800" b="1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且焉置土石</a:t>
            </a:r>
            <a:r>
              <a:rPr lang="zh-CN" altLang="en-US" sz="3200" b="1">
                <a:latin typeface="Arial" panose="020b0604020202020204" pitchFamily="34" charset="0"/>
              </a:rPr>
              <a:t>         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96625" name="Text Box 17"/>
          <p:cNvSpPr txBox="1"/>
          <p:nvPr/>
        </p:nvSpPr>
        <p:spPr>
          <a:xfrm>
            <a:off x="0" y="5486400"/>
            <a:ext cx="32004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</a:rPr>
              <a:t>曾</a:t>
            </a:r>
            <a:r>
              <a:rPr lang="zh-CN" altLang="en-US" sz="2800" b="1">
                <a:latin typeface="Arial" panose="020b0604020202020204" pitchFamily="34" charset="0"/>
              </a:rPr>
              <a:t>不若孀妻弱子</a:t>
            </a:r>
            <a:endParaRPr lang="zh-CN" altLang="en-US" sz="2800" b="1">
              <a:latin typeface="Arial" panose="020b060402020202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</a:rPr>
              <a:t>曾</a:t>
            </a:r>
            <a:r>
              <a:rPr lang="zh-CN" altLang="en-US" sz="2800" b="1">
                <a:latin typeface="Arial" panose="020b0604020202020204" pitchFamily="34" charset="0"/>
              </a:rPr>
              <a:t>益其所不能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6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6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6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6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6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6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6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6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6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6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66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6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6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6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6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6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6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96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6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6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6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 uiExpand="1" build="p"/>
      <p:bldP spid="196622" grpId="0"/>
      <p:bldP spid="196623" grpId="0"/>
      <p:bldP spid="196624" grpId="0"/>
      <p:bldP spid="1966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sz="half" idx="1"/>
          </p:nvPr>
        </p:nvSpPr>
        <p:spPr>
          <a:xfrm>
            <a:off x="0" y="0"/>
            <a:ext cx="3733800" cy="68580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阳</a:t>
            </a:r>
            <a:endParaRPr lang="zh-CN" altLang="en-US" b="1">
              <a:solidFill>
                <a:srgbClr val="2E46F4"/>
              </a:solidFill>
              <a:latin typeface="汉仪楷体简" pitchFamily="2" charset="-122"/>
              <a:ea typeface="汉仪楷体简" pitchFamily="2" charset="-122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阴</a:t>
            </a:r>
            <a:endParaRPr lang="zh-CN" altLang="en-US" b="1">
              <a:solidFill>
                <a:srgbClr val="2E46F4"/>
              </a:solidFill>
              <a:latin typeface="汉仪楷体简" pitchFamily="2" charset="-122"/>
              <a:ea typeface="汉仪楷体简" pitchFamily="2" charset="-122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如</a:t>
            </a:r>
            <a:r>
              <a:rPr lang="zh-CN" altLang="en-US" b="1">
                <a:latin typeface="汉仪楷体简" pitchFamily="2" charset="-122"/>
                <a:ea typeface="汉仪楷体简" pitchFamily="2" charset="-122"/>
                <a:cs typeface="+mn-cs"/>
              </a:rPr>
              <a:t>太行、王屋</a:t>
            </a: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何</a:t>
            </a:r>
            <a:endParaRPr lang="zh-CN" altLang="en-US" b="1">
              <a:solidFill>
                <a:srgbClr val="2E46F4"/>
              </a:solidFill>
              <a:latin typeface="汉仪楷体简" pitchFamily="2" charset="-122"/>
              <a:ea typeface="汉仪楷体简" pitchFamily="2" charset="-122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箕畚</a:t>
            </a:r>
            <a:r>
              <a:rPr lang="zh-CN" altLang="en-US" b="1">
                <a:latin typeface="汉仪楷体简" pitchFamily="2" charset="-122"/>
                <a:ea typeface="汉仪楷体简" pitchFamily="2" charset="-122"/>
                <a:cs typeface="+mn-cs"/>
              </a:rPr>
              <a:t>运于渤海之尾      </a:t>
            </a:r>
            <a:endParaRPr lang="zh-CN" altLang="en-US" b="1">
              <a:latin typeface="汉仪楷体简" pitchFamily="2" charset="-122"/>
              <a:ea typeface="汉仪楷体简" pitchFamily="2" charset="-122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latin typeface="汉仪楷体简" pitchFamily="2" charset="-122"/>
                <a:ea typeface="汉仪楷体简" pitchFamily="2" charset="-122"/>
                <a:cs typeface="+mn-cs"/>
              </a:rPr>
              <a:t>曾不能毁山之一</a:t>
            </a: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毛</a:t>
            </a:r>
            <a:endParaRPr lang="zh-CN" altLang="en-US" b="1">
              <a:solidFill>
                <a:srgbClr val="2E46F4"/>
              </a:solidFill>
              <a:latin typeface="汉仪楷体简" pitchFamily="2" charset="-122"/>
              <a:ea typeface="汉仪楷体简" pitchFamily="2" charset="-122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latin typeface="汉仪楷体简" pitchFamily="2" charset="-122"/>
                <a:ea typeface="汉仪楷体简" pitchFamily="2" charset="-122"/>
                <a:cs typeface="+mn-cs"/>
              </a:rPr>
              <a:t>汝心之</a:t>
            </a: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固               </a:t>
            </a:r>
            <a:endParaRPr lang="zh-CN" altLang="en-US" b="1">
              <a:solidFill>
                <a:srgbClr val="2E46F4"/>
              </a:solidFill>
              <a:latin typeface="汉仪楷体简" pitchFamily="2" charset="-122"/>
              <a:ea typeface="汉仪楷体简" pitchFamily="2" charset="-122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虽</a:t>
            </a:r>
            <a:r>
              <a:rPr lang="zh-CN" altLang="en-US" b="1">
                <a:latin typeface="汉仪楷体简" pitchFamily="2" charset="-122"/>
                <a:ea typeface="汉仪楷体简" pitchFamily="2" charset="-122"/>
                <a:cs typeface="+mn-cs"/>
              </a:rPr>
              <a:t>我之死</a:t>
            </a:r>
            <a:endParaRPr lang="zh-CN" altLang="en-US" b="1">
              <a:latin typeface="汉仪楷体简" pitchFamily="2" charset="-122"/>
              <a:ea typeface="汉仪楷体简" pitchFamily="2" charset="-122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solidFill>
                  <a:srgbClr val="0033CC"/>
                </a:solidFill>
                <a:latin typeface="+mn-lt"/>
                <a:ea typeface="+mn-ea"/>
                <a:cs typeface="+mn-cs"/>
              </a:rPr>
              <a:t>惩</a:t>
            </a:r>
            <a:r>
              <a:rPr lang="zh-CN" altLang="en-US" b="1">
                <a:latin typeface="+mn-lt"/>
                <a:ea typeface="+mn-ea"/>
                <a:cs typeface="+mn-cs"/>
              </a:rPr>
              <a:t>山北之塞             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latin typeface="+mn-lt"/>
                <a:ea typeface="+mn-ea"/>
                <a:cs typeface="+mn-cs"/>
              </a:rPr>
              <a:t>出入之</a:t>
            </a:r>
            <a:r>
              <a:rPr lang="zh-CN" altLang="en-US" b="1">
                <a:solidFill>
                  <a:srgbClr val="0033CC"/>
                </a:solidFill>
                <a:latin typeface="+mn-lt"/>
                <a:ea typeface="+mn-ea"/>
                <a:cs typeface="+mn-cs"/>
              </a:rPr>
              <a:t>迂</a:t>
            </a:r>
            <a:r>
              <a:rPr lang="zh-CN" altLang="en-US" b="1">
                <a:latin typeface="+mn-lt"/>
                <a:ea typeface="+mn-ea"/>
                <a:cs typeface="+mn-cs"/>
              </a:rPr>
              <a:t>也      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solidFill>
                  <a:srgbClr val="0033CC"/>
                </a:solidFill>
                <a:latin typeface="+mn-lt"/>
                <a:ea typeface="+mn-ea"/>
                <a:cs typeface="+mn-cs"/>
              </a:rPr>
              <a:t>指</a:t>
            </a:r>
            <a:r>
              <a:rPr lang="zh-CN" altLang="en-US" b="1">
                <a:latin typeface="+mn-lt"/>
                <a:ea typeface="+mn-ea"/>
                <a:cs typeface="+mn-cs"/>
              </a:rPr>
              <a:t>通豫南                 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latin typeface="+mn-lt"/>
                <a:ea typeface="+mn-ea"/>
                <a:cs typeface="+mn-cs"/>
              </a:rPr>
              <a:t>杂然</a:t>
            </a:r>
            <a:r>
              <a:rPr lang="zh-CN" altLang="en-US" b="1">
                <a:solidFill>
                  <a:srgbClr val="0033CC"/>
                </a:solidFill>
                <a:latin typeface="+mn-lt"/>
                <a:ea typeface="+mn-ea"/>
                <a:cs typeface="+mn-cs"/>
              </a:rPr>
              <a:t>相</a:t>
            </a:r>
            <a:r>
              <a:rPr lang="zh-CN" altLang="en-US" b="1">
                <a:latin typeface="+mn-lt"/>
                <a:ea typeface="+mn-ea"/>
                <a:cs typeface="+mn-cs"/>
              </a:rPr>
              <a:t>许 </a:t>
            </a:r>
            <a:r>
              <a:rPr lang="zh-CN" altLang="en-US" b="1">
                <a:solidFill>
                  <a:srgbClr val="0033CC"/>
                </a:solidFill>
                <a:latin typeface="+mn-lt"/>
                <a:ea typeface="+mn-ea"/>
                <a:cs typeface="+mn-cs"/>
              </a:rPr>
              <a:t> </a:t>
            </a:r>
            <a:r>
              <a:rPr lang="zh-CN" altLang="en-US" b="1">
                <a:latin typeface="+mn-lt"/>
                <a:ea typeface="+mn-ea"/>
                <a:cs typeface="+mn-cs"/>
              </a:rPr>
              <a:t>       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latin typeface="+mn-lt"/>
                <a:ea typeface="+mn-ea"/>
                <a:cs typeface="+mn-cs"/>
              </a:rPr>
              <a:t>且</a:t>
            </a:r>
            <a:r>
              <a:rPr lang="zh-CN" altLang="en-US" b="1">
                <a:solidFill>
                  <a:srgbClr val="0033CC"/>
                </a:solidFill>
                <a:latin typeface="+mn-lt"/>
                <a:ea typeface="+mn-ea"/>
                <a:cs typeface="+mn-cs"/>
              </a:rPr>
              <a:t>焉</a:t>
            </a:r>
            <a:r>
              <a:rPr lang="zh-CN" altLang="en-US" b="1">
                <a:latin typeface="+mn-lt"/>
                <a:ea typeface="+mn-ea"/>
                <a:cs typeface="+mn-cs"/>
              </a:rPr>
              <a:t>置土石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latin typeface="汉仪楷体简" pitchFamily="2" charset="-122"/>
                <a:ea typeface="汉仪楷体简" pitchFamily="2" charset="-122"/>
                <a:cs typeface="+mn-cs"/>
              </a:rPr>
              <a:t>曾不能</a:t>
            </a: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损</a:t>
            </a:r>
            <a:r>
              <a:rPr lang="zh-CN" altLang="en-US" b="1">
                <a:latin typeface="汉仪楷体简" pitchFamily="2" charset="-122"/>
                <a:ea typeface="汉仪楷体简" pitchFamily="2" charset="-122"/>
                <a:cs typeface="+mn-cs"/>
              </a:rPr>
              <a:t>魁父之丘</a:t>
            </a:r>
            <a:endParaRPr lang="zh-CN" altLang="en-US" b="1">
              <a:latin typeface="汉仪楷体简" pitchFamily="2" charset="-122"/>
              <a:ea typeface="汉仪楷体简" pitchFamily="2" charset="-122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b="1">
                <a:latin typeface="汉仪楷体简" pitchFamily="2" charset="-122"/>
                <a:ea typeface="汉仪楷体简" pitchFamily="2" charset="-122"/>
                <a:cs typeface="+mn-cs"/>
              </a:rPr>
              <a:t>何</a:t>
            </a:r>
            <a:r>
              <a:rPr lang="zh-CN" altLang="en-US" b="1">
                <a:solidFill>
                  <a:srgbClr val="2E46F4"/>
                </a:solidFill>
                <a:latin typeface="汉仪楷体简" pitchFamily="2" charset="-122"/>
                <a:ea typeface="汉仪楷体简" pitchFamily="2" charset="-122"/>
                <a:cs typeface="+mn-cs"/>
              </a:rPr>
              <a:t>苦</a:t>
            </a:r>
            <a:r>
              <a:rPr lang="zh-CN" altLang="en-US" b="1">
                <a:latin typeface="汉仪楷体简" pitchFamily="2" charset="-122"/>
                <a:ea typeface="汉仪楷体简" pitchFamily="2" charset="-122"/>
                <a:cs typeface="+mn-cs"/>
              </a:rPr>
              <a:t>而不平</a:t>
            </a:r>
            <a:endParaRPr lang="zh-CN" altLang="en-US" b="1">
              <a:latin typeface="汉仪楷体简" pitchFamily="2" charset="-122"/>
              <a:ea typeface="汉仪楷体简" pitchFamily="2" charset="-122"/>
              <a:cs typeface="+mn-cs"/>
            </a:endParaRPr>
          </a:p>
        </p:txBody>
      </p:sp>
      <p:sp>
        <p:nvSpPr>
          <p:cNvPr id="197635" name="Rectangle 3"/>
          <p:cNvSpPr/>
          <p:nvPr/>
        </p:nvSpPr>
        <p:spPr>
          <a:xfrm>
            <a:off x="2819400" y="838200"/>
            <a:ext cx="34321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把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迷你简行楷" pitchFamily="1" charset="-122"/>
              </a:rPr>
              <a:t>······</a:t>
            </a:r>
            <a:r>
              <a:rPr lang="zh-CN" altLang="en-US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怎么样</a:t>
            </a:r>
            <a:r>
              <a:rPr lang="zh-CN" altLang="en-US" sz="3200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）</a:t>
            </a:r>
            <a:endParaRPr lang="zh-CN" altLang="en-US" sz="3200">
              <a:solidFill>
                <a:srgbClr val="FF0000"/>
              </a:solidFill>
              <a:latin typeface="汉仪楷体简" pitchFamily="2" charset="-122"/>
              <a:ea typeface="汉仪楷体简" pitchFamily="2" charset="-122"/>
            </a:endParaRPr>
          </a:p>
        </p:txBody>
      </p:sp>
      <p:sp>
        <p:nvSpPr>
          <p:cNvPr id="197636" name="Rectangle 4"/>
          <p:cNvSpPr/>
          <p:nvPr/>
        </p:nvSpPr>
        <p:spPr>
          <a:xfrm>
            <a:off x="3048000" y="1295400"/>
            <a:ext cx="4764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6600FF"/>
                </a:solidFill>
                <a:latin typeface="汉仪楷体简" pitchFamily="2" charset="-122"/>
                <a:ea typeface="汉仪楷体简" pitchFamily="2" charset="-122"/>
              </a:rPr>
              <a:t>（</a:t>
            </a:r>
            <a:r>
              <a:rPr lang="zh-CN" altLang="en-US" sz="3200" b="1">
                <a:solidFill>
                  <a:srgbClr val="6600FF"/>
                </a:solidFill>
                <a:latin typeface="迷你简行楷" pitchFamily="1" charset="-122"/>
                <a:ea typeface="迷你简行楷" pitchFamily="1" charset="-122"/>
              </a:rPr>
              <a:t>用</a:t>
            </a:r>
            <a:r>
              <a:rPr lang="zh-CN" altLang="en-US" sz="3200" b="1">
                <a:solidFill>
                  <a:srgbClr val="6600FF"/>
                </a:solidFill>
                <a:latin typeface="Arial" panose="020b0604020202020204" pitchFamily="34" charset="0"/>
              </a:rPr>
              <a:t>箕畚装土石</a:t>
            </a:r>
            <a:r>
              <a:rPr lang="en-US" altLang="zh-CN" sz="3200" b="1">
                <a:solidFill>
                  <a:srgbClr val="6600FF"/>
                </a:solidFill>
                <a:latin typeface="迷你简行楷" pitchFamily="1" charset="-122"/>
                <a:ea typeface="迷你简行楷" pitchFamily="1" charset="-122"/>
              </a:rPr>
              <a:t>)</a:t>
            </a:r>
            <a:endParaRPr lang="en-US" altLang="zh-CN" sz="3200" b="1">
              <a:solidFill>
                <a:srgbClr val="6600FF"/>
              </a:solidFill>
              <a:latin typeface="迷你简行楷" pitchFamily="1" charset="-122"/>
              <a:ea typeface="迷你简行楷" pitchFamily="1" charset="-122"/>
            </a:endParaRPr>
          </a:p>
        </p:txBody>
      </p:sp>
      <p:sp>
        <p:nvSpPr>
          <p:cNvPr id="197637" name="Rectangle 5"/>
          <p:cNvSpPr/>
          <p:nvPr/>
        </p:nvSpPr>
        <p:spPr>
          <a:xfrm>
            <a:off x="3048000" y="1828800"/>
            <a:ext cx="3902075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指山上的草木</a:t>
            </a:r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汉仪楷体简" pitchFamily="2" charset="-122"/>
              <a:ea typeface="汉仪楷体简" pitchFamily="2" charset="-122"/>
            </a:endParaRPr>
          </a:p>
        </p:txBody>
      </p:sp>
      <p:sp>
        <p:nvSpPr>
          <p:cNvPr id="197638" name="Rectangle 6"/>
          <p:cNvSpPr/>
          <p:nvPr/>
        </p:nvSpPr>
        <p:spPr>
          <a:xfrm>
            <a:off x="3124200" y="2362200"/>
            <a:ext cx="35353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</a:pPr>
            <a:r>
              <a:rPr lang="en-US" altLang="zh-CN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固执，顽固</a:t>
            </a:r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汉仪楷体简" pitchFamily="2" charset="-122"/>
              <a:ea typeface="汉仪楷体简" pitchFamily="2" charset="-122"/>
            </a:endParaRPr>
          </a:p>
        </p:txBody>
      </p:sp>
      <p:sp>
        <p:nvSpPr>
          <p:cNvPr id="197639" name="Rectangle 7"/>
          <p:cNvSpPr/>
          <p:nvPr/>
        </p:nvSpPr>
        <p:spPr>
          <a:xfrm>
            <a:off x="3124200" y="2819400"/>
            <a:ext cx="2816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即使</a:t>
            </a:r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汉仪楷体简" pitchFamily="2" charset="-122"/>
              <a:ea typeface="汉仪楷体简" pitchFamily="2" charset="-122"/>
            </a:endParaRPr>
          </a:p>
        </p:txBody>
      </p:sp>
      <p:sp>
        <p:nvSpPr>
          <p:cNvPr id="197640" name="Rectangle 8"/>
          <p:cNvSpPr/>
          <p:nvPr/>
        </p:nvSpPr>
        <p:spPr>
          <a:xfrm>
            <a:off x="2514600" y="6278563"/>
            <a:ext cx="28495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愁</a:t>
            </a:r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汉仪楷体简" pitchFamily="2" charset="-122"/>
              <a:ea typeface="汉仪楷体简" pitchFamily="2" charset="-122"/>
            </a:endParaRPr>
          </a:p>
        </p:txBody>
      </p:sp>
      <p:sp>
        <p:nvSpPr>
          <p:cNvPr id="197641" name="Rectangle 9"/>
          <p:cNvSpPr/>
          <p:nvPr/>
        </p:nvSpPr>
        <p:spPr>
          <a:xfrm>
            <a:off x="2895600" y="5715000"/>
            <a:ext cx="3981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削减</a:t>
            </a:r>
            <a:r>
              <a:rPr lang="zh-CN" altLang="en-US" sz="3200" b="1">
                <a:solidFill>
                  <a:srgbClr val="FF0000"/>
                </a:solidFill>
                <a:latin typeface="汉仪楷体简" pitchFamily="2" charset="-122"/>
                <a:ea typeface="汉仪楷体简" pitchFamily="2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汉仪楷体简" pitchFamily="2" charset="-122"/>
              <a:ea typeface="汉仪楷体简" pitchFamily="2" charset="-122"/>
            </a:endParaRPr>
          </a:p>
        </p:txBody>
      </p:sp>
      <p:pic>
        <p:nvPicPr>
          <p:cNvPr id="16394" name="Picture 10" descr="e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0" y="4476750"/>
            <a:ext cx="2514600" cy="238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643" name="Text Box 11"/>
          <p:cNvSpPr txBox="1"/>
          <p:nvPr/>
        </p:nvSpPr>
        <p:spPr>
          <a:xfrm>
            <a:off x="2819400" y="0"/>
            <a:ext cx="6324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 (</a:t>
            </a:r>
            <a:r>
              <a:rPr lang="zh-CN" altLang="en-US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水的北面或山的南面）</a:t>
            </a:r>
            <a:endParaRPr lang="zh-CN" altLang="en-US" sz="3200" b="1">
              <a:solidFill>
                <a:srgbClr val="FF0000"/>
              </a:solidFill>
              <a:latin typeface="迷你简行楷" pitchFamily="1" charset="-122"/>
              <a:ea typeface="迷你简行楷" pitchFamily="1" charset="-122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（水的南面或山的北面）</a:t>
            </a:r>
            <a:endParaRPr lang="zh-CN" altLang="en-US" sz="3200" b="1">
              <a:solidFill>
                <a:srgbClr val="FF0000"/>
              </a:solidFill>
              <a:latin typeface="迷你简行楷" pitchFamily="1" charset="-122"/>
              <a:ea typeface="迷你简行楷" pitchFamily="1" charset="-122"/>
            </a:endParaRPr>
          </a:p>
        </p:txBody>
      </p:sp>
      <p:sp>
        <p:nvSpPr>
          <p:cNvPr id="197644" name="Text Box 12"/>
          <p:cNvSpPr txBox="1"/>
          <p:nvPr/>
        </p:nvSpPr>
        <p:spPr>
          <a:xfrm>
            <a:off x="3124200" y="3352800"/>
            <a:ext cx="2527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苦于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7645" name="Text Box 13"/>
          <p:cNvSpPr txBox="1"/>
          <p:nvPr/>
        </p:nvSpPr>
        <p:spPr>
          <a:xfrm>
            <a:off x="3352800" y="3810000"/>
            <a:ext cx="17954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绕远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7646" name="Text Box 14"/>
          <p:cNvSpPr txBox="1"/>
          <p:nvPr/>
        </p:nvSpPr>
        <p:spPr>
          <a:xfrm>
            <a:off x="3132138" y="4652963"/>
            <a:ext cx="242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赞成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7647" name="Text Box 15"/>
          <p:cNvSpPr txBox="1"/>
          <p:nvPr/>
        </p:nvSpPr>
        <p:spPr>
          <a:xfrm>
            <a:off x="3200400" y="41148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一直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7648" name="Text Box 16"/>
          <p:cNvSpPr txBox="1"/>
          <p:nvPr/>
        </p:nvSpPr>
        <p:spPr>
          <a:xfrm>
            <a:off x="2843213" y="5157788"/>
            <a:ext cx="26892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迷你简行楷" pitchFamily="1" charset="-122"/>
              </a:rPr>
              <a:t>哪里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迷你简行楷" pitchFamily="1" charset="-122"/>
            </a:endParaRPr>
          </a:p>
        </p:txBody>
      </p:sp>
      <p:sp>
        <p:nvSpPr>
          <p:cNvPr id="197649" name="Text Box 17"/>
          <p:cNvSpPr txBox="1"/>
          <p:nvPr/>
        </p:nvSpPr>
        <p:spPr>
          <a:xfrm>
            <a:off x="1812925" y="4624388"/>
            <a:ext cx="13906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迷你简行楷" pitchFamily="1" charset="-122"/>
              </a:rPr>
              <a:t>纷纷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迷你简行楷" pitchFamily="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7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7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7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7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7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7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7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7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7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7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/>
      <p:bldP spid="197636" grpId="0"/>
      <p:bldP spid="197637" grpId="0"/>
      <p:bldP spid="197638" grpId="0"/>
      <p:bldP spid="197639" grpId="0"/>
      <p:bldP spid="197640" grpId="0"/>
      <p:bldP spid="197641" grpId="0"/>
      <p:bldP spid="197643" grpId="0"/>
      <p:bldP spid="1976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8658" name="Rectangle 2"/>
          <p:cNvSpPr/>
          <p:nvPr/>
        </p:nvSpPr>
        <p:spPr>
          <a:xfrm>
            <a:off x="3851275" y="2708275"/>
            <a:ext cx="2943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竭尽力量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8659" name="Rectangle 3"/>
          <p:cNvSpPr/>
          <p:nvPr/>
        </p:nvSpPr>
        <p:spPr>
          <a:xfrm>
            <a:off x="6084888" y="2708275"/>
            <a:ext cx="26273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险峻大山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8660" name="Rectangle 4"/>
          <p:cNvSpPr/>
          <p:nvPr/>
        </p:nvSpPr>
        <p:spPr>
          <a:xfrm>
            <a:off x="5148263" y="3716338"/>
            <a:ext cx="2911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成年男子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8661" name="Rectangle 5"/>
          <p:cNvSpPr/>
          <p:nvPr/>
        </p:nvSpPr>
        <p:spPr>
          <a:xfrm>
            <a:off x="2916238" y="4365625"/>
            <a:ext cx="18303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凿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8662" name="Rectangle 6"/>
          <p:cNvSpPr/>
          <p:nvPr/>
        </p:nvSpPr>
        <p:spPr>
          <a:xfrm>
            <a:off x="3995738" y="4365625"/>
            <a:ext cx="19288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挖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8663" name="Rectangle 7"/>
          <p:cNvSpPr/>
          <p:nvPr/>
        </p:nvSpPr>
        <p:spPr>
          <a:xfrm>
            <a:off x="3132138" y="5013325"/>
            <a:ext cx="35671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更加增高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0" y="0"/>
            <a:ext cx="4770438" cy="5578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en-US" altLang="zh-CN" sz="4000" b="1">
              <a:solidFill>
                <a:srgbClr val="9933FF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4000" b="1" u="sng">
                <a:latin typeface="Times New Roman" panose="02020603050405020304" pitchFamily="18" charset="0"/>
              </a:rPr>
              <a:t>以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残年余力</a:t>
            </a:r>
            <a:endParaRPr lang="zh-CN" altLang="en-US" sz="40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40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投</a:t>
            </a:r>
            <a:r>
              <a:rPr lang="zh-CN" altLang="en-US" sz="4000" b="1" u="sng">
                <a:latin typeface="Times New Roman" panose="02020603050405020304" pitchFamily="18" charset="0"/>
              </a:rPr>
              <a:t>诸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渤海之尾</a:t>
            </a:r>
            <a:endParaRPr lang="zh-CN" altLang="en-US" sz="40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吾与汝</a:t>
            </a:r>
            <a:r>
              <a:rPr lang="zh-CN" altLang="en-US" sz="4000" b="1">
                <a:latin typeface="Times New Roman" panose="02020603050405020304" pitchFamily="18" charset="0"/>
              </a:rPr>
              <a:t>毕力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平</a:t>
            </a:r>
            <a:r>
              <a:rPr lang="zh-CN" altLang="en-US" sz="4000" b="1">
                <a:latin typeface="Times New Roman" panose="02020603050405020304" pitchFamily="18" charset="0"/>
              </a:rPr>
              <a:t>险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4000" b="1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遂率子孙荷担者三</a:t>
            </a:r>
            <a:r>
              <a:rPr lang="zh-CN" altLang="en-US" sz="4000" b="1">
                <a:latin typeface="Times New Roman" panose="02020603050405020304" pitchFamily="18" charset="0"/>
              </a:rPr>
              <a:t>夫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4000" b="1">
                <a:latin typeface="Times New Roman" panose="02020603050405020304" pitchFamily="18" charset="0"/>
              </a:rPr>
              <a:t>叩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石</a:t>
            </a:r>
            <a:r>
              <a:rPr lang="zh-CN" altLang="en-US" sz="4000" b="1">
                <a:latin typeface="Times New Roman" panose="02020603050405020304" pitchFamily="18" charset="0"/>
              </a:rPr>
              <a:t>垦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壤</a:t>
            </a:r>
            <a:endParaRPr lang="zh-CN" altLang="en-US" sz="40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而山不</a:t>
            </a:r>
            <a:r>
              <a:rPr lang="zh-CN" altLang="en-US" sz="4000" b="1">
                <a:latin typeface="Times New Roman" panose="02020603050405020304" pitchFamily="18" charset="0"/>
              </a:rPr>
              <a:t>加增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198665" name="Text Box 9"/>
          <p:cNvSpPr txBox="1"/>
          <p:nvPr/>
        </p:nvSpPr>
        <p:spPr>
          <a:xfrm>
            <a:off x="3276600" y="692150"/>
            <a:ext cx="27590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凭、靠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8666" name="Text Box 10"/>
          <p:cNvSpPr txBox="1"/>
          <p:nvPr/>
        </p:nvSpPr>
        <p:spPr>
          <a:xfrm>
            <a:off x="3851275" y="1844675"/>
            <a:ext cx="2930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之于，兼词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/>
      <p:bldP spid="198659" grpId="0"/>
      <p:bldP spid="198660" grpId="0"/>
      <p:bldP spid="198661" grpId="0"/>
      <p:bldP spid="198662" grpId="0"/>
      <p:bldP spid="198663" grpId="0"/>
      <p:bldP spid="198665" grpId="0"/>
      <p:bldP spid="1986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5346" name="Text Box 2"/>
          <p:cNvSpPr txBox="1">
            <a:spLocks noChangeArrowheads="1"/>
          </p:cNvSpPr>
          <p:nvPr/>
        </p:nvSpPr>
        <p:spPr bwMode="auto">
          <a:xfrm>
            <a:off x="0" y="381000"/>
            <a:ext cx="8763000" cy="592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  </a:t>
            </a:r>
            <a:r>
              <a:rPr kumimoji="1" lang="en-US" altLang="zh-CN" sz="3200" b="1" u="sng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1" lang="zh-CN" altLang="en-US" sz="3200" b="1" u="sng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之”</a:t>
            </a:r>
            <a:r>
              <a:rPr kumimoji="1" lang="zh-CN" altLang="en-US" sz="3200" b="1" u="sng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的用法</a:t>
            </a:r>
            <a:endParaRPr kumimoji="1" lang="zh-CN" altLang="en-US" sz="28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1" lang="en-US" altLang="zh-CN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结构助词，“的”：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冀州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南，河阳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北  </a:t>
            </a:r>
            <a:endParaRPr kumimoji="1" lang="zh-CN" altLang="en-US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以君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力   渤海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尾，隐土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北    京城氏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孀妻    曾不能毁山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一毛    操蛇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神</a:t>
            </a:r>
            <a:endParaRPr kumimoji="1" lang="zh-CN" altLang="en-US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en-US" altLang="zh-CN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用在主谓之间，取消句子独立性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 惩山北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塞，出入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迂也    汝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不惠    虽我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死    汝心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固</a:t>
            </a:r>
            <a:endParaRPr kumimoji="1" lang="zh-CN" altLang="en-US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en-US" altLang="zh-CN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指示代词，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这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曾不能损魁父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丘</a:t>
            </a:r>
            <a:endParaRPr kumimoji="1" lang="zh-CN" altLang="en-US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这件事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操蛇之神闻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，告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于帝</a:t>
            </a:r>
            <a:endParaRPr kumimoji="1" lang="zh-CN" altLang="en-US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en-US" altLang="zh-CN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4.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人称代词，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他们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跳往助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endParaRPr kumimoji="1" lang="zh-CN" altLang="en-US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 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他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河曲智叟笑而止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曰</a:t>
            </a:r>
            <a:endParaRPr kumimoji="1" lang="zh-CN" altLang="en-US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8067675" y="0"/>
          <a:ext cx="1076325" cy="14716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1076960" imgH="1471930" progId="MS_ClipArt_Gallery.2">
                  <p:embed/>
                </p:oleObj>
              </mc:Choice>
              <mc:Fallback>
                <p:oleObj r:id="rId2" imgW="1076960" imgH="1471930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67675" y="0"/>
                        <a:ext cx="1076325" cy="1471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0" y="6019800"/>
          <a:ext cx="1600200" cy="838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4" imgW="904240" imgH="695960" progId="MS_ClipArt_Gallery.2">
                  <p:embed/>
                </p:oleObj>
              </mc:Choice>
              <mc:Fallback>
                <p:oleObj r:id="rId4" imgW="904240" imgH="695960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6019800"/>
                        <a:ext cx="16002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7" name="Text Box 6"/>
          <p:cNvSpPr txBox="1"/>
          <p:nvPr/>
        </p:nvSpPr>
        <p:spPr>
          <a:xfrm>
            <a:off x="323850" y="0"/>
            <a:ext cx="20161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chemeClr val="tx2"/>
                </a:solidFill>
                <a:latin typeface="Arial" panose="020b0604020202020204" pitchFamily="34" charset="0"/>
              </a:rPr>
              <a:t>归纳</a:t>
            </a: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</a:rPr>
              <a:t>：</a:t>
            </a: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6370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807720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</a:t>
            </a:r>
            <a:r>
              <a:rPr kumimoji="1" lang="en-US" altLang="zh-CN" sz="2800" b="1" u="sng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1" lang="zh-CN" altLang="en-US" sz="2800" b="1" u="sng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而”的用法</a:t>
            </a:r>
            <a:endParaRPr kumimoji="1" lang="zh-CN" altLang="en-US" sz="2800" b="1" kern="1200" cap="none" spc="0" normalizeH="0" baseline="0" noProof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连词，表修饰：面山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居         笑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止之</a:t>
            </a:r>
            <a:endParaRPr kumimoji="1" lang="zh-CN" altLang="en-US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表顺承：聚室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谋        何苦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不平</a:t>
            </a:r>
            <a:r>
              <a:rPr kumimoji="1" lang="en-US" altLang="zh-CN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?</a:t>
            </a:r>
            <a:endParaRPr kumimoji="1" lang="en-US" altLang="zh-CN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表转折：子子孙孙无穷匮也，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kumimoji="1" lang="zh-CN" altLang="en-US" sz="28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山不加增</a:t>
            </a:r>
            <a:endParaRPr kumimoji="1" lang="zh-CN" altLang="en-US" sz="28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6371" name="Text Box 3"/>
          <p:cNvSpPr txBox="1">
            <a:spLocks noChangeArrowheads="1"/>
          </p:cNvSpPr>
          <p:nvPr/>
        </p:nvSpPr>
        <p:spPr bwMode="auto">
          <a:xfrm>
            <a:off x="381000" y="3352800"/>
            <a:ext cx="777240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 </a:t>
            </a:r>
            <a:r>
              <a:rPr kumimoji="1" lang="en-US" altLang="zh-CN" sz="2800" b="1" u="sng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1" lang="zh-CN" altLang="en-US" sz="2800" b="1" u="sng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其”的用法</a:t>
            </a:r>
            <a:endParaRPr kumimoji="1" lang="zh-CN" altLang="en-US" sz="2400" b="1" kern="1200" cap="none" spc="0" normalizeH="0" baseline="0" noProof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1" lang="zh-CN" altLang="en-US" sz="2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代词，“他的”：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</a:t>
            </a:r>
            <a:r>
              <a:rPr kumimoji="1" lang="zh-CN" altLang="en-US" sz="2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妻献疑曰        帝感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</a:t>
            </a:r>
            <a:r>
              <a:rPr kumimoji="1" lang="zh-CN" altLang="en-US" sz="2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诚</a:t>
            </a:r>
            <a:endParaRPr kumimoji="1" lang="zh-CN" altLang="en-US" sz="24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1" lang="zh-CN" altLang="en-US" sz="2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“他”：惧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</a:t>
            </a:r>
            <a:r>
              <a:rPr kumimoji="1" lang="zh-CN" altLang="en-US" sz="2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不已也</a:t>
            </a:r>
            <a:endParaRPr kumimoji="1" lang="zh-CN" altLang="en-US" sz="24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1" lang="zh-CN" altLang="en-US" sz="2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副词，加强反问语气：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</a:t>
            </a:r>
            <a:r>
              <a:rPr kumimoji="1" lang="zh-CN" altLang="en-US" sz="2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如土石何？</a:t>
            </a:r>
            <a:endParaRPr kumimoji="1" lang="zh-CN" altLang="en-US" sz="24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7772400" y="304800"/>
          <a:ext cx="1120775" cy="5562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2" imgW="1579245" imgH="2901315" progId="MS_ClipArt_Gallery.2">
                  <p:embed/>
                </p:oleObj>
              </mc:Choice>
              <mc:Fallback>
                <p:oleObj r:id="rId2" imgW="1579245" imgH="2901315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772400" y="304800"/>
                        <a:ext cx="1120775" cy="556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0" grpId="0"/>
      <p:bldP spid="1863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7394" name="Text Box 2"/>
          <p:cNvSpPr txBox="1">
            <a:spLocks noChangeArrowheads="1"/>
          </p:cNvSpPr>
          <p:nvPr/>
        </p:nvSpPr>
        <p:spPr bwMode="auto">
          <a:xfrm>
            <a:off x="0" y="404813"/>
            <a:ext cx="7467600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</a:t>
            </a:r>
            <a:r>
              <a:rPr kumimoji="1" lang="en-US" altLang="zh-CN" sz="3200" b="1" u="sng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1" lang="zh-CN" altLang="en-US" sz="3200" b="1" u="sng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且”的用法</a:t>
            </a:r>
            <a:endParaRPr kumimoji="1" lang="zh-CN" altLang="en-US" sz="3200" b="1" u="sng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副词，“将”：年</a:t>
            </a:r>
            <a:r>
              <a:rPr kumimoji="1" lang="zh-CN" altLang="en-US" sz="3200" b="1" kern="1200" cap="none" spc="0" normalizeH="0" baseline="0" noProof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且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九十</a:t>
            </a:r>
            <a:endParaRPr kumimoji="1" lang="zh-CN" altLang="en-US" sz="3200" b="1" kern="1200" cap="none" spc="0" normalizeH="0" baseline="0" noProof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连词，“况且”：</a:t>
            </a:r>
            <a:r>
              <a:rPr kumimoji="1" lang="zh-CN" altLang="en-US" sz="3200" b="1" kern="1200" cap="none" spc="0" normalizeH="0" baseline="0" noProof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且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焉置土石？</a:t>
            </a:r>
            <a:endParaRPr kumimoji="1" lang="zh-CN" altLang="en-US" sz="3200" b="1" kern="1200" cap="none" spc="0" normalizeH="0" baseline="0" noProof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0" y="2565400"/>
            <a:ext cx="106203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</a:t>
            </a:r>
            <a:r>
              <a:rPr kumimoji="1" lang="en-US" altLang="zh-CN" sz="3200" b="1" u="sng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1" lang="zh-CN" altLang="en-US" sz="3200" b="1" u="sng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于”的用法</a:t>
            </a:r>
            <a:endParaRPr kumimoji="1" lang="zh-CN" altLang="en-US" sz="3200" b="1" kern="1200" cap="none" spc="0" normalizeH="0" baseline="0" noProof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“到”：达</a:t>
            </a:r>
            <a:r>
              <a:rPr kumimoji="1" lang="zh-CN" altLang="en-US" sz="3200" b="1" kern="1200" cap="none" spc="0" normalizeH="0" baseline="0" noProof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于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汉阴；  “向”：告之</a:t>
            </a:r>
            <a:r>
              <a:rPr kumimoji="1" lang="zh-CN" altLang="en-US" sz="3200" b="1" kern="1200" cap="none" spc="0" normalizeH="0" baseline="0" noProof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于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帝</a:t>
            </a:r>
            <a:endParaRPr kumimoji="1" lang="zh-CN" altLang="en-US" sz="3200" b="1" kern="1200" cap="none" spc="0" normalizeH="0" baseline="0" noProof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7396" name="Text Box 4"/>
          <p:cNvSpPr txBox="1">
            <a:spLocks noChangeArrowheads="1"/>
          </p:cNvSpPr>
          <p:nvPr/>
        </p:nvSpPr>
        <p:spPr bwMode="auto">
          <a:xfrm>
            <a:off x="250825" y="3933825"/>
            <a:ext cx="9217025" cy="277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</a:t>
            </a:r>
            <a:r>
              <a:rPr kumimoji="1" lang="en-US" altLang="zh-CN" sz="3200" b="1" kern="1200" cap="none" spc="0" normalizeH="0" baseline="0" noProof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200" b="1" u="sng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词类活用</a:t>
            </a:r>
            <a:endParaRPr kumimoji="1" lang="zh-CN" altLang="en-US" sz="3200" b="1" kern="1200" cap="none" spc="0" normalizeH="0" baseline="0" noProof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、形容词活用作名词：毕力平</a:t>
            </a:r>
            <a:r>
              <a:rPr kumimoji="1" lang="zh-CN" altLang="en-US" sz="2800" b="1" kern="1200" cap="none" spc="0" normalizeH="0" baseline="0" noProof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险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：险峻的大山</a:t>
            </a:r>
            <a:endParaRPr kumimoji="1" lang="zh-CN" altLang="en-US" sz="2800" b="1" kern="1200" cap="none" spc="0" normalizeH="0" baseline="0" noProof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800" b="1" kern="1200" cap="none" spc="0" normalizeH="0" baseline="0" noProof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sz="2800" b="1" kern="1200" cap="none" spc="0" normalizeH="0" baseline="0" noProof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名词活用作动词：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箕畚</a:t>
            </a:r>
            <a:r>
              <a:rPr kumimoji="1" lang="zh-CN" altLang="en-US" sz="2800" b="1" kern="1200" cap="none" spc="0" normalizeH="0" baseline="0" noProof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运于渤海之尾：用箕畚装土石。</a:t>
            </a:r>
            <a:endParaRPr kumimoji="1" lang="zh-CN" altLang="en-US" sz="2800" b="1" kern="1200" cap="none" spc="0" normalizeH="0" baseline="0" noProof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面</a:t>
            </a:r>
            <a:r>
              <a:rPr kumimoji="1" lang="zh-CN" altLang="en-US" sz="2800" b="1" kern="1200" cap="none" spc="0" normalizeH="0" baseline="0" noProof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山而居：面对，向着。</a:t>
            </a:r>
            <a:br>
              <a:rPr kumimoji="1" lang="zh-CN" altLang="en-US" b="1" kern="1200" cap="none" spc="0" normalizeH="0" baseline="0" noProof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endParaRPr kumimoji="1" lang="zh-CN" altLang="en-US" b="1" kern="1200" cap="none" spc="0" normalizeH="0" baseline="0" noProof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/>
      <p:bldP spid="1873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8418" name="Text Box 2"/>
          <p:cNvSpPr txBox="1"/>
          <p:nvPr/>
        </p:nvSpPr>
        <p:spPr>
          <a:xfrm>
            <a:off x="609600" y="381000"/>
            <a:ext cx="8077200" cy="529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                             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rPr>
              <a:t>特殊句式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被动句</a:t>
            </a:r>
            <a:r>
              <a:rPr lang="zh-CN" altLang="en-US" sz="2400" b="1">
                <a:latin typeface="Times New Roman" panose="02020603050405020304" pitchFamily="18" charset="0"/>
              </a:rPr>
              <a:t>    帝感其诚    （天帝被他的诚心感动了）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倒装句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     主谓倒装：甚矣，</a:t>
            </a:r>
            <a:r>
              <a:rPr lang="zh-CN" altLang="en-US" sz="3600" b="1" baseline="30000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3600" b="1" baseline="30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谓）</a:t>
            </a:r>
            <a:r>
              <a:rPr lang="zh-CN" altLang="en-US" sz="2400" b="1">
                <a:latin typeface="Times New Roman" panose="02020603050405020304" pitchFamily="18" charset="0"/>
              </a:rPr>
              <a:t> 汝之不惠</a:t>
            </a:r>
            <a:r>
              <a:rPr lang="zh-CN" altLang="en-US" sz="3600" b="1" baseline="30000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3600" b="1" baseline="30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主）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            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省略句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      ①、省略主语：（愚公）聚室而谋曰 （室人）杂然相许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      ②、省略介词：帝感（于）其诚    一厝（于）朔东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                                  一厝（于）雍南 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8197850" y="0"/>
          <a:ext cx="946150" cy="149066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2" imgW="947420" imgH="1491615" progId="MS_ClipArt_Gallery.2">
                  <p:embed/>
                </p:oleObj>
              </mc:Choice>
              <mc:Fallback>
                <p:oleObj r:id="rId2" imgW="947420" imgH="1491615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97850" y="0"/>
                        <a:ext cx="946150" cy="1490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0" y="5599113"/>
          <a:ext cx="1536700" cy="12588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4" imgW="2923540" imgH="2215515" progId="MS_ClipArt_Gallery.2">
                  <p:embed/>
                </p:oleObj>
              </mc:Choice>
              <mc:Fallback>
                <p:oleObj r:id="rId4" imgW="2923540" imgH="2215515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5599113"/>
                        <a:ext cx="1536700" cy="1258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 descr="yc0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529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6" name="Rectangle 6"/>
          <p:cNvSpPr/>
          <p:nvPr/>
        </p:nvSpPr>
        <p:spPr>
          <a:xfrm>
            <a:off x="4572000" y="0"/>
            <a:ext cx="4752975" cy="6456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教学目标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、积累文言文重要的实、虚词。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、理解课文寓意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、把握愚公这一人物形象，体会对比、衬托手法的表达效果。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4"/>
          <p:cNvSpPr txBox="1"/>
          <p:nvPr/>
        </p:nvSpPr>
        <p:spPr>
          <a:xfrm>
            <a:off x="2339975" y="404813"/>
            <a:ext cx="51323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latin typeface="Arial" panose="020b0604020202020204" pitchFamily="34" charset="0"/>
              </a:rPr>
              <a:t>分析第一段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52581" name="Text Box 5"/>
          <p:cNvSpPr txBox="1"/>
          <p:nvPr/>
        </p:nvSpPr>
        <p:spPr>
          <a:xfrm>
            <a:off x="1258888" y="2133600"/>
            <a:ext cx="6915150" cy="2105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介绍未移前两山的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地理位置。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3"/>
          <p:cNvSpPr>
            <a:spLocks noGrp="1"/>
          </p:cNvSpPr>
          <p:nvPr>
            <p:ph idx="1"/>
          </p:nvPr>
        </p:nvSpPr>
        <p:spPr>
          <a:xfrm>
            <a:off x="0" y="404813"/>
            <a:ext cx="9144000" cy="48768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6000" b="1"/>
              <a:t>1</a:t>
            </a:r>
            <a:r>
              <a:rPr lang="zh-CN" altLang="en-US" sz="6000" b="1"/>
              <a:t>、愚公家周围的环境如何？</a:t>
            </a:r>
            <a:endParaRPr lang="zh-CN" altLang="en-US" sz="6000" b="1"/>
          </a:p>
          <a:p>
            <a:pPr eaLnBrk="1" hangingPunct="1">
              <a:buNone/>
            </a:pPr>
            <a:r>
              <a:rPr lang="zh-CN" altLang="en-US" sz="6000" b="1"/>
              <a:t>       </a:t>
            </a:r>
            <a:endParaRPr lang="zh-CN" altLang="en-US" sz="6000" b="1">
              <a:solidFill>
                <a:srgbClr val="FF3300"/>
              </a:solidFill>
            </a:endParaRPr>
          </a:p>
          <a:p>
            <a:pPr eaLnBrk="1" hangingPunct="1"/>
            <a:endParaRPr lang="zh-CN" altLang="en-US" sz="6000" b="1"/>
          </a:p>
          <a:p>
            <a:pPr eaLnBrk="1" hangingPunct="1"/>
            <a:endParaRPr lang="zh-CN" altLang="en-US" sz="6000" b="1"/>
          </a:p>
          <a:p>
            <a:pPr eaLnBrk="1" hangingPunct="1"/>
            <a:endParaRPr lang="zh-CN" altLang="en-US" sz="6000" b="1"/>
          </a:p>
          <a:p>
            <a:pPr eaLnBrk="1" hangingPunct="1"/>
            <a:endParaRPr lang="zh-CN" altLang="en-US" sz="6000" b="1"/>
          </a:p>
          <a:p>
            <a:pPr eaLnBrk="1" hangingPunct="1">
              <a:buNone/>
            </a:pPr>
            <a:r>
              <a:rPr lang="zh-CN" altLang="en-US" sz="6000" b="1"/>
              <a:t>       </a:t>
            </a:r>
            <a:endParaRPr lang="zh-CN" altLang="en-US" sz="6000" b="1">
              <a:solidFill>
                <a:srgbClr val="FF3300"/>
              </a:solidFill>
            </a:endParaRPr>
          </a:p>
        </p:txBody>
      </p:sp>
      <p:sp>
        <p:nvSpPr>
          <p:cNvPr id="139271" name="Text Box 7"/>
          <p:cNvSpPr txBox="1"/>
          <p:nvPr/>
        </p:nvSpPr>
        <p:spPr>
          <a:xfrm>
            <a:off x="900113" y="2708275"/>
            <a:ext cx="7756525" cy="2105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有太行、王屋二山，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方七百里，高万仞。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Text Box 4"/>
          <p:cNvSpPr txBox="1"/>
          <p:nvPr/>
        </p:nvSpPr>
        <p:spPr>
          <a:xfrm>
            <a:off x="468313" y="333375"/>
            <a:ext cx="8259762" cy="192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latin typeface="Arial" panose="020b0604020202020204" pitchFamily="34" charset="0"/>
              </a:rPr>
              <a:t>2</a:t>
            </a:r>
            <a:r>
              <a:rPr lang="zh-CN" altLang="en-US" sz="6000" b="1">
                <a:latin typeface="Arial" panose="020b0604020202020204" pitchFamily="34" charset="0"/>
              </a:rPr>
              <a:t>、介绍愚公家周围环境</a:t>
            </a:r>
            <a:endParaRPr lang="zh-CN" altLang="en-US" sz="6000" b="1">
              <a:latin typeface="Arial" panose="020b0604020202020204" pitchFamily="34" charset="0"/>
            </a:endParaRPr>
          </a:p>
          <a:p>
            <a:r>
              <a:rPr lang="zh-CN" altLang="en-US" sz="6000" b="1">
                <a:latin typeface="Arial" panose="020b0604020202020204" pitchFamily="34" charset="0"/>
              </a:rPr>
              <a:t>有什么作用？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53605" name="Text Box 5"/>
          <p:cNvSpPr txBox="1"/>
          <p:nvPr/>
        </p:nvSpPr>
        <p:spPr>
          <a:xfrm>
            <a:off x="468313" y="2997200"/>
            <a:ext cx="98647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衬托愚公移山的决心</a:t>
            </a:r>
            <a:endParaRPr lang="zh-CN" altLang="en-US" sz="72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Text Box 4"/>
          <p:cNvSpPr txBox="1"/>
          <p:nvPr/>
        </p:nvSpPr>
        <p:spPr>
          <a:xfrm>
            <a:off x="2411413" y="188913"/>
            <a:ext cx="5060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latin typeface="Arial" panose="020b0604020202020204" pitchFamily="34" charset="0"/>
              </a:rPr>
              <a:t>分析第二段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54629" name="Text Box 5"/>
          <p:cNvSpPr txBox="1"/>
          <p:nvPr/>
        </p:nvSpPr>
        <p:spPr>
          <a:xfrm>
            <a:off x="546100" y="1916113"/>
            <a:ext cx="8582025" cy="2105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写愚公得到家人支持，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开始移山行动。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4"/>
          <p:cNvSpPr/>
          <p:nvPr/>
        </p:nvSpPr>
        <p:spPr>
          <a:xfrm>
            <a:off x="468313" y="476250"/>
            <a:ext cx="8999537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600" b="1">
                <a:latin typeface="Arial" panose="020b0604020202020204" pitchFamily="34" charset="0"/>
              </a:rPr>
              <a:t>1</a:t>
            </a:r>
            <a:r>
              <a:rPr lang="zh-CN" altLang="en-US" sz="6600" b="1">
                <a:latin typeface="Arial" panose="020b0604020202020204" pitchFamily="34" charset="0"/>
              </a:rPr>
              <a:t>、愚公为什么要移去</a:t>
            </a:r>
            <a:endParaRPr lang="zh-CN" altLang="en-US" sz="6600" b="1">
              <a:latin typeface="Arial" panose="020b0604020202020204" pitchFamily="34" charset="0"/>
            </a:endParaRPr>
          </a:p>
          <a:p>
            <a:r>
              <a:rPr lang="zh-CN" altLang="en-US" sz="6600" b="1">
                <a:latin typeface="Arial" panose="020b0604020202020204" pitchFamily="34" charset="0"/>
              </a:rPr>
              <a:t>这两座山？</a:t>
            </a:r>
            <a:endParaRPr lang="zh-CN" altLang="en-US" sz="6600" b="1">
              <a:latin typeface="Arial" panose="020b0604020202020204" pitchFamily="34" charset="0"/>
            </a:endParaRPr>
          </a:p>
        </p:txBody>
      </p:sp>
      <p:sp>
        <p:nvSpPr>
          <p:cNvPr id="150533" name="Rectangle 5"/>
          <p:cNvSpPr/>
          <p:nvPr/>
        </p:nvSpPr>
        <p:spPr>
          <a:xfrm>
            <a:off x="1979613" y="3068638"/>
            <a:ext cx="6192837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惩山北之塞，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出入之迂也。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2"/>
          <p:cNvSpPr>
            <a:spLocks noGrp="1"/>
          </p:cNvSpPr>
          <p:nvPr>
            <p:ph idx="1"/>
          </p:nvPr>
        </p:nvSpPr>
        <p:spPr>
          <a:xfrm>
            <a:off x="611188" y="457200"/>
            <a:ext cx="7772400" cy="64008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6000" b="1"/>
              <a:t>2</a:t>
            </a:r>
            <a:r>
              <a:rPr lang="zh-CN" altLang="en-US" sz="6000" b="1"/>
              <a:t>、愚公要把山移成何种程度？</a:t>
            </a:r>
            <a:endParaRPr lang="zh-CN" altLang="en-US" sz="6000" b="1"/>
          </a:p>
          <a:p>
            <a:pPr eaLnBrk="1" hangingPunct="1">
              <a:buNone/>
            </a:pPr>
            <a:r>
              <a:rPr lang="zh-CN" altLang="en-US" sz="6000" b="1"/>
              <a:t>       </a:t>
            </a:r>
            <a:endParaRPr lang="zh-CN" altLang="en-US" sz="6000" b="1">
              <a:solidFill>
                <a:srgbClr val="FF3300"/>
              </a:solidFill>
            </a:endParaRPr>
          </a:p>
        </p:txBody>
      </p:sp>
      <p:sp>
        <p:nvSpPr>
          <p:cNvPr id="140291" name="Text Box 3"/>
          <p:cNvSpPr txBox="1"/>
          <p:nvPr/>
        </p:nvSpPr>
        <p:spPr>
          <a:xfrm>
            <a:off x="2268538" y="2997200"/>
            <a:ext cx="5399087" cy="3602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7200" b="1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指通豫南，</a:t>
            </a:r>
            <a:endParaRPr lang="zh-CN" altLang="en-US" sz="7200" b="1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7200" b="1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达于汉阴。</a:t>
            </a:r>
            <a:endParaRPr lang="zh-CN" altLang="en-US" sz="7200" b="1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endParaRPr lang="en-US" altLang="zh-CN" sz="7200" b="1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4"/>
          <p:cNvSpPr/>
          <p:nvPr/>
        </p:nvSpPr>
        <p:spPr>
          <a:xfrm>
            <a:off x="323850" y="0"/>
            <a:ext cx="84963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、愚公这一壮举是否得到家人或邻里的赞同？从哪里看出来？</a:t>
            </a:r>
            <a:endParaRPr lang="zh-CN" altLang="en-US" sz="6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60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5653" name="Text Box 5"/>
          <p:cNvSpPr txBox="1"/>
          <p:nvPr/>
        </p:nvSpPr>
        <p:spPr>
          <a:xfrm>
            <a:off x="395288" y="2808288"/>
            <a:ext cx="8601075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6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杂然相许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6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6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杂曰。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6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6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邻人京城氏之孀妻有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遗男，始龀，跳往助之。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6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5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5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5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5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Text Box 5"/>
          <p:cNvSpPr txBox="1"/>
          <p:nvPr/>
        </p:nvSpPr>
        <p:spPr>
          <a:xfrm>
            <a:off x="0" y="1412875"/>
            <a:ext cx="8950325" cy="3382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7200" b="1">
                <a:latin typeface="Arial" panose="020b0604020202020204" pitchFamily="34" charset="0"/>
              </a:rPr>
              <a:t>4</a:t>
            </a:r>
            <a:r>
              <a:rPr lang="zh-CN" altLang="en-US" sz="7200" b="1">
                <a:latin typeface="Arial" panose="020b0604020202020204" pitchFamily="34" charset="0"/>
              </a:rPr>
              <a:t>、大家都知道，对于</a:t>
            </a:r>
            <a:endParaRPr lang="zh-CN" altLang="en-US" sz="7200" b="1">
              <a:latin typeface="Arial" panose="020b0604020202020204" pitchFamily="34" charset="0"/>
            </a:endParaRPr>
          </a:p>
          <a:p>
            <a:r>
              <a:rPr lang="zh-CN" altLang="en-US" sz="7200" b="1">
                <a:latin typeface="Arial" panose="020b0604020202020204" pitchFamily="34" charset="0"/>
              </a:rPr>
              <a:t>愚公来说移山是艰难</a:t>
            </a:r>
            <a:endParaRPr lang="zh-CN" altLang="en-US" sz="7200" b="1">
              <a:latin typeface="Arial" panose="020b0604020202020204" pitchFamily="34" charset="0"/>
            </a:endParaRPr>
          </a:p>
          <a:p>
            <a:r>
              <a:rPr lang="zh-CN" altLang="en-US" sz="7200" b="1">
                <a:latin typeface="Arial" panose="020b0604020202020204" pitchFamily="34" charset="0"/>
              </a:rPr>
              <a:t>的，难在何处？</a:t>
            </a:r>
            <a:endParaRPr lang="zh-CN" altLang="en-US" sz="7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 dir="in"/>
    <p:sndAc>
      <p:stSnd>
        <p:snd r:embed="rId2" name="chimes.wav"/>
      </p:stSnd>
    </p:sndAc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7700" name="Text Box 4"/>
          <p:cNvSpPr txBox="1"/>
          <p:nvPr/>
        </p:nvSpPr>
        <p:spPr>
          <a:xfrm>
            <a:off x="0" y="0"/>
            <a:ext cx="9366250" cy="7407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CC0000"/>
                </a:solidFill>
                <a:latin typeface="Arial" panose="020b0604020202020204" pitchFamily="34" charset="0"/>
              </a:rPr>
              <a:t>a.</a:t>
            </a:r>
            <a:r>
              <a:rPr lang="zh-CN" altLang="en-US" sz="6000" b="1">
                <a:solidFill>
                  <a:srgbClr val="CC0000"/>
                </a:solidFill>
                <a:latin typeface="Arial" panose="020b0604020202020204" pitchFamily="34" charset="0"/>
              </a:rPr>
              <a:t>年且九十（说明年老）</a:t>
            </a:r>
            <a:endParaRPr lang="zh-CN" altLang="en-US" sz="60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r>
              <a:rPr lang="en-US" altLang="zh-CN" sz="6000" b="1">
                <a:solidFill>
                  <a:srgbClr val="0000FF"/>
                </a:solidFill>
                <a:latin typeface="Arial" panose="020b0604020202020204" pitchFamily="34" charset="0"/>
              </a:rPr>
              <a:t>b.</a:t>
            </a:r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指通豫南，达于汉阴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（说明移目标之宏伟）</a:t>
            </a:r>
            <a:r>
              <a:rPr lang="zh-CN" altLang="en-US" sz="6000" b="1">
                <a:solidFill>
                  <a:srgbClr val="FF3300"/>
                </a:solidFill>
                <a:latin typeface="Arial" panose="020b0604020202020204" pitchFamily="34" charset="0"/>
              </a:rPr>
              <a:t>   </a:t>
            </a:r>
            <a:endParaRPr lang="zh-CN" altLang="en-US" sz="6000" b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en-US" altLang="zh-CN" sz="6000" b="1">
                <a:solidFill>
                  <a:srgbClr val="CC0000"/>
                </a:solidFill>
                <a:latin typeface="Arial" panose="020b0604020202020204" pitchFamily="34" charset="0"/>
              </a:rPr>
              <a:t>c.</a:t>
            </a:r>
            <a:r>
              <a:rPr lang="zh-CN" altLang="en-US" sz="6000" b="1">
                <a:solidFill>
                  <a:srgbClr val="CC0000"/>
                </a:solidFill>
                <a:latin typeface="Arial" panose="020b0604020202020204" pitchFamily="34" charset="0"/>
              </a:rPr>
              <a:t>其妻献疑的理由</a:t>
            </a:r>
            <a:endParaRPr lang="zh-CN" altLang="en-US" sz="60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r>
              <a:rPr lang="zh-CN" altLang="en-US" sz="6000" b="1">
                <a:solidFill>
                  <a:srgbClr val="CC0000"/>
                </a:solidFill>
                <a:latin typeface="Arial" panose="020b0604020202020204" pitchFamily="34" charset="0"/>
              </a:rPr>
              <a:t>（说明移山困难之多）</a:t>
            </a:r>
            <a:endParaRPr lang="zh-CN" altLang="en-US" sz="60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r>
              <a:rPr lang="en-US" altLang="zh-CN" sz="6000" b="1">
                <a:solidFill>
                  <a:srgbClr val="0000FF"/>
                </a:solidFill>
                <a:latin typeface="Arial" panose="020b0604020202020204" pitchFamily="34" charset="0"/>
              </a:rPr>
              <a:t>d.</a:t>
            </a:r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寒暑易节，始一反焉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（说明搬运土石路途遥远）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endParaRPr lang="en-US" altLang="zh-CN" sz="6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7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7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7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7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7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7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7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7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7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7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7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7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6676" name="Rectangle 4"/>
          <p:cNvSpPr/>
          <p:nvPr/>
        </p:nvSpPr>
        <p:spPr>
          <a:xfrm>
            <a:off x="684213" y="549275"/>
            <a:ext cx="7775575" cy="695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chemeClr val="tx2"/>
                </a:solidFill>
                <a:latin typeface="Arial" panose="020b0604020202020204" pitchFamily="34" charset="0"/>
              </a:rPr>
              <a:t>小结：</a:t>
            </a:r>
            <a:endParaRPr lang="zh-CN" altLang="en-US" sz="60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这一节突出了愚公的“毕力平险”的大无畏精神和广泛的群众基础。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har char="•"/>
            </a:pPr>
            <a:endParaRPr lang="en-US" altLang="zh-CN" sz="6000" b="1">
              <a:solidFill>
                <a:schemeClr val="tx2"/>
              </a:solidFill>
              <a:latin typeface="Arial" panose="020b0604020202020204" pitchFamily="34" charset="0"/>
              <a:ea typeface="文鼎大颜楷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10241" descr="山2"/>
          <p:cNvPicPr>
            <a:picLocks noChangeAspect="1"/>
          </p:cNvPicPr>
          <p:nvPr/>
        </p:nvPicPr>
        <p:blipFill>
          <a:blip r:embed="rId3">
            <a:lum bright="70001" contrast="-70000"/>
          </a:blip>
          <a:stretch>
            <a:fillRect/>
          </a:stretch>
        </p:blipFill>
        <p:spPr>
          <a:xfrm>
            <a:off x="0" y="0"/>
            <a:ext cx="9448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动作按钮: 后退或前一项 10242">
            <a:hlinkClick/>
          </p:cNvPr>
          <p:cNvSpPr/>
          <p:nvPr/>
        </p:nvSpPr>
        <p:spPr>
          <a:xfrm>
            <a:off x="7848600" y="5867400"/>
            <a:ext cx="762000" cy="304800"/>
          </a:xfrm>
          <a:prstGeom prst="actionButtonBackPrevious">
            <a:avLst/>
          </a:prstGeom>
          <a:solidFill>
            <a:srgbClr val="FF99CC"/>
          </a:solidFill>
          <a:ln w="9525" cap="rnd" cmpd="sng">
            <a:solidFill>
              <a:srgbClr val="FF99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1600">
                <a:latin typeface="Times New Roman" panose="02020603050405020304" pitchFamily="18" charset="0"/>
              </a:rPr>
              <a:t>返   回</a:t>
            </a:r>
            <a:endParaRPr lang="zh-CN" altLang="en-US" sz="1600">
              <a:latin typeface="Times New Roman" panose="02020603050405020304" pitchFamily="18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609600" y="533400"/>
            <a:ext cx="4038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66CC"/>
                </a:solidFill>
                <a:latin typeface="Times New Roman" panose="02020603050405020304" pitchFamily="18" charset="0"/>
              </a:rPr>
              <a:t>作者作品介绍</a:t>
            </a:r>
            <a:r>
              <a:rPr lang="zh-CN" altLang="en-US" sz="4000">
                <a:latin typeface="Times New Roman" panose="02020603050405020304" pitchFamily="18" charset="0"/>
              </a:rPr>
              <a:t>：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245" name="圆角矩形 10244"/>
          <p:cNvSpPr/>
          <p:nvPr/>
        </p:nvSpPr>
        <p:spPr>
          <a:xfrm>
            <a:off x="762000" y="1371600"/>
            <a:ext cx="7543800" cy="4038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en-US" altLang="zh-CN" sz="2400">
                <a:latin typeface="Times New Roman" panose="02020603050405020304" pitchFamily="18" charset="0"/>
              </a:rPr>
              <a:t>       </a:t>
            </a:r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列御寇，相传战国时道家，郑国人。主张</a:t>
            </a:r>
            <a:endParaRPr lang="zh-CN" altLang="en-US" sz="2800" b="1">
              <a:solidFill>
                <a:srgbClr val="FF6699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虚静、无为，被道家尊为前辈。</a:t>
            </a:r>
            <a:endParaRPr lang="zh-CN" altLang="en-US" sz="2800" b="1">
              <a:solidFill>
                <a:srgbClr val="FF6699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     本文选自</a:t>
            </a:r>
            <a:r>
              <a:rPr lang="en-US" altLang="zh-CN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《</a:t>
            </a:r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列子</a:t>
            </a:r>
            <a:r>
              <a:rPr lang="en-US" altLang="zh-CN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-</a:t>
            </a:r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汤问</a:t>
            </a:r>
            <a:r>
              <a:rPr lang="en-US" altLang="zh-CN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》</a:t>
            </a:r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。书中保存了不少</a:t>
            </a:r>
            <a:endParaRPr lang="zh-CN" altLang="en-US" sz="2800" b="1">
              <a:solidFill>
                <a:srgbClr val="FF6699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民间故事、寓言和神话传说。</a:t>
            </a:r>
            <a:r>
              <a:rPr lang="en-US" altLang="zh-CN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《</a:t>
            </a:r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愚公移山</a:t>
            </a:r>
            <a:r>
              <a:rPr lang="en-US" altLang="zh-CN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》</a:t>
            </a:r>
            <a:endParaRPr lang="en-US" altLang="zh-CN" sz="2800" b="1">
              <a:solidFill>
                <a:srgbClr val="FF6699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  <a:ea typeface="隶书" pitchFamily="49" charset="-122"/>
              </a:rPr>
              <a:t>是古代寓言中的名篇。</a:t>
            </a:r>
            <a:endParaRPr lang="zh-CN" altLang="en-US" sz="2800" b="1">
              <a:solidFill>
                <a:srgbClr val="FF6699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      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cover dir="d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Text Box 4"/>
          <p:cNvSpPr txBox="1"/>
          <p:nvPr/>
        </p:nvSpPr>
        <p:spPr>
          <a:xfrm>
            <a:off x="2195513" y="188913"/>
            <a:ext cx="604837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Arial" panose="020b0604020202020204" pitchFamily="34" charset="0"/>
              </a:rPr>
              <a:t>分析第三段</a:t>
            </a:r>
            <a:endParaRPr lang="zh-CN" altLang="en-US" sz="7200" b="1">
              <a:latin typeface="Arial" panose="020b0604020202020204" pitchFamily="34" charset="0"/>
            </a:endParaRPr>
          </a:p>
        </p:txBody>
      </p:sp>
      <p:sp>
        <p:nvSpPr>
          <p:cNvPr id="158725" name="Text Box 5"/>
          <p:cNvSpPr txBox="1"/>
          <p:nvPr/>
        </p:nvSpPr>
        <p:spPr>
          <a:xfrm>
            <a:off x="323850" y="2565400"/>
            <a:ext cx="96488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写愚公对智叟的驳斥</a:t>
            </a:r>
            <a:endParaRPr lang="zh-CN" altLang="en-US" sz="72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>
          <a:xfrm>
            <a:off x="539750" y="188913"/>
            <a:ext cx="8424863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6000" b="1">
                <a:ea typeface="隶书" pitchFamily="49" charset="-122"/>
              </a:rPr>
              <a:t>讨论愚公与智叟的观点</a:t>
            </a:r>
            <a:endParaRPr lang="zh-CN" altLang="en-US" sz="6000" b="1">
              <a:ea typeface="隶书" pitchFamily="49" charset="-122"/>
            </a:endParaRPr>
          </a:p>
        </p:txBody>
      </p:sp>
      <p:sp>
        <p:nvSpPr>
          <p:cNvPr id="39939" name="Text Box 6"/>
          <p:cNvSpPr txBox="1"/>
          <p:nvPr/>
        </p:nvSpPr>
        <p:spPr>
          <a:xfrm>
            <a:off x="611188" y="1939925"/>
            <a:ext cx="7985125" cy="491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7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7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、智叟与愚公在移</a:t>
            </a:r>
            <a:endParaRPr lang="zh-CN" altLang="en-US" sz="7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7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山问题上的分歧在</a:t>
            </a:r>
            <a:endParaRPr lang="zh-CN" altLang="en-US" sz="7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7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哪里？</a:t>
            </a:r>
            <a:endParaRPr lang="zh-CN" altLang="en-US" sz="7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7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0772" name="Text Box 4"/>
          <p:cNvSpPr txBox="1"/>
          <p:nvPr/>
        </p:nvSpPr>
        <p:spPr>
          <a:xfrm>
            <a:off x="0" y="260350"/>
            <a:ext cx="9439275" cy="713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CC0000"/>
                </a:solidFill>
                <a:latin typeface="Arial" panose="020b0604020202020204" pitchFamily="34" charset="0"/>
              </a:rPr>
              <a:t>智叟：</a:t>
            </a: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“以残年余力，曾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不能毁山之一毛，其如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土石何？”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600" b="1">
                <a:solidFill>
                  <a:srgbClr val="CC0000"/>
                </a:solidFill>
                <a:latin typeface="Arial" panose="020b0604020202020204" pitchFamily="34" charset="0"/>
              </a:rPr>
              <a:t>愚公：</a:t>
            </a: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“子子孙孙无穷匮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也，而山不加增，何苦而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不平？”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endParaRPr lang="en-US" altLang="zh-CN" sz="6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Rectangle 4"/>
          <p:cNvSpPr/>
          <p:nvPr/>
        </p:nvSpPr>
        <p:spPr>
          <a:xfrm>
            <a:off x="611188" y="0"/>
            <a:ext cx="8208962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600" b="1">
                <a:latin typeface="Arial" panose="020b0604020202020204" pitchFamily="34" charset="0"/>
              </a:rPr>
              <a:t>2.</a:t>
            </a:r>
            <a:r>
              <a:rPr lang="zh-CN" altLang="en-US" sz="6600" b="1">
                <a:latin typeface="Arial" panose="020b0604020202020204" pitchFamily="34" charset="0"/>
              </a:rPr>
              <a:t>那你认为谁的观点正确？      </a:t>
            </a:r>
            <a:endParaRPr lang="zh-CN" altLang="en-US" sz="6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59749" name="Text Box 5"/>
          <p:cNvSpPr txBox="1"/>
          <p:nvPr/>
        </p:nvSpPr>
        <p:spPr>
          <a:xfrm>
            <a:off x="971550" y="2193925"/>
            <a:ext cx="783590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智叟：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眼前的停滞的观点。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endParaRPr lang="zh-CN" altLang="en-US" sz="6000" b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愚公：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长远的，发展的观点。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0706" name="Text Box 2"/>
          <p:cNvSpPr txBox="1">
            <a:spLocks noChangeArrowheads="1"/>
          </p:cNvSpPr>
          <p:nvPr/>
        </p:nvSpPr>
        <p:spPr bwMode="auto">
          <a:xfrm>
            <a:off x="0" y="836613"/>
            <a:ext cx="10117138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愚公：</a:t>
            </a:r>
            <a:endParaRPr kumimoji="1" lang="zh-CN" altLang="en-US" sz="5400" b="1" kern="1200" cap="none" spc="0" normalizeH="0" baseline="0" noProof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目光长远  </a:t>
            </a:r>
            <a:endParaRPr kumimoji="1" lang="zh-CN" altLang="en-US" sz="5400" b="1" kern="1200" cap="none" spc="0" normalizeH="0" baseline="0" noProof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积极奋斗  全面  发展</a:t>
            </a:r>
            <a:endParaRPr kumimoji="1" lang="zh-CN" altLang="en-US" sz="5400" b="1" kern="1200" cap="none" spc="0" normalizeH="0" baseline="0" noProof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54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新魏" pitchFamily="2" charset="-122"/>
                <a:cs typeface="+mn-cs"/>
              </a:rPr>
              <a:t>       </a:t>
            </a:r>
            <a:endParaRPr kumimoji="0" lang="zh-CN" altLang="en-US" sz="54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华文新魏" pitchFamily="2" charset="-122"/>
              <a:cs typeface="+mn-cs"/>
            </a:endParaRPr>
          </a:p>
        </p:txBody>
      </p:sp>
      <p:sp>
        <p:nvSpPr>
          <p:cNvPr id="200707" name="Text Box 3"/>
          <p:cNvSpPr txBox="1"/>
          <p:nvPr/>
        </p:nvSpPr>
        <p:spPr>
          <a:xfrm>
            <a:off x="3779838" y="3644900"/>
            <a:ext cx="4176712" cy="15557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96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对比</a:t>
            </a:r>
            <a:endParaRPr lang="zh-CN" altLang="en-US" sz="9600" b="1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0708" name="Text Box 4"/>
          <p:cNvSpPr txBox="1"/>
          <p:nvPr/>
        </p:nvSpPr>
        <p:spPr>
          <a:xfrm>
            <a:off x="0" y="4298950"/>
            <a:ext cx="7080250" cy="25590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智叟：</a:t>
            </a:r>
            <a:endParaRPr lang="zh-CN" altLang="en-US" sz="5400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目光短浅 </a:t>
            </a:r>
            <a:endParaRPr lang="zh-CN" altLang="en-US" sz="5400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冷漠逃避  片面  静止</a:t>
            </a:r>
            <a:endParaRPr lang="zh-CN" altLang="en-US" sz="5400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3013" name="Text Box 5"/>
          <p:cNvSpPr txBox="1"/>
          <p:nvPr/>
        </p:nvSpPr>
        <p:spPr>
          <a:xfrm>
            <a:off x="2411413" y="0"/>
            <a:ext cx="77057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</a:rPr>
              <a:t>愚公与智叟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6" grpId="0"/>
      <p:bldP spid="200707" grpId="0"/>
      <p:bldP spid="20070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Text Box 8"/>
          <p:cNvSpPr txBox="1"/>
          <p:nvPr/>
        </p:nvSpPr>
        <p:spPr>
          <a:xfrm>
            <a:off x="228600" y="228600"/>
            <a:ext cx="8591550" cy="3382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        </a:t>
            </a:r>
            <a:r>
              <a:rPr lang="zh-CN" altLang="en-US" sz="72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把智叟的话与愚公之妻的话比较，</a:t>
            </a:r>
            <a:r>
              <a:rPr lang="zh-CN" altLang="en-US" sz="7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其态度是否相同</a:t>
            </a:r>
            <a:r>
              <a:rPr lang="en-US" altLang="zh-CN" sz="7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endParaRPr lang="en-US" altLang="zh-CN" sz="72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4393" name="Group 9"/>
          <p:cNvGrpSpPr/>
          <p:nvPr/>
        </p:nvGrpSpPr>
        <p:grpSpPr>
          <a:xfrm>
            <a:off x="2771775" y="4149725"/>
            <a:ext cx="2952750" cy="2374900"/>
            <a:chOff x="2200" y="1706"/>
            <a:chExt cx="1407" cy="1007"/>
          </a:xfrm>
        </p:grpSpPr>
        <p:pic>
          <p:nvPicPr>
            <p:cNvPr id="44036" name="Picture 10" descr="DIY0009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0" y="1797"/>
              <a:ext cx="1407" cy="9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4037" name="Picture 11" descr="00078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0" y="1706"/>
              <a:ext cx="294" cy="32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Rectangle 2"/>
          <p:cNvSpPr/>
          <p:nvPr>
            <p:ph type="title"/>
          </p:nvPr>
        </p:nvSpPr>
        <p:spPr>
          <a:xfrm>
            <a:off x="395288" y="333375"/>
            <a:ext cx="85344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比较愚公妻子和智叟的言行，其态度是否相同 ？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79" name="AutoShape 3"/>
          <p:cNvSpPr/>
          <p:nvPr/>
        </p:nvSpPr>
        <p:spPr>
          <a:xfrm>
            <a:off x="685800" y="19050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8180" name="AutoShape 4"/>
          <p:cNvSpPr/>
          <p:nvPr/>
        </p:nvSpPr>
        <p:spPr>
          <a:xfrm>
            <a:off x="4876800" y="3962400"/>
            <a:ext cx="200025" cy="1122363"/>
          </a:xfrm>
          <a:prstGeom prst="leftBrace">
            <a:avLst>
              <a:gd name="adj1" fmla="val 4675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8181" name="AutoShape 5"/>
          <p:cNvSpPr/>
          <p:nvPr/>
        </p:nvSpPr>
        <p:spPr>
          <a:xfrm>
            <a:off x="685800" y="4038600"/>
            <a:ext cx="285750" cy="1046163"/>
          </a:xfrm>
          <a:prstGeom prst="leftBrace">
            <a:avLst>
              <a:gd name="adj1" fmla="val 3050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8182" name="AutoShape 6"/>
          <p:cNvSpPr/>
          <p:nvPr/>
        </p:nvSpPr>
        <p:spPr>
          <a:xfrm>
            <a:off x="4876800" y="19050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8183" name="Text Box 7"/>
          <p:cNvSpPr txBox="1"/>
          <p:nvPr/>
        </p:nvSpPr>
        <p:spPr>
          <a:xfrm>
            <a:off x="990600" y="1752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其妻献疑曰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84" name="Text Box 8"/>
          <p:cNvSpPr txBox="1"/>
          <p:nvPr/>
        </p:nvSpPr>
        <p:spPr>
          <a:xfrm>
            <a:off x="990600" y="2514600"/>
            <a:ext cx="1905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河曲智叟笑而止之曰</a:t>
            </a:r>
            <a:endParaRPr lang="zh-CN" altLang="en-US" sz="240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85" name="Text Box 9"/>
          <p:cNvSpPr txBox="1"/>
          <p:nvPr/>
        </p:nvSpPr>
        <p:spPr>
          <a:xfrm>
            <a:off x="5105400" y="1752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以君之力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86" name="Text Box 10"/>
          <p:cNvSpPr txBox="1"/>
          <p:nvPr/>
        </p:nvSpPr>
        <p:spPr>
          <a:xfrm>
            <a:off x="5105400" y="2895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以残年余力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87" name="Text Box 11"/>
          <p:cNvSpPr txBox="1"/>
          <p:nvPr/>
        </p:nvSpPr>
        <p:spPr>
          <a:xfrm>
            <a:off x="1066800" y="3749675"/>
            <a:ext cx="1600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曾不能损魁父之丘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88" name="Text Box 12"/>
          <p:cNvSpPr txBox="1"/>
          <p:nvPr/>
        </p:nvSpPr>
        <p:spPr>
          <a:xfrm>
            <a:off x="990600" y="4652963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曾不能毁山之一毛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89" name="Text Box 13"/>
          <p:cNvSpPr txBox="1"/>
          <p:nvPr/>
        </p:nvSpPr>
        <p:spPr>
          <a:xfrm>
            <a:off x="5105400" y="37338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如太行王屋何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0" name="Text Box 14"/>
          <p:cNvSpPr txBox="1"/>
          <p:nvPr/>
        </p:nvSpPr>
        <p:spPr>
          <a:xfrm>
            <a:off x="5148263" y="465296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其如土石何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1" name="Text Box 15"/>
          <p:cNvSpPr txBox="1"/>
          <p:nvPr/>
        </p:nvSpPr>
        <p:spPr>
          <a:xfrm>
            <a:off x="2819400" y="1812925"/>
            <a:ext cx="23622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献：提出，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    不反对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2" name="Text Box 16"/>
          <p:cNvSpPr txBox="1"/>
          <p:nvPr/>
        </p:nvSpPr>
        <p:spPr>
          <a:xfrm>
            <a:off x="2819400" y="2879725"/>
            <a:ext cx="1905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笑：讥笑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3" name="Text Box 17"/>
          <p:cNvSpPr txBox="1"/>
          <p:nvPr/>
        </p:nvSpPr>
        <p:spPr>
          <a:xfrm>
            <a:off x="6934200" y="1812925"/>
            <a:ext cx="1676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君：是尊称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4" name="Text Box 18"/>
          <p:cNvSpPr txBox="1"/>
          <p:nvPr/>
        </p:nvSpPr>
        <p:spPr>
          <a:xfrm>
            <a:off x="7010400" y="2565400"/>
            <a:ext cx="21336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残年：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极端鄙视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5" name="Text Box 19"/>
          <p:cNvSpPr txBox="1"/>
          <p:nvPr/>
        </p:nvSpPr>
        <p:spPr>
          <a:xfrm>
            <a:off x="2819400" y="3810000"/>
            <a:ext cx="2057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为愚公着想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6" name="Text Box 20"/>
          <p:cNvSpPr txBox="1"/>
          <p:nvPr/>
        </p:nvSpPr>
        <p:spPr>
          <a:xfrm>
            <a:off x="2771775" y="4797425"/>
            <a:ext cx="1981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冷言嘲讽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7" name="Text Box 21"/>
          <p:cNvSpPr txBox="1"/>
          <p:nvPr/>
        </p:nvSpPr>
        <p:spPr>
          <a:xfrm>
            <a:off x="7086600" y="4708525"/>
            <a:ext cx="1676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阻挡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8" name="Text Box 22"/>
          <p:cNvSpPr txBox="1"/>
          <p:nvPr/>
        </p:nvSpPr>
        <p:spPr>
          <a:xfrm>
            <a:off x="179388" y="5734050"/>
            <a:ext cx="4149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妻子的态度：</a:t>
            </a:r>
            <a:r>
              <a:rPr lang="zh-CN" altLang="en-US" sz="40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199" name="Text Box 23"/>
          <p:cNvSpPr txBox="1"/>
          <p:nvPr/>
        </p:nvSpPr>
        <p:spPr>
          <a:xfrm>
            <a:off x="4500563" y="5734050"/>
            <a:ext cx="3959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智叟的态度：</a:t>
            </a:r>
            <a:r>
              <a:rPr lang="zh-CN" altLang="en-US" sz="40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200" name="Rectangle 24"/>
          <p:cNvSpPr/>
          <p:nvPr/>
        </p:nvSpPr>
        <p:spPr>
          <a:xfrm>
            <a:off x="7092950" y="3789363"/>
            <a:ext cx="874713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  <a:ea typeface="黑体" panose="02010609060101010101" pitchFamily="49" charset="-122"/>
              </a:rPr>
              <a:t>有顾虑</a:t>
            </a:r>
            <a:endParaRPr lang="zh-CN" altLang="en-US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8201" name="Rectangle 25"/>
          <p:cNvSpPr/>
          <p:nvPr/>
        </p:nvSpPr>
        <p:spPr>
          <a:xfrm>
            <a:off x="3132138" y="5734050"/>
            <a:ext cx="20161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关心</a:t>
            </a:r>
            <a:endParaRPr lang="zh-CN" altLang="en-US" sz="4400" b="1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8202" name="Rectangle 26"/>
          <p:cNvSpPr/>
          <p:nvPr/>
        </p:nvSpPr>
        <p:spPr>
          <a:xfrm>
            <a:off x="7199313" y="5734050"/>
            <a:ext cx="19446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嘲讽</a:t>
            </a:r>
            <a:endParaRPr lang="zh-CN" altLang="en-US" sz="4400" b="1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7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7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7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7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7" dur="500"/>
                                        <p:tgtEl>
                                          <p:spTgt spid="17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2" dur="500"/>
                                        <p:tgtEl>
                                          <p:spTgt spid="17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17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7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17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17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17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178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17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7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9" grpId="0"/>
      <p:bldP spid="178180" grpId="0"/>
      <p:bldP spid="178181" grpId="0"/>
      <p:bldP spid="178182" grpId="0"/>
      <p:bldP spid="178183" grpId="0"/>
      <p:bldP spid="178184" grpId="0"/>
      <p:bldP spid="178185" grpId="0"/>
      <p:bldP spid="178186" grpId="0"/>
      <p:bldP spid="178187" grpId="0"/>
      <p:bldP spid="178188" grpId="0"/>
      <p:bldP spid="178189" grpId="0"/>
      <p:bldP spid="178190" grpId="0"/>
      <p:bldP spid="178191" grpId="0"/>
      <p:bldP spid="178192" grpId="0"/>
      <p:bldP spid="178193" grpId="0"/>
      <p:bldP spid="178194" grpId="0"/>
      <p:bldP spid="178195" grpId="0"/>
      <p:bldP spid="178196" grpId="0"/>
      <p:bldP spid="178197" grpId="0"/>
      <p:bldP spid="178198" grpId="0"/>
      <p:bldP spid="178199" grpId="0"/>
      <p:bldP spid="178200" grpId="0"/>
      <p:bldP spid="178201" grpId="0"/>
      <p:bldP spid="17820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5106" name="Rectangle 2"/>
          <p:cNvSpPr/>
          <p:nvPr/>
        </p:nvSpPr>
        <p:spPr>
          <a:xfrm>
            <a:off x="611188" y="333375"/>
            <a:ext cx="7756525" cy="5930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har char="•"/>
            </a:pPr>
            <a:r>
              <a:rPr lang="zh-CN" altLang="en-US" sz="6600" b="1">
                <a:solidFill>
                  <a:srgbClr val="CC0000"/>
                </a:solidFill>
                <a:latin typeface="Arial" panose="020b0604020202020204" pitchFamily="34" charset="0"/>
              </a:rPr>
              <a:t>小结：</a:t>
            </a:r>
            <a:endParaRPr lang="zh-CN" altLang="en-US" sz="66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愚公和智叟的对话，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进一步表现了愚公移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山的坚定意志和必胜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信心。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5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5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5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5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Text Box 4"/>
          <p:cNvSpPr txBox="1"/>
          <p:nvPr/>
        </p:nvSpPr>
        <p:spPr>
          <a:xfrm>
            <a:off x="2339975" y="188913"/>
            <a:ext cx="57610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latin typeface="Arial" panose="020b0604020202020204" pitchFamily="34" charset="0"/>
              </a:rPr>
              <a:t>分析第四段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64869" name="Text Box 5"/>
          <p:cNvSpPr txBox="1"/>
          <p:nvPr/>
        </p:nvSpPr>
        <p:spPr>
          <a:xfrm>
            <a:off x="539750" y="2565400"/>
            <a:ext cx="97917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写愚公移山的成功</a:t>
            </a:r>
            <a:endParaRPr lang="zh-CN" altLang="en-US" sz="72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130" name="Picture 3" descr="q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2800"/>
            <a:ext cx="28194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6" name="Text Box 4"/>
          <p:cNvSpPr txBox="1"/>
          <p:nvPr/>
        </p:nvSpPr>
        <p:spPr>
          <a:xfrm>
            <a:off x="971550" y="260350"/>
            <a:ext cx="8172450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本文以神话结尾，有什么作用？</a:t>
            </a:r>
            <a:endParaRPr lang="zh-CN" altLang="en-US" sz="7200" b="1">
              <a:solidFill>
                <a:srgbClr val="000000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7200" b="1">
              <a:solidFill>
                <a:srgbClr val="000000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endParaRPr lang="en-US" altLang="zh-CN" sz="7200" b="1">
              <a:solidFill>
                <a:srgbClr val="FF3300"/>
              </a:solidFill>
              <a:latin typeface="汉仪楷体简" pitchFamily="2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图片 12289" descr="山2"/>
          <p:cNvPicPr>
            <a:picLocks noChangeAspect="1"/>
          </p:cNvPicPr>
          <p:nvPr/>
        </p:nvPicPr>
        <p:blipFill>
          <a:blip r:embed="rId3">
            <a:lum bright="70001" contrast="-70000"/>
          </a:blip>
          <a:stretch>
            <a:fillRect/>
          </a:stretch>
        </p:blipFill>
        <p:spPr>
          <a:xfrm>
            <a:off x="0" y="0"/>
            <a:ext cx="9448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动作按钮: 后退或前一项 12290">
            <a:hlinkClick/>
          </p:cNvPr>
          <p:cNvSpPr/>
          <p:nvPr/>
        </p:nvSpPr>
        <p:spPr>
          <a:xfrm>
            <a:off x="8382000" y="6165850"/>
            <a:ext cx="762000" cy="431800"/>
          </a:xfrm>
          <a:prstGeom prst="actionButtonBackPrevious">
            <a:avLst/>
          </a:prstGeom>
          <a:solidFill>
            <a:srgbClr val="FF99CC"/>
          </a:solidFill>
          <a:ln w="9525" cap="rnd" cmpd="sng">
            <a:solidFill>
              <a:srgbClr val="FF99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1600">
                <a:latin typeface="Times New Roman" panose="02020603050405020304" pitchFamily="18" charset="0"/>
              </a:rPr>
              <a:t>返   回</a:t>
            </a:r>
            <a:endParaRPr lang="zh-CN" altLang="en-US" sz="1600">
              <a:latin typeface="Times New Roman" panose="02020603050405020304" pitchFamily="18" charset="0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0" y="0"/>
            <a:ext cx="1979613" cy="833438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66CC"/>
                </a:solidFill>
                <a:latin typeface="Times New Roman" panose="02020603050405020304" pitchFamily="18" charset="0"/>
              </a:rPr>
              <a:t>题  解：</a:t>
            </a:r>
            <a:endParaRPr lang="zh-CN" altLang="en-US" sz="4800">
              <a:latin typeface="Times New Roman" panose="02020603050405020304" pitchFamily="18" charset="0"/>
            </a:endParaRPr>
          </a:p>
        </p:txBody>
      </p:sp>
      <p:sp>
        <p:nvSpPr>
          <p:cNvPr id="12293" name="圆角矩形 12292"/>
          <p:cNvSpPr/>
          <p:nvPr/>
        </p:nvSpPr>
        <p:spPr>
          <a:xfrm>
            <a:off x="0" y="908050"/>
            <a:ext cx="9144000" cy="4968875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 cap="flat" cmpd="sng">
            <a:solidFill>
              <a:srgbClr val="66FF33">
                <a:alpha val="5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en-US" altLang="zh-CN" sz="2800">
                <a:latin typeface="Times New Roman" panose="02020603050405020304" pitchFamily="18" charset="0"/>
              </a:rPr>
              <a:t>      </a:t>
            </a:r>
            <a:r>
              <a:rPr lang="zh-CN" altLang="en-US" sz="3600">
                <a:latin typeface="Times New Roman" panose="02020603050405020304" pitchFamily="18" charset="0"/>
              </a:rPr>
              <a:t>本文是一篇具有神话色彩的寓言，情节动</a:t>
            </a:r>
            <a:endParaRPr lang="zh-CN" altLang="en-US" sz="3600">
              <a:latin typeface="Times New Roman" panose="02020603050405020304" pitchFamily="18" charset="0"/>
            </a:endParaRPr>
          </a:p>
          <a:p>
            <a:r>
              <a:rPr lang="zh-CN" altLang="en-US" sz="3600">
                <a:latin typeface="Times New Roman" panose="02020603050405020304" pitchFamily="18" charset="0"/>
              </a:rPr>
              <a:t>人，人物形象鲜明，寓意深刻。</a:t>
            </a:r>
            <a:endParaRPr lang="zh-CN" altLang="en-US" sz="3600">
              <a:latin typeface="Times New Roman" panose="02020603050405020304" pitchFamily="18" charset="0"/>
            </a:endParaRPr>
          </a:p>
          <a:p>
            <a:r>
              <a:rPr lang="zh-CN" altLang="en-US" sz="3600">
                <a:latin typeface="Times New Roman" panose="02020603050405020304" pitchFamily="18" charset="0"/>
              </a:rPr>
              <a:t>      本文通过愚公移山的成功，反映了我国</a:t>
            </a:r>
            <a:endParaRPr lang="zh-CN" altLang="en-US" sz="3600">
              <a:latin typeface="Times New Roman" panose="02020603050405020304" pitchFamily="18" charset="0"/>
            </a:endParaRPr>
          </a:p>
          <a:p>
            <a:r>
              <a:rPr lang="zh-CN" altLang="en-US" sz="3600">
                <a:latin typeface="Times New Roman" panose="02020603050405020304" pitchFamily="18" charset="0"/>
              </a:rPr>
              <a:t>古代劳动人民改造自然的伟大气魄和坚强毅</a:t>
            </a:r>
            <a:endParaRPr lang="zh-CN" altLang="en-US" sz="3600">
              <a:latin typeface="Times New Roman" panose="02020603050405020304" pitchFamily="18" charset="0"/>
            </a:endParaRPr>
          </a:p>
          <a:p>
            <a:r>
              <a:rPr lang="zh-CN" altLang="en-US" sz="3600">
                <a:latin typeface="Times New Roman" panose="02020603050405020304" pitchFamily="18" charset="0"/>
              </a:rPr>
              <a:t>力，也说明了要克服困难就必须下定决心</a:t>
            </a:r>
            <a:endParaRPr lang="zh-CN" altLang="en-US" sz="3600">
              <a:latin typeface="Times New Roman" panose="02020603050405020304" pitchFamily="18" charset="0"/>
            </a:endParaRPr>
          </a:p>
          <a:p>
            <a:r>
              <a:rPr lang="zh-CN" altLang="en-US" sz="3600">
                <a:latin typeface="Times New Roman" panose="02020603050405020304" pitchFamily="18" charset="0"/>
              </a:rPr>
              <a:t>坚持不懈奋斗的道理。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5892" name="Text Box 4"/>
          <p:cNvSpPr txBox="1"/>
          <p:nvPr/>
        </p:nvSpPr>
        <p:spPr>
          <a:xfrm>
            <a:off x="0" y="333375"/>
            <a:ext cx="914400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952500">
              <a:spcBef>
                <a:spcPct val="50000"/>
              </a:spcBef>
            </a:pPr>
            <a:r>
              <a:rPr lang="zh-CN" altLang="en-US" sz="6000" b="1">
                <a:solidFill>
                  <a:srgbClr val="6600FF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本文采用神话结尾，借助神的力量来实现愚公的宏伟抱负，是在生产力极不发达的条件下解决人和自然矛盾的方式，反映了古代劳动人民的美好愿望。</a:t>
            </a:r>
            <a:endParaRPr lang="zh-CN" altLang="en-US" sz="6000" b="1">
              <a:solidFill>
                <a:srgbClr val="6600FF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pic>
        <p:nvPicPr>
          <p:cNvPr id="16589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69700" y="125222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Rectangle 3"/>
          <p:cNvSpPr/>
          <p:nvPr/>
        </p:nvSpPr>
        <p:spPr>
          <a:xfrm>
            <a:off x="0" y="0"/>
            <a:ext cx="8459788" cy="1006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</a:rPr>
              <a:t>中心思想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：（寓意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6" name="Rectangle 4"/>
          <p:cNvSpPr/>
          <p:nvPr/>
        </p:nvSpPr>
        <p:spPr>
          <a:xfrm>
            <a:off x="179388" y="954723"/>
            <a:ext cx="10044112" cy="56311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latin typeface="Times New Roman" panose="02020603050405020304" pitchFamily="18" charset="0"/>
                <a:ea typeface="汉鼎简大黑" pitchFamily="49" charset="-122"/>
              </a:rPr>
              <a:t>　　</a:t>
            </a:r>
            <a:r>
              <a:rPr lang="zh-CN" altLang="en-US" sz="600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  <a:sym typeface="宋体" panose="02010600030101010101" pitchFamily="2" charset="-122"/>
              </a:rPr>
              <a:t>本文通过记叙愚公移山的故事，反映了我国古代劳动人民改造自然的伟大气魄和坚定毅力，也说明了要克服困难，就必须下定决心，坚持奋斗的道理。</a:t>
            </a:r>
            <a:endParaRPr lang="zh-CN" altLang="en-US" sz="6000" b="1">
              <a:solidFill>
                <a:srgbClr val="0000FF"/>
              </a:solidFill>
              <a:latin typeface="Times New Roman" panose="02020603050405020304" pitchFamily="18" charset="0"/>
              <a:ea typeface="汉鼎简大黑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91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9" name="Rectangle 3"/>
          <p:cNvSpPr/>
          <p:nvPr/>
        </p:nvSpPr>
        <p:spPr>
          <a:xfrm>
            <a:off x="0" y="3133725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endParaRPr lang="zh-CN" altLang="zh-CN" sz="4000" b="1">
              <a:solidFill>
                <a:srgbClr val="FF0000"/>
              </a:solidFill>
              <a:latin typeface="汉鼎简大黑" pitchFamily="49" charset="-122"/>
              <a:ea typeface="汉鼎简大黑" pitchFamily="49" charset="-122"/>
            </a:endParaRPr>
          </a:p>
        </p:txBody>
      </p:sp>
      <p:sp>
        <p:nvSpPr>
          <p:cNvPr id="56323" name="Rectangle 4"/>
          <p:cNvSpPr/>
          <p:nvPr/>
        </p:nvSpPr>
        <p:spPr>
          <a:xfrm>
            <a:off x="250825" y="765175"/>
            <a:ext cx="91455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sz="4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6324" name="Text Box 5"/>
          <p:cNvSpPr txBox="1"/>
          <p:nvPr/>
        </p:nvSpPr>
        <p:spPr>
          <a:xfrm>
            <a:off x="1116013" y="1989138"/>
            <a:ext cx="73437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latin typeface="Arial" panose="020b0604020202020204" pitchFamily="34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395288" y="1341438"/>
            <a:ext cx="8558213" cy="237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　　　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　　　　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755650" y="620713"/>
            <a:ext cx="23034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4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7" name="Text Box 8"/>
          <p:cNvSpPr txBox="1"/>
          <p:nvPr/>
        </p:nvSpPr>
        <p:spPr>
          <a:xfrm>
            <a:off x="1258888" y="3141663"/>
            <a:ext cx="50419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　　　　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6328" name="Rectangle 9"/>
          <p:cNvSpPr>
            <a:spLocks noGrp="1"/>
          </p:cNvSpPr>
          <p:nvPr>
            <p:ph type="title"/>
          </p:nvPr>
        </p:nvSpPr>
        <p:spPr>
          <a:xfrm>
            <a:off x="250825" y="0"/>
            <a:ext cx="3827463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6000" b="1"/>
              <a:t>结束语：</a:t>
            </a:r>
            <a:endParaRPr lang="zh-CN" altLang="en-US" sz="6000" b="1"/>
          </a:p>
        </p:txBody>
      </p:sp>
      <p:sp>
        <p:nvSpPr>
          <p:cNvPr id="56329" name="Rectangle 10"/>
          <p:cNvSpPr>
            <a:spLocks noGrp="1"/>
          </p:cNvSpPr>
          <p:nvPr>
            <p:ph idx="1"/>
          </p:nvPr>
        </p:nvSpPr>
        <p:spPr>
          <a:xfrm>
            <a:off x="-1260475" y="1125538"/>
            <a:ext cx="8229600" cy="573246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>
                <a:solidFill>
                  <a:srgbClr val="6600FF"/>
                </a:solidFill>
                <a:ea typeface="黑体" panose="02010609060101010101" pitchFamily="49" charset="-122"/>
              </a:rPr>
              <a:t>　　　　　古人愚公能移山，</a:t>
            </a:r>
            <a:endParaRPr lang="zh-CN" altLang="en-US" sz="4800" b="1">
              <a:solidFill>
                <a:srgbClr val="6600FF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4800" b="1">
              <a:solidFill>
                <a:srgbClr val="6600FF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>
                <a:solidFill>
                  <a:srgbClr val="6600FF"/>
                </a:solidFill>
                <a:ea typeface="黑体" panose="02010609060101010101" pitchFamily="49" charset="-122"/>
              </a:rPr>
              <a:t>　　　　　气壮山河美名传。</a:t>
            </a:r>
            <a:endParaRPr lang="zh-CN" altLang="en-US" sz="4800" b="1">
              <a:solidFill>
                <a:srgbClr val="6600FF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4800" b="1">
              <a:solidFill>
                <a:srgbClr val="6600FF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>
                <a:solidFill>
                  <a:srgbClr val="6600FF"/>
                </a:solidFill>
                <a:ea typeface="黑体" panose="02010609060101010101" pitchFamily="49" charset="-122"/>
              </a:rPr>
              <a:t>　　　　　少年皆做新愚公，</a:t>
            </a:r>
            <a:endParaRPr lang="zh-CN" altLang="en-US" sz="4800" b="1">
              <a:solidFill>
                <a:srgbClr val="6600FF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4800" b="1">
              <a:solidFill>
                <a:srgbClr val="6600FF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>
                <a:solidFill>
                  <a:srgbClr val="6600FF"/>
                </a:solidFill>
                <a:ea typeface="黑体" panose="02010609060101010101" pitchFamily="49" charset="-122"/>
              </a:rPr>
              <a:t>　　　　　宏伟大业早实现。</a:t>
            </a:r>
            <a:endParaRPr lang="zh-CN" altLang="en-US" sz="4800" b="1">
              <a:solidFill>
                <a:srgbClr val="66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18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/>
      <p:bldP spid="1218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Text Box 4"/>
          <p:cNvSpPr txBox="1"/>
          <p:nvPr/>
        </p:nvSpPr>
        <p:spPr>
          <a:xfrm>
            <a:off x="2484438" y="2060575"/>
            <a:ext cx="49688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Arial" panose="020b0604020202020204" pitchFamily="34" charset="0"/>
                <a:ea typeface="黑体" panose="02010609060101010101" pitchFamily="49" charset="-122"/>
              </a:rPr>
              <a:t>听读课文</a:t>
            </a:r>
            <a:endParaRPr lang="zh-CN" altLang="en-US" sz="66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2"/>
          <p:cNvSpPr txBox="1"/>
          <p:nvPr/>
        </p:nvSpPr>
        <p:spPr>
          <a:xfrm>
            <a:off x="1371600" y="990600"/>
            <a:ext cx="7391400" cy="501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仞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 ）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魁父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  ）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荷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担（       ）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孀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妻（         ）  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龀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）  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叟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）   </a:t>
            </a:r>
            <a:endParaRPr lang="zh-CN" altLang="en-US" sz="32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匮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 ） 一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厝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）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陇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断（       ）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箕畚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    ）       </a:t>
            </a:r>
            <a:r>
              <a:rPr lang="zh-CN" altLang="en-US" sz="3200" b="1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汝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 ）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曾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不若（        ）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诸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）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曾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  （        ） </a:t>
            </a:r>
            <a:endParaRPr lang="zh-CN" altLang="en-US" sz="32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惩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 ）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塞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）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雍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endParaRPr lang="zh-CN" altLang="en-US" sz="36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2275" name="Text Box 3"/>
          <p:cNvSpPr txBox="1"/>
          <p:nvPr/>
        </p:nvSpPr>
        <p:spPr>
          <a:xfrm>
            <a:off x="2819400" y="152400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è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76" name="Text Box 4"/>
          <p:cNvSpPr txBox="1"/>
          <p:nvPr/>
        </p:nvSpPr>
        <p:spPr>
          <a:xfrm>
            <a:off x="2667000" y="990600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r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è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77" name="Text Box 5"/>
          <p:cNvSpPr txBox="1"/>
          <p:nvPr/>
        </p:nvSpPr>
        <p:spPr>
          <a:xfrm>
            <a:off x="6248400" y="914400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Ku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í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ù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78" name="Text Box 6"/>
          <p:cNvSpPr txBox="1"/>
          <p:nvPr/>
        </p:nvSpPr>
        <p:spPr>
          <a:xfrm>
            <a:off x="2743200" y="198120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è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79" name="Text Box 7"/>
          <p:cNvSpPr txBox="1"/>
          <p:nvPr/>
        </p:nvSpPr>
        <p:spPr>
          <a:xfrm>
            <a:off x="6400800" y="1981200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sǒu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80" name="Text Box 8"/>
          <p:cNvSpPr txBox="1"/>
          <p:nvPr/>
        </p:nvSpPr>
        <p:spPr>
          <a:xfrm>
            <a:off x="2743200" y="2590800"/>
            <a:ext cx="139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ku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ì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81" name="Text Box 9"/>
          <p:cNvSpPr txBox="1"/>
          <p:nvPr/>
        </p:nvSpPr>
        <p:spPr>
          <a:xfrm>
            <a:off x="6248400" y="2514600"/>
            <a:ext cx="213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cuò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82" name="Text Box 10"/>
          <p:cNvSpPr txBox="1"/>
          <p:nvPr/>
        </p:nvSpPr>
        <p:spPr>
          <a:xfrm>
            <a:off x="2743200" y="3124200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lǒng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83" name="Text Box 11"/>
          <p:cNvSpPr txBox="1"/>
          <p:nvPr/>
        </p:nvSpPr>
        <p:spPr>
          <a:xfrm>
            <a:off x="5867400" y="3124200"/>
            <a:ext cx="1225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jī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84" name="Text Box 12"/>
          <p:cNvSpPr txBox="1"/>
          <p:nvPr/>
        </p:nvSpPr>
        <p:spPr>
          <a:xfrm>
            <a:off x="6948488" y="3068638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běn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85" name="Text Box 13"/>
          <p:cNvSpPr txBox="1"/>
          <p:nvPr/>
        </p:nvSpPr>
        <p:spPr>
          <a:xfrm>
            <a:off x="2286000" y="3657600"/>
            <a:ext cx="1066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rǔ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86" name="Text Box 14"/>
          <p:cNvSpPr txBox="1"/>
          <p:nvPr/>
        </p:nvSpPr>
        <p:spPr>
          <a:xfrm>
            <a:off x="6172200" y="3657600"/>
            <a:ext cx="1981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é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ng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87" name="Text Box 15"/>
          <p:cNvSpPr txBox="1"/>
          <p:nvPr/>
        </p:nvSpPr>
        <p:spPr>
          <a:xfrm>
            <a:off x="2268538" y="5373688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yōng</a:t>
            </a:r>
            <a:r>
              <a:rPr lang="en-US" altLang="zh-CN" sz="2800">
                <a:latin typeface="Tahoma" panose="020b0604030504040204" pitchFamily="34" charset="0"/>
              </a:rPr>
              <a:t> </a:t>
            </a:r>
            <a:endParaRPr lang="en-US" altLang="zh-CN" sz="2800">
              <a:latin typeface="Tahoma" panose="020b0604030504040204" pitchFamily="34" charset="0"/>
            </a:endParaRPr>
          </a:p>
        </p:txBody>
      </p:sp>
      <p:sp>
        <p:nvSpPr>
          <p:cNvPr id="8208" name="Text Box 16"/>
          <p:cNvSpPr txBox="1"/>
          <p:nvPr/>
        </p:nvSpPr>
        <p:spPr>
          <a:xfrm>
            <a:off x="914400" y="0"/>
            <a:ext cx="7924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>
                <a:solidFill>
                  <a:schemeClr val="tx2"/>
                </a:solidFill>
                <a:latin typeface="Arial" panose="020b0604020202020204" pitchFamily="34" charset="0"/>
              </a:rPr>
              <a:t>预习检测</a:t>
            </a:r>
            <a:r>
              <a:rPr lang="en-US" altLang="zh-CN" sz="4400">
                <a:solidFill>
                  <a:schemeClr val="tx2"/>
                </a:solidFill>
                <a:latin typeface="Arial" panose="020b0604020202020204" pitchFamily="34" charset="0"/>
              </a:rPr>
              <a:t>--</a:t>
            </a:r>
            <a:r>
              <a:rPr lang="zh-CN" altLang="en-US" sz="3200" b="1">
                <a:solidFill>
                  <a:srgbClr val="FF33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读准下列字音</a:t>
            </a:r>
            <a:endParaRPr lang="zh-CN" altLang="en-US" sz="3200" b="1">
              <a:solidFill>
                <a:srgbClr val="FF33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82289" name="Text Box 17"/>
          <p:cNvSpPr txBox="1"/>
          <p:nvPr/>
        </p:nvSpPr>
        <p:spPr>
          <a:xfrm>
            <a:off x="2514600" y="4114800"/>
            <a:ext cx="1770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zhū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2290" name="Text Box 18"/>
          <p:cNvSpPr txBox="1"/>
          <p:nvPr/>
        </p:nvSpPr>
        <p:spPr>
          <a:xfrm>
            <a:off x="6443663" y="4868863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sè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2291" name="Rectangle 19"/>
          <p:cNvSpPr/>
          <p:nvPr/>
        </p:nvSpPr>
        <p:spPr>
          <a:xfrm>
            <a:off x="2362200" y="4724400"/>
            <a:ext cx="18494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é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ng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92" name="Rectangle 20"/>
          <p:cNvSpPr/>
          <p:nvPr/>
        </p:nvSpPr>
        <p:spPr>
          <a:xfrm>
            <a:off x="6248400" y="1371600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shuāng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2293" name="Text Box 21"/>
          <p:cNvSpPr txBox="1"/>
          <p:nvPr/>
        </p:nvSpPr>
        <p:spPr>
          <a:xfrm>
            <a:off x="6659563" y="4221163"/>
            <a:ext cx="18430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Arial" panose="020b0604020202020204" pitchFamily="34" charset="0"/>
              </a:rPr>
              <a:t>céng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182276" grpId="0"/>
      <p:bldP spid="182277" grpId="0"/>
      <p:bldP spid="182278" grpId="0"/>
      <p:bldP spid="182279" grpId="0"/>
      <p:bldP spid="182280" grpId="0"/>
      <p:bldP spid="182281" grpId="0"/>
      <p:bldP spid="182282" grpId="0"/>
      <p:bldP spid="182283" grpId="0"/>
      <p:bldP spid="182284" grpId="0"/>
      <p:bldP spid="182285" grpId="0"/>
      <p:bldP spid="182286" grpId="0"/>
      <p:bldP spid="182287" grpId="0"/>
      <p:bldP spid="182289" grpId="0"/>
      <p:bldP spid="182290" grpId="0"/>
      <p:bldP spid="182291" grpId="0"/>
      <p:bldP spid="182292" grpId="0"/>
      <p:bldP spid="18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827088" y="-387350"/>
            <a:ext cx="7921625" cy="1641475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5400" b="1">
                <a:ea typeface="隶书" pitchFamily="49" charset="-122"/>
              </a:rPr>
              <a:t>检查预习：</a:t>
            </a:r>
            <a:r>
              <a:rPr lang="zh-CN" altLang="en-US" sz="5400" b="1">
                <a:ea typeface="楷体_GB2312" pitchFamily="49" charset="-122"/>
              </a:rPr>
              <a:t>通假字</a:t>
            </a:r>
            <a:endParaRPr lang="zh-CN" altLang="en-US" sz="5400" b="1">
              <a:ea typeface="楷体_GB2312" pitchFamily="49" charset="-122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sz="half" idx="1"/>
          </p:nvPr>
        </p:nvSpPr>
        <p:spPr>
          <a:xfrm>
            <a:off x="0" y="1052513"/>
            <a:ext cx="7164388" cy="452596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ClrTx/>
              <a:buSzTx/>
              <a:buFontTx/>
            </a:pPr>
            <a:r>
              <a:rPr lang="zh-CN" altLang="en-US" sz="5400" b="1">
                <a:latin typeface="+mn-lt"/>
                <a:ea typeface="+mn-ea"/>
                <a:cs typeface="+mn-cs"/>
              </a:rPr>
              <a:t>始一</a:t>
            </a:r>
            <a:r>
              <a:rPr lang="zh-CN" altLang="en-US" sz="54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反</a:t>
            </a:r>
            <a:r>
              <a:rPr lang="zh-CN" altLang="en-US" sz="5400" b="1">
                <a:latin typeface="+mn-lt"/>
                <a:ea typeface="+mn-ea"/>
                <a:cs typeface="+mn-cs"/>
              </a:rPr>
              <a:t>焉</a:t>
            </a:r>
            <a:endParaRPr lang="zh-CN" altLang="en-US" sz="5400" b="1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en-US" sz="5400" b="1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r>
              <a:rPr lang="zh-CN" altLang="en-US" sz="5400" b="1">
                <a:latin typeface="+mn-lt"/>
                <a:ea typeface="+mn-ea"/>
                <a:cs typeface="+mn-cs"/>
              </a:rPr>
              <a:t>甚矣，汝之不</a:t>
            </a:r>
            <a:r>
              <a:rPr lang="zh-CN" altLang="en-US" sz="54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惠</a:t>
            </a:r>
            <a:endParaRPr lang="zh-CN" altLang="en-US" sz="54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en-US" sz="54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r>
              <a:rPr lang="zh-CN" altLang="en-US" sz="5400" b="1">
                <a:latin typeface="+mn-lt"/>
                <a:ea typeface="+mn-ea"/>
                <a:cs typeface="+mn-cs"/>
              </a:rPr>
              <a:t>河曲智叟</a:t>
            </a:r>
            <a:r>
              <a:rPr lang="zh-CN" altLang="en-US" sz="54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亡</a:t>
            </a:r>
            <a:r>
              <a:rPr lang="zh-CN" altLang="en-US" sz="5400" b="1">
                <a:latin typeface="+mn-lt"/>
                <a:ea typeface="+mn-ea"/>
                <a:cs typeface="+mn-cs"/>
              </a:rPr>
              <a:t>以应</a:t>
            </a:r>
            <a:endParaRPr lang="zh-CN" altLang="en-US" sz="54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6981" name="Text Box 5"/>
          <p:cNvSpPr txBox="1"/>
          <p:nvPr/>
        </p:nvSpPr>
        <p:spPr>
          <a:xfrm>
            <a:off x="900113" y="1916113"/>
            <a:ext cx="553720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6600FF"/>
                </a:solidFill>
                <a:latin typeface="Arial" panose="020b0604020202020204" pitchFamily="34" charset="0"/>
              </a:rPr>
              <a:t>同“返”，返回。</a:t>
            </a:r>
            <a:endParaRPr lang="zh-CN" altLang="en-US" sz="6000" b="1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126982" name="Text Box 6"/>
          <p:cNvSpPr txBox="1"/>
          <p:nvPr/>
        </p:nvSpPr>
        <p:spPr>
          <a:xfrm>
            <a:off x="755650" y="4005263"/>
            <a:ext cx="8048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6600FF"/>
                </a:solidFill>
                <a:latin typeface="Arial" panose="020b0604020202020204" pitchFamily="34" charset="0"/>
              </a:rPr>
              <a:t>同“慧”，聪明。</a:t>
            </a:r>
            <a:endParaRPr lang="zh-CN" altLang="en-US" sz="6000" b="1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126983" name="Text Box 7"/>
          <p:cNvSpPr txBox="1"/>
          <p:nvPr/>
        </p:nvSpPr>
        <p:spPr>
          <a:xfrm>
            <a:off x="5724525" y="5084763"/>
            <a:ext cx="3241675" cy="192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6000" b="1">
                <a:solidFill>
                  <a:srgbClr val="6600FF"/>
                </a:solidFill>
                <a:latin typeface="Arial" panose="020b0604020202020204" pitchFamily="34" charset="0"/>
              </a:rPr>
              <a:t>同“无”。</a:t>
            </a:r>
            <a:endParaRPr lang="zh-CN" altLang="en-US" sz="6000" b="1">
              <a:solidFill>
                <a:srgbClr val="6600FF"/>
              </a:solidFill>
              <a:latin typeface="Arial" panose="020b0604020202020204" pitchFamily="34" charset="0"/>
            </a:endParaRPr>
          </a:p>
          <a:p>
            <a:endParaRPr lang="en-US" altLang="zh-CN" sz="6000" b="1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/>
      <p:bldP spid="126982" grpId="0"/>
      <p:bldP spid="1269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4"/>
          <p:cNvSpPr txBox="1"/>
          <p:nvPr/>
        </p:nvSpPr>
        <p:spPr>
          <a:xfrm>
            <a:off x="468313" y="404813"/>
            <a:ext cx="51117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Arial" panose="020b0604020202020204" pitchFamily="34" charset="0"/>
              </a:rPr>
              <a:t>无</a:t>
            </a: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陇</a:t>
            </a:r>
            <a:r>
              <a:rPr lang="zh-CN" altLang="en-US" sz="6600" b="1">
                <a:latin typeface="Arial" panose="020b0604020202020204" pitchFamily="34" charset="0"/>
              </a:rPr>
              <a:t>断焉</a:t>
            </a:r>
            <a:endParaRPr lang="zh-CN" altLang="en-US" sz="6600" b="1">
              <a:latin typeface="Arial" panose="020b0604020202020204" pitchFamily="34" charset="0"/>
            </a:endParaRPr>
          </a:p>
        </p:txBody>
      </p:sp>
      <p:sp>
        <p:nvSpPr>
          <p:cNvPr id="10243" name="Text Box 5"/>
          <p:cNvSpPr txBox="1"/>
          <p:nvPr/>
        </p:nvSpPr>
        <p:spPr>
          <a:xfrm>
            <a:off x="684213" y="3644900"/>
            <a:ext cx="75596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Arial" panose="020b0604020202020204" pitchFamily="34" charset="0"/>
              </a:rPr>
              <a:t>一</a:t>
            </a: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</a:rPr>
              <a:t>厝</a:t>
            </a:r>
            <a:r>
              <a:rPr lang="zh-CN" altLang="en-US" sz="6600" b="1">
                <a:latin typeface="Arial" panose="020b0604020202020204" pitchFamily="34" charset="0"/>
              </a:rPr>
              <a:t>朔东</a:t>
            </a:r>
            <a:endParaRPr lang="zh-CN" altLang="en-US" sz="6600" b="1">
              <a:latin typeface="Arial" panose="020b0604020202020204" pitchFamily="34" charset="0"/>
            </a:endParaRPr>
          </a:p>
        </p:txBody>
      </p:sp>
      <p:sp>
        <p:nvSpPr>
          <p:cNvPr id="130054" name="Text Box 6"/>
          <p:cNvSpPr txBox="1"/>
          <p:nvPr/>
        </p:nvSpPr>
        <p:spPr>
          <a:xfrm>
            <a:off x="900113" y="1916113"/>
            <a:ext cx="72199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通“垄”，高地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0055" name="Text Box 7"/>
          <p:cNvSpPr txBox="1"/>
          <p:nvPr/>
        </p:nvSpPr>
        <p:spPr>
          <a:xfrm>
            <a:off x="1258888" y="5157788"/>
            <a:ext cx="72739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通“措”，放置</a:t>
            </a:r>
            <a:endParaRPr lang="zh-CN" altLang="en-US" sz="66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4" grpId="0"/>
      <p:bldP spid="1300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 Box 4"/>
          <p:cNvSpPr txBox="1"/>
          <p:nvPr/>
        </p:nvSpPr>
        <p:spPr>
          <a:xfrm>
            <a:off x="900113" y="1557338"/>
            <a:ext cx="792003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翻译课文，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注意课文实词、虚词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285</Paragraphs>
  <Slides>42</Slides>
  <Notes>2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60">
      <vt:lpstr>Arial</vt:lpstr>
      <vt:lpstr>宋体</vt:lpstr>
      <vt:lpstr>Calibri</vt:lpstr>
      <vt:lpstr>Times New Roman</vt:lpstr>
      <vt:lpstr>隶书</vt:lpstr>
      <vt:lpstr>黑体</vt:lpstr>
      <vt:lpstr>Tahoma</vt:lpstr>
      <vt:lpstr>楷体_GB2312</vt:lpstr>
      <vt:lpstr>迷你简行楷</vt:lpstr>
      <vt:lpstr>仿宋_GB2312</vt:lpstr>
      <vt:lpstr>汉仪楷体简</vt:lpstr>
      <vt:lpstr>Wingdings</vt:lpstr>
      <vt:lpstr>华文行楷</vt:lpstr>
      <vt:lpstr>文鼎大颜楷</vt:lpstr>
      <vt:lpstr>华文新魏</vt:lpstr>
      <vt:lpstr>汉鼎简大黑</vt:lpstr>
      <vt:lpstr>楷体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检查预习：通假字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讨论愚公与智叟的观点</vt:lpstr>
      <vt:lpstr>PowerPoint Presentation</vt:lpstr>
      <vt:lpstr>PowerPoint Presentation</vt:lpstr>
      <vt:lpstr>PowerPoint Presentation</vt:lpstr>
      <vt:lpstr>PowerPoint Presentation</vt:lpstr>
      <vt:lpstr>比较愚公妻子和智叟的言行，其态度是否相同 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结束语：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2021-08-04T12:21:52.426</cp:lastPrinted>
  <dcterms:created xsi:type="dcterms:W3CDTF">2021-08-04T12:21:52Z</dcterms:created>
  <dcterms:modified xsi:type="dcterms:W3CDTF">2021-08-04T04:21:54Z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