
<file path=[Content_Types].xml><?xml version="1.0" encoding="utf-8"?>
<Types xmlns="http://schemas.openxmlformats.org/package/2006/content-types">
  <Default Extension="jpeg" ContentType="image/jpeg"/>
  <Default Extension="wav" ContentType="audio/x-wav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5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Layouts/slideLayout154.xml" ContentType="application/vnd.openxmlformats-officedocument.presentationml.slideLayout+xml"/>
  <Override PartName="/ppt/slideLayouts/slideLayout155.xml" ContentType="application/vnd.openxmlformats-officedocument.presentationml.slideLayout+xml"/>
  <Override PartName="/ppt/slideLayouts/slideLayout156.xml" ContentType="application/vnd.openxmlformats-officedocument.presentationml.slideLayout+xml"/>
  <Override PartName="/ppt/slideLayouts/slideLayout157.xml" ContentType="application/vnd.openxmlformats-officedocument.presentationml.slideLayout+xml"/>
  <Override PartName="/ppt/slideLayouts/slideLayout158.xml" ContentType="application/vnd.openxmlformats-officedocument.presentationml.slideLayout+xml"/>
  <Override PartName="/ppt/slideLayouts/slideLayout159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60.xml" ContentType="application/vnd.openxmlformats-officedocument.presentationml.slideLayout+xml"/>
  <Override PartName="/ppt/slideLayouts/slideLayout161.xml" ContentType="application/vnd.openxmlformats-officedocument.presentationml.slideLayout+xml"/>
  <Override PartName="/ppt/slideLayouts/slideLayout162.xml" ContentType="application/vnd.openxmlformats-officedocument.presentationml.slideLayout+xml"/>
  <Override PartName="/ppt/slideLayouts/slideLayout163.xml" ContentType="application/vnd.openxmlformats-officedocument.presentationml.slideLayout+xml"/>
  <Override PartName="/ppt/slideLayouts/slideLayout164.xml" ContentType="application/vnd.openxmlformats-officedocument.presentationml.slideLayout+xml"/>
  <Override PartName="/ppt/slideLayouts/slideLayout165.xml" ContentType="application/vnd.openxmlformats-officedocument.presentationml.slideLayout+xml"/>
  <Override PartName="/ppt/slideLayouts/slideLayout166.xml" ContentType="application/vnd.openxmlformats-officedocument.presentationml.slideLayout+xml"/>
  <Override PartName="/ppt/slideLayouts/slideLayout167.xml" ContentType="application/vnd.openxmlformats-officedocument.presentationml.slideLayout+xml"/>
  <Override PartName="/ppt/slideLayouts/slideLayout168.xml" ContentType="application/vnd.openxmlformats-officedocument.presentationml.slideLayout+xml"/>
  <Override PartName="/ppt/slideLayouts/slideLayout169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70.xml" ContentType="application/vnd.openxmlformats-officedocument.presentationml.slideLayout+xml"/>
  <Override PartName="/ppt/slideLayouts/slideLayout171.xml" ContentType="application/vnd.openxmlformats-officedocument.presentationml.slideLayout+xml"/>
  <Override PartName="/ppt/slideLayouts/slideLayout172.xml" ContentType="application/vnd.openxmlformats-officedocument.presentationml.slideLayout+xml"/>
  <Override PartName="/ppt/slideLayouts/slideLayout173.xml" ContentType="application/vnd.openxmlformats-officedocument.presentationml.slideLayout+xml"/>
  <Override PartName="/ppt/slideLayouts/slideLayout174.xml" ContentType="application/vnd.openxmlformats-officedocument.presentationml.slideLayout+xml"/>
  <Override PartName="/ppt/slideLayouts/slideLayout175.xml" ContentType="application/vnd.openxmlformats-officedocument.presentationml.slideLayout+xml"/>
  <Override PartName="/ppt/slideLayouts/slideLayout176.xml" ContentType="application/vnd.openxmlformats-officedocument.presentationml.slideLayout+xml"/>
  <Override PartName="/ppt/slideLayouts/slideLayout177.xml" ContentType="application/vnd.openxmlformats-officedocument.presentationml.slideLayout+xml"/>
  <Override PartName="/ppt/slideLayouts/slideLayout178.xml" ContentType="application/vnd.openxmlformats-officedocument.presentationml.slideLayout+xml"/>
  <Override PartName="/ppt/slideLayouts/slideLayout179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80.xml" ContentType="application/vnd.openxmlformats-officedocument.presentationml.slideLayout+xml"/>
  <Override PartName="/ppt/slideLayouts/slideLayout181.xml" ContentType="application/vnd.openxmlformats-officedocument.presentationml.slideLayout+xml"/>
  <Override PartName="/ppt/slideLayouts/slideLayout182.xml" ContentType="application/vnd.openxmlformats-officedocument.presentationml.slideLayout+xml"/>
  <Override PartName="/ppt/slideLayouts/slideLayout183.xml" ContentType="application/vnd.openxmlformats-officedocument.presentationml.slideLayout+xml"/>
  <Override PartName="/ppt/slideLayouts/slideLayout184.xml" ContentType="application/vnd.openxmlformats-officedocument.presentationml.slideLayout+xml"/>
  <Override PartName="/ppt/slideLayouts/slideLayout185.xml" ContentType="application/vnd.openxmlformats-officedocument.presentationml.slideLayout+xml"/>
  <Override PartName="/ppt/slideLayouts/slideLayout186.xml" ContentType="application/vnd.openxmlformats-officedocument.presentationml.slideLayout+xml"/>
  <Override PartName="/ppt/slideLayouts/slideLayout187.xml" ContentType="application/vnd.openxmlformats-officedocument.presentationml.slideLayout+xml"/>
  <Override PartName="/ppt/slideLayouts/slideLayout188.xml" ContentType="application/vnd.openxmlformats-officedocument.presentationml.slideLayout+xml"/>
  <Override PartName="/ppt/slideLayouts/slideLayout189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190.xml" ContentType="application/vnd.openxmlformats-officedocument.presentationml.slideLayout+xml"/>
  <Override PartName="/ppt/slideLayouts/slideLayout191.xml" ContentType="application/vnd.openxmlformats-officedocument.presentationml.slideLayout+xml"/>
  <Override PartName="/ppt/slideLayouts/slideLayout192.xml" ContentType="application/vnd.openxmlformats-officedocument.presentationml.slideLayout+xml"/>
  <Override PartName="/ppt/slideLayouts/slideLayout193.xml" ContentType="application/vnd.openxmlformats-officedocument.presentationml.slideLayout+xml"/>
  <Override PartName="/ppt/slideLayouts/slideLayout194.xml" ContentType="application/vnd.openxmlformats-officedocument.presentationml.slideLayout+xml"/>
  <Override PartName="/ppt/slideLayouts/slideLayout195.xml" ContentType="application/vnd.openxmlformats-officedocument.presentationml.slideLayout+xml"/>
  <Override PartName="/ppt/slideLayouts/slideLayout196.xml" ContentType="application/vnd.openxmlformats-officedocument.presentationml.slideLayout+xml"/>
  <Override PartName="/ppt/slideLayouts/slideLayout197.xml" ContentType="application/vnd.openxmlformats-officedocument.presentationml.slideLayout+xml"/>
  <Override PartName="/ppt/slideLayouts/slideLayout198.xml" ContentType="application/vnd.openxmlformats-officedocument.presentationml.slideLayout+xml"/>
  <Override PartName="/ppt/slideLayouts/slideLayout19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00.xml" ContentType="application/vnd.openxmlformats-officedocument.presentationml.slideLayout+xml"/>
  <Override PartName="/ppt/slideLayouts/slideLayout201.xml" ContentType="application/vnd.openxmlformats-officedocument.presentationml.slideLayout+xml"/>
  <Override PartName="/ppt/slideLayouts/slideLayout202.xml" ContentType="application/vnd.openxmlformats-officedocument.presentationml.slideLayout+xml"/>
  <Override PartName="/ppt/slideLayouts/slideLayout203.xml" ContentType="application/vnd.openxmlformats-officedocument.presentationml.slideLayout+xml"/>
  <Override PartName="/ppt/slideLayouts/slideLayout204.xml" ContentType="application/vnd.openxmlformats-officedocument.presentationml.slideLayout+xml"/>
  <Override PartName="/ppt/slideLayouts/slideLayout205.xml" ContentType="application/vnd.openxmlformats-officedocument.presentationml.slideLayout+xml"/>
  <Override PartName="/ppt/slideLayouts/slideLayout206.xml" ContentType="application/vnd.openxmlformats-officedocument.presentationml.slideLayout+xml"/>
  <Override PartName="/ppt/slideLayouts/slideLayout207.xml" ContentType="application/vnd.openxmlformats-officedocument.presentationml.slideLayout+xml"/>
  <Override PartName="/ppt/slideLayouts/slideLayout208.xml" ContentType="application/vnd.openxmlformats-officedocument.presentationml.slideLayout+xml"/>
  <Override PartName="/ppt/slideLayouts/slideLayout209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10.xml" ContentType="application/vnd.openxmlformats-officedocument.presentationml.slideLayout+xml"/>
  <Override PartName="/ppt/slideLayouts/slideLayout211.xml" ContentType="application/vnd.openxmlformats-officedocument.presentationml.slideLayout+xml"/>
  <Override PartName="/ppt/slideLayouts/slideLayout212.xml" ContentType="application/vnd.openxmlformats-officedocument.presentationml.slideLayout+xml"/>
  <Override PartName="/ppt/slideLayouts/slideLayout213.xml" ContentType="application/vnd.openxmlformats-officedocument.presentationml.slideLayout+xml"/>
  <Override PartName="/ppt/slideLayouts/slideLayout214.xml" ContentType="application/vnd.openxmlformats-officedocument.presentationml.slideLayout+xml"/>
  <Override PartName="/ppt/slideLayouts/slideLayout215.xml" ContentType="application/vnd.openxmlformats-officedocument.presentationml.slideLayout+xml"/>
  <Override PartName="/ppt/slideLayouts/slideLayout216.xml" ContentType="application/vnd.openxmlformats-officedocument.presentationml.slideLayout+xml"/>
  <Override PartName="/ppt/slideLayouts/slideLayout217.xml" ContentType="application/vnd.openxmlformats-officedocument.presentationml.slideLayout+xml"/>
  <Override PartName="/ppt/slideLayouts/slideLayout218.xml" ContentType="application/vnd.openxmlformats-officedocument.presentationml.slideLayout+xml"/>
  <Override PartName="/ppt/slideLayouts/slideLayout219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20.xml" ContentType="application/vnd.openxmlformats-officedocument.presentationml.slideLayout+xml"/>
  <Override PartName="/ppt/slideLayouts/slideLayout221.xml" ContentType="application/vnd.openxmlformats-officedocument.presentationml.slideLayout+xml"/>
  <Override PartName="/ppt/slideLayouts/slideLayout222.xml" ContentType="application/vnd.openxmlformats-officedocument.presentationml.slideLayout+xml"/>
  <Override PartName="/ppt/slideLayouts/slideLayout223.xml" ContentType="application/vnd.openxmlformats-officedocument.presentationml.slideLayout+xml"/>
  <Override PartName="/ppt/slideLayouts/slideLayout224.xml" ContentType="application/vnd.openxmlformats-officedocument.presentationml.slideLayout+xml"/>
  <Override PartName="/ppt/slideLayouts/slideLayout225.xml" ContentType="application/vnd.openxmlformats-officedocument.presentationml.slideLayout+xml"/>
  <Override PartName="/ppt/slideLayouts/slideLayout226.xml" ContentType="application/vnd.openxmlformats-officedocument.presentationml.slideLayout+xml"/>
  <Override PartName="/ppt/slideLayouts/slideLayout227.xml" ContentType="application/vnd.openxmlformats-officedocument.presentationml.slideLayout+xml"/>
  <Override PartName="/ppt/slideLayouts/slideLayout228.xml" ContentType="application/vnd.openxmlformats-officedocument.presentationml.slideLayout+xml"/>
  <Override PartName="/ppt/slideLayouts/slideLayout229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30.xml" ContentType="application/vnd.openxmlformats-officedocument.presentationml.slideLayout+xml"/>
  <Override PartName="/ppt/slideLayouts/slideLayout231.xml" ContentType="application/vnd.openxmlformats-officedocument.presentationml.slideLayout+xml"/>
  <Override PartName="/ppt/slideLayouts/slideLayout232.xml" ContentType="application/vnd.openxmlformats-officedocument.presentationml.slideLayout+xml"/>
  <Override PartName="/ppt/slideLayouts/slideLayout233.xml" ContentType="application/vnd.openxmlformats-officedocument.presentationml.slideLayout+xml"/>
  <Override PartName="/ppt/slideLayouts/slideLayout234.xml" ContentType="application/vnd.openxmlformats-officedocument.presentationml.slideLayout+xml"/>
  <Override PartName="/ppt/slideLayouts/slideLayout235.xml" ContentType="application/vnd.openxmlformats-officedocument.presentationml.slideLayout+xml"/>
  <Override PartName="/ppt/slideLayouts/slideLayout236.xml" ContentType="application/vnd.openxmlformats-officedocument.presentationml.slideLayout+xml"/>
  <Override PartName="/ppt/slideLayouts/slideLayout237.xml" ContentType="application/vnd.openxmlformats-officedocument.presentationml.slideLayout+xml"/>
  <Override PartName="/ppt/slideLayouts/slideLayout238.xml" ContentType="application/vnd.openxmlformats-officedocument.presentationml.slideLayout+xml"/>
  <Override PartName="/ppt/slideLayouts/slideLayout239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40.xml" ContentType="application/vnd.openxmlformats-officedocument.presentationml.slideLayout+xml"/>
  <Override PartName="/ppt/slideLayouts/slideLayout241.xml" ContentType="application/vnd.openxmlformats-officedocument.presentationml.slideLayout+xml"/>
  <Override PartName="/ppt/slideLayouts/slideLayout242.xml" ContentType="application/vnd.openxmlformats-officedocument.presentationml.slideLayout+xml"/>
  <Override PartName="/ppt/slideLayouts/slideLayout243.xml" ContentType="application/vnd.openxmlformats-officedocument.presentationml.slideLayout+xml"/>
  <Override PartName="/ppt/slideLayouts/slideLayout244.xml" ContentType="application/vnd.openxmlformats-officedocument.presentationml.slideLayout+xml"/>
  <Override PartName="/ppt/slideLayouts/slideLayout245.xml" ContentType="application/vnd.openxmlformats-officedocument.presentationml.slideLayout+xml"/>
  <Override PartName="/ppt/slideLayouts/slideLayout246.xml" ContentType="application/vnd.openxmlformats-officedocument.presentationml.slideLayout+xml"/>
  <Override PartName="/ppt/slideLayouts/slideLayout247.xml" ContentType="application/vnd.openxmlformats-officedocument.presentationml.slideLayout+xml"/>
  <Override PartName="/ppt/slideLayouts/slideLayout248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theme/theme8.xml" ContentType="application/vnd.openxmlformats-officedocument.theme+xml"/>
  <Override PartName="/ppt/theme/theme9.xml" ContentType="application/vnd.openxmlformats-officedocument.theme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3"/>
    <p:sldMasterId id="2147483696" r:id="rId4"/>
    <p:sldMasterId id="2147483730" r:id="rId5"/>
    <p:sldMasterId id="2147483764" r:id="rId6"/>
    <p:sldMasterId id="2147483799" r:id="rId7"/>
    <p:sldMasterId id="2147483834" r:id="rId8"/>
    <p:sldMasterId id="2147483869" r:id="rId9"/>
  </p:sldMasterIdLst>
  <p:notesMasterIdLst>
    <p:notesMasterId r:id="rId13"/>
  </p:notesMasterIdLst>
  <p:sldIdLst>
    <p:sldId id="339" r:id="rId10"/>
    <p:sldId id="340" r:id="rId11"/>
    <p:sldId id="341" r:id="rId12"/>
    <p:sldId id="342" r:id="rId14"/>
    <p:sldId id="343" r:id="rId15"/>
    <p:sldId id="345" r:id="rId16"/>
    <p:sldId id="346" r:id="rId17"/>
    <p:sldId id="347" r:id="rId18"/>
    <p:sldId id="350" r:id="rId19"/>
    <p:sldId id="645" r:id="rId20"/>
    <p:sldId id="351" r:id="rId21"/>
    <p:sldId id="354" r:id="rId22"/>
    <p:sldId id="425" r:id="rId23"/>
    <p:sldId id="355" r:id="rId24"/>
    <p:sldId id="356" r:id="rId25"/>
    <p:sldId id="357" r:id="rId26"/>
    <p:sldId id="358" r:id="rId27"/>
    <p:sldId id="429" r:id="rId28"/>
    <p:sldId id="431" r:id="rId29"/>
    <p:sldId id="359" r:id="rId30"/>
    <p:sldId id="360" r:id="rId31"/>
    <p:sldId id="653" r:id="rId32"/>
    <p:sldId id="365" r:id="rId33"/>
    <p:sldId id="367" r:id="rId34"/>
    <p:sldId id="368" r:id="rId35"/>
    <p:sldId id="369" r:id="rId36"/>
    <p:sldId id="371" r:id="rId37"/>
    <p:sldId id="433" r:id="rId38"/>
    <p:sldId id="434" r:id="rId39"/>
    <p:sldId id="374" r:id="rId40"/>
    <p:sldId id="703" r:id="rId41"/>
    <p:sldId id="375" r:id="rId42"/>
    <p:sldId id="708" r:id="rId43"/>
    <p:sldId id="376" r:id="rId44"/>
    <p:sldId id="710" r:id="rId45"/>
    <p:sldId id="383" r:id="rId46"/>
    <p:sldId id="384" r:id="rId47"/>
    <p:sldId id="744" r:id="rId48"/>
    <p:sldId id="387" r:id="rId49"/>
    <p:sldId id="745" r:id="rId50"/>
    <p:sldId id="390" r:id="rId51"/>
    <p:sldId id="391" r:id="rId52"/>
    <p:sldId id="392" r:id="rId53"/>
    <p:sldId id="393" r:id="rId54"/>
    <p:sldId id="394" r:id="rId55"/>
    <p:sldId id="435" r:id="rId56"/>
    <p:sldId id="437" r:id="rId57"/>
    <p:sldId id="436" r:id="rId58"/>
    <p:sldId id="397" r:id="rId59"/>
    <p:sldId id="398" r:id="rId60"/>
    <p:sldId id="792" r:id="rId61"/>
    <p:sldId id="407" r:id="rId62"/>
    <p:sldId id="439" r:id="rId63"/>
    <p:sldId id="408" r:id="rId64"/>
    <p:sldId id="409" r:id="rId65"/>
    <p:sldId id="410" r:id="rId66"/>
    <p:sldId id="413" r:id="rId67"/>
    <p:sldId id="415" r:id="rId68"/>
    <p:sldId id="416" r:id="rId69"/>
    <p:sldId id="417" r:id="rId70"/>
    <p:sldId id="418" r:id="rId71"/>
    <p:sldId id="419" r:id="rId72"/>
    <p:sldId id="420" r:id="rId73"/>
    <p:sldId id="421" r:id="rId74"/>
    <p:sldId id="422" r:id="rId75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0000FF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672" y="-102"/>
      </p:cViewPr>
      <p:guideLst>
        <p:guide orient="horz" pos="2024"/>
        <p:guide pos="2664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66" d="100"/>
        <a:sy n="66" d="100"/>
      </p:scale>
      <p:origin x="0" y="172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Master" Target="slideMasters/slideMaster8.xml"/><Relationship Id="rId8" Type="http://schemas.openxmlformats.org/officeDocument/2006/relationships/slideMaster" Target="slideMasters/slideMaster7.xml"/><Relationship Id="rId78" Type="http://schemas.openxmlformats.org/officeDocument/2006/relationships/tableStyles" Target="tableStyles.xml"/><Relationship Id="rId77" Type="http://schemas.openxmlformats.org/officeDocument/2006/relationships/viewProps" Target="viewProps.xml"/><Relationship Id="rId76" Type="http://schemas.openxmlformats.org/officeDocument/2006/relationships/presProps" Target="presProps.xml"/><Relationship Id="rId75" Type="http://schemas.openxmlformats.org/officeDocument/2006/relationships/slide" Target="slides/slide65.xml"/><Relationship Id="rId74" Type="http://schemas.openxmlformats.org/officeDocument/2006/relationships/slide" Target="slides/slide64.xml"/><Relationship Id="rId73" Type="http://schemas.openxmlformats.org/officeDocument/2006/relationships/slide" Target="slides/slide63.xml"/><Relationship Id="rId72" Type="http://schemas.openxmlformats.org/officeDocument/2006/relationships/slide" Target="slides/slide62.xml"/><Relationship Id="rId71" Type="http://schemas.openxmlformats.org/officeDocument/2006/relationships/slide" Target="slides/slide61.xml"/><Relationship Id="rId70" Type="http://schemas.openxmlformats.org/officeDocument/2006/relationships/slide" Target="slides/slide60.xml"/><Relationship Id="rId7" Type="http://schemas.openxmlformats.org/officeDocument/2006/relationships/slideMaster" Target="slideMasters/slideMaster6.xml"/><Relationship Id="rId69" Type="http://schemas.openxmlformats.org/officeDocument/2006/relationships/slide" Target="slides/slide59.xml"/><Relationship Id="rId68" Type="http://schemas.openxmlformats.org/officeDocument/2006/relationships/slide" Target="slides/slide58.xml"/><Relationship Id="rId67" Type="http://schemas.openxmlformats.org/officeDocument/2006/relationships/slide" Target="slides/slide57.xml"/><Relationship Id="rId66" Type="http://schemas.openxmlformats.org/officeDocument/2006/relationships/slide" Target="slides/slide56.xml"/><Relationship Id="rId65" Type="http://schemas.openxmlformats.org/officeDocument/2006/relationships/slide" Target="slides/slide55.xml"/><Relationship Id="rId64" Type="http://schemas.openxmlformats.org/officeDocument/2006/relationships/slide" Target="slides/slide54.xml"/><Relationship Id="rId63" Type="http://schemas.openxmlformats.org/officeDocument/2006/relationships/slide" Target="slides/slide53.xml"/><Relationship Id="rId62" Type="http://schemas.openxmlformats.org/officeDocument/2006/relationships/slide" Target="slides/slide52.xml"/><Relationship Id="rId61" Type="http://schemas.openxmlformats.org/officeDocument/2006/relationships/slide" Target="slides/slide51.xml"/><Relationship Id="rId60" Type="http://schemas.openxmlformats.org/officeDocument/2006/relationships/slide" Target="slides/slide50.xml"/><Relationship Id="rId6" Type="http://schemas.openxmlformats.org/officeDocument/2006/relationships/slideMaster" Target="slideMasters/slideMaster5.xml"/><Relationship Id="rId59" Type="http://schemas.openxmlformats.org/officeDocument/2006/relationships/slide" Target="slides/slide49.xml"/><Relationship Id="rId58" Type="http://schemas.openxmlformats.org/officeDocument/2006/relationships/slide" Target="slides/slide48.xml"/><Relationship Id="rId57" Type="http://schemas.openxmlformats.org/officeDocument/2006/relationships/slide" Target="slides/slide47.xml"/><Relationship Id="rId56" Type="http://schemas.openxmlformats.org/officeDocument/2006/relationships/slide" Target="slides/slide46.xml"/><Relationship Id="rId55" Type="http://schemas.openxmlformats.org/officeDocument/2006/relationships/slide" Target="slides/slide45.xml"/><Relationship Id="rId54" Type="http://schemas.openxmlformats.org/officeDocument/2006/relationships/slide" Target="slides/slide44.xml"/><Relationship Id="rId53" Type="http://schemas.openxmlformats.org/officeDocument/2006/relationships/slide" Target="slides/slide43.xml"/><Relationship Id="rId52" Type="http://schemas.openxmlformats.org/officeDocument/2006/relationships/slide" Target="slides/slide42.xml"/><Relationship Id="rId51" Type="http://schemas.openxmlformats.org/officeDocument/2006/relationships/slide" Target="slides/slide41.xml"/><Relationship Id="rId50" Type="http://schemas.openxmlformats.org/officeDocument/2006/relationships/slide" Target="slides/slide40.xml"/><Relationship Id="rId5" Type="http://schemas.openxmlformats.org/officeDocument/2006/relationships/slideMaster" Target="slideMasters/slideMaster4.xml"/><Relationship Id="rId49" Type="http://schemas.openxmlformats.org/officeDocument/2006/relationships/slide" Target="slides/slide39.xml"/><Relationship Id="rId48" Type="http://schemas.openxmlformats.org/officeDocument/2006/relationships/slide" Target="slides/slide38.xml"/><Relationship Id="rId47" Type="http://schemas.openxmlformats.org/officeDocument/2006/relationships/slide" Target="slides/slide37.xml"/><Relationship Id="rId46" Type="http://schemas.openxmlformats.org/officeDocument/2006/relationships/slide" Target="slides/slide36.xml"/><Relationship Id="rId45" Type="http://schemas.openxmlformats.org/officeDocument/2006/relationships/slide" Target="slides/slide35.xml"/><Relationship Id="rId44" Type="http://schemas.openxmlformats.org/officeDocument/2006/relationships/slide" Target="slides/slide34.xml"/><Relationship Id="rId43" Type="http://schemas.openxmlformats.org/officeDocument/2006/relationships/slide" Target="slides/slide33.xml"/><Relationship Id="rId42" Type="http://schemas.openxmlformats.org/officeDocument/2006/relationships/slide" Target="slides/slide32.xml"/><Relationship Id="rId41" Type="http://schemas.openxmlformats.org/officeDocument/2006/relationships/slide" Target="slides/slide31.xml"/><Relationship Id="rId40" Type="http://schemas.openxmlformats.org/officeDocument/2006/relationships/slide" Target="slides/slide30.xml"/><Relationship Id="rId4" Type="http://schemas.openxmlformats.org/officeDocument/2006/relationships/slideMaster" Target="slideMasters/slideMaster3.xml"/><Relationship Id="rId39" Type="http://schemas.openxmlformats.org/officeDocument/2006/relationships/slide" Target="slides/slide29.xml"/><Relationship Id="rId38" Type="http://schemas.openxmlformats.org/officeDocument/2006/relationships/slide" Target="slides/slide28.xml"/><Relationship Id="rId37" Type="http://schemas.openxmlformats.org/officeDocument/2006/relationships/slide" Target="slides/slide27.xml"/><Relationship Id="rId36" Type="http://schemas.openxmlformats.org/officeDocument/2006/relationships/slide" Target="slides/slide26.xml"/><Relationship Id="rId35" Type="http://schemas.openxmlformats.org/officeDocument/2006/relationships/slide" Target="slides/slide25.xml"/><Relationship Id="rId34" Type="http://schemas.openxmlformats.org/officeDocument/2006/relationships/slide" Target="slides/slide24.xml"/><Relationship Id="rId33" Type="http://schemas.openxmlformats.org/officeDocument/2006/relationships/slide" Target="slides/slide23.xml"/><Relationship Id="rId32" Type="http://schemas.openxmlformats.org/officeDocument/2006/relationships/slide" Target="slides/slide22.xml"/><Relationship Id="rId31" Type="http://schemas.openxmlformats.org/officeDocument/2006/relationships/slide" Target="slides/slide21.xml"/><Relationship Id="rId30" Type="http://schemas.openxmlformats.org/officeDocument/2006/relationships/slide" Target="slides/slide20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19.xml"/><Relationship Id="rId28" Type="http://schemas.openxmlformats.org/officeDocument/2006/relationships/slide" Target="slides/slide18.xml"/><Relationship Id="rId27" Type="http://schemas.openxmlformats.org/officeDocument/2006/relationships/slide" Target="slides/slide17.xml"/><Relationship Id="rId26" Type="http://schemas.openxmlformats.org/officeDocument/2006/relationships/slide" Target="slides/slide16.xml"/><Relationship Id="rId25" Type="http://schemas.openxmlformats.org/officeDocument/2006/relationships/slide" Target="slides/slide15.xml"/><Relationship Id="rId24" Type="http://schemas.openxmlformats.org/officeDocument/2006/relationships/slide" Target="slides/slide14.xml"/><Relationship Id="rId23" Type="http://schemas.openxmlformats.org/officeDocument/2006/relationships/slide" Target="slides/slide13.xml"/><Relationship Id="rId22" Type="http://schemas.openxmlformats.org/officeDocument/2006/relationships/slide" Target="slides/slide12.xml"/><Relationship Id="rId21" Type="http://schemas.openxmlformats.org/officeDocument/2006/relationships/slide" Target="slides/slide11.xml"/><Relationship Id="rId20" Type="http://schemas.openxmlformats.org/officeDocument/2006/relationships/slide" Target="slides/slide10.xml"/><Relationship Id="rId2" Type="http://schemas.openxmlformats.org/officeDocument/2006/relationships/theme" Target="theme/theme1.xml"/><Relationship Id="rId19" Type="http://schemas.openxmlformats.org/officeDocument/2006/relationships/slide" Target="slides/slide9.xml"/><Relationship Id="rId18" Type="http://schemas.openxmlformats.org/officeDocument/2006/relationships/slide" Target="slides/slide8.xml"/><Relationship Id="rId17" Type="http://schemas.openxmlformats.org/officeDocument/2006/relationships/slide" Target="slides/slide7.xml"/><Relationship Id="rId16" Type="http://schemas.openxmlformats.org/officeDocument/2006/relationships/slide" Target="slides/slide6.xml"/><Relationship Id="rId15" Type="http://schemas.openxmlformats.org/officeDocument/2006/relationships/slide" Target="slides/slide5.xml"/><Relationship Id="rId14" Type="http://schemas.openxmlformats.org/officeDocument/2006/relationships/slide" Target="slides/slide4.xml"/><Relationship Id="rId13" Type="http://schemas.openxmlformats.org/officeDocument/2006/relationships/notesMaster" Target="notesMasters/notesMaster1.xml"/><Relationship Id="rId12" Type="http://schemas.openxmlformats.org/officeDocument/2006/relationships/slide" Target="slides/slide3.xml"/><Relationship Id="rId11" Type="http://schemas.openxmlformats.org/officeDocument/2006/relationships/slide" Target="slides/slide2.xml"/><Relationship Id="rId10" Type="http://schemas.openxmlformats.org/officeDocument/2006/relationships/slide" Target="slides/slide1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9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 smtClean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buFont typeface="Arial" panose="020B0604020202020204" pitchFamily="34" charset="0"/>
              <a:buNone/>
              <a:defRPr sz="1200" noProof="1"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E144DD7B-9566-4A5E-ACCF-136AB6E16A0C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265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267266" name="备注占位符 2"/>
          <p:cNvSpPr>
            <a:spLocks noGrp="1"/>
          </p:cNvSpPr>
          <p:nvPr>
            <p:ph type="body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67267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 wrap="square" numCol="1" anchorCtr="0" compatLnSpc="1"/>
          <a:lstStyle/>
          <a:p>
            <a:pPr algn="l">
              <a:buFont typeface="Arial" panose="020B0604020202020204" pitchFamily="34" charset="0"/>
              <a:buNone/>
            </a:pPr>
            <a:fld id="{D7951AE9-EF93-4FE1-AD8D-2445AABE306B}" type="slidenum">
              <a:rPr altLang="en-US" sz="2400" smtClean="0"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zh-CN" altLang="zh-CN" sz="2400" smtClean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7745" name="幻灯片图像占位符 183297"/>
          <p:cNvSpPr>
            <a:spLocks noGrp="1" noRo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287746" name="文本占位符 183298"/>
          <p:cNvSpPr>
            <a:spLocks noGrp="1"/>
          </p:cNvSpPr>
          <p:nvPr>
            <p:ph type="body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zh-CN" smtClean="0"/>
          </a:p>
        </p:txBody>
      </p:sp>
      <p:sp>
        <p:nvSpPr>
          <p:cNvPr id="287747" name="灯片编号占位符 1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 wrap="square" numCol="1" anchorCtr="0" compatLnSpc="1"/>
          <a:lstStyle/>
          <a:p>
            <a:pPr>
              <a:buFont typeface="Arial" panose="020B0604020202020204" pitchFamily="34" charset="0"/>
              <a:buNone/>
            </a:pPr>
            <a:fld id="{041F953E-C8FA-4F60-AE49-BA63E298FC5B}" type="slidenum">
              <a:rPr altLang="en-US" smtClean="0">
                <a:ea typeface="宋体" panose="02010600030101010101" pitchFamily="2" charset="-122"/>
              </a:rPr>
            </a:fld>
            <a:endParaRPr lang="zh-CN" altLang="zh-CN" smtClean="0"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0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5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54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6.xml"/></Relationships>
</file>

<file path=ppt/slideLayouts/_rels/slideLayout1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88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7.xml"/></Relationships>
</file>

<file path=ppt/slideLayouts/_rels/slideLayout1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2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22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8.xml"/></Relationships>
</file>

<file path=ppt/slideLayouts/_rels/slideLayout2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themeOverride" Target="../theme/themeOverride1.xml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themeOverride" Target="../theme/themeOverride2.xml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4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themeOverride" Target="../theme/themeOverride3.xml"/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7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4.xml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直角三角形 10"/>
          <p:cNvSpPr/>
          <p:nvPr/>
        </p:nvSpPr>
        <p:spPr>
          <a:xfrm>
            <a:off x="0" y="4664075"/>
            <a:ext cx="9150350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grpSp>
        <p:nvGrpSpPr>
          <p:cNvPr id="5" name="组合 15"/>
          <p:cNvGrpSpPr/>
          <p:nvPr/>
        </p:nvGrpSpPr>
        <p:grpSpPr bwMode="auto">
          <a:xfrm>
            <a:off x="-3175" y="4953000"/>
            <a:ext cx="9147175" cy="1911350"/>
            <a:chOff x="-3765" y="4832896"/>
            <a:chExt cx="9147765" cy="2032192"/>
          </a:xfrm>
        </p:grpSpPr>
        <p:sp>
          <p:nvSpPr>
            <p:cNvPr id="6" name="任意多边形 16"/>
            <p:cNvSpPr/>
            <p:nvPr/>
          </p:nvSpPr>
          <p:spPr bwMode="auto">
            <a:xfrm>
              <a:off x="1687032" y="4832896"/>
              <a:ext cx="7456968" cy="51817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n-US">
                <a:ea typeface="宋体" panose="02010600030101010101" pitchFamily="2" charset="-122"/>
              </a:endParaRPr>
            </a:p>
          </p:txBody>
        </p:sp>
        <p:sp>
          <p:nvSpPr>
            <p:cNvPr id="7" name="任意多边形 18"/>
            <p:cNvSpPr/>
            <p:nvPr/>
          </p:nvSpPr>
          <p:spPr bwMode="auto">
            <a:xfrm>
              <a:off x="35926" y="5135025"/>
              <a:ext cx="9108074" cy="838869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n-US">
                <a:ea typeface="宋体" panose="02010600030101010101" pitchFamily="2" charset="-122"/>
              </a:endParaRPr>
            </a:p>
          </p:txBody>
        </p:sp>
        <p:sp>
          <p:nvSpPr>
            <p:cNvPr id="8" name="任意多边形 19"/>
            <p:cNvSpPr/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cxnSp>
          <p:nvCxnSpPr>
            <p:cNvPr id="10" name="直接连接符 20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标题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anchor="b"/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17" name="副标题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135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zh-CN" altLang="en-US" noProof="1" smtClean="0"/>
              <a:t>单击此处编辑母版副标题样式</a:t>
            </a:r>
            <a:endParaRPr lang="en-US" noProof="1"/>
          </a:p>
        </p:txBody>
      </p:sp>
      <p:sp>
        <p:nvSpPr>
          <p:cNvPr id="11" name="日期占位符 29"/>
          <p:cNvSpPr>
            <a:spLocks noGrp="1"/>
          </p:cNvSpPr>
          <p:nvPr>
            <p:ph type="dt" sz="half" idx="10"/>
          </p:nvPr>
        </p:nvSpPr>
        <p:spPr>
          <a:xfrm>
            <a:off x="6727825" y="6408738"/>
            <a:ext cx="1919288" cy="365125"/>
          </a:xfrm>
          <a:prstGeom prst="rect">
            <a:avLst/>
          </a:prstGeom>
        </p:spPr>
        <p:txBody>
          <a:bodyPr vert="horz" anchor="b"/>
          <a:lstStyle>
            <a:lvl1pPr>
              <a:defRPr sz="1000">
                <a:solidFill>
                  <a:srgbClr val="FFFFFF"/>
                </a:solidFill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20FDE73E-A743-41E2-A129-6D6C61DFBBDD}" type="datetime3">
              <a:rPr lang="zh-CN" altLang="en-US"/>
            </a:fld>
            <a:endParaRPr lang="en-US" altLang="zh-CN"/>
          </a:p>
        </p:txBody>
      </p:sp>
      <p:sp>
        <p:nvSpPr>
          <p:cNvPr id="12" name="页脚占位符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3" name="灯片编号占位符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816CB350-EC47-4A18-B118-1A8651165BA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en-US" noProof="1"/>
          </a:p>
        </p:txBody>
      </p:sp>
      <p:sp>
        <p:nvSpPr>
          <p:cNvPr id="4" name="页脚占位符 21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灯片编号占位符 1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7FE219-EF49-4B89-A009-47BD55F794ED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en-US" noProof="1"/>
          </a:p>
        </p:txBody>
      </p:sp>
      <p:sp>
        <p:nvSpPr>
          <p:cNvPr id="4" name="页脚占位符 21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灯片编号占位符 1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23A3F0-8374-4730-B401-F8D3B6ADC664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71538" y="862013"/>
            <a:ext cx="8162925" cy="762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912813" y="1905000"/>
            <a:ext cx="3978275" cy="41910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043488" y="1905000"/>
            <a:ext cx="3979862" cy="41910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1152525" y="6286500"/>
            <a:ext cx="19050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eaLnBrk="0" hangingPunct="0">
              <a:defRPr sz="16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0E17A524-B1DF-4477-B0EA-65F00D452780}" type="datetime1">
              <a:rPr lang="zh-CN" altLang="en-US"/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590925" y="6286500"/>
            <a:ext cx="2895600" cy="457200"/>
          </a:xfrm>
        </p:spPr>
        <p:txBody>
          <a:bodyPr wrap="square" lIns="91440" tIns="45720" rIns="91440" bIns="45720" numCol="1" anchor="t" anchorCtr="0" compatLnSpc="1"/>
          <a:lstStyle>
            <a:lvl1pPr algn="l" eaLnBrk="0" hangingPunct="0">
              <a:defRPr sz="16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r>
              <a:rPr lang="en-US" altLang="zh-CN"/>
              <a:t>该资料由西风瘦马友情提供</a:t>
            </a:r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7019925" y="6286500"/>
            <a:ext cx="1905000" cy="457200"/>
          </a:xfrm>
        </p:spPr>
        <p:txBody>
          <a:bodyPr wrap="square" lIns="91440" tIns="45720" rIns="91440" bIns="45720" numCol="1" anchor="t" anchorCtr="0" compatLnSpc="1"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7F6078EA-E8DB-4B70-935A-A73742395388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 spd="slow">
    <p:push/>
  </p:transition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3"/>
          <p:cNvSpPr/>
          <p:nvPr/>
        </p:nvSpPr>
        <p:spPr>
          <a:xfrm>
            <a:off x="0" y="6789738"/>
            <a:ext cx="9144000" cy="68262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buFont typeface="Arial" panose="020B0604020202020204" pitchFamily="34" charset="0"/>
              <a:buNone/>
              <a:defRPr/>
            </a:pPr>
            <a:endParaRPr kumimoji="1" lang="zh-CN" altLang="en-US" noProof="1"/>
          </a:p>
        </p:txBody>
      </p:sp>
      <p:pic>
        <p:nvPicPr>
          <p:cNvPr id="3" name="图片 4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 rot="3239541">
            <a:off x="8189913" y="5945187"/>
            <a:ext cx="933450" cy="695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5"/>
          <p:cNvPicPr>
            <a:picLocks noChangeAspect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41275" y="5689600"/>
            <a:ext cx="498475" cy="111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矩形 6"/>
          <p:cNvSpPr/>
          <p:nvPr/>
        </p:nvSpPr>
        <p:spPr>
          <a:xfrm>
            <a:off x="5940425" y="0"/>
            <a:ext cx="1177925" cy="498475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  <a:defRPr/>
            </a:pPr>
            <a:r>
              <a:rPr lang="en-US" altLang="zh-CN" sz="2800">
                <a:solidFill>
                  <a:srgbClr val="A1111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16 </a:t>
            </a:r>
            <a:r>
              <a:rPr lang="zh-CN" altLang="en-US" sz="2800" dirty="0">
                <a:solidFill>
                  <a:srgbClr val="A1111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猫</a:t>
            </a:r>
            <a:r>
              <a:rPr lang="en-US" altLang="zh-CN">
                <a:solidFill>
                  <a:srgbClr val="A1111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/</a:t>
            </a:r>
            <a:endParaRPr lang="en-US" altLang="zh-CN">
              <a:solidFill>
                <a:srgbClr val="A1111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6" name="图片 3"/>
          <p:cNvPicPr>
            <a:picLocks noChangeAspect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7366000" y="74613"/>
            <a:ext cx="1435100" cy="752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Tm="0">
    <p:fade/>
  </p:transition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buFont typeface="Arial" panose="020B0604020202020204" pitchFamily="34" charset="0"/>
              <a:buNone/>
              <a:defRPr noProof="1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buFont typeface="Arial" panose="020B0604020202020204" pitchFamily="34" charset="0"/>
              <a:buNone/>
              <a:defRPr noProof="1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buFont typeface="Arial" panose="020B0604020202020204" pitchFamily="34" charset="0"/>
              <a:buNone/>
              <a:defRPr noProof="1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DFAEFA4E-3EC0-4D91-B6D8-F16A40397AF9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slow">
    <p:random/>
  </p:transition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3"/>
          <p:cNvSpPr/>
          <p:nvPr/>
        </p:nvSpPr>
        <p:spPr>
          <a:xfrm>
            <a:off x="0" y="6789738"/>
            <a:ext cx="9144000" cy="68262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buFont typeface="Arial" panose="020B0604020202020204" pitchFamily="34" charset="0"/>
              <a:buNone/>
              <a:defRPr/>
            </a:pPr>
            <a:endParaRPr kumimoji="1" lang="zh-CN" altLang="en-US" noProof="1"/>
          </a:p>
        </p:txBody>
      </p:sp>
      <p:pic>
        <p:nvPicPr>
          <p:cNvPr id="3" name="图片 4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 rot="3239541">
            <a:off x="8189913" y="5945187"/>
            <a:ext cx="933450" cy="695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5"/>
          <p:cNvPicPr>
            <a:picLocks noChangeAspect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41275" y="5689600"/>
            <a:ext cx="498475" cy="111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矩形 6"/>
          <p:cNvSpPr/>
          <p:nvPr/>
        </p:nvSpPr>
        <p:spPr>
          <a:xfrm>
            <a:off x="5940425" y="0"/>
            <a:ext cx="1177925" cy="498475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  <a:defRPr/>
            </a:pPr>
            <a:r>
              <a:rPr lang="en-US" altLang="zh-CN" sz="2800">
                <a:solidFill>
                  <a:srgbClr val="A1111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16 </a:t>
            </a:r>
            <a:r>
              <a:rPr lang="zh-CN" altLang="en-US" sz="2800" dirty="0">
                <a:solidFill>
                  <a:srgbClr val="A1111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猫</a:t>
            </a:r>
            <a:r>
              <a:rPr lang="en-US" altLang="zh-CN">
                <a:solidFill>
                  <a:srgbClr val="A1111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/</a:t>
            </a:r>
            <a:endParaRPr lang="en-US" altLang="zh-CN">
              <a:solidFill>
                <a:srgbClr val="A1111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6" name="图片 3"/>
          <p:cNvPicPr>
            <a:picLocks noChangeAspect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7366000" y="74613"/>
            <a:ext cx="1435100" cy="752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Tm="0">
    <p:fade/>
  </p:transition>
</p:sldLayout>
</file>

<file path=ppt/slideLayouts/slideLayout15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5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6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7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80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buFont typeface="Arial" panose="020B0604020202020204" pitchFamily="34" charset="0"/>
              <a:buNone/>
              <a:defRPr noProof="1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buFont typeface="Arial" panose="020B0604020202020204" pitchFamily="34" charset="0"/>
              <a:buNone/>
              <a:defRPr noProof="1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buFont typeface="Arial" panose="020B0604020202020204" pitchFamily="34" charset="0"/>
              <a:buNone/>
              <a:defRPr noProof="1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D14CD30D-6933-4A1B-A0AC-4D51A58862EE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slow">
    <p:random/>
  </p:transition>
</p:sldLayout>
</file>

<file path=ppt/slideLayouts/slideLayout1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8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8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3"/>
          <p:cNvSpPr/>
          <p:nvPr/>
        </p:nvSpPr>
        <p:spPr>
          <a:xfrm>
            <a:off x="0" y="6789738"/>
            <a:ext cx="9144000" cy="68262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buFont typeface="Arial" panose="020B0604020202020204" pitchFamily="34" charset="0"/>
              <a:buNone/>
              <a:defRPr/>
            </a:pPr>
            <a:endParaRPr kumimoji="1" lang="zh-CN" altLang="en-US" noProof="1"/>
          </a:p>
        </p:txBody>
      </p:sp>
      <p:pic>
        <p:nvPicPr>
          <p:cNvPr id="3" name="图片 4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 rot="3239541">
            <a:off x="8189913" y="5945187"/>
            <a:ext cx="933450" cy="695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5"/>
          <p:cNvPicPr>
            <a:picLocks noChangeAspect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41275" y="5689600"/>
            <a:ext cx="498475" cy="111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矩形 6"/>
          <p:cNvSpPr/>
          <p:nvPr/>
        </p:nvSpPr>
        <p:spPr>
          <a:xfrm>
            <a:off x="5940425" y="0"/>
            <a:ext cx="1177925" cy="498475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  <a:defRPr/>
            </a:pPr>
            <a:r>
              <a:rPr lang="en-US" altLang="zh-CN" sz="2800">
                <a:solidFill>
                  <a:srgbClr val="A1111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16 </a:t>
            </a:r>
            <a:r>
              <a:rPr lang="zh-CN" altLang="en-US" sz="2800" dirty="0">
                <a:solidFill>
                  <a:srgbClr val="A1111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猫</a:t>
            </a:r>
            <a:r>
              <a:rPr lang="en-US" altLang="zh-CN">
                <a:solidFill>
                  <a:srgbClr val="A1111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/</a:t>
            </a:r>
            <a:endParaRPr lang="en-US" altLang="zh-CN">
              <a:solidFill>
                <a:srgbClr val="A1111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6" name="图片 3"/>
          <p:cNvPicPr>
            <a:picLocks noChangeAspect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7366000" y="74613"/>
            <a:ext cx="1435100" cy="752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Tm="0">
    <p:fade/>
  </p:transition>
</p:sldLayout>
</file>

<file path=ppt/slideLayouts/slideLayout18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9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9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9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9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9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9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9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9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9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9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en-US" noProof="1"/>
          </a:p>
        </p:txBody>
      </p:sp>
      <p:sp>
        <p:nvSpPr>
          <p:cNvPr id="7" name="标题 6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4" name="页脚占位符 21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灯片编号占位符 1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A6A9E0-9590-4349-8BBA-174D1AFA8AB8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3"/>
          <p:cNvSpPr/>
          <p:nvPr/>
        </p:nvSpPr>
        <p:spPr>
          <a:xfrm>
            <a:off x="0" y="6789738"/>
            <a:ext cx="9144000" cy="68262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buFont typeface="Arial" panose="020B0604020202020204" pitchFamily="34" charset="0"/>
              <a:buNone/>
              <a:defRPr/>
            </a:pPr>
            <a:endParaRPr kumimoji="1" lang="zh-CN" altLang="en-US" noProof="1"/>
          </a:p>
        </p:txBody>
      </p:sp>
      <p:pic>
        <p:nvPicPr>
          <p:cNvPr id="3" name="图片 4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 rot="3239541">
            <a:off x="8189913" y="5945187"/>
            <a:ext cx="933450" cy="695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5"/>
          <p:cNvPicPr>
            <a:picLocks noChangeAspect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41275" y="5689600"/>
            <a:ext cx="498475" cy="111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矩形 6"/>
          <p:cNvSpPr/>
          <p:nvPr/>
        </p:nvSpPr>
        <p:spPr>
          <a:xfrm>
            <a:off x="5940425" y="0"/>
            <a:ext cx="1177925" cy="498475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  <a:defRPr/>
            </a:pPr>
            <a:r>
              <a:rPr lang="en-US" altLang="zh-CN" sz="2800">
                <a:solidFill>
                  <a:srgbClr val="A1111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16 </a:t>
            </a:r>
            <a:r>
              <a:rPr lang="zh-CN" altLang="en-US" sz="2800" dirty="0">
                <a:solidFill>
                  <a:srgbClr val="A1111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猫</a:t>
            </a:r>
            <a:r>
              <a:rPr lang="en-US" altLang="zh-CN">
                <a:solidFill>
                  <a:srgbClr val="A1111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/</a:t>
            </a:r>
            <a:endParaRPr lang="en-US" altLang="zh-CN">
              <a:solidFill>
                <a:srgbClr val="A1111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6" name="图片 3"/>
          <p:cNvPicPr>
            <a:picLocks noChangeAspect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7366000" y="74613"/>
            <a:ext cx="1435100" cy="752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Tm="0">
    <p:fade/>
  </p:transition>
</p:sldLayout>
</file>

<file path=ppt/slideLayouts/slideLayout20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0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0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0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0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0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0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0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0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0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1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buFont typeface="Arial" panose="020B0604020202020204" pitchFamily="34" charset="0"/>
              <a:buNone/>
              <a:defRPr noProof="1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buFont typeface="Arial" panose="020B0604020202020204" pitchFamily="34" charset="0"/>
              <a:buNone/>
              <a:defRPr noProof="1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buFont typeface="Arial" panose="020B0604020202020204" pitchFamily="34" charset="0"/>
              <a:buNone/>
              <a:defRPr noProof="1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2760D9FC-3DB9-4149-8F0B-10BDEABDF75F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slow">
    <p:random/>
  </p:transition>
</p:sldLayout>
</file>

<file path=ppt/slideLayouts/slideLayout2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3"/>
          <p:cNvSpPr/>
          <p:nvPr/>
        </p:nvSpPr>
        <p:spPr>
          <a:xfrm>
            <a:off x="0" y="6789738"/>
            <a:ext cx="9144000" cy="68262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buFont typeface="Arial" panose="020B0604020202020204" pitchFamily="34" charset="0"/>
              <a:buNone/>
              <a:defRPr/>
            </a:pPr>
            <a:endParaRPr kumimoji="1" lang="zh-CN" altLang="en-US" noProof="1"/>
          </a:p>
        </p:txBody>
      </p:sp>
      <p:pic>
        <p:nvPicPr>
          <p:cNvPr id="3" name="图片 4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 rot="3239541">
            <a:off x="8189913" y="5945187"/>
            <a:ext cx="933450" cy="695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5"/>
          <p:cNvPicPr>
            <a:picLocks noChangeAspect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41275" y="5689600"/>
            <a:ext cx="498475" cy="111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矩形 6"/>
          <p:cNvSpPr/>
          <p:nvPr/>
        </p:nvSpPr>
        <p:spPr>
          <a:xfrm>
            <a:off x="5940425" y="0"/>
            <a:ext cx="1177925" cy="498475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  <a:defRPr/>
            </a:pPr>
            <a:r>
              <a:rPr lang="en-US" altLang="zh-CN" sz="2800">
                <a:solidFill>
                  <a:srgbClr val="A1111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16 </a:t>
            </a:r>
            <a:r>
              <a:rPr lang="zh-CN" altLang="en-US" sz="2800" dirty="0">
                <a:solidFill>
                  <a:srgbClr val="A1111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猫</a:t>
            </a:r>
            <a:r>
              <a:rPr lang="en-US" altLang="zh-CN">
                <a:solidFill>
                  <a:srgbClr val="A1111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/</a:t>
            </a:r>
            <a:endParaRPr lang="en-US" altLang="zh-CN">
              <a:solidFill>
                <a:srgbClr val="A1111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6" name="图片 3"/>
          <p:cNvPicPr>
            <a:picLocks noChangeAspect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7366000" y="74613"/>
            <a:ext cx="1435100" cy="752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Tm="0">
    <p:fade/>
  </p:transition>
</p:sldLayout>
</file>

<file path=ppt/slideLayouts/slideLayout2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3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4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48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buFont typeface="Arial" panose="020B0604020202020204" pitchFamily="34" charset="0"/>
              <a:buNone/>
              <a:defRPr noProof="1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buFont typeface="Arial" panose="020B0604020202020204" pitchFamily="34" charset="0"/>
              <a:buNone/>
              <a:defRPr noProof="1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buFont typeface="Arial" panose="020B0604020202020204" pitchFamily="34" charset="0"/>
              <a:buNone/>
              <a:defRPr noProof="1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CA058B56-54FC-4F04-9153-249FC31EC07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slow">
    <p:random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燕尾形 10"/>
          <p:cNvSpPr/>
          <p:nvPr/>
        </p:nvSpPr>
        <p:spPr>
          <a:xfrm>
            <a:off x="3636963" y="3005138"/>
            <a:ext cx="182562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en-US"/>
          </a:p>
        </p:txBody>
      </p:sp>
      <p:sp>
        <p:nvSpPr>
          <p:cNvPr id="5" name="燕尾形 15"/>
          <p:cNvSpPr/>
          <p:nvPr/>
        </p:nvSpPr>
        <p:spPr>
          <a:xfrm>
            <a:off x="3449638" y="3005138"/>
            <a:ext cx="18415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anchor="b"/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日期占位符 3"/>
          <p:cNvSpPr>
            <a:spLocks noGrp="1"/>
          </p:cNvSpPr>
          <p:nvPr>
            <p:ph type="dt" sz="half" idx="10"/>
          </p:nvPr>
        </p:nvSpPr>
        <p:spPr>
          <a:xfrm>
            <a:off x="6727825" y="6408738"/>
            <a:ext cx="1919288" cy="365125"/>
          </a:xfrm>
          <a:prstGeom prst="rect">
            <a:avLst/>
          </a:prstGeom>
        </p:spPr>
        <p:txBody>
          <a:bodyPr vert="horz" anchor="b"/>
          <a:lstStyle>
            <a:lvl1pPr>
              <a:defRPr sz="1000"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C8E9B72A-62EC-47CB-9F67-62CBFB53D486}" type="datetime3">
              <a:rPr lang="zh-CN" altLang="en-US"/>
            </a:fld>
            <a:endParaRPr lang="en-US" altLang="zh-CN"/>
          </a:p>
        </p:txBody>
      </p:sp>
      <p:sp>
        <p:nvSpPr>
          <p:cNvPr id="7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7AD621-25A2-4143-B080-391B5F1A174F}" type="slidenum">
              <a:rPr lang="en-US" altLang="zh-CN"/>
            </a:fld>
            <a:endParaRPr lang="en-US" altLang="zh-CN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en-US" noProof="1"/>
          </a:p>
        </p:txBody>
      </p:sp>
      <p:sp>
        <p:nvSpPr>
          <p:cNvPr id="8" name="标题 7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727825" y="6408738"/>
            <a:ext cx="1919288" cy="365125"/>
          </a:xfrm>
          <a:prstGeom prst="rect">
            <a:avLst/>
          </a:prstGeom>
        </p:spPr>
        <p:txBody>
          <a:bodyPr vert="horz" anchor="b"/>
          <a:lstStyle>
            <a:lvl1pPr>
              <a:defRPr sz="1000"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7D64C50B-8EC4-4C53-906B-4BDB7B516A3F}" type="datetime3">
              <a:rPr lang="zh-CN" altLang="en-US"/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4534BA-AC17-41E7-922F-B6AC268CEE4F}" type="slidenum">
              <a:rPr lang="en-US" altLang="zh-CN"/>
            </a:fld>
            <a:endParaRPr lang="en-US" altLang="zh-CN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buFont typeface="Arial" panose="020B0604020202020204" pitchFamily="34" charset="0"/>
              <a:buNone/>
              <a:defRPr noProof="1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buFont typeface="Arial" panose="020B0604020202020204" pitchFamily="34" charset="0"/>
              <a:buNone/>
              <a:defRPr noProof="1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buFont typeface="Arial" panose="020B0604020202020204" pitchFamily="34" charset="0"/>
              <a:buNone/>
              <a:defRPr noProof="1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1F15A57C-C0F2-4069-B068-95D52656231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slow">
    <p:random/>
  </p:transition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内容占位符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en-US" noProof="1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en-US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6727825" y="6408738"/>
            <a:ext cx="1919288" cy="365125"/>
          </a:xfrm>
          <a:prstGeom prst="rect">
            <a:avLst/>
          </a:prstGeom>
        </p:spPr>
        <p:txBody>
          <a:bodyPr vert="horz" anchor="b"/>
          <a:lstStyle>
            <a:lvl1pPr>
              <a:defRPr sz="1000"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B616D9FE-D125-4C4A-B7F9-7FF1634E01D4}" type="datetime3">
              <a:rPr lang="zh-CN" altLang="en-US"/>
            </a:fld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5666DD-BB3E-4076-866C-9F96A4E6216D}" type="slidenum">
              <a:rPr lang="en-US" altLang="zh-CN"/>
            </a:fld>
            <a:endParaRPr lang="en-US" altLang="zh-CN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3"/>
          <p:cNvSpPr/>
          <p:nvPr/>
        </p:nvSpPr>
        <p:spPr>
          <a:xfrm>
            <a:off x="0" y="6789738"/>
            <a:ext cx="9144000" cy="68262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buFont typeface="Arial" panose="020B0604020202020204" pitchFamily="34" charset="0"/>
              <a:buNone/>
              <a:defRPr/>
            </a:pPr>
            <a:endParaRPr kumimoji="1" lang="zh-CN" altLang="en-US" noProof="1"/>
          </a:p>
        </p:txBody>
      </p:sp>
      <p:pic>
        <p:nvPicPr>
          <p:cNvPr id="3" name="图片 4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 rot="3239541">
            <a:off x="8189913" y="5945187"/>
            <a:ext cx="933450" cy="695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5"/>
          <p:cNvPicPr>
            <a:picLocks noChangeAspect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41275" y="5689600"/>
            <a:ext cx="498475" cy="111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矩形 6"/>
          <p:cNvSpPr/>
          <p:nvPr/>
        </p:nvSpPr>
        <p:spPr>
          <a:xfrm>
            <a:off x="5940425" y="0"/>
            <a:ext cx="1177925" cy="498475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  <a:defRPr/>
            </a:pPr>
            <a:r>
              <a:rPr lang="en-US" altLang="zh-CN" sz="2800">
                <a:solidFill>
                  <a:srgbClr val="A1111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16 </a:t>
            </a:r>
            <a:r>
              <a:rPr lang="zh-CN" altLang="en-US" sz="2800" dirty="0">
                <a:solidFill>
                  <a:srgbClr val="A1111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猫</a:t>
            </a:r>
            <a:r>
              <a:rPr lang="en-US" altLang="zh-CN">
                <a:solidFill>
                  <a:srgbClr val="A1111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/</a:t>
            </a:r>
            <a:endParaRPr lang="en-US" altLang="zh-CN">
              <a:solidFill>
                <a:srgbClr val="A1111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6" name="图片 3"/>
          <p:cNvPicPr>
            <a:picLocks noChangeAspect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7366000" y="74613"/>
            <a:ext cx="1435100" cy="752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Tm="0">
    <p:fade/>
  </p:transition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727825" y="6408738"/>
            <a:ext cx="1919288" cy="365125"/>
          </a:xfrm>
          <a:prstGeom prst="rect">
            <a:avLst/>
          </a:prstGeom>
        </p:spPr>
        <p:txBody>
          <a:bodyPr vert="horz" anchor="b"/>
          <a:lstStyle>
            <a:lvl1pPr>
              <a:defRPr sz="1000"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AAFA621A-8CF4-48BA-9BFA-E6D1051A9DC5}" type="datetime3">
              <a:rPr lang="zh-CN" altLang="en-US"/>
            </a:fld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0A173D-CC6E-495A-92B5-B0115630836A}" type="slidenum">
              <a:rPr lang="en-US" altLang="zh-CN"/>
            </a:fld>
            <a:endParaRPr lang="en-US" altLang="zh-CN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脚占位符 21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灯片编号占位符 1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F5646C-5D10-48A5-A4C8-3A56F263717A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</a:lstStyle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en-US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727825" y="6408738"/>
            <a:ext cx="1919288" cy="365125"/>
          </a:xfrm>
          <a:prstGeom prst="rect">
            <a:avLst/>
          </a:prstGeom>
        </p:spPr>
        <p:txBody>
          <a:bodyPr vert="horz" anchor="b"/>
          <a:lstStyle>
            <a:lvl1pPr>
              <a:defRPr sz="1000"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D46B9DA9-22A7-424A-96F7-F326AD2F50DC}" type="datetime3">
              <a:rPr lang="zh-CN" altLang="en-US"/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E317F7-BB99-4796-9301-14F25F4B1FE0}" type="slidenum">
              <a:rPr lang="en-US" altLang="zh-CN"/>
            </a:fld>
            <a:endParaRPr lang="en-US" altLang="zh-CN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3"/>
          <p:cNvSpPr/>
          <p:nvPr/>
        </p:nvSpPr>
        <p:spPr>
          <a:xfrm>
            <a:off x="0" y="6789738"/>
            <a:ext cx="9144000" cy="68262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buFont typeface="Arial" panose="020B0604020202020204" pitchFamily="34" charset="0"/>
              <a:buNone/>
              <a:defRPr/>
            </a:pPr>
            <a:endParaRPr kumimoji="1" lang="zh-CN" altLang="en-US" noProof="1"/>
          </a:p>
        </p:txBody>
      </p:sp>
      <p:pic>
        <p:nvPicPr>
          <p:cNvPr id="3" name="图片 4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 rot="3239541">
            <a:off x="8189913" y="5945187"/>
            <a:ext cx="933450" cy="695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5"/>
          <p:cNvPicPr>
            <a:picLocks noChangeAspect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41275" y="5689600"/>
            <a:ext cx="498475" cy="111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矩形 6"/>
          <p:cNvSpPr/>
          <p:nvPr/>
        </p:nvSpPr>
        <p:spPr>
          <a:xfrm>
            <a:off x="5940425" y="0"/>
            <a:ext cx="1177925" cy="498475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  <a:defRPr/>
            </a:pPr>
            <a:r>
              <a:rPr lang="en-US" altLang="zh-CN" sz="2800">
                <a:solidFill>
                  <a:srgbClr val="A1111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16 </a:t>
            </a:r>
            <a:r>
              <a:rPr lang="zh-CN" altLang="en-US" sz="2800" dirty="0">
                <a:solidFill>
                  <a:srgbClr val="A1111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猫</a:t>
            </a:r>
            <a:r>
              <a:rPr lang="en-US" altLang="zh-CN">
                <a:solidFill>
                  <a:srgbClr val="A1111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/</a:t>
            </a:r>
            <a:endParaRPr lang="en-US" altLang="zh-CN">
              <a:solidFill>
                <a:srgbClr val="A1111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6" name="图片 3"/>
          <p:cNvPicPr>
            <a:picLocks noChangeAspect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7366000" y="74613"/>
            <a:ext cx="1435100" cy="752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Tm="0">
    <p:fade/>
  </p:transition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任意多边形 10"/>
          <p:cNvSpPr/>
          <p:nvPr/>
        </p:nvSpPr>
        <p:spPr bwMode="auto">
          <a:xfrm>
            <a:off x="500063" y="5945188"/>
            <a:ext cx="4940300" cy="9207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ea typeface="宋体" panose="02010600030101010101" pitchFamily="2" charset="-122"/>
            </a:endParaRPr>
          </a:p>
        </p:txBody>
      </p:sp>
      <p:sp>
        <p:nvSpPr>
          <p:cNvPr id="6" name="任意多边形 15"/>
          <p:cNvSpPr/>
          <p:nvPr/>
        </p:nvSpPr>
        <p:spPr bwMode="auto">
          <a:xfrm>
            <a:off x="485775" y="5938838"/>
            <a:ext cx="3690938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ea typeface="宋体" panose="02010600030101010101" pitchFamily="2" charset="-122"/>
            </a:endParaRPr>
          </a:p>
        </p:txBody>
      </p:sp>
      <p:sp>
        <p:nvSpPr>
          <p:cNvPr id="7" name="直角三角形 16"/>
          <p:cNvSpPr/>
          <p:nvPr/>
        </p:nvSpPr>
        <p:spPr bwMode="auto">
          <a:xfrm>
            <a:off x="-6042" y="5791253"/>
            <a:ext cx="3402288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cxnSp>
        <p:nvCxnSpPr>
          <p:cNvPr id="8" name="直接连接符 18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燕尾形 19"/>
          <p:cNvSpPr/>
          <p:nvPr/>
        </p:nvSpPr>
        <p:spPr>
          <a:xfrm>
            <a:off x="8664575" y="4987925"/>
            <a:ext cx="182563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en-US"/>
          </a:p>
        </p:txBody>
      </p:sp>
      <p:sp>
        <p:nvSpPr>
          <p:cNvPr id="10" name="燕尾形 20"/>
          <p:cNvSpPr/>
          <p:nvPr/>
        </p:nvSpPr>
        <p:spPr>
          <a:xfrm>
            <a:off x="8477250" y="4987925"/>
            <a:ext cx="182563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tIns="0"/>
          <a:lstStyle>
            <a:lvl1pPr marL="0" marR="18415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zh-CN" altLang="en-US" noProof="0" smtClean="0"/>
              <a:t>单击图标添加图片</a:t>
            </a:r>
            <a:endParaRPr lang="en-US" noProof="0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</a:lstStyle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11" name="日期占位符 4"/>
          <p:cNvSpPr>
            <a:spLocks noGrp="1"/>
          </p:cNvSpPr>
          <p:nvPr>
            <p:ph type="dt" sz="half" idx="10"/>
          </p:nvPr>
        </p:nvSpPr>
        <p:spPr>
          <a:xfrm>
            <a:off x="6727825" y="6408738"/>
            <a:ext cx="1919288" cy="365125"/>
          </a:xfrm>
          <a:prstGeom prst="rect">
            <a:avLst/>
          </a:prstGeom>
        </p:spPr>
        <p:txBody>
          <a:bodyPr vert="horz" anchor="b"/>
          <a:lstStyle>
            <a:lvl1pPr>
              <a:defRPr sz="1000">
                <a:solidFill>
                  <a:schemeClr val="tx1"/>
                </a:solidFill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86E944B3-C9F7-4AAA-AC63-95388D262A6D}" type="datetime3">
              <a:rPr lang="zh-CN" altLang="en-US"/>
            </a:fld>
            <a:endParaRPr lang="en-US" altLang="zh-CN"/>
          </a:p>
        </p:txBody>
      </p:sp>
      <p:sp>
        <p:nvSpPr>
          <p:cNvPr id="12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3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A52B8F-D293-4FB0-8FA0-08E64719514F}" type="slidenum">
              <a:rPr lang="en-US" altLang="zh-CN"/>
            </a:fld>
            <a:endParaRPr lang="en-US" altLang="zh-CN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image" Target="../media/image1.jpeg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1.xml"/><Relationship Id="rId8" Type="http://schemas.openxmlformats.org/officeDocument/2006/relationships/slideLayout" Target="../slideLayouts/slideLayout20.xml"/><Relationship Id="rId7" Type="http://schemas.openxmlformats.org/officeDocument/2006/relationships/slideLayout" Target="../slideLayouts/slideLayout19.xml"/><Relationship Id="rId6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6.xml"/><Relationship Id="rId38" Type="http://schemas.openxmlformats.org/officeDocument/2006/relationships/theme" Target="../theme/theme2.xml"/><Relationship Id="rId37" Type="http://schemas.openxmlformats.org/officeDocument/2006/relationships/image" Target="../media/image4.png"/><Relationship Id="rId36" Type="http://schemas.openxmlformats.org/officeDocument/2006/relationships/image" Target="../media/image3.png"/><Relationship Id="rId35" Type="http://schemas.openxmlformats.org/officeDocument/2006/relationships/image" Target="../media/image2.png"/><Relationship Id="rId34" Type="http://schemas.openxmlformats.org/officeDocument/2006/relationships/slideLayout" Target="../slideLayouts/slideLayout46.xml"/><Relationship Id="rId33" Type="http://schemas.openxmlformats.org/officeDocument/2006/relationships/slideLayout" Target="../slideLayouts/slideLayout45.xml"/><Relationship Id="rId32" Type="http://schemas.openxmlformats.org/officeDocument/2006/relationships/slideLayout" Target="../slideLayouts/slideLayout44.xml"/><Relationship Id="rId31" Type="http://schemas.openxmlformats.org/officeDocument/2006/relationships/slideLayout" Target="../slideLayouts/slideLayout43.xml"/><Relationship Id="rId30" Type="http://schemas.openxmlformats.org/officeDocument/2006/relationships/slideLayout" Target="../slideLayouts/slideLayout42.xml"/><Relationship Id="rId3" Type="http://schemas.openxmlformats.org/officeDocument/2006/relationships/slideLayout" Target="../slideLayouts/slideLayout15.xml"/><Relationship Id="rId29" Type="http://schemas.openxmlformats.org/officeDocument/2006/relationships/slideLayout" Target="../slideLayouts/slideLayout41.xml"/><Relationship Id="rId28" Type="http://schemas.openxmlformats.org/officeDocument/2006/relationships/slideLayout" Target="../slideLayouts/slideLayout40.xml"/><Relationship Id="rId27" Type="http://schemas.openxmlformats.org/officeDocument/2006/relationships/slideLayout" Target="../slideLayouts/slideLayout39.xml"/><Relationship Id="rId26" Type="http://schemas.openxmlformats.org/officeDocument/2006/relationships/slideLayout" Target="../slideLayouts/slideLayout38.xml"/><Relationship Id="rId25" Type="http://schemas.openxmlformats.org/officeDocument/2006/relationships/slideLayout" Target="../slideLayouts/slideLayout37.xml"/><Relationship Id="rId24" Type="http://schemas.openxmlformats.org/officeDocument/2006/relationships/slideLayout" Target="../slideLayouts/slideLayout36.xml"/><Relationship Id="rId23" Type="http://schemas.openxmlformats.org/officeDocument/2006/relationships/slideLayout" Target="../slideLayouts/slideLayout35.xml"/><Relationship Id="rId22" Type="http://schemas.openxmlformats.org/officeDocument/2006/relationships/slideLayout" Target="../slideLayouts/slideLayout34.xml"/><Relationship Id="rId21" Type="http://schemas.openxmlformats.org/officeDocument/2006/relationships/slideLayout" Target="../slideLayouts/slideLayout33.xml"/><Relationship Id="rId20" Type="http://schemas.openxmlformats.org/officeDocument/2006/relationships/slideLayout" Target="../slideLayouts/slideLayout32.xml"/><Relationship Id="rId2" Type="http://schemas.openxmlformats.org/officeDocument/2006/relationships/slideLayout" Target="../slideLayouts/slideLayout14.xml"/><Relationship Id="rId19" Type="http://schemas.openxmlformats.org/officeDocument/2006/relationships/slideLayout" Target="../slideLayouts/slideLayout31.xml"/><Relationship Id="rId18" Type="http://schemas.openxmlformats.org/officeDocument/2006/relationships/slideLayout" Target="../slideLayouts/slideLayout30.xml"/><Relationship Id="rId17" Type="http://schemas.openxmlformats.org/officeDocument/2006/relationships/slideLayout" Target="../slideLayouts/slideLayout29.xml"/><Relationship Id="rId16" Type="http://schemas.openxmlformats.org/officeDocument/2006/relationships/slideLayout" Target="../slideLayouts/slideLayout28.xml"/><Relationship Id="rId15" Type="http://schemas.openxmlformats.org/officeDocument/2006/relationships/slideLayout" Target="../slideLayouts/slideLayout27.xml"/><Relationship Id="rId14" Type="http://schemas.openxmlformats.org/officeDocument/2006/relationships/slideLayout" Target="../slideLayouts/slideLayout26.xml"/><Relationship Id="rId13" Type="http://schemas.openxmlformats.org/officeDocument/2006/relationships/slideLayout" Target="../slideLayouts/slideLayout25.xml"/><Relationship Id="rId12" Type="http://schemas.openxmlformats.org/officeDocument/2006/relationships/slideLayout" Target="../slideLayouts/slideLayout24.xml"/><Relationship Id="rId11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22.xml"/><Relationship Id="rId1" Type="http://schemas.openxmlformats.org/officeDocument/2006/relationships/slideLayout" Target="../slideLayouts/slideLayout13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55.xml"/><Relationship Id="rId8" Type="http://schemas.openxmlformats.org/officeDocument/2006/relationships/slideLayout" Target="../slideLayouts/slideLayout54.xml"/><Relationship Id="rId7" Type="http://schemas.openxmlformats.org/officeDocument/2006/relationships/slideLayout" Target="../slideLayouts/slideLayout53.xml"/><Relationship Id="rId6" Type="http://schemas.openxmlformats.org/officeDocument/2006/relationships/slideLayout" Target="../slideLayouts/slideLayout52.xml"/><Relationship Id="rId5" Type="http://schemas.openxmlformats.org/officeDocument/2006/relationships/slideLayout" Target="../slideLayouts/slideLayout51.xml"/><Relationship Id="rId4" Type="http://schemas.openxmlformats.org/officeDocument/2006/relationships/slideLayout" Target="../slideLayouts/slideLayout50.xml"/><Relationship Id="rId37" Type="http://schemas.openxmlformats.org/officeDocument/2006/relationships/theme" Target="../theme/theme3.xml"/><Relationship Id="rId36" Type="http://schemas.openxmlformats.org/officeDocument/2006/relationships/image" Target="../media/image4.png"/><Relationship Id="rId35" Type="http://schemas.openxmlformats.org/officeDocument/2006/relationships/image" Target="../media/image3.png"/><Relationship Id="rId34" Type="http://schemas.openxmlformats.org/officeDocument/2006/relationships/image" Target="../media/image2.png"/><Relationship Id="rId33" Type="http://schemas.openxmlformats.org/officeDocument/2006/relationships/slideLayout" Target="../slideLayouts/slideLayout79.xml"/><Relationship Id="rId32" Type="http://schemas.openxmlformats.org/officeDocument/2006/relationships/slideLayout" Target="../slideLayouts/slideLayout78.xml"/><Relationship Id="rId31" Type="http://schemas.openxmlformats.org/officeDocument/2006/relationships/slideLayout" Target="../slideLayouts/slideLayout77.xml"/><Relationship Id="rId30" Type="http://schemas.openxmlformats.org/officeDocument/2006/relationships/slideLayout" Target="../slideLayouts/slideLayout76.xml"/><Relationship Id="rId3" Type="http://schemas.openxmlformats.org/officeDocument/2006/relationships/slideLayout" Target="../slideLayouts/slideLayout49.xml"/><Relationship Id="rId29" Type="http://schemas.openxmlformats.org/officeDocument/2006/relationships/slideLayout" Target="../slideLayouts/slideLayout75.xml"/><Relationship Id="rId28" Type="http://schemas.openxmlformats.org/officeDocument/2006/relationships/slideLayout" Target="../slideLayouts/slideLayout74.xml"/><Relationship Id="rId27" Type="http://schemas.openxmlformats.org/officeDocument/2006/relationships/slideLayout" Target="../slideLayouts/slideLayout73.xml"/><Relationship Id="rId26" Type="http://schemas.openxmlformats.org/officeDocument/2006/relationships/slideLayout" Target="../slideLayouts/slideLayout72.xml"/><Relationship Id="rId25" Type="http://schemas.openxmlformats.org/officeDocument/2006/relationships/slideLayout" Target="../slideLayouts/slideLayout71.xml"/><Relationship Id="rId24" Type="http://schemas.openxmlformats.org/officeDocument/2006/relationships/slideLayout" Target="../slideLayouts/slideLayout70.xml"/><Relationship Id="rId23" Type="http://schemas.openxmlformats.org/officeDocument/2006/relationships/slideLayout" Target="../slideLayouts/slideLayout69.xml"/><Relationship Id="rId22" Type="http://schemas.openxmlformats.org/officeDocument/2006/relationships/slideLayout" Target="../slideLayouts/slideLayout68.xml"/><Relationship Id="rId21" Type="http://schemas.openxmlformats.org/officeDocument/2006/relationships/slideLayout" Target="../slideLayouts/slideLayout67.xml"/><Relationship Id="rId20" Type="http://schemas.openxmlformats.org/officeDocument/2006/relationships/slideLayout" Target="../slideLayouts/slideLayout66.xml"/><Relationship Id="rId2" Type="http://schemas.openxmlformats.org/officeDocument/2006/relationships/slideLayout" Target="../slideLayouts/slideLayout48.xml"/><Relationship Id="rId19" Type="http://schemas.openxmlformats.org/officeDocument/2006/relationships/slideLayout" Target="../slideLayouts/slideLayout65.xml"/><Relationship Id="rId18" Type="http://schemas.openxmlformats.org/officeDocument/2006/relationships/slideLayout" Target="../slideLayouts/slideLayout64.xml"/><Relationship Id="rId17" Type="http://schemas.openxmlformats.org/officeDocument/2006/relationships/slideLayout" Target="../slideLayouts/slideLayout63.xml"/><Relationship Id="rId16" Type="http://schemas.openxmlformats.org/officeDocument/2006/relationships/slideLayout" Target="../slideLayouts/slideLayout62.xml"/><Relationship Id="rId15" Type="http://schemas.openxmlformats.org/officeDocument/2006/relationships/slideLayout" Target="../slideLayouts/slideLayout61.xml"/><Relationship Id="rId14" Type="http://schemas.openxmlformats.org/officeDocument/2006/relationships/slideLayout" Target="../slideLayouts/slideLayout60.xml"/><Relationship Id="rId13" Type="http://schemas.openxmlformats.org/officeDocument/2006/relationships/slideLayout" Target="../slideLayouts/slideLayout59.xml"/><Relationship Id="rId12" Type="http://schemas.openxmlformats.org/officeDocument/2006/relationships/slideLayout" Target="../slideLayouts/slideLayout58.xml"/><Relationship Id="rId11" Type="http://schemas.openxmlformats.org/officeDocument/2006/relationships/slideLayout" Target="../slideLayouts/slideLayout57.xml"/><Relationship Id="rId10" Type="http://schemas.openxmlformats.org/officeDocument/2006/relationships/slideLayout" Target="../slideLayouts/slideLayout56.xml"/><Relationship Id="rId1" Type="http://schemas.openxmlformats.org/officeDocument/2006/relationships/slideLayout" Target="../slideLayouts/slideLayout47.xml"/></Relationships>
</file>

<file path=ppt/slideMasters/_rels/slideMaster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88.xml"/><Relationship Id="rId8" Type="http://schemas.openxmlformats.org/officeDocument/2006/relationships/slideLayout" Target="../slideLayouts/slideLayout87.xml"/><Relationship Id="rId7" Type="http://schemas.openxmlformats.org/officeDocument/2006/relationships/slideLayout" Target="../slideLayouts/slideLayout86.xml"/><Relationship Id="rId6" Type="http://schemas.openxmlformats.org/officeDocument/2006/relationships/slideLayout" Target="../slideLayouts/slideLayout85.xml"/><Relationship Id="rId5" Type="http://schemas.openxmlformats.org/officeDocument/2006/relationships/slideLayout" Target="../slideLayouts/slideLayout84.xml"/><Relationship Id="rId4" Type="http://schemas.openxmlformats.org/officeDocument/2006/relationships/slideLayout" Target="../slideLayouts/slideLayout83.xml"/><Relationship Id="rId37" Type="http://schemas.openxmlformats.org/officeDocument/2006/relationships/theme" Target="../theme/theme4.xml"/><Relationship Id="rId36" Type="http://schemas.openxmlformats.org/officeDocument/2006/relationships/image" Target="../media/image4.png"/><Relationship Id="rId35" Type="http://schemas.openxmlformats.org/officeDocument/2006/relationships/image" Target="../media/image3.png"/><Relationship Id="rId34" Type="http://schemas.openxmlformats.org/officeDocument/2006/relationships/image" Target="../media/image2.png"/><Relationship Id="rId33" Type="http://schemas.openxmlformats.org/officeDocument/2006/relationships/slideLayout" Target="../slideLayouts/slideLayout112.xml"/><Relationship Id="rId32" Type="http://schemas.openxmlformats.org/officeDocument/2006/relationships/slideLayout" Target="../slideLayouts/slideLayout111.xml"/><Relationship Id="rId31" Type="http://schemas.openxmlformats.org/officeDocument/2006/relationships/slideLayout" Target="../slideLayouts/slideLayout110.xml"/><Relationship Id="rId30" Type="http://schemas.openxmlformats.org/officeDocument/2006/relationships/slideLayout" Target="../slideLayouts/slideLayout109.xml"/><Relationship Id="rId3" Type="http://schemas.openxmlformats.org/officeDocument/2006/relationships/slideLayout" Target="../slideLayouts/slideLayout82.xml"/><Relationship Id="rId29" Type="http://schemas.openxmlformats.org/officeDocument/2006/relationships/slideLayout" Target="../slideLayouts/slideLayout108.xml"/><Relationship Id="rId28" Type="http://schemas.openxmlformats.org/officeDocument/2006/relationships/slideLayout" Target="../slideLayouts/slideLayout107.xml"/><Relationship Id="rId27" Type="http://schemas.openxmlformats.org/officeDocument/2006/relationships/slideLayout" Target="../slideLayouts/slideLayout106.xml"/><Relationship Id="rId26" Type="http://schemas.openxmlformats.org/officeDocument/2006/relationships/slideLayout" Target="../slideLayouts/slideLayout105.xml"/><Relationship Id="rId25" Type="http://schemas.openxmlformats.org/officeDocument/2006/relationships/slideLayout" Target="../slideLayouts/slideLayout104.xml"/><Relationship Id="rId24" Type="http://schemas.openxmlformats.org/officeDocument/2006/relationships/slideLayout" Target="../slideLayouts/slideLayout103.xml"/><Relationship Id="rId23" Type="http://schemas.openxmlformats.org/officeDocument/2006/relationships/slideLayout" Target="../slideLayouts/slideLayout102.xml"/><Relationship Id="rId22" Type="http://schemas.openxmlformats.org/officeDocument/2006/relationships/slideLayout" Target="../slideLayouts/slideLayout101.xml"/><Relationship Id="rId21" Type="http://schemas.openxmlformats.org/officeDocument/2006/relationships/slideLayout" Target="../slideLayouts/slideLayout100.xml"/><Relationship Id="rId20" Type="http://schemas.openxmlformats.org/officeDocument/2006/relationships/slideLayout" Target="../slideLayouts/slideLayout99.xml"/><Relationship Id="rId2" Type="http://schemas.openxmlformats.org/officeDocument/2006/relationships/slideLayout" Target="../slideLayouts/slideLayout81.xml"/><Relationship Id="rId19" Type="http://schemas.openxmlformats.org/officeDocument/2006/relationships/slideLayout" Target="../slideLayouts/slideLayout98.xml"/><Relationship Id="rId18" Type="http://schemas.openxmlformats.org/officeDocument/2006/relationships/slideLayout" Target="../slideLayouts/slideLayout97.xml"/><Relationship Id="rId17" Type="http://schemas.openxmlformats.org/officeDocument/2006/relationships/slideLayout" Target="../slideLayouts/slideLayout96.xml"/><Relationship Id="rId16" Type="http://schemas.openxmlformats.org/officeDocument/2006/relationships/slideLayout" Target="../slideLayouts/slideLayout95.xml"/><Relationship Id="rId15" Type="http://schemas.openxmlformats.org/officeDocument/2006/relationships/slideLayout" Target="../slideLayouts/slideLayout94.xml"/><Relationship Id="rId14" Type="http://schemas.openxmlformats.org/officeDocument/2006/relationships/slideLayout" Target="../slideLayouts/slideLayout93.xml"/><Relationship Id="rId13" Type="http://schemas.openxmlformats.org/officeDocument/2006/relationships/slideLayout" Target="../slideLayouts/slideLayout92.xml"/><Relationship Id="rId12" Type="http://schemas.openxmlformats.org/officeDocument/2006/relationships/slideLayout" Target="../slideLayouts/slideLayout91.xml"/><Relationship Id="rId11" Type="http://schemas.openxmlformats.org/officeDocument/2006/relationships/slideLayout" Target="../slideLayouts/slideLayout90.xml"/><Relationship Id="rId10" Type="http://schemas.openxmlformats.org/officeDocument/2006/relationships/slideLayout" Target="../slideLayouts/slideLayout89.xml"/><Relationship Id="rId1" Type="http://schemas.openxmlformats.org/officeDocument/2006/relationships/slideLayout" Target="../slideLayouts/slideLayout80.xml"/></Relationships>
</file>

<file path=ppt/slideMasters/_rels/slideMaster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21.xml"/><Relationship Id="rId8" Type="http://schemas.openxmlformats.org/officeDocument/2006/relationships/slideLayout" Target="../slideLayouts/slideLayout120.xml"/><Relationship Id="rId7" Type="http://schemas.openxmlformats.org/officeDocument/2006/relationships/slideLayout" Target="../slideLayouts/slideLayout119.xml"/><Relationship Id="rId6" Type="http://schemas.openxmlformats.org/officeDocument/2006/relationships/slideLayout" Target="../slideLayouts/slideLayout118.xml"/><Relationship Id="rId5" Type="http://schemas.openxmlformats.org/officeDocument/2006/relationships/slideLayout" Target="../slideLayouts/slideLayout117.xml"/><Relationship Id="rId4" Type="http://schemas.openxmlformats.org/officeDocument/2006/relationships/slideLayout" Target="../slideLayouts/slideLayout116.xml"/><Relationship Id="rId38" Type="http://schemas.openxmlformats.org/officeDocument/2006/relationships/theme" Target="../theme/theme5.xml"/><Relationship Id="rId37" Type="http://schemas.openxmlformats.org/officeDocument/2006/relationships/image" Target="../media/image4.png"/><Relationship Id="rId36" Type="http://schemas.openxmlformats.org/officeDocument/2006/relationships/image" Target="../media/image3.png"/><Relationship Id="rId35" Type="http://schemas.openxmlformats.org/officeDocument/2006/relationships/image" Target="../media/image2.png"/><Relationship Id="rId34" Type="http://schemas.openxmlformats.org/officeDocument/2006/relationships/slideLayout" Target="../slideLayouts/slideLayout146.xml"/><Relationship Id="rId33" Type="http://schemas.openxmlformats.org/officeDocument/2006/relationships/slideLayout" Target="../slideLayouts/slideLayout145.xml"/><Relationship Id="rId32" Type="http://schemas.openxmlformats.org/officeDocument/2006/relationships/slideLayout" Target="../slideLayouts/slideLayout144.xml"/><Relationship Id="rId31" Type="http://schemas.openxmlformats.org/officeDocument/2006/relationships/slideLayout" Target="../slideLayouts/slideLayout143.xml"/><Relationship Id="rId30" Type="http://schemas.openxmlformats.org/officeDocument/2006/relationships/slideLayout" Target="../slideLayouts/slideLayout142.xml"/><Relationship Id="rId3" Type="http://schemas.openxmlformats.org/officeDocument/2006/relationships/slideLayout" Target="../slideLayouts/slideLayout115.xml"/><Relationship Id="rId29" Type="http://schemas.openxmlformats.org/officeDocument/2006/relationships/slideLayout" Target="../slideLayouts/slideLayout141.xml"/><Relationship Id="rId28" Type="http://schemas.openxmlformats.org/officeDocument/2006/relationships/slideLayout" Target="../slideLayouts/slideLayout140.xml"/><Relationship Id="rId27" Type="http://schemas.openxmlformats.org/officeDocument/2006/relationships/slideLayout" Target="../slideLayouts/slideLayout139.xml"/><Relationship Id="rId26" Type="http://schemas.openxmlformats.org/officeDocument/2006/relationships/slideLayout" Target="../slideLayouts/slideLayout138.xml"/><Relationship Id="rId25" Type="http://schemas.openxmlformats.org/officeDocument/2006/relationships/slideLayout" Target="../slideLayouts/slideLayout137.xml"/><Relationship Id="rId24" Type="http://schemas.openxmlformats.org/officeDocument/2006/relationships/slideLayout" Target="../slideLayouts/slideLayout136.xml"/><Relationship Id="rId23" Type="http://schemas.openxmlformats.org/officeDocument/2006/relationships/slideLayout" Target="../slideLayouts/slideLayout135.xml"/><Relationship Id="rId22" Type="http://schemas.openxmlformats.org/officeDocument/2006/relationships/slideLayout" Target="../slideLayouts/slideLayout134.xml"/><Relationship Id="rId21" Type="http://schemas.openxmlformats.org/officeDocument/2006/relationships/slideLayout" Target="../slideLayouts/slideLayout133.xml"/><Relationship Id="rId20" Type="http://schemas.openxmlformats.org/officeDocument/2006/relationships/slideLayout" Target="../slideLayouts/slideLayout132.xml"/><Relationship Id="rId2" Type="http://schemas.openxmlformats.org/officeDocument/2006/relationships/slideLayout" Target="../slideLayouts/slideLayout114.xml"/><Relationship Id="rId19" Type="http://schemas.openxmlformats.org/officeDocument/2006/relationships/slideLayout" Target="../slideLayouts/slideLayout131.xml"/><Relationship Id="rId18" Type="http://schemas.openxmlformats.org/officeDocument/2006/relationships/slideLayout" Target="../slideLayouts/slideLayout130.xml"/><Relationship Id="rId17" Type="http://schemas.openxmlformats.org/officeDocument/2006/relationships/slideLayout" Target="../slideLayouts/slideLayout129.xml"/><Relationship Id="rId16" Type="http://schemas.openxmlformats.org/officeDocument/2006/relationships/slideLayout" Target="../slideLayouts/slideLayout128.xml"/><Relationship Id="rId15" Type="http://schemas.openxmlformats.org/officeDocument/2006/relationships/slideLayout" Target="../slideLayouts/slideLayout127.xml"/><Relationship Id="rId14" Type="http://schemas.openxmlformats.org/officeDocument/2006/relationships/slideLayout" Target="../slideLayouts/slideLayout126.xml"/><Relationship Id="rId13" Type="http://schemas.openxmlformats.org/officeDocument/2006/relationships/slideLayout" Target="../slideLayouts/slideLayout125.xml"/><Relationship Id="rId12" Type="http://schemas.openxmlformats.org/officeDocument/2006/relationships/slideLayout" Target="../slideLayouts/slideLayout124.xml"/><Relationship Id="rId11" Type="http://schemas.openxmlformats.org/officeDocument/2006/relationships/slideLayout" Target="../slideLayouts/slideLayout123.xml"/><Relationship Id="rId10" Type="http://schemas.openxmlformats.org/officeDocument/2006/relationships/slideLayout" Target="../slideLayouts/slideLayout122.xml"/><Relationship Id="rId1" Type="http://schemas.openxmlformats.org/officeDocument/2006/relationships/slideLayout" Target="../slideLayouts/slideLayout113.xml"/></Relationships>
</file>

<file path=ppt/slideMasters/_rels/slideMaster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55.xml"/><Relationship Id="rId8" Type="http://schemas.openxmlformats.org/officeDocument/2006/relationships/slideLayout" Target="../slideLayouts/slideLayout154.xml"/><Relationship Id="rId7" Type="http://schemas.openxmlformats.org/officeDocument/2006/relationships/slideLayout" Target="../slideLayouts/slideLayout153.xml"/><Relationship Id="rId6" Type="http://schemas.openxmlformats.org/officeDocument/2006/relationships/slideLayout" Target="../slideLayouts/slideLayout152.xml"/><Relationship Id="rId5" Type="http://schemas.openxmlformats.org/officeDocument/2006/relationships/slideLayout" Target="../slideLayouts/slideLayout151.xml"/><Relationship Id="rId4" Type="http://schemas.openxmlformats.org/officeDocument/2006/relationships/slideLayout" Target="../slideLayouts/slideLayout150.xml"/><Relationship Id="rId38" Type="http://schemas.openxmlformats.org/officeDocument/2006/relationships/theme" Target="../theme/theme6.xml"/><Relationship Id="rId37" Type="http://schemas.openxmlformats.org/officeDocument/2006/relationships/image" Target="../media/image4.png"/><Relationship Id="rId36" Type="http://schemas.openxmlformats.org/officeDocument/2006/relationships/image" Target="../media/image3.png"/><Relationship Id="rId35" Type="http://schemas.openxmlformats.org/officeDocument/2006/relationships/image" Target="../media/image2.png"/><Relationship Id="rId34" Type="http://schemas.openxmlformats.org/officeDocument/2006/relationships/slideLayout" Target="../slideLayouts/slideLayout180.xml"/><Relationship Id="rId33" Type="http://schemas.openxmlformats.org/officeDocument/2006/relationships/slideLayout" Target="../slideLayouts/slideLayout179.xml"/><Relationship Id="rId32" Type="http://schemas.openxmlformats.org/officeDocument/2006/relationships/slideLayout" Target="../slideLayouts/slideLayout178.xml"/><Relationship Id="rId31" Type="http://schemas.openxmlformats.org/officeDocument/2006/relationships/slideLayout" Target="../slideLayouts/slideLayout177.xml"/><Relationship Id="rId30" Type="http://schemas.openxmlformats.org/officeDocument/2006/relationships/slideLayout" Target="../slideLayouts/slideLayout176.xml"/><Relationship Id="rId3" Type="http://schemas.openxmlformats.org/officeDocument/2006/relationships/slideLayout" Target="../slideLayouts/slideLayout149.xml"/><Relationship Id="rId29" Type="http://schemas.openxmlformats.org/officeDocument/2006/relationships/slideLayout" Target="../slideLayouts/slideLayout175.xml"/><Relationship Id="rId28" Type="http://schemas.openxmlformats.org/officeDocument/2006/relationships/slideLayout" Target="../slideLayouts/slideLayout174.xml"/><Relationship Id="rId27" Type="http://schemas.openxmlformats.org/officeDocument/2006/relationships/slideLayout" Target="../slideLayouts/slideLayout173.xml"/><Relationship Id="rId26" Type="http://schemas.openxmlformats.org/officeDocument/2006/relationships/slideLayout" Target="../slideLayouts/slideLayout172.xml"/><Relationship Id="rId25" Type="http://schemas.openxmlformats.org/officeDocument/2006/relationships/slideLayout" Target="../slideLayouts/slideLayout171.xml"/><Relationship Id="rId24" Type="http://schemas.openxmlformats.org/officeDocument/2006/relationships/slideLayout" Target="../slideLayouts/slideLayout170.xml"/><Relationship Id="rId23" Type="http://schemas.openxmlformats.org/officeDocument/2006/relationships/slideLayout" Target="../slideLayouts/slideLayout169.xml"/><Relationship Id="rId22" Type="http://schemas.openxmlformats.org/officeDocument/2006/relationships/slideLayout" Target="../slideLayouts/slideLayout168.xml"/><Relationship Id="rId21" Type="http://schemas.openxmlformats.org/officeDocument/2006/relationships/slideLayout" Target="../slideLayouts/slideLayout167.xml"/><Relationship Id="rId20" Type="http://schemas.openxmlformats.org/officeDocument/2006/relationships/slideLayout" Target="../slideLayouts/slideLayout166.xml"/><Relationship Id="rId2" Type="http://schemas.openxmlformats.org/officeDocument/2006/relationships/slideLayout" Target="../slideLayouts/slideLayout148.xml"/><Relationship Id="rId19" Type="http://schemas.openxmlformats.org/officeDocument/2006/relationships/slideLayout" Target="../slideLayouts/slideLayout165.xml"/><Relationship Id="rId18" Type="http://schemas.openxmlformats.org/officeDocument/2006/relationships/slideLayout" Target="../slideLayouts/slideLayout164.xml"/><Relationship Id="rId17" Type="http://schemas.openxmlformats.org/officeDocument/2006/relationships/slideLayout" Target="../slideLayouts/slideLayout163.xml"/><Relationship Id="rId16" Type="http://schemas.openxmlformats.org/officeDocument/2006/relationships/slideLayout" Target="../slideLayouts/slideLayout162.xml"/><Relationship Id="rId15" Type="http://schemas.openxmlformats.org/officeDocument/2006/relationships/slideLayout" Target="../slideLayouts/slideLayout161.xml"/><Relationship Id="rId14" Type="http://schemas.openxmlformats.org/officeDocument/2006/relationships/slideLayout" Target="../slideLayouts/slideLayout160.xml"/><Relationship Id="rId13" Type="http://schemas.openxmlformats.org/officeDocument/2006/relationships/slideLayout" Target="../slideLayouts/slideLayout159.xml"/><Relationship Id="rId12" Type="http://schemas.openxmlformats.org/officeDocument/2006/relationships/slideLayout" Target="../slideLayouts/slideLayout158.xml"/><Relationship Id="rId11" Type="http://schemas.openxmlformats.org/officeDocument/2006/relationships/slideLayout" Target="../slideLayouts/slideLayout157.xml"/><Relationship Id="rId10" Type="http://schemas.openxmlformats.org/officeDocument/2006/relationships/slideLayout" Target="../slideLayouts/slideLayout156.xml"/><Relationship Id="rId1" Type="http://schemas.openxmlformats.org/officeDocument/2006/relationships/slideLayout" Target="../slideLayouts/slideLayout147.xml"/></Relationships>
</file>

<file path=ppt/slideMasters/_rels/slideMaster7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89.xml"/><Relationship Id="rId8" Type="http://schemas.openxmlformats.org/officeDocument/2006/relationships/slideLayout" Target="../slideLayouts/slideLayout188.xml"/><Relationship Id="rId7" Type="http://schemas.openxmlformats.org/officeDocument/2006/relationships/slideLayout" Target="../slideLayouts/slideLayout187.xml"/><Relationship Id="rId6" Type="http://schemas.openxmlformats.org/officeDocument/2006/relationships/slideLayout" Target="../slideLayouts/slideLayout186.xml"/><Relationship Id="rId5" Type="http://schemas.openxmlformats.org/officeDocument/2006/relationships/slideLayout" Target="../slideLayouts/slideLayout185.xml"/><Relationship Id="rId4" Type="http://schemas.openxmlformats.org/officeDocument/2006/relationships/slideLayout" Target="../slideLayouts/slideLayout184.xml"/><Relationship Id="rId38" Type="http://schemas.openxmlformats.org/officeDocument/2006/relationships/theme" Target="../theme/theme7.xml"/><Relationship Id="rId37" Type="http://schemas.openxmlformats.org/officeDocument/2006/relationships/image" Target="../media/image4.png"/><Relationship Id="rId36" Type="http://schemas.openxmlformats.org/officeDocument/2006/relationships/image" Target="../media/image3.png"/><Relationship Id="rId35" Type="http://schemas.openxmlformats.org/officeDocument/2006/relationships/image" Target="../media/image2.png"/><Relationship Id="rId34" Type="http://schemas.openxmlformats.org/officeDocument/2006/relationships/slideLayout" Target="../slideLayouts/slideLayout214.xml"/><Relationship Id="rId33" Type="http://schemas.openxmlformats.org/officeDocument/2006/relationships/slideLayout" Target="../slideLayouts/slideLayout213.xml"/><Relationship Id="rId32" Type="http://schemas.openxmlformats.org/officeDocument/2006/relationships/slideLayout" Target="../slideLayouts/slideLayout212.xml"/><Relationship Id="rId31" Type="http://schemas.openxmlformats.org/officeDocument/2006/relationships/slideLayout" Target="../slideLayouts/slideLayout211.xml"/><Relationship Id="rId30" Type="http://schemas.openxmlformats.org/officeDocument/2006/relationships/slideLayout" Target="../slideLayouts/slideLayout210.xml"/><Relationship Id="rId3" Type="http://schemas.openxmlformats.org/officeDocument/2006/relationships/slideLayout" Target="../slideLayouts/slideLayout183.xml"/><Relationship Id="rId29" Type="http://schemas.openxmlformats.org/officeDocument/2006/relationships/slideLayout" Target="../slideLayouts/slideLayout209.xml"/><Relationship Id="rId28" Type="http://schemas.openxmlformats.org/officeDocument/2006/relationships/slideLayout" Target="../slideLayouts/slideLayout208.xml"/><Relationship Id="rId27" Type="http://schemas.openxmlformats.org/officeDocument/2006/relationships/slideLayout" Target="../slideLayouts/slideLayout207.xml"/><Relationship Id="rId26" Type="http://schemas.openxmlformats.org/officeDocument/2006/relationships/slideLayout" Target="../slideLayouts/slideLayout206.xml"/><Relationship Id="rId25" Type="http://schemas.openxmlformats.org/officeDocument/2006/relationships/slideLayout" Target="../slideLayouts/slideLayout205.xml"/><Relationship Id="rId24" Type="http://schemas.openxmlformats.org/officeDocument/2006/relationships/slideLayout" Target="../slideLayouts/slideLayout204.xml"/><Relationship Id="rId23" Type="http://schemas.openxmlformats.org/officeDocument/2006/relationships/slideLayout" Target="../slideLayouts/slideLayout203.xml"/><Relationship Id="rId22" Type="http://schemas.openxmlformats.org/officeDocument/2006/relationships/slideLayout" Target="../slideLayouts/slideLayout202.xml"/><Relationship Id="rId21" Type="http://schemas.openxmlformats.org/officeDocument/2006/relationships/slideLayout" Target="../slideLayouts/slideLayout201.xml"/><Relationship Id="rId20" Type="http://schemas.openxmlformats.org/officeDocument/2006/relationships/slideLayout" Target="../slideLayouts/slideLayout200.xml"/><Relationship Id="rId2" Type="http://schemas.openxmlformats.org/officeDocument/2006/relationships/slideLayout" Target="../slideLayouts/slideLayout182.xml"/><Relationship Id="rId19" Type="http://schemas.openxmlformats.org/officeDocument/2006/relationships/slideLayout" Target="../slideLayouts/slideLayout199.xml"/><Relationship Id="rId18" Type="http://schemas.openxmlformats.org/officeDocument/2006/relationships/slideLayout" Target="../slideLayouts/slideLayout198.xml"/><Relationship Id="rId17" Type="http://schemas.openxmlformats.org/officeDocument/2006/relationships/slideLayout" Target="../slideLayouts/slideLayout197.xml"/><Relationship Id="rId16" Type="http://schemas.openxmlformats.org/officeDocument/2006/relationships/slideLayout" Target="../slideLayouts/slideLayout196.xml"/><Relationship Id="rId15" Type="http://schemas.openxmlformats.org/officeDocument/2006/relationships/slideLayout" Target="../slideLayouts/slideLayout195.xml"/><Relationship Id="rId14" Type="http://schemas.openxmlformats.org/officeDocument/2006/relationships/slideLayout" Target="../slideLayouts/slideLayout194.xml"/><Relationship Id="rId13" Type="http://schemas.openxmlformats.org/officeDocument/2006/relationships/slideLayout" Target="../slideLayouts/slideLayout193.xml"/><Relationship Id="rId12" Type="http://schemas.openxmlformats.org/officeDocument/2006/relationships/slideLayout" Target="../slideLayouts/slideLayout192.xml"/><Relationship Id="rId11" Type="http://schemas.openxmlformats.org/officeDocument/2006/relationships/slideLayout" Target="../slideLayouts/slideLayout191.xml"/><Relationship Id="rId10" Type="http://schemas.openxmlformats.org/officeDocument/2006/relationships/slideLayout" Target="../slideLayouts/slideLayout190.xml"/><Relationship Id="rId1" Type="http://schemas.openxmlformats.org/officeDocument/2006/relationships/slideLayout" Target="../slideLayouts/slideLayout181.xml"/></Relationships>
</file>

<file path=ppt/slideMasters/_rels/slideMaster8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23.xml"/><Relationship Id="rId8" Type="http://schemas.openxmlformats.org/officeDocument/2006/relationships/slideLayout" Target="../slideLayouts/slideLayout222.xml"/><Relationship Id="rId7" Type="http://schemas.openxmlformats.org/officeDocument/2006/relationships/slideLayout" Target="../slideLayouts/slideLayout221.xml"/><Relationship Id="rId6" Type="http://schemas.openxmlformats.org/officeDocument/2006/relationships/slideLayout" Target="../slideLayouts/slideLayout220.xml"/><Relationship Id="rId5" Type="http://schemas.openxmlformats.org/officeDocument/2006/relationships/slideLayout" Target="../slideLayouts/slideLayout219.xml"/><Relationship Id="rId4" Type="http://schemas.openxmlformats.org/officeDocument/2006/relationships/slideLayout" Target="../slideLayouts/slideLayout218.xml"/><Relationship Id="rId38" Type="http://schemas.openxmlformats.org/officeDocument/2006/relationships/theme" Target="../theme/theme8.xml"/><Relationship Id="rId37" Type="http://schemas.openxmlformats.org/officeDocument/2006/relationships/image" Target="../media/image4.png"/><Relationship Id="rId36" Type="http://schemas.openxmlformats.org/officeDocument/2006/relationships/image" Target="../media/image3.png"/><Relationship Id="rId35" Type="http://schemas.openxmlformats.org/officeDocument/2006/relationships/image" Target="../media/image2.png"/><Relationship Id="rId34" Type="http://schemas.openxmlformats.org/officeDocument/2006/relationships/slideLayout" Target="../slideLayouts/slideLayout248.xml"/><Relationship Id="rId33" Type="http://schemas.openxmlformats.org/officeDocument/2006/relationships/slideLayout" Target="../slideLayouts/slideLayout247.xml"/><Relationship Id="rId32" Type="http://schemas.openxmlformats.org/officeDocument/2006/relationships/slideLayout" Target="../slideLayouts/slideLayout246.xml"/><Relationship Id="rId31" Type="http://schemas.openxmlformats.org/officeDocument/2006/relationships/slideLayout" Target="../slideLayouts/slideLayout245.xml"/><Relationship Id="rId30" Type="http://schemas.openxmlformats.org/officeDocument/2006/relationships/slideLayout" Target="../slideLayouts/slideLayout244.xml"/><Relationship Id="rId3" Type="http://schemas.openxmlformats.org/officeDocument/2006/relationships/slideLayout" Target="../slideLayouts/slideLayout217.xml"/><Relationship Id="rId29" Type="http://schemas.openxmlformats.org/officeDocument/2006/relationships/slideLayout" Target="../slideLayouts/slideLayout243.xml"/><Relationship Id="rId28" Type="http://schemas.openxmlformats.org/officeDocument/2006/relationships/slideLayout" Target="../slideLayouts/slideLayout242.xml"/><Relationship Id="rId27" Type="http://schemas.openxmlformats.org/officeDocument/2006/relationships/slideLayout" Target="../slideLayouts/slideLayout241.xml"/><Relationship Id="rId26" Type="http://schemas.openxmlformats.org/officeDocument/2006/relationships/slideLayout" Target="../slideLayouts/slideLayout240.xml"/><Relationship Id="rId25" Type="http://schemas.openxmlformats.org/officeDocument/2006/relationships/slideLayout" Target="../slideLayouts/slideLayout239.xml"/><Relationship Id="rId24" Type="http://schemas.openxmlformats.org/officeDocument/2006/relationships/slideLayout" Target="../slideLayouts/slideLayout238.xml"/><Relationship Id="rId23" Type="http://schemas.openxmlformats.org/officeDocument/2006/relationships/slideLayout" Target="../slideLayouts/slideLayout237.xml"/><Relationship Id="rId22" Type="http://schemas.openxmlformats.org/officeDocument/2006/relationships/slideLayout" Target="../slideLayouts/slideLayout236.xml"/><Relationship Id="rId21" Type="http://schemas.openxmlformats.org/officeDocument/2006/relationships/slideLayout" Target="../slideLayouts/slideLayout235.xml"/><Relationship Id="rId20" Type="http://schemas.openxmlformats.org/officeDocument/2006/relationships/slideLayout" Target="../slideLayouts/slideLayout234.xml"/><Relationship Id="rId2" Type="http://schemas.openxmlformats.org/officeDocument/2006/relationships/slideLayout" Target="../slideLayouts/slideLayout216.xml"/><Relationship Id="rId19" Type="http://schemas.openxmlformats.org/officeDocument/2006/relationships/slideLayout" Target="../slideLayouts/slideLayout233.xml"/><Relationship Id="rId18" Type="http://schemas.openxmlformats.org/officeDocument/2006/relationships/slideLayout" Target="../slideLayouts/slideLayout232.xml"/><Relationship Id="rId17" Type="http://schemas.openxmlformats.org/officeDocument/2006/relationships/slideLayout" Target="../slideLayouts/slideLayout231.xml"/><Relationship Id="rId16" Type="http://schemas.openxmlformats.org/officeDocument/2006/relationships/slideLayout" Target="../slideLayouts/slideLayout230.xml"/><Relationship Id="rId15" Type="http://schemas.openxmlformats.org/officeDocument/2006/relationships/slideLayout" Target="../slideLayouts/slideLayout229.xml"/><Relationship Id="rId14" Type="http://schemas.openxmlformats.org/officeDocument/2006/relationships/slideLayout" Target="../slideLayouts/slideLayout228.xml"/><Relationship Id="rId13" Type="http://schemas.openxmlformats.org/officeDocument/2006/relationships/slideLayout" Target="../slideLayouts/slideLayout227.xml"/><Relationship Id="rId12" Type="http://schemas.openxmlformats.org/officeDocument/2006/relationships/slideLayout" Target="../slideLayouts/slideLayout226.xml"/><Relationship Id="rId11" Type="http://schemas.openxmlformats.org/officeDocument/2006/relationships/slideLayout" Target="../slideLayouts/slideLayout225.xml"/><Relationship Id="rId10" Type="http://schemas.openxmlformats.org/officeDocument/2006/relationships/slideLayout" Target="../slideLayouts/slideLayout224.xml"/><Relationship Id="rId1" Type="http://schemas.openxmlformats.org/officeDocument/2006/relationships/slideLayout" Target="../slideLayouts/slideLayout21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任意多边形 12"/>
          <p:cNvSpPr/>
          <p:nvPr/>
        </p:nvSpPr>
        <p:spPr bwMode="auto">
          <a:xfrm>
            <a:off x="500063" y="5945188"/>
            <a:ext cx="4940300" cy="9207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ea typeface="宋体" panose="02010600030101010101" pitchFamily="2" charset="-122"/>
            </a:endParaRPr>
          </a:p>
        </p:txBody>
      </p:sp>
      <p:sp>
        <p:nvSpPr>
          <p:cNvPr id="12" name="任意多边形 11"/>
          <p:cNvSpPr/>
          <p:nvPr/>
        </p:nvSpPr>
        <p:spPr bwMode="auto">
          <a:xfrm>
            <a:off x="485775" y="5938838"/>
            <a:ext cx="3690938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ea typeface="宋体" panose="02010600030101010101" pitchFamily="2" charset="-122"/>
            </a:endParaRPr>
          </a:p>
        </p:txBody>
      </p:sp>
      <p:sp>
        <p:nvSpPr>
          <p:cNvPr id="14" name="直角三角形 13"/>
          <p:cNvSpPr/>
          <p:nvPr/>
        </p:nvSpPr>
        <p:spPr bwMode="auto">
          <a:xfrm>
            <a:off x="-6042" y="5791253"/>
            <a:ext cx="3402288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cxnSp>
        <p:nvCxnSpPr>
          <p:cNvPr id="15" name="直接连接符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标题占位符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1033" name="文本占位符 29"/>
          <p:cNvSpPr>
            <a:spLocks noGrp="1"/>
          </p:cNvSpPr>
          <p:nvPr>
            <p:ph type="body"/>
          </p:nvPr>
        </p:nvSpPr>
        <p:spPr bwMode="auto">
          <a:xfrm>
            <a:off x="457200" y="1481138"/>
            <a:ext cx="8229600" cy="4525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altLang="zh-CN" smtClean="0"/>
          </a:p>
        </p:txBody>
      </p:sp>
      <p:sp>
        <p:nvSpPr>
          <p:cNvPr id="22" name="页脚占位符 21"/>
          <p:cNvSpPr>
            <a:spLocks noGrp="1"/>
          </p:cNvSpPr>
          <p:nvPr>
            <p:ph type="ftr" sz="quarter" idx="3"/>
          </p:nvPr>
        </p:nvSpPr>
        <p:spPr>
          <a:xfrm>
            <a:off x="4379913" y="6408738"/>
            <a:ext cx="2351087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4"/>
          </p:nvPr>
        </p:nvSpPr>
        <p:spPr>
          <a:xfrm>
            <a:off x="8647113" y="6408738"/>
            <a:ext cx="366712" cy="365125"/>
          </a:xfrm>
          <a:prstGeom prst="rect">
            <a:avLst/>
          </a:prstGeom>
        </p:spPr>
        <p:txBody>
          <a:bodyPr vert="horz" anchor="b"/>
          <a:lstStyle>
            <a:lvl1pPr algn="r">
              <a:buFont typeface="Arial" panose="020B0604020202020204" pitchFamily="34" charset="0"/>
              <a:buNone/>
              <a:defRPr sz="1000" noProof="1"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CC69AA70-39AC-45C1-A213-5E6876306C37}" type="slidenum">
              <a:rPr lang="en-US" altLang="zh-CN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anose="020B0602030504020204" pitchFamily="34" charset="0"/>
          <a:ea typeface="黑体" panose="02010609060101010101" pitchFamily="49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anose="020B0602030504020204" pitchFamily="34" charset="0"/>
          <a:ea typeface="黑体" panose="02010609060101010101" pitchFamily="49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anose="020B0602030504020204" pitchFamily="34" charset="0"/>
          <a:ea typeface="黑体" panose="02010609060101010101" pitchFamily="49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anose="020B0602030504020204" pitchFamily="34" charset="0"/>
          <a:ea typeface="黑体" panose="02010609060101010101" pitchFamily="49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anose="020B0602030504020204" pitchFamily="34" charset="0"/>
          <a:ea typeface="黑体" panose="02010609060101010101" pitchFamily="49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anose="020B0602030504020204" pitchFamily="34" charset="0"/>
          <a:ea typeface="黑体" panose="02010609060101010101" pitchFamily="49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anose="020B0602030504020204" pitchFamily="34" charset="0"/>
          <a:ea typeface="黑体" panose="02010609060101010101" pitchFamily="49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anose="020B0602030504020204" pitchFamily="34" charset="0"/>
          <a:ea typeface="黑体" panose="02010609060101010101" pitchFamily="49" charset="-122"/>
        </a:defRPr>
      </a:lvl9pPr>
    </p:titleStyle>
    <p:bodyStyle>
      <a:lvl1pPr marL="365125" indent="-255905" algn="l" rtl="0" eaLnBrk="0" fontAlgn="base" hangingPunct="0">
        <a:spcBef>
          <a:spcPts val="400"/>
        </a:spcBef>
        <a:spcAft>
          <a:spcPct val="0"/>
        </a:spcAft>
        <a:buClr>
          <a:schemeClr val="accent1"/>
        </a:buClr>
        <a:buSzPct val="68000"/>
        <a:buFont typeface="Wingdings 3" panose="05040102010807070707" pitchFamily="18" charset="2"/>
        <a:buChar char=""/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030" indent="-228600" algn="l" rtl="0" eaLnBrk="0" fontAlgn="base" hangingPunct="0">
        <a:spcBef>
          <a:spcPts val="325"/>
        </a:spcBef>
        <a:spcAft>
          <a:spcPct val="0"/>
        </a:spcAft>
        <a:buClr>
          <a:schemeClr val="accent1"/>
        </a:buClr>
        <a:buFont typeface="Verdana" panose="020B0604030504040204" pitchFamily="34" charset="0"/>
        <a:buChar char="◦"/>
        <a:defRPr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155" indent="-228600" algn="l" rtl="0" eaLnBrk="0" fontAlgn="base" hangingPunct="0">
        <a:spcBef>
          <a:spcPts val="350"/>
        </a:spcBef>
        <a:spcAft>
          <a:spcPct val="0"/>
        </a:spcAft>
        <a:buClr>
          <a:schemeClr val="accent2"/>
        </a:buClr>
        <a:buSzPct val="100000"/>
        <a:buFont typeface="Wingdings 2" panose="05020102010507070707" pitchFamily="18" charset="2"/>
        <a:buChar char="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0" fontAlgn="base" hangingPunct="0">
        <a:spcBef>
          <a:spcPts val="350"/>
        </a:spcBef>
        <a:spcAft>
          <a:spcPct val="0"/>
        </a:spcAft>
        <a:buClr>
          <a:schemeClr val="accent2"/>
        </a:buClr>
        <a:buFont typeface="Wingdings 2" panose="05020102010507070707" pitchFamily="18" charset="2"/>
        <a:buChar char="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0" fontAlgn="base" hangingPunct="0">
        <a:spcBef>
          <a:spcPts val="350"/>
        </a:spcBef>
        <a:spcAft>
          <a:spcPct val="0"/>
        </a:spcAft>
        <a:buClr>
          <a:schemeClr val="accent2"/>
        </a:buClr>
        <a:buFont typeface="Wingdings 2" panose="05020102010507070707" pitchFamily="18" charset="2"/>
        <a:buChar char="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 panose="05020102010507070707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 panose="05020102010507070707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 panose="05020102010507070707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 panose="05020102010507070707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6789738"/>
            <a:ext cx="9144000" cy="68262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buFont typeface="Arial" panose="020B0604020202020204" pitchFamily="34" charset="0"/>
              <a:buNone/>
              <a:defRPr/>
            </a:pPr>
            <a:endParaRPr kumimoji="1" lang="zh-CN" altLang="en-US" noProof="1"/>
          </a:p>
        </p:txBody>
      </p:sp>
      <p:pic>
        <p:nvPicPr>
          <p:cNvPr id="14339" name="图片 4"/>
          <p:cNvPicPr>
            <a:picLocks noChangeAspect="1"/>
          </p:cNvPicPr>
          <p:nvPr userDrawn="1"/>
        </p:nvPicPr>
        <p:blipFill>
          <a:blip r:embed="rId35"/>
          <a:srcRect/>
          <a:stretch>
            <a:fillRect/>
          </a:stretch>
        </p:blipFill>
        <p:spPr bwMode="auto">
          <a:xfrm rot="3239541">
            <a:off x="8189913" y="5945187"/>
            <a:ext cx="933450" cy="695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0" name="图片 5"/>
          <p:cNvPicPr>
            <a:picLocks noChangeAspect="1"/>
          </p:cNvPicPr>
          <p:nvPr userDrawn="1"/>
        </p:nvPicPr>
        <p:blipFill>
          <a:blip r:embed="rId36"/>
          <a:srcRect/>
          <a:stretch>
            <a:fillRect/>
          </a:stretch>
        </p:blipFill>
        <p:spPr bwMode="auto">
          <a:xfrm>
            <a:off x="41275" y="5689600"/>
            <a:ext cx="498475" cy="111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4341" name="组合 5"/>
          <p:cNvGrpSpPr/>
          <p:nvPr userDrawn="1"/>
        </p:nvGrpSpPr>
        <p:grpSpPr bwMode="auto">
          <a:xfrm>
            <a:off x="5724525" y="74613"/>
            <a:ext cx="3348038" cy="752475"/>
            <a:chOff x="5724087" y="55245"/>
            <a:chExt cx="3348793" cy="565785"/>
          </a:xfrm>
        </p:grpSpPr>
        <p:sp>
          <p:nvSpPr>
            <p:cNvPr id="2054" name="矩形 6"/>
            <p:cNvSpPr/>
            <p:nvPr userDrawn="1"/>
          </p:nvSpPr>
          <p:spPr>
            <a:xfrm>
              <a:off x="5724087" y="69569"/>
              <a:ext cx="2041985" cy="37480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68580" tIns="34290" rIns="68580" bIns="34290">
              <a:spAutoFit/>
            </a:bodyPr>
            <a:lstStyle/>
            <a:p>
              <a:pPr>
                <a:buFont typeface="Arial" panose="020B0604020202020204" pitchFamily="34" charset="0"/>
                <a:buNone/>
                <a:defRPr/>
              </a:pPr>
              <a:r>
                <a:rPr lang="en-US" altLang="zh-CN" sz="2800">
                  <a:solidFill>
                    <a:srgbClr val="A1111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22 </a:t>
              </a:r>
              <a:r>
                <a:rPr lang="zh-CN" altLang="en-US" dirty="0">
                  <a:solidFill>
                    <a:srgbClr val="A1111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寓言四则</a:t>
              </a:r>
              <a:r>
                <a:rPr lang="en-US" altLang="zh-CN">
                  <a:solidFill>
                    <a:srgbClr val="A1111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/</a:t>
              </a:r>
              <a:endParaRPr lang="en-US" altLang="zh-CN">
                <a:solidFill>
                  <a:srgbClr val="A11111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pic>
          <p:nvPicPr>
            <p:cNvPr id="14343" name="图片 3"/>
            <p:cNvPicPr>
              <a:picLocks noChangeAspect="1"/>
            </p:cNvPicPr>
            <p:nvPr userDrawn="1"/>
          </p:nvPicPr>
          <p:blipFill>
            <a:blip r:embed="rId37"/>
            <a:srcRect/>
            <a:stretch>
              <a:fillRect/>
            </a:stretch>
          </p:blipFill>
          <p:spPr bwMode="auto">
            <a:xfrm>
              <a:off x="7637145" y="55245"/>
              <a:ext cx="1435735" cy="56578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  <p:sldLayoutId id="2147483674" r:id="rId13"/>
    <p:sldLayoutId id="2147483675" r:id="rId14"/>
    <p:sldLayoutId id="2147483676" r:id="rId15"/>
    <p:sldLayoutId id="2147483677" r:id="rId16"/>
    <p:sldLayoutId id="2147483678" r:id="rId17"/>
    <p:sldLayoutId id="2147483679" r:id="rId18"/>
    <p:sldLayoutId id="2147483680" r:id="rId19"/>
    <p:sldLayoutId id="2147483681" r:id="rId20"/>
    <p:sldLayoutId id="2147483682" r:id="rId21"/>
    <p:sldLayoutId id="2147483683" r:id="rId22"/>
    <p:sldLayoutId id="2147483684" r:id="rId23"/>
    <p:sldLayoutId id="2147483685" r:id="rId24"/>
    <p:sldLayoutId id="2147483686" r:id="rId25"/>
    <p:sldLayoutId id="2147483687" r:id="rId26"/>
    <p:sldLayoutId id="2147483688" r:id="rId27"/>
    <p:sldLayoutId id="2147483689" r:id="rId28"/>
    <p:sldLayoutId id="2147483690" r:id="rId29"/>
    <p:sldLayoutId id="2147483691" r:id="rId30"/>
    <p:sldLayoutId id="2147483692" r:id="rId31"/>
    <p:sldLayoutId id="2147483693" r:id="rId32"/>
    <p:sldLayoutId id="2147483694" r:id="rId33"/>
    <p:sldLayoutId id="2147483695" r:id="rId34"/>
  </p:sldLayoutIdLst>
  <p:transition spd="slow">
    <p:random/>
  </p:transition>
  <p:hf sldNum="0" hdr="0" ftr="0" dt="0"/>
  <p:txStyles>
    <p:titleStyle>
      <a:lvl1pPr algn="ctr" defTabSz="685800" rtl="0" eaLnBrk="0" fontAlgn="base" hangingPunct="0"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2pPr>
      <a:lvl3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3pPr>
      <a:lvl4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4pPr>
      <a:lvl5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5pPr>
      <a:lvl6pPr marL="4572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6pPr>
      <a:lvl7pPr marL="9144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7pPr>
      <a:lvl8pPr marL="13716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8pPr>
      <a:lvl9pPr marL="18288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9pPr>
    </p:titleStyle>
    <p:bodyStyle>
      <a:lvl1pPr marL="257175" indent="-257175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6789738"/>
            <a:ext cx="9144000" cy="68262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buFont typeface="Arial" panose="020B0604020202020204" pitchFamily="34" charset="0"/>
              <a:buNone/>
              <a:defRPr/>
            </a:pPr>
            <a:endParaRPr kumimoji="1" lang="zh-CN" altLang="en-US" noProof="1"/>
          </a:p>
        </p:txBody>
      </p:sp>
      <p:pic>
        <p:nvPicPr>
          <p:cNvPr id="50179" name="图片 4"/>
          <p:cNvPicPr>
            <a:picLocks noChangeAspect="1"/>
          </p:cNvPicPr>
          <p:nvPr userDrawn="1"/>
        </p:nvPicPr>
        <p:blipFill>
          <a:blip r:embed="rId34"/>
          <a:srcRect/>
          <a:stretch>
            <a:fillRect/>
          </a:stretch>
        </p:blipFill>
        <p:spPr bwMode="auto">
          <a:xfrm rot="3239541">
            <a:off x="8189913" y="5945187"/>
            <a:ext cx="933450" cy="695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0180" name="图片 5"/>
          <p:cNvPicPr>
            <a:picLocks noChangeAspect="1"/>
          </p:cNvPicPr>
          <p:nvPr userDrawn="1"/>
        </p:nvPicPr>
        <p:blipFill>
          <a:blip r:embed="rId35"/>
          <a:srcRect/>
          <a:stretch>
            <a:fillRect/>
          </a:stretch>
        </p:blipFill>
        <p:spPr bwMode="auto">
          <a:xfrm>
            <a:off x="41275" y="5689600"/>
            <a:ext cx="498475" cy="111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50181" name="组合 5"/>
          <p:cNvGrpSpPr/>
          <p:nvPr userDrawn="1"/>
        </p:nvGrpSpPr>
        <p:grpSpPr bwMode="auto">
          <a:xfrm>
            <a:off x="5724525" y="74613"/>
            <a:ext cx="3348038" cy="752475"/>
            <a:chOff x="5724087" y="55245"/>
            <a:chExt cx="3348793" cy="565785"/>
          </a:xfrm>
        </p:grpSpPr>
        <p:sp>
          <p:nvSpPr>
            <p:cNvPr id="3078" name="矩形 6"/>
            <p:cNvSpPr/>
            <p:nvPr userDrawn="1"/>
          </p:nvSpPr>
          <p:spPr>
            <a:xfrm>
              <a:off x="5724087" y="69569"/>
              <a:ext cx="2041985" cy="37480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68580" tIns="34290" rIns="68580" bIns="34290">
              <a:spAutoFit/>
            </a:bodyPr>
            <a:lstStyle/>
            <a:p>
              <a:pPr>
                <a:buFont typeface="Arial" panose="020B0604020202020204" pitchFamily="34" charset="0"/>
                <a:buNone/>
                <a:defRPr/>
              </a:pPr>
              <a:r>
                <a:rPr lang="en-US" altLang="zh-CN" sz="2800">
                  <a:solidFill>
                    <a:srgbClr val="A1111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22 </a:t>
              </a:r>
              <a:r>
                <a:rPr lang="zh-CN" altLang="en-US" dirty="0">
                  <a:solidFill>
                    <a:srgbClr val="A1111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寓言四则</a:t>
              </a:r>
              <a:r>
                <a:rPr lang="en-US" altLang="zh-CN">
                  <a:solidFill>
                    <a:srgbClr val="A1111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/</a:t>
              </a:r>
              <a:endParaRPr lang="en-US" altLang="zh-CN">
                <a:solidFill>
                  <a:srgbClr val="A11111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pic>
          <p:nvPicPr>
            <p:cNvPr id="50183" name="图片 3"/>
            <p:cNvPicPr>
              <a:picLocks noChangeAspect="1"/>
            </p:cNvPicPr>
            <p:nvPr userDrawn="1"/>
          </p:nvPicPr>
          <p:blipFill>
            <a:blip r:embed="rId36"/>
            <a:srcRect/>
            <a:stretch>
              <a:fillRect/>
            </a:stretch>
          </p:blipFill>
          <p:spPr bwMode="auto">
            <a:xfrm>
              <a:off x="7637145" y="55245"/>
              <a:ext cx="1435735" cy="56578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  <p:sldLayoutId id="2147483708" r:id="rId12"/>
    <p:sldLayoutId id="2147483709" r:id="rId13"/>
    <p:sldLayoutId id="2147483710" r:id="rId14"/>
    <p:sldLayoutId id="2147483711" r:id="rId15"/>
    <p:sldLayoutId id="2147483712" r:id="rId16"/>
    <p:sldLayoutId id="2147483713" r:id="rId17"/>
    <p:sldLayoutId id="2147483714" r:id="rId18"/>
    <p:sldLayoutId id="2147483715" r:id="rId19"/>
    <p:sldLayoutId id="2147483716" r:id="rId20"/>
    <p:sldLayoutId id="2147483717" r:id="rId21"/>
    <p:sldLayoutId id="2147483718" r:id="rId22"/>
    <p:sldLayoutId id="2147483719" r:id="rId23"/>
    <p:sldLayoutId id="2147483720" r:id="rId24"/>
    <p:sldLayoutId id="2147483721" r:id="rId25"/>
    <p:sldLayoutId id="2147483722" r:id="rId26"/>
    <p:sldLayoutId id="2147483723" r:id="rId27"/>
    <p:sldLayoutId id="2147483724" r:id="rId28"/>
    <p:sldLayoutId id="2147483725" r:id="rId29"/>
    <p:sldLayoutId id="2147483726" r:id="rId30"/>
    <p:sldLayoutId id="2147483727" r:id="rId31"/>
    <p:sldLayoutId id="2147483728" r:id="rId32"/>
    <p:sldLayoutId id="2147483729" r:id="rId33"/>
  </p:sldLayoutIdLst>
  <p:transition spd="slow">
    <p:random/>
  </p:transition>
  <p:hf sldNum="0" hdr="0" ftr="0" dt="0"/>
  <p:txStyles>
    <p:titleStyle>
      <a:lvl1pPr algn="ctr" defTabSz="685800" rtl="0" eaLnBrk="0" fontAlgn="base" hangingPunct="0"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2pPr>
      <a:lvl3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3pPr>
      <a:lvl4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4pPr>
      <a:lvl5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5pPr>
      <a:lvl6pPr marL="4572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6pPr>
      <a:lvl7pPr marL="9144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7pPr>
      <a:lvl8pPr marL="13716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8pPr>
      <a:lvl9pPr marL="18288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9pPr>
    </p:titleStyle>
    <p:bodyStyle>
      <a:lvl1pPr marL="257175" indent="-257175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6789738"/>
            <a:ext cx="9144000" cy="68262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buFont typeface="Arial" panose="020B0604020202020204" pitchFamily="34" charset="0"/>
              <a:buNone/>
              <a:defRPr/>
            </a:pPr>
            <a:endParaRPr kumimoji="1" lang="zh-CN" altLang="en-US" noProof="1"/>
          </a:p>
        </p:txBody>
      </p:sp>
      <p:pic>
        <p:nvPicPr>
          <p:cNvPr id="84995" name="图片 4"/>
          <p:cNvPicPr>
            <a:picLocks noChangeAspect="1"/>
          </p:cNvPicPr>
          <p:nvPr userDrawn="1"/>
        </p:nvPicPr>
        <p:blipFill>
          <a:blip r:embed="rId34"/>
          <a:srcRect/>
          <a:stretch>
            <a:fillRect/>
          </a:stretch>
        </p:blipFill>
        <p:spPr bwMode="auto">
          <a:xfrm rot="3239541">
            <a:off x="8189913" y="5945187"/>
            <a:ext cx="933450" cy="695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4996" name="图片 5"/>
          <p:cNvPicPr>
            <a:picLocks noChangeAspect="1"/>
          </p:cNvPicPr>
          <p:nvPr userDrawn="1"/>
        </p:nvPicPr>
        <p:blipFill>
          <a:blip r:embed="rId35"/>
          <a:srcRect/>
          <a:stretch>
            <a:fillRect/>
          </a:stretch>
        </p:blipFill>
        <p:spPr bwMode="auto">
          <a:xfrm>
            <a:off x="41275" y="5689600"/>
            <a:ext cx="498475" cy="111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84997" name="组合 5"/>
          <p:cNvGrpSpPr/>
          <p:nvPr userDrawn="1"/>
        </p:nvGrpSpPr>
        <p:grpSpPr bwMode="auto">
          <a:xfrm>
            <a:off x="5724525" y="74613"/>
            <a:ext cx="3348038" cy="752475"/>
            <a:chOff x="5724087" y="55245"/>
            <a:chExt cx="3348793" cy="565785"/>
          </a:xfrm>
        </p:grpSpPr>
        <p:sp>
          <p:nvSpPr>
            <p:cNvPr id="4102" name="矩形 6"/>
            <p:cNvSpPr/>
            <p:nvPr userDrawn="1"/>
          </p:nvSpPr>
          <p:spPr>
            <a:xfrm>
              <a:off x="5724087" y="69569"/>
              <a:ext cx="2041985" cy="37480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68580" tIns="34290" rIns="68580" bIns="34290">
              <a:spAutoFit/>
            </a:bodyPr>
            <a:lstStyle/>
            <a:p>
              <a:pPr>
                <a:buFont typeface="Arial" panose="020B0604020202020204" pitchFamily="34" charset="0"/>
                <a:buNone/>
                <a:defRPr/>
              </a:pPr>
              <a:r>
                <a:rPr lang="en-US" altLang="zh-CN" sz="2800">
                  <a:solidFill>
                    <a:srgbClr val="A1111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22 </a:t>
              </a:r>
              <a:r>
                <a:rPr lang="zh-CN" altLang="en-US" dirty="0">
                  <a:solidFill>
                    <a:srgbClr val="A1111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寓言四则</a:t>
              </a:r>
              <a:r>
                <a:rPr lang="en-US" altLang="zh-CN">
                  <a:solidFill>
                    <a:srgbClr val="A1111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/</a:t>
              </a:r>
              <a:endParaRPr lang="en-US" altLang="zh-CN">
                <a:solidFill>
                  <a:srgbClr val="A11111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pic>
          <p:nvPicPr>
            <p:cNvPr id="84999" name="图片 3"/>
            <p:cNvPicPr>
              <a:picLocks noChangeAspect="1"/>
            </p:cNvPicPr>
            <p:nvPr userDrawn="1"/>
          </p:nvPicPr>
          <p:blipFill>
            <a:blip r:embed="rId36"/>
            <a:srcRect/>
            <a:stretch>
              <a:fillRect/>
            </a:stretch>
          </p:blipFill>
          <p:spPr bwMode="auto">
            <a:xfrm>
              <a:off x="7637145" y="55245"/>
              <a:ext cx="1435735" cy="56578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1" r:id="rId1"/>
    <p:sldLayoutId id="2147483732" r:id="rId2"/>
    <p:sldLayoutId id="2147483733" r:id="rId3"/>
    <p:sldLayoutId id="2147483734" r:id="rId4"/>
    <p:sldLayoutId id="2147483735" r:id="rId5"/>
    <p:sldLayoutId id="2147483736" r:id="rId6"/>
    <p:sldLayoutId id="2147483737" r:id="rId7"/>
    <p:sldLayoutId id="2147483738" r:id="rId8"/>
    <p:sldLayoutId id="2147483739" r:id="rId9"/>
    <p:sldLayoutId id="2147483740" r:id="rId10"/>
    <p:sldLayoutId id="2147483741" r:id="rId11"/>
    <p:sldLayoutId id="2147483742" r:id="rId12"/>
    <p:sldLayoutId id="2147483743" r:id="rId13"/>
    <p:sldLayoutId id="2147483744" r:id="rId14"/>
    <p:sldLayoutId id="2147483745" r:id="rId15"/>
    <p:sldLayoutId id="2147483746" r:id="rId16"/>
    <p:sldLayoutId id="2147483747" r:id="rId17"/>
    <p:sldLayoutId id="2147483748" r:id="rId18"/>
    <p:sldLayoutId id="2147483749" r:id="rId19"/>
    <p:sldLayoutId id="2147483750" r:id="rId20"/>
    <p:sldLayoutId id="2147483751" r:id="rId21"/>
    <p:sldLayoutId id="2147483752" r:id="rId22"/>
    <p:sldLayoutId id="2147483753" r:id="rId23"/>
    <p:sldLayoutId id="2147483754" r:id="rId24"/>
    <p:sldLayoutId id="2147483755" r:id="rId25"/>
    <p:sldLayoutId id="2147483756" r:id="rId26"/>
    <p:sldLayoutId id="2147483757" r:id="rId27"/>
    <p:sldLayoutId id="2147483758" r:id="rId28"/>
    <p:sldLayoutId id="2147483759" r:id="rId29"/>
    <p:sldLayoutId id="2147483760" r:id="rId30"/>
    <p:sldLayoutId id="2147483761" r:id="rId31"/>
    <p:sldLayoutId id="2147483762" r:id="rId32"/>
    <p:sldLayoutId id="2147483763" r:id="rId33"/>
  </p:sldLayoutIdLst>
  <p:transition spd="slow">
    <p:random/>
  </p:transition>
  <p:hf sldNum="0" hdr="0" ftr="0" dt="0"/>
  <p:txStyles>
    <p:titleStyle>
      <a:lvl1pPr algn="ctr" defTabSz="685800" rtl="0" eaLnBrk="0" fontAlgn="base" hangingPunct="0"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2pPr>
      <a:lvl3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3pPr>
      <a:lvl4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4pPr>
      <a:lvl5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5pPr>
      <a:lvl6pPr marL="4572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6pPr>
      <a:lvl7pPr marL="9144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7pPr>
      <a:lvl8pPr marL="13716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8pPr>
      <a:lvl9pPr marL="18288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9pPr>
    </p:titleStyle>
    <p:bodyStyle>
      <a:lvl1pPr marL="257175" indent="-257175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6789738"/>
            <a:ext cx="9144000" cy="68262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buFont typeface="Arial" panose="020B0604020202020204" pitchFamily="34" charset="0"/>
              <a:buNone/>
              <a:defRPr/>
            </a:pPr>
            <a:endParaRPr kumimoji="1" lang="zh-CN" altLang="en-US" noProof="1"/>
          </a:p>
        </p:txBody>
      </p:sp>
      <p:pic>
        <p:nvPicPr>
          <p:cNvPr id="119811" name="图片 4"/>
          <p:cNvPicPr>
            <a:picLocks noChangeAspect="1"/>
          </p:cNvPicPr>
          <p:nvPr userDrawn="1"/>
        </p:nvPicPr>
        <p:blipFill>
          <a:blip r:embed="rId35"/>
          <a:srcRect/>
          <a:stretch>
            <a:fillRect/>
          </a:stretch>
        </p:blipFill>
        <p:spPr bwMode="auto">
          <a:xfrm rot="3239541">
            <a:off x="8189913" y="5945187"/>
            <a:ext cx="933450" cy="695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9812" name="图片 5"/>
          <p:cNvPicPr>
            <a:picLocks noChangeAspect="1"/>
          </p:cNvPicPr>
          <p:nvPr userDrawn="1"/>
        </p:nvPicPr>
        <p:blipFill>
          <a:blip r:embed="rId36"/>
          <a:srcRect/>
          <a:stretch>
            <a:fillRect/>
          </a:stretch>
        </p:blipFill>
        <p:spPr bwMode="auto">
          <a:xfrm>
            <a:off x="41275" y="5689600"/>
            <a:ext cx="498475" cy="111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19813" name="组合 5"/>
          <p:cNvGrpSpPr/>
          <p:nvPr userDrawn="1"/>
        </p:nvGrpSpPr>
        <p:grpSpPr bwMode="auto">
          <a:xfrm>
            <a:off x="5724525" y="74613"/>
            <a:ext cx="3348038" cy="752475"/>
            <a:chOff x="5724087" y="55245"/>
            <a:chExt cx="3348793" cy="565785"/>
          </a:xfrm>
        </p:grpSpPr>
        <p:sp>
          <p:nvSpPr>
            <p:cNvPr id="5126" name="矩形 6"/>
            <p:cNvSpPr/>
            <p:nvPr userDrawn="1"/>
          </p:nvSpPr>
          <p:spPr>
            <a:xfrm>
              <a:off x="5724087" y="69569"/>
              <a:ext cx="2041985" cy="37480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68580" tIns="34290" rIns="68580" bIns="34290">
              <a:spAutoFit/>
            </a:bodyPr>
            <a:lstStyle/>
            <a:p>
              <a:pPr>
                <a:buFont typeface="Arial" panose="020B0604020202020204" pitchFamily="34" charset="0"/>
                <a:buNone/>
                <a:defRPr/>
              </a:pPr>
              <a:r>
                <a:rPr lang="en-US" altLang="zh-CN" sz="2800">
                  <a:solidFill>
                    <a:srgbClr val="A1111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22 </a:t>
              </a:r>
              <a:r>
                <a:rPr lang="zh-CN" altLang="en-US" dirty="0">
                  <a:solidFill>
                    <a:srgbClr val="A1111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寓言四则</a:t>
              </a:r>
              <a:r>
                <a:rPr lang="en-US" altLang="zh-CN">
                  <a:solidFill>
                    <a:srgbClr val="A1111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/</a:t>
              </a:r>
              <a:endParaRPr lang="en-US" altLang="zh-CN">
                <a:solidFill>
                  <a:srgbClr val="A11111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pic>
          <p:nvPicPr>
            <p:cNvPr id="119815" name="图片 3"/>
            <p:cNvPicPr>
              <a:picLocks noChangeAspect="1"/>
            </p:cNvPicPr>
            <p:nvPr userDrawn="1"/>
          </p:nvPicPr>
          <p:blipFill>
            <a:blip r:embed="rId37"/>
            <a:srcRect/>
            <a:stretch>
              <a:fillRect/>
            </a:stretch>
          </p:blipFill>
          <p:spPr bwMode="auto">
            <a:xfrm>
              <a:off x="7637145" y="55245"/>
              <a:ext cx="1435735" cy="56578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5" r:id="rId1"/>
    <p:sldLayoutId id="2147483766" r:id="rId2"/>
    <p:sldLayoutId id="2147483767" r:id="rId3"/>
    <p:sldLayoutId id="2147483768" r:id="rId4"/>
    <p:sldLayoutId id="2147483769" r:id="rId5"/>
    <p:sldLayoutId id="2147483770" r:id="rId6"/>
    <p:sldLayoutId id="2147483771" r:id="rId7"/>
    <p:sldLayoutId id="2147483772" r:id="rId8"/>
    <p:sldLayoutId id="2147483773" r:id="rId9"/>
    <p:sldLayoutId id="2147483774" r:id="rId10"/>
    <p:sldLayoutId id="2147483775" r:id="rId11"/>
    <p:sldLayoutId id="2147483776" r:id="rId12"/>
    <p:sldLayoutId id="2147483777" r:id="rId13"/>
    <p:sldLayoutId id="2147483778" r:id="rId14"/>
    <p:sldLayoutId id="2147483779" r:id="rId15"/>
    <p:sldLayoutId id="2147483780" r:id="rId16"/>
    <p:sldLayoutId id="2147483781" r:id="rId17"/>
    <p:sldLayoutId id="2147483782" r:id="rId18"/>
    <p:sldLayoutId id="2147483783" r:id="rId19"/>
    <p:sldLayoutId id="2147483784" r:id="rId20"/>
    <p:sldLayoutId id="2147483785" r:id="rId21"/>
    <p:sldLayoutId id="2147483786" r:id="rId22"/>
    <p:sldLayoutId id="2147483787" r:id="rId23"/>
    <p:sldLayoutId id="2147483788" r:id="rId24"/>
    <p:sldLayoutId id="2147483789" r:id="rId25"/>
    <p:sldLayoutId id="2147483790" r:id="rId26"/>
    <p:sldLayoutId id="2147483791" r:id="rId27"/>
    <p:sldLayoutId id="2147483792" r:id="rId28"/>
    <p:sldLayoutId id="2147483793" r:id="rId29"/>
    <p:sldLayoutId id="2147483794" r:id="rId30"/>
    <p:sldLayoutId id="2147483795" r:id="rId31"/>
    <p:sldLayoutId id="2147483796" r:id="rId32"/>
    <p:sldLayoutId id="2147483797" r:id="rId33"/>
    <p:sldLayoutId id="2147483798" r:id="rId34"/>
  </p:sldLayoutIdLst>
  <p:transition spd="slow">
    <p:random/>
  </p:transition>
  <p:hf sldNum="0" hdr="0" ftr="0" dt="0"/>
  <p:txStyles>
    <p:titleStyle>
      <a:lvl1pPr algn="ctr" defTabSz="685800" rtl="0" eaLnBrk="0" fontAlgn="base" hangingPunct="0"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2pPr>
      <a:lvl3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3pPr>
      <a:lvl4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4pPr>
      <a:lvl5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5pPr>
      <a:lvl6pPr marL="4572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6pPr>
      <a:lvl7pPr marL="9144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7pPr>
      <a:lvl8pPr marL="13716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8pPr>
      <a:lvl9pPr marL="18288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9pPr>
    </p:titleStyle>
    <p:bodyStyle>
      <a:lvl1pPr marL="257175" indent="-257175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6789738"/>
            <a:ext cx="9144000" cy="68262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buFont typeface="Arial" panose="020B0604020202020204" pitchFamily="34" charset="0"/>
              <a:buNone/>
              <a:defRPr/>
            </a:pPr>
            <a:endParaRPr kumimoji="1" lang="zh-CN" altLang="en-US" noProof="1"/>
          </a:p>
        </p:txBody>
      </p:sp>
      <p:pic>
        <p:nvPicPr>
          <p:cNvPr id="155651" name="图片 4"/>
          <p:cNvPicPr>
            <a:picLocks noChangeAspect="1"/>
          </p:cNvPicPr>
          <p:nvPr userDrawn="1"/>
        </p:nvPicPr>
        <p:blipFill>
          <a:blip r:embed="rId35"/>
          <a:srcRect/>
          <a:stretch>
            <a:fillRect/>
          </a:stretch>
        </p:blipFill>
        <p:spPr bwMode="auto">
          <a:xfrm rot="3239541">
            <a:off x="8189913" y="5945187"/>
            <a:ext cx="933450" cy="695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5652" name="图片 5"/>
          <p:cNvPicPr>
            <a:picLocks noChangeAspect="1"/>
          </p:cNvPicPr>
          <p:nvPr userDrawn="1"/>
        </p:nvPicPr>
        <p:blipFill>
          <a:blip r:embed="rId36"/>
          <a:srcRect/>
          <a:stretch>
            <a:fillRect/>
          </a:stretch>
        </p:blipFill>
        <p:spPr bwMode="auto">
          <a:xfrm>
            <a:off x="41275" y="5689600"/>
            <a:ext cx="498475" cy="111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55653" name="组合 5"/>
          <p:cNvGrpSpPr/>
          <p:nvPr userDrawn="1"/>
        </p:nvGrpSpPr>
        <p:grpSpPr bwMode="auto">
          <a:xfrm>
            <a:off x="5724525" y="74613"/>
            <a:ext cx="3348038" cy="752475"/>
            <a:chOff x="5724087" y="55245"/>
            <a:chExt cx="3348793" cy="565785"/>
          </a:xfrm>
        </p:grpSpPr>
        <p:sp>
          <p:nvSpPr>
            <p:cNvPr id="6150" name="矩形 6"/>
            <p:cNvSpPr/>
            <p:nvPr userDrawn="1"/>
          </p:nvSpPr>
          <p:spPr>
            <a:xfrm>
              <a:off x="5724087" y="69569"/>
              <a:ext cx="2041985" cy="37480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68580" tIns="34290" rIns="68580" bIns="34290">
              <a:spAutoFit/>
            </a:bodyPr>
            <a:lstStyle/>
            <a:p>
              <a:pPr>
                <a:buFont typeface="Arial" panose="020B0604020202020204" pitchFamily="34" charset="0"/>
                <a:buNone/>
                <a:defRPr/>
              </a:pPr>
              <a:r>
                <a:rPr lang="en-US" altLang="zh-CN" sz="2800">
                  <a:solidFill>
                    <a:srgbClr val="A1111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22 </a:t>
              </a:r>
              <a:r>
                <a:rPr lang="zh-CN" altLang="en-US" dirty="0">
                  <a:solidFill>
                    <a:srgbClr val="A1111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寓言四则</a:t>
              </a:r>
              <a:r>
                <a:rPr lang="en-US" altLang="zh-CN">
                  <a:solidFill>
                    <a:srgbClr val="A1111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/</a:t>
              </a:r>
              <a:endParaRPr lang="en-US" altLang="zh-CN">
                <a:solidFill>
                  <a:srgbClr val="A11111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pic>
          <p:nvPicPr>
            <p:cNvPr id="155655" name="图片 3"/>
            <p:cNvPicPr>
              <a:picLocks noChangeAspect="1"/>
            </p:cNvPicPr>
            <p:nvPr userDrawn="1"/>
          </p:nvPicPr>
          <p:blipFill>
            <a:blip r:embed="rId37"/>
            <a:srcRect/>
            <a:stretch>
              <a:fillRect/>
            </a:stretch>
          </p:blipFill>
          <p:spPr bwMode="auto">
            <a:xfrm>
              <a:off x="7637145" y="55245"/>
              <a:ext cx="1435735" cy="56578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0" r:id="rId1"/>
    <p:sldLayoutId id="2147483801" r:id="rId2"/>
    <p:sldLayoutId id="2147483802" r:id="rId3"/>
    <p:sldLayoutId id="2147483803" r:id="rId4"/>
    <p:sldLayoutId id="2147483804" r:id="rId5"/>
    <p:sldLayoutId id="2147483805" r:id="rId6"/>
    <p:sldLayoutId id="2147483806" r:id="rId7"/>
    <p:sldLayoutId id="2147483807" r:id="rId8"/>
    <p:sldLayoutId id="2147483808" r:id="rId9"/>
    <p:sldLayoutId id="2147483809" r:id="rId10"/>
    <p:sldLayoutId id="2147483810" r:id="rId11"/>
    <p:sldLayoutId id="2147483811" r:id="rId12"/>
    <p:sldLayoutId id="2147483812" r:id="rId13"/>
    <p:sldLayoutId id="2147483813" r:id="rId14"/>
    <p:sldLayoutId id="2147483814" r:id="rId15"/>
    <p:sldLayoutId id="2147483815" r:id="rId16"/>
    <p:sldLayoutId id="2147483816" r:id="rId17"/>
    <p:sldLayoutId id="2147483817" r:id="rId18"/>
    <p:sldLayoutId id="2147483818" r:id="rId19"/>
    <p:sldLayoutId id="2147483819" r:id="rId20"/>
    <p:sldLayoutId id="2147483820" r:id="rId21"/>
    <p:sldLayoutId id="2147483821" r:id="rId22"/>
    <p:sldLayoutId id="2147483822" r:id="rId23"/>
    <p:sldLayoutId id="2147483823" r:id="rId24"/>
    <p:sldLayoutId id="2147483824" r:id="rId25"/>
    <p:sldLayoutId id="2147483825" r:id="rId26"/>
    <p:sldLayoutId id="2147483826" r:id="rId27"/>
    <p:sldLayoutId id="2147483827" r:id="rId28"/>
    <p:sldLayoutId id="2147483828" r:id="rId29"/>
    <p:sldLayoutId id="2147483829" r:id="rId30"/>
    <p:sldLayoutId id="2147483830" r:id="rId31"/>
    <p:sldLayoutId id="2147483831" r:id="rId32"/>
    <p:sldLayoutId id="2147483832" r:id="rId33"/>
    <p:sldLayoutId id="2147483833" r:id="rId34"/>
  </p:sldLayoutIdLst>
  <p:transition spd="slow">
    <p:random/>
  </p:transition>
  <p:hf sldNum="0" hdr="0" ftr="0" dt="0"/>
  <p:txStyles>
    <p:titleStyle>
      <a:lvl1pPr algn="ctr" defTabSz="685800" rtl="0" eaLnBrk="0" fontAlgn="base" hangingPunct="0"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2pPr>
      <a:lvl3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3pPr>
      <a:lvl4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4pPr>
      <a:lvl5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5pPr>
      <a:lvl6pPr marL="4572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6pPr>
      <a:lvl7pPr marL="9144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7pPr>
      <a:lvl8pPr marL="13716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8pPr>
      <a:lvl9pPr marL="18288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9pPr>
    </p:titleStyle>
    <p:bodyStyle>
      <a:lvl1pPr marL="257175" indent="-257175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6789738"/>
            <a:ext cx="9144000" cy="68262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buFont typeface="Arial" panose="020B0604020202020204" pitchFamily="34" charset="0"/>
              <a:buNone/>
              <a:defRPr/>
            </a:pPr>
            <a:endParaRPr kumimoji="1" lang="zh-CN" altLang="en-US" noProof="1"/>
          </a:p>
        </p:txBody>
      </p:sp>
      <p:pic>
        <p:nvPicPr>
          <p:cNvPr id="191491" name="图片 4"/>
          <p:cNvPicPr>
            <a:picLocks noChangeAspect="1"/>
          </p:cNvPicPr>
          <p:nvPr userDrawn="1"/>
        </p:nvPicPr>
        <p:blipFill>
          <a:blip r:embed="rId35"/>
          <a:srcRect/>
          <a:stretch>
            <a:fillRect/>
          </a:stretch>
        </p:blipFill>
        <p:spPr bwMode="auto">
          <a:xfrm rot="3239541">
            <a:off x="8189913" y="5945187"/>
            <a:ext cx="933450" cy="695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1492" name="图片 5"/>
          <p:cNvPicPr>
            <a:picLocks noChangeAspect="1"/>
          </p:cNvPicPr>
          <p:nvPr userDrawn="1"/>
        </p:nvPicPr>
        <p:blipFill>
          <a:blip r:embed="rId36"/>
          <a:srcRect/>
          <a:stretch>
            <a:fillRect/>
          </a:stretch>
        </p:blipFill>
        <p:spPr bwMode="auto">
          <a:xfrm>
            <a:off x="41275" y="5689600"/>
            <a:ext cx="498475" cy="111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91493" name="组合 5"/>
          <p:cNvGrpSpPr/>
          <p:nvPr userDrawn="1"/>
        </p:nvGrpSpPr>
        <p:grpSpPr bwMode="auto">
          <a:xfrm>
            <a:off x="5724525" y="74613"/>
            <a:ext cx="3348038" cy="752475"/>
            <a:chOff x="5724087" y="55245"/>
            <a:chExt cx="3348793" cy="565785"/>
          </a:xfrm>
        </p:grpSpPr>
        <p:sp>
          <p:nvSpPr>
            <p:cNvPr id="7174" name="矩形 6"/>
            <p:cNvSpPr/>
            <p:nvPr userDrawn="1"/>
          </p:nvSpPr>
          <p:spPr>
            <a:xfrm>
              <a:off x="5724087" y="69569"/>
              <a:ext cx="2041985" cy="37480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68580" tIns="34290" rIns="68580" bIns="34290">
              <a:spAutoFit/>
            </a:bodyPr>
            <a:lstStyle/>
            <a:p>
              <a:pPr>
                <a:buFont typeface="Arial" panose="020B0604020202020204" pitchFamily="34" charset="0"/>
                <a:buNone/>
                <a:defRPr/>
              </a:pPr>
              <a:r>
                <a:rPr lang="en-US" altLang="zh-CN" sz="2800">
                  <a:solidFill>
                    <a:srgbClr val="A1111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22 </a:t>
              </a:r>
              <a:r>
                <a:rPr lang="zh-CN" altLang="en-US" dirty="0">
                  <a:solidFill>
                    <a:srgbClr val="A1111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寓言四则</a:t>
              </a:r>
              <a:r>
                <a:rPr lang="en-US" altLang="zh-CN">
                  <a:solidFill>
                    <a:srgbClr val="A1111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/</a:t>
              </a:r>
              <a:endParaRPr lang="en-US" altLang="zh-CN">
                <a:solidFill>
                  <a:srgbClr val="A11111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pic>
          <p:nvPicPr>
            <p:cNvPr id="191495" name="图片 3"/>
            <p:cNvPicPr>
              <a:picLocks noChangeAspect="1"/>
            </p:cNvPicPr>
            <p:nvPr userDrawn="1"/>
          </p:nvPicPr>
          <p:blipFill>
            <a:blip r:embed="rId37"/>
            <a:srcRect/>
            <a:stretch>
              <a:fillRect/>
            </a:stretch>
          </p:blipFill>
          <p:spPr bwMode="auto">
            <a:xfrm>
              <a:off x="7637145" y="55245"/>
              <a:ext cx="1435735" cy="56578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35" r:id="rId1"/>
    <p:sldLayoutId id="2147483836" r:id="rId2"/>
    <p:sldLayoutId id="2147483837" r:id="rId3"/>
    <p:sldLayoutId id="2147483838" r:id="rId4"/>
    <p:sldLayoutId id="2147483839" r:id="rId5"/>
    <p:sldLayoutId id="2147483840" r:id="rId6"/>
    <p:sldLayoutId id="2147483841" r:id="rId7"/>
    <p:sldLayoutId id="2147483842" r:id="rId8"/>
    <p:sldLayoutId id="2147483843" r:id="rId9"/>
    <p:sldLayoutId id="2147483844" r:id="rId10"/>
    <p:sldLayoutId id="2147483845" r:id="rId11"/>
    <p:sldLayoutId id="2147483846" r:id="rId12"/>
    <p:sldLayoutId id="2147483847" r:id="rId13"/>
    <p:sldLayoutId id="2147483848" r:id="rId14"/>
    <p:sldLayoutId id="2147483849" r:id="rId15"/>
    <p:sldLayoutId id="2147483850" r:id="rId16"/>
    <p:sldLayoutId id="2147483851" r:id="rId17"/>
    <p:sldLayoutId id="2147483852" r:id="rId18"/>
    <p:sldLayoutId id="2147483853" r:id="rId19"/>
    <p:sldLayoutId id="2147483854" r:id="rId20"/>
    <p:sldLayoutId id="2147483855" r:id="rId21"/>
    <p:sldLayoutId id="2147483856" r:id="rId22"/>
    <p:sldLayoutId id="2147483857" r:id="rId23"/>
    <p:sldLayoutId id="2147483858" r:id="rId24"/>
    <p:sldLayoutId id="2147483859" r:id="rId25"/>
    <p:sldLayoutId id="2147483860" r:id="rId26"/>
    <p:sldLayoutId id="2147483861" r:id="rId27"/>
    <p:sldLayoutId id="2147483862" r:id="rId28"/>
    <p:sldLayoutId id="2147483863" r:id="rId29"/>
    <p:sldLayoutId id="2147483864" r:id="rId30"/>
    <p:sldLayoutId id="2147483865" r:id="rId31"/>
    <p:sldLayoutId id="2147483866" r:id="rId32"/>
    <p:sldLayoutId id="2147483867" r:id="rId33"/>
    <p:sldLayoutId id="2147483868" r:id="rId34"/>
  </p:sldLayoutIdLst>
  <p:transition spd="slow">
    <p:random/>
  </p:transition>
  <p:hf sldNum="0" hdr="0" ftr="0" dt="0"/>
  <p:txStyles>
    <p:titleStyle>
      <a:lvl1pPr algn="ctr" defTabSz="685800" rtl="0" eaLnBrk="0" fontAlgn="base" hangingPunct="0"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2pPr>
      <a:lvl3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3pPr>
      <a:lvl4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4pPr>
      <a:lvl5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5pPr>
      <a:lvl6pPr marL="4572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6pPr>
      <a:lvl7pPr marL="9144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7pPr>
      <a:lvl8pPr marL="13716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8pPr>
      <a:lvl9pPr marL="18288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9pPr>
    </p:titleStyle>
    <p:bodyStyle>
      <a:lvl1pPr marL="257175" indent="-257175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6789738"/>
            <a:ext cx="9144000" cy="68262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buFont typeface="Arial" panose="020B0604020202020204" pitchFamily="34" charset="0"/>
              <a:buNone/>
              <a:defRPr/>
            </a:pPr>
            <a:endParaRPr kumimoji="1" lang="zh-CN" altLang="en-US" noProof="1"/>
          </a:p>
        </p:txBody>
      </p:sp>
      <p:pic>
        <p:nvPicPr>
          <p:cNvPr id="227331" name="图片 4"/>
          <p:cNvPicPr>
            <a:picLocks noChangeAspect="1"/>
          </p:cNvPicPr>
          <p:nvPr userDrawn="1"/>
        </p:nvPicPr>
        <p:blipFill>
          <a:blip r:embed="rId35"/>
          <a:srcRect/>
          <a:stretch>
            <a:fillRect/>
          </a:stretch>
        </p:blipFill>
        <p:spPr bwMode="auto">
          <a:xfrm rot="3239541">
            <a:off x="8189913" y="5945187"/>
            <a:ext cx="933450" cy="695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7332" name="图片 5"/>
          <p:cNvPicPr>
            <a:picLocks noChangeAspect="1"/>
          </p:cNvPicPr>
          <p:nvPr userDrawn="1"/>
        </p:nvPicPr>
        <p:blipFill>
          <a:blip r:embed="rId36"/>
          <a:srcRect/>
          <a:stretch>
            <a:fillRect/>
          </a:stretch>
        </p:blipFill>
        <p:spPr bwMode="auto">
          <a:xfrm>
            <a:off x="41275" y="5689600"/>
            <a:ext cx="498475" cy="111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27333" name="组合 5"/>
          <p:cNvGrpSpPr/>
          <p:nvPr userDrawn="1"/>
        </p:nvGrpSpPr>
        <p:grpSpPr bwMode="auto">
          <a:xfrm>
            <a:off x="5724525" y="74613"/>
            <a:ext cx="3348038" cy="752475"/>
            <a:chOff x="5724087" y="55245"/>
            <a:chExt cx="3348793" cy="565785"/>
          </a:xfrm>
        </p:grpSpPr>
        <p:sp>
          <p:nvSpPr>
            <p:cNvPr id="8198" name="矩形 6"/>
            <p:cNvSpPr/>
            <p:nvPr userDrawn="1"/>
          </p:nvSpPr>
          <p:spPr>
            <a:xfrm>
              <a:off x="5724087" y="69569"/>
              <a:ext cx="2041985" cy="37480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68580" tIns="34290" rIns="68580" bIns="34290">
              <a:spAutoFit/>
            </a:bodyPr>
            <a:lstStyle/>
            <a:p>
              <a:pPr>
                <a:buFont typeface="Arial" panose="020B0604020202020204" pitchFamily="34" charset="0"/>
                <a:buNone/>
                <a:defRPr/>
              </a:pPr>
              <a:r>
                <a:rPr lang="en-US" altLang="zh-CN" sz="2800">
                  <a:solidFill>
                    <a:srgbClr val="A1111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22 </a:t>
              </a:r>
              <a:r>
                <a:rPr lang="zh-CN" altLang="en-US" dirty="0">
                  <a:solidFill>
                    <a:srgbClr val="A1111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寓言四则</a:t>
              </a:r>
              <a:r>
                <a:rPr lang="en-US" altLang="zh-CN">
                  <a:solidFill>
                    <a:srgbClr val="A1111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/</a:t>
              </a:r>
              <a:endParaRPr lang="en-US" altLang="zh-CN">
                <a:solidFill>
                  <a:srgbClr val="A11111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pic>
          <p:nvPicPr>
            <p:cNvPr id="227335" name="图片 3"/>
            <p:cNvPicPr>
              <a:picLocks noChangeAspect="1"/>
            </p:cNvPicPr>
            <p:nvPr userDrawn="1"/>
          </p:nvPicPr>
          <p:blipFill>
            <a:blip r:embed="rId37"/>
            <a:srcRect/>
            <a:stretch>
              <a:fillRect/>
            </a:stretch>
          </p:blipFill>
          <p:spPr bwMode="auto">
            <a:xfrm>
              <a:off x="7637145" y="55245"/>
              <a:ext cx="1435735" cy="56578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70" r:id="rId1"/>
    <p:sldLayoutId id="2147483871" r:id="rId2"/>
    <p:sldLayoutId id="2147483872" r:id="rId3"/>
    <p:sldLayoutId id="2147483873" r:id="rId4"/>
    <p:sldLayoutId id="2147483874" r:id="rId5"/>
    <p:sldLayoutId id="2147483875" r:id="rId6"/>
    <p:sldLayoutId id="2147483876" r:id="rId7"/>
    <p:sldLayoutId id="2147483877" r:id="rId8"/>
    <p:sldLayoutId id="2147483878" r:id="rId9"/>
    <p:sldLayoutId id="2147483879" r:id="rId10"/>
    <p:sldLayoutId id="2147483880" r:id="rId11"/>
    <p:sldLayoutId id="2147483881" r:id="rId12"/>
    <p:sldLayoutId id="2147483882" r:id="rId13"/>
    <p:sldLayoutId id="2147483883" r:id="rId14"/>
    <p:sldLayoutId id="2147483884" r:id="rId15"/>
    <p:sldLayoutId id="2147483885" r:id="rId16"/>
    <p:sldLayoutId id="2147483886" r:id="rId17"/>
    <p:sldLayoutId id="2147483887" r:id="rId18"/>
    <p:sldLayoutId id="2147483888" r:id="rId19"/>
    <p:sldLayoutId id="2147483889" r:id="rId20"/>
    <p:sldLayoutId id="2147483890" r:id="rId21"/>
    <p:sldLayoutId id="2147483891" r:id="rId22"/>
    <p:sldLayoutId id="2147483892" r:id="rId23"/>
    <p:sldLayoutId id="2147483893" r:id="rId24"/>
    <p:sldLayoutId id="2147483894" r:id="rId25"/>
    <p:sldLayoutId id="2147483895" r:id="rId26"/>
    <p:sldLayoutId id="2147483896" r:id="rId27"/>
    <p:sldLayoutId id="2147483897" r:id="rId28"/>
    <p:sldLayoutId id="2147483898" r:id="rId29"/>
    <p:sldLayoutId id="2147483899" r:id="rId30"/>
    <p:sldLayoutId id="2147483900" r:id="rId31"/>
    <p:sldLayoutId id="2147483901" r:id="rId32"/>
    <p:sldLayoutId id="2147483902" r:id="rId33"/>
    <p:sldLayoutId id="2147483903" r:id="rId34"/>
  </p:sldLayoutIdLst>
  <p:transition spd="slow">
    <p:random/>
  </p:transition>
  <p:hf sldNum="0" hdr="0" ftr="0" dt="0"/>
  <p:txStyles>
    <p:titleStyle>
      <a:lvl1pPr algn="ctr" defTabSz="685800" rtl="0" eaLnBrk="0" fontAlgn="base" hangingPunct="0"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2pPr>
      <a:lvl3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3pPr>
      <a:lvl4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4pPr>
      <a:lvl5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5pPr>
      <a:lvl6pPr marL="4572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6pPr>
      <a:lvl7pPr marL="9144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7pPr>
      <a:lvl8pPr marL="13716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8pPr>
      <a:lvl9pPr marL="18288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9pPr>
    </p:titleStyle>
    <p:bodyStyle>
      <a:lvl1pPr marL="257175" indent="-257175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6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46.xml"/><Relationship Id="rId1" Type="http://schemas.openxmlformats.org/officeDocument/2006/relationships/audio" Target="../media/audio1.wav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7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8.png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image" Target="../media/image9.png"/><Relationship Id="rId2" Type="http://schemas.microsoft.com/office/2007/relationships/media" Target="file:///G:\&#20809;&#30424;2019\&#21021;&#20013;&#35821;&#25991;\&#19971;&#35821;&#19978;\&#25945;&#23398;&#35838;&#20214;\&#31532;&#20845;&#21333;&#20803;\22%20&#23507;&#35328;&#22235;&#21017;\&#31359;&#20117;&#24471;&#19968;&#20154;.mp3" TargetMode="External"/><Relationship Id="rId1" Type="http://schemas.openxmlformats.org/officeDocument/2006/relationships/audio" Target="file:///G:\&#20809;&#30424;2019\&#21021;&#20013;&#35821;&#25991;\&#19971;&#35821;&#19978;\&#25945;&#23398;&#35838;&#20214;\&#31532;&#20845;&#21333;&#20803;\22%20&#23507;&#35328;&#22235;&#21017;\&#31359;&#20117;&#24471;&#19968;&#20154;.mp3" TargetMode="Externa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3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5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10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image" Target="../media/image12.jpeg"/><Relationship Id="rId1" Type="http://schemas.openxmlformats.org/officeDocument/2006/relationships/image" Target="../media/image11.jpeg"/></Relationships>
</file>

<file path=ppt/slides/_rels/slide3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image" Target="../media/image9.png"/><Relationship Id="rId2" Type="http://schemas.microsoft.com/office/2007/relationships/media" Target="file:///G:\&#20809;&#30424;2019\&#21021;&#20013;&#35821;&#25991;\&#19971;&#35821;&#19978;\&#25945;&#23398;&#35838;&#20214;\&#31532;&#20845;&#21333;&#20803;\22%20&#23507;&#35328;&#22235;&#21017;\&#26462;&#20154;&#24551;&#22825;.mp3" TargetMode="External"/><Relationship Id="rId1" Type="http://schemas.openxmlformats.org/officeDocument/2006/relationships/audio" Target="file:///G:\&#20809;&#30424;2019\&#21021;&#20013;&#35821;&#25991;\&#19971;&#35821;&#19978;\&#25945;&#23398;&#35838;&#20214;\&#31532;&#20845;&#21333;&#20803;\22%20&#23507;&#35328;&#22235;&#21017;\&#26462;&#20154;&#24551;&#22825;.mp3" TargetMode="Externa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5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Box 48"/>
          <p:cNvSpPr txBox="1"/>
          <p:nvPr/>
        </p:nvSpPr>
        <p:spPr>
          <a:xfrm>
            <a:off x="2260600" y="2597785"/>
            <a:ext cx="4473575" cy="852805"/>
          </a:xfrm>
          <a:prstGeom prst="rect">
            <a:avLst/>
          </a:prstGeom>
          <a:noFill/>
          <a:ln w="19050">
            <a:solidFill>
              <a:schemeClr val="tx1"/>
            </a:solidFill>
          </a:ln>
          <a:effectLst>
            <a:softEdge rad="31750"/>
          </a:effectLst>
        </p:spPr>
        <p:txBody>
          <a:bodyPr lIns="68580" tIns="34290" rIns="68580" bIns="34290"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en-US" altLang="zh-CN" sz="5100" b="1" noProof="1">
                <a:latin typeface="宋体" panose="02010600030101010101" pitchFamily="2" charset="-122"/>
                <a:ea typeface="Kaiti SC"/>
                <a:cs typeface="Kaiti SC"/>
              </a:rPr>
              <a:t>22   </a:t>
            </a:r>
            <a:r>
              <a:rPr lang="zh-CN" altLang="en-US" sz="5100" b="1" noProof="1">
                <a:latin typeface="宋体" panose="02010600030101010101" pitchFamily="2" charset="-122"/>
                <a:ea typeface="Kaiti SC"/>
                <a:cs typeface="Kaiti SC"/>
              </a:rPr>
              <a:t>寓言四则</a:t>
            </a:r>
            <a:endParaRPr lang="zh-CN" altLang="en-US" sz="5100" b="1" noProof="1">
              <a:latin typeface="宋体" panose="02010600030101010101" pitchFamily="2" charset="-122"/>
              <a:ea typeface="Kaiti SC"/>
              <a:cs typeface="Kaiti SC"/>
            </a:endParaRPr>
          </a:p>
        </p:txBody>
      </p:sp>
    </p:spTree>
  </p:cSld>
  <p:clrMapOvr>
    <a:masterClrMapping/>
  </p:clrMapOvr>
  <p:transition spd="slow">
    <p:wedg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4433" name="组合 3"/>
          <p:cNvGrpSpPr/>
          <p:nvPr/>
        </p:nvGrpSpPr>
        <p:grpSpPr bwMode="auto">
          <a:xfrm>
            <a:off x="44450" y="817563"/>
            <a:ext cx="2006600" cy="522287"/>
            <a:chOff x="70" y="-63"/>
            <a:chExt cx="3160" cy="823"/>
          </a:xfrm>
        </p:grpSpPr>
        <p:sp>
          <p:nvSpPr>
            <p:cNvPr id="274438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28" cy="82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0" hangingPunct="0">
                <a:buFont typeface="Arial" panose="020B0604020202020204" pitchFamily="34" charset="0"/>
                <a:buNone/>
              </a:pPr>
              <a:r>
                <a:rPr lang="zh-CN" altLang="en-US" sz="2800">
                  <a:latin typeface="黑体" panose="02010609060101010101" pitchFamily="49" charset="-122"/>
                  <a:ea typeface="黑体" panose="02010609060101010101" pitchFamily="49" charset="-122"/>
                </a:rPr>
                <a:t>合作探究</a:t>
              </a:r>
              <a:endParaRPr lang="zh-CN" altLang="en-US" sz="28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cxnSp>
          <p:nvCxnSpPr>
            <p:cNvPr id="6" name="直线连接符 9"/>
            <p:cNvCxnSpPr/>
            <p:nvPr/>
          </p:nvCxnSpPr>
          <p:spPr>
            <a:xfrm>
              <a:off x="70" y="700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菱形 6"/>
            <p:cNvSpPr/>
            <p:nvPr/>
          </p:nvSpPr>
          <p:spPr>
            <a:xfrm>
              <a:off x="125" y="147"/>
              <a:ext cx="553" cy="553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buFont typeface="Arial" panose="020B0604020202020204" pitchFamily="34" charset="0"/>
                <a:buNone/>
                <a:defRPr/>
              </a:pPr>
              <a:endParaRPr kumimoji="1" lang="zh-CN" altLang="en-US" noProof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74434" name="矩形 96258"/>
          <p:cNvSpPr>
            <a:spLocks noChangeArrowheads="1"/>
          </p:cNvSpPr>
          <p:nvPr/>
        </p:nvSpPr>
        <p:spPr bwMode="auto">
          <a:xfrm>
            <a:off x="430213" y="1611313"/>
            <a:ext cx="8077200" cy="34750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 b="1">
                <a:latin typeface="宋体" panose="02010600030101010101" pitchFamily="2" charset="-122"/>
                <a:sym typeface="微软雅黑" panose="020B0503020204020204" pitchFamily="34" charset="-122"/>
              </a:rPr>
              <a:t>2.</a:t>
            </a:r>
            <a:r>
              <a:rPr lang="zh-CN" altLang="en-US" sz="2800" b="1">
                <a:latin typeface="宋体" panose="02010600030101010101" pitchFamily="2" charset="-122"/>
              </a:rPr>
              <a:t>根据人物特点补充人物说话时的语气、神态。</a:t>
            </a:r>
            <a:endParaRPr lang="zh-CN" altLang="en-US" sz="2800" b="1">
              <a:ea typeface="黑体" panose="0201060906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b="1">
                <a:solidFill>
                  <a:srgbClr val="0066FF"/>
                </a:solidFill>
                <a:ea typeface="楷体_GB2312"/>
                <a:cs typeface="楷体_GB2312"/>
              </a:rPr>
              <a:t>        </a:t>
            </a:r>
            <a:endParaRPr lang="zh-CN" altLang="en-US" b="1">
              <a:solidFill>
                <a:srgbClr val="0066FF"/>
              </a:solidFill>
              <a:ea typeface="楷体_GB2312"/>
              <a:cs typeface="楷体_GB2312"/>
            </a:endParaRPr>
          </a:p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2800" b="1">
                <a:latin typeface="黑体" panose="02010609060101010101" pitchFamily="49" charset="-122"/>
              </a:rPr>
              <a:t>他看见宙斯的雕像，</a:t>
            </a:r>
            <a:r>
              <a:rPr lang="zh-CN" altLang="en-US" sz="2800" b="1" u="sng">
                <a:latin typeface="黑体" panose="02010609060101010101" pitchFamily="49" charset="-122"/>
              </a:rPr>
              <a:t>       </a:t>
            </a:r>
            <a:r>
              <a:rPr lang="zh-CN" altLang="en-US" sz="2800" b="1">
                <a:latin typeface="黑体" panose="02010609060101010101" pitchFamily="49" charset="-122"/>
              </a:rPr>
              <a:t>问道</a:t>
            </a:r>
            <a:r>
              <a:rPr lang="zh-CN" altLang="en-US" sz="2800" b="1">
                <a:sym typeface="微软雅黑" panose="020B0503020204020204" pitchFamily="34" charset="-122"/>
              </a:rPr>
              <a:t>:</a:t>
            </a:r>
            <a:r>
              <a:rPr lang="zh-CN" altLang="en-US" sz="2800" b="1">
                <a:ea typeface="PMingLiU-ExtB" panose="02020500000000000000" pitchFamily="18" charset="-120"/>
                <a:sym typeface="微软雅黑" panose="020B0503020204020204" pitchFamily="34" charset="-122"/>
              </a:rPr>
              <a:t>“</a:t>
            </a:r>
            <a:r>
              <a:rPr lang="zh-CN" altLang="en-US" sz="2800" b="1">
                <a:latin typeface="黑体" panose="02010609060101010101" pitchFamily="49" charset="-122"/>
              </a:rPr>
              <a:t>值多少钱？</a:t>
            </a:r>
            <a:r>
              <a:rPr lang="en-US" altLang="zh-CN" sz="2800" b="1">
                <a:ea typeface="PMingLiU-ExtB" panose="02020500000000000000" pitchFamily="18" charset="-120"/>
                <a:sym typeface="微软雅黑" panose="020B0503020204020204" pitchFamily="34" charset="-122"/>
              </a:rPr>
              <a:t>”</a:t>
            </a:r>
            <a:r>
              <a:rPr lang="zh-CN" altLang="en-US" sz="2800" b="1">
                <a:latin typeface="黑体" panose="02010609060101010101" pitchFamily="49" charset="-122"/>
              </a:rPr>
              <a:t>雕像者说</a:t>
            </a:r>
            <a:r>
              <a:rPr lang="zh-CN" altLang="en-US" sz="2800" b="1">
                <a:sym typeface="微软雅黑" panose="020B0503020204020204" pitchFamily="34" charset="-122"/>
              </a:rPr>
              <a:t>:</a:t>
            </a:r>
            <a:r>
              <a:rPr lang="zh-CN" altLang="en-US" sz="2800" b="1">
                <a:ea typeface="PMingLiU-ExtB" panose="02020500000000000000" pitchFamily="18" charset="-120"/>
                <a:sym typeface="微软雅黑" panose="020B0503020204020204" pitchFamily="34" charset="-122"/>
              </a:rPr>
              <a:t>“</a:t>
            </a:r>
            <a:r>
              <a:rPr lang="zh-CN" altLang="en-US" sz="2800" b="1">
                <a:latin typeface="黑体" panose="02010609060101010101" pitchFamily="49" charset="-122"/>
              </a:rPr>
              <a:t>一个银元。</a:t>
            </a:r>
            <a:r>
              <a:rPr lang="en-US" altLang="zh-CN" sz="2800" b="1">
                <a:ea typeface="PMingLiU-ExtB" panose="02020500000000000000" pitchFamily="18" charset="-120"/>
                <a:sym typeface="微软雅黑" panose="020B0503020204020204" pitchFamily="34" charset="-122"/>
              </a:rPr>
              <a:t>”</a:t>
            </a:r>
            <a:r>
              <a:rPr lang="zh-CN" altLang="en-US" sz="2800" b="1">
                <a:latin typeface="黑体" panose="02010609060101010101" pitchFamily="49" charset="-122"/>
              </a:rPr>
              <a:t>赫耳墨斯又</a:t>
            </a:r>
            <a:r>
              <a:rPr lang="zh-CN" altLang="en-US" sz="2800" b="1" u="sng">
                <a:latin typeface="黑体" panose="02010609060101010101" pitchFamily="49" charset="-122"/>
              </a:rPr>
              <a:t>        </a:t>
            </a:r>
            <a:r>
              <a:rPr lang="zh-CN" altLang="en-US" sz="2800" b="1">
                <a:latin typeface="黑体" panose="02010609060101010101" pitchFamily="49" charset="-122"/>
              </a:rPr>
              <a:t>笑着问道</a:t>
            </a:r>
            <a:r>
              <a:rPr lang="zh-CN" altLang="en-US" sz="2800" b="1">
                <a:sym typeface="微软雅黑" panose="020B0503020204020204" pitchFamily="34" charset="-122"/>
              </a:rPr>
              <a:t>:</a:t>
            </a:r>
            <a:r>
              <a:rPr lang="zh-CN" altLang="en-US" sz="2800" b="1">
                <a:ea typeface="PMingLiU-ExtB" panose="02020500000000000000" pitchFamily="18" charset="-120"/>
                <a:sym typeface="微软雅黑" panose="020B0503020204020204" pitchFamily="34" charset="-122"/>
              </a:rPr>
              <a:t>“</a:t>
            </a:r>
            <a:r>
              <a:rPr lang="zh-CN" altLang="en-US" sz="2800" b="1">
                <a:latin typeface="黑体" panose="02010609060101010101" pitchFamily="49" charset="-122"/>
              </a:rPr>
              <a:t>赫拉的雕像值多少钱？</a:t>
            </a:r>
            <a:r>
              <a:rPr lang="en-US" altLang="zh-CN" sz="2800" b="1">
                <a:ea typeface="PMingLiU-ExtB" panose="02020500000000000000" pitchFamily="18" charset="-120"/>
                <a:sym typeface="微软雅黑" panose="020B0503020204020204" pitchFamily="34" charset="-122"/>
              </a:rPr>
              <a:t>”</a:t>
            </a:r>
            <a:r>
              <a:rPr lang="zh-CN" altLang="en-US" sz="2800" b="1">
                <a:latin typeface="黑体" panose="02010609060101010101" pitchFamily="49" charset="-122"/>
              </a:rPr>
              <a:t>雕像者说</a:t>
            </a:r>
            <a:r>
              <a:rPr lang="zh-CN" altLang="en-US" sz="2800" b="1">
                <a:sym typeface="微软雅黑" panose="020B0503020204020204" pitchFamily="34" charset="-122"/>
              </a:rPr>
              <a:t>:</a:t>
            </a:r>
            <a:r>
              <a:rPr lang="zh-CN" altLang="en-US" sz="2800" b="1">
                <a:ea typeface="PMingLiU-ExtB" panose="02020500000000000000" pitchFamily="18" charset="-120"/>
                <a:sym typeface="微软雅黑" panose="020B0503020204020204" pitchFamily="34" charset="-122"/>
              </a:rPr>
              <a:t>“</a:t>
            </a:r>
            <a:r>
              <a:rPr lang="zh-CN" altLang="en-US" sz="2800" b="1">
                <a:latin typeface="黑体" panose="02010609060101010101" pitchFamily="49" charset="-122"/>
              </a:rPr>
              <a:t>还要贵一点。</a:t>
            </a:r>
            <a:r>
              <a:rPr lang="en-US" altLang="zh-CN" sz="2800" b="1">
                <a:ea typeface="PMingLiU-ExtB" panose="02020500000000000000" pitchFamily="18" charset="-120"/>
                <a:sym typeface="微软雅黑" panose="020B0503020204020204" pitchFamily="34" charset="-122"/>
              </a:rPr>
              <a:t>”</a:t>
            </a:r>
            <a:r>
              <a:rPr lang="zh-CN" altLang="en-US" sz="2800" b="1">
                <a:latin typeface="黑体" panose="02010609060101010101" pitchFamily="49" charset="-122"/>
              </a:rPr>
              <a:t>后来，赫耳墨斯</a:t>
            </a:r>
            <a:r>
              <a:rPr lang="en-US" altLang="zh-CN" sz="2800" b="1"/>
              <a:t>……</a:t>
            </a:r>
            <a:r>
              <a:rPr lang="zh-CN" altLang="en-US" sz="2800" b="1">
                <a:latin typeface="黑体" panose="02010609060101010101" pitchFamily="49" charset="-122"/>
              </a:rPr>
              <a:t>于是</a:t>
            </a:r>
            <a:r>
              <a:rPr lang="zh-CN" altLang="en-US" sz="2800" b="1" u="sng">
                <a:latin typeface="黑体" panose="02010609060101010101" pitchFamily="49" charset="-122"/>
              </a:rPr>
              <a:t>           </a:t>
            </a:r>
            <a:r>
              <a:rPr lang="zh-CN" altLang="en-US" sz="2800" b="1">
                <a:latin typeface="黑体" panose="02010609060101010101" pitchFamily="49" charset="-122"/>
              </a:rPr>
              <a:t>问道</a:t>
            </a:r>
            <a:r>
              <a:rPr lang="zh-CN" altLang="en-US" sz="2800" b="1">
                <a:sym typeface="微软雅黑" panose="020B0503020204020204" pitchFamily="34" charset="-122"/>
              </a:rPr>
              <a:t>:</a:t>
            </a:r>
            <a:r>
              <a:rPr lang="zh-CN" altLang="en-US" sz="2800" b="1">
                <a:ea typeface="PMingLiU-ExtB" panose="02020500000000000000" pitchFamily="18" charset="-120"/>
                <a:sym typeface="微软雅黑" panose="020B0503020204020204" pitchFamily="34" charset="-122"/>
              </a:rPr>
              <a:t>“</a:t>
            </a:r>
            <a:r>
              <a:rPr lang="zh-CN" altLang="en-US" sz="2800" b="1">
                <a:latin typeface="黑体" panose="02010609060101010101" pitchFamily="49" charset="-122"/>
              </a:rPr>
              <a:t>这个值多少钱？</a:t>
            </a:r>
            <a:r>
              <a:rPr lang="en-US" altLang="zh-CN" sz="2800" b="1">
                <a:ea typeface="PMingLiU-ExtB" panose="02020500000000000000" pitchFamily="18" charset="-120"/>
                <a:sym typeface="微软雅黑" panose="020B0503020204020204" pitchFamily="34" charset="-122"/>
              </a:rPr>
              <a:t>”</a:t>
            </a:r>
            <a:endParaRPr lang="zh-CN" altLang="en-US" sz="2800" b="1">
              <a:latin typeface="黑体" panose="02010609060101010101" pitchFamily="49" charset="-122"/>
            </a:endParaRPr>
          </a:p>
        </p:txBody>
      </p: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3695700" y="2443163"/>
            <a:ext cx="1255713" cy="5222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</a:rPr>
              <a:t>平静地</a:t>
            </a:r>
            <a:endParaRPr lang="zh-CN" altLang="en-US" sz="28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5649913" y="2965450"/>
            <a:ext cx="1255712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</a:rPr>
              <a:t>满意地</a:t>
            </a:r>
            <a:endParaRPr lang="zh-CN" altLang="en-US" sz="28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40968" name="文本框 4"/>
          <p:cNvSpPr txBox="1">
            <a:spLocks noChangeArrowheads="1"/>
          </p:cNvSpPr>
          <p:nvPr/>
        </p:nvSpPr>
        <p:spPr bwMode="auto">
          <a:xfrm>
            <a:off x="5292725" y="3965575"/>
            <a:ext cx="1970088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</a:rPr>
              <a:t>狂妄得意地</a:t>
            </a:r>
            <a:endParaRPr lang="zh-CN" altLang="en-US" sz="28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09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09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4096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5457" name="组合 9"/>
          <p:cNvGrpSpPr/>
          <p:nvPr/>
        </p:nvGrpSpPr>
        <p:grpSpPr bwMode="auto">
          <a:xfrm>
            <a:off x="44450" y="817563"/>
            <a:ext cx="2006600" cy="522287"/>
            <a:chOff x="70" y="-63"/>
            <a:chExt cx="3160" cy="823"/>
          </a:xfrm>
        </p:grpSpPr>
        <p:sp>
          <p:nvSpPr>
            <p:cNvPr id="275462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28" cy="82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0" hangingPunct="0">
                <a:buFont typeface="Arial" panose="020B0604020202020204" pitchFamily="34" charset="0"/>
                <a:buNone/>
              </a:pPr>
              <a:r>
                <a:rPr lang="zh-CN" altLang="en-US" sz="2800">
                  <a:latin typeface="黑体" panose="02010609060101010101" pitchFamily="49" charset="-122"/>
                  <a:ea typeface="黑体" panose="02010609060101010101" pitchFamily="49" charset="-122"/>
                </a:rPr>
                <a:t>合作探究</a:t>
              </a:r>
              <a:endParaRPr lang="zh-CN" altLang="en-US" sz="28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cxnSp>
          <p:nvCxnSpPr>
            <p:cNvPr id="4" name="直线连接符 9"/>
            <p:cNvCxnSpPr/>
            <p:nvPr/>
          </p:nvCxnSpPr>
          <p:spPr>
            <a:xfrm>
              <a:off x="70" y="700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5" name="菱形 4"/>
            <p:cNvSpPr/>
            <p:nvPr/>
          </p:nvSpPr>
          <p:spPr>
            <a:xfrm>
              <a:off x="125" y="147"/>
              <a:ext cx="553" cy="553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buFont typeface="Arial" panose="020B0604020202020204" pitchFamily="34" charset="0"/>
                <a:buNone/>
                <a:defRPr/>
              </a:pPr>
              <a:endParaRPr kumimoji="1" lang="zh-CN" altLang="en-US" noProof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75458" name="文本框 1"/>
          <p:cNvSpPr txBox="1">
            <a:spLocks noChangeArrowheads="1"/>
          </p:cNvSpPr>
          <p:nvPr/>
        </p:nvSpPr>
        <p:spPr bwMode="auto">
          <a:xfrm>
            <a:off x="463550" y="1693863"/>
            <a:ext cx="8215313" cy="5207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 b="1">
                <a:latin typeface="宋体" panose="02010600030101010101" pitchFamily="2" charset="-122"/>
              </a:rPr>
              <a:t>3.</a:t>
            </a:r>
            <a:r>
              <a:rPr lang="zh-CN" altLang="en-US" sz="2800" b="1">
                <a:latin typeface="宋体" panose="02010600030101010101" pitchFamily="2" charset="-122"/>
              </a:rPr>
              <a:t>赫耳墨斯问价的结局又说明了什么？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900113" y="2276475"/>
            <a:ext cx="6283325" cy="11985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</a:rPr>
              <a:t>    雕像者回答说：“假如你买了那两个，这个算添头，白送。”</a:t>
            </a:r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971550" y="3390900"/>
            <a:ext cx="2663825" cy="0"/>
          </a:xfrm>
          <a:prstGeom prst="line">
            <a:avLst/>
          </a:prstGeom>
          <a:ln w="158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1116013" y="3471863"/>
            <a:ext cx="4244975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b="1">
                <a:solidFill>
                  <a:srgbClr val="FF0000"/>
                </a:solidFill>
              </a:rPr>
              <a:t>一文不值，盲目自高自大。</a:t>
            </a:r>
            <a:endParaRPr lang="zh-CN" altLang="en-US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6481" name="组合 35"/>
          <p:cNvGrpSpPr/>
          <p:nvPr/>
        </p:nvGrpSpPr>
        <p:grpSpPr bwMode="auto">
          <a:xfrm>
            <a:off x="44450" y="836613"/>
            <a:ext cx="2006600" cy="522287"/>
            <a:chOff x="70" y="-63"/>
            <a:chExt cx="3161" cy="821"/>
          </a:xfrm>
        </p:grpSpPr>
        <p:sp>
          <p:nvSpPr>
            <p:cNvPr id="276500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29" cy="82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0" hangingPunct="0">
                <a:buFont typeface="Arial" panose="020B0604020202020204" pitchFamily="34" charset="0"/>
                <a:buNone/>
              </a:pPr>
              <a:r>
                <a:rPr lang="zh-CN" altLang="en-US" sz="2800">
                  <a:latin typeface="黑体" panose="02010609060101010101" pitchFamily="49" charset="-122"/>
                  <a:ea typeface="黑体" panose="02010609060101010101" pitchFamily="49" charset="-122"/>
                </a:rPr>
                <a:t>板书设计</a:t>
              </a:r>
              <a:endParaRPr lang="zh-CN" altLang="en-US" sz="28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cxnSp>
          <p:nvCxnSpPr>
            <p:cNvPr id="38" name="直线连接符 9"/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9" name="菱形 38"/>
            <p:cNvSpPr/>
            <p:nvPr/>
          </p:nvSpPr>
          <p:spPr>
            <a:xfrm>
              <a:off x="125" y="149"/>
              <a:ext cx="553" cy="551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buFont typeface="Arial" panose="020B0604020202020204" pitchFamily="34" charset="0"/>
                <a:buNone/>
                <a:defRPr/>
              </a:pPr>
              <a:endParaRPr kumimoji="1" lang="zh-CN" altLang="en-US" noProof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76482" name="文本框 1"/>
          <p:cNvSpPr txBox="1">
            <a:spLocks noChangeArrowheads="1"/>
          </p:cNvSpPr>
          <p:nvPr/>
        </p:nvSpPr>
        <p:spPr bwMode="auto">
          <a:xfrm>
            <a:off x="603250" y="2216150"/>
            <a:ext cx="685800" cy="18145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赫耳墨斯</a:t>
            </a:r>
            <a:endParaRPr lang="zh-CN" altLang="en-US" sz="28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6483" name="左大括号 2"/>
          <p:cNvSpPr/>
          <p:nvPr/>
        </p:nvSpPr>
        <p:spPr bwMode="auto">
          <a:xfrm>
            <a:off x="1187450" y="2089150"/>
            <a:ext cx="228600" cy="2016125"/>
          </a:xfrm>
          <a:prstGeom prst="leftBrace">
            <a:avLst>
              <a:gd name="adj1" fmla="val 104690"/>
              <a:gd name="adj2" fmla="val 50000"/>
            </a:avLst>
          </a:prstGeom>
          <a:noFill/>
          <a:ln w="28575">
            <a:solidFill>
              <a:srgbClr val="000000"/>
            </a:solidFill>
            <a:round/>
          </a:ln>
        </p:spPr>
        <p:txBody>
          <a:bodyPr wrap="none" anchor="ctr"/>
          <a:lstStyle/>
          <a:p>
            <a:pPr algn="ctr" eaLnBrk="0" hangingPunct="0">
              <a:buFont typeface="Arial" panose="020B0604020202020204" pitchFamily="34" charset="0"/>
              <a:buNone/>
            </a:pPr>
            <a:endParaRPr lang="zh-CN" altLang="zh-CN" sz="14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1389063" y="1681163"/>
            <a:ext cx="3816350" cy="5222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问宙斯雕像</a:t>
            </a:r>
            <a:endParaRPr lang="zh-CN" altLang="en-US" sz="28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4951413" y="1752600"/>
            <a:ext cx="2520950" cy="522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一个银元</a:t>
            </a:r>
            <a:endParaRPr lang="zh-CN" altLang="en-US" sz="28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1403350" y="2689225"/>
            <a:ext cx="3024188" cy="522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问赫拉雕像</a:t>
            </a:r>
            <a:endParaRPr lang="zh-CN" altLang="en-US" sz="28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文本框 6"/>
          <p:cNvSpPr txBox="1">
            <a:spLocks noChangeArrowheads="1"/>
          </p:cNvSpPr>
          <p:nvPr/>
        </p:nvSpPr>
        <p:spPr bwMode="auto">
          <a:xfrm>
            <a:off x="4500563" y="2701925"/>
            <a:ext cx="2879725" cy="522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还要贵一点</a:t>
            </a:r>
            <a:endParaRPr lang="zh-CN" altLang="en-US" sz="28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文本框 7"/>
          <p:cNvSpPr txBox="1">
            <a:spLocks noChangeArrowheads="1"/>
          </p:cNvSpPr>
          <p:nvPr/>
        </p:nvSpPr>
        <p:spPr bwMode="auto">
          <a:xfrm>
            <a:off x="1476375" y="3854450"/>
            <a:ext cx="2952750" cy="522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问自己雕像</a:t>
            </a:r>
            <a:endParaRPr lang="zh-CN" altLang="en-US" sz="28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文本框 8"/>
          <p:cNvSpPr txBox="1">
            <a:spLocks noChangeArrowheads="1"/>
          </p:cNvSpPr>
          <p:nvPr/>
        </p:nvSpPr>
        <p:spPr bwMode="auto">
          <a:xfrm>
            <a:off x="4519613" y="3814763"/>
            <a:ext cx="3384550" cy="5222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算添头白送</a:t>
            </a:r>
            <a:endParaRPr lang="zh-CN" altLang="en-US" sz="28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6490" name="文本框 9"/>
          <p:cNvSpPr txBox="1">
            <a:spLocks noChangeArrowheads="1"/>
          </p:cNvSpPr>
          <p:nvPr/>
        </p:nvSpPr>
        <p:spPr bwMode="auto">
          <a:xfrm>
            <a:off x="7151688" y="2390775"/>
            <a:ext cx="612775" cy="13176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eaVert">
            <a:spAutoFit/>
          </a:bodyPr>
          <a:lstStyle/>
          <a:p>
            <a:pPr eaLnBrk="0" hangingPunct="0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雕像者</a:t>
            </a:r>
            <a:endParaRPr lang="zh-CN" altLang="en-US" sz="28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右大括号 10"/>
          <p:cNvSpPr/>
          <p:nvPr/>
        </p:nvSpPr>
        <p:spPr>
          <a:xfrm>
            <a:off x="6821488" y="1995488"/>
            <a:ext cx="193675" cy="2109787"/>
          </a:xfrm>
          <a:prstGeom prst="rightBrace">
            <a:avLst>
              <a:gd name="adj1" fmla="val 153236"/>
              <a:gd name="adj2" fmla="val 50000"/>
            </a:avLst>
          </a:prstGeom>
          <a:ln>
            <a:headEnd type="none" w="med" len="med"/>
            <a:tailEnd type="none" w="med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wrap="none" anchor="ctr"/>
          <a:lstStyle/>
          <a:p>
            <a:pPr algn="ctr" eaLnBrk="0" hangingPunct="0">
              <a:buFont typeface="Arial" panose="020B0604020202020204" pitchFamily="34" charset="0"/>
              <a:buNone/>
              <a:defRPr/>
            </a:pPr>
            <a:endParaRPr lang="zh-CN" altLang="zh-CN" sz="1400" b="1" noProof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3512" name="右箭头 63511"/>
          <p:cNvSpPr>
            <a:spLocks noChangeArrowheads="1"/>
          </p:cNvSpPr>
          <p:nvPr/>
        </p:nvSpPr>
        <p:spPr bwMode="auto">
          <a:xfrm>
            <a:off x="3565525" y="1908175"/>
            <a:ext cx="1220788" cy="234950"/>
          </a:xfrm>
          <a:prstGeom prst="rightArrow">
            <a:avLst>
              <a:gd name="adj1" fmla="val 50000"/>
              <a:gd name="adj2" fmla="val 254986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/>
          <a:lstStyle/>
          <a:p>
            <a:pPr eaLnBrk="0" hangingPunct="0">
              <a:buFont typeface="Arial" panose="020B0604020202020204" pitchFamily="34" charset="0"/>
              <a:buNone/>
            </a:pPr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右箭头 11"/>
          <p:cNvSpPr>
            <a:spLocks noChangeArrowheads="1"/>
          </p:cNvSpPr>
          <p:nvPr/>
        </p:nvSpPr>
        <p:spPr bwMode="auto">
          <a:xfrm>
            <a:off x="3398838" y="3998913"/>
            <a:ext cx="1220787" cy="234950"/>
          </a:xfrm>
          <a:prstGeom prst="rightArrow">
            <a:avLst>
              <a:gd name="adj1" fmla="val 50000"/>
              <a:gd name="adj2" fmla="val 25501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/>
          <a:lstStyle/>
          <a:p>
            <a:pPr eaLnBrk="0" hangingPunct="0">
              <a:buFont typeface="Arial" panose="020B0604020202020204" pitchFamily="34" charset="0"/>
              <a:buNone/>
            </a:pPr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右箭头 12"/>
          <p:cNvSpPr>
            <a:spLocks noChangeArrowheads="1"/>
          </p:cNvSpPr>
          <p:nvPr/>
        </p:nvSpPr>
        <p:spPr bwMode="auto">
          <a:xfrm>
            <a:off x="3398838" y="2846388"/>
            <a:ext cx="1220787" cy="233362"/>
          </a:xfrm>
          <a:prstGeom prst="rightArrow">
            <a:avLst>
              <a:gd name="adj1" fmla="val 50000"/>
              <a:gd name="adj2" fmla="val 256746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/>
          <a:lstStyle/>
          <a:p>
            <a:pPr eaLnBrk="0" hangingPunct="0">
              <a:buFont typeface="Arial" panose="020B0604020202020204" pitchFamily="34" charset="0"/>
              <a:buNone/>
            </a:pPr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文本框 14"/>
          <p:cNvSpPr txBox="1">
            <a:spLocks noChangeArrowheads="1"/>
          </p:cNvSpPr>
          <p:nvPr/>
        </p:nvSpPr>
        <p:spPr bwMode="auto">
          <a:xfrm>
            <a:off x="1289050" y="5081588"/>
            <a:ext cx="1646238" cy="5222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更尊重</a:t>
            </a:r>
            <a:endParaRPr lang="zh-CN" altLang="en-US" sz="28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6" name="直接箭头连接符 15"/>
          <p:cNvCxnSpPr/>
          <p:nvPr/>
        </p:nvCxnSpPr>
        <p:spPr>
          <a:xfrm flipV="1">
            <a:off x="2406650" y="5341938"/>
            <a:ext cx="3597275" cy="3175"/>
          </a:xfrm>
          <a:prstGeom prst="straightConnector1">
            <a:avLst/>
          </a:prstGeom>
          <a:ln>
            <a:tailEnd type="arrow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7" name="文本框 16"/>
          <p:cNvSpPr txBox="1">
            <a:spLocks noChangeArrowheads="1"/>
          </p:cNvSpPr>
          <p:nvPr/>
        </p:nvSpPr>
        <p:spPr bwMode="auto">
          <a:xfrm>
            <a:off x="5945188" y="5081588"/>
            <a:ext cx="1646237" cy="5222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不被重视</a:t>
            </a:r>
            <a:endParaRPr lang="zh-CN" altLang="en-US" sz="28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文本框 18"/>
          <p:cNvSpPr txBox="1">
            <a:spLocks noChangeArrowheads="1"/>
          </p:cNvSpPr>
          <p:nvPr/>
        </p:nvSpPr>
        <p:spPr bwMode="auto">
          <a:xfrm>
            <a:off x="2406650" y="5341938"/>
            <a:ext cx="3538538" cy="5222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爱慕虚荣、妄自尊大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文本框 19"/>
          <p:cNvSpPr txBox="1">
            <a:spLocks noChangeArrowheads="1"/>
          </p:cNvSpPr>
          <p:nvPr/>
        </p:nvSpPr>
        <p:spPr bwMode="auto">
          <a:xfrm>
            <a:off x="2406650" y="4819650"/>
            <a:ext cx="3538538" cy="522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反衬讽刺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35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35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5" grpId="0"/>
      <p:bldP spid="17" grpId="0"/>
      <p:bldP spid="19" grpId="0"/>
      <p:bldP spid="2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7505" name="组合 2"/>
          <p:cNvGrpSpPr/>
          <p:nvPr/>
        </p:nvGrpSpPr>
        <p:grpSpPr bwMode="auto">
          <a:xfrm>
            <a:off x="3333750" y="1709738"/>
            <a:ext cx="1743075" cy="642937"/>
            <a:chOff x="3333750" y="598488"/>
            <a:chExt cx="1743075" cy="642620"/>
          </a:xfrm>
        </p:grpSpPr>
        <p:sp>
          <p:nvSpPr>
            <p:cNvPr id="20" name="圆角矩形 19"/>
            <p:cNvSpPr/>
            <p:nvPr/>
          </p:nvSpPr>
          <p:spPr>
            <a:xfrm rot="555800">
              <a:off x="4602163" y="715905"/>
              <a:ext cx="442912" cy="418893"/>
            </a:xfrm>
            <a:prstGeom prst="round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 typeface="Arial" panose="020B0604020202020204" pitchFamily="34" charset="0"/>
                <a:buNone/>
                <a:defRPr/>
              </a:pPr>
              <a:endParaRPr kumimoji="1" lang="zh-CN" altLang="en-US" noProof="1"/>
            </a:p>
          </p:txBody>
        </p:sp>
        <p:sp>
          <p:nvSpPr>
            <p:cNvPr id="21" name="圆角矩形 20"/>
            <p:cNvSpPr/>
            <p:nvPr/>
          </p:nvSpPr>
          <p:spPr>
            <a:xfrm rot="20470821">
              <a:off x="4197350" y="722252"/>
              <a:ext cx="442913" cy="420480"/>
            </a:xfrm>
            <a:prstGeom prst="roundRect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 typeface="Arial" panose="020B0604020202020204" pitchFamily="34" charset="0"/>
                <a:buNone/>
                <a:defRPr/>
              </a:pPr>
              <a:endParaRPr kumimoji="1" lang="zh-CN" altLang="en-US" noProof="1"/>
            </a:p>
          </p:txBody>
        </p:sp>
        <p:sp>
          <p:nvSpPr>
            <p:cNvPr id="22" name="圆角矩形 21"/>
            <p:cNvSpPr/>
            <p:nvPr/>
          </p:nvSpPr>
          <p:spPr>
            <a:xfrm rot="319204">
              <a:off x="3778250" y="722252"/>
              <a:ext cx="441325" cy="420480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 typeface="Arial" panose="020B0604020202020204" pitchFamily="34" charset="0"/>
                <a:buNone/>
                <a:defRPr/>
              </a:pPr>
              <a:endParaRPr kumimoji="1" lang="zh-CN" altLang="en-US" noProof="1"/>
            </a:p>
          </p:txBody>
        </p:sp>
        <p:sp>
          <p:nvSpPr>
            <p:cNvPr id="23" name="圆角矩形 22"/>
            <p:cNvSpPr/>
            <p:nvPr/>
          </p:nvSpPr>
          <p:spPr>
            <a:xfrm rot="21148334">
              <a:off x="3368675" y="730185"/>
              <a:ext cx="441325" cy="420481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 typeface="Arial" panose="020B0604020202020204" pitchFamily="34" charset="0"/>
                <a:buNone/>
                <a:defRPr/>
              </a:pPr>
              <a:endParaRPr kumimoji="1" lang="zh-CN" altLang="en-US" noProof="1"/>
            </a:p>
          </p:txBody>
        </p:sp>
        <p:sp>
          <p:nvSpPr>
            <p:cNvPr id="277515" name="矩形 1"/>
            <p:cNvSpPr>
              <a:spLocks noChangeArrowheads="1"/>
            </p:cNvSpPr>
            <p:nvPr/>
          </p:nvSpPr>
          <p:spPr bwMode="auto">
            <a:xfrm>
              <a:off x="3333750" y="598488"/>
              <a:ext cx="1743075" cy="64262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dist" eaLnBrk="0" hangingPunct="0">
                <a:lnSpc>
                  <a:spcPts val="4300"/>
                </a:lnSpc>
                <a:buFont typeface="Arial" panose="020B0604020202020204" pitchFamily="34" charset="0"/>
                <a:buNone/>
              </a:pPr>
              <a:r>
                <a:rPr lang="zh-CN" altLang="en-US" sz="2800" b="1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学后感悟</a:t>
              </a:r>
              <a:endParaRPr lang="zh-CN" altLang="en-US" sz="28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77506" name="组合 13"/>
          <p:cNvGrpSpPr/>
          <p:nvPr/>
        </p:nvGrpSpPr>
        <p:grpSpPr bwMode="auto">
          <a:xfrm>
            <a:off x="28575" y="908050"/>
            <a:ext cx="2006600" cy="522288"/>
            <a:chOff x="70" y="-63"/>
            <a:chExt cx="3160" cy="821"/>
          </a:xfrm>
        </p:grpSpPr>
        <p:sp>
          <p:nvSpPr>
            <p:cNvPr id="277508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28" cy="82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0" hangingPunct="0">
                <a:buFont typeface="Arial" panose="020B0604020202020204" pitchFamily="34" charset="0"/>
                <a:buNone/>
              </a:pPr>
              <a:r>
                <a:rPr lang="zh-CN" altLang="en-US" sz="2800"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  <a:endParaRPr lang="zh-CN" altLang="en-US" sz="28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cxnSp>
          <p:nvCxnSpPr>
            <p:cNvPr id="16" name="直线连接符 9"/>
            <p:cNvCxnSpPr/>
            <p:nvPr/>
          </p:nvCxnSpPr>
          <p:spPr>
            <a:xfrm>
              <a:off x="70" y="698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菱形 16"/>
            <p:cNvSpPr/>
            <p:nvPr/>
          </p:nvSpPr>
          <p:spPr>
            <a:xfrm>
              <a:off x="125" y="147"/>
              <a:ext cx="553" cy="551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buFont typeface="Arial" panose="020B0604020202020204" pitchFamily="34" charset="0"/>
                <a:buNone/>
                <a:defRPr/>
              </a:pPr>
              <a:endParaRPr kumimoji="1" lang="zh-CN" altLang="en-US" noProof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77507" name="文本框 1"/>
          <p:cNvSpPr txBox="1">
            <a:spLocks noChangeArrowheads="1"/>
          </p:cNvSpPr>
          <p:nvPr/>
        </p:nvSpPr>
        <p:spPr bwMode="auto">
          <a:xfrm>
            <a:off x="755650" y="2636838"/>
            <a:ext cx="7407275" cy="22447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25000"/>
              </a:lnSpc>
              <a:buFont typeface="Arial" panose="020B0604020202020204" pitchFamily="34" charset="0"/>
              <a:buNone/>
            </a:pPr>
            <a:r>
              <a:rPr lang="en-US" altLang="zh-CN" b="1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赫耳墨斯和雕像者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》这则寓言告诉我们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妄自尊大、爱慕虚荣者往往不被人重视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的道理。这启示我们要脚踏实地，学好本领，让自己在生活中实现应有的价值。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8529" name="图片 7" descr="图片4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857250"/>
            <a:ext cx="9180513" cy="5151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8"/>
          <p:cNvSpPr txBox="1"/>
          <p:nvPr/>
        </p:nvSpPr>
        <p:spPr>
          <a:xfrm>
            <a:off x="4367184" y="1785253"/>
            <a:ext cx="3600400" cy="852805"/>
          </a:xfrm>
          <a:prstGeom prst="rect">
            <a:avLst/>
          </a:prstGeom>
          <a:noFill/>
          <a:ln w="19050">
            <a:solidFill>
              <a:schemeClr val="tx1"/>
            </a:solidFill>
          </a:ln>
          <a:effectLst>
            <a:softEdge rad="31750"/>
          </a:effectLst>
        </p:spPr>
        <p:txBody>
          <a:bodyPr lIns="68580" tIns="34290" rIns="68580" bIns="34290"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zh-CN" altLang="en-US" sz="5100" b="1" noProof="1">
                <a:latin typeface="宋体" panose="02010600030101010101" pitchFamily="2" charset="-122"/>
                <a:ea typeface="Kaiti SC"/>
                <a:cs typeface="Kaiti SC"/>
              </a:rPr>
              <a:t>蚊子和狮子</a:t>
            </a:r>
            <a:endParaRPr lang="zh-CN" altLang="en-US" sz="5100" b="1" noProof="1">
              <a:latin typeface="宋体" panose="02010600030101010101" pitchFamily="2" charset="-122"/>
              <a:ea typeface="Kaiti SC"/>
              <a:cs typeface="Kaiti SC"/>
            </a:endParaRPr>
          </a:p>
        </p:txBody>
      </p:sp>
    </p:spTree>
  </p:cSld>
  <p:clrMapOvr>
    <a:masterClrMapping/>
  </p:clrMapOvr>
  <p:transition spd="slow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9553" name="组合 8"/>
          <p:cNvGrpSpPr/>
          <p:nvPr/>
        </p:nvGrpSpPr>
        <p:grpSpPr bwMode="auto">
          <a:xfrm>
            <a:off x="0" y="849313"/>
            <a:ext cx="2006600" cy="522287"/>
            <a:chOff x="70" y="-63"/>
            <a:chExt cx="3161" cy="821"/>
          </a:xfrm>
        </p:grpSpPr>
        <p:sp>
          <p:nvSpPr>
            <p:cNvPr id="279557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29" cy="82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0" hangingPunct="0">
                <a:buFont typeface="Arial" panose="020B0604020202020204" pitchFamily="34" charset="0"/>
                <a:buNone/>
              </a:pPr>
              <a:r>
                <a:rPr lang="zh-CN" altLang="en-US" sz="2800">
                  <a:latin typeface="黑体" panose="02010609060101010101" pitchFamily="49" charset="-122"/>
                  <a:ea typeface="黑体" panose="02010609060101010101" pitchFamily="49" charset="-122"/>
                </a:rPr>
                <a:t>合作探究</a:t>
              </a:r>
              <a:endParaRPr lang="zh-CN" altLang="en-US" sz="28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cxnSp>
          <p:nvCxnSpPr>
            <p:cNvPr id="2" name="直线连接符 9"/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" name="菱形 2"/>
            <p:cNvSpPr/>
            <p:nvPr/>
          </p:nvSpPr>
          <p:spPr>
            <a:xfrm>
              <a:off x="125" y="149"/>
              <a:ext cx="553" cy="551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buFont typeface="Arial" panose="020B0604020202020204" pitchFamily="34" charset="0"/>
                <a:buNone/>
                <a:defRPr/>
              </a:pPr>
              <a:endParaRPr kumimoji="1" lang="zh-CN" altLang="en-US" noProof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79554" name="文本框 3"/>
          <p:cNvSpPr txBox="1">
            <a:spLocks noChangeArrowheads="1"/>
          </p:cNvSpPr>
          <p:nvPr/>
        </p:nvSpPr>
        <p:spPr bwMode="auto">
          <a:xfrm>
            <a:off x="858838" y="1600200"/>
            <a:ext cx="6305550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b="1">
                <a:latin typeface="宋体" panose="02010600030101010101" pitchFamily="2" charset="-122"/>
                <a:sym typeface="微软雅黑" panose="020B0503020204020204" pitchFamily="34" charset="-122"/>
              </a:rPr>
              <a:t>1.</a:t>
            </a:r>
            <a:r>
              <a:rPr lang="zh-CN" altLang="en-US" b="1">
                <a:latin typeface="宋体" panose="02010600030101010101" pitchFamily="2" charset="-122"/>
                <a:sym typeface="微软雅黑" panose="020B0503020204020204" pitchFamily="34" charset="-122"/>
              </a:rPr>
              <a:t>蚊子为什么能打败比自己强大许多的狮子？</a:t>
            </a:r>
            <a:endParaRPr lang="zh-CN" altLang="en-US" b="1">
              <a:latin typeface="宋体" panose="02010600030101010101" pitchFamily="2" charset="-122"/>
              <a:sym typeface="微软雅黑" panose="020B0503020204020204" pitchFamily="34" charset="-122"/>
            </a:endParaRPr>
          </a:p>
        </p:txBody>
      </p:sp>
      <p:sp>
        <p:nvSpPr>
          <p:cNvPr id="8" name="文本框 7"/>
          <p:cNvSpPr txBox="1">
            <a:spLocks noChangeArrowheads="1"/>
          </p:cNvSpPr>
          <p:nvPr/>
        </p:nvSpPr>
        <p:spPr bwMode="auto">
          <a:xfrm>
            <a:off x="220663" y="2205038"/>
            <a:ext cx="8815387" cy="10509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en-US" altLang="zh-CN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）蚊子</a:t>
            </a:r>
            <a:r>
              <a:rPr lang="zh-CN" altLang="en-US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能知己知彼</a:t>
            </a:r>
            <a:r>
              <a:rPr lang="zh-CN" altLang="en-US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。它看出对方的力量在于</a:t>
            </a:r>
            <a:r>
              <a:rPr lang="zh-CN" altLang="en-US" b="1">
                <a:solidFill>
                  <a:srgbClr val="0000FF"/>
                </a:solidFill>
                <a:ea typeface="PMingLiU-ExtB" panose="02020500000000000000" pitchFamily="18" charset="-120"/>
                <a:sym typeface="微软雅黑" panose="020B0503020204020204" pitchFamily="34" charset="-122"/>
              </a:rPr>
              <a:t>“</a:t>
            </a:r>
            <a:r>
              <a:rPr lang="zh-CN" altLang="en-US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用爪子抓，牙齿咬</a:t>
            </a:r>
            <a:r>
              <a:rPr lang="en-US" altLang="zh-CN" b="1">
                <a:solidFill>
                  <a:srgbClr val="0000FF"/>
                </a:solidFill>
                <a:ea typeface="PMingLiU-ExtB" panose="02020500000000000000" pitchFamily="18" charset="-120"/>
                <a:sym typeface="微软雅黑" panose="020B0503020204020204" pitchFamily="34" charset="-122"/>
              </a:rPr>
              <a:t>”</a:t>
            </a:r>
            <a:r>
              <a:rPr lang="zh-CN" altLang="en-US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，但它会飞，能避开。</a:t>
            </a:r>
            <a:endParaRPr lang="zh-CN" altLang="en-US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文本框 8"/>
          <p:cNvSpPr txBox="1">
            <a:spLocks noChangeArrowheads="1"/>
          </p:cNvSpPr>
          <p:nvPr/>
        </p:nvSpPr>
        <p:spPr bwMode="auto">
          <a:xfrm>
            <a:off x="220663" y="3375025"/>
            <a:ext cx="8447087" cy="1530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en-US" altLang="zh-CN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）蚊子</a:t>
            </a:r>
            <a:r>
              <a:rPr lang="zh-CN" altLang="en-US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能扬长避短</a:t>
            </a:r>
            <a:r>
              <a:rPr lang="zh-CN" altLang="en-US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。狮子</a:t>
            </a:r>
            <a:r>
              <a:rPr lang="zh-CN" altLang="en-US" b="1">
                <a:ea typeface="PMingLiU-ExtB" panose="02020500000000000000" pitchFamily="18" charset="-120"/>
                <a:sym typeface="微软雅黑" panose="020B0503020204020204" pitchFamily="34" charset="-122"/>
              </a:rPr>
              <a:t>“</a:t>
            </a:r>
            <a:r>
              <a:rPr lang="zh-CN" altLang="en-US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鼻子周围没有毛</a:t>
            </a:r>
            <a:r>
              <a:rPr lang="en-US" altLang="zh-CN" b="1">
                <a:solidFill>
                  <a:srgbClr val="0000FF"/>
                </a:solidFill>
                <a:ea typeface="PMingLiU-ExtB" panose="02020500000000000000" pitchFamily="18" charset="-120"/>
                <a:sym typeface="微软雅黑" panose="020B0503020204020204" pitchFamily="34" charset="-122"/>
              </a:rPr>
              <a:t>”</a:t>
            </a:r>
            <a:r>
              <a:rPr lang="zh-CN" altLang="en-US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，是最适合的攻击点，又是对它来说最安全的地方。这正是</a:t>
            </a:r>
            <a:r>
              <a:rPr lang="zh-CN" altLang="en-US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以己之长攻彼之短</a:t>
            </a:r>
            <a:r>
              <a:rPr lang="zh-CN" altLang="en-US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，结果是蚊子战胜了狮子。</a:t>
            </a:r>
            <a:endParaRPr lang="zh-CN" altLang="en-US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0577" name="文本框 5"/>
          <p:cNvSpPr txBox="1">
            <a:spLocks noChangeArrowheads="1"/>
          </p:cNvSpPr>
          <p:nvPr/>
        </p:nvSpPr>
        <p:spPr bwMode="auto">
          <a:xfrm>
            <a:off x="955675" y="3252788"/>
            <a:ext cx="4775200" cy="644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b="1">
                <a:latin typeface="宋体" panose="02010600030101010101" pitchFamily="2" charset="-122"/>
                <a:sym typeface="微软雅黑" panose="020B0503020204020204" pitchFamily="34" charset="-122"/>
              </a:rPr>
              <a:t>3.</a:t>
            </a:r>
            <a:r>
              <a:rPr lang="zh-CN" altLang="en-US" b="1">
                <a:latin typeface="宋体" panose="02010600030101010101" pitchFamily="2" charset="-122"/>
                <a:sym typeface="微软雅黑" panose="020B0503020204020204" pitchFamily="34" charset="-122"/>
              </a:rPr>
              <a:t>蚊子的结局告诉我们什么道理？</a:t>
            </a:r>
            <a:endParaRPr lang="zh-CN" altLang="en-US" b="1">
              <a:latin typeface="宋体" panose="02010600030101010101" pitchFamily="2" charset="-122"/>
              <a:sym typeface="微软雅黑" panose="020B0503020204020204" pitchFamily="34" charset="-122"/>
            </a:endParaRPr>
          </a:p>
        </p:txBody>
      </p:sp>
      <p:sp>
        <p:nvSpPr>
          <p:cNvPr id="280578" name="文本框 4"/>
          <p:cNvSpPr txBox="1">
            <a:spLocks noChangeArrowheads="1"/>
          </p:cNvSpPr>
          <p:nvPr/>
        </p:nvSpPr>
        <p:spPr bwMode="auto">
          <a:xfrm>
            <a:off x="955675" y="1562100"/>
            <a:ext cx="7067550" cy="644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b="1">
                <a:latin typeface="宋体" panose="02010600030101010101" pitchFamily="2" charset="-122"/>
              </a:rPr>
              <a:t>2.</a:t>
            </a:r>
            <a:r>
              <a:rPr lang="zh-CN" altLang="en-US" b="1">
                <a:latin typeface="宋体" panose="02010600030101010101" pitchFamily="2" charset="-122"/>
              </a:rPr>
              <a:t>蚊子为什么会被蜘蛛打败？</a:t>
            </a:r>
            <a:endParaRPr lang="zh-CN" altLang="en-US" b="1">
              <a:latin typeface="宋体" panose="02010600030101010101" pitchFamily="2" charset="-122"/>
            </a:endParaRPr>
          </a:p>
        </p:txBody>
      </p: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568325" y="2206625"/>
            <a:ext cx="7005638" cy="11985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    </a:t>
            </a:r>
            <a:r>
              <a:rPr lang="zh-CN" altLang="en-US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蚊子陶醉于胜利的骄傲中</a:t>
            </a:r>
            <a:r>
              <a:rPr lang="zh-CN" altLang="zh-CN" b="1">
                <a:solidFill>
                  <a:srgbClr val="0000FF"/>
                </a:solidFill>
                <a:sym typeface="宋体" panose="02010600030101010101" pitchFamily="2" charset="-122"/>
              </a:rPr>
              <a:t>,</a:t>
            </a:r>
            <a:r>
              <a:rPr lang="zh-CN" altLang="en-US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得意忘形</a:t>
            </a:r>
            <a:r>
              <a:rPr lang="zh-CN" altLang="zh-CN" b="1">
                <a:solidFill>
                  <a:srgbClr val="0000FF"/>
                </a:solidFill>
                <a:sym typeface="宋体" panose="02010600030101010101" pitchFamily="2" charset="-122"/>
              </a:rPr>
              <a:t>,</a:t>
            </a:r>
            <a:r>
              <a:rPr lang="zh-CN" altLang="en-US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放松警惕</a:t>
            </a:r>
            <a:r>
              <a:rPr lang="zh-CN" altLang="zh-CN" b="1">
                <a:solidFill>
                  <a:srgbClr val="0000FF"/>
                </a:solidFill>
                <a:sym typeface="宋体" panose="02010600030101010101" pitchFamily="2" charset="-122"/>
              </a:rPr>
              <a:t>,</a:t>
            </a:r>
            <a:r>
              <a:rPr lang="zh-CN" altLang="zh-CN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被蛛网粘住</a:t>
            </a:r>
            <a:r>
              <a:rPr lang="zh-CN" altLang="zh-CN" b="1">
                <a:solidFill>
                  <a:srgbClr val="0000FF"/>
                </a:solidFill>
                <a:sym typeface="宋体" panose="02010600030101010101" pitchFamily="2" charset="-122"/>
              </a:rPr>
              <a:t>。</a:t>
            </a:r>
            <a:endParaRPr lang="zh-CN" altLang="en-US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sym typeface="微软雅黑" panose="020B0503020204020204" pitchFamily="34" charset="-122"/>
            </a:endParaRP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425450" y="3897313"/>
            <a:ext cx="6964363" cy="11985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告诉我们</a:t>
            </a:r>
            <a:r>
              <a:rPr lang="zh-CN" altLang="en-US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不要因为一时的胜利而得意忘形</a:t>
            </a:r>
            <a:r>
              <a:rPr lang="zh-CN" altLang="zh-CN" b="1">
                <a:solidFill>
                  <a:srgbClr val="0000FF"/>
                </a:solidFill>
                <a:sym typeface="宋体" panose="02010600030101010101" pitchFamily="2" charset="-122"/>
              </a:rPr>
              <a:t>,</a:t>
            </a:r>
            <a:r>
              <a:rPr lang="zh-CN" altLang="en-US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要</a:t>
            </a:r>
            <a:r>
              <a:rPr lang="zh-CN" altLang="en-US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始终保持清醒的头脑才能立于不败之地</a:t>
            </a:r>
            <a:r>
              <a:rPr lang="zh-CN" altLang="en-US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80581" name="组合 8"/>
          <p:cNvGrpSpPr/>
          <p:nvPr/>
        </p:nvGrpSpPr>
        <p:grpSpPr bwMode="auto">
          <a:xfrm>
            <a:off x="0" y="849313"/>
            <a:ext cx="2006600" cy="522287"/>
            <a:chOff x="70" y="-63"/>
            <a:chExt cx="3161" cy="821"/>
          </a:xfrm>
        </p:grpSpPr>
        <p:sp>
          <p:nvSpPr>
            <p:cNvPr id="280582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29" cy="82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0" hangingPunct="0">
                <a:buFont typeface="Arial" panose="020B0604020202020204" pitchFamily="34" charset="0"/>
                <a:buNone/>
              </a:pPr>
              <a:r>
                <a:rPr lang="zh-CN" altLang="en-US" sz="2800">
                  <a:latin typeface="黑体" panose="02010609060101010101" pitchFamily="49" charset="-122"/>
                  <a:ea typeface="黑体" panose="02010609060101010101" pitchFamily="49" charset="-122"/>
                </a:rPr>
                <a:t>合作探究</a:t>
              </a:r>
              <a:endParaRPr lang="zh-CN" altLang="en-US" sz="28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cxnSp>
          <p:nvCxnSpPr>
            <p:cNvPr id="9" name="直线连接符 9"/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菱形 9"/>
            <p:cNvSpPr/>
            <p:nvPr/>
          </p:nvSpPr>
          <p:spPr>
            <a:xfrm>
              <a:off x="125" y="149"/>
              <a:ext cx="553" cy="551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buFont typeface="Arial" panose="020B0604020202020204" pitchFamily="34" charset="0"/>
                <a:buNone/>
                <a:defRPr/>
              </a:pPr>
              <a:endParaRPr kumimoji="1" lang="zh-CN" altLang="en-US" noProof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 spd="slow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1601" name="文本框 5"/>
          <p:cNvSpPr txBox="1">
            <a:spLocks noChangeArrowheads="1"/>
          </p:cNvSpPr>
          <p:nvPr/>
        </p:nvSpPr>
        <p:spPr bwMode="auto">
          <a:xfrm>
            <a:off x="179388" y="1598613"/>
            <a:ext cx="7878762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b="1">
                <a:latin typeface="宋体" panose="02010600030101010101" pitchFamily="2" charset="-122"/>
              </a:rPr>
              <a:t>4.</a:t>
            </a:r>
            <a:r>
              <a:rPr lang="zh-CN" altLang="en-US" b="1">
                <a:latin typeface="宋体" panose="02010600030101010101" pitchFamily="2" charset="-122"/>
              </a:rPr>
              <a:t>再读课文，深入思考蚊子具有怎样的性格特点？</a:t>
            </a:r>
            <a:endParaRPr lang="zh-CN" altLang="en-US" b="1">
              <a:latin typeface="宋体" panose="02010600030101010101" pitchFamily="2" charset="-122"/>
            </a:endParaRPr>
          </a:p>
        </p:txBody>
      </p:sp>
      <p:sp>
        <p:nvSpPr>
          <p:cNvPr id="41986" name="Rectangle 5"/>
          <p:cNvSpPr>
            <a:spLocks noChangeArrowheads="1"/>
          </p:cNvSpPr>
          <p:nvPr/>
        </p:nvSpPr>
        <p:spPr bwMode="auto">
          <a:xfrm>
            <a:off x="250825" y="3844925"/>
            <a:ext cx="8664575" cy="101441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</a:ln>
        </p:spPr>
        <p:txBody>
          <a:bodyPr anchor="ctr">
            <a:spAutoFit/>
          </a:bodyPr>
          <a:lstStyle/>
          <a:p>
            <a:pPr>
              <a:lnSpc>
                <a:spcPct val="125000"/>
              </a:lnSpc>
              <a:buFont typeface="Arial" panose="020B0604020202020204" pitchFamily="34" charset="0"/>
              <a:buNone/>
            </a:pPr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</a:rPr>
              <a:t>蚊子战胜狮子后</a:t>
            </a:r>
            <a:r>
              <a:rPr lang="en-US" altLang="zh-CN" b="1"/>
              <a:t>“</a:t>
            </a:r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</a:rPr>
              <a:t>又吹起喇叭</a:t>
            </a:r>
            <a:r>
              <a:rPr lang="zh-CN" altLang="zh-CN" b="1">
                <a:sym typeface="宋体" panose="02010600030101010101" pitchFamily="2" charset="-122"/>
              </a:rPr>
              <a:t>,</a:t>
            </a:r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</a:rPr>
              <a:t>唱着凯歌飞走</a:t>
            </a:r>
            <a:r>
              <a:rPr lang="en-US" altLang="zh-CN" b="1"/>
              <a:t>”</a:t>
            </a:r>
            <a:r>
              <a:rPr lang="en-US" altLang="zh-CN"/>
              <a:t> </a:t>
            </a:r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</a:rPr>
              <a:t>表现出它</a:t>
            </a:r>
            <a:r>
              <a:rPr lang="zh-CN" altLang="en-US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得意忘形、骄傲自大</a:t>
            </a:r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</a:rPr>
              <a:t>的性格特点。</a:t>
            </a:r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987" name="矩形 2"/>
          <p:cNvSpPr>
            <a:spLocks noChangeArrowheads="1"/>
          </p:cNvSpPr>
          <p:nvPr/>
        </p:nvSpPr>
        <p:spPr bwMode="auto">
          <a:xfrm>
            <a:off x="250825" y="2205038"/>
            <a:ext cx="7850188" cy="6445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b="1">
                <a:latin typeface="Arial Narrow" panose="020B0606020202030204" pitchFamily="34" charset="0"/>
                <a:ea typeface="楷体" panose="02010609060101010101" pitchFamily="49" charset="-122"/>
                <a:sym typeface="微软雅黑" panose="020B0503020204020204" pitchFamily="34" charset="-122"/>
              </a:rPr>
              <a:t>“</a:t>
            </a:r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我不怕你</a:t>
            </a:r>
            <a:r>
              <a:rPr lang="en-US" altLang="zh-CN" b="1">
                <a:latin typeface="Arial Narrow" panose="020B0606020202030204" pitchFamily="34" charset="0"/>
                <a:ea typeface="楷体" panose="02010609060101010101" pitchFamily="49" charset="-122"/>
                <a:sym typeface="微软雅黑" panose="020B0503020204020204" pitchFamily="34" charset="-122"/>
              </a:rPr>
              <a:t>”“</a:t>
            </a:r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我比你强得多</a:t>
            </a:r>
            <a:r>
              <a:rPr lang="en-US" altLang="zh-CN" b="1">
                <a:latin typeface="Arial Narrow" panose="020B0606020202030204" pitchFamily="34" charset="0"/>
                <a:ea typeface="楷体" panose="02010609060101010101" pitchFamily="49" charset="-122"/>
                <a:sym typeface="微软雅黑" panose="020B0503020204020204" pitchFamily="34" charset="-122"/>
              </a:rPr>
              <a:t>”</a:t>
            </a:r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表现了蚊子的</a:t>
            </a:r>
            <a:r>
              <a:rPr lang="zh-CN" altLang="en-US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自信机智</a:t>
            </a:r>
            <a:r>
              <a:rPr lang="zh-CN" altLang="en-US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；</a:t>
            </a:r>
            <a:endParaRPr lang="en-US" altLang="zh-CN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988" name="矩形 7"/>
          <p:cNvSpPr>
            <a:spLocks noChangeArrowheads="1"/>
          </p:cNvSpPr>
          <p:nvPr/>
        </p:nvSpPr>
        <p:spPr bwMode="auto">
          <a:xfrm>
            <a:off x="250825" y="2987675"/>
            <a:ext cx="6584950" cy="6445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</a:rPr>
              <a:t>动词</a:t>
            </a:r>
            <a:r>
              <a:rPr lang="en-US" altLang="zh-CN" b="1">
                <a:latin typeface="Arial Narrow" panose="020B0606020202030204" pitchFamily="34" charset="0"/>
                <a:ea typeface="楷体" panose="02010609060101010101" pitchFamily="49" charset="-122"/>
                <a:sym typeface="微软雅黑" panose="020B0503020204020204" pitchFamily="34" charset="-122"/>
              </a:rPr>
              <a:t>“</a:t>
            </a:r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</a:rPr>
              <a:t>吹</a:t>
            </a:r>
            <a:r>
              <a:rPr lang="en-US" altLang="zh-CN" b="1">
                <a:latin typeface="Arial Narrow" panose="020B0606020202030204" pitchFamily="34" charset="0"/>
                <a:ea typeface="楷体" panose="02010609060101010101" pitchFamily="49" charset="-122"/>
                <a:sym typeface="微软雅黑" panose="020B0503020204020204" pitchFamily="34" charset="-122"/>
              </a:rPr>
              <a:t>”“</a:t>
            </a:r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</a:rPr>
              <a:t>冲</a:t>
            </a:r>
            <a:r>
              <a:rPr lang="en-US" altLang="zh-CN" b="1">
                <a:latin typeface="Arial Narrow" panose="020B0606020202030204" pitchFamily="34" charset="0"/>
                <a:ea typeface="楷体" panose="02010609060101010101" pitchFamily="49" charset="-122"/>
                <a:sym typeface="微软雅黑" panose="020B0503020204020204" pitchFamily="34" charset="-122"/>
              </a:rPr>
              <a:t>”“</a:t>
            </a:r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</a:rPr>
              <a:t>咬</a:t>
            </a:r>
            <a:r>
              <a:rPr lang="en-US" altLang="zh-CN" b="1">
                <a:latin typeface="Arial Narrow" panose="020B0606020202030204" pitchFamily="34" charset="0"/>
                <a:ea typeface="楷体" panose="02010609060101010101" pitchFamily="49" charset="-122"/>
                <a:sym typeface="微软雅黑" panose="020B0503020204020204" pitchFamily="34" charset="-122"/>
              </a:rPr>
              <a:t>”</a:t>
            </a:r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</a:rPr>
              <a:t>表现了蚊子的</a:t>
            </a:r>
            <a:r>
              <a:rPr lang="zh-CN" altLang="en-US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机智勇猛</a:t>
            </a:r>
            <a:r>
              <a:rPr lang="zh-CN" altLang="en-US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；</a:t>
            </a:r>
            <a:endParaRPr lang="en-US" altLang="zh-CN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81605" name="组合 9"/>
          <p:cNvGrpSpPr/>
          <p:nvPr/>
        </p:nvGrpSpPr>
        <p:grpSpPr bwMode="auto">
          <a:xfrm>
            <a:off x="44450" y="817563"/>
            <a:ext cx="2006600" cy="522287"/>
            <a:chOff x="70" y="-63"/>
            <a:chExt cx="3160" cy="823"/>
          </a:xfrm>
        </p:grpSpPr>
        <p:sp>
          <p:nvSpPr>
            <p:cNvPr id="281606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28" cy="82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0" hangingPunct="0">
                <a:buFont typeface="Arial" panose="020B0604020202020204" pitchFamily="34" charset="0"/>
                <a:buNone/>
              </a:pPr>
              <a:r>
                <a:rPr lang="zh-CN" altLang="en-US" sz="2800">
                  <a:latin typeface="黑体" panose="02010609060101010101" pitchFamily="49" charset="-122"/>
                  <a:ea typeface="黑体" panose="02010609060101010101" pitchFamily="49" charset="-122"/>
                </a:rPr>
                <a:t>合作探究</a:t>
              </a:r>
              <a:endParaRPr lang="zh-CN" altLang="en-US" sz="28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cxnSp>
          <p:nvCxnSpPr>
            <p:cNvPr id="16" name="直线连接符 9"/>
            <p:cNvCxnSpPr/>
            <p:nvPr/>
          </p:nvCxnSpPr>
          <p:spPr>
            <a:xfrm>
              <a:off x="70" y="700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菱形 16"/>
            <p:cNvSpPr/>
            <p:nvPr/>
          </p:nvSpPr>
          <p:spPr>
            <a:xfrm>
              <a:off x="125" y="147"/>
              <a:ext cx="553" cy="553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buFont typeface="Arial" panose="020B0604020202020204" pitchFamily="34" charset="0"/>
                <a:buNone/>
                <a:defRPr/>
              </a:pPr>
              <a:endParaRPr kumimoji="1" lang="zh-CN" altLang="en-US" noProof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 spd="slow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19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19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19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6" grpId="0" bldLvl="0" animBg="1"/>
      <p:bldP spid="41987" grpId="0" bldLvl="0" animBg="1"/>
      <p:bldP spid="41988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2625" name="组合 35"/>
          <p:cNvGrpSpPr/>
          <p:nvPr/>
        </p:nvGrpSpPr>
        <p:grpSpPr bwMode="auto">
          <a:xfrm>
            <a:off x="44450" y="836613"/>
            <a:ext cx="2006600" cy="522287"/>
            <a:chOff x="70" y="-63"/>
            <a:chExt cx="3161" cy="821"/>
          </a:xfrm>
        </p:grpSpPr>
        <p:sp>
          <p:nvSpPr>
            <p:cNvPr id="282637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29" cy="82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0" hangingPunct="0">
                <a:buFont typeface="Arial" panose="020B0604020202020204" pitchFamily="34" charset="0"/>
                <a:buNone/>
              </a:pPr>
              <a:r>
                <a:rPr lang="zh-CN" altLang="en-US" sz="2800">
                  <a:latin typeface="黑体" panose="02010609060101010101" pitchFamily="49" charset="-122"/>
                  <a:ea typeface="黑体" panose="02010609060101010101" pitchFamily="49" charset="-122"/>
                </a:rPr>
                <a:t>板书设计</a:t>
              </a:r>
              <a:endParaRPr lang="zh-CN" altLang="en-US" sz="28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cxnSp>
          <p:nvCxnSpPr>
            <p:cNvPr id="38" name="直线连接符 9"/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9" name="菱形 38"/>
            <p:cNvSpPr/>
            <p:nvPr/>
          </p:nvSpPr>
          <p:spPr>
            <a:xfrm>
              <a:off x="125" y="149"/>
              <a:ext cx="553" cy="551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buFont typeface="Arial" panose="020B0604020202020204" pitchFamily="34" charset="0"/>
                <a:buNone/>
                <a:defRPr/>
              </a:pPr>
              <a:endParaRPr kumimoji="1" lang="zh-CN" altLang="en-US" noProof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82626" name="文本框 2"/>
          <p:cNvSpPr txBox="1">
            <a:spLocks noChangeArrowheads="1"/>
          </p:cNvSpPr>
          <p:nvPr/>
        </p:nvSpPr>
        <p:spPr bwMode="auto">
          <a:xfrm>
            <a:off x="1257300" y="2547938"/>
            <a:ext cx="1446213" cy="1384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蚊 子    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 和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狮 子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2627" name="左大括号 3"/>
          <p:cNvSpPr/>
          <p:nvPr/>
        </p:nvSpPr>
        <p:spPr bwMode="auto">
          <a:xfrm>
            <a:off x="2268538" y="2349500"/>
            <a:ext cx="215900" cy="1800225"/>
          </a:xfrm>
          <a:prstGeom prst="leftBrace">
            <a:avLst>
              <a:gd name="adj1" fmla="val 104691"/>
              <a:gd name="adj2" fmla="val 50000"/>
            </a:avLst>
          </a:prstGeom>
          <a:noFill/>
          <a:ln w="28575">
            <a:solidFill>
              <a:srgbClr val="000000"/>
            </a:solidFill>
            <a:round/>
          </a:ln>
        </p:spPr>
        <p:txBody>
          <a:bodyPr wrap="none" anchor="ctr"/>
          <a:lstStyle/>
          <a:p>
            <a:pPr algn="ctr" eaLnBrk="0" hangingPunct="0">
              <a:buFont typeface="Arial" panose="020B0604020202020204" pitchFamily="34" charset="0"/>
              <a:buNone/>
            </a:pPr>
            <a:endParaRPr lang="zh-CN" altLang="zh-CN" sz="14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2628" name="文本框 4"/>
          <p:cNvSpPr txBox="1">
            <a:spLocks noChangeArrowheads="1"/>
          </p:cNvSpPr>
          <p:nvPr/>
        </p:nvSpPr>
        <p:spPr bwMode="auto">
          <a:xfrm>
            <a:off x="2484438" y="2133600"/>
            <a:ext cx="1935162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挑战狮子</a:t>
            </a:r>
            <a:endParaRPr lang="zh-CN" altLang="en-US" sz="28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2629" name="文本框 5"/>
          <p:cNvSpPr txBox="1">
            <a:spLocks noChangeArrowheads="1"/>
          </p:cNvSpPr>
          <p:nvPr/>
        </p:nvSpPr>
        <p:spPr bwMode="auto">
          <a:xfrm>
            <a:off x="2484438" y="3860800"/>
            <a:ext cx="1935162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误撞蛛网</a:t>
            </a:r>
            <a:endParaRPr lang="zh-CN" altLang="en-US" sz="28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2630" name="文本框 6"/>
          <p:cNvSpPr txBox="1">
            <a:spLocks noChangeArrowheads="1"/>
          </p:cNvSpPr>
          <p:nvPr/>
        </p:nvSpPr>
        <p:spPr bwMode="auto">
          <a:xfrm>
            <a:off x="4005263" y="2133600"/>
            <a:ext cx="2473325" cy="522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————</a:t>
            </a: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胜利</a:t>
            </a:r>
            <a:endParaRPr lang="zh-CN" altLang="en-US" sz="28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2631" name="文本框 7"/>
          <p:cNvSpPr txBox="1">
            <a:spLocks noChangeArrowheads="1"/>
          </p:cNvSpPr>
          <p:nvPr/>
        </p:nvSpPr>
        <p:spPr bwMode="auto">
          <a:xfrm>
            <a:off x="4076700" y="3860800"/>
            <a:ext cx="2332038" cy="522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————</a:t>
            </a: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死亡</a:t>
            </a:r>
            <a:endParaRPr lang="zh-CN" altLang="en-US" sz="28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2632" name="左大括号 8"/>
          <p:cNvSpPr/>
          <p:nvPr/>
        </p:nvSpPr>
        <p:spPr bwMode="auto">
          <a:xfrm flipH="1">
            <a:off x="6248400" y="2384425"/>
            <a:ext cx="230188" cy="1781175"/>
          </a:xfrm>
          <a:prstGeom prst="leftBrace">
            <a:avLst>
              <a:gd name="adj1" fmla="val 104283"/>
              <a:gd name="adj2" fmla="val 50019"/>
            </a:avLst>
          </a:prstGeom>
          <a:noFill/>
          <a:ln w="28575">
            <a:solidFill>
              <a:srgbClr val="000000"/>
            </a:solidFill>
            <a:round/>
          </a:ln>
        </p:spPr>
        <p:txBody>
          <a:bodyPr wrap="none" anchor="ctr"/>
          <a:lstStyle/>
          <a:p>
            <a:pPr algn="ctr" eaLnBrk="0" hangingPunct="0">
              <a:buFont typeface="Arial" panose="020B0604020202020204" pitchFamily="34" charset="0"/>
              <a:buNone/>
            </a:pPr>
            <a:endParaRPr lang="zh-CN" altLang="zh-CN" sz="14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2633" name="文本框 9"/>
          <p:cNvSpPr txBox="1">
            <a:spLocks noChangeArrowheads="1"/>
          </p:cNvSpPr>
          <p:nvPr/>
        </p:nvSpPr>
        <p:spPr bwMode="auto">
          <a:xfrm>
            <a:off x="6478588" y="2787650"/>
            <a:ext cx="1046162" cy="9525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骄兵必败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2634" name="文本框 1"/>
          <p:cNvSpPr txBox="1">
            <a:spLocks noChangeArrowheads="1"/>
          </p:cNvSpPr>
          <p:nvPr/>
        </p:nvSpPr>
        <p:spPr bwMode="auto">
          <a:xfrm>
            <a:off x="4068763" y="1892300"/>
            <a:ext cx="1584325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知己知彼</a:t>
            </a:r>
            <a:endParaRPr lang="zh-CN" altLang="en-US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2635" name="文本框 10"/>
          <p:cNvSpPr txBox="1">
            <a:spLocks noChangeArrowheads="1"/>
          </p:cNvSpPr>
          <p:nvPr/>
        </p:nvSpPr>
        <p:spPr bwMode="auto">
          <a:xfrm>
            <a:off x="4068763" y="2384425"/>
            <a:ext cx="1446212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扬长避短</a:t>
            </a:r>
            <a:endParaRPr lang="zh-CN" altLang="en-US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2636" name="文本框 11"/>
          <p:cNvSpPr txBox="1">
            <a:spLocks noChangeArrowheads="1"/>
          </p:cNvSpPr>
          <p:nvPr/>
        </p:nvSpPr>
        <p:spPr bwMode="auto">
          <a:xfrm>
            <a:off x="4140200" y="3613150"/>
            <a:ext cx="1439863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得意忘形</a:t>
            </a:r>
            <a:endParaRPr lang="zh-CN" altLang="en-US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random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3649" name="组合 2"/>
          <p:cNvGrpSpPr/>
          <p:nvPr/>
        </p:nvGrpSpPr>
        <p:grpSpPr bwMode="auto">
          <a:xfrm>
            <a:off x="3333750" y="1455738"/>
            <a:ext cx="1743075" cy="642937"/>
            <a:chOff x="3333750" y="598488"/>
            <a:chExt cx="1743075" cy="642620"/>
          </a:xfrm>
        </p:grpSpPr>
        <p:sp>
          <p:nvSpPr>
            <p:cNvPr id="20" name="圆角矩形 19"/>
            <p:cNvSpPr/>
            <p:nvPr/>
          </p:nvSpPr>
          <p:spPr>
            <a:xfrm rot="555800">
              <a:off x="4602163" y="715905"/>
              <a:ext cx="442912" cy="418893"/>
            </a:xfrm>
            <a:prstGeom prst="round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 typeface="Arial" panose="020B0604020202020204" pitchFamily="34" charset="0"/>
                <a:buNone/>
                <a:defRPr/>
              </a:pPr>
              <a:endParaRPr kumimoji="1" lang="zh-CN" altLang="en-US" noProof="1"/>
            </a:p>
          </p:txBody>
        </p:sp>
        <p:sp>
          <p:nvSpPr>
            <p:cNvPr id="21" name="圆角矩形 20"/>
            <p:cNvSpPr/>
            <p:nvPr/>
          </p:nvSpPr>
          <p:spPr>
            <a:xfrm rot="20470821">
              <a:off x="4197350" y="722252"/>
              <a:ext cx="442913" cy="420480"/>
            </a:xfrm>
            <a:prstGeom prst="roundRect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 typeface="Arial" panose="020B0604020202020204" pitchFamily="34" charset="0"/>
                <a:buNone/>
                <a:defRPr/>
              </a:pPr>
              <a:endParaRPr kumimoji="1" lang="zh-CN" altLang="en-US" noProof="1"/>
            </a:p>
          </p:txBody>
        </p:sp>
        <p:sp>
          <p:nvSpPr>
            <p:cNvPr id="22" name="圆角矩形 21"/>
            <p:cNvSpPr/>
            <p:nvPr/>
          </p:nvSpPr>
          <p:spPr>
            <a:xfrm rot="319204">
              <a:off x="3778250" y="722252"/>
              <a:ext cx="441325" cy="420480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 typeface="Arial" panose="020B0604020202020204" pitchFamily="34" charset="0"/>
                <a:buNone/>
                <a:defRPr/>
              </a:pPr>
              <a:endParaRPr kumimoji="1" lang="zh-CN" altLang="en-US" noProof="1"/>
            </a:p>
          </p:txBody>
        </p:sp>
        <p:sp>
          <p:nvSpPr>
            <p:cNvPr id="23" name="圆角矩形 22"/>
            <p:cNvSpPr/>
            <p:nvPr/>
          </p:nvSpPr>
          <p:spPr>
            <a:xfrm rot="21148334">
              <a:off x="3368675" y="730185"/>
              <a:ext cx="441325" cy="420481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 typeface="Arial" panose="020B0604020202020204" pitchFamily="34" charset="0"/>
                <a:buNone/>
                <a:defRPr/>
              </a:pPr>
              <a:endParaRPr kumimoji="1" lang="zh-CN" altLang="en-US" noProof="1"/>
            </a:p>
          </p:txBody>
        </p:sp>
        <p:sp>
          <p:nvSpPr>
            <p:cNvPr id="283659" name="矩形 1"/>
            <p:cNvSpPr>
              <a:spLocks noChangeArrowheads="1"/>
            </p:cNvSpPr>
            <p:nvPr/>
          </p:nvSpPr>
          <p:spPr bwMode="auto">
            <a:xfrm>
              <a:off x="3333750" y="598488"/>
              <a:ext cx="1743075" cy="64262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dist" eaLnBrk="0" hangingPunct="0">
                <a:lnSpc>
                  <a:spcPts val="4300"/>
                </a:lnSpc>
                <a:buFont typeface="Arial" panose="020B0604020202020204" pitchFamily="34" charset="0"/>
                <a:buNone/>
              </a:pPr>
              <a:r>
                <a:rPr lang="zh-CN" altLang="en-US" sz="2800" b="1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学后感悟</a:t>
              </a:r>
              <a:endParaRPr lang="zh-CN" altLang="en-US" sz="28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83650" name="组合 13"/>
          <p:cNvGrpSpPr/>
          <p:nvPr/>
        </p:nvGrpSpPr>
        <p:grpSpPr bwMode="auto">
          <a:xfrm>
            <a:off x="28575" y="908050"/>
            <a:ext cx="2006600" cy="522288"/>
            <a:chOff x="70" y="-63"/>
            <a:chExt cx="3160" cy="821"/>
          </a:xfrm>
        </p:grpSpPr>
        <p:sp>
          <p:nvSpPr>
            <p:cNvPr id="283652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28" cy="82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0" hangingPunct="0">
                <a:buFont typeface="Arial" panose="020B0604020202020204" pitchFamily="34" charset="0"/>
                <a:buNone/>
              </a:pPr>
              <a:r>
                <a:rPr lang="zh-CN" altLang="en-US" sz="2800"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  <a:endParaRPr lang="zh-CN" altLang="en-US" sz="28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cxnSp>
          <p:nvCxnSpPr>
            <p:cNvPr id="16" name="直线连接符 9"/>
            <p:cNvCxnSpPr/>
            <p:nvPr/>
          </p:nvCxnSpPr>
          <p:spPr>
            <a:xfrm>
              <a:off x="70" y="698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菱形 16"/>
            <p:cNvSpPr/>
            <p:nvPr/>
          </p:nvSpPr>
          <p:spPr>
            <a:xfrm>
              <a:off x="125" y="147"/>
              <a:ext cx="553" cy="551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buFont typeface="Arial" panose="020B0604020202020204" pitchFamily="34" charset="0"/>
                <a:buNone/>
                <a:defRPr/>
              </a:pPr>
              <a:endParaRPr kumimoji="1" lang="zh-CN" altLang="en-US" noProof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83651" name="文本框 1"/>
          <p:cNvSpPr txBox="1">
            <a:spLocks noChangeArrowheads="1"/>
          </p:cNvSpPr>
          <p:nvPr/>
        </p:nvSpPr>
        <p:spPr bwMode="auto">
          <a:xfrm>
            <a:off x="700088" y="2205038"/>
            <a:ext cx="7759700" cy="27844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25000"/>
              </a:lnSpc>
              <a:buFont typeface="Arial" panose="020B0604020202020204" pitchFamily="34" charset="0"/>
              <a:buNone/>
            </a:pPr>
            <a:r>
              <a:rPr lang="en-US" altLang="zh-CN" b="1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《蚊子和狮子》这则寓言告诉我们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那些取得成绩就得意忘形而忽视了自己短处的人，势必要被小人物打败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r>
              <a:rPr lang="en-US" altLang="zh-CN" sz="2800" b="1">
                <a:latin typeface="Arial Narrow" panose="020B0606020202030204" pitchFamily="34" charset="0"/>
                <a:ea typeface="楷体" panose="02010609060101010101" pitchFamily="49" charset="-122"/>
                <a:sym typeface="微软雅黑" panose="020B0503020204020204" pitchFamily="34" charset="-122"/>
              </a:rPr>
              <a:t>“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虚心使人进步，骄傲使人落后</a:t>
            </a:r>
            <a:r>
              <a:rPr lang="en-US" altLang="zh-CN" sz="2800" b="1">
                <a:latin typeface="Arial Narrow" panose="020B0606020202030204" pitchFamily="34" charset="0"/>
                <a:ea typeface="楷体" panose="02010609060101010101" pitchFamily="49" charset="-122"/>
                <a:sym typeface="微软雅黑" panose="020B0503020204020204" pitchFamily="34" charset="-122"/>
              </a:rPr>
              <a:t>”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，骄傲自满的人往往会受到惩罚。今后我们要更加刻苦地学习，不骄傲自满，努力提高自己的成绩。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5217" name="组合 11"/>
          <p:cNvGrpSpPr/>
          <p:nvPr/>
        </p:nvGrpSpPr>
        <p:grpSpPr bwMode="auto">
          <a:xfrm>
            <a:off x="0" y="1412875"/>
            <a:ext cx="2051050" cy="522288"/>
            <a:chOff x="0" y="-63"/>
            <a:chExt cx="3231" cy="821"/>
          </a:xfrm>
        </p:grpSpPr>
        <p:sp>
          <p:nvSpPr>
            <p:cNvPr id="265219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29" cy="82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0" hangingPunct="0">
                <a:buFont typeface="Arial" panose="020B0604020202020204" pitchFamily="34" charset="0"/>
                <a:buNone/>
              </a:pPr>
              <a:r>
                <a:rPr lang="zh-CN" altLang="en-US" sz="2800">
                  <a:latin typeface="黑体" panose="02010609060101010101" pitchFamily="49" charset="-122"/>
                  <a:ea typeface="黑体" panose="02010609060101010101" pitchFamily="49" charset="-122"/>
                </a:rPr>
                <a:t>学习目标</a:t>
              </a:r>
              <a:endParaRPr lang="zh-CN" altLang="en-US" sz="28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cxnSp>
          <p:nvCxnSpPr>
            <p:cNvPr id="13" name="直线连接符 9"/>
            <p:cNvCxnSpPr/>
            <p:nvPr/>
          </p:nvCxnSpPr>
          <p:spPr>
            <a:xfrm>
              <a:off x="0" y="701"/>
              <a:ext cx="323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菱形 15"/>
            <p:cNvSpPr/>
            <p:nvPr/>
          </p:nvSpPr>
          <p:spPr>
            <a:xfrm>
              <a:off x="125" y="149"/>
              <a:ext cx="553" cy="551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buFont typeface="Arial" panose="020B0604020202020204" pitchFamily="34" charset="0"/>
                <a:buNone/>
                <a:defRPr/>
              </a:pPr>
              <a:endParaRPr kumimoji="1" lang="zh-CN" altLang="en-US" noProof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65218" name="文本框 2"/>
          <p:cNvSpPr txBox="1">
            <a:spLocks noChangeArrowheads="1"/>
          </p:cNvSpPr>
          <p:nvPr/>
        </p:nvSpPr>
        <p:spPr bwMode="auto">
          <a:xfrm>
            <a:off x="622300" y="1989138"/>
            <a:ext cx="7467600" cy="34766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25000"/>
              </a:lnSpc>
              <a:spcBef>
                <a:spcPts val="600"/>
              </a:spcBef>
              <a:buFont typeface="Arial" panose="020B0604020202020204" pitchFamily="34" charset="0"/>
              <a:buNone/>
            </a:pP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1.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了解寓言的特点及有关《伊索寓言》的文学常识</a:t>
            </a:r>
            <a:r>
              <a:rPr lang="zh-CN" altLang="zh-CN" sz="2800" b="1">
                <a:sym typeface="宋体" panose="02010600030101010101" pitchFamily="2" charset="-122"/>
              </a:rPr>
              <a:t>,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理解寓言的寓意。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（重点）</a:t>
            </a:r>
            <a:endParaRPr lang="en-US" altLang="zh-CN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5000"/>
              </a:lnSpc>
              <a:spcBef>
                <a:spcPts val="600"/>
              </a:spcBef>
              <a:buFont typeface="Arial" panose="020B0604020202020204" pitchFamily="34" charset="0"/>
              <a:buNone/>
            </a:pP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2.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学习寓言中巧妙、合理的想象</a:t>
            </a:r>
            <a:r>
              <a:rPr lang="zh-CN" altLang="zh-CN" sz="2800" b="1">
                <a:sym typeface="宋体" panose="02010600030101010101" pitchFamily="2" charset="-122"/>
              </a:rPr>
              <a:t>,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体会寓言通过对话描写刻画人物形象的方法。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（难点）</a:t>
            </a:r>
            <a:endParaRPr lang="en-US" altLang="zh-CN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5000"/>
              </a:lnSpc>
              <a:spcBef>
                <a:spcPts val="600"/>
              </a:spcBef>
              <a:buFont typeface="Arial" panose="020B0604020202020204" pitchFamily="34" charset="0"/>
              <a:buNone/>
            </a:pP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3.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联系生活实际</a:t>
            </a:r>
            <a:r>
              <a:rPr lang="zh-CN" altLang="zh-CN" sz="2800" b="1">
                <a:sym typeface="宋体" panose="02010600030101010101" pitchFamily="2" charset="-122"/>
              </a:rPr>
              <a:t>,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深入理解寓意</a:t>
            </a:r>
            <a:r>
              <a:rPr lang="zh-CN" altLang="zh-CN" sz="2800" b="1">
                <a:sym typeface="宋体" panose="02010600030101010101" pitchFamily="2" charset="-122"/>
              </a:rPr>
              <a:t>,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培养健全人格</a:t>
            </a:r>
            <a:r>
              <a:rPr lang="zh-CN" altLang="zh-CN" sz="2800" b="1">
                <a:sym typeface="宋体" panose="02010600030101010101" pitchFamily="2" charset="-122"/>
              </a:rPr>
              <a:t>,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辩证看待问题。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（素养）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random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4673" name="文本框 3"/>
          <p:cNvSpPr txBox="1">
            <a:spLocks noChangeArrowheads="1"/>
          </p:cNvSpPr>
          <p:nvPr/>
        </p:nvSpPr>
        <p:spPr bwMode="auto">
          <a:xfrm>
            <a:off x="323850" y="1620838"/>
            <a:ext cx="8478838" cy="1512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10000"/>
              </a:lnSpc>
              <a:buFont typeface="Arial" panose="020B0604020202020204" pitchFamily="34" charset="0"/>
              <a:buNone/>
            </a:pPr>
            <a:r>
              <a:rPr lang="en-US" altLang="zh-CN" sz="2800" b="1">
                <a:latin typeface="宋体" panose="02010600030101010101" pitchFamily="2" charset="-122"/>
                <a:sym typeface="微软雅黑" panose="020B0503020204020204" pitchFamily="34" charset="-122"/>
              </a:rPr>
              <a:t>1.</a:t>
            </a:r>
            <a:r>
              <a:rPr lang="zh-CN" altLang="en-US" sz="2800" b="1">
                <a:latin typeface="宋体" panose="02010600030101010101" pitchFamily="2" charset="-122"/>
                <a:sym typeface="微软雅黑" panose="020B0503020204020204" pitchFamily="34" charset="-122"/>
              </a:rPr>
              <a:t>设想如果赫耳墨斯打听到宙斯和赫拉雕像的价格后，就悄然离去。蚊子也没有撞上蜘蛛网，我们又能读出怎样的寓意呢？</a:t>
            </a:r>
            <a:endParaRPr lang="en-US" altLang="zh-CN" sz="2800" b="1">
              <a:latin typeface="宋体" panose="02010600030101010101" pitchFamily="2" charset="-122"/>
              <a:sym typeface="微软雅黑" panose="020B0503020204020204" pitchFamily="34" charset="-122"/>
            </a:endParaRPr>
          </a:p>
        </p:txBody>
      </p:sp>
      <p:grpSp>
        <p:nvGrpSpPr>
          <p:cNvPr id="284674" name="组合 7"/>
          <p:cNvGrpSpPr/>
          <p:nvPr/>
        </p:nvGrpSpPr>
        <p:grpSpPr bwMode="auto">
          <a:xfrm>
            <a:off x="28575" y="854075"/>
            <a:ext cx="2006600" cy="522288"/>
            <a:chOff x="70" y="-63"/>
            <a:chExt cx="3160" cy="821"/>
          </a:xfrm>
        </p:grpSpPr>
        <p:sp>
          <p:nvSpPr>
            <p:cNvPr id="284677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28" cy="82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0" hangingPunct="0">
                <a:buFont typeface="Arial" panose="020B0604020202020204" pitchFamily="34" charset="0"/>
                <a:buNone/>
              </a:pPr>
              <a:r>
                <a:rPr lang="zh-CN" altLang="en-US" sz="2800">
                  <a:latin typeface="黑体" panose="02010609060101010101" pitchFamily="49" charset="-122"/>
                  <a:ea typeface="黑体" panose="02010609060101010101" pitchFamily="49" charset="-122"/>
                </a:rPr>
                <a:t>对比探究</a:t>
              </a:r>
              <a:endParaRPr lang="zh-CN" altLang="en-US" sz="28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cxnSp>
          <p:nvCxnSpPr>
            <p:cNvPr id="9" name="直线连接符 9"/>
            <p:cNvCxnSpPr/>
            <p:nvPr/>
          </p:nvCxnSpPr>
          <p:spPr>
            <a:xfrm>
              <a:off x="70" y="698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菱形 9"/>
            <p:cNvSpPr/>
            <p:nvPr/>
          </p:nvSpPr>
          <p:spPr>
            <a:xfrm>
              <a:off x="125" y="147"/>
              <a:ext cx="553" cy="551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buFont typeface="Arial" panose="020B0604020202020204" pitchFamily="34" charset="0"/>
                <a:buNone/>
                <a:defRPr/>
              </a:pPr>
              <a:endParaRPr kumimoji="1" lang="zh-CN" altLang="en-US" noProof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679450" y="3133725"/>
            <a:ext cx="7343775" cy="7366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赞美有自知之明的人；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679450" y="3870325"/>
            <a:ext cx="7343775" cy="7381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知己知彼，以己之长攻彼之短，方能百战不殆。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5697" name="组合 7"/>
          <p:cNvGrpSpPr/>
          <p:nvPr/>
        </p:nvGrpSpPr>
        <p:grpSpPr bwMode="auto">
          <a:xfrm>
            <a:off x="-11113" y="354013"/>
            <a:ext cx="2006601" cy="522287"/>
            <a:chOff x="70" y="-63"/>
            <a:chExt cx="3160" cy="821"/>
          </a:xfrm>
        </p:grpSpPr>
        <p:sp>
          <p:nvSpPr>
            <p:cNvPr id="285705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28" cy="82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0" hangingPunct="0">
                <a:buFont typeface="Arial" panose="020B0604020202020204" pitchFamily="34" charset="0"/>
                <a:buNone/>
              </a:pPr>
              <a:r>
                <a:rPr lang="zh-CN" altLang="en-US" sz="2800">
                  <a:latin typeface="黑体" panose="02010609060101010101" pitchFamily="49" charset="-122"/>
                  <a:ea typeface="黑体" panose="02010609060101010101" pitchFamily="49" charset="-122"/>
                </a:rPr>
                <a:t>合作探究</a:t>
              </a:r>
              <a:endParaRPr lang="zh-CN" altLang="en-US" sz="28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cxnSp>
          <p:nvCxnSpPr>
            <p:cNvPr id="10" name="直线连接符 9"/>
            <p:cNvCxnSpPr/>
            <p:nvPr/>
          </p:nvCxnSpPr>
          <p:spPr>
            <a:xfrm>
              <a:off x="70" y="698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菱形 10"/>
            <p:cNvSpPr/>
            <p:nvPr/>
          </p:nvSpPr>
          <p:spPr>
            <a:xfrm>
              <a:off x="125" y="147"/>
              <a:ext cx="552" cy="551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buFont typeface="Arial" panose="020B0604020202020204" pitchFamily="34" charset="0"/>
                <a:buNone/>
                <a:defRPr/>
              </a:pPr>
              <a:endParaRPr kumimoji="1" lang="zh-CN" altLang="en-US" noProof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3316" name="Rectangle 4"/>
          <p:cNvSpPr>
            <a:spLocks noChangeArrowheads="1"/>
          </p:cNvSpPr>
          <p:nvPr/>
        </p:nvSpPr>
        <p:spPr bwMode="auto">
          <a:xfrm>
            <a:off x="153988" y="1581150"/>
            <a:ext cx="8837612" cy="4603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相同点：</a:t>
            </a:r>
            <a:endParaRPr lang="zh-CN" altLang="en-US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5699" name="文本框 1"/>
          <p:cNvSpPr txBox="1">
            <a:spLocks noChangeArrowheads="1"/>
          </p:cNvSpPr>
          <p:nvPr/>
        </p:nvSpPr>
        <p:spPr bwMode="auto">
          <a:xfrm>
            <a:off x="479425" y="1058863"/>
            <a:ext cx="8640763" cy="5222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 b="1">
                <a:latin typeface="宋体" panose="02010600030101010101" pitchFamily="2" charset="-122"/>
              </a:rPr>
              <a:t>2.</a:t>
            </a:r>
            <a:r>
              <a:rPr lang="zh-CN" altLang="en-US" sz="2800" b="1">
                <a:latin typeface="宋体" panose="02010600030101010101" pitchFamily="2" charset="-122"/>
              </a:rPr>
              <a:t>比较这两则寓言在结构和写法上的异同。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  <p:sp>
        <p:nvSpPr>
          <p:cNvPr id="2" name="Rectangle 4"/>
          <p:cNvSpPr>
            <a:spLocks noChangeArrowheads="1"/>
          </p:cNvSpPr>
          <p:nvPr/>
        </p:nvSpPr>
        <p:spPr bwMode="auto">
          <a:xfrm>
            <a:off x="179388" y="2413000"/>
            <a:ext cx="8837612" cy="4603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不同点：</a:t>
            </a:r>
            <a:endParaRPr lang="zh-CN" altLang="en-US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612775" y="2041525"/>
            <a:ext cx="7456488" cy="4603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结构相同</a:t>
            </a:r>
            <a:r>
              <a:rPr lang="zh-CN" altLang="zh-CN" b="1">
                <a:solidFill>
                  <a:srgbClr val="0000FF"/>
                </a:solidFill>
                <a:sym typeface="宋体" panose="02010600030101010101" pitchFamily="2" charset="-122"/>
              </a:rPr>
              <a:t>：</a:t>
            </a:r>
            <a:r>
              <a:rPr lang="zh-CN" altLang="en-US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都是</a:t>
            </a:r>
            <a:r>
              <a:rPr lang="zh-CN" altLang="en-US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第一段讲故事</a:t>
            </a:r>
            <a:r>
              <a:rPr lang="zh-CN" altLang="zh-CN" b="1">
                <a:solidFill>
                  <a:srgbClr val="0000FF"/>
                </a:solidFill>
                <a:sym typeface="宋体" panose="02010600030101010101" pitchFamily="2" charset="-122"/>
              </a:rPr>
              <a:t>,</a:t>
            </a:r>
            <a:r>
              <a:rPr lang="zh-CN" altLang="en-US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第二段议论并得出道理</a:t>
            </a:r>
            <a:r>
              <a:rPr lang="zh-CN" altLang="en-US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533400" y="2873375"/>
            <a:ext cx="7932738" cy="1568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情节</a:t>
            </a:r>
            <a:r>
              <a:rPr lang="en-US" altLang="zh-CN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不同</a:t>
            </a:r>
            <a:r>
              <a:rPr lang="zh-CN" altLang="en-US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r>
              <a:rPr lang="zh-CN" altLang="en-US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前一则采用三问三答</a:t>
            </a:r>
            <a:r>
              <a:rPr lang="zh-CN" altLang="zh-CN" b="1">
                <a:solidFill>
                  <a:srgbClr val="FF0000"/>
                </a:solidFill>
                <a:sym typeface="宋体" panose="02010600030101010101" pitchFamily="2" charset="-122"/>
              </a:rPr>
              <a:t>,</a:t>
            </a:r>
            <a:r>
              <a:rPr lang="zh-CN" altLang="en-US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有起有伏</a:t>
            </a:r>
            <a:r>
              <a:rPr lang="zh-CN" altLang="en-US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。在赫耳墨斯虚荣心越来越旺盛时</a:t>
            </a:r>
            <a:r>
              <a:rPr lang="zh-CN" altLang="zh-CN" b="1">
                <a:solidFill>
                  <a:srgbClr val="0000FF"/>
                </a:solidFill>
                <a:sym typeface="宋体" panose="02010600030101010101" pitchFamily="2" charset="-122"/>
              </a:rPr>
              <a:t>,</a:t>
            </a:r>
            <a:r>
              <a:rPr lang="zh-CN" altLang="en-US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却给他一个出人意料的结果</a:t>
            </a:r>
            <a:r>
              <a:rPr lang="zh-CN" altLang="zh-CN" b="1">
                <a:solidFill>
                  <a:srgbClr val="0000FF"/>
                </a:solidFill>
                <a:sym typeface="宋体" panose="02010600030101010101" pitchFamily="2" charset="-122"/>
              </a:rPr>
              <a:t>,</a:t>
            </a:r>
            <a:r>
              <a:rPr lang="zh-CN" altLang="en-US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给读者以</a:t>
            </a:r>
            <a:r>
              <a:rPr lang="zh-CN" altLang="en-US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巨大反差</a:t>
            </a:r>
            <a:r>
              <a:rPr lang="zh-CN" altLang="zh-CN" b="1">
                <a:solidFill>
                  <a:srgbClr val="FF0000"/>
                </a:solidFill>
                <a:sym typeface="宋体" panose="02010600030101010101" pitchFamily="2" charset="-122"/>
              </a:rPr>
              <a:t>,</a:t>
            </a:r>
            <a:r>
              <a:rPr lang="zh-CN" altLang="en-US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讽喻之意暗含其中</a:t>
            </a:r>
            <a:r>
              <a:rPr lang="zh-CN" altLang="en-US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；</a:t>
            </a:r>
            <a:r>
              <a:rPr lang="zh-CN" altLang="en-US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后一则写了</a:t>
            </a:r>
            <a:r>
              <a:rPr lang="zh-CN" altLang="en-US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蚊子战胜狮子和蚊子得意忘形被蜘蛛网粘住这</a:t>
            </a:r>
            <a:r>
              <a:rPr lang="zh-CN" altLang="en-US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两件事</a:t>
            </a:r>
            <a:r>
              <a:rPr lang="zh-CN" altLang="en-US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/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506413" y="4349750"/>
            <a:ext cx="8051800" cy="1568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2.表现方法不同：前一</a:t>
            </a:r>
            <a:r>
              <a:rPr lang="zh-CN" altLang="en-US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则</a:t>
            </a:r>
            <a:r>
              <a:rPr lang="en-US" altLang="zh-CN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把神当作人</a:t>
            </a:r>
            <a:r>
              <a:rPr lang="en-US" altLang="zh-CN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来写</a:t>
            </a:r>
            <a:r>
              <a:rPr lang="zh-CN" altLang="zh-CN" b="1">
                <a:solidFill>
                  <a:srgbClr val="0000FF"/>
                </a:solidFill>
                <a:sym typeface="宋体" panose="02010600030101010101" pitchFamily="2" charset="-122"/>
              </a:rPr>
              <a:t>,</a:t>
            </a:r>
            <a:r>
              <a:rPr lang="en-US" altLang="zh-CN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神也具有人的心理等特点</a:t>
            </a:r>
            <a:r>
              <a:rPr lang="zh-CN" altLang="en-US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；</a:t>
            </a:r>
            <a:r>
              <a:rPr lang="en-US" altLang="zh-CN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后一</a:t>
            </a:r>
            <a:r>
              <a:rPr lang="zh-CN" altLang="en-US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则</a:t>
            </a:r>
            <a:r>
              <a:rPr lang="en-US" altLang="zh-CN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用</a:t>
            </a:r>
            <a:r>
              <a:rPr lang="en-US" altLang="zh-CN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拟人手法</a:t>
            </a:r>
            <a:r>
              <a:rPr lang="zh-CN" altLang="zh-CN" b="1">
                <a:solidFill>
                  <a:srgbClr val="0000FF"/>
                </a:solidFill>
                <a:sym typeface="宋体" panose="02010600030101010101" pitchFamily="2" charset="-122"/>
              </a:rPr>
              <a:t>,</a:t>
            </a:r>
            <a:r>
              <a:rPr lang="en-US" altLang="zh-CN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赋予动物以人的情感和性格</a:t>
            </a:r>
            <a:r>
              <a:rPr lang="zh-CN" altLang="en-US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特点</a:t>
            </a:r>
            <a:r>
              <a:rPr lang="zh-CN" altLang="zh-CN" b="1">
                <a:solidFill>
                  <a:srgbClr val="0000FF"/>
                </a:solidFill>
                <a:sym typeface="宋体" panose="02010600030101010101" pitchFamily="2" charset="-122"/>
              </a:rPr>
              <a:t>,</a:t>
            </a:r>
            <a:r>
              <a:rPr lang="en-US" altLang="zh-CN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如把蚊子的叫声比作吹喇叭、唱凯歌</a:t>
            </a:r>
            <a:r>
              <a:rPr lang="zh-CN" altLang="zh-CN" b="1">
                <a:solidFill>
                  <a:srgbClr val="0000FF"/>
                </a:solidFill>
                <a:sym typeface="宋体" panose="02010600030101010101" pitchFamily="2" charset="-122"/>
              </a:rPr>
              <a:t>,</a:t>
            </a:r>
            <a:r>
              <a:rPr lang="en-US" altLang="zh-CN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形象贴切地写出了蚊子战胜狮子后得意忘形的神态。 </a:t>
            </a:r>
            <a:endParaRPr lang="zh-CN" altLang="en-US"/>
          </a:p>
        </p:txBody>
      </p:sp>
      <p:sp>
        <p:nvSpPr>
          <p:cNvPr id="7" name="文本框 6"/>
          <p:cNvSpPr txBox="1">
            <a:spLocks noChangeArrowheads="1"/>
          </p:cNvSpPr>
          <p:nvPr/>
        </p:nvSpPr>
        <p:spPr bwMode="auto">
          <a:xfrm>
            <a:off x="479425" y="5826125"/>
            <a:ext cx="8183563" cy="828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en-US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描写方法不同：前一则主要运用</a:t>
            </a:r>
            <a:r>
              <a:rPr lang="zh-CN" altLang="en-US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语言和心理描写</a:t>
            </a:r>
            <a:r>
              <a:rPr lang="zh-CN" altLang="en-US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；后一则则主要运用</a:t>
            </a:r>
            <a:r>
              <a:rPr lang="zh-CN" altLang="en-US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语言和动作描写</a:t>
            </a:r>
            <a:r>
              <a:rPr lang="zh-CN" altLang="en-US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 </a:t>
            </a:r>
            <a:endParaRPr lang="zh-CN" altLang="en-US"/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6" grpId="0" bldLvl="0" animBg="1"/>
      <p:bldP spid="2" grpId="0" bldLvl="0" animBg="1"/>
      <p:bldP spid="4" grpId="0" bldLvl="0" animBg="1"/>
      <p:bldP spid="5" grpId="0"/>
      <p:bldP spid="6" grpId="0"/>
      <p:bldP spid="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文本占位符 182274"/>
          <p:cNvSpPr>
            <a:spLocks noGrp="1"/>
          </p:cNvSpPr>
          <p:nvPr>
            <p:ph type="body" sz="half" idx="1"/>
          </p:nvPr>
        </p:nvSpPr>
        <p:spPr bwMode="auto">
          <a:xfrm>
            <a:off x="855663" y="2384425"/>
            <a:ext cx="6278562" cy="2089150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篇幅短小、寓意深刻（讽刺、劝喻）；</a:t>
            </a:r>
            <a:endParaRPr lang="zh-CN" altLang="en-US" sz="2800" b="1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2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主人公：以动物为主；</a:t>
            </a:r>
            <a:endParaRPr lang="zh-CN" altLang="en-US" sz="2800" b="1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2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修辞：拟人、夸张（描写形象生动）；</a:t>
            </a:r>
            <a:endParaRPr lang="zh-CN" altLang="en-US" sz="2800" b="1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2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运用丰富的想象。</a:t>
            </a:r>
            <a:endParaRPr lang="zh-CN" altLang="en-US" sz="2800" b="1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86722" name="组合 7"/>
          <p:cNvGrpSpPr/>
          <p:nvPr/>
        </p:nvGrpSpPr>
        <p:grpSpPr bwMode="auto">
          <a:xfrm>
            <a:off x="28575" y="854075"/>
            <a:ext cx="2006600" cy="522288"/>
            <a:chOff x="70" y="-63"/>
            <a:chExt cx="3160" cy="821"/>
          </a:xfrm>
        </p:grpSpPr>
        <p:sp>
          <p:nvSpPr>
            <p:cNvPr id="286724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28" cy="82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0" hangingPunct="0">
                <a:buFont typeface="Arial" panose="020B0604020202020204" pitchFamily="34" charset="0"/>
                <a:buNone/>
              </a:pPr>
              <a:r>
                <a:rPr lang="zh-CN" altLang="en-US" sz="2800">
                  <a:latin typeface="黑体" panose="02010609060101010101" pitchFamily="49" charset="-122"/>
                  <a:ea typeface="黑体" panose="02010609060101010101" pitchFamily="49" charset="-122"/>
                </a:rPr>
                <a:t>合作探究</a:t>
              </a:r>
              <a:endParaRPr lang="zh-CN" altLang="en-US" sz="28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cxnSp>
          <p:nvCxnSpPr>
            <p:cNvPr id="9" name="直线连接符 9"/>
            <p:cNvCxnSpPr/>
            <p:nvPr/>
          </p:nvCxnSpPr>
          <p:spPr>
            <a:xfrm>
              <a:off x="70" y="698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菱形 9"/>
            <p:cNvSpPr/>
            <p:nvPr/>
          </p:nvSpPr>
          <p:spPr>
            <a:xfrm>
              <a:off x="125" y="147"/>
              <a:ext cx="553" cy="551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buFont typeface="Arial" panose="020B0604020202020204" pitchFamily="34" charset="0"/>
                <a:buNone/>
                <a:defRPr/>
              </a:pPr>
              <a:endParaRPr kumimoji="1" lang="zh-CN" altLang="en-US" noProof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86723" name="文本框 3"/>
          <p:cNvSpPr txBox="1">
            <a:spLocks noChangeArrowheads="1"/>
          </p:cNvSpPr>
          <p:nvPr/>
        </p:nvSpPr>
        <p:spPr bwMode="auto">
          <a:xfrm>
            <a:off x="414338" y="1660525"/>
            <a:ext cx="8478837" cy="5651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10000"/>
              </a:lnSpc>
              <a:buFont typeface="Arial" panose="020B0604020202020204" pitchFamily="34" charset="0"/>
              <a:buNone/>
            </a:pPr>
            <a:r>
              <a:rPr lang="en-US" altLang="zh-CN" sz="2800" b="1">
                <a:latin typeface="宋体" panose="02010600030101010101" pitchFamily="2" charset="-122"/>
                <a:sym typeface="微软雅黑" panose="020B0503020204020204" pitchFamily="34" charset="-122"/>
              </a:rPr>
              <a:t>3.</a:t>
            </a:r>
            <a:r>
              <a:rPr lang="zh-CN" altLang="en-US" sz="2800" b="1">
                <a:latin typeface="宋体" panose="02010600030101010101" pitchFamily="2" charset="-122"/>
                <a:sym typeface="微软雅黑" panose="020B0503020204020204" pitchFamily="34" charset="-122"/>
              </a:rPr>
              <a:t>探究《伊索寓言》的特点</a:t>
            </a:r>
            <a:endParaRPr lang="zh-CN" altLang="en-US" sz="2800" b="1">
              <a:latin typeface="宋体" panose="02010600030101010101" pitchFamily="2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newsflash/>
    <p:sndAc>
      <p:stSnd>
        <p:snd r:embed="rId1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81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81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81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81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0">
                                            <p:txEl>
                                              <p:charRg st="29" end="3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8130">
                                            <p:txEl>
                                              <p:charRg st="29" end="3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8130">
                                            <p:txEl>
                                              <p:charRg st="29" end="3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0">
                                            <p:txEl>
                                              <p:charRg st="39" end="4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8130">
                                            <p:txEl>
                                              <p:charRg st="39" end="4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8130">
                                            <p:txEl>
                                              <p:charRg st="39" end="4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8769" name="图片 2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-7938" y="831850"/>
            <a:ext cx="9159876" cy="5260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8"/>
          <p:cNvSpPr txBox="1"/>
          <p:nvPr/>
        </p:nvSpPr>
        <p:spPr>
          <a:xfrm>
            <a:off x="4100726" y="2641724"/>
            <a:ext cx="3528392" cy="852805"/>
          </a:xfrm>
          <a:prstGeom prst="rect">
            <a:avLst/>
          </a:prstGeom>
          <a:noFill/>
          <a:ln w="19050">
            <a:solidFill>
              <a:schemeClr val="tx1"/>
            </a:solidFill>
          </a:ln>
          <a:effectLst>
            <a:softEdge rad="31750"/>
          </a:effectLst>
        </p:spPr>
        <p:txBody>
          <a:bodyPr lIns="68580" tIns="34290" rIns="68580" bIns="34290"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zh-CN" altLang="en-US" sz="5100" b="1" noProof="1">
                <a:latin typeface="宋体" panose="02010600030101010101" pitchFamily="2" charset="-122"/>
                <a:ea typeface="Kaiti SC"/>
                <a:cs typeface="Kaiti SC"/>
              </a:rPr>
              <a:t>穿井得一人</a:t>
            </a:r>
            <a:endParaRPr lang="zh-CN" altLang="en-US" sz="5100" b="1" noProof="1">
              <a:latin typeface="宋体" panose="02010600030101010101" pitchFamily="2" charset="-122"/>
              <a:ea typeface="Kaiti SC"/>
              <a:cs typeface="Kaiti SC"/>
            </a:endParaRPr>
          </a:p>
        </p:txBody>
      </p:sp>
    </p:spTree>
  </p:cSld>
  <p:clrMapOvr>
    <a:masterClrMapping/>
  </p:clrMapOvr>
  <p:transition spd="slow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9793" name="组合 8"/>
          <p:cNvGrpSpPr/>
          <p:nvPr/>
        </p:nvGrpSpPr>
        <p:grpSpPr bwMode="auto">
          <a:xfrm>
            <a:off x="0" y="879475"/>
            <a:ext cx="2051050" cy="522288"/>
            <a:chOff x="0" y="-63"/>
            <a:chExt cx="3231" cy="821"/>
          </a:xfrm>
        </p:grpSpPr>
        <p:sp>
          <p:nvSpPr>
            <p:cNvPr id="289805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29" cy="82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0" hangingPunct="0">
                <a:buFont typeface="Arial" panose="020B0604020202020204" pitchFamily="34" charset="0"/>
                <a:buNone/>
              </a:pPr>
              <a:r>
                <a:rPr lang="zh-CN" altLang="en-US" sz="2800">
                  <a:latin typeface="黑体" panose="02010609060101010101" pitchFamily="49" charset="-122"/>
                  <a:ea typeface="黑体" panose="02010609060101010101" pitchFamily="49" charset="-122"/>
                </a:rPr>
                <a:t>作品介绍</a:t>
              </a:r>
              <a:endParaRPr lang="zh-CN" altLang="en-US" sz="28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cxnSp>
          <p:nvCxnSpPr>
            <p:cNvPr id="21" name="直线连接符 9"/>
            <p:cNvCxnSpPr/>
            <p:nvPr/>
          </p:nvCxnSpPr>
          <p:spPr>
            <a:xfrm>
              <a:off x="0" y="701"/>
              <a:ext cx="323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菱形 21"/>
            <p:cNvSpPr/>
            <p:nvPr/>
          </p:nvSpPr>
          <p:spPr>
            <a:xfrm>
              <a:off x="125" y="149"/>
              <a:ext cx="553" cy="551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buFont typeface="Arial" panose="020B0604020202020204" pitchFamily="34" charset="0"/>
                <a:buNone/>
                <a:defRPr/>
              </a:pPr>
              <a:endParaRPr kumimoji="1" lang="zh-CN" altLang="en-US" noProof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89794" name="Rectangle 3"/>
          <p:cNvSpPr>
            <a:spLocks noGrp="1"/>
          </p:cNvSpPr>
          <p:nvPr/>
        </p:nvSpPr>
        <p:spPr bwMode="auto">
          <a:xfrm>
            <a:off x="2632075" y="1484313"/>
            <a:ext cx="6315075" cy="19415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eaLnBrk="0" hangingPunct="0">
              <a:lnSpc>
                <a:spcPct val="13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en-US" altLang="zh-CN" sz="3100">
                <a:ea typeface="微软雅黑" panose="020B0503020204020204" pitchFamily="34" charset="-122"/>
              </a:rPr>
              <a:t>     </a:t>
            </a:r>
            <a:r>
              <a:rPr lang="en-US" altLang="zh-CN" sz="2800" b="1">
                <a:ea typeface="微软雅黑" panose="020B0503020204020204" pitchFamily="34" charset="-122"/>
              </a:rPr>
              <a:t>《</a:t>
            </a:r>
            <a:r>
              <a:rPr lang="zh-CN" altLang="en-US" sz="2800" b="1">
                <a:ea typeface="微软雅黑" panose="020B0503020204020204" pitchFamily="34" charset="-122"/>
              </a:rPr>
              <a:t>吕氏春秋</a:t>
            </a:r>
            <a:r>
              <a:rPr lang="en-US" altLang="zh-CN" sz="2800" b="1">
                <a:ea typeface="微软雅黑" panose="020B0503020204020204" pitchFamily="34" charset="-122"/>
              </a:rPr>
              <a:t>》</a:t>
            </a:r>
            <a:r>
              <a:rPr lang="zh-CN" altLang="en-US" sz="2800" b="1">
                <a:ea typeface="微软雅黑" panose="020B0503020204020204" pitchFamily="34" charset="-122"/>
              </a:rPr>
              <a:t>又名（            ），先秦（         ）代表作，是战国末期秦相</a:t>
            </a:r>
            <a:r>
              <a:rPr lang="zh-CN" altLang="en-US" sz="2800" b="1" u="sng">
                <a:ea typeface="微软雅黑" panose="020B0503020204020204" pitchFamily="34" charset="-122"/>
              </a:rPr>
              <a:t>          </a:t>
            </a:r>
            <a:r>
              <a:rPr lang="zh-CN" altLang="en-US" sz="2800" b="1">
                <a:ea typeface="微软雅黑" panose="020B0503020204020204" pitchFamily="34" charset="-122"/>
              </a:rPr>
              <a:t>（           ）集合（        ）共同编写而成，全书 （     ）卷，分为（          ）纪、    （    ）览、（     ）论、（      ）篇。</a:t>
            </a:r>
            <a:endParaRPr lang="zh-CN" altLang="en-US" sz="2800" b="1"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6100763" y="1652588"/>
            <a:ext cx="1612900" cy="5222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吕览</a:t>
            </a:r>
            <a:r>
              <a:rPr lang="en-US" altLang="zh-CN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endParaRPr lang="zh-CN" altLang="en-US" sz="28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3365500" y="2193925"/>
            <a:ext cx="898525" cy="522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杂家</a:t>
            </a:r>
            <a:endParaRPr lang="zh-CN" altLang="en-US" sz="28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2928938" y="2809875"/>
            <a:ext cx="1255712" cy="522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吕不韦</a:t>
            </a:r>
            <a:endParaRPr lang="zh-CN" altLang="en-US" sz="28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5340350" y="2809875"/>
            <a:ext cx="898525" cy="522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门客</a:t>
            </a:r>
            <a:endParaRPr lang="zh-CN" altLang="en-US" sz="28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247" name="矩形 9"/>
          <p:cNvSpPr>
            <a:spLocks noChangeArrowheads="1"/>
          </p:cNvSpPr>
          <p:nvPr/>
        </p:nvSpPr>
        <p:spPr bwMode="auto">
          <a:xfrm>
            <a:off x="4184650" y="3332163"/>
            <a:ext cx="550863" cy="5222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rgbClr val="FF0000"/>
                </a:solidFill>
                <a:ea typeface="黑体" panose="02010609060101010101" pitchFamily="49" charset="-122"/>
              </a:rPr>
              <a:t>26</a:t>
            </a:r>
            <a:endParaRPr lang="en-US" altLang="zh-CN" sz="2800" b="1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  <p:sp>
        <p:nvSpPr>
          <p:cNvPr id="5" name="矩形 9"/>
          <p:cNvSpPr>
            <a:spLocks noChangeArrowheads="1"/>
          </p:cNvSpPr>
          <p:nvPr/>
        </p:nvSpPr>
        <p:spPr bwMode="auto">
          <a:xfrm>
            <a:off x="6699250" y="3332163"/>
            <a:ext cx="1141413" cy="5222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十二</a:t>
            </a:r>
            <a:endParaRPr lang="zh-CN" altLang="en-US" sz="28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矩形 9"/>
          <p:cNvSpPr>
            <a:spLocks noChangeArrowheads="1"/>
          </p:cNvSpPr>
          <p:nvPr/>
        </p:nvSpPr>
        <p:spPr bwMode="auto">
          <a:xfrm>
            <a:off x="2998788" y="3925888"/>
            <a:ext cx="550862" cy="5222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八</a:t>
            </a:r>
            <a:endParaRPr lang="zh-CN" altLang="en-US" sz="28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4789488" y="3929063"/>
            <a:ext cx="550862" cy="5222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六</a:t>
            </a:r>
            <a:endParaRPr lang="zh-CN" altLang="en-US" sz="28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6548438" y="3925888"/>
            <a:ext cx="717550" cy="519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rgbClr val="FF0000"/>
                </a:solidFill>
              </a:rPr>
              <a:t>160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  <p:pic>
        <p:nvPicPr>
          <p:cNvPr id="289804" name="图片 2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79375" y="1498600"/>
            <a:ext cx="2574925" cy="386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0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  <p:bldP spid="8" grpId="0"/>
      <p:bldP spid="9" grpId="0"/>
      <p:bldP spid="10247" grpId="0"/>
      <p:bldP spid="5" grpId="0"/>
      <p:bldP spid="6" grpId="0"/>
      <p:bldP spid="10" grpId="0"/>
      <p:bldP spid="11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0817" name="组合 8"/>
          <p:cNvGrpSpPr/>
          <p:nvPr/>
        </p:nvGrpSpPr>
        <p:grpSpPr bwMode="auto">
          <a:xfrm>
            <a:off x="0" y="836613"/>
            <a:ext cx="2006600" cy="522287"/>
            <a:chOff x="70" y="-63"/>
            <a:chExt cx="3161" cy="821"/>
          </a:xfrm>
        </p:grpSpPr>
        <p:sp>
          <p:nvSpPr>
            <p:cNvPr id="290821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29" cy="82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0" hangingPunct="0">
                <a:buFont typeface="Arial" panose="020B0604020202020204" pitchFamily="34" charset="0"/>
                <a:buNone/>
              </a:pPr>
              <a:r>
                <a:rPr lang="zh-CN" altLang="en-US" sz="2800">
                  <a:latin typeface="黑体" panose="02010609060101010101" pitchFamily="49" charset="-122"/>
                  <a:ea typeface="黑体" panose="02010609060101010101" pitchFamily="49" charset="-122"/>
                </a:rPr>
                <a:t>听读课文</a:t>
              </a:r>
              <a:endParaRPr lang="zh-CN" altLang="en-US" sz="28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cxnSp>
          <p:nvCxnSpPr>
            <p:cNvPr id="2" name="直线连接符 9"/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" name="菱形 2"/>
            <p:cNvSpPr/>
            <p:nvPr/>
          </p:nvSpPr>
          <p:spPr>
            <a:xfrm>
              <a:off x="125" y="149"/>
              <a:ext cx="553" cy="551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buFont typeface="Arial" panose="020B0604020202020204" pitchFamily="34" charset="0"/>
                <a:buNone/>
                <a:defRPr/>
              </a:pPr>
              <a:endParaRPr kumimoji="1" lang="zh-CN" altLang="en-US" noProof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90818" name="文本框 3"/>
          <p:cNvSpPr txBox="1">
            <a:spLocks noChangeArrowheads="1"/>
          </p:cNvSpPr>
          <p:nvPr/>
        </p:nvSpPr>
        <p:spPr bwMode="auto">
          <a:xfrm>
            <a:off x="468313" y="1557338"/>
            <a:ext cx="5492750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b="1">
                <a:latin typeface="宋体" panose="02010600030101010101" pitchFamily="2" charset="-122"/>
              </a:rPr>
              <a:t>听读课文，读准字音，把握节奏。</a:t>
            </a:r>
            <a:endParaRPr lang="zh-CN" altLang="en-US" b="1">
              <a:latin typeface="宋体" panose="02010600030101010101" pitchFamily="2" charset="-122"/>
            </a:endParaRPr>
          </a:p>
        </p:txBody>
      </p:sp>
      <p:sp>
        <p:nvSpPr>
          <p:cNvPr id="290819" name="文本框 4"/>
          <p:cNvSpPr txBox="1">
            <a:spLocks noChangeArrowheads="1"/>
          </p:cNvSpPr>
          <p:nvPr/>
        </p:nvSpPr>
        <p:spPr bwMode="auto">
          <a:xfrm>
            <a:off x="395288" y="2133600"/>
            <a:ext cx="7699375" cy="2860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宋之丁氏，家无井</a:t>
            </a:r>
            <a:r>
              <a:rPr lang="en-US" altLang="zh-CN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而出溉汲，常</a:t>
            </a:r>
            <a:r>
              <a:rPr lang="en-US" altLang="zh-CN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/</a:t>
            </a:r>
            <a:r>
              <a:rPr lang="zh-CN" altLang="en-US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一人居外。及</a:t>
            </a:r>
            <a:r>
              <a:rPr lang="en-US" altLang="zh-CN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/</a:t>
            </a:r>
            <a:r>
              <a:rPr lang="zh-CN" altLang="en-US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其家穿井，告人曰：“吾</a:t>
            </a:r>
            <a:r>
              <a:rPr lang="en-US" altLang="zh-CN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/</a:t>
            </a:r>
            <a:r>
              <a:rPr lang="zh-CN" altLang="en-US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穿井</a:t>
            </a:r>
            <a:r>
              <a:rPr lang="en-US" altLang="zh-CN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/</a:t>
            </a:r>
            <a:r>
              <a:rPr lang="zh-CN" altLang="en-US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得一人。”有</a:t>
            </a:r>
            <a:r>
              <a:rPr lang="en-US" altLang="zh-CN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/</a:t>
            </a:r>
            <a:r>
              <a:rPr lang="zh-CN" altLang="en-US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闻而传之者：“丁氏穿井</a:t>
            </a:r>
            <a:r>
              <a:rPr lang="en-US" altLang="zh-CN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/</a:t>
            </a:r>
            <a:r>
              <a:rPr lang="zh-CN" altLang="en-US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得一人。”国人道之，闻之</a:t>
            </a:r>
            <a:r>
              <a:rPr lang="en-US" altLang="zh-CN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/</a:t>
            </a:r>
            <a:r>
              <a:rPr lang="zh-CN" altLang="en-US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于宋君。宋君</a:t>
            </a:r>
            <a:r>
              <a:rPr lang="en-US" altLang="zh-CN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/</a:t>
            </a:r>
            <a:r>
              <a:rPr lang="zh-CN" altLang="en-US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令人</a:t>
            </a:r>
            <a:r>
              <a:rPr lang="en-US" altLang="zh-CN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/</a:t>
            </a:r>
            <a:r>
              <a:rPr lang="zh-CN" altLang="en-US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问之于丁氏。丁氏对曰：“得</a:t>
            </a:r>
            <a:r>
              <a:rPr lang="en-US" altLang="zh-CN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/</a:t>
            </a:r>
            <a:r>
              <a:rPr lang="zh-CN" altLang="en-US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一人之使，非</a:t>
            </a:r>
            <a:r>
              <a:rPr lang="en-US" altLang="zh-CN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/</a:t>
            </a:r>
            <a:r>
              <a:rPr lang="zh-CN" altLang="en-US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得一人</a:t>
            </a:r>
            <a:r>
              <a:rPr lang="en-US" altLang="zh-CN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/</a:t>
            </a:r>
            <a:r>
              <a:rPr lang="zh-CN" altLang="en-US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于井中也。”求闻</a:t>
            </a:r>
            <a:r>
              <a:rPr lang="en-US" altLang="zh-CN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/</a:t>
            </a:r>
            <a:r>
              <a:rPr lang="zh-CN" altLang="en-US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之若此，不若</a:t>
            </a:r>
            <a:r>
              <a:rPr lang="en-US" altLang="zh-CN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/</a:t>
            </a:r>
            <a:r>
              <a:rPr lang="zh-CN" altLang="en-US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无闻也。</a:t>
            </a:r>
            <a:endParaRPr lang="zh-CN" altLang="en-US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79881" name="穿井得一人.mp3">
            <a:hlinkClick r:id="" action="ppaction://media"/>
          </p:cNvPr>
          <p:cNvPicPr>
            <a:picLocks noRot="1"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5364163" y="163512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newsflash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988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7300" fill="hold"/>
                                        <p:tgtEl>
                                          <p:spTgt spid="7988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9881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9881"/>
                </p:tgtEl>
              </p:cMediaNode>
            </p:audio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1841" name="组合 8"/>
          <p:cNvGrpSpPr/>
          <p:nvPr/>
        </p:nvGrpSpPr>
        <p:grpSpPr bwMode="auto">
          <a:xfrm>
            <a:off x="0" y="836613"/>
            <a:ext cx="2006600" cy="519112"/>
            <a:chOff x="70" y="-63"/>
            <a:chExt cx="3161" cy="816"/>
          </a:xfrm>
        </p:grpSpPr>
        <p:sp>
          <p:nvSpPr>
            <p:cNvPr id="291852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30" cy="81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0" hangingPunct="0">
                <a:buFont typeface="Arial" panose="020B0604020202020204" pitchFamily="34" charset="0"/>
                <a:buNone/>
              </a:pPr>
              <a:r>
                <a:rPr lang="zh-CN" altLang="en-US" sz="2800">
                  <a:latin typeface="黑体" panose="02010609060101010101" pitchFamily="49" charset="-122"/>
                  <a:ea typeface="黑体" panose="02010609060101010101" pitchFamily="49" charset="-122"/>
                </a:rPr>
                <a:t>疏通文意</a:t>
              </a:r>
              <a:endParaRPr lang="zh-CN" altLang="en-US" sz="28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cxnSp>
          <p:nvCxnSpPr>
            <p:cNvPr id="3" name="直线连接符 9"/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4" name="菱形 3"/>
            <p:cNvSpPr/>
            <p:nvPr/>
          </p:nvSpPr>
          <p:spPr>
            <a:xfrm>
              <a:off x="125" y="149"/>
              <a:ext cx="553" cy="551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buFont typeface="Arial" panose="020B0604020202020204" pitchFamily="34" charset="0"/>
                <a:buNone/>
                <a:defRPr/>
              </a:pPr>
              <a:endParaRPr kumimoji="1" lang="zh-CN" altLang="en-US" noProof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91842" name="TextBox 4"/>
          <p:cNvSpPr txBox="1">
            <a:spLocks noChangeArrowheads="1"/>
          </p:cNvSpPr>
          <p:nvPr/>
        </p:nvSpPr>
        <p:spPr bwMode="auto">
          <a:xfrm>
            <a:off x="385763" y="1340168"/>
            <a:ext cx="8507412" cy="369824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lnSpc>
                <a:spcPct val="200000"/>
              </a:lnSpc>
              <a:spcBef>
                <a:spcPts val="400"/>
              </a:spcBef>
              <a:buFont typeface="Arial" panose="020B0604020202020204" pitchFamily="34" charset="0"/>
              <a:buNone/>
            </a:pPr>
            <a:r>
              <a:rPr lang="zh-CN" altLang="en-US" sz="2700" b="1">
                <a:latin typeface="楷体" panose="02010609060101010101" pitchFamily="49" charset="-122"/>
                <a:ea typeface="楷体" panose="02010609060101010101" pitchFamily="49" charset="-122"/>
              </a:rPr>
              <a:t>穿井得一人</a:t>
            </a:r>
            <a:endParaRPr lang="zh-CN" altLang="en-US" sz="27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200000"/>
              </a:lnSpc>
              <a:spcBef>
                <a:spcPts val="40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</a:rPr>
              <a:t>　　宋之丁</a:t>
            </a:r>
            <a:r>
              <a:rPr lang="zh-CN" altLang="en-US" b="1" u="sng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氏</a:t>
            </a:r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</a:rPr>
              <a:t>，家无井</a:t>
            </a:r>
            <a:r>
              <a:rPr lang="zh-CN" altLang="en-US" b="1" u="sng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而</a:t>
            </a:r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</a:rPr>
              <a:t>出</a:t>
            </a:r>
            <a:r>
              <a:rPr lang="zh-CN" altLang="en-US" b="1" u="sng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溉汲</a:t>
            </a:r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</a:rPr>
              <a:t>，常一人居外。</a:t>
            </a:r>
            <a:r>
              <a:rPr lang="zh-CN" altLang="en-US" b="1" u="sng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及</a:t>
            </a:r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</a:rPr>
              <a:t>其家</a:t>
            </a:r>
            <a:r>
              <a:rPr lang="zh-CN" altLang="en-US" b="1" u="sng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穿</a:t>
            </a:r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</a:rPr>
              <a:t>井，</a:t>
            </a:r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70000"/>
              </a:lnSpc>
              <a:spcBef>
                <a:spcPts val="40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endParaRPr lang="zh-CN" altLang="en-US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70000"/>
              </a:lnSpc>
              <a:spcBef>
                <a:spcPts val="40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zh-CN" altLang="en-US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告</a:t>
            </a:r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</a:rPr>
              <a:t>人曰：“吾穿井得一人。”有</a:t>
            </a:r>
            <a:r>
              <a:rPr lang="zh-CN" altLang="en-US" b="1" u="sng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闻</a:t>
            </a:r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</a:rPr>
              <a:t>而</a:t>
            </a:r>
            <a:r>
              <a:rPr lang="zh-CN" altLang="en-US" b="1" u="sng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传</a:t>
            </a:r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</a:rPr>
              <a:t>之者：“丁氏穿井得一人。”</a:t>
            </a:r>
            <a:endParaRPr lang="en-US" altLang="zh-CN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1908175" y="2961005"/>
            <a:ext cx="512763" cy="4572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9525">
            <a:noFill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zh-CN" altLang="en-US" b="1" noProof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姓</a:t>
            </a:r>
            <a:endParaRPr lang="zh-CN" altLang="en-US" b="1" noProof="1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5063" name="文本框 27"/>
          <p:cNvSpPr txBox="1">
            <a:spLocks noChangeArrowheads="1"/>
          </p:cNvSpPr>
          <p:nvPr/>
        </p:nvSpPr>
        <p:spPr bwMode="auto">
          <a:xfrm>
            <a:off x="3633153" y="2961005"/>
            <a:ext cx="2376487" cy="830263"/>
          </a:xfrm>
          <a:prstGeom prst="rect">
            <a:avLst/>
          </a:prstGeom>
          <a:solidFill>
            <a:srgbClr val="F2F5D7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b="1">
                <a:solidFill>
                  <a:srgbClr val="0000FF"/>
                </a:solidFill>
                <a:latin typeface="宋体" panose="02010600030101010101" pitchFamily="2" charset="-122"/>
              </a:rPr>
              <a:t>溉</a:t>
            </a:r>
            <a:r>
              <a:rPr lang="zh-CN" altLang="zh-CN" b="1">
                <a:solidFill>
                  <a:srgbClr val="0000FF"/>
                </a:solidFill>
                <a:sym typeface="宋体" panose="02010600030101010101" pitchFamily="2" charset="-122"/>
              </a:rPr>
              <a:t>,</a:t>
            </a:r>
            <a:r>
              <a:rPr lang="zh-CN" altLang="en-US" b="1">
                <a:solidFill>
                  <a:srgbClr val="0000FF"/>
                </a:solidFill>
                <a:latin typeface="宋体" panose="02010600030101010101" pitchFamily="2" charset="-122"/>
              </a:rPr>
              <a:t>浇灌、灌溉。</a:t>
            </a:r>
            <a:endParaRPr lang="zh-CN" altLang="en-US" b="1">
              <a:solidFill>
                <a:srgbClr val="0000FF"/>
              </a:solidFill>
              <a:latin typeface="宋体" panose="02010600030101010101" pitchFamily="2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b="1">
                <a:solidFill>
                  <a:srgbClr val="0000FF"/>
                </a:solidFill>
                <a:latin typeface="宋体" panose="02010600030101010101" pitchFamily="2" charset="-122"/>
              </a:rPr>
              <a:t>汲</a:t>
            </a:r>
            <a:r>
              <a:rPr lang="zh-CN" altLang="zh-CN" b="1">
                <a:solidFill>
                  <a:srgbClr val="0000FF"/>
                </a:solidFill>
                <a:sym typeface="宋体" panose="02010600030101010101" pitchFamily="2" charset="-122"/>
              </a:rPr>
              <a:t>,</a:t>
            </a:r>
            <a:r>
              <a:rPr lang="zh-CN" altLang="en-US" b="1">
                <a:solidFill>
                  <a:srgbClr val="0000FF"/>
                </a:solidFill>
                <a:latin typeface="宋体" panose="02010600030101010101" pitchFamily="2" charset="-122"/>
              </a:rPr>
              <a:t>从井里取水。</a:t>
            </a:r>
            <a:endParaRPr lang="zh-CN" altLang="en-US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45064" name="文本框 28"/>
          <p:cNvSpPr txBox="1">
            <a:spLocks noChangeArrowheads="1"/>
          </p:cNvSpPr>
          <p:nvPr/>
        </p:nvSpPr>
        <p:spPr bwMode="auto">
          <a:xfrm>
            <a:off x="6534785" y="2961005"/>
            <a:ext cx="800100" cy="457200"/>
          </a:xfrm>
          <a:prstGeom prst="rect">
            <a:avLst/>
          </a:prstGeom>
          <a:solidFill>
            <a:srgbClr val="F2F5D7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b="1">
                <a:solidFill>
                  <a:srgbClr val="0000FF"/>
                </a:solidFill>
                <a:latin typeface="宋体" panose="02010600030101010101" pitchFamily="2" charset="-122"/>
              </a:rPr>
              <a:t>等到</a:t>
            </a:r>
            <a:endParaRPr lang="zh-CN" altLang="en-US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45065" name="文本框 29"/>
          <p:cNvSpPr txBox="1">
            <a:spLocks noChangeArrowheads="1"/>
          </p:cNvSpPr>
          <p:nvPr/>
        </p:nvSpPr>
        <p:spPr bwMode="auto">
          <a:xfrm>
            <a:off x="7663815" y="1689418"/>
            <a:ext cx="874713" cy="830262"/>
          </a:xfrm>
          <a:prstGeom prst="rect">
            <a:avLst/>
          </a:prstGeom>
          <a:solidFill>
            <a:srgbClr val="F2F5D7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b="1">
                <a:solidFill>
                  <a:srgbClr val="0000FF"/>
                </a:solidFill>
                <a:sym typeface="宋体" panose="02010600030101010101" pitchFamily="2" charset="-122"/>
              </a:rPr>
              <a:t>挖掘、开</a:t>
            </a:r>
            <a:r>
              <a:rPr lang="zh-CN" altLang="en-US" b="1">
                <a:solidFill>
                  <a:srgbClr val="0000FF"/>
                </a:solidFill>
                <a:latin typeface="宋体" panose="02010600030101010101" pitchFamily="2" charset="-122"/>
              </a:rPr>
              <a:t>凿</a:t>
            </a:r>
            <a:endParaRPr lang="zh-CN" altLang="en-US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45066" name="文本框 30"/>
          <p:cNvSpPr txBox="1">
            <a:spLocks noChangeArrowheads="1"/>
          </p:cNvSpPr>
          <p:nvPr/>
        </p:nvSpPr>
        <p:spPr bwMode="auto">
          <a:xfrm>
            <a:off x="386080" y="3514725"/>
            <a:ext cx="863600" cy="457200"/>
          </a:xfrm>
          <a:prstGeom prst="rect">
            <a:avLst/>
          </a:prstGeom>
          <a:solidFill>
            <a:srgbClr val="F2F5D7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b="1">
                <a:solidFill>
                  <a:srgbClr val="0000FF"/>
                </a:solidFill>
                <a:latin typeface="宋体" panose="02010600030101010101" pitchFamily="2" charset="-122"/>
              </a:rPr>
              <a:t>告诉</a:t>
            </a:r>
            <a:endParaRPr lang="zh-CN" altLang="en-US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45067" name="文本框 31"/>
          <p:cNvSpPr txBox="1">
            <a:spLocks noChangeArrowheads="1"/>
          </p:cNvSpPr>
          <p:nvPr/>
        </p:nvSpPr>
        <p:spPr bwMode="auto">
          <a:xfrm>
            <a:off x="5253355" y="4297680"/>
            <a:ext cx="1612900" cy="460375"/>
          </a:xfrm>
          <a:prstGeom prst="rect">
            <a:avLst/>
          </a:prstGeom>
          <a:solidFill>
            <a:srgbClr val="F2F5D7"/>
          </a:solidFill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b="1">
                <a:solidFill>
                  <a:srgbClr val="0000FF"/>
                </a:solidFill>
                <a:latin typeface="宋体" panose="02010600030101010101" pitchFamily="2" charset="-122"/>
              </a:rPr>
              <a:t>传扬,传播</a:t>
            </a:r>
            <a:endParaRPr lang="zh-CN" altLang="en-US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45069" name="TextBox 10"/>
          <p:cNvSpPr txBox="1">
            <a:spLocks noChangeArrowheads="1"/>
          </p:cNvSpPr>
          <p:nvPr/>
        </p:nvSpPr>
        <p:spPr bwMode="auto">
          <a:xfrm>
            <a:off x="194628" y="4959033"/>
            <a:ext cx="8569325" cy="164020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05000"/>
              </a:lnSpc>
              <a:buFont typeface="Arial" panose="020B0604020202020204" pitchFamily="34" charset="0"/>
              <a:buNone/>
            </a:pPr>
            <a:r>
              <a:rPr lang="zh-CN" altLang="en-US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译</a:t>
            </a:r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</a:rPr>
              <a:t>：宋国有个姓丁的人家，家里没有井，要到外边打水浇田，（因此）经常要一个人居住在外（负责打水）。等到他家打井之后，告诉别人说：</a:t>
            </a:r>
            <a:r>
              <a:rPr lang="en-US" altLang="zh-CN" b="1">
                <a:latin typeface="Arial Narrow" panose="020B0606020202030204" pitchFamily="34" charset="0"/>
                <a:ea typeface="楷体" panose="02010609060101010101" pitchFamily="49" charset="-122"/>
                <a:sym typeface="微软雅黑" panose="020B0503020204020204" pitchFamily="34" charset="-122"/>
              </a:rPr>
              <a:t>“</a:t>
            </a:r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</a:rPr>
              <a:t>我家打井得到一个人（的劳力）。</a:t>
            </a:r>
            <a:r>
              <a:rPr lang="en-US" altLang="zh-CN" b="1">
                <a:latin typeface="Arial Narrow" panose="020B0606020202030204" pitchFamily="34" charset="0"/>
                <a:ea typeface="楷体" panose="02010609060101010101" pitchFamily="49" charset="-122"/>
                <a:sym typeface="微软雅黑" panose="020B0503020204020204" pitchFamily="34" charset="-122"/>
              </a:rPr>
              <a:t>”</a:t>
            </a:r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</a:rPr>
              <a:t>有听说后传扬的人说：</a:t>
            </a:r>
            <a:r>
              <a:rPr lang="en-US" altLang="zh-CN" b="1">
                <a:latin typeface="Arial Narrow" panose="020B0606020202030204" pitchFamily="34" charset="0"/>
                <a:ea typeface="楷体" panose="02010609060101010101" pitchFamily="49" charset="-122"/>
                <a:sym typeface="微软雅黑" panose="020B0503020204020204" pitchFamily="34" charset="-122"/>
              </a:rPr>
              <a:t>“</a:t>
            </a:r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</a:rPr>
              <a:t>丁家打井挖出一个人。</a:t>
            </a:r>
            <a:r>
              <a:rPr lang="en-US" altLang="zh-CN" b="1">
                <a:latin typeface="Arial Narrow" panose="020B0606020202030204" pitchFamily="34" charset="0"/>
                <a:ea typeface="楷体" panose="02010609060101010101" pitchFamily="49" charset="-122"/>
                <a:sym typeface="微软雅黑" panose="020B0503020204020204" pitchFamily="34" charset="-122"/>
              </a:rPr>
              <a:t>”</a:t>
            </a:r>
            <a:endParaRPr lang="en-US" altLang="zh-CN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文本框 31"/>
          <p:cNvSpPr txBox="1">
            <a:spLocks noChangeArrowheads="1"/>
          </p:cNvSpPr>
          <p:nvPr/>
        </p:nvSpPr>
        <p:spPr bwMode="auto">
          <a:xfrm>
            <a:off x="4389438" y="4297680"/>
            <a:ext cx="863600" cy="460375"/>
          </a:xfrm>
          <a:prstGeom prst="rect">
            <a:avLst/>
          </a:prstGeom>
          <a:solidFill>
            <a:srgbClr val="F2F5D7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b="1">
                <a:solidFill>
                  <a:srgbClr val="0000FF"/>
                </a:solidFill>
                <a:latin typeface="宋体" panose="02010600030101010101" pitchFamily="2" charset="-122"/>
              </a:rPr>
              <a:t>听说</a:t>
            </a:r>
            <a:endParaRPr lang="zh-CN" altLang="en-US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257868" y="2151380"/>
            <a:ext cx="1131887" cy="46037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9525">
            <a:noFill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zh-CN" altLang="en-US" b="1" noProof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表顺接</a:t>
            </a:r>
            <a:endParaRPr lang="zh-CN" altLang="en-US" b="1" noProof="1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50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50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50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50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50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50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450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50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50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450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50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50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450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450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450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450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450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bldLvl="0" animBg="1"/>
      <p:bldP spid="45063" grpId="0" bldLvl="0" animBg="1"/>
      <p:bldP spid="45064" grpId="0" bldLvl="0" animBg="1"/>
      <p:bldP spid="45065" grpId="0" bldLvl="0" animBg="1"/>
      <p:bldP spid="45066" grpId="0" bldLvl="0" animBg="1"/>
      <p:bldP spid="45067" grpId="0" bldLvl="0" animBg="1"/>
      <p:bldP spid="45069" grpId="0"/>
      <p:bldP spid="2" grpId="0" bldLvl="0" animBg="1"/>
      <p:bldP spid="5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2865" name="TextBox 4"/>
          <p:cNvSpPr txBox="1">
            <a:spLocks noChangeArrowheads="1"/>
          </p:cNvSpPr>
          <p:nvPr/>
        </p:nvSpPr>
        <p:spPr bwMode="auto">
          <a:xfrm>
            <a:off x="269875" y="1484313"/>
            <a:ext cx="8874125" cy="253809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300000"/>
              </a:lnSpc>
              <a:spcBef>
                <a:spcPts val="1800"/>
              </a:spcBef>
              <a:buFont typeface="Arial" panose="020B0604020202020204" pitchFamily="34" charset="0"/>
              <a:buNone/>
            </a:pPr>
            <a:r>
              <a:rPr lang="zh-CN" altLang="en-US" b="1" u="sng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国</a:t>
            </a:r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</a:rPr>
              <a:t>人</a:t>
            </a:r>
            <a:r>
              <a:rPr lang="zh-CN" altLang="en-US" b="1" u="sng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道</a:t>
            </a:r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</a:rPr>
              <a:t>之，</a:t>
            </a:r>
            <a:r>
              <a:rPr lang="zh-CN" altLang="en-US" b="1" u="sng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闻</a:t>
            </a:r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</a:rPr>
              <a:t>之</a:t>
            </a:r>
            <a:r>
              <a:rPr lang="zh-CN" altLang="en-US" b="1" u="sng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于</a:t>
            </a:r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</a:rPr>
              <a:t>宋君。宋君令人问之</a:t>
            </a:r>
            <a:r>
              <a:rPr lang="zh-CN" altLang="en-US" b="1" u="sng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于</a:t>
            </a:r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</a:rPr>
              <a:t>丁氏，丁氏</a:t>
            </a:r>
            <a:r>
              <a:rPr lang="zh-CN" altLang="en-US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对</a:t>
            </a:r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</a:rPr>
              <a:t>曰：“得</a:t>
            </a:r>
            <a:endParaRPr lang="en-US" altLang="zh-CN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300000"/>
              </a:lnSpc>
              <a:spcBef>
                <a:spcPts val="1800"/>
              </a:spcBef>
              <a:buFont typeface="Arial" panose="020B0604020202020204" pitchFamily="34" charset="0"/>
              <a:buNone/>
            </a:pPr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</a:rPr>
              <a:t>一人之</a:t>
            </a:r>
            <a:r>
              <a:rPr lang="zh-CN" altLang="en-US" b="1" u="sng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使</a:t>
            </a:r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</a:rPr>
              <a:t>，非得一人</a:t>
            </a:r>
            <a:r>
              <a:rPr lang="zh-CN" altLang="en-US" b="1" u="sng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于</a:t>
            </a:r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</a:rPr>
              <a:t>井中也。”求</a:t>
            </a:r>
            <a:r>
              <a:rPr lang="zh-CN" altLang="en-US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闻</a:t>
            </a:r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</a:rPr>
              <a:t>之</a:t>
            </a:r>
            <a:r>
              <a:rPr lang="zh-CN" altLang="en-US" b="1" u="sng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若</a:t>
            </a:r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</a:rPr>
              <a:t>此，</a:t>
            </a:r>
            <a:r>
              <a:rPr lang="zh-CN" altLang="en-US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</a:t>
            </a:r>
            <a:r>
              <a:rPr lang="zh-CN" altLang="en-US" b="1" u="sng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若</a:t>
            </a:r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</a:rPr>
              <a:t>无</a:t>
            </a:r>
            <a:r>
              <a:rPr lang="zh-CN" altLang="en-US" b="1" u="sng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闻</a:t>
            </a:r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</a:rPr>
              <a:t>也。</a:t>
            </a:r>
            <a:endParaRPr lang="en-US" altLang="zh-CN" sz="21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17475" y="2492375"/>
            <a:ext cx="889000" cy="46037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9525">
            <a:noFill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zh-CN" altLang="en-US" b="1" noProof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国都</a:t>
            </a:r>
            <a:endParaRPr lang="zh-CN" altLang="en-US" b="1" noProof="1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7108" name="文本框 16"/>
          <p:cNvSpPr txBox="1">
            <a:spLocks noChangeArrowheads="1"/>
          </p:cNvSpPr>
          <p:nvPr/>
        </p:nvSpPr>
        <p:spPr bwMode="auto">
          <a:xfrm>
            <a:off x="5148263" y="2565400"/>
            <a:ext cx="1258887" cy="460375"/>
          </a:xfrm>
          <a:prstGeom prst="rect">
            <a:avLst/>
          </a:prstGeom>
          <a:solidFill>
            <a:srgbClr val="F2F5D7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b="1">
                <a:solidFill>
                  <a:srgbClr val="0000FF"/>
                </a:solidFill>
                <a:latin typeface="宋体" panose="02010600030101010101" pitchFamily="2" charset="-122"/>
              </a:rPr>
              <a:t>介词</a:t>
            </a:r>
            <a:r>
              <a:rPr lang="zh-CN" altLang="zh-CN" b="1">
                <a:solidFill>
                  <a:srgbClr val="0000FF"/>
                </a:solidFill>
                <a:sym typeface="宋体" panose="02010600030101010101" pitchFamily="2" charset="-122"/>
              </a:rPr>
              <a:t>,</a:t>
            </a:r>
            <a:r>
              <a:rPr lang="zh-CN" altLang="en-US" b="1">
                <a:solidFill>
                  <a:srgbClr val="0000FF"/>
                </a:solidFill>
                <a:latin typeface="宋体" panose="02010600030101010101" pitchFamily="2" charset="-122"/>
              </a:rPr>
              <a:t>向</a:t>
            </a:r>
            <a:endParaRPr lang="zh-CN" altLang="en-US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5749925" y="3860800"/>
            <a:ext cx="622300" cy="4572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9525">
            <a:noFill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zh-CN" altLang="en-US" b="1" noProof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像</a:t>
            </a:r>
            <a:endParaRPr lang="zh-CN" altLang="en-US" b="1" noProof="1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6930390" y="3860800"/>
            <a:ext cx="577850" cy="46037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9525">
            <a:noFill/>
          </a:ln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zh-CN" altLang="en-US" b="1" noProof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如</a:t>
            </a:r>
            <a:endParaRPr lang="zh-CN" altLang="en-US" b="1" noProof="1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7112" name="文本框 14"/>
          <p:cNvSpPr txBox="1">
            <a:spLocks noChangeArrowheads="1"/>
          </p:cNvSpPr>
          <p:nvPr/>
        </p:nvSpPr>
        <p:spPr bwMode="auto">
          <a:xfrm>
            <a:off x="1435100" y="2489200"/>
            <a:ext cx="1220788" cy="460375"/>
          </a:xfrm>
          <a:prstGeom prst="rect">
            <a:avLst/>
          </a:prstGeom>
          <a:solidFill>
            <a:srgbClr val="F2F5D7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b="1">
                <a:solidFill>
                  <a:srgbClr val="0000FF"/>
                </a:solidFill>
                <a:latin typeface="宋体" panose="02010600030101010101" pitchFamily="2" charset="-122"/>
              </a:rPr>
              <a:t>使知道</a:t>
            </a:r>
            <a:endParaRPr lang="zh-CN" altLang="en-US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grpSp>
        <p:nvGrpSpPr>
          <p:cNvPr id="292871" name="组合 8"/>
          <p:cNvGrpSpPr/>
          <p:nvPr/>
        </p:nvGrpSpPr>
        <p:grpSpPr bwMode="auto">
          <a:xfrm>
            <a:off x="0" y="404813"/>
            <a:ext cx="2006600" cy="519112"/>
            <a:chOff x="70" y="-63"/>
            <a:chExt cx="3161" cy="816"/>
          </a:xfrm>
        </p:grpSpPr>
        <p:sp>
          <p:nvSpPr>
            <p:cNvPr id="292880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30" cy="81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0" hangingPunct="0">
                <a:buFont typeface="Arial" panose="020B0604020202020204" pitchFamily="34" charset="0"/>
                <a:buNone/>
              </a:pPr>
              <a:r>
                <a:rPr lang="zh-CN" altLang="en-US" sz="2800">
                  <a:latin typeface="黑体" panose="02010609060101010101" pitchFamily="49" charset="-122"/>
                  <a:ea typeface="黑体" panose="02010609060101010101" pitchFamily="49" charset="-122"/>
                </a:rPr>
                <a:t>疏通文意</a:t>
              </a:r>
              <a:endParaRPr lang="zh-CN" altLang="en-US" sz="28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cxnSp>
          <p:nvCxnSpPr>
            <p:cNvPr id="12" name="直线连接符 9"/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菱形 12"/>
            <p:cNvSpPr/>
            <p:nvPr/>
          </p:nvSpPr>
          <p:spPr>
            <a:xfrm>
              <a:off x="125" y="149"/>
              <a:ext cx="553" cy="551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buFont typeface="Arial" panose="020B0604020202020204" pitchFamily="34" charset="0"/>
                <a:buNone/>
                <a:defRPr/>
              </a:pPr>
              <a:endParaRPr kumimoji="1" lang="zh-CN" altLang="en-US" noProof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" name="文本框 19"/>
          <p:cNvSpPr txBox="1"/>
          <p:nvPr/>
        </p:nvSpPr>
        <p:spPr>
          <a:xfrm>
            <a:off x="7308850" y="2492375"/>
            <a:ext cx="938213" cy="4572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9525">
            <a:noFill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zh-CN" altLang="en-US" b="1" noProof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回答</a:t>
            </a:r>
            <a:endParaRPr lang="zh-CN" altLang="en-US" b="1" noProof="1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7119" name="TextBox 10"/>
          <p:cNvSpPr txBox="1">
            <a:spLocks noChangeArrowheads="1"/>
          </p:cNvSpPr>
          <p:nvPr/>
        </p:nvSpPr>
        <p:spPr bwMode="auto">
          <a:xfrm>
            <a:off x="118110" y="4724400"/>
            <a:ext cx="8794115" cy="125285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05000"/>
              </a:lnSpc>
              <a:buFont typeface="Arial" panose="020B0604020202020204" pitchFamily="34" charset="0"/>
              <a:buNone/>
            </a:pPr>
            <a:r>
              <a:rPr lang="zh-CN" altLang="en-US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译</a:t>
            </a:r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</a:rPr>
              <a:t>：国都的人都在讲述这件事，使宋国的国君知道了这件事。宋国国君派人向丁家询问这件事，姓丁的人回答说：</a:t>
            </a:r>
            <a:r>
              <a:rPr lang="en-US" altLang="zh-CN" b="1">
                <a:latin typeface="Arial Narrow" panose="020B0606020202030204" pitchFamily="34" charset="0"/>
                <a:ea typeface="楷体" panose="02010609060101010101" pitchFamily="49" charset="-122"/>
                <a:sym typeface="微软雅黑" panose="020B0503020204020204" pitchFamily="34" charset="-122"/>
              </a:rPr>
              <a:t>“</a:t>
            </a:r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</a:rPr>
              <a:t>得到一个人的劳力，不是从井里挖出一个人。</a:t>
            </a:r>
            <a:r>
              <a:rPr lang="en-US" altLang="zh-CN" b="1">
                <a:latin typeface="Arial Narrow" panose="020B0606020202030204" pitchFamily="34" charset="0"/>
                <a:ea typeface="楷体" panose="02010609060101010101" pitchFamily="49" charset="-122"/>
                <a:sym typeface="微软雅黑" panose="020B0503020204020204" pitchFamily="34" charset="-122"/>
              </a:rPr>
              <a:t>”</a:t>
            </a:r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</a:rPr>
              <a:t>像这样听传闻，还不如不听。</a:t>
            </a:r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14400" y="1719263"/>
            <a:ext cx="887413" cy="46037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9525">
            <a:noFill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zh-CN" altLang="en-US" b="1" noProof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讲述</a:t>
            </a:r>
            <a:endParaRPr lang="zh-CN" altLang="en-US" b="1" noProof="1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文本框 14"/>
          <p:cNvSpPr txBox="1">
            <a:spLocks noChangeArrowheads="1"/>
          </p:cNvSpPr>
          <p:nvPr/>
        </p:nvSpPr>
        <p:spPr bwMode="auto">
          <a:xfrm>
            <a:off x="2327275" y="1719263"/>
            <a:ext cx="1228725" cy="460375"/>
          </a:xfrm>
          <a:prstGeom prst="rect">
            <a:avLst/>
          </a:prstGeom>
          <a:solidFill>
            <a:srgbClr val="F2F5D7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b="1">
                <a:solidFill>
                  <a:srgbClr val="0000FF"/>
                </a:solidFill>
                <a:latin typeface="宋体" panose="02010600030101010101" pitchFamily="2" charset="-122"/>
              </a:rPr>
              <a:t>介词</a:t>
            </a:r>
            <a:r>
              <a:rPr lang="zh-CN" altLang="zh-CN" b="1">
                <a:solidFill>
                  <a:srgbClr val="0000FF"/>
                </a:solidFill>
                <a:sym typeface="宋体" panose="02010600030101010101" pitchFamily="2" charset="-122"/>
              </a:rPr>
              <a:t>,</a:t>
            </a:r>
            <a:r>
              <a:rPr lang="zh-CN" altLang="en-US" b="1">
                <a:solidFill>
                  <a:srgbClr val="0000FF"/>
                </a:solidFill>
                <a:latin typeface="宋体" panose="02010600030101010101" pitchFamily="2" charset="-122"/>
              </a:rPr>
              <a:t>被</a:t>
            </a:r>
            <a:endParaRPr lang="zh-CN" altLang="en-US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5" name="文本框 19"/>
          <p:cNvSpPr txBox="1"/>
          <p:nvPr/>
        </p:nvSpPr>
        <p:spPr>
          <a:xfrm>
            <a:off x="1196975" y="3778250"/>
            <a:ext cx="938213" cy="830263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9525">
            <a:noFill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zh-CN" altLang="en-US" b="1" noProof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使唤</a:t>
            </a:r>
            <a:r>
              <a:rPr lang="zh-CN" altLang="zh-CN" b="1" noProof="1">
                <a:solidFill>
                  <a:srgbClr val="0000FF"/>
                </a:solidFill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b="1" noProof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劳力</a:t>
            </a:r>
            <a:endParaRPr lang="zh-CN" altLang="en-US" b="1" noProof="1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" name="文本框 16"/>
          <p:cNvSpPr txBox="1">
            <a:spLocks noChangeArrowheads="1"/>
          </p:cNvSpPr>
          <p:nvPr/>
        </p:nvSpPr>
        <p:spPr bwMode="auto">
          <a:xfrm>
            <a:off x="2655888" y="3025775"/>
            <a:ext cx="1812925" cy="460375"/>
          </a:xfrm>
          <a:prstGeom prst="rect">
            <a:avLst/>
          </a:prstGeom>
          <a:solidFill>
            <a:srgbClr val="F2F5D7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b="1">
                <a:solidFill>
                  <a:srgbClr val="0000FF"/>
                </a:solidFill>
                <a:latin typeface="宋体" panose="02010600030101010101" pitchFamily="2" charset="-122"/>
              </a:rPr>
              <a:t>介词</a:t>
            </a:r>
            <a:r>
              <a:rPr lang="zh-CN" altLang="zh-CN" b="1">
                <a:solidFill>
                  <a:srgbClr val="0000FF"/>
                </a:solidFill>
                <a:sym typeface="宋体" panose="02010600030101010101" pitchFamily="2" charset="-122"/>
              </a:rPr>
              <a:t>,在、从</a:t>
            </a:r>
            <a:endParaRPr lang="zh-CN" altLang="en-US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8" name="文本框 14"/>
          <p:cNvSpPr txBox="1">
            <a:spLocks noChangeArrowheads="1"/>
          </p:cNvSpPr>
          <p:nvPr/>
        </p:nvSpPr>
        <p:spPr bwMode="auto">
          <a:xfrm>
            <a:off x="4884738" y="3857625"/>
            <a:ext cx="865187" cy="460375"/>
          </a:xfrm>
          <a:prstGeom prst="rect">
            <a:avLst/>
          </a:prstGeom>
          <a:solidFill>
            <a:srgbClr val="F2F5D7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b="1">
                <a:solidFill>
                  <a:srgbClr val="0000FF"/>
                </a:solidFill>
                <a:latin typeface="宋体" panose="02010600030101010101" pitchFamily="2" charset="-122"/>
              </a:rPr>
              <a:t>传闻</a:t>
            </a:r>
            <a:endParaRPr lang="zh-CN" altLang="en-US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9" name="文本框 31"/>
          <p:cNvSpPr txBox="1">
            <a:spLocks noChangeArrowheads="1"/>
          </p:cNvSpPr>
          <p:nvPr/>
        </p:nvSpPr>
        <p:spPr bwMode="auto">
          <a:xfrm>
            <a:off x="7670800" y="3860800"/>
            <a:ext cx="863600" cy="830263"/>
          </a:xfrm>
          <a:prstGeom prst="rect">
            <a:avLst/>
          </a:prstGeom>
          <a:solidFill>
            <a:srgbClr val="F2F5D7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b="1">
                <a:solidFill>
                  <a:srgbClr val="0000FF"/>
                </a:solidFill>
                <a:latin typeface="宋体" panose="02010600030101010101" pitchFamily="2" charset="-122"/>
              </a:rPr>
              <a:t>听到</a:t>
            </a:r>
            <a:r>
              <a:rPr lang="zh-CN" altLang="zh-CN" b="1">
                <a:solidFill>
                  <a:srgbClr val="0000FF"/>
                </a:solidFill>
                <a:sym typeface="宋体" panose="02010600030101010101" pitchFamily="2" charset="-122"/>
              </a:rPr>
              <a:t>,知道</a:t>
            </a:r>
            <a:endParaRPr lang="zh-CN" altLang="en-US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71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7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7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7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471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471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47108" grpId="0" bldLvl="0" animBg="1"/>
      <p:bldP spid="19" grpId="0" bldLvl="0" animBg="1"/>
      <p:bldP spid="20" grpId="0" bldLvl="0" animBg="1"/>
      <p:bldP spid="47112" grpId="0" bldLvl="0" animBg="1"/>
      <p:bldP spid="2" grpId="0" bldLvl="0" animBg="1"/>
      <p:bldP spid="47119" grpId="0"/>
      <p:bldP spid="3" grpId="0" bldLvl="0" animBg="1"/>
      <p:bldP spid="4" grpId="0" bldLvl="0" animBg="1"/>
      <p:bldP spid="5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3889" name="组合 9"/>
          <p:cNvGrpSpPr/>
          <p:nvPr/>
        </p:nvGrpSpPr>
        <p:grpSpPr bwMode="auto">
          <a:xfrm>
            <a:off x="28575" y="854075"/>
            <a:ext cx="2006600" cy="519113"/>
            <a:chOff x="70" y="-63"/>
            <a:chExt cx="3160" cy="816"/>
          </a:xfrm>
        </p:grpSpPr>
        <p:sp>
          <p:nvSpPr>
            <p:cNvPr id="293899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30" cy="81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0" hangingPunct="0">
                <a:buFont typeface="Arial" panose="020B0604020202020204" pitchFamily="34" charset="0"/>
                <a:buNone/>
              </a:pPr>
              <a:r>
                <a:rPr lang="zh-CN" altLang="en-US" sz="2800">
                  <a:latin typeface="黑体" panose="02010609060101010101" pitchFamily="49" charset="-122"/>
                  <a:ea typeface="黑体" panose="02010609060101010101" pitchFamily="49" charset="-122"/>
                </a:rPr>
                <a:t>文言积累</a:t>
              </a:r>
              <a:endParaRPr lang="zh-CN" altLang="en-US" sz="28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cxnSp>
          <p:nvCxnSpPr>
            <p:cNvPr id="14" name="直线连接符 9"/>
            <p:cNvCxnSpPr/>
            <p:nvPr/>
          </p:nvCxnSpPr>
          <p:spPr>
            <a:xfrm>
              <a:off x="70" y="698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菱形 14"/>
            <p:cNvSpPr/>
            <p:nvPr/>
          </p:nvSpPr>
          <p:spPr>
            <a:xfrm>
              <a:off x="125" y="147"/>
              <a:ext cx="553" cy="551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buFont typeface="Arial" panose="020B0604020202020204" pitchFamily="34" charset="0"/>
                <a:buNone/>
                <a:defRPr/>
              </a:pPr>
              <a:endParaRPr kumimoji="1" lang="zh-CN" altLang="en-US" noProof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293890" name="组合 2"/>
          <p:cNvGrpSpPr/>
          <p:nvPr/>
        </p:nvGrpSpPr>
        <p:grpSpPr bwMode="auto">
          <a:xfrm>
            <a:off x="468313" y="1638300"/>
            <a:ext cx="1743075" cy="642938"/>
            <a:chOff x="461963" y="598488"/>
            <a:chExt cx="1743075" cy="642619"/>
          </a:xfrm>
        </p:grpSpPr>
        <p:sp>
          <p:nvSpPr>
            <p:cNvPr id="4" name="圆角矩形 3"/>
            <p:cNvSpPr/>
            <p:nvPr/>
          </p:nvSpPr>
          <p:spPr>
            <a:xfrm rot="555800">
              <a:off x="1730375" y="715905"/>
              <a:ext cx="442913" cy="418892"/>
            </a:xfrm>
            <a:prstGeom prst="round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 typeface="Arial" panose="020B0604020202020204" pitchFamily="34" charset="0"/>
                <a:buNone/>
                <a:defRPr/>
              </a:pPr>
              <a:endParaRPr kumimoji="1" lang="zh-CN" altLang="en-US" noProof="1"/>
            </a:p>
          </p:txBody>
        </p:sp>
        <p:sp>
          <p:nvSpPr>
            <p:cNvPr id="5" name="圆角矩形 4"/>
            <p:cNvSpPr/>
            <p:nvPr/>
          </p:nvSpPr>
          <p:spPr>
            <a:xfrm rot="20470821">
              <a:off x="1325563" y="722252"/>
              <a:ext cx="442912" cy="420479"/>
            </a:xfrm>
            <a:prstGeom prst="roundRect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 typeface="Arial" panose="020B0604020202020204" pitchFamily="34" charset="0"/>
                <a:buNone/>
                <a:defRPr/>
              </a:pPr>
              <a:endParaRPr kumimoji="1" lang="zh-CN" altLang="en-US" noProof="1"/>
            </a:p>
          </p:txBody>
        </p:sp>
        <p:sp>
          <p:nvSpPr>
            <p:cNvPr id="6" name="圆角矩形 5"/>
            <p:cNvSpPr/>
            <p:nvPr/>
          </p:nvSpPr>
          <p:spPr>
            <a:xfrm rot="319204">
              <a:off x="906463" y="722252"/>
              <a:ext cx="441325" cy="420479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 typeface="Arial" panose="020B0604020202020204" pitchFamily="34" charset="0"/>
                <a:buNone/>
                <a:defRPr/>
              </a:pPr>
              <a:endParaRPr kumimoji="1" lang="zh-CN" altLang="en-US" noProof="1"/>
            </a:p>
          </p:txBody>
        </p:sp>
        <p:sp>
          <p:nvSpPr>
            <p:cNvPr id="7" name="圆角矩形 6"/>
            <p:cNvSpPr/>
            <p:nvPr/>
          </p:nvSpPr>
          <p:spPr>
            <a:xfrm rot="21148334">
              <a:off x="496888" y="730186"/>
              <a:ext cx="441325" cy="420478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 typeface="Arial" panose="020B0604020202020204" pitchFamily="34" charset="0"/>
                <a:buNone/>
                <a:defRPr/>
              </a:pPr>
              <a:endParaRPr kumimoji="1" lang="zh-CN" altLang="en-US" noProof="1"/>
            </a:p>
          </p:txBody>
        </p:sp>
        <p:sp>
          <p:nvSpPr>
            <p:cNvPr id="293898" name="矩形 1"/>
            <p:cNvSpPr>
              <a:spLocks noChangeArrowheads="1"/>
            </p:cNvSpPr>
            <p:nvPr/>
          </p:nvSpPr>
          <p:spPr bwMode="auto">
            <a:xfrm>
              <a:off x="461963" y="598488"/>
              <a:ext cx="1743075" cy="64261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dist">
                <a:lnSpc>
                  <a:spcPts val="4300"/>
                </a:lnSpc>
                <a:buFont typeface="Arial" panose="020B0604020202020204" pitchFamily="34" charset="0"/>
                <a:buNone/>
              </a:pPr>
              <a:r>
                <a:rPr lang="zh-CN" altLang="en-US" sz="2800" b="1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古今异义</a:t>
              </a:r>
              <a:endParaRPr lang="zh-CN" altLang="en-US" sz="28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93891" name="矩形 8"/>
          <p:cNvSpPr>
            <a:spLocks noChangeArrowheads="1"/>
          </p:cNvSpPr>
          <p:nvPr/>
        </p:nvSpPr>
        <p:spPr bwMode="auto">
          <a:xfrm>
            <a:off x="477838" y="2455863"/>
            <a:ext cx="7981950" cy="16186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>
              <a:lnSpc>
                <a:spcPct val="180000"/>
              </a:lnSpc>
              <a:buFont typeface="Arial" panose="020B0604020202020204" pitchFamily="34" charset="0"/>
              <a:buNone/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及其家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穿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井（                         ）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80000"/>
              </a:lnSpc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国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人道之（                          ）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 Box 18"/>
          <p:cNvSpPr txBox="1">
            <a:spLocks noChangeArrowheads="1"/>
          </p:cNvSpPr>
          <p:nvPr/>
        </p:nvSpPr>
        <p:spPr bwMode="auto">
          <a:xfrm>
            <a:off x="2739073" y="2455863"/>
            <a:ext cx="4691062" cy="9461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古义：挖掘、开凿   </a:t>
            </a:r>
            <a:endParaRPr lang="zh-CN" altLang="en-US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今义：把衣服、鞋袜等套在身上。</a:t>
            </a:r>
            <a:endParaRPr lang="zh-CN" altLang="en-US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 Box 18"/>
          <p:cNvSpPr txBox="1">
            <a:spLocks noChangeArrowheads="1"/>
          </p:cNvSpPr>
          <p:nvPr/>
        </p:nvSpPr>
        <p:spPr bwMode="auto">
          <a:xfrm>
            <a:off x="2355850" y="3411538"/>
            <a:ext cx="6184900" cy="6175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古义：国都      </a:t>
            </a:r>
            <a:r>
              <a:rPr lang="zh-CN" altLang="en-US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今义：国家。</a:t>
            </a:r>
            <a:endParaRPr lang="zh-CN" altLang="en-US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/>
      <p:bldP spid="11" grpId="0" bldLvl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4913" name="AutoShape 6"/>
          <p:cNvSpPr>
            <a:spLocks noChangeArrowheads="1"/>
          </p:cNvSpPr>
          <p:nvPr/>
        </p:nvSpPr>
        <p:spPr bwMode="auto">
          <a:xfrm>
            <a:off x="1154113" y="1512888"/>
            <a:ext cx="922337" cy="762000"/>
          </a:xfrm>
          <a:custGeom>
            <a:avLst/>
            <a:gdLst>
              <a:gd name="T0" fmla="*/ 0 w 21600"/>
              <a:gd name="T1" fmla="*/ 0 h 21600"/>
              <a:gd name="T2" fmla="*/ 0 w 21600"/>
              <a:gd name="T3" fmla="*/ 0 h 21600"/>
              <a:gd name="T4" fmla="*/ 0 w 21600"/>
              <a:gd name="T5" fmla="*/ 0 h 21600"/>
              <a:gd name="T6" fmla="*/ 0 w 21600"/>
              <a:gd name="T7" fmla="*/ 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60" y="2187"/>
                </a:moveTo>
                <a:cubicBezTo>
                  <a:pt x="10451" y="1746"/>
                  <a:pt x="9529" y="1018"/>
                  <a:pt x="9015" y="730"/>
                </a:cubicBezTo>
                <a:cubicBezTo>
                  <a:pt x="7865" y="152"/>
                  <a:pt x="6685" y="0"/>
                  <a:pt x="5415" y="0"/>
                </a:cubicBezTo>
                <a:cubicBezTo>
                  <a:pt x="4175" y="152"/>
                  <a:pt x="2995" y="575"/>
                  <a:pt x="1967" y="1305"/>
                </a:cubicBezTo>
                <a:cubicBezTo>
                  <a:pt x="1150" y="2187"/>
                  <a:pt x="575" y="3222"/>
                  <a:pt x="242" y="4220"/>
                </a:cubicBezTo>
                <a:cubicBezTo>
                  <a:pt x="0" y="5410"/>
                  <a:pt x="242" y="6560"/>
                  <a:pt x="575" y="7597"/>
                </a:cubicBezTo>
                <a:lnTo>
                  <a:pt x="10860" y="21600"/>
                </a:lnTo>
                <a:lnTo>
                  <a:pt x="20995" y="7597"/>
                </a:lnTo>
                <a:cubicBezTo>
                  <a:pt x="21480" y="6560"/>
                  <a:pt x="21600" y="5410"/>
                  <a:pt x="21480" y="4220"/>
                </a:cubicBezTo>
                <a:cubicBezTo>
                  <a:pt x="21115" y="3222"/>
                  <a:pt x="20420" y="2187"/>
                  <a:pt x="19632" y="1305"/>
                </a:cubicBezTo>
                <a:cubicBezTo>
                  <a:pt x="18575" y="575"/>
                  <a:pt x="17425" y="152"/>
                  <a:pt x="16275" y="0"/>
                </a:cubicBezTo>
                <a:cubicBezTo>
                  <a:pt x="15005" y="0"/>
                  <a:pt x="13735" y="152"/>
                  <a:pt x="12705" y="730"/>
                </a:cubicBezTo>
                <a:cubicBezTo>
                  <a:pt x="12176" y="1018"/>
                  <a:pt x="11254" y="1746"/>
                  <a:pt x="10860" y="2187"/>
                </a:cubicBezTo>
                <a:close/>
              </a:path>
            </a:pathLst>
          </a:custGeom>
          <a:solidFill>
            <a:schemeClr val="bg1"/>
          </a:soli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之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4914" name="Text Box 14"/>
          <p:cNvSpPr txBox="1">
            <a:spLocks noChangeArrowheads="1"/>
          </p:cNvSpPr>
          <p:nvPr/>
        </p:nvSpPr>
        <p:spPr bwMode="auto">
          <a:xfrm>
            <a:off x="1908175" y="1471613"/>
            <a:ext cx="6257925" cy="930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闻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之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于宋君（             ）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得一人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之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使（             ）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Text Box 18"/>
          <p:cNvSpPr txBox="1">
            <a:spLocks noChangeArrowheads="1"/>
          </p:cNvSpPr>
          <p:nvPr/>
        </p:nvSpPr>
        <p:spPr bwMode="auto">
          <a:xfrm>
            <a:off x="4148138" y="1471613"/>
            <a:ext cx="2574925" cy="4984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代词，这件事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Text Box 18"/>
          <p:cNvSpPr txBox="1">
            <a:spLocks noChangeArrowheads="1"/>
          </p:cNvSpPr>
          <p:nvPr/>
        </p:nvSpPr>
        <p:spPr bwMode="auto">
          <a:xfrm>
            <a:off x="4268788" y="1970088"/>
            <a:ext cx="1800225" cy="4984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助词，的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4917" name="AutoShape 6"/>
          <p:cNvSpPr>
            <a:spLocks noChangeArrowheads="1"/>
          </p:cNvSpPr>
          <p:nvPr/>
        </p:nvSpPr>
        <p:spPr bwMode="auto">
          <a:xfrm>
            <a:off x="1058863" y="3179763"/>
            <a:ext cx="920750" cy="762000"/>
          </a:xfrm>
          <a:custGeom>
            <a:avLst/>
            <a:gdLst>
              <a:gd name="T0" fmla="*/ 0 w 21600"/>
              <a:gd name="T1" fmla="*/ 0 h 21600"/>
              <a:gd name="T2" fmla="*/ 0 w 21600"/>
              <a:gd name="T3" fmla="*/ 0 h 21600"/>
              <a:gd name="T4" fmla="*/ 0 w 21600"/>
              <a:gd name="T5" fmla="*/ 0 h 21600"/>
              <a:gd name="T6" fmla="*/ 0 w 21600"/>
              <a:gd name="T7" fmla="*/ 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60" y="2187"/>
                </a:moveTo>
                <a:cubicBezTo>
                  <a:pt x="10451" y="1746"/>
                  <a:pt x="9529" y="1018"/>
                  <a:pt x="9015" y="730"/>
                </a:cubicBezTo>
                <a:cubicBezTo>
                  <a:pt x="7865" y="152"/>
                  <a:pt x="6685" y="0"/>
                  <a:pt x="5415" y="0"/>
                </a:cubicBezTo>
                <a:cubicBezTo>
                  <a:pt x="4175" y="152"/>
                  <a:pt x="2995" y="575"/>
                  <a:pt x="1967" y="1305"/>
                </a:cubicBezTo>
                <a:cubicBezTo>
                  <a:pt x="1150" y="2187"/>
                  <a:pt x="575" y="3222"/>
                  <a:pt x="242" y="4220"/>
                </a:cubicBezTo>
                <a:cubicBezTo>
                  <a:pt x="0" y="5410"/>
                  <a:pt x="242" y="6560"/>
                  <a:pt x="575" y="7597"/>
                </a:cubicBezTo>
                <a:lnTo>
                  <a:pt x="10860" y="21600"/>
                </a:lnTo>
                <a:lnTo>
                  <a:pt x="20995" y="7597"/>
                </a:lnTo>
                <a:cubicBezTo>
                  <a:pt x="21480" y="6560"/>
                  <a:pt x="21600" y="5410"/>
                  <a:pt x="21480" y="4220"/>
                </a:cubicBezTo>
                <a:cubicBezTo>
                  <a:pt x="21115" y="3222"/>
                  <a:pt x="20420" y="2187"/>
                  <a:pt x="19632" y="1305"/>
                </a:cubicBezTo>
                <a:cubicBezTo>
                  <a:pt x="18575" y="575"/>
                  <a:pt x="17425" y="152"/>
                  <a:pt x="16275" y="0"/>
                </a:cubicBezTo>
                <a:cubicBezTo>
                  <a:pt x="15005" y="0"/>
                  <a:pt x="13735" y="152"/>
                  <a:pt x="12705" y="730"/>
                </a:cubicBezTo>
                <a:cubicBezTo>
                  <a:pt x="12176" y="1018"/>
                  <a:pt x="11254" y="1746"/>
                  <a:pt x="10860" y="2187"/>
                </a:cubicBezTo>
                <a:close/>
              </a:path>
            </a:pathLst>
          </a:custGeom>
          <a:solidFill>
            <a:schemeClr val="bg1"/>
          </a:soli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闻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4918" name="Text Box 14"/>
          <p:cNvSpPr txBox="1">
            <a:spLocks noChangeArrowheads="1"/>
          </p:cNvSpPr>
          <p:nvPr/>
        </p:nvSpPr>
        <p:spPr bwMode="auto">
          <a:xfrm>
            <a:off x="1839913" y="2770188"/>
            <a:ext cx="6626225" cy="13604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有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闻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而传之者（                     ）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闻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之于宋君（                       ）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求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闻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之若此（                       ）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 Box 18"/>
          <p:cNvSpPr txBox="1">
            <a:spLocks noChangeArrowheads="1"/>
          </p:cNvSpPr>
          <p:nvPr/>
        </p:nvSpPr>
        <p:spPr bwMode="auto">
          <a:xfrm>
            <a:off x="4627563" y="2770188"/>
            <a:ext cx="3221037" cy="4984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动词，听说、知道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 Box 18"/>
          <p:cNvSpPr txBox="1">
            <a:spLocks noChangeArrowheads="1"/>
          </p:cNvSpPr>
          <p:nvPr/>
        </p:nvSpPr>
        <p:spPr bwMode="auto">
          <a:xfrm>
            <a:off x="4103688" y="3179763"/>
            <a:ext cx="4268787" cy="4984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动词的使动用法，使知道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4921" name="AutoShape 6"/>
          <p:cNvSpPr>
            <a:spLocks noChangeArrowheads="1"/>
          </p:cNvSpPr>
          <p:nvPr/>
        </p:nvSpPr>
        <p:spPr bwMode="auto">
          <a:xfrm>
            <a:off x="1058863" y="4818063"/>
            <a:ext cx="920750" cy="762000"/>
          </a:xfrm>
          <a:custGeom>
            <a:avLst/>
            <a:gdLst>
              <a:gd name="T0" fmla="*/ 0 w 21600"/>
              <a:gd name="T1" fmla="*/ 0 h 21600"/>
              <a:gd name="T2" fmla="*/ 0 w 21600"/>
              <a:gd name="T3" fmla="*/ 0 h 21600"/>
              <a:gd name="T4" fmla="*/ 0 w 21600"/>
              <a:gd name="T5" fmla="*/ 0 h 21600"/>
              <a:gd name="T6" fmla="*/ 0 w 21600"/>
              <a:gd name="T7" fmla="*/ 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60" y="2187"/>
                </a:moveTo>
                <a:cubicBezTo>
                  <a:pt x="10451" y="1746"/>
                  <a:pt x="9529" y="1018"/>
                  <a:pt x="9015" y="730"/>
                </a:cubicBezTo>
                <a:cubicBezTo>
                  <a:pt x="7865" y="152"/>
                  <a:pt x="6685" y="0"/>
                  <a:pt x="5415" y="0"/>
                </a:cubicBezTo>
                <a:cubicBezTo>
                  <a:pt x="4175" y="152"/>
                  <a:pt x="2995" y="575"/>
                  <a:pt x="1967" y="1305"/>
                </a:cubicBezTo>
                <a:cubicBezTo>
                  <a:pt x="1150" y="2187"/>
                  <a:pt x="575" y="3222"/>
                  <a:pt x="242" y="4220"/>
                </a:cubicBezTo>
                <a:cubicBezTo>
                  <a:pt x="0" y="5410"/>
                  <a:pt x="242" y="6560"/>
                  <a:pt x="575" y="7597"/>
                </a:cubicBezTo>
                <a:lnTo>
                  <a:pt x="10860" y="21600"/>
                </a:lnTo>
                <a:lnTo>
                  <a:pt x="20995" y="7597"/>
                </a:lnTo>
                <a:cubicBezTo>
                  <a:pt x="21480" y="6560"/>
                  <a:pt x="21600" y="5410"/>
                  <a:pt x="21480" y="4220"/>
                </a:cubicBezTo>
                <a:cubicBezTo>
                  <a:pt x="21115" y="3222"/>
                  <a:pt x="20420" y="2187"/>
                  <a:pt x="19632" y="1305"/>
                </a:cubicBezTo>
                <a:cubicBezTo>
                  <a:pt x="18575" y="575"/>
                  <a:pt x="17425" y="152"/>
                  <a:pt x="16275" y="0"/>
                </a:cubicBezTo>
                <a:cubicBezTo>
                  <a:pt x="15005" y="0"/>
                  <a:pt x="13735" y="152"/>
                  <a:pt x="12705" y="730"/>
                </a:cubicBezTo>
                <a:cubicBezTo>
                  <a:pt x="12176" y="1018"/>
                  <a:pt x="11254" y="1746"/>
                  <a:pt x="10860" y="2187"/>
                </a:cubicBezTo>
                <a:close/>
              </a:path>
            </a:pathLst>
          </a:custGeom>
          <a:solidFill>
            <a:schemeClr val="bg1"/>
          </a:soli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于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4922" name="Text Box 14"/>
          <p:cNvSpPr txBox="1">
            <a:spLocks noChangeArrowheads="1"/>
          </p:cNvSpPr>
          <p:nvPr/>
        </p:nvSpPr>
        <p:spPr bwMode="auto">
          <a:xfrm>
            <a:off x="1908175" y="4521200"/>
            <a:ext cx="6257925" cy="13604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闻之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于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宋君（         ）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宋君令人问之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于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丁氏（         ）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非得一人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于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井中也（            ）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 Box 18"/>
          <p:cNvSpPr txBox="1">
            <a:spLocks noChangeArrowheads="1"/>
          </p:cNvSpPr>
          <p:nvPr/>
        </p:nvSpPr>
        <p:spPr bwMode="auto">
          <a:xfrm>
            <a:off x="5213350" y="5383213"/>
            <a:ext cx="2498725" cy="5000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介词，在、从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Text Box 18"/>
          <p:cNvSpPr txBox="1">
            <a:spLocks noChangeArrowheads="1"/>
          </p:cNvSpPr>
          <p:nvPr/>
        </p:nvSpPr>
        <p:spPr bwMode="auto">
          <a:xfrm>
            <a:off x="5522913" y="4964113"/>
            <a:ext cx="1716087" cy="4984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介词，向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微软雅黑" panose="020B0503020204020204" pitchFamily="34" charset="-122"/>
            </a:endParaRPr>
          </a:p>
        </p:txBody>
      </p:sp>
      <p:sp>
        <p:nvSpPr>
          <p:cNvPr id="20" name="AutoShape 13"/>
          <p:cNvSpPr/>
          <p:nvPr/>
        </p:nvSpPr>
        <p:spPr bwMode="auto">
          <a:xfrm>
            <a:off x="1835150" y="1628775"/>
            <a:ext cx="76200" cy="631825"/>
          </a:xfrm>
          <a:prstGeom prst="leftBrace">
            <a:avLst>
              <a:gd name="adj1" fmla="val 90935"/>
              <a:gd name="adj2" fmla="val 50000"/>
            </a:avLst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anchor="ctr"/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 noProof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AutoShape 13"/>
          <p:cNvSpPr/>
          <p:nvPr/>
        </p:nvSpPr>
        <p:spPr bwMode="auto">
          <a:xfrm>
            <a:off x="1831975" y="4645025"/>
            <a:ext cx="76200" cy="1135063"/>
          </a:xfrm>
          <a:prstGeom prst="leftBrace">
            <a:avLst>
              <a:gd name="adj1" fmla="val 90935"/>
              <a:gd name="adj2" fmla="val 50000"/>
            </a:avLst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anchor="ctr"/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 noProof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AutoShape 13"/>
          <p:cNvSpPr/>
          <p:nvPr/>
        </p:nvSpPr>
        <p:spPr bwMode="auto">
          <a:xfrm>
            <a:off x="1763713" y="2921000"/>
            <a:ext cx="76200" cy="1084263"/>
          </a:xfrm>
          <a:prstGeom prst="leftBrace">
            <a:avLst>
              <a:gd name="adj1" fmla="val 90935"/>
              <a:gd name="adj2" fmla="val 50000"/>
            </a:avLst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anchor="ctr"/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 noProof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94928" name="组合 2"/>
          <p:cNvGrpSpPr/>
          <p:nvPr/>
        </p:nvGrpSpPr>
        <p:grpSpPr bwMode="auto">
          <a:xfrm>
            <a:off x="250825" y="908050"/>
            <a:ext cx="1743075" cy="638175"/>
            <a:chOff x="461963" y="598488"/>
            <a:chExt cx="1743075" cy="637543"/>
          </a:xfrm>
        </p:grpSpPr>
        <p:sp>
          <p:nvSpPr>
            <p:cNvPr id="4" name="圆角矩形 3"/>
            <p:cNvSpPr/>
            <p:nvPr/>
          </p:nvSpPr>
          <p:spPr>
            <a:xfrm rot="555800">
              <a:off x="1730376" y="715847"/>
              <a:ext cx="442912" cy="418685"/>
            </a:xfrm>
            <a:prstGeom prst="round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 typeface="Arial" panose="020B0604020202020204" pitchFamily="34" charset="0"/>
                <a:buNone/>
                <a:defRPr/>
              </a:pPr>
              <a:endParaRPr kumimoji="1" lang="zh-CN" altLang="en-US" noProof="1"/>
            </a:p>
          </p:txBody>
        </p:sp>
        <p:sp>
          <p:nvSpPr>
            <p:cNvPr id="5" name="圆角矩形 4"/>
            <p:cNvSpPr/>
            <p:nvPr/>
          </p:nvSpPr>
          <p:spPr>
            <a:xfrm rot="20470821">
              <a:off x="1325563" y="722190"/>
              <a:ext cx="442913" cy="420271"/>
            </a:xfrm>
            <a:prstGeom prst="roundRect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 typeface="Arial" panose="020B0604020202020204" pitchFamily="34" charset="0"/>
                <a:buNone/>
                <a:defRPr/>
              </a:pPr>
              <a:endParaRPr kumimoji="1" lang="zh-CN" altLang="en-US" noProof="1"/>
            </a:p>
          </p:txBody>
        </p:sp>
        <p:sp>
          <p:nvSpPr>
            <p:cNvPr id="2" name="圆角矩形 1"/>
            <p:cNvSpPr/>
            <p:nvPr/>
          </p:nvSpPr>
          <p:spPr>
            <a:xfrm rot="319204">
              <a:off x="906463" y="722190"/>
              <a:ext cx="441325" cy="420271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 typeface="Arial" panose="020B0604020202020204" pitchFamily="34" charset="0"/>
                <a:buNone/>
                <a:defRPr/>
              </a:pPr>
              <a:endParaRPr kumimoji="1" lang="zh-CN" altLang="en-US" noProof="1"/>
            </a:p>
          </p:txBody>
        </p:sp>
        <p:sp>
          <p:nvSpPr>
            <p:cNvPr id="3" name="圆角矩形 2"/>
            <p:cNvSpPr/>
            <p:nvPr/>
          </p:nvSpPr>
          <p:spPr>
            <a:xfrm rot="21148334">
              <a:off x="496888" y="730121"/>
              <a:ext cx="441325" cy="420270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 typeface="Arial" panose="020B0604020202020204" pitchFamily="34" charset="0"/>
                <a:buNone/>
                <a:defRPr/>
              </a:pPr>
              <a:endParaRPr kumimoji="1" lang="zh-CN" altLang="en-US" noProof="1"/>
            </a:p>
          </p:txBody>
        </p:sp>
        <p:sp>
          <p:nvSpPr>
            <p:cNvPr id="294939" name="矩形 1"/>
            <p:cNvSpPr>
              <a:spLocks noChangeArrowheads="1"/>
            </p:cNvSpPr>
            <p:nvPr/>
          </p:nvSpPr>
          <p:spPr bwMode="auto">
            <a:xfrm>
              <a:off x="461963" y="598488"/>
              <a:ext cx="1743075" cy="63754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dist">
                <a:lnSpc>
                  <a:spcPts val="4300"/>
                </a:lnSpc>
                <a:buFont typeface="Arial" panose="020B0604020202020204" pitchFamily="34" charset="0"/>
                <a:buNone/>
              </a:pPr>
              <a:r>
                <a:rPr lang="zh-CN" altLang="en-US" sz="2800" b="1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一词多义</a:t>
              </a:r>
              <a:endParaRPr lang="zh-CN" altLang="en-US" sz="28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94929" name="组合 9"/>
          <p:cNvGrpSpPr/>
          <p:nvPr/>
        </p:nvGrpSpPr>
        <p:grpSpPr bwMode="auto">
          <a:xfrm>
            <a:off x="0" y="260350"/>
            <a:ext cx="2006600" cy="519113"/>
            <a:chOff x="70" y="-63"/>
            <a:chExt cx="3160" cy="816"/>
          </a:xfrm>
        </p:grpSpPr>
        <p:sp>
          <p:nvSpPr>
            <p:cNvPr id="294932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30" cy="81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0" hangingPunct="0">
                <a:buFont typeface="Arial" panose="020B0604020202020204" pitchFamily="34" charset="0"/>
                <a:buNone/>
              </a:pPr>
              <a:r>
                <a:rPr lang="zh-CN" altLang="en-US" sz="2800">
                  <a:latin typeface="黑体" panose="02010609060101010101" pitchFamily="49" charset="-122"/>
                  <a:ea typeface="黑体" panose="02010609060101010101" pitchFamily="49" charset="-122"/>
                </a:rPr>
                <a:t>文言积累</a:t>
              </a:r>
              <a:endParaRPr lang="zh-CN" altLang="en-US" sz="28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cxnSp>
          <p:nvCxnSpPr>
            <p:cNvPr id="14" name="直线连接符 9"/>
            <p:cNvCxnSpPr/>
            <p:nvPr/>
          </p:nvCxnSpPr>
          <p:spPr>
            <a:xfrm>
              <a:off x="70" y="698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菱形 14"/>
            <p:cNvSpPr/>
            <p:nvPr/>
          </p:nvSpPr>
          <p:spPr>
            <a:xfrm>
              <a:off x="125" y="147"/>
              <a:ext cx="553" cy="551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buFont typeface="Arial" panose="020B0604020202020204" pitchFamily="34" charset="0"/>
                <a:buNone/>
                <a:defRPr/>
              </a:pPr>
              <a:endParaRPr kumimoji="1" lang="zh-CN" altLang="en-US" noProof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9" name="Text Box 18"/>
          <p:cNvSpPr txBox="1">
            <a:spLocks noChangeArrowheads="1"/>
          </p:cNvSpPr>
          <p:nvPr/>
        </p:nvSpPr>
        <p:spPr bwMode="auto">
          <a:xfrm>
            <a:off x="4148138" y="4521200"/>
            <a:ext cx="1631950" cy="5000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介词，被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 Box 18"/>
          <p:cNvSpPr txBox="1">
            <a:spLocks noChangeArrowheads="1"/>
          </p:cNvSpPr>
          <p:nvPr/>
        </p:nvSpPr>
        <p:spPr bwMode="auto">
          <a:xfrm>
            <a:off x="4491038" y="3632200"/>
            <a:ext cx="3221037" cy="4984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名词，传闻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82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66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664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332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64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82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66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664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332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64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182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66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664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332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64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182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66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664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332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64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4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4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4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/>
      <p:bldP spid="7" grpId="0" bldLvl="0"/>
      <p:bldP spid="12" grpId="0" bldLvl="0"/>
      <p:bldP spid="13" grpId="0" bldLvl="0"/>
      <p:bldP spid="18" grpId="0" bldLvl="0"/>
      <p:bldP spid="19" grpId="0" bldLvl="0"/>
      <p:bldP spid="9" grpId="0" bldLvl="0"/>
      <p:bldP spid="10" grpId="0" bldLvl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6241" name="组合 8"/>
          <p:cNvGrpSpPr/>
          <p:nvPr/>
        </p:nvGrpSpPr>
        <p:grpSpPr bwMode="auto">
          <a:xfrm>
            <a:off x="12700" y="901700"/>
            <a:ext cx="2051050" cy="522288"/>
            <a:chOff x="0" y="-63"/>
            <a:chExt cx="3231" cy="821"/>
          </a:xfrm>
        </p:grpSpPr>
        <p:sp>
          <p:nvSpPr>
            <p:cNvPr id="266250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29" cy="82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0" hangingPunct="0">
                <a:buFont typeface="Arial" panose="020B0604020202020204" pitchFamily="34" charset="0"/>
                <a:buNone/>
              </a:pPr>
              <a:r>
                <a:rPr lang="zh-CN" altLang="en-US" sz="2800">
                  <a:latin typeface="黑体" panose="02010609060101010101" pitchFamily="49" charset="-122"/>
                  <a:ea typeface="黑体" panose="02010609060101010101" pitchFamily="49" charset="-122"/>
                </a:rPr>
                <a:t>寓言知识</a:t>
              </a:r>
              <a:endParaRPr lang="zh-CN" altLang="en-US" sz="28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cxnSp>
          <p:nvCxnSpPr>
            <p:cNvPr id="10" name="直线连接符 9"/>
            <p:cNvCxnSpPr/>
            <p:nvPr/>
          </p:nvCxnSpPr>
          <p:spPr>
            <a:xfrm>
              <a:off x="0" y="701"/>
              <a:ext cx="323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菱形 10"/>
            <p:cNvSpPr/>
            <p:nvPr/>
          </p:nvSpPr>
          <p:spPr>
            <a:xfrm>
              <a:off x="125" y="149"/>
              <a:ext cx="553" cy="551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buFont typeface="Arial" panose="020B0604020202020204" pitchFamily="34" charset="0"/>
                <a:buNone/>
                <a:defRPr/>
              </a:pPr>
              <a:endParaRPr kumimoji="1" lang="zh-CN" altLang="en-US" noProof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66242" name="文本框 1"/>
          <p:cNvSpPr txBox="1">
            <a:spLocks noChangeArrowheads="1"/>
          </p:cNvSpPr>
          <p:nvPr/>
        </p:nvSpPr>
        <p:spPr bwMode="auto">
          <a:xfrm>
            <a:off x="304800" y="1679575"/>
            <a:ext cx="7861300" cy="18145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b="1"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    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寓言</a:t>
            </a:r>
            <a:r>
              <a:rPr lang="zh-CN" altLang="zh-CN" sz="2800" b="1">
                <a:sym typeface="宋体" panose="02010600030101010101" pitchFamily="2" charset="-122"/>
              </a:rPr>
              <a:t>,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用比喻性的故事寄寓（        ）的道理</a:t>
            </a:r>
            <a:r>
              <a:rPr lang="zh-CN" altLang="zh-CN" sz="2800" b="1">
                <a:sym typeface="宋体" panose="02010600030101010101" pitchFamily="2" charset="-122"/>
              </a:rPr>
              <a:t>,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言在此而意在彼</a:t>
            </a:r>
            <a:r>
              <a:rPr lang="zh-CN" altLang="zh-CN" sz="2800" b="1">
                <a:sym typeface="宋体" panose="02010600030101010101" pitchFamily="2" charset="-122"/>
              </a:rPr>
              <a:t>,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给人以（    ）的启示。寓言故事一般是（    ）的</a:t>
            </a:r>
            <a:r>
              <a:rPr lang="zh-CN" altLang="zh-CN" sz="2800" b="1">
                <a:sym typeface="宋体" panose="02010600030101010101" pitchFamily="2" charset="-122"/>
              </a:rPr>
              <a:t>,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主人公可以是（  ）</a:t>
            </a:r>
            <a:r>
              <a:rPr lang="zh-CN" altLang="zh-CN" sz="2800" b="1">
                <a:sym typeface="宋体" panose="02010600030101010101" pitchFamily="2" charset="-122"/>
              </a:rPr>
              <a:t>,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也可以是拟人化的（      ）或其他事物。</a:t>
            </a:r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  </a:t>
            </a:r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6243" name="文本框 3"/>
          <p:cNvSpPr txBox="1">
            <a:spLocks noChangeArrowheads="1"/>
          </p:cNvSpPr>
          <p:nvPr/>
        </p:nvSpPr>
        <p:spPr bwMode="auto">
          <a:xfrm>
            <a:off x="304800" y="3522663"/>
            <a:ext cx="8064500" cy="1384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    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写法上常常运用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夸张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和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拟人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等表现手法。寓言早在我国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春秋战国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时代就已经盛行</a:t>
            </a:r>
            <a:r>
              <a:rPr lang="zh-CN" altLang="zh-CN" sz="2800" b="1">
                <a:sym typeface="宋体" panose="02010600030101010101" pitchFamily="2" charset="-122"/>
              </a:rPr>
              <a:t>,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诸子百家著作中都有不少寓言故事流传下来。</a:t>
            </a:r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   </a:t>
            </a:r>
            <a:endParaRPr lang="zh-CN" altLang="en-US" b="1" u="sng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6244" name="文本框 4"/>
          <p:cNvSpPr txBox="1">
            <a:spLocks noChangeArrowheads="1"/>
          </p:cNvSpPr>
          <p:nvPr/>
        </p:nvSpPr>
        <p:spPr bwMode="auto">
          <a:xfrm>
            <a:off x="304800" y="4906963"/>
            <a:ext cx="8215313" cy="9525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b="1"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    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外国寓言作品著名的有古希腊的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《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伊索寓言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》</a:t>
            </a:r>
            <a:r>
              <a:rPr lang="zh-CN" altLang="zh-CN" sz="2800" b="1">
                <a:sym typeface="宋体" panose="02010600030101010101" pitchFamily="2" charset="-122"/>
              </a:rPr>
              <a:t>,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法国的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《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拉封丹寓言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》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和俄国的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《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克雷洛夫寓言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》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。</a:t>
            </a:r>
            <a:endParaRPr lang="zh-CN" altLang="en-US" sz="2800" b="1" u="sng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5238750" y="1679575"/>
            <a:ext cx="1612900" cy="522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意味深长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微软雅黑" panose="020B0503020204020204" pitchFamily="34" charset="-122"/>
            </a:endParaRP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4743450" y="2089150"/>
            <a:ext cx="896938" cy="522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生活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微软雅黑" panose="020B0503020204020204" pitchFamily="34" charset="-122"/>
            </a:endParaRPr>
          </a:p>
        </p:txBody>
      </p:sp>
      <p:sp>
        <p:nvSpPr>
          <p:cNvPr id="23562" name="文本框 3"/>
          <p:cNvSpPr txBox="1">
            <a:spLocks noChangeArrowheads="1"/>
          </p:cNvSpPr>
          <p:nvPr/>
        </p:nvSpPr>
        <p:spPr bwMode="auto">
          <a:xfrm>
            <a:off x="2779713" y="2481263"/>
            <a:ext cx="898525" cy="5207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简短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微软雅黑" panose="020B0503020204020204" pitchFamily="34" charset="-122"/>
            </a:endParaRP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6850063" y="2481263"/>
            <a:ext cx="541337" cy="5207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人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微软雅黑" panose="020B0503020204020204" pitchFamily="34" charset="-122"/>
            </a:endParaRPr>
          </a:p>
        </p:txBody>
      </p:sp>
      <p:sp>
        <p:nvSpPr>
          <p:cNvPr id="5" name="文本框 3"/>
          <p:cNvSpPr txBox="1">
            <a:spLocks noChangeArrowheads="1"/>
          </p:cNvSpPr>
          <p:nvPr/>
        </p:nvSpPr>
        <p:spPr bwMode="auto">
          <a:xfrm>
            <a:off x="3487738" y="3001963"/>
            <a:ext cx="1255712" cy="5207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动植物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35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35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62" grpId="0"/>
      <p:bldP spid="4" grpId="0"/>
      <p:bldP spid="5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5937" name="组合 9"/>
          <p:cNvGrpSpPr/>
          <p:nvPr/>
        </p:nvGrpSpPr>
        <p:grpSpPr bwMode="auto">
          <a:xfrm>
            <a:off x="44450" y="817563"/>
            <a:ext cx="2006600" cy="522287"/>
            <a:chOff x="70" y="-63"/>
            <a:chExt cx="3160" cy="823"/>
          </a:xfrm>
        </p:grpSpPr>
        <p:sp>
          <p:nvSpPr>
            <p:cNvPr id="295947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28" cy="82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0" hangingPunct="0">
                <a:buFont typeface="Arial" panose="020B0604020202020204" pitchFamily="34" charset="0"/>
                <a:buNone/>
              </a:pPr>
              <a:r>
                <a:rPr lang="zh-CN" altLang="en-US" sz="2800">
                  <a:latin typeface="黑体" panose="02010609060101010101" pitchFamily="49" charset="-122"/>
                  <a:ea typeface="黑体" panose="02010609060101010101" pitchFamily="49" charset="-122"/>
                </a:rPr>
                <a:t>合作探究</a:t>
              </a:r>
              <a:endParaRPr lang="zh-CN" altLang="en-US" sz="28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cxnSp>
          <p:nvCxnSpPr>
            <p:cNvPr id="12" name="直线连接符 9"/>
            <p:cNvCxnSpPr/>
            <p:nvPr/>
          </p:nvCxnSpPr>
          <p:spPr>
            <a:xfrm>
              <a:off x="70" y="700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菱形 12"/>
            <p:cNvSpPr/>
            <p:nvPr/>
          </p:nvSpPr>
          <p:spPr>
            <a:xfrm>
              <a:off x="125" y="147"/>
              <a:ext cx="553" cy="553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buFont typeface="Arial" panose="020B0604020202020204" pitchFamily="34" charset="0"/>
                <a:buNone/>
                <a:defRPr/>
              </a:pPr>
              <a:endParaRPr kumimoji="1" lang="zh-CN" altLang="en-US" noProof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95938" name="文本框 1"/>
          <p:cNvSpPr txBox="1">
            <a:spLocks noChangeArrowheads="1"/>
          </p:cNvSpPr>
          <p:nvPr/>
        </p:nvSpPr>
        <p:spPr bwMode="auto">
          <a:xfrm>
            <a:off x="533400" y="1628775"/>
            <a:ext cx="7926388" cy="522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 b="1">
                <a:latin typeface="宋体" panose="02010600030101010101" pitchFamily="2" charset="-122"/>
              </a:rPr>
              <a:t>1.</a:t>
            </a:r>
            <a:r>
              <a:rPr lang="zh-CN" altLang="en-US" sz="2800" b="1">
                <a:latin typeface="宋体" panose="02010600030101010101" pitchFamily="2" charset="-122"/>
              </a:rPr>
              <a:t>误会是如何产生的？</a:t>
            </a:r>
            <a:r>
              <a:rPr lang="zh-CN" altLang="en-US" b="1">
                <a:latin typeface="宋体" panose="02010600030101010101" pitchFamily="2" charset="-122"/>
              </a:rPr>
              <a:t> </a:t>
            </a:r>
            <a:endParaRPr lang="zh-CN" altLang="en-US" b="1">
              <a:latin typeface="宋体" panose="02010600030101010101" pitchFamily="2" charset="-122"/>
            </a:endParaRPr>
          </a:p>
        </p:txBody>
      </p: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820738" y="2251075"/>
            <a:ext cx="4457700" cy="522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0000FF"/>
                </a:solidFill>
                <a:ea typeface="华文楷体" panose="02010600040101010101" pitchFamily="2" charset="-122"/>
              </a:rPr>
              <a:t>丁氏说：</a:t>
            </a:r>
            <a:r>
              <a:rPr lang="en-US" altLang="zh-CN" sz="2800" b="1">
                <a:solidFill>
                  <a:srgbClr val="0000FF"/>
                </a:solidFill>
                <a:ea typeface="PMingLiU-ExtB" panose="02020500000000000000" pitchFamily="18" charset="-120"/>
                <a:sym typeface="微软雅黑" panose="020B0503020204020204" pitchFamily="34" charset="-122"/>
              </a:rPr>
              <a:t>“</a:t>
            </a:r>
            <a:r>
              <a:rPr lang="zh-CN" altLang="en-US" sz="2800" b="1">
                <a:solidFill>
                  <a:srgbClr val="0000FF"/>
                </a:solidFill>
                <a:ea typeface="华文楷体" panose="02010600040101010101" pitchFamily="2" charset="-122"/>
              </a:rPr>
              <a:t>吾穿井得一人。</a:t>
            </a:r>
            <a:r>
              <a:rPr lang="en-US" altLang="zh-CN" sz="2800" b="1">
                <a:solidFill>
                  <a:srgbClr val="0000FF"/>
                </a:solidFill>
                <a:ea typeface="PMingLiU-ExtB" panose="02020500000000000000" pitchFamily="18" charset="-120"/>
                <a:sym typeface="微软雅黑" panose="020B0503020204020204" pitchFamily="34" charset="-122"/>
              </a:rPr>
              <a:t>”</a:t>
            </a:r>
            <a:endParaRPr lang="en-US" altLang="zh-CN" sz="2800" b="1">
              <a:solidFill>
                <a:srgbClr val="0000FF"/>
              </a:solidFill>
              <a:latin typeface="Arial Narrow" panose="020B0606020202030204" pitchFamily="34" charset="0"/>
              <a:ea typeface="楷体" panose="02010609060101010101" pitchFamily="49" charset="-122"/>
              <a:sym typeface="微软雅黑" panose="020B0503020204020204" pitchFamily="34" charset="-122"/>
            </a:endParaRPr>
          </a:p>
        </p:txBody>
      </p:sp>
      <p:sp>
        <p:nvSpPr>
          <p:cNvPr id="5" name="流程图: 接点 4"/>
          <p:cNvSpPr/>
          <p:nvPr/>
        </p:nvSpPr>
        <p:spPr>
          <a:xfrm flipH="1">
            <a:off x="3711575" y="2773363"/>
            <a:ext cx="80963" cy="80962"/>
          </a:xfrm>
          <a:prstGeom prst="flowChartConnector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zh-CN" altLang="en-US" sz="100" noProof="1"/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820738" y="3392488"/>
            <a:ext cx="5170487" cy="5207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0000FF"/>
                </a:solidFill>
                <a:ea typeface="华文楷体" panose="02010600040101010101" pitchFamily="2" charset="-122"/>
                <a:sym typeface="微软雅黑" panose="020B0503020204020204" pitchFamily="34" charset="-122"/>
              </a:rPr>
              <a:t>传话者说：</a:t>
            </a:r>
            <a:r>
              <a:rPr lang="en-US" altLang="zh-CN" sz="2800" b="1">
                <a:solidFill>
                  <a:srgbClr val="0000FF"/>
                </a:solidFill>
                <a:ea typeface="PMingLiU-ExtB" panose="02020500000000000000" pitchFamily="18" charset="-120"/>
                <a:sym typeface="微软雅黑" panose="020B0503020204020204" pitchFamily="34" charset="-122"/>
              </a:rPr>
              <a:t>“</a:t>
            </a:r>
            <a:r>
              <a:rPr lang="zh-CN" altLang="en-US" sz="2800" b="1">
                <a:solidFill>
                  <a:srgbClr val="0000FF"/>
                </a:solidFill>
                <a:ea typeface="华文楷体" panose="02010600040101010101" pitchFamily="2" charset="-122"/>
                <a:sym typeface="微软雅黑" panose="020B0503020204020204" pitchFamily="34" charset="-122"/>
              </a:rPr>
              <a:t>丁氏穿井得一人。</a:t>
            </a:r>
            <a:r>
              <a:rPr lang="en-US" altLang="zh-CN" sz="2800" b="1">
                <a:solidFill>
                  <a:srgbClr val="0000FF"/>
                </a:solidFill>
                <a:ea typeface="PMingLiU-ExtB" panose="02020500000000000000" pitchFamily="18" charset="-120"/>
                <a:sym typeface="微软雅黑" panose="020B0503020204020204" pitchFamily="34" charset="-122"/>
              </a:rPr>
              <a:t>”</a:t>
            </a:r>
            <a:endParaRPr lang="en-US" altLang="zh-CN" sz="2800" b="1">
              <a:solidFill>
                <a:srgbClr val="0000FF"/>
              </a:solidFill>
              <a:latin typeface="Arial Narrow" panose="020B0606020202030204" pitchFamily="34" charset="0"/>
              <a:ea typeface="楷体" panose="02010609060101010101" pitchFamily="49" charset="-122"/>
              <a:sym typeface="微软雅黑" panose="020B0503020204020204" pitchFamily="34" charset="-122"/>
            </a:endParaRPr>
          </a:p>
        </p:txBody>
      </p:sp>
      <p:sp>
        <p:nvSpPr>
          <p:cNvPr id="15366" name="矩形 15365"/>
          <p:cNvSpPr>
            <a:spLocks noChangeArrowheads="1"/>
          </p:cNvSpPr>
          <p:nvPr/>
        </p:nvSpPr>
        <p:spPr bwMode="auto">
          <a:xfrm>
            <a:off x="3898900" y="2773363"/>
            <a:ext cx="3028950" cy="519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spcBef>
                <a:spcPts val="900"/>
              </a:spcBef>
              <a:buClr>
                <a:srgbClr val="262626"/>
              </a:buClr>
              <a:buFont typeface="Garamond" panose="02020404030301010803" pitchFamily="18" charset="0"/>
              <a:buNone/>
            </a:pPr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  <a:ea typeface="华文行楷" panose="02010800040101010101" pitchFamily="2" charset="-122"/>
              </a:rPr>
              <a:t>得到一个人的劳力</a:t>
            </a:r>
            <a:endParaRPr lang="en-US" altLang="zh-CN" sz="2800" b="1">
              <a:solidFill>
                <a:srgbClr val="FF0000"/>
              </a:solidFill>
              <a:latin typeface="Arial" panose="020B0604020202020204" pitchFamily="34" charset="0"/>
              <a:ea typeface="华文行楷" panose="02010800040101010101" pitchFamily="2" charset="-122"/>
            </a:endParaRPr>
          </a:p>
        </p:txBody>
      </p:sp>
      <p:sp>
        <p:nvSpPr>
          <p:cNvPr id="7" name="Text Box 9"/>
          <p:cNvSpPr txBox="1">
            <a:spLocks noChangeArrowheads="1"/>
          </p:cNvSpPr>
          <p:nvPr/>
        </p:nvSpPr>
        <p:spPr bwMode="auto">
          <a:xfrm>
            <a:off x="7251700" y="2773363"/>
            <a:ext cx="1208088" cy="5032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700" b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高兴</a:t>
            </a:r>
            <a:endParaRPr lang="zh-CN" altLang="en-US" sz="2700" b="1">
              <a:solidFill>
                <a:srgbClr val="FF0000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9" name="流程图: 接点 5"/>
          <p:cNvSpPr/>
          <p:nvPr/>
        </p:nvSpPr>
        <p:spPr>
          <a:xfrm>
            <a:off x="5095875" y="3913188"/>
            <a:ext cx="80963" cy="96837"/>
          </a:xfrm>
          <a:prstGeom prst="flowChartConnector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zh-CN" altLang="en-US" sz="100" noProof="1"/>
          </a:p>
        </p:txBody>
      </p:sp>
      <p:sp>
        <p:nvSpPr>
          <p:cNvPr id="15371" name="矩形 15370"/>
          <p:cNvSpPr>
            <a:spLocks noChangeArrowheads="1"/>
          </p:cNvSpPr>
          <p:nvPr/>
        </p:nvSpPr>
        <p:spPr bwMode="auto">
          <a:xfrm>
            <a:off x="4154488" y="4135438"/>
            <a:ext cx="1963737" cy="5222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spcBef>
                <a:spcPts val="900"/>
              </a:spcBef>
              <a:buClr>
                <a:srgbClr val="262626"/>
              </a:buClr>
              <a:buFont typeface="Garamond" panose="02020404030301010803" pitchFamily="18" charset="0"/>
              <a:buNone/>
            </a:pPr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  <a:ea typeface="华文行楷" panose="02010800040101010101" pitchFamily="2" charset="-122"/>
              </a:rPr>
              <a:t>挖出一个人</a:t>
            </a:r>
            <a:endParaRPr lang="en-US" altLang="zh-CN" sz="2800" b="1">
              <a:solidFill>
                <a:srgbClr val="FF0000"/>
              </a:solidFill>
              <a:latin typeface="Arial" panose="020B0604020202020204" pitchFamily="34" charset="0"/>
              <a:ea typeface="华文行楷" panose="02010800040101010101" pitchFamily="2" charset="-122"/>
            </a:endParaRPr>
          </a:p>
        </p:txBody>
      </p:sp>
      <p:sp>
        <p:nvSpPr>
          <p:cNvPr id="16393" name="Text Box 10"/>
          <p:cNvSpPr txBox="1">
            <a:spLocks noChangeArrowheads="1"/>
          </p:cNvSpPr>
          <p:nvPr/>
        </p:nvSpPr>
        <p:spPr bwMode="auto">
          <a:xfrm>
            <a:off x="6299200" y="4135438"/>
            <a:ext cx="2160588" cy="5032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700" b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事情的惊奇</a:t>
            </a:r>
            <a:endParaRPr lang="zh-CN" altLang="en-US" sz="2700" b="1">
              <a:solidFill>
                <a:srgbClr val="FF0000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53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53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53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53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163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bldLvl="0" animBg="1"/>
      <p:bldP spid="3" grpId="0"/>
      <p:bldP spid="7" grpId="0" bldLvl="0" animBg="1"/>
      <p:bldP spid="9" grpId="0" bldLvl="0" animBg="1"/>
      <p:bldP spid="16393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6961" name="组合 9"/>
          <p:cNvGrpSpPr/>
          <p:nvPr/>
        </p:nvGrpSpPr>
        <p:grpSpPr bwMode="auto">
          <a:xfrm>
            <a:off x="44450" y="817563"/>
            <a:ext cx="2006600" cy="522287"/>
            <a:chOff x="70" y="-63"/>
            <a:chExt cx="3160" cy="823"/>
          </a:xfrm>
        </p:grpSpPr>
        <p:sp>
          <p:nvSpPr>
            <p:cNvPr id="296964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28" cy="82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0" hangingPunct="0">
                <a:buFont typeface="Arial" panose="020B0604020202020204" pitchFamily="34" charset="0"/>
                <a:buNone/>
              </a:pPr>
              <a:r>
                <a:rPr lang="zh-CN" altLang="en-US" sz="2800">
                  <a:latin typeface="黑体" panose="02010609060101010101" pitchFamily="49" charset="-122"/>
                  <a:ea typeface="黑体" panose="02010609060101010101" pitchFamily="49" charset="-122"/>
                </a:rPr>
                <a:t>合作探究</a:t>
              </a:r>
              <a:endParaRPr lang="zh-CN" altLang="en-US" sz="28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cxnSp>
          <p:nvCxnSpPr>
            <p:cNvPr id="12" name="直线连接符 9"/>
            <p:cNvCxnSpPr/>
            <p:nvPr/>
          </p:nvCxnSpPr>
          <p:spPr>
            <a:xfrm>
              <a:off x="70" y="700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菱形 12"/>
            <p:cNvSpPr/>
            <p:nvPr/>
          </p:nvSpPr>
          <p:spPr>
            <a:xfrm>
              <a:off x="125" y="147"/>
              <a:ext cx="553" cy="553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buFont typeface="Arial" panose="020B0604020202020204" pitchFamily="34" charset="0"/>
                <a:buNone/>
                <a:defRPr/>
              </a:pPr>
              <a:endParaRPr kumimoji="1" lang="zh-CN" altLang="en-US" noProof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96962" name="文本框 1"/>
          <p:cNvSpPr txBox="1">
            <a:spLocks noChangeArrowheads="1"/>
          </p:cNvSpPr>
          <p:nvPr/>
        </p:nvSpPr>
        <p:spPr bwMode="auto">
          <a:xfrm>
            <a:off x="533400" y="1773238"/>
            <a:ext cx="7926388" cy="5222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 b="1">
                <a:latin typeface="宋体" panose="02010600030101010101" pitchFamily="2" charset="-122"/>
              </a:rPr>
              <a:t>2.</a:t>
            </a:r>
            <a:r>
              <a:rPr lang="zh-CN" altLang="en-US" sz="2800" b="1">
                <a:latin typeface="宋体" panose="02010600030101010101" pitchFamily="2" charset="-122"/>
              </a:rPr>
              <a:t>流言是怎样发酵的？</a:t>
            </a:r>
            <a:r>
              <a:rPr lang="zh-CN" altLang="en-US" b="1">
                <a:latin typeface="宋体" panose="02010600030101010101" pitchFamily="2" charset="-122"/>
              </a:rPr>
              <a:t> </a:t>
            </a:r>
            <a:endParaRPr lang="zh-CN" altLang="en-US" b="1">
              <a:latin typeface="宋体" panose="02010600030101010101" pitchFamily="2" charset="-122"/>
            </a:endParaRP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533400" y="2527300"/>
            <a:ext cx="8096250" cy="1168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25000"/>
              </a:lnSpc>
              <a:buFont typeface="Arial" panose="020B0604020202020204" pitchFamily="34" charset="0"/>
              <a:buNone/>
            </a:pPr>
            <a:r>
              <a:rPr lang="zh-CN" altLang="en-US" sz="2800" b="1">
                <a:latin typeface="Arial" panose="020B0604020202020204" pitchFamily="34" charset="0"/>
                <a:ea typeface="华文楷体" panose="02010600040101010101" pitchFamily="2" charset="-122"/>
              </a:rPr>
              <a:t>你觉得国人会怎么道这件事？（请你想象一下国人说的话及说话时的表情、语气和动作）</a:t>
            </a:r>
            <a:endParaRPr lang="zh-CN" altLang="en-US" sz="2800" b="1">
              <a:latin typeface="Arial" panose="020B0604020202020204" pitchFamily="34" charset="0"/>
              <a:ea typeface="华文楷体" panose="02010600040101010101" pitchFamily="2" charset="-122"/>
            </a:endParaRPr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7985" name="组合 9"/>
          <p:cNvGrpSpPr/>
          <p:nvPr/>
        </p:nvGrpSpPr>
        <p:grpSpPr bwMode="auto">
          <a:xfrm>
            <a:off x="57150" y="528638"/>
            <a:ext cx="2006600" cy="522287"/>
            <a:chOff x="70" y="-63"/>
            <a:chExt cx="3160" cy="823"/>
          </a:xfrm>
        </p:grpSpPr>
        <p:sp>
          <p:nvSpPr>
            <p:cNvPr id="297997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28" cy="82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0" hangingPunct="0">
                <a:buFont typeface="Arial" panose="020B0604020202020204" pitchFamily="34" charset="0"/>
                <a:buNone/>
              </a:pPr>
              <a:r>
                <a:rPr lang="zh-CN" altLang="en-US" sz="2800">
                  <a:latin typeface="黑体" panose="02010609060101010101" pitchFamily="49" charset="-122"/>
                  <a:ea typeface="黑体" panose="02010609060101010101" pitchFamily="49" charset="-122"/>
                </a:rPr>
                <a:t>合作探究</a:t>
              </a:r>
              <a:endParaRPr lang="zh-CN" altLang="en-US" sz="28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cxnSp>
          <p:nvCxnSpPr>
            <p:cNvPr id="8" name="直线连接符 9"/>
            <p:cNvCxnSpPr/>
            <p:nvPr/>
          </p:nvCxnSpPr>
          <p:spPr>
            <a:xfrm>
              <a:off x="70" y="700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菱形 8"/>
            <p:cNvSpPr/>
            <p:nvPr/>
          </p:nvSpPr>
          <p:spPr>
            <a:xfrm>
              <a:off x="125" y="147"/>
              <a:ext cx="553" cy="553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buFont typeface="Arial" panose="020B0604020202020204" pitchFamily="34" charset="0"/>
                <a:buNone/>
                <a:defRPr/>
              </a:pPr>
              <a:endParaRPr kumimoji="1" lang="zh-CN" altLang="en-US" noProof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97986" name="Rectangle 3"/>
          <p:cNvSpPr>
            <a:spLocks noRot="1"/>
          </p:cNvSpPr>
          <p:nvPr/>
        </p:nvSpPr>
        <p:spPr bwMode="auto">
          <a:xfrm>
            <a:off x="454025" y="1147763"/>
            <a:ext cx="8153400" cy="4524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342900" indent="171450" eaLnBrk="0" hangingPunct="0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en-US" altLang="zh-CN" sz="2800" b="1">
                <a:latin typeface="宋体" panose="02010600030101010101" pitchFamily="2" charset="-122"/>
              </a:rPr>
              <a:t>3.</a:t>
            </a:r>
            <a:r>
              <a:rPr lang="zh-CN" altLang="en-US" sz="2800" b="1">
                <a:latin typeface="宋体" panose="02010600030101010101" pitchFamily="2" charset="-122"/>
              </a:rPr>
              <a:t>后来作者设计谁来揭示真相呢？</a:t>
            </a:r>
            <a:endParaRPr lang="zh-CN" altLang="en-US" sz="2800" b="1">
              <a:latin typeface="宋体" panose="02010600030101010101" pitchFamily="2" charset="-122"/>
            </a:endParaRPr>
          </a:p>
          <a:p>
            <a:pPr marL="342900" indent="171450" eaLnBrk="0" hangingPunct="0">
              <a:spcBef>
                <a:spcPct val="20000"/>
              </a:spcBef>
              <a:buFont typeface="Arial" panose="020B0604020202020204" pitchFamily="34" charset="0"/>
              <a:buNone/>
            </a:pPr>
            <a:endParaRPr lang="zh-CN" altLang="en-US" sz="3000" b="1">
              <a:latin typeface="Arial" panose="020B0604020202020204" pitchFamily="34" charset="0"/>
              <a:ea typeface="华文楷体" panose="02010600040101010101" pitchFamily="2" charset="-122"/>
            </a:endParaRPr>
          </a:p>
          <a:p>
            <a:pPr marL="342900" indent="171450" eaLnBrk="0" hangingPunct="0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3200" b="1">
                <a:latin typeface="Arial" panose="020B0604020202020204" pitchFamily="34" charset="0"/>
                <a:ea typeface="华文楷体" panose="02010600040101010101" pitchFamily="2" charset="-122"/>
              </a:rPr>
              <a:t>  </a:t>
            </a:r>
            <a:endParaRPr lang="zh-CN" altLang="en-US" sz="3200" b="1">
              <a:latin typeface="Arial" panose="020B0604020202020204" pitchFamily="34" charset="0"/>
              <a:ea typeface="华文楷体" panose="02010600040101010101" pitchFamily="2" charset="-122"/>
            </a:endParaRPr>
          </a:p>
        </p:txBody>
      </p:sp>
      <p:sp>
        <p:nvSpPr>
          <p:cNvPr id="38920" name="矩形 4"/>
          <p:cNvSpPr>
            <a:spLocks noChangeArrowheads="1"/>
          </p:cNvSpPr>
          <p:nvPr/>
        </p:nvSpPr>
        <p:spPr bwMode="auto">
          <a:xfrm>
            <a:off x="925513" y="1684338"/>
            <a:ext cx="3236912" cy="552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000" b="1">
                <a:latin typeface="华文新魏" panose="02010800040101010101" pitchFamily="2" charset="-122"/>
                <a:ea typeface="华文新魏" panose="02010800040101010101" pitchFamily="2" charset="-122"/>
              </a:rPr>
              <a:t>宋君的出场方式：</a:t>
            </a:r>
            <a:endParaRPr lang="zh-CN" altLang="en-US" sz="3000" b="1">
              <a:latin typeface="Rockwell" panose="02060603020205020403" pitchFamily="18" charset="0"/>
              <a:ea typeface="方正姚体" panose="02010601030101010101" pitchFamily="2" charset="-122"/>
            </a:endParaRPr>
          </a:p>
        </p:txBody>
      </p:sp>
      <p:sp>
        <p:nvSpPr>
          <p:cNvPr id="2" name="内容占位符 2"/>
          <p:cNvSpPr txBox="1">
            <a:spLocks noChangeArrowheads="1"/>
          </p:cNvSpPr>
          <p:nvPr/>
        </p:nvSpPr>
        <p:spPr bwMode="auto">
          <a:xfrm>
            <a:off x="611188" y="2279650"/>
            <a:ext cx="4537075" cy="376238"/>
          </a:xfrm>
          <a:prstGeom prst="rect">
            <a:avLst/>
          </a:prstGeom>
          <a:noFill/>
          <a:ln w="9525">
            <a:noFill/>
            <a:prstDash val="lgDashDot"/>
            <a:miter lim="800000"/>
          </a:ln>
        </p:spPr>
        <p:txBody>
          <a:bodyPr/>
          <a:lstStyle/>
          <a:p>
            <a:pPr marL="182880" indent="-182880">
              <a:lnSpc>
                <a:spcPct val="80000"/>
              </a:lnSpc>
              <a:spcBef>
                <a:spcPts val="900"/>
              </a:spcBef>
              <a:buClr>
                <a:srgbClr val="262626"/>
              </a:buClr>
              <a:buFont typeface="Garamond" panose="02020404030301010803" pitchFamily="18" charset="0"/>
              <a:buChar char="◦"/>
            </a:pPr>
            <a:r>
              <a:rPr lang="zh-CN" altLang="en-US" sz="3000" b="1">
                <a:solidFill>
                  <a:srgbClr val="8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国人道之，闻之于宋君</a:t>
            </a:r>
            <a:endParaRPr lang="en-US" altLang="zh-CN" sz="3000" b="1">
              <a:solidFill>
                <a:srgbClr val="80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7421" name="Text Box 13"/>
          <p:cNvSpPr txBox="1">
            <a:spLocks noChangeArrowheads="1"/>
          </p:cNvSpPr>
          <p:nvPr/>
        </p:nvSpPr>
        <p:spPr bwMode="auto">
          <a:xfrm>
            <a:off x="5148263" y="2236788"/>
            <a:ext cx="2670175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b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——</a:t>
            </a:r>
            <a:r>
              <a:rPr lang="zh-CN" altLang="en-US" b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突出了</a:t>
            </a:r>
            <a:r>
              <a:rPr lang="en-US" altLang="zh-CN" b="1">
                <a:solidFill>
                  <a:srgbClr val="FF0000"/>
                </a:solidFill>
                <a:ea typeface="PMingLiU-ExtB" panose="02020500000000000000" pitchFamily="18" charset="-120"/>
                <a:sym typeface="微软雅黑" panose="020B0503020204020204" pitchFamily="34" charset="-122"/>
              </a:rPr>
              <a:t>“</a:t>
            </a:r>
            <a:r>
              <a:rPr lang="zh-CN" altLang="en-US" b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闻</a:t>
            </a:r>
            <a:r>
              <a:rPr lang="en-US" altLang="zh-CN" b="1">
                <a:solidFill>
                  <a:srgbClr val="FF0000"/>
                </a:solidFill>
                <a:ea typeface="PMingLiU-ExtB" panose="02020500000000000000" pitchFamily="18" charset="-120"/>
                <a:sym typeface="微软雅黑" panose="020B0503020204020204" pitchFamily="34" charset="-122"/>
              </a:rPr>
              <a:t>”</a:t>
            </a:r>
            <a:endParaRPr lang="zh-CN" altLang="en-US" b="1">
              <a:solidFill>
                <a:srgbClr val="FF0000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 bwMode="auto">
          <a:xfrm>
            <a:off x="611188" y="3411538"/>
            <a:ext cx="8666162" cy="1801812"/>
            <a:chOff x="234739" y="4319688"/>
            <a:chExt cx="11556094" cy="2402431"/>
          </a:xfrm>
        </p:grpSpPr>
        <p:sp>
          <p:nvSpPr>
            <p:cNvPr id="297995" name="内容占位符 2"/>
            <p:cNvSpPr txBox="1">
              <a:spLocks noChangeArrowheads="1"/>
            </p:cNvSpPr>
            <p:nvPr/>
          </p:nvSpPr>
          <p:spPr bwMode="auto">
            <a:xfrm>
              <a:off x="401174" y="4319688"/>
              <a:ext cx="11389659" cy="2402431"/>
            </a:xfrm>
            <a:prstGeom prst="rect">
              <a:avLst/>
            </a:prstGeom>
            <a:solidFill>
              <a:schemeClr val="bg1"/>
            </a:solidFill>
            <a:ln w="28575" cap="rnd" cmpd="thinThick">
              <a:noFill/>
              <a:prstDash val="lgDashDot"/>
              <a:miter lim="800000"/>
            </a:ln>
          </p:spPr>
          <p:txBody>
            <a:bodyPr/>
            <a:lstStyle/>
            <a:p>
              <a:pPr marL="182880" indent="-182880" defTabSz="911225">
                <a:lnSpc>
                  <a:spcPct val="90000"/>
                </a:lnSpc>
                <a:spcBef>
                  <a:spcPts val="1200"/>
                </a:spcBef>
                <a:buClr>
                  <a:srgbClr val="028694"/>
                </a:buClr>
                <a:buSzPct val="85000"/>
                <a:buFont typeface="Wingdings" panose="05000000000000000000" pitchFamily="2" charset="2"/>
                <a:buChar char="§"/>
              </a:pPr>
              <a:r>
                <a:rPr lang="zh-CN" altLang="en-US" sz="3000" b="1" noProof="1">
                  <a:latin typeface="华文新魏" panose="02010800040101010101" pitchFamily="2" charset="-122"/>
                  <a:ea typeface="华文新魏" panose="02010800040101010101" pitchFamily="2" charset="-122"/>
                </a:rPr>
                <a:t>丁氏的回答</a:t>
              </a:r>
              <a:endParaRPr lang="zh-CN" altLang="zh-CN" sz="3000" noProof="1"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  <a:p>
              <a:pPr marL="182880" indent="-182880" defTabSz="911225">
                <a:lnSpc>
                  <a:spcPct val="90000"/>
                </a:lnSpc>
                <a:spcBef>
                  <a:spcPts val="1200"/>
                </a:spcBef>
                <a:buClr>
                  <a:srgbClr val="028694"/>
                </a:buClr>
                <a:buSzPct val="85000"/>
                <a:buFont typeface="Wingdings" panose="05000000000000000000" pitchFamily="2" charset="2"/>
                <a:buChar char="§"/>
              </a:pPr>
              <a:endParaRPr lang="zh-CN" altLang="zh-CN" sz="3000" noProof="1"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  <p:sp>
          <p:nvSpPr>
            <p:cNvPr id="297996" name="内容占位符 2"/>
            <p:cNvSpPr txBox="1">
              <a:spLocks noChangeArrowheads="1"/>
            </p:cNvSpPr>
            <p:nvPr/>
          </p:nvSpPr>
          <p:spPr bwMode="auto">
            <a:xfrm>
              <a:off x="234739" y="5182357"/>
              <a:ext cx="10890885" cy="677267"/>
            </a:xfrm>
            <a:prstGeom prst="rect">
              <a:avLst/>
            </a:prstGeom>
            <a:noFill/>
            <a:ln w="9525">
              <a:noFill/>
              <a:prstDash val="lgDashDot"/>
              <a:miter lim="800000"/>
            </a:ln>
          </p:spPr>
          <p:txBody>
            <a:bodyPr/>
            <a:lstStyle/>
            <a:p>
              <a:pPr marL="182880" indent="-182880">
                <a:lnSpc>
                  <a:spcPct val="80000"/>
                </a:lnSpc>
                <a:spcBef>
                  <a:spcPts val="900"/>
                </a:spcBef>
                <a:buClr>
                  <a:srgbClr val="262626"/>
                </a:buClr>
                <a:buFont typeface="Garamond" panose="02020404030301010803" pitchFamily="18" charset="0"/>
                <a:buChar char="◦"/>
              </a:pPr>
              <a:r>
                <a:rPr lang="zh-CN" altLang="en-US" sz="3000" b="1">
                  <a:solidFill>
                    <a:srgbClr val="800000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得一人之使，非得一人于井中也</a:t>
              </a:r>
              <a:endParaRPr lang="en-US" altLang="zh-CN" sz="3000" b="1">
                <a:solidFill>
                  <a:srgbClr val="800000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  <p:sp>
        <p:nvSpPr>
          <p:cNvPr id="38926" name="Text Box 14"/>
          <p:cNvSpPr txBox="1">
            <a:spLocks noChangeArrowheads="1"/>
          </p:cNvSpPr>
          <p:nvPr/>
        </p:nvSpPr>
        <p:spPr bwMode="auto">
          <a:xfrm>
            <a:off x="654050" y="4567238"/>
            <a:ext cx="7835900" cy="9763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  <a:spcBef>
                <a:spcPts val="50"/>
              </a:spcBef>
              <a:buFont typeface="Arial" panose="020B0604020202020204" pitchFamily="34" charset="0"/>
              <a:buNone/>
            </a:pPr>
            <a:r>
              <a:rPr lang="zh-CN" altLang="en-US" b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再次强调误会的是对</a:t>
            </a:r>
            <a:r>
              <a:rPr lang="en-US" altLang="zh-CN" b="1">
                <a:solidFill>
                  <a:srgbClr val="FF0000"/>
                </a:solidFill>
                <a:ea typeface="PMingLiU-ExtB" panose="02020500000000000000" pitchFamily="18" charset="-120"/>
                <a:sym typeface="微软雅黑" panose="020B0503020204020204" pitchFamily="34" charset="-122"/>
              </a:rPr>
              <a:t>“</a:t>
            </a:r>
            <a:r>
              <a:rPr lang="zh-CN" altLang="en-US" b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得一人</a:t>
            </a:r>
            <a:r>
              <a:rPr lang="en-US" altLang="zh-CN" b="1">
                <a:solidFill>
                  <a:srgbClr val="FF0000"/>
                </a:solidFill>
                <a:ea typeface="PMingLiU-ExtB" panose="02020500000000000000" pitchFamily="18" charset="-120"/>
                <a:sym typeface="微软雅黑" panose="020B0503020204020204" pitchFamily="34" charset="-122"/>
              </a:rPr>
              <a:t>”</a:t>
            </a:r>
            <a:r>
              <a:rPr lang="zh-CN" altLang="en-US" b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的理解</a:t>
            </a:r>
            <a:r>
              <a:rPr lang="zh-CN" altLang="zh-CN" b="1">
                <a:solidFill>
                  <a:srgbClr val="0000FF"/>
                </a:solidFill>
                <a:sym typeface="宋体" panose="02010600030101010101" pitchFamily="2" charset="-122"/>
              </a:rPr>
              <a:t>,</a:t>
            </a:r>
            <a:r>
              <a:rPr lang="zh-CN" altLang="en-US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点明了说话要准确清晰。</a:t>
            </a:r>
            <a:endParaRPr lang="zh-CN" altLang="en-US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434" name="矩形 4"/>
          <p:cNvSpPr>
            <a:spLocks noChangeArrowheads="1"/>
          </p:cNvSpPr>
          <p:nvPr/>
        </p:nvSpPr>
        <p:spPr bwMode="auto">
          <a:xfrm>
            <a:off x="1082675" y="5730875"/>
            <a:ext cx="6288088" cy="5826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 b="1" noProof="1">
                <a:solidFill>
                  <a:srgbClr val="0000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寓意与寓言情节设计有密切的关系</a:t>
            </a:r>
            <a:endParaRPr lang="zh-CN" altLang="en-US" sz="3200" b="1" noProof="1">
              <a:solidFill>
                <a:srgbClr val="0000FF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62470" name="文本框 6"/>
          <p:cNvSpPr txBox="1">
            <a:spLocks noChangeArrowheads="1"/>
          </p:cNvSpPr>
          <p:nvPr/>
        </p:nvSpPr>
        <p:spPr bwMode="auto">
          <a:xfrm>
            <a:off x="1082675" y="2833688"/>
            <a:ext cx="3514725" cy="4905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600" b="1">
                <a:latin typeface="宋体" panose="02010600030101010101" pitchFamily="2" charset="-122"/>
                <a:sym typeface="微软雅黑" panose="020B0503020204020204" pitchFamily="34" charset="-122"/>
              </a:rPr>
              <a:t>宋君令人问之于丁氏</a:t>
            </a:r>
            <a:endParaRPr lang="zh-CN" altLang="en-US" sz="2600" b="1">
              <a:latin typeface="宋体" panose="02010600030101010101" pitchFamily="2" charset="-122"/>
              <a:sym typeface="微软雅黑" panose="020B0503020204020204" pitchFamily="34" charset="-122"/>
            </a:endParaRP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4598988" y="2833688"/>
            <a:ext cx="3768725" cy="4746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marL="342900" indent="-342900" eaLnBrk="0" hangingPunct="0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25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anose="020B0503020204020204" pitchFamily="34" charset="-122"/>
              </a:rPr>
              <a:t>重视探究真相</a:t>
            </a:r>
            <a:r>
              <a:rPr lang="zh-CN" altLang="zh-CN" sz="2500" b="1">
                <a:solidFill>
                  <a:srgbClr val="0000FF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25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anose="020B0503020204020204" pitchFamily="34" charset="-122"/>
              </a:rPr>
              <a:t>不轻信谣传</a:t>
            </a:r>
            <a:endParaRPr lang="zh-CN" altLang="en-US" sz="2500" b="1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89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89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74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24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389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84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84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17421" grpId="0" bldLvl="0" animBg="1"/>
      <p:bldP spid="38926" grpId="0" bldLvl="0" animBg="1"/>
      <p:bldP spid="62470" grpId="0"/>
      <p:bldP spid="4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内容占位符 2"/>
          <p:cNvSpPr txBox="1">
            <a:spLocks noChangeArrowheads="1"/>
          </p:cNvSpPr>
          <p:nvPr/>
        </p:nvSpPr>
        <p:spPr bwMode="auto">
          <a:xfrm>
            <a:off x="250825" y="1960563"/>
            <a:ext cx="8543925" cy="576262"/>
          </a:xfrm>
          <a:prstGeom prst="rect">
            <a:avLst/>
          </a:prstGeom>
          <a:noFill/>
          <a:ln w="28575" cap="rnd" cmpd="thinThick">
            <a:noFill/>
            <a:prstDash val="lgDashDot"/>
            <a:miter lim="800000"/>
          </a:ln>
        </p:spPr>
        <p:txBody>
          <a:bodyPr/>
          <a:lstStyle/>
          <a:p>
            <a:pPr marL="182880" indent="-182880" algn="ctr" eaLnBrk="0" hangingPunct="0">
              <a:lnSpc>
                <a:spcPct val="90000"/>
              </a:lnSpc>
              <a:spcBef>
                <a:spcPts val="1200"/>
              </a:spcBef>
              <a:buClr>
                <a:srgbClr val="9E3611"/>
              </a:buClr>
              <a:buSzPct val="85000"/>
              <a:buFont typeface="Wingdings" panose="05000000000000000000" pitchFamily="2" charset="2"/>
              <a:buChar char="§"/>
              <a:defRPr/>
            </a:pPr>
            <a:r>
              <a:rPr lang="zh-CN" altLang="en-US" sz="4050" noProof="1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求闻之若此，不若无闻也</a:t>
            </a:r>
            <a:endParaRPr lang="zh-CN" altLang="en-US" sz="4050" noProof="1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+mn-ea"/>
            </a:endParaRPr>
          </a:p>
        </p:txBody>
      </p:sp>
      <p:sp>
        <p:nvSpPr>
          <p:cNvPr id="18438" name="Rectangle 6"/>
          <p:cNvSpPr>
            <a:spLocks noChangeArrowheads="1"/>
          </p:cNvSpPr>
          <p:nvPr/>
        </p:nvSpPr>
        <p:spPr bwMode="auto">
          <a:xfrm>
            <a:off x="1797050" y="2751138"/>
            <a:ext cx="5164138" cy="552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000" b="1">
                <a:latin typeface="Arial" panose="020B0604020202020204" pitchFamily="34" charset="0"/>
              </a:rPr>
              <a:t>像这样听传闻，还不如不听。</a:t>
            </a:r>
            <a:r>
              <a:rPr lang="zh-CN" altLang="en-US" sz="100">
                <a:latin typeface="Arial" panose="020B0604020202020204" pitchFamily="34" charset="0"/>
              </a:rPr>
              <a:t> </a:t>
            </a:r>
            <a:endParaRPr lang="zh-CN" altLang="en-US" sz="100">
              <a:latin typeface="Arial" panose="020B0604020202020204" pitchFamily="34" charset="0"/>
            </a:endParaRPr>
          </a:p>
        </p:txBody>
      </p:sp>
      <p:grpSp>
        <p:nvGrpSpPr>
          <p:cNvPr id="299011" name="组合 9"/>
          <p:cNvGrpSpPr/>
          <p:nvPr/>
        </p:nvGrpSpPr>
        <p:grpSpPr bwMode="auto">
          <a:xfrm>
            <a:off x="57150" y="528638"/>
            <a:ext cx="2006600" cy="522287"/>
            <a:chOff x="70" y="-63"/>
            <a:chExt cx="3160" cy="823"/>
          </a:xfrm>
        </p:grpSpPr>
        <p:sp>
          <p:nvSpPr>
            <p:cNvPr id="299015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28" cy="82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0" hangingPunct="0">
                <a:buFont typeface="Arial" panose="020B0604020202020204" pitchFamily="34" charset="0"/>
                <a:buNone/>
              </a:pPr>
              <a:r>
                <a:rPr lang="zh-CN" altLang="en-US" sz="2800">
                  <a:latin typeface="黑体" panose="02010609060101010101" pitchFamily="49" charset="-122"/>
                  <a:ea typeface="黑体" panose="02010609060101010101" pitchFamily="49" charset="-122"/>
                </a:rPr>
                <a:t>合作探究</a:t>
              </a:r>
              <a:endParaRPr lang="zh-CN" altLang="en-US" sz="28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cxnSp>
          <p:nvCxnSpPr>
            <p:cNvPr id="8" name="直线连接符 9"/>
            <p:cNvCxnSpPr/>
            <p:nvPr/>
          </p:nvCxnSpPr>
          <p:spPr>
            <a:xfrm>
              <a:off x="70" y="700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菱形 8"/>
            <p:cNvSpPr/>
            <p:nvPr/>
          </p:nvSpPr>
          <p:spPr>
            <a:xfrm>
              <a:off x="125" y="147"/>
              <a:ext cx="553" cy="553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buFont typeface="Arial" panose="020B0604020202020204" pitchFamily="34" charset="0"/>
                <a:buNone/>
                <a:defRPr/>
              </a:pPr>
              <a:endParaRPr kumimoji="1" lang="zh-CN" altLang="en-US" noProof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99012" name="文本框 1"/>
          <p:cNvSpPr txBox="1">
            <a:spLocks noChangeArrowheads="1"/>
          </p:cNvSpPr>
          <p:nvPr/>
        </p:nvSpPr>
        <p:spPr bwMode="auto">
          <a:xfrm>
            <a:off x="574675" y="1250950"/>
            <a:ext cx="8220075" cy="522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 b="1">
                <a:latin typeface="宋体" panose="02010600030101010101" pitchFamily="2" charset="-122"/>
              </a:rPr>
              <a:t>4.</a:t>
            </a:r>
            <a:r>
              <a:rPr lang="zh-CN" altLang="en-US" sz="2800" b="1">
                <a:latin typeface="宋体" panose="02010600030101010101" pitchFamily="2" charset="-122"/>
              </a:rPr>
              <a:t>你觉得作者希望通过这则故事阐明怎样的道理？</a:t>
            </a:r>
            <a:r>
              <a:rPr lang="zh-CN" altLang="en-US" b="1">
                <a:latin typeface="宋体" panose="02010600030101010101" pitchFamily="2" charset="-122"/>
              </a:rPr>
              <a:t> </a:t>
            </a:r>
            <a:endParaRPr lang="zh-CN" altLang="en-US" b="1">
              <a:latin typeface="宋体" panose="02010600030101010101" pitchFamily="2" charset="-122"/>
            </a:endParaRPr>
          </a:p>
        </p:txBody>
      </p: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442913" y="3444875"/>
            <a:ext cx="8024812" cy="11255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     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对道听途说的传闻</a:t>
            </a:r>
            <a:r>
              <a:rPr lang="zh-CN" altLang="zh-CN" sz="2800" b="1">
                <a:solidFill>
                  <a:srgbClr val="0000FF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要进行审察验证</a:t>
            </a:r>
            <a:r>
              <a:rPr lang="zh-CN" altLang="zh-CN" sz="2800" b="1">
                <a:solidFill>
                  <a:srgbClr val="0000FF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不要轻信盲从</a:t>
            </a:r>
            <a:r>
              <a:rPr lang="zh-CN" altLang="zh-CN" sz="2800" b="1">
                <a:solidFill>
                  <a:srgbClr val="0000FF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更不能以讹传讹</a:t>
            </a: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。</a:t>
            </a:r>
            <a:endParaRPr lang="zh-CN" altLang="en-US" sz="28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sym typeface="微软雅黑" panose="020B0503020204020204" pitchFamily="34" charset="-122"/>
            </a:endParaRP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523875" y="4711700"/>
            <a:ext cx="8096250" cy="1168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25000"/>
              </a:lnSpc>
              <a:buFont typeface="Arial" panose="020B0604020202020204" pitchFamily="34" charset="0"/>
              <a:buNone/>
            </a:pPr>
            <a:r>
              <a:rPr lang="zh-CN" altLang="en-US" sz="2800" b="1"/>
              <a:t>小组讨论：这句话到底是对谁说的？说说你的理由。（丁氏、传话者、国人、宋君）</a:t>
            </a:r>
            <a:endParaRPr lang="zh-CN" altLang="en-US" sz="2800" b="1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84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84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2" grpId="0"/>
      <p:bldP spid="4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0033" name="组合 14"/>
          <p:cNvGrpSpPr/>
          <p:nvPr/>
        </p:nvGrpSpPr>
        <p:grpSpPr bwMode="auto">
          <a:xfrm>
            <a:off x="44450" y="817563"/>
            <a:ext cx="2006600" cy="522287"/>
            <a:chOff x="70" y="-63"/>
            <a:chExt cx="3160" cy="823"/>
          </a:xfrm>
        </p:grpSpPr>
        <p:sp>
          <p:nvSpPr>
            <p:cNvPr id="300038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28" cy="82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0" hangingPunct="0">
                <a:buFont typeface="Arial" panose="020B0604020202020204" pitchFamily="34" charset="0"/>
                <a:buNone/>
              </a:pPr>
              <a:r>
                <a:rPr lang="zh-CN" altLang="en-US" sz="2800">
                  <a:latin typeface="黑体" panose="02010609060101010101" pitchFamily="49" charset="-122"/>
                  <a:ea typeface="黑体" panose="02010609060101010101" pitchFamily="49" charset="-122"/>
                </a:rPr>
                <a:t>合作探究</a:t>
              </a:r>
              <a:endParaRPr lang="zh-CN" altLang="en-US" sz="28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cxnSp>
          <p:nvCxnSpPr>
            <p:cNvPr id="17" name="直线连接符 9"/>
            <p:cNvCxnSpPr/>
            <p:nvPr/>
          </p:nvCxnSpPr>
          <p:spPr>
            <a:xfrm>
              <a:off x="70" y="700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菱形 18"/>
            <p:cNvSpPr/>
            <p:nvPr/>
          </p:nvSpPr>
          <p:spPr>
            <a:xfrm>
              <a:off x="125" y="147"/>
              <a:ext cx="553" cy="553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buFont typeface="Arial" panose="020B0604020202020204" pitchFamily="34" charset="0"/>
                <a:buNone/>
                <a:defRPr/>
              </a:pPr>
              <a:endParaRPr kumimoji="1" lang="zh-CN" altLang="en-US" noProof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00034" name="文本框 2"/>
          <p:cNvSpPr txBox="1">
            <a:spLocks noChangeArrowheads="1"/>
          </p:cNvSpPr>
          <p:nvPr/>
        </p:nvSpPr>
        <p:spPr bwMode="auto">
          <a:xfrm>
            <a:off x="430213" y="1539875"/>
            <a:ext cx="8281987" cy="1123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2800" b="1">
                <a:latin typeface="宋体" panose="02010600030101010101" pitchFamily="2" charset="-122"/>
                <a:sym typeface="微软雅黑" panose="020B0503020204020204" pitchFamily="34" charset="-122"/>
              </a:rPr>
              <a:t>5.</a:t>
            </a:r>
            <a:r>
              <a:rPr lang="zh-CN" altLang="en-US" sz="2800" b="1">
                <a:latin typeface="宋体" panose="02010600030101010101" pitchFamily="2" charset="-122"/>
                <a:sym typeface="微软雅黑" panose="020B0503020204020204" pitchFamily="34" charset="-122"/>
              </a:rPr>
              <a:t>从丁氏、有闻而传之者、宋君的角度来看，说说该如何对待传闻？ </a:t>
            </a:r>
            <a:endParaRPr lang="zh-CN" altLang="en-US" sz="2800" b="1">
              <a:latin typeface="宋体" panose="02010600030101010101" pitchFamily="2" charset="-122"/>
              <a:sym typeface="微软雅黑" panose="020B0503020204020204" pitchFamily="34" charset="-122"/>
            </a:endParaRP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454025" y="3351213"/>
            <a:ext cx="8137525" cy="11255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  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传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话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者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（国人）：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不要轻信传闻</a:t>
            </a:r>
            <a:r>
              <a:rPr lang="zh-CN" altLang="zh-CN" sz="2800" b="1">
                <a:solidFill>
                  <a:srgbClr val="0000FF"/>
                </a:solidFill>
                <a:sym typeface="宋体" panose="02010600030101010101" pitchFamily="2" charset="-122"/>
              </a:rPr>
              <a:t>,</a:t>
            </a:r>
            <a:r>
              <a:rPr lang="zh-CN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更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不要传播未经自己验证的话</a:t>
            </a: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。</a:t>
            </a:r>
            <a:endParaRPr lang="zh-CN" altLang="en-US" sz="28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sym typeface="微软雅黑" panose="020B0503020204020204" pitchFamily="34" charset="-122"/>
            </a:endParaRPr>
          </a:p>
        </p:txBody>
      </p: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501650" y="2663825"/>
            <a:ext cx="7880350" cy="6080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  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丁氏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：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说话要准确清晰</a:t>
            </a:r>
            <a:r>
              <a:rPr lang="zh-CN" altLang="zh-CN" sz="2800" b="1">
                <a:solidFill>
                  <a:srgbClr val="0000FF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防止产生歧义造成误会</a:t>
            </a: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。</a:t>
            </a:r>
            <a:endParaRPr lang="zh-CN" altLang="en-US" sz="28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sym typeface="微软雅黑" panose="020B0503020204020204" pitchFamily="34" charset="-122"/>
            </a:endParaRP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415925" y="4476750"/>
            <a:ext cx="8175625" cy="1123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   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宋君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：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对传闻要采取调查研究的审慎态度和去伪存真的求实精神</a:t>
            </a: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。</a:t>
            </a:r>
            <a:endParaRPr lang="zh-CN" altLang="en-US" sz="28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" grpId="0"/>
      <p:bldP spid="3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内容占位符 2"/>
          <p:cNvSpPr txBox="1">
            <a:spLocks noChangeArrowheads="1"/>
          </p:cNvSpPr>
          <p:nvPr/>
        </p:nvSpPr>
        <p:spPr bwMode="auto">
          <a:xfrm>
            <a:off x="301625" y="2693988"/>
            <a:ext cx="8540750" cy="1470025"/>
          </a:xfrm>
          <a:prstGeom prst="rect">
            <a:avLst/>
          </a:prstGeom>
          <a:solidFill>
            <a:schemeClr val="bg1"/>
          </a:solidFill>
          <a:ln w="28575" cap="rnd" cmpd="thinThick">
            <a:noFill/>
            <a:prstDash val="lgDashDot"/>
            <a:miter lim="800000"/>
          </a:ln>
        </p:spPr>
        <p:txBody>
          <a:bodyPr/>
          <a:lstStyle/>
          <a:p>
            <a:pPr marL="182880" indent="-182880">
              <a:lnSpc>
                <a:spcPct val="120000"/>
              </a:lnSpc>
              <a:spcBef>
                <a:spcPts val="1200"/>
              </a:spcBef>
              <a:buClr>
                <a:srgbClr val="028694"/>
              </a:buClr>
              <a:buSzPct val="85000"/>
              <a:buFont typeface="Wingdings" panose="05000000000000000000" pitchFamily="2" charset="2"/>
              <a:buChar char="§"/>
            </a:pPr>
            <a:r>
              <a:rPr lang="en-US" altLang="zh-CN" sz="3200" b="1">
                <a:latin typeface="Arial Narrow" panose="020B0606020202030204" pitchFamily="34" charset="0"/>
                <a:ea typeface="楷体" panose="02010609060101010101" pitchFamily="49" charset="-122"/>
                <a:sym typeface="微软雅黑" panose="020B0503020204020204" pitchFamily="34" charset="-122"/>
              </a:rPr>
              <a:t>“</a:t>
            </a:r>
            <a:r>
              <a:rPr lang="zh-CN" altLang="en-US" sz="3200" b="1" noProof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察传</a:t>
            </a:r>
            <a:r>
              <a:rPr lang="en-US" altLang="zh-CN" sz="3200" b="1">
                <a:latin typeface="Arial Narrow" panose="020B0606020202030204" pitchFamily="34" charset="0"/>
                <a:ea typeface="楷体" panose="02010609060101010101" pitchFamily="49" charset="-122"/>
                <a:sym typeface="微软雅黑" panose="020B0503020204020204" pitchFamily="34" charset="-122"/>
              </a:rPr>
              <a:t>”</a:t>
            </a:r>
            <a:r>
              <a:rPr lang="zh-CN" altLang="en-US" sz="3200" b="1" noProof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即</a:t>
            </a:r>
            <a:r>
              <a:rPr lang="zh-CN" altLang="en-US" sz="3200" b="1" noProof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明察传闻</a:t>
            </a:r>
            <a:r>
              <a:rPr lang="zh-CN" altLang="en-US" sz="3200" b="1" noProof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之意。文中认为</a:t>
            </a:r>
            <a:r>
              <a:rPr lang="zh-CN" altLang="en-US" sz="3200" b="1" noProof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传闻中的事物</a:t>
            </a:r>
            <a:r>
              <a:rPr lang="zh-CN" altLang="en-US" sz="3200" b="1" noProof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往往有似是而非之处，应加</a:t>
            </a:r>
            <a:r>
              <a:rPr lang="zh-CN" altLang="en-US" sz="3200" b="1" noProof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以审察、深思和验证</a:t>
            </a:r>
            <a:r>
              <a:rPr lang="zh-CN" altLang="en-US" sz="3200" b="1" noProof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，否则将铸成大错，甚至导致国亡身死。</a:t>
            </a:r>
            <a:endParaRPr lang="zh-CN" altLang="en-US" sz="3200" b="1" noProof="1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265113" y="1870075"/>
            <a:ext cx="7915275" cy="6826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     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《吕氏春秋·慎行论·察传》：</a:t>
            </a:r>
            <a:endParaRPr lang="zh-CN" altLang="en-US" sz="32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2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2081" name="组合 35"/>
          <p:cNvGrpSpPr/>
          <p:nvPr/>
        </p:nvGrpSpPr>
        <p:grpSpPr bwMode="auto">
          <a:xfrm>
            <a:off x="44450" y="836613"/>
            <a:ext cx="2006600" cy="522287"/>
            <a:chOff x="70" y="-63"/>
            <a:chExt cx="3161" cy="821"/>
          </a:xfrm>
        </p:grpSpPr>
        <p:sp>
          <p:nvSpPr>
            <p:cNvPr id="302093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29" cy="82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0" hangingPunct="0">
                <a:buFont typeface="Arial" panose="020B0604020202020204" pitchFamily="34" charset="0"/>
                <a:buNone/>
              </a:pPr>
              <a:r>
                <a:rPr lang="zh-CN" altLang="en-US" sz="2800">
                  <a:latin typeface="黑体" panose="02010609060101010101" pitchFamily="49" charset="-122"/>
                  <a:ea typeface="黑体" panose="02010609060101010101" pitchFamily="49" charset="-122"/>
                </a:rPr>
                <a:t>板书设计</a:t>
              </a:r>
              <a:endParaRPr lang="zh-CN" altLang="en-US" sz="28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cxnSp>
          <p:nvCxnSpPr>
            <p:cNvPr id="38" name="直线连接符 9"/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9" name="菱形 38"/>
            <p:cNvSpPr/>
            <p:nvPr/>
          </p:nvSpPr>
          <p:spPr>
            <a:xfrm>
              <a:off x="125" y="149"/>
              <a:ext cx="553" cy="551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buFont typeface="Arial" panose="020B0604020202020204" pitchFamily="34" charset="0"/>
                <a:buNone/>
                <a:defRPr/>
              </a:pPr>
              <a:endParaRPr kumimoji="1" lang="zh-CN" altLang="en-US" noProof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02082" name="文本框 1"/>
          <p:cNvSpPr txBox="1">
            <a:spLocks noChangeArrowheads="1"/>
          </p:cNvSpPr>
          <p:nvPr/>
        </p:nvSpPr>
        <p:spPr bwMode="auto">
          <a:xfrm>
            <a:off x="179388" y="2832100"/>
            <a:ext cx="2084387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</a:rPr>
              <a:t>穿井得一人</a:t>
            </a:r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2083" name="左大括号 3"/>
          <p:cNvSpPr/>
          <p:nvPr/>
        </p:nvSpPr>
        <p:spPr bwMode="auto">
          <a:xfrm>
            <a:off x="1781175" y="2162175"/>
            <a:ext cx="215900" cy="1800225"/>
          </a:xfrm>
          <a:prstGeom prst="leftBrace">
            <a:avLst>
              <a:gd name="adj1" fmla="val 104691"/>
              <a:gd name="adj2" fmla="val 50000"/>
            </a:avLst>
          </a:prstGeom>
          <a:noFill/>
          <a:ln w="28575">
            <a:solidFill>
              <a:srgbClr val="000000"/>
            </a:solidFill>
            <a:round/>
          </a:ln>
        </p:spPr>
        <p:txBody>
          <a:bodyPr wrap="none" anchor="ctr"/>
          <a:lstStyle/>
          <a:p>
            <a:pPr algn="ctr" eaLnBrk="0" hangingPunct="0">
              <a:buFont typeface="Arial" panose="020B0604020202020204" pitchFamily="34" charset="0"/>
              <a:buNone/>
            </a:pPr>
            <a:endParaRPr lang="zh-CN" altLang="zh-CN" sz="14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2084" name="文本框 2"/>
          <p:cNvSpPr txBox="1">
            <a:spLocks noChangeArrowheads="1"/>
          </p:cNvSpPr>
          <p:nvPr/>
        </p:nvSpPr>
        <p:spPr bwMode="auto">
          <a:xfrm>
            <a:off x="1997075" y="1890713"/>
            <a:ext cx="1185863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</a:rPr>
              <a:t>起因：</a:t>
            </a:r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2085" name="文本框 4"/>
          <p:cNvSpPr txBox="1">
            <a:spLocks noChangeArrowheads="1"/>
          </p:cNvSpPr>
          <p:nvPr/>
        </p:nvSpPr>
        <p:spPr bwMode="auto">
          <a:xfrm>
            <a:off x="1997075" y="2832100"/>
            <a:ext cx="1185863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</a:rPr>
              <a:t>误传：</a:t>
            </a:r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2086" name="文本框 5"/>
          <p:cNvSpPr txBox="1">
            <a:spLocks noChangeArrowheads="1"/>
          </p:cNvSpPr>
          <p:nvPr/>
        </p:nvSpPr>
        <p:spPr bwMode="auto">
          <a:xfrm>
            <a:off x="1997075" y="3760788"/>
            <a:ext cx="1185863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</a:rPr>
              <a:t>真相：</a:t>
            </a:r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2087" name="文本框 6"/>
          <p:cNvSpPr txBox="1">
            <a:spLocks noChangeArrowheads="1"/>
          </p:cNvSpPr>
          <p:nvPr/>
        </p:nvSpPr>
        <p:spPr bwMode="auto">
          <a:xfrm>
            <a:off x="2889250" y="1890713"/>
            <a:ext cx="2103438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</a:rPr>
              <a:t>丁家挖井</a:t>
            </a:r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2088" name="文本框 8"/>
          <p:cNvSpPr txBox="1">
            <a:spLocks noChangeArrowheads="1"/>
          </p:cNvSpPr>
          <p:nvPr/>
        </p:nvSpPr>
        <p:spPr bwMode="auto">
          <a:xfrm>
            <a:off x="2889250" y="3760788"/>
            <a:ext cx="4189413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</a:rPr>
              <a:t>挖井得到了一个人的劳动力</a:t>
            </a:r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2089" name="文本框 9"/>
          <p:cNvSpPr txBox="1">
            <a:spLocks noChangeArrowheads="1"/>
          </p:cNvSpPr>
          <p:nvPr/>
        </p:nvSpPr>
        <p:spPr bwMode="auto">
          <a:xfrm>
            <a:off x="2889250" y="2832100"/>
            <a:ext cx="3770313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</a:rPr>
              <a:t>丁家打井    挖出一个人</a:t>
            </a:r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2090" name="文本框 10"/>
          <p:cNvSpPr txBox="1">
            <a:spLocks noChangeArrowheads="1"/>
          </p:cNvSpPr>
          <p:nvPr/>
        </p:nvSpPr>
        <p:spPr bwMode="auto">
          <a:xfrm>
            <a:off x="4427538" y="1890713"/>
            <a:ext cx="2651125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</a:rPr>
              <a:t>告人：穿井得一人</a:t>
            </a:r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2091" name="左大括号 11"/>
          <p:cNvSpPr/>
          <p:nvPr/>
        </p:nvSpPr>
        <p:spPr bwMode="auto">
          <a:xfrm flipH="1">
            <a:off x="6943725" y="2162175"/>
            <a:ext cx="242888" cy="1800225"/>
          </a:xfrm>
          <a:prstGeom prst="leftBrace">
            <a:avLst>
              <a:gd name="adj1" fmla="val 104382"/>
              <a:gd name="adj2" fmla="val 49310"/>
            </a:avLst>
          </a:prstGeom>
          <a:noFill/>
          <a:ln w="28575">
            <a:solidFill>
              <a:srgbClr val="000000"/>
            </a:solidFill>
            <a:round/>
          </a:ln>
        </p:spPr>
        <p:txBody>
          <a:bodyPr wrap="none" anchor="ctr"/>
          <a:lstStyle/>
          <a:p>
            <a:pPr algn="ctr" eaLnBrk="0" hangingPunct="0">
              <a:buFont typeface="Arial" panose="020B0604020202020204" pitchFamily="34" charset="0"/>
              <a:buNone/>
            </a:pPr>
            <a:endParaRPr lang="zh-CN" altLang="zh-CN" sz="14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2092" name="文本框 13"/>
          <p:cNvSpPr txBox="1">
            <a:spLocks noChangeArrowheads="1"/>
          </p:cNvSpPr>
          <p:nvPr/>
        </p:nvSpPr>
        <p:spPr bwMode="auto">
          <a:xfrm>
            <a:off x="7237413" y="2646363"/>
            <a:ext cx="1422400" cy="8302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对传闻要审慎求实</a:t>
            </a:r>
            <a:endParaRPr lang="zh-CN" altLang="en-US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3105" name="Picture 2" descr="http://gb.cri.cn/mmsource/images/2009/01/21/chnxn20090119003.jpg"/>
          <p:cNvPicPr>
            <a:picLocks noChangeAspect="1"/>
          </p:cNvPicPr>
          <p:nvPr/>
        </p:nvPicPr>
        <p:blipFill>
          <a:blip r:embed="rId1"/>
          <a:srcRect l="858" t="1781" r="1143" b="2029"/>
          <a:stretch>
            <a:fillRect/>
          </a:stretch>
        </p:blipFill>
        <p:spPr bwMode="auto">
          <a:xfrm>
            <a:off x="-36513" y="857250"/>
            <a:ext cx="9180513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48"/>
          <p:cNvSpPr txBox="1"/>
          <p:nvPr/>
        </p:nvSpPr>
        <p:spPr>
          <a:xfrm>
            <a:off x="3419872" y="3006968"/>
            <a:ext cx="3024336" cy="852805"/>
          </a:xfrm>
          <a:prstGeom prst="rect">
            <a:avLst/>
          </a:prstGeom>
          <a:noFill/>
          <a:ln w="19050">
            <a:solidFill>
              <a:schemeClr val="tx1"/>
            </a:solidFill>
          </a:ln>
          <a:effectLst>
            <a:softEdge rad="31750"/>
          </a:effec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  <a:defRPr/>
            </a:pPr>
            <a:r>
              <a:rPr lang="zh-CN" altLang="en-US" sz="5100" b="1" noProof="1">
                <a:latin typeface="宋体" panose="02010600030101010101" pitchFamily="2" charset="-122"/>
                <a:ea typeface="Kaiti SC"/>
                <a:cs typeface="Kaiti SC"/>
              </a:rPr>
              <a:t>杞人忧天</a:t>
            </a:r>
            <a:endParaRPr lang="zh-CN" altLang="en-US" sz="5100" b="1" noProof="1" smtClean="0">
              <a:latin typeface="宋体" panose="02010600030101010101" pitchFamily="2" charset="-122"/>
              <a:ea typeface="Kaiti SC"/>
              <a:cs typeface="Kaiti SC"/>
            </a:endParaRPr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4129" name="组合 8"/>
          <p:cNvGrpSpPr/>
          <p:nvPr/>
        </p:nvGrpSpPr>
        <p:grpSpPr bwMode="auto">
          <a:xfrm>
            <a:off x="0" y="879475"/>
            <a:ext cx="2051050" cy="522288"/>
            <a:chOff x="0" y="-63"/>
            <a:chExt cx="3231" cy="821"/>
          </a:xfrm>
        </p:grpSpPr>
        <p:sp>
          <p:nvSpPr>
            <p:cNvPr id="304133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29" cy="82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0" hangingPunct="0">
                <a:buFont typeface="Arial" panose="020B0604020202020204" pitchFamily="34" charset="0"/>
                <a:buNone/>
              </a:pPr>
              <a:r>
                <a:rPr lang="zh-CN" altLang="en-US" sz="2800">
                  <a:latin typeface="黑体" panose="02010609060101010101" pitchFamily="49" charset="-122"/>
                  <a:ea typeface="黑体" panose="02010609060101010101" pitchFamily="49" charset="-122"/>
                </a:rPr>
                <a:t>作者简介</a:t>
              </a:r>
              <a:endParaRPr lang="zh-CN" altLang="en-US" sz="28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cxnSp>
          <p:nvCxnSpPr>
            <p:cNvPr id="4" name="直线连接符 9"/>
            <p:cNvCxnSpPr/>
            <p:nvPr/>
          </p:nvCxnSpPr>
          <p:spPr>
            <a:xfrm>
              <a:off x="0" y="701"/>
              <a:ext cx="323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5" name="菱形 4"/>
            <p:cNvSpPr/>
            <p:nvPr/>
          </p:nvSpPr>
          <p:spPr>
            <a:xfrm>
              <a:off x="125" y="149"/>
              <a:ext cx="553" cy="551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buFont typeface="Arial" panose="020B0604020202020204" pitchFamily="34" charset="0"/>
                <a:buNone/>
                <a:defRPr/>
              </a:pPr>
              <a:endParaRPr kumimoji="1" lang="zh-CN" altLang="en-US" noProof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10256" name="Picture 16" descr="t014fb2b83acaf9697b"/>
          <p:cNvPicPr>
            <a:picLocks noChangeAspect="1" noChangeArrowheads="1"/>
          </p:cNvPicPr>
          <p:nvPr/>
        </p:nvPicPr>
        <p:blipFill>
          <a:blip r:embed="rId1"/>
          <a:srcRect l="11687" r="12216"/>
          <a:stretch>
            <a:fillRect/>
          </a:stretch>
        </p:blipFill>
        <p:spPr bwMode="auto">
          <a:xfrm>
            <a:off x="-35560" y="1484630"/>
            <a:ext cx="2585720" cy="3246755"/>
          </a:xfrm>
          <a:prstGeom prst="rect">
            <a:avLst/>
          </a:prstGeom>
          <a:noFill/>
          <a:effectLst>
            <a:softEdge rad="127000"/>
          </a:effectLst>
        </p:spPr>
      </p:pic>
      <p:pic>
        <p:nvPicPr>
          <p:cNvPr id="10257" name="Picture 17" descr="0002_1"/>
          <p:cNvPicPr>
            <a:picLocks noChangeAspect="1" noChangeArrowheads="1"/>
          </p:cNvPicPr>
          <p:nvPr/>
        </p:nvPicPr>
        <p:blipFill>
          <a:blip r:embed="rId2"/>
          <a:srcRect l="1703" r="2150" b="5362"/>
          <a:stretch>
            <a:fillRect/>
          </a:stretch>
        </p:blipFill>
        <p:spPr bwMode="auto">
          <a:xfrm>
            <a:off x="864235" y="2988310"/>
            <a:ext cx="2564130" cy="2959735"/>
          </a:xfrm>
          <a:prstGeom prst="rect">
            <a:avLst/>
          </a:prstGeom>
          <a:noFill/>
          <a:effectLst>
            <a:softEdge rad="127000"/>
          </a:effectLst>
        </p:spPr>
      </p:pic>
      <p:sp>
        <p:nvSpPr>
          <p:cNvPr id="304132" name="Text Box 5"/>
          <p:cNvSpPr txBox="1">
            <a:spLocks noChangeArrowheads="1"/>
          </p:cNvSpPr>
          <p:nvPr/>
        </p:nvSpPr>
        <p:spPr bwMode="auto">
          <a:xfrm>
            <a:off x="3547745" y="1484630"/>
            <a:ext cx="5446395" cy="35807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0" hangingPunct="0">
              <a:lnSpc>
                <a:spcPct val="140000"/>
              </a:lnSpc>
              <a:buFont typeface="Arial" panose="020B0604020202020204" pitchFamily="34" charset="0"/>
              <a:buNone/>
            </a:pPr>
            <a:r>
              <a:rPr lang="en-US" altLang="zh-CN" sz="2700" b="1"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en-US" altLang="zh-CN" sz="2700" b="1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700" b="1">
                <a:latin typeface="楷体" panose="02010609060101010101" pitchFamily="49" charset="-122"/>
                <a:ea typeface="楷体" panose="02010609060101010101" pitchFamily="49" charset="-122"/>
              </a:rPr>
              <a:t>列子</a:t>
            </a:r>
            <a:r>
              <a:rPr lang="en-US" altLang="zh-CN" sz="2700" b="1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700" b="1">
                <a:latin typeface="楷体" panose="02010609060101010101" pitchFamily="49" charset="-122"/>
                <a:ea typeface="楷体" panose="02010609060101010101" pitchFamily="49" charset="-122"/>
              </a:rPr>
              <a:t>相传为列御寇所著</a:t>
            </a:r>
            <a:r>
              <a:rPr lang="zh-CN" altLang="zh-CN" sz="2700" b="1">
                <a:sym typeface="宋体" panose="02010600030101010101" pitchFamily="2" charset="-122"/>
              </a:rPr>
              <a:t>,</a:t>
            </a:r>
            <a:r>
              <a:rPr lang="zh-CN" altLang="en-US" sz="2700" b="1">
                <a:latin typeface="楷体" panose="02010609060101010101" pitchFamily="49" charset="-122"/>
                <a:ea typeface="楷体" panose="02010609060101010101" pitchFamily="49" charset="-122"/>
              </a:rPr>
              <a:t>共</a:t>
            </a:r>
            <a:r>
              <a:rPr lang="zh-CN" altLang="en-US" sz="27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八</a:t>
            </a:r>
            <a:r>
              <a:rPr lang="zh-CN" altLang="en-US" sz="2700" b="1">
                <a:latin typeface="楷体" panose="02010609060101010101" pitchFamily="49" charset="-122"/>
                <a:ea typeface="楷体" panose="02010609060101010101" pitchFamily="49" charset="-122"/>
              </a:rPr>
              <a:t>篇</a:t>
            </a:r>
            <a:r>
              <a:rPr lang="zh-CN" altLang="zh-CN" sz="2700" b="1">
                <a:sym typeface="宋体" panose="02010600030101010101" pitchFamily="2" charset="-122"/>
              </a:rPr>
              <a:t>,</a:t>
            </a:r>
            <a:r>
              <a:rPr lang="zh-CN" altLang="en-US" sz="2700" b="1">
                <a:latin typeface="楷体" panose="02010609060101010101" pitchFamily="49" charset="-122"/>
                <a:ea typeface="楷体" panose="02010609060101010101" pitchFamily="49" charset="-122"/>
              </a:rPr>
              <a:t>内容多为民间故事、寓言和 神话传说</a:t>
            </a:r>
            <a:r>
              <a:rPr lang="zh-CN" altLang="zh-CN" sz="2700" b="1">
                <a:sym typeface="宋体" panose="02010600030101010101" pitchFamily="2" charset="-122"/>
              </a:rPr>
              <a:t>,</a:t>
            </a:r>
            <a:r>
              <a:rPr lang="zh-CN" altLang="en-US" sz="2700" b="1">
                <a:latin typeface="楷体" panose="02010609060101010101" pitchFamily="49" charset="-122"/>
                <a:ea typeface="楷体" panose="02010609060101010101" pitchFamily="49" charset="-122"/>
              </a:rPr>
              <a:t>如愚公移山、歧路亡羊、杞人忧天等</a:t>
            </a:r>
            <a:r>
              <a:rPr lang="zh-CN" altLang="zh-CN" sz="2700" b="1">
                <a:sym typeface="宋体" panose="02010600030101010101" pitchFamily="2" charset="-122"/>
              </a:rPr>
              <a:t>,</a:t>
            </a:r>
            <a:r>
              <a:rPr lang="zh-CN" altLang="en-US" sz="2700" b="1">
                <a:latin typeface="楷体" panose="02010609060101010101" pitchFamily="49" charset="-122"/>
                <a:ea typeface="楷体" panose="02010609060101010101" pitchFamily="49" charset="-122"/>
              </a:rPr>
              <a:t>具有很高的文学价值。</a:t>
            </a:r>
            <a:endParaRPr lang="zh-CN" altLang="en-US" sz="27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0" hangingPunct="0">
              <a:lnSpc>
                <a:spcPct val="140000"/>
              </a:lnSpc>
              <a:buFont typeface="Arial" panose="020B0604020202020204" pitchFamily="34" charset="0"/>
              <a:buNone/>
            </a:pPr>
            <a:r>
              <a:rPr lang="zh-CN" altLang="en-US" sz="2700" b="1">
                <a:latin typeface="楷体" panose="02010609060101010101" pitchFamily="49" charset="-122"/>
                <a:ea typeface="楷体" panose="02010609060101010101" pitchFamily="49" charset="-122"/>
              </a:rPr>
              <a:t>    列子原名</a:t>
            </a:r>
            <a:r>
              <a:rPr lang="zh-CN" altLang="en-US" sz="27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列御寇</a:t>
            </a:r>
            <a:r>
              <a:rPr lang="zh-CN" altLang="zh-CN" sz="2700" b="1">
                <a:sym typeface="宋体" panose="02010600030101010101" pitchFamily="2" charset="-122"/>
              </a:rPr>
              <a:t>,</a:t>
            </a:r>
            <a:r>
              <a:rPr lang="zh-CN" altLang="en-US" sz="27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战国</a:t>
            </a:r>
            <a:r>
              <a:rPr lang="zh-CN" altLang="en-US" sz="2700" b="1">
                <a:latin typeface="楷体" panose="02010609060101010101" pitchFamily="49" charset="-122"/>
                <a:ea typeface="楷体" panose="02010609060101010101" pitchFamily="49" charset="-122"/>
              </a:rPr>
              <a:t>时期</a:t>
            </a:r>
            <a:r>
              <a:rPr lang="zh-CN" altLang="en-US" sz="27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郑国</a:t>
            </a:r>
            <a:r>
              <a:rPr lang="zh-CN" altLang="en-US" sz="2700" b="1">
                <a:latin typeface="楷体" panose="02010609060101010101" pitchFamily="49" charset="-122"/>
                <a:ea typeface="楷体" panose="02010609060101010101" pitchFamily="49" charset="-122"/>
              </a:rPr>
              <a:t>人</a:t>
            </a:r>
            <a:r>
              <a:rPr lang="zh-CN" altLang="zh-CN" sz="2700" b="1">
                <a:sym typeface="宋体" panose="02010600030101010101" pitchFamily="2" charset="-122"/>
              </a:rPr>
              <a:t>,</a:t>
            </a:r>
            <a:r>
              <a:rPr lang="zh-CN" altLang="en-US" sz="27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道家学派</a:t>
            </a:r>
            <a:r>
              <a:rPr lang="zh-CN" altLang="en-US" sz="2700" b="1">
                <a:latin typeface="楷体" panose="02010609060101010101" pitchFamily="49" charset="-122"/>
                <a:ea typeface="楷体" panose="02010609060101010101" pitchFamily="49" charset="-122"/>
              </a:rPr>
              <a:t>的代表人物之一。</a:t>
            </a:r>
            <a:endParaRPr lang="zh-CN" altLang="en-US" sz="27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5153" name="组合 8"/>
          <p:cNvGrpSpPr/>
          <p:nvPr/>
        </p:nvGrpSpPr>
        <p:grpSpPr bwMode="auto">
          <a:xfrm>
            <a:off x="39688" y="309563"/>
            <a:ext cx="2006600" cy="519112"/>
            <a:chOff x="70" y="-63"/>
            <a:chExt cx="3161" cy="816"/>
          </a:xfrm>
        </p:grpSpPr>
        <p:sp>
          <p:nvSpPr>
            <p:cNvPr id="305157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30" cy="81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0" hangingPunct="0">
                <a:buFont typeface="Arial" panose="020B0604020202020204" pitchFamily="34" charset="0"/>
                <a:buNone/>
              </a:pPr>
              <a:r>
                <a:rPr lang="zh-CN" altLang="en-US" sz="2800">
                  <a:latin typeface="黑体" panose="02010609060101010101" pitchFamily="49" charset="-122"/>
                  <a:ea typeface="黑体" panose="02010609060101010101" pitchFamily="49" charset="-122"/>
                </a:rPr>
                <a:t>整体感知</a:t>
              </a:r>
              <a:endParaRPr lang="zh-CN" altLang="en-US" sz="28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cxnSp>
          <p:nvCxnSpPr>
            <p:cNvPr id="2" name="直线连接符 9"/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" name="菱形 2"/>
            <p:cNvSpPr/>
            <p:nvPr/>
          </p:nvSpPr>
          <p:spPr>
            <a:xfrm>
              <a:off x="125" y="149"/>
              <a:ext cx="553" cy="551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buFont typeface="Arial" panose="020B0604020202020204" pitchFamily="34" charset="0"/>
                <a:buNone/>
                <a:defRPr/>
              </a:pPr>
              <a:endParaRPr kumimoji="1" lang="zh-CN" altLang="en-US" noProof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05154" name="文本框 3"/>
          <p:cNvSpPr txBox="1">
            <a:spLocks noChangeArrowheads="1"/>
          </p:cNvSpPr>
          <p:nvPr/>
        </p:nvSpPr>
        <p:spPr bwMode="auto">
          <a:xfrm>
            <a:off x="776288" y="977900"/>
            <a:ext cx="5797550" cy="5207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 b="1">
                <a:latin typeface="宋体" panose="02010600030101010101" pitchFamily="2" charset="-122"/>
              </a:rPr>
              <a:t>1.</a:t>
            </a:r>
            <a:r>
              <a:rPr lang="zh-CN" altLang="en-US" sz="2800" b="1">
                <a:latin typeface="宋体" panose="02010600030101010101" pitchFamily="2" charset="-122"/>
              </a:rPr>
              <a:t>听读课文，读准字音，把握节奏。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  <p:sp>
        <p:nvSpPr>
          <p:cNvPr id="305155" name="文本框 4"/>
          <p:cNvSpPr txBox="1">
            <a:spLocks noChangeArrowheads="1"/>
          </p:cNvSpPr>
          <p:nvPr/>
        </p:nvSpPr>
        <p:spPr bwMode="auto">
          <a:xfrm>
            <a:off x="306388" y="1498600"/>
            <a:ext cx="8715375" cy="53673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6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杞国</a:t>
            </a:r>
            <a:r>
              <a:rPr lang="en-GB" altLang="en-US" sz="2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26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有人</a:t>
            </a:r>
            <a:r>
              <a:rPr lang="en-GB" altLang="en-US" sz="2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26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忧</a:t>
            </a:r>
            <a:r>
              <a:rPr lang="en-GB" altLang="en-US" sz="2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26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天地崩坠，身</a:t>
            </a:r>
            <a:r>
              <a:rPr lang="en-GB" altLang="en-US" sz="2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2600" b="1">
                <a:latin typeface="楷体" panose="02010609060101010101" pitchFamily="49" charset="-122"/>
                <a:ea typeface="楷体" panose="02010609060101010101" pitchFamily="49" charset="-122"/>
              </a:rPr>
              <a:t>亡</a:t>
            </a:r>
            <a:r>
              <a:rPr lang="zh-CN" altLang="en-US" sz="26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所寄，废</a:t>
            </a:r>
            <a:r>
              <a:rPr lang="en-GB" altLang="en-US" sz="2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26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寝食者。</a:t>
            </a:r>
            <a:endParaRPr lang="en-US" altLang="zh-CN" sz="26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26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6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又有</a:t>
            </a:r>
            <a:r>
              <a:rPr lang="en-GB" altLang="en-US" sz="2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26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忧</a:t>
            </a:r>
            <a:r>
              <a:rPr lang="en-GB" altLang="en-US" sz="2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26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彼之所忧者，因</a:t>
            </a:r>
            <a:r>
              <a:rPr lang="en-GB" altLang="en-US" sz="2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26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往</a:t>
            </a:r>
            <a:r>
              <a:rPr lang="en-GB" altLang="en-US" sz="2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26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晓之</a:t>
            </a:r>
            <a:r>
              <a:rPr lang="en-GB" altLang="en-US" sz="26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6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曰：“天，积气</a:t>
            </a:r>
            <a:r>
              <a:rPr lang="en-GB" altLang="en-US" sz="2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26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耳，</a:t>
            </a:r>
            <a:r>
              <a:rPr lang="zh-CN" altLang="en-US" sz="2600" b="1">
                <a:latin typeface="楷体" panose="02010609060101010101" pitchFamily="49" charset="-122"/>
                <a:ea typeface="楷体" panose="02010609060101010101" pitchFamily="49" charset="-122"/>
              </a:rPr>
              <a:t>亡</a:t>
            </a:r>
            <a:r>
              <a:rPr lang="zh-CN" altLang="en-US" sz="26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处</a:t>
            </a:r>
            <a:r>
              <a:rPr lang="en-GB" altLang="en-US" sz="2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2600" b="1">
                <a:latin typeface="楷体" panose="02010609060101010101" pitchFamily="49" charset="-122"/>
                <a:ea typeface="楷体" panose="02010609060101010101" pitchFamily="49" charset="-122"/>
              </a:rPr>
              <a:t>亡</a:t>
            </a:r>
            <a:r>
              <a:rPr lang="zh-CN" altLang="en-US" sz="26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气。若</a:t>
            </a:r>
            <a:r>
              <a:rPr lang="en-GB" altLang="en-US" sz="2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26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屈伸呼吸，终日</a:t>
            </a:r>
            <a:r>
              <a:rPr lang="en-GB" altLang="en-US" sz="2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26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在天中行止，奈何</a:t>
            </a:r>
            <a:r>
              <a:rPr lang="en-GB" altLang="en-US" sz="2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26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忧崩坠乎？”</a:t>
            </a:r>
            <a:endParaRPr lang="en-US" altLang="zh-CN" sz="26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26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其人</a:t>
            </a:r>
            <a:r>
              <a:rPr lang="en-GB" altLang="en-US" sz="2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26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曰：“天</a:t>
            </a:r>
            <a:r>
              <a:rPr lang="en-GB" altLang="en-US" sz="2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26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果</a:t>
            </a:r>
            <a:r>
              <a:rPr lang="en-GB" altLang="en-US" sz="2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26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积气，日月星宿，不当坠</a:t>
            </a:r>
            <a:r>
              <a:rPr lang="en-GB" altLang="en-US" sz="2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26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耶？”</a:t>
            </a:r>
            <a:endParaRPr lang="zh-CN" altLang="en-US" sz="26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26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晓之者</a:t>
            </a:r>
            <a:r>
              <a:rPr lang="en-GB" altLang="en-US" sz="2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26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曰：“日月星宿，亦</a:t>
            </a:r>
            <a:r>
              <a:rPr lang="en-GB" altLang="en-US" sz="2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26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积气中之</a:t>
            </a:r>
            <a:r>
              <a:rPr lang="en-GB" altLang="en-US" sz="2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26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有光耀者，只使坠，亦</a:t>
            </a:r>
            <a:r>
              <a:rPr lang="en-GB" altLang="en-US" sz="2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26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不能</a:t>
            </a:r>
            <a:r>
              <a:rPr lang="en-GB" altLang="en-US" sz="2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26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有所中伤。”</a:t>
            </a:r>
            <a:endParaRPr lang="zh-CN" altLang="en-US" sz="26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26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其人</a:t>
            </a:r>
            <a:r>
              <a:rPr lang="en-GB" altLang="en-US" sz="2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26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曰：“奈</a:t>
            </a:r>
            <a:r>
              <a:rPr lang="en-GB" altLang="en-US" sz="2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26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地坏何？”</a:t>
            </a:r>
            <a:endParaRPr lang="zh-CN" altLang="en-US" sz="26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26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晓</a:t>
            </a:r>
            <a:r>
              <a:rPr lang="zh-CN" altLang="en-US" sz="2600" b="1">
                <a:latin typeface="楷体" panose="02010609060101010101" pitchFamily="49" charset="-122"/>
                <a:ea typeface="楷体" panose="02010609060101010101" pitchFamily="49" charset="-122"/>
              </a:rPr>
              <a:t>之</a:t>
            </a:r>
            <a:r>
              <a:rPr lang="zh-CN" altLang="en-US" sz="26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者</a:t>
            </a:r>
            <a:r>
              <a:rPr lang="en-GB" altLang="en-US" sz="2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26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曰：“地，积块</a:t>
            </a:r>
            <a:r>
              <a:rPr lang="en-GB" altLang="en-US" sz="2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26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耳，充塞</a:t>
            </a:r>
            <a:r>
              <a:rPr lang="en-GB" altLang="en-US" sz="2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26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四虚，</a:t>
            </a:r>
            <a:r>
              <a:rPr lang="zh-CN" altLang="en-US" sz="2600" b="1">
                <a:latin typeface="楷体" panose="02010609060101010101" pitchFamily="49" charset="-122"/>
                <a:ea typeface="楷体" panose="02010609060101010101" pitchFamily="49" charset="-122"/>
              </a:rPr>
              <a:t>亡</a:t>
            </a:r>
            <a:r>
              <a:rPr lang="zh-CN" altLang="en-US" sz="26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处</a:t>
            </a:r>
            <a:r>
              <a:rPr lang="en-GB" altLang="en-US" sz="2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2600" b="1">
                <a:latin typeface="楷体" panose="02010609060101010101" pitchFamily="49" charset="-122"/>
                <a:ea typeface="楷体" panose="02010609060101010101" pitchFamily="49" charset="-122"/>
              </a:rPr>
              <a:t>亡</a:t>
            </a:r>
            <a:r>
              <a:rPr lang="zh-CN" altLang="en-US" sz="26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块。若</a:t>
            </a:r>
            <a:r>
              <a:rPr lang="en-GB" altLang="en-US" sz="2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26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躇步跐蹈，终日</a:t>
            </a:r>
            <a:r>
              <a:rPr lang="en-GB" altLang="en-US" sz="2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26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在地上行止，奈何</a:t>
            </a:r>
            <a:r>
              <a:rPr lang="en-GB" altLang="en-US" sz="2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26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忧其坏？”</a:t>
            </a:r>
            <a:endParaRPr lang="zh-CN" altLang="en-US" sz="26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26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其人</a:t>
            </a:r>
            <a:r>
              <a:rPr lang="en-GB" altLang="en-US" sz="2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26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舍然大喜，晓之者</a:t>
            </a:r>
            <a:r>
              <a:rPr lang="en-GB" altLang="en-US" sz="2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26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亦</a:t>
            </a:r>
            <a:r>
              <a:rPr lang="en-GB" altLang="en-US" sz="2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26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舍然大喜。</a:t>
            </a:r>
            <a:endParaRPr lang="zh-CN" altLang="en-US" sz="26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99337" name="杞人忧天.mp3">
            <a:hlinkClick r:id="" action="ppaction://media"/>
          </p:cNvPr>
          <p:cNvPicPr>
            <a:picLocks noRot="1"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6573838" y="108585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93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9933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9337"/>
                  </p:tgtEl>
                </p:cond>
              </p:nextCondLst>
            </p:seq>
            <p:audio>
              <p:cMediaNode numSld="2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9337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8289" name="文本框 2"/>
          <p:cNvSpPr txBox="1">
            <a:spLocks noChangeArrowheads="1"/>
          </p:cNvSpPr>
          <p:nvPr/>
        </p:nvSpPr>
        <p:spPr bwMode="auto">
          <a:xfrm>
            <a:off x="252413" y="1870075"/>
            <a:ext cx="8637587" cy="31178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    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《赫耳墨斯和雕像者</a:t>
            </a:r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》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和《蚊子和狮子》都选自《         》</a:t>
            </a:r>
            <a:r>
              <a:rPr lang="zh-CN" altLang="zh-CN" b="1">
                <a:sym typeface="宋体" panose="02010600030101010101" pitchFamily="2" charset="-122"/>
              </a:rPr>
              <a:t>,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作者为（    ）</a:t>
            </a:r>
            <a:r>
              <a:rPr lang="zh-CN" altLang="zh-CN" sz="2800" b="1">
                <a:sym typeface="宋体" panose="02010600030101010101" pitchFamily="2" charset="-122"/>
              </a:rPr>
              <a:t>,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他是约公元前6世纪（      ）寓言家</a:t>
            </a:r>
            <a:r>
              <a:rPr lang="zh-CN" altLang="zh-CN" sz="2800" b="1">
                <a:sym typeface="宋体" panose="02010600030101010101" pitchFamily="2" charset="-122"/>
              </a:rPr>
              <a:t>,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善于讲寓言故事来讽刺权贵。他与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克雷洛夫（俄国）、拉·封丹（法国）和莱辛（德国）并称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“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世界四大寓言家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”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。    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  <a:sym typeface="微软雅黑" panose="020B0503020204020204" pitchFamily="34" charset="-122"/>
            </a:endParaRPr>
          </a:p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    </a:t>
            </a:r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  <a:sym typeface="微软雅黑" panose="020B0503020204020204" pitchFamily="34" charset="-122"/>
            </a:endParaRPr>
          </a:p>
        </p:txBody>
      </p: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631825" y="2941638"/>
            <a:ext cx="1254125" cy="5222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rPr>
              <a:t>古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希腊</a:t>
            </a:r>
            <a:endParaRPr lang="zh-CN" altLang="en-US" sz="2800"/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631825" y="2419350"/>
            <a:ext cx="1612900" cy="522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伊索寓言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微软雅黑" panose="020B0503020204020204" pitchFamily="34" charset="-122"/>
            </a:endParaRP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4122738" y="2419350"/>
            <a:ext cx="896937" cy="522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伊索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微软雅黑" panose="020B0503020204020204" pitchFamily="34" charset="-122"/>
            </a:endParaRPr>
          </a:p>
        </p:txBody>
      </p:sp>
      <p:grpSp>
        <p:nvGrpSpPr>
          <p:cNvPr id="268293" name="组合 8"/>
          <p:cNvGrpSpPr/>
          <p:nvPr/>
        </p:nvGrpSpPr>
        <p:grpSpPr bwMode="auto">
          <a:xfrm>
            <a:off x="12700" y="865188"/>
            <a:ext cx="2740025" cy="523875"/>
            <a:chOff x="0" y="-121"/>
            <a:chExt cx="4316" cy="822"/>
          </a:xfrm>
        </p:grpSpPr>
        <p:sp>
          <p:nvSpPr>
            <p:cNvPr id="268294" name="文本框 6"/>
            <p:cNvSpPr txBox="1">
              <a:spLocks noChangeArrowheads="1"/>
            </p:cNvSpPr>
            <p:nvPr/>
          </p:nvSpPr>
          <p:spPr bwMode="auto">
            <a:xfrm>
              <a:off x="377" y="-121"/>
              <a:ext cx="3939" cy="82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0" hangingPunct="0">
                <a:buFont typeface="Arial" panose="020B0604020202020204" pitchFamily="34" charset="0"/>
                <a:buNone/>
              </a:pPr>
              <a:r>
                <a:rPr lang="zh-CN" altLang="en-US" sz="2800">
                  <a:latin typeface="黑体" panose="02010609060101010101" pitchFamily="49" charset="-122"/>
                  <a:ea typeface="黑体" panose="02010609060101010101" pitchFamily="49" charset="-122"/>
                </a:rPr>
                <a:t>《伊索寓言》</a:t>
              </a:r>
              <a:endParaRPr lang="zh-CN" altLang="en-US" sz="28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cxnSp>
          <p:nvCxnSpPr>
            <p:cNvPr id="10" name="直线连接符 9"/>
            <p:cNvCxnSpPr/>
            <p:nvPr/>
          </p:nvCxnSpPr>
          <p:spPr>
            <a:xfrm>
              <a:off x="0" y="701"/>
              <a:ext cx="323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菱形 10"/>
            <p:cNvSpPr/>
            <p:nvPr/>
          </p:nvSpPr>
          <p:spPr>
            <a:xfrm>
              <a:off x="125" y="148"/>
              <a:ext cx="553" cy="553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buFont typeface="Arial" panose="020B0604020202020204" pitchFamily="34" charset="0"/>
                <a:buNone/>
                <a:defRPr/>
              </a:pPr>
              <a:endParaRPr kumimoji="1" lang="zh-CN" altLang="en-US" noProof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6177" name="组合 8"/>
          <p:cNvGrpSpPr/>
          <p:nvPr/>
        </p:nvGrpSpPr>
        <p:grpSpPr bwMode="auto">
          <a:xfrm>
            <a:off x="39688" y="585788"/>
            <a:ext cx="2006600" cy="519112"/>
            <a:chOff x="70" y="-63"/>
            <a:chExt cx="3161" cy="816"/>
          </a:xfrm>
        </p:grpSpPr>
        <p:sp>
          <p:nvSpPr>
            <p:cNvPr id="8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30" cy="81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0" hangingPunct="0">
                <a:buFont typeface="Arial" panose="020B0604020202020204" pitchFamily="34" charset="0"/>
                <a:buNone/>
              </a:pPr>
              <a:r>
                <a:rPr lang="zh-CN" altLang="en-US" sz="2800">
                  <a:latin typeface="黑体" panose="02010609060101010101" pitchFamily="49" charset="-122"/>
                  <a:ea typeface="黑体" panose="02010609060101010101" pitchFamily="49" charset="-122"/>
                </a:rPr>
                <a:t>疏通文意</a:t>
              </a:r>
              <a:endParaRPr lang="zh-CN" altLang="en-US" sz="28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cxnSp>
          <p:nvCxnSpPr>
            <p:cNvPr id="3" name="直线连接符 9"/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4" name="菱形 3"/>
            <p:cNvSpPr/>
            <p:nvPr/>
          </p:nvSpPr>
          <p:spPr>
            <a:xfrm>
              <a:off x="125" y="149"/>
              <a:ext cx="553" cy="551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buFont typeface="Arial" panose="020B0604020202020204" pitchFamily="34" charset="0"/>
                <a:buNone/>
                <a:defRPr/>
              </a:pPr>
              <a:endParaRPr kumimoji="1" lang="zh-CN" altLang="en-US" noProof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06178" name="TextBox 4"/>
          <p:cNvSpPr txBox="1">
            <a:spLocks noChangeArrowheads="1"/>
          </p:cNvSpPr>
          <p:nvPr/>
        </p:nvSpPr>
        <p:spPr bwMode="auto">
          <a:xfrm>
            <a:off x="425450" y="987425"/>
            <a:ext cx="8431213" cy="416750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ts val="450"/>
              </a:spcBef>
              <a:buFont typeface="Arial" panose="020B0604020202020204" pitchFamily="34" charset="0"/>
              <a:buNone/>
            </a:pPr>
            <a:r>
              <a:rPr lang="zh-CN" altLang="en-US" sz="2700" b="1">
                <a:latin typeface="楷体" panose="02010609060101010101" pitchFamily="49" charset="-122"/>
                <a:ea typeface="楷体" panose="02010609060101010101" pitchFamily="49" charset="-122"/>
              </a:rPr>
              <a:t>杞人忧天</a:t>
            </a:r>
            <a:endParaRPr lang="zh-CN" altLang="en-US" sz="27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320000"/>
              </a:lnSpc>
              <a:spcBef>
                <a:spcPts val="45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</a:rPr>
              <a:t>　　杞国有人忧天地</a:t>
            </a:r>
            <a:r>
              <a:rPr lang="zh-CN" altLang="en-US" b="1" u="sng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崩坠</a:t>
            </a:r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身</a:t>
            </a:r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b="1" u="sng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亡</a:t>
            </a:r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</a:rPr>
              <a:t>所</a:t>
            </a:r>
            <a:r>
              <a:rPr lang="zh-CN" altLang="en-US" b="1" u="sng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寄</a:t>
            </a:r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b="1" u="sng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废寝食</a:t>
            </a:r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</a:rPr>
              <a:t>者。</a:t>
            </a:r>
            <a:endParaRPr lang="en-US" altLang="zh-CN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320000"/>
              </a:lnSpc>
              <a:spcBef>
                <a:spcPts val="45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en-US" altLang="zh-CN" b="1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</a:rPr>
              <a:t>又有忧彼</a:t>
            </a:r>
            <a:r>
              <a:rPr lang="zh-CN" altLang="en-US" b="1" u="sng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之</a:t>
            </a:r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</a:rPr>
              <a:t>所忧者，</a:t>
            </a:r>
            <a:r>
              <a:rPr lang="zh-CN" altLang="en-US" b="1" u="sng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因</a:t>
            </a:r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</a:rPr>
              <a:t>往</a:t>
            </a:r>
            <a:r>
              <a:rPr lang="zh-CN" altLang="en-US" b="1" u="sng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晓</a:t>
            </a:r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</a:rPr>
              <a:t>之，曰：“天，</a:t>
            </a:r>
            <a:r>
              <a:rPr lang="zh-CN" altLang="en-US" b="1" u="sng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积气</a:t>
            </a:r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</a:rPr>
              <a:t>耳，亡</a:t>
            </a:r>
            <a:r>
              <a:rPr lang="zh-CN" altLang="en-US" b="1" u="sng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处</a:t>
            </a:r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</a:rPr>
              <a:t>亡气。</a:t>
            </a:r>
            <a:r>
              <a:rPr lang="zh-CN" altLang="en-US" b="1" u="sng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若</a:t>
            </a:r>
            <a:r>
              <a:rPr lang="zh-CN" altLang="en-US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b="1" u="sng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屈伸</a:t>
            </a:r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</a:rPr>
              <a:t>呼吸，</a:t>
            </a:r>
            <a:r>
              <a:rPr lang="zh-CN" altLang="en-US" b="1" u="sng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终日</a:t>
            </a:r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</a:rPr>
              <a:t>在天中</a:t>
            </a:r>
            <a:r>
              <a:rPr lang="zh-CN" altLang="en-US" b="1" u="sng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行止</a:t>
            </a:r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b="1" u="sng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奈何</a:t>
            </a:r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</a:rPr>
              <a:t>忧崩坠</a:t>
            </a:r>
            <a:r>
              <a:rPr lang="zh-CN" altLang="en-US" b="1" u="sng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乎</a:t>
            </a:r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</a:rPr>
              <a:t>？”</a:t>
            </a:r>
            <a:endParaRPr lang="en-US" altLang="zh-CN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5542" name="文本框 21"/>
          <p:cNvSpPr txBox="1">
            <a:spLocks noChangeArrowheads="1"/>
          </p:cNvSpPr>
          <p:nvPr/>
        </p:nvSpPr>
        <p:spPr bwMode="auto">
          <a:xfrm>
            <a:off x="2940050" y="1700530"/>
            <a:ext cx="1460500" cy="457200"/>
          </a:xfrm>
          <a:prstGeom prst="rect">
            <a:avLst/>
          </a:prstGeom>
          <a:solidFill>
            <a:srgbClr val="F2F5D7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b="1">
                <a:solidFill>
                  <a:srgbClr val="0000FF"/>
                </a:solidFill>
                <a:latin typeface="宋体" panose="02010600030101010101" pitchFamily="2" charset="-122"/>
              </a:rPr>
              <a:t>崩塌坠落</a:t>
            </a:r>
            <a:endParaRPr lang="zh-CN" altLang="en-US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65543" name="文本框 17"/>
          <p:cNvSpPr txBox="1">
            <a:spLocks noChangeArrowheads="1"/>
          </p:cNvSpPr>
          <p:nvPr/>
        </p:nvSpPr>
        <p:spPr bwMode="auto">
          <a:xfrm>
            <a:off x="1366203" y="3813175"/>
            <a:ext cx="2663825" cy="460375"/>
          </a:xfrm>
          <a:prstGeom prst="rect">
            <a:avLst/>
          </a:prstGeom>
          <a:solidFill>
            <a:srgbClr val="F2F5D7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b="1">
                <a:solidFill>
                  <a:srgbClr val="0000FF"/>
                </a:solidFill>
                <a:latin typeface="宋体" panose="02010600030101010101" pitchFamily="2" charset="-122"/>
              </a:rPr>
              <a:t>取消句子独立性</a:t>
            </a:r>
            <a:endParaRPr lang="zh-CN" altLang="en-US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65544" name="文本框 18"/>
          <p:cNvSpPr txBox="1">
            <a:spLocks noChangeArrowheads="1"/>
          </p:cNvSpPr>
          <p:nvPr/>
        </p:nvSpPr>
        <p:spPr bwMode="auto">
          <a:xfrm>
            <a:off x="6011863" y="2565400"/>
            <a:ext cx="2843212" cy="718185"/>
          </a:xfrm>
          <a:prstGeom prst="rect">
            <a:avLst/>
          </a:prstGeom>
          <a:solidFill>
            <a:srgbClr val="F2F5D7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85000"/>
              </a:lnSpc>
              <a:buFont typeface="Arial" panose="020B0604020202020204" pitchFamily="34" charset="0"/>
              <a:buNone/>
            </a:pPr>
            <a:r>
              <a:rPr lang="zh-CN" altLang="en-US" b="1">
                <a:solidFill>
                  <a:srgbClr val="0000FF"/>
                </a:solidFill>
                <a:latin typeface="宋体" panose="02010600030101010101" pitchFamily="2" charset="-122"/>
              </a:rPr>
              <a:t>睡不着觉</a:t>
            </a:r>
            <a:r>
              <a:rPr lang="zh-CN" altLang="zh-CN" b="1">
                <a:solidFill>
                  <a:srgbClr val="0000FF"/>
                </a:solidFill>
                <a:sym typeface="宋体" panose="02010600030101010101" pitchFamily="2" charset="-122"/>
              </a:rPr>
              <a:t>,</a:t>
            </a:r>
            <a:r>
              <a:rPr lang="zh-CN" altLang="en-US" b="1">
                <a:solidFill>
                  <a:srgbClr val="0000FF"/>
                </a:solidFill>
                <a:latin typeface="宋体" panose="02010600030101010101" pitchFamily="2" charset="-122"/>
              </a:rPr>
              <a:t>吃不下饭。寝</a:t>
            </a:r>
            <a:r>
              <a:rPr lang="zh-CN" altLang="zh-CN" b="1">
                <a:solidFill>
                  <a:srgbClr val="0000FF"/>
                </a:solidFill>
                <a:sym typeface="宋体" panose="02010600030101010101" pitchFamily="2" charset="-122"/>
              </a:rPr>
              <a:t>,</a:t>
            </a:r>
            <a:r>
              <a:rPr lang="zh-CN" altLang="en-US" b="1">
                <a:solidFill>
                  <a:srgbClr val="0000FF"/>
                </a:solidFill>
                <a:latin typeface="宋体" panose="02010600030101010101" pitchFamily="2" charset="-122"/>
              </a:rPr>
              <a:t>睡觉。食</a:t>
            </a:r>
            <a:r>
              <a:rPr lang="zh-CN" altLang="zh-CN" b="1">
                <a:solidFill>
                  <a:srgbClr val="0000FF"/>
                </a:solidFill>
                <a:sym typeface="宋体" panose="02010600030101010101" pitchFamily="2" charset="-122"/>
              </a:rPr>
              <a:t>,</a:t>
            </a:r>
            <a:r>
              <a:rPr lang="zh-CN" altLang="en-US" b="1">
                <a:solidFill>
                  <a:srgbClr val="0000FF"/>
                </a:solidFill>
                <a:latin typeface="宋体" panose="02010600030101010101" pitchFamily="2" charset="-122"/>
              </a:rPr>
              <a:t>吃饭。</a:t>
            </a:r>
            <a:endParaRPr lang="en-US" altLang="zh-CN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65545" name="文本框 19"/>
          <p:cNvSpPr txBox="1">
            <a:spLocks noChangeArrowheads="1"/>
          </p:cNvSpPr>
          <p:nvPr/>
        </p:nvSpPr>
        <p:spPr bwMode="auto">
          <a:xfrm>
            <a:off x="4126865" y="3813175"/>
            <a:ext cx="1643063" cy="460375"/>
          </a:xfrm>
          <a:prstGeom prst="rect">
            <a:avLst/>
          </a:prstGeom>
          <a:solidFill>
            <a:srgbClr val="F2F5D7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b="1">
                <a:solidFill>
                  <a:srgbClr val="0000FF"/>
                </a:solidFill>
                <a:latin typeface="宋体" panose="02010600030101010101" pitchFamily="2" charset="-122"/>
              </a:rPr>
              <a:t>告知</a:t>
            </a:r>
            <a:r>
              <a:rPr lang="zh-CN" altLang="zh-CN" b="1">
                <a:solidFill>
                  <a:srgbClr val="0000FF"/>
                </a:solidFill>
                <a:sym typeface="宋体" panose="02010600030101010101" pitchFamily="2" charset="-122"/>
              </a:rPr>
              <a:t>,</a:t>
            </a:r>
            <a:r>
              <a:rPr lang="zh-CN" altLang="en-US" b="1">
                <a:solidFill>
                  <a:srgbClr val="0000FF"/>
                </a:solidFill>
                <a:latin typeface="宋体" panose="02010600030101010101" pitchFamily="2" charset="-122"/>
              </a:rPr>
              <a:t>开导</a:t>
            </a:r>
            <a:endParaRPr lang="zh-CN" altLang="en-US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65546" name="文本框 20"/>
          <p:cNvSpPr txBox="1">
            <a:spLocks noChangeArrowheads="1"/>
          </p:cNvSpPr>
          <p:nvPr/>
        </p:nvSpPr>
        <p:spPr bwMode="auto">
          <a:xfrm>
            <a:off x="6531293" y="3813175"/>
            <a:ext cx="1803400" cy="457200"/>
          </a:xfrm>
          <a:prstGeom prst="rect">
            <a:avLst/>
          </a:prstGeom>
          <a:solidFill>
            <a:srgbClr val="F2F5D7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b="1">
                <a:solidFill>
                  <a:srgbClr val="0000FF"/>
                </a:solidFill>
                <a:latin typeface="宋体" panose="02010600030101010101" pitchFamily="2" charset="-122"/>
              </a:rPr>
              <a:t>聚积的气体</a:t>
            </a:r>
            <a:endParaRPr lang="zh-CN" altLang="en-US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306184" name="文本框 22"/>
          <p:cNvSpPr txBox="1">
            <a:spLocks noChangeArrowheads="1"/>
          </p:cNvSpPr>
          <p:nvPr/>
        </p:nvSpPr>
        <p:spPr bwMode="auto">
          <a:xfrm>
            <a:off x="2241550" y="4979988"/>
            <a:ext cx="914400" cy="830262"/>
          </a:xfrm>
          <a:prstGeom prst="rect">
            <a:avLst/>
          </a:prstGeom>
          <a:solidFill>
            <a:srgbClr val="F2F5D7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b="1">
                <a:solidFill>
                  <a:srgbClr val="0000FF"/>
                </a:solidFill>
                <a:latin typeface="宋体" panose="02010600030101010101" pitchFamily="2" charset="-122"/>
              </a:rPr>
              <a:t>弯曲伸展</a:t>
            </a:r>
            <a:endParaRPr lang="zh-CN" altLang="en-US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65548" name="文本框 23"/>
          <p:cNvSpPr txBox="1">
            <a:spLocks noChangeArrowheads="1"/>
          </p:cNvSpPr>
          <p:nvPr/>
        </p:nvSpPr>
        <p:spPr bwMode="auto">
          <a:xfrm>
            <a:off x="5076508" y="4979988"/>
            <a:ext cx="935037" cy="830262"/>
          </a:xfrm>
          <a:prstGeom prst="rect">
            <a:avLst/>
          </a:prstGeom>
          <a:solidFill>
            <a:srgbClr val="F2F5D7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b="1">
                <a:solidFill>
                  <a:srgbClr val="0000FF"/>
                </a:solidFill>
                <a:latin typeface="宋体" panose="02010600030101010101" pitchFamily="2" charset="-122"/>
              </a:rPr>
              <a:t>行动</a:t>
            </a:r>
            <a:r>
              <a:rPr lang="zh-CN" altLang="zh-CN" b="1">
                <a:solidFill>
                  <a:srgbClr val="0000FF"/>
                </a:solidFill>
                <a:sym typeface="宋体" panose="02010600030101010101" pitchFamily="2" charset="-122"/>
              </a:rPr>
              <a:t>,</a:t>
            </a:r>
            <a:r>
              <a:rPr lang="zh-CN" altLang="en-US" b="1">
                <a:solidFill>
                  <a:srgbClr val="0000FF"/>
                </a:solidFill>
                <a:latin typeface="宋体" panose="02010600030101010101" pitchFamily="2" charset="-122"/>
              </a:rPr>
              <a:t>活动</a:t>
            </a:r>
            <a:endParaRPr lang="zh-CN" altLang="en-US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65549" name="文本框 24"/>
          <p:cNvSpPr txBox="1">
            <a:spLocks noChangeArrowheads="1"/>
          </p:cNvSpPr>
          <p:nvPr/>
        </p:nvSpPr>
        <p:spPr bwMode="auto">
          <a:xfrm>
            <a:off x="6011545" y="4979988"/>
            <a:ext cx="1133475" cy="460375"/>
          </a:xfrm>
          <a:prstGeom prst="rect">
            <a:avLst/>
          </a:prstGeom>
          <a:solidFill>
            <a:srgbClr val="F2F5D7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b="1">
                <a:solidFill>
                  <a:srgbClr val="0000FF"/>
                </a:solidFill>
                <a:latin typeface="宋体" panose="02010600030101010101" pitchFamily="2" charset="-122"/>
              </a:rPr>
              <a:t>为什么</a:t>
            </a:r>
            <a:endParaRPr lang="zh-CN" altLang="en-US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2" name="文本框 21"/>
          <p:cNvSpPr txBox="1">
            <a:spLocks noChangeArrowheads="1"/>
          </p:cNvSpPr>
          <p:nvPr/>
        </p:nvSpPr>
        <p:spPr bwMode="auto">
          <a:xfrm>
            <a:off x="3789680" y="2520950"/>
            <a:ext cx="847725" cy="460375"/>
          </a:xfrm>
          <a:prstGeom prst="rect">
            <a:avLst/>
          </a:prstGeom>
          <a:solidFill>
            <a:srgbClr val="F2F5D7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b="1">
                <a:solidFill>
                  <a:srgbClr val="0000FF"/>
                </a:solidFill>
                <a:latin typeface="宋体" panose="02010600030101010101" pitchFamily="2" charset="-122"/>
              </a:rPr>
              <a:t>自己</a:t>
            </a:r>
            <a:endParaRPr lang="zh-CN" altLang="en-US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5" name="文本框 21"/>
          <p:cNvSpPr txBox="1">
            <a:spLocks noChangeArrowheads="1"/>
          </p:cNvSpPr>
          <p:nvPr/>
        </p:nvSpPr>
        <p:spPr bwMode="auto">
          <a:xfrm>
            <a:off x="4709160" y="1700213"/>
            <a:ext cx="1822450" cy="457200"/>
          </a:xfrm>
          <a:prstGeom prst="rect">
            <a:avLst/>
          </a:prstGeom>
          <a:solidFill>
            <a:srgbClr val="F2F5D7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b="1">
                <a:solidFill>
                  <a:srgbClr val="0000FF"/>
                </a:solidFill>
                <a:latin typeface="宋体" panose="02010600030101010101" pitchFamily="2" charset="-122"/>
              </a:rPr>
              <a:t>同</a:t>
            </a:r>
            <a:r>
              <a:rPr lang="en-US" altLang="zh-CN" b="1">
                <a:latin typeface="Arial Narrow" panose="020B0606020202030204" pitchFamily="34" charset="0"/>
                <a:ea typeface="楷体" panose="02010609060101010101" pitchFamily="49" charset="-122"/>
                <a:sym typeface="微软雅黑" panose="020B0503020204020204" pitchFamily="34" charset="-122"/>
              </a:rPr>
              <a:t>“</a:t>
            </a:r>
            <a:r>
              <a:rPr lang="zh-CN" altLang="en-US" b="1">
                <a:solidFill>
                  <a:srgbClr val="0000FF"/>
                </a:solidFill>
                <a:latin typeface="宋体" panose="02010600030101010101" pitchFamily="2" charset="-122"/>
              </a:rPr>
              <a:t>无</a:t>
            </a:r>
            <a:r>
              <a:rPr lang="en-US" altLang="zh-CN" b="1">
                <a:latin typeface="Arial Narrow" panose="020B0606020202030204" pitchFamily="34" charset="0"/>
                <a:ea typeface="楷体" panose="02010609060101010101" pitchFamily="49" charset="-122"/>
                <a:sym typeface="微软雅黑" panose="020B0503020204020204" pitchFamily="34" charset="-122"/>
              </a:rPr>
              <a:t>”</a:t>
            </a:r>
            <a:r>
              <a:rPr lang="zh-CN" altLang="zh-CN" b="1">
                <a:solidFill>
                  <a:srgbClr val="0000FF"/>
                </a:solidFill>
                <a:sym typeface="宋体" panose="02010600030101010101" pitchFamily="2" charset="-122"/>
              </a:rPr>
              <a:t>,</a:t>
            </a:r>
            <a:r>
              <a:rPr lang="zh-CN" altLang="en-US" b="1">
                <a:solidFill>
                  <a:srgbClr val="0000FF"/>
                </a:solidFill>
                <a:latin typeface="宋体" panose="02010600030101010101" pitchFamily="2" charset="-122"/>
              </a:rPr>
              <a:t>没有</a:t>
            </a:r>
            <a:endParaRPr lang="zh-CN" altLang="en-US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6" name="文本框 21"/>
          <p:cNvSpPr txBox="1">
            <a:spLocks noChangeArrowheads="1"/>
          </p:cNvSpPr>
          <p:nvPr/>
        </p:nvSpPr>
        <p:spPr bwMode="auto">
          <a:xfrm>
            <a:off x="3670300" y="2981325"/>
            <a:ext cx="847725" cy="460375"/>
          </a:xfrm>
          <a:prstGeom prst="rect">
            <a:avLst/>
          </a:prstGeom>
          <a:solidFill>
            <a:srgbClr val="F2F5D7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b="1">
                <a:solidFill>
                  <a:srgbClr val="0000FF"/>
                </a:solidFill>
                <a:latin typeface="宋体" panose="02010600030101010101" pitchFamily="2" charset="-122"/>
              </a:rPr>
              <a:t>于是</a:t>
            </a:r>
            <a:endParaRPr lang="zh-CN" altLang="en-US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306190" name="文本框 21"/>
          <p:cNvSpPr txBox="1">
            <a:spLocks noChangeArrowheads="1"/>
          </p:cNvSpPr>
          <p:nvPr/>
        </p:nvSpPr>
        <p:spPr bwMode="auto">
          <a:xfrm>
            <a:off x="5076825" y="2565400"/>
            <a:ext cx="936625" cy="714375"/>
          </a:xfrm>
          <a:prstGeom prst="rect">
            <a:avLst/>
          </a:prstGeom>
          <a:solidFill>
            <a:srgbClr val="F2F5D7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85000"/>
              </a:lnSpc>
              <a:buFont typeface="Arial" panose="020B0604020202020204" pitchFamily="34" charset="0"/>
              <a:buNone/>
            </a:pPr>
            <a:r>
              <a:rPr lang="zh-CN" altLang="en-US" b="1">
                <a:solidFill>
                  <a:srgbClr val="0000FF"/>
                </a:solidFill>
                <a:latin typeface="宋体" panose="02010600030101010101" pitchFamily="2" charset="-122"/>
              </a:rPr>
              <a:t>依</a:t>
            </a:r>
            <a:r>
              <a:rPr lang="zh-CN" altLang="en-US" b="1">
                <a:solidFill>
                  <a:srgbClr val="0000FF"/>
                </a:solidFill>
              </a:rPr>
              <a:t>托</a:t>
            </a:r>
            <a:r>
              <a:rPr lang="zh-CN" altLang="zh-CN" b="1">
                <a:solidFill>
                  <a:srgbClr val="0000FF"/>
                </a:solidFill>
                <a:sym typeface="宋体" panose="02010600030101010101" pitchFamily="2" charset="-122"/>
              </a:rPr>
              <a:t>,</a:t>
            </a:r>
            <a:r>
              <a:rPr lang="zh-CN" altLang="en-US" b="1">
                <a:solidFill>
                  <a:srgbClr val="0000FF"/>
                </a:solidFill>
                <a:latin typeface="宋体" panose="02010600030101010101" pitchFamily="2" charset="-122"/>
              </a:rPr>
              <a:t>依</a:t>
            </a:r>
            <a:r>
              <a:rPr lang="zh-CN" altLang="en-US" b="1">
                <a:solidFill>
                  <a:srgbClr val="0000FF"/>
                </a:solidFill>
              </a:rPr>
              <a:t>附</a:t>
            </a:r>
            <a:endParaRPr lang="zh-CN" altLang="en-US" b="1">
              <a:solidFill>
                <a:srgbClr val="0000FF"/>
              </a:solidFill>
            </a:endParaRPr>
          </a:p>
        </p:txBody>
      </p:sp>
      <p:sp>
        <p:nvSpPr>
          <p:cNvPr id="306195" name="文本框 21"/>
          <p:cNvSpPr txBox="1">
            <a:spLocks noChangeArrowheads="1"/>
          </p:cNvSpPr>
          <p:nvPr/>
        </p:nvSpPr>
        <p:spPr bwMode="auto">
          <a:xfrm>
            <a:off x="1526223" y="4980305"/>
            <a:ext cx="504825" cy="457200"/>
          </a:xfrm>
          <a:prstGeom prst="rect">
            <a:avLst/>
          </a:prstGeom>
          <a:solidFill>
            <a:srgbClr val="F2F5D7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b="1">
                <a:solidFill>
                  <a:srgbClr val="0000FF"/>
                </a:solidFill>
                <a:latin typeface="宋体" panose="02010600030101010101" pitchFamily="2" charset="-122"/>
              </a:rPr>
              <a:t>你</a:t>
            </a:r>
            <a:endParaRPr lang="zh-CN" altLang="en-US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306196" name="文本框 22"/>
          <p:cNvSpPr txBox="1">
            <a:spLocks noChangeArrowheads="1"/>
          </p:cNvSpPr>
          <p:nvPr/>
        </p:nvSpPr>
        <p:spPr bwMode="auto">
          <a:xfrm>
            <a:off x="3669983" y="4974273"/>
            <a:ext cx="865187" cy="460375"/>
          </a:xfrm>
          <a:prstGeom prst="rect">
            <a:avLst/>
          </a:prstGeom>
          <a:solidFill>
            <a:srgbClr val="F2F5D7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b="1">
                <a:solidFill>
                  <a:srgbClr val="0000FF"/>
                </a:solidFill>
                <a:latin typeface="宋体" panose="02010600030101010101" pitchFamily="2" charset="-122"/>
              </a:rPr>
              <a:t>整天</a:t>
            </a:r>
            <a:endParaRPr lang="zh-CN" altLang="en-US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306197" name="文本框 21"/>
          <p:cNvSpPr txBox="1">
            <a:spLocks noChangeArrowheads="1"/>
          </p:cNvSpPr>
          <p:nvPr/>
        </p:nvSpPr>
        <p:spPr bwMode="auto">
          <a:xfrm>
            <a:off x="7465060" y="4987925"/>
            <a:ext cx="1211263" cy="822325"/>
          </a:xfrm>
          <a:prstGeom prst="rect">
            <a:avLst/>
          </a:prstGeom>
          <a:solidFill>
            <a:srgbClr val="F2F5D7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b="1">
                <a:solidFill>
                  <a:srgbClr val="0000FF"/>
                </a:solidFill>
                <a:latin typeface="宋体" panose="02010600030101010101" pitchFamily="2" charset="-122"/>
              </a:rPr>
              <a:t>反问语气词</a:t>
            </a:r>
            <a:r>
              <a:rPr lang="zh-CN" altLang="zh-CN" b="1">
                <a:solidFill>
                  <a:srgbClr val="0000FF"/>
                </a:solidFill>
                <a:sym typeface="宋体" panose="02010600030101010101" pitchFamily="2" charset="-122"/>
              </a:rPr>
              <a:t>,</a:t>
            </a:r>
            <a:r>
              <a:rPr lang="zh-CN" altLang="en-US" b="1">
                <a:solidFill>
                  <a:srgbClr val="0000FF"/>
                </a:solidFill>
                <a:latin typeface="宋体" panose="02010600030101010101" pitchFamily="2" charset="-122"/>
              </a:rPr>
              <a:t>吗</a:t>
            </a:r>
            <a:endParaRPr lang="zh-CN" altLang="en-US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7" name="文本框 21"/>
          <p:cNvSpPr txBox="1">
            <a:spLocks noChangeArrowheads="1"/>
          </p:cNvSpPr>
          <p:nvPr/>
        </p:nvSpPr>
        <p:spPr bwMode="auto">
          <a:xfrm>
            <a:off x="295275" y="4974273"/>
            <a:ext cx="847725" cy="460375"/>
          </a:xfrm>
          <a:prstGeom prst="rect">
            <a:avLst/>
          </a:prstGeom>
          <a:solidFill>
            <a:srgbClr val="F2F5D7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b="1">
                <a:solidFill>
                  <a:srgbClr val="0000FF"/>
                </a:solidFill>
                <a:latin typeface="宋体" panose="02010600030101010101" pitchFamily="2" charset="-122"/>
              </a:rPr>
              <a:t>地方</a:t>
            </a:r>
            <a:endParaRPr lang="zh-CN" altLang="en-US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55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55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55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061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061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061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55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55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55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655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655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655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655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655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655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655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655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655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3061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306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306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3061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3061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3061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3061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306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306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655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655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655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655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655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655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3061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306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306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542" grpId="0" bldLvl="0" animBg="1" uiExpand="1"/>
      <p:bldP spid="65543" grpId="0" bldLvl="0" animBg="1" uiExpand="1"/>
      <p:bldP spid="65544" grpId="0" bldLvl="0" animBg="1"/>
      <p:bldP spid="65545" grpId="0" bldLvl="0" animBg="1"/>
      <p:bldP spid="65546" grpId="0" bldLvl="0" animBg="1"/>
      <p:bldP spid="306184" grpId="0" bldLvl="0" animBg="1"/>
      <p:bldP spid="65548" grpId="0" bldLvl="0" animBg="1"/>
      <p:bldP spid="65549" grpId="0" bldLvl="0" animBg="1"/>
      <p:bldP spid="2" grpId="0" bldLvl="0" animBg="1"/>
      <p:bldP spid="5" grpId="0" bldLvl="0" animBg="1"/>
      <p:bldP spid="6" grpId="0" bldLvl="0" animBg="1"/>
      <p:bldP spid="306190" grpId="0" bldLvl="0" animBg="1" uiExpand="1"/>
      <p:bldP spid="306195" grpId="0" bldLvl="0" animBg="1"/>
      <p:bldP spid="306196" grpId="0" bldLvl="0" animBg="1"/>
      <p:bldP spid="306197" grpId="0" bldLvl="0" animBg="1"/>
      <p:bldP spid="7" grpId="0" bldLvl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01" name="TextBox 1"/>
          <p:cNvSpPr txBox="1">
            <a:spLocks noChangeArrowheads="1"/>
          </p:cNvSpPr>
          <p:nvPr/>
        </p:nvSpPr>
        <p:spPr bwMode="auto">
          <a:xfrm>
            <a:off x="395288" y="1916113"/>
            <a:ext cx="8353425" cy="332295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25000"/>
              </a:lnSpc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译：</a:t>
            </a:r>
            <a:r>
              <a:rPr lang="zh-CN" altLang="en-US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杞国有个人担忧天会坠落</a:t>
            </a:r>
            <a:r>
              <a:rPr lang="zh-CN" altLang="zh-CN" sz="2800" b="1"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地会崩塌</a:t>
            </a:r>
            <a:r>
              <a:rPr lang="zh-CN" altLang="zh-CN" sz="2800" b="1"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自己没有地方依托</a:t>
            </a:r>
            <a:r>
              <a:rPr lang="zh-CN" altLang="zh-CN" sz="2800" b="1">
                <a:sym typeface="宋体" panose="02010600030101010101" pitchFamily="2" charset="-122"/>
              </a:rPr>
              <a:t>,</a:t>
            </a:r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因</a:t>
            </a:r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而</a:t>
            </a:r>
            <a:r>
              <a:rPr lang="zh-CN" altLang="en-US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（急得）睡不着觉</a:t>
            </a:r>
            <a:r>
              <a:rPr lang="zh-CN" altLang="zh-CN" sz="2800" b="1"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吃不下饭。</a:t>
            </a:r>
            <a:endParaRPr lang="en-US" altLang="zh-CN" sz="28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5000"/>
              </a:lnSpc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又有一个人为这杞国人的忧愁而担忧</a:t>
            </a:r>
            <a:r>
              <a:rPr lang="zh-CN" altLang="zh-CN" sz="2800" b="1"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于是前往开导他</a:t>
            </a:r>
            <a:r>
              <a:rPr lang="zh-CN" altLang="zh-CN" sz="2800" b="1"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说：</a:t>
            </a:r>
            <a:r>
              <a:rPr lang="en-US" altLang="zh-CN" sz="2800" b="1">
                <a:sym typeface="微软雅黑" panose="020B0503020204020204" pitchFamily="34" charset="-122"/>
              </a:rPr>
              <a:t>“</a:t>
            </a:r>
            <a:r>
              <a:rPr lang="zh-CN" altLang="en-US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天不过是聚积的气体罢了</a:t>
            </a:r>
            <a:r>
              <a:rPr lang="zh-CN" altLang="zh-CN" sz="2800" b="1"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没有地方没有气体。你（四肢）弯曲伸展</a:t>
            </a:r>
            <a:r>
              <a:rPr lang="zh-CN" altLang="zh-CN" sz="2800" b="1"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一呼一吸</a:t>
            </a:r>
            <a:r>
              <a:rPr lang="zh-CN" altLang="zh-CN" sz="2800" b="1"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整天都在天中活动</a:t>
            </a:r>
            <a:r>
              <a:rPr lang="zh-CN" altLang="zh-CN" sz="2800" b="1"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为什么担心天会坠落下来呢？</a:t>
            </a:r>
            <a:r>
              <a:rPr lang="en-US" altLang="zh-CN" sz="2800" b="1">
                <a:sym typeface="微软雅黑" panose="020B0503020204020204" pitchFamily="34" charset="-122"/>
              </a:rPr>
              <a:t>”</a:t>
            </a:r>
            <a:endParaRPr lang="zh-CN" altLang="en-US" sz="2800" b="1">
              <a:sym typeface="微软雅黑" panose="020B0503020204020204" pitchFamily="34" charset="-122"/>
            </a:endParaRPr>
          </a:p>
        </p:txBody>
      </p:sp>
      <p:grpSp>
        <p:nvGrpSpPr>
          <p:cNvPr id="307202" name="组合 8"/>
          <p:cNvGrpSpPr/>
          <p:nvPr/>
        </p:nvGrpSpPr>
        <p:grpSpPr bwMode="auto">
          <a:xfrm>
            <a:off x="0" y="836613"/>
            <a:ext cx="2006600" cy="519112"/>
            <a:chOff x="70" y="-63"/>
            <a:chExt cx="3161" cy="816"/>
          </a:xfrm>
        </p:grpSpPr>
        <p:sp>
          <p:nvSpPr>
            <p:cNvPr id="307203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30" cy="81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0" hangingPunct="0">
                <a:buFont typeface="Arial" panose="020B0604020202020204" pitchFamily="34" charset="0"/>
                <a:buNone/>
              </a:pPr>
              <a:r>
                <a:rPr lang="zh-CN" altLang="en-US" sz="2800">
                  <a:latin typeface="黑体" panose="02010609060101010101" pitchFamily="49" charset="-122"/>
                  <a:ea typeface="黑体" panose="02010609060101010101" pitchFamily="49" charset="-122"/>
                </a:rPr>
                <a:t>疏通文意</a:t>
              </a:r>
              <a:endParaRPr lang="zh-CN" altLang="en-US" sz="28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cxnSp>
          <p:nvCxnSpPr>
            <p:cNvPr id="5" name="直线连接符 9"/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菱形 5"/>
            <p:cNvSpPr/>
            <p:nvPr/>
          </p:nvSpPr>
          <p:spPr>
            <a:xfrm>
              <a:off x="125" y="149"/>
              <a:ext cx="553" cy="551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buFont typeface="Arial" panose="020B0604020202020204" pitchFamily="34" charset="0"/>
                <a:buNone/>
                <a:defRPr/>
              </a:pPr>
              <a:endParaRPr kumimoji="1" lang="zh-CN" altLang="en-US" noProof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225" name="TextBox 4"/>
          <p:cNvSpPr txBox="1">
            <a:spLocks noChangeArrowheads="1"/>
          </p:cNvSpPr>
          <p:nvPr/>
        </p:nvSpPr>
        <p:spPr bwMode="auto">
          <a:xfrm>
            <a:off x="328613" y="1169988"/>
            <a:ext cx="8713787" cy="44767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250000"/>
              </a:lnSpc>
              <a:spcBef>
                <a:spcPts val="1800"/>
              </a:spcBef>
              <a:buFont typeface="Arial" panose="020B0604020202020204" pitchFamily="34" charset="0"/>
              <a:buNone/>
            </a:pPr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</a:rPr>
              <a:t>    其人曰：“天</a:t>
            </a:r>
            <a:r>
              <a:rPr lang="zh-CN" altLang="en-US" b="1" u="sng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果</a:t>
            </a:r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</a:rPr>
              <a:t>积气，日月</a:t>
            </a:r>
            <a:r>
              <a:rPr lang="zh-CN" altLang="en-US" b="1" u="sng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星宿</a:t>
            </a:r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</a:rPr>
              <a:t>，不</a:t>
            </a:r>
            <a:r>
              <a:rPr lang="zh-CN" altLang="en-US" b="1" u="sng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当</a:t>
            </a:r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</a:rPr>
              <a:t>坠</a:t>
            </a:r>
            <a:r>
              <a:rPr lang="zh-CN" altLang="en-US" b="1" u="sng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耶</a:t>
            </a:r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</a:rPr>
              <a:t>？”</a:t>
            </a:r>
            <a:endParaRPr lang="en-US" altLang="zh-CN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250000"/>
              </a:lnSpc>
              <a:spcBef>
                <a:spcPts val="1800"/>
              </a:spcBef>
              <a:buFont typeface="Arial" panose="020B0604020202020204" pitchFamily="34" charset="0"/>
              <a:buNone/>
            </a:pPr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</a:rPr>
              <a:t>    晓之者曰：“日月星宿，亦积气中之有光耀者，</a:t>
            </a:r>
            <a:r>
              <a:rPr lang="zh-CN" altLang="en-US" b="1" u="sng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只使</a:t>
            </a:r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</a:rPr>
              <a:t>坠，</a:t>
            </a:r>
            <a:endParaRPr lang="en-US" altLang="zh-CN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250000"/>
              </a:lnSpc>
              <a:spcBef>
                <a:spcPts val="1800"/>
              </a:spcBef>
              <a:buFont typeface="Arial" panose="020B0604020202020204" pitchFamily="34" charset="0"/>
              <a:buNone/>
            </a:pPr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</a:rPr>
              <a:t>亦不能有所</a:t>
            </a:r>
            <a:r>
              <a:rPr lang="zh-CN" altLang="en-US" b="1" u="sng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中伤</a:t>
            </a:r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</a:rPr>
              <a:t>。”</a:t>
            </a:r>
            <a:endParaRPr lang="en-US" altLang="zh-CN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250000"/>
              </a:lnSpc>
              <a:spcBef>
                <a:spcPts val="1800"/>
              </a:spcBef>
              <a:buFont typeface="Arial" panose="020B0604020202020204" pitchFamily="34" charset="0"/>
              <a:buNone/>
            </a:pPr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</a:rPr>
              <a:t>    其人曰：“</a:t>
            </a:r>
            <a:r>
              <a:rPr lang="zh-CN" altLang="en-US" b="1" u="sng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奈地坏何</a:t>
            </a:r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</a:rPr>
              <a:t>？” </a:t>
            </a:r>
            <a:endParaRPr lang="en-US" altLang="zh-CN" sz="21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7586" name="文本框 15"/>
          <p:cNvSpPr txBox="1">
            <a:spLocks noChangeArrowheads="1"/>
          </p:cNvSpPr>
          <p:nvPr/>
        </p:nvSpPr>
        <p:spPr bwMode="auto">
          <a:xfrm>
            <a:off x="4643438" y="2060575"/>
            <a:ext cx="893762" cy="457200"/>
          </a:xfrm>
          <a:prstGeom prst="rect">
            <a:avLst/>
          </a:prstGeom>
          <a:solidFill>
            <a:srgbClr val="F2F5D7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b="1">
                <a:solidFill>
                  <a:srgbClr val="0000FF"/>
                </a:solidFill>
                <a:latin typeface="宋体" panose="02010600030101010101" pitchFamily="2" charset="-122"/>
              </a:rPr>
              <a:t>星辰</a:t>
            </a:r>
            <a:endParaRPr lang="zh-CN" altLang="en-US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67587" name="文本框 13"/>
          <p:cNvSpPr txBox="1">
            <a:spLocks noChangeArrowheads="1"/>
          </p:cNvSpPr>
          <p:nvPr/>
        </p:nvSpPr>
        <p:spPr bwMode="auto">
          <a:xfrm>
            <a:off x="7451725" y="3178175"/>
            <a:ext cx="882650" cy="460375"/>
          </a:xfrm>
          <a:prstGeom prst="rect">
            <a:avLst/>
          </a:prstGeom>
          <a:solidFill>
            <a:srgbClr val="F2F5D7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b="1">
                <a:solidFill>
                  <a:srgbClr val="0000FF"/>
                </a:solidFill>
                <a:latin typeface="宋体" panose="02010600030101010101" pitchFamily="2" charset="-122"/>
              </a:rPr>
              <a:t>即使</a:t>
            </a:r>
            <a:endParaRPr lang="zh-CN" altLang="en-US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67588" name="文本框 20"/>
          <p:cNvSpPr txBox="1">
            <a:spLocks noChangeArrowheads="1"/>
          </p:cNvSpPr>
          <p:nvPr/>
        </p:nvSpPr>
        <p:spPr bwMode="auto">
          <a:xfrm>
            <a:off x="1839913" y="3533775"/>
            <a:ext cx="947737" cy="460375"/>
          </a:xfrm>
          <a:prstGeom prst="rect">
            <a:avLst/>
          </a:prstGeom>
          <a:solidFill>
            <a:srgbClr val="F2F5D7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b="1">
                <a:solidFill>
                  <a:srgbClr val="0000FF"/>
                </a:solidFill>
                <a:latin typeface="宋体" panose="02010600030101010101" pitchFamily="2" charset="-122"/>
              </a:rPr>
              <a:t>伤害</a:t>
            </a:r>
            <a:endParaRPr lang="zh-CN" altLang="en-US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67589" name="文本框 21"/>
          <p:cNvSpPr txBox="1">
            <a:spLocks noChangeArrowheads="1"/>
          </p:cNvSpPr>
          <p:nvPr/>
        </p:nvSpPr>
        <p:spPr bwMode="auto">
          <a:xfrm>
            <a:off x="2424430" y="4559300"/>
            <a:ext cx="5026660" cy="460375"/>
          </a:xfrm>
          <a:prstGeom prst="rect">
            <a:avLst/>
          </a:prstGeom>
          <a:solidFill>
            <a:srgbClr val="F2F5D7"/>
          </a:solidFill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b="1">
                <a:solidFill>
                  <a:srgbClr val="0000FF"/>
                </a:solidFill>
                <a:latin typeface="宋体" panose="02010600030101010101" pitchFamily="2" charset="-122"/>
              </a:rPr>
              <a:t>大地崩塌怎么办？奈</a:t>
            </a:r>
            <a:r>
              <a:rPr lang="en-US" altLang="zh-CN" b="1">
                <a:solidFill>
                  <a:srgbClr val="0000FF"/>
                </a:solidFill>
                <a:latin typeface="宋体" panose="02010600030101010101" pitchFamily="2" charset="-122"/>
              </a:rPr>
              <a:t>……</a:t>
            </a:r>
            <a:r>
              <a:rPr lang="zh-CN" altLang="en-US" b="1">
                <a:solidFill>
                  <a:srgbClr val="0000FF"/>
                </a:solidFill>
                <a:latin typeface="宋体" panose="02010600030101010101" pitchFamily="2" charset="-122"/>
              </a:rPr>
              <a:t>何</a:t>
            </a:r>
            <a:r>
              <a:rPr lang="zh-CN" altLang="zh-CN" b="1">
                <a:solidFill>
                  <a:srgbClr val="0000FF"/>
                </a:solidFill>
                <a:sym typeface="宋体" panose="02010600030101010101" pitchFamily="2" charset="-122"/>
              </a:rPr>
              <a:t>,</a:t>
            </a:r>
            <a:r>
              <a:rPr lang="zh-CN" altLang="en-US" b="1">
                <a:solidFill>
                  <a:srgbClr val="0000FF"/>
                </a:solidFill>
                <a:latin typeface="宋体" panose="02010600030101010101" pitchFamily="2" charset="-122"/>
              </a:rPr>
              <a:t>怎么办</a:t>
            </a:r>
            <a:endParaRPr lang="zh-CN" altLang="en-US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grpSp>
        <p:nvGrpSpPr>
          <p:cNvPr id="308230" name="组合 8"/>
          <p:cNvGrpSpPr/>
          <p:nvPr/>
        </p:nvGrpSpPr>
        <p:grpSpPr bwMode="auto">
          <a:xfrm>
            <a:off x="0" y="836613"/>
            <a:ext cx="2006600" cy="519112"/>
            <a:chOff x="70" y="-63"/>
            <a:chExt cx="3161" cy="816"/>
          </a:xfrm>
        </p:grpSpPr>
        <p:sp>
          <p:nvSpPr>
            <p:cNvPr id="308234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30" cy="81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0" hangingPunct="0">
                <a:buFont typeface="Arial" panose="020B0604020202020204" pitchFamily="34" charset="0"/>
                <a:buNone/>
              </a:pPr>
              <a:r>
                <a:rPr lang="zh-CN" altLang="en-US" sz="2800">
                  <a:latin typeface="黑体" panose="02010609060101010101" pitchFamily="49" charset="-122"/>
                  <a:ea typeface="黑体" panose="02010609060101010101" pitchFamily="49" charset="-122"/>
                </a:rPr>
                <a:t>疏通文意</a:t>
              </a:r>
              <a:endParaRPr lang="zh-CN" altLang="en-US" sz="28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cxnSp>
          <p:nvCxnSpPr>
            <p:cNvPr id="10" name="直线连接符 9"/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菱形 10"/>
            <p:cNvSpPr/>
            <p:nvPr/>
          </p:nvSpPr>
          <p:spPr>
            <a:xfrm>
              <a:off x="125" y="149"/>
              <a:ext cx="553" cy="551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buFont typeface="Arial" panose="020B0604020202020204" pitchFamily="34" charset="0"/>
                <a:buNone/>
                <a:defRPr/>
              </a:pPr>
              <a:endParaRPr kumimoji="1" lang="zh-CN" altLang="en-US" noProof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08235" name="文本框 21"/>
          <p:cNvSpPr txBox="1">
            <a:spLocks noChangeArrowheads="1"/>
          </p:cNvSpPr>
          <p:nvPr/>
        </p:nvSpPr>
        <p:spPr bwMode="auto">
          <a:xfrm>
            <a:off x="2700338" y="2060575"/>
            <a:ext cx="936625" cy="714375"/>
          </a:xfrm>
          <a:prstGeom prst="rect">
            <a:avLst/>
          </a:prstGeom>
          <a:solidFill>
            <a:srgbClr val="F2F5D7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85000"/>
              </a:lnSpc>
              <a:buFont typeface="Arial" panose="020B0604020202020204" pitchFamily="34" charset="0"/>
              <a:buNone/>
            </a:pPr>
            <a:r>
              <a:rPr lang="zh-CN" altLang="en-US" b="1">
                <a:solidFill>
                  <a:srgbClr val="0000FF"/>
                </a:solidFill>
              </a:rPr>
              <a:t>果然</a:t>
            </a:r>
            <a:r>
              <a:rPr lang="zh-CN" altLang="zh-CN" b="1">
                <a:solidFill>
                  <a:srgbClr val="0000FF"/>
                </a:solidFill>
                <a:sym typeface="宋体" panose="02010600030101010101" pitchFamily="2" charset="-122"/>
              </a:rPr>
              <a:t>,</a:t>
            </a:r>
            <a:r>
              <a:rPr lang="zh-CN" altLang="en-US" b="1">
                <a:solidFill>
                  <a:srgbClr val="0000FF"/>
                </a:solidFill>
              </a:rPr>
              <a:t>果真</a:t>
            </a:r>
            <a:endParaRPr lang="zh-CN" altLang="en-US" b="1">
              <a:solidFill>
                <a:srgbClr val="0000FF"/>
              </a:solidFill>
            </a:endParaRPr>
          </a:p>
        </p:txBody>
      </p:sp>
      <p:sp>
        <p:nvSpPr>
          <p:cNvPr id="308236" name="文本框 21"/>
          <p:cNvSpPr txBox="1">
            <a:spLocks noChangeArrowheads="1"/>
          </p:cNvSpPr>
          <p:nvPr/>
        </p:nvSpPr>
        <p:spPr bwMode="auto">
          <a:xfrm>
            <a:off x="6443663" y="2060575"/>
            <a:ext cx="1211262" cy="822325"/>
          </a:xfrm>
          <a:prstGeom prst="rect">
            <a:avLst/>
          </a:prstGeom>
          <a:solidFill>
            <a:srgbClr val="F2F5D7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b="1">
                <a:solidFill>
                  <a:srgbClr val="0000FF"/>
                </a:solidFill>
                <a:latin typeface="宋体" panose="02010600030101010101" pitchFamily="2" charset="-122"/>
              </a:rPr>
              <a:t>反问语气词</a:t>
            </a:r>
            <a:r>
              <a:rPr lang="zh-CN" altLang="zh-CN" b="1">
                <a:solidFill>
                  <a:srgbClr val="0000FF"/>
                </a:solidFill>
                <a:sym typeface="宋体" panose="02010600030101010101" pitchFamily="2" charset="-122"/>
              </a:rPr>
              <a:t>,</a:t>
            </a:r>
            <a:r>
              <a:rPr lang="zh-CN" altLang="en-US" b="1">
                <a:solidFill>
                  <a:srgbClr val="0000FF"/>
                </a:solidFill>
                <a:latin typeface="宋体" panose="02010600030101010101" pitchFamily="2" charset="-122"/>
              </a:rPr>
              <a:t>吗</a:t>
            </a:r>
            <a:endParaRPr lang="zh-CN" altLang="en-US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2" name="文本框 15"/>
          <p:cNvSpPr txBox="1">
            <a:spLocks noChangeArrowheads="1"/>
          </p:cNvSpPr>
          <p:nvPr/>
        </p:nvSpPr>
        <p:spPr bwMode="auto">
          <a:xfrm>
            <a:off x="5757863" y="1169988"/>
            <a:ext cx="893762" cy="460375"/>
          </a:xfrm>
          <a:prstGeom prst="rect">
            <a:avLst/>
          </a:prstGeom>
          <a:solidFill>
            <a:srgbClr val="F2F5D7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b="1">
                <a:solidFill>
                  <a:srgbClr val="0000FF"/>
                </a:solidFill>
                <a:latin typeface="宋体" panose="02010600030101010101" pitchFamily="2" charset="-122"/>
              </a:rPr>
              <a:t>应当</a:t>
            </a:r>
            <a:endParaRPr lang="zh-CN" altLang="en-US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082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82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082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75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75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75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082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082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082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75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75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75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675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675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675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675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675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675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586" grpId="0" bldLvl="0" animBg="1"/>
      <p:bldP spid="67587" grpId="0" bldLvl="0" animBg="1"/>
      <p:bldP spid="67588" grpId="0" bldLvl="0" animBg="1"/>
      <p:bldP spid="67589" grpId="0" bldLvl="0" animBg="1"/>
      <p:bldP spid="308235" grpId="0" bldLvl="0" animBg="1"/>
      <p:bldP spid="308236" grpId="0" bldLvl="0" animBg="1"/>
      <p:bldP spid="2" grpId="0" bldLvl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9249" name="TextBox 1"/>
          <p:cNvSpPr txBox="1">
            <a:spLocks noChangeArrowheads="1"/>
          </p:cNvSpPr>
          <p:nvPr/>
        </p:nvSpPr>
        <p:spPr bwMode="auto">
          <a:xfrm>
            <a:off x="500063" y="1847850"/>
            <a:ext cx="7867650" cy="27844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25000"/>
              </a:lnSpc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译：</a:t>
            </a:r>
            <a:r>
              <a:rPr lang="zh-CN" altLang="en-US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那个人说：</a:t>
            </a:r>
            <a:r>
              <a:rPr lang="en-US" altLang="zh-CN" sz="2800" b="1">
                <a:sym typeface="微软雅黑" panose="020B0503020204020204" pitchFamily="34" charset="-122"/>
              </a:rPr>
              <a:t>“</a:t>
            </a:r>
            <a:r>
              <a:rPr lang="zh-CN" altLang="en-US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天果真是聚积的气体的话</a:t>
            </a:r>
            <a:r>
              <a:rPr lang="zh-CN" altLang="zh-CN" sz="2800" b="1"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日月星辰</a:t>
            </a:r>
            <a:r>
              <a:rPr lang="zh-CN" altLang="zh-CN" sz="2800" b="1">
                <a:sym typeface="宋体" panose="02010600030101010101" pitchFamily="2" charset="-122"/>
              </a:rPr>
              <a:t>,</a:t>
            </a:r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就</a:t>
            </a:r>
            <a:r>
              <a:rPr lang="zh-CN" altLang="en-US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不会坠落下来吗？</a:t>
            </a:r>
            <a:r>
              <a:rPr lang="en-US" altLang="zh-CN" sz="2800" b="1">
                <a:sym typeface="微软雅黑" panose="020B0503020204020204" pitchFamily="34" charset="-122"/>
              </a:rPr>
              <a:t>”</a:t>
            </a:r>
            <a:endParaRPr lang="en-US" altLang="zh-CN" sz="28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5000"/>
              </a:lnSpc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开导他的人说：</a:t>
            </a:r>
            <a:r>
              <a:rPr lang="en-US" altLang="zh-CN" sz="2800" b="1">
                <a:sym typeface="微软雅黑" panose="020B0503020204020204" pitchFamily="34" charset="-122"/>
              </a:rPr>
              <a:t>“</a:t>
            </a:r>
            <a:r>
              <a:rPr lang="zh-CN" altLang="en-US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日月星辰</a:t>
            </a:r>
            <a:r>
              <a:rPr lang="zh-CN" altLang="zh-CN" sz="2800" b="1"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也不过是聚积的</a:t>
            </a:r>
            <a:r>
              <a:rPr lang="zh-CN" altLang="zh-CN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有光耀的气体</a:t>
            </a:r>
            <a:r>
              <a:rPr lang="zh-CN" altLang="zh-CN" sz="2800" b="1"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即使坠落</a:t>
            </a:r>
            <a:r>
              <a:rPr lang="zh-CN" altLang="zh-CN" sz="2800" b="1"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也不会伤害人的。</a:t>
            </a:r>
            <a:r>
              <a:rPr lang="en-US" altLang="zh-CN" sz="2800" b="1">
                <a:sym typeface="微软雅黑" panose="020B0503020204020204" pitchFamily="34" charset="-122"/>
              </a:rPr>
              <a:t>”</a:t>
            </a:r>
            <a:endParaRPr lang="en-US" altLang="zh-CN" sz="28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5000"/>
              </a:lnSpc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那个人又说：</a:t>
            </a:r>
            <a:r>
              <a:rPr lang="en-US" altLang="zh-CN" sz="2800" b="1">
                <a:sym typeface="微软雅黑" panose="020B0503020204020204" pitchFamily="34" charset="-122"/>
              </a:rPr>
              <a:t>“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大</a:t>
            </a:r>
            <a:r>
              <a:rPr lang="zh-CN" altLang="en-US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地崩塌怎么办呢？</a:t>
            </a:r>
            <a:r>
              <a:rPr lang="en-US" altLang="zh-CN" sz="2800" b="1">
                <a:sym typeface="微软雅黑" panose="020B0503020204020204" pitchFamily="34" charset="-122"/>
              </a:rPr>
              <a:t>”</a:t>
            </a:r>
            <a:endParaRPr lang="zh-CN" altLang="en-US" sz="28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09250" name="组合 8"/>
          <p:cNvGrpSpPr/>
          <p:nvPr/>
        </p:nvGrpSpPr>
        <p:grpSpPr bwMode="auto">
          <a:xfrm>
            <a:off x="0" y="836613"/>
            <a:ext cx="2006600" cy="519112"/>
            <a:chOff x="70" y="-63"/>
            <a:chExt cx="3161" cy="816"/>
          </a:xfrm>
        </p:grpSpPr>
        <p:sp>
          <p:nvSpPr>
            <p:cNvPr id="309251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30" cy="81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0" hangingPunct="0">
                <a:buFont typeface="Arial" panose="020B0604020202020204" pitchFamily="34" charset="0"/>
                <a:buNone/>
              </a:pPr>
              <a:r>
                <a:rPr lang="zh-CN" altLang="en-US" sz="2800">
                  <a:latin typeface="黑体" panose="02010609060101010101" pitchFamily="49" charset="-122"/>
                  <a:ea typeface="黑体" panose="02010609060101010101" pitchFamily="49" charset="-122"/>
                </a:rPr>
                <a:t>疏通文意</a:t>
              </a:r>
              <a:endParaRPr lang="zh-CN" altLang="en-US" sz="28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cxnSp>
          <p:nvCxnSpPr>
            <p:cNvPr id="5" name="直线连接符 9"/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菱形 5"/>
            <p:cNvSpPr/>
            <p:nvPr/>
          </p:nvSpPr>
          <p:spPr>
            <a:xfrm>
              <a:off x="125" y="149"/>
              <a:ext cx="553" cy="551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buFont typeface="Arial" panose="020B0604020202020204" pitchFamily="34" charset="0"/>
                <a:buNone/>
                <a:defRPr/>
              </a:pPr>
              <a:endParaRPr kumimoji="1" lang="zh-CN" altLang="en-US" noProof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0273" name="TextBox 4"/>
          <p:cNvSpPr txBox="1">
            <a:spLocks noChangeArrowheads="1"/>
          </p:cNvSpPr>
          <p:nvPr/>
        </p:nvSpPr>
        <p:spPr bwMode="auto">
          <a:xfrm>
            <a:off x="323850" y="1617663"/>
            <a:ext cx="8512175" cy="3692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250000"/>
              </a:lnSpc>
              <a:spcBef>
                <a:spcPts val="1800"/>
              </a:spcBef>
              <a:buFont typeface="Arial" panose="020B0604020202020204" pitchFamily="34" charset="0"/>
              <a:buNone/>
            </a:pPr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</a:rPr>
              <a:t>    晓之者曰：“地，</a:t>
            </a:r>
            <a:r>
              <a:rPr lang="zh-CN" altLang="en-US" b="1" u="sng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积块</a:t>
            </a:r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</a:rPr>
              <a:t>耳，充塞</a:t>
            </a:r>
            <a:r>
              <a:rPr lang="zh-CN" altLang="en-US" b="1" u="sng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四虚</a:t>
            </a:r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</a:rPr>
              <a:t>，亡处亡块。若</a:t>
            </a:r>
            <a:r>
              <a:rPr lang="zh-CN" altLang="en-US" b="1" u="sng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躇步</a:t>
            </a:r>
            <a:endParaRPr lang="en-US" altLang="zh-CN" b="1" u="sng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300000"/>
              </a:lnSpc>
              <a:spcBef>
                <a:spcPts val="1800"/>
              </a:spcBef>
              <a:buFont typeface="Arial" panose="020B0604020202020204" pitchFamily="34" charset="0"/>
              <a:buNone/>
            </a:pPr>
            <a:r>
              <a:rPr lang="zh-CN" altLang="en-US" b="1" u="sng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跐蹈</a:t>
            </a:r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</a:rPr>
              <a:t>，终日在地上行止，奈何忧其坏？”</a:t>
            </a:r>
            <a:endParaRPr lang="en-US" altLang="zh-CN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300000"/>
              </a:lnSpc>
              <a:spcBef>
                <a:spcPts val="1800"/>
              </a:spcBef>
              <a:buFont typeface="Arial" panose="020B0604020202020204" pitchFamily="34" charset="0"/>
              <a:buNone/>
            </a:pPr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</a:rPr>
              <a:t>　　其人</a:t>
            </a:r>
            <a:r>
              <a:rPr lang="zh-CN" altLang="en-US" b="1" u="sng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舍然</a:t>
            </a:r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</a:rPr>
              <a:t>大喜，晓之者亦舍然</a:t>
            </a:r>
            <a:r>
              <a:rPr lang="zh-CN" altLang="en-US" b="1" u="sng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大</a:t>
            </a:r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</a:rPr>
              <a:t>喜。</a:t>
            </a:r>
            <a:endParaRPr lang="en-US" altLang="zh-CN" sz="21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9634" name="文本框 20"/>
          <p:cNvSpPr txBox="1">
            <a:spLocks noChangeArrowheads="1"/>
          </p:cNvSpPr>
          <p:nvPr/>
        </p:nvSpPr>
        <p:spPr bwMode="auto">
          <a:xfrm>
            <a:off x="2987675" y="2482850"/>
            <a:ext cx="1800225" cy="457200"/>
          </a:xfrm>
          <a:prstGeom prst="rect">
            <a:avLst/>
          </a:prstGeom>
          <a:solidFill>
            <a:srgbClr val="F2F5D7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b="1">
                <a:solidFill>
                  <a:srgbClr val="0000FF"/>
                </a:solidFill>
                <a:latin typeface="宋体" panose="02010600030101010101" pitchFamily="2" charset="-122"/>
              </a:rPr>
              <a:t>聚积的土块</a:t>
            </a:r>
            <a:endParaRPr lang="zh-CN" altLang="en-US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23" name="文本框 10"/>
          <p:cNvSpPr txBox="1">
            <a:spLocks noChangeArrowheads="1"/>
          </p:cNvSpPr>
          <p:nvPr/>
        </p:nvSpPr>
        <p:spPr bwMode="auto">
          <a:xfrm>
            <a:off x="5219700" y="2492375"/>
            <a:ext cx="841375" cy="4572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zh-CN" altLang="en-US" b="1" noProof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四方</a:t>
            </a:r>
            <a:endParaRPr lang="zh-CN" altLang="en-US" b="1" noProof="1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9636" name="文本框 14"/>
          <p:cNvSpPr txBox="1">
            <a:spLocks noChangeArrowheads="1"/>
          </p:cNvSpPr>
          <p:nvPr/>
        </p:nvSpPr>
        <p:spPr bwMode="auto">
          <a:xfrm>
            <a:off x="7866063" y="2492375"/>
            <a:ext cx="1277937" cy="457200"/>
          </a:xfrm>
          <a:prstGeom prst="rect">
            <a:avLst/>
          </a:prstGeom>
          <a:solidFill>
            <a:srgbClr val="F2F5D7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b="1">
                <a:solidFill>
                  <a:srgbClr val="0000FF"/>
                </a:solidFill>
                <a:latin typeface="宋体" panose="02010600030101010101" pitchFamily="2" charset="-122"/>
              </a:rPr>
              <a:t>踩、踏</a:t>
            </a:r>
            <a:endParaRPr lang="zh-CN" altLang="en-US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310277" name="文本框 16"/>
          <p:cNvSpPr txBox="1">
            <a:spLocks noChangeArrowheads="1"/>
          </p:cNvSpPr>
          <p:nvPr/>
        </p:nvSpPr>
        <p:spPr bwMode="auto">
          <a:xfrm>
            <a:off x="1379220" y="3908425"/>
            <a:ext cx="5017135" cy="829945"/>
          </a:xfrm>
          <a:prstGeom prst="rect">
            <a:avLst/>
          </a:prstGeom>
          <a:solidFill>
            <a:srgbClr val="F2F5D7"/>
          </a:solidFill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b="1">
                <a:solidFill>
                  <a:srgbClr val="0000FF"/>
                </a:solidFill>
                <a:latin typeface="宋体" panose="02010600030101010101" pitchFamily="2" charset="-122"/>
              </a:rPr>
              <a:t>消除疑虑的样子。舍</a:t>
            </a:r>
            <a:r>
              <a:rPr lang="zh-CN" altLang="zh-CN" b="1">
                <a:solidFill>
                  <a:srgbClr val="0000FF"/>
                </a:solidFill>
                <a:sym typeface="宋体" panose="02010600030101010101" pitchFamily="2" charset="-122"/>
              </a:rPr>
              <a:t>,</a:t>
            </a:r>
            <a:r>
              <a:rPr lang="zh-CN" altLang="en-US" b="1">
                <a:solidFill>
                  <a:srgbClr val="0000FF"/>
                </a:solidFill>
                <a:latin typeface="宋体" panose="02010600030101010101" pitchFamily="2" charset="-122"/>
              </a:rPr>
              <a:t>同</a:t>
            </a:r>
            <a:r>
              <a:rPr lang="en-US" altLang="zh-CN" b="1">
                <a:solidFill>
                  <a:srgbClr val="0000FF"/>
                </a:solidFill>
                <a:latin typeface="Arial" panose="020B0604020202020204" pitchFamily="34" charset="0"/>
                <a:sym typeface="微软雅黑" panose="020B0503020204020204" pitchFamily="34" charset="-122"/>
              </a:rPr>
              <a:t>“</a:t>
            </a:r>
            <a:r>
              <a:rPr lang="zh-CN" altLang="en-US" b="1">
                <a:solidFill>
                  <a:srgbClr val="0000FF"/>
                </a:solidFill>
                <a:latin typeface="宋体" panose="02010600030101010101" pitchFamily="2" charset="-122"/>
              </a:rPr>
              <a:t>释</a:t>
            </a:r>
            <a:r>
              <a:rPr lang="en-US" altLang="zh-CN" b="1">
                <a:solidFill>
                  <a:srgbClr val="0000FF"/>
                </a:solidFill>
                <a:sym typeface="微软雅黑" panose="020B0503020204020204" pitchFamily="34" charset="-122"/>
              </a:rPr>
              <a:t>”</a:t>
            </a:r>
            <a:r>
              <a:rPr lang="zh-CN" altLang="zh-CN" b="1">
                <a:solidFill>
                  <a:srgbClr val="0000FF"/>
                </a:solidFill>
                <a:sym typeface="宋体" panose="02010600030101010101" pitchFamily="2" charset="-122"/>
              </a:rPr>
              <a:t>,</a:t>
            </a:r>
            <a:r>
              <a:rPr lang="zh-CN" altLang="en-US" b="1">
                <a:solidFill>
                  <a:srgbClr val="0000FF"/>
                </a:solidFill>
                <a:latin typeface="宋体" panose="02010600030101010101" pitchFamily="2" charset="-122"/>
              </a:rPr>
              <a:t>消除。然</a:t>
            </a:r>
            <a:r>
              <a:rPr lang="zh-CN" altLang="zh-CN" b="1">
                <a:solidFill>
                  <a:srgbClr val="0000FF"/>
                </a:solidFill>
                <a:sym typeface="宋体" panose="02010600030101010101" pitchFamily="2" charset="-122"/>
              </a:rPr>
              <a:t>,</a:t>
            </a:r>
            <a:r>
              <a:rPr lang="en-US" altLang="zh-CN" b="1">
                <a:solidFill>
                  <a:srgbClr val="0000FF"/>
                </a:solidFill>
                <a:latin typeface="宋体" panose="02010600030101010101" pitchFamily="2" charset="-122"/>
              </a:rPr>
              <a:t>……</a:t>
            </a:r>
            <a:r>
              <a:rPr lang="zh-CN" altLang="en-US" b="1">
                <a:solidFill>
                  <a:srgbClr val="0000FF"/>
                </a:solidFill>
                <a:latin typeface="宋体" panose="02010600030101010101" pitchFamily="2" charset="-122"/>
              </a:rPr>
              <a:t>的样子。</a:t>
            </a:r>
            <a:endParaRPr lang="zh-CN" altLang="en-US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grpSp>
        <p:nvGrpSpPr>
          <p:cNvPr id="310278" name="组合 8"/>
          <p:cNvGrpSpPr/>
          <p:nvPr/>
        </p:nvGrpSpPr>
        <p:grpSpPr bwMode="auto">
          <a:xfrm>
            <a:off x="0" y="836613"/>
            <a:ext cx="2006600" cy="519112"/>
            <a:chOff x="70" y="-63"/>
            <a:chExt cx="3161" cy="816"/>
          </a:xfrm>
        </p:grpSpPr>
        <p:sp>
          <p:nvSpPr>
            <p:cNvPr id="310280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30" cy="81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0" hangingPunct="0">
                <a:buFont typeface="Arial" panose="020B0604020202020204" pitchFamily="34" charset="0"/>
                <a:buNone/>
              </a:pPr>
              <a:r>
                <a:rPr lang="zh-CN" altLang="en-US" sz="2800">
                  <a:latin typeface="黑体" panose="02010609060101010101" pitchFamily="49" charset="-122"/>
                  <a:ea typeface="黑体" panose="02010609060101010101" pitchFamily="49" charset="-122"/>
                </a:rPr>
                <a:t>疏通文意</a:t>
              </a:r>
              <a:endParaRPr lang="zh-CN" altLang="en-US" sz="28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cxnSp>
          <p:nvCxnSpPr>
            <p:cNvPr id="9" name="直线连接符 9"/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菱形 9"/>
            <p:cNvSpPr/>
            <p:nvPr/>
          </p:nvSpPr>
          <p:spPr>
            <a:xfrm>
              <a:off x="125" y="149"/>
              <a:ext cx="553" cy="551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buFont typeface="Arial" panose="020B0604020202020204" pitchFamily="34" charset="0"/>
                <a:buNone/>
                <a:defRPr/>
              </a:pPr>
              <a:endParaRPr kumimoji="1" lang="zh-CN" altLang="en-US" noProof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" name="文本框 10"/>
          <p:cNvSpPr txBox="1">
            <a:spLocks noChangeArrowheads="1"/>
          </p:cNvSpPr>
          <p:nvPr/>
        </p:nvSpPr>
        <p:spPr bwMode="auto">
          <a:xfrm>
            <a:off x="4787583" y="5132388"/>
            <a:ext cx="841375" cy="46037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zh-CN" altLang="en-US" b="1" noProof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非常</a:t>
            </a:r>
            <a:endParaRPr lang="zh-CN" altLang="en-US" b="1" noProof="1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96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96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96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96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96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96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102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102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102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634" grpId="0" bldLvl="0" animBg="1"/>
      <p:bldP spid="23" grpId="0" bldLvl="0" animBg="1"/>
      <p:bldP spid="69636" grpId="0" bldLvl="0" animBg="1"/>
      <p:bldP spid="310277" grpId="0" bldLvl="0" animBg="1"/>
      <p:bldP spid="2" grpId="0" bldLvl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1297" name="矩形 1"/>
          <p:cNvSpPr>
            <a:spLocks noChangeArrowheads="1"/>
          </p:cNvSpPr>
          <p:nvPr/>
        </p:nvSpPr>
        <p:spPr bwMode="auto">
          <a:xfrm>
            <a:off x="642938" y="1654175"/>
            <a:ext cx="7858125" cy="33242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25000"/>
              </a:lnSpc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译：</a:t>
            </a:r>
            <a:r>
              <a:rPr lang="zh-CN" altLang="en-US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开导他的人说：</a:t>
            </a:r>
            <a:r>
              <a:rPr lang="en-US" altLang="zh-CN" sz="2800" b="1">
                <a:sym typeface="微软雅黑" panose="020B0503020204020204" pitchFamily="34" charset="-122"/>
              </a:rPr>
              <a:t>“</a:t>
            </a:r>
            <a:r>
              <a:rPr lang="zh-CN" altLang="en-US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地不过是聚积的土块罢了</a:t>
            </a:r>
            <a:r>
              <a:rPr lang="zh-CN" altLang="zh-CN" sz="2800" b="1"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四方都塞满了土块</a:t>
            </a:r>
            <a:r>
              <a:rPr lang="zh-CN" altLang="zh-CN" sz="2800" b="1"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没有地方没有土块。你踩踏着它</a:t>
            </a:r>
            <a:r>
              <a:rPr lang="zh-CN" altLang="zh-CN" sz="2800" b="1"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整天都在地上活动</a:t>
            </a:r>
            <a:r>
              <a:rPr lang="zh-CN" altLang="zh-CN" sz="2800" b="1"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为什么要担心大地会崩塌呢？</a:t>
            </a:r>
            <a:r>
              <a:rPr lang="en-US" altLang="zh-CN" sz="2800" b="1">
                <a:sym typeface="微软雅黑" panose="020B0503020204020204" pitchFamily="34" charset="-122"/>
              </a:rPr>
              <a:t>”</a:t>
            </a:r>
            <a:r>
              <a:rPr lang="zh-CN" altLang="en-US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endParaRPr lang="zh-CN" altLang="en-US" sz="28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5000"/>
              </a:lnSpc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那人听了</a:t>
            </a:r>
            <a:r>
              <a:rPr lang="zh-CN" altLang="zh-CN" sz="2800" b="1"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消除疑虑了</a:t>
            </a:r>
            <a:r>
              <a:rPr lang="zh-CN" altLang="zh-CN" sz="2800" b="1"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高兴极了</a:t>
            </a:r>
            <a:r>
              <a:rPr lang="zh-CN" altLang="zh-CN" sz="2800" b="1"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开导他的人也消除疑虑了</a:t>
            </a:r>
            <a:r>
              <a:rPr lang="zh-CN" altLang="zh-CN" sz="2800" b="1"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高兴极了。</a:t>
            </a:r>
            <a:endParaRPr lang="zh-CN" altLang="en-US" sz="28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11298" name="组合 8"/>
          <p:cNvGrpSpPr/>
          <p:nvPr/>
        </p:nvGrpSpPr>
        <p:grpSpPr bwMode="auto">
          <a:xfrm>
            <a:off x="0" y="836613"/>
            <a:ext cx="2006600" cy="519112"/>
            <a:chOff x="70" y="-63"/>
            <a:chExt cx="3161" cy="816"/>
          </a:xfrm>
        </p:grpSpPr>
        <p:sp>
          <p:nvSpPr>
            <p:cNvPr id="311299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30" cy="81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0" hangingPunct="0">
                <a:buFont typeface="Arial" panose="020B0604020202020204" pitchFamily="34" charset="0"/>
                <a:buNone/>
              </a:pPr>
              <a:r>
                <a:rPr lang="zh-CN" altLang="en-US" sz="2800">
                  <a:latin typeface="黑体" panose="02010609060101010101" pitchFamily="49" charset="-122"/>
                  <a:ea typeface="黑体" panose="02010609060101010101" pitchFamily="49" charset="-122"/>
                </a:rPr>
                <a:t>疏通文意</a:t>
              </a:r>
              <a:endParaRPr lang="zh-CN" altLang="en-US" sz="28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cxnSp>
          <p:nvCxnSpPr>
            <p:cNvPr id="5" name="直线连接符 9"/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菱形 5"/>
            <p:cNvSpPr/>
            <p:nvPr/>
          </p:nvSpPr>
          <p:spPr>
            <a:xfrm>
              <a:off x="125" y="149"/>
              <a:ext cx="553" cy="551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buFont typeface="Arial" panose="020B0604020202020204" pitchFamily="34" charset="0"/>
                <a:buNone/>
                <a:defRPr/>
              </a:pPr>
              <a:endParaRPr kumimoji="1" lang="zh-CN" altLang="en-US" noProof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2321" name="组合 9"/>
          <p:cNvGrpSpPr/>
          <p:nvPr/>
        </p:nvGrpSpPr>
        <p:grpSpPr bwMode="auto">
          <a:xfrm>
            <a:off x="28575" y="854075"/>
            <a:ext cx="2006600" cy="522288"/>
            <a:chOff x="70" y="-63"/>
            <a:chExt cx="3160" cy="821"/>
          </a:xfrm>
        </p:grpSpPr>
        <p:sp>
          <p:nvSpPr>
            <p:cNvPr id="312335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28" cy="82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0" hangingPunct="0">
                <a:buFont typeface="Arial" panose="020B0604020202020204" pitchFamily="34" charset="0"/>
                <a:buNone/>
              </a:pPr>
              <a:r>
                <a:rPr lang="zh-CN" altLang="en-US" sz="2800">
                  <a:latin typeface="黑体" panose="02010609060101010101" pitchFamily="49" charset="-122"/>
                  <a:ea typeface="黑体" panose="02010609060101010101" pitchFamily="49" charset="-122"/>
                </a:rPr>
                <a:t>合作探究</a:t>
              </a:r>
              <a:endParaRPr lang="zh-CN" altLang="en-US" sz="28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cxnSp>
          <p:nvCxnSpPr>
            <p:cNvPr id="14" name="直线连接符 9"/>
            <p:cNvCxnSpPr/>
            <p:nvPr/>
          </p:nvCxnSpPr>
          <p:spPr>
            <a:xfrm>
              <a:off x="70" y="698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菱形 14"/>
            <p:cNvSpPr/>
            <p:nvPr/>
          </p:nvSpPr>
          <p:spPr>
            <a:xfrm>
              <a:off x="125" y="147"/>
              <a:ext cx="553" cy="551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buFont typeface="Arial" panose="020B0604020202020204" pitchFamily="34" charset="0"/>
                <a:buNone/>
                <a:defRPr/>
              </a:pPr>
              <a:endParaRPr kumimoji="1" lang="zh-CN" altLang="en-US" noProof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312322" name="组合 2"/>
          <p:cNvGrpSpPr/>
          <p:nvPr/>
        </p:nvGrpSpPr>
        <p:grpSpPr bwMode="auto">
          <a:xfrm>
            <a:off x="395288" y="1566863"/>
            <a:ext cx="1743075" cy="642937"/>
            <a:chOff x="461963" y="598488"/>
            <a:chExt cx="1743075" cy="642620"/>
          </a:xfrm>
        </p:grpSpPr>
        <p:sp>
          <p:nvSpPr>
            <p:cNvPr id="4" name="圆角矩形 3"/>
            <p:cNvSpPr/>
            <p:nvPr/>
          </p:nvSpPr>
          <p:spPr>
            <a:xfrm rot="555800">
              <a:off x="1730375" y="715905"/>
              <a:ext cx="442913" cy="418893"/>
            </a:xfrm>
            <a:prstGeom prst="round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 typeface="Arial" panose="020B0604020202020204" pitchFamily="34" charset="0"/>
                <a:buNone/>
                <a:defRPr/>
              </a:pPr>
              <a:endParaRPr kumimoji="1" lang="zh-CN" altLang="en-US" noProof="1"/>
            </a:p>
          </p:txBody>
        </p:sp>
        <p:sp>
          <p:nvSpPr>
            <p:cNvPr id="5" name="圆角矩形 4"/>
            <p:cNvSpPr/>
            <p:nvPr/>
          </p:nvSpPr>
          <p:spPr>
            <a:xfrm rot="20470821">
              <a:off x="1325563" y="722252"/>
              <a:ext cx="442912" cy="420480"/>
            </a:xfrm>
            <a:prstGeom prst="roundRect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 typeface="Arial" panose="020B0604020202020204" pitchFamily="34" charset="0"/>
                <a:buNone/>
                <a:defRPr/>
              </a:pPr>
              <a:endParaRPr kumimoji="1" lang="zh-CN" altLang="en-US" noProof="1"/>
            </a:p>
          </p:txBody>
        </p:sp>
        <p:sp>
          <p:nvSpPr>
            <p:cNvPr id="6" name="圆角矩形 5"/>
            <p:cNvSpPr/>
            <p:nvPr/>
          </p:nvSpPr>
          <p:spPr>
            <a:xfrm rot="319204">
              <a:off x="906463" y="722252"/>
              <a:ext cx="441325" cy="420480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 typeface="Arial" panose="020B0604020202020204" pitchFamily="34" charset="0"/>
                <a:buNone/>
                <a:defRPr/>
              </a:pPr>
              <a:endParaRPr kumimoji="1" lang="zh-CN" altLang="en-US" noProof="1"/>
            </a:p>
          </p:txBody>
        </p:sp>
        <p:sp>
          <p:nvSpPr>
            <p:cNvPr id="7" name="圆角矩形 6"/>
            <p:cNvSpPr/>
            <p:nvPr/>
          </p:nvSpPr>
          <p:spPr>
            <a:xfrm rot="21148334">
              <a:off x="496888" y="730185"/>
              <a:ext cx="441325" cy="420481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 typeface="Arial" panose="020B0604020202020204" pitchFamily="34" charset="0"/>
                <a:buNone/>
                <a:defRPr/>
              </a:pPr>
              <a:endParaRPr kumimoji="1" lang="zh-CN" altLang="en-US" noProof="1"/>
            </a:p>
          </p:txBody>
        </p:sp>
        <p:sp>
          <p:nvSpPr>
            <p:cNvPr id="312334" name="矩形 1"/>
            <p:cNvSpPr>
              <a:spLocks noChangeArrowheads="1"/>
            </p:cNvSpPr>
            <p:nvPr/>
          </p:nvSpPr>
          <p:spPr bwMode="auto">
            <a:xfrm>
              <a:off x="461963" y="598488"/>
              <a:ext cx="1743075" cy="64262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dist">
                <a:lnSpc>
                  <a:spcPts val="4300"/>
                </a:lnSpc>
                <a:buFont typeface="Arial" panose="020B0604020202020204" pitchFamily="34" charset="0"/>
                <a:buNone/>
              </a:pPr>
              <a:r>
                <a:rPr lang="zh-CN" altLang="en-US" sz="2800" b="1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古今异义</a:t>
              </a:r>
              <a:endParaRPr lang="zh-CN" altLang="en-US" sz="28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312323" name="矩形 15"/>
          <p:cNvSpPr>
            <a:spLocks noChangeArrowheads="1"/>
          </p:cNvSpPr>
          <p:nvPr/>
        </p:nvSpPr>
        <p:spPr bwMode="auto">
          <a:xfrm>
            <a:off x="539750" y="2349500"/>
            <a:ext cx="8221663" cy="32734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45000"/>
              </a:lnSpc>
              <a:buFont typeface="Arial" panose="020B0604020202020204" pitchFamily="34" charset="0"/>
              <a:buNone/>
            </a:pPr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</a:rPr>
              <a:t>因往</a:t>
            </a:r>
            <a:r>
              <a:rPr lang="zh-CN" altLang="en-US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晓</a:t>
            </a:r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</a:rPr>
              <a:t>之（                                       ）</a:t>
            </a:r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45000"/>
              </a:lnSpc>
              <a:buFont typeface="Arial" panose="020B0604020202020204" pitchFamily="34" charset="0"/>
              <a:buNone/>
            </a:pPr>
            <a:r>
              <a:rPr lang="zh-CN" altLang="en-US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奈何</a:t>
            </a:r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</a:rPr>
              <a:t>忧崩坠乎（                                     ）</a:t>
            </a:r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45000"/>
              </a:lnSpc>
              <a:buFont typeface="Arial" panose="020B0604020202020204" pitchFamily="34" charset="0"/>
              <a:buNone/>
            </a:pPr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</a:rPr>
              <a:t>充塞四</a:t>
            </a:r>
            <a:r>
              <a:rPr lang="zh-CN" altLang="en-US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虚</a:t>
            </a:r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</a:rPr>
              <a:t>（                                  ）      其人</a:t>
            </a:r>
            <a:r>
              <a:rPr lang="zh-CN" altLang="en-US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舍</a:t>
            </a:r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</a:rPr>
              <a:t>然大喜（                                  ）</a:t>
            </a:r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45000"/>
              </a:lnSpc>
              <a:buFont typeface="Arial" panose="020B0604020202020204" pitchFamily="34" charset="0"/>
              <a:buNone/>
            </a:pPr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</a:rPr>
              <a:t>亦不能有所</a:t>
            </a:r>
            <a:r>
              <a:rPr lang="zh-CN" altLang="en-US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中伤</a:t>
            </a:r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</a:rPr>
              <a:t>（                                 ）</a:t>
            </a:r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45000"/>
              </a:lnSpc>
              <a:buFont typeface="Arial" panose="020B0604020202020204" pitchFamily="34" charset="0"/>
              <a:buNone/>
            </a:pPr>
            <a:r>
              <a:rPr lang="zh-CN" altLang="en-US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国人</a:t>
            </a:r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</a:rPr>
              <a:t>道之（                                        ）</a:t>
            </a:r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 Box 18"/>
          <p:cNvSpPr txBox="1">
            <a:spLocks noChangeArrowheads="1"/>
          </p:cNvSpPr>
          <p:nvPr/>
        </p:nvSpPr>
        <p:spPr bwMode="auto">
          <a:xfrm>
            <a:off x="2195513" y="2492375"/>
            <a:ext cx="5832475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古义：告知，开导</a:t>
            </a:r>
            <a:r>
              <a:rPr lang="zh-CN" altLang="en-US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今义：知道，懂得</a:t>
            </a:r>
            <a:endParaRPr lang="zh-CN" altLang="en-US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 Box 18"/>
          <p:cNvSpPr txBox="1">
            <a:spLocks noChangeArrowheads="1"/>
          </p:cNvSpPr>
          <p:nvPr/>
        </p:nvSpPr>
        <p:spPr bwMode="auto">
          <a:xfrm>
            <a:off x="2843213" y="3068638"/>
            <a:ext cx="5832475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古义：为什么</a:t>
            </a:r>
            <a:r>
              <a:rPr lang="zh-CN" altLang="en-US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今义：怎么办</a:t>
            </a:r>
            <a:endParaRPr lang="zh-CN" altLang="en-US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Text Box 18"/>
          <p:cNvSpPr txBox="1">
            <a:spLocks noChangeArrowheads="1"/>
          </p:cNvSpPr>
          <p:nvPr/>
        </p:nvSpPr>
        <p:spPr bwMode="auto">
          <a:xfrm>
            <a:off x="2484438" y="3644900"/>
            <a:ext cx="4841875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古义：处</a:t>
            </a:r>
            <a:r>
              <a:rPr lang="zh-CN" altLang="en-US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今义：空虚、虚假等</a:t>
            </a:r>
            <a:endParaRPr lang="zh-CN" altLang="en-US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Text Box 18"/>
          <p:cNvSpPr txBox="1">
            <a:spLocks noChangeArrowheads="1"/>
          </p:cNvSpPr>
          <p:nvPr/>
        </p:nvSpPr>
        <p:spPr bwMode="auto">
          <a:xfrm>
            <a:off x="2916555" y="4149725"/>
            <a:ext cx="5291455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古义：同</a:t>
            </a:r>
            <a:r>
              <a:rPr lang="en-US" altLang="zh-CN" b="1">
                <a:solidFill>
                  <a:srgbClr val="FF0000"/>
                </a:solidFill>
                <a:latin typeface="Arial" panose="020B0604020202020204" pitchFamily="34" charset="0"/>
                <a:sym typeface="微软雅黑" panose="020B0503020204020204" pitchFamily="34" charset="-122"/>
              </a:rPr>
              <a:t>“</a:t>
            </a:r>
            <a:r>
              <a:rPr lang="zh-CN" altLang="en-US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释</a:t>
            </a:r>
            <a:r>
              <a:rPr lang="en-US" altLang="zh-CN" b="1">
                <a:solidFill>
                  <a:srgbClr val="FF0000"/>
                </a:solidFill>
                <a:sym typeface="微软雅黑" panose="020B0503020204020204" pitchFamily="34" charset="-122"/>
              </a:rPr>
              <a:t>”</a:t>
            </a:r>
            <a:r>
              <a:rPr lang="zh-CN" altLang="en-US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，消除</a:t>
            </a:r>
            <a:r>
              <a:rPr lang="zh-CN" altLang="en-US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今义：舍弃</a:t>
            </a:r>
            <a:endParaRPr lang="zh-CN" altLang="en-US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5729" name="Text Box 18"/>
          <p:cNvSpPr txBox="1">
            <a:spLocks noChangeArrowheads="1"/>
          </p:cNvSpPr>
          <p:nvPr/>
        </p:nvSpPr>
        <p:spPr bwMode="auto">
          <a:xfrm>
            <a:off x="3132138" y="4508500"/>
            <a:ext cx="5472112" cy="5667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古义：伤害</a:t>
            </a:r>
            <a:r>
              <a:rPr lang="zh-CN" altLang="en-US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今义：诬陷或恶意造谣</a:t>
            </a:r>
            <a:endParaRPr lang="zh-CN" altLang="en-US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5730" name="Text Box 18"/>
          <p:cNvSpPr txBox="1">
            <a:spLocks noChangeArrowheads="1"/>
          </p:cNvSpPr>
          <p:nvPr/>
        </p:nvSpPr>
        <p:spPr bwMode="auto">
          <a:xfrm>
            <a:off x="2195513" y="5084763"/>
            <a:ext cx="6408737" cy="5667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古义：居住在国都中的人</a:t>
            </a:r>
            <a:r>
              <a:rPr lang="zh-CN" altLang="en-US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今义：本国的人</a:t>
            </a:r>
            <a:endParaRPr lang="zh-CN" altLang="en-US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82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66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664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57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332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57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64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57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572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57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572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57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572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57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572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572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82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66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664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57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332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57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64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57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573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57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573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57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573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57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573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573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ldLvl="0"/>
      <p:bldP spid="18" grpId="0" bldLvl="0"/>
      <p:bldP spid="19" grpId="0" bldLvl="0"/>
      <p:bldP spid="3" grpId="0" bldLvl="0"/>
      <p:bldP spid="115729" grpId="0" bldLvl="0"/>
      <p:bldP spid="115730" grpId="0" bldLvl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3345" name="AutoShape 6"/>
          <p:cNvSpPr>
            <a:spLocks noChangeArrowheads="1"/>
          </p:cNvSpPr>
          <p:nvPr/>
        </p:nvSpPr>
        <p:spPr bwMode="auto">
          <a:xfrm>
            <a:off x="1000125" y="2500313"/>
            <a:ext cx="922338" cy="762000"/>
          </a:xfrm>
          <a:custGeom>
            <a:avLst/>
            <a:gdLst>
              <a:gd name="T0" fmla="*/ 0 w 21600"/>
              <a:gd name="T1" fmla="*/ 0 h 21600"/>
              <a:gd name="T2" fmla="*/ 0 w 21600"/>
              <a:gd name="T3" fmla="*/ 0 h 21600"/>
              <a:gd name="T4" fmla="*/ 0 w 21600"/>
              <a:gd name="T5" fmla="*/ 0 h 21600"/>
              <a:gd name="T6" fmla="*/ 0 w 21600"/>
              <a:gd name="T7" fmla="*/ 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60" y="2187"/>
                </a:moveTo>
                <a:cubicBezTo>
                  <a:pt x="10451" y="1746"/>
                  <a:pt x="9529" y="1018"/>
                  <a:pt x="9015" y="730"/>
                </a:cubicBezTo>
                <a:cubicBezTo>
                  <a:pt x="7865" y="152"/>
                  <a:pt x="6685" y="0"/>
                  <a:pt x="5415" y="0"/>
                </a:cubicBezTo>
                <a:cubicBezTo>
                  <a:pt x="4175" y="152"/>
                  <a:pt x="2995" y="575"/>
                  <a:pt x="1967" y="1305"/>
                </a:cubicBezTo>
                <a:cubicBezTo>
                  <a:pt x="1150" y="2187"/>
                  <a:pt x="575" y="3222"/>
                  <a:pt x="242" y="4220"/>
                </a:cubicBezTo>
                <a:cubicBezTo>
                  <a:pt x="0" y="5410"/>
                  <a:pt x="242" y="6560"/>
                  <a:pt x="575" y="7597"/>
                </a:cubicBezTo>
                <a:lnTo>
                  <a:pt x="10860" y="21600"/>
                </a:lnTo>
                <a:lnTo>
                  <a:pt x="20995" y="7597"/>
                </a:lnTo>
                <a:cubicBezTo>
                  <a:pt x="21480" y="6560"/>
                  <a:pt x="21600" y="5410"/>
                  <a:pt x="21480" y="4220"/>
                </a:cubicBezTo>
                <a:cubicBezTo>
                  <a:pt x="21115" y="3222"/>
                  <a:pt x="20420" y="2187"/>
                  <a:pt x="19632" y="1305"/>
                </a:cubicBezTo>
                <a:cubicBezTo>
                  <a:pt x="18575" y="575"/>
                  <a:pt x="17425" y="152"/>
                  <a:pt x="16275" y="0"/>
                </a:cubicBezTo>
                <a:cubicBezTo>
                  <a:pt x="15005" y="0"/>
                  <a:pt x="13735" y="152"/>
                  <a:pt x="12705" y="730"/>
                </a:cubicBezTo>
                <a:cubicBezTo>
                  <a:pt x="12176" y="1018"/>
                  <a:pt x="11254" y="1746"/>
                  <a:pt x="10860" y="2187"/>
                </a:cubicBezTo>
                <a:close/>
              </a:path>
            </a:pathLst>
          </a:custGeom>
          <a:solidFill>
            <a:schemeClr val="bg1"/>
          </a:soli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中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3346" name="AutoShape 6"/>
          <p:cNvSpPr>
            <a:spLocks noChangeArrowheads="1"/>
          </p:cNvSpPr>
          <p:nvPr/>
        </p:nvSpPr>
        <p:spPr bwMode="auto">
          <a:xfrm>
            <a:off x="979488" y="3886200"/>
            <a:ext cx="920750" cy="762000"/>
          </a:xfrm>
          <a:custGeom>
            <a:avLst/>
            <a:gdLst>
              <a:gd name="T0" fmla="*/ 0 w 21600"/>
              <a:gd name="T1" fmla="*/ 0 h 21600"/>
              <a:gd name="T2" fmla="*/ 0 w 21600"/>
              <a:gd name="T3" fmla="*/ 0 h 21600"/>
              <a:gd name="T4" fmla="*/ 0 w 21600"/>
              <a:gd name="T5" fmla="*/ 0 h 21600"/>
              <a:gd name="T6" fmla="*/ 0 w 21600"/>
              <a:gd name="T7" fmla="*/ 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60" y="2187"/>
                </a:moveTo>
                <a:cubicBezTo>
                  <a:pt x="10451" y="1746"/>
                  <a:pt x="9529" y="1018"/>
                  <a:pt x="9015" y="730"/>
                </a:cubicBezTo>
                <a:cubicBezTo>
                  <a:pt x="7865" y="152"/>
                  <a:pt x="6685" y="0"/>
                  <a:pt x="5415" y="0"/>
                </a:cubicBezTo>
                <a:cubicBezTo>
                  <a:pt x="4175" y="152"/>
                  <a:pt x="2995" y="575"/>
                  <a:pt x="1967" y="1305"/>
                </a:cubicBezTo>
                <a:cubicBezTo>
                  <a:pt x="1150" y="2187"/>
                  <a:pt x="575" y="3222"/>
                  <a:pt x="242" y="4220"/>
                </a:cubicBezTo>
                <a:cubicBezTo>
                  <a:pt x="0" y="5410"/>
                  <a:pt x="242" y="6560"/>
                  <a:pt x="575" y="7597"/>
                </a:cubicBezTo>
                <a:lnTo>
                  <a:pt x="10860" y="21600"/>
                </a:lnTo>
                <a:lnTo>
                  <a:pt x="20995" y="7597"/>
                </a:lnTo>
                <a:cubicBezTo>
                  <a:pt x="21480" y="6560"/>
                  <a:pt x="21600" y="5410"/>
                  <a:pt x="21480" y="4220"/>
                </a:cubicBezTo>
                <a:cubicBezTo>
                  <a:pt x="21115" y="3222"/>
                  <a:pt x="20420" y="2187"/>
                  <a:pt x="19632" y="1305"/>
                </a:cubicBezTo>
                <a:cubicBezTo>
                  <a:pt x="18575" y="575"/>
                  <a:pt x="17425" y="152"/>
                  <a:pt x="16275" y="0"/>
                </a:cubicBezTo>
                <a:cubicBezTo>
                  <a:pt x="15005" y="0"/>
                  <a:pt x="13735" y="152"/>
                  <a:pt x="12705" y="730"/>
                </a:cubicBezTo>
                <a:cubicBezTo>
                  <a:pt x="12176" y="1018"/>
                  <a:pt x="11254" y="1746"/>
                  <a:pt x="10860" y="2187"/>
                </a:cubicBezTo>
                <a:close/>
              </a:path>
            </a:pathLst>
          </a:custGeom>
          <a:solidFill>
            <a:schemeClr val="bg1"/>
          </a:soli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若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AutoShape 13"/>
          <p:cNvSpPr/>
          <p:nvPr/>
        </p:nvSpPr>
        <p:spPr bwMode="auto">
          <a:xfrm>
            <a:off x="1757363" y="2493963"/>
            <a:ext cx="142875" cy="633412"/>
          </a:xfrm>
          <a:prstGeom prst="leftBrace">
            <a:avLst>
              <a:gd name="adj1" fmla="val 90935"/>
              <a:gd name="adj2" fmla="val 50000"/>
            </a:avLst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anchor="ctr"/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 noProof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AutoShape 13"/>
          <p:cNvSpPr/>
          <p:nvPr/>
        </p:nvSpPr>
        <p:spPr bwMode="auto">
          <a:xfrm>
            <a:off x="1714500" y="3805238"/>
            <a:ext cx="136525" cy="776287"/>
          </a:xfrm>
          <a:prstGeom prst="leftBrace">
            <a:avLst>
              <a:gd name="adj1" fmla="val 90935"/>
              <a:gd name="adj2" fmla="val 50000"/>
            </a:avLst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anchor="ctr"/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 noProof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13349" name="组合 2"/>
          <p:cNvGrpSpPr/>
          <p:nvPr/>
        </p:nvGrpSpPr>
        <p:grpSpPr bwMode="auto">
          <a:xfrm>
            <a:off x="395288" y="1490663"/>
            <a:ext cx="1743075" cy="642937"/>
            <a:chOff x="461963" y="598488"/>
            <a:chExt cx="1743075" cy="642302"/>
          </a:xfrm>
        </p:grpSpPr>
        <p:sp>
          <p:nvSpPr>
            <p:cNvPr id="4" name="圆角矩形 3"/>
            <p:cNvSpPr/>
            <p:nvPr/>
          </p:nvSpPr>
          <p:spPr>
            <a:xfrm rot="555800">
              <a:off x="1730375" y="715847"/>
              <a:ext cx="442913" cy="418686"/>
            </a:xfrm>
            <a:prstGeom prst="round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 typeface="Arial" panose="020B0604020202020204" pitchFamily="34" charset="0"/>
                <a:buNone/>
                <a:defRPr/>
              </a:pPr>
              <a:endParaRPr kumimoji="1" lang="zh-CN" altLang="en-US" noProof="1"/>
            </a:p>
          </p:txBody>
        </p:sp>
        <p:sp>
          <p:nvSpPr>
            <p:cNvPr id="5" name="圆角矩形 4"/>
            <p:cNvSpPr/>
            <p:nvPr/>
          </p:nvSpPr>
          <p:spPr>
            <a:xfrm rot="20470821">
              <a:off x="1325563" y="722191"/>
              <a:ext cx="442912" cy="420272"/>
            </a:xfrm>
            <a:prstGeom prst="roundRect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 typeface="Arial" panose="020B0604020202020204" pitchFamily="34" charset="0"/>
                <a:buNone/>
                <a:defRPr/>
              </a:pPr>
              <a:endParaRPr kumimoji="1" lang="zh-CN" altLang="en-US" noProof="1"/>
            </a:p>
          </p:txBody>
        </p:sp>
        <p:sp>
          <p:nvSpPr>
            <p:cNvPr id="2" name="圆角矩形 1"/>
            <p:cNvSpPr/>
            <p:nvPr/>
          </p:nvSpPr>
          <p:spPr>
            <a:xfrm rot="319204">
              <a:off x="906463" y="722191"/>
              <a:ext cx="441325" cy="420272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 typeface="Arial" panose="020B0604020202020204" pitchFamily="34" charset="0"/>
                <a:buNone/>
                <a:defRPr/>
              </a:pPr>
              <a:endParaRPr kumimoji="1" lang="zh-CN" altLang="en-US" noProof="1"/>
            </a:p>
          </p:txBody>
        </p:sp>
        <p:sp>
          <p:nvSpPr>
            <p:cNvPr id="3" name="圆角矩形 2"/>
            <p:cNvSpPr/>
            <p:nvPr/>
          </p:nvSpPr>
          <p:spPr>
            <a:xfrm rot="21148334">
              <a:off x="496888" y="730120"/>
              <a:ext cx="441325" cy="420273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 typeface="Arial" panose="020B0604020202020204" pitchFamily="34" charset="0"/>
                <a:buNone/>
                <a:defRPr/>
              </a:pPr>
              <a:endParaRPr kumimoji="1" lang="zh-CN" altLang="en-US" noProof="1"/>
            </a:p>
          </p:txBody>
        </p:sp>
        <p:sp>
          <p:nvSpPr>
            <p:cNvPr id="313370" name="矩形 1"/>
            <p:cNvSpPr>
              <a:spLocks noChangeArrowheads="1"/>
            </p:cNvSpPr>
            <p:nvPr/>
          </p:nvSpPr>
          <p:spPr bwMode="auto">
            <a:xfrm>
              <a:off x="461963" y="598488"/>
              <a:ext cx="1743075" cy="64230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dist">
                <a:lnSpc>
                  <a:spcPts val="4300"/>
                </a:lnSpc>
                <a:buFont typeface="Arial" panose="020B0604020202020204" pitchFamily="34" charset="0"/>
                <a:buNone/>
              </a:pPr>
              <a:r>
                <a:rPr lang="zh-CN" altLang="en-US" sz="2800" b="1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一词多义</a:t>
              </a:r>
              <a:endParaRPr lang="zh-CN" altLang="en-US" sz="28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13350" name="组合 9"/>
          <p:cNvGrpSpPr/>
          <p:nvPr/>
        </p:nvGrpSpPr>
        <p:grpSpPr bwMode="auto">
          <a:xfrm>
            <a:off x="28575" y="854075"/>
            <a:ext cx="2006600" cy="522288"/>
            <a:chOff x="70" y="-63"/>
            <a:chExt cx="3160" cy="821"/>
          </a:xfrm>
        </p:grpSpPr>
        <p:sp>
          <p:nvSpPr>
            <p:cNvPr id="313363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28" cy="82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0" hangingPunct="0">
                <a:buFont typeface="Arial" panose="020B0604020202020204" pitchFamily="34" charset="0"/>
                <a:buNone/>
              </a:pPr>
              <a:r>
                <a:rPr lang="zh-CN" altLang="en-US" sz="2800">
                  <a:latin typeface="黑体" panose="02010609060101010101" pitchFamily="49" charset="-122"/>
                  <a:ea typeface="黑体" panose="02010609060101010101" pitchFamily="49" charset="-122"/>
                </a:rPr>
                <a:t>合作探究</a:t>
              </a:r>
              <a:endParaRPr lang="zh-CN" altLang="en-US" sz="28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cxnSp>
          <p:nvCxnSpPr>
            <p:cNvPr id="14" name="直线连接符 9"/>
            <p:cNvCxnSpPr/>
            <p:nvPr/>
          </p:nvCxnSpPr>
          <p:spPr>
            <a:xfrm>
              <a:off x="70" y="698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菱形 14"/>
            <p:cNvSpPr/>
            <p:nvPr/>
          </p:nvSpPr>
          <p:spPr>
            <a:xfrm>
              <a:off x="125" y="147"/>
              <a:ext cx="553" cy="551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buFont typeface="Arial" panose="020B0604020202020204" pitchFamily="34" charset="0"/>
                <a:buNone/>
                <a:defRPr/>
              </a:pPr>
              <a:endParaRPr kumimoji="1" lang="zh-CN" altLang="en-US" noProof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13351" name="Text Box 14"/>
          <p:cNvSpPr txBox="1">
            <a:spLocks noChangeArrowheads="1"/>
          </p:cNvSpPr>
          <p:nvPr/>
        </p:nvSpPr>
        <p:spPr bwMode="auto">
          <a:xfrm>
            <a:off x="1928813" y="2286000"/>
            <a:ext cx="6257925" cy="10509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</a:rPr>
              <a:t>终日在天</a:t>
            </a:r>
            <a:r>
              <a:rPr lang="zh-CN" altLang="en-US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中</a:t>
            </a:r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</a:rPr>
              <a:t>行止（         ）</a:t>
            </a:r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</a:rPr>
              <a:t>不能有所</a:t>
            </a:r>
            <a:r>
              <a:rPr lang="zh-CN" altLang="en-US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中</a:t>
            </a:r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</a:rPr>
              <a:t>伤（           ）</a:t>
            </a:r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Text Box 18"/>
          <p:cNvSpPr txBox="1">
            <a:spLocks noChangeArrowheads="1"/>
          </p:cNvSpPr>
          <p:nvPr/>
        </p:nvSpPr>
        <p:spPr bwMode="auto">
          <a:xfrm>
            <a:off x="4429125" y="2357438"/>
            <a:ext cx="2574925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b="1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在</a:t>
            </a:r>
            <a:r>
              <a:rPr lang="en-US" altLang="zh-CN" b="1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b="1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内</a:t>
            </a:r>
            <a:endParaRPr lang="zh-CN" altLang="en-US" b="1">
              <a:solidFill>
                <a:srgbClr val="FF33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3353" name="Text Box 14"/>
          <p:cNvSpPr txBox="1">
            <a:spLocks noChangeArrowheads="1"/>
          </p:cNvSpPr>
          <p:nvPr/>
        </p:nvSpPr>
        <p:spPr bwMode="auto">
          <a:xfrm>
            <a:off x="1900238" y="3600450"/>
            <a:ext cx="6257925" cy="15297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</a:rPr>
              <a:t>求闻之</a:t>
            </a:r>
            <a:r>
              <a:rPr lang="zh-CN" altLang="en-US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若</a:t>
            </a:r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</a:rPr>
              <a:t>此（             ）</a:t>
            </a:r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</a:rPr>
              <a:t>不</a:t>
            </a:r>
            <a:r>
              <a:rPr lang="zh-CN" altLang="en-US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若</a:t>
            </a:r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</a:rPr>
              <a:t>无闻也（             ）</a:t>
            </a:r>
            <a:endParaRPr lang="zh-CN" altLang="en-US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若</a:t>
            </a:r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</a:rPr>
              <a:t>屈伸呼吸（             ）</a:t>
            </a:r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Text Box 18"/>
          <p:cNvSpPr txBox="1">
            <a:spLocks noChangeArrowheads="1"/>
          </p:cNvSpPr>
          <p:nvPr/>
        </p:nvSpPr>
        <p:spPr bwMode="auto">
          <a:xfrm>
            <a:off x="4143375" y="2857500"/>
            <a:ext cx="1776413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b="1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打中，击中</a:t>
            </a:r>
            <a:endParaRPr lang="zh-CN" altLang="en-US" b="1">
              <a:solidFill>
                <a:srgbClr val="FF33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Text Box 18"/>
          <p:cNvSpPr txBox="1">
            <a:spLocks noChangeArrowheads="1"/>
          </p:cNvSpPr>
          <p:nvPr/>
        </p:nvSpPr>
        <p:spPr bwMode="auto">
          <a:xfrm>
            <a:off x="3829050" y="3671888"/>
            <a:ext cx="2284413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b="1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动词，像</a:t>
            </a:r>
            <a:endParaRPr lang="zh-CN" altLang="en-US" b="1">
              <a:solidFill>
                <a:srgbClr val="FF33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Text Box 18"/>
          <p:cNvSpPr txBox="1">
            <a:spLocks noChangeArrowheads="1"/>
          </p:cNvSpPr>
          <p:nvPr/>
        </p:nvSpPr>
        <p:spPr bwMode="auto">
          <a:xfrm>
            <a:off x="4003675" y="4670425"/>
            <a:ext cx="1776413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b="1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代词，你</a:t>
            </a:r>
            <a:endParaRPr lang="zh-CN" altLang="en-US" b="1">
              <a:solidFill>
                <a:srgbClr val="FF33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Text Box 18"/>
          <p:cNvSpPr txBox="1">
            <a:spLocks noChangeArrowheads="1"/>
          </p:cNvSpPr>
          <p:nvPr/>
        </p:nvSpPr>
        <p:spPr bwMode="auto">
          <a:xfrm>
            <a:off x="3886200" y="4187825"/>
            <a:ext cx="2284413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b="1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动词，如</a:t>
            </a:r>
            <a:endParaRPr lang="zh-CN" altLang="en-US" b="1">
              <a:solidFill>
                <a:srgbClr val="FF33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3358" name="Text Box 14"/>
          <p:cNvSpPr txBox="1">
            <a:spLocks noChangeArrowheads="1"/>
          </p:cNvSpPr>
          <p:nvPr/>
        </p:nvSpPr>
        <p:spPr bwMode="auto">
          <a:xfrm>
            <a:off x="1757363" y="5348288"/>
            <a:ext cx="6257925" cy="10509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奈何</a:t>
            </a:r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</a:rPr>
              <a:t>忧崩坠乎（         ）</a:t>
            </a:r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奈</a:t>
            </a:r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</a:rPr>
              <a:t>地坏</a:t>
            </a:r>
            <a:r>
              <a:rPr lang="zh-CN" altLang="en-US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何</a:t>
            </a:r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</a:rPr>
              <a:t>（           ）</a:t>
            </a:r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AutoShape 13"/>
          <p:cNvSpPr/>
          <p:nvPr/>
        </p:nvSpPr>
        <p:spPr bwMode="auto">
          <a:xfrm>
            <a:off x="1631950" y="5557838"/>
            <a:ext cx="142875" cy="633412"/>
          </a:xfrm>
          <a:prstGeom prst="leftBrace">
            <a:avLst>
              <a:gd name="adj1" fmla="val 90935"/>
              <a:gd name="adj2" fmla="val 50000"/>
            </a:avLst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anchor="ctr"/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 noProof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3360" name="AutoShape 6"/>
          <p:cNvSpPr>
            <a:spLocks noChangeArrowheads="1"/>
          </p:cNvSpPr>
          <p:nvPr/>
        </p:nvSpPr>
        <p:spPr bwMode="auto">
          <a:xfrm>
            <a:off x="709613" y="5557838"/>
            <a:ext cx="922337" cy="762000"/>
          </a:xfrm>
          <a:custGeom>
            <a:avLst/>
            <a:gdLst>
              <a:gd name="T0" fmla="*/ 0 w 21600"/>
              <a:gd name="T1" fmla="*/ 0 h 21600"/>
              <a:gd name="T2" fmla="*/ 0 w 21600"/>
              <a:gd name="T3" fmla="*/ 0 h 21600"/>
              <a:gd name="T4" fmla="*/ 0 w 21600"/>
              <a:gd name="T5" fmla="*/ 0 h 21600"/>
              <a:gd name="T6" fmla="*/ 0 w 21600"/>
              <a:gd name="T7" fmla="*/ 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60" y="2187"/>
                </a:moveTo>
                <a:cubicBezTo>
                  <a:pt x="10451" y="1746"/>
                  <a:pt x="9529" y="1018"/>
                  <a:pt x="9015" y="730"/>
                </a:cubicBezTo>
                <a:cubicBezTo>
                  <a:pt x="7865" y="152"/>
                  <a:pt x="6685" y="0"/>
                  <a:pt x="5415" y="0"/>
                </a:cubicBezTo>
                <a:cubicBezTo>
                  <a:pt x="4175" y="152"/>
                  <a:pt x="2995" y="575"/>
                  <a:pt x="1967" y="1305"/>
                </a:cubicBezTo>
                <a:cubicBezTo>
                  <a:pt x="1150" y="2187"/>
                  <a:pt x="575" y="3222"/>
                  <a:pt x="242" y="4220"/>
                </a:cubicBezTo>
                <a:cubicBezTo>
                  <a:pt x="0" y="5410"/>
                  <a:pt x="242" y="6560"/>
                  <a:pt x="575" y="7597"/>
                </a:cubicBezTo>
                <a:lnTo>
                  <a:pt x="10860" y="21600"/>
                </a:lnTo>
                <a:lnTo>
                  <a:pt x="20995" y="7597"/>
                </a:lnTo>
                <a:cubicBezTo>
                  <a:pt x="21480" y="6560"/>
                  <a:pt x="21600" y="5410"/>
                  <a:pt x="21480" y="4220"/>
                </a:cubicBezTo>
                <a:cubicBezTo>
                  <a:pt x="21115" y="3222"/>
                  <a:pt x="20420" y="2187"/>
                  <a:pt x="19632" y="1305"/>
                </a:cubicBezTo>
                <a:cubicBezTo>
                  <a:pt x="18575" y="575"/>
                  <a:pt x="17425" y="152"/>
                  <a:pt x="16275" y="0"/>
                </a:cubicBezTo>
                <a:cubicBezTo>
                  <a:pt x="15005" y="0"/>
                  <a:pt x="13735" y="152"/>
                  <a:pt x="12705" y="730"/>
                </a:cubicBezTo>
                <a:cubicBezTo>
                  <a:pt x="12176" y="1018"/>
                  <a:pt x="11254" y="1746"/>
                  <a:pt x="10860" y="2187"/>
                </a:cubicBezTo>
                <a:close/>
              </a:path>
            </a:pathLst>
          </a:custGeom>
          <a:solidFill>
            <a:schemeClr val="bg1"/>
          </a:soli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奈何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Text Box 18"/>
          <p:cNvSpPr txBox="1">
            <a:spLocks noChangeArrowheads="1"/>
          </p:cNvSpPr>
          <p:nvPr/>
        </p:nvSpPr>
        <p:spPr bwMode="auto">
          <a:xfrm>
            <a:off x="4003675" y="5440363"/>
            <a:ext cx="1198563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b="1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为什么</a:t>
            </a:r>
            <a:endParaRPr lang="zh-CN" altLang="en-US" b="1">
              <a:solidFill>
                <a:srgbClr val="FF33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Text Box 20"/>
          <p:cNvSpPr txBox="1">
            <a:spLocks noChangeArrowheads="1"/>
          </p:cNvSpPr>
          <p:nvPr/>
        </p:nvSpPr>
        <p:spPr bwMode="auto">
          <a:xfrm>
            <a:off x="3505200" y="5938838"/>
            <a:ext cx="1481138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b="1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怎么办</a:t>
            </a:r>
            <a:endParaRPr lang="zh-CN" altLang="en-US" b="1">
              <a:solidFill>
                <a:srgbClr val="FF33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82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66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664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332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64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82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66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664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332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64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bldLvl="0"/>
      <p:bldP spid="30" grpId="0" bldLvl="0"/>
      <p:bldP spid="31" grpId="0" bldLvl="0"/>
      <p:bldP spid="32" grpId="0" bldLvl="0"/>
      <p:bldP spid="6" grpId="0" bldLvl="0"/>
      <p:bldP spid="23" grpId="0" bldLvl="0"/>
      <p:bldP spid="24" grpId="0" bldLvl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4369" name="矩形 1"/>
          <p:cNvSpPr>
            <a:spLocks noChangeArrowheads="1"/>
          </p:cNvSpPr>
          <p:nvPr/>
        </p:nvSpPr>
        <p:spPr bwMode="auto">
          <a:xfrm>
            <a:off x="955675" y="4421188"/>
            <a:ext cx="7231063" cy="1384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身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亡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所寄（             ）</a:t>
            </a:r>
            <a:endParaRPr lang="zh-CN" altLang="en-US" sz="280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其人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舍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然大喜（                    ）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Text Box 18"/>
          <p:cNvSpPr txBox="1">
            <a:spLocks noChangeArrowheads="1"/>
          </p:cNvSpPr>
          <p:nvPr/>
        </p:nvSpPr>
        <p:spPr bwMode="auto">
          <a:xfrm>
            <a:off x="3760788" y="5283200"/>
            <a:ext cx="4267200" cy="522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同</a:t>
            </a:r>
            <a:r>
              <a:rPr lang="en-US" altLang="zh-CN" sz="2800" b="1">
                <a:solidFill>
                  <a:srgbClr val="FF0000"/>
                </a:solidFill>
                <a:latin typeface="Arial" panose="020B0604020202020204" pitchFamily="34" charset="0"/>
                <a:sym typeface="微软雅黑" panose="020B0503020204020204" pitchFamily="34" charset="-122"/>
              </a:rPr>
              <a:t>“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释</a:t>
            </a:r>
            <a:r>
              <a:rPr lang="en-US" altLang="zh-CN" sz="2800" b="1">
                <a:solidFill>
                  <a:srgbClr val="FF0000"/>
                </a:solidFill>
                <a:sym typeface="微软雅黑" panose="020B0503020204020204" pitchFamily="34" charset="-122"/>
              </a:rPr>
              <a:t>”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，解除，消除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14371" name="组合 4"/>
          <p:cNvGrpSpPr/>
          <p:nvPr/>
        </p:nvGrpSpPr>
        <p:grpSpPr bwMode="auto">
          <a:xfrm>
            <a:off x="796925" y="3778250"/>
            <a:ext cx="1389063" cy="642938"/>
            <a:chOff x="461963" y="598488"/>
            <a:chExt cx="1389043" cy="641862"/>
          </a:xfrm>
        </p:grpSpPr>
        <p:sp>
          <p:nvSpPr>
            <p:cNvPr id="7" name="圆角矩形 6"/>
            <p:cNvSpPr/>
            <p:nvPr/>
          </p:nvSpPr>
          <p:spPr>
            <a:xfrm rot="20470821">
              <a:off x="1325551" y="722106"/>
              <a:ext cx="442907" cy="419984"/>
            </a:xfrm>
            <a:prstGeom prst="roundRect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 typeface="Arial" panose="020B0604020202020204" pitchFamily="34" charset="0"/>
                <a:buNone/>
                <a:defRPr/>
              </a:pPr>
              <a:endParaRPr kumimoji="1" lang="zh-CN" altLang="en-US" noProof="1"/>
            </a:p>
          </p:txBody>
        </p:sp>
        <p:sp>
          <p:nvSpPr>
            <p:cNvPr id="8" name="圆角矩形 7"/>
            <p:cNvSpPr/>
            <p:nvPr/>
          </p:nvSpPr>
          <p:spPr>
            <a:xfrm rot="319204">
              <a:off x="906457" y="722106"/>
              <a:ext cx="441319" cy="419984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 typeface="Arial" panose="020B0604020202020204" pitchFamily="34" charset="0"/>
                <a:buNone/>
                <a:defRPr/>
              </a:pPr>
              <a:endParaRPr kumimoji="1" lang="zh-CN" altLang="en-US" noProof="1"/>
            </a:p>
          </p:txBody>
        </p:sp>
        <p:sp>
          <p:nvSpPr>
            <p:cNvPr id="9" name="圆角矩形 8"/>
            <p:cNvSpPr/>
            <p:nvPr/>
          </p:nvSpPr>
          <p:spPr>
            <a:xfrm rot="21148334">
              <a:off x="496887" y="730030"/>
              <a:ext cx="441319" cy="419983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 typeface="Arial" panose="020B0604020202020204" pitchFamily="34" charset="0"/>
                <a:buNone/>
                <a:defRPr/>
              </a:pPr>
              <a:endParaRPr kumimoji="1" lang="zh-CN" altLang="en-US" noProof="1"/>
            </a:p>
          </p:txBody>
        </p:sp>
        <p:sp>
          <p:nvSpPr>
            <p:cNvPr id="314388" name="矩形 1"/>
            <p:cNvSpPr>
              <a:spLocks noChangeArrowheads="1"/>
            </p:cNvSpPr>
            <p:nvPr/>
          </p:nvSpPr>
          <p:spPr bwMode="auto">
            <a:xfrm>
              <a:off x="461963" y="598488"/>
              <a:ext cx="1389043" cy="64186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dist">
                <a:lnSpc>
                  <a:spcPts val="4300"/>
                </a:lnSpc>
                <a:buFont typeface="Arial" panose="020B0604020202020204" pitchFamily="34" charset="0"/>
                <a:buNone/>
              </a:pPr>
              <a:r>
                <a:rPr lang="zh-CN" altLang="en-US" sz="2800" b="1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通假字</a:t>
              </a:r>
              <a:endParaRPr lang="zh-CN" altLang="en-US" sz="28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14372" name="组合 9"/>
          <p:cNvGrpSpPr/>
          <p:nvPr/>
        </p:nvGrpSpPr>
        <p:grpSpPr bwMode="auto">
          <a:xfrm>
            <a:off x="28575" y="854075"/>
            <a:ext cx="2006600" cy="522288"/>
            <a:chOff x="70" y="-63"/>
            <a:chExt cx="3160" cy="821"/>
          </a:xfrm>
        </p:grpSpPr>
        <p:sp>
          <p:nvSpPr>
            <p:cNvPr id="314382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28" cy="82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0" hangingPunct="0">
                <a:buFont typeface="Arial" panose="020B0604020202020204" pitchFamily="34" charset="0"/>
                <a:buNone/>
              </a:pPr>
              <a:r>
                <a:rPr lang="zh-CN" altLang="en-US" sz="2800">
                  <a:latin typeface="黑体" panose="02010609060101010101" pitchFamily="49" charset="-122"/>
                  <a:ea typeface="黑体" panose="02010609060101010101" pitchFamily="49" charset="-122"/>
                </a:rPr>
                <a:t>合作探究</a:t>
              </a:r>
              <a:endParaRPr lang="zh-CN" altLang="en-US" sz="28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cxnSp>
          <p:nvCxnSpPr>
            <p:cNvPr id="13" name="直线连接符 9"/>
            <p:cNvCxnSpPr/>
            <p:nvPr/>
          </p:nvCxnSpPr>
          <p:spPr>
            <a:xfrm>
              <a:off x="70" y="698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菱形 13"/>
            <p:cNvSpPr/>
            <p:nvPr/>
          </p:nvSpPr>
          <p:spPr>
            <a:xfrm>
              <a:off x="125" y="147"/>
              <a:ext cx="553" cy="551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buFont typeface="Arial" panose="020B0604020202020204" pitchFamily="34" charset="0"/>
                <a:buNone/>
                <a:defRPr/>
              </a:pPr>
              <a:endParaRPr kumimoji="1" lang="zh-CN" altLang="en-US" noProof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" name="Text Box 18"/>
          <p:cNvSpPr txBox="1">
            <a:spLocks noChangeArrowheads="1"/>
          </p:cNvSpPr>
          <p:nvPr/>
        </p:nvSpPr>
        <p:spPr bwMode="auto">
          <a:xfrm>
            <a:off x="2914650" y="4592638"/>
            <a:ext cx="4267200" cy="5222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同</a:t>
            </a:r>
            <a:r>
              <a:rPr lang="en-US" altLang="zh-CN" sz="2800" b="1">
                <a:solidFill>
                  <a:srgbClr val="FF0000"/>
                </a:solidFill>
                <a:latin typeface="Arial" panose="020B0604020202020204" pitchFamily="34" charset="0"/>
                <a:sym typeface="微软雅黑" panose="020B0503020204020204" pitchFamily="34" charset="-122"/>
              </a:rPr>
              <a:t>“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无</a:t>
            </a:r>
            <a:r>
              <a:rPr lang="en-US" altLang="zh-CN" sz="2800" b="1">
                <a:solidFill>
                  <a:srgbClr val="FF0000"/>
                </a:solidFill>
                <a:sym typeface="微软雅黑" panose="020B0503020204020204" pitchFamily="34" charset="-122"/>
              </a:rPr>
              <a:t>”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，没有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14374" name="组合 2"/>
          <p:cNvGrpSpPr/>
          <p:nvPr/>
        </p:nvGrpSpPr>
        <p:grpSpPr bwMode="auto">
          <a:xfrm>
            <a:off x="469900" y="1557338"/>
            <a:ext cx="1743075" cy="642937"/>
            <a:chOff x="461328" y="611176"/>
            <a:chExt cx="1743075" cy="642352"/>
          </a:xfrm>
        </p:grpSpPr>
        <p:sp>
          <p:nvSpPr>
            <p:cNvPr id="3" name="圆角矩形 2"/>
            <p:cNvSpPr/>
            <p:nvPr/>
          </p:nvSpPr>
          <p:spPr>
            <a:xfrm rot="555800">
              <a:off x="1729741" y="715856"/>
              <a:ext cx="442912" cy="418719"/>
            </a:xfrm>
            <a:prstGeom prst="round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 typeface="Arial" panose="020B0604020202020204" pitchFamily="34" charset="0"/>
                <a:buNone/>
                <a:defRPr/>
              </a:pPr>
              <a:endParaRPr kumimoji="1" lang="zh-CN" altLang="en-US" noProof="1"/>
            </a:p>
          </p:txBody>
        </p:sp>
        <p:sp>
          <p:nvSpPr>
            <p:cNvPr id="5" name="圆角矩形 4"/>
            <p:cNvSpPr/>
            <p:nvPr/>
          </p:nvSpPr>
          <p:spPr>
            <a:xfrm rot="20470821">
              <a:off x="1324928" y="722200"/>
              <a:ext cx="442913" cy="420304"/>
            </a:xfrm>
            <a:prstGeom prst="roundRect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 typeface="Arial" panose="020B0604020202020204" pitchFamily="34" charset="0"/>
                <a:buNone/>
                <a:defRPr/>
              </a:pPr>
              <a:endParaRPr kumimoji="1" lang="zh-CN" altLang="en-US" noProof="1"/>
            </a:p>
          </p:txBody>
        </p:sp>
        <p:sp>
          <p:nvSpPr>
            <p:cNvPr id="6" name="圆角矩形 5"/>
            <p:cNvSpPr/>
            <p:nvPr/>
          </p:nvSpPr>
          <p:spPr>
            <a:xfrm rot="319204">
              <a:off x="905828" y="722200"/>
              <a:ext cx="441325" cy="420304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 typeface="Arial" panose="020B0604020202020204" pitchFamily="34" charset="0"/>
                <a:buNone/>
                <a:defRPr/>
              </a:pPr>
              <a:endParaRPr kumimoji="1" lang="zh-CN" altLang="en-US" noProof="1"/>
            </a:p>
          </p:txBody>
        </p:sp>
        <p:sp>
          <p:nvSpPr>
            <p:cNvPr id="10" name="圆角矩形 9"/>
            <p:cNvSpPr/>
            <p:nvPr/>
          </p:nvSpPr>
          <p:spPr>
            <a:xfrm rot="21148334">
              <a:off x="496253" y="730130"/>
              <a:ext cx="441325" cy="420305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 typeface="Arial" panose="020B0604020202020204" pitchFamily="34" charset="0"/>
                <a:buNone/>
                <a:defRPr/>
              </a:pPr>
              <a:endParaRPr kumimoji="1" lang="zh-CN" altLang="en-US" noProof="1"/>
            </a:p>
          </p:txBody>
        </p:sp>
        <p:sp>
          <p:nvSpPr>
            <p:cNvPr id="314381" name="矩形 1"/>
            <p:cNvSpPr>
              <a:spLocks noChangeArrowheads="1"/>
            </p:cNvSpPr>
            <p:nvPr/>
          </p:nvSpPr>
          <p:spPr bwMode="auto">
            <a:xfrm>
              <a:off x="461328" y="611176"/>
              <a:ext cx="1743075" cy="64235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dist">
                <a:lnSpc>
                  <a:spcPts val="4300"/>
                </a:lnSpc>
                <a:buFont typeface="Arial" panose="020B0604020202020204" pitchFamily="34" charset="0"/>
                <a:buNone/>
              </a:pPr>
              <a:r>
                <a:rPr lang="zh-CN" altLang="en-US" sz="2800" b="1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特殊句式</a:t>
              </a:r>
              <a:endParaRPr lang="zh-CN" altLang="en-US" sz="28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314375" name="矩形 15"/>
          <p:cNvSpPr>
            <a:spLocks noChangeArrowheads="1"/>
          </p:cNvSpPr>
          <p:nvPr/>
        </p:nvSpPr>
        <p:spPr bwMode="auto">
          <a:xfrm>
            <a:off x="796925" y="2200275"/>
            <a:ext cx="7751763" cy="16414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倒装句：</a:t>
            </a:r>
            <a:endParaRPr lang="en-US" altLang="zh-CN" sz="28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杞国有人忧天地崩坠（            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                    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矩形 16"/>
          <p:cNvSpPr>
            <a:spLocks noChangeArrowheads="1"/>
          </p:cNvSpPr>
          <p:nvPr/>
        </p:nvSpPr>
        <p:spPr bwMode="auto">
          <a:xfrm>
            <a:off x="1228725" y="3282950"/>
            <a:ext cx="7321550" cy="522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定语后置，应为</a:t>
            </a:r>
            <a:r>
              <a:rPr lang="en-US" altLang="zh-CN" sz="2800" b="1">
                <a:solidFill>
                  <a:srgbClr val="FF0000"/>
                </a:solidFill>
                <a:latin typeface="Arial" panose="020B0604020202020204" pitchFamily="34" charset="0"/>
                <a:sym typeface="微软雅黑" panose="020B0503020204020204" pitchFamily="34" charset="-122"/>
              </a:rPr>
              <a:t>“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杞国有忧天地崩坠（之）人</a:t>
            </a:r>
            <a:r>
              <a:rPr lang="en-US" altLang="zh-CN" sz="2800" b="1">
                <a:solidFill>
                  <a:srgbClr val="FF0000"/>
                </a:solidFill>
                <a:sym typeface="微软雅黑" panose="020B0503020204020204" pitchFamily="34" charset="-122"/>
              </a:rPr>
              <a:t>”</a:t>
            </a:r>
            <a:endParaRPr lang="en-US" altLang="zh-CN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82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6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32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64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/>
      <p:bldP spid="2" grpId="0" bldLvl="0"/>
      <p:bldP spid="17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5393" name="组合 9"/>
          <p:cNvGrpSpPr/>
          <p:nvPr/>
        </p:nvGrpSpPr>
        <p:grpSpPr bwMode="auto">
          <a:xfrm>
            <a:off x="28575" y="854075"/>
            <a:ext cx="2006600" cy="522288"/>
            <a:chOff x="70" y="-63"/>
            <a:chExt cx="3161" cy="821"/>
          </a:xfrm>
        </p:grpSpPr>
        <p:sp>
          <p:nvSpPr>
            <p:cNvPr id="315399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29" cy="82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0" hangingPunct="0">
                <a:buFont typeface="Arial" panose="020B0604020202020204" pitchFamily="34" charset="0"/>
                <a:buNone/>
              </a:pPr>
              <a:r>
                <a:rPr lang="zh-CN" altLang="en-US" sz="2800">
                  <a:latin typeface="黑体" panose="02010609060101010101" pitchFamily="49" charset="-122"/>
                  <a:ea typeface="黑体" panose="02010609060101010101" pitchFamily="49" charset="-122"/>
                </a:rPr>
                <a:t>整体感知</a:t>
              </a:r>
              <a:endParaRPr lang="zh-CN" altLang="en-US" sz="28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cxnSp>
          <p:nvCxnSpPr>
            <p:cNvPr id="6" name="直线连接符 9"/>
            <p:cNvCxnSpPr/>
            <p:nvPr/>
          </p:nvCxnSpPr>
          <p:spPr>
            <a:xfrm>
              <a:off x="70" y="698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菱形 6"/>
            <p:cNvSpPr/>
            <p:nvPr/>
          </p:nvSpPr>
          <p:spPr>
            <a:xfrm>
              <a:off x="125" y="147"/>
              <a:ext cx="553" cy="551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buFont typeface="Arial" panose="020B0604020202020204" pitchFamily="34" charset="0"/>
                <a:buNone/>
                <a:defRPr/>
              </a:pPr>
              <a:endParaRPr kumimoji="1" lang="zh-CN" altLang="en-US" noProof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15394" name="文本框 8"/>
          <p:cNvSpPr txBox="1">
            <a:spLocks noChangeArrowheads="1"/>
          </p:cNvSpPr>
          <p:nvPr/>
        </p:nvSpPr>
        <p:spPr bwMode="auto">
          <a:xfrm>
            <a:off x="574675" y="1689100"/>
            <a:ext cx="8212138" cy="522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 b="1">
                <a:latin typeface="宋体" panose="02010600030101010101" pitchFamily="2" charset="-122"/>
                <a:sym typeface="微软雅黑" panose="020B0503020204020204" pitchFamily="34" charset="-122"/>
              </a:rPr>
              <a:t>1.</a:t>
            </a:r>
            <a:r>
              <a:rPr lang="zh-CN" altLang="en-US" sz="2800" b="1">
                <a:latin typeface="宋体" panose="02010600030101010101" pitchFamily="2" charset="-122"/>
                <a:sym typeface="+mn-ea"/>
              </a:rPr>
              <a:t>杞人担忧的内容是什么？</a:t>
            </a:r>
            <a:endParaRPr lang="en-US" altLang="zh-CN" sz="2800" b="1">
              <a:latin typeface="宋体" panose="02010600030101010101" pitchFamily="2" charset="-122"/>
              <a:sym typeface="微软雅黑" panose="020B0503020204020204" pitchFamily="34" charset="-122"/>
            </a:endParaRPr>
          </a:p>
        </p:txBody>
      </p:sp>
      <p:sp>
        <p:nvSpPr>
          <p:cNvPr id="36868" name="Text Box 4"/>
          <p:cNvSpPr txBox="1">
            <a:spLocks noChangeArrowheads="1"/>
          </p:cNvSpPr>
          <p:nvPr/>
        </p:nvSpPr>
        <p:spPr bwMode="auto">
          <a:xfrm>
            <a:off x="1022350" y="2260600"/>
            <a:ext cx="3421063" cy="522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天地崩坠，身亡所寄</a:t>
            </a:r>
            <a:endParaRPr lang="zh-CN" altLang="en-US" sz="28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048250" y="2305050"/>
            <a:ext cx="3028950" cy="477838"/>
          </a:xfrm>
          <a:prstGeom prst="rect">
            <a:avLst/>
          </a:prstGeom>
          <a:solidFill>
            <a:schemeClr val="bg1"/>
          </a:solidFill>
          <a:ln w="28575" cap="rnd" cmpd="thinThick">
            <a:noFill/>
            <a:prstDash val="lgDashDot"/>
          </a:ln>
        </p:spPr>
        <p:txBody>
          <a:bodyPr wrap="none">
            <a:spAutoFit/>
          </a:bodyPr>
          <a:lstStyle/>
          <a:p>
            <a:pPr fontAlgn="auto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accent1">
                  <a:lumMod val="75000"/>
                </a:schemeClr>
              </a:buClr>
              <a:buFont typeface="Wingdings" panose="05000000000000000000" pitchFamily="2" charset="2"/>
              <a:buNone/>
              <a:defRPr/>
            </a:pP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ea"/>
              </a:rPr>
              <a:t>焦虑、害怕的心情</a:t>
            </a: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36872" name="Text Box 8"/>
          <p:cNvSpPr txBox="1">
            <a:spLocks noChangeArrowheads="1"/>
          </p:cNvSpPr>
          <p:nvPr/>
        </p:nvSpPr>
        <p:spPr bwMode="auto">
          <a:xfrm>
            <a:off x="1022350" y="2957513"/>
            <a:ext cx="3835400" cy="5222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800" b="1">
                <a:latin typeface="宋体" panose="02010600030101010101" pitchFamily="2" charset="-122"/>
              </a:rPr>
              <a:t>杞人担忧到什么程度？</a:t>
            </a:r>
            <a:r>
              <a:rPr lang="zh-CN" altLang="en-US" sz="210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zh-CN" altLang="en-US" sz="21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873" name="Text Box 9"/>
          <p:cNvSpPr txBox="1">
            <a:spLocks noChangeArrowheads="1"/>
          </p:cNvSpPr>
          <p:nvPr/>
        </p:nvSpPr>
        <p:spPr bwMode="auto">
          <a:xfrm flipH="1">
            <a:off x="1590675" y="3598863"/>
            <a:ext cx="1357313" cy="5222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800" b="1">
                <a:solidFill>
                  <a:srgbClr val="0000FF"/>
                </a:solidFill>
                <a:latin typeface="宋体" panose="02010600030101010101" pitchFamily="2" charset="-122"/>
              </a:rPr>
              <a:t>废寝食 </a:t>
            </a:r>
            <a:endParaRPr lang="zh-CN" altLang="en-US" sz="2800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8" grpId="0"/>
      <p:bldP spid="2" grpId="0" bldLvl="0" animBg="1"/>
      <p:bldP spid="36872" grpId="0"/>
      <p:bldP spid="3687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9313" name="组合 8"/>
          <p:cNvGrpSpPr/>
          <p:nvPr/>
        </p:nvGrpSpPr>
        <p:grpSpPr bwMode="auto">
          <a:xfrm>
            <a:off x="0" y="889000"/>
            <a:ext cx="2051050" cy="522288"/>
            <a:chOff x="0" y="-63"/>
            <a:chExt cx="3231" cy="820"/>
          </a:xfrm>
        </p:grpSpPr>
        <p:sp>
          <p:nvSpPr>
            <p:cNvPr id="269341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29" cy="82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0" hangingPunct="0">
                <a:buFont typeface="Arial" panose="020B0604020202020204" pitchFamily="34" charset="0"/>
                <a:buNone/>
              </a:pPr>
              <a:r>
                <a:rPr lang="zh-CN" altLang="en-US" sz="2800">
                  <a:latin typeface="黑体" panose="02010609060101010101" pitchFamily="49" charset="-122"/>
                  <a:ea typeface="黑体" panose="02010609060101010101" pitchFamily="49" charset="-122"/>
                </a:rPr>
                <a:t>预习检测</a:t>
              </a:r>
              <a:endParaRPr lang="zh-CN" altLang="en-US" sz="28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cxnSp>
          <p:nvCxnSpPr>
            <p:cNvPr id="9" name="直线连接符 9"/>
            <p:cNvCxnSpPr/>
            <p:nvPr/>
          </p:nvCxnSpPr>
          <p:spPr>
            <a:xfrm>
              <a:off x="0" y="700"/>
              <a:ext cx="323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菱形 9"/>
            <p:cNvSpPr/>
            <p:nvPr/>
          </p:nvSpPr>
          <p:spPr>
            <a:xfrm>
              <a:off x="125" y="149"/>
              <a:ext cx="553" cy="551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buFont typeface="Arial" panose="020B0604020202020204" pitchFamily="34" charset="0"/>
                <a:buNone/>
                <a:defRPr/>
              </a:pPr>
              <a:endParaRPr kumimoji="1" lang="zh-CN" altLang="en-US" noProof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69314" name="矩形 9"/>
          <p:cNvSpPr>
            <a:spLocks noChangeArrowheads="1"/>
          </p:cNvSpPr>
          <p:nvPr/>
        </p:nvSpPr>
        <p:spPr bwMode="auto">
          <a:xfrm>
            <a:off x="692150" y="2476500"/>
            <a:ext cx="1203325" cy="706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4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赫</a:t>
            </a:r>
            <a:r>
              <a:rPr lang="zh-CN" altLang="en-US" sz="4000" b="1"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拉</a:t>
            </a:r>
            <a:endParaRPr lang="zh-CN" altLang="en-US" sz="40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9315" name="矩形 10"/>
          <p:cNvSpPr>
            <a:spLocks noChangeArrowheads="1"/>
          </p:cNvSpPr>
          <p:nvPr/>
        </p:nvSpPr>
        <p:spPr bwMode="auto">
          <a:xfrm>
            <a:off x="2484438" y="2476500"/>
            <a:ext cx="1203325" cy="706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4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庇</a:t>
            </a:r>
            <a:r>
              <a:rPr lang="zh-CN" altLang="en-US" sz="4000" b="1">
                <a:latin typeface="楷体" panose="02010609060101010101" pitchFamily="49" charset="-122"/>
                <a:ea typeface="楷体" panose="02010609060101010101" pitchFamily="49" charset="-122"/>
              </a:rPr>
              <a:t>护</a:t>
            </a:r>
            <a:endParaRPr lang="zh-CN" altLang="en-US" sz="40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9316" name="矩形 11"/>
          <p:cNvSpPr>
            <a:spLocks noChangeArrowheads="1"/>
          </p:cNvSpPr>
          <p:nvPr/>
        </p:nvSpPr>
        <p:spPr bwMode="auto">
          <a:xfrm>
            <a:off x="4192588" y="2484438"/>
            <a:ext cx="1203325" cy="7064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4000" b="1" u="sng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喇</a:t>
            </a:r>
            <a:r>
              <a:rPr lang="zh-CN" altLang="en-US" sz="4000" b="1">
                <a:latin typeface="楷体" panose="02010609060101010101" pitchFamily="49" charset="-122"/>
                <a:ea typeface="楷体" panose="02010609060101010101" pitchFamily="49" charset="-122"/>
              </a:rPr>
              <a:t>叭</a:t>
            </a:r>
            <a:endParaRPr lang="zh-CN" altLang="en-US" sz="4000" b="1" u="sng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9317" name="矩形 12"/>
          <p:cNvSpPr>
            <a:spLocks noChangeArrowheads="1"/>
          </p:cNvSpPr>
          <p:nvPr/>
        </p:nvSpPr>
        <p:spPr bwMode="auto">
          <a:xfrm>
            <a:off x="2530475" y="3648075"/>
            <a:ext cx="1203325" cy="706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4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溉汲</a:t>
            </a:r>
            <a:endParaRPr lang="zh-CN" altLang="en-US" sz="40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9318" name="矩形 14"/>
          <p:cNvSpPr>
            <a:spLocks noChangeArrowheads="1"/>
          </p:cNvSpPr>
          <p:nvPr/>
        </p:nvSpPr>
        <p:spPr bwMode="auto">
          <a:xfrm>
            <a:off x="6954838" y="3700463"/>
            <a:ext cx="735012" cy="6032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257175" indent="-257175" defTabSz="685800">
              <a:lnSpc>
                <a:spcPts val="4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4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耶</a:t>
            </a:r>
            <a:endParaRPr lang="zh-CN" altLang="en-US" sz="40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9319" name="矩形 15"/>
          <p:cNvSpPr>
            <a:spLocks noChangeArrowheads="1"/>
          </p:cNvSpPr>
          <p:nvPr/>
        </p:nvSpPr>
        <p:spPr bwMode="auto">
          <a:xfrm>
            <a:off x="4224338" y="3648075"/>
            <a:ext cx="693737" cy="706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4000" b="1" u="sng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杞</a:t>
            </a:r>
            <a:endParaRPr lang="zh-CN" altLang="en-US" sz="4000" b="1" u="sng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9320" name="矩形 16"/>
          <p:cNvSpPr>
            <a:spLocks noChangeArrowheads="1"/>
          </p:cNvSpPr>
          <p:nvPr/>
        </p:nvSpPr>
        <p:spPr bwMode="auto">
          <a:xfrm>
            <a:off x="690563" y="4748213"/>
            <a:ext cx="1204912" cy="7064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4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中</a:t>
            </a:r>
            <a:r>
              <a:rPr lang="zh-CN" altLang="en-US" sz="4000" b="1">
                <a:latin typeface="楷体" panose="02010609060101010101" pitchFamily="49" charset="-122"/>
                <a:ea typeface="楷体" panose="02010609060101010101" pitchFamily="49" charset="-122"/>
              </a:rPr>
              <a:t>伤</a:t>
            </a:r>
            <a:endParaRPr lang="zh-CN" altLang="en-US" sz="40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9321" name="矩形 17"/>
          <p:cNvSpPr>
            <a:spLocks noChangeArrowheads="1"/>
          </p:cNvSpPr>
          <p:nvPr/>
        </p:nvSpPr>
        <p:spPr bwMode="auto">
          <a:xfrm>
            <a:off x="2379663" y="4746625"/>
            <a:ext cx="2486025" cy="7080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4000" b="1" u="sng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躇</a:t>
            </a:r>
            <a:r>
              <a:rPr lang="zh-CN" altLang="en-US" sz="4000" b="1">
                <a:latin typeface="楷体" panose="02010609060101010101" pitchFamily="49" charset="-122"/>
                <a:ea typeface="楷体" panose="02010609060101010101" pitchFamily="49" charset="-122"/>
              </a:rPr>
              <a:t>步</a:t>
            </a:r>
            <a:r>
              <a:rPr lang="zh-CN" altLang="en-US" sz="4000" b="1" u="sng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跐</a:t>
            </a:r>
            <a:r>
              <a:rPr lang="zh-CN" altLang="en-US" sz="4000" b="1">
                <a:latin typeface="楷体" panose="02010609060101010101" pitchFamily="49" charset="-122"/>
                <a:ea typeface="楷体" panose="02010609060101010101" pitchFamily="49" charset="-122"/>
              </a:rPr>
              <a:t>蹈</a:t>
            </a:r>
            <a:endParaRPr lang="zh-CN" altLang="en-US" sz="4000" b="1" u="sng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9322" name="矩形 19"/>
          <p:cNvSpPr>
            <a:spLocks noChangeArrowheads="1"/>
          </p:cNvSpPr>
          <p:nvPr/>
        </p:nvSpPr>
        <p:spPr bwMode="auto">
          <a:xfrm>
            <a:off x="5026025" y="4748213"/>
            <a:ext cx="1204913" cy="7064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4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舍</a:t>
            </a:r>
            <a:r>
              <a:rPr lang="zh-CN" altLang="en-US" sz="4000" b="1">
                <a:latin typeface="楷体" panose="02010609060101010101" pitchFamily="49" charset="-122"/>
                <a:ea typeface="楷体" panose="02010609060101010101" pitchFamily="49" charset="-122"/>
              </a:rPr>
              <a:t>然</a:t>
            </a:r>
            <a:endParaRPr lang="zh-CN" altLang="en-US" sz="40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9323" name="矩形 26"/>
          <p:cNvSpPr>
            <a:spLocks noChangeArrowheads="1"/>
          </p:cNvSpPr>
          <p:nvPr/>
        </p:nvSpPr>
        <p:spPr bwMode="auto">
          <a:xfrm>
            <a:off x="3190875" y="4799013"/>
            <a:ext cx="309563" cy="7064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endParaRPr lang="zh-CN" altLang="en-US" sz="4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9324" name="矩形 27"/>
          <p:cNvSpPr>
            <a:spLocks noChangeArrowheads="1"/>
          </p:cNvSpPr>
          <p:nvPr/>
        </p:nvSpPr>
        <p:spPr bwMode="auto">
          <a:xfrm>
            <a:off x="4716463" y="2476500"/>
            <a:ext cx="309562" cy="706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endParaRPr lang="zh-CN" altLang="en-US" sz="4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503" name="矩形 36"/>
          <p:cNvSpPr>
            <a:spLocks noChangeArrowheads="1"/>
          </p:cNvSpPr>
          <p:nvPr/>
        </p:nvSpPr>
        <p:spPr bwMode="auto">
          <a:xfrm>
            <a:off x="755650" y="2116138"/>
            <a:ext cx="542925" cy="5222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 b="1">
                <a:latin typeface="宋体" panose="02010600030101010101" pitchFamily="2" charset="-122"/>
              </a:rPr>
              <a:t>hè</a:t>
            </a:r>
            <a:endParaRPr lang="en-US" altLang="zh-CN" sz="2800" b="1">
              <a:latin typeface="宋体" panose="02010600030101010101" pitchFamily="2" charset="-122"/>
            </a:endParaRPr>
          </a:p>
        </p:txBody>
      </p:sp>
      <p:sp>
        <p:nvSpPr>
          <p:cNvPr id="20504" name="矩形 37"/>
          <p:cNvSpPr>
            <a:spLocks noChangeArrowheads="1"/>
          </p:cNvSpPr>
          <p:nvPr/>
        </p:nvSpPr>
        <p:spPr bwMode="auto">
          <a:xfrm>
            <a:off x="2647950" y="2112963"/>
            <a:ext cx="542925" cy="5222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 b="1">
                <a:latin typeface="宋体" panose="02010600030101010101" pitchFamily="2" charset="-122"/>
              </a:rPr>
              <a:t>bì</a:t>
            </a:r>
            <a:endParaRPr lang="en-US" altLang="zh-CN" sz="2800" b="1">
              <a:latin typeface="宋体" panose="02010600030101010101" pitchFamily="2" charset="-122"/>
            </a:endParaRPr>
          </a:p>
        </p:txBody>
      </p:sp>
      <p:sp>
        <p:nvSpPr>
          <p:cNvPr id="20505" name="矩形 38"/>
          <p:cNvSpPr>
            <a:spLocks noChangeArrowheads="1"/>
          </p:cNvSpPr>
          <p:nvPr/>
        </p:nvSpPr>
        <p:spPr bwMode="auto">
          <a:xfrm>
            <a:off x="4322763" y="2116138"/>
            <a:ext cx="542925" cy="5222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 b="1">
                <a:latin typeface="宋体" panose="02010600030101010101" pitchFamily="2" charset="-122"/>
              </a:rPr>
              <a:t>lǎ</a:t>
            </a:r>
            <a:endParaRPr lang="en-US" altLang="zh-CN" sz="2800" b="1">
              <a:latin typeface="宋体" panose="02010600030101010101" pitchFamily="2" charset="-122"/>
            </a:endParaRPr>
          </a:p>
        </p:txBody>
      </p:sp>
      <p:sp>
        <p:nvSpPr>
          <p:cNvPr id="20506" name="矩形 39"/>
          <p:cNvSpPr>
            <a:spLocks noChangeArrowheads="1"/>
          </p:cNvSpPr>
          <p:nvPr/>
        </p:nvSpPr>
        <p:spPr bwMode="auto">
          <a:xfrm>
            <a:off x="2484438" y="3232150"/>
            <a:ext cx="1279525" cy="522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>
                <a:latin typeface="Arial" panose="020B0604020202020204" pitchFamily="34" charset="0"/>
                <a:ea typeface="SimSun-ExtB" panose="02010609060101010101" pitchFamily="49" charset="-122"/>
              </a:rPr>
              <a:t>g</a:t>
            </a:r>
            <a:r>
              <a:rPr lang="en-US" altLang="zh-CN" sz="2800" b="1">
                <a:latin typeface="宋体" panose="02010600030101010101" pitchFamily="2" charset="-122"/>
              </a:rPr>
              <a:t>ài jí</a:t>
            </a:r>
            <a:endParaRPr lang="en-US" altLang="zh-CN" sz="2800" b="1">
              <a:latin typeface="宋体" panose="02010600030101010101" pitchFamily="2" charset="-122"/>
            </a:endParaRPr>
          </a:p>
        </p:txBody>
      </p:sp>
      <p:sp>
        <p:nvSpPr>
          <p:cNvPr id="20508" name="矩形 41"/>
          <p:cNvSpPr>
            <a:spLocks noChangeArrowheads="1"/>
          </p:cNvSpPr>
          <p:nvPr/>
        </p:nvSpPr>
        <p:spPr bwMode="auto">
          <a:xfrm>
            <a:off x="6954838" y="3232150"/>
            <a:ext cx="542925" cy="522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 b="1">
                <a:latin typeface="宋体" panose="02010600030101010101" pitchFamily="2" charset="-122"/>
              </a:rPr>
              <a:t>yé</a:t>
            </a:r>
            <a:endParaRPr lang="en-US" altLang="zh-CN" sz="2800" b="1">
              <a:latin typeface="宋体" panose="02010600030101010101" pitchFamily="2" charset="-122"/>
            </a:endParaRPr>
          </a:p>
        </p:txBody>
      </p:sp>
      <p:sp>
        <p:nvSpPr>
          <p:cNvPr id="20509" name="矩形 42"/>
          <p:cNvSpPr>
            <a:spLocks noChangeArrowheads="1"/>
          </p:cNvSpPr>
          <p:nvPr/>
        </p:nvSpPr>
        <p:spPr bwMode="auto">
          <a:xfrm>
            <a:off x="4322763" y="3232150"/>
            <a:ext cx="542925" cy="522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 b="1">
                <a:latin typeface="宋体" panose="02010600030101010101" pitchFamily="2" charset="-122"/>
              </a:rPr>
              <a:t>qǐ</a:t>
            </a:r>
            <a:endParaRPr lang="en-US" altLang="zh-CN" sz="2800" b="1">
              <a:latin typeface="宋体" panose="02010600030101010101" pitchFamily="2" charset="-122"/>
            </a:endParaRPr>
          </a:p>
        </p:txBody>
      </p:sp>
      <p:sp>
        <p:nvSpPr>
          <p:cNvPr id="20510" name="矩形 43"/>
          <p:cNvSpPr>
            <a:spLocks noChangeArrowheads="1"/>
          </p:cNvSpPr>
          <p:nvPr/>
        </p:nvSpPr>
        <p:spPr bwMode="auto">
          <a:xfrm>
            <a:off x="692150" y="4354513"/>
            <a:ext cx="1081088" cy="5222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 b="1">
                <a:latin typeface="宋体" panose="02010600030101010101" pitchFamily="2" charset="-122"/>
              </a:rPr>
              <a:t>zhònɡ</a:t>
            </a:r>
            <a:endParaRPr lang="en-US" altLang="zh-CN" sz="2800" b="1">
              <a:latin typeface="宋体" panose="02010600030101010101" pitchFamily="2" charset="-122"/>
            </a:endParaRPr>
          </a:p>
        </p:txBody>
      </p:sp>
      <p:sp>
        <p:nvSpPr>
          <p:cNvPr id="20511" name="矩形 44"/>
          <p:cNvSpPr>
            <a:spLocks noChangeArrowheads="1"/>
          </p:cNvSpPr>
          <p:nvPr/>
        </p:nvSpPr>
        <p:spPr bwMode="auto">
          <a:xfrm>
            <a:off x="2487613" y="4354513"/>
            <a:ext cx="1736725" cy="5222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 b="1">
                <a:latin typeface="宋体" panose="02010600030101010101" pitchFamily="2" charset="-122"/>
              </a:rPr>
              <a:t>chú   cǐ</a:t>
            </a:r>
            <a:r>
              <a:rPr lang="en-US" altLang="zh-CN" sz="2800">
                <a:latin typeface="汉语拼音"/>
                <a:ea typeface="微软雅黑" panose="020B0503020204020204" pitchFamily="34" charset="-122"/>
              </a:rPr>
              <a:t> </a:t>
            </a:r>
            <a:endParaRPr lang="zh-CN" altLang="en-US" sz="2800">
              <a:latin typeface="汉语拼音"/>
            </a:endParaRPr>
          </a:p>
        </p:txBody>
      </p:sp>
      <p:sp>
        <p:nvSpPr>
          <p:cNvPr id="20513" name="矩形 46"/>
          <p:cNvSpPr>
            <a:spLocks noChangeArrowheads="1"/>
          </p:cNvSpPr>
          <p:nvPr/>
        </p:nvSpPr>
        <p:spPr bwMode="auto">
          <a:xfrm>
            <a:off x="5026025" y="4356100"/>
            <a:ext cx="722313" cy="522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 b="1">
                <a:latin typeface="宋体" panose="02010600030101010101" pitchFamily="2" charset="-122"/>
              </a:rPr>
              <a:t>shì</a:t>
            </a:r>
            <a:endParaRPr lang="en-US" altLang="zh-CN" sz="2800" b="1">
              <a:latin typeface="宋体" panose="02010600030101010101" pitchFamily="2" charset="-122"/>
            </a:endParaRPr>
          </a:p>
        </p:txBody>
      </p:sp>
      <p:sp>
        <p:nvSpPr>
          <p:cNvPr id="269334" name="Rectangle 2"/>
          <p:cNvSpPr>
            <a:spLocks noGrp="1"/>
          </p:cNvSpPr>
          <p:nvPr/>
        </p:nvSpPr>
        <p:spPr bwMode="auto">
          <a:xfrm>
            <a:off x="1027113" y="1358900"/>
            <a:ext cx="2941637" cy="7524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en-US" sz="3200" b="1" noProof="1">
                <a:latin typeface="宋体" panose="02010600030101010101" pitchFamily="2" charset="-122"/>
                <a:ea typeface="微软雅黑" panose="020B0503020204020204" pitchFamily="34" charset="-122"/>
              </a:rPr>
              <a:t>字音字形识记</a:t>
            </a:r>
            <a:endParaRPr lang="zh-CN" altLang="en-US" sz="3200" b="1" noProof="1">
              <a:latin typeface="宋体" panose="02010600030101010101" pitchFamily="2" charset="-122"/>
              <a:ea typeface="微软雅黑" panose="020B0503020204020204" pitchFamily="34" charset="-122"/>
            </a:endParaRPr>
          </a:p>
        </p:txBody>
      </p:sp>
      <p:sp>
        <p:nvSpPr>
          <p:cNvPr id="269335" name="文本框 1"/>
          <p:cNvSpPr txBox="1">
            <a:spLocks noChangeArrowheads="1"/>
          </p:cNvSpPr>
          <p:nvPr/>
        </p:nvSpPr>
        <p:spPr bwMode="auto">
          <a:xfrm>
            <a:off x="6034088" y="2525713"/>
            <a:ext cx="1296987" cy="7064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4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粘</a:t>
            </a:r>
            <a:r>
              <a:rPr lang="zh-CN" altLang="en-US" sz="4000" b="1">
                <a:latin typeface="楷体" panose="02010609060101010101" pitchFamily="49" charset="-122"/>
                <a:ea typeface="楷体" panose="02010609060101010101" pitchFamily="49" charset="-122"/>
              </a:rPr>
              <a:t>住</a:t>
            </a:r>
            <a:endParaRPr lang="zh-CN" altLang="en-US" sz="4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矩形 43"/>
          <p:cNvSpPr>
            <a:spLocks noChangeArrowheads="1"/>
          </p:cNvSpPr>
          <p:nvPr/>
        </p:nvSpPr>
        <p:spPr bwMode="auto">
          <a:xfrm>
            <a:off x="6048375" y="2111375"/>
            <a:ext cx="901700" cy="522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 b="1">
                <a:latin typeface="宋体" panose="02010600030101010101" pitchFamily="2" charset="-122"/>
              </a:rPr>
              <a:t>zhān</a:t>
            </a:r>
            <a:endParaRPr lang="en-US" altLang="zh-CN" sz="2800" b="1">
              <a:latin typeface="宋体" panose="02010600030101010101" pitchFamily="2" charset="-122"/>
            </a:endParaRPr>
          </a:p>
        </p:txBody>
      </p:sp>
      <p:sp>
        <p:nvSpPr>
          <p:cNvPr id="269337" name="文本框 1"/>
          <p:cNvSpPr txBox="1">
            <a:spLocks noChangeArrowheads="1"/>
          </p:cNvSpPr>
          <p:nvPr/>
        </p:nvSpPr>
        <p:spPr bwMode="auto">
          <a:xfrm>
            <a:off x="650875" y="3570288"/>
            <a:ext cx="1285875" cy="7064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4000" b="1">
                <a:latin typeface="楷体" panose="02010609060101010101" pitchFamily="49" charset="-122"/>
                <a:ea typeface="楷体" panose="02010609060101010101" pitchFamily="49" charset="-122"/>
              </a:rPr>
              <a:t>较</a:t>
            </a:r>
            <a:r>
              <a:rPr lang="zh-CN" altLang="en-US" sz="4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量</a:t>
            </a:r>
            <a:endParaRPr lang="zh-CN" altLang="en-US" sz="40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39"/>
          <p:cNvSpPr>
            <a:spLocks noChangeArrowheads="1"/>
          </p:cNvSpPr>
          <p:nvPr/>
        </p:nvSpPr>
        <p:spPr bwMode="auto">
          <a:xfrm>
            <a:off x="650875" y="3168650"/>
            <a:ext cx="1100138" cy="5207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 b="1" noProof="1">
                <a:latin typeface="宋体" panose="02010600030101010101" pitchFamily="2" charset="-122"/>
              </a:rPr>
              <a:t>liàn</a:t>
            </a:r>
            <a:r>
              <a:rPr lang="en-US" altLang="zh-CN" sz="2800" noProof="1">
                <a:latin typeface="Arial" panose="020B0604020202020204" pitchFamily="34" charset="0"/>
                <a:ea typeface="SimSun-ExtB" panose="02010609060101010101" pitchFamily="49" charset="-122"/>
                <a:cs typeface="Arial Narrow" panose="020B0606020202030204" pitchFamily="34" charset="0"/>
              </a:rPr>
              <a:t>g</a:t>
            </a:r>
            <a:endParaRPr lang="en-US" altLang="zh-CN" sz="2800" noProof="1">
              <a:latin typeface="Arial" panose="020B0604020202020204" pitchFamily="34" charset="0"/>
              <a:ea typeface="SimSun-ExtB" panose="02010609060101010101" pitchFamily="49" charset="-122"/>
              <a:cs typeface="Arial Narrow" panose="020B0606020202030204" pitchFamily="34" charset="0"/>
            </a:endParaRPr>
          </a:p>
        </p:txBody>
      </p:sp>
      <p:sp>
        <p:nvSpPr>
          <p:cNvPr id="269339" name="矩形 51"/>
          <p:cNvSpPr>
            <a:spLocks noChangeArrowheads="1"/>
          </p:cNvSpPr>
          <p:nvPr/>
        </p:nvSpPr>
        <p:spPr bwMode="auto">
          <a:xfrm>
            <a:off x="5281613" y="3646488"/>
            <a:ext cx="1203325" cy="7080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4000" b="1">
                <a:latin typeface="楷体" panose="02010609060101010101" pitchFamily="49" charset="-122"/>
                <a:ea typeface="楷体" panose="02010609060101010101" pitchFamily="49" charset="-122"/>
              </a:rPr>
              <a:t>星</a:t>
            </a:r>
            <a:r>
              <a:rPr lang="zh-CN" altLang="en-US" sz="4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宿</a:t>
            </a:r>
            <a:endParaRPr lang="zh-CN" altLang="en-US" sz="40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5" name="矩形 41"/>
          <p:cNvSpPr>
            <a:spLocks noChangeArrowheads="1"/>
          </p:cNvSpPr>
          <p:nvPr/>
        </p:nvSpPr>
        <p:spPr bwMode="auto">
          <a:xfrm>
            <a:off x="5748338" y="3232150"/>
            <a:ext cx="722312" cy="522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 b="1">
                <a:latin typeface="宋体" panose="02010600030101010101" pitchFamily="2" charset="-122"/>
              </a:rPr>
              <a:t>xiù</a:t>
            </a:r>
            <a:endParaRPr lang="en-US" altLang="zh-CN" sz="2800" b="1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5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5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5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5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5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5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05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05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05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05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05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05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05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05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05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05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05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05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4" grpId="0"/>
      <p:bldP spid="20505" grpId="0"/>
      <p:bldP spid="20506" grpId="0"/>
      <p:bldP spid="20509" grpId="0"/>
      <p:bldP spid="20510" grpId="0"/>
      <p:bldP spid="20511" grpId="0"/>
      <p:bldP spid="20513" grpId="0"/>
      <p:bldP spid="2" grpId="0"/>
      <p:bldP spid="3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6417" name="组合 9"/>
          <p:cNvGrpSpPr/>
          <p:nvPr/>
        </p:nvGrpSpPr>
        <p:grpSpPr bwMode="auto">
          <a:xfrm>
            <a:off x="28575" y="866775"/>
            <a:ext cx="2006600" cy="522288"/>
            <a:chOff x="70" y="-63"/>
            <a:chExt cx="3161" cy="821"/>
          </a:xfrm>
        </p:grpSpPr>
        <p:sp>
          <p:nvSpPr>
            <p:cNvPr id="316421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29" cy="82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0" hangingPunct="0">
                <a:buFont typeface="Arial" panose="020B0604020202020204" pitchFamily="34" charset="0"/>
                <a:buNone/>
              </a:pPr>
              <a:r>
                <a:rPr lang="zh-CN" altLang="en-US" sz="2800">
                  <a:latin typeface="黑体" panose="02010609060101010101" pitchFamily="49" charset="-122"/>
                  <a:ea typeface="黑体" panose="02010609060101010101" pitchFamily="49" charset="-122"/>
                </a:rPr>
                <a:t>整体感知</a:t>
              </a:r>
              <a:endParaRPr lang="zh-CN" altLang="en-US" sz="28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cxnSp>
          <p:nvCxnSpPr>
            <p:cNvPr id="5" name="直线连接符 9"/>
            <p:cNvCxnSpPr/>
            <p:nvPr/>
          </p:nvCxnSpPr>
          <p:spPr>
            <a:xfrm>
              <a:off x="70" y="698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菱形 5"/>
            <p:cNvSpPr/>
            <p:nvPr/>
          </p:nvSpPr>
          <p:spPr>
            <a:xfrm>
              <a:off x="125" y="147"/>
              <a:ext cx="553" cy="551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buFont typeface="Arial" panose="020B0604020202020204" pitchFamily="34" charset="0"/>
                <a:buNone/>
                <a:defRPr/>
              </a:pPr>
              <a:endParaRPr kumimoji="1" lang="zh-CN" altLang="en-US" noProof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16418" name="文本框 8"/>
          <p:cNvSpPr txBox="1">
            <a:spLocks noChangeArrowheads="1"/>
          </p:cNvSpPr>
          <p:nvPr/>
        </p:nvSpPr>
        <p:spPr bwMode="auto">
          <a:xfrm>
            <a:off x="536575" y="1557338"/>
            <a:ext cx="8212138" cy="9525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 b="1">
                <a:latin typeface="宋体" panose="02010600030101010101" pitchFamily="2" charset="-122"/>
                <a:sym typeface="微软雅黑" panose="020B0503020204020204" pitchFamily="34" charset="-122"/>
              </a:rPr>
              <a:t>2.</a:t>
            </a:r>
            <a:r>
              <a:rPr lang="en-US" altLang="zh-CN" sz="2800" b="1">
                <a:latin typeface="Arial" panose="020B0604020202020204" pitchFamily="34" charset="0"/>
                <a:sym typeface="微软雅黑" panose="020B0503020204020204" pitchFamily="34" charset="-122"/>
              </a:rPr>
              <a:t>“</a:t>
            </a:r>
            <a:r>
              <a:rPr lang="zh-CN" altLang="zh-CN" sz="2800" b="1">
                <a:latin typeface="宋体" panose="02010600030101010101" pitchFamily="2" charset="-122"/>
                <a:sym typeface="微软雅黑" panose="020B0503020204020204" pitchFamily="34" charset="-122"/>
              </a:rPr>
              <a:t>晓之者</a:t>
            </a:r>
            <a:r>
              <a:rPr lang="en-US" altLang="zh-CN" sz="2800" b="1">
                <a:latin typeface="Arial" panose="020B0604020202020204" pitchFamily="34" charset="0"/>
                <a:sym typeface="微软雅黑" panose="020B0503020204020204" pitchFamily="34" charset="-122"/>
              </a:rPr>
              <a:t>”</a:t>
            </a:r>
            <a:r>
              <a:rPr lang="zh-CN" altLang="zh-CN" sz="2800" b="1">
                <a:latin typeface="宋体" panose="02010600030101010101" pitchFamily="2" charset="-122"/>
                <a:sym typeface="微软雅黑" panose="020B0503020204020204" pitchFamily="34" charset="-122"/>
              </a:rPr>
              <a:t>用了哪些话消除杞人的忧虑？</a:t>
            </a:r>
            <a:r>
              <a:rPr lang="zh-CN" altLang="en-US" sz="2800" b="1">
                <a:latin typeface="宋体" panose="02010600030101010101" pitchFamily="2" charset="-122"/>
                <a:sym typeface="+mn-ea"/>
              </a:rPr>
              <a:t>他的答案科学吗？</a:t>
            </a:r>
            <a:r>
              <a:rPr lang="zh-CN" altLang="zh-CN" sz="2800" b="1">
                <a:latin typeface="宋体" panose="02010600030101010101" pitchFamily="2" charset="-122"/>
                <a:sym typeface="微软雅黑" panose="020B0503020204020204" pitchFamily="34" charset="-122"/>
              </a:rPr>
              <a:t>你怎么评价？</a:t>
            </a:r>
            <a:endParaRPr lang="en-US" altLang="zh-CN" sz="2800" b="1">
              <a:latin typeface="宋体" panose="02010600030101010101" pitchFamily="2" charset="-122"/>
              <a:sym typeface="微软雅黑" panose="020B0503020204020204" pitchFamily="34" charset="-122"/>
            </a:endParaRPr>
          </a:p>
        </p:txBody>
      </p:sp>
      <p:sp>
        <p:nvSpPr>
          <p:cNvPr id="47107" name="Text Box 3"/>
          <p:cNvSpPr txBox="1">
            <a:spLocks noChangeArrowheads="1"/>
          </p:cNvSpPr>
          <p:nvPr/>
        </p:nvSpPr>
        <p:spPr bwMode="auto">
          <a:xfrm>
            <a:off x="415925" y="2608263"/>
            <a:ext cx="8118475" cy="16414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indent="457200" eaLnBrk="0" hangingPunct="0">
              <a:lnSpc>
                <a:spcPct val="120000"/>
              </a:lnSpc>
            </a:pPr>
            <a:r>
              <a:rPr lang="zh-CN" altLang="en-US" sz="28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2800" b="1">
                <a:solidFill>
                  <a:srgbClr val="0000FF"/>
                </a:solidFill>
                <a:latin typeface="宋体" panose="02010600030101010101" pitchFamily="2" charset="-122"/>
              </a:rPr>
              <a:t>他的解释并不科学</a:t>
            </a:r>
            <a:r>
              <a:rPr lang="zh-CN" altLang="zh-CN" sz="2800" b="1">
                <a:solidFill>
                  <a:srgbClr val="0000FF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0000FF"/>
                </a:solidFill>
                <a:latin typeface="宋体" panose="02010600030101010101" pitchFamily="2" charset="-122"/>
              </a:rPr>
              <a:t>只能代表当时的认知水平</a:t>
            </a:r>
            <a:r>
              <a:rPr lang="zh-CN" altLang="zh-CN" sz="2800" b="1">
                <a:solidFill>
                  <a:srgbClr val="0000FF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0000FF"/>
                </a:solidFill>
                <a:latin typeface="宋体" panose="02010600030101010101" pitchFamily="2" charset="-122"/>
              </a:rPr>
              <a:t>但他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</a:rPr>
              <a:t>关心他人</a:t>
            </a:r>
            <a:r>
              <a:rPr lang="zh-CN" altLang="zh-CN" sz="2800" b="1">
                <a:solidFill>
                  <a:srgbClr val="0000FF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</a:rPr>
              <a:t>积极地开导他人</a:t>
            </a:r>
            <a:r>
              <a:rPr lang="zh-CN" altLang="zh-CN" sz="2800" b="1">
                <a:solidFill>
                  <a:srgbClr val="0000FF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0000FF"/>
                </a:solidFill>
                <a:latin typeface="宋体" panose="02010600030101010101" pitchFamily="2" charset="-122"/>
              </a:rPr>
              <a:t>这种态度是值得我们学习的。</a:t>
            </a:r>
            <a:endParaRPr lang="zh-CN" altLang="en-US" sz="2800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47109" name="Text Box 5"/>
          <p:cNvSpPr txBox="1">
            <a:spLocks noChangeArrowheads="1"/>
          </p:cNvSpPr>
          <p:nvPr/>
        </p:nvSpPr>
        <p:spPr bwMode="auto">
          <a:xfrm>
            <a:off x="976313" y="4335463"/>
            <a:ext cx="5502275" cy="5222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100"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zh-CN" altLang="en-US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用淡然、从容、平静的语气来读 </a:t>
            </a:r>
            <a:endParaRPr lang="zh-CN" altLang="en-US" sz="28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07" grpId="0"/>
      <p:bldP spid="47109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1" name="Text Box 3"/>
          <p:cNvSpPr txBox="1">
            <a:spLocks noChangeArrowheads="1"/>
          </p:cNvSpPr>
          <p:nvPr/>
        </p:nvSpPr>
        <p:spPr bwMode="auto">
          <a:xfrm>
            <a:off x="570230" y="2114550"/>
            <a:ext cx="7792720" cy="203009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indent="457200" eaLnBrk="0" hangingPunct="0">
              <a:lnSpc>
                <a:spcPct val="150000"/>
              </a:lnSpc>
            </a:pP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zh-CN" altLang="en-US" sz="2800" b="1">
                <a:solidFill>
                  <a:srgbClr val="0000FF"/>
                </a:solidFill>
                <a:latin typeface="宋体" panose="02010600030101010101" pitchFamily="2" charset="-122"/>
              </a:rPr>
              <a:t>他知识丰富</a:t>
            </a:r>
            <a:r>
              <a:rPr lang="zh-CN" altLang="zh-CN" sz="2800" b="1">
                <a:solidFill>
                  <a:srgbClr val="0000FF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0000FF"/>
                </a:solidFill>
                <a:latin typeface="宋体" panose="02010600030101010101" pitchFamily="2" charset="-122"/>
              </a:rPr>
              <a:t>善于观察</a:t>
            </a:r>
            <a:r>
              <a:rPr lang="zh-CN" altLang="zh-CN" sz="2800" b="1">
                <a:solidFill>
                  <a:srgbClr val="0000FF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0000FF"/>
                </a:solidFill>
                <a:latin typeface="宋体" panose="02010600030101010101" pitchFamily="2" charset="-122"/>
              </a:rPr>
              <a:t>善于思考</a:t>
            </a:r>
            <a:r>
              <a:rPr lang="zh-CN" altLang="zh-CN" sz="2800" b="1">
                <a:solidFill>
                  <a:srgbClr val="0000FF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0000FF"/>
                </a:solidFill>
                <a:latin typeface="宋体" panose="02010600030101010101" pitchFamily="2" charset="-122"/>
              </a:rPr>
              <a:t>看事物比较透彻。拥有丰富的知识和善于思考的大脑</a:t>
            </a:r>
            <a:r>
              <a:rPr lang="zh-CN" altLang="zh-CN" sz="2800" b="1">
                <a:solidFill>
                  <a:srgbClr val="0000FF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0000FF"/>
                </a:solidFill>
                <a:latin typeface="宋体" panose="02010600030101010101" pitchFamily="2" charset="-122"/>
              </a:rPr>
              <a:t>就不会因无知而忧虑了。</a:t>
            </a:r>
            <a:endParaRPr lang="zh-CN" altLang="en-US" sz="2800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grpSp>
        <p:nvGrpSpPr>
          <p:cNvPr id="317442" name="组合 9"/>
          <p:cNvGrpSpPr/>
          <p:nvPr/>
        </p:nvGrpSpPr>
        <p:grpSpPr bwMode="auto">
          <a:xfrm>
            <a:off x="79375" y="866775"/>
            <a:ext cx="2006600" cy="522288"/>
            <a:chOff x="70" y="-63"/>
            <a:chExt cx="3161" cy="821"/>
          </a:xfrm>
        </p:grpSpPr>
        <p:sp>
          <p:nvSpPr>
            <p:cNvPr id="317446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29" cy="82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0" hangingPunct="0">
                <a:buFont typeface="Arial" panose="020B0604020202020204" pitchFamily="34" charset="0"/>
                <a:buNone/>
              </a:pPr>
              <a:r>
                <a:rPr lang="zh-CN" altLang="en-US" sz="2800">
                  <a:latin typeface="黑体" panose="02010609060101010101" pitchFamily="49" charset="-122"/>
                  <a:ea typeface="黑体" panose="02010609060101010101" pitchFamily="49" charset="-122"/>
                </a:rPr>
                <a:t>整体感知</a:t>
              </a:r>
              <a:endParaRPr lang="zh-CN" altLang="en-US" sz="28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cxnSp>
          <p:nvCxnSpPr>
            <p:cNvPr id="5" name="直线连接符 9"/>
            <p:cNvCxnSpPr/>
            <p:nvPr/>
          </p:nvCxnSpPr>
          <p:spPr>
            <a:xfrm>
              <a:off x="70" y="698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" name="菱形 1"/>
            <p:cNvSpPr/>
            <p:nvPr/>
          </p:nvSpPr>
          <p:spPr>
            <a:xfrm>
              <a:off x="125" y="147"/>
              <a:ext cx="553" cy="551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buFont typeface="Arial" panose="020B0604020202020204" pitchFamily="34" charset="0"/>
                <a:buNone/>
                <a:defRPr/>
              </a:pPr>
              <a:endParaRPr kumimoji="1" lang="zh-CN" altLang="en-US" noProof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17443" name="文本框 8"/>
          <p:cNvSpPr txBox="1">
            <a:spLocks noChangeArrowheads="1"/>
          </p:cNvSpPr>
          <p:nvPr/>
        </p:nvSpPr>
        <p:spPr bwMode="auto">
          <a:xfrm>
            <a:off x="466725" y="1595438"/>
            <a:ext cx="8212138" cy="519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 b="1">
                <a:latin typeface="宋体" panose="02010600030101010101" pitchFamily="2" charset="-122"/>
                <a:sym typeface="微软雅黑" panose="020B0503020204020204" pitchFamily="34" charset="-122"/>
              </a:rPr>
              <a:t>3.身处同一个时代</a:t>
            </a:r>
            <a:r>
              <a:rPr lang="zh-CN" altLang="zh-CN" b="1">
                <a:sym typeface="宋体" panose="02010600030101010101" pitchFamily="2" charset="-122"/>
              </a:rPr>
              <a:t>,</a:t>
            </a:r>
            <a:r>
              <a:rPr lang="en-US" altLang="zh-CN" sz="2800" b="1">
                <a:latin typeface="Arial" panose="020B0604020202020204" pitchFamily="34" charset="0"/>
                <a:sym typeface="微软雅黑" panose="020B0503020204020204" pitchFamily="34" charset="-122"/>
              </a:rPr>
              <a:t>“</a:t>
            </a:r>
            <a:r>
              <a:rPr lang="zh-CN" altLang="zh-CN" sz="2800" b="1">
                <a:latin typeface="宋体" panose="02010600030101010101" pitchFamily="2" charset="-122"/>
                <a:sym typeface="微软雅黑" panose="020B0503020204020204" pitchFamily="34" charset="-122"/>
              </a:rPr>
              <a:t>晓之者</a:t>
            </a:r>
            <a:r>
              <a:rPr lang="en-US" altLang="zh-CN" sz="2800" b="1">
                <a:latin typeface="Arial" panose="020B0604020202020204" pitchFamily="34" charset="0"/>
                <a:sym typeface="微软雅黑" panose="020B0503020204020204" pitchFamily="34" charset="-122"/>
              </a:rPr>
              <a:t>”</a:t>
            </a:r>
            <a:r>
              <a:rPr lang="zh-CN" altLang="en-US" sz="2800" b="1">
                <a:latin typeface="宋体" panose="02010600030101010101" pitchFamily="2" charset="-122"/>
              </a:rPr>
              <a:t>为什么一点都不担忧？</a:t>
            </a:r>
            <a:endParaRPr lang="en-US" altLang="zh-CN" sz="2800" b="1">
              <a:latin typeface="宋体" panose="02010600030101010101" pitchFamily="2" charset="-122"/>
            </a:endParaRPr>
          </a:p>
        </p:txBody>
      </p:sp>
      <p:sp>
        <p:nvSpPr>
          <p:cNvPr id="317444" name="文本框 8"/>
          <p:cNvSpPr txBox="1">
            <a:spLocks noChangeArrowheads="1"/>
          </p:cNvSpPr>
          <p:nvPr/>
        </p:nvSpPr>
        <p:spPr bwMode="auto">
          <a:xfrm>
            <a:off x="465138" y="4519613"/>
            <a:ext cx="8212137" cy="5222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 b="1">
                <a:latin typeface="宋体" panose="02010600030101010101" pitchFamily="2" charset="-122"/>
                <a:sym typeface="微软雅黑" panose="020B0503020204020204" pitchFamily="34" charset="-122"/>
              </a:rPr>
              <a:t>4.</a:t>
            </a:r>
            <a:r>
              <a:rPr lang="en-US" altLang="zh-CN" sz="2800" b="1">
                <a:latin typeface="Arial" panose="020B0604020202020204" pitchFamily="34" charset="0"/>
                <a:sym typeface="微软雅黑" panose="020B0503020204020204" pitchFamily="34" charset="-122"/>
              </a:rPr>
              <a:t>“</a:t>
            </a:r>
            <a:r>
              <a:rPr lang="zh-CN" altLang="en-US" sz="2800" b="1">
                <a:latin typeface="宋体" panose="02010600030101010101" pitchFamily="2" charset="-122"/>
                <a:sym typeface="+mn-ea"/>
              </a:rPr>
              <a:t>杞人担忧</a:t>
            </a:r>
            <a:r>
              <a:rPr lang="en-US" altLang="zh-CN" sz="2800" b="1">
                <a:latin typeface="Arial" panose="020B0604020202020204" pitchFamily="34" charset="0"/>
                <a:sym typeface="微软雅黑" panose="020B0503020204020204" pitchFamily="34" charset="-122"/>
              </a:rPr>
              <a:t>”</a:t>
            </a:r>
            <a:r>
              <a:rPr lang="zh-CN" altLang="en-US" sz="2800" b="1">
                <a:latin typeface="宋体" panose="02010600030101010101" pitchFamily="2" charset="-122"/>
                <a:sym typeface="+mn-ea"/>
              </a:rPr>
              <a:t>这个故事的寓意是什么？</a:t>
            </a:r>
            <a:endParaRPr lang="en-US" altLang="zh-CN" sz="2800" b="1">
              <a:latin typeface="宋体" panose="02010600030101010101" pitchFamily="2" charset="-122"/>
              <a:sym typeface="微软雅黑" panose="020B0503020204020204" pitchFamily="34" charset="-122"/>
            </a:endParaRPr>
          </a:p>
        </p:txBody>
      </p:sp>
      <p:sp>
        <p:nvSpPr>
          <p:cNvPr id="54275" name="Text Box 3"/>
          <p:cNvSpPr txBox="1">
            <a:spLocks noChangeArrowheads="1"/>
          </p:cNvSpPr>
          <p:nvPr/>
        </p:nvSpPr>
        <p:spPr bwMode="auto">
          <a:xfrm>
            <a:off x="649288" y="5224463"/>
            <a:ext cx="7843837" cy="5222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讽刺毫无根据、没有必要的忧虑（庸人自忧）</a:t>
            </a: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31" grpId="0"/>
      <p:bldP spid="54275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8465" name="组合 35"/>
          <p:cNvGrpSpPr/>
          <p:nvPr/>
        </p:nvGrpSpPr>
        <p:grpSpPr bwMode="auto">
          <a:xfrm>
            <a:off x="44450" y="836613"/>
            <a:ext cx="2006600" cy="522287"/>
            <a:chOff x="70" y="-63"/>
            <a:chExt cx="3161" cy="821"/>
          </a:xfrm>
        </p:grpSpPr>
        <p:sp>
          <p:nvSpPr>
            <p:cNvPr id="318480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29" cy="82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0" hangingPunct="0">
                <a:buFont typeface="Arial" panose="020B0604020202020204" pitchFamily="34" charset="0"/>
                <a:buNone/>
              </a:pPr>
              <a:r>
                <a:rPr lang="zh-CN" altLang="en-US" sz="2800">
                  <a:latin typeface="黑体" panose="02010609060101010101" pitchFamily="49" charset="-122"/>
                  <a:ea typeface="黑体" panose="02010609060101010101" pitchFamily="49" charset="-122"/>
                </a:rPr>
                <a:t>板书设计</a:t>
              </a:r>
              <a:endParaRPr lang="zh-CN" altLang="en-US" sz="28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cxnSp>
          <p:nvCxnSpPr>
            <p:cNvPr id="38" name="直线连接符 9"/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9" name="菱形 38"/>
            <p:cNvSpPr/>
            <p:nvPr/>
          </p:nvSpPr>
          <p:spPr>
            <a:xfrm>
              <a:off x="125" y="149"/>
              <a:ext cx="553" cy="551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buFont typeface="Arial" panose="020B0604020202020204" pitchFamily="34" charset="0"/>
                <a:buNone/>
                <a:defRPr/>
              </a:pPr>
              <a:endParaRPr kumimoji="1" lang="zh-CN" altLang="en-US" noProof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18466" name="文本框 1"/>
          <p:cNvSpPr txBox="1">
            <a:spLocks noChangeArrowheads="1"/>
          </p:cNvSpPr>
          <p:nvPr/>
        </p:nvSpPr>
        <p:spPr bwMode="auto">
          <a:xfrm>
            <a:off x="373063" y="2735263"/>
            <a:ext cx="1208087" cy="9525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杞人忧天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8467" name="左大括号 3"/>
          <p:cNvSpPr/>
          <p:nvPr/>
        </p:nvSpPr>
        <p:spPr bwMode="auto">
          <a:xfrm>
            <a:off x="1365250" y="2120900"/>
            <a:ext cx="215900" cy="2193925"/>
          </a:xfrm>
          <a:prstGeom prst="leftBrace">
            <a:avLst>
              <a:gd name="adj1" fmla="val 104581"/>
              <a:gd name="adj2" fmla="val 50000"/>
            </a:avLst>
          </a:prstGeom>
          <a:noFill/>
          <a:ln w="28575">
            <a:solidFill>
              <a:srgbClr val="000000"/>
            </a:solidFill>
            <a:round/>
          </a:ln>
        </p:spPr>
        <p:txBody>
          <a:bodyPr wrap="none" anchor="ctr"/>
          <a:lstStyle/>
          <a:p>
            <a:pPr algn="ctr" eaLnBrk="0" hangingPunct="0">
              <a:buFont typeface="Arial" panose="020B0604020202020204" pitchFamily="34" charset="0"/>
              <a:buNone/>
            </a:pPr>
            <a:endParaRPr lang="zh-CN" altLang="zh-CN" sz="14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8468" name="文本框 2"/>
          <p:cNvSpPr txBox="1">
            <a:spLocks noChangeArrowheads="1"/>
          </p:cNvSpPr>
          <p:nvPr/>
        </p:nvSpPr>
        <p:spPr bwMode="auto">
          <a:xfrm>
            <a:off x="1581150" y="1905000"/>
            <a:ext cx="4329113" cy="8302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</a:rPr>
              <a:t>杞人： 忧天地崩坠</a:t>
            </a:r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</a:rPr>
              <a:t>       身亡所寄，废寝食</a:t>
            </a:r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8469" name="文本框 4"/>
          <p:cNvSpPr txBox="1">
            <a:spLocks noChangeArrowheads="1"/>
          </p:cNvSpPr>
          <p:nvPr/>
        </p:nvSpPr>
        <p:spPr bwMode="auto">
          <a:xfrm>
            <a:off x="1644650" y="3116263"/>
            <a:ext cx="1200150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</a:rPr>
              <a:t>晓之者</a:t>
            </a:r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8470" name="左大括号 5"/>
          <p:cNvSpPr/>
          <p:nvPr/>
        </p:nvSpPr>
        <p:spPr bwMode="auto">
          <a:xfrm>
            <a:off x="2717800" y="2955925"/>
            <a:ext cx="127000" cy="781050"/>
          </a:xfrm>
          <a:prstGeom prst="leftBrace">
            <a:avLst>
              <a:gd name="adj1" fmla="val 105034"/>
              <a:gd name="adj2" fmla="val 50000"/>
            </a:avLst>
          </a:prstGeom>
          <a:noFill/>
          <a:ln w="28575">
            <a:solidFill>
              <a:srgbClr val="000000"/>
            </a:solidFill>
            <a:round/>
          </a:ln>
        </p:spPr>
        <p:txBody>
          <a:bodyPr wrap="none" anchor="ctr"/>
          <a:lstStyle/>
          <a:p>
            <a:pPr algn="ctr" eaLnBrk="0" hangingPunct="0">
              <a:buFont typeface="Arial" panose="020B0604020202020204" pitchFamily="34" charset="0"/>
              <a:buNone/>
            </a:pPr>
            <a:endParaRPr lang="zh-CN" altLang="zh-CN" sz="14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8471" name="文本框 6"/>
          <p:cNvSpPr txBox="1">
            <a:spLocks noChangeArrowheads="1"/>
          </p:cNvSpPr>
          <p:nvPr/>
        </p:nvSpPr>
        <p:spPr bwMode="auto">
          <a:xfrm>
            <a:off x="2844800" y="2747963"/>
            <a:ext cx="3644900" cy="11985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</a:rPr>
              <a:t>天，积气耳，在天中行止</a:t>
            </a:r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</a:rPr>
              <a:t>地，积块耳，在地上行止</a:t>
            </a:r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8472" name="文本框 7"/>
          <p:cNvSpPr txBox="1">
            <a:spLocks noChangeArrowheads="1"/>
          </p:cNvSpPr>
          <p:nvPr/>
        </p:nvSpPr>
        <p:spPr bwMode="auto">
          <a:xfrm>
            <a:off x="1670050" y="4222750"/>
            <a:ext cx="4240213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</a:rPr>
              <a:t>杞人与晓之者</a:t>
            </a:r>
            <a:r>
              <a:rPr lang="en-US" altLang="zh-CN" b="1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</a:rPr>
              <a:t>皆舍然大喜</a:t>
            </a:r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8473" name="左大括号 8"/>
          <p:cNvSpPr/>
          <p:nvPr/>
        </p:nvSpPr>
        <p:spPr bwMode="auto">
          <a:xfrm flipH="1">
            <a:off x="6378575" y="2908300"/>
            <a:ext cx="111125" cy="781050"/>
          </a:xfrm>
          <a:prstGeom prst="leftBrace">
            <a:avLst>
              <a:gd name="adj1" fmla="val 104973"/>
              <a:gd name="adj2" fmla="val 50000"/>
            </a:avLst>
          </a:prstGeom>
          <a:noFill/>
          <a:ln w="28575">
            <a:solidFill>
              <a:srgbClr val="000000"/>
            </a:solidFill>
            <a:round/>
          </a:ln>
        </p:spPr>
        <p:txBody>
          <a:bodyPr wrap="none" anchor="ctr"/>
          <a:lstStyle/>
          <a:p>
            <a:pPr algn="ctr" eaLnBrk="0" hangingPunct="0">
              <a:buFont typeface="Arial" panose="020B0604020202020204" pitchFamily="34" charset="0"/>
              <a:buNone/>
            </a:pPr>
            <a:endParaRPr lang="zh-CN" altLang="zh-CN" sz="14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8474" name="左大括号 9"/>
          <p:cNvSpPr/>
          <p:nvPr/>
        </p:nvSpPr>
        <p:spPr bwMode="auto">
          <a:xfrm flipH="1">
            <a:off x="5167313" y="2006600"/>
            <a:ext cx="114300" cy="679450"/>
          </a:xfrm>
          <a:prstGeom prst="leftBrace">
            <a:avLst>
              <a:gd name="adj1" fmla="val 105074"/>
              <a:gd name="adj2" fmla="val 50000"/>
            </a:avLst>
          </a:prstGeom>
          <a:noFill/>
          <a:ln w="28575">
            <a:solidFill>
              <a:srgbClr val="000000"/>
            </a:solidFill>
            <a:round/>
          </a:ln>
        </p:spPr>
        <p:txBody>
          <a:bodyPr wrap="none" anchor="ctr"/>
          <a:lstStyle/>
          <a:p>
            <a:pPr algn="ctr" eaLnBrk="0" hangingPunct="0">
              <a:buFont typeface="Arial" panose="020B0604020202020204" pitchFamily="34" charset="0"/>
              <a:buNone/>
            </a:pPr>
            <a:endParaRPr lang="zh-CN" altLang="zh-CN" sz="14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8475" name="文本框 10"/>
          <p:cNvSpPr txBox="1">
            <a:spLocks noChangeArrowheads="1"/>
          </p:cNvSpPr>
          <p:nvPr/>
        </p:nvSpPr>
        <p:spPr bwMode="auto">
          <a:xfrm>
            <a:off x="5281613" y="2146300"/>
            <a:ext cx="2000250" cy="3984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毫无根据地担忧</a:t>
            </a:r>
            <a:endParaRPr lang="zh-CN" altLang="en-US" sz="20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8476" name="文本框 11"/>
          <p:cNvSpPr txBox="1">
            <a:spLocks noChangeArrowheads="1"/>
          </p:cNvSpPr>
          <p:nvPr/>
        </p:nvSpPr>
        <p:spPr bwMode="auto">
          <a:xfrm>
            <a:off x="6489700" y="3030538"/>
            <a:ext cx="762000" cy="7064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不会崩坠</a:t>
            </a:r>
            <a:endParaRPr lang="zh-CN" altLang="en-US" sz="20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8477" name="左大括号 12"/>
          <p:cNvSpPr/>
          <p:nvPr/>
        </p:nvSpPr>
        <p:spPr bwMode="auto">
          <a:xfrm flipH="1">
            <a:off x="7150100" y="2146300"/>
            <a:ext cx="242888" cy="2193925"/>
          </a:xfrm>
          <a:prstGeom prst="leftBrace">
            <a:avLst>
              <a:gd name="adj1" fmla="val 104252"/>
              <a:gd name="adj2" fmla="val 50000"/>
            </a:avLst>
          </a:prstGeom>
          <a:noFill/>
          <a:ln w="28575">
            <a:solidFill>
              <a:srgbClr val="000000"/>
            </a:solidFill>
            <a:round/>
          </a:ln>
        </p:spPr>
        <p:txBody>
          <a:bodyPr wrap="none" anchor="ctr"/>
          <a:lstStyle/>
          <a:p>
            <a:pPr algn="ctr" eaLnBrk="0" hangingPunct="0">
              <a:buFont typeface="Arial" panose="020B0604020202020204" pitchFamily="34" charset="0"/>
              <a:buNone/>
            </a:pPr>
            <a:endParaRPr lang="zh-CN" altLang="zh-CN" sz="14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8478" name="文本框 14"/>
          <p:cNvSpPr txBox="1">
            <a:spLocks noChangeArrowheads="1"/>
          </p:cNvSpPr>
          <p:nvPr/>
        </p:nvSpPr>
        <p:spPr bwMode="auto">
          <a:xfrm>
            <a:off x="7485063" y="2447925"/>
            <a:ext cx="614362" cy="1539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eaVert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庸人自扰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8479" name="文本框 99"/>
          <p:cNvSpPr txBox="1">
            <a:spLocks noChangeArrowheads="1"/>
          </p:cNvSpPr>
          <p:nvPr/>
        </p:nvSpPr>
        <p:spPr bwMode="auto">
          <a:xfrm>
            <a:off x="2828925" y="4869180"/>
            <a:ext cx="4564380" cy="8299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b="1">
                <a:solidFill>
                  <a:srgbClr val="FF0000"/>
                </a:solidFill>
                <a:latin typeface="宋体" panose="02010600030101010101" pitchFamily="2" charset="-122"/>
              </a:rPr>
              <a:t>对话描写反映人物</a:t>
            </a:r>
            <a:r>
              <a:rPr lang="zh-CN" altLang="en-US" b="1">
                <a:solidFill>
                  <a:srgbClr val="FF0000"/>
                </a:solidFill>
              </a:rPr>
              <a:t>由</a:t>
            </a:r>
            <a:r>
              <a:rPr lang="zh-CN" altLang="en-US" b="1">
                <a:solidFill>
                  <a:srgbClr val="FF0000"/>
                </a:solidFill>
                <a:latin typeface="Arial Narrow" panose="020B0606020202030204" pitchFamily="34" charset="0"/>
                <a:ea typeface="SimSun-ExtB" panose="02010609060101010101" pitchFamily="49" charset="-122"/>
              </a:rPr>
              <a:t>“</a:t>
            </a:r>
            <a:r>
              <a:rPr lang="zh-CN" altLang="en-US" b="1">
                <a:solidFill>
                  <a:srgbClr val="FF0000"/>
                </a:solidFill>
              </a:rPr>
              <a:t>忧</a:t>
            </a:r>
            <a:r>
              <a:rPr lang="zh-CN" altLang="en-US" b="1">
                <a:solidFill>
                  <a:srgbClr val="FF0000"/>
                </a:solidFill>
                <a:ea typeface="SimSun-ExtB" panose="02010609060101010101" pitchFamily="49" charset="-122"/>
              </a:rPr>
              <a:t>”</a:t>
            </a:r>
            <a:r>
              <a:rPr lang="zh-CN" altLang="en-US" b="1">
                <a:solidFill>
                  <a:srgbClr val="FF0000"/>
                </a:solidFill>
              </a:rPr>
              <a:t>到</a:t>
            </a:r>
            <a:r>
              <a:rPr lang="zh-CN" altLang="en-US" b="1">
                <a:solidFill>
                  <a:srgbClr val="FF0000"/>
                </a:solidFill>
                <a:ea typeface="SimSun-ExtB" panose="02010609060101010101" pitchFamily="49" charset="-122"/>
              </a:rPr>
              <a:t>“</a:t>
            </a:r>
            <a:r>
              <a:rPr lang="zh-CN" altLang="en-US" b="1">
                <a:solidFill>
                  <a:srgbClr val="FF0000"/>
                </a:solidFill>
              </a:rPr>
              <a:t>喜</a:t>
            </a:r>
            <a:r>
              <a:rPr lang="zh-CN" altLang="en-US" b="1">
                <a:solidFill>
                  <a:srgbClr val="FF0000"/>
                </a:solidFill>
                <a:ea typeface="SimSun-ExtB" panose="02010609060101010101" pitchFamily="49" charset="-122"/>
              </a:rPr>
              <a:t>”</a:t>
            </a:r>
            <a:r>
              <a:rPr lang="zh-CN" altLang="en-US" b="1">
                <a:solidFill>
                  <a:srgbClr val="FF0000"/>
                </a:solidFill>
              </a:rPr>
              <a:t>的心理变化</a:t>
            </a:r>
            <a:endParaRPr lang="zh-CN" altLang="en-US" b="1">
              <a:solidFill>
                <a:srgbClr val="FF0000"/>
              </a:solidFill>
              <a:latin typeface="宋体" panose="02010600030101010101" pitchFamily="2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9489" name="组合 2"/>
          <p:cNvGrpSpPr/>
          <p:nvPr/>
        </p:nvGrpSpPr>
        <p:grpSpPr bwMode="auto">
          <a:xfrm>
            <a:off x="3333750" y="1455738"/>
            <a:ext cx="1743075" cy="642937"/>
            <a:chOff x="3333750" y="598488"/>
            <a:chExt cx="1743075" cy="642620"/>
          </a:xfrm>
        </p:grpSpPr>
        <p:sp>
          <p:nvSpPr>
            <p:cNvPr id="20" name="圆角矩形 19"/>
            <p:cNvSpPr/>
            <p:nvPr/>
          </p:nvSpPr>
          <p:spPr>
            <a:xfrm rot="555800">
              <a:off x="4602163" y="715905"/>
              <a:ext cx="442912" cy="418893"/>
            </a:xfrm>
            <a:prstGeom prst="round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 typeface="Arial" panose="020B0604020202020204" pitchFamily="34" charset="0"/>
                <a:buNone/>
                <a:defRPr/>
              </a:pPr>
              <a:endParaRPr kumimoji="1" lang="zh-CN" altLang="en-US" noProof="1"/>
            </a:p>
          </p:txBody>
        </p:sp>
        <p:sp>
          <p:nvSpPr>
            <p:cNvPr id="21" name="圆角矩形 20"/>
            <p:cNvSpPr/>
            <p:nvPr/>
          </p:nvSpPr>
          <p:spPr>
            <a:xfrm rot="20470821">
              <a:off x="4197350" y="722252"/>
              <a:ext cx="442913" cy="420480"/>
            </a:xfrm>
            <a:prstGeom prst="roundRect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 typeface="Arial" panose="020B0604020202020204" pitchFamily="34" charset="0"/>
                <a:buNone/>
                <a:defRPr/>
              </a:pPr>
              <a:endParaRPr kumimoji="1" lang="zh-CN" altLang="en-US" noProof="1"/>
            </a:p>
          </p:txBody>
        </p:sp>
        <p:sp>
          <p:nvSpPr>
            <p:cNvPr id="22" name="圆角矩形 21"/>
            <p:cNvSpPr/>
            <p:nvPr/>
          </p:nvSpPr>
          <p:spPr>
            <a:xfrm rot="319204">
              <a:off x="3778250" y="722252"/>
              <a:ext cx="441325" cy="420480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 typeface="Arial" panose="020B0604020202020204" pitchFamily="34" charset="0"/>
                <a:buNone/>
                <a:defRPr/>
              </a:pPr>
              <a:endParaRPr kumimoji="1" lang="zh-CN" altLang="en-US" noProof="1"/>
            </a:p>
          </p:txBody>
        </p:sp>
        <p:sp>
          <p:nvSpPr>
            <p:cNvPr id="23" name="圆角矩形 22"/>
            <p:cNvSpPr/>
            <p:nvPr/>
          </p:nvSpPr>
          <p:spPr>
            <a:xfrm rot="21148334">
              <a:off x="3368675" y="730185"/>
              <a:ext cx="441325" cy="420481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 typeface="Arial" panose="020B0604020202020204" pitchFamily="34" charset="0"/>
                <a:buNone/>
                <a:defRPr/>
              </a:pPr>
              <a:endParaRPr kumimoji="1" lang="zh-CN" altLang="en-US" noProof="1"/>
            </a:p>
          </p:txBody>
        </p:sp>
        <p:sp>
          <p:nvSpPr>
            <p:cNvPr id="319499" name="矩形 1"/>
            <p:cNvSpPr>
              <a:spLocks noChangeArrowheads="1"/>
            </p:cNvSpPr>
            <p:nvPr/>
          </p:nvSpPr>
          <p:spPr bwMode="auto">
            <a:xfrm>
              <a:off x="3333750" y="598488"/>
              <a:ext cx="1743075" cy="64262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dist" eaLnBrk="0" hangingPunct="0">
                <a:lnSpc>
                  <a:spcPts val="4300"/>
                </a:lnSpc>
                <a:buFont typeface="Arial" panose="020B0604020202020204" pitchFamily="34" charset="0"/>
                <a:buNone/>
              </a:pPr>
              <a:r>
                <a:rPr lang="zh-CN" altLang="en-US" sz="2800" b="1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学后感悟</a:t>
              </a:r>
              <a:endParaRPr lang="zh-CN" altLang="en-US" sz="28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19490" name="组合 13"/>
          <p:cNvGrpSpPr/>
          <p:nvPr/>
        </p:nvGrpSpPr>
        <p:grpSpPr bwMode="auto">
          <a:xfrm>
            <a:off x="28575" y="908050"/>
            <a:ext cx="2006600" cy="522288"/>
            <a:chOff x="70" y="-63"/>
            <a:chExt cx="3160" cy="821"/>
          </a:xfrm>
        </p:grpSpPr>
        <p:sp>
          <p:nvSpPr>
            <p:cNvPr id="319492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28" cy="82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0" hangingPunct="0">
                <a:buFont typeface="Arial" panose="020B0604020202020204" pitchFamily="34" charset="0"/>
                <a:buNone/>
              </a:pPr>
              <a:r>
                <a:rPr lang="zh-CN" altLang="en-US" sz="2800"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  <a:endParaRPr lang="zh-CN" altLang="en-US" sz="28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cxnSp>
          <p:nvCxnSpPr>
            <p:cNvPr id="16" name="直线连接符 9"/>
            <p:cNvCxnSpPr/>
            <p:nvPr/>
          </p:nvCxnSpPr>
          <p:spPr>
            <a:xfrm>
              <a:off x="70" y="698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菱形 16"/>
            <p:cNvSpPr/>
            <p:nvPr/>
          </p:nvSpPr>
          <p:spPr>
            <a:xfrm>
              <a:off x="125" y="147"/>
              <a:ext cx="553" cy="551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buFont typeface="Arial" panose="020B0604020202020204" pitchFamily="34" charset="0"/>
                <a:buNone/>
                <a:defRPr/>
              </a:pPr>
              <a:endParaRPr kumimoji="1" lang="zh-CN" altLang="en-US" noProof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19491" name="文本框 1"/>
          <p:cNvSpPr txBox="1">
            <a:spLocks noChangeArrowheads="1"/>
          </p:cNvSpPr>
          <p:nvPr/>
        </p:nvSpPr>
        <p:spPr bwMode="auto">
          <a:xfrm>
            <a:off x="407988" y="2274888"/>
            <a:ext cx="8305800" cy="233299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35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en-US" altLang="zh-CN" b="1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7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《杞人忧天》这则寓言虽然讽刺的是杞人</a:t>
            </a:r>
            <a:r>
              <a:rPr lang="zh-CN" altLang="zh-CN" sz="2700" b="1">
                <a:solidFill>
                  <a:schemeClr val="tx1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27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但是对我们也有很强的警示意味。杞人可笑主要是因为他缺乏起码的常识和经验。这启示我们要努力学习</a:t>
            </a:r>
            <a:r>
              <a:rPr lang="zh-CN" altLang="zh-CN" sz="2700" b="1">
                <a:solidFill>
                  <a:schemeClr val="tx1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27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发奋读书</a:t>
            </a:r>
            <a:r>
              <a:rPr lang="zh-CN" altLang="zh-CN" sz="2700" b="1">
                <a:solidFill>
                  <a:schemeClr val="tx1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27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用知识武装自己</a:t>
            </a:r>
            <a:r>
              <a:rPr lang="zh-CN" altLang="zh-CN" sz="2700" b="1">
                <a:solidFill>
                  <a:schemeClr val="tx1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27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不要闹出这样低级的笑话来。</a:t>
            </a:r>
            <a:endParaRPr lang="zh-CN" altLang="en-US" sz="27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0513" name="组合 12"/>
          <p:cNvGrpSpPr/>
          <p:nvPr/>
        </p:nvGrpSpPr>
        <p:grpSpPr bwMode="auto">
          <a:xfrm>
            <a:off x="34925" y="889000"/>
            <a:ext cx="2008188" cy="522288"/>
            <a:chOff x="70" y="-63"/>
            <a:chExt cx="3161" cy="821"/>
          </a:xfrm>
        </p:grpSpPr>
        <p:sp>
          <p:nvSpPr>
            <p:cNvPr id="320518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27" cy="82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0" hangingPunct="0">
                <a:buFont typeface="Arial" panose="020B0604020202020204" pitchFamily="34" charset="0"/>
                <a:buNone/>
              </a:pPr>
              <a:r>
                <a:rPr lang="zh-CN" altLang="en-US" sz="2800">
                  <a:latin typeface="黑体" panose="02010609060101010101" pitchFamily="49" charset="-122"/>
                  <a:ea typeface="黑体" panose="02010609060101010101" pitchFamily="49" charset="-122"/>
                </a:rPr>
                <a:t>课堂检测</a:t>
              </a:r>
              <a:endParaRPr lang="zh-CN" altLang="en-US" sz="28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cxnSp>
          <p:nvCxnSpPr>
            <p:cNvPr id="15" name="直线连接符 9"/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菱形 15"/>
            <p:cNvSpPr/>
            <p:nvPr/>
          </p:nvSpPr>
          <p:spPr>
            <a:xfrm>
              <a:off x="125" y="149"/>
              <a:ext cx="552" cy="551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buFont typeface="Arial" panose="020B0604020202020204" pitchFamily="34" charset="0"/>
                <a:buNone/>
                <a:defRPr/>
              </a:pPr>
              <a:endParaRPr kumimoji="1" lang="zh-CN" altLang="en-US" noProof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20514" name="TextBox 5"/>
          <p:cNvSpPr txBox="1">
            <a:spLocks noChangeArrowheads="1"/>
          </p:cNvSpPr>
          <p:nvPr/>
        </p:nvSpPr>
        <p:spPr bwMode="auto">
          <a:xfrm>
            <a:off x="815975" y="2057400"/>
            <a:ext cx="7572375" cy="23066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b="1">
                <a:latin typeface="宋体" panose="02010600030101010101" pitchFamily="2" charset="-122"/>
              </a:rPr>
              <a:t>A.</a:t>
            </a:r>
            <a:r>
              <a:rPr lang="zh-CN" altLang="zh-CN" b="1">
                <a:solidFill>
                  <a:srgbClr val="FF0000"/>
                </a:solidFill>
                <a:latin typeface="宋体" panose="02010600030101010101" pitchFamily="2" charset="-122"/>
              </a:rPr>
              <a:t>赫</a:t>
            </a:r>
            <a:r>
              <a:rPr lang="zh-CN" altLang="zh-CN" b="1">
                <a:latin typeface="宋体" panose="02010600030101010101" pitchFamily="2" charset="-122"/>
              </a:rPr>
              <a:t>然</a:t>
            </a:r>
            <a:r>
              <a:rPr lang="en-US" altLang="zh-CN" b="1">
                <a:latin typeface="宋体" panose="02010600030101010101" pitchFamily="2" charset="-122"/>
              </a:rPr>
              <a:t>(hè)</a:t>
            </a:r>
            <a:r>
              <a:rPr lang="zh-CN" altLang="zh-CN" b="1">
                <a:latin typeface="宋体" panose="02010600030101010101" pitchFamily="2" charset="-122"/>
              </a:rPr>
              <a:t>　</a:t>
            </a:r>
            <a:r>
              <a:rPr lang="en-US" altLang="zh-CN" b="1">
                <a:latin typeface="宋体" panose="02010600030101010101" pitchFamily="2" charset="-122"/>
              </a:rPr>
              <a:t>    </a:t>
            </a:r>
            <a:r>
              <a:rPr lang="zh-CN" altLang="zh-CN" b="1">
                <a:solidFill>
                  <a:srgbClr val="FF0000"/>
                </a:solidFill>
                <a:latin typeface="宋体" panose="02010600030101010101" pitchFamily="2" charset="-122"/>
              </a:rPr>
              <a:t>庇</a:t>
            </a:r>
            <a:r>
              <a:rPr lang="zh-CN" altLang="zh-CN" b="1">
                <a:latin typeface="宋体" panose="02010600030101010101" pitchFamily="2" charset="-122"/>
              </a:rPr>
              <a:t>护</a:t>
            </a:r>
            <a:r>
              <a:rPr lang="en-US" altLang="zh-CN" b="1">
                <a:latin typeface="宋体" panose="02010600030101010101" pitchFamily="2" charset="-122"/>
              </a:rPr>
              <a:t>(pì)</a:t>
            </a:r>
            <a:r>
              <a:rPr lang="zh-CN" altLang="zh-CN" b="1">
                <a:latin typeface="宋体" panose="02010600030101010101" pitchFamily="2" charset="-122"/>
              </a:rPr>
              <a:t>　</a:t>
            </a:r>
            <a:r>
              <a:rPr lang="en-US" altLang="zh-CN" b="1">
                <a:latin typeface="宋体" panose="02010600030101010101" pitchFamily="2" charset="-122"/>
              </a:rPr>
              <a:t>      </a:t>
            </a:r>
            <a:r>
              <a:rPr lang="zh-CN" altLang="zh-CN" b="1">
                <a:latin typeface="宋体" panose="02010600030101010101" pitchFamily="2" charset="-122"/>
              </a:rPr>
              <a:t>星</a:t>
            </a:r>
            <a:r>
              <a:rPr lang="zh-CN" altLang="zh-CN" b="1">
                <a:solidFill>
                  <a:srgbClr val="FF0000"/>
                </a:solidFill>
                <a:latin typeface="宋体" panose="02010600030101010101" pitchFamily="2" charset="-122"/>
              </a:rPr>
              <a:t>宿</a:t>
            </a:r>
            <a:r>
              <a:rPr lang="en-US" altLang="zh-CN" b="1">
                <a:latin typeface="宋体" panose="02010600030101010101" pitchFamily="2" charset="-122"/>
              </a:rPr>
              <a:t>(xiù)</a:t>
            </a:r>
            <a:endParaRPr lang="zh-CN" altLang="zh-CN" b="1"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b="1">
                <a:latin typeface="宋体" panose="02010600030101010101" pitchFamily="2" charset="-122"/>
              </a:rPr>
              <a:t>B.</a:t>
            </a:r>
            <a:r>
              <a:rPr lang="zh-CN" altLang="zh-CN" b="1">
                <a:solidFill>
                  <a:srgbClr val="FF0000"/>
                </a:solidFill>
                <a:latin typeface="宋体" panose="02010600030101010101" pitchFamily="2" charset="-122"/>
              </a:rPr>
              <a:t>乏</a:t>
            </a:r>
            <a:r>
              <a:rPr lang="zh-CN" altLang="zh-CN" b="1">
                <a:latin typeface="宋体" panose="02010600030101010101" pitchFamily="2" charset="-122"/>
              </a:rPr>
              <a:t>味</a:t>
            </a:r>
            <a:r>
              <a:rPr lang="en-US" altLang="zh-CN" b="1">
                <a:latin typeface="宋体" panose="02010600030101010101" pitchFamily="2" charset="-122"/>
              </a:rPr>
              <a:t>(fá)  </a:t>
            </a:r>
            <a:r>
              <a:rPr lang="zh-CN" altLang="zh-CN" b="1">
                <a:latin typeface="宋体" panose="02010600030101010101" pitchFamily="2" charset="-122"/>
              </a:rPr>
              <a:t>　</a:t>
            </a:r>
            <a:r>
              <a:rPr lang="en-US" altLang="zh-CN" b="1">
                <a:latin typeface="宋体" panose="02010600030101010101" pitchFamily="2" charset="-122"/>
              </a:rPr>
              <a:t>  </a:t>
            </a:r>
            <a:r>
              <a:rPr lang="zh-CN" altLang="zh-CN" b="1">
                <a:solidFill>
                  <a:srgbClr val="FF0000"/>
                </a:solidFill>
                <a:latin typeface="宋体" panose="02010600030101010101" pitchFamily="2" charset="-122"/>
              </a:rPr>
              <a:t>中</a:t>
            </a:r>
            <a:r>
              <a:rPr lang="zh-CN" altLang="zh-CN" b="1">
                <a:latin typeface="宋体" panose="02010600030101010101" pitchFamily="2" charset="-122"/>
              </a:rPr>
              <a:t>伤</a:t>
            </a:r>
            <a:r>
              <a:rPr lang="en-US" altLang="zh-CN" b="1">
                <a:latin typeface="宋体" panose="02010600030101010101" pitchFamily="2" charset="-122"/>
              </a:rPr>
              <a:t>(zhòn</a:t>
            </a:r>
            <a:r>
              <a:rPr lang="en-US" altLang="zh-CN" b="1">
                <a:latin typeface="Arial Narrow" panose="020B0606020202030204" pitchFamily="34" charset="0"/>
              </a:rPr>
              <a:t>g</a:t>
            </a:r>
            <a:r>
              <a:rPr lang="en-US" altLang="zh-CN" b="1">
                <a:latin typeface="宋体" panose="02010600030101010101" pitchFamily="2" charset="-122"/>
              </a:rPr>
              <a:t>)</a:t>
            </a:r>
            <a:r>
              <a:rPr lang="zh-CN" altLang="zh-CN" b="1">
                <a:latin typeface="宋体" panose="02010600030101010101" pitchFamily="2" charset="-122"/>
              </a:rPr>
              <a:t>　</a:t>
            </a:r>
            <a:r>
              <a:rPr lang="en-US" altLang="zh-CN" b="1">
                <a:latin typeface="宋体" panose="02010600030101010101" pitchFamily="2" charset="-122"/>
              </a:rPr>
              <a:t>   </a:t>
            </a:r>
            <a:r>
              <a:rPr lang="zh-CN" altLang="zh-CN" b="1">
                <a:solidFill>
                  <a:srgbClr val="FF0000"/>
                </a:solidFill>
                <a:latin typeface="宋体" panose="02010600030101010101" pitchFamily="2" charset="-122"/>
              </a:rPr>
              <a:t>粘</a:t>
            </a:r>
            <a:r>
              <a:rPr lang="zh-CN" altLang="zh-CN" b="1">
                <a:latin typeface="宋体" panose="02010600030101010101" pitchFamily="2" charset="-122"/>
              </a:rPr>
              <a:t>连</a:t>
            </a:r>
            <a:r>
              <a:rPr lang="en-US" altLang="zh-CN" b="1">
                <a:latin typeface="宋体" panose="02010600030101010101" pitchFamily="2" charset="-122"/>
              </a:rPr>
              <a:t>(nián)</a:t>
            </a:r>
            <a:endParaRPr lang="zh-CN" altLang="zh-CN" b="1"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b="1">
                <a:latin typeface="宋体" panose="02010600030101010101" pitchFamily="2" charset="-122"/>
              </a:rPr>
              <a:t>C.</a:t>
            </a:r>
            <a:r>
              <a:rPr lang="zh-CN" altLang="zh-CN" b="1">
                <a:solidFill>
                  <a:srgbClr val="FF0000"/>
                </a:solidFill>
                <a:latin typeface="宋体" panose="02010600030101010101" pitchFamily="2" charset="-122"/>
              </a:rPr>
              <a:t>妒</a:t>
            </a:r>
            <a:r>
              <a:rPr lang="zh-CN" altLang="zh-CN" b="1">
                <a:solidFill>
                  <a:srgbClr val="0D0D0D"/>
                </a:solidFill>
                <a:latin typeface="宋体" panose="02010600030101010101" pitchFamily="2" charset="-122"/>
              </a:rPr>
              <a:t>忌</a:t>
            </a:r>
            <a:r>
              <a:rPr lang="en-US" altLang="zh-CN" b="1">
                <a:latin typeface="宋体" panose="02010600030101010101" pitchFamily="2" charset="-122"/>
              </a:rPr>
              <a:t>(dù)  </a:t>
            </a:r>
            <a:r>
              <a:rPr lang="zh-CN" altLang="zh-CN" b="1">
                <a:latin typeface="宋体" panose="02010600030101010101" pitchFamily="2" charset="-122"/>
              </a:rPr>
              <a:t>　</a:t>
            </a:r>
            <a:r>
              <a:rPr lang="en-US" altLang="zh-CN" b="1">
                <a:latin typeface="宋体" panose="02010600030101010101" pitchFamily="2" charset="-122"/>
              </a:rPr>
              <a:t>  </a:t>
            </a:r>
            <a:r>
              <a:rPr lang="zh-CN" altLang="zh-CN" b="1">
                <a:latin typeface="宋体" panose="02010600030101010101" pitchFamily="2" charset="-122"/>
              </a:rPr>
              <a:t>溉</a:t>
            </a:r>
            <a:r>
              <a:rPr lang="zh-CN" altLang="zh-CN" b="1">
                <a:solidFill>
                  <a:srgbClr val="FF0000"/>
                </a:solidFill>
                <a:latin typeface="宋体" panose="02010600030101010101" pitchFamily="2" charset="-122"/>
              </a:rPr>
              <a:t>汲</a:t>
            </a:r>
            <a:r>
              <a:rPr lang="en-US" altLang="zh-CN" b="1">
                <a:latin typeface="宋体" panose="02010600030101010101" pitchFamily="2" charset="-122"/>
              </a:rPr>
              <a:t>(jí)</a:t>
            </a:r>
            <a:r>
              <a:rPr lang="zh-CN" altLang="zh-CN" b="1">
                <a:latin typeface="宋体" panose="02010600030101010101" pitchFamily="2" charset="-122"/>
              </a:rPr>
              <a:t>　</a:t>
            </a:r>
            <a:r>
              <a:rPr lang="en-US" altLang="zh-CN" b="1">
                <a:latin typeface="宋体" panose="02010600030101010101" pitchFamily="2" charset="-122"/>
              </a:rPr>
              <a:t>       </a:t>
            </a:r>
            <a:r>
              <a:rPr lang="zh-CN" altLang="zh-CN" b="1">
                <a:latin typeface="宋体" panose="02010600030101010101" pitchFamily="2" charset="-122"/>
              </a:rPr>
              <a:t>崩</a:t>
            </a:r>
            <a:r>
              <a:rPr lang="zh-CN" altLang="zh-CN" b="1">
                <a:solidFill>
                  <a:srgbClr val="FF0000"/>
                </a:solidFill>
                <a:latin typeface="宋体" panose="02010600030101010101" pitchFamily="2" charset="-122"/>
              </a:rPr>
              <a:t>坠</a:t>
            </a:r>
            <a:r>
              <a:rPr lang="en-US" altLang="zh-CN" b="1">
                <a:latin typeface="宋体" panose="02010600030101010101" pitchFamily="2" charset="-122"/>
              </a:rPr>
              <a:t>(zhuì)</a:t>
            </a:r>
            <a:endParaRPr lang="zh-CN" altLang="zh-CN" b="1"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b="1">
                <a:latin typeface="宋体" panose="02010600030101010101" pitchFamily="2" charset="-122"/>
              </a:rPr>
              <a:t>D.</a:t>
            </a:r>
            <a:r>
              <a:rPr lang="zh-CN" altLang="zh-CN" b="1">
                <a:solidFill>
                  <a:srgbClr val="FF0000"/>
                </a:solidFill>
                <a:latin typeface="宋体" panose="02010600030101010101" pitchFamily="2" charset="-122"/>
              </a:rPr>
              <a:t>爪</a:t>
            </a:r>
            <a:r>
              <a:rPr lang="zh-CN" altLang="zh-CN" b="1">
                <a:latin typeface="宋体" panose="02010600030101010101" pitchFamily="2" charset="-122"/>
              </a:rPr>
              <a:t>子</a:t>
            </a:r>
            <a:r>
              <a:rPr lang="en-US" altLang="zh-CN" b="1">
                <a:latin typeface="宋体" panose="02010600030101010101" pitchFamily="2" charset="-122"/>
              </a:rPr>
              <a:t>(zhǎo)</a:t>
            </a:r>
            <a:r>
              <a:rPr lang="zh-CN" altLang="zh-CN" b="1">
                <a:latin typeface="宋体" panose="02010600030101010101" pitchFamily="2" charset="-122"/>
              </a:rPr>
              <a:t>　</a:t>
            </a:r>
            <a:r>
              <a:rPr lang="en-US" altLang="zh-CN" b="1">
                <a:latin typeface="宋体" panose="02010600030101010101" pitchFamily="2" charset="-122"/>
              </a:rPr>
              <a:t>  </a:t>
            </a:r>
            <a:r>
              <a:rPr lang="zh-CN" altLang="zh-CN" b="1">
                <a:solidFill>
                  <a:srgbClr val="FF0000"/>
                </a:solidFill>
                <a:latin typeface="宋体" panose="02010600030101010101" pitchFamily="2" charset="-122"/>
              </a:rPr>
              <a:t>矗</a:t>
            </a:r>
            <a:r>
              <a:rPr lang="zh-CN" altLang="zh-CN" b="1">
                <a:latin typeface="宋体" panose="02010600030101010101" pitchFamily="2" charset="-122"/>
              </a:rPr>
              <a:t>立</a:t>
            </a:r>
            <a:r>
              <a:rPr lang="en-US" altLang="zh-CN" b="1">
                <a:latin typeface="宋体" panose="02010600030101010101" pitchFamily="2" charset="-122"/>
              </a:rPr>
              <a:t>(zhù)</a:t>
            </a:r>
            <a:r>
              <a:rPr lang="zh-CN" altLang="zh-CN" b="1">
                <a:latin typeface="宋体" panose="02010600030101010101" pitchFamily="2" charset="-122"/>
              </a:rPr>
              <a:t>　</a:t>
            </a:r>
            <a:r>
              <a:rPr lang="en-US" altLang="zh-CN" b="1">
                <a:latin typeface="宋体" panose="02010600030101010101" pitchFamily="2" charset="-122"/>
              </a:rPr>
              <a:t>     </a:t>
            </a:r>
            <a:r>
              <a:rPr lang="zh-CN" altLang="zh-CN" b="1">
                <a:latin typeface="宋体" panose="02010600030101010101" pitchFamily="2" charset="-122"/>
              </a:rPr>
              <a:t>躇步</a:t>
            </a:r>
            <a:r>
              <a:rPr lang="zh-CN" altLang="zh-CN" b="1">
                <a:solidFill>
                  <a:srgbClr val="FF0000"/>
                </a:solidFill>
                <a:latin typeface="宋体" panose="02010600030101010101" pitchFamily="2" charset="-122"/>
              </a:rPr>
              <a:t>跐</a:t>
            </a:r>
            <a:r>
              <a:rPr lang="zh-CN" altLang="zh-CN" b="1">
                <a:latin typeface="宋体" panose="02010600030101010101" pitchFamily="2" charset="-122"/>
              </a:rPr>
              <a:t>蹈</a:t>
            </a:r>
            <a:r>
              <a:rPr lang="en-US" altLang="zh-CN" b="1">
                <a:latin typeface="宋体" panose="02010600030101010101" pitchFamily="2" charset="-122"/>
              </a:rPr>
              <a:t>(cǐ)</a:t>
            </a:r>
            <a:endParaRPr lang="zh-CN" altLang="zh-CN" b="1">
              <a:latin typeface="宋体" panose="02010600030101010101" pitchFamily="2" charset="-122"/>
            </a:endParaRPr>
          </a:p>
        </p:txBody>
      </p: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5364163" y="1477963"/>
            <a:ext cx="860425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200">
                <a:solidFill>
                  <a:srgbClr val="FF0000"/>
                </a:solidFill>
                <a:sym typeface="微软雅黑" panose="020B0503020204020204" pitchFamily="34" charset="-122"/>
              </a:rPr>
              <a:t>C</a:t>
            </a:r>
            <a:r>
              <a:rPr lang="zh-CN" altLang="zh-CN" sz="3200">
                <a:solidFill>
                  <a:srgbClr val="FF0000"/>
                </a:solidFill>
                <a:sym typeface="微软雅黑" panose="020B0503020204020204" pitchFamily="34" charset="-122"/>
              </a:rPr>
              <a:t>　</a:t>
            </a:r>
            <a:endParaRPr lang="zh-CN" altLang="en-US" sz="3200">
              <a:solidFill>
                <a:srgbClr val="FF0000"/>
              </a:solidFill>
              <a:sym typeface="微软雅黑" panose="020B0503020204020204" pitchFamily="34" charset="-122"/>
            </a:endParaRP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666750" y="4508500"/>
            <a:ext cx="7572375" cy="1092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25000"/>
              </a:lnSpc>
              <a:buFont typeface="Arial" panose="020B0604020202020204" pitchFamily="34" charset="0"/>
              <a:buNone/>
            </a:pPr>
            <a:r>
              <a:rPr lang="zh-CN" altLang="zh-CN" sz="2600" b="1">
                <a:solidFill>
                  <a:srgbClr val="0000FF"/>
                </a:solidFill>
                <a:latin typeface="宋体" panose="02010600030101010101" pitchFamily="2" charset="-122"/>
                <a:sym typeface="微软雅黑" panose="020B0503020204020204" pitchFamily="34" charset="-122"/>
              </a:rPr>
              <a:t>【</a:t>
            </a:r>
            <a:r>
              <a:rPr lang="zh-CN" altLang="en-US" sz="2600" b="1">
                <a:solidFill>
                  <a:srgbClr val="0000FF"/>
                </a:solidFill>
                <a:latin typeface="宋体" panose="02010600030101010101" pitchFamily="2" charset="-122"/>
                <a:sym typeface="微软雅黑" panose="020B0503020204020204" pitchFamily="34" charset="-122"/>
              </a:rPr>
              <a:t>解析</a:t>
            </a:r>
            <a:r>
              <a:rPr lang="zh-CN" altLang="zh-CN" sz="2600" b="1">
                <a:solidFill>
                  <a:srgbClr val="0000FF"/>
                </a:solidFill>
                <a:latin typeface="宋体" panose="02010600030101010101" pitchFamily="2" charset="-122"/>
                <a:sym typeface="微软雅黑" panose="020B0503020204020204" pitchFamily="34" charset="-122"/>
              </a:rPr>
              <a:t>】</a:t>
            </a:r>
            <a:r>
              <a:rPr lang="en-US" altLang="zh-CN" sz="2600" b="1">
                <a:solidFill>
                  <a:srgbClr val="0000FF"/>
                </a:solidFill>
                <a:latin typeface="宋体" panose="02010600030101010101" pitchFamily="2" charset="-122"/>
                <a:sym typeface="微软雅黑" panose="020B0503020204020204" pitchFamily="34" charset="-122"/>
              </a:rPr>
              <a:t>A</a:t>
            </a:r>
            <a:r>
              <a:rPr lang="zh-CN" altLang="en-US" sz="2600" b="1">
                <a:solidFill>
                  <a:srgbClr val="0000FF"/>
                </a:solidFill>
                <a:latin typeface="宋体" panose="02010600030101010101" pitchFamily="2" charset="-122"/>
                <a:sym typeface="微软雅黑" panose="020B0503020204020204" pitchFamily="34" charset="-122"/>
              </a:rPr>
              <a:t>项中</a:t>
            </a:r>
            <a:r>
              <a:rPr lang="en-US" altLang="zh-CN" sz="2600" b="1">
                <a:solidFill>
                  <a:srgbClr val="0000FF"/>
                </a:solidFill>
                <a:latin typeface="Arial" panose="020B0604020202020204" pitchFamily="34" charset="0"/>
                <a:sym typeface="微软雅黑" panose="020B0503020204020204" pitchFamily="34" charset="-122"/>
              </a:rPr>
              <a:t>“</a:t>
            </a:r>
            <a:r>
              <a:rPr lang="zh-CN" altLang="en-US" sz="2600" b="1">
                <a:solidFill>
                  <a:srgbClr val="0000FF"/>
                </a:solidFill>
                <a:latin typeface="宋体" panose="02010600030101010101" pitchFamily="2" charset="-122"/>
                <a:sym typeface="微软雅黑" panose="020B0503020204020204" pitchFamily="34" charset="-122"/>
              </a:rPr>
              <a:t>庇</a:t>
            </a:r>
            <a:r>
              <a:rPr lang="en-US" altLang="zh-CN" sz="2600" b="1">
                <a:solidFill>
                  <a:srgbClr val="0000FF"/>
                </a:solidFill>
                <a:sym typeface="微软雅黑" panose="020B0503020204020204" pitchFamily="34" charset="-122"/>
              </a:rPr>
              <a:t>”</a:t>
            </a:r>
            <a:r>
              <a:rPr lang="zh-CN" altLang="en-US" sz="2600" b="1">
                <a:solidFill>
                  <a:srgbClr val="0000FF"/>
                </a:solidFill>
                <a:latin typeface="宋体" panose="02010600030101010101" pitchFamily="2" charset="-122"/>
                <a:sym typeface="微软雅黑" panose="020B0503020204020204" pitchFamily="34" charset="-122"/>
              </a:rPr>
              <a:t>应读</a:t>
            </a:r>
            <a:r>
              <a:rPr lang="en-US" altLang="zh-CN" sz="2600" b="1">
                <a:solidFill>
                  <a:srgbClr val="0000FF"/>
                </a:solidFill>
                <a:latin typeface="宋体" panose="02010600030101010101" pitchFamily="2" charset="-122"/>
                <a:sym typeface="微软雅黑" panose="020B0503020204020204" pitchFamily="34" charset="-122"/>
              </a:rPr>
              <a:t>bì</a:t>
            </a:r>
            <a:r>
              <a:rPr lang="zh-CN" altLang="en-US" sz="2600" b="1">
                <a:solidFill>
                  <a:srgbClr val="0000FF"/>
                </a:solidFill>
                <a:latin typeface="宋体" panose="02010600030101010101" pitchFamily="2" charset="-122"/>
                <a:sym typeface="微软雅黑" panose="020B0503020204020204" pitchFamily="34" charset="-122"/>
              </a:rPr>
              <a:t>；</a:t>
            </a:r>
            <a:r>
              <a:rPr lang="en-US" altLang="zh-CN" sz="2600" b="1">
                <a:solidFill>
                  <a:srgbClr val="0000FF"/>
                </a:solidFill>
                <a:latin typeface="宋体" panose="02010600030101010101" pitchFamily="2" charset="-122"/>
                <a:sym typeface="微软雅黑" panose="020B0503020204020204" pitchFamily="34" charset="-122"/>
              </a:rPr>
              <a:t>B</a:t>
            </a:r>
            <a:r>
              <a:rPr lang="zh-CN" altLang="en-US" sz="2600" b="1">
                <a:solidFill>
                  <a:srgbClr val="0000FF"/>
                </a:solidFill>
                <a:latin typeface="宋体" panose="02010600030101010101" pitchFamily="2" charset="-122"/>
                <a:sym typeface="微软雅黑" panose="020B0503020204020204" pitchFamily="34" charset="-122"/>
              </a:rPr>
              <a:t>项中</a:t>
            </a:r>
            <a:r>
              <a:rPr lang="en-US" altLang="zh-CN" sz="2600" b="1">
                <a:solidFill>
                  <a:srgbClr val="0000FF"/>
                </a:solidFill>
                <a:latin typeface="Arial" panose="020B0604020202020204" pitchFamily="34" charset="0"/>
                <a:sym typeface="微软雅黑" panose="020B0503020204020204" pitchFamily="34" charset="-122"/>
              </a:rPr>
              <a:t>“</a:t>
            </a:r>
            <a:r>
              <a:rPr lang="zh-CN" altLang="en-US" sz="2600" b="1">
                <a:solidFill>
                  <a:srgbClr val="0000FF"/>
                </a:solidFill>
                <a:latin typeface="宋体" panose="02010600030101010101" pitchFamily="2" charset="-122"/>
                <a:sym typeface="微软雅黑" panose="020B0503020204020204" pitchFamily="34" charset="-122"/>
              </a:rPr>
              <a:t>粘</a:t>
            </a:r>
            <a:r>
              <a:rPr lang="en-US" altLang="zh-CN" sz="2600" b="1">
                <a:solidFill>
                  <a:srgbClr val="0000FF"/>
                </a:solidFill>
                <a:sym typeface="微软雅黑" panose="020B0503020204020204" pitchFamily="34" charset="-122"/>
              </a:rPr>
              <a:t>”</a:t>
            </a:r>
            <a:r>
              <a:rPr lang="zh-CN" altLang="en-US" sz="2600" b="1">
                <a:solidFill>
                  <a:srgbClr val="0000FF"/>
                </a:solidFill>
                <a:latin typeface="宋体" panose="02010600030101010101" pitchFamily="2" charset="-122"/>
                <a:sym typeface="微软雅黑" panose="020B0503020204020204" pitchFamily="34" charset="-122"/>
              </a:rPr>
              <a:t>应读</a:t>
            </a:r>
            <a:r>
              <a:rPr lang="en-US" altLang="zh-CN" sz="2600" b="1">
                <a:solidFill>
                  <a:srgbClr val="0000FF"/>
                </a:solidFill>
                <a:latin typeface="宋体" panose="02010600030101010101" pitchFamily="2" charset="-122"/>
                <a:sym typeface="微软雅黑" panose="020B0503020204020204" pitchFamily="34" charset="-122"/>
              </a:rPr>
              <a:t>zhān</a:t>
            </a:r>
            <a:r>
              <a:rPr lang="zh-CN" altLang="en-US" sz="2600" b="1">
                <a:solidFill>
                  <a:srgbClr val="0000FF"/>
                </a:solidFill>
                <a:latin typeface="宋体" panose="02010600030101010101" pitchFamily="2" charset="-122"/>
                <a:sym typeface="微软雅黑" panose="020B0503020204020204" pitchFamily="34" charset="-122"/>
              </a:rPr>
              <a:t>；</a:t>
            </a:r>
            <a:r>
              <a:rPr lang="en-US" altLang="zh-CN" sz="2600" b="1">
                <a:solidFill>
                  <a:srgbClr val="0000FF"/>
                </a:solidFill>
                <a:latin typeface="宋体" panose="02010600030101010101" pitchFamily="2" charset="-122"/>
                <a:sym typeface="微软雅黑" panose="020B0503020204020204" pitchFamily="34" charset="-122"/>
              </a:rPr>
              <a:t>D</a:t>
            </a:r>
            <a:r>
              <a:rPr lang="zh-CN" altLang="en-US" sz="2600" b="1">
                <a:solidFill>
                  <a:srgbClr val="0000FF"/>
                </a:solidFill>
                <a:latin typeface="宋体" panose="02010600030101010101" pitchFamily="2" charset="-122"/>
                <a:sym typeface="微软雅黑" panose="020B0503020204020204" pitchFamily="34" charset="-122"/>
              </a:rPr>
              <a:t>项中</a:t>
            </a:r>
            <a:r>
              <a:rPr lang="en-US" altLang="zh-CN" sz="2600" b="1">
                <a:solidFill>
                  <a:srgbClr val="0000FF"/>
                </a:solidFill>
                <a:latin typeface="Arial" panose="020B0604020202020204" pitchFamily="34" charset="0"/>
                <a:sym typeface="微软雅黑" panose="020B0503020204020204" pitchFamily="34" charset="-122"/>
              </a:rPr>
              <a:t>“</a:t>
            </a:r>
            <a:r>
              <a:rPr lang="zh-CN" altLang="en-US" sz="2600" b="1">
                <a:solidFill>
                  <a:srgbClr val="0000FF"/>
                </a:solidFill>
                <a:latin typeface="宋体" panose="02010600030101010101" pitchFamily="2" charset="-122"/>
                <a:sym typeface="微软雅黑" panose="020B0503020204020204" pitchFamily="34" charset="-122"/>
              </a:rPr>
              <a:t>爪</a:t>
            </a:r>
            <a:r>
              <a:rPr lang="en-US" altLang="zh-CN" sz="2600" b="1">
                <a:solidFill>
                  <a:srgbClr val="0000FF"/>
                </a:solidFill>
                <a:sym typeface="微软雅黑" panose="020B0503020204020204" pitchFamily="34" charset="-122"/>
              </a:rPr>
              <a:t>”</a:t>
            </a:r>
            <a:r>
              <a:rPr lang="zh-CN" altLang="en-US" sz="2600" b="1">
                <a:solidFill>
                  <a:srgbClr val="0000FF"/>
                </a:solidFill>
                <a:latin typeface="宋体" panose="02010600030101010101" pitchFamily="2" charset="-122"/>
                <a:sym typeface="微软雅黑" panose="020B0503020204020204" pitchFamily="34" charset="-122"/>
              </a:rPr>
              <a:t>应读</a:t>
            </a:r>
            <a:r>
              <a:rPr lang="en-US" altLang="zh-CN" sz="2600" b="1">
                <a:solidFill>
                  <a:srgbClr val="0000FF"/>
                </a:solidFill>
                <a:latin typeface="宋体" panose="02010600030101010101" pitchFamily="2" charset="-122"/>
                <a:sym typeface="微软雅黑" panose="020B0503020204020204" pitchFamily="34" charset="-122"/>
              </a:rPr>
              <a:t>zhuǎ,</a:t>
            </a:r>
            <a:r>
              <a:rPr lang="en-US" altLang="zh-CN" sz="2600" b="1">
                <a:solidFill>
                  <a:srgbClr val="0000FF"/>
                </a:solidFill>
                <a:latin typeface="Arial" panose="020B0604020202020204" pitchFamily="34" charset="0"/>
                <a:sym typeface="微软雅黑" panose="020B0503020204020204" pitchFamily="34" charset="-122"/>
              </a:rPr>
              <a:t>“</a:t>
            </a:r>
            <a:r>
              <a:rPr lang="zh-CN" altLang="en-US" sz="2600" b="1">
                <a:solidFill>
                  <a:srgbClr val="0000FF"/>
                </a:solidFill>
                <a:latin typeface="宋体" panose="02010600030101010101" pitchFamily="2" charset="-122"/>
                <a:sym typeface="微软雅黑" panose="020B0503020204020204" pitchFamily="34" charset="-122"/>
              </a:rPr>
              <a:t>矗</a:t>
            </a:r>
            <a:r>
              <a:rPr lang="en-US" altLang="zh-CN" sz="2600" b="1">
                <a:solidFill>
                  <a:srgbClr val="0000FF"/>
                </a:solidFill>
                <a:sym typeface="微软雅黑" panose="020B0503020204020204" pitchFamily="34" charset="-122"/>
              </a:rPr>
              <a:t>”</a:t>
            </a:r>
            <a:r>
              <a:rPr lang="zh-CN" altLang="en-US" sz="2600" b="1">
                <a:solidFill>
                  <a:srgbClr val="0000FF"/>
                </a:solidFill>
                <a:latin typeface="宋体" panose="02010600030101010101" pitchFamily="2" charset="-122"/>
                <a:sym typeface="微软雅黑" panose="020B0503020204020204" pitchFamily="34" charset="-122"/>
              </a:rPr>
              <a:t>应读</a:t>
            </a:r>
            <a:r>
              <a:rPr lang="en-US" altLang="zh-CN" sz="2600" b="1">
                <a:solidFill>
                  <a:srgbClr val="0000FF"/>
                </a:solidFill>
                <a:latin typeface="宋体" panose="02010600030101010101" pitchFamily="2" charset="-122"/>
                <a:sym typeface="微软雅黑" panose="020B0503020204020204" pitchFamily="34" charset="-122"/>
              </a:rPr>
              <a:t>chù</a:t>
            </a:r>
            <a:r>
              <a:rPr lang="zh-CN" altLang="en-US" sz="2600" b="1">
                <a:solidFill>
                  <a:srgbClr val="0000FF"/>
                </a:solidFill>
                <a:latin typeface="宋体" panose="02010600030101010101" pitchFamily="2" charset="-122"/>
                <a:sym typeface="微软雅黑" panose="020B0503020204020204" pitchFamily="34" charset="-122"/>
              </a:rPr>
              <a:t>。</a:t>
            </a:r>
            <a:endParaRPr lang="zh-CN" altLang="en-US" sz="2600" b="1">
              <a:solidFill>
                <a:srgbClr val="0000FF"/>
              </a:solidFill>
              <a:latin typeface="宋体" panose="02010600030101010101" pitchFamily="2" charset="-122"/>
              <a:sym typeface="微软雅黑" panose="020B0503020204020204" pitchFamily="34" charset="-122"/>
            </a:endParaRPr>
          </a:p>
        </p:txBody>
      </p:sp>
      <p:sp>
        <p:nvSpPr>
          <p:cNvPr id="320517" name="矩形 3"/>
          <p:cNvSpPr>
            <a:spLocks noChangeArrowheads="1"/>
          </p:cNvSpPr>
          <p:nvPr/>
        </p:nvSpPr>
        <p:spPr bwMode="auto">
          <a:xfrm>
            <a:off x="468313" y="1412875"/>
            <a:ext cx="6911975" cy="644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b="1">
                <a:solidFill>
                  <a:srgbClr val="000000"/>
                </a:solidFill>
                <a:latin typeface="宋体" panose="02010600030101010101" pitchFamily="2" charset="-122"/>
              </a:rPr>
              <a:t>1.</a:t>
            </a:r>
            <a:r>
              <a:rPr lang="zh-CN" altLang="zh-CN" b="1">
                <a:solidFill>
                  <a:srgbClr val="000000"/>
                </a:solidFill>
                <a:latin typeface="宋体" panose="02010600030101010101" pitchFamily="2" charset="-122"/>
              </a:rPr>
              <a:t>下列</a:t>
            </a:r>
            <a:r>
              <a:rPr lang="zh-CN" altLang="en-US" b="1">
                <a:solidFill>
                  <a:srgbClr val="000000"/>
                </a:solidFill>
                <a:latin typeface="宋体" panose="02010600030101010101" pitchFamily="2" charset="-122"/>
              </a:rPr>
              <a:t>红色</a:t>
            </a:r>
            <a:r>
              <a:rPr lang="zh-CN" altLang="zh-CN" b="1">
                <a:solidFill>
                  <a:srgbClr val="000000"/>
                </a:solidFill>
                <a:latin typeface="宋体" panose="02010600030101010101" pitchFamily="2" charset="-122"/>
              </a:rPr>
              <a:t>字的注音全对的一项是</a:t>
            </a:r>
            <a:r>
              <a:rPr lang="en-US" altLang="zh-CN" b="1">
                <a:solidFill>
                  <a:srgbClr val="000000"/>
                </a:solidFill>
                <a:latin typeface="宋体" panose="02010600030101010101" pitchFamily="2" charset="-122"/>
              </a:rPr>
              <a:t>(</a:t>
            </a:r>
            <a:r>
              <a:rPr lang="zh-CN" altLang="zh-CN" b="1">
                <a:solidFill>
                  <a:srgbClr val="000000"/>
                </a:solidFill>
                <a:latin typeface="宋体" panose="02010600030101010101" pitchFamily="2" charset="-122"/>
              </a:rPr>
              <a:t>　　</a:t>
            </a:r>
            <a:r>
              <a:rPr lang="en-US" altLang="zh-CN" b="1">
                <a:solidFill>
                  <a:srgbClr val="000000"/>
                </a:solidFill>
                <a:latin typeface="宋体" panose="02010600030101010101" pitchFamily="2" charset="-122"/>
              </a:rPr>
              <a:t>)</a:t>
            </a:r>
            <a:endParaRPr lang="zh-CN" altLang="zh-CN" b="1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1537" name="矩形 1"/>
          <p:cNvSpPr>
            <a:spLocks noChangeArrowheads="1"/>
          </p:cNvSpPr>
          <p:nvPr/>
        </p:nvSpPr>
        <p:spPr bwMode="auto">
          <a:xfrm>
            <a:off x="1008063" y="2205038"/>
            <a:ext cx="6443662" cy="23066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b="1">
                <a:latin typeface="楷体" panose="02010609060101010101" pitchFamily="49" charset="-122"/>
                <a:ea typeface="楷体" panose="02010609060101010101" pitchFamily="49" charset="-122"/>
              </a:rPr>
              <a:t>A.</a:t>
            </a:r>
            <a:r>
              <a:rPr lang="zh-CN" altLang="zh-CN" b="1">
                <a:latin typeface="楷体" panose="02010609060101010101" pitchFamily="49" charset="-122"/>
                <a:ea typeface="楷体" panose="02010609060101010101" pitchFamily="49" charset="-122"/>
              </a:rPr>
              <a:t>国人</a:t>
            </a:r>
            <a:r>
              <a:rPr lang="zh-CN" altLang="zh-CN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道</a:t>
            </a:r>
            <a:r>
              <a:rPr lang="zh-CN" altLang="zh-CN" b="1">
                <a:latin typeface="楷体" panose="02010609060101010101" pitchFamily="49" charset="-122"/>
                <a:ea typeface="楷体" panose="02010609060101010101" pitchFamily="49" charset="-122"/>
              </a:rPr>
              <a:t>之</a:t>
            </a:r>
            <a:r>
              <a:rPr lang="en-US" altLang="zh-CN" b="1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b="1">
                <a:latin typeface="楷体" panose="02010609060101010101" pitchFamily="49" charset="-122"/>
                <a:ea typeface="楷体" panose="02010609060101010101" pitchFamily="49" charset="-122"/>
              </a:rPr>
              <a:t>在路上</a:t>
            </a:r>
            <a:r>
              <a:rPr lang="en-US" altLang="zh-CN" b="1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zh-CN" altLang="zh-CN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b="1">
                <a:latin typeface="楷体" panose="02010609060101010101" pitchFamily="49" charset="-122"/>
                <a:ea typeface="楷体" panose="02010609060101010101" pitchFamily="49" charset="-122"/>
              </a:rPr>
              <a:t>B.</a:t>
            </a:r>
            <a:r>
              <a:rPr lang="zh-CN" altLang="zh-CN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及</a:t>
            </a:r>
            <a:r>
              <a:rPr lang="zh-CN" altLang="zh-CN" b="1">
                <a:latin typeface="楷体" panose="02010609060101010101" pitchFamily="49" charset="-122"/>
                <a:ea typeface="楷体" panose="02010609060101010101" pitchFamily="49" charset="-122"/>
              </a:rPr>
              <a:t>其家穿井</a:t>
            </a:r>
            <a:r>
              <a:rPr lang="en-US" altLang="zh-CN" b="1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b="1">
                <a:latin typeface="楷体" panose="02010609060101010101" pitchFamily="49" charset="-122"/>
                <a:ea typeface="楷体" panose="02010609060101010101" pitchFamily="49" charset="-122"/>
              </a:rPr>
              <a:t>待</a:t>
            </a:r>
            <a:r>
              <a:rPr lang="en-US" altLang="zh-CN" b="1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zh-CN" b="1">
                <a:latin typeface="楷体" panose="02010609060101010101" pitchFamily="49" charset="-122"/>
                <a:ea typeface="楷体" panose="02010609060101010101" pitchFamily="49" charset="-122"/>
              </a:rPr>
              <a:t>等到</a:t>
            </a:r>
            <a:r>
              <a:rPr lang="en-US" altLang="zh-CN" b="1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zh-CN" altLang="zh-CN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b="1">
                <a:latin typeface="楷体" panose="02010609060101010101" pitchFamily="49" charset="-122"/>
                <a:ea typeface="楷体" panose="02010609060101010101" pitchFamily="49" charset="-122"/>
              </a:rPr>
              <a:t>C.</a:t>
            </a:r>
            <a:r>
              <a:rPr lang="zh-CN" altLang="zh-CN" b="1">
                <a:latin typeface="楷体" panose="02010609060101010101" pitchFamily="49" charset="-122"/>
                <a:ea typeface="楷体" panose="02010609060101010101" pitchFamily="49" charset="-122"/>
              </a:rPr>
              <a:t>身</a:t>
            </a:r>
            <a:r>
              <a:rPr lang="zh-CN" altLang="zh-CN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亡</a:t>
            </a:r>
            <a:r>
              <a:rPr lang="zh-CN" altLang="zh-CN" b="1">
                <a:latin typeface="楷体" panose="02010609060101010101" pitchFamily="49" charset="-122"/>
                <a:ea typeface="楷体" panose="02010609060101010101" pitchFamily="49" charset="-122"/>
              </a:rPr>
              <a:t>所寄</a:t>
            </a:r>
            <a:r>
              <a:rPr lang="en-US" altLang="zh-CN" b="1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b="1">
                <a:latin typeface="楷体" panose="02010609060101010101" pitchFamily="49" charset="-122"/>
                <a:ea typeface="楷体" panose="02010609060101010101" pitchFamily="49" charset="-122"/>
              </a:rPr>
              <a:t>无</a:t>
            </a:r>
            <a:r>
              <a:rPr lang="en-US" altLang="zh-CN" b="1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zh-CN" b="1">
                <a:latin typeface="楷体" panose="02010609060101010101" pitchFamily="49" charset="-122"/>
                <a:ea typeface="楷体" panose="02010609060101010101" pitchFamily="49" charset="-122"/>
              </a:rPr>
              <a:t>没有</a:t>
            </a:r>
            <a:r>
              <a:rPr lang="en-US" altLang="zh-CN" b="1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zh-CN" altLang="zh-CN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b="1">
                <a:latin typeface="楷体" panose="02010609060101010101" pitchFamily="49" charset="-122"/>
                <a:ea typeface="楷体" panose="02010609060101010101" pitchFamily="49" charset="-122"/>
              </a:rPr>
              <a:t>D.</a:t>
            </a:r>
            <a:r>
              <a:rPr lang="zh-CN" altLang="zh-CN" b="1">
                <a:latin typeface="楷体" panose="02010609060101010101" pitchFamily="49" charset="-122"/>
                <a:ea typeface="楷体" panose="02010609060101010101" pitchFamily="49" charset="-122"/>
              </a:rPr>
              <a:t>其人</a:t>
            </a:r>
            <a:r>
              <a:rPr lang="zh-CN" altLang="zh-CN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舍</a:t>
            </a:r>
            <a:r>
              <a:rPr lang="zh-CN" altLang="zh-CN" b="1">
                <a:latin typeface="楷体" panose="02010609060101010101" pitchFamily="49" charset="-122"/>
                <a:ea typeface="楷体" panose="02010609060101010101" pitchFamily="49" charset="-122"/>
              </a:rPr>
              <a:t>然大喜</a:t>
            </a:r>
            <a:r>
              <a:rPr lang="en-US" altLang="zh-CN" b="1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b="1">
                <a:latin typeface="楷体" panose="02010609060101010101" pitchFamily="49" charset="-122"/>
                <a:ea typeface="楷体" panose="02010609060101010101" pitchFamily="49" charset="-122"/>
              </a:rPr>
              <a:t>同“释”</a:t>
            </a:r>
            <a:r>
              <a:rPr lang="en-US" altLang="zh-CN" b="1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zh-CN" b="1">
                <a:latin typeface="楷体" panose="02010609060101010101" pitchFamily="49" charset="-122"/>
                <a:ea typeface="楷体" panose="02010609060101010101" pitchFamily="49" charset="-122"/>
              </a:rPr>
              <a:t>解除、消除</a:t>
            </a:r>
            <a:r>
              <a:rPr lang="en-US" altLang="zh-CN" b="1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zh-CN" altLang="zh-CN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6864350" y="1628775"/>
            <a:ext cx="439738" cy="522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FF0000"/>
                </a:solidFill>
                <a:ea typeface="方正书宋_GBK"/>
                <a:cs typeface="方正书宋_GBK"/>
                <a:sym typeface="微软雅黑" panose="020B0503020204020204" pitchFamily="34" charset="-122"/>
              </a:rPr>
              <a:t>A</a:t>
            </a:r>
            <a:endParaRPr lang="en-US" altLang="en-US" sz="2800">
              <a:solidFill>
                <a:srgbClr val="FF0000"/>
              </a:solidFill>
              <a:ea typeface="方正书宋_GBK"/>
              <a:cs typeface="方正书宋_GBK"/>
              <a:sym typeface="微软雅黑" panose="020B0503020204020204" pitchFamily="34" charset="-122"/>
            </a:endParaRP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900113" y="4581525"/>
            <a:ext cx="6078537" cy="522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2800" b="1">
                <a:solidFill>
                  <a:srgbClr val="0000FF"/>
                </a:solidFill>
                <a:latin typeface="宋体" panose="02010600030101010101" pitchFamily="2" charset="-122"/>
                <a:sym typeface="微软雅黑" panose="020B0503020204020204" pitchFamily="34" charset="-122"/>
              </a:rPr>
              <a:t>【</a:t>
            </a:r>
            <a:r>
              <a:rPr lang="zh-CN" altLang="en-US" sz="2800" b="1">
                <a:solidFill>
                  <a:srgbClr val="0000FF"/>
                </a:solidFill>
                <a:latin typeface="宋体" panose="02010600030101010101" pitchFamily="2" charset="-122"/>
                <a:sym typeface="微软雅黑" panose="020B0503020204020204" pitchFamily="34" charset="-122"/>
              </a:rPr>
              <a:t>解析</a:t>
            </a:r>
            <a:r>
              <a:rPr lang="zh-CN" altLang="zh-CN" sz="2800" b="1">
                <a:solidFill>
                  <a:srgbClr val="0000FF"/>
                </a:solidFill>
                <a:latin typeface="宋体" panose="02010600030101010101" pitchFamily="2" charset="-122"/>
                <a:sym typeface="微软雅黑" panose="020B0503020204020204" pitchFamily="34" charset="-122"/>
              </a:rPr>
              <a:t>】</a:t>
            </a:r>
            <a:r>
              <a:rPr lang="en-US" altLang="zh-CN" sz="2800" b="1">
                <a:solidFill>
                  <a:srgbClr val="0000FF"/>
                </a:solidFill>
                <a:latin typeface="宋体" panose="02010600030101010101" pitchFamily="2" charset="-122"/>
                <a:sym typeface="微软雅黑" panose="020B0503020204020204" pitchFamily="34" charset="-122"/>
              </a:rPr>
              <a:t>A</a:t>
            </a:r>
            <a:r>
              <a:rPr lang="zh-CN" altLang="en-US" sz="2800" b="1">
                <a:solidFill>
                  <a:srgbClr val="0000FF"/>
                </a:solidFill>
                <a:latin typeface="宋体" panose="02010600030101010101" pitchFamily="2" charset="-122"/>
                <a:sym typeface="微软雅黑" panose="020B0503020204020204" pitchFamily="34" charset="-122"/>
              </a:rPr>
              <a:t>项中</a:t>
            </a:r>
            <a:r>
              <a:rPr lang="en-US" altLang="zh-CN" sz="2800" b="1">
                <a:solidFill>
                  <a:srgbClr val="0000FF"/>
                </a:solidFill>
                <a:latin typeface="Arial" panose="020B0604020202020204" pitchFamily="34" charset="0"/>
                <a:sym typeface="微软雅黑" panose="020B0503020204020204" pitchFamily="34" charset="-122"/>
              </a:rPr>
              <a:t>“</a:t>
            </a:r>
            <a:r>
              <a:rPr lang="zh-CN" altLang="en-US" sz="2800" b="1">
                <a:solidFill>
                  <a:srgbClr val="0000FF"/>
                </a:solidFill>
                <a:latin typeface="宋体" panose="02010600030101010101" pitchFamily="2" charset="-122"/>
                <a:sym typeface="微软雅黑" panose="020B0503020204020204" pitchFamily="34" charset="-122"/>
              </a:rPr>
              <a:t>道</a:t>
            </a:r>
            <a:r>
              <a:rPr lang="en-US" altLang="zh-CN" sz="2800" b="1">
                <a:solidFill>
                  <a:srgbClr val="0000FF"/>
                </a:solidFill>
                <a:sym typeface="微软雅黑" panose="020B0503020204020204" pitchFamily="34" charset="-122"/>
              </a:rPr>
              <a:t>”</a:t>
            </a:r>
            <a:r>
              <a:rPr lang="zh-CN" altLang="en-US" sz="2800" b="1">
                <a:solidFill>
                  <a:srgbClr val="0000FF"/>
                </a:solidFill>
                <a:latin typeface="宋体" panose="02010600030101010101" pitchFamily="2" charset="-122"/>
                <a:sym typeface="微软雅黑" panose="020B0503020204020204" pitchFamily="34" charset="-122"/>
              </a:rPr>
              <a:t>的意思是</a:t>
            </a:r>
            <a:r>
              <a:rPr lang="en-US" altLang="zh-CN" sz="2800" b="1">
                <a:solidFill>
                  <a:srgbClr val="0000FF"/>
                </a:solidFill>
                <a:latin typeface="Arial" panose="020B0604020202020204" pitchFamily="34" charset="0"/>
                <a:sym typeface="微软雅黑" panose="020B0503020204020204" pitchFamily="34" charset="-122"/>
              </a:rPr>
              <a:t>“</a:t>
            </a:r>
            <a:r>
              <a:rPr lang="zh-CN" altLang="en-US" sz="2800" b="1">
                <a:solidFill>
                  <a:srgbClr val="0000FF"/>
                </a:solidFill>
                <a:latin typeface="宋体" panose="02010600030101010101" pitchFamily="2" charset="-122"/>
                <a:sym typeface="微软雅黑" panose="020B0503020204020204" pitchFamily="34" charset="-122"/>
              </a:rPr>
              <a:t>讲述</a:t>
            </a:r>
            <a:r>
              <a:rPr lang="en-US" altLang="zh-CN" sz="2800" b="1">
                <a:solidFill>
                  <a:srgbClr val="0000FF"/>
                </a:solidFill>
                <a:sym typeface="微软雅黑" panose="020B0503020204020204" pitchFamily="34" charset="-122"/>
              </a:rPr>
              <a:t>”</a:t>
            </a:r>
            <a:r>
              <a:rPr lang="zh-CN" altLang="en-US" sz="2800" b="1">
                <a:solidFill>
                  <a:srgbClr val="0000FF"/>
                </a:solidFill>
                <a:latin typeface="宋体" panose="02010600030101010101" pitchFamily="2" charset="-122"/>
                <a:sym typeface="微软雅黑" panose="020B0503020204020204" pitchFamily="34" charset="-122"/>
              </a:rPr>
              <a:t>。</a:t>
            </a:r>
            <a:endParaRPr lang="zh-CN" altLang="en-US" sz="2800" b="1">
              <a:solidFill>
                <a:srgbClr val="0000FF"/>
              </a:solidFill>
              <a:latin typeface="宋体" panose="02010600030101010101" pitchFamily="2" charset="-122"/>
              <a:sym typeface="微软雅黑" panose="020B0503020204020204" pitchFamily="34" charset="-122"/>
            </a:endParaRPr>
          </a:p>
        </p:txBody>
      </p:sp>
      <p:grpSp>
        <p:nvGrpSpPr>
          <p:cNvPr id="321540" name="组合 12"/>
          <p:cNvGrpSpPr/>
          <p:nvPr/>
        </p:nvGrpSpPr>
        <p:grpSpPr bwMode="auto">
          <a:xfrm>
            <a:off x="34925" y="889000"/>
            <a:ext cx="2008188" cy="522288"/>
            <a:chOff x="70" y="-63"/>
            <a:chExt cx="3161" cy="821"/>
          </a:xfrm>
        </p:grpSpPr>
        <p:sp>
          <p:nvSpPr>
            <p:cNvPr id="321542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27" cy="82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0" hangingPunct="0">
                <a:buFont typeface="Arial" panose="020B0604020202020204" pitchFamily="34" charset="0"/>
                <a:buNone/>
              </a:pPr>
              <a:r>
                <a:rPr lang="zh-CN" altLang="en-US" sz="2800">
                  <a:latin typeface="黑体" panose="02010609060101010101" pitchFamily="49" charset="-122"/>
                  <a:ea typeface="黑体" panose="02010609060101010101" pitchFamily="49" charset="-122"/>
                </a:rPr>
                <a:t>课堂检测</a:t>
              </a:r>
              <a:endParaRPr lang="zh-CN" altLang="en-US" sz="28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cxnSp>
          <p:nvCxnSpPr>
            <p:cNvPr id="7" name="直线连接符 9"/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菱形 7"/>
            <p:cNvSpPr/>
            <p:nvPr/>
          </p:nvSpPr>
          <p:spPr>
            <a:xfrm>
              <a:off x="125" y="149"/>
              <a:ext cx="552" cy="551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buFont typeface="Arial" panose="020B0604020202020204" pitchFamily="34" charset="0"/>
                <a:buNone/>
                <a:defRPr/>
              </a:pPr>
              <a:endParaRPr kumimoji="1" lang="zh-CN" altLang="en-US" noProof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21541" name="矩形 8"/>
          <p:cNvSpPr>
            <a:spLocks noChangeArrowheads="1"/>
          </p:cNvSpPr>
          <p:nvPr/>
        </p:nvSpPr>
        <p:spPr bwMode="auto">
          <a:xfrm>
            <a:off x="684213" y="1700213"/>
            <a:ext cx="7346950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b="1">
                <a:solidFill>
                  <a:srgbClr val="000000"/>
                </a:solidFill>
                <a:latin typeface="宋体" panose="02010600030101010101" pitchFamily="2" charset="-122"/>
              </a:rPr>
              <a:t>2.</a:t>
            </a:r>
            <a:r>
              <a:rPr lang="zh-CN" altLang="zh-CN" b="1">
                <a:solidFill>
                  <a:srgbClr val="000000"/>
                </a:solidFill>
                <a:latin typeface="宋体" panose="02010600030101010101" pitchFamily="2" charset="-122"/>
              </a:rPr>
              <a:t>下列对句中加点词语的解释有误的一项是</a:t>
            </a:r>
            <a:r>
              <a:rPr lang="en-US" altLang="zh-CN" b="1">
                <a:solidFill>
                  <a:srgbClr val="000000"/>
                </a:solidFill>
                <a:latin typeface="宋体" panose="02010600030101010101" pitchFamily="2" charset="-122"/>
              </a:rPr>
              <a:t>(</a:t>
            </a:r>
            <a:r>
              <a:rPr lang="zh-CN" altLang="zh-CN" b="1">
                <a:solidFill>
                  <a:srgbClr val="000000"/>
                </a:solidFill>
                <a:latin typeface="宋体" panose="02010600030101010101" pitchFamily="2" charset="-122"/>
              </a:rPr>
              <a:t>　　</a:t>
            </a:r>
            <a:r>
              <a:rPr lang="en-US" altLang="zh-CN" b="1">
                <a:solidFill>
                  <a:srgbClr val="000000"/>
                </a:solidFill>
                <a:latin typeface="宋体" panose="02010600030101010101" pitchFamily="2" charset="-122"/>
              </a:rPr>
              <a:t>)</a:t>
            </a:r>
            <a:endParaRPr lang="zh-CN" altLang="en-US"/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2561" name="TextBox 1"/>
          <p:cNvSpPr txBox="1">
            <a:spLocks noChangeArrowheads="1"/>
          </p:cNvSpPr>
          <p:nvPr/>
        </p:nvSpPr>
        <p:spPr bwMode="auto">
          <a:xfrm>
            <a:off x="539750" y="1773238"/>
            <a:ext cx="8358188" cy="396430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05000"/>
              </a:lnSpc>
              <a:buFont typeface="Arial" panose="020B0604020202020204" pitchFamily="34" charset="0"/>
              <a:buNone/>
            </a:pPr>
            <a:r>
              <a:rPr lang="en-US" altLang="zh-CN" b="1">
                <a:latin typeface="楷体" panose="02010609060101010101" pitchFamily="49" charset="-122"/>
                <a:ea typeface="楷体" panose="02010609060101010101" pitchFamily="49" charset="-122"/>
              </a:rPr>
              <a:t>A.</a:t>
            </a:r>
            <a:r>
              <a:rPr lang="zh-CN" altLang="zh-CN" b="1">
                <a:latin typeface="楷体" panose="02010609060101010101" pitchFamily="49" charset="-122"/>
                <a:ea typeface="楷体" panose="02010609060101010101" pitchFamily="49" charset="-122"/>
              </a:rPr>
              <a:t>又有忧彼之所忧者。</a:t>
            </a:r>
            <a:endParaRPr lang="zh-CN" altLang="zh-CN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05000"/>
              </a:lnSpc>
              <a:buFont typeface="Arial" panose="020B0604020202020204" pitchFamily="34" charset="0"/>
              <a:buNone/>
            </a:pPr>
            <a:r>
              <a:rPr lang="en-US" altLang="zh-CN" b="1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zh-CN" b="1">
                <a:latin typeface="楷体" panose="02010609060101010101" pitchFamily="49" charset="-122"/>
                <a:ea typeface="楷体" panose="02010609060101010101" pitchFamily="49" charset="-122"/>
              </a:rPr>
              <a:t>译文</a:t>
            </a:r>
            <a:r>
              <a:rPr lang="en-US" altLang="zh-CN" b="1"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zh-CN" altLang="zh-CN" b="1">
                <a:latin typeface="楷体" panose="02010609060101010101" pitchFamily="49" charset="-122"/>
                <a:ea typeface="楷体" panose="02010609060101010101" pitchFamily="49" charset="-122"/>
              </a:rPr>
              <a:t>又有个人为这个杞国人的忧愁而担忧。</a:t>
            </a:r>
            <a:endParaRPr lang="zh-CN" altLang="zh-CN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05000"/>
              </a:lnSpc>
              <a:buFont typeface="Arial" panose="020B0604020202020204" pitchFamily="34" charset="0"/>
              <a:buNone/>
            </a:pPr>
            <a:r>
              <a:rPr lang="en-US" altLang="zh-CN" b="1">
                <a:latin typeface="楷体" panose="02010609060101010101" pitchFamily="49" charset="-122"/>
                <a:ea typeface="楷体" panose="02010609060101010101" pitchFamily="49" charset="-122"/>
              </a:rPr>
              <a:t>B.</a:t>
            </a:r>
            <a:r>
              <a:rPr lang="zh-CN" altLang="zh-CN" b="1">
                <a:latin typeface="楷体" panose="02010609060101010101" pitchFamily="49" charset="-122"/>
                <a:ea typeface="楷体" panose="02010609060101010101" pitchFamily="49" charset="-122"/>
              </a:rPr>
              <a:t>丁氏对曰</a:t>
            </a:r>
            <a:r>
              <a:rPr lang="en-US" altLang="zh-CN" b="1"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zh-CN" altLang="zh-CN" b="1">
                <a:latin typeface="楷体" panose="02010609060101010101" pitchFamily="49" charset="-122"/>
                <a:ea typeface="楷体" panose="02010609060101010101" pitchFamily="49" charset="-122"/>
              </a:rPr>
              <a:t>“得一人之使</a:t>
            </a:r>
            <a:r>
              <a:rPr lang="en-US" altLang="zh-CN" b="1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zh-CN" b="1">
                <a:latin typeface="楷体" panose="02010609060101010101" pitchFamily="49" charset="-122"/>
                <a:ea typeface="楷体" panose="02010609060101010101" pitchFamily="49" charset="-122"/>
              </a:rPr>
              <a:t>非得一人于井中也。”</a:t>
            </a:r>
            <a:endParaRPr lang="zh-CN" altLang="zh-CN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05000"/>
              </a:lnSpc>
              <a:buFont typeface="Arial" panose="020B0604020202020204" pitchFamily="34" charset="0"/>
              <a:buNone/>
            </a:pPr>
            <a:r>
              <a:rPr lang="en-US" altLang="zh-CN" b="1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zh-CN" b="1">
                <a:latin typeface="楷体" panose="02010609060101010101" pitchFamily="49" charset="-122"/>
                <a:ea typeface="楷体" panose="02010609060101010101" pitchFamily="49" charset="-122"/>
              </a:rPr>
              <a:t>译文</a:t>
            </a:r>
            <a:r>
              <a:rPr lang="en-US" altLang="zh-CN" b="1"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zh-CN" altLang="zh-CN" b="1">
                <a:latin typeface="楷体" panose="02010609060101010101" pitchFamily="49" charset="-122"/>
                <a:ea typeface="楷体" panose="02010609060101010101" pitchFamily="49" charset="-122"/>
              </a:rPr>
              <a:t>姓丁的人回答说</a:t>
            </a:r>
            <a:r>
              <a:rPr lang="en-US" altLang="zh-CN" b="1"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zh-CN" altLang="zh-CN" b="1">
                <a:latin typeface="楷体" panose="02010609060101010101" pitchFamily="49" charset="-122"/>
                <a:ea typeface="楷体" panose="02010609060101010101" pitchFamily="49" charset="-122"/>
              </a:rPr>
              <a:t>“得到一个人的劳力</a:t>
            </a:r>
            <a:r>
              <a:rPr lang="en-US" altLang="zh-CN" b="1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zh-CN" b="1">
                <a:latin typeface="楷体" panose="02010609060101010101" pitchFamily="49" charset="-122"/>
                <a:ea typeface="楷体" panose="02010609060101010101" pitchFamily="49" charset="-122"/>
              </a:rPr>
              <a:t>并不是从井里挖出一个人。”</a:t>
            </a:r>
            <a:endParaRPr lang="zh-CN" altLang="zh-CN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05000"/>
              </a:lnSpc>
              <a:buFont typeface="Arial" panose="020B0604020202020204" pitchFamily="34" charset="0"/>
              <a:buNone/>
            </a:pPr>
            <a:r>
              <a:rPr lang="en-US" altLang="zh-CN" b="1">
                <a:latin typeface="楷体" panose="02010609060101010101" pitchFamily="49" charset="-122"/>
                <a:ea typeface="楷体" panose="02010609060101010101" pitchFamily="49" charset="-122"/>
              </a:rPr>
              <a:t>C.</a:t>
            </a:r>
            <a:r>
              <a:rPr lang="zh-CN" altLang="zh-CN" b="1">
                <a:latin typeface="楷体" panose="02010609060101010101" pitchFamily="49" charset="-122"/>
                <a:ea typeface="楷体" panose="02010609060101010101" pitchFamily="49" charset="-122"/>
              </a:rPr>
              <a:t>家无井而出溉汲</a:t>
            </a:r>
            <a:r>
              <a:rPr lang="en-US" altLang="zh-CN" b="1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zh-CN" b="1">
                <a:latin typeface="楷体" panose="02010609060101010101" pitchFamily="49" charset="-122"/>
                <a:ea typeface="楷体" panose="02010609060101010101" pitchFamily="49" charset="-122"/>
              </a:rPr>
              <a:t>常一人居外。</a:t>
            </a:r>
            <a:endParaRPr lang="zh-CN" altLang="zh-CN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05000"/>
              </a:lnSpc>
              <a:buFont typeface="Arial" panose="020B0604020202020204" pitchFamily="34" charset="0"/>
              <a:buNone/>
            </a:pPr>
            <a:r>
              <a:rPr lang="en-US" altLang="zh-CN" b="1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zh-CN" b="1">
                <a:latin typeface="楷体" panose="02010609060101010101" pitchFamily="49" charset="-122"/>
                <a:ea typeface="楷体" panose="02010609060101010101" pitchFamily="49" charset="-122"/>
              </a:rPr>
              <a:t>译文</a:t>
            </a:r>
            <a:r>
              <a:rPr lang="en-US" altLang="zh-CN" b="1"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zh-CN" altLang="zh-CN" b="1">
                <a:latin typeface="楷体" panose="02010609060101010101" pitchFamily="49" charset="-122"/>
                <a:ea typeface="楷体" panose="02010609060101010101" pitchFamily="49" charset="-122"/>
              </a:rPr>
              <a:t>家中没有井</a:t>
            </a:r>
            <a:r>
              <a:rPr lang="en-US" altLang="zh-CN" b="1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zh-CN" b="1">
                <a:latin typeface="楷体" panose="02010609060101010101" pitchFamily="49" charset="-122"/>
                <a:ea typeface="楷体" panose="02010609060101010101" pitchFamily="49" charset="-122"/>
              </a:rPr>
              <a:t>要到外边打水浇田</a:t>
            </a:r>
            <a:r>
              <a:rPr lang="en-US" altLang="zh-CN" b="1">
                <a:latin typeface="楷体" panose="02010609060101010101" pitchFamily="49" charset="-122"/>
                <a:ea typeface="楷体" panose="02010609060101010101" pitchFamily="49" charset="-122"/>
              </a:rPr>
              <a:t>,(</a:t>
            </a:r>
            <a:r>
              <a:rPr lang="zh-CN" altLang="zh-CN" b="1">
                <a:latin typeface="楷体" panose="02010609060101010101" pitchFamily="49" charset="-122"/>
                <a:ea typeface="楷体" panose="02010609060101010101" pitchFamily="49" charset="-122"/>
              </a:rPr>
              <a:t>因此</a:t>
            </a:r>
            <a:r>
              <a:rPr lang="en-US" altLang="zh-CN" b="1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b="1">
                <a:latin typeface="楷体" panose="02010609060101010101" pitchFamily="49" charset="-122"/>
                <a:ea typeface="楷体" panose="02010609060101010101" pitchFamily="49" charset="-122"/>
              </a:rPr>
              <a:t>经常要一个人居住在外</a:t>
            </a:r>
            <a:r>
              <a:rPr lang="en-US" altLang="zh-CN" b="1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</a:rPr>
              <a:t>负责打水</a:t>
            </a:r>
            <a:r>
              <a:rPr lang="en-US" altLang="zh-CN" b="1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b="1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zh-CN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05000"/>
              </a:lnSpc>
              <a:buFont typeface="Arial" panose="020B0604020202020204" pitchFamily="34" charset="0"/>
              <a:buNone/>
            </a:pPr>
            <a:r>
              <a:rPr lang="en-US" altLang="zh-CN" b="1">
                <a:latin typeface="楷体" panose="02010609060101010101" pitchFamily="49" charset="-122"/>
                <a:ea typeface="楷体" panose="02010609060101010101" pitchFamily="49" charset="-122"/>
              </a:rPr>
              <a:t>D.</a:t>
            </a:r>
            <a:r>
              <a:rPr lang="zh-CN" altLang="zh-CN" b="1">
                <a:latin typeface="楷体" panose="02010609060101010101" pitchFamily="49" charset="-122"/>
                <a:ea typeface="楷体" panose="02010609060101010101" pitchFamily="49" charset="-122"/>
              </a:rPr>
              <a:t>其人曰</a:t>
            </a:r>
            <a:r>
              <a:rPr lang="en-US" altLang="zh-CN" b="1"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zh-CN" altLang="zh-CN" b="1">
                <a:latin typeface="楷体" panose="02010609060101010101" pitchFamily="49" charset="-122"/>
                <a:ea typeface="楷体" panose="02010609060101010101" pitchFamily="49" charset="-122"/>
              </a:rPr>
              <a:t>“奈地坏何</a:t>
            </a:r>
            <a:r>
              <a:rPr lang="en-US" altLang="zh-CN" b="1"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r>
              <a:rPr lang="zh-CN" altLang="zh-CN" b="1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endParaRPr lang="zh-CN" altLang="zh-CN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05000"/>
              </a:lnSpc>
              <a:buFont typeface="Arial" panose="020B0604020202020204" pitchFamily="34" charset="0"/>
              <a:buNone/>
            </a:pPr>
            <a:r>
              <a:rPr lang="en-US" altLang="zh-CN" b="1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zh-CN" b="1">
                <a:latin typeface="楷体" panose="02010609060101010101" pitchFamily="49" charset="-122"/>
                <a:ea typeface="楷体" panose="02010609060101010101" pitchFamily="49" charset="-122"/>
              </a:rPr>
              <a:t>译文</a:t>
            </a:r>
            <a:r>
              <a:rPr lang="en-US" altLang="zh-CN" b="1"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zh-CN" altLang="zh-CN" b="1">
                <a:latin typeface="楷体" panose="02010609060101010101" pitchFamily="49" charset="-122"/>
                <a:ea typeface="楷体" panose="02010609060101010101" pitchFamily="49" charset="-122"/>
              </a:rPr>
              <a:t>那个人又说</a:t>
            </a:r>
            <a:r>
              <a:rPr lang="en-US" altLang="zh-CN" b="1"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zh-CN" altLang="zh-CN" b="1">
                <a:latin typeface="楷体" panose="02010609060101010101" pitchFamily="49" charset="-122"/>
                <a:ea typeface="楷体" panose="02010609060101010101" pitchFamily="49" charset="-122"/>
              </a:rPr>
              <a:t>“毁坏大地有什么办法呢</a:t>
            </a:r>
            <a:r>
              <a:rPr lang="en-US" altLang="zh-CN" b="1"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r>
              <a:rPr lang="zh-CN" altLang="zh-CN" b="1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5508625" y="1341438"/>
            <a:ext cx="476250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200">
                <a:solidFill>
                  <a:srgbClr val="FF0000"/>
                </a:solidFill>
                <a:sym typeface="微软雅黑" panose="020B0503020204020204" pitchFamily="34" charset="-122"/>
              </a:rPr>
              <a:t>D</a:t>
            </a:r>
            <a:endParaRPr lang="en-US" altLang="en-US" sz="3200">
              <a:solidFill>
                <a:srgbClr val="FF0000"/>
              </a:solidFill>
              <a:sym typeface="微软雅黑" panose="020B0503020204020204" pitchFamily="34" charset="-122"/>
            </a:endParaRP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468313" y="5805488"/>
            <a:ext cx="7996237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b="1">
                <a:solidFill>
                  <a:srgbClr val="0000FF"/>
                </a:solidFill>
                <a:latin typeface="NEU-BZ-S92"/>
                <a:ea typeface="方正书宋_GBK"/>
                <a:cs typeface="方正书宋_GBK"/>
                <a:sym typeface="微软雅黑" panose="020B0503020204020204" pitchFamily="34" charset="-122"/>
              </a:rPr>
              <a:t>【</a:t>
            </a:r>
            <a:r>
              <a:rPr lang="zh-CN" altLang="en-US" b="1">
                <a:solidFill>
                  <a:srgbClr val="0000FF"/>
                </a:solidFill>
                <a:latin typeface="NEU-BZ-S92"/>
                <a:ea typeface="方正书宋_GBK"/>
                <a:cs typeface="方正书宋_GBK"/>
                <a:sym typeface="微软雅黑" panose="020B0503020204020204" pitchFamily="34" charset="-122"/>
              </a:rPr>
              <a:t>解析</a:t>
            </a:r>
            <a:r>
              <a:rPr lang="zh-CN" altLang="zh-CN" b="1">
                <a:solidFill>
                  <a:srgbClr val="0000FF"/>
                </a:solidFill>
                <a:latin typeface="NEU-BZ-S92"/>
                <a:ea typeface="方正书宋_GBK"/>
                <a:cs typeface="方正书宋_GBK"/>
                <a:sym typeface="微软雅黑" panose="020B0503020204020204" pitchFamily="34" charset="-122"/>
              </a:rPr>
              <a:t>】</a:t>
            </a:r>
            <a:r>
              <a:rPr lang="zh-CN" altLang="en-US" b="1">
                <a:solidFill>
                  <a:srgbClr val="0000FF"/>
                </a:solidFill>
                <a:latin typeface="NEU-BZ-S92"/>
                <a:ea typeface="方正书宋_GBK"/>
                <a:cs typeface="方正书宋_GBK"/>
                <a:sym typeface="微软雅黑" panose="020B0503020204020204" pitchFamily="34" charset="-122"/>
              </a:rPr>
              <a:t>正确翻译为：那个人又说</a:t>
            </a:r>
            <a:r>
              <a:rPr lang="en-US" altLang="zh-CN" b="1">
                <a:solidFill>
                  <a:srgbClr val="0000FF"/>
                </a:solidFill>
                <a:latin typeface="方正书宋_GBK"/>
                <a:ea typeface="方正书宋_GBK"/>
                <a:cs typeface="方正书宋_GBK"/>
                <a:sym typeface="微软雅黑" panose="020B0503020204020204" pitchFamily="34" charset="-122"/>
              </a:rPr>
              <a:t>:</a:t>
            </a:r>
            <a:r>
              <a:rPr lang="en-US" altLang="zh-CN" b="1">
                <a:latin typeface="Arial" panose="020B0604020202020204" pitchFamily="34" charset="0"/>
                <a:sym typeface="微软雅黑" panose="020B0503020204020204" pitchFamily="34" charset="-122"/>
              </a:rPr>
              <a:t>“</a:t>
            </a:r>
            <a:r>
              <a:rPr lang="zh-CN" altLang="en-US" b="1">
                <a:solidFill>
                  <a:srgbClr val="0000FF"/>
                </a:solidFill>
                <a:latin typeface="NEU-BZ-S92"/>
                <a:ea typeface="方正书宋_GBK"/>
                <a:cs typeface="方正书宋_GBK"/>
                <a:sym typeface="微软雅黑" panose="020B0503020204020204" pitchFamily="34" charset="-122"/>
              </a:rPr>
              <a:t>大地崩塌怎么办呢</a:t>
            </a:r>
            <a:r>
              <a:rPr lang="zh-CN" altLang="en-US" b="1">
                <a:solidFill>
                  <a:srgbClr val="0000FF"/>
                </a:solidFill>
                <a:latin typeface="方正书宋_GBK"/>
                <a:ea typeface="方正书宋_GBK"/>
                <a:cs typeface="方正书宋_GBK"/>
                <a:sym typeface="微软雅黑" panose="020B0503020204020204" pitchFamily="34" charset="-122"/>
              </a:rPr>
              <a:t>？</a:t>
            </a:r>
            <a:r>
              <a:rPr lang="en-US" altLang="zh-CN" b="1">
                <a:solidFill>
                  <a:srgbClr val="0000FF"/>
                </a:solidFill>
                <a:sym typeface="微软雅黑" panose="020B0503020204020204" pitchFamily="34" charset="-122"/>
              </a:rPr>
              <a:t>”</a:t>
            </a:r>
            <a:endParaRPr lang="zh-CN" altLang="en-US" b="1">
              <a:solidFill>
                <a:srgbClr val="0000FF"/>
              </a:solidFill>
              <a:latin typeface="NEU-BZ-S92"/>
              <a:ea typeface="方正书宋_GBK"/>
              <a:cs typeface="方正书宋_GBK"/>
              <a:sym typeface="微软雅黑" panose="020B0503020204020204" pitchFamily="34" charset="-122"/>
            </a:endParaRPr>
          </a:p>
        </p:txBody>
      </p:sp>
      <p:grpSp>
        <p:nvGrpSpPr>
          <p:cNvPr id="322564" name="组合 12"/>
          <p:cNvGrpSpPr/>
          <p:nvPr/>
        </p:nvGrpSpPr>
        <p:grpSpPr bwMode="auto">
          <a:xfrm>
            <a:off x="-7938" y="831850"/>
            <a:ext cx="2008188" cy="522288"/>
            <a:chOff x="70" y="-63"/>
            <a:chExt cx="3161" cy="821"/>
          </a:xfrm>
        </p:grpSpPr>
        <p:sp>
          <p:nvSpPr>
            <p:cNvPr id="322566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27" cy="82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0" hangingPunct="0">
                <a:buFont typeface="Arial" panose="020B0604020202020204" pitchFamily="34" charset="0"/>
                <a:buNone/>
              </a:pPr>
              <a:r>
                <a:rPr lang="zh-CN" altLang="en-US" sz="2800">
                  <a:latin typeface="黑体" panose="02010609060101010101" pitchFamily="49" charset="-122"/>
                  <a:ea typeface="黑体" panose="02010609060101010101" pitchFamily="49" charset="-122"/>
                </a:rPr>
                <a:t>课堂检测</a:t>
              </a:r>
              <a:endParaRPr lang="zh-CN" altLang="en-US" sz="28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cxnSp>
          <p:nvCxnSpPr>
            <p:cNvPr id="7" name="直线连接符 9"/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菱形 7"/>
            <p:cNvSpPr/>
            <p:nvPr/>
          </p:nvSpPr>
          <p:spPr>
            <a:xfrm>
              <a:off x="125" y="149"/>
              <a:ext cx="552" cy="551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buFont typeface="Arial" panose="020B0604020202020204" pitchFamily="34" charset="0"/>
                <a:buNone/>
                <a:defRPr/>
              </a:pPr>
              <a:endParaRPr kumimoji="1" lang="zh-CN" altLang="en-US" noProof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22565" name="矩形 8"/>
          <p:cNvSpPr>
            <a:spLocks noChangeArrowheads="1"/>
          </p:cNvSpPr>
          <p:nvPr/>
        </p:nvSpPr>
        <p:spPr bwMode="auto">
          <a:xfrm>
            <a:off x="539750" y="1412875"/>
            <a:ext cx="6526213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b="1">
                <a:solidFill>
                  <a:srgbClr val="000000"/>
                </a:solidFill>
                <a:latin typeface="宋体" panose="02010600030101010101" pitchFamily="2" charset="-122"/>
              </a:rPr>
              <a:t>3.</a:t>
            </a:r>
            <a:r>
              <a:rPr lang="zh-CN" altLang="zh-CN" b="1">
                <a:solidFill>
                  <a:srgbClr val="000000"/>
                </a:solidFill>
                <a:latin typeface="宋体" panose="02010600030101010101" pitchFamily="2" charset="-122"/>
              </a:rPr>
              <a:t>下列对语句的翻译有误的一项是</a:t>
            </a:r>
            <a:r>
              <a:rPr lang="en-US" altLang="zh-CN" b="1">
                <a:solidFill>
                  <a:srgbClr val="000000"/>
                </a:solidFill>
                <a:latin typeface="宋体" panose="02010600030101010101" pitchFamily="2" charset="-122"/>
              </a:rPr>
              <a:t>(</a:t>
            </a:r>
            <a:r>
              <a:rPr lang="zh-CN" altLang="zh-CN" b="1">
                <a:solidFill>
                  <a:srgbClr val="000000"/>
                </a:solidFill>
                <a:latin typeface="宋体" panose="02010600030101010101" pitchFamily="2" charset="-122"/>
              </a:rPr>
              <a:t>　　</a:t>
            </a:r>
            <a:r>
              <a:rPr lang="en-US" altLang="zh-CN" b="1">
                <a:solidFill>
                  <a:srgbClr val="000000"/>
                </a:solidFill>
                <a:latin typeface="宋体" panose="02010600030101010101" pitchFamily="2" charset="-122"/>
              </a:rPr>
              <a:t>)</a:t>
            </a:r>
            <a:endParaRPr lang="zh-CN" altLang="en-US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圆角矩形 16"/>
          <p:cNvSpPr/>
          <p:nvPr/>
        </p:nvSpPr>
        <p:spPr>
          <a:xfrm rot="555800">
            <a:off x="4818063" y="1385888"/>
            <a:ext cx="442912" cy="4191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 eaLnBrk="0" hangingPunct="0">
              <a:buFont typeface="Arial" panose="020B0604020202020204" pitchFamily="34" charset="0"/>
              <a:buNone/>
              <a:defRPr/>
            </a:pPr>
            <a:endParaRPr kumimoji="1" lang="zh-CN" altLang="en-US" noProof="1"/>
          </a:p>
        </p:txBody>
      </p:sp>
      <p:sp>
        <p:nvSpPr>
          <p:cNvPr id="19" name="圆角矩形 18"/>
          <p:cNvSpPr/>
          <p:nvPr/>
        </p:nvSpPr>
        <p:spPr>
          <a:xfrm rot="20470821">
            <a:off x="4413250" y="1392238"/>
            <a:ext cx="442913" cy="420687"/>
          </a:xfrm>
          <a:prstGeom prst="roundRect">
            <a:avLst/>
          </a:prstGeom>
          <a:solidFill>
            <a:schemeClr val="accent3">
              <a:lumMod val="50000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 eaLnBrk="0" hangingPunct="0">
              <a:buFont typeface="Arial" panose="020B0604020202020204" pitchFamily="34" charset="0"/>
              <a:buNone/>
              <a:defRPr/>
            </a:pPr>
            <a:endParaRPr kumimoji="1" lang="zh-CN" altLang="en-US" noProof="1"/>
          </a:p>
        </p:txBody>
      </p:sp>
      <p:sp>
        <p:nvSpPr>
          <p:cNvPr id="20" name="圆角矩形 19"/>
          <p:cNvSpPr/>
          <p:nvPr/>
        </p:nvSpPr>
        <p:spPr>
          <a:xfrm rot="319204">
            <a:off x="3994150" y="1392238"/>
            <a:ext cx="441325" cy="420687"/>
          </a:xfrm>
          <a:prstGeom prst="round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 eaLnBrk="0" hangingPunct="0">
              <a:buFont typeface="Arial" panose="020B0604020202020204" pitchFamily="34" charset="0"/>
              <a:buNone/>
              <a:defRPr/>
            </a:pPr>
            <a:endParaRPr kumimoji="1" lang="zh-CN" altLang="en-US" noProof="1"/>
          </a:p>
        </p:txBody>
      </p:sp>
      <p:sp>
        <p:nvSpPr>
          <p:cNvPr id="21" name="圆角矩形 20"/>
          <p:cNvSpPr/>
          <p:nvPr/>
        </p:nvSpPr>
        <p:spPr>
          <a:xfrm rot="21148334">
            <a:off x="3584575" y="1400175"/>
            <a:ext cx="441325" cy="420688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 eaLnBrk="0" hangingPunct="0">
              <a:buFont typeface="Arial" panose="020B0604020202020204" pitchFamily="34" charset="0"/>
              <a:buNone/>
              <a:defRPr/>
            </a:pPr>
            <a:endParaRPr kumimoji="1" lang="zh-CN" altLang="en-US" noProof="1"/>
          </a:p>
        </p:txBody>
      </p:sp>
      <p:sp>
        <p:nvSpPr>
          <p:cNvPr id="323589" name="矩形 1"/>
          <p:cNvSpPr>
            <a:spLocks noChangeArrowheads="1"/>
          </p:cNvSpPr>
          <p:nvPr/>
        </p:nvSpPr>
        <p:spPr bwMode="auto">
          <a:xfrm>
            <a:off x="3549650" y="1268413"/>
            <a:ext cx="1743075" cy="6429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dist" eaLnBrk="0" hangingPunct="0">
              <a:lnSpc>
                <a:spcPts val="4300"/>
              </a:lnSpc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对比阅读</a:t>
            </a:r>
            <a:endParaRPr lang="zh-CN" altLang="en-US" sz="2800" b="1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23590" name="组合 12"/>
          <p:cNvGrpSpPr/>
          <p:nvPr/>
        </p:nvGrpSpPr>
        <p:grpSpPr bwMode="auto">
          <a:xfrm>
            <a:off x="34925" y="889000"/>
            <a:ext cx="2008188" cy="522288"/>
            <a:chOff x="70" y="-63"/>
            <a:chExt cx="3161" cy="821"/>
          </a:xfrm>
        </p:grpSpPr>
        <p:sp>
          <p:nvSpPr>
            <p:cNvPr id="323594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27" cy="82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0" hangingPunct="0">
                <a:buFont typeface="Arial" panose="020B0604020202020204" pitchFamily="34" charset="0"/>
                <a:buNone/>
              </a:pPr>
              <a:r>
                <a:rPr lang="zh-CN" altLang="en-US" sz="2800">
                  <a:latin typeface="黑体" panose="02010609060101010101" pitchFamily="49" charset="-122"/>
                  <a:ea typeface="黑体" panose="02010609060101010101" pitchFamily="49" charset="-122"/>
                </a:rPr>
                <a:t>拓展探究</a:t>
              </a:r>
              <a:endParaRPr lang="zh-CN" altLang="en-US" sz="28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cxnSp>
          <p:nvCxnSpPr>
            <p:cNvPr id="15" name="直线连接符 9"/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菱形 15"/>
            <p:cNvSpPr/>
            <p:nvPr/>
          </p:nvSpPr>
          <p:spPr>
            <a:xfrm>
              <a:off x="125" y="149"/>
              <a:ext cx="552" cy="551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buFont typeface="Arial" panose="020B0604020202020204" pitchFamily="34" charset="0"/>
                <a:buNone/>
                <a:defRPr/>
              </a:pPr>
              <a:endParaRPr kumimoji="1" lang="zh-CN" altLang="en-US" noProof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23591" name="TextBox 10"/>
          <p:cNvSpPr txBox="1">
            <a:spLocks noChangeArrowheads="1"/>
          </p:cNvSpPr>
          <p:nvPr/>
        </p:nvSpPr>
        <p:spPr bwMode="auto">
          <a:xfrm>
            <a:off x="468313" y="2349500"/>
            <a:ext cx="8220075" cy="5302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zh-CN" b="1">
                <a:latin typeface="楷体" panose="02010609060101010101" pitchFamily="49" charset="-122"/>
                <a:ea typeface="楷体" panose="02010609060101010101" pitchFamily="49" charset="-122"/>
              </a:rPr>
              <a:t>【甲】穿井得一人</a:t>
            </a:r>
            <a:endParaRPr lang="en-US" altLang="zh-CN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3592" name="矩形 1"/>
          <p:cNvSpPr>
            <a:spLocks noChangeArrowheads="1"/>
          </p:cNvSpPr>
          <p:nvPr/>
        </p:nvSpPr>
        <p:spPr bwMode="auto">
          <a:xfrm>
            <a:off x="323850" y="1844675"/>
            <a:ext cx="4927600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b="1">
                <a:solidFill>
                  <a:srgbClr val="000000"/>
                </a:solidFill>
                <a:latin typeface="宋体" panose="02010600030101010101" pitchFamily="2" charset="-122"/>
              </a:rPr>
              <a:t>阅读下面的文言文语段</a:t>
            </a:r>
            <a:r>
              <a:rPr lang="en-US" altLang="zh-CN" b="1">
                <a:solidFill>
                  <a:srgbClr val="000000"/>
                </a:solidFill>
                <a:latin typeface="宋体" panose="02010600030101010101" pitchFamily="2" charset="-122"/>
              </a:rPr>
              <a:t>,</a:t>
            </a:r>
            <a:r>
              <a:rPr lang="zh-CN" altLang="zh-CN" b="1">
                <a:solidFill>
                  <a:srgbClr val="000000"/>
                </a:solidFill>
                <a:latin typeface="宋体" panose="02010600030101010101" pitchFamily="2" charset="-122"/>
              </a:rPr>
              <a:t>回答问题。</a:t>
            </a:r>
            <a:endParaRPr lang="zh-CN" altLang="zh-CN" b="1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323593" name="矩形 5"/>
          <p:cNvSpPr>
            <a:spLocks noChangeArrowheads="1"/>
          </p:cNvSpPr>
          <p:nvPr/>
        </p:nvSpPr>
        <p:spPr bwMode="auto">
          <a:xfrm>
            <a:off x="323850" y="3141663"/>
            <a:ext cx="8358188" cy="27209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zh-CN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【乙】荆人</a:t>
            </a:r>
            <a:r>
              <a:rPr lang="en-US" altLang="zh-CN" b="1" baseline="300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①</a:t>
            </a:r>
            <a:r>
              <a:rPr lang="zh-CN" altLang="zh-CN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涉澭</a:t>
            </a:r>
            <a:endParaRPr lang="zh-CN" altLang="zh-CN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荆人欲袭宋</a:t>
            </a:r>
            <a:r>
              <a:rPr lang="en-US" altLang="zh-CN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zh-CN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使人先表</a:t>
            </a:r>
            <a:r>
              <a:rPr lang="en-US" altLang="zh-CN" b="1" baseline="300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②</a:t>
            </a:r>
            <a:r>
              <a:rPr lang="zh-CN" altLang="zh-CN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澭水。澭水暴益</a:t>
            </a:r>
            <a:r>
              <a:rPr lang="en-US" altLang="zh-CN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zh-CN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荆人弗知</a:t>
            </a:r>
            <a:r>
              <a:rPr lang="en-US" altLang="zh-CN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zh-CN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循表而夜涉</a:t>
            </a:r>
            <a:r>
              <a:rPr lang="en-US" altLang="zh-CN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zh-CN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溺死者千有余人</a:t>
            </a:r>
            <a:r>
              <a:rPr lang="en-US" altLang="zh-CN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zh-CN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军惊而坏都舍。向其先表之时可导也</a:t>
            </a:r>
            <a:r>
              <a:rPr lang="en-US" altLang="zh-CN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zh-CN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今水已变而益多矣</a:t>
            </a:r>
            <a:r>
              <a:rPr lang="en-US" altLang="zh-CN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zh-CN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荆人尚犹循表而导之</a:t>
            </a:r>
            <a:r>
              <a:rPr lang="en-US" altLang="zh-CN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zh-CN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此其所以败也。</a:t>
            </a:r>
            <a:r>
              <a:rPr lang="en-US" altLang="zh-CN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                                                                </a:t>
            </a:r>
            <a:endParaRPr lang="en-US" altLang="zh-CN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                         (</a:t>
            </a:r>
            <a:r>
              <a:rPr lang="zh-CN" altLang="zh-CN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选自《吕氏春秋》</a:t>
            </a:r>
            <a:r>
              <a:rPr lang="en-US" altLang="zh-CN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zh-CN" altLang="zh-CN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zh-CN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【注释】</a:t>
            </a:r>
            <a:r>
              <a:rPr lang="en-US" altLang="zh-CN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①</a:t>
            </a:r>
            <a:r>
              <a:rPr lang="zh-CN" altLang="zh-CN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荆人</a:t>
            </a:r>
            <a:r>
              <a:rPr lang="en-US" altLang="zh-CN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zh-CN" altLang="zh-CN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楚国人。</a:t>
            </a:r>
            <a:r>
              <a:rPr lang="en-US" altLang="zh-CN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②</a:t>
            </a:r>
            <a:r>
              <a:rPr lang="zh-CN" altLang="zh-CN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表</a:t>
            </a:r>
            <a:r>
              <a:rPr lang="en-US" altLang="zh-CN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zh-CN" altLang="zh-CN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给水的深度做标志。</a:t>
            </a:r>
            <a:r>
              <a:rPr lang="en-US" altLang="zh-CN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zh-CN" altLang="zh-CN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4609" name="矩形 1"/>
          <p:cNvSpPr>
            <a:spLocks noChangeArrowheads="1"/>
          </p:cNvSpPr>
          <p:nvPr/>
        </p:nvSpPr>
        <p:spPr bwMode="auto">
          <a:xfrm>
            <a:off x="679450" y="2205038"/>
            <a:ext cx="5692775" cy="23066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b="1">
                <a:latin typeface="楷体" panose="02010609060101010101" pitchFamily="49" charset="-122"/>
                <a:ea typeface="楷体" panose="02010609060101010101" pitchFamily="49" charset="-122"/>
              </a:rPr>
              <a:t>(1)</a:t>
            </a:r>
            <a:r>
              <a:rPr lang="zh-CN" altLang="zh-CN" b="1">
                <a:latin typeface="楷体" panose="02010609060101010101" pitchFamily="49" charset="-122"/>
                <a:ea typeface="楷体" panose="02010609060101010101" pitchFamily="49" charset="-122"/>
              </a:rPr>
              <a:t>家无井而出</a:t>
            </a:r>
            <a:r>
              <a:rPr lang="zh-CN" altLang="zh-CN" b="1" u="sng">
                <a:latin typeface="楷体" panose="02010609060101010101" pitchFamily="49" charset="-122"/>
                <a:ea typeface="楷体" panose="02010609060101010101" pitchFamily="49" charset="-122"/>
              </a:rPr>
              <a:t>溉汲</a:t>
            </a:r>
            <a:r>
              <a:rPr lang="en-US" altLang="zh-CN" b="1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b="1">
                <a:latin typeface="楷体" panose="02010609060101010101" pitchFamily="49" charset="-122"/>
                <a:ea typeface="楷体" panose="02010609060101010101" pitchFamily="49" charset="-122"/>
              </a:rPr>
              <a:t>　　　　    </a:t>
            </a:r>
            <a:r>
              <a:rPr lang="en-US" altLang="zh-CN" b="1">
                <a:latin typeface="楷体" panose="02010609060101010101" pitchFamily="49" charset="-122"/>
                <a:ea typeface="楷体" panose="02010609060101010101" pitchFamily="49" charset="-122"/>
              </a:rPr>
              <a:t>)        </a:t>
            </a:r>
            <a:endParaRPr lang="en-US" altLang="zh-CN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b="1">
                <a:latin typeface="楷体" panose="02010609060101010101" pitchFamily="49" charset="-122"/>
                <a:ea typeface="楷体" panose="02010609060101010101" pitchFamily="49" charset="-122"/>
              </a:rPr>
              <a:t>(2)</a:t>
            </a:r>
            <a:r>
              <a:rPr lang="zh-CN" altLang="zh-CN" b="1" u="sng">
                <a:latin typeface="楷体" panose="02010609060101010101" pitchFamily="49" charset="-122"/>
                <a:ea typeface="楷体" panose="02010609060101010101" pitchFamily="49" charset="-122"/>
              </a:rPr>
              <a:t>及</a:t>
            </a:r>
            <a:r>
              <a:rPr lang="zh-CN" altLang="zh-CN" b="1">
                <a:latin typeface="楷体" panose="02010609060101010101" pitchFamily="49" charset="-122"/>
                <a:ea typeface="楷体" panose="02010609060101010101" pitchFamily="49" charset="-122"/>
              </a:rPr>
              <a:t>其家穿井</a:t>
            </a:r>
            <a:r>
              <a:rPr lang="en-US" altLang="zh-CN" b="1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b="1">
                <a:latin typeface="楷体" panose="02010609060101010101" pitchFamily="49" charset="-122"/>
                <a:ea typeface="楷体" panose="02010609060101010101" pitchFamily="49" charset="-122"/>
              </a:rPr>
              <a:t>　　　　</a:t>
            </a:r>
            <a:r>
              <a:rPr lang="en-US" altLang="zh-CN" b="1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en-US" altLang="zh-CN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b="1">
                <a:latin typeface="楷体" panose="02010609060101010101" pitchFamily="49" charset="-122"/>
                <a:ea typeface="楷体" panose="02010609060101010101" pitchFamily="49" charset="-122"/>
              </a:rPr>
              <a:t>(3)</a:t>
            </a:r>
            <a:r>
              <a:rPr lang="zh-CN" altLang="zh-CN" b="1">
                <a:latin typeface="楷体" panose="02010609060101010101" pitchFamily="49" charset="-122"/>
                <a:ea typeface="楷体" panose="02010609060101010101" pitchFamily="49" charset="-122"/>
              </a:rPr>
              <a:t>向其</a:t>
            </a:r>
            <a:r>
              <a:rPr lang="zh-CN" altLang="zh-CN" b="1" u="sng">
                <a:latin typeface="楷体" panose="02010609060101010101" pitchFamily="49" charset="-122"/>
                <a:ea typeface="楷体" panose="02010609060101010101" pitchFamily="49" charset="-122"/>
              </a:rPr>
              <a:t>先</a:t>
            </a:r>
            <a:r>
              <a:rPr lang="zh-CN" altLang="zh-CN" b="1">
                <a:latin typeface="楷体" panose="02010609060101010101" pitchFamily="49" charset="-122"/>
                <a:ea typeface="楷体" panose="02010609060101010101" pitchFamily="49" charset="-122"/>
              </a:rPr>
              <a:t>表之时可导也</a:t>
            </a:r>
            <a:r>
              <a:rPr lang="en-US" altLang="zh-CN" b="1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b="1">
                <a:latin typeface="楷体" panose="02010609060101010101" pitchFamily="49" charset="-122"/>
                <a:ea typeface="楷体" panose="02010609060101010101" pitchFamily="49" charset="-122"/>
              </a:rPr>
              <a:t>　 </a:t>
            </a:r>
            <a:r>
              <a:rPr lang="en-US" altLang="zh-CN" b="1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zh-CN" b="1"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r>
              <a:rPr lang="en-US" altLang="zh-CN" b="1">
                <a:latin typeface="楷体" panose="02010609060101010101" pitchFamily="49" charset="-122"/>
                <a:ea typeface="楷体" panose="02010609060101010101" pitchFamily="49" charset="-122"/>
              </a:rPr>
              <a:t>     )   </a:t>
            </a:r>
            <a:endParaRPr lang="en-US" altLang="zh-CN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b="1">
                <a:latin typeface="楷体" panose="02010609060101010101" pitchFamily="49" charset="-122"/>
                <a:ea typeface="楷体" panose="02010609060101010101" pitchFamily="49" charset="-122"/>
              </a:rPr>
              <a:t>(4)</a:t>
            </a:r>
            <a:r>
              <a:rPr lang="zh-CN" altLang="zh-CN" b="1">
                <a:latin typeface="楷体" panose="02010609060101010101" pitchFamily="49" charset="-122"/>
                <a:ea typeface="楷体" panose="02010609060101010101" pitchFamily="49" charset="-122"/>
              </a:rPr>
              <a:t>荆人尚犹循表而</a:t>
            </a:r>
            <a:r>
              <a:rPr lang="zh-CN" altLang="zh-CN" b="1" u="sng">
                <a:latin typeface="楷体" panose="02010609060101010101" pitchFamily="49" charset="-122"/>
                <a:ea typeface="楷体" panose="02010609060101010101" pitchFamily="49" charset="-122"/>
              </a:rPr>
              <a:t>导</a:t>
            </a:r>
            <a:r>
              <a:rPr lang="zh-CN" altLang="zh-CN" b="1">
                <a:latin typeface="楷体" panose="02010609060101010101" pitchFamily="49" charset="-122"/>
                <a:ea typeface="楷体" panose="02010609060101010101" pitchFamily="49" charset="-122"/>
              </a:rPr>
              <a:t>之</a:t>
            </a:r>
            <a:r>
              <a:rPr lang="en-US" altLang="zh-CN" b="1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b="1"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r>
              <a:rPr lang="en-US" altLang="zh-CN" b="1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b="1"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r>
              <a:rPr lang="en-US" altLang="zh-CN" b="1">
                <a:latin typeface="楷体" panose="02010609060101010101" pitchFamily="49" charset="-122"/>
                <a:ea typeface="楷体" panose="02010609060101010101" pitchFamily="49" charset="-122"/>
              </a:rPr>
              <a:t>     ) </a:t>
            </a:r>
            <a:endParaRPr lang="en-US" altLang="zh-CN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3635375" y="2276475"/>
            <a:ext cx="1712913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浇灌、灌溉</a:t>
            </a:r>
            <a:endParaRPr lang="zh-CN" altLang="en-US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微软雅黑" panose="020B0503020204020204" pitchFamily="34" charset="-122"/>
            </a:endParaRP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3059113" y="2924175"/>
            <a:ext cx="796925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等到</a:t>
            </a:r>
            <a:endParaRPr lang="zh-CN" altLang="en-US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微软雅黑" panose="020B0503020204020204" pitchFamily="34" charset="-122"/>
            </a:endParaRP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4211638" y="3429000"/>
            <a:ext cx="1817687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先前</a:t>
            </a:r>
            <a:r>
              <a:rPr lang="en-US" altLang="zh-CN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,</a:t>
            </a:r>
            <a:r>
              <a:rPr lang="zh-CN" altLang="en-US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以前</a:t>
            </a:r>
            <a:endParaRPr lang="zh-CN" altLang="en-US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微软雅黑" panose="020B0503020204020204" pitchFamily="34" charset="-122"/>
            </a:endParaRPr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4067175" y="4005263"/>
            <a:ext cx="22098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引导渡河</a:t>
            </a:r>
            <a:r>
              <a:rPr lang="en-US" altLang="zh-CN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,</a:t>
            </a:r>
            <a:r>
              <a:rPr lang="zh-CN" altLang="en-US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涉水</a:t>
            </a:r>
            <a:endParaRPr lang="zh-CN" altLang="en-US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24614" name="组合 12"/>
          <p:cNvGrpSpPr/>
          <p:nvPr/>
        </p:nvGrpSpPr>
        <p:grpSpPr bwMode="auto">
          <a:xfrm>
            <a:off x="34925" y="889000"/>
            <a:ext cx="2008188" cy="522288"/>
            <a:chOff x="70" y="-63"/>
            <a:chExt cx="3161" cy="821"/>
          </a:xfrm>
        </p:grpSpPr>
        <p:sp>
          <p:nvSpPr>
            <p:cNvPr id="324616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27" cy="82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0" hangingPunct="0">
                <a:buFont typeface="Arial" panose="020B0604020202020204" pitchFamily="34" charset="0"/>
                <a:buNone/>
              </a:pPr>
              <a:r>
                <a:rPr lang="zh-CN" altLang="en-US" sz="2800">
                  <a:latin typeface="黑体" panose="02010609060101010101" pitchFamily="49" charset="-122"/>
                  <a:ea typeface="黑体" panose="02010609060101010101" pitchFamily="49" charset="-122"/>
                </a:rPr>
                <a:t>拓展探究</a:t>
              </a:r>
              <a:endParaRPr lang="zh-CN" altLang="en-US" sz="28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cxnSp>
          <p:nvCxnSpPr>
            <p:cNvPr id="11" name="直线连接符 9"/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菱形 11"/>
            <p:cNvSpPr/>
            <p:nvPr/>
          </p:nvSpPr>
          <p:spPr>
            <a:xfrm>
              <a:off x="125" y="149"/>
              <a:ext cx="552" cy="551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buFont typeface="Arial" panose="020B0604020202020204" pitchFamily="34" charset="0"/>
                <a:buNone/>
                <a:defRPr/>
              </a:pPr>
              <a:endParaRPr kumimoji="1" lang="zh-CN" altLang="en-US" noProof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24615" name="矩形 12"/>
          <p:cNvSpPr>
            <a:spLocks noChangeArrowheads="1"/>
          </p:cNvSpPr>
          <p:nvPr/>
        </p:nvSpPr>
        <p:spPr bwMode="auto">
          <a:xfrm>
            <a:off x="436563" y="1558925"/>
            <a:ext cx="4162425" cy="644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b="1">
                <a:solidFill>
                  <a:srgbClr val="000000"/>
                </a:solidFill>
                <a:latin typeface="宋体" panose="02010600030101010101" pitchFamily="2" charset="-122"/>
              </a:rPr>
              <a:t>1.</a:t>
            </a:r>
            <a:r>
              <a:rPr lang="zh-CN" altLang="zh-CN" b="1">
                <a:solidFill>
                  <a:srgbClr val="000000"/>
                </a:solidFill>
                <a:latin typeface="宋体" panose="02010600030101010101" pitchFamily="2" charset="-122"/>
              </a:rPr>
              <a:t>解释下列句中加线的词语。</a:t>
            </a:r>
            <a:endParaRPr lang="en-US" altLang="zh-CN" b="1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5633" name="矩形 1"/>
          <p:cNvSpPr>
            <a:spLocks noChangeArrowheads="1"/>
          </p:cNvSpPr>
          <p:nvPr/>
        </p:nvSpPr>
        <p:spPr bwMode="auto">
          <a:xfrm>
            <a:off x="733425" y="2703513"/>
            <a:ext cx="7624763" cy="20304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zh-CN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例句</a:t>
            </a:r>
            <a:r>
              <a:rPr lang="en-US" altLang="zh-CN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zh-CN" altLang="zh-CN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有闻而传之者</a:t>
            </a:r>
            <a:endParaRPr lang="zh-CN" altLang="zh-CN" sz="28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A.</a:t>
            </a:r>
            <a:r>
              <a:rPr lang="zh-CN" altLang="zh-CN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家无井</a:t>
            </a:r>
            <a:r>
              <a:rPr lang="zh-CN" altLang="zh-CN" sz="2800" b="1" u="sng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而</a:t>
            </a:r>
            <a:r>
              <a:rPr lang="zh-CN" altLang="zh-CN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出溉汲</a:t>
            </a:r>
            <a:r>
              <a:rPr lang="en-US" altLang="zh-CN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  B.</a:t>
            </a:r>
            <a:r>
              <a:rPr lang="zh-CN" altLang="zh-CN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循表</a:t>
            </a:r>
            <a:r>
              <a:rPr lang="zh-CN" altLang="zh-CN" sz="2800" b="1" u="sng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而</a:t>
            </a:r>
            <a:r>
              <a:rPr lang="zh-CN" altLang="zh-CN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夜涉</a:t>
            </a:r>
            <a:endParaRPr lang="zh-CN" altLang="zh-CN" sz="28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C.</a:t>
            </a:r>
            <a:r>
              <a:rPr lang="zh-CN" altLang="zh-CN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军惊</a:t>
            </a:r>
            <a:r>
              <a:rPr lang="zh-CN" altLang="zh-CN" sz="2800" b="1" u="sng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而</a:t>
            </a:r>
            <a:r>
              <a:rPr lang="zh-CN" altLang="zh-CN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坏都舍</a:t>
            </a:r>
            <a:r>
              <a:rPr lang="en-US" altLang="zh-CN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    D.</a:t>
            </a:r>
            <a:r>
              <a:rPr lang="zh-CN" altLang="zh-CN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人不知</a:t>
            </a:r>
            <a:r>
              <a:rPr lang="zh-CN" altLang="zh-CN" sz="2800" b="1" u="sng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而</a:t>
            </a:r>
            <a:r>
              <a:rPr lang="zh-CN" altLang="zh-CN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不愠</a:t>
            </a:r>
            <a:r>
              <a:rPr lang="en-US" altLang="zh-CN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</a:t>
            </a:r>
            <a:endParaRPr lang="zh-CN" altLang="en-US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7"/>
          <p:cNvSpPr txBox="1">
            <a:spLocks noChangeArrowheads="1"/>
          </p:cNvSpPr>
          <p:nvPr/>
        </p:nvSpPr>
        <p:spPr bwMode="auto">
          <a:xfrm>
            <a:off x="519113" y="4833938"/>
            <a:ext cx="8342312" cy="9540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2800" b="1">
                <a:solidFill>
                  <a:srgbClr val="0000FF"/>
                </a:solidFill>
                <a:latin typeface="宋体" panose="02010600030101010101" pitchFamily="2" charset="-122"/>
                <a:sym typeface="微软雅黑" panose="020B0503020204020204" pitchFamily="34" charset="-122"/>
              </a:rPr>
              <a:t>【</a:t>
            </a:r>
            <a:r>
              <a:rPr lang="zh-CN" altLang="en-US" sz="2800" b="1">
                <a:solidFill>
                  <a:srgbClr val="0000FF"/>
                </a:solidFill>
                <a:latin typeface="宋体" panose="02010600030101010101" pitchFamily="2" charset="-122"/>
                <a:sym typeface="微软雅黑" panose="020B0503020204020204" pitchFamily="34" charset="-122"/>
              </a:rPr>
              <a:t>解析</a:t>
            </a:r>
            <a:r>
              <a:rPr lang="zh-CN" altLang="zh-CN" sz="2800" b="1">
                <a:solidFill>
                  <a:srgbClr val="0000FF"/>
                </a:solidFill>
                <a:latin typeface="宋体" panose="02010600030101010101" pitchFamily="2" charset="-122"/>
                <a:sym typeface="微软雅黑" panose="020B0503020204020204" pitchFamily="34" charset="-122"/>
              </a:rPr>
              <a:t>】</a:t>
            </a:r>
            <a:r>
              <a:rPr lang="zh-CN" altLang="en-US" sz="2800" b="1">
                <a:solidFill>
                  <a:srgbClr val="0000FF"/>
                </a:solidFill>
                <a:latin typeface="宋体" panose="02010600030101010101" pitchFamily="2" charset="-122"/>
                <a:sym typeface="微软雅黑" panose="020B0503020204020204" pitchFamily="34" charset="-122"/>
              </a:rPr>
              <a:t>例句和</a:t>
            </a:r>
            <a:r>
              <a:rPr lang="en-US" altLang="zh-CN" sz="2800" b="1">
                <a:solidFill>
                  <a:srgbClr val="0000FF"/>
                </a:solidFill>
                <a:latin typeface="宋体" panose="02010600030101010101" pitchFamily="2" charset="-122"/>
                <a:sym typeface="微软雅黑" panose="020B0503020204020204" pitchFamily="34" charset="-122"/>
              </a:rPr>
              <a:t>B</a:t>
            </a:r>
            <a:r>
              <a:rPr lang="zh-CN" altLang="en-US" sz="2800" b="1">
                <a:solidFill>
                  <a:srgbClr val="0000FF"/>
                </a:solidFill>
                <a:latin typeface="宋体" panose="02010600030101010101" pitchFamily="2" charset="-122"/>
                <a:sym typeface="微软雅黑" panose="020B0503020204020204" pitchFamily="34" charset="-122"/>
              </a:rPr>
              <a:t>项中的</a:t>
            </a:r>
            <a:r>
              <a:rPr lang="en-US" altLang="zh-CN" sz="2800" b="1">
                <a:solidFill>
                  <a:srgbClr val="0000FF"/>
                </a:solidFill>
                <a:latin typeface="Arial" panose="020B0604020202020204" pitchFamily="34" charset="0"/>
                <a:sym typeface="微软雅黑" panose="020B0503020204020204" pitchFamily="34" charset="-122"/>
              </a:rPr>
              <a:t>“</a:t>
            </a:r>
            <a:r>
              <a:rPr lang="zh-CN" altLang="en-US" sz="2800" b="1">
                <a:solidFill>
                  <a:srgbClr val="0000FF"/>
                </a:solidFill>
                <a:latin typeface="宋体" panose="02010600030101010101" pitchFamily="2" charset="-122"/>
                <a:sym typeface="微软雅黑" panose="020B0503020204020204" pitchFamily="34" charset="-122"/>
              </a:rPr>
              <a:t>而</a:t>
            </a:r>
            <a:r>
              <a:rPr lang="en-US" altLang="zh-CN" sz="2800" b="1">
                <a:solidFill>
                  <a:srgbClr val="0000FF"/>
                </a:solidFill>
                <a:latin typeface="Arial" panose="020B0604020202020204" pitchFamily="34" charset="0"/>
                <a:sym typeface="微软雅黑" panose="020B0503020204020204" pitchFamily="34" charset="-122"/>
              </a:rPr>
              <a:t>”</a:t>
            </a:r>
            <a:r>
              <a:rPr lang="zh-CN" altLang="en-US" sz="2800" b="1">
                <a:solidFill>
                  <a:srgbClr val="0000FF"/>
                </a:solidFill>
                <a:latin typeface="宋体" panose="02010600030101010101" pitchFamily="2" charset="-122"/>
                <a:sym typeface="微软雅黑" panose="020B0503020204020204" pitchFamily="34" charset="-122"/>
              </a:rPr>
              <a:t>都表承接；</a:t>
            </a:r>
            <a:r>
              <a:rPr lang="en-US" altLang="zh-CN" sz="2800" b="1">
                <a:solidFill>
                  <a:srgbClr val="0000FF"/>
                </a:solidFill>
                <a:latin typeface="宋体" panose="02010600030101010101" pitchFamily="2" charset="-122"/>
                <a:sym typeface="微软雅黑" panose="020B0503020204020204" pitchFamily="34" charset="-122"/>
              </a:rPr>
              <a:t>A</a:t>
            </a:r>
            <a:r>
              <a:rPr lang="zh-CN" altLang="en-US" sz="2800" b="1">
                <a:solidFill>
                  <a:srgbClr val="0000FF"/>
                </a:solidFill>
                <a:latin typeface="宋体" panose="02010600030101010101" pitchFamily="2" charset="-122"/>
                <a:sym typeface="微软雅黑" panose="020B0503020204020204" pitchFamily="34" charset="-122"/>
              </a:rPr>
              <a:t>项中</a:t>
            </a:r>
            <a:r>
              <a:rPr lang="en-US" altLang="zh-CN" sz="2800" b="1">
                <a:solidFill>
                  <a:srgbClr val="0000FF"/>
                </a:solidFill>
                <a:latin typeface="Arial" panose="020B0604020202020204" pitchFamily="34" charset="0"/>
                <a:sym typeface="微软雅黑" panose="020B0503020204020204" pitchFamily="34" charset="-122"/>
              </a:rPr>
              <a:t>“</a:t>
            </a:r>
            <a:r>
              <a:rPr lang="zh-CN" altLang="en-US" sz="2800" b="1">
                <a:solidFill>
                  <a:srgbClr val="0000FF"/>
                </a:solidFill>
                <a:latin typeface="宋体" panose="02010600030101010101" pitchFamily="2" charset="-122"/>
                <a:sym typeface="微软雅黑" panose="020B0503020204020204" pitchFamily="34" charset="-122"/>
              </a:rPr>
              <a:t>而</a:t>
            </a:r>
            <a:r>
              <a:rPr lang="en-US" altLang="zh-CN" sz="2800" b="1">
                <a:solidFill>
                  <a:srgbClr val="0000FF"/>
                </a:solidFill>
                <a:latin typeface="Arial" panose="020B0604020202020204" pitchFamily="34" charset="0"/>
                <a:sym typeface="微软雅黑" panose="020B0503020204020204" pitchFamily="34" charset="-122"/>
              </a:rPr>
              <a:t>”</a:t>
            </a:r>
            <a:r>
              <a:rPr lang="zh-CN" altLang="en-US" sz="2800" b="1">
                <a:solidFill>
                  <a:srgbClr val="0000FF"/>
                </a:solidFill>
                <a:latin typeface="宋体" panose="02010600030101010101" pitchFamily="2" charset="-122"/>
                <a:sym typeface="微软雅黑" panose="020B0503020204020204" pitchFamily="34" charset="-122"/>
              </a:rPr>
              <a:t>表因果；</a:t>
            </a:r>
            <a:r>
              <a:rPr lang="en-US" altLang="zh-CN" sz="2800" b="1">
                <a:solidFill>
                  <a:srgbClr val="0000FF"/>
                </a:solidFill>
                <a:latin typeface="宋体" panose="02010600030101010101" pitchFamily="2" charset="-122"/>
                <a:sym typeface="微软雅黑" panose="020B0503020204020204" pitchFamily="34" charset="-122"/>
              </a:rPr>
              <a:t>C</a:t>
            </a:r>
            <a:r>
              <a:rPr lang="zh-CN" altLang="en-US" sz="2800" b="1">
                <a:solidFill>
                  <a:srgbClr val="0000FF"/>
                </a:solidFill>
                <a:latin typeface="宋体" panose="02010600030101010101" pitchFamily="2" charset="-122"/>
                <a:sym typeface="微软雅黑" panose="020B0503020204020204" pitchFamily="34" charset="-122"/>
              </a:rPr>
              <a:t>项中</a:t>
            </a:r>
            <a:r>
              <a:rPr lang="en-US" altLang="zh-CN" sz="2800" b="1">
                <a:solidFill>
                  <a:srgbClr val="0000FF"/>
                </a:solidFill>
                <a:latin typeface="Arial" panose="020B0604020202020204" pitchFamily="34" charset="0"/>
                <a:sym typeface="微软雅黑" panose="020B0503020204020204" pitchFamily="34" charset="-122"/>
              </a:rPr>
              <a:t>“</a:t>
            </a:r>
            <a:r>
              <a:rPr lang="zh-CN" altLang="en-US" sz="2800" b="1">
                <a:solidFill>
                  <a:srgbClr val="0000FF"/>
                </a:solidFill>
                <a:latin typeface="宋体" panose="02010600030101010101" pitchFamily="2" charset="-122"/>
                <a:sym typeface="微软雅黑" panose="020B0503020204020204" pitchFamily="34" charset="-122"/>
              </a:rPr>
              <a:t>而</a:t>
            </a:r>
            <a:r>
              <a:rPr lang="en-US" altLang="zh-CN" sz="2800" b="1">
                <a:solidFill>
                  <a:srgbClr val="0000FF"/>
                </a:solidFill>
                <a:latin typeface="Arial" panose="020B0604020202020204" pitchFamily="34" charset="0"/>
                <a:sym typeface="微软雅黑" panose="020B0503020204020204" pitchFamily="34" charset="-122"/>
              </a:rPr>
              <a:t>”</a:t>
            </a:r>
            <a:r>
              <a:rPr lang="zh-CN" altLang="en-US" sz="2800" b="1">
                <a:solidFill>
                  <a:srgbClr val="0000FF"/>
                </a:solidFill>
                <a:latin typeface="宋体" panose="02010600030101010101" pitchFamily="2" charset="-122"/>
                <a:sym typeface="微软雅黑" panose="020B0503020204020204" pitchFamily="34" charset="-122"/>
              </a:rPr>
              <a:t>表并列；</a:t>
            </a:r>
            <a:r>
              <a:rPr lang="en-US" altLang="zh-CN" sz="2800" b="1">
                <a:solidFill>
                  <a:srgbClr val="0000FF"/>
                </a:solidFill>
                <a:latin typeface="宋体" panose="02010600030101010101" pitchFamily="2" charset="-122"/>
                <a:sym typeface="微软雅黑" panose="020B0503020204020204" pitchFamily="34" charset="-122"/>
              </a:rPr>
              <a:t>D</a:t>
            </a:r>
            <a:r>
              <a:rPr lang="zh-CN" altLang="en-US" sz="2800" b="1">
                <a:solidFill>
                  <a:srgbClr val="0000FF"/>
                </a:solidFill>
                <a:latin typeface="宋体" panose="02010600030101010101" pitchFamily="2" charset="-122"/>
                <a:sym typeface="微软雅黑" panose="020B0503020204020204" pitchFamily="34" charset="-122"/>
              </a:rPr>
              <a:t>项中</a:t>
            </a:r>
            <a:r>
              <a:rPr lang="en-US" altLang="zh-CN" sz="2800" b="1">
                <a:solidFill>
                  <a:srgbClr val="0000FF"/>
                </a:solidFill>
                <a:latin typeface="Arial" panose="020B0604020202020204" pitchFamily="34" charset="0"/>
                <a:sym typeface="微软雅黑" panose="020B0503020204020204" pitchFamily="34" charset="-122"/>
              </a:rPr>
              <a:t>“</a:t>
            </a:r>
            <a:r>
              <a:rPr lang="zh-CN" altLang="en-US" sz="2800" b="1">
                <a:solidFill>
                  <a:srgbClr val="0000FF"/>
                </a:solidFill>
                <a:latin typeface="宋体" panose="02010600030101010101" pitchFamily="2" charset="-122"/>
                <a:sym typeface="微软雅黑" panose="020B0503020204020204" pitchFamily="34" charset="-122"/>
              </a:rPr>
              <a:t>而</a:t>
            </a:r>
            <a:r>
              <a:rPr lang="en-US" altLang="zh-CN" sz="2800" b="1">
                <a:solidFill>
                  <a:srgbClr val="0000FF"/>
                </a:solidFill>
                <a:latin typeface="Arial" panose="020B0604020202020204" pitchFamily="34" charset="0"/>
                <a:sym typeface="微软雅黑" panose="020B0503020204020204" pitchFamily="34" charset="-122"/>
              </a:rPr>
              <a:t>”</a:t>
            </a:r>
            <a:r>
              <a:rPr lang="zh-CN" altLang="en-US" sz="2800" b="1">
                <a:solidFill>
                  <a:srgbClr val="0000FF"/>
                </a:solidFill>
                <a:latin typeface="宋体" panose="02010600030101010101" pitchFamily="2" charset="-122"/>
                <a:sym typeface="微软雅黑" panose="020B0503020204020204" pitchFamily="34" charset="-122"/>
              </a:rPr>
              <a:t>表转折。</a:t>
            </a:r>
            <a:endParaRPr lang="zh-CN" altLang="en-US" sz="2800" b="1">
              <a:solidFill>
                <a:srgbClr val="0000FF"/>
              </a:solidFill>
              <a:latin typeface="宋体" panose="02010600030101010101" pitchFamily="2" charset="-122"/>
              <a:sym typeface="微软雅黑" panose="020B0503020204020204" pitchFamily="34" charset="-122"/>
            </a:endParaRPr>
          </a:p>
        </p:txBody>
      </p:sp>
      <p:sp>
        <p:nvSpPr>
          <p:cNvPr id="4" name="文本框 6"/>
          <p:cNvSpPr txBox="1">
            <a:spLocks noChangeArrowheads="1"/>
          </p:cNvSpPr>
          <p:nvPr/>
        </p:nvSpPr>
        <p:spPr bwMode="auto">
          <a:xfrm>
            <a:off x="1927225" y="2273300"/>
            <a:ext cx="420688" cy="522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FF0000"/>
                </a:solidFill>
                <a:ea typeface="楷体_GB2312"/>
                <a:cs typeface="楷体_GB2312"/>
                <a:sym typeface="微软雅黑" panose="020B0503020204020204" pitchFamily="34" charset="-122"/>
              </a:rPr>
              <a:t>B</a:t>
            </a:r>
            <a:endParaRPr lang="en-US" altLang="zh-CN" sz="2800">
              <a:solidFill>
                <a:srgbClr val="FF0000"/>
              </a:solidFill>
              <a:ea typeface="楷体_GB2312"/>
              <a:cs typeface="楷体_GB2312"/>
              <a:sym typeface="微软雅黑" panose="020B0503020204020204" pitchFamily="34" charset="-122"/>
            </a:endParaRPr>
          </a:p>
        </p:txBody>
      </p:sp>
      <p:grpSp>
        <p:nvGrpSpPr>
          <p:cNvPr id="325636" name="组合 12"/>
          <p:cNvGrpSpPr/>
          <p:nvPr/>
        </p:nvGrpSpPr>
        <p:grpSpPr bwMode="auto">
          <a:xfrm>
            <a:off x="34925" y="889000"/>
            <a:ext cx="2008188" cy="522288"/>
            <a:chOff x="70" y="-63"/>
            <a:chExt cx="3161" cy="821"/>
          </a:xfrm>
        </p:grpSpPr>
        <p:sp>
          <p:nvSpPr>
            <p:cNvPr id="325638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27" cy="82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0" hangingPunct="0">
                <a:buFont typeface="Arial" panose="020B0604020202020204" pitchFamily="34" charset="0"/>
                <a:buNone/>
              </a:pPr>
              <a:r>
                <a:rPr lang="zh-CN" altLang="en-US" sz="2800">
                  <a:latin typeface="黑体" panose="02010609060101010101" pitchFamily="49" charset="-122"/>
                  <a:ea typeface="黑体" panose="02010609060101010101" pitchFamily="49" charset="-122"/>
                </a:rPr>
                <a:t>拓展探究</a:t>
              </a:r>
              <a:endParaRPr lang="zh-CN" altLang="en-US" sz="28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cxnSp>
          <p:nvCxnSpPr>
            <p:cNvPr id="7" name="直线连接符 9"/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菱形 7"/>
            <p:cNvSpPr/>
            <p:nvPr/>
          </p:nvSpPr>
          <p:spPr>
            <a:xfrm>
              <a:off x="125" y="149"/>
              <a:ext cx="552" cy="551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buFont typeface="Arial" panose="020B0604020202020204" pitchFamily="34" charset="0"/>
                <a:buNone/>
                <a:defRPr/>
              </a:pPr>
              <a:endParaRPr kumimoji="1" lang="zh-CN" altLang="en-US" noProof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25637" name="矩形 8"/>
          <p:cNvSpPr>
            <a:spLocks noChangeArrowheads="1"/>
          </p:cNvSpPr>
          <p:nvPr/>
        </p:nvSpPr>
        <p:spPr bwMode="auto">
          <a:xfrm>
            <a:off x="520700" y="1411288"/>
            <a:ext cx="8104188" cy="1384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rgbClr val="000000"/>
                </a:solidFill>
                <a:latin typeface="宋体" panose="02010600030101010101" pitchFamily="2" charset="-122"/>
              </a:rPr>
              <a:t>2.</a:t>
            </a:r>
            <a:r>
              <a:rPr lang="zh-CN" altLang="zh-CN" sz="2800" b="1">
                <a:latin typeface="宋体" panose="02010600030101010101" pitchFamily="2" charset="-122"/>
              </a:rPr>
              <a:t>下列句中加横线的</a:t>
            </a:r>
            <a:r>
              <a:rPr lang="en-US" altLang="zh-CN" sz="2800" b="1">
                <a:latin typeface="Arial" panose="020B0604020202020204" pitchFamily="34" charset="0"/>
                <a:sym typeface="微软雅黑" panose="020B0503020204020204" pitchFamily="34" charset="-122"/>
              </a:rPr>
              <a:t>“</a:t>
            </a:r>
            <a:r>
              <a:rPr lang="zh-CN" altLang="en-US" sz="2800" b="1">
                <a:latin typeface="宋体" panose="02010600030101010101" pitchFamily="2" charset="-122"/>
                <a:sym typeface="微软雅黑" panose="020B0503020204020204" pitchFamily="34" charset="-122"/>
              </a:rPr>
              <a:t>而</a:t>
            </a:r>
            <a:r>
              <a:rPr lang="en-US" altLang="zh-CN" sz="2800" b="1">
                <a:latin typeface="Arial" panose="020B0604020202020204" pitchFamily="34" charset="0"/>
                <a:sym typeface="微软雅黑" panose="020B0503020204020204" pitchFamily="34" charset="-122"/>
              </a:rPr>
              <a:t>”</a:t>
            </a:r>
            <a:r>
              <a:rPr lang="zh-CN" altLang="zh-CN" sz="2800" b="1">
                <a:latin typeface="宋体" panose="02010600030101010101" pitchFamily="2" charset="-122"/>
              </a:rPr>
              <a:t>意义和用法与例句相同的</a:t>
            </a:r>
            <a:r>
              <a:rPr lang="zh-CN" altLang="zh-CN" sz="2800" b="1">
                <a:solidFill>
                  <a:srgbClr val="000000"/>
                </a:solidFill>
                <a:latin typeface="宋体" panose="02010600030101010101" pitchFamily="2" charset="-122"/>
              </a:rPr>
              <a:t>一项是</a:t>
            </a:r>
            <a:r>
              <a:rPr lang="en-US" altLang="zh-CN" sz="2800" b="1">
                <a:solidFill>
                  <a:srgbClr val="000000"/>
                </a:solidFill>
                <a:latin typeface="宋体" panose="02010600030101010101" pitchFamily="2" charset="-122"/>
              </a:rPr>
              <a:t>(  </a:t>
            </a:r>
            <a:r>
              <a:rPr lang="zh-CN" altLang="zh-CN" sz="2800" b="1">
                <a:solidFill>
                  <a:srgbClr val="000000"/>
                </a:solidFill>
                <a:latin typeface="宋体" panose="02010600030101010101" pitchFamily="2" charset="-122"/>
              </a:rPr>
              <a:t>　</a:t>
            </a:r>
            <a:r>
              <a:rPr lang="en-US" altLang="zh-CN" sz="2800" b="1">
                <a:solidFill>
                  <a:srgbClr val="000000"/>
                </a:solidFill>
                <a:latin typeface="宋体" panose="02010600030101010101" pitchFamily="2" charset="-122"/>
              </a:rPr>
              <a:t>)</a:t>
            </a:r>
            <a:endParaRPr lang="zh-CN" altLang="zh-CN" sz="2800" b="1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0337" name="组合 1"/>
          <p:cNvGrpSpPr/>
          <p:nvPr/>
        </p:nvGrpSpPr>
        <p:grpSpPr bwMode="auto">
          <a:xfrm>
            <a:off x="611188" y="1455738"/>
            <a:ext cx="1498600" cy="642937"/>
            <a:chOff x="611188" y="598488"/>
            <a:chExt cx="1498600" cy="642620"/>
          </a:xfrm>
        </p:grpSpPr>
        <p:sp>
          <p:nvSpPr>
            <p:cNvPr id="3" name="圆角矩形 2"/>
            <p:cNvSpPr/>
            <p:nvPr/>
          </p:nvSpPr>
          <p:spPr>
            <a:xfrm rot="20326116">
              <a:off x="1604963" y="719079"/>
              <a:ext cx="442912" cy="420480"/>
            </a:xfrm>
            <a:prstGeom prst="roundRect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 typeface="Arial" panose="020B0604020202020204" pitchFamily="34" charset="0"/>
                <a:buNone/>
                <a:defRPr/>
              </a:pPr>
              <a:endParaRPr kumimoji="1" lang="zh-CN" altLang="en-US" noProof="1"/>
            </a:p>
          </p:txBody>
        </p:sp>
        <p:sp>
          <p:nvSpPr>
            <p:cNvPr id="4" name="圆角矩形 3"/>
            <p:cNvSpPr/>
            <p:nvPr/>
          </p:nvSpPr>
          <p:spPr>
            <a:xfrm rot="319204">
              <a:off x="1119188" y="722252"/>
              <a:ext cx="441325" cy="420480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 typeface="Arial" panose="020B0604020202020204" pitchFamily="34" charset="0"/>
                <a:buNone/>
                <a:defRPr/>
              </a:pPr>
              <a:endParaRPr kumimoji="1" lang="zh-CN" altLang="en-US" noProof="1"/>
            </a:p>
          </p:txBody>
        </p:sp>
        <p:sp>
          <p:nvSpPr>
            <p:cNvPr id="5" name="圆角矩形 4"/>
            <p:cNvSpPr/>
            <p:nvPr/>
          </p:nvSpPr>
          <p:spPr>
            <a:xfrm rot="21148334">
              <a:off x="646113" y="730185"/>
              <a:ext cx="441325" cy="420481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 typeface="Arial" panose="020B0604020202020204" pitchFamily="34" charset="0"/>
                <a:buNone/>
                <a:defRPr/>
              </a:pPr>
              <a:endParaRPr kumimoji="1" lang="zh-CN" altLang="en-US" noProof="1"/>
            </a:p>
          </p:txBody>
        </p:sp>
        <p:sp>
          <p:nvSpPr>
            <p:cNvPr id="270355" name="矩形 1"/>
            <p:cNvSpPr>
              <a:spLocks noChangeArrowheads="1"/>
            </p:cNvSpPr>
            <p:nvPr/>
          </p:nvSpPr>
          <p:spPr bwMode="auto">
            <a:xfrm>
              <a:off x="611188" y="598488"/>
              <a:ext cx="1498600" cy="64262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dist" eaLnBrk="0" hangingPunct="0">
                <a:lnSpc>
                  <a:spcPts val="4300"/>
                </a:lnSpc>
                <a:buFont typeface="Arial" panose="020B0604020202020204" pitchFamily="34" charset="0"/>
                <a:buNone/>
              </a:pPr>
              <a:r>
                <a:rPr lang="zh-CN" altLang="en-US" sz="2800" b="1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形近字</a:t>
              </a:r>
              <a:endParaRPr lang="zh-CN" altLang="en-US" sz="28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70338" name="TextBox 1"/>
          <p:cNvSpPr txBox="1">
            <a:spLocks noChangeArrowheads="1"/>
          </p:cNvSpPr>
          <p:nvPr/>
        </p:nvSpPr>
        <p:spPr bwMode="auto">
          <a:xfrm>
            <a:off x="695325" y="2411413"/>
            <a:ext cx="3444875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显</a:t>
            </a:r>
            <a:r>
              <a:rPr lang="en-US" altLang="zh-CN" sz="3200" b="1">
                <a:solidFill>
                  <a:srgbClr val="0000FF"/>
                </a:solidFill>
                <a:latin typeface="宋体" panose="02010600030101010101" pitchFamily="2" charset="-122"/>
              </a:rPr>
              <a:t>hè</a:t>
            </a:r>
            <a:r>
              <a:rPr lang="zh-CN" altLang="en-US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    ）</a:t>
            </a:r>
            <a:endParaRPr lang="zh-CN" altLang="en-US" sz="32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0339" name="TextBox 2"/>
          <p:cNvSpPr txBox="1">
            <a:spLocks noChangeArrowheads="1"/>
          </p:cNvSpPr>
          <p:nvPr/>
        </p:nvSpPr>
        <p:spPr bwMode="auto">
          <a:xfrm>
            <a:off x="528638" y="3100388"/>
            <a:ext cx="3048000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3200" b="1">
                <a:solidFill>
                  <a:srgbClr val="0000FF"/>
                </a:solidFill>
                <a:latin typeface="宋体" panose="02010600030101010101" pitchFamily="2" charset="-122"/>
              </a:rPr>
              <a:t>shè</a:t>
            </a:r>
            <a:r>
              <a:rPr lang="zh-CN" altLang="en-US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    ）免</a:t>
            </a:r>
            <a:endParaRPr lang="zh-CN" altLang="en-US" sz="32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0340" name="TextBox 3"/>
          <p:cNvSpPr txBox="1">
            <a:spLocks noChangeArrowheads="1"/>
          </p:cNvSpPr>
          <p:nvPr/>
        </p:nvSpPr>
        <p:spPr bwMode="auto">
          <a:xfrm>
            <a:off x="4714875" y="2411413"/>
            <a:ext cx="2638425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羡</a:t>
            </a:r>
            <a:r>
              <a:rPr lang="en-US" altLang="zh-CN" sz="3200" b="1">
                <a:solidFill>
                  <a:srgbClr val="0000FF"/>
                </a:solidFill>
                <a:latin typeface="宋体" panose="02010600030101010101" pitchFamily="2" charset="-122"/>
              </a:rPr>
              <a:t>mù</a:t>
            </a:r>
            <a:r>
              <a:rPr lang="zh-CN" altLang="en-US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    ）</a:t>
            </a:r>
            <a:endParaRPr lang="zh-CN" altLang="en-US" sz="32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0341" name="TextBox 4"/>
          <p:cNvSpPr txBox="1">
            <a:spLocks noChangeArrowheads="1"/>
          </p:cNvSpPr>
          <p:nvPr/>
        </p:nvSpPr>
        <p:spPr bwMode="auto">
          <a:xfrm>
            <a:off x="4714875" y="3136900"/>
            <a:ext cx="2638425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日</a:t>
            </a:r>
            <a:r>
              <a:rPr lang="en-US" altLang="zh-CN" sz="3200" b="1">
                <a:solidFill>
                  <a:srgbClr val="0000FF"/>
                </a:solidFill>
                <a:latin typeface="宋体" panose="02010600030101010101" pitchFamily="2" charset="-122"/>
              </a:rPr>
              <a:t>mù</a:t>
            </a:r>
            <a:r>
              <a:rPr lang="zh-CN" altLang="en-US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    ）</a:t>
            </a:r>
            <a:endParaRPr lang="zh-CN" altLang="en-US" sz="32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0342" name="左大括号 21"/>
          <p:cNvSpPr/>
          <p:nvPr/>
        </p:nvSpPr>
        <p:spPr bwMode="auto">
          <a:xfrm>
            <a:off x="528638" y="2589213"/>
            <a:ext cx="265112" cy="895350"/>
          </a:xfrm>
          <a:prstGeom prst="leftBrace">
            <a:avLst>
              <a:gd name="adj1" fmla="val 31630"/>
              <a:gd name="adj2" fmla="val 50000"/>
            </a:avLst>
          </a:prstGeom>
          <a:noFill/>
          <a:ln w="15875">
            <a:solidFill>
              <a:srgbClr val="000000"/>
            </a:solidFill>
            <a:round/>
          </a:ln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0343" name="左大括号 22"/>
          <p:cNvSpPr/>
          <p:nvPr/>
        </p:nvSpPr>
        <p:spPr bwMode="auto">
          <a:xfrm>
            <a:off x="4572000" y="2678113"/>
            <a:ext cx="287338" cy="882650"/>
          </a:xfrm>
          <a:prstGeom prst="leftBrace">
            <a:avLst>
              <a:gd name="adj1" fmla="val 31600"/>
              <a:gd name="adj2" fmla="val 50000"/>
            </a:avLst>
          </a:prstGeom>
          <a:noFill/>
          <a:ln w="15875">
            <a:solidFill>
              <a:srgbClr val="000000"/>
            </a:solidFill>
            <a:round/>
          </a:ln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320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70344" name="组合 8"/>
          <p:cNvGrpSpPr/>
          <p:nvPr/>
        </p:nvGrpSpPr>
        <p:grpSpPr bwMode="auto">
          <a:xfrm>
            <a:off x="0" y="889000"/>
            <a:ext cx="2051050" cy="522288"/>
            <a:chOff x="0" y="-63"/>
            <a:chExt cx="3231" cy="820"/>
          </a:xfrm>
        </p:grpSpPr>
        <p:sp>
          <p:nvSpPr>
            <p:cNvPr id="270349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29" cy="82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0" hangingPunct="0">
                <a:buFont typeface="Arial" panose="020B0604020202020204" pitchFamily="34" charset="0"/>
                <a:buNone/>
              </a:pPr>
              <a:r>
                <a:rPr lang="zh-CN" altLang="en-US" sz="2800">
                  <a:latin typeface="黑体" panose="02010609060101010101" pitchFamily="49" charset="-122"/>
                  <a:ea typeface="黑体" panose="02010609060101010101" pitchFamily="49" charset="-122"/>
                </a:rPr>
                <a:t>预习检测</a:t>
              </a:r>
              <a:endParaRPr lang="zh-CN" altLang="en-US" sz="28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cxnSp>
          <p:nvCxnSpPr>
            <p:cNvPr id="28" name="直线连接符 9"/>
            <p:cNvCxnSpPr/>
            <p:nvPr/>
          </p:nvCxnSpPr>
          <p:spPr>
            <a:xfrm>
              <a:off x="0" y="700"/>
              <a:ext cx="323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菱形 28"/>
            <p:cNvSpPr/>
            <p:nvPr/>
          </p:nvSpPr>
          <p:spPr>
            <a:xfrm>
              <a:off x="125" y="149"/>
              <a:ext cx="553" cy="551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buFont typeface="Arial" panose="020B0604020202020204" pitchFamily="34" charset="0"/>
                <a:buNone/>
                <a:defRPr/>
              </a:pPr>
              <a:endParaRPr kumimoji="1" lang="zh-CN" altLang="en-US" noProof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53257" name="文本框 1"/>
          <p:cNvSpPr txBox="1">
            <a:spLocks noChangeArrowheads="1"/>
          </p:cNvSpPr>
          <p:nvPr/>
        </p:nvSpPr>
        <p:spPr bwMode="auto">
          <a:xfrm>
            <a:off x="2189163" y="2413000"/>
            <a:ext cx="660400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赫</a:t>
            </a:r>
            <a:endParaRPr lang="zh-CN" altLang="en-US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3258" name="文本框 5"/>
          <p:cNvSpPr txBox="1">
            <a:spLocks noChangeArrowheads="1"/>
          </p:cNvSpPr>
          <p:nvPr/>
        </p:nvSpPr>
        <p:spPr bwMode="auto">
          <a:xfrm>
            <a:off x="1931988" y="3136900"/>
            <a:ext cx="661987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赦</a:t>
            </a:r>
            <a:endParaRPr lang="zh-CN" altLang="en-US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3259" name="文本框 6"/>
          <p:cNvSpPr txBox="1">
            <a:spLocks noChangeArrowheads="1"/>
          </p:cNvSpPr>
          <p:nvPr/>
        </p:nvSpPr>
        <p:spPr bwMode="auto">
          <a:xfrm>
            <a:off x="6135688" y="2411413"/>
            <a:ext cx="660400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慕</a:t>
            </a:r>
            <a:endParaRPr lang="zh-CN" altLang="en-US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3260" name="文本框 7"/>
          <p:cNvSpPr txBox="1">
            <a:spLocks noChangeArrowheads="1"/>
          </p:cNvSpPr>
          <p:nvPr/>
        </p:nvSpPr>
        <p:spPr bwMode="auto">
          <a:xfrm>
            <a:off x="6135688" y="3101975"/>
            <a:ext cx="660400" cy="5826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暮</a:t>
            </a:r>
            <a:endParaRPr lang="zh-CN" altLang="en-US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32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32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32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32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257" grpId="0"/>
      <p:bldP spid="53258" grpId="0"/>
      <p:bldP spid="53259" grpId="0"/>
      <p:bldP spid="53260" grpId="0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6657" name="矩形 1"/>
          <p:cNvSpPr>
            <a:spLocks noChangeArrowheads="1"/>
          </p:cNvSpPr>
          <p:nvPr/>
        </p:nvSpPr>
        <p:spPr bwMode="auto">
          <a:xfrm>
            <a:off x="468313" y="2205038"/>
            <a:ext cx="6357937" cy="17526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b="1">
                <a:latin typeface="楷体" panose="02010609060101010101" pitchFamily="49" charset="-122"/>
                <a:ea typeface="楷体" panose="02010609060101010101" pitchFamily="49" charset="-122"/>
              </a:rPr>
              <a:t> (1)</a:t>
            </a:r>
            <a:r>
              <a:rPr lang="zh-CN" altLang="zh-CN" b="1">
                <a:latin typeface="楷体" panose="02010609060101010101" pitchFamily="49" charset="-122"/>
                <a:ea typeface="楷体" panose="02010609060101010101" pitchFamily="49" charset="-122"/>
              </a:rPr>
              <a:t>求闻之若此</a:t>
            </a:r>
            <a:r>
              <a:rPr lang="en-US" altLang="zh-CN" b="1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zh-CN" b="1">
                <a:latin typeface="楷体" panose="02010609060101010101" pitchFamily="49" charset="-122"/>
                <a:ea typeface="楷体" panose="02010609060101010101" pitchFamily="49" charset="-122"/>
              </a:rPr>
              <a:t>不若无闻也。</a:t>
            </a:r>
            <a:endParaRPr lang="zh-CN" altLang="zh-CN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endParaRPr lang="en-US" altLang="zh-CN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b="1">
                <a:latin typeface="楷体" panose="02010609060101010101" pitchFamily="49" charset="-122"/>
                <a:ea typeface="楷体" panose="02010609060101010101" pitchFamily="49" charset="-122"/>
              </a:rPr>
              <a:t> (2)</a:t>
            </a:r>
            <a:r>
              <a:rPr lang="zh-CN" altLang="zh-CN" b="1">
                <a:latin typeface="楷体" panose="02010609060101010101" pitchFamily="49" charset="-122"/>
                <a:ea typeface="楷体" panose="02010609060101010101" pitchFamily="49" charset="-122"/>
              </a:rPr>
              <a:t>荆人欲袭宋</a:t>
            </a:r>
            <a:r>
              <a:rPr lang="en-US" altLang="zh-CN" b="1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zh-CN" b="1">
                <a:latin typeface="楷体" panose="02010609060101010101" pitchFamily="49" charset="-122"/>
                <a:ea typeface="楷体" panose="02010609060101010101" pitchFamily="49" charset="-122"/>
              </a:rPr>
              <a:t>使人先表澭水。</a:t>
            </a:r>
            <a:endParaRPr lang="zh-CN" altLang="zh-CN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文本框 8"/>
          <p:cNvSpPr txBox="1">
            <a:spLocks noChangeArrowheads="1"/>
          </p:cNvSpPr>
          <p:nvPr/>
        </p:nvSpPr>
        <p:spPr bwMode="auto">
          <a:xfrm>
            <a:off x="1012825" y="2806700"/>
            <a:ext cx="4010025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像这样听传闻</a:t>
            </a:r>
            <a:r>
              <a:rPr lang="en-US" altLang="zh-CN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,</a:t>
            </a:r>
            <a:r>
              <a:rPr lang="zh-CN" altLang="en-US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还不如不听。</a:t>
            </a:r>
            <a:endParaRPr lang="zh-CN" altLang="en-US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微软雅黑" panose="020B0503020204020204" pitchFamily="34" charset="-122"/>
            </a:endParaRPr>
          </a:p>
        </p:txBody>
      </p:sp>
      <p:sp>
        <p:nvSpPr>
          <p:cNvPr id="10" name="文本框 9"/>
          <p:cNvSpPr txBox="1">
            <a:spLocks noChangeArrowheads="1"/>
          </p:cNvSpPr>
          <p:nvPr/>
        </p:nvSpPr>
        <p:spPr bwMode="auto">
          <a:xfrm>
            <a:off x="1116013" y="3887788"/>
            <a:ext cx="7988300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楚国人想偷袭宋国</a:t>
            </a:r>
            <a:r>
              <a:rPr lang="en-US" altLang="zh-CN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,</a:t>
            </a:r>
            <a:r>
              <a:rPr lang="zh-CN" altLang="en-US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派人事先测量澭水的深浅并做了标志。</a:t>
            </a:r>
            <a:endParaRPr lang="zh-CN" altLang="en-US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微软雅黑" panose="020B0503020204020204" pitchFamily="34" charset="-122"/>
            </a:endParaRPr>
          </a:p>
        </p:txBody>
      </p:sp>
      <p:grpSp>
        <p:nvGrpSpPr>
          <p:cNvPr id="326660" name="组合 12"/>
          <p:cNvGrpSpPr/>
          <p:nvPr/>
        </p:nvGrpSpPr>
        <p:grpSpPr bwMode="auto">
          <a:xfrm>
            <a:off x="34925" y="889000"/>
            <a:ext cx="2008188" cy="522288"/>
            <a:chOff x="70" y="-63"/>
            <a:chExt cx="3161" cy="821"/>
          </a:xfrm>
        </p:grpSpPr>
        <p:sp>
          <p:nvSpPr>
            <p:cNvPr id="326662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27" cy="82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0" hangingPunct="0">
                <a:buFont typeface="Arial" panose="020B0604020202020204" pitchFamily="34" charset="0"/>
                <a:buNone/>
              </a:pPr>
              <a:r>
                <a:rPr lang="zh-CN" altLang="en-US" sz="2800">
                  <a:latin typeface="黑体" panose="02010609060101010101" pitchFamily="49" charset="-122"/>
                  <a:ea typeface="黑体" panose="02010609060101010101" pitchFamily="49" charset="-122"/>
                </a:rPr>
                <a:t>拓展探究</a:t>
              </a:r>
              <a:endParaRPr lang="zh-CN" altLang="en-US" sz="28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cxnSp>
          <p:nvCxnSpPr>
            <p:cNvPr id="12" name="直线连接符 9"/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菱形 12"/>
            <p:cNvSpPr/>
            <p:nvPr/>
          </p:nvSpPr>
          <p:spPr>
            <a:xfrm>
              <a:off x="125" y="149"/>
              <a:ext cx="552" cy="551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buFont typeface="Arial" panose="020B0604020202020204" pitchFamily="34" charset="0"/>
                <a:buNone/>
                <a:defRPr/>
              </a:pPr>
              <a:endParaRPr kumimoji="1" lang="zh-CN" altLang="en-US" noProof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26661" name="矩形 3"/>
          <p:cNvSpPr>
            <a:spLocks noChangeArrowheads="1"/>
          </p:cNvSpPr>
          <p:nvPr/>
        </p:nvSpPr>
        <p:spPr bwMode="auto">
          <a:xfrm>
            <a:off x="468313" y="1412875"/>
            <a:ext cx="4468812" cy="644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b="1">
                <a:solidFill>
                  <a:srgbClr val="000000"/>
                </a:solidFill>
                <a:latin typeface="宋体" panose="02010600030101010101" pitchFamily="2" charset="-122"/>
              </a:rPr>
              <a:t>3.</a:t>
            </a:r>
            <a:r>
              <a:rPr lang="zh-CN" altLang="zh-CN" b="1">
                <a:solidFill>
                  <a:srgbClr val="000000"/>
                </a:solidFill>
                <a:latin typeface="宋体" panose="02010600030101010101" pitchFamily="2" charset="-122"/>
              </a:rPr>
              <a:t>用现代汉语翻译下面的句子。</a:t>
            </a:r>
            <a:endParaRPr lang="en-US" altLang="zh-CN" b="1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81" name="矩形 1"/>
          <p:cNvSpPr>
            <a:spLocks noChangeArrowheads="1"/>
          </p:cNvSpPr>
          <p:nvPr/>
        </p:nvSpPr>
        <p:spPr bwMode="auto">
          <a:xfrm>
            <a:off x="539750" y="1598613"/>
            <a:ext cx="6643688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b="1">
                <a:latin typeface="宋体" panose="02010600030101010101" pitchFamily="2" charset="-122"/>
              </a:rPr>
              <a:t>4.</a:t>
            </a:r>
            <a:r>
              <a:rPr lang="zh-CN" altLang="zh-CN" b="1">
                <a:latin typeface="宋体" panose="02010600030101010101" pitchFamily="2" charset="-122"/>
              </a:rPr>
              <a:t>甲、乙两个语段分别带给我们怎样的启示</a:t>
            </a:r>
            <a:r>
              <a:rPr lang="en-US" altLang="zh-CN" b="1">
                <a:latin typeface="宋体" panose="02010600030101010101" pitchFamily="2" charset="-122"/>
              </a:rPr>
              <a:t>?</a:t>
            </a:r>
            <a:endParaRPr lang="zh-CN" altLang="zh-CN" b="1">
              <a:latin typeface="宋体" panose="02010600030101010101" pitchFamily="2" charset="-122"/>
            </a:endParaRPr>
          </a:p>
        </p:txBody>
      </p:sp>
      <p:sp>
        <p:nvSpPr>
          <p:cNvPr id="3" name="文本框 10"/>
          <p:cNvSpPr txBox="1">
            <a:spLocks noChangeArrowheads="1"/>
          </p:cNvSpPr>
          <p:nvPr/>
        </p:nvSpPr>
        <p:spPr bwMode="auto">
          <a:xfrm>
            <a:off x="611188" y="2349500"/>
            <a:ext cx="7715250" cy="17526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    </a:t>
            </a:r>
            <a:r>
              <a:rPr lang="zh-CN" altLang="en-US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示例</a:t>
            </a:r>
            <a:r>
              <a:rPr lang="en-US" altLang="zh-CN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:</a:t>
            </a:r>
            <a:r>
              <a:rPr lang="zh-CN" altLang="en-US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甲文告诉我们</a:t>
            </a:r>
            <a:r>
              <a:rPr lang="en-US" altLang="zh-CN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,</a:t>
            </a:r>
            <a:r>
              <a:rPr lang="zh-CN" altLang="en-US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只有凡事都调查研究</a:t>
            </a:r>
            <a:r>
              <a:rPr lang="en-US" altLang="zh-CN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,</a:t>
            </a:r>
            <a:r>
              <a:rPr lang="zh-CN" altLang="en-US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才能弄清真相。乙文告诉我们</a:t>
            </a:r>
            <a:r>
              <a:rPr lang="en-US" altLang="zh-CN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,</a:t>
            </a:r>
            <a:r>
              <a:rPr lang="zh-CN" altLang="en-US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事物是变化发展的</a:t>
            </a:r>
            <a:r>
              <a:rPr lang="en-US" altLang="zh-CN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,</a:t>
            </a:r>
            <a:r>
              <a:rPr lang="zh-CN" altLang="en-US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人的认识必须与时俱进。</a:t>
            </a:r>
            <a:endParaRPr lang="zh-CN" altLang="en-US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sym typeface="微软雅黑" panose="020B0503020204020204" pitchFamily="34" charset="-122"/>
            </a:endParaRPr>
          </a:p>
        </p:txBody>
      </p:sp>
      <p:grpSp>
        <p:nvGrpSpPr>
          <p:cNvPr id="327683" name="组合 12"/>
          <p:cNvGrpSpPr/>
          <p:nvPr/>
        </p:nvGrpSpPr>
        <p:grpSpPr bwMode="auto">
          <a:xfrm>
            <a:off x="34925" y="889000"/>
            <a:ext cx="2008188" cy="522288"/>
            <a:chOff x="70" y="-63"/>
            <a:chExt cx="3161" cy="821"/>
          </a:xfrm>
        </p:grpSpPr>
        <p:sp>
          <p:nvSpPr>
            <p:cNvPr id="327684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27" cy="82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0" hangingPunct="0">
                <a:buFont typeface="Arial" panose="020B0604020202020204" pitchFamily="34" charset="0"/>
                <a:buNone/>
              </a:pPr>
              <a:r>
                <a:rPr lang="zh-CN" altLang="en-US" sz="2800">
                  <a:latin typeface="黑体" panose="02010609060101010101" pitchFamily="49" charset="-122"/>
                  <a:ea typeface="黑体" panose="02010609060101010101" pitchFamily="49" charset="-122"/>
                </a:rPr>
                <a:t>拓展探究</a:t>
              </a:r>
              <a:endParaRPr lang="zh-CN" altLang="en-US" sz="28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cxnSp>
          <p:nvCxnSpPr>
            <p:cNvPr id="6" name="直线连接符 9"/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菱形 6"/>
            <p:cNvSpPr/>
            <p:nvPr/>
          </p:nvSpPr>
          <p:spPr>
            <a:xfrm>
              <a:off x="125" y="149"/>
              <a:ext cx="552" cy="551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buFont typeface="Arial" panose="020B0604020202020204" pitchFamily="34" charset="0"/>
                <a:buNone/>
                <a:defRPr/>
              </a:pPr>
              <a:endParaRPr kumimoji="1" lang="zh-CN" altLang="en-US" noProof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8705" name="组合 8"/>
          <p:cNvGrpSpPr/>
          <p:nvPr/>
        </p:nvGrpSpPr>
        <p:grpSpPr bwMode="auto">
          <a:xfrm>
            <a:off x="34925" y="836613"/>
            <a:ext cx="2008188" cy="519112"/>
            <a:chOff x="70" y="-63"/>
            <a:chExt cx="3161" cy="816"/>
          </a:xfrm>
        </p:grpSpPr>
        <p:sp>
          <p:nvSpPr>
            <p:cNvPr id="328708" name="文本框 6"/>
            <p:cNvSpPr txBox="1">
              <a:spLocks noChangeArrowheads="1"/>
            </p:cNvSpPr>
            <p:nvPr/>
          </p:nvSpPr>
          <p:spPr bwMode="auto">
            <a:xfrm>
              <a:off x="677" y="-63"/>
              <a:ext cx="2529" cy="81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0" hangingPunct="0">
                <a:buFont typeface="Arial" panose="020B0604020202020204" pitchFamily="34" charset="0"/>
                <a:buNone/>
              </a:pPr>
              <a:r>
                <a:rPr lang="zh-CN" altLang="en-US" sz="2800">
                  <a:latin typeface="黑体" panose="02010609060101010101" pitchFamily="49" charset="-122"/>
                  <a:ea typeface="黑体" panose="02010609060101010101" pitchFamily="49" charset="-122"/>
                </a:rPr>
                <a:t>课后作业</a:t>
              </a:r>
              <a:endParaRPr lang="zh-CN" altLang="en-US" sz="28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cxnSp>
          <p:nvCxnSpPr>
            <p:cNvPr id="13" name="直线连接符 9"/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菱形 13"/>
            <p:cNvSpPr/>
            <p:nvPr/>
          </p:nvSpPr>
          <p:spPr>
            <a:xfrm>
              <a:off x="125" y="149"/>
              <a:ext cx="552" cy="551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buFont typeface="Arial" panose="020B0604020202020204" pitchFamily="34" charset="0"/>
                <a:buNone/>
                <a:defRPr/>
              </a:pPr>
              <a:endParaRPr kumimoji="1" lang="zh-CN" altLang="en-US" noProof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28706" name="文本框 1"/>
          <p:cNvSpPr txBox="1">
            <a:spLocks noChangeArrowheads="1"/>
          </p:cNvSpPr>
          <p:nvPr/>
        </p:nvSpPr>
        <p:spPr bwMode="auto">
          <a:xfrm>
            <a:off x="900113" y="1916113"/>
            <a:ext cx="7343775" cy="1123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b="1">
                <a:solidFill>
                  <a:srgbClr val="0000FF"/>
                </a:solidFill>
                <a:latin typeface="宋体" panose="02010600030101010101" pitchFamily="2" charset="-122"/>
              </a:rPr>
              <a:t>1</a:t>
            </a:r>
            <a:r>
              <a:rPr lang="en-US" altLang="zh-CN" sz="2800" b="1">
                <a:latin typeface="宋体" panose="02010600030101010101" pitchFamily="2" charset="-122"/>
              </a:rPr>
              <a:t>.</a:t>
            </a:r>
            <a:r>
              <a:rPr lang="zh-CN" altLang="en-US" sz="2800" b="1">
                <a:latin typeface="宋体" panose="02010600030101010101" pitchFamily="2" charset="-122"/>
              </a:rPr>
              <a:t>赫耳墨斯听到自己的雕像作为添头</a:t>
            </a:r>
            <a:r>
              <a:rPr lang="en-US" altLang="zh-CN" sz="2800" b="1">
                <a:latin typeface="Arial" panose="020B0604020202020204" pitchFamily="34" charset="0"/>
                <a:sym typeface="微软雅黑" panose="020B0503020204020204" pitchFamily="34" charset="-122"/>
              </a:rPr>
              <a:t>“</a:t>
            </a:r>
            <a:r>
              <a:rPr lang="zh-CN" altLang="en-US" sz="2800" b="1">
                <a:latin typeface="宋体" panose="02010600030101010101" pitchFamily="2" charset="-122"/>
              </a:rPr>
              <a:t>白送</a:t>
            </a:r>
            <a:r>
              <a:rPr lang="en-US" altLang="zh-CN" sz="2800" b="1">
                <a:latin typeface="Arial" panose="020B0604020202020204" pitchFamily="34" charset="0"/>
                <a:sym typeface="微软雅黑" panose="020B0503020204020204" pitchFamily="34" charset="-122"/>
              </a:rPr>
              <a:t>”</a:t>
            </a:r>
            <a:r>
              <a:rPr lang="zh-CN" altLang="en-US" sz="2800" b="1">
                <a:latin typeface="宋体" panose="02010600030101010101" pitchFamily="2" charset="-122"/>
              </a:rPr>
              <a:t>之后，他的心情如何？他会说些什么？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  <p:sp>
        <p:nvSpPr>
          <p:cNvPr id="328707" name="文本框 1"/>
          <p:cNvSpPr txBox="1">
            <a:spLocks noChangeArrowheads="1"/>
          </p:cNvSpPr>
          <p:nvPr/>
        </p:nvSpPr>
        <p:spPr bwMode="auto">
          <a:xfrm>
            <a:off x="900113" y="3198813"/>
            <a:ext cx="7121525" cy="2159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2800" b="1">
                <a:latin typeface="宋体" panose="02010600030101010101" pitchFamily="2" charset="-122"/>
              </a:rPr>
              <a:t>2.</a:t>
            </a:r>
            <a:r>
              <a:rPr lang="zh-CN" altLang="en-US" sz="2800" b="1">
                <a:latin typeface="宋体" panose="02010600030101010101" pitchFamily="2" charset="-122"/>
              </a:rPr>
              <a:t>你还能从中国古代成语中找出一个意思和《穿井得一人》的寓意相似的吗？请你把故事给大家讲述一下，并说说你从中得到了什么启示。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9729" name="文本框 2"/>
          <p:cNvSpPr txBox="1">
            <a:spLocks noChangeArrowheads="1"/>
          </p:cNvSpPr>
          <p:nvPr/>
        </p:nvSpPr>
        <p:spPr bwMode="auto">
          <a:xfrm>
            <a:off x="323850" y="1412875"/>
            <a:ext cx="8496300" cy="5086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05000"/>
              </a:lnSpc>
              <a:buFont typeface="Arial" panose="020B0604020202020204" pitchFamily="34" charset="0"/>
              <a:buNone/>
            </a:pPr>
            <a:r>
              <a:rPr lang="en-US" altLang="zh-CN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示例：</a:t>
            </a:r>
            <a:endParaRPr lang="en-US" altLang="zh-CN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05000"/>
              </a:lnSpc>
              <a:buFont typeface="Arial" panose="020B0604020202020204" pitchFamily="34" charset="0"/>
              <a:buNone/>
            </a:pPr>
            <a:r>
              <a:rPr lang="en-US" altLang="zh-CN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赫耳墨斯听了以后又气又羞。他回到天庭以后，心里越想越有气，暗暗说：</a:t>
            </a:r>
            <a:r>
              <a:rPr lang="en-US" altLang="zh-CN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好，既然你们不把我这个庇护神放在眼里，那我以后也就不管你们的事了。</a:t>
            </a:r>
            <a:r>
              <a:rPr lang="en-US" altLang="zh-CN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这时，宙斯出现在他的面前，问道：</a:t>
            </a:r>
            <a:r>
              <a:rPr lang="en-US" altLang="zh-CN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我的孩子，是谁惹你生这么大的气呀？</a:t>
            </a:r>
            <a:r>
              <a:rPr lang="en-US" altLang="zh-CN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赫耳墨斯就将他在雕像者店里的经过讲了一遍。宙斯听完后若有所思地说：</a:t>
            </a:r>
            <a:r>
              <a:rPr lang="en-US" altLang="zh-CN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的孩子，原来我们这些神灵在人间并没有受到太大的尊重啊！看来我们要好好反省了。我和你母亲的雕像只能贱卖，你的只能作为添头，可想而知，雕像店的生计多么难以维持呀。我们，尤其是你，这个商人的庇护神，必须为他们做几件有益的事情了。否则，我们一家都会分文不值啊！</a:t>
            </a:r>
            <a:r>
              <a:rPr lang="en-US" altLang="zh-CN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endParaRPr lang="en-US" altLang="zh-CN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05000"/>
              </a:lnSpc>
              <a:buFont typeface="Arial" panose="020B0604020202020204" pitchFamily="34" charset="0"/>
              <a:buNone/>
            </a:pPr>
            <a:r>
              <a:rPr lang="en-US" altLang="zh-CN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赫耳墨斯听后，沉思了很久</a:t>
            </a:r>
            <a:r>
              <a:rPr lang="en-US" altLang="zh-CN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从此，商人们的生意越来越好了！</a:t>
            </a:r>
            <a:endParaRPr lang="zh-CN" altLang="en-US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29730" name="组合 8"/>
          <p:cNvGrpSpPr/>
          <p:nvPr/>
        </p:nvGrpSpPr>
        <p:grpSpPr bwMode="auto">
          <a:xfrm>
            <a:off x="34925" y="836613"/>
            <a:ext cx="2008188" cy="519112"/>
            <a:chOff x="70" y="-63"/>
            <a:chExt cx="3161" cy="816"/>
          </a:xfrm>
        </p:grpSpPr>
        <p:sp>
          <p:nvSpPr>
            <p:cNvPr id="329731" name="文本框 6"/>
            <p:cNvSpPr txBox="1">
              <a:spLocks noChangeArrowheads="1"/>
            </p:cNvSpPr>
            <p:nvPr/>
          </p:nvSpPr>
          <p:spPr bwMode="auto">
            <a:xfrm>
              <a:off x="677" y="-63"/>
              <a:ext cx="2529" cy="81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0" hangingPunct="0">
                <a:buFont typeface="Arial" panose="020B0604020202020204" pitchFamily="34" charset="0"/>
                <a:buNone/>
              </a:pPr>
              <a:r>
                <a:rPr lang="zh-CN" altLang="en-US" sz="2800">
                  <a:latin typeface="黑体" panose="02010609060101010101" pitchFamily="49" charset="-122"/>
                  <a:ea typeface="黑体" panose="02010609060101010101" pitchFamily="49" charset="-122"/>
                </a:rPr>
                <a:t>课后作业</a:t>
              </a:r>
              <a:endParaRPr lang="zh-CN" altLang="en-US" sz="28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cxnSp>
          <p:nvCxnSpPr>
            <p:cNvPr id="5" name="直线连接符 9"/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菱形 5"/>
            <p:cNvSpPr/>
            <p:nvPr/>
          </p:nvSpPr>
          <p:spPr>
            <a:xfrm>
              <a:off x="125" y="149"/>
              <a:ext cx="552" cy="551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buFont typeface="Arial" panose="020B0604020202020204" pitchFamily="34" charset="0"/>
                <a:buNone/>
                <a:defRPr/>
              </a:pPr>
              <a:endParaRPr kumimoji="1" lang="zh-CN" altLang="en-US" noProof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0753" name="文本框 2"/>
          <p:cNvSpPr txBox="1">
            <a:spLocks noChangeArrowheads="1"/>
          </p:cNvSpPr>
          <p:nvPr/>
        </p:nvSpPr>
        <p:spPr bwMode="auto">
          <a:xfrm>
            <a:off x="250825" y="1557338"/>
            <a:ext cx="8782050" cy="4318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05000"/>
              </a:lnSpc>
              <a:buFont typeface="Arial" panose="020B0604020202020204" pitchFamily="34" charset="0"/>
              <a:buNone/>
            </a:pPr>
            <a:r>
              <a:rPr lang="en-US" altLang="zh-CN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示例：三人成虎。  </a:t>
            </a:r>
            <a:endParaRPr lang="en-US" altLang="zh-CN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05000"/>
              </a:lnSpc>
              <a:buFont typeface="Arial" panose="020B0604020202020204" pitchFamily="34" charset="0"/>
              <a:buNone/>
            </a:pPr>
            <a:r>
              <a:rPr lang="en-US" altLang="zh-CN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战国时代，互相攻伐，为了使大家能真正遵守信约，国与国之间通常都将太子交给对方作为人质。“战国策”：“魏策”有这样一段记载：魏国大臣庞葱，将要陪魏太子到赵国去作人质，临行前对魏王说：“现在有个一人来说街市上出现了老虎，大王可相信吗？”魏王道：“我不相信。”庞葱说：“如果有第二个人说街市上出现了老虎，大王可相信吗？”魏王道：“我有些将信将疑了。”庞葱又说：“如果有第三个人说街市上出现了老虎，大王相信吗？”魏王道：“我当然会相信。”庞葱就说：“街市上不会有老虎，这是很明显的事，可是经过三个人一说，好像真的有了老虎了。</a:t>
            </a:r>
            <a:endParaRPr lang="zh-CN" altLang="en-US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30754" name="组合 8"/>
          <p:cNvGrpSpPr/>
          <p:nvPr/>
        </p:nvGrpSpPr>
        <p:grpSpPr bwMode="auto">
          <a:xfrm>
            <a:off x="34925" y="836613"/>
            <a:ext cx="2008188" cy="519112"/>
            <a:chOff x="70" y="-63"/>
            <a:chExt cx="3161" cy="816"/>
          </a:xfrm>
        </p:grpSpPr>
        <p:sp>
          <p:nvSpPr>
            <p:cNvPr id="330755" name="文本框 6"/>
            <p:cNvSpPr txBox="1">
              <a:spLocks noChangeArrowheads="1"/>
            </p:cNvSpPr>
            <p:nvPr/>
          </p:nvSpPr>
          <p:spPr bwMode="auto">
            <a:xfrm>
              <a:off x="677" y="-63"/>
              <a:ext cx="2529" cy="81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0" hangingPunct="0">
                <a:buFont typeface="Arial" panose="020B0604020202020204" pitchFamily="34" charset="0"/>
                <a:buNone/>
              </a:pPr>
              <a:r>
                <a:rPr lang="zh-CN" altLang="en-US" sz="2800">
                  <a:latin typeface="黑体" panose="02010609060101010101" pitchFamily="49" charset="-122"/>
                  <a:ea typeface="黑体" panose="02010609060101010101" pitchFamily="49" charset="-122"/>
                </a:rPr>
                <a:t>课后作业</a:t>
              </a:r>
              <a:endParaRPr lang="zh-CN" altLang="en-US" sz="28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cxnSp>
          <p:nvCxnSpPr>
            <p:cNvPr id="5" name="直线连接符 9"/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菱形 5"/>
            <p:cNvSpPr/>
            <p:nvPr/>
          </p:nvSpPr>
          <p:spPr>
            <a:xfrm>
              <a:off x="125" y="149"/>
              <a:ext cx="552" cy="551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buFont typeface="Arial" panose="020B0604020202020204" pitchFamily="34" charset="0"/>
                <a:buNone/>
                <a:defRPr/>
              </a:pPr>
              <a:endParaRPr kumimoji="1" lang="zh-CN" altLang="en-US" noProof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1777" name="文本框 2"/>
          <p:cNvSpPr txBox="1">
            <a:spLocks noChangeArrowheads="1"/>
          </p:cNvSpPr>
          <p:nvPr/>
        </p:nvSpPr>
        <p:spPr bwMode="auto">
          <a:xfrm>
            <a:off x="611188" y="1196975"/>
            <a:ext cx="8177212" cy="1628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05000"/>
              </a:lnSpc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    </a:t>
            </a:r>
            <a:r>
              <a:rPr lang="zh-CN" altLang="en-US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现在赵国国都邯郸离魏国国都大梁，比这里的街市远了许多，议论我的人又不止三个。希望大王明察才好。”魏王道：“一切我自己知道。”庞葱陪太子回国后，魏王果然没有再召见他了。</a:t>
            </a:r>
            <a:endParaRPr lang="zh-CN" altLang="en-US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sym typeface="微软雅黑" panose="020B0503020204020204" pitchFamily="34" charset="-122"/>
            </a:endParaRPr>
          </a:p>
        </p:txBody>
      </p:sp>
      <p:sp>
        <p:nvSpPr>
          <p:cNvPr id="331778" name="文本框 4"/>
          <p:cNvSpPr txBox="1">
            <a:spLocks noChangeArrowheads="1"/>
          </p:cNvSpPr>
          <p:nvPr/>
        </p:nvSpPr>
        <p:spPr bwMode="auto">
          <a:xfrm>
            <a:off x="539750" y="2852738"/>
            <a:ext cx="8134350" cy="12446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05000"/>
              </a:lnSpc>
              <a:buFont typeface="Arial" panose="020B0604020202020204" pitchFamily="34" charset="0"/>
              <a:buNone/>
            </a:pPr>
            <a:r>
              <a:rPr lang="en-US" altLang="zh-CN" sz="20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    </a:t>
            </a:r>
            <a:r>
              <a:rPr lang="zh-CN" altLang="en-US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市是人口集中的地方，当然不会有老虎。说市上有虎，显然是造谣、欺骗，但许多人这样说了，如果不是从事物真相上看问题，也往往会信以为真的。</a:t>
            </a:r>
            <a:endParaRPr lang="zh-CN" altLang="en-US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sym typeface="微软雅黑" panose="020B0503020204020204" pitchFamily="34" charset="-122"/>
            </a:endParaRPr>
          </a:p>
        </p:txBody>
      </p:sp>
      <p:sp>
        <p:nvSpPr>
          <p:cNvPr id="331779" name="文本框 5"/>
          <p:cNvSpPr txBox="1">
            <a:spLocks noChangeArrowheads="1"/>
          </p:cNvSpPr>
          <p:nvPr/>
        </p:nvSpPr>
        <p:spPr bwMode="auto">
          <a:xfrm>
            <a:off x="539750" y="4221163"/>
            <a:ext cx="8134350" cy="2012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05000"/>
              </a:lnSpc>
              <a:buFont typeface="Arial" panose="020B0604020202020204" pitchFamily="34" charset="0"/>
              <a:buNone/>
            </a:pPr>
            <a:r>
              <a:rPr lang="en-US" altLang="zh-CN" sz="2000">
                <a:latin typeface="宋体" panose="02010600030101010101" pitchFamily="2" charset="-122"/>
                <a:sym typeface="微软雅黑" panose="020B0503020204020204" pitchFamily="34" charset="-122"/>
              </a:rPr>
              <a:t>    </a:t>
            </a:r>
            <a:r>
              <a:rPr lang="zh-CN" altLang="en-US" b="1">
                <a:solidFill>
                  <a:srgbClr val="FF0000"/>
                </a:solidFill>
                <a:latin typeface="宋体" panose="02010600030101010101" pitchFamily="2" charset="-122"/>
                <a:sym typeface="微软雅黑" panose="020B0503020204020204" pitchFamily="34" charset="-122"/>
              </a:rPr>
              <a:t>这个故事本来是讽刺魏惠王无知的，但后世人引伸这故事成为“三人成虎”这句成语，乃是借来比喻有时谣言可以掩盖真相的意思。例如：判断一件事情的真伪，必须经过细心考察和思考，不能道听途说。否则“三人成虎”，有时会误把谣言当成真实的。</a:t>
            </a:r>
            <a:endParaRPr lang="zh-CN" altLang="en-US" b="1">
              <a:solidFill>
                <a:srgbClr val="FF0000"/>
              </a:solidFill>
              <a:latin typeface="宋体" panose="02010600030101010101" pitchFamily="2" charset="-122"/>
              <a:sym typeface="微软雅黑" panose="020B0503020204020204" pitchFamily="34" charset="-122"/>
            </a:endParaRPr>
          </a:p>
        </p:txBody>
      </p:sp>
      <p:grpSp>
        <p:nvGrpSpPr>
          <p:cNvPr id="331780" name="组合 8"/>
          <p:cNvGrpSpPr/>
          <p:nvPr/>
        </p:nvGrpSpPr>
        <p:grpSpPr bwMode="auto">
          <a:xfrm>
            <a:off x="0" y="404813"/>
            <a:ext cx="2008188" cy="519112"/>
            <a:chOff x="70" y="-63"/>
            <a:chExt cx="3161" cy="816"/>
          </a:xfrm>
        </p:grpSpPr>
        <p:sp>
          <p:nvSpPr>
            <p:cNvPr id="331781" name="文本框 6"/>
            <p:cNvSpPr txBox="1">
              <a:spLocks noChangeArrowheads="1"/>
            </p:cNvSpPr>
            <p:nvPr/>
          </p:nvSpPr>
          <p:spPr bwMode="auto">
            <a:xfrm>
              <a:off x="677" y="-63"/>
              <a:ext cx="2529" cy="81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0" hangingPunct="0">
                <a:buFont typeface="Arial" panose="020B0604020202020204" pitchFamily="34" charset="0"/>
                <a:buNone/>
              </a:pPr>
              <a:r>
                <a:rPr lang="zh-CN" altLang="en-US" sz="2800">
                  <a:latin typeface="黑体" panose="02010609060101010101" pitchFamily="49" charset="-122"/>
                  <a:ea typeface="黑体" panose="02010609060101010101" pitchFamily="49" charset="-122"/>
                </a:rPr>
                <a:t>课后作业</a:t>
              </a:r>
              <a:endParaRPr lang="zh-CN" altLang="en-US" sz="28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cxnSp>
          <p:nvCxnSpPr>
            <p:cNvPr id="9" name="直线连接符 9"/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菱形 9"/>
            <p:cNvSpPr/>
            <p:nvPr/>
          </p:nvSpPr>
          <p:spPr>
            <a:xfrm>
              <a:off x="125" y="149"/>
              <a:ext cx="552" cy="551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buFont typeface="Arial" panose="020B0604020202020204" pitchFamily="34" charset="0"/>
                <a:buNone/>
                <a:defRPr/>
              </a:pPr>
              <a:endParaRPr kumimoji="1" lang="zh-CN" altLang="en-US" noProof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1361" name="组合 1"/>
          <p:cNvGrpSpPr/>
          <p:nvPr/>
        </p:nvGrpSpPr>
        <p:grpSpPr bwMode="auto">
          <a:xfrm>
            <a:off x="3132138" y="1341438"/>
            <a:ext cx="1743075" cy="642937"/>
            <a:chOff x="3406775" y="598488"/>
            <a:chExt cx="1743075" cy="642620"/>
          </a:xfrm>
        </p:grpSpPr>
        <p:sp>
          <p:nvSpPr>
            <p:cNvPr id="8" name="圆角矩形 7"/>
            <p:cNvSpPr/>
            <p:nvPr/>
          </p:nvSpPr>
          <p:spPr>
            <a:xfrm rot="555800">
              <a:off x="4675187" y="715905"/>
              <a:ext cx="442913" cy="418893"/>
            </a:xfrm>
            <a:prstGeom prst="round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 typeface="Arial" panose="020B0604020202020204" pitchFamily="34" charset="0"/>
                <a:buNone/>
                <a:defRPr/>
              </a:pPr>
              <a:endParaRPr kumimoji="1" lang="zh-CN" altLang="en-US" noProof="1"/>
            </a:p>
          </p:txBody>
        </p:sp>
        <p:sp>
          <p:nvSpPr>
            <p:cNvPr id="9" name="圆角矩形 8"/>
            <p:cNvSpPr/>
            <p:nvPr/>
          </p:nvSpPr>
          <p:spPr>
            <a:xfrm rot="20470821">
              <a:off x="4270375" y="722252"/>
              <a:ext cx="442912" cy="420480"/>
            </a:xfrm>
            <a:prstGeom prst="roundRect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 typeface="Arial" panose="020B0604020202020204" pitchFamily="34" charset="0"/>
                <a:buNone/>
                <a:defRPr/>
              </a:pPr>
              <a:endParaRPr kumimoji="1" lang="zh-CN" altLang="en-US" noProof="1"/>
            </a:p>
          </p:txBody>
        </p:sp>
        <p:sp>
          <p:nvSpPr>
            <p:cNvPr id="10" name="圆角矩形 9"/>
            <p:cNvSpPr/>
            <p:nvPr/>
          </p:nvSpPr>
          <p:spPr>
            <a:xfrm rot="319204">
              <a:off x="3851275" y="722252"/>
              <a:ext cx="441325" cy="420480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 typeface="Arial" panose="020B0604020202020204" pitchFamily="34" charset="0"/>
                <a:buNone/>
                <a:defRPr/>
              </a:pPr>
              <a:endParaRPr kumimoji="1" lang="zh-CN" altLang="en-US" noProof="1"/>
            </a:p>
          </p:txBody>
        </p:sp>
        <p:sp>
          <p:nvSpPr>
            <p:cNvPr id="11" name="圆角矩形 10"/>
            <p:cNvSpPr/>
            <p:nvPr/>
          </p:nvSpPr>
          <p:spPr>
            <a:xfrm rot="21148334">
              <a:off x="3441700" y="730185"/>
              <a:ext cx="441325" cy="420481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 typeface="Arial" panose="020B0604020202020204" pitchFamily="34" charset="0"/>
                <a:buNone/>
                <a:defRPr/>
              </a:pPr>
              <a:endParaRPr kumimoji="1" lang="zh-CN" altLang="en-US" noProof="1"/>
            </a:p>
          </p:txBody>
        </p:sp>
        <p:sp>
          <p:nvSpPr>
            <p:cNvPr id="271374" name="矩形 1"/>
            <p:cNvSpPr>
              <a:spLocks noChangeArrowheads="1"/>
            </p:cNvSpPr>
            <p:nvPr/>
          </p:nvSpPr>
          <p:spPr bwMode="auto">
            <a:xfrm>
              <a:off x="3406775" y="598488"/>
              <a:ext cx="1743075" cy="64262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dist" eaLnBrk="0" hangingPunct="0">
                <a:lnSpc>
                  <a:spcPts val="4300"/>
                </a:lnSpc>
                <a:buFont typeface="Arial" panose="020B0604020202020204" pitchFamily="34" charset="0"/>
                <a:buNone/>
              </a:pPr>
              <a:r>
                <a:rPr lang="zh-CN" altLang="en-US" sz="2800" b="1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词语解释</a:t>
              </a:r>
              <a:endParaRPr lang="zh-CN" altLang="en-US" sz="28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71362" name="组合 8"/>
          <p:cNvGrpSpPr/>
          <p:nvPr/>
        </p:nvGrpSpPr>
        <p:grpSpPr bwMode="auto">
          <a:xfrm>
            <a:off x="0" y="889000"/>
            <a:ext cx="2051050" cy="522288"/>
            <a:chOff x="0" y="-63"/>
            <a:chExt cx="3231" cy="820"/>
          </a:xfrm>
        </p:grpSpPr>
        <p:sp>
          <p:nvSpPr>
            <p:cNvPr id="271367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29" cy="82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0" hangingPunct="0">
                <a:buFont typeface="Arial" panose="020B0604020202020204" pitchFamily="34" charset="0"/>
                <a:buNone/>
              </a:pPr>
              <a:r>
                <a:rPr lang="zh-CN" altLang="en-US" sz="2800">
                  <a:latin typeface="黑体" panose="02010609060101010101" pitchFamily="49" charset="-122"/>
                  <a:ea typeface="黑体" panose="02010609060101010101" pitchFamily="49" charset="-122"/>
                </a:rPr>
                <a:t>预习检测</a:t>
              </a:r>
              <a:endParaRPr lang="zh-CN" altLang="en-US" sz="28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cxnSp>
          <p:nvCxnSpPr>
            <p:cNvPr id="28" name="直线连接符 9"/>
            <p:cNvCxnSpPr/>
            <p:nvPr/>
          </p:nvCxnSpPr>
          <p:spPr>
            <a:xfrm>
              <a:off x="0" y="700"/>
              <a:ext cx="323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菱形 28"/>
            <p:cNvSpPr/>
            <p:nvPr/>
          </p:nvSpPr>
          <p:spPr>
            <a:xfrm>
              <a:off x="125" y="149"/>
              <a:ext cx="553" cy="551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buFont typeface="Arial" panose="020B0604020202020204" pitchFamily="34" charset="0"/>
                <a:buNone/>
                <a:defRPr/>
              </a:pPr>
              <a:endParaRPr kumimoji="1" lang="zh-CN" altLang="en-US" noProof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71363" name="文本框 13"/>
          <p:cNvSpPr txBox="1">
            <a:spLocks noChangeArrowheads="1"/>
          </p:cNvSpPr>
          <p:nvPr/>
        </p:nvSpPr>
        <p:spPr bwMode="auto">
          <a:xfrm>
            <a:off x="677863" y="2244725"/>
            <a:ext cx="2297112" cy="17065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25000"/>
              </a:lnSpc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庇护：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5000"/>
              </a:lnSpc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爱慕虚荣：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5000"/>
              </a:lnSpc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杞人忧天：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4276" name="文本框 14"/>
          <p:cNvSpPr txBox="1">
            <a:spLocks noChangeArrowheads="1"/>
          </p:cNvSpPr>
          <p:nvPr/>
        </p:nvSpPr>
        <p:spPr bwMode="auto">
          <a:xfrm>
            <a:off x="2268538" y="2336800"/>
            <a:ext cx="2406650" cy="522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袒护，保护。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4280" name="文本框 18"/>
          <p:cNvSpPr txBox="1">
            <a:spLocks noChangeArrowheads="1"/>
          </p:cNvSpPr>
          <p:nvPr/>
        </p:nvSpPr>
        <p:spPr bwMode="auto">
          <a:xfrm>
            <a:off x="2427288" y="2859088"/>
            <a:ext cx="4702175" cy="5222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喜欢表面上的光彩。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文本框 1"/>
          <p:cNvSpPr txBox="1">
            <a:spLocks noChangeArrowheads="1"/>
          </p:cNvSpPr>
          <p:nvPr/>
        </p:nvSpPr>
        <p:spPr bwMode="auto">
          <a:xfrm>
            <a:off x="2514600" y="3429000"/>
            <a:ext cx="5187950" cy="522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指为不必要忧虑的事情而担忧。</a:t>
            </a:r>
            <a:endParaRPr lang="zh-CN" altLang="en-US" sz="28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4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42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276" grpId="0"/>
      <p:bldP spid="54280" grpId="0"/>
      <p:bldP spid="2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2385" name="Picture 2" descr="https://timgsa.baidu.com/timg?image&amp;quality=80&amp;size=b9999_10000&amp;sec=1556509188800&amp;di=20fb2aaa831bf8a9c69a9d37ecd9b432&amp;imgtype=0&amp;src=http%3A%2F%2Fwww.chint.com%2Fzh%2Fupload%2Fueditor%2Fimage%2F20180426%2F1524708781147297.jpg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857250"/>
            <a:ext cx="91440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48"/>
          <p:cNvSpPr txBox="1"/>
          <p:nvPr/>
        </p:nvSpPr>
        <p:spPr>
          <a:xfrm>
            <a:off x="1907704" y="2420888"/>
            <a:ext cx="5472608" cy="852805"/>
          </a:xfrm>
          <a:prstGeom prst="rect">
            <a:avLst/>
          </a:prstGeom>
          <a:noFill/>
          <a:ln w="19050">
            <a:solidFill>
              <a:schemeClr val="tx1"/>
            </a:solidFill>
          </a:ln>
          <a:effectLst>
            <a:softEdge rad="31750"/>
          </a:effectLst>
        </p:spPr>
        <p:txBody>
          <a:bodyPr lIns="68580" tIns="34290" rIns="68580" bIns="34290"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zh-CN" altLang="en-US" sz="5100" b="1" noProof="1">
                <a:latin typeface="宋体" panose="02010600030101010101" pitchFamily="2" charset="-122"/>
                <a:ea typeface="Kaiti SC"/>
                <a:cs typeface="Kaiti SC"/>
              </a:rPr>
              <a:t>赫耳墨斯和雕像者</a:t>
            </a:r>
            <a:endParaRPr lang="zh-CN" altLang="en-US" sz="5100" b="1" noProof="1">
              <a:latin typeface="宋体" panose="02010600030101010101" pitchFamily="2" charset="-122"/>
              <a:ea typeface="Kaiti SC"/>
              <a:cs typeface="Kaiti SC"/>
            </a:endParaRPr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3409" name="组合 9"/>
          <p:cNvGrpSpPr/>
          <p:nvPr/>
        </p:nvGrpSpPr>
        <p:grpSpPr bwMode="auto">
          <a:xfrm>
            <a:off x="44450" y="817563"/>
            <a:ext cx="2006600" cy="522287"/>
            <a:chOff x="70" y="-63"/>
            <a:chExt cx="3160" cy="823"/>
          </a:xfrm>
        </p:grpSpPr>
        <p:sp>
          <p:nvSpPr>
            <p:cNvPr id="273421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28" cy="82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0" hangingPunct="0">
                <a:buFont typeface="Arial" panose="020B0604020202020204" pitchFamily="34" charset="0"/>
                <a:buNone/>
              </a:pPr>
              <a:r>
                <a:rPr lang="zh-CN" altLang="en-US" sz="2800">
                  <a:latin typeface="黑体" panose="02010609060101010101" pitchFamily="49" charset="-122"/>
                  <a:ea typeface="黑体" panose="02010609060101010101" pitchFamily="49" charset="-122"/>
                </a:rPr>
                <a:t>合作探究</a:t>
              </a:r>
              <a:endParaRPr lang="zh-CN" altLang="en-US" sz="28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cxnSp>
          <p:nvCxnSpPr>
            <p:cNvPr id="12" name="直线连接符 9"/>
            <p:cNvCxnSpPr/>
            <p:nvPr/>
          </p:nvCxnSpPr>
          <p:spPr>
            <a:xfrm>
              <a:off x="70" y="700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菱形 12"/>
            <p:cNvSpPr/>
            <p:nvPr/>
          </p:nvSpPr>
          <p:spPr>
            <a:xfrm>
              <a:off x="125" y="147"/>
              <a:ext cx="553" cy="553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buFont typeface="Arial" panose="020B0604020202020204" pitchFamily="34" charset="0"/>
                <a:buNone/>
                <a:defRPr/>
              </a:pPr>
              <a:endParaRPr kumimoji="1" lang="zh-CN" altLang="en-US" noProof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73410" name="文本框 1"/>
          <p:cNvSpPr txBox="1">
            <a:spLocks noChangeArrowheads="1"/>
          </p:cNvSpPr>
          <p:nvPr/>
        </p:nvSpPr>
        <p:spPr bwMode="auto">
          <a:xfrm>
            <a:off x="323850" y="1587500"/>
            <a:ext cx="8431213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 b="1">
                <a:latin typeface="宋体" panose="02010600030101010101" pitchFamily="2" charset="-122"/>
              </a:rPr>
              <a:t>1.</a:t>
            </a:r>
            <a:r>
              <a:rPr lang="zh-CN" altLang="en-US" sz="2800" b="1">
                <a:latin typeface="宋体" panose="02010600030101010101" pitchFamily="2" charset="-122"/>
              </a:rPr>
              <a:t>结合具体内容说说赫耳墨斯具有怎样的性格特点？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1042988" y="3255963"/>
            <a:ext cx="6769100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</a:rPr>
              <a:t>赫耳墨斯又笑着问道：“赫拉的雕像值多少钱？”</a:t>
            </a:r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323850" y="4149725"/>
            <a:ext cx="8569325" cy="9779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</a:rPr>
              <a:t>    后来，赫耳墨斯看见自己的雕像，心想他身为神使，又是商人的庇护神，人们对他会更尊重些。</a:t>
            </a:r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468313" y="2205038"/>
            <a:ext cx="8064500" cy="8302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赫耳墨斯想知道他在人间受到多大的尊重，就化作凡人，来到一个雕像者的店里。</a:t>
            </a:r>
            <a:endParaRPr lang="zh-CN" altLang="en-US"/>
          </a:p>
        </p:txBody>
      </p:sp>
      <p:cxnSp>
        <p:nvCxnSpPr>
          <p:cNvPr id="9" name="直接连接符 8"/>
          <p:cNvCxnSpPr/>
          <p:nvPr/>
        </p:nvCxnSpPr>
        <p:spPr>
          <a:xfrm>
            <a:off x="2411413" y="2620963"/>
            <a:ext cx="4321175" cy="0"/>
          </a:xfrm>
          <a:prstGeom prst="line">
            <a:avLst/>
          </a:prstGeom>
          <a:ln w="158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5651500" y="4608513"/>
            <a:ext cx="3030538" cy="0"/>
          </a:xfrm>
          <a:prstGeom prst="line">
            <a:avLst/>
          </a:prstGeom>
          <a:ln w="158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395288" y="5068888"/>
            <a:ext cx="4968875" cy="0"/>
          </a:xfrm>
          <a:prstGeom prst="line">
            <a:avLst/>
          </a:prstGeom>
          <a:ln w="158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2484438" y="3687763"/>
            <a:ext cx="1366837" cy="0"/>
          </a:xfrm>
          <a:prstGeom prst="line">
            <a:avLst/>
          </a:prstGeom>
          <a:ln w="158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矩形 17"/>
          <p:cNvSpPr>
            <a:spLocks noChangeArrowheads="1"/>
          </p:cNvSpPr>
          <p:nvPr/>
        </p:nvSpPr>
        <p:spPr bwMode="auto">
          <a:xfrm>
            <a:off x="4589463" y="2636838"/>
            <a:ext cx="1406525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b="1">
                <a:solidFill>
                  <a:srgbClr val="FF0000"/>
                </a:solidFill>
                <a:latin typeface="宋体" panose="02010600030101010101" pitchFamily="2" charset="-122"/>
              </a:rPr>
              <a:t>爱慕虚荣</a:t>
            </a:r>
            <a:endParaRPr lang="zh-CN" altLang="en-US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19" name="矩形 18"/>
          <p:cNvSpPr>
            <a:spLocks noChangeArrowheads="1"/>
          </p:cNvSpPr>
          <p:nvPr/>
        </p:nvSpPr>
        <p:spPr bwMode="auto">
          <a:xfrm>
            <a:off x="2465388" y="3687763"/>
            <a:ext cx="1406525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b="1">
                <a:solidFill>
                  <a:srgbClr val="FF0000"/>
                </a:solidFill>
                <a:latin typeface="宋体" panose="02010600030101010101" pitchFamily="2" charset="-122"/>
              </a:rPr>
              <a:t>自以为是</a:t>
            </a:r>
            <a:endParaRPr lang="zh-CN" altLang="en-US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20" name="矩形 19"/>
          <p:cNvSpPr>
            <a:spLocks noChangeArrowheads="1"/>
          </p:cNvSpPr>
          <p:nvPr/>
        </p:nvSpPr>
        <p:spPr bwMode="auto">
          <a:xfrm>
            <a:off x="1546225" y="5068888"/>
            <a:ext cx="3243263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b="1">
                <a:solidFill>
                  <a:srgbClr val="FF0000"/>
                </a:solidFill>
                <a:latin typeface="宋体" panose="02010600030101010101" pitchFamily="2" charset="-122"/>
              </a:rPr>
              <a:t>妄自尊大（狂妄自大）</a:t>
            </a:r>
            <a:endParaRPr lang="zh-CN" altLang="en-US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18" grpId="0"/>
      <p:bldP spid="19" grpId="0"/>
      <p:bldP spid="20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聚合">
  <a:themeElements>
    <a:clrScheme name="聚合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聚合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聚合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《七彩课堂》课件模板（新）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noFill/>
        </a:ln>
      </a:spPr>
      <a:bodyPr wrap="none">
        <a:spAutoFit/>
      </a:bodyPr>
      <a:lstStyle>
        <a:defPPr>
          <a:defRPr lang="zh-CN" altLang="en-US" sz="3000" b="1" dirty="0">
            <a:latin typeface="华文新魏" panose="02010800040101010101" pitchFamily="2" charset="-122"/>
            <a:ea typeface="华文新魏" panose="02010800040101010101" pitchFamily="2" charset="-122"/>
          </a:defRPr>
        </a:defPPr>
      </a:lstStyle>
    </a:spDef>
    <a:txDef>
      <a:spPr>
        <a:solidFill>
          <a:schemeClr val="bg1"/>
        </a:solidFill>
        <a:ln w="28575" cap="rnd" cmpd="thinThick">
          <a:gradFill flip="none" rotWithShape="1">
            <a:gsLst>
              <a:gs pos="0">
                <a:schemeClr val="accent1">
                  <a:lumMod val="5000"/>
                  <a:lumOff val="95000"/>
                  <a:alpha val="91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prstDash val="lgDashDot"/>
        </a:ln>
      </a:spPr>
      <a:bodyPr>
        <a:normAutofit/>
      </a:bodyPr>
      <a:lstStyle>
        <a:defPPr marL="182880" marR="0" indent="-182880" algn="l" defTabSz="914400" rtl="0" eaLnBrk="1" fontAlgn="auto" latinLnBrk="0" hangingPunct="1">
          <a:lnSpc>
            <a:spcPct val="90000"/>
          </a:lnSpc>
          <a:spcBef>
            <a:spcPts val="1200"/>
          </a:spcBef>
          <a:spcAft>
            <a:spcPts val="0"/>
          </a:spcAft>
          <a:buClr>
            <a:schemeClr val="accent1">
              <a:lumMod val="75000"/>
            </a:schemeClr>
          </a:buClr>
          <a:buFont typeface="Wingdings" panose="05000000000000000000" pitchFamily="2" charset="2"/>
          <a:buChar char="§"/>
          <a:defRPr/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《七彩课堂》课件模板（新）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2_《七彩课堂》课件模板（新）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3_《七彩课堂》课件模板（新）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4_《七彩课堂》课件模板（新）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5_《七彩课堂》课件模板（新）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6_《七彩课堂》课件模板（新）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solidFill>
          <a:schemeClr val="bg1"/>
        </a:solidFill>
        <a:ln w="28575" cap="rnd" cmpd="thinThick">
          <a:gradFill flip="none" rotWithShape="1">
            <a:gsLst>
              <a:gs pos="0">
                <a:schemeClr val="accent1">
                  <a:lumMod val="5000"/>
                  <a:lumOff val="95000"/>
                  <a:alpha val="91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prstDash val="lgDashDot"/>
        </a:ln>
      </a:spPr>
      <a:bodyPr>
        <a:normAutofit/>
      </a:bodyPr>
      <a:lstStyle>
        <a:defPPr marL="182880" marR="0" indent="-182880" algn="l" defTabSz="913765" rtl="0" eaLnBrk="1" fontAlgn="auto" latinLnBrk="0" hangingPunct="1">
          <a:lnSpc>
            <a:spcPct val="120000"/>
          </a:lnSpc>
          <a:spcAft>
            <a:spcPts val="0"/>
          </a:spcAft>
          <a:buClr>
            <a:schemeClr val="accent1">
              <a:lumMod val="75000"/>
            </a:schemeClr>
          </a:buClr>
          <a:buFont typeface="Wingdings" panose="05000000000000000000" pitchFamily="2" charset="2"/>
          <a:buChar char="§"/>
          <a:defRPr/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聚合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2.xml><?xml version="1.0" encoding="utf-8"?>
<a:themeOverride xmlns:a="http://schemas.openxmlformats.org/drawingml/2006/main">
  <a:clrScheme name="聚合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3.xml><?xml version="1.0" encoding="utf-8"?>
<a:themeOverride xmlns:a="http://schemas.openxmlformats.org/drawingml/2006/main">
  <a:clrScheme name="聚合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4.xml><?xml version="1.0" encoding="utf-8"?>
<a:themeOverride xmlns:a="http://schemas.openxmlformats.org/drawingml/2006/main">
  <a:clrScheme name="聚合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0</TotalTime>
  <Words>8509</Words>
  <Application>WPS 演示</Application>
  <PresentationFormat>全屏显示(4:3)</PresentationFormat>
  <Paragraphs>884</Paragraphs>
  <Slides>65</Slides>
  <Notes>2</Notes>
  <HiddenSlides>0</HiddenSlides>
  <MMClips>2</MMClips>
  <ScaleCrop>false</ScaleCrop>
  <HeadingPairs>
    <vt:vector size="6" baseType="variant">
      <vt:variant>
        <vt:lpstr>已用的字体</vt:lpstr>
      </vt:variant>
      <vt:variant>
        <vt:i4>32</vt:i4>
      </vt:variant>
      <vt:variant>
        <vt:lpstr>主题</vt:lpstr>
      </vt:variant>
      <vt:variant>
        <vt:i4>8</vt:i4>
      </vt:variant>
      <vt:variant>
        <vt:lpstr>幻灯片标题</vt:lpstr>
      </vt:variant>
      <vt:variant>
        <vt:i4>65</vt:i4>
      </vt:variant>
    </vt:vector>
  </HeadingPairs>
  <TitlesOfParts>
    <vt:vector size="105" baseType="lpstr">
      <vt:lpstr>Arial</vt:lpstr>
      <vt:lpstr>宋体</vt:lpstr>
      <vt:lpstr>Wingdings</vt:lpstr>
      <vt:lpstr>Times New Roman</vt:lpstr>
      <vt:lpstr>Lucida Sans Unicode</vt:lpstr>
      <vt:lpstr>黑体</vt:lpstr>
      <vt:lpstr>Wingdings 3</vt:lpstr>
      <vt:lpstr>Verdana</vt:lpstr>
      <vt:lpstr>Wingdings 2</vt:lpstr>
      <vt:lpstr>Wingdings 2</vt:lpstr>
      <vt:lpstr>华文新魏</vt:lpstr>
      <vt:lpstr>Impact</vt:lpstr>
      <vt:lpstr>微软雅黑</vt:lpstr>
      <vt:lpstr>Kaiti SC</vt:lpstr>
      <vt:lpstr>楷体</vt:lpstr>
      <vt:lpstr>SimSun-ExtB</vt:lpstr>
      <vt:lpstr>汉语拼音</vt:lpstr>
      <vt:lpstr>Arial Narrow</vt:lpstr>
      <vt:lpstr>楷体_GB2312</vt:lpstr>
      <vt:lpstr>PMingLiU-ExtB</vt:lpstr>
      <vt:lpstr>Segoe Print</vt:lpstr>
      <vt:lpstr>Arial Unicode MS</vt:lpstr>
      <vt:lpstr>Calibri</vt:lpstr>
      <vt:lpstr>华文楷体</vt:lpstr>
      <vt:lpstr>Garamond</vt:lpstr>
      <vt:lpstr>华文行楷</vt:lpstr>
      <vt:lpstr>Rockwell</vt:lpstr>
      <vt:lpstr>方正姚体</vt:lpstr>
      <vt:lpstr>方正书宋_GBK</vt:lpstr>
      <vt:lpstr>NEU-BZ-S92</vt:lpstr>
      <vt:lpstr>新宋体</vt:lpstr>
      <vt:lpstr>华文中宋</vt:lpstr>
      <vt:lpstr>聚合</vt:lpstr>
      <vt:lpstr>《七彩课堂》课件模板（新）</vt:lpstr>
      <vt:lpstr>1_《七彩课堂》课件模板（新）</vt:lpstr>
      <vt:lpstr>2_《七彩课堂》课件模板（新）</vt:lpstr>
      <vt:lpstr>3_《七彩课堂》课件模板（新）</vt:lpstr>
      <vt:lpstr>4_《七彩课堂》课件模板（新）</vt:lpstr>
      <vt:lpstr>5_《七彩课堂》课件模板（新）</vt:lpstr>
      <vt:lpstr>6_《七彩课堂》课件模板（新）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黄红政</cp:lastModifiedBy>
  <cp:revision>88</cp:revision>
  <dcterms:created xsi:type="dcterms:W3CDTF">2002-03-07T14:13:00Z</dcterms:created>
  <dcterms:modified xsi:type="dcterms:W3CDTF">2019-12-19T02:02:12Z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2052-10.1.0.7698</vt:lpwstr>
  </property>
</Properties>
</file>