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7"/>
  </p:notesMasterIdLst>
  <p:sldIdLst>
    <p:sldId id="256" r:id="rId2"/>
    <p:sldId id="263" r:id="rId3"/>
    <p:sldId id="264" r:id="rId4"/>
    <p:sldId id="265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9" r:id="rId13"/>
    <p:sldId id="281" r:id="rId14"/>
    <p:sldId id="297" r:id="rId15"/>
    <p:sldId id="303" r:id="rId16"/>
    <p:sldId id="302" r:id="rId17"/>
    <p:sldId id="283" r:id="rId18"/>
    <p:sldId id="285" r:id="rId19"/>
    <p:sldId id="287" r:id="rId20"/>
    <p:sldId id="289" r:id="rId21"/>
    <p:sldId id="291" r:id="rId22"/>
    <p:sldId id="293" r:id="rId23"/>
    <p:sldId id="295" r:id="rId24"/>
    <p:sldId id="298" r:id="rId25"/>
    <p:sldId id="304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67" d="100"/>
          <a:sy n="67" d="100"/>
        </p:scale>
        <p:origin x="-1476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5" Type="http://schemas.openxmlformats.org/officeDocument/2006/relationships/slide" Target="slides/slide8.xml"/><Relationship Id="rId4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D31977-F166-42AA-86E9-AA22717E4BFA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1A3AFE-6AE7-48DB-9D88-88AAB3A8A5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1C7B97-5C34-4E8B-825D-1DF10C9592D6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zh-CN" altLang="en-US" smtClean="0"/>
              <a:t>湖南双峰二中邓国鹏</a:t>
            </a:r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40160"/>
          </a:xfrm>
        </p:spPr>
        <p:txBody>
          <a:bodyPr>
            <a:norm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</a:rPr>
              <a:t>奇妙的对联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6400800" cy="2325844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             赵湾中学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r>
              <a:rPr lang="zh-CN" altLang="en-US" sz="4800" dirty="0" smtClean="0">
                <a:solidFill>
                  <a:srgbClr val="FF0000"/>
                </a:solidFill>
              </a:rPr>
              <a:t>                徐斯花制作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7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190625"/>
          </a:xfrm>
          <a:prstGeom prst="rect">
            <a:avLst/>
          </a:prstGeom>
          <a:solidFill>
            <a:srgbClr val="FFFF00">
              <a:alpha val="4784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按形式分类：</a:t>
            </a:r>
          </a:p>
          <a:p>
            <a:r>
              <a:rPr lang="zh-CN" altLang="en-US" sz="36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①正对：上下两联所表达的内容相似或相关。</a:t>
            </a:r>
          </a:p>
        </p:txBody>
      </p:sp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395288" y="1341438"/>
            <a:ext cx="8569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30409"/>
                </a:solidFill>
                <a:latin typeface="黑体" pitchFamily="2" charset="-122"/>
                <a:ea typeface="黑体" pitchFamily="2" charset="-122"/>
              </a:rPr>
              <a:t>例：春蚕到死丝方尽  蜡炬成灰泪始干</a:t>
            </a:r>
          </a:p>
        </p:txBody>
      </p:sp>
      <p:sp>
        <p:nvSpPr>
          <p:cNvPr id="236549" name="Text Box 5"/>
          <p:cNvSpPr txBox="1">
            <a:spLocks noChangeArrowheads="1"/>
          </p:cNvSpPr>
          <p:nvPr/>
        </p:nvSpPr>
        <p:spPr bwMode="auto">
          <a:xfrm>
            <a:off x="0" y="2133600"/>
            <a:ext cx="7488238" cy="641350"/>
          </a:xfrm>
          <a:prstGeom prst="rect">
            <a:avLst/>
          </a:prstGeom>
          <a:solidFill>
            <a:srgbClr val="FFFF00">
              <a:alpha val="43137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②</a:t>
            </a:r>
            <a:r>
              <a:rPr lang="zh-CN" altLang="en-US" sz="360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反对：即上下两联意思相反。</a:t>
            </a:r>
          </a:p>
        </p:txBody>
      </p:sp>
      <p:sp>
        <p:nvSpPr>
          <p:cNvPr id="236550" name="Text Box 6"/>
          <p:cNvSpPr txBox="1">
            <a:spLocks noChangeArrowheads="1"/>
          </p:cNvSpPr>
          <p:nvPr/>
        </p:nvSpPr>
        <p:spPr bwMode="auto">
          <a:xfrm>
            <a:off x="395288" y="2852738"/>
            <a:ext cx="8243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30409"/>
                </a:solidFill>
                <a:latin typeface="黑体" pitchFamily="2" charset="-122"/>
                <a:ea typeface="黑体" pitchFamily="2" charset="-122"/>
              </a:rPr>
              <a:t>例：横眉冷对千夫指  俯首甘为孺子牛</a:t>
            </a:r>
          </a:p>
        </p:txBody>
      </p:sp>
      <p:sp>
        <p:nvSpPr>
          <p:cNvPr id="236551" name="Text Box 7"/>
          <p:cNvSpPr txBox="1">
            <a:spLocks noChangeArrowheads="1"/>
          </p:cNvSpPr>
          <p:nvPr/>
        </p:nvSpPr>
        <p:spPr bwMode="auto">
          <a:xfrm>
            <a:off x="0" y="3716338"/>
            <a:ext cx="8497888" cy="1190625"/>
          </a:xfrm>
          <a:prstGeom prst="rect">
            <a:avLst/>
          </a:prstGeom>
          <a:solidFill>
            <a:srgbClr val="FFFF00">
              <a:alpha val="38823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③</a:t>
            </a:r>
            <a:r>
              <a:rPr lang="zh-CN" altLang="en-US" sz="360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串对：又名流水对，上下联连起来，表达一个完整的思想意境。</a:t>
            </a:r>
          </a:p>
        </p:txBody>
      </p:sp>
      <p:sp>
        <p:nvSpPr>
          <p:cNvPr id="236552" name="Text Box 8"/>
          <p:cNvSpPr txBox="1">
            <a:spLocks noChangeArrowheads="1"/>
          </p:cNvSpPr>
          <p:nvPr/>
        </p:nvSpPr>
        <p:spPr bwMode="auto">
          <a:xfrm>
            <a:off x="323850" y="5013325"/>
            <a:ext cx="828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30409"/>
                </a:solidFill>
                <a:latin typeface="黑体" pitchFamily="2" charset="-122"/>
                <a:ea typeface="黑体" pitchFamily="2" charset="-122"/>
              </a:rPr>
              <a:t>例： 人生自古谁无死  留取丹心照汗青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6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6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7" grpId="0" animBg="1"/>
      <p:bldP spid="236548" grpId="0"/>
      <p:bldP spid="236549" grpId="0" animBg="1"/>
      <p:bldP spid="236550" grpId="0"/>
      <p:bldP spid="236551" grpId="0" animBg="1"/>
      <p:bldP spid="2365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2051050" y="404813"/>
            <a:ext cx="4537075" cy="1368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8731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对联赏析</a:t>
            </a:r>
          </a:p>
        </p:txBody>
      </p:sp>
      <p:sp>
        <p:nvSpPr>
          <p:cNvPr id="237571" name="Text Box 3"/>
          <p:cNvSpPr txBox="1">
            <a:spLocks noChangeArrowheads="1"/>
          </p:cNvSpPr>
          <p:nvPr/>
        </p:nvSpPr>
        <p:spPr bwMode="auto">
          <a:xfrm>
            <a:off x="1042988" y="2636838"/>
            <a:ext cx="7056437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4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华文新魏" pitchFamily="2" charset="-122"/>
              </a:rPr>
              <a:t>  </a:t>
            </a:r>
            <a:r>
              <a:rPr kumimoji="0" lang="zh-CN" altLang="en-US" sz="4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华文新魏" pitchFamily="2" charset="-122"/>
              </a:rPr>
              <a:t>一、趣味对联：</a:t>
            </a:r>
          </a:p>
          <a:p>
            <a:pPr>
              <a:spcBef>
                <a:spcPct val="50000"/>
              </a:spcBef>
              <a:defRPr/>
            </a:pPr>
            <a:r>
              <a:rPr kumimoji="0" lang="zh-CN" altLang="en-US" sz="4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琴瑟琵琶八大王，王王在上　魑魅魍魉四小鬼，鬼鬼犯边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609600"/>
            <a:ext cx="3522663" cy="77628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ea typeface="黑体" pitchFamily="2" charset="-122"/>
              </a:rPr>
              <a:t>嵌字联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84213" y="1700213"/>
            <a:ext cx="774065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2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民</a:t>
            </a:r>
            <a:r>
              <a:rPr lang="zh-CN" altLang="en-US" sz="4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犹是也，</a:t>
            </a:r>
            <a:r>
              <a:rPr lang="zh-CN" altLang="en-US" sz="42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国</a:t>
            </a:r>
            <a:r>
              <a:rPr lang="zh-CN" altLang="en-US" sz="4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犹是也，</a:t>
            </a:r>
            <a:r>
              <a:rPr lang="zh-CN" altLang="en-US" sz="42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何分南北</a:t>
            </a:r>
          </a:p>
          <a:p>
            <a:r>
              <a:rPr lang="zh-CN" altLang="en-US" sz="42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总</a:t>
            </a:r>
            <a:r>
              <a:rPr lang="zh-CN" altLang="en-US" sz="4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而言之，</a:t>
            </a:r>
            <a:r>
              <a:rPr lang="zh-CN" altLang="en-US" sz="42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统</a:t>
            </a:r>
            <a:r>
              <a:rPr lang="zh-CN" altLang="en-US" sz="4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而言之，</a:t>
            </a:r>
            <a:r>
              <a:rPr lang="zh-CN" altLang="en-US" sz="42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不是东西</a:t>
            </a:r>
          </a:p>
          <a:p>
            <a:endParaRPr lang="zh-CN" altLang="en-US" sz="420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4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1914</a:t>
            </a:r>
            <a:r>
              <a:rPr lang="zh-CN" altLang="en-US" sz="4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年前翰林王运讽袁世凯）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11188" y="188913"/>
            <a:ext cx="1152525" cy="588962"/>
          </a:xfrm>
          <a:prstGeom prst="rect">
            <a:avLst/>
          </a:prstGeom>
          <a:solidFill>
            <a:srgbClr val="FF00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Times New Roman" pitchFamily="18" charset="0"/>
              </a:rPr>
              <a:t>哑联</a:t>
            </a:r>
          </a:p>
        </p:txBody>
      </p:sp>
      <p:sp>
        <p:nvSpPr>
          <p:cNvPr id="239619" name="Text Box 3"/>
          <p:cNvSpPr txBox="1">
            <a:spLocks noChangeArrowheads="1"/>
          </p:cNvSpPr>
          <p:nvPr/>
        </p:nvSpPr>
        <p:spPr bwMode="auto">
          <a:xfrm>
            <a:off x="323850" y="981075"/>
            <a:ext cx="8532813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imes New Roman" pitchFamily="18" charset="0"/>
              </a:rPr>
              <a:t>        </a:t>
            </a: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</a:rPr>
              <a:t>苏东坡被贬黄州后的一天傍晚，他和好友佛印和尚泛舟长江。苏轼忽然用手往岸上一指，笑而不语。佛印顺势望去，只见一条狗正在啃骨头，顿有所悟，随即将自己手中题有苏东坡诗句的蒲扇抛入水中。两人面面相觑，不禁大笑起来。</a:t>
            </a:r>
            <a:r>
              <a:rPr lang="zh-CN" altLang="en-US" b="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746125" y="45164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9621" name="Text Box 5"/>
          <p:cNvSpPr txBox="1">
            <a:spLocks noChangeArrowheads="1"/>
          </p:cNvSpPr>
          <p:nvPr/>
        </p:nvSpPr>
        <p:spPr bwMode="auto">
          <a:xfrm>
            <a:off x="381000" y="3341688"/>
            <a:ext cx="8763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Times New Roman" pitchFamily="18" charset="0"/>
              </a:rPr>
              <a:t>其实，这是二人开玩笑的一副哑联。你猜得出来吗？</a:t>
            </a:r>
          </a:p>
        </p:txBody>
      </p:sp>
      <p:sp>
        <p:nvSpPr>
          <p:cNvPr id="239622" name="Text Box 6"/>
          <p:cNvSpPr txBox="1">
            <a:spLocks noChangeArrowheads="1"/>
          </p:cNvSpPr>
          <p:nvPr/>
        </p:nvSpPr>
        <p:spPr bwMode="auto">
          <a:xfrm>
            <a:off x="611188" y="4076700"/>
            <a:ext cx="4103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苏轼上联的意思是：</a:t>
            </a:r>
            <a:r>
              <a:rPr lang="zh-CN" altLang="en-US" sz="2000" b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239623" name="Text Box 7"/>
          <p:cNvSpPr txBox="1">
            <a:spLocks noChangeArrowheads="1"/>
          </p:cNvSpPr>
          <p:nvPr/>
        </p:nvSpPr>
        <p:spPr bwMode="auto">
          <a:xfrm>
            <a:off x="4716463" y="4076700"/>
            <a:ext cx="3527425" cy="6413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Times New Roman" pitchFamily="18" charset="0"/>
              </a:rPr>
              <a:t>狗 啃 河 上 骨； </a:t>
            </a:r>
          </a:p>
        </p:txBody>
      </p:sp>
      <p:sp>
        <p:nvSpPr>
          <p:cNvPr id="239624" name="Text Box 8"/>
          <p:cNvSpPr txBox="1">
            <a:spLocks noChangeArrowheads="1"/>
          </p:cNvSpPr>
          <p:nvPr/>
        </p:nvSpPr>
        <p:spPr bwMode="auto">
          <a:xfrm>
            <a:off x="5508625" y="4652963"/>
            <a:ext cx="2224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（和尚骨）</a:t>
            </a:r>
          </a:p>
        </p:txBody>
      </p:sp>
      <p:sp>
        <p:nvSpPr>
          <p:cNvPr id="239625" name="Text Box 9"/>
          <p:cNvSpPr txBox="1">
            <a:spLocks noChangeArrowheads="1"/>
          </p:cNvSpPr>
          <p:nvPr/>
        </p:nvSpPr>
        <p:spPr bwMode="auto">
          <a:xfrm>
            <a:off x="611188" y="5130800"/>
            <a:ext cx="406082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佛印下联的意思是： </a:t>
            </a:r>
          </a:p>
        </p:txBody>
      </p:sp>
      <p:sp>
        <p:nvSpPr>
          <p:cNvPr id="239626" name="Text Box 10"/>
          <p:cNvSpPr txBox="1">
            <a:spLocks noChangeArrowheads="1"/>
          </p:cNvSpPr>
          <p:nvPr/>
        </p:nvSpPr>
        <p:spPr bwMode="auto">
          <a:xfrm>
            <a:off x="4716463" y="5229225"/>
            <a:ext cx="3527425" cy="6413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Times New Roman" pitchFamily="18" charset="0"/>
              </a:rPr>
              <a:t>水 流 东 坡 诗。</a:t>
            </a:r>
            <a:r>
              <a:rPr lang="zh-CN" altLang="en-US" sz="2000" b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39627" name="Text Box 11"/>
          <p:cNvSpPr txBox="1">
            <a:spLocks noChangeArrowheads="1"/>
          </p:cNvSpPr>
          <p:nvPr/>
        </p:nvSpPr>
        <p:spPr bwMode="auto">
          <a:xfrm>
            <a:off x="5580063" y="5949950"/>
            <a:ext cx="2224087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（东坡尸）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9" grpId="0" autoUpdateAnimBg="0"/>
      <p:bldP spid="239621" grpId="0" autoUpdateAnimBg="0"/>
      <p:bldP spid="239622" grpId="0" autoUpdateAnimBg="0"/>
      <p:bldP spid="239623" grpId="0" animBg="1" autoUpdateAnimBg="0"/>
      <p:bldP spid="239624" grpId="0" autoUpdateAnimBg="0"/>
      <p:bldP spid="239625" grpId="0" autoUpdateAnimBg="0"/>
      <p:bldP spid="239626" grpId="0" animBg="1" autoUpdateAnimBg="0"/>
      <p:bldP spid="23962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3" y="476672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                                                                                                    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9512" y="332656"/>
            <a:ext cx="8568952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/>
              <a:t>   2005</a:t>
            </a:r>
            <a:r>
              <a:rPr lang="zh-CN" altLang="en-US" sz="4800" dirty="0" smtClean="0"/>
              <a:t>年春节对联</a:t>
            </a:r>
            <a:endParaRPr lang="zh-CN" altLang="en-US" sz="4800" dirty="0"/>
          </a:p>
        </p:txBody>
      </p:sp>
      <p:sp>
        <p:nvSpPr>
          <p:cNvPr id="16" name="TextBox 15"/>
          <p:cNvSpPr txBox="1"/>
          <p:nvPr/>
        </p:nvSpPr>
        <p:spPr>
          <a:xfrm>
            <a:off x="7125378" y="2420888"/>
            <a:ext cx="1292662" cy="3456384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/>
              <a:t>三海九门京华迎奥运</a:t>
            </a:r>
            <a:endParaRPr lang="zh-CN" altLang="en-US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5580112" y="2420888"/>
            <a:ext cx="1292662" cy="345638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/>
              <a:t>一江两岸世博靓申奥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2199218" y="2420888"/>
            <a:ext cx="1292662" cy="3456384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南海风清讲述春天故事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3528" y="2420888"/>
            <a:ext cx="1292662" cy="3456384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漓江水碧飘来三姐新歌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7" descr="u=3185407685,2539593389&amp;gp=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752600"/>
            <a:ext cx="67056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2743200" y="700088"/>
            <a:ext cx="426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黄帝陵轩辕廊对联</a:t>
            </a:r>
          </a:p>
        </p:txBody>
      </p:sp>
      <p:sp>
        <p:nvSpPr>
          <p:cNvPr id="16389" name="Text Box 9"/>
          <p:cNvSpPr txBox="1">
            <a:spLocks noChangeArrowheads="1"/>
          </p:cNvSpPr>
          <p:nvPr/>
        </p:nvSpPr>
        <p:spPr bwMode="auto">
          <a:xfrm>
            <a:off x="533400" y="533400"/>
            <a:ext cx="685800" cy="747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ea typeface="华文楷体" pitchFamily="2" charset="-122"/>
              </a:rPr>
              <a:t>开天辟地始祖神圣通四海</a:t>
            </a:r>
            <a:r>
              <a:rPr lang="zh-CN" altLang="zh-CN" sz="3200" dirty="0">
                <a:solidFill>
                  <a:srgbClr val="FF3300"/>
                </a:solidFill>
                <a:ea typeface="华文楷体" pitchFamily="2" charset="-122"/>
              </a:rPr>
              <a:t/>
            </a:r>
            <a:br>
              <a:rPr lang="zh-CN" altLang="zh-CN" sz="3200" dirty="0">
                <a:solidFill>
                  <a:srgbClr val="FF3300"/>
                </a:solidFill>
                <a:ea typeface="华文楷体" pitchFamily="2" charset="-122"/>
              </a:rPr>
            </a:br>
            <a:endParaRPr lang="zh-CN" altLang="zh-CN" sz="3200" dirty="0">
              <a:solidFill>
                <a:srgbClr val="FF3300"/>
              </a:solidFill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3200" dirty="0">
              <a:solidFill>
                <a:srgbClr val="FF3300"/>
              </a:solidFill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solidFill>
                <a:srgbClr val="FF3300"/>
              </a:solidFill>
              <a:ea typeface="华文楷体" pitchFamily="2" charset="-122"/>
            </a:endParaRPr>
          </a:p>
        </p:txBody>
      </p:sp>
      <p:sp>
        <p:nvSpPr>
          <p:cNvPr id="16390" name="Text Box 10"/>
          <p:cNvSpPr txBox="1">
            <a:spLocks noChangeArrowheads="1"/>
          </p:cNvSpPr>
          <p:nvPr/>
        </p:nvSpPr>
        <p:spPr bwMode="auto">
          <a:xfrm>
            <a:off x="7924800" y="428625"/>
            <a:ext cx="685800" cy="747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ea typeface="华文楷体" pitchFamily="2" charset="-122"/>
              </a:rPr>
              <a:t>人文光辉千秋永照遍九州</a:t>
            </a:r>
            <a:r>
              <a:rPr lang="zh-CN" altLang="zh-CN" sz="3200" dirty="0">
                <a:solidFill>
                  <a:srgbClr val="FF3300"/>
                </a:solidFill>
                <a:ea typeface="华文楷体" pitchFamily="2" charset="-122"/>
              </a:rPr>
              <a:t/>
            </a:r>
            <a:br>
              <a:rPr lang="zh-CN" altLang="zh-CN" sz="3200" dirty="0">
                <a:solidFill>
                  <a:srgbClr val="FF3300"/>
                </a:solidFill>
                <a:ea typeface="华文楷体" pitchFamily="2" charset="-122"/>
              </a:rPr>
            </a:br>
            <a:endParaRPr lang="zh-CN" altLang="zh-CN" sz="3200" dirty="0">
              <a:solidFill>
                <a:srgbClr val="FF3300"/>
              </a:solidFill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3200" dirty="0">
              <a:solidFill>
                <a:srgbClr val="FF3300"/>
              </a:solidFill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solidFill>
                <a:srgbClr val="FF3300"/>
              </a:solidFill>
              <a:ea typeface="华文楷体" pitchFamily="2" charset="-122"/>
            </a:endParaRPr>
          </a:p>
        </p:txBody>
      </p:sp>
      <p:pic>
        <p:nvPicPr>
          <p:cNvPr id="16391" name="Picture 11" descr="72307259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44139" t="30896" r="51927" b="58141"/>
          <a:stretch>
            <a:fillRect/>
          </a:stretch>
        </p:blipFill>
        <p:spPr bwMode="auto">
          <a:xfrm>
            <a:off x="8534400" y="5638800"/>
            <a:ext cx="609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52388"/>
            <a:ext cx="9001125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844759911"/>
          <p:cNvPicPr>
            <a:picLocks noChangeAspect="1" noChangeArrowheads="1"/>
          </p:cNvPicPr>
          <p:nvPr/>
        </p:nvPicPr>
        <p:blipFill>
          <a:blip r:embed="rId3" cstate="print"/>
          <a:srcRect l="1923" t="3847" r="4808" b="14102"/>
          <a:stretch>
            <a:fillRect/>
          </a:stretch>
        </p:blipFill>
        <p:spPr bwMode="auto">
          <a:xfrm>
            <a:off x="990600" y="914400"/>
            <a:ext cx="7391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228600" y="533400"/>
            <a:ext cx="685800" cy="8463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ea typeface="华文楷体" pitchFamily="2" charset="-122"/>
              </a:rPr>
              <a:t>华夏九州懋举鸿仪祭始祖</a:t>
            </a:r>
          </a:p>
          <a:p>
            <a:pPr>
              <a:spcBef>
                <a:spcPct val="50000"/>
              </a:spcBef>
            </a:pPr>
            <a:endParaRPr lang="zh-CN" altLang="zh-CN" sz="3200" dirty="0">
              <a:solidFill>
                <a:srgbClr val="FF3300"/>
              </a:solidFill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3200" dirty="0">
              <a:solidFill>
                <a:srgbClr val="FF3300"/>
              </a:solidFill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3200" dirty="0">
              <a:solidFill>
                <a:srgbClr val="FF3300"/>
              </a:solidFill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solidFill>
                <a:srgbClr val="FF3300"/>
              </a:solidFill>
              <a:ea typeface="华文楷体" pitchFamily="2" charset="-122"/>
            </a:endParaRPr>
          </a:p>
        </p:txBody>
      </p:sp>
      <p:pic>
        <p:nvPicPr>
          <p:cNvPr id="17413" name="Picture 7" descr="72307259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44139" t="30896" r="51927" b="58141"/>
          <a:stretch>
            <a:fillRect/>
          </a:stretch>
        </p:blipFill>
        <p:spPr bwMode="auto">
          <a:xfrm>
            <a:off x="8534400" y="5638800"/>
            <a:ext cx="609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8458200" y="609600"/>
            <a:ext cx="6858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ea typeface="华文楷体" pitchFamily="2" charset="-122"/>
              </a:rPr>
              <a:t>海峡两岸翘首引颈盼统一</a:t>
            </a:r>
          </a:p>
          <a:p>
            <a:pPr>
              <a:spcBef>
                <a:spcPct val="50000"/>
              </a:spcBef>
            </a:pPr>
            <a:endParaRPr lang="zh-CN" altLang="zh-CN" sz="3200" dirty="0">
              <a:solidFill>
                <a:srgbClr val="FF3300"/>
              </a:solidFill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solidFill>
                <a:srgbClr val="FF3300"/>
              </a:solidFill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Text Box 2"/>
          <p:cNvSpPr txBox="1">
            <a:spLocks noChangeArrowheads="1"/>
          </p:cNvSpPr>
          <p:nvPr/>
        </p:nvSpPr>
        <p:spPr bwMode="auto">
          <a:xfrm>
            <a:off x="0" y="476250"/>
            <a:ext cx="8675688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二、根据对联内容，猜出所写的地名。 </a:t>
            </a:r>
            <a:br>
              <a:rPr lang="zh-CN" altLang="en-US" sz="28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28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、翁去八百年，醉乡犹在；</a:t>
            </a:r>
            <a:r>
              <a:rPr lang="zh-CN" altLang="en-US" sz="2800" b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z="2800" b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2800" b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　 </a:t>
            </a:r>
            <a:r>
              <a:rPr lang="zh-CN" altLang="en-US" sz="28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山行六七里，亭影不孤。</a:t>
            </a:r>
            <a:endParaRPr lang="zh-CN" altLang="en-US" sz="2800" b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0643" name="Text Box 3"/>
          <p:cNvSpPr txBox="1">
            <a:spLocks noChangeArrowheads="1"/>
          </p:cNvSpPr>
          <p:nvPr/>
        </p:nvSpPr>
        <p:spPr bwMode="auto">
          <a:xfrm>
            <a:off x="0" y="2060575"/>
            <a:ext cx="88931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、栏杆外滚滚波涛，任千古英雄，挽不住大江东去；　 </a:t>
            </a:r>
          </a:p>
          <a:p>
            <a:r>
              <a:rPr lang="zh-CN" altLang="en-US" sz="2800">
                <a:latin typeface="黑体" pitchFamily="2" charset="-122"/>
                <a:ea typeface="黑体" pitchFamily="2" charset="-122"/>
              </a:rPr>
              <a:t>   窗户间堂堂日月，尽四时凭眺，几曾见黄鹤西来。</a:t>
            </a:r>
            <a:endParaRPr lang="zh-CN" altLang="en-US" sz="2800" b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sz="2800" b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0644" name="Text Box 4"/>
          <p:cNvSpPr txBox="1">
            <a:spLocks noChangeArrowheads="1"/>
          </p:cNvSpPr>
          <p:nvPr/>
        </p:nvSpPr>
        <p:spPr bwMode="auto">
          <a:xfrm>
            <a:off x="-180975" y="3933825"/>
            <a:ext cx="961231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、说甚神仙，看千年石洞开时，城郭人民还是耕田凿井；</a:t>
            </a:r>
            <a:r>
              <a:rPr lang="zh-CN" altLang="en-US" sz="28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　   </a:t>
            </a:r>
          </a:p>
          <a:p>
            <a:r>
              <a:rPr lang="zh-CN" altLang="en-US" sz="2800">
                <a:latin typeface="黑体" pitchFamily="2" charset="-122"/>
                <a:ea typeface="黑体" pitchFamily="2" charset="-122"/>
              </a:rPr>
              <a:t>   阅成古今，听半夜金鸡叫醒，兴亡秦汉都归流水桃花。</a:t>
            </a:r>
            <a:endParaRPr lang="zh-CN" altLang="en-US" sz="280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sz="2800" b="0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0645" name="Text Box 5"/>
          <p:cNvSpPr txBox="1">
            <a:spLocks noChangeArrowheads="1"/>
          </p:cNvSpPr>
          <p:nvPr/>
        </p:nvSpPr>
        <p:spPr bwMode="auto">
          <a:xfrm>
            <a:off x="4932363" y="1125538"/>
            <a:ext cx="28019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Arial" charset="0"/>
                <a:ea typeface="华文新魏" pitchFamily="2" charset="-122"/>
              </a:rPr>
              <a:t>（滁州醉翁亭）</a:t>
            </a:r>
          </a:p>
          <a:p>
            <a:endParaRPr kumimoji="0" lang="en-US" altLang="zh-CN" sz="2400">
              <a:solidFill>
                <a:srgbClr val="FF0000"/>
              </a:solidFill>
              <a:latin typeface="Arial" charset="0"/>
              <a:ea typeface="华文新魏" pitchFamily="2" charset="-122"/>
            </a:endParaRPr>
          </a:p>
        </p:txBody>
      </p:sp>
      <p:sp>
        <p:nvSpPr>
          <p:cNvPr id="240646" name="Text Box 6"/>
          <p:cNvSpPr txBox="1">
            <a:spLocks noChangeArrowheads="1"/>
          </p:cNvSpPr>
          <p:nvPr/>
        </p:nvSpPr>
        <p:spPr bwMode="auto">
          <a:xfrm>
            <a:off x="5219700" y="3141663"/>
            <a:ext cx="17478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3300"/>
                </a:solidFill>
                <a:latin typeface="Arial" charset="0"/>
                <a:ea typeface="华文新魏" pitchFamily="2" charset="-122"/>
              </a:rPr>
              <a:t>武汉黄鹤楼</a:t>
            </a:r>
            <a:endParaRPr lang="zh-CN" altLang="en-US" sz="2400" b="0">
              <a:solidFill>
                <a:srgbClr val="FF3300"/>
              </a:solidFill>
              <a:latin typeface="Arial" charset="0"/>
              <a:ea typeface="华文新魏" pitchFamily="2" charset="-122"/>
            </a:endParaRPr>
          </a:p>
          <a:p>
            <a:endParaRPr kumimoji="0" lang="en-US" altLang="zh-CN" sz="2400" b="0">
              <a:solidFill>
                <a:schemeClr val="tx1"/>
              </a:solidFill>
              <a:latin typeface="Arial" charset="0"/>
              <a:ea typeface="华文新魏" pitchFamily="2" charset="-122"/>
            </a:endParaRPr>
          </a:p>
        </p:txBody>
      </p:sp>
      <p:sp>
        <p:nvSpPr>
          <p:cNvPr id="240647" name="Text Box 7"/>
          <p:cNvSpPr txBox="1">
            <a:spLocks noChangeArrowheads="1"/>
          </p:cNvSpPr>
          <p:nvPr/>
        </p:nvSpPr>
        <p:spPr bwMode="auto">
          <a:xfrm>
            <a:off x="5580063" y="5013325"/>
            <a:ext cx="12509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Arial" charset="0"/>
                <a:ea typeface="华文新魏" pitchFamily="2" charset="-122"/>
              </a:rPr>
              <a:t>桃花源</a:t>
            </a:r>
            <a:endParaRPr lang="zh-CN" altLang="en-US" sz="2800" b="0">
              <a:solidFill>
                <a:srgbClr val="FF3300"/>
              </a:solidFill>
              <a:latin typeface="Arial" charset="0"/>
              <a:ea typeface="华文新魏" pitchFamily="2" charset="-122"/>
            </a:endParaRPr>
          </a:p>
          <a:p>
            <a:endParaRPr kumimoji="0" lang="en-US" altLang="zh-CN" sz="2800" b="0">
              <a:solidFill>
                <a:schemeClr val="tx1"/>
              </a:solidFill>
              <a:latin typeface="Arial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0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0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4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40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3" grpId="0"/>
      <p:bldP spid="240644" grpId="0"/>
      <p:bldP spid="240645" grpId="0"/>
      <p:bldP spid="240646" grpId="0"/>
      <p:bldP spid="2406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Text Box 2"/>
          <p:cNvSpPr txBox="1">
            <a:spLocks noChangeArrowheads="1"/>
          </p:cNvSpPr>
          <p:nvPr/>
        </p:nvSpPr>
        <p:spPr bwMode="auto">
          <a:xfrm>
            <a:off x="250825" y="549275"/>
            <a:ext cx="8353425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三、根据对联内容，猜出所写的人物。</a:t>
            </a:r>
          </a:p>
          <a:p>
            <a:pPr>
              <a:spcBef>
                <a:spcPct val="50000"/>
              </a:spcBef>
            </a:pPr>
            <a:endParaRPr lang="en-US" altLang="zh-CN" sz="2800" b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41667" name="Text Box 3"/>
          <p:cNvSpPr txBox="1">
            <a:spLocks noChangeArrowheads="1"/>
          </p:cNvSpPr>
          <p:nvPr/>
        </p:nvSpPr>
        <p:spPr bwMode="auto">
          <a:xfrm>
            <a:off x="971550" y="1268413"/>
            <a:ext cx="75612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世上疮痍诗中圣哲，</a:t>
            </a:r>
          </a:p>
          <a:p>
            <a:r>
              <a:rPr kumimoji="0" lang="zh-CN" altLang="en-US"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民间疾苦笔底波澜。</a:t>
            </a:r>
          </a:p>
        </p:txBody>
      </p:sp>
      <p:sp>
        <p:nvSpPr>
          <p:cNvPr id="241668" name="Text Box 4"/>
          <p:cNvSpPr txBox="1">
            <a:spLocks noChangeArrowheads="1"/>
          </p:cNvSpPr>
          <p:nvPr/>
        </p:nvSpPr>
        <p:spPr bwMode="auto">
          <a:xfrm>
            <a:off x="1042988" y="2781300"/>
            <a:ext cx="3889375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kumimoji="0" lang="zh-CN" altLang="en-US" sz="3600">
                <a:solidFill>
                  <a:schemeClr val="tx1"/>
                </a:solidFill>
                <a:latin typeface="Arial" charset="0"/>
              </a:rPr>
              <a:t>四面湖山归眼底</a:t>
            </a:r>
            <a:r>
              <a:rPr kumimoji="0" lang="en-US" altLang="zh-CN" sz="3600">
                <a:solidFill>
                  <a:schemeClr val="tx1"/>
                </a:solidFill>
                <a:latin typeface="Arial" charset="0"/>
              </a:rPr>
              <a:t>,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kumimoji="0" lang="zh-CN" altLang="en-US" sz="3600">
                <a:solidFill>
                  <a:schemeClr val="tx1"/>
                </a:solidFill>
                <a:latin typeface="Arial" charset="0"/>
              </a:rPr>
              <a:t>万家忧乐到心头。 </a:t>
            </a:r>
          </a:p>
          <a:p>
            <a:endParaRPr lang="en-US" altLang="zh-CN" sz="360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1669" name="Text Box 5"/>
          <p:cNvSpPr txBox="1">
            <a:spLocks noChangeArrowheads="1"/>
          </p:cNvSpPr>
          <p:nvPr/>
        </p:nvSpPr>
        <p:spPr bwMode="auto">
          <a:xfrm>
            <a:off x="1835150" y="4076700"/>
            <a:ext cx="6048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  <a:latin typeface="Arial" charset="0"/>
                <a:ea typeface="华文新魏" pitchFamily="2" charset="-122"/>
              </a:rPr>
              <a:t>犹留正气参天地；</a:t>
            </a:r>
          </a:p>
          <a:p>
            <a:r>
              <a:rPr lang="zh-CN" altLang="en-US" sz="3600">
                <a:solidFill>
                  <a:schemeClr val="tx1"/>
                </a:solidFill>
                <a:latin typeface="Arial" charset="0"/>
                <a:ea typeface="华文新魏" pitchFamily="2" charset="-122"/>
              </a:rPr>
              <a:t>永剩丹心照古今。</a:t>
            </a:r>
          </a:p>
        </p:txBody>
      </p:sp>
      <p:sp>
        <p:nvSpPr>
          <p:cNvPr id="241670" name="Text Box 6"/>
          <p:cNvSpPr txBox="1">
            <a:spLocks noChangeArrowheads="1"/>
          </p:cNvSpPr>
          <p:nvPr/>
        </p:nvSpPr>
        <p:spPr bwMode="auto">
          <a:xfrm>
            <a:off x="5219700" y="1628775"/>
            <a:ext cx="17922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（杜 甫）</a:t>
            </a:r>
          </a:p>
          <a:p>
            <a:endParaRPr kumimoji="0" lang="en-US" altLang="zh-CN" sz="2800" b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1671" name="Text Box 7"/>
          <p:cNvSpPr txBox="1">
            <a:spLocks noChangeArrowheads="1"/>
          </p:cNvSpPr>
          <p:nvPr/>
        </p:nvSpPr>
        <p:spPr bwMode="auto">
          <a:xfrm>
            <a:off x="4932363" y="3068638"/>
            <a:ext cx="2041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280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（范仲淹）</a:t>
            </a:r>
          </a:p>
        </p:txBody>
      </p:sp>
      <p:sp>
        <p:nvSpPr>
          <p:cNvPr id="241672" name="Text Box 8"/>
          <p:cNvSpPr txBox="1">
            <a:spLocks noChangeArrowheads="1"/>
          </p:cNvSpPr>
          <p:nvPr/>
        </p:nvSpPr>
        <p:spPr bwMode="auto">
          <a:xfrm>
            <a:off x="5580063" y="4365625"/>
            <a:ext cx="1970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280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（文天祥）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1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1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24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1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1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4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1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1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6" grpId="0"/>
      <p:bldP spid="241667" grpId="0"/>
      <p:bldP spid="241668" grpId="0"/>
      <p:bldP spid="241669" grpId="0"/>
      <p:bldP spid="241670" grpId="0"/>
      <p:bldP spid="241671" grpId="0"/>
      <p:bldP spid="2416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Text Box 2"/>
          <p:cNvSpPr txBox="1">
            <a:spLocks noChangeArrowheads="1"/>
          </p:cNvSpPr>
          <p:nvPr/>
        </p:nvSpPr>
        <p:spPr bwMode="auto">
          <a:xfrm>
            <a:off x="323850" y="2565400"/>
            <a:ext cx="82804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大明湖畔，趵突泉边，故居在垂杨深处；                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漱玉集中，金石录里，文采有后主遗风。</a:t>
            </a:r>
            <a:endParaRPr kumimoji="0" lang="zh-CN" altLang="en-US" sz="3200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sz="3200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2691" name="Text Box 3"/>
          <p:cNvSpPr txBox="1">
            <a:spLocks noChangeArrowheads="1"/>
          </p:cNvSpPr>
          <p:nvPr/>
        </p:nvSpPr>
        <p:spPr bwMode="auto">
          <a:xfrm>
            <a:off x="684213" y="836613"/>
            <a:ext cx="59039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刚正不阿留得正气冲霄汉 </a:t>
            </a:r>
          </a:p>
          <a:p>
            <a:r>
              <a:rPr lang="zh-CN" altLang="en-US" sz="36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幽愁发愤著成信史照尘寰</a:t>
            </a:r>
            <a:r>
              <a:rPr lang="zh-CN" altLang="en-US" sz="240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1692275" y="4149725"/>
            <a:ext cx="58324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千古诗才，蓬莱文章建安骨；</a:t>
            </a:r>
          </a:p>
          <a:p>
            <a:r>
              <a:rPr kumimoji="0" lang="zh-CN" altLang="en-US" sz="3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一身傲骨，青莲居士谪仙人。</a:t>
            </a:r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>
            <a:off x="6372225" y="1916113"/>
            <a:ext cx="1728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200">
                <a:solidFill>
                  <a:srgbClr val="FF0000"/>
                </a:solidFill>
                <a:latin typeface="Arial" charset="0"/>
                <a:ea typeface="华文新魏" pitchFamily="2" charset="-122"/>
              </a:rPr>
              <a:t>司马迁</a:t>
            </a:r>
          </a:p>
        </p:txBody>
      </p:sp>
      <p:sp>
        <p:nvSpPr>
          <p:cNvPr id="242694" name="Text Box 6"/>
          <p:cNvSpPr txBox="1">
            <a:spLocks noChangeArrowheads="1"/>
          </p:cNvSpPr>
          <p:nvPr/>
        </p:nvSpPr>
        <p:spPr bwMode="auto">
          <a:xfrm rot="10800000" flipV="1">
            <a:off x="7885113" y="2565400"/>
            <a:ext cx="935037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200">
                <a:solidFill>
                  <a:srgbClr val="FF0000"/>
                </a:solidFill>
                <a:latin typeface="Arial" charset="0"/>
                <a:ea typeface="华文新魏" pitchFamily="2" charset="-122"/>
              </a:rPr>
              <a:t>李清照</a:t>
            </a:r>
          </a:p>
        </p:txBody>
      </p:sp>
      <p:sp>
        <p:nvSpPr>
          <p:cNvPr id="242695" name="Text Box 7"/>
          <p:cNvSpPr txBox="1">
            <a:spLocks noChangeArrowheads="1"/>
          </p:cNvSpPr>
          <p:nvPr/>
        </p:nvSpPr>
        <p:spPr bwMode="auto">
          <a:xfrm>
            <a:off x="7164388" y="4384675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3200">
                <a:solidFill>
                  <a:srgbClr val="FF0000"/>
                </a:solidFill>
                <a:latin typeface="Arial" charset="0"/>
                <a:ea typeface="华文新魏" pitchFamily="2" charset="-122"/>
              </a:rPr>
              <a:t>李白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2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426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24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0" grpId="0"/>
      <p:bldP spid="242691" grpId="0"/>
      <p:bldP spid="242692" grpId="0"/>
      <p:bldP spid="242693" grpId="0"/>
      <p:bldP spid="242694" grpId="0"/>
      <p:bldP spid="2426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79613" y="1196975"/>
            <a:ext cx="5184775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粗倩简体" pitchFamily="65" charset="-122"/>
              </a:rPr>
              <a:t>对联的一般特点</a:t>
            </a:r>
          </a:p>
        </p:txBody>
      </p:sp>
      <p:sp>
        <p:nvSpPr>
          <p:cNvPr id="225283" name="Text Box 3"/>
          <p:cNvSpPr txBox="1">
            <a:spLocks noChangeArrowheads="1"/>
          </p:cNvSpPr>
          <p:nvPr/>
        </p:nvSpPr>
        <p:spPr bwMode="auto">
          <a:xfrm>
            <a:off x="684213" y="2781300"/>
            <a:ext cx="9144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36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1</a:t>
            </a:r>
            <a:r>
              <a:rPr kumimoji="0" lang="zh-CN" altLang="en-US" sz="36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）它可长可短，但不管长短，</a:t>
            </a:r>
          </a:p>
          <a:p>
            <a:pPr>
              <a:spcBef>
                <a:spcPct val="50000"/>
              </a:spcBef>
              <a:defRPr/>
            </a:pPr>
            <a:r>
              <a:rPr kumimoji="0" lang="zh-CN" altLang="en-US" sz="36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上下联的字数必须相等。 </a:t>
            </a:r>
          </a:p>
        </p:txBody>
      </p:sp>
      <p:sp>
        <p:nvSpPr>
          <p:cNvPr id="225284" name="Text Box 4"/>
          <p:cNvSpPr txBox="1">
            <a:spLocks noChangeArrowheads="1"/>
          </p:cNvSpPr>
          <p:nvPr/>
        </p:nvSpPr>
        <p:spPr bwMode="auto">
          <a:xfrm>
            <a:off x="1331913" y="4437112"/>
            <a:ext cx="453623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endParaRPr kumimoji="0" lang="zh-CN" altLang="en-US" sz="3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荆花吐艳香江瑞 </a:t>
            </a:r>
            <a:endParaRPr lang="en-US" altLang="zh-CN" sz="3600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莲蕊临风镜海清</a:t>
            </a:r>
            <a:r>
              <a:rPr kumimoji="0" lang="zh-CN" alt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kumimoji="0" lang="zh-CN" altLang="en-US" sz="3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25285" name="AutoShape 5">
            <a:hlinkClick r:id="rId2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74050" y="6280150"/>
            <a:ext cx="762000" cy="5334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返回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188913"/>
            <a:ext cx="2881313" cy="646112"/>
          </a:xfrm>
          <a:gradFill rotWithShape="1">
            <a:gsLst>
              <a:gs pos="0">
                <a:schemeClr val="hlink"/>
              </a:gs>
              <a:gs pos="50000">
                <a:schemeClr val="folHlink"/>
              </a:gs>
              <a:gs pos="100000">
                <a:schemeClr val="hlink"/>
              </a:gs>
            </a:gsLst>
            <a:lin ang="5400000" scaled="1"/>
          </a:gradFill>
          <a:ln w="38100">
            <a:solidFill>
              <a:srgbClr val="0000FF"/>
            </a:solidFill>
          </a:ln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z="4000" b="1" smtClean="0">
                <a:solidFill>
                  <a:srgbClr val="FF0000"/>
                </a:solidFill>
                <a:ea typeface="华文新魏" pitchFamily="2" charset="-122"/>
              </a:rPr>
              <a:t> </a:t>
            </a:r>
            <a:r>
              <a:rPr lang="zh-CN" altLang="en-US" sz="4000" b="1" smtClean="0">
                <a:solidFill>
                  <a:srgbClr val="FF0000"/>
                </a:solidFill>
                <a:ea typeface="华文新魏" pitchFamily="2" charset="-122"/>
              </a:rPr>
              <a:t>高考题</a:t>
            </a:r>
          </a:p>
        </p:txBody>
      </p:sp>
      <p:sp>
        <p:nvSpPr>
          <p:cNvPr id="24678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052513"/>
            <a:ext cx="8783638" cy="55451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   1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、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为春联拟下联：</a:t>
            </a:r>
            <a:r>
              <a:rPr lang="en-US" altLang="zh-CN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A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，爆竹声声脆</a:t>
            </a:r>
            <a:r>
              <a:rPr lang="en-US" altLang="zh-CN" b="1" smtClean="0">
                <a:solidFill>
                  <a:srgbClr val="0000FF"/>
                </a:solidFill>
                <a:ea typeface="幼圆" pitchFamily="49" charset="-122"/>
              </a:rPr>
              <a:t>——</a:t>
            </a:r>
            <a:endParaRPr lang="en-US" altLang="zh-CN" b="1" smtClean="0">
              <a:solidFill>
                <a:srgbClr val="0000FF"/>
              </a:solidFill>
              <a:latin typeface="幼圆" pitchFamily="49" charset="-122"/>
              <a:ea typeface="幼圆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　　（全国卷三） 　 </a:t>
            </a:r>
            <a:r>
              <a:rPr lang="en-US" altLang="zh-CN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B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，满园春色好</a:t>
            </a:r>
            <a:r>
              <a:rPr lang="en-US" altLang="zh-CN" b="1" smtClean="0">
                <a:solidFill>
                  <a:srgbClr val="0000FF"/>
                </a:solidFill>
                <a:ea typeface="幼圆" pitchFamily="49" charset="-122"/>
              </a:rPr>
              <a:t>——</a:t>
            </a:r>
            <a:r>
              <a:rPr lang="en-US" altLang="zh-CN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  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参考答案：</a:t>
            </a: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A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，祖国日日新   </a:t>
            </a: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B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，神州面貌新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latin typeface="幼圆" pitchFamily="49" charset="-122"/>
                <a:ea typeface="幼圆" pitchFamily="49" charset="-122"/>
              </a:rPr>
              <a:t>   </a:t>
            </a: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2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、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红爆竹声声旧风俗旧习惯随旧岁离去</a:t>
            </a:r>
            <a:r>
              <a:rPr lang="en-US" altLang="zh-CN" b="1" smtClean="0">
                <a:solidFill>
                  <a:srgbClr val="0000FF"/>
                </a:solidFill>
                <a:ea typeface="幼圆" pitchFamily="49" charset="-122"/>
              </a:rPr>
              <a:t>——</a:t>
            </a:r>
            <a:r>
              <a:rPr lang="en-US" altLang="zh-CN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     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（全国卷三）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    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参考答案：春风习习新思想新气象伴新春到来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   </a:t>
            </a: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3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、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为春联拟下联：</a:t>
            </a:r>
            <a:r>
              <a:rPr lang="en-US" altLang="zh-CN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A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，扫千年旧习</a:t>
            </a:r>
            <a:r>
              <a:rPr lang="en-US" altLang="zh-CN" b="1" smtClean="0">
                <a:solidFill>
                  <a:srgbClr val="0000FF"/>
                </a:solidFill>
                <a:ea typeface="幼圆" pitchFamily="49" charset="-122"/>
              </a:rPr>
              <a:t>——</a:t>
            </a:r>
            <a:endParaRPr lang="en-US" altLang="zh-CN" b="1" smtClean="0">
              <a:solidFill>
                <a:srgbClr val="0000FF"/>
              </a:solidFill>
              <a:latin typeface="幼圆" pitchFamily="49" charset="-122"/>
              <a:ea typeface="幼圆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　　　（全国卷一）  </a:t>
            </a:r>
            <a:r>
              <a:rPr lang="en-US" altLang="zh-CN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B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，祖国山河好</a:t>
            </a:r>
            <a:r>
              <a:rPr lang="en-US" altLang="zh-CN" b="1" smtClean="0">
                <a:solidFill>
                  <a:srgbClr val="0000FF"/>
                </a:solidFill>
                <a:ea typeface="幼圆" pitchFamily="49" charset="-122"/>
              </a:rPr>
              <a:t>——</a:t>
            </a:r>
            <a:r>
              <a:rPr lang="en-US" altLang="zh-CN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  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参考答案：</a:t>
            </a: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A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，树一代新风    </a:t>
            </a: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B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，大地气象新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46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46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46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46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5" y="765175"/>
            <a:ext cx="8540750" cy="56229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4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冬去春来千条杨柳迎风绿</a:t>
            </a:r>
            <a:r>
              <a:rPr lang="en-US" altLang="zh-CN" b="1" smtClean="0">
                <a:solidFill>
                  <a:srgbClr val="0000FF"/>
                </a:solidFill>
                <a:ea typeface="幼圆" pitchFamily="49" charset="-122"/>
              </a:rPr>
              <a:t>——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（全国卷一）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参考答案：国泰民安万里河山映日红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5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为图书馆的对联补下联：学问藏今古</a:t>
            </a:r>
            <a:r>
              <a:rPr lang="en-US" altLang="zh-CN" b="1" smtClean="0">
                <a:solidFill>
                  <a:srgbClr val="0000FF"/>
                </a:solidFill>
                <a:ea typeface="幼圆" pitchFamily="49" charset="-122"/>
              </a:rPr>
              <a:t>——</a:t>
            </a:r>
            <a:r>
              <a:rPr lang="en-US" altLang="zh-CN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   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（浙江卷）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  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参考答案：</a:t>
            </a: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A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，正气留天地  </a:t>
            </a: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B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，义理通中外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            </a:t>
            </a: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C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，知识蕴乾坤  </a:t>
            </a: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D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，文化贯东西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6</a:t>
            </a: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，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为对联拟下联：荔枝龙眼木瓜  皆是岭南佳果</a:t>
            </a:r>
            <a:r>
              <a:rPr lang="en-US" altLang="zh-CN" b="1" smtClean="0">
                <a:solidFill>
                  <a:srgbClr val="0000FF"/>
                </a:solidFill>
                <a:ea typeface="幼圆" pitchFamily="49" charset="-122"/>
              </a:rPr>
              <a:t>——</a:t>
            </a:r>
            <a:r>
              <a:rPr lang="en-US" altLang="zh-CN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 </a:t>
            </a:r>
            <a:r>
              <a:rPr lang="zh-CN" altLang="en-US" b="1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（广东卷）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   参考答案：丹霞南华梅关  皆为粤北名胜</a:t>
            </a:r>
          </a:p>
          <a:p>
            <a:pPr eaLnBrk="1" hangingPunct="1">
              <a:lnSpc>
                <a:spcPct val="90000"/>
              </a:lnSpc>
            </a:pPr>
            <a:endParaRPr lang="en-US" altLang="zh-CN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539750" y="620713"/>
            <a:ext cx="8208963" cy="475297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4400" b="1" smtClean="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家中世界小 </a:t>
            </a:r>
            <a:r>
              <a:rPr lang="en-US" altLang="zh-CN" sz="4800" b="1" smtClean="0">
                <a:solidFill>
                  <a:srgbClr val="003300"/>
                </a:solidFill>
                <a:ea typeface="华文新魏" pitchFamily="2" charset="-122"/>
              </a:rPr>
              <a:t>—— </a:t>
            </a:r>
            <a:r>
              <a:rPr lang="en-US" altLang="zh-CN" sz="6000" b="1" smtClean="0">
                <a:solidFill>
                  <a:srgbClr val="003300"/>
                </a:solidFill>
                <a:ea typeface="华文新魏" pitchFamily="2" charset="-122"/>
              </a:rPr>
              <a:t> </a:t>
            </a:r>
            <a:r>
              <a:rPr lang="zh-CN" altLang="en-US" sz="6000" b="1" smtClean="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　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4400" b="1" smtClean="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冬去山清水秀 </a:t>
            </a:r>
            <a:r>
              <a:rPr lang="en-US" altLang="zh-CN" sz="4800" b="1" smtClean="0">
                <a:solidFill>
                  <a:srgbClr val="003300"/>
                </a:solidFill>
                <a:ea typeface="华文新魏" pitchFamily="2" charset="-122"/>
              </a:rPr>
              <a:t>——</a:t>
            </a:r>
            <a:r>
              <a:rPr lang="en-US" altLang="zh-CN" sz="4800" b="1" smtClean="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zh-CN" sz="6000" b="1" smtClean="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4400" b="1" smtClean="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阳光普照校园花开春来早 </a:t>
            </a:r>
            <a:r>
              <a:rPr lang="en-US" altLang="zh-CN" sz="4800" b="1" smtClean="0">
                <a:solidFill>
                  <a:srgbClr val="003300"/>
                </a:solidFill>
                <a:ea typeface="华文新魏" pitchFamily="2" charset="-122"/>
              </a:rPr>
              <a:t>——</a:t>
            </a:r>
            <a:endParaRPr lang="en-US" altLang="zh-CN" sz="4800" b="1" smtClean="0">
              <a:solidFill>
                <a:srgbClr val="0033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sz="4400" b="1" smtClean="0">
              <a:solidFill>
                <a:srgbClr val="0033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4400" b="1" smtClean="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千年修炼，难得一生牵手 </a:t>
            </a:r>
            <a:r>
              <a:rPr lang="en-US" altLang="zh-CN" sz="4800" b="1" smtClean="0">
                <a:solidFill>
                  <a:srgbClr val="003300"/>
                </a:solidFill>
                <a:ea typeface="华文新魏" pitchFamily="2" charset="-122"/>
              </a:rPr>
              <a:t>——</a:t>
            </a:r>
            <a:r>
              <a:rPr lang="en-US" altLang="zh-CN" sz="4400" b="1" smtClean="0">
                <a:solidFill>
                  <a:srgbClr val="003300"/>
                </a:solidFill>
                <a:ea typeface="华文新魏" pitchFamily="2" charset="-122"/>
              </a:rPr>
              <a:t>    </a:t>
            </a:r>
            <a:r>
              <a:rPr lang="zh-CN" altLang="en-US" sz="4400" b="1" smtClean="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　　</a:t>
            </a:r>
            <a:r>
              <a:rPr lang="zh-CN" altLang="en-US" sz="4400" smtClean="0"/>
              <a:t>　</a:t>
            </a:r>
          </a:p>
        </p:txBody>
      </p:sp>
      <p:sp>
        <p:nvSpPr>
          <p:cNvPr id="249859" name="Text Box 3"/>
          <p:cNvSpPr txBox="1">
            <a:spLocks noChangeArrowheads="1"/>
          </p:cNvSpPr>
          <p:nvPr/>
        </p:nvSpPr>
        <p:spPr bwMode="auto">
          <a:xfrm>
            <a:off x="5076825" y="476250"/>
            <a:ext cx="3598863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网上天地宽 </a:t>
            </a:r>
            <a:r>
              <a:rPr kumimoji="0" lang="zh-CN" altLang="en-US" sz="7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华文新魏" pitchFamily="2" charset="-122"/>
              </a:rPr>
              <a:t> </a:t>
            </a:r>
            <a:r>
              <a:rPr kumimoji="0"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249860" name="Text Box 4"/>
          <p:cNvSpPr txBox="1">
            <a:spLocks noChangeArrowheads="1"/>
          </p:cNvSpPr>
          <p:nvPr/>
        </p:nvSpPr>
        <p:spPr bwMode="auto">
          <a:xfrm>
            <a:off x="5435600" y="1916113"/>
            <a:ext cx="3419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华文新魏" pitchFamily="2" charset="-122"/>
              </a:rPr>
              <a:t>春来鸟语花香</a:t>
            </a:r>
          </a:p>
        </p:txBody>
      </p:sp>
      <p:sp>
        <p:nvSpPr>
          <p:cNvPr id="249861" name="Text Box 5"/>
          <p:cNvSpPr txBox="1">
            <a:spLocks noChangeArrowheads="1"/>
          </p:cNvSpPr>
          <p:nvPr/>
        </p:nvSpPr>
        <p:spPr bwMode="auto">
          <a:xfrm>
            <a:off x="539750" y="3644900"/>
            <a:ext cx="6480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雨露滋润禾苗茁壮叶更绿 </a:t>
            </a:r>
          </a:p>
        </p:txBody>
      </p:sp>
      <p:sp>
        <p:nvSpPr>
          <p:cNvPr id="249862" name="Text Box 6"/>
          <p:cNvSpPr txBox="1">
            <a:spLocks noChangeArrowheads="1"/>
          </p:cNvSpPr>
          <p:nvPr/>
        </p:nvSpPr>
        <p:spPr bwMode="auto">
          <a:xfrm>
            <a:off x="539750" y="5300663"/>
            <a:ext cx="66976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万里旅途，绝无半点负心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9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9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9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9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9" grpId="0"/>
      <p:bldP spid="249860" grpId="0"/>
      <p:bldP spid="249861" grpId="0"/>
      <p:bldP spid="2498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431925" y="21542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50883" name="Text Box 3"/>
          <p:cNvSpPr txBox="1">
            <a:spLocks noChangeArrowheads="1"/>
          </p:cNvSpPr>
          <p:nvPr/>
        </p:nvSpPr>
        <p:spPr bwMode="auto">
          <a:xfrm>
            <a:off x="827088" y="476250"/>
            <a:ext cx="70580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altLang="zh-CN" sz="360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en-US" altLang="zh-CN" sz="3600">
                <a:solidFill>
                  <a:schemeClr val="tx2"/>
                </a:solidFill>
                <a:latin typeface="Times New Roman" pitchFamily="18" charset="0"/>
              </a:rPr>
              <a:t>       </a:t>
            </a:r>
            <a:r>
              <a:rPr lang="zh-CN" altLang="en-US" sz="3600">
                <a:solidFill>
                  <a:schemeClr val="tx2"/>
                </a:solidFill>
                <a:latin typeface="Times New Roman" pitchFamily="18" charset="0"/>
              </a:rPr>
              <a:t>请为图书馆的对联补拟下联</a:t>
            </a:r>
          </a:p>
          <a:p>
            <a:r>
              <a:rPr lang="zh-CN" altLang="en-US" sz="3600">
                <a:solidFill>
                  <a:schemeClr val="tx2"/>
                </a:solidFill>
                <a:latin typeface="Times New Roman" pitchFamily="18" charset="0"/>
              </a:rPr>
              <a:t>上联：</a:t>
            </a:r>
            <a:r>
              <a:rPr lang="zh-CN" altLang="en-US" sz="3600">
                <a:solidFill>
                  <a:srgbClr val="0000FF"/>
                </a:solidFill>
                <a:latin typeface="Times New Roman" pitchFamily="18" charset="0"/>
              </a:rPr>
              <a:t>学问藏今古</a:t>
            </a:r>
            <a:r>
              <a:rPr lang="zh-CN" altLang="en-US" sz="36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r>
              <a:rPr lang="zh-CN" altLang="en-US" sz="3600">
                <a:solidFill>
                  <a:schemeClr val="tx2"/>
                </a:solidFill>
                <a:latin typeface="Times New Roman" pitchFamily="18" charset="0"/>
              </a:rPr>
              <a:t>下联：</a:t>
            </a:r>
            <a:r>
              <a:rPr lang="zh-CN" altLang="en-US" sz="360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50884" name="Text Box 4"/>
          <p:cNvSpPr txBox="1">
            <a:spLocks noChangeArrowheads="1"/>
          </p:cNvSpPr>
          <p:nvPr/>
        </p:nvSpPr>
        <p:spPr bwMode="auto">
          <a:xfrm>
            <a:off x="539750" y="3505200"/>
            <a:ext cx="820896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  [</a:t>
            </a:r>
            <a:r>
              <a:rPr lang="zh-CN" altLang="en-US" sz="32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分析</a:t>
            </a:r>
            <a:r>
              <a:rPr lang="en-US" altLang="zh-CN" sz="32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本题从句式上来说是</a:t>
            </a:r>
            <a:r>
              <a:rPr lang="zh-CN" altLang="en-US" sz="320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二一二</a:t>
            </a:r>
            <a:r>
              <a:rPr lang="zh-CN" altLang="en-US" sz="320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式，而且又是一图书馆楹联，由此我们便可以从图书馆的作用这一点上去思考，图书馆的作用至少有两个：一是藏书，二是传播知识。这样我们便可以认为上联说出了第一个作用即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藏书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，那么我们便可以对出下联。</a:t>
            </a:r>
          </a:p>
        </p:txBody>
      </p:sp>
      <p:sp>
        <p:nvSpPr>
          <p:cNvPr id="250885" name="Text Box 5"/>
          <p:cNvSpPr txBox="1">
            <a:spLocks noChangeArrowheads="1"/>
          </p:cNvSpPr>
          <p:nvPr/>
        </p:nvSpPr>
        <p:spPr bwMode="auto">
          <a:xfrm>
            <a:off x="2124075" y="2205038"/>
            <a:ext cx="61912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Times New Roman" pitchFamily="18" charset="0"/>
              </a:rPr>
              <a:t>文明播东西      智慧贯中西</a:t>
            </a:r>
          </a:p>
          <a:p>
            <a:r>
              <a:rPr lang="zh-CN" altLang="en-US" sz="3600">
                <a:solidFill>
                  <a:srgbClr val="FF0000"/>
                </a:solidFill>
                <a:latin typeface="Times New Roman" pitchFamily="18" charset="0"/>
              </a:rPr>
              <a:t>知识达亚欧      道德照乾坤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3" grpId="0" autoUpdateAnimBg="0"/>
      <p:bldP spid="250884" grpId="0" autoUpdateAnimBg="0"/>
      <p:bldP spid="25088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21768" y="1052736"/>
            <a:ext cx="738664" cy="4104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/>
              <a:t>练习：请写出下联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56835" y="1268760"/>
            <a:ext cx="677108" cy="4032448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/>
              <a:t>今世进士尽是近视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92132" y="1268760"/>
            <a:ext cx="1415772" cy="4392488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/>
              <a:t>明月照</a:t>
            </a:r>
            <a:r>
              <a:rPr lang="zh-CN" altLang="en-US" sz="4000" dirty="0" smtClean="0"/>
              <a:t>纱窗个个孔明诸葛亮</a:t>
            </a:r>
            <a:endParaRPr lang="zh-CN" altLang="en-US" sz="4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14391" y="1772816"/>
            <a:ext cx="461665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268760"/>
            <a:ext cx="461665" cy="14523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512168"/>
          </a:xfrm>
        </p:spPr>
        <p:txBody>
          <a:bodyPr/>
          <a:lstStyle/>
          <a:p>
            <a:pPr algn="l"/>
            <a:r>
              <a:rPr lang="zh-CN" altLang="en-US" sz="7200" dirty="0" smtClean="0"/>
              <a:t>课外延伸：</a:t>
            </a:r>
            <a:endParaRPr lang="zh-CN" altLang="en-US" sz="7200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371600" y="2276872"/>
            <a:ext cx="6400800" cy="3333956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/>
            <a:r>
              <a:rPr lang="zh-CN" altLang="en-US" sz="4400" dirty="0" smtClean="0">
                <a:solidFill>
                  <a:srgbClr val="FF0000"/>
                </a:solidFill>
              </a:rPr>
              <a:t>        </a:t>
            </a:r>
            <a:r>
              <a:rPr lang="zh-CN" altLang="en-US" sz="4400" dirty="0" smtClean="0">
                <a:solidFill>
                  <a:schemeClr val="tx1"/>
                </a:solidFill>
              </a:rPr>
              <a:t>查阅、复习学过的古诗文，包括你在课外所学，从学习、友情、做人立志等方面任选一个角度辑一副对联。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331913" y="1268413"/>
            <a:ext cx="5903912" cy="609600"/>
          </a:xfrm>
        </p:spPr>
        <p:txBody>
          <a:bodyPr anchor="b">
            <a:normAutofit fontScale="90000"/>
          </a:bodyPr>
          <a:lstStyle/>
          <a:p>
            <a:pPr eaLnBrk="1" hangingPunct="1">
              <a:defRPr/>
            </a:pPr>
            <a:r>
              <a:rPr lang="zh-CN" altLang="en-US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粗倩简体" pitchFamily="65" charset="-122"/>
              </a:rPr>
              <a:t>对联的一般特点</a:t>
            </a:r>
          </a:p>
        </p:txBody>
      </p:sp>
      <p:sp>
        <p:nvSpPr>
          <p:cNvPr id="226307" name="Text Box 3"/>
          <p:cNvSpPr txBox="1">
            <a:spLocks noChangeArrowheads="1"/>
          </p:cNvSpPr>
          <p:nvPr/>
        </p:nvSpPr>
        <p:spPr bwMode="auto">
          <a:xfrm>
            <a:off x="719138" y="2420938"/>
            <a:ext cx="84248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32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2</a:t>
            </a:r>
            <a:r>
              <a:rPr kumimoji="0" lang="zh-CN" altLang="en-US" sz="32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）上下联相同的位置词性应该相同。</a:t>
            </a:r>
          </a:p>
        </p:txBody>
      </p:sp>
      <p:sp>
        <p:nvSpPr>
          <p:cNvPr id="226308" name="Text Box 4"/>
          <p:cNvSpPr txBox="1">
            <a:spLocks noChangeArrowheads="1"/>
          </p:cNvSpPr>
          <p:nvPr/>
        </p:nvSpPr>
        <p:spPr bwMode="auto">
          <a:xfrm>
            <a:off x="611188" y="3860800"/>
            <a:ext cx="75612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天增岁月人增寿，春满乾坤福满门。</a:t>
            </a:r>
          </a:p>
        </p:txBody>
      </p:sp>
      <p:sp>
        <p:nvSpPr>
          <p:cNvPr id="226309" name="AutoShape 5">
            <a:hlinkClick r:id="rId2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74050" y="6280150"/>
            <a:ext cx="762000" cy="5334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返回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331913" y="1628775"/>
            <a:ext cx="5689600" cy="609600"/>
          </a:xfrm>
        </p:spPr>
        <p:txBody>
          <a:bodyPr anchor="b">
            <a:normAutofit fontScale="90000"/>
          </a:bodyPr>
          <a:lstStyle/>
          <a:p>
            <a:pPr eaLnBrk="1" hangingPunct="1">
              <a:defRPr/>
            </a:pPr>
            <a:r>
              <a:rPr lang="zh-CN" altLang="en-US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粗倩简体" pitchFamily="65" charset="-122"/>
              </a:rPr>
              <a:t>对联的一般特点</a:t>
            </a:r>
          </a:p>
        </p:txBody>
      </p:sp>
      <p:sp>
        <p:nvSpPr>
          <p:cNvPr id="227331" name="Text Box 3"/>
          <p:cNvSpPr txBox="1">
            <a:spLocks noChangeArrowheads="1"/>
          </p:cNvSpPr>
          <p:nvPr/>
        </p:nvSpPr>
        <p:spPr bwMode="auto">
          <a:xfrm>
            <a:off x="250825" y="2781300"/>
            <a:ext cx="8893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32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3</a:t>
            </a:r>
            <a:r>
              <a:rPr kumimoji="0" lang="zh-CN" altLang="en-US" sz="32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）上下联相同位置的语法结构也应该相同。</a:t>
            </a:r>
          </a:p>
        </p:txBody>
      </p:sp>
      <p:sp>
        <p:nvSpPr>
          <p:cNvPr id="227332" name="Text Box 4"/>
          <p:cNvSpPr txBox="1">
            <a:spLocks noChangeArrowheads="1"/>
          </p:cNvSpPr>
          <p:nvPr/>
        </p:nvSpPr>
        <p:spPr bwMode="auto">
          <a:xfrm>
            <a:off x="1258888" y="4221163"/>
            <a:ext cx="57610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2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黑体" pitchFamily="2" charset="-122"/>
              </a:rPr>
              <a:t>墙上芦苇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黑体" pitchFamily="2" charset="-122"/>
              </a:rPr>
              <a:t>，头重脚轻</a:t>
            </a:r>
            <a:r>
              <a:rPr kumimoji="0" lang="zh-CN" altLang="en-US" sz="32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黑体" pitchFamily="2" charset="-122"/>
              </a:rPr>
              <a:t>根底浅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黑体" pitchFamily="2" charset="-122"/>
              </a:rPr>
              <a:t>；</a:t>
            </a:r>
          </a:p>
          <a:p>
            <a:pPr>
              <a:spcBef>
                <a:spcPct val="50000"/>
              </a:spcBef>
              <a:defRPr/>
            </a:pPr>
            <a:r>
              <a:rPr kumimoji="0" lang="zh-CN" altLang="en-US" sz="32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黑体" pitchFamily="2" charset="-122"/>
              </a:rPr>
              <a:t>山间竹笋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黑体" pitchFamily="2" charset="-122"/>
              </a:rPr>
              <a:t>，嘴尖皮厚</a:t>
            </a:r>
            <a:r>
              <a:rPr kumimoji="0" lang="zh-CN" altLang="en-US" sz="32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黑体" pitchFamily="2" charset="-122"/>
              </a:rPr>
              <a:t>腹中空</a:t>
            </a: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黑体" pitchFamily="2" charset="-122"/>
              </a:rPr>
              <a:t>。</a:t>
            </a:r>
          </a:p>
        </p:txBody>
      </p:sp>
      <p:sp>
        <p:nvSpPr>
          <p:cNvPr id="227333" name="AutoShape 5">
            <a:hlinkClick r:id="rId2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74050" y="6280150"/>
            <a:ext cx="762000" cy="5334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返回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547813" y="0"/>
            <a:ext cx="5894387" cy="1439863"/>
          </a:xfrm>
        </p:spPr>
        <p:txBody>
          <a:bodyPr anchor="b"/>
          <a:lstStyle/>
          <a:p>
            <a:pPr eaLnBrk="1" hangingPunct="1">
              <a:defRPr/>
            </a:pPr>
            <a:r>
              <a:rPr lang="zh-CN" altLang="en-US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粗倩简体" pitchFamily="65" charset="-122"/>
              </a:rPr>
              <a:t>对联的一般特点</a:t>
            </a:r>
          </a:p>
        </p:txBody>
      </p:sp>
      <p:sp>
        <p:nvSpPr>
          <p:cNvPr id="228355" name="Text Box 3"/>
          <p:cNvSpPr txBox="1">
            <a:spLocks noChangeArrowheads="1"/>
          </p:cNvSpPr>
          <p:nvPr/>
        </p:nvSpPr>
        <p:spPr bwMode="auto">
          <a:xfrm>
            <a:off x="1187450" y="1700213"/>
            <a:ext cx="7343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32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4</a:t>
            </a:r>
            <a:r>
              <a:rPr kumimoji="0" lang="zh-CN" altLang="en-US" sz="32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）上下联平仄相谐，仄起平落。</a:t>
            </a:r>
          </a:p>
        </p:txBody>
      </p:sp>
      <p:sp>
        <p:nvSpPr>
          <p:cNvPr id="228356" name="Text Box 4"/>
          <p:cNvSpPr txBox="1">
            <a:spLocks noChangeArrowheads="1"/>
          </p:cNvSpPr>
          <p:nvPr/>
        </p:nvSpPr>
        <p:spPr bwMode="auto">
          <a:xfrm>
            <a:off x="1922840" y="2493963"/>
            <a:ext cx="1569660" cy="3311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汉鼎简行书" pitchFamily="49" charset="-122"/>
              </a:rPr>
              <a:t>春回大地诗行绿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汉鼎简行书" pitchFamily="49" charset="-122"/>
              </a:rPr>
              <a:t>日耀长天画卷红</a:t>
            </a:r>
          </a:p>
        </p:txBody>
      </p:sp>
      <p:sp>
        <p:nvSpPr>
          <p:cNvPr id="228357" name="Text Box 5"/>
          <p:cNvSpPr txBox="1">
            <a:spLocks noChangeArrowheads="1"/>
          </p:cNvSpPr>
          <p:nvPr/>
        </p:nvSpPr>
        <p:spPr bwMode="auto">
          <a:xfrm>
            <a:off x="5639178" y="2493963"/>
            <a:ext cx="1569660" cy="3311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迷你繁启体" pitchFamily="65" charset="-122"/>
              </a:rPr>
              <a:t>福如东海长流水</a:t>
            </a:r>
          </a:p>
          <a:p>
            <a:pPr>
              <a:spcBef>
                <a:spcPct val="50000"/>
              </a:spcBef>
              <a:defRPr/>
            </a:pPr>
            <a:r>
              <a:rPr kumimoji="0"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迷你繁启体" pitchFamily="65" charset="-122"/>
              </a:rPr>
              <a:t>寿比南山不老松</a:t>
            </a:r>
          </a:p>
        </p:txBody>
      </p:sp>
      <p:sp>
        <p:nvSpPr>
          <p:cNvPr id="228358" name="AutoShape 6">
            <a:hlinkClick r:id="rId2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74050" y="6280150"/>
            <a:ext cx="762000" cy="5334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返回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28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6" grpId="0" animBg="1"/>
      <p:bldP spid="2283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19250" y="188913"/>
            <a:ext cx="5605463" cy="1081087"/>
          </a:xfrm>
        </p:spPr>
        <p:txBody>
          <a:bodyPr anchor="b"/>
          <a:lstStyle/>
          <a:p>
            <a:pPr eaLnBrk="1" hangingPunct="1">
              <a:defRPr/>
            </a:pPr>
            <a:r>
              <a:rPr lang="zh-CN" altLang="en-US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粗倩简体" pitchFamily="65" charset="-122"/>
              </a:rPr>
              <a:t>对联的一般特点</a:t>
            </a:r>
          </a:p>
        </p:txBody>
      </p:sp>
      <p:sp>
        <p:nvSpPr>
          <p:cNvPr id="229379" name="Text Box 3"/>
          <p:cNvSpPr txBox="1">
            <a:spLocks noChangeArrowheads="1"/>
          </p:cNvSpPr>
          <p:nvPr/>
        </p:nvSpPr>
        <p:spPr bwMode="auto">
          <a:xfrm>
            <a:off x="755650" y="1268413"/>
            <a:ext cx="53641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3200" u="sng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5</a:t>
            </a:r>
            <a:r>
              <a:rPr kumimoji="0" lang="zh-CN" altLang="en-US" sz="3200" u="sng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）内容关联</a:t>
            </a:r>
          </a:p>
        </p:txBody>
      </p:sp>
      <p:sp>
        <p:nvSpPr>
          <p:cNvPr id="229380" name="Text Box 4"/>
          <p:cNvSpPr txBox="1">
            <a:spLocks noChangeArrowheads="1"/>
          </p:cNvSpPr>
          <p:nvPr/>
        </p:nvSpPr>
        <p:spPr bwMode="auto">
          <a:xfrm>
            <a:off x="2124075" y="1916113"/>
            <a:ext cx="69119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直登岳麓三千丈，来看长沙百姓家。</a:t>
            </a:r>
          </a:p>
          <a:p>
            <a:pPr>
              <a:spcBef>
                <a:spcPct val="50000"/>
              </a:spcBef>
              <a:defRPr/>
            </a:pPr>
            <a:r>
              <a:rPr kumimoji="0" lang="zh-CN" alt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才饮长沙水，又食武昌鱼。  </a:t>
            </a:r>
          </a:p>
        </p:txBody>
      </p:sp>
      <p:sp>
        <p:nvSpPr>
          <p:cNvPr id="229383" name="AutoShape 7">
            <a:hlinkClick r:id="rId2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74050" y="6280150"/>
            <a:ext cx="762000" cy="5334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返回</a:t>
            </a:r>
          </a:p>
        </p:txBody>
      </p:sp>
      <p:sp>
        <p:nvSpPr>
          <p:cNvPr id="229384" name="Text Box 8"/>
          <p:cNvSpPr txBox="1">
            <a:spLocks noChangeArrowheads="1"/>
          </p:cNvSpPr>
          <p:nvPr/>
        </p:nvSpPr>
        <p:spPr bwMode="auto">
          <a:xfrm>
            <a:off x="611188" y="2060575"/>
            <a:ext cx="1873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串对：</a:t>
            </a:r>
          </a:p>
        </p:txBody>
      </p:sp>
      <p:sp>
        <p:nvSpPr>
          <p:cNvPr id="229387" name="Text Box 11"/>
          <p:cNvSpPr txBox="1">
            <a:spLocks noChangeArrowheads="1"/>
          </p:cNvSpPr>
          <p:nvPr/>
        </p:nvSpPr>
        <p:spPr bwMode="auto">
          <a:xfrm>
            <a:off x="285750" y="3357563"/>
            <a:ext cx="88582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又称流水对，上下联内容从事物的发展过程或因果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、条件、假设等方面相关联，反映</a:t>
            </a:r>
            <a:r>
              <a:rPr lang="zh-CN" altLang="en-US" sz="3200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出句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和</a:t>
            </a:r>
            <a:r>
              <a:rPr lang="zh-CN" altLang="en-US" sz="3200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对句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的意思相连贯，</a:t>
            </a:r>
            <a:r>
              <a:rPr lang="zh-CN" altLang="en-US" sz="3200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对句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补充</a:t>
            </a:r>
            <a:r>
              <a:rPr lang="zh-CN" altLang="en-US" sz="3200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出句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之意，二者不可颠倒。又如：</a:t>
            </a:r>
          </a:p>
        </p:txBody>
      </p:sp>
      <p:sp>
        <p:nvSpPr>
          <p:cNvPr id="229388" name="Text Box 12"/>
          <p:cNvSpPr txBox="1">
            <a:spLocks noChangeArrowheads="1"/>
          </p:cNvSpPr>
          <p:nvPr/>
        </p:nvSpPr>
        <p:spPr bwMode="auto">
          <a:xfrm>
            <a:off x="2484438" y="5516563"/>
            <a:ext cx="5327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一着不慎，满盘皆输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9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29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0" grpId="0"/>
      <p:bldP spid="229384" grpId="0"/>
      <p:bldP spid="229387" grpId="0"/>
      <p:bldP spid="2293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7" name="Text Box 5"/>
          <p:cNvSpPr txBox="1">
            <a:spLocks noChangeArrowheads="1"/>
          </p:cNvSpPr>
          <p:nvPr/>
        </p:nvSpPr>
        <p:spPr bwMode="auto">
          <a:xfrm>
            <a:off x="1763713" y="549275"/>
            <a:ext cx="69119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天增岁月人增寿，春满乾坤福满门。</a:t>
            </a:r>
          </a:p>
          <a:p>
            <a:pPr>
              <a:spcBef>
                <a:spcPct val="50000"/>
              </a:spcBef>
              <a:defRPr/>
            </a:pPr>
            <a:r>
              <a:rPr kumimoji="0" lang="zh-CN" alt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登楼看月胸襟阔，把酒临风感慨多。  </a:t>
            </a:r>
          </a:p>
        </p:txBody>
      </p:sp>
      <p:sp>
        <p:nvSpPr>
          <p:cNvPr id="233478" name="Text Box 6"/>
          <p:cNvSpPr txBox="1">
            <a:spLocks noChangeArrowheads="1"/>
          </p:cNvSpPr>
          <p:nvPr/>
        </p:nvSpPr>
        <p:spPr bwMode="auto">
          <a:xfrm>
            <a:off x="179388" y="3860800"/>
            <a:ext cx="1763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反对：</a:t>
            </a:r>
          </a:p>
        </p:txBody>
      </p:sp>
      <p:sp>
        <p:nvSpPr>
          <p:cNvPr id="233480" name="Text Box 8"/>
          <p:cNvSpPr txBox="1">
            <a:spLocks noChangeArrowheads="1"/>
          </p:cNvSpPr>
          <p:nvPr/>
        </p:nvSpPr>
        <p:spPr bwMode="auto">
          <a:xfrm>
            <a:off x="179388" y="836613"/>
            <a:ext cx="16557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正对：</a:t>
            </a:r>
          </a:p>
        </p:txBody>
      </p:sp>
      <p:sp>
        <p:nvSpPr>
          <p:cNvPr id="233481" name="Text Box 9"/>
          <p:cNvSpPr txBox="1">
            <a:spLocks noChangeArrowheads="1"/>
          </p:cNvSpPr>
          <p:nvPr/>
        </p:nvSpPr>
        <p:spPr bwMode="auto">
          <a:xfrm>
            <a:off x="1619250" y="3573463"/>
            <a:ext cx="69119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青山有幸埋忠骨，白铁无辜铸佞臣。</a:t>
            </a:r>
          </a:p>
          <a:p>
            <a:pPr>
              <a:spcBef>
                <a:spcPct val="50000"/>
              </a:spcBef>
              <a:defRPr/>
            </a:pPr>
            <a:r>
              <a:rPr kumimoji="0" lang="zh-CN" alt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勤奋筑起通天路，懒惰堵塞智慧门。  </a:t>
            </a:r>
          </a:p>
        </p:txBody>
      </p:sp>
      <p:sp>
        <p:nvSpPr>
          <p:cNvPr id="233482" name="Text Box 10"/>
          <p:cNvSpPr txBox="1">
            <a:spLocks noChangeArrowheads="1"/>
          </p:cNvSpPr>
          <p:nvPr/>
        </p:nvSpPr>
        <p:spPr bwMode="auto">
          <a:xfrm>
            <a:off x="1116013" y="1916113"/>
            <a:ext cx="74168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从两个角度、两个侧面说明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同一</a:t>
            </a:r>
          </a:p>
          <a:p>
            <a:pPr>
              <a:defRPr/>
            </a:pP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事理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，在内容上相互补充，上下联</a:t>
            </a:r>
          </a:p>
          <a:p>
            <a:pPr>
              <a:defRPr/>
            </a:pP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意思属于同一范畴。</a:t>
            </a:r>
          </a:p>
        </p:txBody>
      </p:sp>
      <p:sp>
        <p:nvSpPr>
          <p:cNvPr id="233483" name="Text Box 11"/>
          <p:cNvSpPr txBox="1">
            <a:spLocks noChangeArrowheads="1"/>
          </p:cNvSpPr>
          <p:nvPr/>
        </p:nvSpPr>
        <p:spPr bwMode="auto">
          <a:xfrm>
            <a:off x="1116013" y="4868863"/>
            <a:ext cx="76327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上下联从新与旧、好与坏、美与丑</a:t>
            </a:r>
          </a:p>
          <a:p>
            <a:pPr>
              <a:defRPr/>
            </a:pP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等矛盾对立的两面来说，上下联意思</a:t>
            </a:r>
          </a:p>
          <a:p>
            <a:pPr>
              <a:defRPr/>
            </a:pP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相反相成，对立统一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3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7" grpId="0"/>
      <p:bldP spid="233478" grpId="0"/>
      <p:bldP spid="233480" grpId="0"/>
      <p:bldP spid="233481" grpId="0"/>
      <p:bldP spid="233482" grpId="0"/>
      <p:bldP spid="2334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908175" y="1125538"/>
            <a:ext cx="4968875" cy="609600"/>
          </a:xfrm>
        </p:spPr>
        <p:txBody>
          <a:bodyPr anchor="b">
            <a:normAutofit fontScale="90000"/>
          </a:bodyPr>
          <a:lstStyle/>
          <a:p>
            <a:pPr eaLnBrk="1" hangingPunct="1">
              <a:defRPr/>
            </a:pPr>
            <a:r>
              <a:rPr lang="zh-CN" altLang="en-US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粗倩简体" pitchFamily="65" charset="-122"/>
              </a:rPr>
              <a:t>对联的一般特点</a:t>
            </a:r>
          </a:p>
        </p:txBody>
      </p:sp>
      <p:sp>
        <p:nvSpPr>
          <p:cNvPr id="230403" name="Text Box 3"/>
          <p:cNvSpPr txBox="1">
            <a:spLocks noChangeArrowheads="1"/>
          </p:cNvSpPr>
          <p:nvPr/>
        </p:nvSpPr>
        <p:spPr bwMode="auto">
          <a:xfrm>
            <a:off x="827088" y="2205038"/>
            <a:ext cx="77771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32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6</a:t>
            </a:r>
            <a:r>
              <a:rPr kumimoji="0" lang="zh-CN" altLang="en-US" sz="32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）上下联尽量避免出现重复的字。</a:t>
            </a:r>
          </a:p>
        </p:txBody>
      </p:sp>
      <p:sp>
        <p:nvSpPr>
          <p:cNvPr id="230404" name="Text Box 4"/>
          <p:cNvSpPr txBox="1">
            <a:spLocks noChangeArrowheads="1"/>
          </p:cNvSpPr>
          <p:nvPr/>
        </p:nvSpPr>
        <p:spPr bwMode="auto">
          <a:xfrm>
            <a:off x="2124075" y="2997200"/>
            <a:ext cx="504031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漏网之鱼，世间时有；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脱天之鸟，宇内尚无。</a:t>
            </a:r>
          </a:p>
        </p:txBody>
      </p:sp>
      <p:sp>
        <p:nvSpPr>
          <p:cNvPr id="230405" name="AutoShape 5">
            <a:hlinkClick r:id="rId2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74050" y="6280150"/>
            <a:ext cx="762000" cy="5334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返回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9" name="Text Box 3"/>
          <p:cNvSpPr txBox="1">
            <a:spLocks noChangeArrowheads="1"/>
          </p:cNvSpPr>
          <p:nvPr/>
        </p:nvSpPr>
        <p:spPr bwMode="auto">
          <a:xfrm>
            <a:off x="2771775" y="1916113"/>
            <a:ext cx="4319588" cy="3749675"/>
          </a:xfrm>
          <a:prstGeom prst="rect">
            <a:avLst/>
          </a:prstGeom>
          <a:solidFill>
            <a:schemeClr val="tx1">
              <a:alpha val="4784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按时间和场合分：</a:t>
            </a:r>
          </a:p>
          <a:p>
            <a:r>
              <a:rPr lang="zh-CN" altLang="en-US" sz="4000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①春联</a:t>
            </a:r>
          </a:p>
          <a:p>
            <a:r>
              <a:rPr lang="zh-CN" altLang="en-US" sz="4000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②行业联</a:t>
            </a:r>
          </a:p>
          <a:p>
            <a:r>
              <a:rPr lang="zh-CN" altLang="en-US" sz="4000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③喜联</a:t>
            </a:r>
          </a:p>
          <a:p>
            <a:r>
              <a:rPr lang="zh-CN" altLang="en-US" sz="4000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④寿联</a:t>
            </a:r>
          </a:p>
          <a:p>
            <a:r>
              <a:rPr lang="zh-CN" altLang="en-US" sz="4000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⑤挽联</a:t>
            </a:r>
          </a:p>
        </p:txBody>
      </p:sp>
      <p:sp>
        <p:nvSpPr>
          <p:cNvPr id="234500" name="Text Box 4"/>
          <p:cNvSpPr txBox="1">
            <a:spLocks noChangeArrowheads="1"/>
          </p:cNvSpPr>
          <p:nvPr/>
        </p:nvSpPr>
        <p:spPr bwMode="auto">
          <a:xfrm>
            <a:off x="1116013" y="836613"/>
            <a:ext cx="4392612" cy="7016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0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、对联的种类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34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9" grpId="0" animBg="1"/>
      <p:bldP spid="23450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noFill/>
      </a:spPr>
      <a:bodyPr vert="eaVert" wrap="square" rtlCol="0">
        <a:sp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1198</Words>
  <Application>Microsoft Office PowerPoint</Application>
  <PresentationFormat>全屏显示(4:3)</PresentationFormat>
  <Paragraphs>162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行云流水</vt:lpstr>
      <vt:lpstr>奇妙的对联</vt:lpstr>
      <vt:lpstr>对联的一般特点</vt:lpstr>
      <vt:lpstr>对联的一般特点</vt:lpstr>
      <vt:lpstr>对联的一般特点</vt:lpstr>
      <vt:lpstr>对联的一般特点</vt:lpstr>
      <vt:lpstr>对联的一般特点</vt:lpstr>
      <vt:lpstr>幻灯片 7</vt:lpstr>
      <vt:lpstr>对联的一般特点</vt:lpstr>
      <vt:lpstr>幻灯片 9</vt:lpstr>
      <vt:lpstr>幻灯片 10</vt:lpstr>
      <vt:lpstr>幻灯片 11</vt:lpstr>
      <vt:lpstr>嵌字联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 高考题</vt:lpstr>
      <vt:lpstr>幻灯片 21</vt:lpstr>
      <vt:lpstr>幻灯片 22</vt:lpstr>
      <vt:lpstr>幻灯片 23</vt:lpstr>
      <vt:lpstr>幻灯片 24</vt:lpstr>
      <vt:lpstr>课外延伸：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奇妙的对联</dc:title>
  <dc:creator>acer</dc:creator>
  <cp:lastModifiedBy>acer</cp:lastModifiedBy>
  <cp:revision>24</cp:revision>
  <dcterms:created xsi:type="dcterms:W3CDTF">2010-11-03T10:53:05Z</dcterms:created>
  <dcterms:modified xsi:type="dcterms:W3CDTF">2010-11-04T04:34:18Z</dcterms:modified>
</cp:coreProperties>
</file>