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52" r:id="rId3"/>
    <p:sldMasterId id="2147483664" r:id="rId4"/>
  </p:sldMasterIdLst>
  <p:notesMasterIdLst>
    <p:notesMasterId r:id="rId6"/>
  </p:notesMasterIdLst>
  <p:sldIdLst>
    <p:sldId id="271" r:id="rId5"/>
    <p:sldId id="282" r:id="rId7"/>
    <p:sldId id="284" r:id="rId8"/>
    <p:sldId id="316" r:id="rId9"/>
    <p:sldId id="290" r:id="rId10"/>
    <p:sldId id="342" r:id="rId11"/>
    <p:sldId id="343" r:id="rId12"/>
    <p:sldId id="314" r:id="rId13"/>
    <p:sldId id="287" r:id="rId14"/>
    <p:sldId id="294" r:id="rId15"/>
    <p:sldId id="288" r:id="rId16"/>
    <p:sldId id="293" r:id="rId17"/>
    <p:sldId id="362" r:id="rId18"/>
    <p:sldId id="370" r:id="rId19"/>
    <p:sldId id="365" r:id="rId20"/>
    <p:sldId id="369" r:id="rId21"/>
    <p:sldId id="363" r:id="rId22"/>
    <p:sldId id="367" r:id="rId23"/>
    <p:sldId id="371" r:id="rId24"/>
    <p:sldId id="368" r:id="rId25"/>
    <p:sldId id="307" r:id="rId26"/>
    <p:sldId id="390" r:id="rId27"/>
    <p:sldId id="308" r:id="rId28"/>
    <p:sldId id="309" r:id="rId29"/>
    <p:sldId id="392" r:id="rId30"/>
    <p:sldId id="393" r:id="rId31"/>
    <p:sldId id="310" r:id="rId32"/>
    <p:sldId id="311" r:id="rId33"/>
    <p:sldId id="315" r:id="rId34"/>
    <p:sldId id="313" r:id="rId35"/>
    <p:sldId id="391" r:id="rId36"/>
    <p:sldId id="394" r:id="rId37"/>
  </p:sldIdLst>
  <p:sldSz cx="12192000" cy="6858000"/>
  <p:notesSz cx="6858000" cy="9144000"/>
  <p:embeddedFontLst>
    <p:embeddedFont>
      <p:font typeface="微软雅黑" panose="020B0503020204020204" charset="-122"/>
      <p:regular r:id="rId41"/>
    </p:embeddedFont>
    <p:embeddedFont>
      <p:font typeface="Rockwell" panose="02060603020205020403" charset="0"/>
      <p:regular r:id="rId42"/>
      <p:bold r:id="rId43"/>
      <p:italic r:id="rId44"/>
      <p:boldItalic r:id="rId45"/>
    </p:embeddedFont>
    <p:embeddedFont>
      <p:font typeface="Bookman Old Style" panose="02050604050505020204" charset="0"/>
      <p:regular r:id="rId46"/>
      <p:bold r:id="rId47"/>
      <p:italic r:id="rId48"/>
    </p:embeddedFont>
    <p:embeddedFont>
      <p:font typeface="等线 Light" panose="02010600030101010101" charset="-122"/>
      <p:regular r:id="rId49"/>
    </p:embeddedFont>
    <p:embeddedFont>
      <p:font typeface="等线" panose="02010600030101010101" charset="-122"/>
      <p:regular r:id="rId50"/>
    </p:embeddedFont>
    <p:embeddedFont>
      <p:font typeface="Calibri" panose="020F0502020204030204" charset="0"/>
      <p:regular r:id="rId51"/>
      <p:bold r:id="rId52"/>
      <p:italic r:id="rId53"/>
      <p:boldItalic r:id="rId54"/>
    </p:embeddedFont>
  </p:embeddedFontLst>
  <p:custDataLst>
    <p:tags r:id="rId5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4F81BD"/>
    <a:srgbClr val="247105"/>
    <a:srgbClr val="1D5C04"/>
    <a:srgbClr val="5E7594"/>
    <a:srgbClr val="4F6A94"/>
    <a:srgbClr val="C64106"/>
    <a:srgbClr val="1D4582"/>
    <a:srgbClr val="102C52"/>
    <a:srgbClr val="2151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3" autoAdjust="0"/>
    <p:restoredTop sz="94640"/>
  </p:normalViewPr>
  <p:slideViewPr>
    <p:cSldViewPr snapToGrid="0" snapToObjects="1" showGuides="1">
      <p:cViewPr varScale="1">
        <p:scale>
          <a:sx n="114" d="100"/>
          <a:sy n="114" d="100"/>
        </p:scale>
        <p:origin x="-228" y="-108"/>
      </p:cViewPr>
      <p:guideLst>
        <p:guide orient="horz" pos="4295"/>
        <p:guide orient="horz" pos="3449"/>
        <p:guide pos="3767"/>
        <p:guide pos="2092"/>
        <p:guide pos="795"/>
        <p:guide pos="3901"/>
        <p:guide pos="50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5" Type="http://schemas.openxmlformats.org/officeDocument/2006/relationships/tags" Target="tags/tag1.xml"/><Relationship Id="rId54" Type="http://schemas.openxmlformats.org/officeDocument/2006/relationships/font" Target="fonts/font14.fntdata"/><Relationship Id="rId53" Type="http://schemas.openxmlformats.org/officeDocument/2006/relationships/font" Target="fonts/font13.fntdata"/><Relationship Id="rId52" Type="http://schemas.openxmlformats.org/officeDocument/2006/relationships/font" Target="fonts/font12.fntdata"/><Relationship Id="rId51" Type="http://schemas.openxmlformats.org/officeDocument/2006/relationships/font" Target="fonts/font11.fntdata"/><Relationship Id="rId50" Type="http://schemas.openxmlformats.org/officeDocument/2006/relationships/font" Target="fonts/font10.fntdata"/><Relationship Id="rId5" Type="http://schemas.openxmlformats.org/officeDocument/2006/relationships/slide" Target="slides/slide1.xml"/><Relationship Id="rId49" Type="http://schemas.openxmlformats.org/officeDocument/2006/relationships/font" Target="fonts/font9.fntdata"/><Relationship Id="rId48" Type="http://schemas.openxmlformats.org/officeDocument/2006/relationships/font" Target="fonts/font8.fntdata"/><Relationship Id="rId47" Type="http://schemas.openxmlformats.org/officeDocument/2006/relationships/font" Target="fonts/font7.fntdata"/><Relationship Id="rId46" Type="http://schemas.openxmlformats.org/officeDocument/2006/relationships/font" Target="fonts/font6.fntdata"/><Relationship Id="rId45" Type="http://schemas.openxmlformats.org/officeDocument/2006/relationships/font" Target="fonts/font5.fntdata"/><Relationship Id="rId44" Type="http://schemas.openxmlformats.org/officeDocument/2006/relationships/font" Target="fonts/font4.fntdata"/><Relationship Id="rId43" Type="http://schemas.openxmlformats.org/officeDocument/2006/relationships/font" Target="fonts/font3.fntdata"/><Relationship Id="rId42" Type="http://schemas.openxmlformats.org/officeDocument/2006/relationships/font" Target="fonts/font2.fntdata"/><Relationship Id="rId41" Type="http://schemas.openxmlformats.org/officeDocument/2006/relationships/font" Target="fonts/font1.fntdata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F84BF-94F5-48BE-B2C9-76E96A262F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DB9FD-F92B-4336-9E6E-1707174193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wheel spokes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>
    <p:wheel spokes="1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57133" y="2079941"/>
            <a:ext cx="11077303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latin typeface="微软雅黑" panose="020B0503020204020204" charset="-122"/>
                <a:ea typeface="微软雅黑" panose="020B0503020204020204" charset="-122"/>
              </a:rPr>
              <a:t>古诗鉴赏复习</a:t>
            </a:r>
            <a:r>
              <a:rPr lang="en-US" altLang="zh-CN" sz="6000" b="1" dirty="0">
                <a:latin typeface="微软雅黑" panose="020B0503020204020204" charset="-122"/>
                <a:ea typeface="微软雅黑" panose="020B0503020204020204" charset="-122"/>
              </a:rPr>
              <a:t>----</a:t>
            </a:r>
            <a:r>
              <a:rPr lang="zh-CN" altLang="en-US" sz="6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从读懂诗开始</a:t>
            </a:r>
            <a:endParaRPr lang="zh-CN" altLang="en-US" sz="6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en-US" altLang="zh-CN" sz="6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13408" y="3550920"/>
            <a:ext cx="5412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部编版九年级下册    语文 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9995" y="1028700"/>
            <a:ext cx="1008253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/>
              <a:t>定风波·莫听穿林打叶声</a:t>
            </a:r>
            <a:endParaRPr lang="zh-CN" altLang="en-US" sz="3600"/>
          </a:p>
          <a:p>
            <a:pPr algn="r"/>
            <a:r>
              <a:rPr lang="zh-CN" altLang="en-US" sz="3600"/>
              <a:t>宋代：苏轼</a:t>
            </a:r>
            <a:endParaRPr lang="zh-CN" altLang="en-US" sz="3600"/>
          </a:p>
          <a:p>
            <a:r>
              <a:rPr lang="zh-CN" altLang="en-US" sz="2400"/>
              <a:t>        </a:t>
            </a:r>
            <a:r>
              <a:rPr lang="zh-CN" altLang="en-US" sz="2400">
                <a:solidFill>
                  <a:srgbClr val="FF0000"/>
                </a:solidFill>
              </a:rPr>
              <a:t>三月七日，沙湖道中遇雨，雨具先去，同行皆狼狈，余独不觉。已而遂晴，故作此词。</a:t>
            </a:r>
            <a:endParaRPr lang="zh-CN" altLang="en-US" sz="3600">
              <a:solidFill>
                <a:srgbClr val="FF0000"/>
              </a:solidFill>
            </a:endParaRPr>
          </a:p>
          <a:p>
            <a:r>
              <a:rPr lang="zh-CN" altLang="en-US" sz="3600"/>
              <a:t>       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2400"/>
              <a:t>       </a:t>
            </a:r>
            <a:r>
              <a:rPr lang="zh-CN" altLang="en-US" sz="2400">
                <a:solidFill>
                  <a:srgbClr val="FF0000"/>
                </a:solidFill>
              </a:rPr>
              <a:t>三月七日，在沙湖道上赶上了下雨，拿着雨具的仆人先前离开了，同行的人都觉得很狼狈，只有我不这么觉得。过了一会儿天晴了，就做了这首词。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grpSp>
        <p:nvGrpSpPr>
          <p:cNvPr id="3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4" name="矩形 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85470" y="1443990"/>
            <a:ext cx="1092073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/>
            <a:r>
              <a:rPr lang="en-US" altLang="zh-CN" sz="3600" b="1">
                <a:ea typeface="宋体" panose="02010600030101010101" pitchFamily="2" charset="-122"/>
              </a:rPr>
              <a:t> </a:t>
            </a:r>
            <a:r>
              <a:rPr lang="zh-CN" sz="3600" b="1">
                <a:ea typeface="宋体" panose="02010600030101010101" pitchFamily="2" charset="-122"/>
              </a:rPr>
              <a:t>与史郎中钦听黄鹤楼上吹笛</a:t>
            </a:r>
            <a:r>
              <a:rPr lang="en-US" sz="36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3600" b="0">
                <a:ea typeface="宋体" panose="02010600030101010101" pitchFamily="2" charset="-122"/>
              </a:rPr>
              <a:t>李白（</a:t>
            </a:r>
            <a:r>
              <a:rPr lang="en-US" altLang="zh-CN" sz="3600" b="0">
                <a:ea typeface="宋体" panose="02010600030101010101" pitchFamily="2" charset="-122"/>
              </a:rPr>
              <a:t>20</a:t>
            </a:r>
            <a:r>
              <a:rPr lang="zh-CN" sz="3600" b="0">
                <a:ea typeface="宋体" panose="02010600030101010101" pitchFamily="2" charset="-122"/>
              </a:rPr>
              <a:t>16年无锡中考）</a:t>
            </a:r>
            <a:endParaRPr lang="zh-CN" sz="3600" b="0">
              <a:ea typeface="宋体" panose="02010600030101010101" pitchFamily="2" charset="-122"/>
            </a:endParaRPr>
          </a:p>
          <a:p>
            <a:pPr indent="0" algn="l"/>
            <a:r>
              <a:rPr lang="zh-CN" sz="3600" b="0">
                <a:ea typeface="宋体" panose="02010600030101010101" pitchFamily="2" charset="-122"/>
              </a:rPr>
              <a:t>       一为迁客去长沙，西望长安不见家。</a:t>
            </a:r>
            <a:endParaRPr lang="zh-CN" sz="3600" b="0">
              <a:ea typeface="宋体" panose="02010600030101010101" pitchFamily="2" charset="-122"/>
            </a:endParaRPr>
          </a:p>
          <a:p>
            <a:pPr indent="0" algn="l"/>
            <a:r>
              <a:rPr lang="zh-CN" sz="3600" b="0">
                <a:ea typeface="宋体" panose="02010600030101010101" pitchFamily="2" charset="-122"/>
              </a:rPr>
              <a:t>      黄鹤楼上听吹笛，江城五月落梅花</a:t>
            </a:r>
            <a:r>
              <a:rPr lang="en-US" sz="3600" b="0" baseline="30000">
                <a:solidFill>
                  <a:srgbClr val="FF0000"/>
                </a:solidFill>
                <a:latin typeface="仿宋_GB2312" charset="0"/>
                <a:ea typeface="宋体" panose="02010600030101010101" pitchFamily="2" charset="-122"/>
                <a:cs typeface="Times New Roman" panose="02020603050405020304" charset="0"/>
              </a:rPr>
              <a:t>②</a:t>
            </a:r>
            <a:r>
              <a:rPr lang="zh-CN" sz="3600" b="0">
                <a:ea typeface="宋体" panose="02010600030101010101" pitchFamily="2" charset="-122"/>
              </a:rPr>
              <a:t>。</a:t>
            </a:r>
            <a:endParaRPr lang="zh-CN" sz="3600" b="0">
              <a:ea typeface="宋体" panose="02010600030101010101" pitchFamily="2" charset="-122"/>
            </a:endParaRPr>
          </a:p>
          <a:p>
            <a:pPr indent="0" algn="l"/>
            <a:endParaRPr lang="zh-CN" sz="3600" b="0">
              <a:ea typeface="宋体" panose="02010600030101010101" pitchFamily="2" charset="-122"/>
            </a:endParaRPr>
          </a:p>
          <a:p>
            <a:pPr indent="0" algn="l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【注释】</a:t>
            </a:r>
            <a:r>
              <a:rPr lang="zh-CN" sz="2400" b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</a:rPr>
              <a:t>①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这是李白流放夜郎经过武昌时游黄鹤楼所作。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②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落梅花：古代有笛曲《梅花落》，诗人这里有意用作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“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落梅花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”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。江城五月，正是初夏暖热季节，可一听到凄凉的笛声，顿感一股寒意袭来，就像置身于梅花飘落的冬季一样。</a:t>
            </a:r>
            <a:endParaRPr lang="zh-CN" altLang="en-US" sz="2400">
              <a:solidFill>
                <a:srgbClr val="FF0000"/>
              </a:solidFill>
            </a:endParaRPr>
          </a:p>
          <a:p>
            <a:endParaRPr lang="zh-CN" altLang="en-US" sz="2400">
              <a:solidFill>
                <a:srgbClr val="FF0000"/>
              </a:solidFill>
            </a:endParaRPr>
          </a:p>
        </p:txBody>
      </p:sp>
      <p:grpSp>
        <p:nvGrpSpPr>
          <p:cNvPr id="2" name="组合 9"/>
          <p:cNvGrpSpPr/>
          <p:nvPr/>
        </p:nvGrpSpPr>
        <p:grpSpPr>
          <a:xfrm>
            <a:off x="58535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04075" y="367147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414145" y="1408430"/>
            <a:ext cx="936371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C00000"/>
                </a:solidFill>
              </a:rPr>
              <a:t>4</a:t>
            </a:r>
            <a:r>
              <a:rPr lang="zh-CN" altLang="en-US" sz="3600" b="1">
                <a:solidFill>
                  <a:srgbClr val="C00000"/>
                </a:solidFill>
              </a:rPr>
              <a:t>、读懂意象来懂诗歌</a:t>
            </a:r>
            <a:endParaRPr lang="zh-CN" altLang="en-US" sz="3600" b="1">
              <a:solidFill>
                <a:srgbClr val="C00000"/>
              </a:solidFill>
            </a:endParaRPr>
          </a:p>
          <a:p>
            <a:r>
              <a:rPr lang="zh-CN" altLang="en-US" sz="3600"/>
              <a:t>      </a:t>
            </a:r>
            <a:endParaRPr lang="zh-CN" altLang="en-US" sz="3600"/>
          </a:p>
          <a:p>
            <a:r>
              <a:rPr lang="zh-CN" altLang="en-US" sz="3600"/>
              <a:t>     “意”,就是诗人的思想、情感、意念。“象”，就是物象、形象。“意象”就是意中之象，是客观物象经过诗人的感情活动而创造出来的独特形象。</a:t>
            </a:r>
            <a:endParaRPr lang="zh-CN" altLang="en-US" sz="3600"/>
          </a:p>
        </p:txBody>
      </p:sp>
    </p:spTree>
  </p:cSld>
  <p:clrMapOvr>
    <a:masterClrMapping/>
  </p:clrMapOvr>
  <p:transition spd="slow">
    <p:wheel spokes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10690" y="448945"/>
            <a:ext cx="951738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古诗中常见的意象分类：</a:t>
            </a:r>
            <a:endParaRPr lang="zh-CN" altLang="en-US" sz="3600"/>
          </a:p>
          <a:p>
            <a:r>
              <a:rPr lang="en-US" altLang="zh-CN" sz="3600"/>
              <a:t>1</a:t>
            </a:r>
            <a:r>
              <a:rPr lang="zh-CN" altLang="en-US" sz="3600"/>
              <a:t>、植物类</a:t>
            </a:r>
            <a:endParaRPr lang="zh-CN" altLang="en-US" sz="3600"/>
          </a:p>
          <a:p>
            <a:r>
              <a:rPr lang="zh-CN" altLang="en-US" sz="3600"/>
              <a:t>                                           </a:t>
            </a:r>
            <a:endParaRPr lang="zh-CN" altLang="en-US" sz="3600"/>
          </a:p>
          <a:p>
            <a:r>
              <a:rPr lang="en-US" altLang="zh-CN" sz="3600"/>
              <a:t>2</a:t>
            </a:r>
            <a:r>
              <a:rPr lang="zh-CN" altLang="en-US" sz="3600"/>
              <a:t>、动物类</a:t>
            </a:r>
            <a:endParaRPr lang="zh-CN" altLang="en-US" sz="3600"/>
          </a:p>
          <a:p>
            <a:r>
              <a:rPr lang="zh-CN" altLang="en-US" sz="3600"/>
              <a:t>                                            </a:t>
            </a:r>
            <a:endParaRPr lang="zh-CN" altLang="en-US" sz="3600"/>
          </a:p>
          <a:p>
            <a:r>
              <a:rPr lang="en-US" altLang="zh-CN" sz="3600"/>
              <a:t>3</a:t>
            </a:r>
            <a:r>
              <a:rPr lang="zh-CN" altLang="en-US" sz="3600"/>
              <a:t>、乐器类</a:t>
            </a:r>
            <a:endParaRPr lang="zh-CN" altLang="en-US" sz="3600"/>
          </a:p>
          <a:p>
            <a:r>
              <a:rPr lang="zh-CN" altLang="en-US" sz="3600"/>
              <a:t>                                           </a:t>
            </a:r>
            <a:endParaRPr lang="zh-CN" altLang="en-US" sz="3600"/>
          </a:p>
          <a:p>
            <a:r>
              <a:rPr lang="en-US" altLang="zh-CN" sz="3600"/>
              <a:t>4</a:t>
            </a:r>
            <a:r>
              <a:rPr lang="zh-CN" altLang="en-US" sz="3600"/>
              <a:t>、自然类</a:t>
            </a:r>
            <a:endParaRPr lang="zh-CN" altLang="en-US" sz="3600"/>
          </a:p>
          <a:p>
            <a:r>
              <a:rPr lang="zh-CN" altLang="en-US" sz="3600"/>
              <a:t>                                          </a:t>
            </a:r>
            <a:endParaRPr lang="zh-CN" altLang="en-US" sz="3600"/>
          </a:p>
          <a:p>
            <a:r>
              <a:rPr lang="en-US" altLang="zh-CN" sz="3600"/>
              <a:t>5</a:t>
            </a:r>
            <a:r>
              <a:rPr lang="zh-CN" altLang="en-US" sz="3600"/>
              <a:t>、送别场所</a:t>
            </a:r>
            <a:endParaRPr lang="zh-CN" altLang="en-US" sz="3600"/>
          </a:p>
          <a:p>
            <a:endParaRPr lang="zh-CN" altLang="en-US" sz="3600"/>
          </a:p>
        </p:txBody>
      </p:sp>
      <p:grpSp>
        <p:nvGrpSpPr>
          <p:cNvPr id="3" name="组合 9"/>
          <p:cNvGrpSpPr/>
          <p:nvPr/>
        </p:nvGrpSpPr>
        <p:grpSpPr>
          <a:xfrm>
            <a:off x="504075" y="367147"/>
            <a:ext cx="726846" cy="726846"/>
            <a:chOff x="1965186" y="1419622"/>
            <a:chExt cx="302558" cy="314067"/>
          </a:xfrm>
        </p:grpSpPr>
        <p:sp>
          <p:nvSpPr>
            <p:cNvPr id="4" name="矩形 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51585" y="949960"/>
            <a:ext cx="968883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ym typeface="+mn-ea"/>
              </a:rPr>
              <a:t>通过意象来考察读懂诗歌的题目类型有哪些呢？</a:t>
            </a:r>
            <a:endParaRPr lang="zh-CN" altLang="en-US" sz="3600"/>
          </a:p>
          <a:p>
            <a:endParaRPr lang="en-US" altLang="zh-CN" sz="3600">
              <a:sym typeface="+mn-ea"/>
            </a:endParaRPr>
          </a:p>
          <a:p>
            <a:endParaRPr lang="en-US" altLang="zh-CN" sz="3600">
              <a:sym typeface="+mn-ea"/>
            </a:endParaRPr>
          </a:p>
          <a:p>
            <a:endParaRPr lang="en-US" altLang="zh-CN" sz="3600">
              <a:sym typeface="+mn-ea"/>
            </a:endParaRPr>
          </a:p>
          <a:p>
            <a:r>
              <a:rPr lang="en-US" altLang="zh-CN" sz="3600">
                <a:sym typeface="+mn-ea"/>
              </a:rPr>
              <a:t>1</a:t>
            </a:r>
            <a:r>
              <a:rPr lang="zh-CN" altLang="en-US" sz="3600">
                <a:sym typeface="+mn-ea"/>
              </a:rPr>
              <a:t>、找出意象题，并说说通过这些意象表达了作者什么样的情感：</a:t>
            </a:r>
            <a:endParaRPr lang="zh-CN" altLang="en-US" sz="3600"/>
          </a:p>
          <a:p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1755775" y="2275840"/>
            <a:ext cx="822261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>
                <a:sym typeface="+mn-ea"/>
              </a:rPr>
              <a:t>  </a:t>
            </a:r>
            <a:endParaRPr lang="zh-CN" altLang="en-US" sz="3200"/>
          </a:p>
        </p:txBody>
      </p:sp>
      <p:grpSp>
        <p:nvGrpSpPr>
          <p:cNvPr id="4" name="组合 9"/>
          <p:cNvGrpSpPr/>
          <p:nvPr/>
        </p:nvGrpSpPr>
        <p:grpSpPr>
          <a:xfrm>
            <a:off x="504075" y="367147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1895" y="1289685"/>
            <a:ext cx="1005141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/>
          </a:p>
          <a:p>
            <a:r>
              <a:rPr lang="zh-CN" altLang="en-US" sz="3200"/>
              <a:t>      寂寞</a:t>
            </a:r>
            <a:r>
              <a:rPr lang="zh-CN" altLang="en-US" sz="3200">
                <a:solidFill>
                  <a:srgbClr val="FF0000"/>
                </a:solidFill>
              </a:rPr>
              <a:t>梧桐</a:t>
            </a:r>
            <a:r>
              <a:rPr lang="zh-CN" altLang="en-US" sz="3200"/>
              <a:t>深院锁清秋</a:t>
            </a:r>
            <a:endParaRPr lang="zh-CN" altLang="en-US" sz="3200"/>
          </a:p>
          <a:p>
            <a:r>
              <a:rPr lang="zh-CN" altLang="en-US" sz="3200"/>
              <a:t>      零落成泥碾作尘，只有</a:t>
            </a:r>
            <a:r>
              <a:rPr lang="zh-CN" altLang="en-US" sz="3200">
                <a:solidFill>
                  <a:srgbClr val="FF0000"/>
                </a:solidFill>
              </a:rPr>
              <a:t>香</a:t>
            </a:r>
            <a:r>
              <a:rPr lang="zh-CN" altLang="en-US" sz="3200"/>
              <a:t>如故。</a:t>
            </a:r>
            <a:endParaRPr lang="zh-CN" altLang="en-US" sz="3200"/>
          </a:p>
          <a:p>
            <a:r>
              <a:rPr lang="zh-CN" altLang="en-US" sz="3200"/>
              <a:t>      枯藤老树</a:t>
            </a:r>
            <a:r>
              <a:rPr lang="zh-CN" altLang="en-US" sz="3200">
                <a:solidFill>
                  <a:srgbClr val="FF0000"/>
                </a:solidFill>
              </a:rPr>
              <a:t>昏鸦</a:t>
            </a:r>
            <a:endParaRPr lang="zh-CN" altLang="en-US" sz="3200">
              <a:solidFill>
                <a:srgbClr val="FF0000"/>
              </a:solidFill>
            </a:endParaRPr>
          </a:p>
          <a:p>
            <a:r>
              <a:rPr lang="zh-CN" altLang="en-US" sz="3200"/>
              <a:t>      泥融飞</a:t>
            </a:r>
            <a:r>
              <a:rPr lang="zh-CN" altLang="en-US" sz="3200">
                <a:solidFill>
                  <a:srgbClr val="FF0000"/>
                </a:solidFill>
              </a:rPr>
              <a:t>燕子</a:t>
            </a:r>
            <a:endParaRPr lang="zh-CN" altLang="en-US" sz="3200"/>
          </a:p>
          <a:p>
            <a:r>
              <a:rPr lang="zh-CN" altLang="en-US" sz="3200"/>
              <a:t>      商女不知亡国恨，隔江犹唱</a:t>
            </a:r>
            <a:r>
              <a:rPr lang="zh-CN" altLang="en-US" sz="3200">
                <a:solidFill>
                  <a:srgbClr val="FF0000"/>
                </a:solidFill>
              </a:rPr>
              <a:t>后庭花</a:t>
            </a:r>
            <a:endParaRPr lang="zh-CN" altLang="en-US" sz="3200">
              <a:solidFill>
                <a:srgbClr val="FF0000"/>
              </a:solidFill>
            </a:endParaRPr>
          </a:p>
          <a:p>
            <a:r>
              <a:rPr lang="zh-CN" altLang="en-US" sz="3200"/>
              <a:t>      不畏</a:t>
            </a:r>
            <a:r>
              <a:rPr lang="zh-CN" altLang="en-US" sz="3200">
                <a:solidFill>
                  <a:srgbClr val="FF0000"/>
                </a:solidFill>
              </a:rPr>
              <a:t>浮云</a:t>
            </a:r>
            <a:r>
              <a:rPr lang="zh-CN" altLang="en-US" sz="3200"/>
              <a:t>遮望眼</a:t>
            </a:r>
            <a:endParaRPr lang="zh-CN" altLang="en-US" sz="3200"/>
          </a:p>
          <a:p>
            <a:r>
              <a:rPr lang="zh-CN" altLang="en-US" sz="3200"/>
              <a:t>      露从今夜白，</a:t>
            </a:r>
            <a:r>
              <a:rPr lang="zh-CN" altLang="en-US" sz="3200">
                <a:solidFill>
                  <a:srgbClr val="FF0000"/>
                </a:solidFill>
              </a:rPr>
              <a:t>月</a:t>
            </a:r>
            <a:r>
              <a:rPr lang="zh-CN" altLang="en-US" sz="3200"/>
              <a:t>是故乡明。</a:t>
            </a:r>
            <a:endParaRPr lang="zh-CN" altLang="en-US" sz="3200"/>
          </a:p>
          <a:p>
            <a:r>
              <a:rPr lang="zh-CN" altLang="en-US" sz="3200"/>
              <a:t>      </a:t>
            </a:r>
            <a:r>
              <a:rPr lang="zh-CN" altLang="en-US" sz="3200">
                <a:solidFill>
                  <a:srgbClr val="FF0000"/>
                </a:solidFill>
              </a:rPr>
              <a:t>长亭</a:t>
            </a:r>
            <a:r>
              <a:rPr lang="zh-CN" altLang="en-US" sz="3200"/>
              <a:t>外，古道边，芳草碧连天。</a:t>
            </a:r>
            <a:endParaRPr lang="zh-CN" altLang="en-US" sz="3200"/>
          </a:p>
        </p:txBody>
      </p:sp>
      <p:grpSp>
        <p:nvGrpSpPr>
          <p:cNvPr id="3" name="组合 9"/>
          <p:cNvGrpSpPr/>
          <p:nvPr/>
        </p:nvGrpSpPr>
        <p:grpSpPr>
          <a:xfrm>
            <a:off x="504075" y="367147"/>
            <a:ext cx="726846" cy="726846"/>
            <a:chOff x="1965186" y="1419622"/>
            <a:chExt cx="302558" cy="314067"/>
          </a:xfrm>
        </p:grpSpPr>
        <p:sp>
          <p:nvSpPr>
            <p:cNvPr id="4" name="矩形 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680" y="1167130"/>
            <a:ext cx="1085024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>
                <a:sym typeface="+mn-ea"/>
              </a:rPr>
              <a:t>        2</a:t>
            </a:r>
            <a:r>
              <a:rPr lang="zh-CN" altLang="en-US" sz="3600">
                <a:sym typeface="+mn-ea"/>
              </a:rPr>
              <a:t>、描绘画面题</a:t>
            </a:r>
            <a:endParaRPr lang="en-US" altLang="zh-CN" sz="3600">
              <a:sym typeface="+mn-ea"/>
            </a:endParaRPr>
          </a:p>
          <a:p>
            <a:r>
              <a:rPr lang="en-US" altLang="zh-CN" sz="3600">
                <a:sym typeface="+mn-ea"/>
              </a:rPr>
              <a:t>            </a:t>
            </a:r>
            <a:endParaRPr lang="en-US" altLang="zh-CN" sz="3600">
              <a:sym typeface="+mn-ea"/>
            </a:endParaRPr>
          </a:p>
          <a:p>
            <a:r>
              <a:rPr lang="en-US" altLang="zh-CN" sz="3600">
                <a:sym typeface="+mn-ea"/>
              </a:rPr>
              <a:t>             </a:t>
            </a:r>
            <a:r>
              <a:rPr lang="zh-CN" altLang="en-US" sz="3600">
                <a:sym typeface="+mn-ea"/>
              </a:rPr>
              <a:t>吉祥寺赏牡丹苏轼（</a:t>
            </a:r>
            <a:r>
              <a:rPr lang="en-US" altLang="zh-CN" sz="3600">
                <a:sym typeface="+mn-ea"/>
              </a:rPr>
              <a:t>2019</a:t>
            </a:r>
            <a:r>
              <a:rPr lang="zh-CN" altLang="en-US" sz="3600">
                <a:sym typeface="+mn-ea"/>
              </a:rPr>
              <a:t>年泰州中考）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             人老簪花不自羞，花应羞上老人头。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             醉归扶路人应笑，十里珠帘半上钩。</a:t>
            </a:r>
            <a:endParaRPr lang="zh-CN" altLang="en-US" sz="3600"/>
          </a:p>
          <a:p>
            <a:endParaRPr lang="zh-CN" altLang="en-US" sz="3600">
              <a:sym typeface="+mn-ea"/>
            </a:endParaRPr>
          </a:p>
          <a:p>
            <a:r>
              <a:rPr lang="zh-CN" altLang="en-US" sz="3600">
                <a:sym typeface="+mn-ea"/>
              </a:rPr>
              <a:t>        醉归的情景</a:t>
            </a:r>
            <a:r>
              <a:rPr lang="zh-CN" altLang="en-US" sz="4800" b="1">
                <a:solidFill>
                  <a:srgbClr val="C00000"/>
                </a:solidFill>
                <a:sym typeface="+mn-ea"/>
              </a:rPr>
              <a:t>？</a:t>
            </a:r>
            <a:endParaRPr lang="zh-CN" altLang="en-US" sz="3600">
              <a:sym typeface="+mn-ea"/>
            </a:endParaRPr>
          </a:p>
          <a:p>
            <a:r>
              <a:rPr lang="zh-CN" altLang="en-US" sz="3600">
                <a:sym typeface="+mn-ea"/>
              </a:rPr>
              <a:t>     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赏花饮酒，沉醉归来，引得路人哄笑。十里长街，珠帘上卷，百姓们争看这位放荡不羁、走起路来东倒西歪的太守。</a:t>
            </a:r>
            <a:endParaRPr lang="zh-CN" altLang="en-US" sz="3600"/>
          </a:p>
          <a:p>
            <a:endParaRPr lang="zh-CN" altLang="en-US" sz="3600"/>
          </a:p>
        </p:txBody>
      </p:sp>
      <p:grpSp>
        <p:nvGrpSpPr>
          <p:cNvPr id="3" name="组合 9"/>
          <p:cNvGrpSpPr/>
          <p:nvPr/>
        </p:nvGrpSpPr>
        <p:grpSpPr>
          <a:xfrm>
            <a:off x="504075" y="367147"/>
            <a:ext cx="726846" cy="726846"/>
            <a:chOff x="1965186" y="1419622"/>
            <a:chExt cx="302558" cy="314067"/>
          </a:xfrm>
        </p:grpSpPr>
        <p:sp>
          <p:nvSpPr>
            <p:cNvPr id="4" name="矩形 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972185" y="1259840"/>
            <a:ext cx="10246995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en-US" altLang="zh-CN" sz="2800" b="1">
                <a:solidFill>
                  <a:schemeClr val="tx1"/>
                </a:solidFill>
                <a:ea typeface="宋体" panose="02010600030101010101" pitchFamily="2" charset="-122"/>
              </a:rPr>
              <a:t>                </a:t>
            </a:r>
            <a:r>
              <a:rPr lang="zh-CN" sz="3600" b="1">
                <a:solidFill>
                  <a:schemeClr val="tx1"/>
                </a:solidFill>
                <a:ea typeface="宋体" panose="02010600030101010101" pitchFamily="2" charset="-122"/>
              </a:rPr>
              <a:t>长寿山居元夕</a:t>
            </a:r>
            <a:r>
              <a:rPr lang="en-US" sz="3600" b="0" baseline="30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sz="3600" b="1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600" b="1">
                <a:ea typeface="宋体" panose="02010600030101010101" pitchFamily="2" charset="-122"/>
                <a:sym typeface="+mn-ea"/>
              </a:rPr>
              <a:t>2019</a:t>
            </a:r>
            <a:r>
              <a:rPr lang="zh-CN" altLang="en-US" sz="3600" b="1">
                <a:ea typeface="宋体" panose="02010600030101010101" pitchFamily="2" charset="-122"/>
                <a:sym typeface="+mn-ea"/>
              </a:rPr>
              <a:t>年</a:t>
            </a:r>
            <a:r>
              <a:rPr lang="zh-CN" sz="3600" b="1">
                <a:ea typeface="宋体" panose="02010600030101010101" pitchFamily="2" charset="-122"/>
                <a:sym typeface="+mn-ea"/>
              </a:rPr>
              <a:t>盐城中考）</a:t>
            </a:r>
            <a:r>
              <a:rPr lang="zh-CN" sz="3600" b="0">
                <a:solidFill>
                  <a:schemeClr val="tx1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            元好问</a:t>
            </a:r>
            <a:endParaRPr lang="zh-CN" sz="3600" b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0" algn="ctr"/>
            <a:r>
              <a:rPr lang="zh-CN" sz="3600" b="0">
                <a:solidFill>
                  <a:schemeClr val="tx1"/>
                </a:solidFill>
                <a:ea typeface="宋体" panose="02010600030101010101" pitchFamily="2" charset="-122"/>
              </a:rPr>
              <a:t>            微茫灯火共荒村，黄叶漫山雪拥门。</a:t>
            </a:r>
            <a:endParaRPr lang="zh-CN" sz="3600" b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0" algn="ctr"/>
            <a:r>
              <a:rPr lang="zh-CN" sz="3600" b="0">
                <a:solidFill>
                  <a:schemeClr val="tx1"/>
                </a:solidFill>
                <a:ea typeface="宋体" panose="02010600030101010101" pitchFamily="2" charset="-122"/>
              </a:rPr>
              <a:t>             三十九年何限事，只留孤影伴黄昏。</a:t>
            </a:r>
            <a:endParaRPr lang="zh-CN" sz="3600" b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0" algn="ctr"/>
            <a:endParaRPr lang="zh-CN" sz="3600" b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0" algn="ctr"/>
            <a:r>
              <a:rPr lang="zh-CN" sz="3600" b="0">
                <a:solidFill>
                  <a:schemeClr val="tx1"/>
                </a:solidFill>
                <a:ea typeface="宋体" panose="02010600030101010101" pitchFamily="2" charset="-122"/>
              </a:rPr>
              <a:t>请用形象的语言描绘诗歌一二两句所展现的画面。          </a:t>
            </a:r>
            <a:endParaRPr lang="zh-CN" sz="3600" b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0" algn="l"/>
            <a:r>
              <a:rPr lang="zh-CN" sz="3600" b="0">
                <a:solidFill>
                  <a:srgbClr val="C00000"/>
                </a:solidFill>
                <a:ea typeface="宋体" panose="02010600030101010101" pitchFamily="2" charset="-122"/>
              </a:rPr>
              <a:t>偏僻荒凉的村落里灯火星星点点，人烟稀少，枯黄的树叶漫天遍野，大雪堆积在门外。</a:t>
            </a:r>
            <a:endParaRPr lang="zh-CN" sz="3600" b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0" algn="l"/>
            <a:endParaRPr 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2" name="组合 9"/>
          <p:cNvGrpSpPr/>
          <p:nvPr/>
        </p:nvGrpSpPr>
        <p:grpSpPr>
          <a:xfrm>
            <a:off x="504075" y="367147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1080770" y="1228725"/>
            <a:ext cx="94951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chemeClr val="tx1"/>
                </a:solidFill>
                <a:ea typeface="宋体" panose="02010600030101010101" pitchFamily="2" charset="-122"/>
              </a:rPr>
              <a:t> </a:t>
            </a:r>
            <a:endParaRPr lang="zh-CN" altLang="en-US" sz="2800" b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4865" y="1228725"/>
            <a:ext cx="10372725" cy="5815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3</a:t>
            </a:r>
            <a:r>
              <a:rPr lang="zh-CN" altLang="en-US" sz="3600"/>
              <a:t>、意象作用题</a:t>
            </a:r>
            <a:endParaRPr lang="zh-CN" altLang="en-US" sz="3600"/>
          </a:p>
          <a:p>
            <a:r>
              <a:rPr lang="zh-CN" altLang="en-US" sz="3600"/>
              <a:t>闻王昌龄左迁龙标遥有此寄（</a:t>
            </a:r>
            <a:r>
              <a:rPr lang="en-US" altLang="zh-CN" sz="3600"/>
              <a:t>2019</a:t>
            </a:r>
            <a:r>
              <a:rPr lang="zh-CN" altLang="en-US" sz="3600"/>
              <a:t>年</a:t>
            </a:r>
            <a:r>
              <a:rPr lang="zh-CN" altLang="en-US" sz="3600">
                <a:sym typeface="+mn-ea"/>
              </a:rPr>
              <a:t>淮阴中考题)</a:t>
            </a:r>
            <a:endParaRPr lang="zh-CN" altLang="en-US" sz="3600"/>
          </a:p>
          <a:p>
            <a:r>
              <a:rPr lang="zh-CN" altLang="en-US" sz="3600"/>
              <a:t>                                  李白</a:t>
            </a:r>
            <a:endParaRPr lang="zh-CN" altLang="en-US" sz="3600"/>
          </a:p>
          <a:p>
            <a:r>
              <a:rPr lang="zh-CN" altLang="en-US" sz="3600"/>
              <a:t>杨花落尽子规啼，闻道龙标过五溪。</a:t>
            </a:r>
            <a:endParaRPr lang="zh-CN" altLang="en-US" sz="3600"/>
          </a:p>
          <a:p>
            <a:r>
              <a:rPr lang="zh-CN" altLang="en-US" sz="3600"/>
              <a:t>我寄愁心与明月，随君直到夜郎西。</a:t>
            </a:r>
            <a:endParaRPr lang="zh-CN" altLang="en-US" sz="3600"/>
          </a:p>
          <a:p>
            <a:r>
              <a:rPr lang="zh-CN" altLang="en-US" sz="3600"/>
              <a:t>本诗首句写“杨花”和“子规”，有哪些作用？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作用？</a:t>
            </a:r>
            <a:endParaRPr lang="zh-CN" altLang="en-US" sz="3600">
              <a:sym typeface="+mn-ea"/>
            </a:endParaRPr>
          </a:p>
          <a:p>
            <a:r>
              <a:rPr lang="zh-CN" altLang="en-US" sz="2400">
                <a:solidFill>
                  <a:srgbClr val="C00000"/>
                </a:solidFill>
                <a:sym typeface="+mn-ea"/>
              </a:rPr>
              <a:t>“杨花落尽子规啼”，首句写景兼点时令。漂泊无定的杨花、叫着“不如归去”的子规，描绘出南国的暮春景象，烘托出一种哀伤惆怅的气氛，又含有飘零之感、离别之恨。融情入景，表达诗人的关切和同情。既点明题目，又为下二句抒情做铺垫。</a:t>
            </a:r>
            <a:endParaRPr lang="zh-CN" altLang="en-US" sz="2400">
              <a:solidFill>
                <a:srgbClr val="C00000"/>
              </a:solidFill>
              <a:sym typeface="+mn-ea"/>
            </a:endParaRPr>
          </a:p>
          <a:p>
            <a:r>
              <a:rPr lang="zh-CN" altLang="en-US" sz="2400">
                <a:solidFill>
                  <a:srgbClr val="C00000"/>
                </a:solidFill>
              </a:rPr>
              <a:t>                                        </a:t>
            </a:r>
            <a:endParaRPr lang="zh-CN" altLang="en-US" sz="2400">
              <a:solidFill>
                <a:srgbClr val="C00000"/>
              </a:solidFill>
            </a:endParaRPr>
          </a:p>
        </p:txBody>
      </p:sp>
      <p:grpSp>
        <p:nvGrpSpPr>
          <p:cNvPr id="3" name="组合 9"/>
          <p:cNvGrpSpPr/>
          <p:nvPr/>
        </p:nvGrpSpPr>
        <p:grpSpPr>
          <a:xfrm>
            <a:off x="504075" y="367147"/>
            <a:ext cx="726846" cy="726846"/>
            <a:chOff x="1965186" y="1419622"/>
            <a:chExt cx="302558" cy="314067"/>
          </a:xfrm>
        </p:grpSpPr>
        <p:sp>
          <p:nvSpPr>
            <p:cNvPr id="4" name="矩形 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960120" y="769620"/>
            <a:ext cx="1047242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</a:t>
            </a:r>
            <a:r>
              <a:rPr lang="zh-CN" sz="3600" b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送张四</a:t>
            </a:r>
            <a:r>
              <a:rPr lang="en-US" sz="3600" b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3600" b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王昌龄</a:t>
            </a:r>
            <a:r>
              <a:rPr lang="en-US" sz="3600" b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3600" b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3600" b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2015</a:t>
            </a:r>
            <a:r>
              <a:rPr lang="zh-CN" sz="3600" b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年无锡中考）</a:t>
            </a:r>
            <a:endParaRPr lang="zh-CN" sz="3600" b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枫林已愁暮，楚水复堪悲。</a:t>
            </a:r>
            <a:endParaRPr lang="zh-CN" sz="3600" b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别后冷山月，清猿无断时。</a:t>
            </a:r>
            <a:endParaRPr lang="zh-CN" sz="3600" b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endParaRPr lang="zh-CN" altLang="en-US" sz="3600" b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zh-CN" altLang="en-US" sz="3600" b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三四两句用了何种表现手法？简要说明其表达作用。</a:t>
            </a:r>
            <a:endParaRPr lang="zh-CN" altLang="en-US" sz="3600" b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zh-CN" altLang="en-US" sz="3600" b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altLang="en-US" sz="2400" b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可以这样回答：</a:t>
            </a:r>
            <a:br>
              <a:rPr lang="zh-CN" altLang="en-US" sz="2400" b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</a:br>
            <a:r>
              <a:rPr lang="zh-CN" altLang="en-US" sz="2400" b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 寓情于景，借景抒情。冷山与冷月——“冷”字正点出了寂寞与孤独的处境；凄清的猿声——就连猿也为之凄凄哀啼。在别离时刻，安上这些景致，营造这种基调，那是悲上加悲，使得离人的伤心无以复加。因此，这里是缘情生景，因景生情，情景互融。</a:t>
            </a:r>
            <a:endParaRPr lang="zh-CN" altLang="en-US" sz="2400" b="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zh-CN" altLang="en-US" sz="2400" b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或者通过对别后情景的想像（“冷山月，清猿无断时”）表现了别离时刻的悲伤之情。</a:t>
            </a:r>
            <a:endParaRPr lang="zh-CN" altLang="en-US" sz="2400" b="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grpSp>
        <p:nvGrpSpPr>
          <p:cNvPr id="2" name="组合 9"/>
          <p:cNvGrpSpPr/>
          <p:nvPr/>
        </p:nvGrpSpPr>
        <p:grpSpPr>
          <a:xfrm>
            <a:off x="504075" y="367147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007870" y="1859915"/>
            <a:ext cx="817562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读诗如读人。读一首不曾谋面的诗歌，就如同见一个陌生人，读诗的过程，完全可以看成是你和这个人的交往过程，想一想，如何才能又快又准确地了解他呢？</a:t>
            </a:r>
            <a:endParaRPr lang="zh-CN" altLang="en-US" sz="3600"/>
          </a:p>
        </p:txBody>
      </p:sp>
    </p:spTree>
  </p:cSld>
  <p:clrMapOvr>
    <a:masterClrMapping/>
  </p:clrMapOvr>
  <p:transition spd="slow">
    <p:wheel spokes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1463040" y="672465"/>
            <a:ext cx="9647555" cy="4431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sz="3600" b="0">
                <a:solidFill>
                  <a:schemeClr val="tx1"/>
                </a:solidFill>
                <a:ea typeface="宋体" panose="02010600030101010101" pitchFamily="2" charset="-122"/>
              </a:rPr>
              <a:t>赠苏绾书记    （</a:t>
            </a:r>
            <a:r>
              <a:rPr lang="en-US" altLang="zh-CN" sz="3600" b="0">
                <a:solidFill>
                  <a:schemeClr val="tx1"/>
                </a:solidFill>
                <a:ea typeface="宋体" panose="02010600030101010101" pitchFamily="2" charset="-122"/>
              </a:rPr>
              <a:t>2019</a:t>
            </a:r>
            <a:r>
              <a:rPr lang="zh-CN" altLang="en-US" sz="3600" b="0">
                <a:solidFill>
                  <a:schemeClr val="tx1"/>
                </a:solidFill>
                <a:ea typeface="宋体" panose="02010600030101010101" pitchFamily="2" charset="-122"/>
              </a:rPr>
              <a:t>年</a:t>
            </a:r>
            <a:r>
              <a:rPr lang="zh-CN" sz="3600">
                <a:ea typeface="宋体" panose="02010600030101010101" pitchFamily="2" charset="-122"/>
                <a:sym typeface="+mn-ea"/>
              </a:rPr>
              <a:t>苏州市</a:t>
            </a:r>
            <a:r>
              <a:rPr lang="zh-CN" sz="3600" b="0">
                <a:solidFill>
                  <a:schemeClr val="tx1"/>
                </a:solidFill>
                <a:ea typeface="宋体" panose="02010600030101010101" pitchFamily="2" charset="-122"/>
              </a:rPr>
              <a:t>中考题）</a:t>
            </a:r>
            <a:endParaRPr lang="zh-CN" sz="3600" b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solidFill>
                  <a:schemeClr val="tx1"/>
                </a:solidFill>
                <a:ea typeface="宋体" panose="02010600030101010101" pitchFamily="2" charset="-122"/>
              </a:rPr>
              <a:t>                                              杜审言</a:t>
            </a:r>
            <a:endParaRPr lang="zh-CN" sz="3600" b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solidFill>
                  <a:schemeClr val="tx1"/>
                </a:solidFill>
                <a:ea typeface="宋体" panose="02010600030101010101" pitchFamily="2" charset="-122"/>
              </a:rPr>
              <a:t>        知君书记本翩翩，为许从戎赴朔边。红粉楼中应计日，燕支山下莫经年。</a:t>
            </a:r>
            <a:endParaRPr lang="zh-CN" sz="3600" b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solidFill>
                  <a:schemeClr val="tx1"/>
                </a:solidFill>
                <a:ea typeface="宋体" panose="02010600030101010101" pitchFamily="2" charset="-122"/>
              </a:rPr>
              <a:t>      一二句写出了苏绾怎样的特点？这样写有什么作用意？</a:t>
            </a:r>
            <a:endParaRPr lang="zh-CN" sz="3600" b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0"/>
            <a:endParaRPr lang="zh-CN" altLang="en-US"/>
          </a:p>
          <a:p>
            <a:pPr indent="0"/>
            <a:r>
              <a:rPr lang="zh-CN" altLang="en-US"/>
              <a:t>          </a:t>
            </a:r>
            <a:r>
              <a:rPr lang="zh-CN" altLang="en-US" sz="2400">
                <a:solidFill>
                  <a:srgbClr val="C00000"/>
                </a:solidFill>
              </a:rPr>
              <a:t>特点：文采出众，才华横溢。用意：突出了苏绾的才干，交代了“赴朔边”的原因：也蕴含了诗人对好友的离情别意。</a:t>
            </a:r>
            <a:endParaRPr lang="zh-CN" altLang="en-US" sz="2400">
              <a:solidFill>
                <a:srgbClr val="C00000"/>
              </a:solidFill>
            </a:endParaRPr>
          </a:p>
        </p:txBody>
      </p:sp>
      <p:grpSp>
        <p:nvGrpSpPr>
          <p:cNvPr id="2" name="组合 9"/>
          <p:cNvGrpSpPr/>
          <p:nvPr/>
        </p:nvGrpSpPr>
        <p:grpSpPr>
          <a:xfrm>
            <a:off x="504075" y="367147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35555" y="1711325"/>
            <a:ext cx="521271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松梅竹菊寓高洁</a:t>
            </a:r>
            <a:endParaRPr lang="zh-CN" altLang="en-US" sz="3600"/>
          </a:p>
          <a:p>
            <a:r>
              <a:rPr lang="zh-CN" altLang="en-US" sz="3600"/>
              <a:t>借月托雁寄乡思</a:t>
            </a:r>
            <a:endParaRPr lang="zh-CN" altLang="en-US" sz="3600"/>
          </a:p>
          <a:p>
            <a:r>
              <a:rPr lang="zh-CN" altLang="en-US" sz="3600"/>
              <a:t>杜鹃鹧鸪啼凄凄</a:t>
            </a:r>
            <a:endParaRPr lang="zh-CN" altLang="en-US" sz="3600"/>
          </a:p>
          <a:p>
            <a:r>
              <a:rPr lang="zh-CN" altLang="en-US" sz="3600"/>
              <a:t>梧桐叶落透悲意</a:t>
            </a:r>
            <a:endParaRPr lang="zh-CN" altLang="en-US" sz="3600"/>
          </a:p>
          <a:p>
            <a:r>
              <a:rPr lang="zh-CN" altLang="en-US" sz="3600"/>
              <a:t>别时长亭柳依依</a:t>
            </a:r>
            <a:endParaRPr lang="zh-CN" altLang="en-US" sz="3600"/>
          </a:p>
          <a:p>
            <a:r>
              <a:rPr lang="zh-CN" altLang="en-US" sz="3600"/>
              <a:t>落花流水传愁绪</a:t>
            </a:r>
            <a:endParaRPr lang="zh-CN" altLang="en-US" sz="3600"/>
          </a:p>
          <a:p>
            <a:r>
              <a:rPr lang="zh-CN" altLang="en-US" sz="3600"/>
              <a:t>乌鸦燕子系兴衰</a:t>
            </a:r>
            <a:endParaRPr lang="zh-CN" altLang="en-US" sz="3600"/>
          </a:p>
          <a:p>
            <a:r>
              <a:rPr lang="zh-CN" altLang="en-US" sz="3600"/>
              <a:t>草木仍在人事移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1923415" y="699770"/>
            <a:ext cx="66795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古诗词中常见的八种意象</a:t>
            </a:r>
            <a:endParaRPr lang="zh-CN" altLang="en-US" sz="3600"/>
          </a:p>
        </p:txBody>
      </p:sp>
      <p:grpSp>
        <p:nvGrpSpPr>
          <p:cNvPr id="4" name="组合 9"/>
          <p:cNvGrpSpPr/>
          <p:nvPr/>
        </p:nvGrpSpPr>
        <p:grpSpPr>
          <a:xfrm>
            <a:off x="519315" y="367147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5870" y="1824355"/>
            <a:ext cx="91363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做意象题要注意的两点：</a:t>
            </a:r>
            <a:endParaRPr lang="zh-CN" altLang="en-US" sz="3600"/>
          </a:p>
          <a:p>
            <a:r>
              <a:rPr lang="en-US" altLang="zh-CN" sz="3600"/>
              <a:t>1</a:t>
            </a:r>
            <a:r>
              <a:rPr lang="zh-CN" altLang="en-US" sz="3600"/>
              <a:t>、不同的意象可以蕴含相同的情感。</a:t>
            </a:r>
            <a:endParaRPr lang="zh-CN" altLang="en-US" sz="3600"/>
          </a:p>
          <a:p>
            <a:r>
              <a:rPr lang="en-US" altLang="zh-CN" sz="3600"/>
              <a:t>2</a:t>
            </a:r>
            <a:r>
              <a:rPr lang="zh-CN" altLang="en-US" sz="3600"/>
              <a:t>、相同的意象可以蕴含不同的情感。</a:t>
            </a:r>
            <a:endParaRPr lang="zh-CN" altLang="en-US" sz="3600"/>
          </a:p>
          <a:p>
            <a:endParaRPr lang="zh-CN" altLang="en-US" sz="3600"/>
          </a:p>
        </p:txBody>
      </p:sp>
      <p:grpSp>
        <p:nvGrpSpPr>
          <p:cNvPr id="4" name="组合 9"/>
          <p:cNvGrpSpPr/>
          <p:nvPr/>
        </p:nvGrpSpPr>
        <p:grpSpPr>
          <a:xfrm>
            <a:off x="519315" y="367147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043430" y="1685290"/>
            <a:ext cx="78759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ClrTx/>
              <a:buSzTx/>
              <a:buNone/>
            </a:pPr>
            <a:r>
              <a:rPr lang="en-US" altLang="zh-CN" sz="3600" b="1">
                <a:solidFill>
                  <a:srgbClr val="C00000"/>
                </a:solidFill>
              </a:rPr>
              <a:t>5</a:t>
            </a:r>
            <a:r>
              <a:rPr lang="zh-CN" altLang="en-US" sz="3600" b="1">
                <a:solidFill>
                  <a:srgbClr val="C00000"/>
                </a:solidFill>
              </a:rPr>
              <a:t>、读懂典故懂诗歌</a:t>
            </a:r>
            <a:r>
              <a:rPr lang="zh-CN" altLang="en-US" sz="3600" b="0"/>
              <a:t>      </a:t>
            </a:r>
            <a:endParaRPr lang="zh-CN" altLang="en-US" sz="3600" b="0"/>
          </a:p>
          <a:p>
            <a:pPr algn="l">
              <a:buClrTx/>
              <a:buSzTx/>
              <a:buNone/>
            </a:pPr>
            <a:r>
              <a:rPr lang="zh-CN" altLang="en-US" sz="3600" b="0"/>
              <a:t>      用典可以丰富诗的内容，装点诗的门面，提高诗的质量。适当用典，的确有利于诗歌思想内容的表达。</a:t>
            </a:r>
            <a:endParaRPr lang="zh-CN" altLang="en-US" sz="3600"/>
          </a:p>
        </p:txBody>
      </p:sp>
      <p:grpSp>
        <p:nvGrpSpPr>
          <p:cNvPr id="3" name="组合 9"/>
          <p:cNvGrpSpPr/>
          <p:nvPr/>
        </p:nvGrpSpPr>
        <p:grpSpPr>
          <a:xfrm>
            <a:off x="534555" y="367147"/>
            <a:ext cx="726846" cy="726846"/>
            <a:chOff x="1965186" y="1419622"/>
            <a:chExt cx="302558" cy="314067"/>
          </a:xfrm>
        </p:grpSpPr>
        <p:sp>
          <p:nvSpPr>
            <p:cNvPr id="4" name="矩形 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50340" y="535305"/>
            <a:ext cx="929195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/>
              <a:t>酬乐天扬州初逢席上见赠</a:t>
            </a:r>
            <a:endParaRPr lang="zh-CN" altLang="en-US" sz="3600"/>
          </a:p>
          <a:p>
            <a:pPr algn="ctr"/>
            <a:r>
              <a:rPr lang="zh-CN" altLang="en-US" sz="3600"/>
              <a:t>[ 唐 ] 刘禹锡</a:t>
            </a:r>
            <a:endParaRPr lang="zh-CN" altLang="en-US" sz="3600"/>
          </a:p>
          <a:p>
            <a:pPr algn="ctr"/>
            <a:r>
              <a:rPr lang="zh-CN" altLang="en-US" sz="3600"/>
              <a:t>巴山楚水凄凉地，二十三年弃置身。</a:t>
            </a:r>
            <a:endParaRPr lang="zh-CN" altLang="en-US" sz="3600"/>
          </a:p>
          <a:p>
            <a:pPr algn="ctr"/>
            <a:r>
              <a:rPr lang="zh-CN" altLang="en-US" sz="3600"/>
              <a:t>怀旧空吟闻笛赋，到乡翻似烂柯人。</a:t>
            </a:r>
            <a:endParaRPr lang="zh-CN" altLang="en-US" sz="3600"/>
          </a:p>
          <a:p>
            <a:pPr algn="ctr"/>
            <a:r>
              <a:rPr lang="zh-CN" altLang="en-US" sz="3600"/>
              <a:t>沉舟侧畔千帆过，病树前头万木春。</a:t>
            </a:r>
            <a:endParaRPr lang="zh-CN" altLang="en-US" sz="3600"/>
          </a:p>
          <a:p>
            <a:pPr algn="ctr"/>
            <a:r>
              <a:rPr lang="zh-CN" altLang="en-US" sz="3600"/>
              <a:t>今日听君歌一曲，暂凭杯酒长精神。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1124585" y="4041775"/>
            <a:ext cx="1026922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C00000"/>
                </a:solidFill>
                <a:sym typeface="+mn-ea"/>
              </a:rPr>
              <a:t>典故：闻笛赋——向秀跟嵇康是好朋友，嵇康因不满司马氏集团而被杀，向秀经过嵇康故居时，听见有人吹笛，不禁悲从中来，于是作《思旧赋》。</a:t>
            </a:r>
            <a:endParaRPr lang="zh-CN" altLang="en-US">
              <a:solidFill>
                <a:srgbClr val="C00000"/>
              </a:solidFill>
              <a:sym typeface="+mn-ea"/>
            </a:endParaRPr>
          </a:p>
          <a:p>
            <a:r>
              <a:rPr lang="zh-CN" altLang="en-US">
                <a:solidFill>
                  <a:srgbClr val="C00000"/>
                </a:solidFill>
                <a:sym typeface="+mn-ea"/>
              </a:rPr>
              <a:t>烂柯人——王质上山砍柴，看见两个童子下棋，就停下观看。等棋局终了，手中的斧把已经朽烂。回到村里，才知道已过了一百年了。</a:t>
            </a:r>
            <a:endParaRPr lang="zh-CN" altLang="en-US">
              <a:solidFill>
                <a:srgbClr val="C00000"/>
              </a:solidFill>
              <a:sym typeface="+mn-ea"/>
            </a:endParaRPr>
          </a:p>
          <a:p>
            <a:r>
              <a:rPr lang="zh-CN" altLang="en-US">
                <a:solidFill>
                  <a:srgbClr val="C00000"/>
                </a:solidFill>
                <a:sym typeface="+mn-ea"/>
              </a:rPr>
              <a:t>在诗中的意思和作用：诗人是借这两个典故说自己在外二十三年，如今回来，许多老朋友都已去世，只能徒然地吟诵“闻笛赋”表示悼念而已。此番回来恍如隔世，觉得人事全非，不再是旧日的光景了。用王质烂柯的典故，既暗示了自己贬谪时间的长久，又表现了世态的变迁，以及回归之后生疏而怅惘的心情，涵义十分丰富。</a:t>
            </a:r>
            <a:endParaRPr lang="zh-CN" altLang="en-US">
              <a:solidFill>
                <a:srgbClr val="C00000"/>
              </a:solidFill>
              <a:sym typeface="+mn-ea"/>
            </a:endParaRPr>
          </a:p>
        </p:txBody>
      </p:sp>
      <p:grpSp>
        <p:nvGrpSpPr>
          <p:cNvPr id="5" name="组合 9"/>
          <p:cNvGrpSpPr/>
          <p:nvPr/>
        </p:nvGrpSpPr>
        <p:grpSpPr>
          <a:xfrm>
            <a:off x="519315" y="367147"/>
            <a:ext cx="726846" cy="726846"/>
            <a:chOff x="1965186" y="1419622"/>
            <a:chExt cx="302558" cy="314067"/>
          </a:xfrm>
        </p:grpSpPr>
        <p:sp>
          <p:nvSpPr>
            <p:cNvPr id="6" name="矩形 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61795" y="1019175"/>
            <a:ext cx="819658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/>
            <a:r>
              <a:rPr lang="en-US" altLang="zh-CN" sz="3600" b="0">
                <a:ea typeface="宋体" panose="02010600030101010101" pitchFamily="2" charset="-122"/>
              </a:rPr>
              <a:t>                         </a:t>
            </a:r>
            <a:r>
              <a:rPr lang="zh-CN" sz="3600" b="0">
                <a:ea typeface="宋体" panose="02010600030101010101" pitchFamily="2" charset="-122"/>
              </a:rPr>
              <a:t>江城子   密州出猎</a:t>
            </a:r>
            <a:endParaRPr lang="zh-CN" sz="3600" b="0">
              <a:ea typeface="宋体" panose="02010600030101010101" pitchFamily="2" charset="-122"/>
            </a:endParaRPr>
          </a:p>
          <a:p>
            <a:pPr indent="0" algn="l"/>
            <a:r>
              <a:rPr lang="zh-CN" sz="3600" b="0">
                <a:ea typeface="宋体" panose="02010600030101010101" pitchFamily="2" charset="-122"/>
              </a:rPr>
              <a:t>                                   作者：苏轼 (宋)</a:t>
            </a:r>
            <a:endParaRPr lang="en-US" sz="3600" b="0">
              <a:latin typeface="宋体" panose="02010600030101010101" pitchFamily="2" charset="-122"/>
            </a:endParaRPr>
          </a:p>
          <a:p>
            <a:pPr indent="0" algn="l"/>
            <a:r>
              <a:rPr lang="en-US" sz="3600" b="0">
                <a:latin typeface="宋体" panose="02010600030101010101" pitchFamily="2" charset="-122"/>
              </a:rPr>
              <a:t>    </a:t>
            </a:r>
            <a:r>
              <a:rPr lang="zh-CN" sz="3600" b="0">
                <a:ea typeface="宋体" panose="02010600030101010101" pitchFamily="2" charset="-122"/>
              </a:rPr>
              <a:t>老夫聊发少年狂，左牵黄，右擎苍，锦帽貂裘，千骑卷平冈。为报倾城随太守，亲射虎，看孙郎。</a:t>
            </a:r>
            <a:endParaRPr lang="en-US" sz="3600" b="0">
              <a:latin typeface="宋体" panose="02010600030101010101" pitchFamily="2" charset="-122"/>
            </a:endParaRPr>
          </a:p>
          <a:p>
            <a:pPr indent="0" algn="l"/>
            <a:r>
              <a:rPr lang="en-US" sz="3600" b="0">
                <a:latin typeface="宋体" panose="02010600030101010101" pitchFamily="2" charset="-122"/>
              </a:rPr>
              <a:t>    </a:t>
            </a:r>
            <a:r>
              <a:rPr lang="zh-CN" sz="3600" b="0">
                <a:ea typeface="宋体" panose="02010600030101010101" pitchFamily="2" charset="-122"/>
              </a:rPr>
              <a:t>酒酣胸胆尚开张。鬓微霜，又何妨！持节云中，何日遣冯唐？会挽雕弓如满月，西北望，射天狼。</a:t>
            </a:r>
            <a:endParaRPr lang="zh-CN" altLang="en-US" sz="3600"/>
          </a:p>
        </p:txBody>
      </p:sp>
      <p:grpSp>
        <p:nvGrpSpPr>
          <p:cNvPr id="5" name="组合 9"/>
          <p:cNvGrpSpPr/>
          <p:nvPr/>
        </p:nvGrpSpPr>
        <p:grpSpPr>
          <a:xfrm>
            <a:off x="519315" y="367147"/>
            <a:ext cx="726846" cy="726846"/>
            <a:chOff x="1965186" y="1419622"/>
            <a:chExt cx="302558" cy="314067"/>
          </a:xfrm>
        </p:grpSpPr>
        <p:sp>
          <p:nvSpPr>
            <p:cNvPr id="6" name="矩形 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456055" y="1229360"/>
            <a:ext cx="883729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>
                <a:solidFill>
                  <a:srgbClr val="C00000"/>
                </a:solidFill>
                <a:ea typeface="宋体" panose="02010600030101010101" pitchFamily="2" charset="-122"/>
              </a:rPr>
              <a:t>        </a:t>
            </a:r>
            <a:r>
              <a:rPr lang="zh-CN" sz="2800" b="0">
                <a:solidFill>
                  <a:srgbClr val="C00000"/>
                </a:solidFill>
                <a:ea typeface="宋体" panose="02010600030101010101" pitchFamily="2" charset="-122"/>
              </a:rPr>
              <a:t>典故：遣冯唐——据《史记•张释之冯唐列传》记载：汉文帝时，魏尚为云中太守，抵御匈奴有功，只因报功时多报了六个首级而获罪削职。后来，文帝采纳了冯唐的劝谏，派冯唐持符节到云中去赦免魏尚。在词中的意思和作用：这里作者是以魏尚自喻，表达作者希望朝廷能像派冯唐赦魏尚那样重用自己。</a:t>
            </a:r>
            <a:endParaRPr lang="zh-CN" sz="2800" b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2800" b="0">
                <a:solidFill>
                  <a:srgbClr val="C00000"/>
                </a:solidFill>
                <a:ea typeface="宋体" panose="02010600030101010101" pitchFamily="2" charset="-122"/>
              </a:rPr>
              <a:t>        射天狼——天狼星，据《晋书•天文志》说是“主侵略”的。在词中的意思和作用：这里用以代指从西北来进扰的西夏军队。词人在这句中表达了自己要报效国家，抵御入侵者，建功立业的决心。</a:t>
            </a:r>
            <a:endParaRPr lang="zh-CN" altLang="en-US" sz="2800" b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grpSp>
        <p:nvGrpSpPr>
          <p:cNvPr id="5" name="组合 9"/>
          <p:cNvGrpSpPr/>
          <p:nvPr/>
        </p:nvGrpSpPr>
        <p:grpSpPr>
          <a:xfrm>
            <a:off x="519315" y="367147"/>
            <a:ext cx="726846" cy="726846"/>
            <a:chOff x="1965186" y="1419622"/>
            <a:chExt cx="302558" cy="314067"/>
          </a:xfrm>
        </p:grpSpPr>
        <p:sp>
          <p:nvSpPr>
            <p:cNvPr id="6" name="矩形 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921510" y="1424940"/>
            <a:ext cx="88226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ClrTx/>
              <a:buSzTx/>
              <a:buNone/>
            </a:pPr>
            <a:r>
              <a:rPr lang="en-US" altLang="zh-CN" sz="3600" b="1">
                <a:solidFill>
                  <a:srgbClr val="C00000"/>
                </a:solidFill>
              </a:rPr>
              <a:t>6</a:t>
            </a:r>
            <a:r>
              <a:rPr lang="zh-CN" altLang="en-US" sz="3600" b="1">
                <a:solidFill>
                  <a:srgbClr val="C00000"/>
                </a:solidFill>
              </a:rPr>
              <a:t>、读懂尾句(抓情语)来懂诗歌</a:t>
            </a:r>
            <a:endParaRPr lang="zh-CN" altLang="en-US" sz="3600" b="1">
              <a:solidFill>
                <a:srgbClr val="C00000"/>
              </a:solidFill>
            </a:endParaRPr>
          </a:p>
          <a:p>
            <a:pPr algn="l">
              <a:buClrTx/>
              <a:buSzTx/>
              <a:buNone/>
            </a:pPr>
            <a:r>
              <a:rPr lang="zh-CN" altLang="en-US" sz="3600" b="0"/>
              <a:t>        诗歌往往先写景叙事，后抒情明志，因而把握诗歌的尾联，有利于把握诗歌的主旨。另外抓住诗歌中直接抒发情感的字、句，也能帮助把握诗歌的主旨情感，如愁、苦、怨、恨、羡、忆、怀、喜、泪……</a:t>
            </a:r>
            <a:endParaRPr lang="zh-CN" altLang="en-US" sz="3600"/>
          </a:p>
        </p:txBody>
      </p:sp>
      <p:grpSp>
        <p:nvGrpSpPr>
          <p:cNvPr id="3" name="组合 9"/>
          <p:cNvGrpSpPr/>
          <p:nvPr/>
        </p:nvGrpSpPr>
        <p:grpSpPr>
          <a:xfrm>
            <a:off x="519315" y="367147"/>
            <a:ext cx="726846" cy="726846"/>
            <a:chOff x="1965186" y="1419622"/>
            <a:chExt cx="302558" cy="314067"/>
          </a:xfrm>
        </p:grpSpPr>
        <p:sp>
          <p:nvSpPr>
            <p:cNvPr id="4" name="矩形 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9"/>
          <p:cNvGrpSpPr/>
          <p:nvPr/>
        </p:nvGrpSpPr>
        <p:grpSpPr>
          <a:xfrm>
            <a:off x="519315" y="367147"/>
            <a:ext cx="726846" cy="726846"/>
            <a:chOff x="1965186" y="1419622"/>
            <a:chExt cx="302558" cy="314067"/>
          </a:xfrm>
        </p:grpSpPr>
        <p:sp>
          <p:nvSpPr>
            <p:cNvPr id="4" name="矩形 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34465" y="1094105"/>
            <a:ext cx="723011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/>
              <a:t>望岳</a:t>
            </a:r>
            <a:endParaRPr lang="zh-CN" altLang="en-US" sz="3600"/>
          </a:p>
          <a:p>
            <a:pPr algn="r"/>
            <a:r>
              <a:rPr lang="zh-CN" altLang="en-US" sz="3600"/>
              <a:t>作者：杜甫 (唐)</a:t>
            </a:r>
            <a:endParaRPr lang="zh-CN" altLang="en-US" sz="3600"/>
          </a:p>
          <a:p>
            <a:r>
              <a:rPr lang="zh-CN" altLang="en-US" sz="3600"/>
              <a:t>           岱宗夫如何？齐鲁青未了。</a:t>
            </a:r>
            <a:endParaRPr lang="zh-CN" altLang="en-US" sz="3600"/>
          </a:p>
          <a:p>
            <a:r>
              <a:rPr lang="zh-CN" altLang="en-US" sz="3600"/>
              <a:t>           造化钟神秀，阴阳割昏晓。</a:t>
            </a:r>
            <a:endParaRPr lang="zh-CN" altLang="en-US" sz="3600"/>
          </a:p>
          <a:p>
            <a:r>
              <a:rPr lang="zh-CN" altLang="en-US" sz="3600"/>
              <a:t>           荡胸生曾云，决眦入归鸟。</a:t>
            </a:r>
            <a:endParaRPr lang="zh-CN" altLang="en-US" sz="3600"/>
          </a:p>
          <a:p>
            <a:r>
              <a:rPr lang="zh-CN" altLang="en-US" sz="3600"/>
              <a:t>           </a:t>
            </a:r>
            <a:r>
              <a:rPr lang="zh-CN" altLang="en-US" sz="3600">
                <a:solidFill>
                  <a:srgbClr val="FF0000"/>
                </a:solidFill>
              </a:rPr>
              <a:t>会当凌绝顶，一览众山小。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45870" y="4509135"/>
            <a:ext cx="938784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   </a:t>
            </a:r>
            <a:r>
              <a:rPr lang="zh-CN" altLang="en-US" sz="2400"/>
              <a:t>这首诗通过描绘泰山雄伟磅礴的景象，热情赞美了泰山高大巍峨的气势和神奇秀丽的景色，流露出了对祖国山河的热爱之情，表达了诗人不怕困难、敢攀顶峰、俯视一切的雄心和气概，以及卓然独立、兼济天下的豪情壮志。</a:t>
            </a:r>
            <a:endParaRPr lang="zh-CN" altLang="en-US" sz="2400"/>
          </a:p>
        </p:txBody>
      </p:sp>
    </p:spTree>
  </p:cSld>
  <p:clrMapOvr>
    <a:masterClrMapping/>
  </p:clrMapOvr>
  <p:transition spd="slow">
    <p:wheel spokes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463675" y="1167130"/>
            <a:ext cx="98304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3600"/>
              <a:t>小结读懂诗歌的步骤：</a:t>
            </a:r>
            <a:endParaRPr lang="zh-CN" altLang="en-US" sz="3600"/>
          </a:p>
          <a:p>
            <a:pPr indent="0"/>
            <a:r>
              <a:rPr lang="zh-CN" altLang="en-US" sz="3600"/>
              <a:t>1、读题目;</a:t>
            </a:r>
            <a:endParaRPr lang="zh-CN" altLang="en-US" sz="3600"/>
          </a:p>
          <a:p>
            <a:pPr indent="0"/>
            <a:r>
              <a:rPr lang="zh-CN" altLang="en-US" sz="3600"/>
              <a:t>2、读作者;</a:t>
            </a:r>
            <a:endParaRPr lang="zh-CN" altLang="en-US" sz="3600"/>
          </a:p>
          <a:p>
            <a:pPr indent="0"/>
            <a:r>
              <a:rPr lang="zh-CN" altLang="en-US" sz="3600"/>
              <a:t>3、读小序、注释；</a:t>
            </a:r>
            <a:endParaRPr lang="zh-CN" altLang="en-US" sz="3600"/>
          </a:p>
          <a:p>
            <a:pPr indent="0"/>
            <a:r>
              <a:rPr lang="en-US" altLang="zh-CN" sz="3600"/>
              <a:t>4</a:t>
            </a:r>
            <a:r>
              <a:rPr lang="zh-CN" altLang="en-US" sz="3600"/>
              <a:t>、读意象；</a:t>
            </a:r>
            <a:endParaRPr lang="zh-CN" altLang="en-US" sz="3600"/>
          </a:p>
          <a:p>
            <a:pPr indent="0"/>
            <a:r>
              <a:rPr lang="zh-CN" altLang="en-US" sz="3600">
                <a:sym typeface="+mn-ea"/>
              </a:rPr>
              <a:t>5、读典故；</a:t>
            </a:r>
            <a:endParaRPr lang="zh-CN" altLang="en-US" sz="3600">
              <a:sym typeface="+mn-ea"/>
            </a:endParaRPr>
          </a:p>
          <a:p>
            <a:pPr indent="0"/>
            <a:r>
              <a:rPr lang="zh-CN" altLang="en-US" sz="3600">
                <a:sym typeface="+mn-ea"/>
              </a:rPr>
              <a:t>6、读尾句(抓情语)。</a:t>
            </a:r>
            <a:endParaRPr lang="zh-CN" altLang="en-US" sz="3600"/>
          </a:p>
        </p:txBody>
      </p:sp>
      <p:grpSp>
        <p:nvGrpSpPr>
          <p:cNvPr id="3" name="组合 9"/>
          <p:cNvGrpSpPr/>
          <p:nvPr/>
        </p:nvGrpSpPr>
        <p:grpSpPr>
          <a:xfrm>
            <a:off x="519315" y="367147"/>
            <a:ext cx="726846" cy="726846"/>
            <a:chOff x="1965186" y="1419622"/>
            <a:chExt cx="302558" cy="314067"/>
          </a:xfrm>
        </p:grpSpPr>
        <p:sp>
          <p:nvSpPr>
            <p:cNvPr id="4" name="矩形 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65835" y="1483360"/>
            <a:ext cx="10046335" cy="3599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3600" b="1">
                <a:solidFill>
                  <a:srgbClr val="FF0000"/>
                </a:solidFill>
              </a:rPr>
              <a:t>1、读懂题目来懂诗歌</a:t>
            </a:r>
            <a:endParaRPr lang="zh-CN" altLang="en-US" sz="3200" b="0"/>
          </a:p>
          <a:p>
            <a:pPr indent="0"/>
            <a:r>
              <a:rPr lang="zh-CN" altLang="en-US" sz="3200" b="0"/>
              <a:t>       题目是诗歌鉴赏的切入点。因为题目里含有诸多信息</a:t>
            </a:r>
            <a:r>
              <a:rPr lang="zh-CN" altLang="en-US" sz="3200"/>
              <a:t>(时间、地点、人物、事件以及诗人的心情、诗歌的意境、诗歌的题材等)</a:t>
            </a:r>
            <a:r>
              <a:rPr lang="zh-CN" altLang="en-US" sz="3200" b="0"/>
              <a:t>。题目是诗词的眼睛，它往往直接揭示了诗词创作的时间、地点、事件和主旨等。可以这样说，诗歌的题目是诗歌鉴赏的向导。它或点明主旨，或表明诗人的情感基调。</a:t>
            </a:r>
            <a:endParaRPr lang="zh-CN" altLang="en-US" sz="3600"/>
          </a:p>
        </p:txBody>
      </p:sp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80465" y="1622425"/>
            <a:ext cx="98310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chemeClr val="tx1"/>
                </a:solidFill>
                <a:ea typeface="微软雅黑" panose="020B0503020204020204" charset="-122"/>
              </a:rPr>
              <a:t>1</a:t>
            </a:r>
            <a:r>
              <a:rPr lang="zh-CN" altLang="en-US" sz="3600" b="1">
                <a:solidFill>
                  <a:schemeClr val="tx1"/>
                </a:solidFill>
                <a:ea typeface="微软雅黑" panose="020B0503020204020204" charset="-122"/>
              </a:rPr>
              <a:t>、</a:t>
            </a:r>
            <a:r>
              <a:rPr lang="zh-CN" sz="3600">
                <a:solidFill>
                  <a:schemeClr val="tx1"/>
                </a:solidFill>
                <a:ea typeface="微软雅黑" panose="020B0503020204020204" charset="-122"/>
              </a:rPr>
              <a:t>要真正读懂诗歌，方法不是根本，多读多悟才是关键。</a:t>
            </a:r>
            <a:endParaRPr lang="zh-CN" sz="3600">
              <a:solidFill>
                <a:schemeClr val="tx1"/>
              </a:solidFill>
              <a:ea typeface="微软雅黑" panose="020B0503020204020204" charset="-122"/>
            </a:endParaRPr>
          </a:p>
          <a:p>
            <a:pPr indent="0"/>
            <a:r>
              <a:rPr lang="zh-CN" sz="3600">
                <a:solidFill>
                  <a:schemeClr val="tx1"/>
                </a:solidFill>
                <a:ea typeface="微软雅黑" panose="020B0503020204020204" charset="-122"/>
              </a:rPr>
              <a:t>2、读懂是一项综合性的智力活动，要先学会分步阅读，再上升到综合阅读。</a:t>
            </a:r>
            <a:endParaRPr lang="zh-CN" sz="3600">
              <a:solidFill>
                <a:schemeClr val="tx1"/>
              </a:solidFill>
              <a:ea typeface="微软雅黑" panose="020B0503020204020204" charset="-122"/>
            </a:endParaRPr>
          </a:p>
          <a:p>
            <a:pPr indent="0"/>
            <a:r>
              <a:rPr lang="zh-CN" sz="3600">
                <a:solidFill>
                  <a:schemeClr val="tx1"/>
                </a:solidFill>
                <a:ea typeface="微软雅黑" panose="020B0503020204020204" charset="-122"/>
              </a:rPr>
              <a:t>3、这段时间我们做诗歌鉴赏题，一定要有意识地把读懂诗歌放在首位。</a:t>
            </a:r>
            <a:endParaRPr lang="zh-CN" altLang="en-US" sz="360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grpSp>
        <p:nvGrpSpPr>
          <p:cNvPr id="3" name="组合 9"/>
          <p:cNvGrpSpPr/>
          <p:nvPr/>
        </p:nvGrpSpPr>
        <p:grpSpPr>
          <a:xfrm>
            <a:off x="453910" y="336032"/>
            <a:ext cx="726846" cy="726846"/>
            <a:chOff x="1965186" y="1419622"/>
            <a:chExt cx="302558" cy="314067"/>
          </a:xfrm>
        </p:grpSpPr>
        <p:sp>
          <p:nvSpPr>
            <p:cNvPr id="4" name="矩形 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48030" y="1062990"/>
            <a:ext cx="11098530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1200" b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                      </a:t>
            </a:r>
            <a:endParaRPr lang="zh-CN" altLang="en-US"/>
          </a:p>
        </p:txBody>
      </p:sp>
      <p:grpSp>
        <p:nvGrpSpPr>
          <p:cNvPr id="3" name="组合 9"/>
          <p:cNvGrpSpPr/>
          <p:nvPr/>
        </p:nvGrpSpPr>
        <p:grpSpPr>
          <a:xfrm>
            <a:off x="453910" y="336032"/>
            <a:ext cx="726846" cy="726846"/>
            <a:chOff x="1965186" y="1419622"/>
            <a:chExt cx="302558" cy="314067"/>
          </a:xfrm>
        </p:grpSpPr>
        <p:sp>
          <p:nvSpPr>
            <p:cNvPr id="4" name="矩形 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00810" y="918845"/>
            <a:ext cx="979297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350" b="1" dirty="0">
                <a:solidFill>
                  <a:srgbClr val="000000"/>
                </a:solidFill>
                <a:ea typeface="宋体" panose="02010600030101010101" pitchFamily="2" charset="-122"/>
              </a:rPr>
              <a:t>                                       </a:t>
            </a:r>
            <a:r>
              <a:rPr lang="zh-CN" sz="1350" b="1" dirty="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    </a:t>
            </a:r>
            <a:r>
              <a:rPr lang="zh-CN" sz="24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重登云台山                                    </a:t>
            </a:r>
            <a:endParaRPr lang="zh-CN" sz="2400" b="1" dirty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/>
            <a:r>
              <a:rPr lang="zh-CN" sz="24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                     </a:t>
            </a:r>
            <a:r>
              <a:rPr lang="zh-CN" sz="2400" b="1" dirty="0">
                <a:solidFill>
                  <a:schemeClr val="tx1"/>
                </a:solidFill>
                <a:latin typeface="+mn-ea"/>
                <a:cs typeface="+mn-ea"/>
              </a:rPr>
              <a:t> 【清】陶澍① </a:t>
            </a:r>
            <a:r>
              <a:rPr lang="zh-CN" sz="2400" b="0" dirty="0">
                <a:solidFill>
                  <a:schemeClr val="tx1"/>
                </a:solidFill>
                <a:latin typeface="+mn-ea"/>
                <a:cs typeface="+mn-ea"/>
              </a:rPr>
              <a:t> </a:t>
            </a:r>
            <a:r>
              <a:rPr lang="zh-CN" sz="2400" b="0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  </a:t>
            </a:r>
            <a:endParaRPr lang="zh-CN" sz="2400" b="0" dirty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/>
            <a:r>
              <a:rPr lang="zh-CN" sz="2400" b="0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又踏金牛顶②上行， 海风飞舄③上蓬瀛。 </a:t>
            </a:r>
            <a:r>
              <a:rPr lang="en-US" sz="2400" b="0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    </a:t>
            </a:r>
            <a:endParaRPr lang="en-US" sz="2400" b="0" dirty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/>
            <a:r>
              <a:rPr lang="en-US" sz="2400" b="0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 </a:t>
            </a:r>
            <a:r>
              <a:rPr lang="zh-CN" sz="2400" b="0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蛟龙瀑外晴犹挂，  鸡犬云中夜有声。</a:t>
            </a:r>
            <a:r>
              <a:rPr lang="en-US" sz="2400" b="0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 </a:t>
            </a:r>
            <a:r>
              <a:rPr lang="zh-CN" sz="2400" b="0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   </a:t>
            </a:r>
            <a:endParaRPr lang="zh-CN" sz="2400" b="0" dirty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/>
            <a:r>
              <a:rPr lang="zh-CN" sz="2400" b="0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为访仙人④寻旧榻，喜偕词客证初盟。 </a:t>
            </a:r>
            <a:r>
              <a:rPr lang="en-US" sz="2400" b="0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    </a:t>
            </a:r>
            <a:endParaRPr lang="en-US" sz="2400" b="0" dirty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/>
            <a:r>
              <a:rPr lang="zh-CN" sz="2400" b="0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长松迓⑤路三年别，却笑公髯雪已盈。 </a:t>
            </a:r>
            <a:endParaRPr lang="zh-CN" sz="2400" b="0" dirty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/>
            <a:r>
              <a:rPr lang="zh-CN" sz="2400" b="0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【注释】①陶澍，清朝道光年间官至两江总督，兼管盐政。数次亲临海州督办海运，整理淮北盐务。</a:t>
            </a:r>
            <a:endParaRPr lang="zh-CN" sz="2400" b="0" dirty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/>
            <a:r>
              <a:rPr lang="zh-CN" sz="2400" b="0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②金牛顶在云台山前顶(清风顶)之后，俗称后顶。顶有金牛洞，又名二仙洞，相传有金、牛二师修道于此。</a:t>
            </a:r>
            <a:endParaRPr lang="zh-CN" sz="2400" b="0" dirty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/>
            <a:r>
              <a:rPr lang="zh-CN" sz="2400" b="0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③飞舄(xì);会飞的仙鞋。</a:t>
            </a:r>
            <a:endParaRPr lang="zh-CN" sz="2400" b="0" dirty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/>
            <a:r>
              <a:rPr lang="zh-CN" sz="2400" b="0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④仙人:指三元宫山僧。</a:t>
            </a:r>
            <a:endParaRPr lang="zh-CN" sz="2400" b="0" dirty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/>
            <a:r>
              <a:rPr lang="zh-CN" sz="2400" b="0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⑤迓(yà):迎接。 </a:t>
            </a:r>
            <a:endParaRPr lang="zh-CN" sz="2400" b="0" dirty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/>
            <a:r>
              <a:rPr lang="en-US" altLang="zh-CN" sz="2400" b="0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1</a:t>
            </a:r>
            <a:r>
              <a:rPr lang="zh-CN" sz="2400" b="0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.这首七言律诗的颔联描写了怎样的画面?</a:t>
            </a:r>
            <a:endParaRPr lang="zh-CN" sz="2400" b="0" dirty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/>
            <a:r>
              <a:rPr lang="en-US" altLang="zh-CN" sz="2400" b="0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2</a:t>
            </a:r>
            <a:r>
              <a:rPr lang="zh-CN" sz="2400" b="0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.全诗抒发了诗人怎样的情感?请简要分析。</a:t>
            </a:r>
            <a:endParaRPr lang="zh-CN" altLang="en-US" sz="1350" b="0" dirty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68741" y="503339"/>
            <a:ext cx="149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课后</a:t>
            </a:r>
            <a:r>
              <a:rPr lang="zh-CN" altLang="en-US" smtClean="0"/>
              <a:t>作业：</a:t>
            </a:r>
            <a:endParaRPr lang="zh-CN" altLang="en-US" dirty="0"/>
          </a:p>
        </p:txBody>
      </p:sp>
    </p:spTree>
  </p:cSld>
  <p:clrMapOvr>
    <a:masterClrMapping/>
  </p:clrMapOvr>
  <p:transition spd="slow">
    <p:wheel spokes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65401" y="1192658"/>
            <a:ext cx="874971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/>
              <a:t>1</a:t>
            </a:r>
            <a:r>
              <a:rPr lang="zh-CN" altLang="en-US" sz="3600" dirty="0" smtClean="0"/>
              <a:t>、描写</a:t>
            </a:r>
            <a:r>
              <a:rPr lang="zh-CN" altLang="en-US" sz="3600" dirty="0"/>
              <a:t>云台山景色的优美。白日，晴天飞瀑，水花外溅，如同蛟龙飞挂</a:t>
            </a:r>
            <a:r>
              <a:rPr lang="en-US" altLang="zh-CN" sz="3600" dirty="0"/>
              <a:t>;</a:t>
            </a:r>
            <a:r>
              <a:rPr lang="zh-CN" altLang="en-US" sz="3600" dirty="0"/>
              <a:t>夜晚，云中传声，鸡鸣犬吠，打破夜的寂静。</a:t>
            </a:r>
            <a:endParaRPr lang="zh-CN" altLang="en-US" sz="3600" dirty="0"/>
          </a:p>
          <a:p>
            <a:r>
              <a:rPr lang="en-US" altLang="zh-CN" sz="3600" dirty="0" smtClean="0"/>
              <a:t>2</a:t>
            </a:r>
            <a:r>
              <a:rPr lang="zh-CN" altLang="en-US" sz="3600" dirty="0" smtClean="0"/>
              <a:t>、</a:t>
            </a:r>
            <a:r>
              <a:rPr lang="en-US" altLang="zh-CN" sz="3600" dirty="0" smtClean="0"/>
              <a:t>①</a:t>
            </a:r>
            <a:r>
              <a:rPr lang="zh-CN" altLang="en-US" sz="3600" dirty="0"/>
              <a:t>对云台山的喜爱、赞美之情</a:t>
            </a:r>
            <a:r>
              <a:rPr lang="en-US" altLang="zh-CN" sz="3600" dirty="0"/>
              <a:t>:</a:t>
            </a:r>
            <a:r>
              <a:rPr lang="zh-CN" altLang="en-US" sz="3600" dirty="0"/>
              <a:t>诗人再登云台山，所见之景，景色优美，宛如仙境</a:t>
            </a:r>
            <a:r>
              <a:rPr lang="en-US" altLang="zh-CN" sz="3600" dirty="0"/>
              <a:t>;②</a:t>
            </a:r>
            <a:r>
              <a:rPr lang="zh-CN" altLang="en-US" sz="3600" dirty="0"/>
              <a:t>初盟得以践行</a:t>
            </a:r>
            <a:r>
              <a:rPr lang="en-US" altLang="zh-CN" sz="3600" dirty="0"/>
              <a:t>(</a:t>
            </a:r>
            <a:r>
              <a:rPr lang="zh-CN" altLang="en-US" sz="3600" dirty="0"/>
              <a:t>友人重逢</a:t>
            </a:r>
            <a:r>
              <a:rPr lang="en-US" altLang="zh-CN" sz="3600" dirty="0"/>
              <a:t>)</a:t>
            </a:r>
            <a:r>
              <a:rPr lang="zh-CN" altLang="en-US" sz="3600" dirty="0"/>
              <a:t>的欣喜之情</a:t>
            </a:r>
            <a:r>
              <a:rPr lang="en-US" altLang="zh-CN" sz="3600" dirty="0"/>
              <a:t>:</a:t>
            </a:r>
            <a:r>
              <a:rPr lang="zh-CN" altLang="en-US" sz="3600" dirty="0"/>
              <a:t>诗人来到三元宫寻访山僧，以践前约</a:t>
            </a:r>
            <a:r>
              <a:rPr lang="en-US" altLang="zh-CN" sz="3600" dirty="0"/>
              <a:t>;③</a:t>
            </a:r>
            <a:r>
              <a:rPr lang="zh-CN" altLang="en-US" sz="3600" dirty="0"/>
              <a:t>时光易逝催人老的感慨</a:t>
            </a:r>
            <a:r>
              <a:rPr lang="en-US" altLang="zh-CN" sz="3600" dirty="0"/>
              <a:t>:</a:t>
            </a:r>
            <a:r>
              <a:rPr lang="zh-CN" altLang="en-US" sz="3600" dirty="0"/>
              <a:t>别后三年，云台山上长松依旧，自己却已胡须一片雪白。</a:t>
            </a:r>
            <a:endParaRPr lang="zh-CN" altLang="en-US" sz="3600" dirty="0"/>
          </a:p>
        </p:txBody>
      </p:sp>
      <p:grpSp>
        <p:nvGrpSpPr>
          <p:cNvPr id="4" name="组合 9"/>
          <p:cNvGrpSpPr/>
          <p:nvPr/>
        </p:nvGrpSpPr>
        <p:grpSpPr>
          <a:xfrm>
            <a:off x="453910" y="336032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9"/>
          <p:cNvGrpSpPr/>
          <p:nvPr/>
        </p:nvGrpSpPr>
        <p:grpSpPr>
          <a:xfrm>
            <a:off x="519315" y="367147"/>
            <a:ext cx="726846" cy="726846"/>
            <a:chOff x="1965186" y="1419622"/>
            <a:chExt cx="302558" cy="314067"/>
          </a:xfrm>
        </p:grpSpPr>
        <p:sp>
          <p:nvSpPr>
            <p:cNvPr id="4" name="矩形 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19225" y="1094105"/>
            <a:ext cx="723011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600" b="1">
                <a:solidFill>
                  <a:schemeClr val="tx1"/>
                </a:solidFill>
              </a:rPr>
              <a:t>《望岳》</a:t>
            </a:r>
            <a:endParaRPr lang="zh-CN" altLang="en-US" sz="3600" b="1">
              <a:solidFill>
                <a:schemeClr val="tx1"/>
              </a:solidFill>
            </a:endParaRPr>
          </a:p>
          <a:p>
            <a:pPr algn="l"/>
            <a:r>
              <a:rPr lang="zh-CN" altLang="en-US" sz="3600" b="1">
                <a:solidFill>
                  <a:schemeClr val="tx1"/>
                </a:solidFill>
              </a:rPr>
              <a:t>《闻王昌龄左迁龙标遥有此寄》</a:t>
            </a:r>
            <a:endParaRPr lang="zh-CN" altLang="en-US" sz="3600" b="1">
              <a:solidFill>
                <a:schemeClr val="tx1"/>
              </a:solidFill>
            </a:endParaRPr>
          </a:p>
          <a:p>
            <a:pPr algn="l"/>
            <a:r>
              <a:rPr lang="zh-CN" altLang="en-US" sz="3600" b="1">
                <a:solidFill>
                  <a:schemeClr val="tx1"/>
                </a:solidFill>
              </a:rPr>
              <a:t>《送张四 》</a:t>
            </a:r>
            <a:endParaRPr lang="zh-CN" altLang="en-US" sz="3600" b="1">
              <a:solidFill>
                <a:schemeClr val="tx1"/>
              </a:solidFill>
            </a:endParaRPr>
          </a:p>
          <a:p>
            <a:pPr algn="l"/>
            <a:r>
              <a:rPr lang="zh-CN" altLang="en-US" sz="3600" b="1">
                <a:solidFill>
                  <a:schemeClr val="tx1"/>
                </a:solidFill>
              </a:rPr>
              <a:t>《与史郎中钦听黄鹤楼上吹笛》</a:t>
            </a:r>
            <a:endParaRPr lang="zh-CN" altLang="en-US" sz="3600" b="1">
              <a:solidFill>
                <a:schemeClr val="tx1"/>
              </a:solidFill>
            </a:endParaRPr>
          </a:p>
          <a:p>
            <a:pPr algn="l"/>
            <a:r>
              <a:rPr lang="zh-CN" altLang="en-US" sz="3600" b="1">
                <a:solidFill>
                  <a:schemeClr val="tx1"/>
                </a:solidFill>
              </a:rPr>
              <a:t>《吉祥寺赏牡丹》 </a:t>
            </a:r>
            <a:endParaRPr lang="zh-CN" altLang="en-US" sz="3600" b="1">
              <a:solidFill>
                <a:schemeClr val="tx1"/>
              </a:solidFill>
            </a:endParaRPr>
          </a:p>
          <a:p>
            <a:pPr algn="l"/>
            <a:r>
              <a:rPr lang="zh-CN" altLang="en-US" sz="3600" b="1">
                <a:solidFill>
                  <a:schemeClr val="tx1"/>
                </a:solidFill>
              </a:rPr>
              <a:t>《夜泊旅望》</a:t>
            </a:r>
            <a:endParaRPr lang="zh-CN" altLang="en-US" sz="3600" b="1">
              <a:solidFill>
                <a:schemeClr val="tx1"/>
              </a:solidFill>
            </a:endParaRPr>
          </a:p>
          <a:p>
            <a:pPr algn="l"/>
            <a:endParaRPr lang="zh-CN" altLang="en-US" sz="3600" b="1">
              <a:solidFill>
                <a:schemeClr val="tx1"/>
              </a:solidFill>
            </a:endParaRPr>
          </a:p>
          <a:p>
            <a:pPr algn="l"/>
            <a:endParaRPr lang="zh-CN" altLang="en-US" sz="3600">
              <a:solidFill>
                <a:srgbClr val="FF0000"/>
              </a:solidFill>
            </a:endParaRPr>
          </a:p>
          <a:p>
            <a:pPr algn="l"/>
            <a:endParaRPr lang="zh-CN" altLang="en-US" sz="3600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45870" y="4723130"/>
            <a:ext cx="93878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</a:t>
            </a:r>
            <a:r>
              <a:rPr lang="en-US" altLang="zh-CN" sz="2400"/>
              <a:t>  </a:t>
            </a:r>
            <a:r>
              <a:rPr lang="en-US" altLang="zh-CN" sz="2400">
                <a:solidFill>
                  <a:srgbClr val="FF0000"/>
                </a:solidFill>
              </a:rPr>
              <a:t> 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84300" y="680720"/>
            <a:ext cx="456692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、读懂作者来懂诗歌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764665" y="1471295"/>
            <a:ext cx="95218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/>
            <a:r>
              <a:rPr lang="en-US" altLang="zh-CN" sz="3600"/>
              <a:t>            </a:t>
            </a:r>
            <a:r>
              <a:rPr lang="zh-CN" altLang="en-US" sz="3600"/>
              <a:t>要真正读懂一首诗，必须知人论诗。“知人论诗”就是说要了解诗人的思想性格、生活经历、风格流派及其创作的时代背景、目的等。读诗时，必须注意诗人的遭遇、境况，注意诗人所处朝代的国势、朝政等方面的问题。知道了人与世，才能准确把握诗歌的思想感情。</a:t>
            </a:r>
            <a:endParaRPr lang="zh-CN" altLang="en-US" sz="3600"/>
          </a:p>
        </p:txBody>
      </p:sp>
      <p:grpSp>
        <p:nvGrpSpPr>
          <p:cNvPr id="3" name="组合 9"/>
          <p:cNvGrpSpPr/>
          <p:nvPr/>
        </p:nvGrpSpPr>
        <p:grpSpPr>
          <a:xfrm>
            <a:off x="504075" y="367147"/>
            <a:ext cx="726846" cy="726846"/>
            <a:chOff x="1965186" y="1419622"/>
            <a:chExt cx="302558" cy="314067"/>
          </a:xfrm>
        </p:grpSpPr>
        <p:sp>
          <p:nvSpPr>
            <p:cNvPr id="4" name="矩形 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53590" y="1249045"/>
            <a:ext cx="80841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sym typeface="+mn-ea"/>
              </a:rPr>
              <a:t>       </a:t>
            </a:r>
            <a:endParaRPr lang="zh-CN" altLang="en-US" sz="3600"/>
          </a:p>
        </p:txBody>
      </p:sp>
      <p:sp>
        <p:nvSpPr>
          <p:cNvPr id="100" name="文本框 99"/>
          <p:cNvSpPr txBox="1"/>
          <p:nvPr/>
        </p:nvSpPr>
        <p:spPr>
          <a:xfrm>
            <a:off x="1873250" y="4668520"/>
            <a:ext cx="74371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4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写作此诗时，诗人才二十多岁。他当时年少气盛，对社会和人世的阅历都还不深，所以他对自己的前途还是很有信心，抱有美妙的幻想。这首诗里字里行间洋溢着青年杜甫那种蓬勃的朝气。</a:t>
            </a:r>
            <a:endParaRPr lang="zh-CN" altLang="en-US" sz="24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7460" y="1036320"/>
            <a:ext cx="901509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>
                <a:solidFill>
                  <a:schemeClr val="tx1"/>
                </a:solidFill>
                <a:sym typeface="+mn-ea"/>
              </a:rPr>
              <a:t>望岳</a:t>
            </a:r>
            <a:endParaRPr lang="zh-CN" altLang="en-US" sz="3600">
              <a:solidFill>
                <a:srgbClr val="FF0000"/>
              </a:solidFill>
            </a:endParaRPr>
          </a:p>
          <a:p>
            <a:pPr algn="r"/>
            <a:r>
              <a:rPr lang="zh-CN" altLang="en-US" sz="3600" b="1">
                <a:solidFill>
                  <a:srgbClr val="C00000"/>
                </a:solidFill>
                <a:sym typeface="+mn-ea"/>
              </a:rPr>
              <a:t>作者：杜甫 (唐)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           岱宗夫如何？齐鲁青未了。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           造化钟神秀，阴阳割昏晓。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           荡胸生曾云，决眦入归鸟。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           会当凌绝顶，一览众山小。</a:t>
            </a:r>
            <a:endParaRPr lang="zh-CN" altLang="en-US" sz="3600"/>
          </a:p>
        </p:txBody>
      </p:sp>
      <p:grpSp>
        <p:nvGrpSpPr>
          <p:cNvPr id="4" name="组合 9"/>
          <p:cNvGrpSpPr/>
          <p:nvPr/>
        </p:nvGrpSpPr>
        <p:grpSpPr>
          <a:xfrm>
            <a:off x="504075" y="367147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32915" y="668020"/>
            <a:ext cx="872680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>
                <a:sym typeface="+mn-ea"/>
              </a:rPr>
              <a:t>              </a:t>
            </a:r>
            <a:r>
              <a:rPr lang="zh-CN" altLang="en-US" sz="3600">
                <a:sym typeface="+mn-ea"/>
              </a:rPr>
              <a:t>登 岳 阳 楼</a:t>
            </a:r>
            <a:endParaRPr lang="zh-CN" altLang="en-US" sz="3600">
              <a:solidFill>
                <a:schemeClr val="tx1"/>
              </a:solidFill>
            </a:endParaRPr>
          </a:p>
          <a:p>
            <a:r>
              <a:rPr lang="zh-CN" altLang="en-US" sz="3600">
                <a:sym typeface="+mn-ea"/>
              </a:rPr>
              <a:t>                            作者：杜甫 (唐)</a:t>
            </a:r>
            <a:endParaRPr lang="zh-CN" altLang="en-US" sz="3600">
              <a:solidFill>
                <a:schemeClr val="tx1"/>
              </a:solidFill>
            </a:endParaRPr>
          </a:p>
          <a:p>
            <a:r>
              <a:rPr lang="zh-CN" altLang="en-US" sz="3600">
                <a:sym typeface="+mn-ea"/>
              </a:rPr>
              <a:t>昔闻洞庭水，今上岳阳楼。</a:t>
            </a:r>
            <a:endParaRPr lang="zh-CN" altLang="en-US" sz="3600">
              <a:solidFill>
                <a:schemeClr val="tx1"/>
              </a:solidFill>
            </a:endParaRPr>
          </a:p>
          <a:p>
            <a:r>
              <a:rPr lang="zh-CN" altLang="en-US" sz="3600">
                <a:sym typeface="+mn-ea"/>
              </a:rPr>
              <a:t>吴楚东南坼，乾坤日夜浮。</a:t>
            </a:r>
            <a:endParaRPr lang="zh-CN" altLang="en-US" sz="3600">
              <a:solidFill>
                <a:schemeClr val="tx1"/>
              </a:solidFill>
            </a:endParaRPr>
          </a:p>
          <a:p>
            <a:r>
              <a:rPr lang="zh-CN" altLang="en-US" sz="3600">
                <a:sym typeface="+mn-ea"/>
              </a:rPr>
              <a:t>亲朋无一字，老病有孤舟。</a:t>
            </a:r>
            <a:endParaRPr lang="zh-CN" altLang="en-US" sz="3600">
              <a:solidFill>
                <a:schemeClr val="tx1"/>
              </a:solidFill>
            </a:endParaRPr>
          </a:p>
          <a:p>
            <a:r>
              <a:rPr lang="zh-CN" altLang="en-US" sz="3600">
                <a:sym typeface="+mn-ea"/>
              </a:rPr>
              <a:t>戎马关山北，凭轩涕泗流。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1492885" y="4296410"/>
            <a:ext cx="826897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这首诗写于诗人逝世前一年，当时杜甫沿江由江陵、公安一路漂泊，来到岳州（今属湖南）。登上神往已久的岳阳楼，凭轩远眺，面对烟波浩渺、壮阔无垠的洞庭湖，诗人发出由衷的礼赞；继而想到自己晚年飘泊无定，国家多灾多难，又不免感慨万千，于是挥笔写下这首蕴含着浩然胸怀和博大痛苦的名篇。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grpSp>
        <p:nvGrpSpPr>
          <p:cNvPr id="5" name="组合 9"/>
          <p:cNvGrpSpPr/>
          <p:nvPr/>
        </p:nvGrpSpPr>
        <p:grpSpPr>
          <a:xfrm>
            <a:off x="504075" y="367147"/>
            <a:ext cx="726846" cy="726846"/>
            <a:chOff x="1965186" y="1419622"/>
            <a:chExt cx="302558" cy="314067"/>
          </a:xfrm>
        </p:grpSpPr>
        <p:sp>
          <p:nvSpPr>
            <p:cNvPr id="6" name="矩形 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04075" y="367147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97560" y="1301750"/>
            <a:ext cx="1078357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杜甫生活于唐朝由盛转衰的历史时期，他出身在一个世代“奉儒守官”的家庭，家学渊博。早期作品主要表现理想抱负和所期望的人生道路。另一方面则表现他“致君尧舜上，再使风俗淳”的政治理想，期间许多作品反映当时的民生疾苦和政治动乱、揭露统治者的丑恶行径，从此踏上了忧国忧民的生活和创作道路。随着唐玄宗后期政治越来越腐败，他的生活也一天天地陷入贫困失望的境地。</a:t>
            </a:r>
            <a:endParaRPr lang="zh-CN" altLang="en-US" sz="3600"/>
          </a:p>
        </p:txBody>
      </p:sp>
    </p:spTree>
  </p:cSld>
  <p:clrMapOvr>
    <a:masterClrMapping/>
  </p:clrMapOvr>
  <p:transition spd="slow">
    <p:wheel spokes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7480" y="1162050"/>
            <a:ext cx="974788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sym typeface="+mn-ea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、读懂小序、注释来懂诗歌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  <a:p>
            <a:r>
              <a:rPr lang="zh-CN" altLang="en-US" sz="3200">
                <a:sym typeface="+mn-ea"/>
              </a:rPr>
              <a:t>      小序，主要是介绍作者写这首词的经过和目的，也就是当时的背景。</a:t>
            </a:r>
            <a:endParaRPr lang="zh-CN" altLang="en-US" sz="3200">
              <a:sym typeface="+mn-ea"/>
            </a:endParaRPr>
          </a:p>
          <a:p>
            <a:r>
              <a:rPr lang="zh-CN" altLang="en-US" sz="3200"/>
              <a:t>       注释的类型一般情况下，有五种类型：即注标题，注背景，注作者，注字词，注诗句。</a:t>
            </a:r>
            <a:endParaRPr lang="zh-CN" altLang="en-US" sz="3200"/>
          </a:p>
          <a:p>
            <a:r>
              <a:rPr lang="zh-CN" altLang="en-US" sz="3200"/>
              <a:t>      要想更好地了解诗歌内容，首先我们要高度重视注释，要坚信小字里有大文章。其次要认真阅读注释，要尽快明确注释的作用，以便有所取舍。第三要力争从注释中有所发现，特别是对有些不理解的地方，认真揣摩，对理解诗歌内容大有帮助。</a:t>
            </a:r>
            <a:endParaRPr lang="zh-CN" altLang="en-US" sz="3200"/>
          </a:p>
        </p:txBody>
      </p:sp>
      <p:grpSp>
        <p:nvGrpSpPr>
          <p:cNvPr id="3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4" name="矩形 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heel spokes="1"/>
  </p:transition>
</p:sld>
</file>

<file path=ppt/tags/tag1.xml><?xml version="1.0" encoding="utf-8"?>
<p:tagLst xmlns:p="http://schemas.openxmlformats.org/presentationml/2006/main">
  <p:tag name="ISPRING_PRESENTATION_TITLE" val="企业员工团队时间管理技能培训课件PPT模板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TM04033921[[fn=花纹]]</Template>
  <TotalTime>0</TotalTime>
  <Words>5232</Words>
  <Application>WPS 演示</Application>
  <PresentationFormat>自定义</PresentationFormat>
  <Paragraphs>229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Rockwell</vt:lpstr>
      <vt:lpstr>Arial Unicode MS</vt:lpstr>
      <vt:lpstr>Bookman Old Style</vt:lpstr>
      <vt:lpstr>等线 Light</vt:lpstr>
      <vt:lpstr>等线</vt:lpstr>
      <vt:lpstr>Calibri</vt:lpstr>
      <vt:lpstr>仿宋_GB2312</vt:lpstr>
      <vt:lpstr>仿宋</vt:lpstr>
      <vt:lpstr>Times New Roman</vt:lpstr>
      <vt:lpstr>Damask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13184</dc:creator>
  <cp:lastModifiedBy>.</cp:lastModifiedBy>
  <cp:revision>67</cp:revision>
  <dcterms:created xsi:type="dcterms:W3CDTF">2017-12-18T08:33:00Z</dcterms:created>
  <dcterms:modified xsi:type="dcterms:W3CDTF">2020-04-19T13:26:18Z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