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32"/>
  </p:notesMasterIdLst>
  <p:sldIdLst>
    <p:sldId id="275" r:id="rId3"/>
    <p:sldId id="342" r:id="rId4"/>
    <p:sldId id="267" r:id="rId5"/>
    <p:sldId id="379" r:id="rId6"/>
    <p:sldId id="365" r:id="rId7"/>
    <p:sldId id="343" r:id="rId8"/>
    <p:sldId id="380" r:id="rId9"/>
    <p:sldId id="347" r:id="rId10"/>
    <p:sldId id="299" r:id="rId11"/>
    <p:sldId id="301" r:id="rId12"/>
    <p:sldId id="307" r:id="rId13"/>
    <p:sldId id="303" r:id="rId14"/>
    <p:sldId id="367" r:id="rId15"/>
    <p:sldId id="346" r:id="rId16"/>
    <p:sldId id="281" r:id="rId17"/>
    <p:sldId id="309" r:id="rId18"/>
    <p:sldId id="284" r:id="rId19"/>
    <p:sldId id="370" r:id="rId20"/>
    <p:sldId id="286" r:id="rId21"/>
    <p:sldId id="369" r:id="rId22"/>
    <p:sldId id="291" r:id="rId23"/>
    <p:sldId id="325" r:id="rId24"/>
    <p:sldId id="371" r:id="rId25"/>
    <p:sldId id="372" r:id="rId26"/>
    <p:sldId id="373" r:id="rId27"/>
    <p:sldId id="374" r:id="rId28"/>
    <p:sldId id="377" r:id="rId29"/>
    <p:sldId id="378" r:id="rId30"/>
    <p:sldId id="341" r:id="rId3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D60093"/>
    <a:srgbClr val="3366FF"/>
    <a:srgbClr val="0066FF"/>
    <a:srgbClr val="FFFF99"/>
    <a:srgbClr val="FFFFFF"/>
    <a:srgbClr val="66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1506" y="-90"/>
      </p:cViewPr>
      <p:guideLst>
        <p:guide orient="horz" pos="2207"/>
        <p:guide pos="29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34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1034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‹#›</a:t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  <a:pPr algn="r"/>
              <a:t>‹#›</a:t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algn="r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  <a:pPr algn="r"/>
              <a:t>‹#›</a:t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+mj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+mj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  <p:sp>
        <p:nvSpPr>
          <p:cNvPr id="46087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088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+mj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+mj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Garamond" panose="02020404030301010803" pitchFamily="18" charset="0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/>
              <a:pPr lvl="0" eaLnBrk="1" hangingPunct="1"/>
              <a:t>‹#›</a:t>
            </a:fld>
            <a:endParaRPr lang="en-US" altLang="zh-CN" dirty="0"/>
          </a:p>
        </p:txBody>
      </p:sp>
      <p:sp>
        <p:nvSpPr>
          <p:cNvPr id="46087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088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Text Box 3"/>
          <p:cNvSpPr txBox="1"/>
          <p:nvPr/>
        </p:nvSpPr>
        <p:spPr>
          <a:xfrm>
            <a:off x="551180" y="944880"/>
            <a:ext cx="7509510" cy="922020"/>
          </a:xfrm>
          <a:prstGeom prst="rect">
            <a:avLst/>
          </a:prstGeom>
          <a:solidFill>
            <a:schemeClr val="bg1"/>
          </a:solidFill>
          <a:ln w="12700" cap="sq" cmpd="sng">
            <a:solidFill>
              <a:srgbClr val="FF0000"/>
            </a:solidFill>
            <a:prstDash val="solid"/>
            <a:miter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从</a:t>
            </a:r>
            <a:r>
              <a:rPr lang="zh-CN" altLang="en-US" sz="5400" b="1" dirty="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百草园</a:t>
            </a:r>
            <a:r>
              <a:rPr lang="zh-CN" altLang="en-US" sz="54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到</a:t>
            </a:r>
            <a:r>
              <a:rPr lang="zh-CN" altLang="en-US" sz="5400" b="1" dirty="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三味书屋</a:t>
            </a:r>
          </a:p>
        </p:txBody>
      </p:sp>
      <p:pic>
        <p:nvPicPr>
          <p:cNvPr id="2" name="图片 1" descr="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1180" y="2000250"/>
            <a:ext cx="8017510" cy="41732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948680" y="6172835"/>
            <a:ext cx="2273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国泰汪老师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6"/>
          <p:cNvSpPr txBox="1"/>
          <p:nvPr/>
        </p:nvSpPr>
        <p:spPr>
          <a:xfrm>
            <a:off x="2051050" y="5092700"/>
            <a:ext cx="21605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鸣蝉</a:t>
            </a:r>
          </a:p>
        </p:txBody>
      </p:sp>
      <p:pic>
        <p:nvPicPr>
          <p:cNvPr id="10243" name="Picture 8" descr="u=2557932819,372281202&amp;fm=23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388" y="188913"/>
            <a:ext cx="4105275" cy="3300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11" descr="u=3609591077,955870019&amp;fm=23&amp;gp=0"/>
          <p:cNvPicPr>
            <a:picLocks noChangeAspect="1"/>
          </p:cNvPicPr>
          <p:nvPr/>
        </p:nvPicPr>
        <p:blipFill>
          <a:blip r:embed="rId3" cstate="print"/>
          <a:srcRect r="5170" b="5536"/>
          <a:stretch>
            <a:fillRect/>
          </a:stretch>
        </p:blipFill>
        <p:spPr>
          <a:xfrm>
            <a:off x="4643438" y="260350"/>
            <a:ext cx="4176712" cy="3240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14" descr="u=2346166431,2095386915&amp;fm=23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2413" y="3716338"/>
            <a:ext cx="4032250" cy="2862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Picture 16" descr="u=179793945,1583535906&amp;fm=52&amp;gp=0"/>
          <p:cNvPicPr>
            <a:picLocks noChangeAspect="1"/>
          </p:cNvPicPr>
          <p:nvPr/>
        </p:nvPicPr>
        <p:blipFill>
          <a:blip r:embed="rId5" cstate="print"/>
          <a:srcRect r="10405"/>
          <a:stretch>
            <a:fillRect/>
          </a:stretch>
        </p:blipFill>
        <p:spPr>
          <a:xfrm>
            <a:off x="4573588" y="3716338"/>
            <a:ext cx="4319587" cy="29067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9" descr="u=3460111029,4548302&amp;fm=23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92295" y="3573780"/>
            <a:ext cx="3745230" cy="2708910"/>
          </a:xfrm>
          <a:prstGeom prst="rect">
            <a:avLst/>
          </a:prstGeom>
          <a:noFill/>
          <a:ln w="9525" cap="flat" cmpd="sng">
            <a:solidFill>
              <a:srgbClr val="6600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1267" name="Picture 11" descr="u=3426598734,930649018&amp;fm=52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92295" y="629285"/>
            <a:ext cx="4032250" cy="2665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12" descr="蜈蚣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288" y="3573463"/>
            <a:ext cx="3816350" cy="270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14" descr="u=3012979706,2027741030&amp;fm=23&amp;gp=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6240" y="629285"/>
            <a:ext cx="3996055" cy="25311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6"/>
          <p:cNvSpPr txBox="1"/>
          <p:nvPr/>
        </p:nvSpPr>
        <p:spPr>
          <a:xfrm>
            <a:off x="2051050" y="5092700"/>
            <a:ext cx="20891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何首乌</a:t>
            </a:r>
          </a:p>
        </p:txBody>
      </p:sp>
      <p:pic>
        <p:nvPicPr>
          <p:cNvPr id="12293" name="Picture 10" descr="木莲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90390" y="29210"/>
            <a:ext cx="4104640" cy="34823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7fe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6990" y="29210"/>
            <a:ext cx="4365625" cy="3481705"/>
          </a:xfrm>
          <a:prstGeom prst="rect">
            <a:avLst/>
          </a:prstGeom>
        </p:spPr>
      </p:pic>
      <p:pic>
        <p:nvPicPr>
          <p:cNvPr id="3" name="图片 2" descr="7c1ed21b0ef41bd50a44f18253da81cb39db3db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46990" y="3642995"/>
            <a:ext cx="4292600" cy="3122295"/>
          </a:xfrm>
          <a:prstGeom prst="rect">
            <a:avLst/>
          </a:prstGeom>
        </p:spPr>
      </p:pic>
      <p:pic>
        <p:nvPicPr>
          <p:cNvPr id="9218" name="Picture 5" descr="皂荚树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90390" y="3642678"/>
            <a:ext cx="4067175" cy="3062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468313" y="333375"/>
            <a:ext cx="2592387" cy="692150"/>
          </a:xfrm>
          <a:solidFill>
            <a:srgbClr val="FFFF99">
              <a:alpha val="100000"/>
            </a:srgbClr>
          </a:solidFill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800" b="1" dirty="0">
                <a:solidFill>
                  <a:srgbClr val="0000FF"/>
                </a:solidFill>
              </a:rPr>
              <a:t>研读赏析</a:t>
            </a:r>
          </a:p>
        </p:txBody>
      </p:sp>
      <p:sp>
        <p:nvSpPr>
          <p:cNvPr id="17411" name="Rectangle 3"/>
          <p:cNvSpPr>
            <a:spLocks noGrp="1"/>
          </p:cNvSpPr>
          <p:nvPr>
            <p:ph idx="1"/>
          </p:nvPr>
        </p:nvSpPr>
        <p:spPr>
          <a:xfrm>
            <a:off x="72390" y="920115"/>
            <a:ext cx="8682990" cy="1940560"/>
          </a:xfr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3200" dirty="0"/>
              <a:t>    </a:t>
            </a:r>
            <a:r>
              <a:rPr lang="zh-CN" altLang="en-US" sz="3200" b="1" dirty="0">
                <a:ea typeface="隶书" panose="02010509060101010101" pitchFamily="49" charset="-122"/>
              </a:rPr>
              <a:t>请从第二段中找出你认为最精彩的句子进行赏析，可从</a:t>
            </a:r>
            <a:r>
              <a:rPr lang="zh-CN" altLang="en-US" sz="3200" b="1" dirty="0">
                <a:solidFill>
                  <a:srgbClr val="FF0000"/>
                </a:solidFill>
                <a:ea typeface="隶书" panose="02010509060101010101" pitchFamily="49" charset="-122"/>
              </a:rPr>
              <a:t>用词</a:t>
            </a:r>
            <a:r>
              <a:rPr lang="zh-CN" altLang="en-US" sz="3200" b="1" dirty="0">
                <a:ea typeface="隶书" panose="020105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ea typeface="隶书" panose="02010509060101010101" pitchFamily="49" charset="-122"/>
              </a:rPr>
              <a:t>修辞</a:t>
            </a:r>
            <a:r>
              <a:rPr lang="zh-CN" altLang="en-US" sz="3200" b="1" dirty="0">
                <a:ea typeface="隶书" panose="02010509060101010101" pitchFamily="49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ea typeface="隶书" panose="02010509060101010101" pitchFamily="49" charset="-122"/>
              </a:rPr>
              <a:t>感官角度、句式</a:t>
            </a:r>
            <a:r>
              <a:rPr lang="zh-CN" altLang="en-US" sz="3200" b="1" dirty="0">
                <a:ea typeface="隶书" panose="02010509060101010101" pitchFamily="49" charset="-122"/>
              </a:rPr>
              <a:t>等方面品味</a:t>
            </a:r>
            <a:r>
              <a:rPr lang="zh-CN" altLang="en-US" sz="3200" dirty="0">
                <a:ea typeface="隶书" panose="02010509060101010101" pitchFamily="49" charset="-122"/>
              </a:rPr>
              <a:t>。</a:t>
            </a:r>
          </a:p>
        </p:txBody>
      </p:sp>
      <p:sp>
        <p:nvSpPr>
          <p:cNvPr id="87044" name="Text Box 4"/>
          <p:cNvSpPr txBox="1"/>
          <p:nvPr/>
        </p:nvSpPr>
        <p:spPr>
          <a:xfrm>
            <a:off x="395288" y="2349500"/>
            <a:ext cx="8353425" cy="2074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3366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例：我认为最精彩的句子是</a:t>
            </a:r>
            <a:r>
              <a:rPr lang="en-US" altLang="zh-CN" sz="4000" dirty="0">
                <a:solidFill>
                  <a:srgbClr val="3366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____________________________</a:t>
            </a:r>
            <a:r>
              <a:rPr lang="en-US" altLang="zh-CN" dirty="0">
                <a:solidFill>
                  <a:srgbClr val="3366FF"/>
                </a:solidFill>
                <a:latin typeface="Arial" panose="020B0604020202020204" pitchFamily="34" charset="0"/>
              </a:rPr>
              <a:t>                                                                    </a:t>
            </a:r>
          </a:p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3366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原因是</a:t>
            </a:r>
            <a:r>
              <a:rPr lang="zh-CN" altLang="en-US" sz="3600" dirty="0">
                <a:solidFill>
                  <a:schemeClr val="bg2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：</a:t>
            </a:r>
          </a:p>
        </p:txBody>
      </p:sp>
      <p:sp>
        <p:nvSpPr>
          <p:cNvPr id="87045" name="Text Box 5"/>
          <p:cNvSpPr txBox="1"/>
          <p:nvPr/>
        </p:nvSpPr>
        <p:spPr>
          <a:xfrm>
            <a:off x="1187450" y="2924175"/>
            <a:ext cx="741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油蛉在这里低唱，蟋蟀们在这里弹琴”。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7046" name="Text Box 6"/>
          <p:cNvSpPr txBox="1"/>
          <p:nvPr/>
        </p:nvSpPr>
        <p:spPr>
          <a:xfrm>
            <a:off x="539750" y="4437063"/>
            <a:ext cx="7958138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隶书" panose="02010509060101010101" pitchFamily="49" charset="-122"/>
              </a:rPr>
              <a:t>这句话从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听觉</a:t>
            </a:r>
            <a:r>
              <a:rPr lang="zh-CN" altLang="en-US" sz="3200" b="1" dirty="0">
                <a:latin typeface="Arial" panose="020B0604020202020204" pitchFamily="34" charset="0"/>
                <a:ea typeface="隶书" panose="02010509060101010101" pitchFamily="49" charset="-122"/>
              </a:rPr>
              <a:t>角度出发，运用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拟人</a:t>
            </a:r>
            <a:r>
              <a:rPr lang="zh-CN" altLang="en-US" sz="3200" b="1" dirty="0">
                <a:latin typeface="Arial" panose="020B0604020202020204" pitchFamily="34" charset="0"/>
                <a:ea typeface="隶书" panose="02010509060101010101" pitchFamily="49" charset="-122"/>
              </a:rPr>
              <a:t>，赋予油蛉、蟋蟀人的灵性。生动形象地写出了它们的鸣声悦耳悠扬，富有童真童趣。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/>
      <p:bldP spid="87045" grpId="0"/>
      <p:bldP spid="870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8280" y="166370"/>
            <a:ext cx="8478520" cy="5964555"/>
          </a:xfrm>
        </p:spPr>
        <p:txBody>
          <a:bodyPr/>
          <a:lstStyle/>
          <a:p>
            <a:r>
              <a:rPr lang="en-US" altLang="zh-CN" sz="2800"/>
              <a:t>     </a:t>
            </a:r>
            <a:r>
              <a:rPr lang="en-US" altLang="zh-CN" sz="2800" b="1"/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①</a:t>
            </a:r>
            <a:r>
              <a:rPr lang="zh-CN" altLang="en-US" sz="2800" b="1">
                <a:sym typeface="+mn-ea"/>
              </a:rPr>
              <a:t>不必说</a:t>
            </a:r>
            <a:r>
              <a:rPr lang="zh-CN" altLang="en-US" sz="2800" b="1">
                <a:solidFill>
                  <a:srgbClr val="00B050"/>
                </a:solidFill>
                <a:sym typeface="+mn-ea"/>
              </a:rPr>
              <a:t>碧绿</a:t>
            </a:r>
            <a:r>
              <a:rPr lang="zh-CN" altLang="en-US" sz="2800" b="1">
                <a:sym typeface="+mn-ea"/>
              </a:rPr>
              <a:t>的菜畦，光滑的石井栏，高大的皂荚树，</a:t>
            </a:r>
            <a:r>
              <a:rPr lang="zh-CN" altLang="en-US" sz="2800" b="1">
                <a:solidFill>
                  <a:srgbClr val="D60093"/>
                </a:solidFill>
                <a:sym typeface="+mn-ea"/>
              </a:rPr>
              <a:t>紫红</a:t>
            </a:r>
            <a:r>
              <a:rPr lang="zh-CN" altLang="en-US" sz="2800" b="1">
                <a:sym typeface="+mn-ea"/>
              </a:rPr>
              <a:t>的桑椹；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800" b="1">
                <a:sym typeface="+mn-ea"/>
              </a:rPr>
              <a:t>也不必说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鸣蝉</a:t>
            </a:r>
            <a:r>
              <a:rPr lang="zh-CN" altLang="en-US" sz="2800" b="1">
                <a:sym typeface="+mn-ea"/>
              </a:rPr>
              <a:t>在树叶里长吟，肥胖的</a:t>
            </a:r>
            <a:r>
              <a:rPr lang="zh-CN" altLang="en-US" sz="2800" b="1">
                <a:solidFill>
                  <a:srgbClr val="FFFF00"/>
                </a:solidFill>
                <a:sym typeface="+mn-ea"/>
              </a:rPr>
              <a:t>黄蜂</a:t>
            </a:r>
            <a:r>
              <a:rPr lang="zh-CN" altLang="en-US" sz="2800" b="1">
                <a:sym typeface="+mn-ea"/>
              </a:rPr>
              <a:t>伏在菜花上，轻捷的叫天子（云雀）忽然从草间直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窜</a:t>
            </a:r>
            <a:r>
              <a:rPr lang="zh-CN" altLang="en-US" sz="2800" b="1">
                <a:sym typeface="+mn-ea"/>
              </a:rPr>
              <a:t>向云霄里去了。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</a:t>
            </a:r>
            <a:r>
              <a:rPr lang="zh-CN" altLang="en-US" sz="2800" b="1">
                <a:sym typeface="+mn-ea"/>
              </a:rPr>
              <a:t>单是周围的短短的泥墙根一带，就有无限趣味。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④</a:t>
            </a:r>
            <a:r>
              <a:rPr lang="zh-CN" altLang="en-US" sz="2800" b="1">
                <a:sym typeface="+mn-ea"/>
              </a:rPr>
              <a:t>油蛉在这里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低唱</a:t>
            </a:r>
            <a:r>
              <a:rPr lang="zh-CN" altLang="en-US" sz="2800" b="1">
                <a:sym typeface="+mn-ea"/>
              </a:rPr>
              <a:t>，蟋蟀们在这里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弹琴</a:t>
            </a:r>
            <a:r>
              <a:rPr lang="zh-CN" altLang="en-US" sz="2800" b="1">
                <a:sym typeface="+mn-ea"/>
              </a:rPr>
              <a:t>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⑤</a:t>
            </a:r>
            <a:r>
              <a:rPr lang="zh-CN" altLang="en-US" sz="2800" b="1">
                <a:sym typeface="+mn-ea"/>
              </a:rPr>
              <a:t>翻开断砖来，有时会遇见蜈蚣；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⑥</a:t>
            </a:r>
            <a:r>
              <a:rPr lang="zh-CN" altLang="en-US" sz="2800" b="1">
                <a:sym typeface="+mn-ea"/>
              </a:rPr>
              <a:t>还有斑蝥，倘若用手指按住它的脊梁，便会拍的一声，从后窍喷出一阵烟雾。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⑦</a:t>
            </a:r>
            <a:r>
              <a:rPr lang="zh-CN" altLang="en-US" sz="2800" b="1">
                <a:sym typeface="+mn-ea"/>
              </a:rPr>
              <a:t>何首乌藤和木莲藤缠络着，木莲有莲房一般的果实，何首乌有拥肿的根。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⑧</a:t>
            </a:r>
            <a:r>
              <a:rPr lang="zh-CN" altLang="en-US" sz="2800" b="1">
                <a:sym typeface="+mn-ea"/>
              </a:rPr>
              <a:t>有人说，何首乌根是有象人形的，吃了便可以成仙，我于是常常拔它起来，牵连不断地拔起来，也曾因此弄坏了泥墙，却从来没有见过有一块根象人样。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⑨</a:t>
            </a:r>
            <a:r>
              <a:rPr lang="zh-CN" altLang="en-US" sz="2800" b="1">
                <a:sym typeface="+mn-ea"/>
              </a:rPr>
              <a:t>如果不怕刺，还可以摘到覆盆子，象小珊瑚珠攒成的小球，又酸又甜，色味都比桑椹要好得远。 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/>
          <p:nvPr/>
        </p:nvSpPr>
        <p:spPr>
          <a:xfrm>
            <a:off x="1763713" y="2060575"/>
            <a:ext cx="6172200" cy="3751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不必说”撇开一些东西，是为了突出“单是”的内容。既然“单是”这一点已经趣味无穷了，那么园中的乐趣比比皆是了。这样写，突出了百草园的无穷乐趣。</a:t>
            </a:r>
          </a:p>
        </p:txBody>
      </p:sp>
      <p:sp>
        <p:nvSpPr>
          <p:cNvPr id="16387" name="AutoShape 3"/>
          <p:cNvSpPr/>
          <p:nvPr/>
        </p:nvSpPr>
        <p:spPr>
          <a:xfrm>
            <a:off x="684213" y="1412875"/>
            <a:ext cx="7696200" cy="5105400"/>
          </a:xfrm>
          <a:prstGeom prst="bevel">
            <a:avLst>
              <a:gd name="adj" fmla="val 12500"/>
            </a:avLst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6324" name="Text Box 4"/>
          <p:cNvSpPr txBox="1"/>
          <p:nvPr/>
        </p:nvSpPr>
        <p:spPr>
          <a:xfrm>
            <a:off x="611188" y="333375"/>
            <a:ext cx="7632700" cy="10763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“不必说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也不必说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单是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……”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这个句式在文章中起什么作用？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/>
          <p:nvPr/>
        </p:nvSpPr>
        <p:spPr>
          <a:xfrm>
            <a:off x="468313" y="476250"/>
            <a:ext cx="8280400" cy="108108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/>
          <a:lstStyle/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练习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：仿照“不必说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也不必说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单是</a:t>
            </a: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……”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这个句式写一段话。</a:t>
            </a:r>
          </a:p>
        </p:txBody>
      </p:sp>
      <p:sp>
        <p:nvSpPr>
          <p:cNvPr id="86023" name="Rectangle 7"/>
          <p:cNvSpPr/>
          <p:nvPr/>
        </p:nvSpPr>
        <p:spPr>
          <a:xfrm>
            <a:off x="468313" y="1695450"/>
            <a:ext cx="8208962" cy="214471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春节到了，不必说家家户户贴春联、换春装，满街满巷的喜气洋洋，也不必说大街上五彩缤纷，各种各样的年货，品种繁多、琳琅满目，单是那争奇斗艳、多姿多彩的各色烟花爆竹就让我们这些小孩欢呼雀跃了！ </a:t>
            </a:r>
          </a:p>
        </p:txBody>
      </p:sp>
      <p:sp>
        <p:nvSpPr>
          <p:cNvPr id="86024" name="Rectangle 8"/>
          <p:cNvSpPr/>
          <p:nvPr/>
        </p:nvSpPr>
        <p:spPr>
          <a:xfrm>
            <a:off x="539750" y="3924300"/>
            <a:ext cx="8135938" cy="214471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0" tIns="0" rIns="0" bIns="0" anchor="ctr">
            <a:spAutoFit/>
          </a:bodyPr>
          <a:lstStyle/>
          <a:p>
            <a:r>
              <a:rPr lang="en-US" altLang="zh-CN" sz="2800" b="1" dirty="0">
                <a:solidFill>
                  <a:srgbClr val="6600FF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2800" b="1" dirty="0">
                <a:solidFill>
                  <a:srgbClr val="6600FF"/>
                </a:solidFill>
                <a:latin typeface="宋体" panose="02010600030101010101" pitchFamily="2" charset="-122"/>
              </a:rPr>
              <a:t>不必说翠绿的青山，苍劲的松柏，浮动的白云，湛蓝的天空，也不必说夜莺在婉转的歌唱，麻雀在喳喳的嬉戏，美丽的蝴蝶在风中舞动，单是一株不起眼的小草就足以令人心旷神怡，它是那么嫩绿</a:t>
            </a:r>
            <a:r>
              <a:rPr lang="en-US" altLang="zh-CN" sz="2800" b="1" dirty="0">
                <a:solidFill>
                  <a:srgbClr val="66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6600FF"/>
                </a:solidFill>
                <a:latin typeface="宋体" panose="02010600030101010101" pitchFamily="2" charset="-122"/>
              </a:rPr>
              <a:t>那么坚强</a:t>
            </a:r>
            <a:r>
              <a:rPr lang="en-US" altLang="zh-CN" sz="2800" b="1" dirty="0">
                <a:solidFill>
                  <a:srgbClr val="66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6600FF"/>
                </a:solidFill>
                <a:latin typeface="宋体" panose="02010600030101010101" pitchFamily="2" charset="-122"/>
              </a:rPr>
              <a:t>迎着强劲的东风昂然挺立。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 animBg="1"/>
      <p:bldP spid="860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/>
          </p:cNvSpPr>
          <p:nvPr>
            <p:ph idx="1"/>
          </p:nvPr>
        </p:nvSpPr>
        <p:spPr>
          <a:xfrm>
            <a:off x="539750" y="1196975"/>
            <a:ext cx="7693025" cy="1295400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有人认为美女蛇的故事没必要写，你怎样看？结合课文说说你的看法。</a:t>
            </a:r>
          </a:p>
        </p:txBody>
      </p:sp>
      <p:sp>
        <p:nvSpPr>
          <p:cNvPr id="59395" name="Rectangle 3"/>
          <p:cNvSpPr/>
          <p:nvPr/>
        </p:nvSpPr>
        <p:spPr>
          <a:xfrm>
            <a:off x="468313" y="2636838"/>
            <a:ext cx="7848600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美女蛇的故事很吸引孩子，给百草园增添了神秘色彩，丰富了百草园作为儿童乐园的情趣。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60" name="Rectangle 2"/>
          <p:cNvSpPr/>
          <p:nvPr/>
        </p:nvSpPr>
        <p:spPr>
          <a:xfrm>
            <a:off x="539750" y="260350"/>
            <a:ext cx="4392613" cy="7191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ctr"/>
          <a:lstStyle/>
          <a:p>
            <a:r>
              <a:rPr lang="zh-CN" altLang="en-US" sz="2900" dirty="0">
                <a:solidFill>
                  <a:srgbClr val="FF0000"/>
                </a:solidFill>
                <a:latin typeface="Garamond" panose="02020404030301010803" pitchFamily="18" charset="0"/>
                <a:ea typeface="黑体" panose="02010609060101010101" pitchFamily="2" charset="-122"/>
              </a:rPr>
              <a:t>百草乐园</a:t>
            </a:r>
            <a:r>
              <a:rPr lang="en-US" altLang="zh-CN" sz="29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900" dirty="0">
                <a:solidFill>
                  <a:srgbClr val="FF0000"/>
                </a:solidFill>
                <a:latin typeface="Garamond" panose="02020404030301010803" pitchFamily="18" charset="0"/>
                <a:ea typeface="黑体" panose="02010609060101010101" pitchFamily="2" charset="-122"/>
              </a:rPr>
              <a:t>传奇故事</a:t>
            </a:r>
          </a:p>
        </p:txBody>
      </p:sp>
      <p:sp>
        <p:nvSpPr>
          <p:cNvPr id="59397" name="Rectangle 3"/>
          <p:cNvSpPr/>
          <p:nvPr/>
        </p:nvSpPr>
        <p:spPr>
          <a:xfrm>
            <a:off x="611188" y="4508500"/>
            <a:ext cx="8064500" cy="12969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试用自己的语言复述美女蛇的故事。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要求：情节完整，形象生动。</a:t>
            </a:r>
            <a:endParaRPr lang="zh-CN" altLang="en-US" sz="3200" b="1" dirty="0"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939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9394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/>
      <p:bldP spid="5939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0355" y="335915"/>
            <a:ext cx="872744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/>
              <a:t>     </a:t>
            </a:r>
            <a:r>
              <a:rPr lang="zh-CN" altLang="en-US" sz="3200"/>
              <a:t>冬天的百草园比较的无味；雪一下，可就两样了。拍雪人（将自己的全形印在雪上）和塑雪罗汉需要人们鉴赏，这是荒园，人迹罕至，所以不相宜，只好来捕鸟。薄薄的雪，是不行的；总须积雪盖了地面一两天，鸟雀们久已无处觅食的时候才好。扫开一块雪，露出地面，用一支短棒支起一面大的竹筛来，下面撒些秕谷，棒上系一条长绳，人远远地牵着，看鸟雀下来啄食，走到竹筛底下的时候，将绳子一拉，便罩住了。但所得的是麻雀居多，也有白颊的“张飞鸟”，性子很躁，养不过夜的。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>
            <a:hlinkClick r:id="rId2" action="ppaction://hlinksldjump"/>
          </p:cNvPr>
          <p:cNvSpPr txBox="1"/>
          <p:nvPr/>
        </p:nvSpPr>
        <p:spPr>
          <a:xfrm>
            <a:off x="539750" y="1125538"/>
            <a:ext cx="7704138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、作者先写百草园冬天的“无味”，然后写下雪带来的乐趣，这是什么写法？起什么作用？</a:t>
            </a:r>
          </a:p>
        </p:txBody>
      </p:sp>
      <p:sp>
        <p:nvSpPr>
          <p:cNvPr id="20483" name="Text Box 4">
            <a:hlinkClick r:id="" action="ppaction://noaction"/>
          </p:cNvPr>
          <p:cNvSpPr txBox="1"/>
          <p:nvPr/>
        </p:nvSpPr>
        <p:spPr>
          <a:xfrm>
            <a:off x="611188" y="3429000"/>
            <a:ext cx="77755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、找出表示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捕鸟</a:t>
            </a:r>
            <a:r>
              <a:rPr lang="zh-CN" altLang="en-US" sz="2800" b="1" dirty="0">
                <a:latin typeface="Times New Roman" panose="02020603050405020304" pitchFamily="18" charset="0"/>
              </a:rPr>
              <a:t>动作的词，说说这些词的作用。</a:t>
            </a:r>
          </a:p>
        </p:txBody>
      </p:sp>
      <p:grpSp>
        <p:nvGrpSpPr>
          <p:cNvPr id="2" name="Group 7"/>
          <p:cNvGrpSpPr/>
          <p:nvPr/>
        </p:nvGrpSpPr>
        <p:grpSpPr>
          <a:xfrm>
            <a:off x="468313" y="2781300"/>
            <a:ext cx="7467600" cy="533400"/>
            <a:chOff x="288" y="1632"/>
            <a:chExt cx="4704" cy="336"/>
          </a:xfrm>
        </p:grpSpPr>
        <p:sp>
          <p:nvSpPr>
            <p:cNvPr id="20501" name="Text Box 8">
              <a:hlinkClick r:id="rId2" action="ppaction://hlinksldjump"/>
            </p:cNvPr>
            <p:cNvSpPr txBox="1"/>
            <p:nvPr/>
          </p:nvSpPr>
          <p:spPr>
            <a:xfrm>
              <a:off x="672" y="1632"/>
              <a:ext cx="432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以没有雪的无味来衬托下雪带来的乐趣。</a:t>
              </a:r>
            </a:p>
          </p:txBody>
        </p:sp>
        <p:pic>
          <p:nvPicPr>
            <p:cNvPr id="20502" name="Picture 9" descr="button43"/>
            <p:cNvPicPr preferRelativeResize="0"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8" y="1680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1450" name="Text Box 10">
            <a:hlinkClick r:id="" action="ppaction://noaction"/>
          </p:cNvPr>
          <p:cNvSpPr txBox="1"/>
          <p:nvPr/>
        </p:nvSpPr>
        <p:spPr>
          <a:xfrm>
            <a:off x="1042988" y="4292600"/>
            <a:ext cx="6286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扫</a:t>
            </a:r>
          </a:p>
        </p:txBody>
      </p:sp>
      <p:sp>
        <p:nvSpPr>
          <p:cNvPr id="61451" name="Text Box 11">
            <a:hlinkClick r:id="" action="ppaction://noaction"/>
          </p:cNvPr>
          <p:cNvSpPr txBox="1"/>
          <p:nvPr/>
        </p:nvSpPr>
        <p:spPr>
          <a:xfrm>
            <a:off x="1908175" y="4292600"/>
            <a:ext cx="5429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露</a:t>
            </a:r>
          </a:p>
        </p:txBody>
      </p:sp>
      <p:sp>
        <p:nvSpPr>
          <p:cNvPr id="61452" name="Text Box 12">
            <a:hlinkClick r:id="" action="ppaction://noaction"/>
          </p:cNvPr>
          <p:cNvSpPr txBox="1"/>
          <p:nvPr/>
        </p:nvSpPr>
        <p:spPr>
          <a:xfrm>
            <a:off x="2700338" y="4292600"/>
            <a:ext cx="5334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支</a:t>
            </a:r>
          </a:p>
        </p:txBody>
      </p:sp>
      <p:sp>
        <p:nvSpPr>
          <p:cNvPr id="61453" name="Text Box 13">
            <a:hlinkClick r:id="" action="ppaction://noaction"/>
          </p:cNvPr>
          <p:cNvSpPr txBox="1"/>
          <p:nvPr/>
        </p:nvSpPr>
        <p:spPr>
          <a:xfrm>
            <a:off x="3492500" y="4292600"/>
            <a:ext cx="5238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撒</a:t>
            </a:r>
          </a:p>
        </p:txBody>
      </p:sp>
      <p:sp>
        <p:nvSpPr>
          <p:cNvPr id="61454" name="Text Box 14">
            <a:hlinkClick r:id="" action="ppaction://noaction"/>
          </p:cNvPr>
          <p:cNvSpPr txBox="1"/>
          <p:nvPr/>
        </p:nvSpPr>
        <p:spPr>
          <a:xfrm>
            <a:off x="4211638" y="4292600"/>
            <a:ext cx="5905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系</a:t>
            </a:r>
          </a:p>
        </p:txBody>
      </p:sp>
      <p:sp>
        <p:nvSpPr>
          <p:cNvPr id="61455" name="Text Box 15">
            <a:hlinkClick r:id="" action="ppaction://noaction"/>
          </p:cNvPr>
          <p:cNvSpPr txBox="1"/>
          <p:nvPr/>
        </p:nvSpPr>
        <p:spPr>
          <a:xfrm>
            <a:off x="5076825" y="4292600"/>
            <a:ext cx="5048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牵</a:t>
            </a:r>
          </a:p>
        </p:txBody>
      </p:sp>
      <p:sp>
        <p:nvSpPr>
          <p:cNvPr id="61456" name="Text Box 16">
            <a:hlinkClick r:id="" action="ppaction://noaction"/>
          </p:cNvPr>
          <p:cNvSpPr txBox="1"/>
          <p:nvPr/>
        </p:nvSpPr>
        <p:spPr>
          <a:xfrm>
            <a:off x="6659563" y="4292600"/>
            <a:ext cx="5619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拉</a:t>
            </a:r>
          </a:p>
        </p:txBody>
      </p:sp>
      <p:sp>
        <p:nvSpPr>
          <p:cNvPr id="61457" name="Text Box 17">
            <a:hlinkClick r:id="" action="ppaction://noaction"/>
          </p:cNvPr>
          <p:cNvSpPr txBox="1"/>
          <p:nvPr/>
        </p:nvSpPr>
        <p:spPr>
          <a:xfrm>
            <a:off x="5867400" y="4292600"/>
            <a:ext cx="495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看</a:t>
            </a:r>
          </a:p>
        </p:txBody>
      </p:sp>
      <p:sp>
        <p:nvSpPr>
          <p:cNvPr id="61458" name="Text Box 18">
            <a:hlinkClick r:id="" action="ppaction://noaction"/>
          </p:cNvPr>
          <p:cNvSpPr txBox="1"/>
          <p:nvPr/>
        </p:nvSpPr>
        <p:spPr>
          <a:xfrm>
            <a:off x="7451725" y="4292600"/>
            <a:ext cx="5524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罩</a:t>
            </a:r>
          </a:p>
        </p:txBody>
      </p:sp>
      <p:sp>
        <p:nvSpPr>
          <p:cNvPr id="61459" name="Text Box 19">
            <a:hlinkClick r:id="" action="ppaction://noaction"/>
          </p:cNvPr>
          <p:cNvSpPr txBox="1"/>
          <p:nvPr/>
        </p:nvSpPr>
        <p:spPr>
          <a:xfrm>
            <a:off x="971550" y="5229225"/>
            <a:ext cx="71628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这些动词准确而生动地表现了雪地捕鸟的过程，写出了雪后捕鸟的乐趣。</a:t>
            </a:r>
          </a:p>
        </p:txBody>
      </p:sp>
      <p:pic>
        <p:nvPicPr>
          <p:cNvPr id="61461" name="Picture 21" descr="button43"/>
          <p:cNvPicPr preferRelativeResize="0"/>
          <p:nvPr/>
        </p:nvPicPr>
        <p:blipFill>
          <a:blip r:embed="rId3" cstate="print"/>
          <a:stretch>
            <a:fillRect/>
          </a:stretch>
        </p:blipFill>
        <p:spPr>
          <a:xfrm>
            <a:off x="468313" y="4365625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22"/>
          <p:cNvGrpSpPr/>
          <p:nvPr/>
        </p:nvGrpSpPr>
        <p:grpSpPr>
          <a:xfrm>
            <a:off x="468313" y="2205038"/>
            <a:ext cx="7467600" cy="533400"/>
            <a:chOff x="288" y="1296"/>
            <a:chExt cx="4704" cy="336"/>
          </a:xfrm>
        </p:grpSpPr>
        <p:sp>
          <p:nvSpPr>
            <p:cNvPr id="20499" name="Text Box 23">
              <a:hlinkClick r:id="rId2" action="ppaction://hlinksldjump"/>
            </p:cNvPr>
            <p:cNvSpPr txBox="1"/>
            <p:nvPr/>
          </p:nvSpPr>
          <p:spPr>
            <a:xfrm>
              <a:off x="672" y="1296"/>
              <a:ext cx="4320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先抑后扬，欲扬先抑。</a:t>
              </a:r>
            </a:p>
          </p:txBody>
        </p:sp>
        <p:pic>
          <p:nvPicPr>
            <p:cNvPr id="20500" name="Picture 24" descr="button43"/>
            <p:cNvPicPr preferRelativeResize="0"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8" y="1344"/>
              <a:ext cx="288" cy="28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61465" name="Picture 25" descr="button43"/>
          <p:cNvPicPr preferRelativeResize="0"/>
          <p:nvPr/>
        </p:nvPicPr>
        <p:blipFill>
          <a:blip r:embed="rId3" cstate="print"/>
          <a:stretch>
            <a:fillRect/>
          </a:stretch>
        </p:blipFill>
        <p:spPr>
          <a:xfrm>
            <a:off x="395288" y="5229225"/>
            <a:ext cx="45720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98" name="Rectangle 2"/>
          <p:cNvSpPr/>
          <p:nvPr/>
        </p:nvSpPr>
        <p:spPr>
          <a:xfrm>
            <a:off x="539750" y="260350"/>
            <a:ext cx="4392613" cy="71913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ctr"/>
          <a:lstStyle/>
          <a:p>
            <a:r>
              <a:rPr lang="zh-CN" altLang="en-US" sz="2900" dirty="0">
                <a:solidFill>
                  <a:srgbClr val="FF0000"/>
                </a:solidFill>
                <a:latin typeface="Garamond" panose="02020404030301010803" pitchFamily="18" charset="0"/>
                <a:ea typeface="黑体" panose="02010609060101010101" pitchFamily="2" charset="-122"/>
              </a:rPr>
              <a:t>百草乐园</a:t>
            </a:r>
            <a:r>
              <a:rPr lang="en-US" altLang="zh-CN" sz="29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——</a:t>
            </a:r>
            <a:r>
              <a:rPr lang="zh-CN" altLang="en-US" sz="2900" dirty="0">
                <a:solidFill>
                  <a:srgbClr val="FF0000"/>
                </a:solidFill>
                <a:latin typeface="Garamond" panose="02020404030301010803" pitchFamily="18" charset="0"/>
                <a:ea typeface="黑体" panose="02010609060101010101" pitchFamily="2" charset="-122"/>
              </a:rPr>
              <a:t>雪地捕鸟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1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0" grpId="0"/>
      <p:bldP spid="61451" grpId="0"/>
      <p:bldP spid="61452" grpId="0"/>
      <p:bldP spid="61453" grpId="0"/>
      <p:bldP spid="61454" grpId="0"/>
      <p:bldP spid="61455" grpId="0"/>
      <p:bldP spid="61456" grpId="0"/>
      <p:bldP spid="61457" grpId="0"/>
      <p:bldP spid="61458" grpId="0"/>
      <p:bldP spid="614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/>
          <p:nvPr/>
        </p:nvSpPr>
        <p:spPr>
          <a:xfrm>
            <a:off x="611188" y="1125538"/>
            <a:ext cx="8135937" cy="127254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“从百草园到三味书屋”这个题目告诉我们哪些信息</a:t>
            </a:r>
            <a:r>
              <a:rPr lang="en-US" altLang="zh-CN" sz="3200" b="1" dirty="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?</a:t>
            </a:r>
            <a:endParaRPr lang="en-US" altLang="zh-CN" sz="3200" dirty="0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grpSp>
        <p:nvGrpSpPr>
          <p:cNvPr id="2" name="Group 5"/>
          <p:cNvGrpSpPr/>
          <p:nvPr/>
        </p:nvGrpSpPr>
        <p:grpSpPr>
          <a:xfrm>
            <a:off x="1331913" y="2708275"/>
            <a:ext cx="4908550" cy="504825"/>
            <a:chOff x="2736" y="1152"/>
            <a:chExt cx="1776" cy="198"/>
          </a:xfrm>
        </p:grpSpPr>
        <p:sp>
          <p:nvSpPr>
            <p:cNvPr id="7175" name="WordArt 6"/>
            <p:cNvSpPr>
              <a:spLocks noTextEdit="1"/>
            </p:cNvSpPr>
            <p:nvPr/>
          </p:nvSpPr>
          <p:spPr>
            <a:xfrm>
              <a:off x="2736" y="1152"/>
              <a:ext cx="576" cy="19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2400" b="1">
                  <a:ln w="9525" cap="flat" cmpd="sng">
                    <a:solidFill>
                      <a:srgbClr val="FF0000"/>
                    </a:solidFill>
                    <a:prstDash val="solid"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FFF200">
                          <a:alpha val="100000"/>
                        </a:srgbClr>
                      </a:gs>
                      <a:gs pos="45000">
                        <a:srgbClr val="FF7A00">
                          <a:alpha val="100000"/>
                        </a:srgbClr>
                      </a:gs>
                      <a:gs pos="70000">
                        <a:srgbClr val="FF0300">
                          <a:alpha val="100000"/>
                        </a:srgbClr>
                      </a:gs>
                      <a:gs pos="100000">
                        <a:srgbClr val="4D0808">
                          <a:alpha val="100000"/>
                        </a:srgbClr>
                      </a:gs>
                    </a:gsLst>
                    <a:lin ang="5400000" scaled="1"/>
                    <a:tileRect/>
                  </a:gradFill>
                  <a:latin typeface="华文行楷" panose="02010800040101010101" charset="-122"/>
                  <a:ea typeface="华文行楷" panose="02010800040101010101" charset="-122"/>
                </a:rPr>
                <a:t>百草园</a:t>
              </a:r>
            </a:p>
          </p:txBody>
        </p:sp>
        <p:sp>
          <p:nvSpPr>
            <p:cNvPr id="7176" name="Line 7"/>
            <p:cNvSpPr/>
            <p:nvPr/>
          </p:nvSpPr>
          <p:spPr>
            <a:xfrm>
              <a:off x="3360" y="1248"/>
              <a:ext cx="336" cy="0"/>
            </a:xfrm>
            <a:prstGeom prst="line">
              <a:avLst/>
            </a:prstGeom>
            <a:ln w="41275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7177" name="WordArt 8"/>
            <p:cNvSpPr>
              <a:spLocks noTextEdit="1"/>
            </p:cNvSpPr>
            <p:nvPr/>
          </p:nvSpPr>
          <p:spPr>
            <a:xfrm>
              <a:off x="3744" y="1152"/>
              <a:ext cx="768" cy="19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normAutofit/>
            </a:bodyPr>
            <a:lstStyle/>
            <a:p>
              <a:pPr algn="ctr"/>
              <a:r>
                <a:rPr lang="zh-CN" altLang="en-US" sz="2400" b="1">
                  <a:ln w="9525" cap="flat" cmpd="sng">
                    <a:solidFill>
                      <a:srgbClr val="339966"/>
                    </a:solidFill>
                    <a:prstDash val="solid"/>
                    <a:headEnd type="none" w="med" len="med"/>
                    <a:tailEnd type="none" w="med" len="med"/>
                  </a:ln>
                  <a:gradFill rotWithShape="1">
                    <a:gsLst>
                      <a:gs pos="0">
                        <a:srgbClr val="00FF00"/>
                      </a:gs>
                      <a:gs pos="100000">
                        <a:srgbClr val="33CC33"/>
                      </a:gs>
                    </a:gsLst>
                    <a:lin ang="2700000" scaled="1"/>
                    <a:tileRect/>
                  </a:gradFill>
                  <a:latin typeface="华文行楷" panose="02010800040101010101" charset="-122"/>
                  <a:ea typeface="华文行楷" panose="02010800040101010101" charset="-122"/>
                </a:rPr>
                <a:t>三味书屋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0355" y="335915"/>
            <a:ext cx="872744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/>
              <a:t>     </a:t>
            </a:r>
            <a:r>
              <a:rPr lang="zh-CN" altLang="en-US" sz="3200"/>
              <a:t>冬天的百草园比较的无味；雪一下，可就两样了。拍雪人（将自己的全形印在雪上）和塑雪罗汉需要人们鉴赏，这是荒园，人迹罕至，所以不相宜，只好来捕鸟。薄薄的雪，是不行的；总须积雪盖了地面一两天，鸟雀们久已无处觅食的时候才好。</a:t>
            </a:r>
            <a:r>
              <a:rPr lang="zh-CN" altLang="en-US" sz="3200">
                <a:solidFill>
                  <a:srgbClr val="FF0000"/>
                </a:solidFill>
              </a:rPr>
              <a:t>扫</a:t>
            </a:r>
            <a:r>
              <a:rPr lang="zh-CN" altLang="en-US" sz="3200"/>
              <a:t>开一块雪，</a:t>
            </a:r>
            <a:r>
              <a:rPr lang="zh-CN" altLang="en-US" sz="3200">
                <a:solidFill>
                  <a:srgbClr val="FF0000"/>
                </a:solidFill>
              </a:rPr>
              <a:t>露</a:t>
            </a:r>
            <a:r>
              <a:rPr lang="zh-CN" altLang="en-US" sz="3200"/>
              <a:t>出地面，用一</a:t>
            </a:r>
            <a:r>
              <a:rPr lang="zh-CN" altLang="en-US" sz="3200">
                <a:solidFill>
                  <a:srgbClr val="FF0000"/>
                </a:solidFill>
              </a:rPr>
              <a:t>支</a:t>
            </a:r>
            <a:r>
              <a:rPr lang="zh-CN" altLang="en-US" sz="3200"/>
              <a:t>短棒支起一面大的竹筛来，下面</a:t>
            </a:r>
            <a:r>
              <a:rPr lang="zh-CN" altLang="en-US" sz="3200">
                <a:solidFill>
                  <a:srgbClr val="FF0000"/>
                </a:solidFill>
              </a:rPr>
              <a:t>撒</a:t>
            </a:r>
            <a:r>
              <a:rPr lang="zh-CN" altLang="en-US" sz="3200"/>
              <a:t>些秕谷，棒上</a:t>
            </a:r>
            <a:r>
              <a:rPr lang="zh-CN" altLang="en-US" sz="3200">
                <a:solidFill>
                  <a:srgbClr val="FF0000"/>
                </a:solidFill>
              </a:rPr>
              <a:t>系</a:t>
            </a:r>
            <a:r>
              <a:rPr lang="zh-CN" altLang="en-US" sz="3200"/>
              <a:t>一条长绳，人远远地</a:t>
            </a:r>
            <a:r>
              <a:rPr lang="zh-CN" altLang="en-US" sz="3200">
                <a:solidFill>
                  <a:srgbClr val="FF0000"/>
                </a:solidFill>
              </a:rPr>
              <a:t>牵</a:t>
            </a:r>
            <a:r>
              <a:rPr lang="zh-CN" altLang="en-US" sz="3200"/>
              <a:t>着，</a:t>
            </a:r>
            <a:r>
              <a:rPr lang="zh-CN" altLang="en-US" sz="3200">
                <a:solidFill>
                  <a:srgbClr val="FF0000"/>
                </a:solidFill>
              </a:rPr>
              <a:t>看</a:t>
            </a:r>
            <a:r>
              <a:rPr lang="zh-CN" altLang="en-US" sz="3200"/>
              <a:t>鸟雀下来啄食，走到竹筛底下的时候，将绳子一</a:t>
            </a:r>
            <a:r>
              <a:rPr lang="zh-CN" altLang="en-US" sz="3200">
                <a:solidFill>
                  <a:srgbClr val="FF0000"/>
                </a:solidFill>
              </a:rPr>
              <a:t>拉</a:t>
            </a:r>
            <a:r>
              <a:rPr lang="zh-CN" altLang="en-US" sz="3200"/>
              <a:t>，便</a:t>
            </a:r>
            <a:r>
              <a:rPr lang="zh-CN" altLang="en-US" sz="3200">
                <a:solidFill>
                  <a:srgbClr val="FF0000"/>
                </a:solidFill>
              </a:rPr>
              <a:t>罩</a:t>
            </a:r>
            <a:r>
              <a:rPr lang="zh-CN" altLang="en-US" sz="3200"/>
              <a:t>住了。但所得的是麻雀居多，也有白颊的“张飞鸟”，性子很躁，养不过夜的。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75" name="Picture 15" descr="wang"/>
          <p:cNvPicPr>
            <a:picLocks noChangeAspect="1"/>
          </p:cNvPicPr>
          <p:nvPr/>
        </p:nvPicPr>
        <p:blipFill>
          <a:blip r:embed="rId3" cstate="print"/>
          <a:srcRect l="4872" r="12581"/>
          <a:stretch>
            <a:fillRect/>
          </a:stretch>
        </p:blipFill>
        <p:spPr>
          <a:xfrm>
            <a:off x="323850" y="1484313"/>
            <a:ext cx="4248150" cy="4103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WordArt 3"/>
          <p:cNvSpPr>
            <a:spLocks noTextEdit="1"/>
          </p:cNvSpPr>
          <p:nvPr/>
        </p:nvSpPr>
        <p:spPr>
          <a:xfrm>
            <a:off x="468313" y="333375"/>
            <a:ext cx="3095625" cy="5746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7801"/>
              </a:avLst>
            </a:prstTxWarp>
            <a:normAutofit fontScale="47500" lnSpcReduction="20000"/>
          </a:bodyPr>
          <a:lstStyle/>
          <a:p>
            <a:pPr algn="ctr" eaLnBrk="0" hangingPunct="0"/>
            <a:r>
              <a:rPr lang="zh-CN" altLang="en-US" sz="7200" b="1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课堂训练</a:t>
            </a:r>
          </a:p>
        </p:txBody>
      </p:sp>
      <p:sp>
        <p:nvSpPr>
          <p:cNvPr id="21508" name="Text Box 4"/>
          <p:cNvSpPr txBox="1"/>
          <p:nvPr/>
        </p:nvSpPr>
        <p:spPr>
          <a:xfrm>
            <a:off x="4860032" y="1412776"/>
            <a:ext cx="4283968" cy="3970318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   ）开一块雪，（   ）出地面，用一枝短棒（   ）起一面大的竹筛来，下面（   ）些秕谷，棒上（   ）一条长绳，人远远地（   ）着，（   ）鸟雀下来啄食，走到竹筛底下的时候，将绳子一（   ），便（   ）住了。</a:t>
            </a:r>
          </a:p>
        </p:txBody>
      </p:sp>
      <p:sp>
        <p:nvSpPr>
          <p:cNvPr id="66565" name="Text Box 5"/>
          <p:cNvSpPr txBox="1"/>
          <p:nvPr/>
        </p:nvSpPr>
        <p:spPr>
          <a:xfrm>
            <a:off x="5220072" y="1412776"/>
            <a:ext cx="51874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扫</a:t>
            </a:r>
          </a:p>
        </p:txBody>
      </p:sp>
      <p:sp>
        <p:nvSpPr>
          <p:cNvPr id="66566" name="Text Box 6"/>
          <p:cNvSpPr txBox="1"/>
          <p:nvPr/>
        </p:nvSpPr>
        <p:spPr>
          <a:xfrm>
            <a:off x="8028384" y="1268760"/>
            <a:ext cx="21602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露</a:t>
            </a:r>
          </a:p>
        </p:txBody>
      </p:sp>
      <p:sp>
        <p:nvSpPr>
          <p:cNvPr id="66567" name="Text Box 7"/>
          <p:cNvSpPr txBox="1"/>
          <p:nvPr/>
        </p:nvSpPr>
        <p:spPr>
          <a:xfrm>
            <a:off x="8388424" y="1916832"/>
            <a:ext cx="288031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支</a:t>
            </a:r>
          </a:p>
        </p:txBody>
      </p:sp>
      <p:sp>
        <p:nvSpPr>
          <p:cNvPr id="66568" name="Text Box 8"/>
          <p:cNvSpPr txBox="1"/>
          <p:nvPr/>
        </p:nvSpPr>
        <p:spPr>
          <a:xfrm>
            <a:off x="5148064" y="2565400"/>
            <a:ext cx="936104" cy="57943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撒</a:t>
            </a:r>
          </a:p>
        </p:txBody>
      </p:sp>
      <p:sp>
        <p:nvSpPr>
          <p:cNvPr id="66569" name="Text Box 9"/>
          <p:cNvSpPr txBox="1"/>
          <p:nvPr/>
        </p:nvSpPr>
        <p:spPr>
          <a:xfrm>
            <a:off x="8316417" y="2708920"/>
            <a:ext cx="82758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系</a:t>
            </a:r>
          </a:p>
        </p:txBody>
      </p:sp>
      <p:sp>
        <p:nvSpPr>
          <p:cNvPr id="66570" name="Text Box 10"/>
          <p:cNvSpPr txBox="1"/>
          <p:nvPr/>
        </p:nvSpPr>
        <p:spPr>
          <a:xfrm>
            <a:off x="8388424" y="3212976"/>
            <a:ext cx="57606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牵</a:t>
            </a:r>
          </a:p>
        </p:txBody>
      </p:sp>
      <p:sp>
        <p:nvSpPr>
          <p:cNvPr id="66571" name="Text Box 11"/>
          <p:cNvSpPr txBox="1"/>
          <p:nvPr/>
        </p:nvSpPr>
        <p:spPr>
          <a:xfrm>
            <a:off x="5940152" y="3573016"/>
            <a:ext cx="517798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看</a:t>
            </a:r>
          </a:p>
        </p:txBody>
      </p:sp>
      <p:sp>
        <p:nvSpPr>
          <p:cNvPr id="66572" name="Text Box 12"/>
          <p:cNvSpPr txBox="1"/>
          <p:nvPr/>
        </p:nvSpPr>
        <p:spPr>
          <a:xfrm>
            <a:off x="6300192" y="4293096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拉</a:t>
            </a:r>
          </a:p>
        </p:txBody>
      </p:sp>
      <p:sp>
        <p:nvSpPr>
          <p:cNvPr id="66573" name="Text Box 13"/>
          <p:cNvSpPr txBox="1"/>
          <p:nvPr/>
        </p:nvSpPr>
        <p:spPr>
          <a:xfrm>
            <a:off x="8028384" y="4365105"/>
            <a:ext cx="864096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中宋" panose="02010600040101010101" pitchFamily="2" charset="-122"/>
              </a:rPr>
              <a:t>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65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6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  <p:bldP spid="66566" grpId="0"/>
      <p:bldP spid="66567" grpId="0"/>
      <p:bldP spid="66568" grpId="0"/>
      <p:bldP spid="66569" grpId="0"/>
      <p:bldP spid="66570" grpId="0"/>
      <p:bldP spid="66571" grpId="0"/>
      <p:bldP spid="66572" grpId="0"/>
      <p:bldP spid="6657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5" name="Rectangle 3"/>
          <p:cNvSpPr>
            <a:spLocks noGrp="1"/>
          </p:cNvSpPr>
          <p:nvPr>
            <p:ph type="body"/>
          </p:nvPr>
        </p:nvSpPr>
        <p:spPr>
          <a:xfrm>
            <a:off x="395288" y="1628775"/>
            <a:ext cx="8353425" cy="4176713"/>
          </a:xfrm>
        </p:spPr>
        <p:txBody>
          <a:bodyPr vert="horz" wrap="square" lIns="91440" tIns="45720" rIns="91440" bIns="45720" anchor="t"/>
          <a:lstStyle/>
          <a:p>
            <a:pPr algn="ctr" eaLnBrk="1" hangingPunct="1">
              <a:lnSpc>
                <a:spcPct val="90000"/>
              </a:lnSpc>
              <a:buNone/>
            </a:pPr>
            <a:endParaRPr lang="en-US" altLang="zh-CN" b="1" dirty="0"/>
          </a:p>
          <a:p>
            <a:pPr eaLnBrk="1" hangingPunct="1">
              <a:lnSpc>
                <a:spcPct val="90000"/>
              </a:lnSpc>
            </a:pPr>
            <a:r>
              <a:rPr lang="en-US" altLang="zh-CN" b="1" dirty="0">
                <a:ea typeface="楷体_GB2312" pitchFamily="49" charset="-122"/>
              </a:rPr>
              <a:t>     </a:t>
            </a:r>
            <a:r>
              <a:rPr lang="zh-CN" altLang="en-US" b="1" dirty="0">
                <a:ea typeface="楷体_GB2312" pitchFamily="49" charset="-122"/>
              </a:rPr>
              <a:t>他忽然看见黑板还没擦。他两步就从第一排</a:t>
            </a:r>
            <a:r>
              <a:rPr lang="zh-CN" altLang="en-US" b="1" dirty="0">
                <a:solidFill>
                  <a:srgbClr val="CC3300"/>
                </a:solidFill>
                <a:ea typeface="楷体_GB2312" pitchFamily="49" charset="-122"/>
              </a:rPr>
              <a:t>蹿上</a:t>
            </a:r>
            <a:r>
              <a:rPr lang="zh-CN" altLang="en-US" b="1" dirty="0">
                <a:ea typeface="楷体_GB2312" pitchFamily="49" charset="-122"/>
              </a:rPr>
              <a:t>讲台，</a:t>
            </a:r>
            <a:r>
              <a:rPr lang="zh-CN" altLang="en-US" b="1" dirty="0">
                <a:solidFill>
                  <a:srgbClr val="CC3300"/>
                </a:solidFill>
                <a:ea typeface="楷体_GB2312" pitchFamily="49" charset="-122"/>
              </a:rPr>
              <a:t>抓起</a:t>
            </a:r>
            <a:r>
              <a:rPr lang="zh-CN" altLang="en-US" b="1" dirty="0">
                <a:ea typeface="楷体_GB2312" pitchFamily="49" charset="-122"/>
              </a:rPr>
              <a:t>讲桌上的板擦，一</a:t>
            </a:r>
            <a:r>
              <a:rPr lang="zh-CN" altLang="en-US" b="1" dirty="0">
                <a:solidFill>
                  <a:srgbClr val="CC3300"/>
                </a:solidFill>
                <a:ea typeface="楷体_GB2312" pitchFamily="49" charset="-122"/>
              </a:rPr>
              <a:t>转身</a:t>
            </a:r>
            <a:r>
              <a:rPr lang="zh-CN" altLang="en-US" b="1" dirty="0">
                <a:ea typeface="楷体_GB2312" pitchFamily="49" charset="-122"/>
              </a:rPr>
              <a:t>，面朝黑板，</a:t>
            </a:r>
            <a:r>
              <a:rPr lang="zh-CN" altLang="en-US" b="1" dirty="0">
                <a:solidFill>
                  <a:srgbClr val="CC3300"/>
                </a:solidFill>
                <a:ea typeface="楷体_GB2312" pitchFamily="49" charset="-122"/>
              </a:rPr>
              <a:t>抡起</a:t>
            </a:r>
            <a:r>
              <a:rPr lang="zh-CN" altLang="en-US" b="1" dirty="0">
                <a:ea typeface="楷体_GB2312" pitchFamily="49" charset="-122"/>
              </a:rPr>
              <a:t>膀子，用足力气，从上到下，从左到右，“哗哗”两三下，大半个黑板的字就消失了，只剩高处的标题，他</a:t>
            </a:r>
            <a:r>
              <a:rPr lang="zh-CN" altLang="en-US" b="1" dirty="0">
                <a:solidFill>
                  <a:srgbClr val="CC3300"/>
                </a:solidFill>
                <a:ea typeface="楷体_GB2312" pitchFamily="49" charset="-122"/>
              </a:rPr>
              <a:t>跳</a:t>
            </a:r>
            <a:r>
              <a:rPr lang="zh-CN" altLang="en-US" b="1" dirty="0">
                <a:ea typeface="楷体_GB2312" pitchFamily="49" charset="-122"/>
              </a:rPr>
              <a:t>起来，一下，两下，三下，黑板干净了。他把板擦往讲桌上一</a:t>
            </a:r>
            <a:r>
              <a:rPr lang="zh-CN" altLang="en-US" b="1" dirty="0">
                <a:solidFill>
                  <a:srgbClr val="CC3300"/>
                </a:solidFill>
                <a:ea typeface="楷体_GB2312" pitchFamily="49" charset="-122"/>
              </a:rPr>
              <a:t>扔</a:t>
            </a:r>
            <a:r>
              <a:rPr lang="zh-CN" altLang="en-US" b="1" dirty="0">
                <a:ea typeface="楷体_GB2312" pitchFamily="49" charset="-122"/>
              </a:rPr>
              <a:t>，带着满身的粉尘</a:t>
            </a:r>
            <a:r>
              <a:rPr lang="zh-CN" altLang="en-US" b="1" dirty="0">
                <a:solidFill>
                  <a:srgbClr val="CC3300"/>
                </a:solidFill>
                <a:ea typeface="楷体_GB2312" pitchFamily="49" charset="-122"/>
              </a:rPr>
              <a:t>跑</a:t>
            </a:r>
            <a:r>
              <a:rPr lang="zh-CN" altLang="en-US" b="1" dirty="0">
                <a:ea typeface="楷体_GB2312" pitchFamily="49" charset="-122"/>
              </a:rPr>
              <a:t>下了讲台，</a:t>
            </a:r>
            <a:r>
              <a:rPr lang="zh-CN" altLang="en-US" b="1" dirty="0">
                <a:solidFill>
                  <a:srgbClr val="CC3300"/>
                </a:solidFill>
                <a:ea typeface="楷体_GB2312" pitchFamily="49" charset="-122"/>
              </a:rPr>
              <a:t>喘</a:t>
            </a:r>
            <a:r>
              <a:rPr lang="zh-CN" altLang="en-US" b="1" dirty="0">
                <a:ea typeface="楷体_GB2312" pitchFamily="49" charset="-122"/>
              </a:rPr>
              <a:t>着粗气一屁股</a:t>
            </a:r>
            <a:r>
              <a:rPr lang="zh-CN" altLang="en-US" b="1" dirty="0">
                <a:solidFill>
                  <a:srgbClr val="CC3300"/>
                </a:solidFill>
                <a:ea typeface="楷体_GB2312" pitchFamily="49" charset="-122"/>
              </a:rPr>
              <a:t>坐</a:t>
            </a:r>
            <a:r>
              <a:rPr lang="zh-CN" altLang="en-US" b="1" dirty="0">
                <a:ea typeface="楷体_GB2312" pitchFamily="49" charset="-122"/>
              </a:rPr>
              <a:t>在了自己的座位上。</a:t>
            </a:r>
          </a:p>
        </p:txBody>
      </p:sp>
      <p:sp>
        <p:nvSpPr>
          <p:cNvPr id="23555" name="Rectangle 4"/>
          <p:cNvSpPr/>
          <p:nvPr/>
        </p:nvSpPr>
        <p:spPr>
          <a:xfrm>
            <a:off x="611188" y="333375"/>
            <a:ext cx="7777162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Arial" panose="020B0604020202020204" pitchFamily="34" charset="0"/>
              </a:rPr>
              <a:t>练习：模仿“雪地捕鸟”，用五个以上动词描写一种活动，表现系列动作，注意用词准确。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AutoShape 2" descr="4"/>
          <p:cNvSpPr/>
          <p:nvPr/>
        </p:nvSpPr>
        <p:spPr>
          <a:xfrm>
            <a:off x="755650" y="692150"/>
            <a:ext cx="4419600" cy="2698750"/>
          </a:xfrm>
          <a:prstGeom prst="plaque">
            <a:avLst>
              <a:gd name="adj" fmla="val 14116"/>
            </a:avLst>
          </a:prstGeom>
          <a:blipFill rotWithShape="0">
            <a:blip r:embed="rId2" cstate="print"/>
            <a:stretch>
              <a:fillRect/>
            </a:stretch>
          </a:blipFill>
          <a:ln w="762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5235" name="Text Box 3"/>
          <p:cNvSpPr txBox="1"/>
          <p:nvPr/>
        </p:nvSpPr>
        <p:spPr>
          <a:xfrm>
            <a:off x="376238" y="3860800"/>
            <a:ext cx="8767762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从文中找出写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三味书屋环境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的句子，说说三味书屋的环境是怎样的？ </a:t>
            </a:r>
          </a:p>
        </p:txBody>
      </p:sp>
      <p:sp>
        <p:nvSpPr>
          <p:cNvPr id="19459" name="Text Box 4"/>
          <p:cNvSpPr txBox="1"/>
          <p:nvPr/>
        </p:nvSpPr>
        <p:spPr>
          <a:xfrm>
            <a:off x="5867400" y="620713"/>
            <a:ext cx="733425" cy="27971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三味书屋环境</a:t>
            </a:r>
            <a:endParaRPr lang="zh-CN" altLang="en-US" sz="36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2"/>
          <p:cNvSpPr txBox="1"/>
          <p:nvPr/>
        </p:nvSpPr>
        <p:spPr>
          <a:xfrm>
            <a:off x="684213" y="549275"/>
            <a:ext cx="7416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你觉得寿先生是一个什么样的人？ </a:t>
            </a:r>
          </a:p>
        </p:txBody>
      </p:sp>
      <p:sp>
        <p:nvSpPr>
          <p:cNvPr id="99331" name="Text Box 3"/>
          <p:cNvSpPr txBox="1"/>
          <p:nvPr/>
        </p:nvSpPr>
        <p:spPr>
          <a:xfrm>
            <a:off x="684213" y="1628775"/>
            <a:ext cx="7489825" cy="3387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一是知识渊博，但拒绝回答“怪哉”一类的问题。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二是教学认真，不断增加教学内容。学生捧读“四书”“五经”之类的书。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华文楷体" panose="02010600040101010101" pitchFamily="2" charset="-122"/>
              </a:rPr>
              <a:t>三是不太束缚学生。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9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AutoShape 2" descr="5"/>
          <p:cNvSpPr/>
          <p:nvPr/>
        </p:nvSpPr>
        <p:spPr>
          <a:xfrm>
            <a:off x="611188" y="404813"/>
            <a:ext cx="3455987" cy="2303462"/>
          </a:xfrm>
          <a:prstGeom prst="plaque">
            <a:avLst>
              <a:gd name="adj" fmla="val 11296"/>
            </a:avLst>
          </a:prstGeom>
          <a:blipFill rotWithShape="0">
            <a:blip r:embed="rId2" cstate="print"/>
            <a:stretch>
              <a:fillRect/>
            </a:stretch>
          </a:blipFill>
          <a:ln w="7620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6" name="Text Box 4"/>
          <p:cNvSpPr txBox="1"/>
          <p:nvPr/>
        </p:nvSpPr>
        <p:spPr>
          <a:xfrm>
            <a:off x="4356100" y="981075"/>
            <a:ext cx="3581400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先生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,‘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怪哉’这虫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是怎么一回事？”</a:t>
            </a:r>
          </a:p>
        </p:txBody>
      </p:sp>
      <p:sp>
        <p:nvSpPr>
          <p:cNvPr id="21507" name="Text Box 8"/>
          <p:cNvSpPr txBox="1"/>
          <p:nvPr/>
        </p:nvSpPr>
        <p:spPr>
          <a:xfrm>
            <a:off x="468313" y="3068638"/>
            <a:ext cx="734377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 </a:t>
            </a:r>
            <a:r>
              <a:rPr lang="zh-CN" altLang="en-US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怎样理解先生对学生提问的态度？ </a:t>
            </a:r>
          </a:p>
        </p:txBody>
      </p:sp>
      <p:sp>
        <p:nvSpPr>
          <p:cNvPr id="98313" name="Text Box 9"/>
          <p:cNvSpPr txBox="1"/>
          <p:nvPr/>
        </p:nvSpPr>
        <p:spPr>
          <a:xfrm>
            <a:off x="684213" y="3860800"/>
            <a:ext cx="7272337" cy="1800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学生提问应肯定。而先生表示拒绝回答，这是因为学生在不适合的时间提出了不相干的问题，违反了教学的秩序和师道尊严。这在一定的程度上反映了封建制度的弊端。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3"/>
          <p:cNvSpPr txBox="1"/>
          <p:nvPr/>
        </p:nvSpPr>
        <p:spPr>
          <a:xfrm>
            <a:off x="395288" y="404813"/>
            <a:ext cx="7777162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三味书屋的生活枯燥无味吗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有哪些趣事呢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97284" name="Text Box 4"/>
          <p:cNvSpPr txBox="1"/>
          <p:nvPr/>
        </p:nvSpPr>
        <p:spPr>
          <a:xfrm>
            <a:off x="611188" y="1052513"/>
            <a:ext cx="7561262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折腊梅花、寻蝉蜕、捉苍蝇喂蚂蚁、做戏画画</a:t>
            </a:r>
          </a:p>
        </p:txBody>
      </p:sp>
      <p:sp>
        <p:nvSpPr>
          <p:cNvPr id="97285" name="Text Box 5"/>
          <p:cNvSpPr txBox="1"/>
          <p:nvPr/>
        </p:nvSpPr>
        <p:spPr>
          <a:xfrm>
            <a:off x="468313" y="1773238"/>
            <a:ext cx="7489825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作者为什么要写学生贪玩逃学的情节？ </a:t>
            </a:r>
          </a:p>
        </p:txBody>
      </p:sp>
      <p:sp>
        <p:nvSpPr>
          <p:cNvPr id="97286" name="Text Box 6"/>
          <p:cNvSpPr txBox="1"/>
          <p:nvPr/>
        </p:nvSpPr>
        <p:spPr>
          <a:xfrm>
            <a:off x="323850" y="2492375"/>
            <a:ext cx="8280400" cy="1187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游戏是孩子的本性，总是要表现出来的，但在课堂上贪玩甚至逃学，一般来说是不允许的。但课文旨在从侧面表现教学内容和教学方式的陈旧，学生对此不感兴趣。 </a:t>
            </a:r>
          </a:p>
        </p:txBody>
      </p:sp>
      <p:sp>
        <p:nvSpPr>
          <p:cNvPr id="97287" name="Text Box 7"/>
          <p:cNvSpPr txBox="1"/>
          <p:nvPr/>
        </p:nvSpPr>
        <p:spPr>
          <a:xfrm>
            <a:off x="755650" y="3860800"/>
            <a:ext cx="6538913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作者对三味书屋的感受是什么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? </a:t>
            </a:r>
          </a:p>
        </p:txBody>
      </p:sp>
      <p:sp>
        <p:nvSpPr>
          <p:cNvPr id="97288" name="Text Box 8"/>
          <p:cNvSpPr txBox="1"/>
          <p:nvPr/>
        </p:nvSpPr>
        <p:spPr>
          <a:xfrm>
            <a:off x="611188" y="4652963"/>
            <a:ext cx="7777162" cy="1187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与百草园的自由快乐相比，三味书屋显然是太受约束，且令人深感枯燥。但也应看到，孩子们也能随先生有板有眼的学习，并不抵触，况且也有游戏的乐趣。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7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  <p:bldP spid="97285" grpId="0"/>
      <p:bldP spid="97286" grpId="0"/>
      <p:bldP spid="97287" grpId="0"/>
      <p:bldP spid="9728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2" name="Rectangle 3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endParaRPr lang="zh-CN" altLang="zh-CN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03" name="Text Box 4"/>
          <p:cNvSpPr txBox="1"/>
          <p:nvPr/>
        </p:nvSpPr>
        <p:spPr>
          <a:xfrm>
            <a:off x="395288" y="981075"/>
            <a:ext cx="8085137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把前后两部分联系起来思考，讨论：本文表现了作者怎样的思想感情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? </a:t>
            </a:r>
          </a:p>
        </p:txBody>
      </p:sp>
      <p:sp>
        <p:nvSpPr>
          <p:cNvPr id="117765" name="Text Box 5"/>
          <p:cNvSpPr txBox="1"/>
          <p:nvPr/>
        </p:nvSpPr>
        <p:spPr>
          <a:xfrm>
            <a:off x="250825" y="2349500"/>
            <a:ext cx="8353425" cy="15696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）通过对百草园和三味书屋的回忆，表现作者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儿童时代对自然的热爱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，对知识的追求，以及天真、幼稚、欢乐的心理。 </a:t>
            </a:r>
          </a:p>
        </p:txBody>
      </p:sp>
      <p:sp>
        <p:nvSpPr>
          <p:cNvPr id="117766" name="Text Box 6"/>
          <p:cNvSpPr txBox="1"/>
          <p:nvPr/>
        </p:nvSpPr>
        <p:spPr>
          <a:xfrm>
            <a:off x="323850" y="4076700"/>
            <a:ext cx="8642350" cy="206210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）用百草园的自由快乐同三味书屋的枯燥无味作对比，表现了儿童热爱大自然、喜欢自由快乐生活的心理，同时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对束缚儿童身心发展的封建教育表示不满。  </a:t>
            </a:r>
          </a:p>
        </p:txBody>
      </p:sp>
      <p:sp>
        <p:nvSpPr>
          <p:cNvPr id="25606" name="Rectangle 7"/>
          <p:cNvSpPr/>
          <p:nvPr/>
        </p:nvSpPr>
        <p:spPr>
          <a:xfrm>
            <a:off x="611188" y="260350"/>
            <a:ext cx="3168650" cy="72072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anchor="t"/>
          <a:lstStyle/>
          <a:p>
            <a:r>
              <a:rPr lang="zh-CN" altLang="en-US" sz="3800" b="1" dirty="0">
                <a:solidFill>
                  <a:srgbClr val="0000FF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理解主旨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7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5" grpId="0"/>
      <p:bldP spid="11776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1" name="Text Box 3"/>
          <p:cNvSpPr txBox="1">
            <a:spLocks noChangeArrowheads="1"/>
          </p:cNvSpPr>
          <p:nvPr/>
        </p:nvSpPr>
        <p:spPr bwMode="auto">
          <a:xfrm>
            <a:off x="468313" y="260350"/>
            <a:ext cx="2144713" cy="9906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5000">
                <a:srgbClr val="66008F"/>
              </a:gs>
              <a:gs pos="32499">
                <a:srgbClr val="BA0066"/>
              </a:gs>
              <a:gs pos="45000">
                <a:srgbClr val="FF0000"/>
              </a:gs>
              <a:gs pos="50000">
                <a:srgbClr val="FF8200"/>
              </a:gs>
              <a:gs pos="55001">
                <a:srgbClr val="FF0000"/>
              </a:gs>
              <a:gs pos="67501">
                <a:srgbClr val="BA0066"/>
              </a:gs>
              <a:gs pos="85000">
                <a:srgbClr val="66008F"/>
              </a:gs>
              <a:gs pos="100000">
                <a:srgbClr val="000082"/>
              </a:gs>
            </a:gsLst>
            <a:lin ang="5400000" scaled="1"/>
          </a:gradFill>
          <a:ln w="76200" cmpd="tri">
            <a:solidFill>
              <a:srgbClr val="66FF33"/>
            </a:solidFill>
            <a:miter lim="800000"/>
          </a:ln>
          <a:effectLst/>
        </p:spPr>
        <p:txBody>
          <a:bodyPr>
            <a:spAutoFit/>
          </a:bodyPr>
          <a:lstStyle/>
          <a:p>
            <a:pPr marR="0" algn="dist" defTabSz="914400">
              <a:buClrTx/>
              <a:buSzTx/>
              <a:buFontTx/>
              <a:buNone/>
              <a:defRPr/>
            </a:pPr>
            <a:r>
              <a:rPr kumimoji="0" lang="zh-CN" altLang="en-US" sz="5400" b="1" kern="1200" cap="none" spc="0" normalizeH="0" baseline="0" noProof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小结</a:t>
            </a:r>
            <a:r>
              <a:rPr kumimoji="0" lang="zh-CN" altLang="en-US" sz="5400" kern="1200" cap="none" spc="0" normalizeH="0" baseline="0" noProof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 </a:t>
            </a:r>
          </a:p>
        </p:txBody>
      </p:sp>
      <p:sp>
        <p:nvSpPr>
          <p:cNvPr id="26626" name="Text Box 4"/>
          <p:cNvSpPr txBox="1"/>
          <p:nvPr/>
        </p:nvSpPr>
        <p:spPr>
          <a:xfrm>
            <a:off x="323850" y="1484313"/>
            <a:ext cx="8353425" cy="44783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从百草园到三味书屋</a:t>
            </a: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鲁迅先生儿时生活的一段美好回忆。这段生活经历对鲁迅先生的人生发展产生过巨大的影响。我们要像鲁迅先生一样，保持儿童纯真活泼的天性，要有求知的欲望和进取心。今天，时代变了，我们的生活环境和学习环境也变了，我们的思想行为也应当为之一变。我们要从小努力学习，热爱自然、热爱生活，把自己培养成为对社会有用的人才。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/>
          </p:cNvSpPr>
          <p:nvPr>
            <p:ph type="title"/>
          </p:nvPr>
        </p:nvSpPr>
        <p:spPr>
          <a:xfrm>
            <a:off x="457200" y="277813"/>
            <a:ext cx="2530475" cy="703262"/>
          </a:xfrm>
          <a:solidFill>
            <a:srgbClr val="FFFF99">
              <a:alpha val="100000"/>
            </a:srgbClr>
          </a:solidFill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800" b="1" dirty="0">
                <a:solidFill>
                  <a:srgbClr val="0000FF"/>
                </a:solidFill>
              </a:rPr>
              <a:t>局部探究</a:t>
            </a:r>
          </a:p>
        </p:txBody>
      </p:sp>
      <p:sp>
        <p:nvSpPr>
          <p:cNvPr id="37900" name="Text Box 12"/>
          <p:cNvSpPr txBox="1"/>
          <p:nvPr/>
        </p:nvSpPr>
        <p:spPr>
          <a:xfrm>
            <a:off x="351790" y="981075"/>
            <a:ext cx="7828915" cy="301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2800" b="1" dirty="0">
                <a:latin typeface="宋体" panose="02010600030101010101" pitchFamily="2" charset="-122"/>
              </a:rPr>
              <a:t>加一个字，使之成为对偶形式。</a:t>
            </a:r>
          </a:p>
        </p:txBody>
      </p:sp>
      <p:sp>
        <p:nvSpPr>
          <p:cNvPr id="37901" name="Text Box 13"/>
          <p:cNvSpPr txBox="1"/>
          <p:nvPr/>
        </p:nvSpPr>
        <p:spPr>
          <a:xfrm>
            <a:off x="1207770" y="2270125"/>
            <a:ext cx="408495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百  草 </a:t>
            </a:r>
            <a:r>
              <a:rPr lang="zh-CN" altLang="en-US" sz="3600" b="1" u="sng" dirty="0">
                <a:latin typeface="Arial" panose="020B0604020202020204" pitchFamily="34" charset="0"/>
              </a:rPr>
              <a:t>     </a:t>
            </a:r>
            <a:r>
              <a:rPr lang="zh-CN" altLang="en-US" sz="3600" b="1" dirty="0">
                <a:latin typeface="Arial" panose="020B0604020202020204" pitchFamily="34" charset="0"/>
              </a:rPr>
              <a:t>  园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</a:rPr>
              <a:t>三  味  书  屋</a:t>
            </a:r>
          </a:p>
        </p:txBody>
      </p:sp>
      <p:sp>
        <p:nvSpPr>
          <p:cNvPr id="37902" name="Text Box 14"/>
          <p:cNvSpPr txBox="1"/>
          <p:nvPr/>
        </p:nvSpPr>
        <p:spPr>
          <a:xfrm>
            <a:off x="2593975" y="2153285"/>
            <a:ext cx="6223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7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0" grpId="0"/>
      <p:bldP spid="3790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/>
          </p:cNvSpPr>
          <p:nvPr>
            <p:ph type="body"/>
          </p:nvPr>
        </p:nvSpPr>
        <p:spPr>
          <a:xfrm>
            <a:off x="539750" y="1125538"/>
            <a:ext cx="8064500" cy="5400675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latin typeface="华文行楷" panose="02010800040101010101" charset="-122"/>
                <a:ea typeface="华文行楷" panose="02010800040101010101" charset="-122"/>
              </a:rPr>
              <a:t>选自</a:t>
            </a:r>
            <a:r>
              <a:rPr lang="zh-CN" altLang="en-US" sz="3200" b="1" u="sng" dirty="0">
                <a:latin typeface="华文行楷" panose="02010800040101010101" charset="-122"/>
                <a:ea typeface="华文行楷" panose="02010800040101010101" charset="-122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集</a:t>
            </a:r>
            <a:r>
              <a:rPr lang="en-US" altLang="zh-CN" sz="3200" b="1" u="sng" dirty="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《              》</a:t>
            </a:r>
            <a:r>
              <a:rPr lang="zh-CN" altLang="en-US" sz="3200" b="1" dirty="0">
                <a:latin typeface="华文行楷" panose="02010800040101010101" charset="-122"/>
                <a:ea typeface="华文行楷" panose="02010800040101010101" charset="-122"/>
              </a:rPr>
              <a:t>，该作品集共</a:t>
            </a:r>
            <a:r>
              <a:rPr lang="en-US" altLang="zh-CN" sz="3200" b="1" dirty="0">
                <a:latin typeface="华文行楷" panose="02010800040101010101" charset="-122"/>
                <a:ea typeface="华文行楷" panose="02010800040101010101" charset="-122"/>
              </a:rPr>
              <a:t>10</a:t>
            </a:r>
            <a:r>
              <a:rPr lang="zh-CN" altLang="en-US" sz="3200" b="1" dirty="0">
                <a:latin typeface="华文行楷" panose="02010800040101010101" charset="-122"/>
                <a:ea typeface="华文行楷" panose="02010800040101010101" charset="-122"/>
              </a:rPr>
              <a:t>篇，是鲁迅</a:t>
            </a:r>
            <a:r>
              <a:rPr lang="zh-CN" altLang="en-US" sz="32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心情苦闷</a:t>
            </a:r>
            <a:r>
              <a:rPr lang="zh-CN" altLang="en-US" sz="3200" b="1" dirty="0">
                <a:latin typeface="华文行楷" panose="02010800040101010101" charset="-122"/>
                <a:ea typeface="华文行楷" panose="02010800040101010101" charset="-122"/>
              </a:rPr>
              <a:t>时所写。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朝花夕拾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：</a:t>
            </a:r>
            <a:r>
              <a:rPr lang="zh-CN" altLang="en-US" sz="3200" b="1" dirty="0" smtClean="0">
                <a:latin typeface="华文行楷" panose="02010800040101010101" charset="-122"/>
                <a:ea typeface="华文行楷" panose="02010800040101010101" charset="-122"/>
              </a:rPr>
              <a:t>早晨的落花晚上捡拾起来。指到中年后回忆少年时代的生活。</a:t>
            </a:r>
            <a:endParaRPr lang="zh-CN" altLang="en-US" sz="3200" b="1" dirty="0">
              <a:latin typeface="华文行楷" panose="02010800040101010101" charset="-122"/>
              <a:ea typeface="华文行楷" panose="02010800040101010101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百草园</a:t>
            </a:r>
            <a:r>
              <a:rPr lang="zh-CN" altLang="en-US" sz="3200" b="1" dirty="0">
                <a:latin typeface="华文行楷" panose="02010800040101010101" charset="-122"/>
                <a:ea typeface="华文行楷" panose="02010800040101010101" charset="-122"/>
              </a:rPr>
              <a:t>：鲁迅家房屋后面的园子。</a:t>
            </a:r>
          </a:p>
          <a:p>
            <a:pPr marL="0" indent="0" eaLnBrk="1" hangingPunct="1">
              <a:lnSpc>
                <a:spcPct val="110000"/>
              </a:lnSpc>
              <a:buNone/>
            </a:pP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099" name="Text Box 3"/>
          <p:cNvSpPr txBox="1"/>
          <p:nvPr/>
        </p:nvSpPr>
        <p:spPr>
          <a:xfrm>
            <a:off x="611188" y="333375"/>
            <a:ext cx="3600450" cy="6451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助读资料</a:t>
            </a:r>
            <a:endParaRPr lang="en-US" altLang="zh-CN" sz="36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8135" y="1161415"/>
            <a:ext cx="1223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散文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03220" y="1162050"/>
            <a:ext cx="2110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u="sng" dirty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朝花 夕拾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1500230" y="25003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1428736"/>
            <a:ext cx="746550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听读课文</a:t>
            </a:r>
            <a:endParaRPr lang="en-US" altLang="zh-CN" sz="3600" dirty="0" smtClean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endParaRPr lang="en-US" altLang="zh-CN" sz="360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要求：</a:t>
            </a:r>
            <a:endParaRPr lang="en-US" altLang="zh-CN" sz="3600" dirty="0" smtClean="0">
              <a:solidFill>
                <a:srgbClr val="FF0000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36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1.</a:t>
            </a:r>
            <a:r>
              <a:rPr lang="zh-CN" altLang="en-US" sz="36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标出自然段序号</a:t>
            </a:r>
            <a:endParaRPr lang="en-US" altLang="zh-CN" sz="3600" dirty="0" smtClean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36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2.</a:t>
            </a:r>
            <a:r>
              <a:rPr lang="zh-CN" altLang="en-US" sz="36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借助课下注释，标出不会认的字。</a:t>
            </a:r>
            <a:endParaRPr lang="en-US" altLang="zh-CN" sz="3600" dirty="0" smtClean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36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3.</a:t>
            </a:r>
            <a:r>
              <a:rPr lang="zh-CN" altLang="en-US" sz="36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用时</a:t>
            </a:r>
            <a:r>
              <a:rPr lang="en-US" altLang="zh-CN" sz="36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5</a:t>
            </a:r>
            <a:r>
              <a:rPr lang="zh-CN" altLang="en-US" sz="3600" dirty="0" smtClean="0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分钟。</a:t>
            </a:r>
            <a:endParaRPr lang="zh-CN" altLang="en-US" sz="3600" dirty="0">
              <a:solidFill>
                <a:srgbClr val="0000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611188" y="188913"/>
            <a:ext cx="3600450" cy="752475"/>
          </a:xfrm>
          <a:solidFill>
            <a:srgbClr val="FFFF99">
              <a:alpha val="100000"/>
            </a:srgbClr>
          </a:solidFill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4000" b="1" dirty="0"/>
              <a:t>生字词语</a:t>
            </a:r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250825" y="1125538"/>
            <a:ext cx="9144000" cy="6092825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600" b="1" dirty="0">
                <a:latin typeface="宋体" panose="02010600030101010101" pitchFamily="2" charset="-122"/>
              </a:rPr>
              <a:t>确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凿</a:t>
            </a:r>
            <a:r>
              <a:rPr lang="zh-CN" altLang="en-US" sz="3600" b="1" dirty="0">
                <a:latin typeface="宋体" panose="02010600030101010101" pitchFamily="2" charset="-122"/>
              </a:rPr>
              <a:t>      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畦</a:t>
            </a:r>
            <a:r>
              <a:rPr lang="zh-CN" altLang="en-US" sz="3600" b="1" dirty="0">
                <a:latin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攒      拗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3600" b="1" dirty="0">
                <a:latin typeface="宋体" panose="02010600030101010101" pitchFamily="2" charset="-122"/>
              </a:rPr>
              <a:t>桑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葚      </a:t>
            </a:r>
            <a:r>
              <a:rPr lang="zh-CN" altLang="en-US" sz="3600" b="1" dirty="0">
                <a:latin typeface="宋体" panose="02010600030101010101" pitchFamily="2" charset="-122"/>
              </a:rPr>
              <a:t>轻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捷</a:t>
            </a:r>
            <a:r>
              <a:rPr lang="zh-CN" altLang="en-US" sz="3600" b="1" dirty="0">
                <a:latin typeface="宋体" panose="02010600030101010101" pitchFamily="2" charset="-122"/>
              </a:rPr>
              <a:t>     蟋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蟀</a:t>
            </a:r>
            <a:r>
              <a:rPr lang="zh-CN" altLang="en-US" sz="3600" b="1" dirty="0">
                <a:latin typeface="宋体" panose="02010600030101010101" pitchFamily="2" charset="-122"/>
              </a:rPr>
              <a:t>     </a:t>
            </a:r>
          </a:p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臃</a:t>
            </a:r>
            <a:r>
              <a:rPr lang="zh-CN" altLang="en-US" sz="3600" b="1" dirty="0">
                <a:latin typeface="宋体" panose="02010600030101010101" pitchFamily="2" charset="-122"/>
              </a:rPr>
              <a:t>肿      脑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髓</a:t>
            </a:r>
            <a:r>
              <a:rPr lang="zh-CN" altLang="en-US" sz="3600" b="1" dirty="0">
                <a:latin typeface="宋体" panose="02010600030101010101" pitchFamily="2" charset="-122"/>
              </a:rPr>
              <a:t>      油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蛉</a:t>
            </a:r>
            <a:endParaRPr lang="zh-CN" altLang="en-US" sz="3600" b="1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秕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谷 </a:t>
            </a:r>
            <a:r>
              <a:rPr lang="zh-CN" altLang="en-US" sz="3600" b="1" dirty="0">
                <a:solidFill>
                  <a:srgbClr val="0066FF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系</a:t>
            </a:r>
            <a:r>
              <a:rPr lang="zh-CN" altLang="en-US" sz="3600" b="1" dirty="0">
                <a:solidFill>
                  <a:srgbClr val="0066FF"/>
                </a:solidFill>
                <a:latin typeface="宋体" panose="02010600030101010101" pitchFamily="2" charset="-122"/>
              </a:rPr>
              <a:t> </a:t>
            </a:r>
            <a:endParaRPr lang="en-US" altLang="zh-CN" sz="3600" b="1" dirty="0">
              <a:solidFill>
                <a:srgbClr val="0000FF"/>
              </a:solidFill>
              <a:latin typeface="Calibri" panose="020F0502020204030204" charset="0"/>
            </a:endParaRPr>
          </a:p>
        </p:txBody>
      </p:sp>
      <p:sp>
        <p:nvSpPr>
          <p:cNvPr id="35844" name="Text Box 4"/>
          <p:cNvSpPr txBox="1"/>
          <p:nvPr/>
        </p:nvSpPr>
        <p:spPr>
          <a:xfrm>
            <a:off x="1692275" y="1125538"/>
            <a:ext cx="1150938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3333FF"/>
                </a:solidFill>
                <a:latin typeface="宋体" panose="02010600030101010101" pitchFamily="2" charset="-122"/>
              </a:rPr>
              <a:t>záo</a:t>
            </a:r>
          </a:p>
        </p:txBody>
      </p:sp>
      <p:sp>
        <p:nvSpPr>
          <p:cNvPr id="35845" name="Text Box 5"/>
          <p:cNvSpPr txBox="1"/>
          <p:nvPr/>
        </p:nvSpPr>
        <p:spPr>
          <a:xfrm>
            <a:off x="4068763" y="981075"/>
            <a:ext cx="8636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3333FF"/>
                </a:solidFill>
                <a:latin typeface="宋体" panose="02010600030101010101" pitchFamily="2" charset="-122"/>
              </a:rPr>
              <a:t>qí</a:t>
            </a:r>
          </a:p>
        </p:txBody>
      </p:sp>
      <p:sp>
        <p:nvSpPr>
          <p:cNvPr id="35846" name="Text Box 6"/>
          <p:cNvSpPr txBox="1"/>
          <p:nvPr/>
        </p:nvSpPr>
        <p:spPr>
          <a:xfrm>
            <a:off x="5651500" y="1052513"/>
            <a:ext cx="122555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3333FF"/>
                </a:solidFill>
                <a:latin typeface="宋体" panose="02010600030101010101" pitchFamily="2" charset="-122"/>
              </a:rPr>
              <a:t>cuán</a:t>
            </a:r>
          </a:p>
        </p:txBody>
      </p:sp>
      <p:sp>
        <p:nvSpPr>
          <p:cNvPr id="35847" name="Text Box 7"/>
          <p:cNvSpPr txBox="1"/>
          <p:nvPr/>
        </p:nvSpPr>
        <p:spPr>
          <a:xfrm>
            <a:off x="7524750" y="1052513"/>
            <a:ext cx="8636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3333FF"/>
                </a:solidFill>
                <a:latin typeface="宋体" panose="02010600030101010101" pitchFamily="2" charset="-122"/>
              </a:rPr>
              <a:t>ǎo</a:t>
            </a:r>
          </a:p>
        </p:txBody>
      </p:sp>
      <p:sp>
        <p:nvSpPr>
          <p:cNvPr id="35848" name="Text Box 8"/>
          <p:cNvSpPr txBox="1"/>
          <p:nvPr/>
        </p:nvSpPr>
        <p:spPr>
          <a:xfrm>
            <a:off x="1692275" y="1773238"/>
            <a:ext cx="1223963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3333FF"/>
                </a:solidFill>
                <a:latin typeface="宋体" panose="02010600030101010101" pitchFamily="2" charset="-122"/>
              </a:rPr>
              <a:t>shèn</a:t>
            </a:r>
          </a:p>
        </p:txBody>
      </p:sp>
      <p:sp>
        <p:nvSpPr>
          <p:cNvPr id="35849" name="Text Box 9"/>
          <p:cNvSpPr txBox="1"/>
          <p:nvPr/>
        </p:nvSpPr>
        <p:spPr>
          <a:xfrm>
            <a:off x="3994150" y="1773238"/>
            <a:ext cx="100965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3333FF"/>
                </a:solidFill>
                <a:latin typeface="宋体" panose="02010600030101010101" pitchFamily="2" charset="-122"/>
              </a:rPr>
              <a:t>jié</a:t>
            </a:r>
          </a:p>
        </p:txBody>
      </p:sp>
      <p:sp>
        <p:nvSpPr>
          <p:cNvPr id="35850" name="Text Box 10"/>
          <p:cNvSpPr txBox="1"/>
          <p:nvPr/>
        </p:nvSpPr>
        <p:spPr>
          <a:xfrm>
            <a:off x="6011863" y="1773238"/>
            <a:ext cx="1439862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3333FF"/>
                </a:solidFill>
                <a:latin typeface="宋体" panose="02010600030101010101" pitchFamily="2" charset="-122"/>
              </a:rPr>
              <a:t>shuài</a:t>
            </a:r>
          </a:p>
        </p:txBody>
      </p:sp>
      <p:sp>
        <p:nvSpPr>
          <p:cNvPr id="35851" name="Text Box 11"/>
          <p:cNvSpPr txBox="1"/>
          <p:nvPr/>
        </p:nvSpPr>
        <p:spPr>
          <a:xfrm>
            <a:off x="1690688" y="2420938"/>
            <a:ext cx="1512887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rgbClr val="3333FF"/>
                </a:solidFill>
                <a:latin typeface="Arial" panose="020B0604020202020204" pitchFamily="34" charset="0"/>
              </a:rPr>
              <a:t>yōng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93515" y="2421890"/>
            <a:ext cx="13119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3333FF"/>
                </a:solidFill>
                <a:latin typeface="宋体" panose="02010600030101010101" pitchFamily="2" charset="-122"/>
                <a:sym typeface="+mn-ea"/>
              </a:rPr>
              <a:t>suǐ</a:t>
            </a:r>
            <a:r>
              <a:rPr lang="zh-CN" altLang="en-US" sz="3600" b="1" dirty="0"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365875" y="2422525"/>
            <a:ext cx="1000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l</a:t>
            </a:r>
            <a:r>
              <a:rPr lang="en-US" altLang="zh-CN" sz="3200" b="1" dirty="0">
                <a:solidFill>
                  <a:srgbClr val="0070C0"/>
                </a:solidFill>
                <a:latin typeface="Calibri" panose="020F0502020204030204" charset="0"/>
                <a:sym typeface="+mn-ea"/>
              </a:rPr>
              <a:t>í</a:t>
            </a:r>
            <a:r>
              <a:rPr lang="en-US" altLang="zh-CN" sz="3200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ng</a:t>
            </a:r>
            <a:r>
              <a:rPr lang="zh-CN" altLang="en-US" b="1" dirty="0">
                <a:solidFill>
                  <a:srgbClr val="0070C0"/>
                </a:solidFill>
                <a:latin typeface="宋体" panose="02010600030101010101" pitchFamily="2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44980" y="3175000"/>
            <a:ext cx="60325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b</a:t>
            </a:r>
            <a:r>
              <a:rPr lang="en-US" altLang="zh-CN" sz="3200" b="1" dirty="0">
                <a:solidFill>
                  <a:srgbClr val="0000FF"/>
                </a:solidFill>
                <a:latin typeface="Calibri" panose="020F0502020204030204" charset="0"/>
                <a:sym typeface="+mn-ea"/>
              </a:rPr>
              <a:t>ǐ</a:t>
            </a:r>
            <a:r>
              <a:rPr lang="zh-CN" altLang="en-US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08630" y="3174365"/>
            <a:ext cx="8032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/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j</a:t>
            </a:r>
            <a:r>
              <a:rPr lang="en-US" altLang="zh-CN" sz="3200" b="1" dirty="0">
                <a:solidFill>
                  <a:srgbClr val="0000FF"/>
                </a:solidFill>
                <a:latin typeface="Calibri" panose="020F0502020204030204" charset="0"/>
                <a:sym typeface="+mn-ea"/>
              </a:rPr>
              <a:t>ì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5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5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/>
      <p:bldP spid="35846" grpId="0"/>
      <p:bldP spid="35847" grpId="0"/>
      <p:bldP spid="35848" grpId="0"/>
      <p:bldP spid="35849" grpId="0"/>
      <p:bldP spid="35850" grpId="0"/>
      <p:bldP spid="358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/>
          <p:nvPr/>
        </p:nvSpPr>
        <p:spPr>
          <a:xfrm>
            <a:off x="684213" y="333375"/>
            <a:ext cx="2663825" cy="6477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/>
          <a:lstStyle/>
          <a:p>
            <a:r>
              <a:rPr lang="zh-CN" altLang="en-US" sz="3800" b="1" dirty="0">
                <a:solidFill>
                  <a:srgbClr val="0000FF"/>
                </a:solidFill>
                <a:latin typeface="Garamond" panose="02020404030301010803" pitchFamily="18" charset="0"/>
              </a:rPr>
              <a:t>整体感知</a:t>
            </a:r>
          </a:p>
        </p:txBody>
      </p:sp>
      <p:sp>
        <p:nvSpPr>
          <p:cNvPr id="7172" name="Rectangle 4"/>
          <p:cNvSpPr/>
          <p:nvPr/>
        </p:nvSpPr>
        <p:spPr>
          <a:xfrm>
            <a:off x="527685" y="1363345"/>
            <a:ext cx="8148320" cy="127254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华文行楷" panose="02010800040101010101" charset="-122"/>
                <a:ea typeface="华文行楷" panose="02010800040101010101" charset="-122"/>
              </a:rPr>
              <a:t>默读文章思考哪几段文字写百草园？哪几段文字写三味书屋？过渡段是哪一段？</a:t>
            </a:r>
            <a:endParaRPr lang="zh-CN" altLang="en-US" sz="3200" dirty="0">
              <a:solidFill>
                <a:srgbClr val="0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857496"/>
            <a:ext cx="976637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    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……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都无从知道。总而言之：我将不能常到百草园了。</a:t>
            </a:r>
            <a:endParaRPr lang="en-US" altLang="zh-CN" sz="2800" b="1" dirty="0" smtClean="0">
              <a:solidFill>
                <a:srgbClr val="0000FF"/>
              </a:solidFill>
            </a:endParaRPr>
          </a:p>
          <a:p>
            <a:r>
              <a:rPr lang="en-US" altLang="zh-CN" sz="2800" b="1" dirty="0" smtClean="0">
                <a:solidFill>
                  <a:srgbClr val="0000FF"/>
                </a:solidFill>
              </a:rPr>
              <a:t>Ade,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我的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蟋蟀们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!Ade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我的</a:t>
            </a:r>
            <a:r>
              <a:rPr lang="zh-CN" altLang="en-US" sz="2800" b="1" dirty="0" smtClean="0">
                <a:solidFill>
                  <a:srgbClr val="0000FF"/>
                </a:solidFill>
              </a:rPr>
              <a:t>覆盆子们和木莲们</a:t>
            </a:r>
            <a:r>
              <a:rPr lang="en-US" altLang="zh-CN" sz="2800" b="1" dirty="0" smtClean="0">
                <a:solidFill>
                  <a:srgbClr val="0000FF"/>
                </a:solidFill>
              </a:rPr>
              <a:t>!</a:t>
            </a:r>
            <a:endParaRPr lang="zh-CN" altLang="en-US" sz="28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556792"/>
            <a:ext cx="64426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2060"/>
                </a:solidFill>
              </a:rPr>
              <a:t>      默读课文找出你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最喜欢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的段落，试做分析。</a:t>
            </a:r>
            <a:endParaRPr lang="zh-CN" altLang="en-US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08280" y="166370"/>
            <a:ext cx="8478520" cy="5964555"/>
          </a:xfrm>
        </p:spPr>
        <p:txBody>
          <a:bodyPr/>
          <a:lstStyle/>
          <a:p>
            <a:r>
              <a:rPr lang="en-US" altLang="zh-CN" sz="2800" dirty="0"/>
              <a:t>      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b="1" dirty="0"/>
              <a:t>不必说碧绿的菜畦，光滑的石井栏，高大的皂荚树，紫红的桑椹；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b="1" dirty="0"/>
              <a:t>也不必说鸣蝉在树叶里长吟，肥胖的黄蜂伏在菜花上，轻捷的叫天子（云雀）忽然从草间直窜向云霄里去了。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b="1" dirty="0"/>
              <a:t>单是周围的短短的泥墙根一带，就有无限趣味。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b="1" dirty="0"/>
              <a:t>油蛉在这里低唱，蟋蟀们在这里弹琴。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r>
              <a:rPr lang="zh-CN" altLang="en-US" sz="2800" b="1" dirty="0"/>
              <a:t>翻开断砖来，有时会遇见蜈蚣；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r>
              <a:rPr lang="zh-CN" altLang="en-US" sz="2800" b="1" dirty="0"/>
              <a:t>还有斑蝥，倘若用手指按住它的脊梁，便会拍的一声，从后窍喷出一阵烟雾。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r>
              <a:rPr lang="zh-CN" altLang="en-US" sz="2800" b="1" dirty="0"/>
              <a:t>何首乌藤和木莲藤缠络着，木莲有莲房一般的果实，何首乌有拥肿的根。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⑧</a:t>
            </a:r>
            <a:r>
              <a:rPr lang="zh-CN" altLang="en-US" sz="2800" b="1" dirty="0"/>
              <a:t>有人说，何首乌根是有象人形的，吃了便可以成仙，我于是常常拔它起来，牵连不断地拔起来，也曾因此弄坏了泥墙，却从来没有见过有一块根象人样。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⑨</a:t>
            </a:r>
            <a:r>
              <a:rPr lang="zh-CN" altLang="en-US" sz="2800" b="1" dirty="0"/>
              <a:t>如果不怕刺，还可以摘到覆盆子，象小珊瑚珠</a:t>
            </a:r>
            <a:r>
              <a:rPr lang="zh-CN" altLang="en-US" sz="2800" b="1" dirty="0">
                <a:solidFill>
                  <a:srgbClr val="FF0000"/>
                </a:solidFill>
              </a:rPr>
              <a:t>攒</a:t>
            </a:r>
            <a:r>
              <a:rPr lang="zh-CN" altLang="en-US" sz="2800" b="1" dirty="0"/>
              <a:t>成的小球，又酸又甜，色味都比桑椹要好得远。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9" descr="桑葚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455" y="3611563"/>
            <a:ext cx="4400550" cy="302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Picture 12" descr="u=3753967347,1787119694&amp;fm=52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58030" y="3593465"/>
            <a:ext cx="4032250" cy="30613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Picture 14" descr="u=3265984878,2761224447&amp;fm=23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85005" y="557530"/>
            <a:ext cx="4105275" cy="3024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Picture 12" descr="u=1044497630,4270500635&amp;fm=23&amp;gp=0"/>
          <p:cNvPicPr>
            <a:picLocks noChangeAspect="1"/>
          </p:cNvPicPr>
          <p:nvPr/>
        </p:nvPicPr>
        <p:blipFill>
          <a:blip r:embed="rId5" cstate="print"/>
          <a:srcRect b="6554"/>
          <a:stretch>
            <a:fillRect/>
          </a:stretch>
        </p:blipFill>
        <p:spPr>
          <a:xfrm>
            <a:off x="268605" y="328295"/>
            <a:ext cx="4032250" cy="32537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Edge</Template>
  <TotalTime>96</TotalTime>
  <Words>2205</Words>
  <Application>Microsoft Office PowerPoint</Application>
  <PresentationFormat>全屏显示(4:3)</PresentationFormat>
  <Paragraphs>116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Edge</vt:lpstr>
      <vt:lpstr>1_Edge</vt:lpstr>
      <vt:lpstr>幻灯片 1</vt:lpstr>
      <vt:lpstr>幻灯片 2</vt:lpstr>
      <vt:lpstr>幻灯片 3</vt:lpstr>
      <vt:lpstr>幻灯片 4</vt:lpstr>
      <vt:lpstr>生字词语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研读赏析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局部探究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从百草园到三味书屋</dc:title>
  <dc:creator>梦</dc:creator>
  <cp:lastModifiedBy>Windows 用户</cp:lastModifiedBy>
  <cp:revision>170</cp:revision>
  <dcterms:created xsi:type="dcterms:W3CDTF">2011-12-19T13:46:00Z</dcterms:created>
  <dcterms:modified xsi:type="dcterms:W3CDTF">2020-10-18T13:16:23Z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