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904" r:id="rId5"/>
    <p:sldId id="889" r:id="rId6"/>
    <p:sldId id="888" r:id="rId7"/>
    <p:sldId id="905" r:id="rId8"/>
    <p:sldId id="906" r:id="rId9"/>
    <p:sldId id="907" r:id="rId10"/>
    <p:sldId id="908" r:id="rId11"/>
    <p:sldId id="910" r:id="rId12"/>
    <p:sldId id="912" r:id="rId13"/>
    <p:sldId id="891" r:id="rId14"/>
    <p:sldId id="896" r:id="rId15"/>
    <p:sldId id="913" r:id="rId16"/>
    <p:sldId id="898" r:id="rId17"/>
    <p:sldId id="897" r:id="rId18"/>
    <p:sldId id="914" r:id="rId19"/>
    <p:sldId id="899" r:id="rId20"/>
    <p:sldId id="915" r:id="rId21"/>
    <p:sldId id="895" r:id="rId22"/>
    <p:sldId id="916" r:id="rId23"/>
    <p:sldId id="917" r:id="rId24"/>
    <p:sldId id="918" r:id="rId25"/>
    <p:sldId id="932" r:id="rId26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24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081" autoAdjust="0"/>
  </p:normalViewPr>
  <p:slideViewPr>
    <p:cSldViewPr>
      <p:cViewPr varScale="1">
        <p:scale>
          <a:sx n="94" d="100"/>
          <a:sy n="94" d="100"/>
        </p:scale>
        <p:origin x="90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tags" Target="tags/tag3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408B808E-C3E9-4965-821C-A02895E5F045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2902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FD5ADDB-4C50-4510-8478-39CBE6028DF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99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设计意图：导入课题，引入课堂。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操作建议：此处教师可使用如下导入语：有一本书，被誉为</a:t>
            </a:r>
            <a:r>
              <a:rPr lang="en-US" altLang="zh-CN">
                <a:sym typeface="+mn-ea"/>
              </a:rPr>
              <a:t>“</a:t>
            </a:r>
            <a:r>
              <a:rPr lang="zh-CN" altLang="en-US">
                <a:sym typeface="+mn-ea"/>
              </a:rPr>
              <a:t>科学与诗的结合</a:t>
            </a:r>
            <a:r>
              <a:rPr lang="en-US" altLang="zh-CN">
                <a:sym typeface="+mn-ea"/>
              </a:rPr>
              <a:t>”</a:t>
            </a:r>
            <a:r>
              <a:rPr lang="zh-CN" altLang="en-US">
                <a:sym typeface="+mn-ea"/>
              </a:rPr>
              <a:t>，这本书，就是《昆虫记》。今天，我们一起来学习这篇科普作品。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054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宋体" panose="02010600030101010101" pitchFamily="2" charset="-122"/>
              </a:rPr>
              <a:t>设计意图：给学生提供范例。</a:t>
            </a:r>
          </a:p>
          <a:p>
            <a:pPr lvl="0"/>
            <a:r>
              <a:rPr lang="zh-CN" altLang="en-US">
                <a:sym typeface="宋体" panose="02010600030101010101" pitchFamily="2" charset="-122"/>
              </a:rPr>
              <a:t>操作建议：本页及后续几页，既可作为给教师备用的资料，也可作为给学生展示的示例。如学生有比较精彩的成果，也可替换为学生的探究成果。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40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3553163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1384956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/>
              <a:t>接上页</a:t>
            </a:r>
            <a:r>
              <a:rPr lang="zh-CN" altLang="en-US">
                <a:sym typeface="宋体" panose="02010600030101010101" pitchFamily="2" charset="-122"/>
              </a:rPr>
              <a:t>设计意图：给学生提供范例。</a:t>
            </a:r>
          </a:p>
          <a:p>
            <a:pPr lvl="0"/>
            <a:r>
              <a:rPr lang="zh-CN" altLang="en-US">
                <a:sym typeface="宋体" panose="02010600030101010101" pitchFamily="2" charset="-122"/>
              </a:rPr>
              <a:t>操作建议：本页及后续几页，既可作为给教师备用的资料，也可作为给学生展示的示例。如学生有比较精彩的成果，也可替换为学生的探究成果。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18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21789158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2578533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宋体" panose="02010600030101010101" pitchFamily="2" charset="-122"/>
              </a:rPr>
              <a:t>设计意图：给学生提供范例。</a:t>
            </a:r>
          </a:p>
          <a:p>
            <a:pPr lvl="0"/>
            <a:r>
              <a:rPr lang="zh-CN" altLang="en-US">
                <a:sym typeface="宋体" panose="02010600030101010101" pitchFamily="2" charset="-122"/>
              </a:rPr>
              <a:t>操作建议：本页及后续几页，既可作为给教师备用的资料，也可作为给学生展示的示例。如学生有比较精彩的成果，也可替换为学生的探究成果。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1602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1852871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39642233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</a:t>
            </a:r>
            <a:r>
              <a:rPr lang="zh-CN" altLang="en-US">
                <a:sym typeface="宋体" panose="02010600030101010101" pitchFamily="2" charset="-122"/>
              </a:rPr>
              <a:t>实战演练，将理解的知识点运用在题目当中。</a:t>
            </a:r>
            <a:r>
              <a:rPr lang="zh-CN" altLang="en-US">
                <a:sym typeface="+mn-ea"/>
              </a:rPr>
              <a:t>通过真题练习让学生熟悉真题的考法，引导学生在阅读时有的放矢。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操作建议：出示提目，让学生口头回答；或者让学生写在纸上，可点一两名同学板书。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4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设计意图：了解关于《昆虫记》的文学文化常识。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操作建议：点一位学生读本页内容，并让学生将标红部分在书上勾画出来。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3165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</a:t>
            </a:r>
            <a:r>
              <a:rPr lang="zh-CN" altLang="en-US">
                <a:sym typeface="宋体" panose="02010600030101010101" pitchFamily="2" charset="-122"/>
              </a:rPr>
              <a:t>实战演练，将理解的知识点运用在题目当中。</a:t>
            </a:r>
            <a:r>
              <a:rPr lang="zh-CN" altLang="en-US">
                <a:sym typeface="+mn-ea"/>
              </a:rPr>
              <a:t>通过真题练习让学生熟悉真题的考法，引导学生在阅读时有的放矢。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操作建议：出示提目，让学生口头回答；或者让学生写在纸上，可点一两名同学板书。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321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3114079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设计意图：识记关于法布尔的文学文化常识。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</a:t>
            </a:r>
            <a:r>
              <a:rPr lang="zh-CN" altLang="en-US">
                <a:sym typeface="宋体" panose="02010600030101010101" pitchFamily="2" charset="-122"/>
              </a:rPr>
              <a:t>点一位学生读本页内容，并让学生将标红部分补充在书上。</a:t>
            </a:r>
            <a:endParaRPr lang="zh-CN" altLang="en-US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469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设计意图：了解名著的主题思想。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操作建议：齐读。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524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+mn-ea"/>
              </a:rPr>
              <a:t>设计意图：把握名著各章主题思想。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操作建议：提问学生，使之概括主要内容并概括该章主题思想，若有误，再纠偏，并将标红的部分记在课本上。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401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</a:t>
            </a:r>
          </a:p>
        </p:txBody>
      </p:sp>
    </p:spTree>
    <p:extLst>
      <p:ext uri="{BB962C8B-B14F-4D97-AF65-F5344CB8AC3E}">
        <p14:creationId xmlns:p14="http://schemas.microsoft.com/office/powerpoint/2010/main" val="3704795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lvl="0"/>
            <a:r>
              <a:rPr lang="zh-CN" altLang="en-US">
                <a:sym typeface="宋体" panose="02010600030101010101" pitchFamily="2" charset="-122"/>
              </a:rPr>
              <a:t>设计意图：把握书中的艺术特色。</a:t>
            </a:r>
            <a:endParaRPr lang="zh-CN" altLang="en-US"/>
          </a:p>
          <a:p>
            <a:pPr lvl="0"/>
            <a:r>
              <a:rPr lang="zh-CN" altLang="en-US">
                <a:sym typeface="宋体" panose="02010600030101010101" pitchFamily="2" charset="-122"/>
              </a:rPr>
              <a:t>操作建议：先出示总结，再让学生举例说明。总结可让学生记下。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66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设计意图：检验学生是否掌握了《昆虫记》的艺术特色，锻炼学生的表达能力。</a:t>
            </a:r>
          </a:p>
          <a:p>
            <a:r>
              <a:rPr lang="zh-CN" altLang="en-US"/>
              <a:t>操作建议：教师提问，学生思考，并将自己的思考结果形成文字，之后在组内交流展示。教师可点两名同学板书。</a:t>
            </a:r>
          </a:p>
        </p:txBody>
      </p:sp>
    </p:spTree>
    <p:extLst>
      <p:ext uri="{BB962C8B-B14F-4D97-AF65-F5344CB8AC3E}">
        <p14:creationId xmlns:p14="http://schemas.microsoft.com/office/powerpoint/2010/main" val="14678973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接上页。</a:t>
            </a:r>
            <a:r>
              <a:rPr lang="zh-CN" altLang="en-US">
                <a:sym typeface="+mn-ea"/>
              </a:rPr>
              <a:t>注意，展示内容应包含了如下要点：①语言有文学色彩；②以人性观照虫性，又用虫性反观社会人生。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17543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2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3_内页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image" Target="../media/image1.jpeg" /><Relationship Id="rId33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rotWithShape="1">
          <a:blip r:embed="rId3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transition>
    <p:random/>
  </p:transition>
  <p:timing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Relationship Id="rId4" Type="http://schemas.openxmlformats.org/officeDocument/2006/relationships/image" Target="../media/image3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1.xml" /><Relationship Id="rId3" Type="http://schemas.openxmlformats.org/officeDocument/2006/relationships/image" Target="../media/image5.png" /><Relationship Id="rId4" Type="http://schemas.openxmlformats.org/officeDocument/2006/relationships/tags" Target="../tags/tag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图片 1"/>
          <p:cNvPicPr>
            <a:picLocks noChangeAspect="1"/>
          </p:cNvPicPr>
          <p:nvPr/>
        </p:nvPicPr>
        <p:blipFill>
          <a:blip r:embed="rId3"/>
          <a:srcRect l="12640" r="12949"/>
          <a:stretch>
            <a:fillRect/>
          </a:stretch>
        </p:blipFill>
        <p:spPr>
          <a:xfrm rot="-383854">
            <a:off x="624205" y="380365"/>
            <a:ext cx="2186940" cy="29387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5" r="14862"/>
          <a:stretch>
            <a:fillRect/>
          </a:stretch>
        </p:blipFill>
        <p:spPr>
          <a:xfrm rot="384105">
            <a:off x="6318885" y="449580"/>
            <a:ext cx="2138680" cy="30340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8" name="TextBox 48"/>
          <p:cNvSpPr txBox="1"/>
          <p:nvPr/>
        </p:nvSpPr>
        <p:spPr>
          <a:xfrm>
            <a:off x="-108585" y="2715895"/>
            <a:ext cx="9051925" cy="1951355"/>
          </a:xfrm>
          <a:prstGeom prst="rect">
            <a:avLst/>
          </a:prstGeom>
          <a:solidFill>
            <a:schemeClr val="bg1">
              <a:alpha val="10000"/>
            </a:schemeClr>
          </a:solidFill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48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zh-CN" altLang="en-US" sz="5400" b="1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科普作品的阅读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01975" y="843915"/>
            <a:ext cx="26314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名著导读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00020" y="2211705"/>
            <a:ext cx="362775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《昆虫记》</a:t>
            </a:r>
            <a:endParaRPr lang="zh-CN" altLang="en-US" sz="48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20345" y="114300"/>
            <a:ext cx="2346325" cy="649104"/>
            <a:chOff x="923" y="1552"/>
            <a:chExt cx="3695" cy="882"/>
          </a:xfrm>
        </p:grpSpPr>
        <p:pic>
          <p:nvPicPr>
            <p:cNvPr id="8" name="图片 7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拓展探究</a:t>
              </a:r>
            </a:p>
          </p:txBody>
        </p:sp>
      </p:grp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99440" y="1181418"/>
            <a:ext cx="7945438" cy="335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专题一：跟法布尔学观察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精读书中描述法布尔观察昆虫的精彩段落，结合实例总结法布尔观察的经验。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借鉴法布尔的经验，设计一个观察实验，并进行实践，做好观察笔记。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35585" y="312420"/>
            <a:ext cx="8700135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总结观察的经验：法布尔仔细地观察每一种蜂，有时亲自饲养，有时坐在树林里或草地上连续观察几个小时，还因此发现了许多新种类的蜂。这体现了法布尔持之以恒的探索精神和科学求实的工作态度。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设计观察实验。</a:t>
            </a:r>
          </a:p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示例：观察蚯蚓的生活习性的实验报告</a:t>
            </a:r>
          </a:p>
          <a:p>
            <a:pPr eaLnBrk="1" hangingPunct="1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步骤：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设计一个观察蚯蚓的实验，准备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条蚯蚓、一个有盖的黑色盒子。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把湿土倒在盒子的一边，另一边倒上干土，把蚯蚓放在盒子的中间，盖上盖子，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分钟后掀开盖子观察。</a:t>
            </a: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41530" y="309146"/>
            <a:ext cx="84609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反复实验，以减少实验结果的失误。</a:t>
            </a:r>
            <a:endParaRPr lang="en-US" altLang="zh-CN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实验三次后，实验结果如下：</a:t>
            </a:r>
            <a:endParaRPr lang="en-US" altLang="zh-CN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第一次：干土中的蚯蚓有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条，湿土中的蚯蚓有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条，中间的蚯蚓有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</a:p>
          <a:p>
            <a:pPr lvl="0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第二次：干土中的蚯蚓有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条，湿土中的蚯蚓有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条，中间的蚯蚓有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</a:p>
          <a:p>
            <a:pPr lvl="0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第三次：干土中的蚯蚓有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条，湿土中的蚯蚓有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条，中间的蚯蚓有</a:t>
            </a: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en-US" altLang="zh-CN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撰写实验报告：</a:t>
            </a:r>
            <a:endParaRPr lang="en-US" altLang="zh-CN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通过这几次观察，我发现蚯蚓喜欢潮湿的生活环境。如果去小河边，可能会挖到蚯蚓；如果去菜园里土地肥沃的地方，也可能会找到蚯蚓。相反，在干燥的马路旁是很难找到蚯蚓的。</a:t>
            </a:r>
          </a:p>
        </p:txBody>
      </p:sp>
    </p:spTree>
  </p:cSld>
  <p:clrMapOvr>
    <a:masterClrMapping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02920" y="759460"/>
            <a:ext cx="7945438" cy="335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专题二：跟法布尔学探究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研读法布尔着力探究的若干个具体实例，总结他的科学探究经验。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借鉴法布尔的经验，选择你感兴趣的一个科学问题，设计方案，进行探究实验。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341913"/>
            <a:ext cx="8496300" cy="431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总结科学探究的经验：科学探究常用的方法有观察法、实验法、调查法和资料分析法等。法布尔研究昆虫的行为时，没有改变昆虫的生活环境，也没有对昆虫施加任何影响，因此，法布尔研究昆虫行为的方法主要是观察法。</a:t>
            </a:r>
          </a:p>
          <a:p>
            <a:pPr eaLnBrk="1" hangingPunct="1">
              <a:lnSpc>
                <a:spcPct val="14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设计探究实验。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提出问题：蚂蚁爱吃什么样的食物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</a:p>
        </p:txBody>
      </p:sp>
    </p:spTree>
  </p:cSld>
  <p:clrMapOvr>
    <a:masterClrMapping/>
  </p:clrMapOvr>
  <p:transition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467544" y="772438"/>
            <a:ext cx="828092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提出假设：蚂蚁可能爱吃甜的食物；蚂蚁可能爱吃软的食物；蚂蚁可能爱吃小昆虫。</a:t>
            </a:r>
            <a:endParaRPr lang="en-US" altLang="zh-CN" sz="26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设计实验：在一个培养皿的两端分别放上少许盐和少许糖，把一只蚂蚁放进培养皿中，仔细观察蚂蚁的行为。重复进行几次实验，分析实验结果，得出结论。</a:t>
            </a:r>
          </a:p>
          <a:p>
            <a:pPr lvl="0">
              <a:lnSpc>
                <a:spcPct val="150000"/>
              </a:lnSpc>
            </a:pPr>
            <a:r>
              <a:rPr lang="zh-CN" altLang="en-US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实验结论：蚂蚁爱吃甜的食物。</a:t>
            </a:r>
          </a:p>
        </p:txBody>
      </p:sp>
    </p:spTree>
  </p:cSld>
  <p:clrMapOvr>
    <a:masterClrMapping/>
  </p:clrMapOvr>
  <p:transition>
    <p:random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723900" y="1104900"/>
            <a:ext cx="7945438" cy="3351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专题三：跟法布尔学写作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1.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从写作的角度精读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，摘抄若干精彩片段，进行鉴赏、点评。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观察你喜欢的小动物，学习法布尔的写作技巧，进行仿写。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850" y="622836"/>
            <a:ext cx="84963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示例：红蚂蚁会偷其他家族的孩子来侍候自己的家族。它们一般抢劫不同种类的蚂蚁，把它们的蛹运到自己窝里；不久后，小生命从蛹里出来，新生的异族就成为它们家中积极干活的佣人。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赏析：运用拟人的修辞手法，表现了红蚂蚁的霸道、蛮横、聪明。</a:t>
            </a:r>
          </a:p>
        </p:txBody>
      </p:sp>
    </p:spTree>
  </p:cSld>
  <p:clrMapOvr>
    <a:masterClrMapping/>
  </p:clrMapOvr>
  <p:transition>
    <p:random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21188" y="638562"/>
            <a:ext cx="839928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示例：狗生性灵活，反应十分敏捷。当看到有老鼠、虫蚁出现时，狗便展示其自身的本领，快速地捕捉盯紧的“猎物”。在狗的视线范围内，几乎没有一只猎物能够脱离它们的“五指山”。 狗的食量不大，但却很挑剔。狗每天的食量大约是人类的三分之一，最爱吃鱼、肉或是其他的骨头，不喜欢吃蔬菜、水果</a:t>
            </a:r>
            <a:r>
              <a:rPr lang="en-US" altLang="zh-CN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的智力在低等动物界中也是非比寻常的，是人类的智力的四分之一。通过人工训练的狗能做许多高难度的动作：能在低空中极其准确地接住从较高空中掉下来的微细物品；后脚踮地，前爪与人类握手，像和人类打交道的朋友一般</a:t>
            </a:r>
            <a:r>
              <a:rPr lang="en-US" altLang="zh-CN" sz="26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</p:spTree>
  </p:cSld>
  <p:clrMapOvr>
    <a:masterClrMapping/>
  </p:clrMapOvr>
  <p:transition>
    <p:random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80" name="TextBox 4"/>
          <p:cNvSpPr txBox="1"/>
          <p:nvPr/>
        </p:nvSpPr>
        <p:spPr>
          <a:xfrm>
            <a:off x="610553" y="2265045"/>
            <a:ext cx="7923212" cy="21583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被誉为“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__________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”。在这本书中，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在地下“潜伏”四年；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在编织“罗网”方面独具才能；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善于利用“心理战术”制服敌人。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46380" y="318135"/>
            <a:ext cx="2346325" cy="649104"/>
            <a:chOff x="923" y="1552"/>
            <a:chExt cx="3695" cy="882"/>
          </a:xfrm>
        </p:grpSpPr>
        <p:pic>
          <p:nvPicPr>
            <p:cNvPr id="8" name="图片 7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中考真题</a:t>
              </a:r>
            </a:p>
          </p:txBody>
        </p:sp>
      </p:grpSp>
      <p:sp>
        <p:nvSpPr>
          <p:cNvPr id="24578" name="TextBox 4"/>
          <p:cNvSpPr txBox="1"/>
          <p:nvPr/>
        </p:nvSpPr>
        <p:spPr>
          <a:xfrm>
            <a:off x="370840" y="1380490"/>
            <a:ext cx="8289925" cy="6076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2018·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黑龙江龙东中考改编）走近名著。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Text Box 6"/>
          <p:cNvSpPr txBox="1"/>
          <p:nvPr/>
        </p:nvSpPr>
        <p:spPr>
          <a:xfrm>
            <a:off x="4612640" y="2185035"/>
            <a:ext cx="21256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昆虫的史诗</a:t>
            </a:r>
          </a:p>
        </p:txBody>
      </p:sp>
      <p:sp>
        <p:nvSpPr>
          <p:cNvPr id="10" name="Text Box 6"/>
          <p:cNvSpPr txBox="1"/>
          <p:nvPr/>
        </p:nvSpPr>
        <p:spPr>
          <a:xfrm>
            <a:off x="2192338" y="2750820"/>
            <a:ext cx="6588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蝉</a:t>
            </a:r>
          </a:p>
        </p:txBody>
      </p:sp>
      <p:sp>
        <p:nvSpPr>
          <p:cNvPr id="11" name="Text Box 6"/>
          <p:cNvSpPr txBox="1"/>
          <p:nvPr/>
        </p:nvSpPr>
        <p:spPr>
          <a:xfrm>
            <a:off x="7124700" y="2750820"/>
            <a:ext cx="115093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蜘蛛</a:t>
            </a:r>
          </a:p>
        </p:txBody>
      </p:sp>
      <p:sp>
        <p:nvSpPr>
          <p:cNvPr id="12" name="Text Box 6"/>
          <p:cNvSpPr txBox="1"/>
          <p:nvPr/>
        </p:nvSpPr>
        <p:spPr>
          <a:xfrm>
            <a:off x="5856288" y="3292475"/>
            <a:ext cx="14589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昆虫记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38125" y="220345"/>
            <a:ext cx="2346325" cy="649104"/>
            <a:chOff x="923" y="1552"/>
            <a:chExt cx="3695" cy="882"/>
          </a:xfrm>
        </p:grpSpPr>
        <p:pic>
          <p:nvPicPr>
            <p:cNvPr id="8" name="图片 7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题目解读</a:t>
              </a:r>
            </a:p>
          </p:txBody>
        </p:sp>
      </p:grp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501333" y="1037273"/>
            <a:ext cx="8274050" cy="363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也叫作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昆虫物语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昆虫学札记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昆虫世界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昆虫的故事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，英文名称是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《The Records about Insects》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。该书不仅真实地记录了昆虫的生活，还透过昆虫世界折射出社会和人生，被誉为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“昆虫的史诗”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Box 4"/>
          <p:cNvSpPr txBox="1"/>
          <p:nvPr/>
        </p:nvSpPr>
        <p:spPr>
          <a:xfrm>
            <a:off x="335915" y="744538"/>
            <a:ext cx="7835900" cy="539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（湖北孝感中考）名著阅读。</a:t>
            </a:r>
          </a:p>
        </p:txBody>
      </p:sp>
      <p:sp>
        <p:nvSpPr>
          <p:cNvPr id="25603" name="矩形 2"/>
          <p:cNvSpPr/>
          <p:nvPr/>
        </p:nvSpPr>
        <p:spPr>
          <a:xfrm>
            <a:off x="756603" y="1335088"/>
            <a:ext cx="7534275" cy="3195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几乎每次进餐后，它（蓝图拉毒蛛）都要整理一下仪容。譬如用前腿上的跗节把触须和上颚里里外外清扫干净。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嗉囊装满后，它（绿色蝈蝈）用喙尖抓抓脚底，用沾着唾液的爪擦擦脸和眼睛，然后闭着双眼或者躺在沙上消化食物。</a:t>
            </a:r>
          </a:p>
        </p:txBody>
      </p:sp>
    </p:spTree>
  </p:cSld>
  <p:clrMapOvr>
    <a:masterClrMapping/>
  </p:clrMapOvr>
  <p:transition>
    <p:random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Box 4"/>
          <p:cNvSpPr txBox="1"/>
          <p:nvPr/>
        </p:nvSpPr>
        <p:spPr>
          <a:xfrm>
            <a:off x="582295" y="1539875"/>
            <a:ext cx="8193088" cy="2453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1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上述两段文字均选自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《__________》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，分别描写的是蓝图拉毒蛛和绿色蝈蝈进食后的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，说明了昆虫也同人类一样有着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的良好习惯。</a:t>
            </a:r>
          </a:p>
        </p:txBody>
      </p:sp>
      <p:sp>
        <p:nvSpPr>
          <p:cNvPr id="3" name="Text Box 6"/>
          <p:cNvSpPr txBox="1"/>
          <p:nvPr/>
        </p:nvSpPr>
        <p:spPr>
          <a:xfrm>
            <a:off x="5898833" y="1484630"/>
            <a:ext cx="14192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昆虫记</a:t>
            </a:r>
          </a:p>
        </p:txBody>
      </p:sp>
      <p:sp>
        <p:nvSpPr>
          <p:cNvPr id="5" name="Text Box 6"/>
          <p:cNvSpPr txBox="1"/>
          <p:nvPr/>
        </p:nvSpPr>
        <p:spPr>
          <a:xfrm>
            <a:off x="1053783" y="2713355"/>
            <a:ext cx="1738312" cy="571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生活习性</a:t>
            </a:r>
          </a:p>
        </p:txBody>
      </p:sp>
      <p:sp>
        <p:nvSpPr>
          <p:cNvPr id="6" name="Text Box 6"/>
          <p:cNvSpPr txBox="1"/>
          <p:nvPr/>
        </p:nvSpPr>
        <p:spPr>
          <a:xfrm>
            <a:off x="782638" y="3271838"/>
            <a:ext cx="1481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000" b="1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讲卫生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55875" y="2643505"/>
            <a:ext cx="3178175" cy="58102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4000" b="1" spc="30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lang="zh-CN" altLang="en-US" sz="4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49100" y="12395200"/>
            <a:ext cx="3302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9" name="Text Box 6"/>
          <p:cNvSpPr txBox="1"/>
          <p:nvPr/>
        </p:nvSpPr>
        <p:spPr>
          <a:xfrm>
            <a:off x="335280" y="1141730"/>
            <a:ext cx="8448675" cy="3634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【法布尔】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(1823—1915)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法国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昆虫学家、动物行为学家、文学家，被世人尊称为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“昆虫界的荷马”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。在童年时代他就被乡间的蝴蝶与蝈蝈等可爱的昆虫所吸引，在他不足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19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岁时就立志研究昆虫。后来，在经过年复一年地对昆虫的研究，他著成了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8125" y="220345"/>
            <a:ext cx="2346325" cy="649104"/>
            <a:chOff x="923" y="1552"/>
            <a:chExt cx="3695" cy="882"/>
          </a:xfrm>
        </p:grpSpPr>
        <p:pic>
          <p:nvPicPr>
            <p:cNvPr id="8" name="图片 7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作者简介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675958" y="930593"/>
            <a:ext cx="7791450" cy="370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该作品是一部概括昆虫的种类、特征、习性的昆虫学巨著，也是一部富含知识、趣味、美感和哲理的文学宝藏。作者将专业知识与人生感悟熔于一炉，娓娓道来，在对一种种昆虫的日常生活习性、特征的描述中体现出作者对生活世事特有的眼光，字里行间洋溢着作者本人对生命的尊重与热爱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0345" y="176530"/>
            <a:ext cx="2346325" cy="649104"/>
            <a:chOff x="923" y="1552"/>
            <a:chExt cx="3695" cy="882"/>
          </a:xfrm>
        </p:grpSpPr>
        <p:pic>
          <p:nvPicPr>
            <p:cNvPr id="3" name="图片 2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主题思想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593090" y="1180465"/>
            <a:ext cx="8283575" cy="344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一书描述了小小的昆虫恪守自然规则，为了生存和繁衍进行着不懈的努力。其中共详细介绍了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三十二种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昆虫的特点。在书中，法布尔依据其毕生从事昆虫研究的经历和成果，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以人性观照虫性，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用通俗易懂、生动有趣的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散文式笔调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，深入浅出地介绍了他所观察和研究的昆虫的外部形态、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20345" y="176530"/>
            <a:ext cx="2346325" cy="649104"/>
            <a:chOff x="923" y="1552"/>
            <a:chExt cx="3695" cy="882"/>
          </a:xfrm>
        </p:grpSpPr>
        <p:pic>
          <p:nvPicPr>
            <p:cNvPr id="3" name="图片 2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主要内容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453073" y="487998"/>
            <a:ext cx="8061325" cy="437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生物习性，真实地记录了几种常见昆虫的本能、习性、劳动、死亡等，既表达了作者对生命和自然的热爱和尊重，又传播了科学知识，体现了作者细致入微、孜孜不倦的科学探索精神。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本书的问世被看作动物心理学的诞生。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不仅是一部研究昆虫的科学巨著，同时也是一部讴歌生命的宏伟诗篇，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鲁迅先生把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昆虫记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奉为“讲昆虫生活”的楷模。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220345" y="176530"/>
            <a:ext cx="2346325" cy="649104"/>
            <a:chOff x="923" y="1552"/>
            <a:chExt cx="3695" cy="882"/>
          </a:xfrm>
        </p:grpSpPr>
        <p:pic>
          <p:nvPicPr>
            <p:cNvPr id="3" name="图片 2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艺术特色</a:t>
              </a:r>
            </a:p>
          </p:txBody>
        </p:sp>
      </p:grpSp>
      <p:sp>
        <p:nvSpPr>
          <p:cNvPr id="104" name="Text Box 6"/>
          <p:cNvSpPr txBox="1">
            <a:spLocks noChangeArrowheads="1"/>
          </p:cNvSpPr>
          <p:nvPr/>
        </p:nvSpPr>
        <p:spPr bwMode="auto">
          <a:xfrm>
            <a:off x="467043" y="896938"/>
            <a:ext cx="7986713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4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一是行文生动活泼，语调轻松诙谐，充满了盎然的情趣。</a:t>
            </a: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在作者的笔下，杨柳天牛像个吝啬鬼，身穿一件似乎“缺了布料”的短身燕尾礼服；小甲虫“为它的后代做出无私的奉献，为儿女操碎了心”。</a:t>
            </a:r>
            <a:r>
              <a:rPr lang="zh-CN" altLang="en-US" sz="3000" b="1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二是以人性观照虫性，又用虫性反观社会人生。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220345" y="114300"/>
            <a:ext cx="2346325" cy="649104"/>
            <a:chOff x="923" y="1552"/>
            <a:chExt cx="3695" cy="882"/>
          </a:xfrm>
        </p:grpSpPr>
        <p:pic>
          <p:nvPicPr>
            <p:cNvPr id="8" name="图片 7" descr="00 图标-0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3" y="1552"/>
              <a:ext cx="3695" cy="882"/>
            </a:xfrm>
            <a:prstGeom prst="rect">
              <a:avLst/>
            </a:prstGeom>
          </p:spPr>
        </p:pic>
        <p:sp>
          <p:nvSpPr>
            <p:cNvPr id="9" name="文本框 3"/>
            <p:cNvSpPr txBox="1"/>
            <p:nvPr/>
          </p:nvSpPr>
          <p:spPr>
            <a:xfrm>
              <a:off x="1160" y="1596"/>
              <a:ext cx="2848" cy="7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+mn-ea"/>
                </a:rPr>
                <a:t>片段赏析</a:t>
              </a:r>
            </a:p>
          </p:txBody>
        </p:sp>
      </p:grpSp>
      <p:sp>
        <p:nvSpPr>
          <p:cNvPr id="2" name="TextBox 4"/>
          <p:cNvSpPr txBox="1"/>
          <p:nvPr/>
        </p:nvSpPr>
        <p:spPr>
          <a:xfrm>
            <a:off x="213995" y="1059815"/>
            <a:ext cx="8700770" cy="3949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但那个可怜的蝗虫移动到螳螂刚好可以碰到它的时候，螳螂就毫不客气，一点儿也不留情地立刻动用它的武器，用它那有力的“掌”重重地击打那个可怜虫，再用那两条锯子用力的把它压紧。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于是，那个小俘虏无论怎样顽强抵抗，也无济于事了。接下来，这个残暴的恶魔鬼胜利者便开始咀嚼它的战利品了。它肯定是会感到十分得意的。就这样，像秋风扫落叶一样地对待敌人，是螳螂永不改变的信条。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340" y="114300"/>
            <a:ext cx="6663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阅读《螳螂》片段，结合《昆虫记》的艺术特色写一段</a:t>
            </a:r>
            <a:r>
              <a:rPr lang="en-US" altLang="zh-CN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50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字以上的赏析。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4"/>
          <p:cNvSpPr txBox="1"/>
          <p:nvPr/>
        </p:nvSpPr>
        <p:spPr>
          <a:xfrm>
            <a:off x="595313" y="657225"/>
            <a:ext cx="8224837" cy="4225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赏析示例：</a:t>
            </a:r>
            <a:endParaRPr lang="en-US" altLang="zh-CN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在这个片段中，作者着重于对螳螂的动作描写，生动形象地为读者展现了微小的昆虫世界中的一幕，不仅体现了螳螂的英勇凶猛，表达了作者对螳螂的赞美和对生命的热爱，还巧妙地借用昆虫折射了人类社会中“弱肉强食”的特性。</a:t>
            </a:r>
            <a:endParaRPr lang="zh-CN" altLang="en-US" sz="10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ASSEMBLE_CHIP_INDEX" val="e5dafd4e73434c5bb900afa7ec8a88e6"/>
  <p:tag name="KSO_WM_BEAUTIFY_FLAG" val="#wm#"/>
  <p:tag name="KSO_WM_CHIP_GROUPID" val="5e7881253197e252a37019b5"/>
  <p:tag name="KSO_WM_CHIP_XID" val="5e7881253197e252a37019b6"/>
  <p:tag name="KSO_WM_TAG_BACKGROUP_ID" val=""/>
  <p:tag name="KSO_WM_TAG_BACKGROUP_SIZE" val=""/>
  <p:tag name="KSO_WM_TAG_FRONT_SIZE" val=""/>
  <p:tag name="KSO_WM_TAG_VERSION" val="1.0"/>
  <p:tag name="KSO_WM_TAG_ZODER_POSITION" val=""/>
  <p:tag name="KSO_WM_TEMPLATE_ASSEMBLE_GROUPID" val="5f005b2dc1e42ffd0d0a8451"/>
  <p:tag name="KSO_WM_TEMPLATE_ASSEMBLE_XID" val="5f005b2dc1e42ffd0d0a8451"/>
  <p:tag name="KSO_WM_TEMPLATE_CATEGORY" val="diagram"/>
  <p:tag name="KSO_WM_TEMPLATE_INDEX" val="20209030"/>
  <p:tag name="KSO_WM_UNIT_BLOCK" val="0"/>
  <p:tag name="KSO_WM_UNIT_COMPATIBLE" val="0"/>
  <p:tag name="KSO_WM_UNIT_DEC_AREA_ID" val="5efd75d1a2574cd7bc72485304cfd4ac"/>
  <p:tag name="KSO_WM_UNIT_DEFAULT_FONT" val="24;44;4"/>
  <p:tag name="KSO_WM_UNIT_DIAGRAM_ISNUMVISUAL" val="0"/>
  <p:tag name="KSO_WM_UNIT_DIAGRAM_ISREFERUNIT" val="0"/>
  <p:tag name="KSO_WM_UNIT_HIGHLIGHT" val="0"/>
  <p:tag name="KSO_WM_UNIT_ID" val="diagram2020903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7-04T18:34:23&quot;,&#10;    &quot;max&quot;: 0.49500000000001876,&#10;    &quot;parentMax&quot;: {&#10;        &quot;max&quot;: 0.25492125984250436&#10;    },&#10;    &quot;topChanged&quot;: 0.0008661417322883835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7"/>
</p:tagLst>
</file>

<file path=ppt/tags/tag2.xml><?xml version="1.0" encoding="utf-8"?>
<p:tagLst xmlns:p="http://schemas.openxmlformats.org/presentationml/2006/main">
  <p:tag name="KSO_WM_BEAUTIFY_FLAG" val="#wm#"/>
  <p:tag name="KSO_WM_CHIP_FILLPROP" val="[[{&quot;fill_id&quot;:&quot;f82e8f081cf7470ea5c2568bdc877b2b&quot;,&quot;fill_align&quot;:&quot;lm&quot;,&quot;text_align&quot;:&quot;lm&quot;,&quot;text_direction&quot;:&quot;horizontal&quot;,&quot;chip_types&quot;:[&quot;header&quot;]},{&quot;fill_id&quot;:&quot;82e4272de7e64849bcefb55c71fcddb0&quot;,&quot;fill_align&quot;:&quot;lm&quot;,&quot;text_align&quot;:&quot;lm&quot;,&quot;text_direction&quot;:&quot;horizontal&quot;,&quot;chip_types&quot;:[&quot;text&quot;,&quot;picture&quot;],&quot;support_features&quot;:[&quot;collage&quot;,&quot;carousel&quot;]}]]"/>
  <p:tag name="KSO_WM_CHIP_GROUPID" val="5efd9ea781ee359a788b1dff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d9ea781ee359a788b1e00"/>
  <p:tag name="KSO_WM_SLIDE_BACKGROUND" val="[&quot;general&quot;]"/>
  <p:tag name="KSO_WM_SLIDE_BACKGROUND_TYPE" val="general"/>
  <p:tag name="KSO_WM_SLIDE_BK_DARK_LIGHT" val="2"/>
  <p:tag name="KSO_WM_SLIDE_ID" val="diagram20209030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23&quot;,&quot;maxSize&quot;:{&quot;size1&quot;:40},&quot;minSize&quot;:{&quot;size1&quot;:31.100000000000001},&quot;normalSize&quot;:{&quot;size1&quot;:37.962943520948762},&quot;subLayout&quot;:[{&quot;id&quot;:&quot;2020-07-04T18:34:23&quot;,&quot;margin&quot;:{&quot;bottom&quot;:0,&quot;left&quot;:5.5029997825622559,&quot;right&quot;:5.9270000457763672,&quot;top&quot;:3.809999942779541},&quot;type&quot;:0},{&quot;id&quot;:&quot;2020-07-04T18:34:23&quot;,&quot;margin&quot;:{&quot;bottom&quot;:3.3870000839233398,&quot;left&quot;:5.5029997825622559,&quot;right&quot;:5.9270000457763672,&quot;top&quot;:1.6929999589920044},&quot;type&quot;:0}],&quot;type&quot;:0}"/>
  <p:tag name="KSO_WM_SLIDE_POSITION" val="19*33"/>
  <p:tag name="KSO_WM_SLIDE_RATIO" val="1.777778"/>
  <p:tag name="KSO_WM_SLIDE_SIZE" val="914*473"/>
  <p:tag name="KSO_WM_SLIDE_SUBTYPE" val="picTxt"/>
  <p:tag name="KSO_WM_SLIDE_SUPPORT_FEATURE_TYPE" val="3"/>
  <p:tag name="KSO_WM_SLIDE_TYPE" val="text"/>
  <p:tag name="KSO_WM_SPECIAL_SOURCE" val="bdnull"/>
  <p:tag name="KSO_WM_TAG_VERSION" val="1.0"/>
  <p:tag name="KSO_WM_TEMPLATE_ASSEMBLE_GROUPID" val="5f005b2dc1e42ffd0d0a8451"/>
  <p:tag name="KSO_WM_TEMPLATE_ASSEMBLE_XID" val="5f005b2dc1e42ffd0d0a8451"/>
  <p:tag name="KSO_WM_TEMPLATE_CATEGORY" val="diagram"/>
  <p:tag name="KSO_WM_TEMPLATE_COLOR_TYPE" val="1"/>
  <p:tag name="KSO_WM_TEMPLATE_INDEX" val="20209030"/>
  <p:tag name="KSO_WM_TEMPLATE_MASTER_TYPE" val="0"/>
  <p:tag name="KSO_WM_TEMPLATE_SUBCATEGORY" val="21"/>
</p:tagLst>
</file>

<file path=ppt/tags/tag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全品初中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Arial"/>
      </a:majorFont>
      <a:minorFont>
        <a:latin typeface="Times New Roman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67</Paragraphs>
  <Slides>22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2">
      <vt:lpstr>Arial</vt:lpstr>
      <vt:lpstr>Impact</vt:lpstr>
      <vt:lpstr>微软雅黑</vt:lpstr>
      <vt:lpstr>Times New Roman</vt:lpstr>
      <vt:lpstr>Calibri</vt:lpstr>
      <vt:lpstr>黑体</vt:lpstr>
      <vt:lpstr>华文新魏</vt:lpstr>
      <vt:lpstr>宋体</vt:lpstr>
      <vt:lpstr>楷体</vt:lpstr>
      <vt:lpstr>全品初中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2021-06-15T22:33:51.382</cp:lastPrinted>
  <dcterms:created xsi:type="dcterms:W3CDTF">2021-06-15T22:33:51Z</dcterms:created>
  <dcterms:modified xsi:type="dcterms:W3CDTF">2021-06-15T14:33:53Z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