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4179" r:id="rId2"/>
    <p:sldId id="4376" r:id="rId3"/>
    <p:sldId id="3496" r:id="rId4"/>
    <p:sldId id="2687" r:id="rId5"/>
    <p:sldId id="4267" r:id="rId6"/>
    <p:sldId id="4466" r:id="rId7"/>
    <p:sldId id="4232" r:id="rId8"/>
    <p:sldId id="4233" r:id="rId9"/>
    <p:sldId id="4318" r:id="rId10"/>
    <p:sldId id="4349" r:id="rId11"/>
    <p:sldId id="4414" r:id="rId12"/>
    <p:sldId id="4490" r:id="rId13"/>
    <p:sldId id="4505" r:id="rId14"/>
    <p:sldId id="4506" r:id="rId15"/>
    <p:sldId id="4507" r:id="rId16"/>
    <p:sldId id="2945" r:id="rId17"/>
    <p:sldId id="3151" r:id="rId18"/>
    <p:sldId id="4350" r:id="rId19"/>
    <p:sldId id="4351" r:id="rId20"/>
    <p:sldId id="4492" r:id="rId21"/>
    <p:sldId id="4508" r:id="rId22"/>
    <p:sldId id="3354" r:id="rId23"/>
    <p:sldId id="4509" r:id="rId24"/>
    <p:sldId id="4416" r:id="rId25"/>
    <p:sldId id="4446" r:id="rId26"/>
    <p:sldId id="4510" r:id="rId27"/>
    <p:sldId id="4269" r:id="rId28"/>
    <p:sldId id="4493" r:id="rId29"/>
  </p:sldIdLst>
  <p:sldSz cx="9144000" cy="6858000" type="screen4x3"/>
  <p:notesSz cx="6858000" cy="9144000"/>
  <p:custDataLst>
    <p:tags r:id="rId3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06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徐 落" initials="徐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/>
    <p:restoredTop sz="94660"/>
  </p:normalViewPr>
  <p:slideViewPr>
    <p:cSldViewPr snapToGrid="0" showGuides="1">
      <p:cViewPr varScale="1">
        <p:scale>
          <a:sx n="83" d="100"/>
          <a:sy n="83" d="100"/>
        </p:scale>
        <p:origin x="-102" y="-90"/>
      </p:cViewPr>
      <p:guideLst>
        <p:guide orient="horz" pos="206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2022-2-8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13863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D2A48B96-639E-45A3-A0BA-2464DFDB1FA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2022-2-8</a:t>
            </a:fld>
            <a:endParaRPr lang="zh-CN" altLang="en-US" strike="noStrike" noProof="1"/>
          </a:p>
        </p:txBody>
      </p:sp>
      <p:sp>
        <p:nvSpPr>
          <p:cNvPr id="7172" name="幻灯片图像占位符 3"/>
          <p:cNvSpPr>
            <a:spLocks noGrp="1" noRot="1" noChangeAspect="1"/>
          </p:cNvSpPr>
          <p:nvPr>
            <p:ph type="sldImg" idx="6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173" name="备注占位符 4"/>
          <p:cNvSpPr>
            <a:spLocks noGrp="1"/>
          </p:cNvSpPr>
          <p:nvPr>
            <p:ph type="body" sz="quarter" idx="7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0"/>
            <a:r>
              <a:rPr lang="zh-CN" altLang="en-US"/>
              <a:t>第二级</a:t>
            </a:r>
          </a:p>
          <a:p>
            <a:pPr lvl="2" indent="0"/>
            <a:r>
              <a:rPr lang="zh-CN" altLang="en-US"/>
              <a:t>第三级</a:t>
            </a:r>
          </a:p>
          <a:p>
            <a:pPr lvl="3" indent="0"/>
            <a:r>
              <a:rPr lang="zh-CN" altLang="en-US"/>
              <a:t>第四级</a:t>
            </a:r>
          </a:p>
          <a:p>
            <a:pPr lvl="4" indent="0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A6837353-30EB-4A48-80EB-173D804AEFBD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68141586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242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43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en-US" altLang="zh-CN" sz="1200">
                <a:latin typeface="Arial" panose="020B0604020202020204" pitchFamily="34" charset="0"/>
              </a:rPr>
              <a:t>3</a:t>
            </a:fld>
            <a:endParaRPr lang="en-US" altLang="zh-CN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06766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242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43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en-US" altLang="zh-CN" sz="1200">
                <a:latin typeface="Arial" panose="020B0604020202020204" pitchFamily="34" charset="0"/>
              </a:rPr>
              <a:t>4</a:t>
            </a:fld>
            <a:endParaRPr lang="en-US" altLang="zh-CN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93626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84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1949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15533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54325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7078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4984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928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单击此处编辑母版副标题样式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44E34F91-099F-4B0B-9CE5-70A9D4A6F6E7}" type="datetimeFigureOut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2022-2-8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0E2F105B-ECD7-4E17-A832-5B1E113B9661}" type="slidenum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44E34F91-099F-4B0B-9CE5-70A9D4A6F6E7}" type="datetimeFigureOut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2022-2-8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0E2F105B-ECD7-4E17-A832-5B1E113B9661}" type="slidenum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44E34F91-099F-4B0B-9CE5-70A9D4A6F6E7}" type="datetimeFigureOut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2022-2-8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0E2F105B-ECD7-4E17-A832-5B1E113B9661}" type="slidenum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298450" y="228600"/>
            <a:ext cx="8540750" cy="5870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E2A35B-9CDA-4E4E-A9D0-8F3C82EE3144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44E34F91-099F-4B0B-9CE5-70A9D4A6F6E7}" type="datetimeFigureOut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2022-2-8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0E2F105B-ECD7-4E17-A832-5B1E113B9661}" type="slidenum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44E34F91-099F-4B0B-9CE5-70A9D4A6F6E7}" type="datetimeFigureOut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2022-2-8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0E2F105B-ECD7-4E17-A832-5B1E113B9661}" type="slidenum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44E34F91-099F-4B0B-9CE5-70A9D4A6F6E7}" type="datetimeFigureOut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2022-2-8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0E2F105B-ECD7-4E17-A832-5B1E113B9661}" type="slidenum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44E34F91-099F-4B0B-9CE5-70A9D4A6F6E7}" type="datetimeFigureOut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2022-2-8</a:t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0E2F105B-ECD7-4E17-A832-5B1E113B9661}" type="slidenum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44E34F91-099F-4B0B-9CE5-70A9D4A6F6E7}" type="datetimeFigureOut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2022-2-8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0E2F105B-ECD7-4E17-A832-5B1E113B9661}" type="slidenum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44E34F91-099F-4B0B-9CE5-70A9D4A6F6E7}" type="datetimeFigureOut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2022-2-8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0E2F105B-ECD7-4E17-A832-5B1E113B9661}" type="slidenum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44E34F91-099F-4B0B-9CE5-70A9D4A6F6E7}" type="datetimeFigureOut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2022-2-8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0E2F105B-ECD7-4E17-A832-5B1E113B9661}" type="slidenum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auto"/>
            <a:r>
              <a:rPr lang="zh-CN" altLang="en-US" strike="noStrike" noProof="1"/>
              <a:t>单击图标添加图片</a:t>
            </a:r>
            <a:endParaRPr lang="en-US" strike="noStrike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44E34F91-099F-4B0B-9CE5-70A9D4A6F6E7}" type="datetimeFigureOut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2022-2-8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0E2F105B-ECD7-4E17-A832-5B1E113B9661}" type="slidenum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/>
          </p:cNvSpPr>
          <p:nvPr>
            <p:ph type="body" idx="5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2860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pPr fontAlgn="auto"/>
            <a:fld id="{44E34F91-099F-4B0B-9CE5-70A9D4A6F6E7}" type="datetimeFigureOut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2022-2-8</a:t>
            </a:fld>
            <a:endParaRPr lang="zh-CN" altLang="en-US" strike="noStrike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pPr fontAlgn="auto"/>
            <a:fld id="{0E2F105B-ECD7-4E17-A832-5B1E113B9661}" type="slidenum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10223"/>
          <p:cNvSpPr/>
          <p:nvPr>
            <p:custDataLst>
              <p:tags r:id="rId1"/>
            </p:custDataLst>
          </p:nvPr>
        </p:nvSpPr>
        <p:spPr>
          <a:xfrm>
            <a:off x="-635" y="2275840"/>
            <a:ext cx="9144635" cy="1174115"/>
          </a:xfrm>
          <a:prstGeom prst="rect">
            <a:avLst/>
          </a:prstGeom>
          <a:noFill/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>
              <a:lnSpc>
                <a:spcPct val="110000"/>
              </a:lnSpc>
              <a:defRPr/>
            </a:pPr>
            <a:r>
              <a:rPr lang="zh-CN" altLang="en-US" sz="6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黑体" panose="02010609060101010101" pitchFamily="2" charset="-122"/>
                <a:sym typeface="+mn-ea"/>
              </a:rPr>
              <a:t>一个消逝了的山村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0" y="4047490"/>
            <a:ext cx="914463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/>
              <a:t>冯   至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903605" y="2050415"/>
            <a:ext cx="7686675" cy="10147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3000" b="1" kern="1200" cap="none" spc="0" normalizeH="0" baseline="0" noProof="0" smtClean="0">
                <a:solidFill>
                  <a:schemeClr val="accent5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文章中作者举了“一个村女在山顶上缝什么”的事例，意在表现什么？</a:t>
            </a:r>
          </a:p>
        </p:txBody>
      </p:sp>
      <p:pic>
        <p:nvPicPr>
          <p:cNvPr id="2" name="图片 1" descr="企业微信截图_161225282447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899150" y="4383405"/>
            <a:ext cx="3244850" cy="2148205"/>
          </a:xfrm>
          <a:prstGeom prst="rect">
            <a:avLst/>
          </a:prstGeom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902970" y="3366135"/>
            <a:ext cx="7687310" cy="20612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lnSpc>
                <a:spcPct val="10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 smtClean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少女从形象到气质，都像鼠麴草，像鼠麴草一样谦虚、纯洁、美好，小小的生命舍弃浮夸，但都担负了一个伟大宇宙生命的全部秘密。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25170" y="692150"/>
            <a:ext cx="3145155" cy="768350"/>
          </a:xfrm>
          <a:prstGeom prst="rect">
            <a:avLst/>
          </a:prstGeom>
          <a:noFill/>
        </p:spPr>
        <p:txBody>
          <a:bodyPr wrap="square" rtlCol="0">
            <a:prstTxWarp prst="textDeflate">
              <a:avLst/>
            </a:prstTxWarp>
            <a:spAutoFit/>
          </a:bodyPr>
          <a:lstStyle/>
          <a:p>
            <a:r>
              <a:rPr lang="zh-CN" altLang="en-US" sz="4400">
                <a:solidFill>
                  <a:schemeClr val="tx2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文本探究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288925" y="1854200"/>
            <a:ext cx="8566785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 smtClean="0">
                <a:solidFill>
                  <a:schemeClr val="accent5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怎么理解第11段中“风雨如晦的时刻”的内涵？</a:t>
            </a:r>
          </a:p>
        </p:txBody>
      </p:sp>
      <p:pic>
        <p:nvPicPr>
          <p:cNvPr id="2" name="图片 1" descr="企业微信截图_161225282447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899150" y="4383405"/>
            <a:ext cx="3244850" cy="2148205"/>
          </a:xfrm>
          <a:prstGeom prst="rect">
            <a:avLst/>
          </a:prstGeom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536575" y="2830830"/>
            <a:ext cx="8070850" cy="30460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lnSpc>
                <a:spcPct val="10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 smtClean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“风雨如晦的时刻”指1942年，即作者写作本文的那一年，那是充满动荡与浩劫的一年。作者的感悟带有浓厚的时代色彩，寄子了珍爱自然、珍爱生命、珍爱和平以及共创人类美好家园的愿望，这也是作者写作本文的用意所在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25170" y="692150"/>
            <a:ext cx="3145155" cy="768350"/>
          </a:xfrm>
          <a:prstGeom prst="rect">
            <a:avLst/>
          </a:prstGeom>
          <a:noFill/>
        </p:spPr>
        <p:txBody>
          <a:bodyPr wrap="square" rtlCol="0">
            <a:prstTxWarp prst="textDeflate">
              <a:avLst/>
            </a:prstTxWarp>
            <a:spAutoFit/>
          </a:bodyPr>
          <a:lstStyle/>
          <a:p>
            <a:r>
              <a:rPr lang="zh-CN" altLang="en-US" sz="4400">
                <a:solidFill>
                  <a:schemeClr val="tx2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文本探究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837565" y="1984375"/>
            <a:ext cx="807085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 smtClean="0">
                <a:solidFill>
                  <a:schemeClr val="accent5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作者描绘了哪些风物作为感怀的载体？</a:t>
            </a:r>
          </a:p>
        </p:txBody>
      </p:sp>
      <p:pic>
        <p:nvPicPr>
          <p:cNvPr id="2" name="图片 1" descr="企业微信截图_161225282447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899150" y="4383405"/>
            <a:ext cx="3244850" cy="2148205"/>
          </a:xfrm>
          <a:prstGeom prst="rect">
            <a:avLst/>
          </a:prstGeom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970280" y="3089910"/>
            <a:ext cx="7384415" cy="2399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lnSpc>
                <a:spcPct val="10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kumimoji="0" lang="zh-CN" altLang="en-US" sz="3000" b="1" kern="1200" cap="none" spc="0" normalizeH="0" baseline="0" noProof="0" smtClean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由小草感悟到生命的宁静之美；由彩菌感悟到生命的美好；由有加利树感悟到生命的渺小；由野狗的嗥叫感悟到生命对于疾苦的恐惧；由麂子的嘶声感悟到死亡的可怕。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25170" y="692150"/>
            <a:ext cx="3145155" cy="768350"/>
          </a:xfrm>
          <a:prstGeom prst="rect">
            <a:avLst/>
          </a:prstGeom>
          <a:noFill/>
        </p:spPr>
        <p:txBody>
          <a:bodyPr wrap="square" rtlCol="0">
            <a:prstTxWarp prst="textDeflate">
              <a:avLst/>
            </a:prstTxWarp>
            <a:spAutoFit/>
          </a:bodyPr>
          <a:lstStyle/>
          <a:p>
            <a:r>
              <a:rPr lang="zh-CN" altLang="en-US" sz="4400">
                <a:solidFill>
                  <a:schemeClr val="tx2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文本探究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1073150" y="2295525"/>
            <a:ext cx="807085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 smtClean="0">
                <a:solidFill>
                  <a:schemeClr val="accent5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作者抒发了什么样的人生感怀？</a:t>
            </a:r>
          </a:p>
        </p:txBody>
      </p:sp>
      <p:pic>
        <p:nvPicPr>
          <p:cNvPr id="2" name="图片 1" descr="企业微信截图_161225282447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899150" y="4383405"/>
            <a:ext cx="3244850" cy="2148205"/>
          </a:xfrm>
          <a:prstGeom prst="rect">
            <a:avLst/>
          </a:prstGeom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073150" y="3388360"/>
            <a:ext cx="7384415" cy="11372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lnSpc>
                <a:spcPct val="10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kumimoji="0" lang="zh-CN" altLang="en-US" sz="3400" b="1" kern="1200" cap="none" spc="0" normalizeH="0" baseline="0" noProof="0" smtClean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文章寄予了作者珍爱自然、珍爱生命、共创和平家园的美好愿望。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25170" y="692150"/>
            <a:ext cx="3145155" cy="768350"/>
          </a:xfrm>
          <a:prstGeom prst="rect">
            <a:avLst/>
          </a:prstGeom>
          <a:noFill/>
        </p:spPr>
        <p:txBody>
          <a:bodyPr wrap="square" rtlCol="0">
            <a:prstTxWarp prst="textDeflate">
              <a:avLst/>
            </a:prstTxWarp>
            <a:spAutoFit/>
          </a:bodyPr>
          <a:lstStyle/>
          <a:p>
            <a:r>
              <a:rPr lang="zh-CN" altLang="en-US" sz="4400">
                <a:solidFill>
                  <a:schemeClr val="tx2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文本探究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企业微信截图_161225282447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899150" y="4383405"/>
            <a:ext cx="3244850" cy="214820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25170" y="692150"/>
            <a:ext cx="3145155" cy="768350"/>
          </a:xfrm>
          <a:prstGeom prst="rect">
            <a:avLst/>
          </a:prstGeom>
          <a:noFill/>
        </p:spPr>
        <p:txBody>
          <a:bodyPr wrap="square" rtlCol="0">
            <a:prstTxWarp prst="textDeflate">
              <a:avLst/>
            </a:prstTxWarp>
            <a:spAutoFit/>
          </a:bodyPr>
          <a:lstStyle/>
          <a:p>
            <a:r>
              <a:rPr lang="zh-CN" altLang="en-US" sz="4400">
                <a:solidFill>
                  <a:schemeClr val="tx2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文本探究</a:t>
            </a: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1073150" y="2295525"/>
            <a:ext cx="7512685" cy="25533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 smtClean="0">
                <a:solidFill>
                  <a:schemeClr val="accent5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文章结尾，作者说“这一切，给我的生命许多滋养”。联系全文，概括说明消逝了的山村给了作者哪些生命的滋养？作者说“但在生命的深处，却和他们有着意味不尽的关联”，你如何理解？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企业微信截图_161225282447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899150" y="4383405"/>
            <a:ext cx="3244850" cy="2148205"/>
          </a:xfrm>
          <a:prstGeom prst="rect">
            <a:avLst/>
          </a:prstGeom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880110" y="1823720"/>
            <a:ext cx="7838440" cy="42462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lnSpc>
                <a:spcPct val="10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kumimoji="0" lang="zh-CN" altLang="en-US" sz="3000" b="1" kern="1200" cap="none" spc="0" normalizeH="0" baseline="0" noProof="0" smtClean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（1）①消逝了的山村提供了养育作者的物质条件；②消逝了的山村让作者学会了谦虛、纯洁和坚强；③消逝了的山村让作者懂得了生命的美好与崇高。</a:t>
            </a:r>
          </a:p>
          <a:p>
            <a:pPr marR="0" defTabSz="914400">
              <a:lnSpc>
                <a:spcPct val="10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kumimoji="0" lang="zh-CN" altLang="en-US" sz="3000" b="1" kern="1200" cap="none" spc="0" normalizeH="0" baseline="0" noProof="0" smtClean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（2）①作者认为人与人，只要有相联系的事物，不管时空的间隔有多远，彼此的生命都有声息相通的地方。②如今土地上的一切曾经以坦白和恩惠对待那消逝了的山村。③现今居住的山村同样给作者的生命以许多滋养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25170" y="692150"/>
            <a:ext cx="3145155" cy="768350"/>
          </a:xfrm>
          <a:prstGeom prst="rect">
            <a:avLst/>
          </a:prstGeom>
          <a:noFill/>
        </p:spPr>
        <p:txBody>
          <a:bodyPr wrap="square" rtlCol="0">
            <a:prstTxWarp prst="textDeflate">
              <a:avLst/>
            </a:prstTxWarp>
            <a:spAutoFit/>
          </a:bodyPr>
          <a:lstStyle/>
          <a:p>
            <a:r>
              <a:rPr lang="zh-CN" altLang="en-US" sz="4400">
                <a:solidFill>
                  <a:schemeClr val="tx2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文本探究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681990" y="699770"/>
            <a:ext cx="3145155" cy="768350"/>
          </a:xfrm>
          <a:prstGeom prst="rect">
            <a:avLst/>
          </a:prstGeom>
          <a:noFill/>
        </p:spPr>
        <p:txBody>
          <a:bodyPr wrap="square" rtlCol="0">
            <a:prstTxWarp prst="textDeflate">
              <a:avLst/>
            </a:prstTxWarp>
            <a:spAutoFit/>
          </a:bodyPr>
          <a:lstStyle/>
          <a:p>
            <a:r>
              <a:rPr lang="zh-CN" altLang="en-US" sz="4400">
                <a:solidFill>
                  <a:schemeClr val="tx2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中心思想</a:t>
            </a:r>
          </a:p>
        </p:txBody>
      </p:sp>
      <p:pic>
        <p:nvPicPr>
          <p:cNvPr id="6" name="图片 5" descr="企业微信截图_160592733347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7496175" y="4140200"/>
            <a:ext cx="1647825" cy="240093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81990" y="2084705"/>
            <a:ext cx="732028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0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 作者选取了一个已经消逝了的山村的自然风物，叠加丰富的想象，把一个山村的过去和现在交替呈现在读者面前，赋予对自然、对人生的独特感悟，让人生发出时空变幻、物是人非的慨叹，寄予了作者珍爱自然、珍爱生命、共创和平家园的美好愿望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742315" y="855980"/>
            <a:ext cx="3145155" cy="768350"/>
          </a:xfrm>
          <a:prstGeom prst="rect">
            <a:avLst/>
          </a:prstGeom>
          <a:noFill/>
        </p:spPr>
        <p:txBody>
          <a:bodyPr wrap="square" rtlCol="0">
            <a:prstTxWarp prst="textDeflate">
              <a:avLst/>
            </a:prstTxWarp>
            <a:spAutoFit/>
          </a:bodyPr>
          <a:lstStyle/>
          <a:p>
            <a:r>
              <a:rPr lang="zh-CN" altLang="en-US" sz="4400">
                <a:solidFill>
                  <a:schemeClr val="tx2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艺术特色</a:t>
            </a:r>
          </a:p>
        </p:txBody>
      </p:sp>
      <p:pic>
        <p:nvPicPr>
          <p:cNvPr id="5" name="图片 4" descr="企业微信截图_1600914893179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329805" y="3955415"/>
            <a:ext cx="1814195" cy="25609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18995" y="2291080"/>
            <a:ext cx="672909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（1）营造丰富意象。</a:t>
            </a:r>
          </a:p>
          <a:p>
            <a:pPr algn="l"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（2）凸显鲜明画面。</a:t>
            </a:r>
          </a:p>
          <a:p>
            <a:pPr algn="l"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（3）兼用多种表达方式。</a:t>
            </a:r>
          </a:p>
          <a:p>
            <a:pPr algn="l"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（4）赋予哲思理趣。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603885" y="636270"/>
            <a:ext cx="3145155" cy="768350"/>
          </a:xfrm>
          <a:prstGeom prst="rect">
            <a:avLst/>
          </a:prstGeom>
          <a:noFill/>
        </p:spPr>
        <p:txBody>
          <a:bodyPr wrap="square" rtlCol="0">
            <a:prstTxWarp prst="textDeflate">
              <a:avLst/>
            </a:prstTxWarp>
            <a:spAutoFit/>
          </a:bodyPr>
          <a:lstStyle/>
          <a:p>
            <a:r>
              <a:rPr lang="zh-CN" altLang="en-US" sz="4400">
                <a:solidFill>
                  <a:schemeClr val="tx2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艺术特色</a:t>
            </a:r>
          </a:p>
        </p:txBody>
      </p:sp>
      <p:pic>
        <p:nvPicPr>
          <p:cNvPr id="5" name="图片 4" descr="企业微信截图_1600914893179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329805" y="3955415"/>
            <a:ext cx="1814195" cy="256095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27735" y="1979295"/>
            <a:ext cx="753427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7030A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（1）营造丰富意象。</a:t>
            </a:r>
          </a:p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本文注重象、情、理的有机融合，由意象构成意境，大大地拓展了表现的时间和空间，具有极大的情感张力。作者最为偏爱的山村意象有“路”“小溪”“鼠麴草”“彩菌”“有加利树”等，这些意象是富有生命色彩的，作者通过这些意象，勾勒出一个充满生命活力和原始野性的山村意境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76885" y="826135"/>
            <a:ext cx="3145155" cy="768350"/>
          </a:xfrm>
          <a:prstGeom prst="rect">
            <a:avLst/>
          </a:prstGeom>
          <a:noFill/>
        </p:spPr>
        <p:txBody>
          <a:bodyPr wrap="square" rtlCol="0">
            <a:prstTxWarp prst="textDeflate">
              <a:avLst/>
            </a:prstTxWarp>
            <a:spAutoFit/>
          </a:bodyPr>
          <a:lstStyle/>
          <a:p>
            <a:r>
              <a:rPr lang="zh-CN" altLang="en-US" sz="4400">
                <a:solidFill>
                  <a:schemeClr val="tx2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艺术特色</a:t>
            </a:r>
          </a:p>
        </p:txBody>
      </p:sp>
      <p:pic>
        <p:nvPicPr>
          <p:cNvPr id="5" name="图片 4" descr="企业微信截图_1600914893179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618730" y="4362450"/>
            <a:ext cx="1525270" cy="215392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73125" y="2317750"/>
            <a:ext cx="771715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7030A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（2）凸显鲜明画面。</a:t>
            </a:r>
          </a:p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作者选取了最典型、最有表现力、最能体现山村环境的景物，用简约、流畅的笔触进行勾勒，描绘出了一幅幅鲜明的画面，如体现宁静之美的村女放羊图和充满热闹生机的雨后采菌图。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25170" y="692150"/>
            <a:ext cx="3145155" cy="768350"/>
          </a:xfrm>
          <a:prstGeom prst="rect">
            <a:avLst/>
          </a:prstGeom>
          <a:noFill/>
        </p:spPr>
        <p:txBody>
          <a:bodyPr wrap="square" rtlCol="0">
            <a:prstTxWarp prst="textDeflate">
              <a:avLst/>
            </a:prstTxWarp>
            <a:spAutoFit/>
          </a:bodyPr>
          <a:lstStyle/>
          <a:p>
            <a:r>
              <a:rPr lang="zh-CN" altLang="en-US" sz="4400">
                <a:solidFill>
                  <a:schemeClr val="tx2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学习目标</a:t>
            </a:r>
          </a:p>
        </p:txBody>
      </p:sp>
      <p:pic>
        <p:nvPicPr>
          <p:cNvPr id="5" name="图片 4" descr="企业微信截图_161225282447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899150" y="4383405"/>
            <a:ext cx="3244850" cy="2148205"/>
          </a:xfrm>
          <a:prstGeom prst="rect">
            <a:avLst/>
          </a:prstGeom>
        </p:spPr>
      </p:pic>
      <p:sp>
        <p:nvSpPr>
          <p:cNvPr id="6" name="内容占位符 2"/>
          <p:cNvSpPr>
            <a:spLocks noGrp="1"/>
          </p:cNvSpPr>
          <p:nvPr/>
        </p:nvSpPr>
        <p:spPr>
          <a:xfrm>
            <a:off x="871220" y="2273300"/>
            <a:ext cx="7637145" cy="193294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1.了解冯至生平，及其文学成就，社会评价。</a:t>
            </a:r>
          </a:p>
          <a:p>
            <a:pPr marL="0" indent="0" fontAlgn="auto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2.品读文章，涵咏主旨，理解冯至先生在文中体现的富有现代意味。</a:t>
            </a:r>
          </a:p>
          <a:p>
            <a:pPr marL="0" indent="0" fontAlgn="auto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3.学习结构特征，体会优美散文的语言特色，琢磨它们的修辞技巧。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89585" y="774065"/>
            <a:ext cx="3145155" cy="768350"/>
          </a:xfrm>
          <a:prstGeom prst="rect">
            <a:avLst/>
          </a:prstGeom>
          <a:noFill/>
        </p:spPr>
        <p:txBody>
          <a:bodyPr wrap="square" rtlCol="0">
            <a:prstTxWarp prst="textDeflate">
              <a:avLst/>
            </a:prstTxWarp>
            <a:spAutoFit/>
          </a:bodyPr>
          <a:lstStyle/>
          <a:p>
            <a:r>
              <a:rPr lang="zh-CN" altLang="en-US" sz="4400">
                <a:solidFill>
                  <a:schemeClr val="tx2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艺术特色</a:t>
            </a:r>
          </a:p>
        </p:txBody>
      </p:sp>
      <p:pic>
        <p:nvPicPr>
          <p:cNvPr id="5" name="图片 4" descr="企业微信截图_1600914893179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618730" y="4362450"/>
            <a:ext cx="1525270" cy="215392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7595" y="2207260"/>
            <a:ext cx="723709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7030A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（3）兼用多种表达方式。</a:t>
            </a:r>
          </a:p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本文以描写为主，但又把议论缀于其中，还不时插入抒情等，看似有些散漫，但整体却不失法度。文章通常是由眼前景物生发联想，引发感悟，在结构上回环往复，首尾一贯，显示出种从容舒展又严谨完整的艺术面貌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89585" y="774065"/>
            <a:ext cx="3145155" cy="768350"/>
          </a:xfrm>
          <a:prstGeom prst="rect">
            <a:avLst/>
          </a:prstGeom>
          <a:noFill/>
        </p:spPr>
        <p:txBody>
          <a:bodyPr wrap="square" rtlCol="0">
            <a:prstTxWarp prst="textDeflate">
              <a:avLst/>
            </a:prstTxWarp>
            <a:spAutoFit/>
          </a:bodyPr>
          <a:lstStyle/>
          <a:p>
            <a:r>
              <a:rPr lang="zh-CN" altLang="en-US" sz="4400">
                <a:solidFill>
                  <a:schemeClr val="tx2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艺术特色</a:t>
            </a:r>
          </a:p>
        </p:txBody>
      </p:sp>
      <p:pic>
        <p:nvPicPr>
          <p:cNvPr id="5" name="图片 4" descr="企业微信截图_1600914893179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618730" y="4362450"/>
            <a:ext cx="1525270" cy="215392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4895" y="2375535"/>
            <a:ext cx="7237095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7030A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（4）赋予哲思理趣。</a:t>
            </a:r>
          </a:p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在本文中，冯至由眼前之景，回眸历史，观照现实，使生命跨越了时空，阐发了对人生的感慨，表达了对存在意义的思考，流露出沉重的历史感。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534275" y="1417955"/>
            <a:ext cx="4775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3200" b="1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67030" y="428625"/>
            <a:ext cx="3145155" cy="768350"/>
          </a:xfrm>
          <a:prstGeom prst="rect">
            <a:avLst/>
          </a:prstGeom>
          <a:noFill/>
        </p:spPr>
        <p:txBody>
          <a:bodyPr wrap="square" rtlCol="0">
            <a:prstTxWarp prst="textDeflate">
              <a:avLst/>
            </a:prstTxWarp>
            <a:spAutoFit/>
          </a:bodyPr>
          <a:lstStyle/>
          <a:p>
            <a:r>
              <a:rPr lang="zh-CN" altLang="en-US" sz="4400">
                <a:solidFill>
                  <a:schemeClr val="tx2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当堂检测</a:t>
            </a:r>
          </a:p>
        </p:txBody>
      </p:sp>
      <p:pic>
        <p:nvPicPr>
          <p:cNvPr id="6" name="图片 5" descr="t01ba7ed428dee759c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7234555" y="1863090"/>
            <a:ext cx="3343910" cy="4749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67030" y="1564005"/>
            <a:ext cx="8542655" cy="46926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sz="2300" b="1">
                <a:latin typeface="宋体" panose="02010600030101010101" pitchFamily="2" charset="-122"/>
                <a:cs typeface="宋体" panose="02010600030101010101" pitchFamily="2" charset="-122"/>
              </a:rPr>
              <a:t>1.下列对《一个消逝了的山村》的赏析,有误的一项是(   )</a:t>
            </a:r>
          </a:p>
          <a:p>
            <a:r>
              <a:rPr sz="2300" b="1">
                <a:latin typeface="宋体" panose="02010600030101010101" pitchFamily="2" charset="-122"/>
                <a:cs typeface="宋体" panose="02010600030101010101" pitchFamily="2" charset="-122"/>
              </a:rPr>
              <a:t>A.本文是以作者的行踪作为线索组织材料的，文章先从森林和草原写起，是因为这是通往“消逝了的山村”的必经之路,这样使下文写村庄的出现不显得突兀。</a:t>
            </a:r>
          </a:p>
          <a:p>
            <a:r>
              <a:rPr sz="2300" b="1">
                <a:latin typeface="宋体" panose="02010600030101010101" pitchFamily="2" charset="-122"/>
                <a:cs typeface="宋体" panose="02010600030101010101" pitchFamily="2" charset="-122"/>
              </a:rPr>
              <a:t>B.“我在那条路上走时……一条路引我走近山居，另一条路是引我走到过去”这句话的意思是一条路通向现实，一条路连接历史，小山村是连接点。</a:t>
            </a:r>
          </a:p>
          <a:p>
            <a:r>
              <a:rPr sz="2300" b="1">
                <a:latin typeface="宋体" panose="02010600030101010101" pitchFamily="2" charset="-122"/>
                <a:cs typeface="宋体" panose="02010600030101010101" pitchFamily="2" charset="-122"/>
              </a:rPr>
              <a:t>C.作者在文中选取了一个已经消逝山村的自然风物，叠加作者丰富的想象，把一个山村的过去和现在交替呈现在读者面前,赋予对自然、对人生的独特感悟。</a:t>
            </a:r>
          </a:p>
          <a:p>
            <a:r>
              <a:rPr sz="2300" b="1">
                <a:latin typeface="宋体" panose="02010600030101010101" pitchFamily="2" charset="-122"/>
                <a:cs typeface="宋体" panose="02010600030101010101" pitchFamily="2" charset="-122"/>
              </a:rPr>
              <a:t>D.这篇文章写于“风雨如晦的时刻(1942年)”，作者的感悟带有浓厚的时代色彩，寄予了珍爱自然、珍爱生命、珍爱和平、共创人类美好家园的愿望。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821690" y="2218690"/>
            <a:ext cx="754951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000" b="1">
                <a:solidFill>
                  <a:srgbClr val="00B0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解析：</a:t>
            </a:r>
            <a:r>
              <a:rPr lang="en-US" sz="3000" b="1">
                <a:solidFill>
                  <a:srgbClr val="00B0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以作者的行踪作为线索”错误，本文是以作者对自然和人生独特的审美感悟来组织材料的。文章从森林和草原写起,是为了把人们进入森林、草原的感受和山村的实际情况进行对比，点出山村的特殊性，为下文交代“这里实际上有过村落”做铺垫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69290" y="652145"/>
            <a:ext cx="3145155" cy="768350"/>
          </a:xfrm>
          <a:prstGeom prst="rect">
            <a:avLst/>
          </a:prstGeom>
          <a:noFill/>
        </p:spPr>
        <p:txBody>
          <a:bodyPr wrap="square" rtlCol="0">
            <a:prstTxWarp prst="textDeflate">
              <a:avLst/>
            </a:prstTxWarp>
            <a:spAutoFit/>
          </a:bodyPr>
          <a:lstStyle/>
          <a:p>
            <a:r>
              <a:rPr lang="zh-CN" altLang="en-US" sz="4400">
                <a:solidFill>
                  <a:schemeClr val="tx2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当堂检测</a:t>
            </a:r>
          </a:p>
        </p:txBody>
      </p:sp>
      <p:pic>
        <p:nvPicPr>
          <p:cNvPr id="3" name="图片 2" descr="t01ba7ed428dee759c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7234555" y="1863090"/>
            <a:ext cx="3343910" cy="47498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878205" y="2343785"/>
            <a:ext cx="762127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3200" b="1">
                <a:latin typeface="宋体" panose="02010600030101010101" pitchFamily="2" charset="-122"/>
                <a:cs typeface="宋体" panose="02010600030101010101" pitchFamily="2" charset="-122"/>
              </a:rPr>
              <a:t>2.借鉴《一个消逝了的山村》一文的拟人手法，对一种景物（也可以是植物）进行描写，要求赋予景物某种性格、气质，调动你的想象和情感，力求写出景物的特征，200字左右。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57505" y="791845"/>
            <a:ext cx="3145155" cy="768350"/>
          </a:xfrm>
          <a:prstGeom prst="rect">
            <a:avLst/>
          </a:prstGeom>
          <a:noFill/>
        </p:spPr>
        <p:txBody>
          <a:bodyPr wrap="square" rtlCol="0">
            <a:prstTxWarp prst="textDeflate">
              <a:avLst/>
            </a:prstTxWarp>
            <a:spAutoFit/>
          </a:bodyPr>
          <a:lstStyle/>
          <a:p>
            <a:r>
              <a:rPr lang="zh-CN" altLang="en-US" sz="4400">
                <a:solidFill>
                  <a:schemeClr val="tx2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当堂检测</a:t>
            </a:r>
          </a:p>
        </p:txBody>
      </p:sp>
      <p:pic>
        <p:nvPicPr>
          <p:cNvPr id="3" name="图片 2" descr="t01ba7ed428dee759c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7234555" y="1863090"/>
            <a:ext cx="3343910" cy="47498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87680" y="1829435"/>
            <a:ext cx="8181340" cy="4707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sz="2500" b="1">
                <a:solidFill>
                  <a:srgbClr val="00B0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案：池塘里，告别了苞蕾的荷花，绽放着清丽的笑靥，在轻风拂送下，舞动着叠翠的裙裾，婷婷地妩媚着矜持的身姿，凝雾噙露，若一婉约的女子在轻轻吟诵“棹拂荷珠碎却圆”的诗句。隽秀的枝干无不在向你展示着夏的风情，让你不由得赞叹那绝佳的韵致，而同时，于蓦然回首中，已是“接天莲叶无穷碧，映日荷花别样红”了。</a:t>
            </a:r>
          </a:p>
          <a:p>
            <a:pPr>
              <a:lnSpc>
                <a:spcPct val="100000"/>
              </a:lnSpc>
            </a:pPr>
            <a:r>
              <a:rPr lang="en-US" sz="2500" b="1">
                <a:solidFill>
                  <a:srgbClr val="00B0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莲花，你有清正亷洁的高尚品质。你扎根污泥，珍爱自洁，保持天生丽质的本色。虽然环境冷酷哀凉，但你不叹世态炎凉，不怨时乖命蹇，不屈从环境，不沾污纳垢，照样安身立命，随遇而安，处之泰然，追求完美。污者管自污，莲花竟自洁。</a:t>
            </a:r>
          </a:p>
          <a:p>
            <a:pPr>
              <a:lnSpc>
                <a:spcPct val="100000"/>
              </a:lnSpc>
            </a:pPr>
            <a:endParaRPr lang="en-US" sz="2500" b="1">
              <a:solidFill>
                <a:srgbClr val="00B05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9290" y="652145"/>
            <a:ext cx="3145155" cy="768350"/>
          </a:xfrm>
          <a:prstGeom prst="rect">
            <a:avLst/>
          </a:prstGeom>
          <a:noFill/>
        </p:spPr>
        <p:txBody>
          <a:bodyPr wrap="square" rtlCol="0">
            <a:prstTxWarp prst="textDeflate">
              <a:avLst/>
            </a:prstTxWarp>
            <a:spAutoFit/>
          </a:bodyPr>
          <a:lstStyle/>
          <a:p>
            <a:r>
              <a:rPr lang="zh-CN" altLang="en-US" sz="4400">
                <a:solidFill>
                  <a:schemeClr val="tx2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当堂检测</a:t>
            </a:r>
          </a:p>
        </p:txBody>
      </p:sp>
      <p:pic>
        <p:nvPicPr>
          <p:cNvPr id="3" name="图片 2" descr="t01ba7ed428dee759c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7234555" y="1863090"/>
            <a:ext cx="3343910" cy="47498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803910" y="2218690"/>
            <a:ext cx="753618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sz="3000" b="1">
                <a:solidFill>
                  <a:srgbClr val="00B0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解析：【写作指导】本题要求运用拟人的手法对一种景物（也可以是植物）进行描写，要求赋予景物某种性格、气质，调动你的想象和情感，力求写出景物的特征，例如写荷花，运用拟人手法，突出荷花出淤泥而不染的特征。注意字数要求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55955" y="768985"/>
            <a:ext cx="3145155" cy="768350"/>
          </a:xfrm>
          <a:prstGeom prst="rect">
            <a:avLst/>
          </a:prstGeom>
          <a:noFill/>
        </p:spPr>
        <p:txBody>
          <a:bodyPr wrap="square" rtlCol="0">
            <a:prstTxWarp prst="textDeflate">
              <a:avLst/>
            </a:prstTxWarp>
            <a:spAutoFit/>
          </a:bodyPr>
          <a:lstStyle/>
          <a:p>
            <a:r>
              <a:rPr lang="zh-CN" altLang="en-US" sz="4400">
                <a:solidFill>
                  <a:schemeClr val="tx2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当堂检测</a:t>
            </a:r>
          </a:p>
        </p:txBody>
      </p:sp>
      <p:pic>
        <p:nvPicPr>
          <p:cNvPr id="3" name="图片 2" descr="t01ba7ed428dee759c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7234555" y="1863090"/>
            <a:ext cx="3343910" cy="47498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07035" y="520065"/>
            <a:ext cx="3145155" cy="768350"/>
          </a:xfrm>
          <a:prstGeom prst="rect">
            <a:avLst/>
          </a:prstGeom>
          <a:noFill/>
        </p:spPr>
        <p:txBody>
          <a:bodyPr wrap="square" rtlCol="0">
            <a:prstTxWarp prst="textDeflate">
              <a:avLst/>
            </a:prstTxWarp>
            <a:spAutoFit/>
          </a:bodyPr>
          <a:lstStyle/>
          <a:p>
            <a:r>
              <a:rPr lang="zh-CN" altLang="en-US" sz="4200">
                <a:solidFill>
                  <a:schemeClr val="tx2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当堂检测</a:t>
            </a:r>
          </a:p>
        </p:txBody>
      </p:sp>
      <p:pic>
        <p:nvPicPr>
          <p:cNvPr id="5" name="图片 4" descr="t01ba7ed428dee759c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7254240" y="1882775"/>
            <a:ext cx="3343910" cy="43688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07035" y="1288415"/>
            <a:ext cx="8301355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3.将下面语段的主要意思提炼成对偶句，不超过28个字。</a:t>
            </a:r>
          </a:p>
          <a:p>
            <a:r>
              <a:rPr 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    山大沟深，土地贫瘠，地下没矿，山上无林，位于高县东南部的黄庄乡三合村曾是这里最穷的山村，贫困曾乌云般遮蔽三合人脱贫致富的希望。转折发生在2016年。美术专业毕业又在郑州办过4年美术培训班的青年冯亚珂，深知原生态村落的开发价值，他用筹集到的150万元资金在三合村建了首个农家宾馆，主要接待写生学生。开张半年，宾馆就营收20多万元。</a:t>
            </a:r>
          </a:p>
          <a:p>
            <a:r>
              <a:rPr 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    冯亚珂的成功让村里百姓看到了发展旅游的前景。在当地政府支持下，三合村改善基础设施，改造村容村貌，成了写生专业村。如今，25家农舍宾馆年接待游客3万余人次，年收入约400万元。近年来，更多像冯亚珂一样的青年回乡创业，三合村已逐渐发展为集写生、摄彩、研学、培训于一体的旅游综合体。2019年，三合村脱贫摘帽。</a:t>
            </a: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821690" y="2063750"/>
            <a:ext cx="784733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sz="2800" b="1">
                <a:solidFill>
                  <a:srgbClr val="00B0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答案：青年回乡创业办旅游，政府助力脱贫兴山村。</a:t>
            </a:r>
          </a:p>
          <a:p>
            <a:pPr>
              <a:lnSpc>
                <a:spcPct val="100000"/>
              </a:lnSpc>
            </a:pPr>
            <a:r>
              <a:rPr lang="en-US" sz="2800" b="1">
                <a:solidFill>
                  <a:srgbClr val="00B0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解析：本题所给材料包括两段文字，第一段文字的主要事件是青年冯亚珂回乡创业，创办旅游获得成功，第二段文字的主要事件是当地政府支持助力，让曾经的贫困村——三合村成功脱贫。明确了这些内容之后，再结合题干“对偶句”这一要求来看，本题压缩的内容应该包括这两段内容，而且一般采用主谓式，即何人何事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69290" y="652145"/>
            <a:ext cx="3145155" cy="768350"/>
          </a:xfrm>
          <a:prstGeom prst="rect">
            <a:avLst/>
          </a:prstGeom>
          <a:noFill/>
        </p:spPr>
        <p:txBody>
          <a:bodyPr wrap="square" rtlCol="0">
            <a:prstTxWarp prst="textDeflate">
              <a:avLst/>
            </a:prstTxWarp>
            <a:spAutoFit/>
          </a:bodyPr>
          <a:lstStyle/>
          <a:p>
            <a:r>
              <a:rPr lang="zh-CN" altLang="en-US" sz="4400">
                <a:solidFill>
                  <a:schemeClr val="tx2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当堂检测</a:t>
            </a:r>
          </a:p>
        </p:txBody>
      </p:sp>
      <p:pic>
        <p:nvPicPr>
          <p:cNvPr id="3" name="图片 2" descr="t01ba7ed428dee759c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7234555" y="1863090"/>
            <a:ext cx="3343910" cy="474980"/>
          </a:xfrm>
          <a:prstGeom prst="rect">
            <a:avLst/>
          </a:prstGeom>
        </p:spPr>
      </p:pic>
      <p:pic>
        <p:nvPicPr>
          <p:cNvPr id="8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125200" y="103632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0185" y="1638300"/>
            <a:ext cx="6255385" cy="4892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sz="2400" b="1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冯至（1905-1993）。原名冯承植，河北涿州人，</a:t>
            </a:r>
            <a:r>
              <a:rPr sz="2400" b="1" smtClean="0">
                <a:solidFill>
                  <a:srgbClr val="7030A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现代著名诗人</a:t>
            </a:r>
            <a:r>
              <a:rPr sz="2400" b="1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1921年考入北京大学，1923年后受到新文化运动的影响开始发表新诗。1927年4月出版第一部诗集《昨日之歌》，1929年8月出版第二部诗集《北游及其他》，记录自己大学毕业后的哈尔滨教书生活。1941年他创作了一组后来结集为《十四行集》的诗作，影响甚大。冯至的小说与散文也均十分出色，小说的代表作有20年代的《蝉与晚秋》《仲尼之将丧》，四十年代的《伍子胥》等；散文则有1943年编的《山水》集。鲁迅称他是“</a:t>
            </a:r>
            <a:r>
              <a:rPr sz="2400" b="1" smtClean="0">
                <a:solidFill>
                  <a:srgbClr val="7030A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中国最为杰出的抒情诗人</a:t>
            </a:r>
            <a:r>
              <a:rPr sz="2400" b="1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”。他的散文也写得清新明澈，别具一格。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25170" y="692150"/>
            <a:ext cx="3145155" cy="768350"/>
          </a:xfrm>
          <a:prstGeom prst="rect">
            <a:avLst/>
          </a:prstGeom>
          <a:noFill/>
        </p:spPr>
        <p:txBody>
          <a:bodyPr wrap="square" rtlCol="0">
            <a:prstTxWarp prst="textDeflate">
              <a:avLst/>
            </a:prstTxWarp>
            <a:spAutoFit/>
          </a:bodyPr>
          <a:lstStyle/>
          <a:p>
            <a:r>
              <a:rPr lang="zh-CN" altLang="en-US" sz="4400">
                <a:solidFill>
                  <a:schemeClr val="tx2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走进作者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7485" y="2421890"/>
            <a:ext cx="2596515" cy="323469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企业微信截图_161225282447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899150" y="4383405"/>
            <a:ext cx="3244850" cy="214820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81405" y="2254250"/>
            <a:ext cx="7448550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defTabSz="914400">
              <a:spcBef>
                <a:spcPct val="0"/>
              </a:spcBef>
              <a:buClrTx/>
              <a:buSzTx/>
              <a:buFontTx/>
              <a:defRPr/>
            </a:pPr>
            <a:r>
              <a:rPr lang="en-US" sz="3200" b="1" smtClean="0">
                <a:solidFill>
                  <a:schemeClr val="tx1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sz="3200" b="1" smtClean="0">
                <a:effectLst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本文是作者冯至写于1942年的一篇散文。本文涉及“人与自然”这一人文母题，属于“感悟自然”类的散文，表现了人对大自然的审美感悟和哲思。它是一篇典型的形散神不散的散文，结构明晰，主旨多元。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25170" y="692150"/>
            <a:ext cx="3145155" cy="768350"/>
          </a:xfrm>
          <a:prstGeom prst="rect">
            <a:avLst/>
          </a:prstGeom>
          <a:noFill/>
        </p:spPr>
        <p:txBody>
          <a:bodyPr wrap="square" rtlCol="0">
            <a:prstTxWarp prst="textDeflate">
              <a:avLst/>
            </a:prstTxWarp>
            <a:spAutoFit/>
          </a:bodyPr>
          <a:lstStyle/>
          <a:p>
            <a:r>
              <a:rPr lang="zh-CN" altLang="en-US" sz="4400">
                <a:solidFill>
                  <a:schemeClr val="tx2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背景介绍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企业微信截图_161225282447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899150" y="4383405"/>
            <a:ext cx="3244850" cy="21482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43915" y="2437130"/>
            <a:ext cx="773620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sz="3600" b="1">
                <a:latin typeface="宋体" panose="02010600030101010101" pitchFamily="2" charset="-122"/>
                <a:cs typeface="宋体" panose="02010600030101010101" pitchFamily="2" charset="-122"/>
              </a:rPr>
              <a:t>《一个消逝了的山村》说明作者认为山村是有生命的，虽然形体已不存在，但我们仍能在草木之间感受到它的余韵。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25170" y="692150"/>
            <a:ext cx="3145155" cy="768350"/>
          </a:xfrm>
          <a:prstGeom prst="rect">
            <a:avLst/>
          </a:prstGeom>
          <a:noFill/>
        </p:spPr>
        <p:txBody>
          <a:bodyPr wrap="square" rtlCol="0">
            <a:prstTxWarp prst="textDeflate">
              <a:avLst/>
            </a:prstTxWarp>
            <a:spAutoFit/>
          </a:bodyPr>
          <a:lstStyle/>
          <a:p>
            <a:r>
              <a:rPr lang="zh-CN" altLang="en-US" sz="4400">
                <a:solidFill>
                  <a:schemeClr val="tx2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题目解说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企业微信截图_161225282447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899150" y="4383405"/>
            <a:ext cx="3244850" cy="21482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43280" y="2195830"/>
            <a:ext cx="7736205" cy="32150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sz="2900" b="1">
                <a:latin typeface="宋体" panose="02010600030101010101" pitchFamily="2" charset="-122"/>
                <a:cs typeface="宋体" panose="02010600030101010101" pitchFamily="2" charset="-122"/>
              </a:rPr>
              <a:t>本文共分为三个部分：</a:t>
            </a:r>
          </a:p>
          <a:p>
            <a:pPr>
              <a:lnSpc>
                <a:spcPct val="100000"/>
              </a:lnSpc>
            </a:pPr>
            <a:r>
              <a:rPr lang="zh-CN" sz="2900" b="1">
                <a:solidFill>
                  <a:srgbClr val="7030A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第一部分（第1-3段）</a:t>
            </a:r>
            <a:r>
              <a:rPr lang="zh-CN" sz="2900" b="1">
                <a:latin typeface="宋体" panose="02010600030101010101" pitchFamily="2" charset="-122"/>
                <a:cs typeface="宋体" panose="02010600030101010101" pitchFamily="2" charset="-122"/>
              </a:rPr>
              <a:t>点出作者居住的山村隐藏着一段兴衰史，引发读者关注平凡的山水。</a:t>
            </a:r>
          </a:p>
          <a:p>
            <a:pPr>
              <a:lnSpc>
                <a:spcPct val="100000"/>
              </a:lnSpc>
            </a:pPr>
            <a:r>
              <a:rPr lang="zh-CN" sz="2900" b="1">
                <a:solidFill>
                  <a:srgbClr val="7030A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第二部分（第4-8段）</a:t>
            </a:r>
            <a:r>
              <a:rPr lang="zh-CN" sz="2900" b="1">
                <a:latin typeface="宋体" panose="02010600030101010101" pitchFamily="2" charset="-122"/>
                <a:cs typeface="宋体" panose="02010600030101010101" pitchFamily="2" charset="-122"/>
              </a:rPr>
              <a:t>作者由眼前景生发了联想和启示，抒发了特的人生感悟。</a:t>
            </a:r>
          </a:p>
          <a:p>
            <a:pPr>
              <a:lnSpc>
                <a:spcPct val="100000"/>
              </a:lnSpc>
            </a:pPr>
            <a:r>
              <a:rPr lang="zh-CN" sz="2900" b="1">
                <a:solidFill>
                  <a:srgbClr val="7030A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第三部分（第9-11段）</a:t>
            </a:r>
            <a:r>
              <a:rPr lang="zh-CN" sz="2900" b="1">
                <a:latin typeface="宋体" panose="02010600030101010101" pitchFamily="2" charset="-122"/>
                <a:cs typeface="宋体" panose="02010600030101010101" pitchFamily="2" charset="-122"/>
              </a:rPr>
              <a:t>总括自然风物给作者的启迪，事物在生命的深处有着某种关联。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25170" y="692150"/>
            <a:ext cx="3145155" cy="768350"/>
          </a:xfrm>
          <a:prstGeom prst="rect">
            <a:avLst/>
          </a:prstGeom>
          <a:noFill/>
        </p:spPr>
        <p:txBody>
          <a:bodyPr wrap="square" rtlCol="0">
            <a:prstTxWarp prst="textDeflate">
              <a:avLst/>
            </a:prstTxWarp>
            <a:spAutoFit/>
          </a:bodyPr>
          <a:lstStyle/>
          <a:p>
            <a:r>
              <a:rPr lang="zh-CN" altLang="en-US" sz="4400">
                <a:solidFill>
                  <a:schemeClr val="tx2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层次结构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725170" y="1909445"/>
            <a:ext cx="8281670" cy="10147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3000" b="1" kern="1200" cap="none" spc="0" normalizeH="0" baseline="0" noProof="0" smtClean="0">
                <a:solidFill>
                  <a:schemeClr val="accent5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作者开篇从人们进入人口稀少的森林或草原的感受写起，有什么作用？</a:t>
            </a:r>
          </a:p>
        </p:txBody>
      </p:sp>
      <p:pic>
        <p:nvPicPr>
          <p:cNvPr id="2" name="图片 1" descr="企业微信截图_161225282447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899150" y="4383405"/>
            <a:ext cx="3244850" cy="2148205"/>
          </a:xfrm>
          <a:prstGeom prst="rect">
            <a:avLst/>
          </a:prstGeom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818515" y="3121025"/>
            <a:ext cx="7907020" cy="32150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lnSpc>
                <a:spcPct val="10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kumimoji="0" lang="zh-CN" altLang="en-US" sz="2900" b="1" kern="1200" cap="none" spc="0" normalizeH="0" baseline="0" noProof="0" smtClean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①以“总觉得它们在洪荒时代大半就是这样”等感受衬托山林的荒寂；②“其中可能发生的事迹，不外乎空中的风雨，草里的虫蛇，林中出没的走兽和树间的鸣鸟”与下文山村丰富且充满生命力的景物形成鲜明的对比；③“绝不会问道：这里也曾有过人烟吗”为下文交代“这里实际上有过村落”做铺垫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25170" y="692150"/>
            <a:ext cx="3145155" cy="768350"/>
          </a:xfrm>
          <a:prstGeom prst="rect">
            <a:avLst/>
          </a:prstGeom>
          <a:noFill/>
        </p:spPr>
        <p:txBody>
          <a:bodyPr wrap="square" rtlCol="0">
            <a:prstTxWarp prst="textDeflate">
              <a:avLst/>
            </a:prstTxWarp>
            <a:spAutoFit/>
          </a:bodyPr>
          <a:lstStyle/>
          <a:p>
            <a:r>
              <a:rPr lang="zh-CN" altLang="en-US" sz="4400">
                <a:solidFill>
                  <a:schemeClr val="tx2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文本探究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805815" y="1852295"/>
            <a:ext cx="7533640" cy="19996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3100" b="1" kern="1200" cap="none" spc="0" normalizeH="0" baseline="0" noProof="0" smtClean="0">
                <a:solidFill>
                  <a:schemeClr val="accent5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文章第2段中说“我在那条路上走时，好像是走着两条道路：一条路引我走近山居，另一条路是引我走到过去”，这句话有什么含义？</a:t>
            </a:r>
          </a:p>
        </p:txBody>
      </p:sp>
      <p:pic>
        <p:nvPicPr>
          <p:cNvPr id="2" name="图片 1" descr="企业微信截图_161225282447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899150" y="4383405"/>
            <a:ext cx="3244850" cy="2148205"/>
          </a:xfrm>
          <a:prstGeom prst="rect">
            <a:avLst/>
          </a:prstGeom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922655" y="4144010"/>
            <a:ext cx="7533640" cy="1568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lnSpc>
                <a:spcPct val="10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 smtClean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一条路通向现实，一条路连接历史，小山村是连接点。在小山村里，我们能读到一切。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25170" y="692150"/>
            <a:ext cx="3145155" cy="768350"/>
          </a:xfrm>
          <a:prstGeom prst="rect">
            <a:avLst/>
          </a:prstGeom>
          <a:noFill/>
        </p:spPr>
        <p:txBody>
          <a:bodyPr wrap="square" rtlCol="0">
            <a:prstTxWarp prst="textDeflate">
              <a:avLst/>
            </a:prstTxWarp>
            <a:spAutoFit/>
          </a:bodyPr>
          <a:lstStyle/>
          <a:p>
            <a:r>
              <a:rPr lang="zh-CN" altLang="en-US" sz="4400">
                <a:solidFill>
                  <a:schemeClr val="tx2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文本探究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680720" y="1877695"/>
            <a:ext cx="7782560" cy="1076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 smtClean="0">
                <a:solidFill>
                  <a:schemeClr val="accent5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第5段最后一句作者引用诗句“日日思君不见君，共饮长江水”有何巧妙之处？</a:t>
            </a:r>
          </a:p>
        </p:txBody>
      </p:sp>
      <p:pic>
        <p:nvPicPr>
          <p:cNvPr id="2" name="图片 1" descr="企业微信截图_161225282447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899150" y="4383405"/>
            <a:ext cx="3244850" cy="2148205"/>
          </a:xfrm>
          <a:prstGeom prst="rect">
            <a:avLst/>
          </a:prstGeom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725170" y="3276600"/>
            <a:ext cx="7782560" cy="1938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lnSpc>
                <a:spcPct val="10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kumimoji="0" sz="3000" b="1" kern="1200" cap="none" spc="0" normalizeH="0" baseline="0" noProof="0" smtClean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引用诗句使文章富有文采，增添了文章的文化底蕴。这两句诗表明人和人之间，不管是时间或空间把他们隔离得有多么远，彼此的生命都有些声息相通的地方。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25170" y="692150"/>
            <a:ext cx="3145155" cy="768350"/>
          </a:xfrm>
          <a:prstGeom prst="rect">
            <a:avLst/>
          </a:prstGeom>
          <a:noFill/>
        </p:spPr>
        <p:txBody>
          <a:bodyPr wrap="square" rtlCol="0">
            <a:prstTxWarp prst="textDeflate">
              <a:avLst/>
            </a:prstTxWarp>
            <a:spAutoFit/>
          </a:bodyPr>
          <a:lstStyle/>
          <a:p>
            <a:r>
              <a:rPr lang="zh-CN" altLang="en-US" sz="4400">
                <a:solidFill>
                  <a:schemeClr val="tx2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文本探究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1583</Words>
  <Application>Microsoft Office PowerPoint</Application>
  <PresentationFormat>全屏显示(4:3)</PresentationFormat>
  <Paragraphs>87</Paragraphs>
  <Slides>28</Slides>
  <Notes>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2021-06-12T23:01:13Z</cp:lastPrinted>
  <dcterms:created xsi:type="dcterms:W3CDTF">2021-06-12T23:01:13Z</dcterms:created>
  <dcterms:modified xsi:type="dcterms:W3CDTF">2022-02-08T03:33:23Z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