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6.xml"/><Relationship Id="rId4" Type="http://schemas.openxmlformats.org/officeDocument/2006/relationships/image" Target="../media/image7.emf"/><Relationship Id="rId3" Type="http://schemas.openxmlformats.org/officeDocument/2006/relationships/package" Target="../embeddings/Document5.docx"/><Relationship Id="rId2" Type="http://schemas.openxmlformats.org/officeDocument/2006/relationships/slide" Target="slide8.xml"/><Relationship Id="rId1"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14.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6.xml"/><Relationship Id="rId4" Type="http://schemas.openxmlformats.org/officeDocument/2006/relationships/image" Target="../media/image8.emf"/><Relationship Id="rId3" Type="http://schemas.openxmlformats.org/officeDocument/2006/relationships/package" Target="../embeddings/Document6.docx"/><Relationship Id="rId2" Type="http://schemas.openxmlformats.org/officeDocument/2006/relationships/slide" Target="slide8.xml"/><Relationship Id="rId1" Type="http://schemas.openxmlformats.org/officeDocument/2006/relationships/slide" Target="slide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9.jpeg"/><Relationship Id="rId2" Type="http://schemas.openxmlformats.org/officeDocument/2006/relationships/slide" Target="slide8.xml"/><Relationship Id="rId1" Type="http://schemas.openxmlformats.org/officeDocument/2006/relationships/slide" Target="slide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6.xml"/><Relationship Id="rId2" Type="http://schemas.openxmlformats.org/officeDocument/2006/relationships/image" Target="../media/image1.emf"/><Relationship Id="rId1" Type="http://schemas.openxmlformats.org/officeDocument/2006/relationships/package" Target="../embeddings/Document1.docx"/></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4.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6.xml"/><Relationship Id="rId2" Type="http://schemas.openxmlformats.org/officeDocument/2006/relationships/image" Target="../media/image2.emf"/><Relationship Id="rId1" Type="http://schemas.openxmlformats.org/officeDocument/2006/relationships/package" Target="../embeddings/Document2.docx"/></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4.jpeg"/><Relationship Id="rId3" Type="http://schemas.openxmlformats.org/officeDocument/2006/relationships/image" Target="../media/image3.jpeg"/><Relationship Id="rId2" Type="http://schemas.openxmlformats.org/officeDocument/2006/relationships/slide" Target="slide8.xml"/><Relationship Id="rId1" Type="http://schemas.openxmlformats.org/officeDocument/2006/relationships/slide" Target="slide5.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8.xml"/><Relationship Id="rId1" Type="http://schemas.openxmlformats.org/officeDocument/2006/relationships/slide" Target="slide5.xml"/></Relationships>
</file>

<file path=ppt/slides/_rels/slide8.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6.xml"/><Relationship Id="rId4" Type="http://schemas.openxmlformats.org/officeDocument/2006/relationships/image" Target="../media/image5.emf"/><Relationship Id="rId3" Type="http://schemas.openxmlformats.org/officeDocument/2006/relationships/package" Target="../embeddings/Document3.docx"/><Relationship Id="rId2" Type="http://schemas.openxmlformats.org/officeDocument/2006/relationships/slide" Target="slide8.xml"/><Relationship Id="rId1" Type="http://schemas.openxmlformats.org/officeDocument/2006/relationships/slide" Target="slide5.xml"/></Relationships>
</file>

<file path=ppt/slides/_rels/slide9.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6.xml"/><Relationship Id="rId4" Type="http://schemas.openxmlformats.org/officeDocument/2006/relationships/image" Target="../media/image6.emf"/><Relationship Id="rId3" Type="http://schemas.openxmlformats.org/officeDocument/2006/relationships/package" Target="../embeddings/Document4.docx"/><Relationship Id="rId2" Type="http://schemas.openxmlformats.org/officeDocument/2006/relationships/slide" Target="slide8.xml"/><Relationship Id="rId1"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第六</a:t>
            </a:r>
            <a:r>
              <a:rPr lang="zh-CN" altLang="zh-CN" smtClean="0"/>
              <a:t>单元</a:t>
            </a:r>
            <a:r>
              <a:rPr lang="en-US" altLang="zh-CN" smtClean="0"/>
              <a:t>  </a:t>
            </a:r>
            <a:r>
              <a:rPr lang="zh-CN" altLang="zh-CN" smtClean="0"/>
              <a:t>整</a:t>
            </a:r>
            <a:r>
              <a:rPr lang="zh-CN" altLang="zh-CN"/>
              <a:t>本书阅读</a:t>
            </a:r>
            <a:endParaRPr lang="zh-CN" altLang="zh-CN"/>
          </a:p>
        </p:txBody>
      </p:sp>
    </p:spTree>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nvGraphicFramePr>
        <p:xfrm>
          <a:off x="2032000" y="1132602"/>
          <a:ext cx="8128000" cy="6083656"/>
        </p:xfrm>
        <a:graphic>
          <a:graphicData uri="http://schemas.openxmlformats.org/presentationml/2006/ole">
            <mc:AlternateContent xmlns:mc="http://schemas.openxmlformats.org/markup-compatibility/2006">
              <mc:Choice xmlns:v="urn:schemas-microsoft-com:vml" Requires="v">
                <p:oleObj spid="_x0000_s6156" name="文档" r:id="rId3" imgW="3913505" imgH="2930525" progId="Word.Document.12">
                  <p:embed/>
                </p:oleObj>
              </mc:Choice>
              <mc:Fallback>
                <p:oleObj name="文档" r:id="rId3" imgW="3913505" imgH="2930525" progId="Word.Document.12">
                  <p:embed/>
                  <p:pic>
                    <p:nvPicPr>
                      <p:cNvPr id="0" name="图片 6155"/>
                      <p:cNvPicPr/>
                      <p:nvPr/>
                    </p:nvPicPr>
                    <p:blipFill>
                      <a:blip r:embed="rId4"/>
                      <a:stretch>
                        <a:fillRect/>
                      </a:stretch>
                    </p:blipFill>
                    <p:spPr>
                      <a:xfrm>
                        <a:off x="2032000" y="1132602"/>
                        <a:ext cx="8128000" cy="608365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1909262" y="1124744"/>
            <a:ext cx="8456488" cy="5367655"/>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二、参考资料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《红楼梦》反映的是十八世纪中叶的社会生活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与现在所处的时代有一定距离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因此在阅读过程中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可参考部分书籍或文章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以更好地理解小说内容。比如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作者传记类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如周汝昌著的《泣血红楼》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樊志斌著的《曹雪芹传》。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《红楼梦》其他版本类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如周汝昌先生校订的《石头记》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广西师范大学出版社出版的《红楼梦》。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文本细读类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如王蒙著的《红楼梦启示录》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白先勇著的《白先勇细说红楼梦》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欧丽娟著的《大观红楼》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蒋勋著的《蒋勋说红楼梦》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蒋和森著的《红楼梦论稿》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北京大学通识教材《红楼梦十五讲》。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影像资料</a:t>
            </a:r>
            <a:r>
              <a:rPr lang="en-US" altLang="zh-CN" sz="2200">
                <a:solidFill>
                  <a:srgbClr val="000000"/>
                </a:solidFill>
                <a:latin typeface="Times New Roman" panose="02020603050405020304" pitchFamily="18" charset="0"/>
                <a:cs typeface="Times New Roman" panose="02020603050405020304" pitchFamily="18" charset="0"/>
              </a:rPr>
              <a:t>:1987</a:t>
            </a:r>
            <a:r>
              <a:rPr lang="zh-CN" altLang="zh-CN" sz="2200">
                <a:solidFill>
                  <a:srgbClr val="000000"/>
                </a:solidFill>
                <a:latin typeface="Times New Roman" panose="02020603050405020304" pitchFamily="18" charset="0"/>
                <a:cs typeface="Times New Roman" panose="02020603050405020304" pitchFamily="18" charset="0"/>
              </a:rPr>
              <a:t>版电视剧《红楼梦》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由王扶林先生导演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欧阳奋强、陈晓旭主演。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032000" y="2716732"/>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三、制定阅读计划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《红楼梦》可谓鸿篇巨制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再加上高中阶段学习时间紧、任务重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对本书的阅读应有一定的计划性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比如利用假期自读全书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开学后结合老师的计划安排再重读经典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可每周完成几个回目的阅读。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513599"/>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四、略读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读回目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理清结构主线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《红楼梦》是章回体作品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其回目犹如小说的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简练工整。请阅读各回回目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编写章回提纲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以初知小说内容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梳理故事情节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感知书中人物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并梳理小说线索结构。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38090"/>
            <a:ext cx="2110740" cy="497205"/>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前五回</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1700808"/>
          <a:ext cx="8128000" cy="5033500"/>
        </p:xfrm>
        <a:graphic>
          <a:graphicData uri="http://schemas.openxmlformats.org/presentationml/2006/ole">
            <mc:AlternateContent xmlns:mc="http://schemas.openxmlformats.org/markup-compatibility/2006">
              <mc:Choice xmlns:v="urn:schemas-microsoft-com:vml" Requires="v">
                <p:oleObj spid="_x0000_s7177" name="文档" r:id="rId3" imgW="3913505" imgH="2425065" progId="Word.Document.12">
                  <p:embed/>
                </p:oleObj>
              </mc:Choice>
              <mc:Fallback>
                <p:oleObj name="文档" r:id="rId3" imgW="3913505" imgH="2425065" progId="Word.Document.12">
                  <p:embed/>
                  <p:pic>
                    <p:nvPicPr>
                      <p:cNvPr id="0" name="图片 7176"/>
                      <p:cNvPicPr/>
                      <p:nvPr/>
                    </p:nvPicPr>
                    <p:blipFill>
                      <a:blip r:embed="rId4"/>
                      <a:stretch>
                        <a:fillRect/>
                      </a:stretch>
                    </p:blipFill>
                    <p:spPr>
                      <a:xfrm>
                        <a:off x="2032000" y="1700808"/>
                        <a:ext cx="8128000" cy="503350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919864"/>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主线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一是家道中落的纵向主线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小说以贾府为中心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叙述了四大家族由鼎盛走向衰败的过程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二是人物聚散的横向主线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小说以宝黛爱情悲剧为中心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叙述了众多女性的不幸命运。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24744"/>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查阅资料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整体梳理贾府人物关系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smtClean="0">
                <a:solidFill>
                  <a:srgbClr val="FF0000"/>
                </a:solidFill>
                <a:latin typeface="Arial" panose="020B0604020202020204" pitchFamily="34" charset="0"/>
                <a:ea typeface="黑体" panose="0201060906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19J07.eps" descr="id:2147489870;FounderCES"/>
          <p:cNvPicPr/>
          <p:nvPr/>
        </p:nvPicPr>
        <p:blipFill>
          <a:blip r:embed="rId3"/>
          <a:stretch>
            <a:fillRect/>
          </a:stretch>
        </p:blipFill>
        <p:spPr>
          <a:xfrm>
            <a:off x="3575720" y="1556792"/>
            <a:ext cx="4968552" cy="4760698"/>
          </a:xfrm>
          <a:prstGeom prst="rect">
            <a:avLst/>
          </a:prstGeom>
        </p:spPr>
      </p:pic>
      <p:sp>
        <p:nvSpPr>
          <p:cNvPr id="3" name="矩形 2"/>
          <p:cNvSpPr>
            <a:spLocks noChangeAspect="1"/>
          </p:cNvSpPr>
          <p:nvPr/>
        </p:nvSpPr>
        <p:spPr>
          <a:xfrm>
            <a:off x="3676014" y="6237312"/>
            <a:ext cx="4839970" cy="497205"/>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贾家主要人物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含十二钗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关系和命运</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302338"/>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五、精读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理解和欣赏主要人物形象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探究人物的内心世界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荣国府衔玉而诞的公子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贾政与王夫人之次子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阖府视为掌上明珠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对他寄予厚望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他却走上了叛逆之路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痛恨八股文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批判程朱理学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给那些读书做官的人起名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国贼禄蠹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。他不喜欢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正经书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却偏爱《牡丹亭》《西厢记》之类的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杂书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。他终日与家里的女孩们厮混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爱她们美丽纯洁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伤悼她们的薄命悲剧。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林黛玉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金陵十二钗之冠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与宝钗并列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。林如海与贾敏之女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宝玉的姑表妹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寄居荣国府。她生性孤傲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多愁善感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才思敏捷。她与宝玉真心相爱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是宝玉反抗封建礼教的同盟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是自由恋爱的坚定追求者。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099206"/>
            <a:ext cx="8128000" cy="496189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薛宝钗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金陵十二钗之冠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与黛玉并列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来自四大家族之薛家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薛姨妈之女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宝玉的姨表姐。她大方典雅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举止雍容。她对官场黑暗深恶痛绝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但仍规谏宝玉读书做官。有一个金锁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与贾宝玉的通灵宝玉被外人称为金玉良缘。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贾元春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金陵十二钗之三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贾政与王夫人之长女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贾府大小姐。因贤孝才德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被选入宫作女史。秦可卿出殡不久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元春晋封贵妃。贾府为了迎接她省亲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建造了大观园。她给家族带来了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烈火烹油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鲜花着锦之盛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但自己幽闭深宫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不能尽享天伦之乐。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贾探春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金陵十二钗之四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贾政与赵姨娘所生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贾府三小姐。她精明能干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个性刚烈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玫瑰花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之诨名。抄检大观园时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她当众扇了王善保家的一巴掌。她对贾府的危局颇有感触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用兴利除弊的改革来挽救。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00446"/>
            <a:ext cx="8128000" cy="536765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史湘云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金陵十二钗之五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来自四大家族之史家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是贾母的侄孙女。自幼父母双亡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在家一点儿也作不得主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不时还要三更半夜做针线活儿。她心直口快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开朗豪爽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心怀坦荡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从未把儿女私情略萦心上。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妙玉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金陵十二钗之六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苏州人氏。祖上是读书仕宦人家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因自幼多病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买了许多替身皆不中用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只得入了空门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带发修行。父母亡故后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她随师父进京。师父圆寂后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王夫人赏识她的佛学修为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请她入住大观园栊翠庵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原著前</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回未交代结局。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贾迎春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金陵十二钗之七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贾宝玉的堂姐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是贾赦与妾所生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贾府二小姐。她老实无能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懦弱怕事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二木头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的诨名。她不但作诗猜谜不如姐妹们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在处世为人上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也只知退让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任人欺侮。贾赦欠了孙家五千两银子还不出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就把她嫁给孙家。原著前</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回未交代其结局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根据金陵十二钗判词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最后她被丈夫孙绍祖虐待致死。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445760" y="914178"/>
            <a:ext cx="1300480" cy="497205"/>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单元总</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览</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1412776"/>
          <a:ext cx="8128000" cy="5654979"/>
        </p:xfrm>
        <a:graphic>
          <a:graphicData uri="http://schemas.openxmlformats.org/presentationml/2006/ole">
            <mc:AlternateContent xmlns:mc="http://schemas.openxmlformats.org/markup-compatibility/2006">
              <mc:Choice xmlns:v="urn:schemas-microsoft-com:vml" Requires="v">
                <p:oleObj spid="_x0000_s1038" name="文档" r:id="rId1" imgW="3908425" imgH="2719070" progId="Word.Document.12">
                  <p:embed/>
                </p:oleObj>
              </mc:Choice>
              <mc:Fallback>
                <p:oleObj name="文档" r:id="rId1" imgW="3908425" imgH="2719070" progId="Word.Document.12">
                  <p:embed/>
                  <p:pic>
                    <p:nvPicPr>
                      <p:cNvPr id="0" name="图片 1037"/>
                      <p:cNvPicPr/>
                      <p:nvPr/>
                    </p:nvPicPr>
                    <p:blipFill>
                      <a:blip r:embed="rId2"/>
                      <a:stretch>
                        <a:fillRect/>
                      </a:stretch>
                    </p:blipFill>
                    <p:spPr>
                      <a:xfrm>
                        <a:off x="2032000" y="1412776"/>
                        <a:ext cx="8128000" cy="5654979"/>
                      </a:xfrm>
                      <a:prstGeom prst="rect">
                        <a:avLst/>
                      </a:prstGeom>
                    </p:spPr>
                  </p:pic>
                </p:oleObj>
              </mc:Fallback>
            </mc:AlternateContent>
          </a:graphicData>
        </a:graphic>
      </p:graphicFrame>
    </p:spTree>
  </p:cSld>
  <p:clrMapOvr>
    <a:masterClrMapping/>
  </p:clrMapOvr>
  <p:transition spd="slow">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032000" y="1236647"/>
            <a:ext cx="8128000" cy="496189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贾惜春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金陵十二钗之八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宁国府贾珍的妹妹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贾府四小姐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爱好绘画。因父亲贾敬一味好道炼丹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母亲又早逝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她一直在荣国府贾母身边长大。由于没有父母疼爱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养成了孤僻冷漠的性格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抄检大观园时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她狠心撵走丫鬟入画。四大家族的没落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三个姐姐的结局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使她产生了弃世的念头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看破红尘出家为尼。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王熙凤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金陵十二钗之九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来自四大家族之王家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王夫人的内侄女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贾琏之妻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即宝玉表姐及堂嫂。她精明强干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深得贾母和王夫人的信任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成为荣国府的管家奶奶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她为人处事圆滑周到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图财害命的事也干过不少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在前</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回里她支持宝黛爱情。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贾巧姐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金陵十二钗之十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贾琏与王熙凤的女儿。因生在七月初七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刘姥姥给她取名为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巧姐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。在贾府败落后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王仁和贾环要把她卖与藩王作使女。在紧急关头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幸亏刘姥姥相救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把她带去乡下。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94804"/>
            <a:ext cx="8128000" cy="455612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金陵十二钗之十一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贾珠遗孀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生子贾兰。李纨虽处于膏粱锦绣之中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竟如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槁木死灰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一概不闻不问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只知道抚养亲子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闲时陪侍小姑等做女红、诵读而已。她是个恪守封建礼法的节妇的典型。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秦可卿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金陵十二钗之十二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宁国府贾蓉之妻。她是营缮司郎中秦邦业从养生堂抱养的女儿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小名可儿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大名兼美。她长得袅娜纤巧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行事又温柔和平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深得贾母等人的欢心。但公公贾珍与她关系暧昧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致使其年轻早夭。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来自四大家族之史家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贾府老太太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宝玉的祖母。在贾家从重孙媳妇做起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一直到有了重孙媳妇。她凭着自己的精明能干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才坐稳了贾家大家长的位置。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497936"/>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了解《红楼梦》中人物的生活环境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外环境。贾府是外环境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是现实世界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跟政治环境密切相连。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内环境。大观园是内环境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是理想世界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是与龌龊肮脏的现实社会保持距离的纯洁乐土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是一个相对自由的生存空间。在这环境中需要注意的是大观园中的几处居所的描写。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潇湘馆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千百竿翠竹遮映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后园有大株梨花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阔叶芭蕉。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蘅芜苑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且一树花木也无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只见许多异草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或有牵藤的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或有引蔓的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或垂山巅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或穿石隙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甚至垂檐绕柱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萦砌盘阶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或如翠带飘飘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或如金绳盘屈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或实若丹砂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或花如金桂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味芬气馥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非花香之可比。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wipe(down)">
                                      <p:cBhvr>
                                        <p:cTn id="16"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114868"/>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稻香村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黄泥墙用稻茎掩护。有几百株杏花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如喷火蒸霞一般。里面数楹茅屋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外面却是桑、榆、槿、柘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各色树稚新条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编就两溜青篱。有一土井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旁有辘轳。分畦列亩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佳蔬菜花。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怡红院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绕着碧桃花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穿过竹篱花障编就的月洞门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俄见粉垣环护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绿柳周垂。进门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两边尽是游廊相接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院中点衬几块山石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一边种几株芭蕉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那一边是一树西府海棠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其势若伞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丝垂金缕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葩吐丹砂。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904201"/>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【任务三】</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把握小说主题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爱情悲剧说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描写宝黛爱情的幽微曲折和悲剧结局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肯定了追求自由自主的叛逆人物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表达了对青春生命的礼赞和对悲剧命运的深沉叹息。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社会悲剧说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借贾府的衰败过程昭示了封建社会必然走向灭亡的命运。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两个世界说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一是以女性为中心的大观园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这是被统治者的世界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一是以男性为中心的社会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这是统治者的世界。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32954"/>
            <a:ext cx="8128000" cy="496189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【任务四】</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读后答题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一、填空题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《红楼梦》原名</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该书以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三人的爱情婚姻悲剧为核心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四大家族的兴衰史为轴线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浓缩了整个封建社会的时代内容。</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《石头记》　贾宝玉　林黛玉　薛宝钗　贾　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史　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未见其人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先闻其声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的是指</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该人最善弄权术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例如毒设相思局、弄权铁槛寺、逼死尤二姐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最后落了个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的悲剧下场。</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王熙凤　机关算尽太聪明　反算了卿卿性命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animEffect transition="in" filter="wipe(down)">
                                      <p:cBhvr>
                                        <p:cTn id="15"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68760"/>
            <a:ext cx="8128000" cy="455612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《红楼梦》中颇具叛逆性格的三人是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贾宝玉　林黛玉　晴雯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不止一次地出现在大观园中的一个平凡劳苦的农家老妇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常被大家取笑戏弄的人是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刘姥姥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写出金陵十二钗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林黛玉　薛宝钗　元春　探春　史湘云　妙玉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迎春　惜春　王熙凤　巧姐　李纨　秦可卿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Effect transition="in" filter="wipe(down)">
                                      <p:cBhvr>
                                        <p:cTn id="17" dur="500"/>
                                        <p:tgtEl>
                                          <p:spTgt spid="2">
                                            <p:txEl>
                                              <p:pRg st="5" end="5"/>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2">
                                            <p:txEl>
                                              <p:pRg st="6" end="6"/>
                                            </p:txEl>
                                          </p:spTgt>
                                        </p:tgtEl>
                                        <p:attrNameLst>
                                          <p:attrName>style.visibility</p:attrName>
                                        </p:attrNameLst>
                                      </p:cBhvr>
                                      <p:to>
                                        <p:strVal val="visible"/>
                                      </p:to>
                                    </p:set>
                                    <p:animEffect transition="in" filter="wipe(down)">
                                      <p:cBhvr>
                                        <p:cTn id="20"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108103"/>
            <a:ext cx="8128000" cy="293243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《红楼梦》中有一个人物说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女儿是水作的骨肉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男人是泥作的骨肉。我见了女儿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我便清爽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见了男子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便觉浊臭逼人。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说的。</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贾宝玉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贾府的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孤独的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、懦弱的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、精明的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、孤僻的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原应叹息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元春　迎春　探春　惜春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095941"/>
            <a:ext cx="8128000" cy="536765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下列是贾宝玉在太虚幻境中看到的判词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请指出这些判词分别预示了哪个女子的命运。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可叹停机德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堪怜咏絮才。玉带林中挂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金簪雪里埋。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根并荷花一茎香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平生遭际实堪伤。自从两地生孤木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致使香魂返故乡。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凡鸟偏从末世来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都知爱慕此生才。一从二令三人木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哭向金陵事更哀。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林黛玉和薛宝钗　香菱　王熙凤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《红楼梦》中最热闹的情节是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最有趣的情节是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最凄惨的情节是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元妃省亲　刘姥姥进大观园　黛玉焚稿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108103"/>
            <a:ext cx="8128000" cy="293243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贾宝玉佩戴的玉叫</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薛宝钗佩戴的是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史湘云佩戴的是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通灵宝玉　金锁　玉麒麟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《红楼梦》中表明贾府收入的情节在第</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回的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一事上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表明贾府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排场费用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又不肯将就省俭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的主要情节是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两件事。</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五十三　除夕祭宗祠　元妃省亲　元宵开夜宴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《红楼梦》</a:t>
            </a:r>
            <a:endParaRPr lang="zh-CN" altLang="zh-CN"/>
          </a:p>
        </p:txBody>
      </p:sp>
    </p:spTree>
  </p:cSld>
  <p:clrMapOvr>
    <a:masterClrMapping/>
  </p:clrMapOvr>
  <p:transition spd="slow">
    <p:cover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64639"/>
            <a:ext cx="8128000" cy="496189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二、选择题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下列说法中不正确的两项是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秦可卿死后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她的丫鬟名宝珠者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见秦氏死了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也触柱而亡。贾珍以孙女之礼殓殡。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王熙凤是《红楼梦》中塑造得非常成功的人物形象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她贪婪、凶狠、狡诈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毒设相思局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中她设计害死试图调戏她的贾瑞。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贾政长女元春被册封为妃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皇帝恩准探亲。荣国府为了迎接这一大典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修建极尽奢华的大观园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又采办女伶、女尼、女道士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出身世家、因病入空门的妙玉也进了荣府。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大观园试才题对额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贾宝玉大展风采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贾政也很欢喜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还破天荒地夸了宝玉几句。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在元春省亲的宴会上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宝钗建议宝玉把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绿玉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绿蜡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032000" y="2919864"/>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丫鬟名瑞珠</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贾政非但没夸宝玉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还骂宝玉为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畜生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无知的业障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无知的蠢货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412776"/>
            <a:ext cx="8128000" cy="455612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下列说法中不正确的两项是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贾元春是荣府的大小姐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因为德才兼备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被晋封为凤藻宫尚书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加封贤德妃。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《红楼梦》里有句话说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一个是阆苑仙葩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一个是美玉无瑕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阆苑仙葩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指的是贾宝玉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美玉无瑕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指的是林黛玉。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水月庵的智能私逃进城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找至秦钟家看视秦钟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不料被秦业发现。秦业将智能逐出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将秦钟痛打一顿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自己也被气死了。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秦氏死前给凤姐托梦。凤姐心中似戳了一刀。宝玉听说秦氏死了吓了一身冷汗。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王熙凤协理宁国府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宁国府中都总管来升说凤姐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是个有名的烈货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脸酸心硬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一时恼了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不认人的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919864"/>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阆苑仙葩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指的是林黛玉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美玉无瑕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指的是贾宝玉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凤姐吓了一身冷汗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宝玉心中似戳了一刀。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BD</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94804"/>
            <a:ext cx="8128000" cy="455612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下列说法中不正确的两项是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贾珍之父贾敬放弃世职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离家求仙学道。他生日之日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贾珍在家设宴相庆。贾母带领邢夫人、王夫人、凤姐儿、宝玉前来庆贺。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秦可卿病死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贾珍恣意奢华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不仅东西都选上等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还花千两银子为儿子捐龙禁尉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以便丧礼风光。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在给秦可卿送丧途中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凤姐贪图三千两银子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拆散情人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使一对青年男女含恨自杀。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元宵之夜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元春回娘家待了一会儿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贾宝玉和众姐妹献诗。黛玉本想大展奇才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但受命只作一首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深感遗憾。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在给秦可卿送丧途中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北静王看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赠以前日圣上亲赐念珠一串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后来宝玉把这串念珠送给了湘云。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919864"/>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贾母没去庆贺</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并未送给湘云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宝玉本来要将其送给黛玉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但黛玉说是臭男人的东西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AE</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33254"/>
            <a:ext cx="8128000" cy="5297805"/>
          </a:xfrm>
          <a:prstGeom prst="rect">
            <a:avLst/>
          </a:prstGeom>
        </p:spPr>
        <p:txBody>
          <a:bodyPr>
            <a:spAutoFit/>
          </a:bodyPr>
          <a:lstStyle/>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下列说法中不正确的两项是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林如海死后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黛玉只得常住荣府。一种寄人篱下的凄凉感笼罩着她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她常暗暗流泪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身体也更加病弱。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宝玉、秦钟去凤姐处坐。随贾琏送黛玉的昭儿从苏州回来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言林如海九月初三日已殁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凤姐说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你林妹妹可在咱们家住长了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李嬷嬷骂袭人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哄宝玉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妆狐媚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配小子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袭人气哭。宝玉守袭人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劝袭人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给袭人喂药。待袭人睡后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宝玉给秋纹篦头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晴雯讽刺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宝玉说她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磨牙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元春自幼为祖母教养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与弟弟宝玉情同母子。省亲那天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元妃见贾母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满眼垂泪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一手搀贾母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一手搀宝玉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三人有话说不出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只管呜咽对泣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贾元春才选凤藻宫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贾府大兴土木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修造园林。贾蔷要下姑苏聘请教习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采买女孩子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置办乐器行头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贾琏有犹豫之意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贾蓉示意凤姐为之说好话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贾琏方允。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3122997"/>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宝玉给麝月篦头</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一手搀贾母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一手搀王夫人。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701069"/>
            <a:ext cx="8128000" cy="37439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下列说法中不正确的两项是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史大妹妹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心直口快不拘小节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很有男儿气概。她心无城府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曾在大家面前对长得像林黛玉的戏子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笑而不言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时脱口而出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是像林姐姐的样儿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元妃送出灯谜让大家猜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宝钗一猜就着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却故作难猜之状。贾母见元春喜欢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也命人制作灯谜让大家猜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还请来了贾政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整个聚会的气氛融洽欢快。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元妃下谕叫宝玉等去园中住。贾政传来宝玉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当着王夫人的面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把往日嫌恶之心减了八九分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虽对所起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袭人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名字不满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但又不让改。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904201"/>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贾芸从贾琏处打听得凤姐把和尚的事给了贾芹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便向母舅卜世仁要冰片麝香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准备向凤姐行贿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但卜世仁拒绝了。最后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颇有义侠之气的醉金刚倪二不要文约不要利钱借十五两三钱多银子给贾芸。贾芸才购得冰片麝香。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宝玉叫俏丽干净的小红递茶。小红因此被晴雯骂了一顿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回家做梦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梦见贾芸拾了她的手帕。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聚会的气氛很沉闷</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晴雯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秋纹、碧痕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BE</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2032000" y="2538766"/>
          <a:ext cx="8128000" cy="2034469"/>
        </p:xfrm>
        <a:graphic>
          <a:graphicData uri="http://schemas.openxmlformats.org/presentationml/2006/ole">
            <mc:AlternateContent xmlns:mc="http://schemas.openxmlformats.org/markup-compatibility/2006">
              <mc:Choice xmlns:v="urn:schemas-microsoft-com:vml" Requires="v">
                <p:oleObj spid="_x0000_s2062" name="文档" r:id="rId1" imgW="3913505" imgH="981075" progId="Word.Document.12">
                  <p:embed/>
                </p:oleObj>
              </mc:Choice>
              <mc:Fallback>
                <p:oleObj name="文档" r:id="rId1" imgW="3913505" imgH="981075" progId="Word.Document.12">
                  <p:embed/>
                  <p:pic>
                    <p:nvPicPr>
                      <p:cNvPr id="0" name="图片 2061"/>
                      <p:cNvPicPr/>
                      <p:nvPr/>
                    </p:nvPicPr>
                    <p:blipFill>
                      <a:blip r:embed="rId2"/>
                      <a:stretch>
                        <a:fillRect/>
                      </a:stretch>
                    </p:blipFill>
                    <p:spPr>
                      <a:xfrm>
                        <a:off x="2032000" y="2538766"/>
                        <a:ext cx="8128000" cy="2034469"/>
                      </a:xfrm>
                      <a:prstGeom prst="rect">
                        <a:avLst/>
                      </a:prstGeom>
                    </p:spPr>
                  </p:pic>
                </p:oleObj>
              </mc:Fallback>
            </mc:AlternateContent>
          </a:graphicData>
        </a:graphic>
      </p:graphicFrame>
    </p:spTree>
  </p:cSld>
  <p:clrMapOvr>
    <a:masterClrMapping/>
  </p:clrMapOvr>
  <p:transition spd="slow">
    <p:cover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1991544" y="1100268"/>
            <a:ext cx="8240464" cy="5367655"/>
          </a:xfrm>
          <a:prstGeom prst="rect">
            <a:avLst/>
          </a:prstGeom>
        </p:spPr>
        <p:txBody>
          <a:bodyPr wrap="squar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下列说法中不正确的两项是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马道婆暗里施法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宝玉、凤姐一齐发疯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糊涂发烧。贾赦为宝、凤寻僧觅道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贾政劝说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儿女之数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皆由天命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非人力可强者。他二人之病出于不意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百般医治不效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想天意该如此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也只好由他们去罢。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和尚道士持诵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宝玉病愈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黛玉念佛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宝钗说如来佛管林姑娘姻缘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黛玉骂宝钗与凤姐一样是贫嘴烂舌。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小丫头佳蕙得了些赏钱托红玉保管。红玉说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千里搭长棚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没有个不散的筵席。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宝玉传贾芸说些没要紧的话。贾芸通过佳蕙调换了小红的罗帕。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薛蟠以贾政的名义骗宝玉出来吃他生日的藕、瓜、鲟鱼、熏暹猪。事后宝钗说宝玉吃了她家的新鲜东西了。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盛暑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宝玉和金钏儿戏笑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王夫人打了金钏儿一个嘴巴子。王夫人让金钏儿的母亲领之而去。后来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金钏儿撞墙自杀。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3122997"/>
            <a:ext cx="8128000" cy="90297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贾芸通过坠儿调换了小红的罗帕</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金钏儿跳井自杀。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CE</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18414"/>
            <a:ext cx="8128000" cy="536765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下列说法中不正确的两项是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黛玉来看宝玉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晴雯不给开门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又看到宝钗从宝玉房中出来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心中不忿回家倚栏闷坐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二更方睡。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一日午后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宝玉看到蔷薇架下芳官划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产生同情恻隐之心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片云致雨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自己已湿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尚思女孩。宝玉淋雨回家踢了袭人一脚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袭人晚上吐血。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探春托宝玉在外买一些新奇又不俗气的小玩意儿。她主动提出要给宝玉做鞋作为回报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但宝玉怕赵姨娘抱怨就拒绝了。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宝玉到冯紫英处与薛蟠等饮酒行令。宝玉和琪官互赠礼物。琪官把前日北静王送的松花绿汗巾赠予宝玉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宝玉把袭人的大红汗巾送与琪官。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贾母率众人到清虚观打醮看戏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张道士趁机为宝玉做媒。第二天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宝、黛为这事闹别扭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宝玉砸玉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黛玉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剪穗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919864"/>
            <a:ext cx="8128000" cy="130873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龄官划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琪官送的是大红汗巾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宝玉送的是松花绿汗巾。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94804"/>
            <a:ext cx="8128000" cy="455612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下列说法中不正确的两项是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贾母、王夫人等吃螃蟹的时候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凤姐忙里忙外没有吃尽兴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就派平儿来取几只大的回去吃。李纨等人一向喜欢平儿模样好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又能干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就留平儿多待一会儿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大家又由夸说平儿进而夸赞了鸳鸯、袭人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还有太太屋里的彩云。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薛宝钗待人处事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有时会显出很深的城府。有年芒种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姐妹们在园内玩耍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薛宝钗一路扑蝶来到滴翠亭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无意间听到小红给芸儿私传信物。她就故意说是在找林黛玉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金蝉脱壳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使小红不怀疑她。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由于贾母、王夫人等要给湘云还席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大家又齐聚大观园。刘姥姥也有幸参与了这些活动。首先是在秋爽斋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刘姥姥被凤姐插了一头菊花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接着在潇湘馆布满苍苔的小路上滑了一跤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幸无大碍。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904201"/>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宝玉挨打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袭人向王夫人汇报宝玉情况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趁机进言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怎么变个法儿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以后竟还叫二爷搬出园外来住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王夫人听后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对袭人越发感爱不尽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甚至把她的月例提高到与赵、周两位姨娘同样的水平。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宝玉挨打后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贾母吩咐贾政的亲随小厮们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以后贾政若唤宝玉便以她的名义加以拒绝。宝玉自此以后甘为诸丫鬟充役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宝钗等偶尔劝他留心仕途经济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他便斥之为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入了国贼禄鬼之流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不留情面。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彩云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彩霞</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秋爽斋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稻香村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72007"/>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三、简答题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《红楼梦》中有些人物形象的姓名借助谐音特点表示了作者的某些暗示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试举两例说明。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例如小说一开始就出现的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甄士隐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贾雨村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将真事隐去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用假语村言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宁荣二府四位小姐分别名为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元春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迎春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惜春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表示贾府四春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原应叹息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《红楼梦》中关于刘姥姥三进荣国府的叙写有什么作用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刘姥姥一进荣国府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作为故事的开端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二进荣国府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则深入其中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引出贾府衣食住行方方面面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三进荣国府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目睹贾府的衰败。总体而言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刘姥姥三进荣国府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见证了贾府的盛衰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也在一定程度上成为小说的线索</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497936"/>
            <a:ext cx="8128000" cy="41503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《红楼梦》前几回中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林黛玉进贾府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葫芦僧判断葫芦案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等都具有总纲性质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试就其一做出说明。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通过林黛玉进贾府的行踪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总体介绍了贾府的环境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通过林黛玉进贾府所见的人物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总体介绍了贾府的人物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所以起总纲作用。通过葫芦僧判断葫芦案的情节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总体介绍了贾、史、王、薛四大家族一损俱损、一荣俱荣的关系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明确了贾府的外部环境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所以也起总纲作用。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试比较探春理家和王熙凤协理宁国府的不同目的。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王熙凤是为了谋取一己之私利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满足自己权欲的虚荣。探春完全是出于对这个家庭的公心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出于一份朴素的情感和责任。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94804"/>
            <a:ext cx="8128000" cy="455612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在世人眼中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贾宝玉是个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请说说这一说法在文中有何根据。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贾政希望儿子能考取功名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光宗耀祖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宝玉却无意于此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因而常被骂作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逆子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宝玉读《西厢记》之类的禁书读得津津有味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一沾到科举程文就头痛不已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宝玉整天和大观园中的女孩子们打打闹闹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却不喜欢见宾客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宝玉是个无事忙的富贵闲人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听到别人劝他讲究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仕途经济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便直斥为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混账话</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谈谈《红楼梦》中刘姥姥的形象特征。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善良的老人家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勤劳的劳动者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热心肠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智慧的公关师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幽默的老太太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率直的好脾气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cs typeface="Times New Roman" panose="02020603050405020304" pitchFamily="18" charset="0"/>
              </a:rPr>
              <a:t>乐观的生存者。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任意答出五点即可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091672"/>
            <a:ext cx="8128000" cy="496189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简述《红楼梦》中一个令你难忘的情景。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黛玉因将晴雯不开门一事错疑在宝玉身上而独自悲泣。至次日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又恰遇饯花之期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众姐妹在花园内玩耍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唯独黛玉却因满地落花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勾起无限伤春情思。黛玉于是把那些残花瓣拿去掩埋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不由自主地感花伤己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随口念了几句诗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宝玉听到后痛苦不堪。</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具体说说《红楼梦》中林黛玉得知宝玉将娶宝钗和贾宝玉得知黛玉死后各有什么样的反应。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黛玉得知宝玉将与宝钗成婚的消息后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忙往宝玉处问询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将题诗的绢帕和一本诗稿烧毁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焚绢毁诗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病倒在床。在宝玉娶亲之时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黛玉大叫着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就悲惨死去。宝玉发现新娘是宝钗而不是黛玉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哭闹着要去找黛玉。得知林妹妹已死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他便昏死过去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醒来后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坚持去了潇湘馆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哭祭黛玉。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1929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作品档案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阅读指导</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2032000" y="1497936"/>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一、作家名片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曹雪芹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约</a:t>
            </a:r>
            <a:r>
              <a:rPr lang="en-US" altLang="zh-CN" sz="2200">
                <a:solidFill>
                  <a:srgbClr val="000000"/>
                </a:solidFill>
                <a:latin typeface="Times New Roman" panose="02020603050405020304" pitchFamily="18" charset="0"/>
                <a:cs typeface="Times New Roman" panose="02020603050405020304" pitchFamily="18" charset="0"/>
              </a:rPr>
              <a:t>1715—</a:t>
            </a:r>
            <a:r>
              <a:rPr lang="zh-CN" altLang="zh-CN" sz="2200">
                <a:solidFill>
                  <a:srgbClr val="000000"/>
                </a:solidFill>
                <a:latin typeface="Times New Roman" panose="02020603050405020304" pitchFamily="18" charset="0"/>
                <a:cs typeface="Times New Roman" panose="02020603050405020304" pitchFamily="18" charset="0"/>
              </a:rPr>
              <a:t>约</a:t>
            </a:r>
            <a:r>
              <a:rPr lang="en-US" altLang="zh-CN" sz="2200">
                <a:solidFill>
                  <a:srgbClr val="000000"/>
                </a:solidFill>
                <a:latin typeface="Times New Roman" panose="02020603050405020304" pitchFamily="18" charset="0"/>
                <a:cs typeface="Times New Roman" panose="02020603050405020304" pitchFamily="18" charset="0"/>
              </a:rPr>
              <a:t>1763),</a:t>
            </a:r>
            <a:r>
              <a:rPr lang="zh-CN" altLang="zh-CN" sz="2200" smtClean="0">
                <a:solidFill>
                  <a:srgbClr val="000000"/>
                </a:solidFill>
                <a:latin typeface="Times New Roman" panose="02020603050405020304" pitchFamily="18" charset="0"/>
                <a:cs typeface="Times New Roman" panose="02020603050405020304" pitchFamily="18" charset="0"/>
              </a:rPr>
              <a:t>名</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字梦阮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号雪芹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又号芹溪、芹圃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清代内务府正白旗包衣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籍贯沈阳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一说辽阳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生于南京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约十四岁时迁居北京。曹雪芹是江宁织造曹寅之孙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曹</a:t>
            </a: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遗腹子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一说曹兆页之子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。曹雪芹早年在南京江宁织造府亲历了一段锦衣纨绔、富贵风流的生活。至雍正六年</a:t>
            </a:r>
            <a:r>
              <a:rPr lang="en-US" altLang="zh-CN" sz="2200">
                <a:solidFill>
                  <a:srgbClr val="000000"/>
                </a:solidFill>
                <a:latin typeface="Times New Roman" panose="02020603050405020304" pitchFamily="18" charset="0"/>
                <a:cs typeface="Times New Roman" panose="02020603050405020304" pitchFamily="18" charset="0"/>
              </a:rPr>
              <a:t>(1728),</a:t>
            </a:r>
            <a:r>
              <a:rPr lang="zh-CN" altLang="zh-CN" sz="2200">
                <a:solidFill>
                  <a:srgbClr val="000000"/>
                </a:solidFill>
                <a:latin typeface="Times New Roman" panose="02020603050405020304" pitchFamily="18" charset="0"/>
                <a:cs typeface="Times New Roman" panose="02020603050405020304" pitchFamily="18" charset="0"/>
              </a:rPr>
              <a:t>曹家因亏空获罪被抄家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曹雪芹随家人迁回北京老宅。后又移居北京西郊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靠卖字画和朋友救济为生。曹雪芹素性放达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爱好广泛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对金石、诗书、绘画、园林、中医、织补、工艺、饮食等均有所研究。他以坚韧不拔的毅力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历经多年艰辛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终于创作出极具思想性、艺术性的伟大作品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19J27.eps" descr="id:2147489833;FounderCES"/>
          <p:cNvPicPr/>
          <p:nvPr/>
        </p:nvPicPr>
        <p:blipFill>
          <a:blip r:embed="rId3"/>
          <a:stretch>
            <a:fillRect/>
          </a:stretch>
        </p:blipFill>
        <p:spPr>
          <a:xfrm>
            <a:off x="5735960" y="2030053"/>
            <a:ext cx="239350" cy="227734"/>
          </a:xfrm>
          <a:prstGeom prst="rect">
            <a:avLst/>
          </a:prstGeom>
        </p:spPr>
      </p:pic>
      <p:pic>
        <p:nvPicPr>
          <p:cNvPr id="13" name="19J29.eps" descr="id:2147489840;FounderCES"/>
          <p:cNvPicPr/>
          <p:nvPr/>
        </p:nvPicPr>
        <p:blipFill>
          <a:blip r:embed="rId4"/>
          <a:stretch>
            <a:fillRect/>
          </a:stretch>
        </p:blipFill>
        <p:spPr>
          <a:xfrm>
            <a:off x="7260155" y="2820678"/>
            <a:ext cx="296553" cy="2277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wipe dir="u"/>
      </p:transition>
    </mc:Choice>
    <mc:Fallback>
      <p:transition spd="slow">
        <p:wipe dir="u"/>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091672"/>
            <a:ext cx="8128000" cy="496189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9</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宝黛初会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时宝玉有一个摔玉的举动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结合作品说明他为什么摔玉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这表明了他怎样的性格特征。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宝玉认为家里姐姐妹妹都没有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来了一个神仙似的妹妹也没有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可见这不是一个好东西。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性格特征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平等思想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率真任性。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10</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林黛玉进贾府初见宝玉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两人都觉得似曾相识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为什么会这样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木石前盟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林黛玉本是仙山上的绛珠仙草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而贾宝玉原是神瑛侍者。一天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神瑛侍者无意看见了将要枯死的绛珠仙草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于心不忍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便用仙水精心灌溉它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终于让它重又存活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绛珠仙草得了仙水的灵气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投胎转世为一女子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就是林黛玉。所以贾宝玉第一次见了林黛玉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就有似曾相识的感觉。而绛珠仙草林黛玉也因为神瑛侍者贾宝玉前世有恩于自己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所以决定今世要用眼泪来偿还。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911735"/>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四、读书心得交流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自主选择角度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写一篇关于《红楼梦》的读后感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在课堂上交流。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范文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读《红楼梦》有感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《红楼梦》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一部含笑的社会人生悲剧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反映了一个封建大家族的方方面面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是一部现实主义和浪漫主义高度结合的伟大杰作。《红楼梦》中人物众多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但有两位非提不可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那便是林黛玉和薛宝钗。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681641"/>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林黛玉性格里独有的叛逆和孤僻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以及对世俗的不屑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令她处处显得特立独行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卓尔不群。花前痴读《西厢》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毫无避讳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不喜巧言令色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言随心至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崇尚真情真意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淡泊名利</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种种这般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都使得她像一朵幽然独放的荷花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始终执着着自己的那份清纯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质本洁来还洁去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一如碧玉般莹澈。用一个普通人的眼光看她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最欣赏的还是黛玉的诗情画意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灵秀慧黠。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一个是阆苑仙葩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一个是美玉无瑕。若说没奇缘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今生偏又遇着他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若说有奇缘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如何心事终虚化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一个枉自嗟呀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一个空劳牵挂。一个是水中月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一个是镜中花</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94804"/>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也许黛玉确实应该泪尽证前缘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这样不是更好吗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她牵挂着宝玉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将她的全部热情化为为这一知己痛哭的泪水。她怀着深深的思念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何尝不是高贵神圣的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所以能带着回忆离开他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是一种幸福。看看宝钗的下场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更不得不说黛玉是幸福的。以前我是很讨厌薛宝钗的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到最后的成亲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我一直都觉得她是一个既冷酷又自私的人。可是现在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我竟然不由得同情她了。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其实细想起来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她的悲剧也许比黛玉更令人叹惜。如果贾府不倒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宝钗至少没了丈夫还有富贵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但如今呢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贾府已经沦落到何等地步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做宝二奶奶还有何等意义呢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没有幸福的生活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没有丈夫的关爱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独守空房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难道不是更大的悲剧吗</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可叹停机德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堪怜咏絮才。玉带林中挂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金簪雪里埋。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701069"/>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在这样一个封建社会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大观园中的男男女女们不能掌握自己的命运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虽然林黛玉琴棋书画无不精通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才情气质人人夸赞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可到头来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年纪轻轻就郁郁而死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宝钗凡事稳重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识大体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诗词赋样样精通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原是金玉良缘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可宝玉偏只念木石前盟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可叹端娴处子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到底误终生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迎春才貌双全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却遇中山狼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叹芳魂艳质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一载去悠悠</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才情万种的红楼女儿们散的散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去的去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曾经的繁华人生如一场梦</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林黛玉和薛宝钗都只是封建礼教的牺牲品而已。而曹雪芹先生也正是想抨击当时封建礼教的罪恶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并非单单描述剧中人物性格的悲剧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爱情的悲剧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而是反映了一个时代悲剧和社会悲剧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1929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作品档案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阅读指导</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2032000" y="1294804"/>
            <a:ext cx="8128000" cy="455612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二、作品价值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就题材内容而言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《红楼梦》是中国小说史上继《金瓶梅》之后一部伟大的世情小说。它将人情世态寓于粉迹脂痕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把世情小说的创作推向最高峰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标志着中国古代小说的艺术水准迈上一个新台阶。在它之后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一些狭邪小说、鸳鸯蝴蝶派小说都曾模仿其笔法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现代、当代作家中受其影响者也为数不少。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《红楼梦》刊行后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相继出现了三十多种续书。这些续书有两种类型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一种是从一百二十回续起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如《后红楼梦》《续红楼梦》《红楼复梦》等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另一种是接在第九十七回之后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如《红楼梦补》《红楼幻梦》等。其内容多将原书的爱情悲剧改为庸俗的大团圆结局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与原著相较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无论思想上还是艺术上都不可同日而语。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wipe dir="u"/>
      </p:transition>
    </mc:Choice>
    <mc:Fallback>
      <p:transition spd="slow">
        <p:wipe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1929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作品档案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阅读指导</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2032000" y="2107334"/>
            <a:ext cx="8128000" cy="293243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《红楼梦》以其杰出的现实主义创作成就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为当时和后世的艺术创作提供了丰富的经验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以它为题材的诗词、戏剧、曲艺、影视、绘画、舞蹈、雕塑等作品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举不胜举。《红楼梦》还流播海外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成为世界文学艺术宝库中的瑰宝奇葩。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《红楼梦》是中国小说史上不可超越的顶峰。《中国大百科全书》评价说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红楼梦的价值怎么估计都不为过。《大英百科》评价说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《红楼梦》的价值等于一整个欧洲。</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wipe dir="u"/>
      </p:transition>
    </mc:Choice>
    <mc:Fallback>
      <p:transition spd="slow">
        <p:wipe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272191"/>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一、版本选择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《红楼梦》现存的版本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可分为两个系统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一个是仅流传前八十回的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保留脂砚斋评语的脂评系统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抄本系统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另一个是经过程伟元、高鹗整理补缀的、删去所有脂砚斋评语的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并续写完成一百二十回的程高本系统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刊本系统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3356992"/>
          <a:ext cx="8128000" cy="3137295"/>
        </p:xfrm>
        <a:graphic>
          <a:graphicData uri="http://schemas.openxmlformats.org/presentationml/2006/ole">
            <mc:AlternateContent xmlns:mc="http://schemas.openxmlformats.org/markup-compatibility/2006">
              <mc:Choice xmlns:v="urn:schemas-microsoft-com:vml" Requires="v">
                <p:oleObj spid="_x0000_s4108" name="文档" r:id="rId3" imgW="3913505" imgH="1510665" progId="Word.Document.12">
                  <p:embed/>
                </p:oleObj>
              </mc:Choice>
              <mc:Fallback>
                <p:oleObj name="文档" r:id="rId3" imgW="3913505" imgH="1510665" progId="Word.Document.12">
                  <p:embed/>
                  <p:pic>
                    <p:nvPicPr>
                      <p:cNvPr id="0" name="图片 4107"/>
                      <p:cNvPicPr/>
                      <p:nvPr/>
                    </p:nvPicPr>
                    <p:blipFill>
                      <a:blip r:embed="rId4"/>
                      <a:stretch>
                        <a:fillRect/>
                      </a:stretch>
                    </p:blipFill>
                    <p:spPr>
                      <a:xfrm>
                        <a:off x="2032000" y="3356992"/>
                        <a:ext cx="8128000" cy="3137295"/>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作品档案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阅读指导</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nvGraphicFramePr>
        <p:xfrm>
          <a:off x="2032000" y="1196752"/>
          <a:ext cx="8128000" cy="5339659"/>
        </p:xfrm>
        <a:graphic>
          <a:graphicData uri="http://schemas.openxmlformats.org/presentationml/2006/ole">
            <mc:AlternateContent xmlns:mc="http://schemas.openxmlformats.org/markup-compatibility/2006">
              <mc:Choice xmlns:v="urn:schemas-microsoft-com:vml" Requires="v">
                <p:oleObj spid="_x0000_s5132" name="文档" r:id="rId3" imgW="3913505" imgH="2571115" progId="Word.Document.12">
                  <p:embed/>
                </p:oleObj>
              </mc:Choice>
              <mc:Fallback>
                <p:oleObj name="文档" r:id="rId3" imgW="3913505" imgH="2571115" progId="Word.Document.12">
                  <p:embed/>
                  <p:pic>
                    <p:nvPicPr>
                      <p:cNvPr id="0" name="图片 5131"/>
                      <p:cNvPicPr/>
                      <p:nvPr/>
                    </p:nvPicPr>
                    <p:blipFill>
                      <a:blip r:embed="rId4"/>
                      <a:stretch>
                        <a:fillRect/>
                      </a:stretch>
                    </p:blipFill>
                    <p:spPr>
                      <a:xfrm>
                        <a:off x="2032000" y="1196752"/>
                        <a:ext cx="8128000" cy="5339659"/>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10344</Words>
  <Application>WPS 演示</Application>
  <PresentationFormat>宽屏</PresentationFormat>
  <Paragraphs>435</Paragraphs>
  <Slides>54</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6</vt:i4>
      </vt:variant>
      <vt:variant>
        <vt:lpstr>幻灯片标题</vt:lpstr>
      </vt:variant>
      <vt:variant>
        <vt:i4>54</vt:i4>
      </vt:variant>
    </vt:vector>
  </HeadingPairs>
  <TitlesOfParts>
    <vt:vector size="74" baseType="lpstr">
      <vt:lpstr>Arial</vt:lpstr>
      <vt:lpstr>宋体</vt:lpstr>
      <vt:lpstr>Wingdings</vt:lpstr>
      <vt:lpstr>NEU-BZ-S92</vt:lpstr>
      <vt:lpstr>Segoe Print</vt:lpstr>
      <vt:lpstr>方正宋黑_GBK</vt:lpstr>
      <vt:lpstr>Times New Roman</vt:lpstr>
      <vt:lpstr>方正书宋_GBK</vt:lpstr>
      <vt:lpstr>微软雅黑</vt:lpstr>
      <vt:lpstr>黑体</vt:lpstr>
      <vt:lpstr>Calibri</vt:lpstr>
      <vt:lpstr>Arial Unicode MS</vt:lpstr>
      <vt:lpstr>楷体</vt:lpstr>
      <vt:lpstr>Office 主题</vt:lpstr>
      <vt:lpstr>Word.Document.12</vt:lpstr>
      <vt:lpstr>Word.Document.12</vt:lpstr>
      <vt:lpstr>Word.Document.12</vt:lpstr>
      <vt:lpstr>Word.Document.12</vt:lpstr>
      <vt:lpstr>Word.Document.12</vt:lpstr>
      <vt:lpstr>Word.Document.12</vt:lpstr>
      <vt:lpstr>第七单元  整本书阅读</vt:lpstr>
      <vt:lpstr>PowerPoint 演示文稿</vt:lpstr>
      <vt:lpstr>《红楼梦》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3</cp:revision>
  <dcterms:created xsi:type="dcterms:W3CDTF">2019-11-26T04:16:00Z</dcterms:created>
  <dcterms:modified xsi:type="dcterms:W3CDTF">2020-02-15T02:40:26Z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