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9" r:id="rId4"/>
    <p:sldId id="260" r:id="rId5"/>
    <p:sldId id="261" r:id="rId6"/>
    <p:sldId id="258" r:id="rId7"/>
    <p:sldId id="263" r:id="rId8"/>
    <p:sldId id="264" r:id="rId9"/>
    <p:sldId id="262" r:id="rId10"/>
    <p:sldId id="266" r:id="rId11"/>
    <p:sldId id="267" r:id="rId12"/>
    <p:sldId id="268" r:id="rId13"/>
    <p:sldId id="269" r:id="rId14"/>
    <p:sldId id="270" r:id="rId15"/>
    <p:sldId id="271" r:id="rId16"/>
    <p:sldId id="272" r:id="rId17"/>
    <p:sldId id="273" r:id="rId18"/>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tags" Target="tags/tag82.xml" /><Relationship Id="rId2" Type="http://schemas.openxmlformats.org/officeDocument/2006/relationships/slide" Target="slides/slide1.xml" /><Relationship Id="rId20" Type="http://schemas.openxmlformats.org/officeDocument/2006/relationships/presProps" Target="presProps.xml" /><Relationship Id="rId21" Type="http://schemas.openxmlformats.org/officeDocument/2006/relationships/viewProps" Target="viewProps.xml" /><Relationship Id="rId22" Type="http://schemas.openxmlformats.org/officeDocument/2006/relationships/theme" Target="theme/theme1.xml" /><Relationship Id="rId23"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2021/10/27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2021/10/27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2021/10/27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2021/10/27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2021/10/27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2021/10/27</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media/image2.png" /><Relationship Id="rId6" Type="http://schemas.openxmlformats.org/officeDocument/2006/relationships/tags" Target="../tags/tag6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7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tags" Target="../tags/tag8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tags" Target="../tags/tag8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tags" Target="../tags/tag6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tags" Target="../tags/tag7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7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329680" y="0"/>
            <a:ext cx="5862320" cy="6858000"/>
          </a:xfrm>
          <a:prstGeom prst="rect">
            <a:avLst/>
          </a:prstGeom>
        </p:spPr>
      </p:pic>
      <p:sp>
        <p:nvSpPr>
          <p:cNvPr id="2" name="标题 1"/>
          <p:cNvSpPr>
            <a:spLocks noGrp="1"/>
          </p:cNvSpPr>
          <p:nvPr>
            <p:ph type="ctrTitle"/>
            <p:custDataLst>
              <p:tags r:id="rId3"/>
            </p:custDataLst>
          </p:nvPr>
        </p:nvSpPr>
        <p:spPr>
          <a:xfrm>
            <a:off x="0" y="59690"/>
            <a:ext cx="6645910" cy="2169160"/>
          </a:xfrm>
        </p:spPr>
        <p:txBody>
          <a:bodyPr>
            <a:normAutofit fontScale="90000"/>
          </a:bodyPr>
          <a:lstStyle/>
          <a:p>
            <a:pPr algn="l"/>
            <a:r>
              <a:rPr lang="zh-CN" altLang="zh-CN" sz="5400">
                <a:solidFill>
                  <a:srgbClr val="FF0000"/>
                </a:solidFill>
              </a:rPr>
              <a:t>“燃灯校长”张桂梅</a:t>
            </a:r>
            <a:br>
              <a:rPr lang="zh-CN" altLang="zh-CN" sz="5400">
                <a:solidFill>
                  <a:srgbClr val="FF0000"/>
                </a:solidFill>
              </a:rPr>
            </a:br>
            <a:r>
              <a:rPr lang="zh-CN" altLang="zh-CN" sz="5400">
                <a:solidFill>
                  <a:srgbClr val="FF0000"/>
                </a:solidFill>
              </a:rPr>
              <a:t>高举火把燃烧青春</a:t>
            </a:r>
          </a:p>
        </p:txBody>
      </p:sp>
      <p:sp>
        <p:nvSpPr>
          <p:cNvPr id="3" name="副标题 2"/>
          <p:cNvSpPr>
            <a:spLocks noGrp="1"/>
          </p:cNvSpPr>
          <p:nvPr>
            <p:ph type="subTitle" idx="1"/>
            <p:custDataLst>
              <p:tags r:id="rId4"/>
            </p:custDataLst>
          </p:nvPr>
        </p:nvSpPr>
        <p:spPr>
          <a:xfrm>
            <a:off x="89535" y="2696845"/>
            <a:ext cx="7982585" cy="708660"/>
          </a:xfrm>
        </p:spPr>
        <p:txBody>
          <a:bodyPr>
            <a:noAutofit/>
          </a:bodyPr>
          <a:lstStyle/>
          <a:p>
            <a:pPr algn="l"/>
            <a:r>
              <a:rPr lang="zh-CN" altLang="en-US" sz="4000" b="1">
                <a:solidFill>
                  <a:srgbClr val="FF0000"/>
                </a:solidFill>
              </a:rPr>
              <a:t>被写进《中华人民共和国简史》</a:t>
            </a:r>
          </a:p>
        </p:txBody>
      </p:sp>
      <p:sp>
        <p:nvSpPr>
          <p:cNvPr id="5" name="矩形 4"/>
          <p:cNvSpPr/>
          <p:nvPr/>
        </p:nvSpPr>
        <p:spPr>
          <a:xfrm>
            <a:off x="739140" y="4474845"/>
            <a:ext cx="4054475" cy="1198880"/>
          </a:xfrm>
          <a:prstGeom prst="rect">
            <a:avLst/>
          </a:prstGeom>
          <a:noFill/>
          <a:ln>
            <a:noFill/>
          </a:ln>
        </p:spPr>
        <p:txBody>
          <a:bodyPr wrap="squar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素材解读</a:t>
            </a: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lang="zh-CN" altLang="en-US" sz="2000" b="1"/>
              <a:t>人生是一张“单程票”，任何时候启程都不会晚，然而选择哪条路走决定风景的颜色。如张桂梅一样追求远大、心怀宽广、一心为民的人，选择那条最为艰辛、最具挑战、更加曲折的路，包涵“虽千万人吾往矣”的勇毅激荡，却以一人之力播撒千万颗种子，让世间在感恩与奋进、哺育与回报之中形成某种价值循环，激发那些从大山走出的女孩子秉持崇高信念回归社会，让真善美再一次得到传承和弘扬，这是信念和精神的延续，更是一个人以青春燃烧的能量提供的火把，照耀一道光明前行的路，让后来者接续而上、善意相 传。</a:t>
            </a:r>
            <a:r>
              <a:rPr lang="zh-CN" altLang="en-US" sz="2000" b="1">
                <a:solidFill>
                  <a:srgbClr val="FF0000"/>
                </a:solidFill>
                <a:latin typeface="楷体" panose="02010609060101010101" charset="-122"/>
                <a:ea typeface="楷体" panose="02010609060101010101" charset="-122"/>
                <a:cs typeface="楷体" panose="02010609060101010101" charset="-122"/>
              </a:rPr>
              <a:t>【第三段是第二个分论点——以青春的能量传承信念和精神。命运打不倒心中有光的人。平凡铸就伟大。伟大的事业，人间的奇迹，都是一步一个脚印干出来，一点滴累积出来的。正是无数个张定宇、张桂梅们以坚定的信念，执着的坚持，用热血赴使命，才汇成了巨大的力量，创造了我们这个大时代里的一个个奇迹。他们中的每一一个人，都值得我们献上最高敬意。】</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sz="2000" err="1"/>
              <a:t>青春的篇章如何书写，取决于格局之大、追求之远、胸怀之广，是轻于鸿毛的淡淡落笔，还是重于泰山的浓墨色彩? 若想让青春烙印在永恒的时空，镌刻进最美的印记，标注精神内核，答好“青春为谁燃烧”之问，是一道摆在广大青年面前的人生课题。有志不在年高，抵达生命的高度、心怀炽热的温度、拓展青春的维度，唯有将个人同社会、与集体、和群众关联起来，把个人梦融入新时代、汇流中国梦，方能真正与时代、历史、人民和伟大祖国同频共振，遇见更加绚烂多彩的青春风景，不负韶华、不负青春</a:t>
            </a:r>
            <a:r>
              <a:rPr sz="2000" smtClean="0"/>
              <a:t>。</a:t>
            </a:r>
            <a:r>
              <a:rPr lang="en-US" altLang="zh-CN" sz="2000" smtClean="0">
                <a:solidFill>
                  <a:srgbClr val="FF0000"/>
                </a:solidFill>
              </a:rPr>
              <a:t>【</a:t>
            </a:r>
            <a:r>
              <a:rPr sz="2000" err="1" smtClean="0">
                <a:solidFill>
                  <a:srgbClr val="FF0000"/>
                </a:solidFill>
                <a:latin typeface="楷体" panose="02010609060101010101" charset="-122"/>
                <a:ea typeface="楷体" panose="02010609060101010101" charset="-122"/>
                <a:cs typeface="楷体" panose="02010609060101010101" charset="-122"/>
              </a:rPr>
              <a:t>第四段是第三个分论点</a:t>
            </a:r>
            <a:r>
              <a:rPr sz="2000">
                <a:solidFill>
                  <a:srgbClr val="FF0000"/>
                </a:solidFill>
                <a:latin typeface="楷体" panose="02010609060101010101" charset="-122"/>
                <a:ea typeface="楷体" panose="02010609060101010101" charset="-122"/>
                <a:cs typeface="楷体" panose="02010609060101010101" charset="-122"/>
              </a:rPr>
              <a:t>” 让青春与时代、历史、人民和伟大祖国同频共振。平凡英雄们是生活中的普通人，却是精神世界的巨人。流量是没有名字的，张桂梅们成为热搜的时刻，是人们发自内心价值共鸣的时刻，也是无数普通人不约而同献上敬:意的时刻。抗疫斗争之难，我们每个人都有深切体会;脱贫攻坚的艰苦战斗，更是在中国最艰苦最贫困的地方，书写下感天动地的奇迹。勤奋和努力才是人生该有的样子</a:t>
            </a:r>
            <a:r>
              <a:rPr sz="2000" smtClean="0">
                <a:solidFill>
                  <a:srgbClr val="FF0000"/>
                </a:solidFill>
                <a:latin typeface="楷体" panose="02010609060101010101" charset="-122"/>
                <a:ea typeface="楷体" panose="02010609060101010101" charset="-122"/>
                <a:cs typeface="楷体" panose="02010609060101010101" charset="-122"/>
              </a:rPr>
              <a:t>。</a:t>
            </a:r>
            <a:r>
              <a:rPr lang="en-US" altLang="zh-CN" sz="2000" smtClean="0">
                <a:solidFill>
                  <a:srgbClr val="FF0000"/>
                </a:solidFill>
                <a:latin typeface="楷体" panose="02010609060101010101" charset="-122"/>
                <a:ea typeface="楷体" panose="02010609060101010101" charset="-122"/>
                <a:cs typeface="楷体" panose="02010609060101010101" charset="-122"/>
              </a:rPr>
              <a:t>】</a:t>
            </a:r>
            <a:endParaRPr sz="2000">
              <a:solidFill>
                <a:srgbClr val="FF0000"/>
              </a:solidFill>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sz="2000"/>
              <a:t>谁还不是曾经那个少年，难得永恒不变的初心。”绽放青春不息的花蕾、释放青春不灭的光芒，唯有坚持崇高信念、砥砺坚毅奋斗、激发拼搏精神，勇于追求远大、立下凌云之志并付出以行动、抱之以恒心，任凭风吹雨打、栉风沐雨、暮鼓晨钟，依然不改初心、矢志不渝，那么青春才会开花结果、甜香四野。</a:t>
            </a:r>
            <a:r>
              <a:rPr sz="2000">
                <a:solidFill>
                  <a:srgbClr val="FF0000"/>
                </a:solidFill>
                <a:latin typeface="楷体" panose="02010609060101010101" charset="-122"/>
                <a:ea typeface="楷体" panose="02010609060101010101" charset="-122"/>
                <a:cs typeface="楷体" panose="02010609060101010101" charset="-122"/>
              </a:rPr>
              <a:t>【结尾呼吁展望，不忘初心，燃烧青春。“如果说我有追求，那就是我的事业;如果说我有期盼，那就是我的学生;如果说我有动力，那就是党和人民!”张桂梅的这句表白，让我们看到了她全部精神力量的来源。“滴水是有沾润作用，但滴水必加入河海，才能成为波涛”，张桂梅带给我们不应只是情感的触动，更当有心灵的启迪和行为的自觉。以责任、信念、坚守为炬，有一股劲就出一分力，有一分热就发一分光，无私付出、勤勉奉献，奋进身影就会愈战愈勇，青春的花朵才会香飘四野。】</a:t>
            </a: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pPr marL="0" indent="0" algn="ctr">
              <a:buNone/>
            </a:pPr>
            <a:r>
              <a:rPr lang="en-US" altLang="zh-CN" sz="2000"/>
              <a:t>  </a:t>
            </a:r>
            <a:r>
              <a:rPr lang="en-US" altLang="zh-CN" sz="2800"/>
              <a:t>    </a:t>
            </a:r>
            <a:r>
              <a:rPr sz="2800"/>
              <a:t>“初心如磐”为人师 “行为世范”报家国</a:t>
            </a:r>
          </a:p>
          <a:p>
            <a:pPr marL="0" indent="0" algn="ctr">
              <a:buNone/>
            </a:pPr>
            <a:r>
              <a:rPr sz="2000">
                <a:solidFill>
                  <a:srgbClr val="FF0000"/>
                </a:solidFill>
                <a:latin typeface="楷体" panose="02010609060101010101" charset="-122"/>
                <a:ea typeface="楷体" panose="02010609060101010101" charset="-122"/>
                <a:cs typeface="楷体" panose="02010609060101010101" charset="-122"/>
              </a:rPr>
              <a:t>（题目即观点。“初心如磐”“行为世范”加引号起强调作用。）</a:t>
            </a:r>
          </a:p>
          <a:p>
            <a:pPr marL="0" indent="0">
              <a:buNone/>
            </a:pPr>
            <a:r>
              <a:rPr lang="en-US" sz="2000"/>
              <a:t>      </a:t>
            </a:r>
            <a:r>
              <a:rPr sz="2000"/>
              <a:t>上人民日报难，同一个报道对象隔一段时间两次登上人民日报版面头条更是极少见。但今天，来自丽江华坪的张桂梅又登上了人民日报文化版头条，还是版面头条+评论的形式。</a:t>
            </a:r>
            <a:r>
              <a:rPr sz="2000">
                <a:solidFill>
                  <a:srgbClr val="FF0000"/>
                </a:solidFill>
                <a:latin typeface="楷体" panose="02010609060101010101" charset="-122"/>
                <a:ea typeface="楷体" panose="02010609060101010101" charset="-122"/>
                <a:cs typeface="楷体" panose="02010609060101010101" charset="-122"/>
              </a:rPr>
              <a:t>（开篇由人民日报版面头条罕见地两次报道同一人物引出文章主要人物——云南丽江华坪女子高中校长张桂梅。）</a:t>
            </a:r>
          </a:p>
          <a:p>
            <a:pPr marL="0" indent="0">
              <a:buNone/>
            </a:pPr>
            <a:r>
              <a:rPr lang="en-US" sz="2000"/>
              <a:t>      </a:t>
            </a:r>
            <a:r>
              <a:rPr sz="2000"/>
              <a:t>对于张桂梅的故事，很多人都已经知道。身患重病却专心教育，她在贫困地区毅然决然地办起了中国第一所全免费女子高中，让1600多名女孩走出大山。把无数差点辍学的贫困女孩，送进了厦门大学、武汉大学、四川大学等名校的大门。正是因为她的努力，让大山深处的贫困女孩实现了命运的转折。</a:t>
            </a: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sz="2400"/>
              <a:t>从古至今，让文明薪火得以延续，让价值观念得以远播，都离不开教师这个伟大的职业。教育兴国，人才强国。一个国家未来怎么样，关键在于这个国家的青年怎么样。推动青年学习知识、报效祖国，离不开“教育”二字。</a:t>
            </a:r>
          </a:p>
          <a:p>
            <a:pPr marL="0" indent="0">
              <a:buNone/>
            </a:pPr>
            <a:r>
              <a:rPr lang="en-US" sz="2400"/>
              <a:t>       </a:t>
            </a:r>
            <a:r>
              <a:rPr sz="2400"/>
              <a:t>张桂梅作为一名人民教师，她用实际行动书写了坚守、责任、担当，为大山深处的贫困女孩点亮了前行的火把。虽然，病魔总是折磨着她，但她不愿意多花一点时间与病魔作斗争，只想将有限的时间用来帮助山区里贫困的女孩早日完成学业，让大山深处多飞出一些金凤凰。这份初心让人尊敬，更让人感叹。</a:t>
            </a:r>
            <a:r>
              <a:rPr sz="2400">
                <a:solidFill>
                  <a:srgbClr val="FF0000"/>
                </a:solidFill>
                <a:latin typeface="楷体" panose="02010609060101010101" charset="-122"/>
                <a:ea typeface="楷体" panose="02010609060101010101" charset="-122"/>
              </a:rPr>
              <a:t>（叙述张桂梅老师身患重病却专心教育的感人事迹。）</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lang="en-US" altLang="zh-CN" sz="2400"/>
              <a:t>  </a:t>
            </a:r>
            <a:r>
              <a:rPr sz="2400"/>
              <a:t>先生之风，山高水长。从启蒙众人到传授新知，再到教育救国，教师总是挺立在时代潮头之上。有说出“教育是立国的根本”的陶行知，有“捧着一颗心来，不带半根草去”的龚全珍，有“坚决创办女子学校，改变山区贫困女孩命运”的张桂梅。他们都是饱含家国情怀的赤子，用行动书写了教师的真谛。“致天下之治者在人才，成天下之才者在教化。”无数张桂梅们坚守在最需要他们的地方，为中华民族伟大复兴保留了最珍贵的火种，这份功劳值得永世铭记。</a:t>
            </a:r>
            <a:r>
              <a:rPr sz="2400">
                <a:solidFill>
                  <a:srgbClr val="FF0000"/>
                </a:solidFill>
                <a:latin typeface="楷体" panose="02010609060101010101" charset="-122"/>
                <a:ea typeface="楷体" panose="02010609060101010101" charset="-122"/>
              </a:rPr>
              <a:t>（无数教育者令人感动的原因之一：坚守在最需要他们的地方，为中华民族伟大复兴保留了最珍贵的火种。）</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lang="en-US" altLang="zh-CN" sz="2400"/>
              <a:t>    </a:t>
            </a:r>
            <a:r>
              <a:rPr sz="2400"/>
              <a:t>师者，启人心智，培德铸魂，得天下英才而教育之。张桂梅坚守在大山深处，给贫困地区的女孩提供了优质的教育，改变了当地的教育环境，这是一种“以智扶贫”。而往大处说，她输出的不仅是知识和价值观，更输出了无数参与祖国未来建设的栋梁之才。无数像她一样的教师，为祖国事业发展指引了一个美好未来。湖北乡村教师倪秀兰，任教贫困山区小学31年，为山里孩子撑起一片天；广西宁明县爱店镇丈鸡教学点唯一的老师蕉生定，30载坚守山乡，点亮瑶寨儿童的求学梦。“学为人师，行为世范。”八个字流光溢彩，正是对这些人民教师最好的诠释。</a:t>
            </a:r>
            <a:r>
              <a:rPr sz="2400">
                <a:solidFill>
                  <a:srgbClr val="FF0000"/>
                </a:solidFill>
                <a:latin typeface="楷体" panose="02010609060101010101" charset="-122"/>
                <a:ea typeface="楷体" panose="02010609060101010101" charset="-122"/>
              </a:rPr>
              <a:t>（原因之二：输出的不仅是知识和价值观，更输出了无数参与祖国未来建设的栋梁之才。）</a:t>
            </a: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27000" y="4605020"/>
            <a:ext cx="11938635" cy="2252980"/>
          </a:xfrm>
          <a:prstGeom prst="rect">
            <a:avLst/>
          </a:prstGeom>
        </p:spPr>
      </p:pic>
      <p:sp>
        <p:nvSpPr>
          <p:cNvPr id="3" name="内容占位符 2"/>
          <p:cNvSpPr>
            <a:spLocks noGrp="1"/>
          </p:cNvSpPr>
          <p:nvPr>
            <p:ph idx="1"/>
          </p:nvPr>
        </p:nvSpPr>
        <p:spPr>
          <a:xfrm>
            <a:off x="608330" y="334645"/>
            <a:ext cx="10968990" cy="5915025"/>
          </a:xfrm>
        </p:spPr>
        <p:txBody>
          <a:bodyPr/>
          <a:lstStyle/>
          <a:p>
            <a:r>
              <a:rPr lang="en-US" altLang="zh-CN" sz="2000"/>
              <a:t>    </a:t>
            </a:r>
            <a:r>
              <a:rPr lang="en-US" altLang="zh-CN" sz="2400"/>
              <a:t>     </a:t>
            </a:r>
            <a:r>
              <a:rPr sz="2800"/>
              <a:t>灌溉心灵之花，扶植品格之树，养育学识之果，教师责任重大。正是有无数像张桂梅这样的教师坚守在大山深处，他们“初心如磐”为人师，“行为世范”报家国，托起了一个个家庭通过教育改变梦想的命运，为国家高质量发展培养了一批批人才。他们桃李满园却不骄傲，面对困难却初心不改，无愧“人民教师”四个字。</a:t>
            </a:r>
            <a:r>
              <a:rPr lang="en-US" sz="2800"/>
              <a:t> </a:t>
            </a:r>
            <a:r>
              <a:rPr sz="2800">
                <a:solidFill>
                  <a:srgbClr val="FF0000"/>
                </a:solidFill>
                <a:latin typeface="楷体" panose="02010609060101010101" charset="-122"/>
                <a:ea typeface="楷体" panose="02010609060101010101" charset="-122"/>
              </a:rPr>
              <a:t>（高度颂扬，收束全文，照应标题。）</a:t>
            </a:r>
          </a:p>
        </p:txBody>
      </p:sp>
      <p:pic>
        <p:nvPicPr>
          <p:cNvPr id="5" name="New picture"/>
          <p:cNvPicPr/>
          <p:nvPr/>
        </p:nvPicPr>
        <p:blipFill>
          <a:blip r:embed="rId3"/>
          <a:stretch>
            <a:fillRect/>
          </a:stretch>
        </p:blipFill>
        <p:spPr>
          <a:xfrm>
            <a:off x="11544300" y="11696700"/>
            <a:ext cx="355600" cy="2667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17170" y="0"/>
            <a:ext cx="7031990" cy="6858000"/>
          </a:xfrm>
        </p:spPr>
        <p:txBody>
          <a:bodyPr>
            <a:noAutofit/>
          </a:bodyPr>
          <a:lstStyle/>
          <a:p>
            <a:r>
              <a:rPr lang="zh-CN" altLang="en-US" sz="2000" b="1"/>
              <a:t>2021年10月21日最新报道，“燃灯校长”张桂梅被写进《中华人民共和国简史》。</a:t>
            </a:r>
          </a:p>
          <a:p>
            <a:r>
              <a:rPr lang="zh-CN" altLang="en-US" sz="2000" b="1"/>
              <a:t>63岁的张桂梅坚守滇西深贫山区教育事业数十年， 12年前创办了全国第一所全免费女子高中，迄今帮助1800多名贫困女孩圆梦大学，创造了大山里的“教育奇迹”。“一个女孩可以影响三代人。”张桂梅说，如果能培养有文化、有责任的母亲，大山里的孩子就不会辍学，更不会成为孤儿。</a:t>
            </a:r>
          </a:p>
          <a:p>
            <a:r>
              <a:rPr lang="zh-CN" altLang="en-US" sz="2000" b="1"/>
              <a:t>有一些人，平凡又伟大。有一些事，琐碎却必要。有一颗心，坚韧而纯粹。有一个人，让岁月磨砺，初心不改。有一个梦，简单而久远。点亮她人的梦想、复苏她们的爱心。这就是张桂梅的梦。张老师无愧老师这一职业，春蚕的比喻不足以形容她的付出，她的道德高尚应该推崇，师德风范更要推广开来。</a:t>
            </a:r>
          </a:p>
          <a:p>
            <a:r>
              <a:rPr lang="zh-CN" altLang="en-US" sz="2000" b="1"/>
              <a:t>张桂梅老师写入《中华人民共和国简史》当之无愧、实至名归。广大网友最简单直接的三字回复：她值得！</a:t>
            </a:r>
          </a:p>
        </p:txBody>
      </p:sp>
      <p:sp>
        <p:nvSpPr>
          <p:cNvPr id="5" name="椭圆形标注 4"/>
          <p:cNvSpPr/>
          <p:nvPr/>
        </p:nvSpPr>
        <p:spPr>
          <a:xfrm>
            <a:off x="8444230" y="-71120"/>
            <a:ext cx="2400300" cy="1062355"/>
          </a:xfrm>
          <a:prstGeom prst="wedgeEllipseCallout">
            <a:avLst>
              <a:gd name="adj1" fmla="val -147910"/>
              <a:gd name="adj2" fmla="val 1622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rgbClr val="FF0000"/>
                </a:solidFill>
                <a:sym typeface="+mn-ea"/>
              </a:rPr>
              <a:t>热点背景</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13372" y="991235"/>
            <a:ext cx="4043736" cy="5661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57175"/>
            <a:ext cx="10968990" cy="1056640"/>
          </a:xfrm>
        </p:spPr>
        <p:txBody>
          <a:bodyPr>
            <a:normAutofit fontScale="90000"/>
          </a:bodyPr>
          <a:lstStyle/>
          <a:p>
            <a:br>
              <a:rPr lang="zh-CN" altLang="en-US">
                <a:sym typeface="+mn-ea"/>
              </a:rPr>
            </a:br>
            <a:r>
              <a:rPr lang="zh-CN" altLang="en-US">
                <a:solidFill>
                  <a:srgbClr val="FF0000"/>
                </a:solidFill>
                <a:sym typeface="+mn-ea"/>
              </a:rPr>
              <a:t>多维解读</a:t>
            </a:r>
            <a:br>
              <a:rPr lang="zh-CN" altLang="en-US"/>
            </a:br>
            <a:endParaRPr lang="zh-CN" altLang="en-US"/>
          </a:p>
        </p:txBody>
      </p:sp>
      <p:sp>
        <p:nvSpPr>
          <p:cNvPr id="3" name="内容占位符 2"/>
          <p:cNvSpPr>
            <a:spLocks noGrp="1"/>
          </p:cNvSpPr>
          <p:nvPr>
            <p:ph idx="1"/>
          </p:nvPr>
        </p:nvSpPr>
        <p:spPr>
          <a:xfrm>
            <a:off x="407670" y="1049655"/>
            <a:ext cx="11601450" cy="5722620"/>
          </a:xfrm>
        </p:spPr>
        <p:txBody>
          <a:bodyPr>
            <a:noAutofit/>
          </a:bodyPr>
          <a:lstStyle/>
          <a:p>
            <a:r>
              <a:rPr lang="zh-CN" altLang="en-US">
                <a:solidFill>
                  <a:srgbClr val="FF0000"/>
                </a:solidFill>
              </a:rPr>
              <a:t>角度一: 坚守信念，让人生更美丽</a:t>
            </a:r>
          </a:p>
          <a:p>
            <a:r>
              <a:rPr lang="zh-CN" altLang="en-US"/>
              <a:t>张桂梅校长长期坚守贫困山区，坚守自己的岗位，坚守着信念。乡村学校条件艰苦，教师待遇不高，她执着坚守的奉献精神感动了我们。教育就是一棵树摇动另一棵树，一朵云推动另一朵云，一个灵魂唤醒另一个灵魂。这种对教育信念的执着坚守，让她的人生更加美丽。</a:t>
            </a:r>
          </a:p>
          <a:p>
            <a:endParaRPr lang="zh-CN" altLang="en-US"/>
          </a:p>
          <a:p>
            <a:r>
              <a:rPr lang="zh-CN" altLang="en-US">
                <a:solidFill>
                  <a:srgbClr val="FF0000"/>
                </a:solidFill>
              </a:rPr>
              <a:t>角度二： 坚守初心，铸就精彩人生</a:t>
            </a:r>
          </a:p>
          <a:p>
            <a:r>
              <a:rPr lang="zh-CN" altLang="en-US"/>
              <a:t>改变大山里女孩的命运，这是张桂梅决定办学的初心。她用自己的肩膀挑起了偏远地区女孩的读书梦，给她们搭建了受教育的平台，为她们铺就了改变命运的道路。她坚守初心，让更多大山里的女孩能够改变命运的同时，也铸就了自己精彩的人生。</a:t>
            </a:r>
          </a:p>
          <a:p>
            <a:r>
              <a:rPr lang="zh-CN" altLang="en-US"/>
              <a:t>   一个人该如何坚持理想，如何恪守德行，如何自我超越，张桂梅做了最好的注解。人民教师为了谁，怎样当一名好教师，怎样培养好学生，张桂梅成为了榜样。共产党员的初心使命是什么，张桂梅以实践做出了有力回答。张桂梅告诉我们，总有一-种精神，穿越时代，化育人心，那是春蚕到死丝 方尽，蜡炬成灰泪始干，那是“只要还有一口气， 我就要站在讲台上”</a:t>
            </a: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67995" y="-6985"/>
            <a:ext cx="10968990" cy="1056640"/>
          </a:xfrm>
        </p:spPr>
        <p:txBody>
          <a:bodyPr>
            <a:normAutofit fontScale="90000"/>
          </a:bodyPr>
          <a:lstStyle/>
          <a:p>
            <a:br>
              <a:rPr lang="zh-CN" altLang="en-US">
                <a:sym typeface="+mn-ea"/>
              </a:rPr>
            </a:br>
            <a:r>
              <a:rPr lang="zh-CN" altLang="en-US">
                <a:solidFill>
                  <a:srgbClr val="FF0000"/>
                </a:solidFill>
                <a:sym typeface="+mn-ea"/>
              </a:rPr>
              <a:t>多维解读</a:t>
            </a:r>
            <a:br>
              <a:rPr lang="zh-CN" altLang="en-US"/>
            </a:br>
            <a:endParaRPr lang="zh-CN" altLang="en-US"/>
          </a:p>
        </p:txBody>
      </p:sp>
      <p:sp>
        <p:nvSpPr>
          <p:cNvPr id="3" name="内容占位符 2"/>
          <p:cNvSpPr>
            <a:spLocks noGrp="1"/>
          </p:cNvSpPr>
          <p:nvPr>
            <p:ph idx="1"/>
          </p:nvPr>
        </p:nvSpPr>
        <p:spPr>
          <a:xfrm>
            <a:off x="407670" y="1049655"/>
            <a:ext cx="11601450" cy="5741670"/>
          </a:xfrm>
        </p:spPr>
        <p:txBody>
          <a:bodyPr>
            <a:noAutofit/>
          </a:bodyPr>
          <a:lstStyle/>
          <a:p>
            <a:r>
              <a:rPr lang="zh-CN" altLang="en-US" b="1">
                <a:solidFill>
                  <a:srgbClr val="FF0000"/>
                </a:solidFill>
              </a:rPr>
              <a:t>角度三:坚守责任，爱岗敬业奉献</a:t>
            </a:r>
          </a:p>
          <a:p>
            <a:r>
              <a:rPr lang="zh-CN" altLang="en-US" b="1">
                <a:solidFill>
                  <a:srgbClr val="FF0000"/>
                </a:solidFill>
              </a:rPr>
              <a:t>  </a:t>
            </a:r>
            <a:r>
              <a:rPr lang="zh-CN" altLang="en-US" b="1">
                <a:solidFill>
                  <a:schemeClr val="tx1"/>
                </a:solidFill>
              </a:rPr>
              <a:t> 总有一种力量，担当奉献，苦干实干，那是千磨万击还坚劲，任尔东西南北风，那是“老师学生一起苦教、苦学，就是把命搭上，也要把学校办出名堂”。</a:t>
            </a:r>
          </a:p>
          <a:p>
            <a:r>
              <a:rPr lang="zh-CN" altLang="en-US" b="1">
                <a:solidFill>
                  <a:schemeClr val="tx1"/>
                </a:solidFill>
              </a:rPr>
              <a:t>    张桂梅校长用自己平凡的双手，托起了许许多多女孩的求学梦。她坚守责任，爱岗敬业，无私奉献。多年来，她带病坚持工作，坚毅地站在三尺讲台上，一直把学生的学习、生活和命运放在心坎上。她不断用自己微薄的工资资助贫困学生、收养孤儿，自己却生活清苦。她用自己辛勤的汗水，培养了一批又一批学生。</a:t>
            </a:r>
          </a:p>
          <a:p>
            <a:r>
              <a:rPr lang="zh-CN" altLang="en-US" b="1">
                <a:solidFill>
                  <a:srgbClr val="FF0000"/>
                </a:solidFill>
              </a:rPr>
              <a:t>角度四:坚守初心，对党忠诚一辈子</a:t>
            </a:r>
          </a:p>
          <a:p>
            <a:r>
              <a:rPr lang="zh-CN" altLang="en-US" b="1">
                <a:solidFill>
                  <a:srgbClr val="FF0000"/>
                </a:solidFill>
              </a:rPr>
              <a:t>  </a:t>
            </a:r>
            <a:r>
              <a:rPr lang="zh-CN" altLang="en-US" b="1">
                <a:solidFill>
                  <a:schemeClr val="tx1"/>
                </a:solidFill>
              </a:rPr>
              <a:t>  张桂梅同志命运坎坷，但无论身心如何困苦、处境如何艰难，她始终坚定理想信念，坚守初心信仰，饱含着对党、对人民、对贫困山区的无限深情，感党恩、听党话、跟党走。</a:t>
            </a:r>
          </a:p>
          <a:p>
            <a:r>
              <a:rPr lang="zh-CN" altLang="en-US" b="1">
                <a:solidFill>
                  <a:schemeClr val="tx1"/>
                </a:solidFill>
              </a:rPr>
              <a:t>    有人说，张桂梅除了一副瘦弱的身躯是自己的外，没有孩子、没有亲人、没有家。她却笑着说:“不，我是一名共产党员，我有一颗火热的心，这颗心里面有党，有人民，有学校，有国家，有千千万万的孩子，我什么都有!”她用一言一行,心血汗水、无疆大爱，坚守着自已的信仰，把一生全都给了党。</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7414895" y="357505"/>
            <a:ext cx="4652010" cy="6271895"/>
          </a:xfrm>
          <a:prstGeom prst="rect">
            <a:avLst/>
          </a:prstGeom>
        </p:spPr>
      </p:pic>
      <p:sp>
        <p:nvSpPr>
          <p:cNvPr id="2" name="标题 1"/>
          <p:cNvSpPr>
            <a:spLocks noGrp="1"/>
          </p:cNvSpPr>
          <p:nvPr>
            <p:ph type="title"/>
          </p:nvPr>
        </p:nvSpPr>
        <p:spPr>
          <a:xfrm>
            <a:off x="467995" y="-6985"/>
            <a:ext cx="10968990" cy="1056640"/>
          </a:xfrm>
        </p:spPr>
        <p:txBody>
          <a:bodyPr>
            <a:normAutofit fontScale="90000"/>
          </a:bodyPr>
          <a:lstStyle/>
          <a:p>
            <a:br>
              <a:rPr lang="zh-CN" altLang="en-US">
                <a:sym typeface="+mn-ea"/>
              </a:rPr>
            </a:br>
            <a:r>
              <a:rPr lang="zh-CN" altLang="en-US">
                <a:solidFill>
                  <a:srgbClr val="FF0000"/>
                </a:solidFill>
                <a:sym typeface="+mn-ea"/>
              </a:rPr>
              <a:t>多维解读</a:t>
            </a:r>
            <a:br>
              <a:rPr lang="zh-CN" altLang="en-US"/>
            </a:br>
            <a:endParaRPr lang="zh-CN" altLang="en-US"/>
          </a:p>
        </p:txBody>
      </p:sp>
      <p:sp>
        <p:nvSpPr>
          <p:cNvPr id="3" name="内容占位符 2"/>
          <p:cNvSpPr>
            <a:spLocks noGrp="1"/>
          </p:cNvSpPr>
          <p:nvPr>
            <p:ph idx="1"/>
          </p:nvPr>
        </p:nvSpPr>
        <p:spPr>
          <a:xfrm>
            <a:off x="407670" y="1049655"/>
            <a:ext cx="6936740" cy="5741670"/>
          </a:xfrm>
        </p:spPr>
        <p:txBody>
          <a:bodyPr>
            <a:noAutofit/>
          </a:bodyPr>
          <a:lstStyle/>
          <a:p>
            <a:r>
              <a:rPr lang="zh-CN" altLang="en-US" b="1">
                <a:solidFill>
                  <a:srgbClr val="FF0000"/>
                </a:solidFill>
              </a:rPr>
              <a:t>角度五:教育扶贫</a:t>
            </a:r>
          </a:p>
          <a:p>
            <a:r>
              <a:rPr lang="zh-CN" altLang="en-US" b="1" smtClean="0">
                <a:solidFill>
                  <a:srgbClr val="FF0000"/>
                </a:solidFill>
              </a:rPr>
              <a:t>  </a:t>
            </a:r>
            <a:r>
              <a:rPr lang="zh-CN" altLang="en-US" b="1" smtClean="0">
                <a:solidFill>
                  <a:schemeClr val="tx1"/>
                </a:solidFill>
              </a:rPr>
              <a:t>  63</a:t>
            </a:r>
            <a:r>
              <a:rPr lang="zh-CN" altLang="en-US" b="1">
                <a:solidFill>
                  <a:schemeClr val="tx1"/>
                </a:solidFill>
              </a:rPr>
              <a:t>岁的“燃灯校长”张桂梅，教书育人、立德树人，一直扎根在云南贫困山区一线，拖着病体，战胜千难万难，创办了全国第一所全免费女子高中。她化作一束光，照亮了大山里女孩的梦想，用知识改变贫困山区女孩命运，用教育阻断贫困代际传递。</a:t>
            </a:r>
          </a:p>
          <a:p>
            <a:r>
              <a:rPr lang="zh-CN" altLang="en-US" b="1" smtClean="0">
                <a:solidFill>
                  <a:schemeClr val="tx1"/>
                </a:solidFill>
              </a:rPr>
              <a:t>    张桂梅</a:t>
            </a:r>
            <a:r>
              <a:rPr lang="zh-CN" altLang="en-US" b="1">
                <a:solidFill>
                  <a:schemeClr val="tx1"/>
                </a:solidFill>
              </a:rPr>
              <a:t>就像蜡烛一样，燃烧了自己，照亮了别人。她一辈子坚守初心、不改本色，坚韧执着、锲而不舍，奋力冲破一切困难活着、做着、奉献着，用自己的朴实纯粹、淡泊名利书写了精彩人生。正如她的自我总结:“如果说我有追求，那就是我的事业;如果说我有期盼，那就是我的学生;如果说我有动力，那就是党和人民。</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sym typeface="+mn-ea"/>
              </a:rPr>
              <a:t> </a:t>
            </a:r>
            <a:r>
              <a:rPr lang="zh-CN" altLang="en-US">
                <a:solidFill>
                  <a:srgbClr val="FF0000"/>
                </a:solidFill>
                <a:sym typeface="+mn-ea"/>
              </a:rPr>
              <a:t>素材运用示例</a:t>
            </a:r>
          </a:p>
        </p:txBody>
      </p:sp>
      <p:sp>
        <p:nvSpPr>
          <p:cNvPr id="3" name="内容占位符 2"/>
          <p:cNvSpPr>
            <a:spLocks noGrp="1"/>
          </p:cNvSpPr>
          <p:nvPr>
            <p:ph idx="1"/>
          </p:nvPr>
        </p:nvSpPr>
        <p:spPr>
          <a:xfrm>
            <a:off x="608330" y="1313180"/>
            <a:ext cx="4942205" cy="5321300"/>
          </a:xfrm>
        </p:spPr>
        <p:txBody>
          <a:bodyPr>
            <a:normAutofit fontScale="75000" lnSpcReduction="20000"/>
          </a:bodyPr>
          <a:lstStyle/>
          <a:p>
            <a:r>
              <a:rPr lang="zh-CN" altLang="en-US" sz="3600" b="1" smtClean="0"/>
              <a:t>“燃灯校长”</a:t>
            </a:r>
            <a:r>
              <a:rPr lang="zh-CN" altLang="en-US" sz="3600" b="1"/>
              <a:t>张桂梅，40年来扎根云南偏远山区，用教育阻断了贫困的代际流传。她的爱心已经化作一束光，帮大山里的女孩守住了梦想、照亮了前路。红土高原一枝梅，铁骨丹心傲雪霜。张桂梅的事迹激励着我们每一个人，要用心中的大爱点燃生命，尽自己的力去温暖社会，照亮他人。</a:t>
            </a:r>
          </a:p>
          <a:p>
            <a:r>
              <a:rPr lang="zh-CN" altLang="en-US" sz="3600" b="1"/>
              <a:t>适用话题：大爱、奉献、教育</a:t>
            </a:r>
          </a:p>
        </p:txBody>
      </p:sp>
      <p:pic>
        <p:nvPicPr>
          <p:cNvPr id="4" name="图片 3"/>
          <p:cNvPicPr>
            <a:picLocks noChangeAspect="1"/>
          </p:cNvPicPr>
          <p:nvPr/>
        </p:nvPicPr>
        <p:blipFill>
          <a:blip r:embed="rId2"/>
          <a:stretch>
            <a:fillRect/>
          </a:stretch>
        </p:blipFill>
        <p:spPr>
          <a:xfrm>
            <a:off x="6352540" y="-283845"/>
            <a:ext cx="6078855" cy="6858000"/>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33045"/>
            <a:ext cx="10968990" cy="969645"/>
          </a:xfrm>
        </p:spPr>
        <p:txBody>
          <a:bodyPr>
            <a:normAutofit fontScale="90000"/>
          </a:bodyPr>
          <a:lstStyle/>
          <a:p>
            <a:r>
              <a:rPr lang="zh-CN" altLang="en-US">
                <a:solidFill>
                  <a:srgbClr val="FF0000"/>
                </a:solidFill>
                <a:sym typeface="+mn-ea"/>
              </a:rPr>
              <a:t>时评写作示例</a:t>
            </a:r>
            <a:br>
              <a:rPr lang="zh-CN" altLang="en-US">
                <a:solidFill>
                  <a:srgbClr val="FF0000"/>
                </a:solidFill>
              </a:rPr>
            </a:br>
            <a:endParaRPr lang="zh-CN" altLang="en-US">
              <a:solidFill>
                <a:srgbClr val="FF0000"/>
              </a:solidFill>
            </a:endParaRPr>
          </a:p>
        </p:txBody>
      </p:sp>
      <p:sp>
        <p:nvSpPr>
          <p:cNvPr id="3" name="内容占位符 2"/>
          <p:cNvSpPr>
            <a:spLocks noGrp="1"/>
          </p:cNvSpPr>
          <p:nvPr>
            <p:ph idx="1"/>
          </p:nvPr>
        </p:nvSpPr>
        <p:spPr>
          <a:xfrm>
            <a:off x="385445" y="972820"/>
            <a:ext cx="11343640" cy="5458460"/>
          </a:xfrm>
        </p:spPr>
        <p:txBody>
          <a:bodyPr>
            <a:noAutofit/>
          </a:bodyPr>
          <a:lstStyle/>
          <a:p>
            <a:r>
              <a:rPr lang="zh-CN" altLang="en-US"/>
              <a:t>阅读下面的材料，按要求作文。</a:t>
            </a:r>
          </a:p>
          <a:p>
            <a:r>
              <a:rPr lang="zh-CN" altLang="en-US"/>
              <a:t>“我生来就是高山而非溪流 ，我欲于群峰之巅俯视平庸的沟壑。我生来就是人杰而非草芥，我站在伟人之肩藐视卑微的懦夫!”——云南省丽江市华坪女子高中</a:t>
            </a:r>
            <a:r>
              <a:rPr lang="zh-CN" altLang="en-US" smtClean="0"/>
              <a:t>誓词</a:t>
            </a:r>
            <a:endParaRPr lang="zh-CN" altLang="en-US"/>
          </a:p>
          <a:p>
            <a:r>
              <a:rPr lang="zh-CN" altLang="en-US"/>
              <a:t>近日，荣获全国脱贫攻坚楷模荣誉称号的云南省华坪县女高校长张桂梅因为17岁的那张照片上了热搜。热搜上的话题下，留言瞬时过了千条。有的说“她扎根大山一辈子，豁出一条命，拯救一代人”，有的说“命运置你于危崖，你馈世间以芬芳”，还有的说“心疼，这样孱弱的身体里，有着多么巨大的</a:t>
            </a:r>
            <a:r>
              <a:rPr lang="zh-CN" altLang="en-US" smtClean="0"/>
              <a:t>力量</a:t>
            </a:r>
            <a:r>
              <a:rPr lang="en-US" altLang="zh-CN" smtClean="0"/>
              <a:t>……</a:t>
            </a:r>
            <a:r>
              <a:rPr lang="zh-CN" altLang="en-US" smtClean="0"/>
              <a:t>”</a:t>
            </a:r>
            <a:r>
              <a:rPr lang="zh-CN" altLang="en-US"/>
              <a:t>。</a:t>
            </a:r>
          </a:p>
          <a:p>
            <a:r>
              <a:rPr lang="zh-CN" altLang="en-US"/>
              <a:t>这一幕似曾相识。2020年9月8日，身患渐冻症</a:t>
            </a:r>
            <a:r>
              <a:rPr lang="zh-CN" altLang="en-US" smtClean="0"/>
              <a:t>的“人民英雄“张定宇</a:t>
            </a:r>
            <a:r>
              <a:rPr lang="zh-CN" altLang="en-US"/>
              <a:t>，蹒跚着走上最高领奖台时，网络也被“张定宇的脚步”刷屏了，很多网友用“泪奔”来形容当时的心情。从被刷屏的张定宇，到上热搜的张桂梅，这是流量向平凡英雄的最大敬礼，这也是流量背后，千千万万普通人对伟大精神的真诚敬礼。</a:t>
            </a:r>
          </a:p>
          <a:p>
            <a:r>
              <a:rPr lang="zh-CN" altLang="en-US"/>
              <a:t>上面的材料，引发了你怎样的思考，请结合自己的理解，写一篇不少于800字的作文。文体自选，立意自定，题目自拟。</a:t>
            </a: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8044774" y="562063"/>
            <a:ext cx="3672205" cy="4875384"/>
          </a:xfrm>
          <a:prstGeom prst="rect">
            <a:avLst/>
          </a:prstGeom>
        </p:spPr>
      </p:pic>
      <p:sp>
        <p:nvSpPr>
          <p:cNvPr id="2" name="标题 1"/>
          <p:cNvSpPr>
            <a:spLocks noGrp="1"/>
          </p:cNvSpPr>
          <p:nvPr>
            <p:ph type="title"/>
          </p:nvPr>
        </p:nvSpPr>
        <p:spPr>
          <a:xfrm>
            <a:off x="294005" y="80645"/>
            <a:ext cx="2976245" cy="705485"/>
          </a:xfrm>
        </p:spPr>
        <p:txBody>
          <a:bodyPr/>
          <a:lstStyle/>
          <a:p>
            <a:r>
              <a:rPr lang="zh-CN" altLang="en-US">
                <a:solidFill>
                  <a:srgbClr val="FF0000"/>
                </a:solidFill>
                <a:sym typeface="+mn-ea"/>
              </a:rPr>
              <a:t>精选时评</a:t>
            </a:r>
          </a:p>
        </p:txBody>
      </p:sp>
      <p:sp>
        <p:nvSpPr>
          <p:cNvPr id="3" name="内容占位符 2"/>
          <p:cNvSpPr>
            <a:spLocks noGrp="1"/>
          </p:cNvSpPr>
          <p:nvPr>
            <p:ph idx="1"/>
          </p:nvPr>
        </p:nvSpPr>
        <p:spPr>
          <a:xfrm>
            <a:off x="294005" y="901700"/>
            <a:ext cx="7640320" cy="5722620"/>
          </a:xfrm>
        </p:spPr>
        <p:txBody>
          <a:bodyPr>
            <a:normAutofit lnSpcReduction="10000"/>
            <a:scene3d>
              <a:camera prst="orthographicFront"/>
              <a:lightRig rig="soft" dir="t">
                <a:rot lat="0" lon="0" rev="15600000"/>
              </a:lightRig>
            </a:scene3d>
            <a:sp3d extrusionH="57150" prstMaterial="softEdge">
              <a:bevelT w="25400" h="38100"/>
            </a:sp3d>
          </a:bodyPr>
          <a:lstStyle/>
          <a:p>
            <a:pPr algn="ctr"/>
            <a:r>
              <a:rPr lang="zh-CN" altLang="en-US" sz="2800" b="1">
                <a:solidFill>
                  <a:schemeClr val="accent4"/>
                </a:solidFill>
                <a:effectLst/>
              </a:rPr>
              <a:t>17岁的张桂梅：燃烧青春高举火把</a:t>
            </a:r>
          </a:p>
          <a:p>
            <a:r>
              <a:rPr lang="en-US" altLang="zh-CN" sz="2400">
                <a:solidFill>
                  <a:schemeClr val="accent4"/>
                </a:solidFill>
              </a:rPr>
              <a:t>     </a:t>
            </a:r>
            <a:r>
              <a:rPr lang="zh-CN" altLang="en-US" sz="2400">
                <a:solidFill>
                  <a:schemeClr val="accent4"/>
                </a:solidFill>
              </a:rPr>
              <a:t> </a:t>
            </a:r>
            <a:r>
              <a:rPr lang="en-US" altLang="zh-CN" sz="2400">
                <a:solidFill>
                  <a:schemeClr val="accent4"/>
                </a:solidFill>
              </a:rPr>
              <a:t> </a:t>
            </a:r>
            <a:r>
              <a:rPr lang="zh-CN" altLang="en-US" sz="2400">
                <a:solidFill>
                  <a:schemeClr val="tx1"/>
                </a:solidFill>
              </a:rPr>
              <a:t>少女梳着两个小辫子，戴着副黑框眼镜，眉眼弯弯、笑颜如花.....一张张桂梅17岁的照片，在网络让无数网友被“看哭”，清澈的眼眸、稚嫩的脸庞、阳光的笑容，仿佛有一颗种子在少女心中种下，连接到今天的全国脱贫攻坚楷模，一种力量仿佛跨越了几十年而不变，正如网友感叹道，“她燃烧了自己，为几千女孩子铺路，把自己的生命注入了其他女孩子的生命里”。</a:t>
            </a:r>
            <a:r>
              <a:rPr lang="zh-CN" altLang="en-US" sz="2400">
                <a:solidFill>
                  <a:srgbClr val="FF0000"/>
                </a:solidFill>
                <a:latin typeface="楷体" panose="02010609060101010101" charset="-122"/>
                <a:ea typeface="楷体" panose="02010609060101010101" charset="-122"/>
                <a:cs typeface="楷体" panose="02010609060101010101" charset="-122"/>
              </a:rPr>
              <a:t>【第一段以 “张桂梅17岁的照片在网络上传播，引发网友热烈讨论”的热点事件引题，回望为贫困山区女孩燃灯几十年的张桂梅事迹令人感动】</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14960" y="511810"/>
            <a:ext cx="7428865" cy="6239510"/>
          </a:xfrm>
        </p:spPr>
        <p:txBody>
          <a:bodyPr>
            <a:normAutofit lnSpcReduction="10000"/>
          </a:bodyPr>
          <a:lstStyle/>
          <a:p>
            <a:r>
              <a:rPr lang="en-US" altLang="zh-CN" sz="2000"/>
              <a:t>    </a:t>
            </a:r>
            <a:r>
              <a:rPr lang="en-US" altLang="zh-CN" sz="2400"/>
              <a:t>  </a:t>
            </a:r>
            <a:r>
              <a:rPr lang="zh-CN" altLang="en-US" sz="2400" b="1"/>
              <a:t>青春是人生之华、生命之王。青春是宝贵的、失而不可复得的，谁都想将青春尾巴抓住，让它永恒驻留。但是，时间冉冉、韶光易逝，没有人能够挡住岁月的脚步，让青春永远定格在某一个时空里凝固。如果真的有一种办法让青春永恒，那么必定是将青春的年华燃烧起为民为公的火焰，无私奉献给一份崇高的事业，为青春驻留书写一篇人生奋斗、永恒绽放的史诗。如张桂梅一样将自己的青春献给大山深处的几千女孩，待蓦然回首之际，不因碌碌无为而悔恨、不为虚度年华而羞耻</a:t>
            </a:r>
            <a:r>
              <a:rPr lang="zh-CN" altLang="en-US" sz="2400" b="1" smtClean="0"/>
              <a:t>。</a:t>
            </a:r>
            <a:r>
              <a:rPr lang="en-US" altLang="zh-CN" sz="2400" b="1" smtClean="0">
                <a:solidFill>
                  <a:srgbClr val="FF0000"/>
                </a:solidFill>
              </a:rPr>
              <a:t>【</a:t>
            </a:r>
            <a:r>
              <a:rPr lang="zh-CN" altLang="en-US" sz="2400" b="1" smtClean="0">
                <a:solidFill>
                  <a:srgbClr val="FF0000"/>
                </a:solidFill>
                <a:latin typeface="楷体" panose="02010609060101010101" charset="-122"/>
                <a:ea typeface="楷体" panose="02010609060101010101" charset="-122"/>
                <a:cs typeface="楷体" panose="02010609060101010101" charset="-122"/>
              </a:rPr>
              <a:t>第二</a:t>
            </a:r>
            <a:r>
              <a:rPr lang="zh-CN" altLang="en-US" sz="2400" b="1">
                <a:solidFill>
                  <a:srgbClr val="FF0000"/>
                </a:solidFill>
                <a:latin typeface="楷体" panose="02010609060101010101" charset="-122"/>
                <a:ea typeface="楷体" panose="02010609060101010101" charset="-122"/>
                <a:cs typeface="楷体" panose="02010609060101010101" charset="-122"/>
              </a:rPr>
              <a:t>段这里是第一个分论点将青春定格的最好注解是把青春奉献给事业。让青春永恒，那么必定是将青春的年华燃烧起为民为公的火焰，无私奉献给-份崇高的事业</a:t>
            </a:r>
            <a:r>
              <a:rPr lang="zh-CN" altLang="en-US" sz="2400" b="1" smtClean="0">
                <a:solidFill>
                  <a:srgbClr val="FF0000"/>
                </a:solidFill>
                <a:latin typeface="楷体" panose="02010609060101010101" charset="-122"/>
                <a:ea typeface="楷体" panose="02010609060101010101" charset="-122"/>
                <a:cs typeface="楷体" panose="02010609060101010101" charset="-122"/>
              </a:rPr>
              <a:t>。</a:t>
            </a:r>
            <a:r>
              <a:rPr lang="en-US" altLang="zh-CN" sz="2400" b="1" smtClean="0">
                <a:solidFill>
                  <a:srgbClr val="FF0000"/>
                </a:solidFill>
                <a:latin typeface="楷体" panose="02010609060101010101" charset="-122"/>
                <a:ea typeface="楷体" panose="02010609060101010101" charset="-122"/>
                <a:cs typeface="楷体" panose="02010609060101010101" charset="-122"/>
              </a:rPr>
              <a:t>】</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2"/>
          <a:stretch>
            <a:fillRect/>
          </a:stretch>
        </p:blipFill>
        <p:spPr>
          <a:xfrm>
            <a:off x="7793373" y="1048624"/>
            <a:ext cx="4030426" cy="4488110"/>
          </a:xfrm>
          <a:prstGeom prst="rect">
            <a:avLst/>
          </a:prstGeom>
        </p:spPr>
      </p:pic>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6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50</Paragraphs>
  <Slides>17</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17</vt:i4>
      </vt:variant>
    </vt:vector>
  </HeadingPairs>
  <TitlesOfParts>
    <vt:vector baseType="lpstr" size="22">
      <vt:lpstr>Arial</vt:lpstr>
      <vt:lpstr>微软雅黑</vt:lpstr>
      <vt:lpstr>Wingdings</vt:lpstr>
      <vt:lpstr>楷体</vt:lpstr>
      <vt:lpstr>Office 主题​​</vt:lpstr>
      <vt:lpstr>“燃灯校长”张桂梅高举火把燃烧青春</vt:lpstr>
      <vt:lpstr>PowerPoint Presentation</vt:lpstr>
      <vt:lpstr>多维解读</vt:lpstr>
      <vt:lpstr>多维解读</vt:lpstr>
      <vt:lpstr>多维解读</vt:lpstr>
      <vt:lpstr> 素材运用示例</vt:lpstr>
      <vt:lpstr>时评写作示例</vt:lpstr>
      <vt:lpstr>精选时评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2021-10-27T17:30:44.666</cp:lastPrinted>
  <dcterms:created xsi:type="dcterms:W3CDTF">2021-10-27T17:30:44Z</dcterms:created>
  <dcterms:modified xsi:type="dcterms:W3CDTF">2021-10-27T09:30:46Z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