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77" r:id="rId2"/>
    <p:sldId id="276" r:id="rId3"/>
    <p:sldId id="267" r:id="rId4"/>
    <p:sldId id="271" r:id="rId5"/>
    <p:sldId id="270" r:id="rId6"/>
    <p:sldId id="279" r:id="rId7"/>
    <p:sldId id="278" r:id="rId8"/>
    <p:sldId id="258" r:id="rId9"/>
    <p:sldId id="272" r:id="rId10"/>
    <p:sldId id="273" r:id="rId11"/>
    <p:sldId id="275" r:id="rId12"/>
    <p:sldId id="257" r:id="rId13"/>
    <p:sldId id="274" r:id="rId14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7" d="100"/>
          <a:sy n="67" d="100"/>
        </p:scale>
        <p:origin x="-60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标题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22" name="副标题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zh-CN" altLang="en-US" smtClean="0"/>
              <a:t>单击此处编辑母版副标题样式</a:t>
            </a:r>
            <a:endParaRPr kumimoji="0" 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30820CF-B880-4189-942D-D702A7CBA730}" type="datetimeFigureOut">
              <a:rPr lang="zh-CN" altLang="en-US" smtClean="0"/>
              <a:pPr/>
              <a:t>2009/5/12</a:t>
            </a:fld>
            <a:endParaRPr lang="zh-CN" altLang="en-US"/>
          </a:p>
        </p:txBody>
      </p:sp>
      <p:sp>
        <p:nvSpPr>
          <p:cNvPr id="20" name="页脚占位符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CN" altLang="en-US"/>
          </a:p>
        </p:txBody>
      </p:sp>
      <p:sp>
        <p:nvSpPr>
          <p:cNvPr id="10" name="灯片编号占位符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  <p:sp>
        <p:nvSpPr>
          <p:cNvPr id="8" name="椭圆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椭圆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30820CF-B880-4189-942D-D702A7CBA730}" type="datetimeFigureOut">
              <a:rPr lang="zh-CN" altLang="en-US" smtClean="0"/>
              <a:pPr/>
              <a:t>2009/5/12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30820CF-B880-4189-942D-D702A7CBA730}" type="datetimeFigureOut">
              <a:rPr lang="zh-CN" altLang="en-US" smtClean="0"/>
              <a:pPr/>
              <a:t>2009/5/12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30820CF-B880-4189-942D-D702A7CBA730}" type="datetimeFigureOut">
              <a:rPr lang="zh-CN" altLang="en-US" smtClean="0"/>
              <a:pPr/>
              <a:t>2009/5/12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30820CF-B880-4189-942D-D702A7CBA730}" type="datetimeFigureOut">
              <a:rPr lang="zh-CN" altLang="en-US" smtClean="0"/>
              <a:pPr/>
              <a:t>2009/5/12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  <p:sp>
        <p:nvSpPr>
          <p:cNvPr id="10" name="矩形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椭圆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椭圆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30820CF-B880-4189-942D-D702A7CBA730}" type="datetimeFigureOut">
              <a:rPr lang="zh-CN" altLang="en-US" smtClean="0"/>
              <a:pPr/>
              <a:t>2009/5/12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5" name="内容占位符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30820CF-B880-4189-942D-D702A7CBA730}" type="datetimeFigureOut">
              <a:rPr lang="zh-CN" altLang="en-US" smtClean="0"/>
              <a:pPr/>
              <a:t>2009/5/12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30820CF-B880-4189-942D-D702A7CBA730}" type="datetimeFigureOut">
              <a:rPr lang="zh-CN" altLang="en-US" smtClean="0"/>
              <a:pPr/>
              <a:t>2009/5/12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30820CF-B880-4189-942D-D702A7CBA730}" type="datetimeFigureOut">
              <a:rPr lang="zh-CN" altLang="en-US" smtClean="0"/>
              <a:pPr/>
              <a:t>2009/5/12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  <p:sp>
        <p:nvSpPr>
          <p:cNvPr id="6" name="矩形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30820CF-B880-4189-942D-D702A7CBA730}" type="datetimeFigureOut">
              <a:rPr lang="zh-CN" altLang="en-US" smtClean="0"/>
              <a:pPr/>
              <a:t>2009/5/12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30820CF-B880-4189-942D-D702A7CBA730}" type="datetimeFigureOut">
              <a:rPr lang="zh-CN" altLang="en-US" smtClean="0"/>
              <a:pPr/>
              <a:t>2009/5/12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  <p:sp>
        <p:nvSpPr>
          <p:cNvPr id="8" name="矩形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zh-CN" altLang="en-US" smtClean="0"/>
              <a:t>单击图标添加图片</a:t>
            </a:r>
            <a:endParaRPr kumimoji="0" lang="en-US" dirty="0"/>
          </a:p>
        </p:txBody>
      </p:sp>
      <p:sp>
        <p:nvSpPr>
          <p:cNvPr id="9" name="流程图: 过程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流程图: 过程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饼形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椭圆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同心圆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矩形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标题占位符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9" name="文本占位符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  <a:p>
            <a:pPr lvl="1" eaLnBrk="1" latinLnBrk="0" hangingPunct="1"/>
            <a:r>
              <a:rPr kumimoji="0" lang="zh-CN" altLang="en-US" smtClean="0"/>
              <a:t>第二级</a:t>
            </a:r>
          </a:p>
          <a:p>
            <a:pPr lvl="2" eaLnBrk="1" latinLnBrk="0" hangingPunct="1"/>
            <a:r>
              <a:rPr kumimoji="0" lang="zh-CN" altLang="en-US" smtClean="0"/>
              <a:t>第三级</a:t>
            </a:r>
          </a:p>
          <a:p>
            <a:pPr lvl="3" eaLnBrk="1" latinLnBrk="0" hangingPunct="1"/>
            <a:r>
              <a:rPr kumimoji="0" lang="zh-CN" altLang="en-US" smtClean="0"/>
              <a:t>第四级</a:t>
            </a:r>
          </a:p>
          <a:p>
            <a:pPr lvl="4" eaLnBrk="1" latinLnBrk="0" hangingPunct="1"/>
            <a:r>
              <a:rPr kumimoji="0" lang="zh-CN" altLang="en-US" smtClean="0"/>
              <a:t>第五级</a:t>
            </a:r>
            <a:endParaRPr kumimoji="0" lang="en-US"/>
          </a:p>
        </p:txBody>
      </p:sp>
      <p:sp>
        <p:nvSpPr>
          <p:cNvPr id="24" name="日期占位符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530820CF-B880-4189-942D-D702A7CBA730}" type="datetimeFigureOut">
              <a:rPr lang="zh-CN" altLang="en-US" smtClean="0"/>
              <a:pPr/>
              <a:t>2009/5/12</a:t>
            </a:fld>
            <a:endParaRPr lang="zh-CN" altLang="en-US"/>
          </a:p>
        </p:txBody>
      </p:sp>
      <p:sp>
        <p:nvSpPr>
          <p:cNvPr id="10" name="页脚占位符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zh-CN" altLang="en-US"/>
          </a:p>
        </p:txBody>
      </p:sp>
      <p:sp>
        <p:nvSpPr>
          <p:cNvPr id="22" name="灯片编号占位符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  <p:sp>
        <p:nvSpPr>
          <p:cNvPr id="15" name="矩形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cy305\Desktop\310846833.mp3" TargetMode="External"/><Relationship Id="rId4" Type="http://schemas.openxmlformats.org/officeDocument/2006/relationships/image" Target="../media/image8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cy305\Desktop\310846833.mp3" TargetMode="External"/><Relationship Id="rId5" Type="http://schemas.openxmlformats.org/officeDocument/2006/relationships/image" Target="../media/image12.png"/><Relationship Id="rId4" Type="http://schemas.openxmlformats.org/officeDocument/2006/relationships/image" Target="../media/image3.jpe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cy305\Desktop\shengshengman\&#12298;&#22768;&#22768;&#24930;&#12299;&#26446;&#28165;&#29031;(&#24352;&#31584;&#33521;&#26391;&#35835;)_107.mp3" TargetMode="External"/><Relationship Id="rId5" Type="http://schemas.openxmlformats.org/officeDocument/2006/relationships/image" Target="../media/image8.png"/><Relationship Id="rId4" Type="http://schemas.openxmlformats.org/officeDocument/2006/relationships/image" Target="../media/image3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55" name="Picture 4" descr="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932363" y="33338"/>
            <a:ext cx="4211637" cy="6824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54" name="Picture 4" descr="import36335_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50038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zh-CN" altLang="zh-CN" smtClean="0"/>
          </a:p>
        </p:txBody>
      </p:sp>
      <p:sp>
        <p:nvSpPr>
          <p:cNvPr id="6149" name="Text Box 5"/>
          <p:cNvSpPr txBox="1">
            <a:spLocks noChangeArrowheads="1"/>
          </p:cNvSpPr>
          <p:nvPr/>
        </p:nvSpPr>
        <p:spPr bwMode="auto">
          <a:xfrm>
            <a:off x="6804025" y="908050"/>
            <a:ext cx="1525588" cy="3816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eaVert">
            <a:spAutoFit/>
          </a:bodyPr>
          <a:lstStyle/>
          <a:p>
            <a:r>
              <a:rPr lang="zh-CN" altLang="en-US" sz="8800" b="1">
                <a:solidFill>
                  <a:schemeClr val="accent2"/>
                </a:solidFill>
                <a:ea typeface="隶书" pitchFamily="49" charset="-122"/>
              </a:rPr>
              <a:t>声声慢</a:t>
            </a:r>
          </a:p>
        </p:txBody>
      </p:sp>
      <p:sp>
        <p:nvSpPr>
          <p:cNvPr id="6150" name="Text Box 7"/>
          <p:cNvSpPr txBox="1">
            <a:spLocks noChangeArrowheads="1"/>
          </p:cNvSpPr>
          <p:nvPr/>
        </p:nvSpPr>
        <p:spPr bwMode="auto">
          <a:xfrm>
            <a:off x="5292725" y="3213100"/>
            <a:ext cx="1158875" cy="2595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eaVert" wrap="none">
            <a:spAutoFit/>
          </a:bodyPr>
          <a:lstStyle/>
          <a:p>
            <a:r>
              <a:rPr lang="en-US" altLang="zh-CN" sz="3200" b="1"/>
              <a:t>【</a:t>
            </a:r>
            <a:r>
              <a:rPr lang="zh-CN" altLang="en-US" sz="3200" b="1"/>
              <a:t>宋</a:t>
            </a:r>
            <a:r>
              <a:rPr lang="en-US" altLang="zh-CN" sz="3200" b="1"/>
              <a:t>】</a:t>
            </a:r>
            <a:r>
              <a:rPr lang="zh-CN" altLang="en-US" sz="3200" b="1"/>
              <a:t>李清照 </a:t>
            </a:r>
            <a:br>
              <a:rPr lang="zh-CN" altLang="en-US" sz="3200" b="1"/>
            </a:br>
            <a:endParaRPr lang="en-US" altLang="zh-CN" sz="3200" b="1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4" descr="6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-1" y="33338"/>
            <a:ext cx="9144001" cy="6824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88" name="Text Box 7"/>
          <p:cNvSpPr txBox="1">
            <a:spLocks noChangeArrowheads="1"/>
          </p:cNvSpPr>
          <p:nvPr/>
        </p:nvSpPr>
        <p:spPr bwMode="auto">
          <a:xfrm>
            <a:off x="5435600" y="1989138"/>
            <a:ext cx="2476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/>
              <a:t> 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00034" y="1142984"/>
            <a:ext cx="8643966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800" b="1" dirty="0" smtClean="0">
                <a:solidFill>
                  <a:srgbClr val="7030A0"/>
                </a:solidFill>
                <a:latin typeface="华文行楷" pitchFamily="2" charset="-122"/>
                <a:ea typeface="华文行楷" pitchFamily="2" charset="-122"/>
              </a:rPr>
              <a:t>就让我们随着音乐把自己化身为李清照，走进她为我们营造的凄美意境，然后，请你用诗化的语言把画面描述给我们</a:t>
            </a:r>
            <a:r>
              <a:rPr lang="zh-CN" altLang="en-US" sz="4800" b="1" dirty="0" smtClean="0">
                <a:solidFill>
                  <a:srgbClr val="7030A0"/>
                </a:solidFill>
              </a:rPr>
              <a:t>。</a:t>
            </a:r>
            <a:endParaRPr lang="zh-CN" altLang="en-US" sz="4800" b="1" dirty="0">
              <a:solidFill>
                <a:srgbClr val="7030A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-71470" y="428604"/>
            <a:ext cx="885831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000" dirty="0" smtClean="0">
                <a:solidFill>
                  <a:srgbClr val="FF0000"/>
                </a:solidFill>
                <a:latin typeface="华文行楷" pitchFamily="2" charset="-122"/>
                <a:ea typeface="华文行楷" pitchFamily="2" charset="-122"/>
              </a:rPr>
              <a:t>用诗化的语言，再现诗歌的画面：</a:t>
            </a:r>
            <a:endParaRPr lang="zh-CN" altLang="en-US" sz="4000" dirty="0">
              <a:solidFill>
                <a:srgbClr val="FF0000"/>
              </a:solidFill>
              <a:latin typeface="华文行楷" pitchFamily="2" charset="-122"/>
              <a:ea typeface="华文行楷" pitchFamily="2" charset="-122"/>
            </a:endParaRPr>
          </a:p>
        </p:txBody>
      </p:sp>
      <p:pic>
        <p:nvPicPr>
          <p:cNvPr id="8" name="310846833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/>
          <a:stretch>
            <a:fillRect/>
          </a:stretch>
        </p:blipFill>
        <p:spPr>
          <a:xfrm>
            <a:off x="8143900" y="5715016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91360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ext Box 3"/>
          <p:cNvSpPr txBox="1">
            <a:spLocks noChangeArrowheads="1"/>
          </p:cNvSpPr>
          <p:nvPr/>
        </p:nvSpPr>
        <p:spPr bwMode="auto">
          <a:xfrm>
            <a:off x="971550" y="188913"/>
            <a:ext cx="6029342" cy="26314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4800" dirty="0" smtClean="0">
                <a:solidFill>
                  <a:srgbClr val="FF0000"/>
                </a:solidFill>
                <a:latin typeface="华文行楷" pitchFamily="2" charset="-122"/>
                <a:ea typeface="华文行楷" pitchFamily="2" charset="-122"/>
              </a:rPr>
              <a:t>品读成果展示模块</a:t>
            </a:r>
            <a:r>
              <a:rPr lang="zh-CN" altLang="en-US" sz="6600" dirty="0" smtClean="0">
                <a:solidFill>
                  <a:srgbClr val="FF0000"/>
                </a:solidFill>
                <a:latin typeface="华文行楷" pitchFamily="2" charset="-122"/>
                <a:ea typeface="华文行楷" pitchFamily="2" charset="-122"/>
              </a:rPr>
              <a:t>：</a:t>
            </a:r>
          </a:p>
          <a:p>
            <a:pPr>
              <a:spcBef>
                <a:spcPct val="50000"/>
              </a:spcBef>
            </a:pPr>
            <a:endParaRPr lang="zh-CN" altLang="en-US" sz="6600" dirty="0">
              <a:ea typeface="隶书" pitchFamily="49" charset="-122"/>
            </a:endParaRPr>
          </a:p>
        </p:txBody>
      </p:sp>
      <p:pic>
        <p:nvPicPr>
          <p:cNvPr id="54279" name="Picture 7" descr="BD15056_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27088" y="1700213"/>
            <a:ext cx="466725" cy="46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533" name="Picture 8" descr="y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464425" y="0"/>
            <a:ext cx="1679575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4285" name="Text Box 13"/>
          <p:cNvSpPr txBox="1">
            <a:spLocks noChangeArrowheads="1"/>
          </p:cNvSpPr>
          <p:nvPr/>
        </p:nvSpPr>
        <p:spPr bwMode="auto">
          <a:xfrm>
            <a:off x="1476375" y="1357298"/>
            <a:ext cx="7879080" cy="1323439"/>
          </a:xfrm>
          <a:prstGeom prst="rect">
            <a:avLst/>
          </a:prstGeom>
          <a:noFill/>
          <a:ln w="222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zh-CN" altLang="en-US" sz="4000" b="1" dirty="0" smtClean="0">
                <a:solidFill>
                  <a:srgbClr val="7030A0"/>
                </a:solidFill>
              </a:rPr>
              <a:t>本节课的探究过程为我们以后的诗</a:t>
            </a:r>
            <a:endParaRPr lang="en-US" altLang="zh-CN" sz="4000" b="1" dirty="0" smtClean="0">
              <a:solidFill>
                <a:srgbClr val="7030A0"/>
              </a:solidFill>
            </a:endParaRPr>
          </a:p>
          <a:p>
            <a:r>
              <a:rPr lang="zh-CN" altLang="en-US" sz="4000" b="1" dirty="0" smtClean="0">
                <a:solidFill>
                  <a:srgbClr val="7030A0"/>
                </a:solidFill>
              </a:rPr>
              <a:t>歌鉴赏提供了哪些思路？</a:t>
            </a:r>
            <a:endParaRPr lang="zh-CN" altLang="en-US" sz="4000" b="1" dirty="0">
              <a:solidFill>
                <a:srgbClr val="7030A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571604" y="2857496"/>
            <a:ext cx="642942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600" dirty="0" smtClean="0"/>
              <a:t>１、析作者，反复读</a:t>
            </a:r>
            <a:endParaRPr lang="en-US" altLang="zh-CN" sz="3600" dirty="0" smtClean="0"/>
          </a:p>
          <a:p>
            <a:r>
              <a:rPr lang="zh-CN" altLang="en-US" sz="3600" dirty="0" smtClean="0"/>
              <a:t>２、找词眼</a:t>
            </a:r>
            <a:r>
              <a:rPr lang="en-US" altLang="zh-CN" sz="3600" dirty="0" smtClean="0"/>
              <a:t>,</a:t>
            </a:r>
            <a:r>
              <a:rPr lang="zh-CN" altLang="en-US" sz="3600" dirty="0" smtClean="0"/>
              <a:t>   明词情</a:t>
            </a:r>
            <a:endParaRPr lang="en-US" altLang="zh-CN" sz="3600" dirty="0" smtClean="0"/>
          </a:p>
          <a:p>
            <a:r>
              <a:rPr lang="zh-CN" altLang="en-US" sz="3600" dirty="0" smtClean="0"/>
              <a:t>３、抓意象</a:t>
            </a:r>
            <a:r>
              <a:rPr lang="en-US" altLang="zh-CN" sz="3600" dirty="0" smtClean="0"/>
              <a:t>,</a:t>
            </a:r>
            <a:r>
              <a:rPr lang="zh-CN" altLang="en-US" sz="3600" dirty="0" smtClean="0"/>
              <a:t>   悟词意</a:t>
            </a:r>
          </a:p>
          <a:p>
            <a:endParaRPr lang="zh-CN" altLang="en-US" sz="3600" dirty="0" smtClean="0"/>
          </a:p>
          <a:p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42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42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285" grpId="0"/>
      <p:bldP spid="8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55" name="Picture 4" descr="6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932363" y="33338"/>
            <a:ext cx="4211637" cy="6824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54" name="Picture 4" descr="import36335_1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0"/>
            <a:ext cx="50038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zh-CN" altLang="zh-CN" smtClean="0"/>
          </a:p>
        </p:txBody>
      </p:sp>
      <p:sp>
        <p:nvSpPr>
          <p:cNvPr id="6149" name="Text Box 5"/>
          <p:cNvSpPr txBox="1">
            <a:spLocks noChangeArrowheads="1"/>
          </p:cNvSpPr>
          <p:nvPr/>
        </p:nvSpPr>
        <p:spPr bwMode="auto">
          <a:xfrm>
            <a:off x="6804025" y="908050"/>
            <a:ext cx="1525588" cy="3816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eaVert">
            <a:spAutoFit/>
          </a:bodyPr>
          <a:lstStyle/>
          <a:p>
            <a:r>
              <a:rPr lang="zh-CN" altLang="en-US" sz="8800" b="1">
                <a:solidFill>
                  <a:schemeClr val="accent2"/>
                </a:solidFill>
                <a:ea typeface="隶书" pitchFamily="49" charset="-122"/>
              </a:rPr>
              <a:t>声声慢</a:t>
            </a:r>
          </a:p>
        </p:txBody>
      </p:sp>
      <p:sp>
        <p:nvSpPr>
          <p:cNvPr id="6150" name="Text Box 7"/>
          <p:cNvSpPr txBox="1">
            <a:spLocks noChangeArrowheads="1"/>
          </p:cNvSpPr>
          <p:nvPr/>
        </p:nvSpPr>
        <p:spPr bwMode="auto">
          <a:xfrm>
            <a:off x="5292725" y="3213100"/>
            <a:ext cx="1158875" cy="2595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eaVert" wrap="none">
            <a:spAutoFit/>
          </a:bodyPr>
          <a:lstStyle/>
          <a:p>
            <a:r>
              <a:rPr lang="en-US" altLang="zh-CN" sz="3200" b="1"/>
              <a:t>【</a:t>
            </a:r>
            <a:r>
              <a:rPr lang="zh-CN" altLang="en-US" sz="3200" b="1"/>
              <a:t>宋</a:t>
            </a:r>
            <a:r>
              <a:rPr lang="en-US" altLang="zh-CN" sz="3200" b="1"/>
              <a:t>】</a:t>
            </a:r>
            <a:r>
              <a:rPr lang="zh-CN" altLang="en-US" sz="3200" b="1"/>
              <a:t>李清照 </a:t>
            </a:r>
            <a:br>
              <a:rPr lang="zh-CN" altLang="en-US" sz="3200" b="1"/>
            </a:br>
            <a:endParaRPr lang="en-US" altLang="zh-CN" sz="3200" b="1"/>
          </a:p>
        </p:txBody>
      </p:sp>
      <p:pic>
        <p:nvPicPr>
          <p:cNvPr id="8" name="310846833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5"/>
          <a:stretch>
            <a:fillRect/>
          </a:stretch>
        </p:blipFill>
        <p:spPr>
          <a:xfrm>
            <a:off x="7572396" y="5072074"/>
            <a:ext cx="733428" cy="73342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91360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4" descr="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1" y="33338"/>
            <a:ext cx="9144001" cy="6824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88" name="Text Box 7"/>
          <p:cNvSpPr txBox="1">
            <a:spLocks noChangeArrowheads="1"/>
          </p:cNvSpPr>
          <p:nvPr/>
        </p:nvSpPr>
        <p:spPr bwMode="auto">
          <a:xfrm>
            <a:off x="5435600" y="1989138"/>
            <a:ext cx="2476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/>
              <a:t> 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00034" y="1142984"/>
            <a:ext cx="8643966" cy="57554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800" b="1" dirty="0" smtClean="0">
                <a:solidFill>
                  <a:srgbClr val="7030A0"/>
                </a:solidFill>
                <a:latin typeface="华文行楷" pitchFamily="2" charset="-122"/>
                <a:ea typeface="华文行楷" pitchFamily="2" charset="-122"/>
              </a:rPr>
              <a:t>例：</a:t>
            </a:r>
            <a:r>
              <a:rPr lang="en-US" sz="3200" dirty="0" smtClean="0">
                <a:latin typeface="华文隶书" pitchFamily="2" charset="-122"/>
                <a:ea typeface="华文隶书" pitchFamily="2" charset="-122"/>
              </a:rPr>
              <a:t>1 </a:t>
            </a:r>
            <a:r>
              <a:rPr lang="zh-CN" altLang="en-US" sz="3200" dirty="0" smtClean="0">
                <a:latin typeface="华文隶书" pitchFamily="2" charset="-122"/>
                <a:ea typeface="华文隶书" pitchFamily="2" charset="-122"/>
              </a:rPr>
              <a:t>问君能有几多愁，恰似一江春水向东流。</a:t>
            </a:r>
            <a:r>
              <a:rPr lang="en-US" sz="3200" dirty="0" smtClean="0">
                <a:latin typeface="华文隶书" pitchFamily="2" charset="-122"/>
                <a:ea typeface="华文隶书" pitchFamily="2" charset="-122"/>
              </a:rPr>
              <a:t>(</a:t>
            </a:r>
            <a:r>
              <a:rPr lang="zh-CN" altLang="en-US" sz="3200" dirty="0" smtClean="0">
                <a:latin typeface="华文隶书" pitchFamily="2" charset="-122"/>
                <a:ea typeface="华文隶书" pitchFamily="2" charset="-122"/>
              </a:rPr>
              <a:t>李煜</a:t>
            </a:r>
            <a:r>
              <a:rPr lang="en-US" altLang="zh-CN" sz="3200" dirty="0" smtClean="0">
                <a:latin typeface="华文隶书" pitchFamily="2" charset="-122"/>
                <a:ea typeface="华文隶书" pitchFamily="2" charset="-122"/>
              </a:rPr>
              <a:t>《</a:t>
            </a:r>
            <a:r>
              <a:rPr lang="zh-CN" altLang="en-US" sz="3200" dirty="0" smtClean="0">
                <a:latin typeface="华文隶书" pitchFamily="2" charset="-122"/>
                <a:ea typeface="华文隶书" pitchFamily="2" charset="-122"/>
              </a:rPr>
              <a:t>虞美人</a:t>
            </a:r>
            <a:r>
              <a:rPr lang="en-US" altLang="zh-CN" sz="3200" dirty="0" smtClean="0">
                <a:latin typeface="华文隶书" pitchFamily="2" charset="-122"/>
                <a:ea typeface="华文隶书" pitchFamily="2" charset="-122"/>
              </a:rPr>
              <a:t>》</a:t>
            </a:r>
            <a:r>
              <a:rPr lang="en-US" sz="3200" dirty="0" smtClean="0">
                <a:latin typeface="华文隶书" pitchFamily="2" charset="-122"/>
                <a:ea typeface="华文隶书" pitchFamily="2" charset="-122"/>
              </a:rPr>
              <a:t>)</a:t>
            </a:r>
            <a:br>
              <a:rPr lang="en-US" sz="3200" dirty="0" smtClean="0">
                <a:latin typeface="华文隶书" pitchFamily="2" charset="-122"/>
                <a:ea typeface="华文隶书" pitchFamily="2" charset="-122"/>
              </a:rPr>
            </a:br>
            <a:r>
              <a:rPr lang="en-US" sz="3200" dirty="0" smtClean="0">
                <a:latin typeface="华文隶书" pitchFamily="2" charset="-122"/>
                <a:ea typeface="华文隶书" pitchFamily="2" charset="-122"/>
              </a:rPr>
              <a:t>2 </a:t>
            </a:r>
            <a:r>
              <a:rPr lang="zh-CN" altLang="en-US" sz="3200" dirty="0" smtClean="0">
                <a:latin typeface="华文隶书" pitchFamily="2" charset="-122"/>
                <a:ea typeface="华文隶书" pitchFamily="2" charset="-122"/>
              </a:rPr>
              <a:t>便做春江都是泪，流不尽许多愁。</a:t>
            </a:r>
            <a:r>
              <a:rPr lang="en-US" sz="3200" dirty="0" smtClean="0">
                <a:latin typeface="华文隶书" pitchFamily="2" charset="-122"/>
                <a:ea typeface="华文隶书" pitchFamily="2" charset="-122"/>
              </a:rPr>
              <a:t>(</a:t>
            </a:r>
            <a:r>
              <a:rPr lang="zh-CN" altLang="en-US" sz="3200" dirty="0" smtClean="0">
                <a:latin typeface="华文隶书" pitchFamily="2" charset="-122"/>
                <a:ea typeface="华文隶书" pitchFamily="2" charset="-122"/>
              </a:rPr>
              <a:t>秦观</a:t>
            </a:r>
            <a:r>
              <a:rPr lang="en-US" altLang="zh-CN" sz="3200" dirty="0" smtClean="0">
                <a:latin typeface="华文隶书" pitchFamily="2" charset="-122"/>
                <a:ea typeface="华文隶书" pitchFamily="2" charset="-122"/>
              </a:rPr>
              <a:t>《</a:t>
            </a:r>
            <a:r>
              <a:rPr lang="zh-CN" altLang="en-US" sz="3200" dirty="0" smtClean="0">
                <a:latin typeface="华文隶书" pitchFamily="2" charset="-122"/>
                <a:ea typeface="华文隶书" pitchFamily="2" charset="-122"/>
              </a:rPr>
              <a:t>江城子</a:t>
            </a:r>
            <a:r>
              <a:rPr lang="en-US" altLang="zh-CN" sz="3200" dirty="0" smtClean="0">
                <a:latin typeface="华文隶书" pitchFamily="2" charset="-122"/>
                <a:ea typeface="华文隶书" pitchFamily="2" charset="-122"/>
              </a:rPr>
              <a:t>》</a:t>
            </a:r>
            <a:r>
              <a:rPr lang="en-US" sz="3200" dirty="0" smtClean="0">
                <a:latin typeface="华文隶书" pitchFamily="2" charset="-122"/>
                <a:ea typeface="华文隶书" pitchFamily="2" charset="-122"/>
              </a:rPr>
              <a:t>) </a:t>
            </a:r>
            <a:br>
              <a:rPr lang="en-US" sz="3200" dirty="0" smtClean="0">
                <a:latin typeface="华文隶书" pitchFamily="2" charset="-122"/>
                <a:ea typeface="华文隶书" pitchFamily="2" charset="-122"/>
              </a:rPr>
            </a:br>
            <a:r>
              <a:rPr lang="en-US" sz="3200" dirty="0" smtClean="0">
                <a:latin typeface="华文隶书" pitchFamily="2" charset="-122"/>
                <a:ea typeface="华文隶书" pitchFamily="2" charset="-122"/>
              </a:rPr>
              <a:t>3</a:t>
            </a:r>
            <a:r>
              <a:rPr lang="zh-CN" altLang="en-US" sz="3200" dirty="0" smtClean="0">
                <a:latin typeface="华文隶书" pitchFamily="2" charset="-122"/>
                <a:ea typeface="华文隶书" pitchFamily="2" charset="-122"/>
              </a:rPr>
              <a:t>只恐双溪舴艋舟，载不动许多愁</a:t>
            </a:r>
            <a:r>
              <a:rPr lang="en-US" sz="3200" dirty="0" smtClean="0">
                <a:latin typeface="华文隶书" pitchFamily="2" charset="-122"/>
                <a:ea typeface="华文隶书" pitchFamily="2" charset="-122"/>
              </a:rPr>
              <a:t>(</a:t>
            </a:r>
            <a:r>
              <a:rPr lang="zh-CN" altLang="en-US" sz="3200" dirty="0" smtClean="0">
                <a:latin typeface="华文隶书" pitchFamily="2" charset="-122"/>
                <a:ea typeface="华文隶书" pitchFamily="2" charset="-122"/>
              </a:rPr>
              <a:t>李清照</a:t>
            </a:r>
            <a:r>
              <a:rPr lang="en-US" altLang="zh-CN" sz="3200" dirty="0" smtClean="0">
                <a:latin typeface="华文隶书" pitchFamily="2" charset="-122"/>
                <a:ea typeface="华文隶书" pitchFamily="2" charset="-122"/>
              </a:rPr>
              <a:t>《</a:t>
            </a:r>
            <a:r>
              <a:rPr lang="zh-CN" altLang="en-US" sz="3200" dirty="0" smtClean="0">
                <a:latin typeface="华文隶书" pitchFamily="2" charset="-122"/>
                <a:ea typeface="华文隶书" pitchFamily="2" charset="-122"/>
              </a:rPr>
              <a:t>武陵春</a:t>
            </a:r>
            <a:r>
              <a:rPr lang="en-US" altLang="zh-CN" sz="3200" dirty="0" smtClean="0">
                <a:latin typeface="华文隶书" pitchFamily="2" charset="-122"/>
                <a:ea typeface="华文隶书" pitchFamily="2" charset="-122"/>
              </a:rPr>
              <a:t>》</a:t>
            </a:r>
            <a:r>
              <a:rPr lang="en-US" sz="3200" dirty="0" smtClean="0">
                <a:latin typeface="华文隶书" pitchFamily="2" charset="-122"/>
                <a:ea typeface="华文隶书" pitchFamily="2" charset="-122"/>
              </a:rPr>
              <a:t>) </a:t>
            </a:r>
          </a:p>
          <a:p>
            <a:r>
              <a:rPr lang="en-US" sz="3200" dirty="0" smtClean="0">
                <a:latin typeface="华文隶书" pitchFamily="2" charset="-122"/>
                <a:ea typeface="华文隶书" pitchFamily="2" charset="-122"/>
              </a:rPr>
              <a:t>4</a:t>
            </a:r>
            <a:r>
              <a:rPr lang="zh-CN" altLang="en-US" sz="3200" dirty="0" smtClean="0">
                <a:latin typeface="华文隶书" pitchFamily="2" charset="-122"/>
                <a:ea typeface="华文隶书" pitchFamily="2" charset="-122"/>
              </a:rPr>
              <a:t>休问离愁轻重，向个马儿上驼也驼不动。</a:t>
            </a:r>
            <a:r>
              <a:rPr lang="en-US" sz="3200" dirty="0" smtClean="0">
                <a:latin typeface="华文隶书" pitchFamily="2" charset="-122"/>
                <a:ea typeface="华文隶书" pitchFamily="2" charset="-122"/>
              </a:rPr>
              <a:t>(</a:t>
            </a:r>
            <a:r>
              <a:rPr lang="zh-CN" altLang="en-US" sz="3200" dirty="0" smtClean="0">
                <a:latin typeface="华文隶书" pitchFamily="2" charset="-122"/>
                <a:ea typeface="华文隶书" pitchFamily="2" charset="-122"/>
              </a:rPr>
              <a:t>董解元</a:t>
            </a:r>
            <a:r>
              <a:rPr lang="en-US" altLang="zh-CN" sz="3200" dirty="0" smtClean="0">
                <a:latin typeface="华文隶书" pitchFamily="2" charset="-122"/>
                <a:ea typeface="华文隶书" pitchFamily="2" charset="-122"/>
              </a:rPr>
              <a:t>《</a:t>
            </a:r>
            <a:r>
              <a:rPr lang="zh-CN" altLang="en-US" sz="3200" dirty="0" smtClean="0">
                <a:latin typeface="华文隶书" pitchFamily="2" charset="-122"/>
                <a:ea typeface="华文隶书" pitchFamily="2" charset="-122"/>
              </a:rPr>
              <a:t>西厢记诸宫调</a:t>
            </a:r>
            <a:r>
              <a:rPr lang="en-US" altLang="zh-CN" sz="3200" dirty="0" smtClean="0">
                <a:latin typeface="华文隶书" pitchFamily="2" charset="-122"/>
                <a:ea typeface="华文隶书" pitchFamily="2" charset="-122"/>
              </a:rPr>
              <a:t>》</a:t>
            </a:r>
            <a:r>
              <a:rPr lang="en-US" sz="3200" dirty="0" smtClean="0">
                <a:latin typeface="华文隶书" pitchFamily="2" charset="-122"/>
                <a:ea typeface="华文隶书" pitchFamily="2" charset="-122"/>
              </a:rPr>
              <a:t>)</a:t>
            </a:r>
          </a:p>
          <a:p>
            <a:r>
              <a:rPr lang="en-US" sz="3200" dirty="0" smtClean="0">
                <a:latin typeface="华文隶书" pitchFamily="2" charset="-122"/>
                <a:ea typeface="华文隶书" pitchFamily="2" charset="-122"/>
              </a:rPr>
              <a:t>5</a:t>
            </a:r>
            <a:r>
              <a:rPr lang="zh-CN" altLang="en-US" sz="3200" dirty="0" smtClean="0">
                <a:latin typeface="华文隶书" pitchFamily="2" charset="-122"/>
                <a:ea typeface="华文隶书" pitchFamily="2" charset="-122"/>
              </a:rPr>
              <a:t>遍人间烦恼填胸臆，量这些大小车儿如何载得起</a:t>
            </a:r>
            <a:r>
              <a:rPr lang="en-US" sz="3200" dirty="0" smtClean="0">
                <a:latin typeface="华文隶书" pitchFamily="2" charset="-122"/>
                <a:ea typeface="华文隶书" pitchFamily="2" charset="-122"/>
              </a:rPr>
              <a:t>.</a:t>
            </a:r>
            <a:r>
              <a:rPr lang="zh-CN" altLang="en-US" sz="3200" dirty="0" smtClean="0">
                <a:latin typeface="华文隶书" pitchFamily="2" charset="-122"/>
                <a:ea typeface="华文隶书" pitchFamily="2" charset="-122"/>
              </a:rPr>
              <a:t>。</a:t>
            </a:r>
            <a:endParaRPr lang="en-US" altLang="zh-CN" sz="3200" dirty="0" smtClean="0">
              <a:latin typeface="华文隶书" pitchFamily="2" charset="-122"/>
              <a:ea typeface="华文隶书" pitchFamily="2" charset="-122"/>
            </a:endParaRPr>
          </a:p>
          <a:p>
            <a:r>
              <a:rPr lang="zh-CN" altLang="en-US" sz="3200" dirty="0" smtClean="0">
                <a:latin typeface="华文隶书" pitchFamily="2" charset="-122"/>
                <a:ea typeface="华文隶书" pitchFamily="2" charset="-122"/>
              </a:rPr>
              <a:t>                                           </a:t>
            </a:r>
            <a:r>
              <a:rPr lang="en-US" sz="3200" dirty="0" smtClean="0">
                <a:latin typeface="华文隶书" pitchFamily="2" charset="-122"/>
                <a:ea typeface="华文隶书" pitchFamily="2" charset="-122"/>
              </a:rPr>
              <a:t>(</a:t>
            </a:r>
            <a:r>
              <a:rPr lang="zh-CN" altLang="en-US" sz="3200" dirty="0" smtClean="0">
                <a:latin typeface="华文隶书" pitchFamily="2" charset="-122"/>
                <a:ea typeface="华文隶书" pitchFamily="2" charset="-122"/>
              </a:rPr>
              <a:t>王实甫</a:t>
            </a:r>
            <a:r>
              <a:rPr lang="en-US" altLang="zh-CN" sz="3200" dirty="0" smtClean="0">
                <a:latin typeface="华文隶书" pitchFamily="2" charset="-122"/>
                <a:ea typeface="华文隶书" pitchFamily="2" charset="-122"/>
              </a:rPr>
              <a:t>《</a:t>
            </a:r>
            <a:r>
              <a:rPr lang="zh-CN" altLang="en-US" sz="3200" dirty="0" smtClean="0">
                <a:latin typeface="华文隶书" pitchFamily="2" charset="-122"/>
                <a:ea typeface="华文隶书" pitchFamily="2" charset="-122"/>
              </a:rPr>
              <a:t>西厢记</a:t>
            </a:r>
            <a:r>
              <a:rPr lang="en-US" altLang="zh-CN" sz="3200" dirty="0" smtClean="0">
                <a:latin typeface="华文隶书" pitchFamily="2" charset="-122"/>
                <a:ea typeface="华文隶书" pitchFamily="2" charset="-122"/>
              </a:rPr>
              <a:t>》</a:t>
            </a:r>
            <a:r>
              <a:rPr lang="en-US" sz="3200" dirty="0" smtClean="0">
                <a:latin typeface="华文隶书" pitchFamily="2" charset="-122"/>
                <a:ea typeface="华文隶书" pitchFamily="2" charset="-122"/>
              </a:rPr>
              <a:t>) </a:t>
            </a:r>
            <a:endParaRPr lang="en-US" altLang="zh-CN" sz="3200" b="1" dirty="0" smtClean="0">
              <a:latin typeface="华文隶书" pitchFamily="2" charset="-122"/>
              <a:ea typeface="华文隶书" pitchFamily="2" charset="-122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-442856" y="1214422"/>
            <a:ext cx="800219" cy="3000396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zh-CN" altLang="en-US" sz="4000" dirty="0" smtClean="0"/>
              <a:t>：</a:t>
            </a:r>
            <a:endParaRPr lang="zh-CN" altLang="en-US" sz="4000" dirty="0"/>
          </a:p>
        </p:txBody>
      </p:sp>
      <p:sp>
        <p:nvSpPr>
          <p:cNvPr id="15" name="TextBox 14"/>
          <p:cNvSpPr txBox="1"/>
          <p:nvPr/>
        </p:nvSpPr>
        <p:spPr>
          <a:xfrm>
            <a:off x="-71470" y="428604"/>
            <a:ext cx="885831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000" dirty="0" smtClean="0">
                <a:solidFill>
                  <a:srgbClr val="FF0000"/>
                </a:solidFill>
                <a:latin typeface="华文行楷" pitchFamily="2" charset="-122"/>
                <a:ea typeface="华文行楷" pitchFamily="2" charset="-122"/>
              </a:rPr>
              <a:t>课外拓展：搜集关于愁的诗句。</a:t>
            </a:r>
            <a:endParaRPr lang="zh-CN" altLang="en-US" sz="4000" dirty="0">
              <a:solidFill>
                <a:srgbClr val="FF0000"/>
              </a:solidFill>
              <a:latin typeface="华文行楷" pitchFamily="2" charset="-122"/>
              <a:ea typeface="华文行楷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3" descr="李清照-东篱把酒黄昏后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3429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486" name="Text Box 6"/>
          <p:cNvSpPr txBox="1">
            <a:spLocks noChangeArrowheads="1"/>
          </p:cNvSpPr>
          <p:nvPr/>
        </p:nvSpPr>
        <p:spPr bwMode="auto">
          <a:xfrm>
            <a:off x="3563938" y="2781300"/>
            <a:ext cx="5580062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3200" dirty="0"/>
              <a:t/>
            </a:r>
            <a:br>
              <a:rPr lang="zh-CN" altLang="en-US" sz="3200" dirty="0"/>
            </a:br>
            <a:endParaRPr lang="zh-CN" altLang="en-US" sz="3200" dirty="0"/>
          </a:p>
        </p:txBody>
      </p:sp>
      <p:pic>
        <p:nvPicPr>
          <p:cNvPr id="8197" name="Picture 9" descr="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467600" y="4876800"/>
            <a:ext cx="1120775" cy="1714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198" name="Text Box 10"/>
          <p:cNvSpPr txBox="1">
            <a:spLocks noChangeArrowheads="1"/>
          </p:cNvSpPr>
          <p:nvPr/>
        </p:nvSpPr>
        <p:spPr bwMode="auto">
          <a:xfrm>
            <a:off x="3635375" y="785794"/>
            <a:ext cx="4608513" cy="9325630"/>
          </a:xfrm>
          <a:prstGeom prst="rect">
            <a:avLst/>
          </a:prstGeom>
          <a:noFill/>
          <a:ln w="222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4800" dirty="0" smtClean="0">
                <a:solidFill>
                  <a:schemeClr val="accent2"/>
                </a:solidFill>
              </a:rPr>
              <a:t>学习目标：</a:t>
            </a:r>
            <a:endParaRPr lang="en-US" altLang="zh-CN" sz="4800" dirty="0" smtClean="0">
              <a:solidFill>
                <a:schemeClr val="accent2"/>
              </a:solidFill>
            </a:endParaRPr>
          </a:p>
          <a:p>
            <a:pPr marL="914400" indent="-914400">
              <a:spcBef>
                <a:spcPct val="50000"/>
              </a:spcBef>
              <a:buAutoNum type="arabicPlain"/>
            </a:pPr>
            <a:r>
              <a:rPr lang="zh-CN" altLang="en-US" sz="4800" dirty="0" smtClean="0">
                <a:solidFill>
                  <a:schemeClr val="accent2"/>
                </a:solidFill>
              </a:rPr>
              <a:t>通过诵读和体会意象把握诗歌情感。</a:t>
            </a:r>
            <a:endParaRPr lang="en-US" altLang="zh-CN" sz="4800" dirty="0" smtClean="0">
              <a:solidFill>
                <a:schemeClr val="accent2"/>
              </a:solidFill>
            </a:endParaRPr>
          </a:p>
          <a:p>
            <a:pPr marL="914400" indent="-914400">
              <a:spcBef>
                <a:spcPct val="50000"/>
              </a:spcBef>
              <a:buAutoNum type="arabicPlain"/>
            </a:pPr>
            <a:r>
              <a:rPr lang="zh-CN" altLang="en-US" sz="4800" dirty="0" smtClean="0">
                <a:solidFill>
                  <a:schemeClr val="accent2"/>
                </a:solidFill>
              </a:rPr>
              <a:t>用诗化语言描摹画面内容。</a:t>
            </a:r>
            <a:endParaRPr lang="en-US" altLang="zh-CN" sz="4800" dirty="0" smtClean="0">
              <a:solidFill>
                <a:schemeClr val="accent2"/>
              </a:solidFill>
            </a:endParaRPr>
          </a:p>
          <a:p>
            <a:pPr marL="914400" indent="-914400">
              <a:spcBef>
                <a:spcPct val="50000"/>
              </a:spcBef>
            </a:pPr>
            <a:endParaRPr lang="en-US" altLang="zh-CN" sz="4800" dirty="0" smtClean="0">
              <a:solidFill>
                <a:schemeClr val="accent2"/>
              </a:solidFill>
            </a:endParaRPr>
          </a:p>
          <a:p>
            <a:pPr marL="914400" indent="-914400">
              <a:spcBef>
                <a:spcPct val="50000"/>
              </a:spcBef>
              <a:buAutoNum type="arabicPlain"/>
            </a:pPr>
            <a:endParaRPr lang="en-US" altLang="zh-CN" sz="4800" dirty="0" smtClean="0">
              <a:solidFill>
                <a:schemeClr val="accent2"/>
              </a:solidFill>
            </a:endParaRPr>
          </a:p>
          <a:p>
            <a:pPr>
              <a:spcBef>
                <a:spcPct val="50000"/>
              </a:spcBef>
            </a:pPr>
            <a:endParaRPr lang="zh-CN" altLang="en-US" sz="4800" dirty="0">
              <a:solidFill>
                <a:schemeClr val="accent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1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1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6" grpId="0"/>
      <p:bldP spid="819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200" name="Picture 8" descr="图片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34925" y="0"/>
            <a:ext cx="9144000" cy="6858000"/>
          </a:xfrm>
          <a:prstGeom prst="rect">
            <a:avLst/>
          </a:prstGeom>
          <a:noFill/>
        </p:spPr>
      </p:pic>
      <p:sp>
        <p:nvSpPr>
          <p:cNvPr id="8197" name="Text Box 5"/>
          <p:cNvSpPr txBox="1">
            <a:spLocks noChangeArrowheads="1"/>
          </p:cNvSpPr>
          <p:nvPr/>
        </p:nvSpPr>
        <p:spPr bwMode="auto">
          <a:xfrm>
            <a:off x="571472" y="588963"/>
            <a:ext cx="9439361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zh-CN" altLang="en-US" sz="4800" dirty="0" smtClean="0">
                <a:solidFill>
                  <a:srgbClr val="FF3399"/>
                </a:solidFill>
                <a:ea typeface="隶书" pitchFamily="49" charset="-122"/>
              </a:rPr>
              <a:t>品读提示之一：知人论世</a:t>
            </a:r>
            <a:endParaRPr lang="zh-CN" altLang="en-US" sz="4800" dirty="0">
              <a:solidFill>
                <a:srgbClr val="FF3399"/>
              </a:solidFill>
              <a:ea typeface="隶书" pitchFamily="49" charset="-122"/>
            </a:endParaRPr>
          </a:p>
        </p:txBody>
      </p:sp>
      <p:sp>
        <p:nvSpPr>
          <p:cNvPr id="8199" name="Text Box 7"/>
          <p:cNvSpPr txBox="1">
            <a:spLocks noChangeArrowheads="1"/>
          </p:cNvSpPr>
          <p:nvPr/>
        </p:nvSpPr>
        <p:spPr bwMode="auto">
          <a:xfrm>
            <a:off x="3492500" y="1404938"/>
            <a:ext cx="4679950" cy="4400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120000"/>
              </a:lnSpc>
            </a:pPr>
            <a:r>
              <a:rPr kumimoji="1" lang="en-US" altLang="zh-CN" sz="2400" dirty="0">
                <a:latin typeface="隶书" pitchFamily="49" charset="-122"/>
                <a:ea typeface="隶书" pitchFamily="49" charset="-122"/>
              </a:rPr>
              <a:t>    </a:t>
            </a:r>
            <a:r>
              <a:rPr kumimoji="1" lang="zh-CN" altLang="en-US" sz="2400" dirty="0">
                <a:latin typeface="隶书" pitchFamily="49" charset="-122"/>
                <a:ea typeface="隶书" pitchFamily="49" charset="-122"/>
              </a:rPr>
              <a:t>李清照，字漱玉，号易安居士，山东济南人，宋代婉约派词人的代表之一。她早期的作品多抒写闺情相思和对大自然的热爱，风格开朗明快，清丽婉转；后期的词作多抒写思夫、思乡、思国的浓愁、哀愁，风格深沉凝重、哀婉凄苦。留有作品集</a:t>
            </a:r>
            <a:r>
              <a:rPr kumimoji="1" lang="en-US" altLang="zh-CN" sz="2400" dirty="0">
                <a:latin typeface="隶书" pitchFamily="49" charset="-122"/>
                <a:ea typeface="隶书" pitchFamily="49" charset="-122"/>
              </a:rPr>
              <a:t>《</a:t>
            </a:r>
            <a:r>
              <a:rPr kumimoji="1" lang="zh-CN" altLang="en-US" sz="2400" dirty="0">
                <a:latin typeface="隶书" pitchFamily="49" charset="-122"/>
                <a:ea typeface="隶书" pitchFamily="49" charset="-122"/>
              </a:rPr>
              <a:t>漱玉词</a:t>
            </a:r>
            <a:r>
              <a:rPr kumimoji="1" lang="en-US" altLang="zh-CN" sz="2400" dirty="0">
                <a:latin typeface="隶书" pitchFamily="49" charset="-122"/>
                <a:ea typeface="隶书" pitchFamily="49" charset="-122"/>
              </a:rPr>
              <a:t>》</a:t>
            </a:r>
            <a:r>
              <a:rPr kumimoji="1" lang="zh-CN" altLang="en-US" sz="2400" dirty="0">
                <a:latin typeface="隶书" pitchFamily="49" charset="-122"/>
                <a:ea typeface="隶书" pitchFamily="49" charset="-122"/>
              </a:rPr>
              <a:t>。</a:t>
            </a:r>
          </a:p>
          <a:p>
            <a:endParaRPr kumimoji="1" lang="en-US" altLang="zh-CN" sz="2400" dirty="0">
              <a:latin typeface="隶书" pitchFamily="49" charset="-122"/>
              <a:ea typeface="隶书" pitchFamily="49" charset="-122"/>
            </a:endParaRPr>
          </a:p>
        </p:txBody>
      </p:sp>
      <p:pic>
        <p:nvPicPr>
          <p:cNvPr id="8202" name="Picture 10" descr="5gwkosglpa_s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C1C1C1"/>
              </a:clrFrom>
              <a:clrTo>
                <a:srgbClr val="C1C1C1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187450" y="1773238"/>
            <a:ext cx="2136775" cy="3468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1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1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1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1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200" name="Picture 8" descr="图片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34925" y="0"/>
            <a:ext cx="9144000" cy="6858000"/>
          </a:xfrm>
          <a:prstGeom prst="rect">
            <a:avLst/>
          </a:prstGeom>
          <a:noFill/>
        </p:spPr>
      </p:pic>
      <p:sp>
        <p:nvSpPr>
          <p:cNvPr id="8197" name="Text Box 5"/>
          <p:cNvSpPr txBox="1">
            <a:spLocks noChangeArrowheads="1"/>
          </p:cNvSpPr>
          <p:nvPr/>
        </p:nvSpPr>
        <p:spPr bwMode="auto">
          <a:xfrm>
            <a:off x="571472" y="588963"/>
            <a:ext cx="9439361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zh-CN" altLang="en-US" sz="4800" dirty="0" smtClean="0">
                <a:solidFill>
                  <a:srgbClr val="FF3399"/>
                </a:solidFill>
                <a:ea typeface="隶书" pitchFamily="49" charset="-122"/>
              </a:rPr>
              <a:t>品读提示之二：词语积累</a:t>
            </a:r>
            <a:endParaRPr lang="zh-CN" altLang="en-US" sz="4800" dirty="0">
              <a:solidFill>
                <a:srgbClr val="FF3399"/>
              </a:solidFill>
              <a:ea typeface="隶书" pitchFamily="49" charset="-122"/>
            </a:endParaRPr>
          </a:p>
        </p:txBody>
      </p:sp>
      <p:sp>
        <p:nvSpPr>
          <p:cNvPr id="8199" name="Text Box 7"/>
          <p:cNvSpPr txBox="1">
            <a:spLocks noChangeArrowheads="1"/>
          </p:cNvSpPr>
          <p:nvPr/>
        </p:nvSpPr>
        <p:spPr bwMode="auto">
          <a:xfrm>
            <a:off x="785786" y="1571612"/>
            <a:ext cx="4679950" cy="40811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120000"/>
              </a:lnSpc>
            </a:pPr>
            <a:r>
              <a:rPr kumimoji="1" lang="zh-CN" altLang="en-US" sz="2800" dirty="0">
                <a:latin typeface="隶书" pitchFamily="49" charset="-122"/>
                <a:ea typeface="隶书" pitchFamily="49" charset="-122"/>
              </a:rPr>
              <a:t>乍暖还寒</a:t>
            </a:r>
            <a:r>
              <a:rPr kumimoji="1" lang="zh-CN" altLang="en-US" sz="2800" dirty="0" smtClean="0">
                <a:latin typeface="隶书" pitchFamily="49" charset="-122"/>
                <a:ea typeface="隶书" pitchFamily="49" charset="-122"/>
              </a:rPr>
              <a:t>：天气忽冷忽暖。</a:t>
            </a:r>
            <a:endParaRPr kumimoji="1" lang="en-US" altLang="zh-CN" sz="2800" dirty="0" smtClean="0">
              <a:latin typeface="隶书" pitchFamily="49" charset="-122"/>
              <a:ea typeface="隶书" pitchFamily="49" charset="-122"/>
            </a:endParaRPr>
          </a:p>
          <a:p>
            <a:pPr>
              <a:lnSpc>
                <a:spcPct val="120000"/>
              </a:lnSpc>
            </a:pPr>
            <a:r>
              <a:rPr kumimoji="1" lang="zh-CN" altLang="en-US" sz="2800" dirty="0" smtClean="0">
                <a:latin typeface="隶书" pitchFamily="49" charset="-122"/>
                <a:ea typeface="隶书" pitchFamily="49" charset="-122"/>
              </a:rPr>
              <a:t>将息：休息，调养。</a:t>
            </a:r>
            <a:endParaRPr kumimoji="1" lang="en-US" altLang="zh-CN" sz="2800" dirty="0" smtClean="0">
              <a:latin typeface="隶书" pitchFamily="49" charset="-122"/>
              <a:ea typeface="隶书" pitchFamily="49" charset="-122"/>
            </a:endParaRPr>
          </a:p>
          <a:p>
            <a:pPr>
              <a:lnSpc>
                <a:spcPct val="120000"/>
              </a:lnSpc>
            </a:pPr>
            <a:r>
              <a:rPr kumimoji="1" lang="zh-CN" altLang="en-US" sz="2800" dirty="0" smtClean="0">
                <a:latin typeface="隶书" pitchFamily="49" charset="-122"/>
                <a:ea typeface="隶书" pitchFamily="49" charset="-122"/>
              </a:rPr>
              <a:t>憔悴损：枯萎凋谢。</a:t>
            </a:r>
            <a:endParaRPr kumimoji="1" lang="en-US" altLang="zh-CN" sz="2800" dirty="0" smtClean="0">
              <a:latin typeface="隶书" pitchFamily="49" charset="-122"/>
              <a:ea typeface="隶书" pitchFamily="49" charset="-122"/>
            </a:endParaRPr>
          </a:p>
          <a:p>
            <a:pPr>
              <a:lnSpc>
                <a:spcPct val="120000"/>
              </a:lnSpc>
            </a:pPr>
            <a:r>
              <a:rPr kumimoji="1" lang="zh-CN" altLang="en-US" sz="2800" dirty="0" smtClean="0">
                <a:latin typeface="隶书" pitchFamily="49" charset="-122"/>
                <a:ea typeface="隶书" pitchFamily="49" charset="-122"/>
              </a:rPr>
              <a:t>有谁堪摘：有谁堪与共摘。</a:t>
            </a:r>
            <a:endParaRPr kumimoji="1" lang="en-US" altLang="zh-CN" sz="2800" dirty="0" smtClean="0">
              <a:latin typeface="隶书" pitchFamily="49" charset="-122"/>
              <a:ea typeface="隶书" pitchFamily="49" charset="-122"/>
            </a:endParaRPr>
          </a:p>
          <a:p>
            <a:pPr>
              <a:lnSpc>
                <a:spcPct val="120000"/>
              </a:lnSpc>
            </a:pPr>
            <a:r>
              <a:rPr kumimoji="1" lang="zh-CN" altLang="en-US" sz="2800" dirty="0" smtClean="0">
                <a:latin typeface="隶书" pitchFamily="49" charset="-122"/>
                <a:ea typeface="隶书" pitchFamily="49" charset="-122"/>
              </a:rPr>
              <a:t>怎生得黑：如何能熬到天黑。</a:t>
            </a:r>
            <a:endParaRPr kumimoji="1" lang="en-US" altLang="zh-CN" sz="2800" dirty="0" smtClean="0">
              <a:latin typeface="隶书" pitchFamily="49" charset="-122"/>
              <a:ea typeface="隶书" pitchFamily="49" charset="-122"/>
            </a:endParaRPr>
          </a:p>
          <a:p>
            <a:pPr>
              <a:lnSpc>
                <a:spcPct val="120000"/>
              </a:lnSpc>
            </a:pPr>
            <a:r>
              <a:rPr kumimoji="1" lang="zh-CN" altLang="en-US" sz="2800" dirty="0" smtClean="0">
                <a:latin typeface="隶书" pitchFamily="49" charset="-122"/>
                <a:ea typeface="隶书" pitchFamily="49" charset="-122"/>
              </a:rPr>
              <a:t>次第：光景，情形。</a:t>
            </a:r>
            <a:endParaRPr kumimoji="1" lang="en-US" altLang="zh-CN" sz="2800" dirty="0" smtClean="0">
              <a:latin typeface="隶书" pitchFamily="49" charset="-122"/>
              <a:ea typeface="隶书" pitchFamily="49" charset="-122"/>
            </a:endParaRPr>
          </a:p>
          <a:p>
            <a:pPr>
              <a:lnSpc>
                <a:spcPct val="120000"/>
              </a:lnSpc>
            </a:pPr>
            <a:r>
              <a:rPr kumimoji="1" lang="zh-CN" altLang="en-US" sz="2800" dirty="0" smtClean="0">
                <a:latin typeface="隶书" pitchFamily="49" charset="-122"/>
                <a:ea typeface="隶书" pitchFamily="49" charset="-122"/>
              </a:rPr>
              <a:t>了得：意指包含得尽</a:t>
            </a:r>
            <a:r>
              <a:rPr kumimoji="1" lang="zh-CN" altLang="en-US" sz="2400" dirty="0" smtClean="0">
                <a:latin typeface="隶书" pitchFamily="49" charset="-122"/>
                <a:ea typeface="隶书" pitchFamily="49" charset="-122"/>
              </a:rPr>
              <a:t>。</a:t>
            </a:r>
            <a:endParaRPr kumimoji="1" lang="zh-CN" altLang="en-US" sz="2400" dirty="0">
              <a:latin typeface="隶书" pitchFamily="49" charset="-122"/>
              <a:ea typeface="隶书" pitchFamily="49" charset="-122"/>
            </a:endParaRPr>
          </a:p>
          <a:p>
            <a:endParaRPr kumimoji="1" lang="en-US" altLang="zh-CN" sz="2400" dirty="0">
              <a:latin typeface="隶书" pitchFamily="49" charset="-122"/>
              <a:ea typeface="隶书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82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8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5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81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7" grpId="0"/>
      <p:bldP spid="819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Picture 4" descr="6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42875" y="33338"/>
            <a:ext cx="9144000" cy="6824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348038" y="0"/>
            <a:ext cx="5903912" cy="6857999"/>
          </a:xfrm>
        </p:spPr>
        <p:txBody>
          <a:bodyPr>
            <a:noAutofit/>
          </a:bodyPr>
          <a:lstStyle/>
          <a:p>
            <a:pPr eaLnBrk="1" hangingPunct="1">
              <a:lnSpc>
                <a:spcPct val="90000"/>
              </a:lnSpc>
            </a:pPr>
            <a:r>
              <a:rPr lang="zh-CN" altLang="en-US" b="1" dirty="0" smtClean="0">
                <a:solidFill>
                  <a:srgbClr val="FF0000"/>
                </a:solidFill>
                <a:latin typeface="华文行楷" pitchFamily="2" charset="-122"/>
                <a:ea typeface="华文行楷" pitchFamily="2" charset="-122"/>
              </a:rPr>
              <a:t>品读音韵美</a:t>
            </a:r>
            <a:endParaRPr lang="en-US" altLang="zh-CN" b="1" dirty="0" smtClean="0">
              <a:solidFill>
                <a:srgbClr val="FF0000"/>
              </a:solidFill>
              <a:latin typeface="华文行楷" pitchFamily="2" charset="-122"/>
              <a:ea typeface="华文行楷" pitchFamily="2" charset="-122"/>
            </a:endParaRPr>
          </a:p>
          <a:p>
            <a:pPr eaLnBrk="1" hangingPunct="1">
              <a:lnSpc>
                <a:spcPct val="90000"/>
              </a:lnSpc>
            </a:pPr>
            <a:r>
              <a:rPr lang="zh-CN" altLang="en-US" sz="4000" b="1" dirty="0" smtClean="0">
                <a:solidFill>
                  <a:srgbClr val="FF0000"/>
                </a:solidFill>
                <a:latin typeface="华文行楷" pitchFamily="2" charset="-122"/>
                <a:ea typeface="华文行楷" pitchFamily="2" charset="-122"/>
              </a:rPr>
              <a:t>               </a:t>
            </a:r>
            <a:r>
              <a:rPr lang="zh-CN" altLang="en-US" sz="4000" b="1" dirty="0" smtClean="0">
                <a:solidFill>
                  <a:srgbClr val="7030A0"/>
                </a:solidFill>
                <a:latin typeface="华文行楷" pitchFamily="2" charset="-122"/>
                <a:ea typeface="华文行楷" pitchFamily="2" charset="-122"/>
              </a:rPr>
              <a:t>声声慢</a:t>
            </a:r>
            <a:endParaRPr lang="en-US" altLang="zh-CN" sz="4000" b="1" dirty="0" smtClean="0">
              <a:solidFill>
                <a:srgbClr val="7030A0"/>
              </a:solidFill>
              <a:latin typeface="华文行楷" pitchFamily="2" charset="-122"/>
              <a:ea typeface="华文行楷" pitchFamily="2" charset="-122"/>
            </a:endParaRPr>
          </a:p>
          <a:p>
            <a:pPr eaLnBrk="1" hangingPunct="1">
              <a:lnSpc>
                <a:spcPct val="90000"/>
              </a:lnSpc>
            </a:pPr>
            <a:r>
              <a:rPr lang="zh-CN" altLang="en-US" b="1" dirty="0" smtClean="0">
                <a:latin typeface="华文行楷" pitchFamily="2" charset="-122"/>
                <a:ea typeface="华文行楷" pitchFamily="2" charset="-122"/>
              </a:rPr>
              <a:t>寻寻觅觅，冷冷清清，凄凄惨惨戚戚，乍暖还寒时候，最难将息。三杯两盏淡酒</a:t>
            </a:r>
            <a:r>
              <a:rPr lang="en-US" altLang="zh-CN" b="1" dirty="0" smtClean="0">
                <a:latin typeface="华文行楷" pitchFamily="2" charset="-122"/>
                <a:ea typeface="华文行楷" pitchFamily="2" charset="-122"/>
              </a:rPr>
              <a:t>,</a:t>
            </a:r>
            <a:r>
              <a:rPr lang="zh-CN" altLang="en-US" b="1" dirty="0" smtClean="0">
                <a:latin typeface="华文行楷" pitchFamily="2" charset="-122"/>
                <a:ea typeface="华文行楷" pitchFamily="2" charset="-122"/>
              </a:rPr>
              <a:t>怎敌他晓来风急？雁过也，正伤心，却是旧时相识。</a:t>
            </a:r>
            <a:endParaRPr lang="en-US" altLang="zh-CN" b="1" dirty="0" smtClean="0">
              <a:latin typeface="华文行楷" pitchFamily="2" charset="-122"/>
              <a:ea typeface="华文行楷" pitchFamily="2" charset="-122"/>
            </a:endParaRPr>
          </a:p>
          <a:p>
            <a:pPr eaLnBrk="1" hangingPunct="1">
              <a:lnSpc>
                <a:spcPct val="90000"/>
              </a:lnSpc>
            </a:pPr>
            <a:r>
              <a:rPr lang="zh-CN" altLang="en-US" b="1" dirty="0" smtClean="0">
                <a:latin typeface="华文行楷" pitchFamily="2" charset="-122"/>
                <a:ea typeface="华文行楷" pitchFamily="2" charset="-122"/>
              </a:rPr>
              <a:t>满地黄花堆积，憔悴损，如今有谁堪摘？守着窗儿独自怎生得黑！梧桐更兼细雨，到黄昏，点点滴滴。这次第，怎一个愁字了得</a:t>
            </a:r>
            <a:r>
              <a:rPr lang="en-US" altLang="zh-CN" b="1" dirty="0" smtClean="0">
                <a:latin typeface="华文行楷" pitchFamily="2" charset="-122"/>
                <a:ea typeface="华文行楷" pitchFamily="2" charset="-122"/>
              </a:rPr>
              <a:t>!</a:t>
            </a:r>
          </a:p>
        </p:txBody>
      </p:sp>
      <p:pic>
        <p:nvPicPr>
          <p:cNvPr id="21508" name="Picture 4" descr="import36335_1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0"/>
            <a:ext cx="36576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《声声慢》李清照(张筠英朗读)_107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5"/>
          <a:stretch>
            <a:fillRect/>
          </a:stretch>
        </p:blipFill>
        <p:spPr>
          <a:xfrm>
            <a:off x="7277120" y="5419740"/>
            <a:ext cx="1724036" cy="172403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96864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3" descr="李清照-东篱把酒黄昏后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3429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486" name="Text Box 6"/>
          <p:cNvSpPr txBox="1">
            <a:spLocks noChangeArrowheads="1"/>
          </p:cNvSpPr>
          <p:nvPr/>
        </p:nvSpPr>
        <p:spPr bwMode="auto">
          <a:xfrm>
            <a:off x="3563938" y="2781300"/>
            <a:ext cx="5580062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3200" dirty="0"/>
              <a:t/>
            </a:r>
            <a:br>
              <a:rPr lang="zh-CN" altLang="en-US" sz="3200" dirty="0"/>
            </a:br>
            <a:endParaRPr lang="zh-CN" altLang="en-US" sz="3200" dirty="0"/>
          </a:p>
        </p:txBody>
      </p:sp>
      <p:pic>
        <p:nvPicPr>
          <p:cNvPr id="8197" name="Picture 9" descr="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467600" y="4876800"/>
            <a:ext cx="1120775" cy="1714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198" name="Text Box 10"/>
          <p:cNvSpPr txBox="1">
            <a:spLocks noChangeArrowheads="1"/>
          </p:cNvSpPr>
          <p:nvPr/>
        </p:nvSpPr>
        <p:spPr bwMode="auto">
          <a:xfrm>
            <a:off x="3635375" y="142852"/>
            <a:ext cx="4608513" cy="2554545"/>
          </a:xfrm>
          <a:prstGeom prst="rect">
            <a:avLst/>
          </a:prstGeom>
          <a:noFill/>
          <a:ln w="222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endParaRPr lang="en-US" altLang="zh-CN" sz="4000" dirty="0" smtClean="0">
              <a:solidFill>
                <a:srgbClr val="0000CC"/>
              </a:solidFill>
            </a:endParaRPr>
          </a:p>
          <a:p>
            <a:pPr>
              <a:spcBef>
                <a:spcPct val="50000"/>
              </a:spcBef>
            </a:pPr>
            <a:r>
              <a:rPr lang="zh-CN" altLang="en-US" sz="4800" dirty="0" smtClean="0">
                <a:solidFill>
                  <a:srgbClr val="FF0000"/>
                </a:solidFill>
              </a:rPr>
              <a:t>你从词中读到了什么</a:t>
            </a:r>
            <a:r>
              <a:rPr lang="zh-CN" altLang="en-US" sz="4800" dirty="0" smtClean="0">
                <a:solidFill>
                  <a:schemeClr val="accent2"/>
                </a:solidFill>
              </a:rPr>
              <a:t>？</a:t>
            </a:r>
            <a:endParaRPr lang="zh-CN" altLang="en-US" sz="48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1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1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6" grpId="0"/>
      <p:bldP spid="819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3" descr="李清照-东篱把酒黄昏后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3429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486" name="Text Box 6"/>
          <p:cNvSpPr txBox="1">
            <a:spLocks noChangeArrowheads="1"/>
          </p:cNvSpPr>
          <p:nvPr/>
        </p:nvSpPr>
        <p:spPr bwMode="auto">
          <a:xfrm>
            <a:off x="3563938" y="2781300"/>
            <a:ext cx="5580062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3200" dirty="0"/>
              <a:t/>
            </a:r>
            <a:br>
              <a:rPr lang="zh-CN" altLang="en-US" sz="3200" dirty="0"/>
            </a:br>
            <a:endParaRPr lang="zh-CN" altLang="en-US" sz="3200" dirty="0"/>
          </a:p>
        </p:txBody>
      </p:sp>
      <p:pic>
        <p:nvPicPr>
          <p:cNvPr id="8197" name="Picture 9" descr="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467600" y="4876800"/>
            <a:ext cx="1120775" cy="1714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198" name="Text Box 10"/>
          <p:cNvSpPr txBox="1">
            <a:spLocks noChangeArrowheads="1"/>
          </p:cNvSpPr>
          <p:nvPr/>
        </p:nvSpPr>
        <p:spPr bwMode="auto">
          <a:xfrm>
            <a:off x="3635375" y="908050"/>
            <a:ext cx="4608513" cy="3477875"/>
          </a:xfrm>
          <a:prstGeom prst="rect">
            <a:avLst/>
          </a:prstGeom>
          <a:noFill/>
          <a:ln w="222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altLang="zh-CN" sz="4000" dirty="0" smtClean="0">
              <a:solidFill>
                <a:srgbClr val="0000CC"/>
              </a:solidFill>
            </a:endParaRPr>
          </a:p>
          <a:p>
            <a:pPr>
              <a:spcBef>
                <a:spcPct val="50000"/>
              </a:spcBef>
            </a:pPr>
            <a:endParaRPr lang="en-US" altLang="zh-CN" sz="4000" dirty="0" smtClean="0">
              <a:solidFill>
                <a:srgbClr val="0000CC"/>
              </a:solidFill>
            </a:endParaRPr>
          </a:p>
          <a:p>
            <a:pPr>
              <a:spcBef>
                <a:spcPct val="50000"/>
              </a:spcBef>
            </a:pPr>
            <a:r>
              <a:rPr lang="zh-CN" altLang="en-US" sz="4800" dirty="0" smtClean="0">
                <a:solidFill>
                  <a:srgbClr val="0000CC"/>
                </a:solidFill>
              </a:rPr>
              <a:t>找出词中直接</a:t>
            </a:r>
            <a:r>
              <a:rPr lang="zh-CN" altLang="en-US" sz="4800" dirty="0">
                <a:solidFill>
                  <a:srgbClr val="0000CC"/>
                </a:solidFill>
              </a:rPr>
              <a:t>抒情的</a:t>
            </a:r>
            <a:r>
              <a:rPr lang="zh-CN" altLang="en-US" sz="4800" dirty="0" smtClean="0">
                <a:solidFill>
                  <a:srgbClr val="0000CC"/>
                </a:solidFill>
              </a:rPr>
              <a:t>句子</a:t>
            </a:r>
            <a:endParaRPr lang="zh-CN" altLang="en-US" sz="4800" dirty="0">
              <a:solidFill>
                <a:schemeClr val="accent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3" descr="19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2525713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315" name="Text Box 1038"/>
          <p:cNvSpPr txBox="1">
            <a:spLocks noChangeArrowheads="1"/>
          </p:cNvSpPr>
          <p:nvPr/>
        </p:nvSpPr>
        <p:spPr bwMode="auto">
          <a:xfrm>
            <a:off x="3255963" y="180975"/>
            <a:ext cx="184150" cy="1555750"/>
          </a:xfrm>
          <a:prstGeom prst="rect">
            <a:avLst/>
          </a:prstGeom>
          <a:noFill/>
          <a:ln w="222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zh-CN" altLang="zh-CN"/>
          </a:p>
        </p:txBody>
      </p:sp>
      <p:sp>
        <p:nvSpPr>
          <p:cNvPr id="13316" name="Text Box 1040"/>
          <p:cNvSpPr txBox="1">
            <a:spLocks noChangeArrowheads="1"/>
          </p:cNvSpPr>
          <p:nvPr/>
        </p:nvSpPr>
        <p:spPr bwMode="auto">
          <a:xfrm>
            <a:off x="2555875" y="0"/>
            <a:ext cx="6372225" cy="823913"/>
          </a:xfrm>
          <a:prstGeom prst="rect">
            <a:avLst/>
          </a:prstGeom>
          <a:noFill/>
          <a:ln w="222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4800" dirty="0">
                <a:solidFill>
                  <a:srgbClr val="0000CC"/>
                </a:solidFill>
              </a:rPr>
              <a:t>请找出词中的主要意象</a:t>
            </a:r>
          </a:p>
        </p:txBody>
      </p:sp>
      <p:sp>
        <p:nvSpPr>
          <p:cNvPr id="11284" name="Rectangle 1044"/>
          <p:cNvSpPr>
            <a:spLocks noChangeArrowheads="1"/>
          </p:cNvSpPr>
          <p:nvPr/>
        </p:nvSpPr>
        <p:spPr bwMode="auto">
          <a:xfrm>
            <a:off x="4327525" y="2651125"/>
            <a:ext cx="488950" cy="1555750"/>
          </a:xfrm>
          <a:prstGeom prst="rect">
            <a:avLst/>
          </a:prstGeom>
          <a:noFill/>
          <a:ln w="222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/>
              <a:t> </a:t>
            </a:r>
          </a:p>
        </p:txBody>
      </p:sp>
      <p:sp>
        <p:nvSpPr>
          <p:cNvPr id="11301" name="Text Box 1061"/>
          <p:cNvSpPr txBox="1">
            <a:spLocks noChangeArrowheads="1"/>
          </p:cNvSpPr>
          <p:nvPr/>
        </p:nvSpPr>
        <p:spPr bwMode="auto">
          <a:xfrm>
            <a:off x="3214678" y="692150"/>
            <a:ext cx="742950" cy="762000"/>
          </a:xfrm>
          <a:prstGeom prst="rect">
            <a:avLst/>
          </a:prstGeom>
          <a:noFill/>
          <a:ln w="222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zh-CN" altLang="en-US" sz="4400" b="1" dirty="0">
                <a:solidFill>
                  <a:srgbClr val="996633"/>
                </a:solidFill>
                <a:ea typeface="隶书" pitchFamily="49" charset="-122"/>
              </a:rPr>
              <a:t>酒</a:t>
            </a:r>
          </a:p>
        </p:txBody>
      </p:sp>
      <p:sp>
        <p:nvSpPr>
          <p:cNvPr id="11302" name="Text Box 1062"/>
          <p:cNvSpPr txBox="1">
            <a:spLocks noChangeArrowheads="1"/>
          </p:cNvSpPr>
          <p:nvPr/>
        </p:nvSpPr>
        <p:spPr bwMode="auto">
          <a:xfrm>
            <a:off x="4357686" y="642918"/>
            <a:ext cx="744538" cy="762000"/>
          </a:xfrm>
          <a:prstGeom prst="rect">
            <a:avLst/>
          </a:prstGeom>
          <a:noFill/>
          <a:ln w="222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zh-CN" altLang="en-US" sz="4400" b="1" dirty="0">
                <a:solidFill>
                  <a:srgbClr val="996633"/>
                </a:solidFill>
                <a:ea typeface="隶书" pitchFamily="49" charset="-122"/>
              </a:rPr>
              <a:t>雁</a:t>
            </a:r>
          </a:p>
        </p:txBody>
      </p:sp>
      <p:sp>
        <p:nvSpPr>
          <p:cNvPr id="11303" name="Text Box 1063"/>
          <p:cNvSpPr txBox="1">
            <a:spLocks noChangeArrowheads="1"/>
          </p:cNvSpPr>
          <p:nvPr/>
        </p:nvSpPr>
        <p:spPr bwMode="auto">
          <a:xfrm>
            <a:off x="5643570" y="714356"/>
            <a:ext cx="2087562" cy="701675"/>
          </a:xfrm>
          <a:prstGeom prst="rect">
            <a:avLst/>
          </a:prstGeom>
          <a:noFill/>
          <a:ln w="222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4000" b="1" dirty="0">
                <a:solidFill>
                  <a:srgbClr val="996633"/>
                </a:solidFill>
                <a:ea typeface="隶书" pitchFamily="49" charset="-122"/>
              </a:rPr>
              <a:t>黄花</a:t>
            </a:r>
          </a:p>
        </p:txBody>
      </p:sp>
      <p:sp>
        <p:nvSpPr>
          <p:cNvPr id="11304" name="Text Box 1064"/>
          <p:cNvSpPr txBox="1">
            <a:spLocks noChangeArrowheads="1"/>
          </p:cNvSpPr>
          <p:nvPr/>
        </p:nvSpPr>
        <p:spPr bwMode="auto">
          <a:xfrm>
            <a:off x="7204103" y="727061"/>
            <a:ext cx="1368425" cy="701675"/>
          </a:xfrm>
          <a:prstGeom prst="rect">
            <a:avLst/>
          </a:prstGeom>
          <a:noFill/>
          <a:ln w="222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4000" b="1" dirty="0">
                <a:solidFill>
                  <a:srgbClr val="996633"/>
                </a:solidFill>
                <a:ea typeface="隶书" pitchFamily="49" charset="-122"/>
              </a:rPr>
              <a:t>梧桐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2500298" y="1643050"/>
            <a:ext cx="6643702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4000" b="1" dirty="0" smtClean="0"/>
              <a:t>选择一种意象</a:t>
            </a:r>
            <a:r>
              <a:rPr lang="en-US" altLang="zh-CN" sz="4000" b="1" dirty="0" smtClean="0"/>
              <a:t>,</a:t>
            </a:r>
            <a:r>
              <a:rPr lang="zh-CN" altLang="en-US" sz="4000" b="1" dirty="0" smtClean="0"/>
              <a:t>联系大家搜集到的诗文</a:t>
            </a:r>
            <a:r>
              <a:rPr lang="en-US" altLang="zh-CN" sz="4000" b="1" dirty="0" smtClean="0"/>
              <a:t>,</a:t>
            </a:r>
            <a:r>
              <a:rPr lang="zh-CN" altLang="en-US" sz="4000" b="1" dirty="0" smtClean="0"/>
              <a:t>小组讨论</a:t>
            </a:r>
            <a:r>
              <a:rPr lang="en-US" altLang="zh-CN" sz="4000" b="1" dirty="0" smtClean="0"/>
              <a:t>,</a:t>
            </a:r>
            <a:r>
              <a:rPr lang="zh-CN" altLang="en-US" sz="4000" b="1" dirty="0" smtClean="0"/>
              <a:t>说说词人是如何通过意象来抒发心中的哀愁的，将结论写在黑板上展示出来并选择中心发言人陈述：</a:t>
            </a:r>
            <a:endParaRPr lang="en-US" altLang="zh-CN" sz="4000" b="1" dirty="0" smtClean="0"/>
          </a:p>
          <a:p>
            <a:endParaRPr lang="zh-CN" altLang="en-US" sz="4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3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3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3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3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3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3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13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13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301" grpId="0"/>
      <p:bldP spid="11302" grpId="0"/>
      <p:bldP spid="11303" grpId="0"/>
      <p:bldP spid="11304" grpId="0"/>
      <p:bldP spid="1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4" descr="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1" y="33338"/>
            <a:ext cx="9144001" cy="6824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88" name="Text Box 7"/>
          <p:cNvSpPr txBox="1">
            <a:spLocks noChangeArrowheads="1"/>
          </p:cNvSpPr>
          <p:nvPr/>
        </p:nvSpPr>
        <p:spPr bwMode="auto">
          <a:xfrm>
            <a:off x="5435600" y="1989138"/>
            <a:ext cx="2476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/>
              <a:t> 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71538" y="1142984"/>
            <a:ext cx="557216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800" b="1" dirty="0" smtClean="0">
                <a:solidFill>
                  <a:srgbClr val="7030A0"/>
                </a:solidFill>
              </a:rPr>
              <a:t> 淡酒</a:t>
            </a:r>
            <a:r>
              <a:rPr lang="zh-CN" altLang="en-US" sz="4800" b="1" dirty="0" smtClean="0">
                <a:solidFill>
                  <a:srgbClr val="7030A0"/>
                </a:solidFill>
              </a:rPr>
              <a:t>：</a:t>
            </a:r>
            <a:endParaRPr lang="zh-CN" altLang="en-US" sz="4800" b="1" dirty="0">
              <a:solidFill>
                <a:srgbClr val="7030A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142976" y="2285992"/>
            <a:ext cx="614366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800" b="1" dirty="0" smtClean="0">
                <a:solidFill>
                  <a:srgbClr val="7030A0"/>
                </a:solidFill>
              </a:rPr>
              <a:t>过雁：</a:t>
            </a:r>
            <a:endParaRPr lang="zh-CN" altLang="en-US" sz="4800" b="1" dirty="0">
              <a:solidFill>
                <a:srgbClr val="7030A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142976" y="3643314"/>
            <a:ext cx="507209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800" b="1" dirty="0" smtClean="0">
                <a:solidFill>
                  <a:srgbClr val="7030A0"/>
                </a:solidFill>
              </a:rPr>
              <a:t>黄花：</a:t>
            </a:r>
            <a:endParaRPr lang="zh-CN" altLang="en-US" sz="4800" b="1" dirty="0">
              <a:solidFill>
                <a:srgbClr val="7030A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214414" y="5214950"/>
            <a:ext cx="478634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800" b="1" dirty="0" smtClean="0">
                <a:solidFill>
                  <a:srgbClr val="7030A0"/>
                </a:solidFill>
              </a:rPr>
              <a:t>梧桐</a:t>
            </a:r>
            <a:r>
              <a:rPr lang="zh-CN" altLang="en-US" sz="4800" b="1" dirty="0" smtClean="0">
                <a:solidFill>
                  <a:srgbClr val="7030A0"/>
                </a:solidFill>
              </a:rPr>
              <a:t>：</a:t>
            </a:r>
            <a:endParaRPr lang="en-US" altLang="zh-CN" sz="4800" b="1" dirty="0" smtClean="0">
              <a:solidFill>
                <a:srgbClr val="7030A0"/>
              </a:solidFill>
            </a:endParaRPr>
          </a:p>
          <a:p>
            <a:endParaRPr lang="zh-CN" altLang="en-US" sz="4800" b="1" dirty="0">
              <a:solidFill>
                <a:srgbClr val="7030A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-442856" y="1214422"/>
            <a:ext cx="800219" cy="3000396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zh-CN" altLang="en-US" sz="4000" dirty="0" smtClean="0"/>
              <a:t>：</a:t>
            </a:r>
            <a:endParaRPr lang="zh-CN" altLang="en-US" sz="4000" dirty="0"/>
          </a:p>
        </p:txBody>
      </p:sp>
      <p:sp>
        <p:nvSpPr>
          <p:cNvPr id="15" name="TextBox 14"/>
          <p:cNvSpPr txBox="1"/>
          <p:nvPr/>
        </p:nvSpPr>
        <p:spPr>
          <a:xfrm>
            <a:off x="-71470" y="428604"/>
            <a:ext cx="1007275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600" dirty="0" smtClean="0">
                <a:solidFill>
                  <a:srgbClr val="FF0000"/>
                </a:solidFill>
                <a:latin typeface="华文行楷" pitchFamily="2" charset="-122"/>
                <a:ea typeface="华文行楷" pitchFamily="2" charset="-122"/>
              </a:rPr>
              <a:t>品读成果展示模块（传统意象在古诗中的含义）</a:t>
            </a:r>
            <a:endParaRPr lang="zh-CN" altLang="en-US" sz="4000" dirty="0">
              <a:solidFill>
                <a:srgbClr val="FF0000"/>
              </a:solidFill>
              <a:latin typeface="华文行楷" pitchFamily="2" charset="-122"/>
              <a:ea typeface="华文行楷" pitchFamily="2" charset="-122"/>
            </a:endParaRPr>
          </a:p>
        </p:txBody>
      </p:sp>
      <p:pic>
        <p:nvPicPr>
          <p:cNvPr id="10" name="Picture 7" descr="BD15056_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42844" y="1357298"/>
            <a:ext cx="466725" cy="46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7" descr="BD15056_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42844" y="2462209"/>
            <a:ext cx="466725" cy="46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Picture 7" descr="BD15056_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76185" y="3857628"/>
            <a:ext cx="466725" cy="46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" name="Picture 7" descr="BD15056_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14282" y="5391167"/>
            <a:ext cx="466725" cy="46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" name="右大括号 16"/>
          <p:cNvSpPr/>
          <p:nvPr/>
        </p:nvSpPr>
        <p:spPr>
          <a:xfrm>
            <a:off x="6572264" y="1214422"/>
            <a:ext cx="1285884" cy="4714908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8" name="TextBox 17"/>
          <p:cNvSpPr txBox="1"/>
          <p:nvPr/>
        </p:nvSpPr>
        <p:spPr>
          <a:xfrm>
            <a:off x="8396626" y="1285860"/>
            <a:ext cx="461665" cy="507209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endParaRPr lang="zh-CN" altLang="en-US" dirty="0"/>
          </a:p>
        </p:txBody>
      </p:sp>
      <p:sp>
        <p:nvSpPr>
          <p:cNvPr id="19" name="TextBox 18"/>
          <p:cNvSpPr txBox="1"/>
          <p:nvPr/>
        </p:nvSpPr>
        <p:spPr>
          <a:xfrm>
            <a:off x="8242754" y="1357298"/>
            <a:ext cx="615553" cy="428628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zh-CN" altLang="en-US" sz="2800" dirty="0" smtClean="0">
                <a:solidFill>
                  <a:srgbClr val="7030A0"/>
                </a:solidFill>
              </a:rPr>
              <a:t>意境</a:t>
            </a:r>
            <a:endParaRPr lang="zh-CN" altLang="en-US" sz="2800" dirty="0">
              <a:solidFill>
                <a:srgbClr val="7030A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夏至">
  <a:themeElements>
    <a:clrScheme name="夏至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夏至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夏至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472</TotalTime>
  <Words>484</Words>
  <PresentationFormat>全屏显示(4:3)</PresentationFormat>
  <Paragraphs>61</Paragraphs>
  <Slides>13</Slides>
  <Notes>0</Notes>
  <HiddenSlides>0</HiddenSlides>
  <MMClips>3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13</vt:i4>
      </vt:variant>
    </vt:vector>
  </HeadingPairs>
  <TitlesOfParts>
    <vt:vector size="14" baseType="lpstr">
      <vt:lpstr>夏至</vt:lpstr>
      <vt:lpstr>幻灯片 1</vt:lpstr>
      <vt:lpstr>幻灯片 2</vt:lpstr>
      <vt:lpstr>幻灯片 3</vt:lpstr>
      <vt:lpstr>幻灯片 4</vt:lpstr>
      <vt:lpstr>幻灯片 5</vt:lpstr>
      <vt:lpstr>幻灯片 6</vt:lpstr>
      <vt:lpstr>幻灯片 7</vt:lpstr>
      <vt:lpstr>幻灯片 8</vt:lpstr>
      <vt:lpstr>幻灯片 9</vt:lpstr>
      <vt:lpstr>幻灯片 10</vt:lpstr>
      <vt:lpstr>幻灯片 11</vt:lpstr>
      <vt:lpstr>幻灯片 12</vt:lpstr>
      <vt:lpstr>幻灯片 13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cy305</dc:creator>
  <cp:lastModifiedBy>cy305</cp:lastModifiedBy>
  <cp:revision>60</cp:revision>
  <dcterms:created xsi:type="dcterms:W3CDTF">2009-05-01T14:05:18Z</dcterms:created>
  <dcterms:modified xsi:type="dcterms:W3CDTF">2009-05-12T06:24:21Z</dcterms:modified>
</cp:coreProperties>
</file>