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2016/10/15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dirty="0" smtClean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散     步</a:t>
            </a:r>
            <a:endParaRPr lang="zh-CN" altLang="en-US" sz="7200" dirty="0"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                               </a:t>
            </a:r>
            <a:r>
              <a:rPr lang="zh-CN" altLang="en-US" dirty="0" smtClean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莫怀戚</a:t>
            </a:r>
            <a:endParaRPr lang="zh-CN" altLang="en-US" dirty="0"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52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zh-CN" sz="4000" kern="100" dirty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品读课文、分析人物、体味亲情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zh-CN" altLang="zh-CN" sz="24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关于儿子和妻子</a:t>
            </a:r>
          </a:p>
          <a:p>
            <a:pPr marL="66675" indent="0" algn="just">
              <a:spcAft>
                <a:spcPts val="0"/>
              </a:spcAft>
              <a:buNone/>
            </a:pPr>
            <a:r>
              <a:rPr lang="zh-CN" altLang="zh-CN" sz="2400" b="1" kern="100" dirty="0" smtClean="0">
                <a:latin typeface="华文楷体" pitchFamily="2" charset="-122"/>
                <a:ea typeface="华文楷体" pitchFamily="2" charset="-122"/>
              </a:rPr>
              <a:t>妻子</a:t>
            </a:r>
            <a:r>
              <a:rPr lang="zh-CN" altLang="zh-CN" sz="2400" b="1" kern="100" dirty="0">
                <a:latin typeface="华文楷体" pitchFamily="2" charset="-122"/>
                <a:ea typeface="华文楷体" pitchFamily="2" charset="-122"/>
              </a:rPr>
              <a:t>：温柔</a:t>
            </a:r>
            <a:r>
              <a:rPr lang="zh-CN" altLang="zh-CN" sz="2400" b="1" kern="100" dirty="0" smtClean="0">
                <a:latin typeface="华文楷体" pitchFamily="2" charset="-122"/>
                <a:ea typeface="华文楷体" pitchFamily="2" charset="-122"/>
              </a:rPr>
              <a:t>贤惠</a:t>
            </a:r>
            <a:r>
              <a:rPr lang="en-US" altLang="zh-CN" sz="2400" b="1" kern="1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400" b="1" kern="100" dirty="0" smtClean="0">
                <a:latin typeface="华文楷体" pitchFamily="2" charset="-122"/>
                <a:ea typeface="华文楷体" pitchFamily="2" charset="-122"/>
              </a:rPr>
              <a:t>    </a:t>
            </a:r>
          </a:p>
          <a:p>
            <a:pPr marL="66675" indent="0" algn="just">
              <a:spcAft>
                <a:spcPts val="0"/>
              </a:spcAft>
              <a:buNone/>
            </a:pPr>
            <a:r>
              <a:rPr lang="zh-CN" altLang="zh-CN" sz="2400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妻子</a:t>
            </a:r>
            <a:r>
              <a:rPr lang="zh-CN" altLang="zh-CN" sz="2400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很贤良，是位慈爱的妈妈和孝顺的儿媳。对丈夫温顺有理，对婆婆尊敬有加，对儿子关怀倍至。在她身上也渗透了尊老爱幼，孝敬父母的高尚情操。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buNone/>
            </a:pPr>
            <a:r>
              <a:rPr lang="zh-CN" altLang="zh-CN" sz="2400" b="1" kern="100" dirty="0">
                <a:latin typeface="华文楷体" pitchFamily="2" charset="-122"/>
                <a:ea typeface="华文楷体" pitchFamily="2" charset="-122"/>
              </a:rPr>
              <a:t>儿子：聪明乖巧</a:t>
            </a:r>
            <a:endParaRPr lang="en-US" altLang="zh-CN" sz="2400" b="1" kern="100" dirty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spcAft>
                <a:spcPts val="0"/>
              </a:spcAft>
              <a:buNone/>
            </a:pPr>
            <a:r>
              <a:rPr lang="zh-CN" altLang="zh-CN" sz="2400" b="1" kern="100" dirty="0" smtClean="0">
                <a:latin typeface="华文楷体" pitchFamily="2" charset="-122"/>
                <a:ea typeface="华文楷体" pitchFamily="2" charset="-122"/>
              </a:rPr>
              <a:t>儿子</a:t>
            </a:r>
            <a:r>
              <a:rPr lang="zh-CN" altLang="zh-CN" sz="2400" b="1" kern="100" dirty="0">
                <a:latin typeface="华文楷体" pitchFamily="2" charset="-122"/>
                <a:ea typeface="华文楷体" pitchFamily="2" charset="-122"/>
              </a:rPr>
              <a:t>天真活泼，聪明伶俐也非常懂事，在爸爸作出决定后他欣然接受没有一点蛮横无理的态度</a:t>
            </a:r>
            <a:r>
              <a:rPr lang="zh-CN" altLang="zh-CN" sz="2400" b="1" kern="100" dirty="0" smtClean="0">
                <a:latin typeface="华文楷体" pitchFamily="2" charset="-122"/>
                <a:ea typeface="华文楷体" pitchFamily="2" charset="-122"/>
              </a:rPr>
              <a:t>。榜样</a:t>
            </a:r>
            <a:r>
              <a:rPr lang="zh-CN" altLang="zh-CN" sz="2400" b="1" kern="100" dirty="0">
                <a:latin typeface="华文楷体" pitchFamily="2" charset="-122"/>
                <a:ea typeface="华文楷体" pitchFamily="2" charset="-122"/>
              </a:rPr>
              <a:t>的力量是无穷的</a:t>
            </a:r>
            <a:r>
              <a:rPr lang="zh-CN" altLang="zh-CN" sz="2400" b="1" kern="100" dirty="0" smtClean="0">
                <a:latin typeface="华文楷体" pitchFamily="2" charset="-122"/>
                <a:ea typeface="华文楷体" pitchFamily="2" charset="-122"/>
              </a:rPr>
              <a:t>，儿子</a:t>
            </a:r>
            <a:r>
              <a:rPr lang="zh-CN" altLang="zh-CN" sz="2400" b="1" kern="100" dirty="0">
                <a:latin typeface="华文楷体" pitchFamily="2" charset="-122"/>
                <a:ea typeface="华文楷体" pitchFamily="2" charset="-122"/>
              </a:rPr>
              <a:t>看到爸爸孝敬奶奶，长大后他也一定会像爸爸一样孝敬自己的</a:t>
            </a:r>
            <a:r>
              <a:rPr lang="zh-CN" altLang="zh-CN" sz="2400" b="1" kern="100" dirty="0" smtClean="0">
                <a:latin typeface="华文楷体" pitchFamily="2" charset="-122"/>
                <a:ea typeface="华文楷体" pitchFamily="2" charset="-122"/>
              </a:rPr>
              <a:t>父母。</a:t>
            </a:r>
            <a:endParaRPr lang="zh-CN" altLang="zh-CN" sz="2400" b="1" kern="1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06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i="1" kern="100" dirty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互敬互爱、珍爱亲情、珍惜</a:t>
            </a:r>
            <a:r>
              <a:rPr lang="zh-CN" altLang="zh-CN" sz="4000" i="1" kern="100" dirty="0" smtClean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生命</a:t>
            </a:r>
            <a:endParaRPr lang="zh-CN" altLang="en-US" sz="4000" i="1" dirty="0"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3000" b="1" kern="100" dirty="0">
                <a:latin typeface="华文楷体" pitchFamily="2" charset="-122"/>
                <a:ea typeface="华文楷体" pitchFamily="2" charset="-122"/>
              </a:rPr>
              <a:t>“我”和母亲之间</a:t>
            </a:r>
            <a:r>
              <a:rPr lang="zh-CN" altLang="zh-CN" sz="3000" b="1" kern="100" dirty="0" smtClean="0"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sz="3000" b="1" kern="100" dirty="0" smtClean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3000" b="1" kern="100" dirty="0" smtClean="0">
                <a:latin typeface="华文楷体" pitchFamily="2" charset="-122"/>
                <a:ea typeface="华文楷体" pitchFamily="2" charset="-122"/>
              </a:rPr>
              <a:t>妻子</a:t>
            </a:r>
            <a:r>
              <a:rPr lang="zh-CN" altLang="zh-CN" sz="3000" b="1" kern="100" dirty="0">
                <a:latin typeface="华文楷体" pitchFamily="2" charset="-122"/>
                <a:ea typeface="华文楷体" pitchFamily="2" charset="-122"/>
              </a:rPr>
              <a:t>和儿子</a:t>
            </a:r>
            <a:r>
              <a:rPr lang="zh-CN" altLang="zh-CN" sz="3000" b="1" kern="100" dirty="0" smtClean="0">
                <a:latin typeface="华文楷体" pitchFamily="2" charset="-122"/>
                <a:ea typeface="华文楷体" pitchFamily="2" charset="-122"/>
              </a:rPr>
              <a:t>之间</a:t>
            </a:r>
            <a:endParaRPr lang="en-US" altLang="zh-CN" sz="3000" b="1" kern="100" dirty="0" smtClean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30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母子</a:t>
            </a:r>
            <a:r>
              <a:rPr lang="zh-CN" altLang="zh-CN" sz="30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情</a:t>
            </a:r>
          </a:p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3000" b="1" kern="100" dirty="0">
                <a:latin typeface="华文楷体" pitchFamily="2" charset="-122"/>
                <a:ea typeface="华文楷体" pitchFamily="2" charset="-122"/>
              </a:rPr>
              <a:t>“我”和妻子</a:t>
            </a:r>
            <a:r>
              <a:rPr lang="zh-CN" altLang="zh-CN" sz="3000" b="1" kern="100" dirty="0" smtClean="0">
                <a:latin typeface="华文楷体" pitchFamily="2" charset="-122"/>
                <a:ea typeface="华文楷体" pitchFamily="2" charset="-122"/>
              </a:rPr>
              <a:t>之间</a:t>
            </a:r>
            <a:endParaRPr lang="en-US" altLang="zh-CN" sz="3000" b="1" kern="100" dirty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30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夫妻</a:t>
            </a:r>
            <a:r>
              <a:rPr lang="zh-CN" altLang="zh-CN" sz="30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情</a:t>
            </a:r>
          </a:p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en-US" altLang="zh-CN" sz="3000" b="1" kern="1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000" b="1" kern="100" dirty="0" smtClean="0">
                <a:latin typeface="华文楷体" pitchFamily="2" charset="-122"/>
                <a:ea typeface="华文楷体" pitchFamily="2" charset="-122"/>
              </a:rPr>
              <a:t>母亲</a:t>
            </a:r>
            <a:r>
              <a:rPr lang="zh-CN" altLang="zh-CN" sz="3000" b="1" kern="100" dirty="0">
                <a:latin typeface="华文楷体" pitchFamily="2" charset="-122"/>
                <a:ea typeface="华文楷体" pitchFamily="2" charset="-122"/>
              </a:rPr>
              <a:t>和儿子</a:t>
            </a:r>
            <a:r>
              <a:rPr lang="zh-CN" altLang="zh-CN" sz="3000" b="1" kern="100" dirty="0" smtClean="0">
                <a:latin typeface="华文楷体" pitchFamily="2" charset="-122"/>
                <a:ea typeface="华文楷体" pitchFamily="2" charset="-122"/>
              </a:rPr>
              <a:t>之间</a:t>
            </a:r>
            <a:endParaRPr lang="en-US" altLang="zh-CN" sz="3000" b="1" kern="100" dirty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r>
              <a:rPr lang="zh-CN" altLang="zh-CN" sz="30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祖孙情</a:t>
            </a:r>
            <a:endParaRPr lang="en-US" altLang="zh-CN" sz="30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10000"/>
              </a:lnSpc>
              <a:spcAft>
                <a:spcPts val="0"/>
              </a:spcAft>
              <a:buNone/>
            </a:pPr>
            <a:endParaRPr lang="zh-CN" altLang="zh-CN" sz="3000" kern="1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2776"/>
            <a:ext cx="4355976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70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 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在平凡</a:t>
            </a: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的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日子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里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，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蕴涵了许多令人感动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的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故事，就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像文中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提到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的那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转瞬即逝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的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一幕幕将永远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留在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我们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心底</a:t>
            </a: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，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让我们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久久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回味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，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从而更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爱自己的家人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，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更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珍惜亲情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，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珍爱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生命。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182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kern="100" dirty="0" smtClean="0">
                <a:latin typeface="Times New Roman"/>
                <a:cs typeface="Times New Roman"/>
              </a:rPr>
              <a:t>        </a:t>
            </a:r>
          </a:p>
          <a:p>
            <a:pPr marL="0" indent="0">
              <a:buNone/>
            </a:pPr>
            <a:endParaRPr lang="en-US" altLang="zh-CN" kern="100" dirty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en-US" altLang="zh-CN" kern="100" dirty="0" smtClean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en-US" altLang="zh-CN" kern="100" dirty="0" smtClean="0">
                <a:latin typeface="Times New Roman"/>
                <a:cs typeface="Times New Roman"/>
              </a:rPr>
              <a:t>      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家，多么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温馨的字眼，它是一个避风的港湾，一个幸福的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摇篮</a:t>
            </a: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，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它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给了我们无尽的关爱和温情，也给我们展示了一个充满亲情和关爱的空间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。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756084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64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作者简介：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b="1" kern="100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kern="1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b="1" kern="100" dirty="0" smtClean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莫怀</a:t>
            </a:r>
            <a:r>
              <a:rPr lang="zh-CN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戚，</a:t>
            </a:r>
            <a:r>
              <a:rPr lang="en-US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1951</a:t>
            </a:r>
            <a:r>
              <a:rPr lang="zh-CN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年</a:t>
            </a:r>
            <a:r>
              <a:rPr lang="en-US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月</a:t>
            </a:r>
            <a:r>
              <a:rPr lang="en-US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日生于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Arial"/>
              </a:rPr>
              <a:t>重庆</a:t>
            </a:r>
            <a:r>
              <a:rPr lang="zh-CN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，笔名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Arial"/>
              </a:rPr>
              <a:t>周平安</a:t>
            </a:r>
            <a:r>
              <a:rPr lang="zh-CN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、章大明。当代作家。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中国作家协会</a:t>
            </a:r>
            <a:r>
              <a:rPr lang="zh-CN" altLang="zh-CN" b="1" kern="100" dirty="0">
                <a:solidFill>
                  <a:srgbClr val="333333"/>
                </a:solidFill>
                <a:latin typeface="华文楷体" pitchFamily="2" charset="-122"/>
                <a:ea typeface="华文楷体" pitchFamily="2" charset="-122"/>
                <a:cs typeface="Arial"/>
              </a:rPr>
              <a:t>会员，重庆作家协会副主席。</a:t>
            </a:r>
            <a:endParaRPr lang="zh-CN" altLang="zh-CN" b="1" kern="1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212976"/>
            <a:ext cx="2555776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51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kern="100" dirty="0">
                <a:latin typeface="华文楷体" pitchFamily="2" charset="-122"/>
                <a:ea typeface="华文楷体" pitchFamily="2" charset="-122"/>
                <a:cs typeface="Times New Roman"/>
              </a:rPr>
              <a:t>时间、地点、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人物</a:t>
            </a: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、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事件</a:t>
            </a:r>
            <a:endParaRPr lang="zh-CN" altLang="en-US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时间——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初春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地点——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田野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人物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——我、母亲、妻子、儿子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</a:rPr>
              <a:t>事件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b="1" kern="100" dirty="0" smtClean="0">
                <a:latin typeface="华文楷体" pitchFamily="2" charset="-122"/>
                <a:ea typeface="华文楷体" pitchFamily="2" charset="-122"/>
              </a:rPr>
              <a:t>散步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80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b="1" kern="100" dirty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kern="100" dirty="0" smtClean="0">
                <a:latin typeface="华文楷体" pitchFamily="2" charset="-122"/>
                <a:ea typeface="华文楷体" pitchFamily="2" charset="-122"/>
              </a:rPr>
              <a:t>她</a:t>
            </a:r>
            <a:r>
              <a:rPr lang="zh-CN" altLang="zh-CN" sz="2800" b="1" kern="100" dirty="0">
                <a:latin typeface="华文楷体" pitchFamily="2" charset="-122"/>
                <a:ea typeface="华文楷体" pitchFamily="2" charset="-122"/>
              </a:rPr>
              <a:t>老了，身体不好，走远一点就觉得很累</a:t>
            </a:r>
            <a:r>
              <a:rPr lang="zh-CN" altLang="zh-CN" sz="2800" b="1" kern="100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800" b="1" kern="100" dirty="0" smtClean="0"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2800" b="1" kern="100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2800" b="1" kern="1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出去散步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会很累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应该让母亲在家多休息才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好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但是</a:t>
            </a:r>
            <a:r>
              <a:rPr lang="zh-CN" altLang="zh-CN" sz="28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为什么还要出去散步？</a:t>
            </a:r>
            <a:endParaRPr lang="zh-CN" altLang="zh-CN" sz="2800" kern="1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en-US" sz="2800" b="1" kern="100" dirty="0" smtClean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kern="100" dirty="0" smtClean="0">
                <a:latin typeface="华文楷体" pitchFamily="2" charset="-122"/>
                <a:ea typeface="华文楷体" pitchFamily="2" charset="-122"/>
              </a:rPr>
              <a:t>春天</a:t>
            </a:r>
            <a:r>
              <a:rPr lang="zh-CN" altLang="zh-CN" sz="2800" b="1" kern="100" dirty="0">
                <a:latin typeface="华文楷体" pitchFamily="2" charset="-122"/>
                <a:ea typeface="华文楷体" pitchFamily="2" charset="-122"/>
              </a:rPr>
              <a:t>总算来</a:t>
            </a:r>
            <a:r>
              <a:rPr lang="zh-CN" altLang="zh-CN" sz="2800" b="1" kern="100" dirty="0" smtClean="0">
                <a:latin typeface="华文楷体" pitchFamily="2" charset="-122"/>
                <a:ea typeface="华文楷体" pitchFamily="2" charset="-122"/>
              </a:rPr>
              <a:t>了</a:t>
            </a:r>
            <a:r>
              <a:rPr lang="zh-CN" altLang="en-US" sz="2800" b="1" kern="100" dirty="0" smtClean="0">
                <a:latin typeface="华文楷体" pitchFamily="2" charset="-122"/>
                <a:ea typeface="华文楷体" pitchFamily="2" charset="-122"/>
              </a:rPr>
              <a:t>”、“</a:t>
            </a:r>
            <a:r>
              <a:rPr lang="zh-CN" altLang="zh-CN" sz="2800" b="1" kern="100" dirty="0" smtClean="0">
                <a:latin typeface="华文楷体" pitchFamily="2" charset="-122"/>
                <a:ea typeface="华文楷体" pitchFamily="2" charset="-122"/>
              </a:rPr>
              <a:t>母亲</a:t>
            </a:r>
            <a:r>
              <a:rPr lang="zh-CN" altLang="zh-CN" sz="2800" b="1" kern="100" dirty="0">
                <a:latin typeface="华文楷体" pitchFamily="2" charset="-122"/>
                <a:ea typeface="华文楷体" pitchFamily="2" charset="-122"/>
              </a:rPr>
              <a:t>熬过了一个</a:t>
            </a:r>
            <a:r>
              <a:rPr lang="zh-CN" altLang="zh-CN" sz="2800" b="1" kern="100" dirty="0" smtClean="0">
                <a:latin typeface="华文楷体" pitchFamily="2" charset="-122"/>
                <a:ea typeface="华文楷体" pitchFamily="2" charset="-122"/>
              </a:rPr>
              <a:t>严冬</a:t>
            </a:r>
            <a:r>
              <a:rPr lang="zh-CN" altLang="en-US" sz="2800" b="1" kern="100" dirty="0" smtClean="0"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2800" b="1" kern="100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“总算”</a:t>
            </a:r>
            <a:r>
              <a:rPr lang="zh-CN" altLang="zh-CN" sz="28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说明了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什么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r>
              <a:rPr lang="zh-CN" altLang="en-US" sz="28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熬”</a:t>
            </a:r>
            <a:r>
              <a:rPr lang="zh-CN" altLang="zh-CN" sz="28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反映了</a:t>
            </a:r>
            <a:r>
              <a:rPr lang="zh-CN" altLang="zh-CN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什么</a:t>
            </a:r>
            <a:r>
              <a:rPr lang="zh-CN" altLang="en-US" sz="28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28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altLang="zh-CN" sz="2800" b="1" kern="0" dirty="0" smtClean="0">
                <a:latin typeface="华文楷体" pitchFamily="2" charset="-122"/>
                <a:ea typeface="华文楷体" pitchFamily="2" charset="-122"/>
                <a:cs typeface="宋体"/>
              </a:rPr>
              <a:t>      </a:t>
            </a:r>
            <a:r>
              <a:rPr lang="zh-CN" altLang="zh-CN" sz="2800" b="1" kern="0" dirty="0" smtClean="0">
                <a:latin typeface="华文楷体" pitchFamily="2" charset="-122"/>
                <a:ea typeface="华文楷体" pitchFamily="2" charset="-122"/>
                <a:cs typeface="宋体"/>
              </a:rPr>
              <a:t>初春</a:t>
            </a:r>
            <a:r>
              <a:rPr lang="zh-CN" altLang="zh-CN" sz="2800" b="1" kern="0" dirty="0">
                <a:latin typeface="华文楷体" pitchFamily="2" charset="-122"/>
                <a:ea typeface="华文楷体" pitchFamily="2" charset="-122"/>
                <a:cs typeface="宋体"/>
              </a:rPr>
              <a:t>的景色很美，而且母亲也熬过了一个严冬，出去走走还可以唤醒母亲心中的活力，所以一家四口一起出去散步。</a:t>
            </a:r>
            <a:endParaRPr lang="zh-CN" altLang="zh-CN" sz="2800" b="1" kern="1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zh-CN" sz="2800" b="1" kern="1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856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zh-CN" sz="34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散步中发生了什么</a:t>
            </a: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34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</a:rPr>
              <a:t>分歧</a:t>
            </a:r>
            <a:endParaRPr lang="zh-CN" altLang="zh-CN" sz="3400" b="1" kern="1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什么</a:t>
            </a:r>
            <a:r>
              <a:rPr lang="zh-CN" altLang="zh-CN" sz="34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分歧</a:t>
            </a: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sz="34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</a:rPr>
              <a:t>母亲</a:t>
            </a:r>
            <a:r>
              <a:rPr lang="zh-CN" altLang="zh-CN" sz="3400" b="1" kern="100" dirty="0">
                <a:latin typeface="华文楷体" pitchFamily="2" charset="-122"/>
                <a:ea typeface="华文楷体" pitchFamily="2" charset="-122"/>
              </a:rPr>
              <a:t>要走大路，大路平顺；我的儿子要走小路，小路有意思</a:t>
            </a: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400" b="1" kern="100" dirty="0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zh-CN" altLang="zh-CN" sz="34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谁来解决分歧</a:t>
            </a: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？</a:t>
            </a:r>
            <a:endParaRPr lang="en-US" altLang="zh-CN" sz="34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  <a:cs typeface="Times New Roman"/>
              </a:rPr>
              <a:t>我</a:t>
            </a:r>
            <a:endParaRPr lang="en-US" altLang="zh-CN" sz="3400" b="1" kern="100" dirty="0" smtClean="0"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buNone/>
            </a:pPr>
            <a:r>
              <a:rPr lang="zh-CN" altLang="en-US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Times New Roman"/>
              </a:rPr>
              <a:t>为什么是“我”来解决分歧？</a:t>
            </a:r>
            <a:endParaRPr lang="en-US" altLang="zh-CN" sz="34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3400" b="1" kern="100" dirty="0">
                <a:latin typeface="华文楷体" pitchFamily="2" charset="-122"/>
                <a:ea typeface="华文楷体" pitchFamily="2" charset="-122"/>
              </a:rPr>
              <a:t>我的母亲老了，她早已习惯听从她强壮的儿子；我的儿子还小，他还习惯听从他高大的父亲；妻子呢，在外边，她总是听我的。</a:t>
            </a:r>
          </a:p>
          <a:p>
            <a:pPr marL="0" indent="0">
              <a:buNone/>
            </a:pPr>
            <a:endParaRPr lang="zh-CN" altLang="zh-CN" sz="3400" b="1" kern="1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25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我要如何解决呢</a:t>
            </a: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我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决定委屈儿子，因为我伴同他的时日还长</a:t>
            </a:r>
            <a:r>
              <a:rPr lang="en-US" altLang="zh-CN" b="1" kern="100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我伴同母亲的时日以短。我说：“走大路。”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最后</a:t>
            </a:r>
            <a:r>
              <a:rPr lang="zh-CN" altLang="zh-CN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是如何选择的呢</a:t>
            </a: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最后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，我们走了小路，在不好走的地方，我背着母亲，妻子背着儿子，稳稳地走了过去。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为什么</a:t>
            </a:r>
            <a:r>
              <a:rPr lang="zh-CN" altLang="zh-CN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选择了小路</a:t>
            </a: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母亲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改变了主意。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583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000" kern="100" dirty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品读课文、分析人物、体味</a:t>
            </a:r>
            <a:r>
              <a:rPr lang="zh-CN" altLang="zh-CN" sz="4000" kern="100" dirty="0" smtClean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亲情</a:t>
            </a:r>
            <a:endParaRPr lang="zh-CN" altLang="en-US" sz="4000" dirty="0"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“我”是个什么样的人</a:t>
            </a: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en-US" altLang="zh-CN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孝顺，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善良</a:t>
            </a:r>
            <a:endParaRPr lang="en-US" altLang="zh-CN" b="1" kern="100" dirty="0" smtClean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母亲本不愿出来的，……就象我小时候很听她的话一样。</a:t>
            </a: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为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母亲的身体着想，不把母亲当累赘，硬要母亲出来，在初春的好天气里运动运动，对老年人有好处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b="1" kern="100" dirty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一霎时，我感到了责任的重大。……我说：‘走大路。’</a:t>
            </a:r>
            <a:r>
              <a:rPr lang="zh-CN" altLang="zh-CN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很</a:t>
            </a:r>
            <a:r>
              <a:rPr lang="zh-CN" altLang="zh-CN" b="1" kern="100" dirty="0">
                <a:latin typeface="华文楷体" pitchFamily="2" charset="-122"/>
                <a:ea typeface="华文楷体" pitchFamily="2" charset="-122"/>
              </a:rPr>
              <a:t>尊重老人家的意见，知道母亲伴同“我”的日子不会很长，所以很珍惜和母亲在一起的幸福时光</a:t>
            </a:r>
            <a:r>
              <a:rPr lang="zh-CN" altLang="zh-CN" b="1" kern="1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b="1" kern="100" dirty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endParaRPr lang="zh-CN" altLang="zh-CN" kern="100" dirty="0">
              <a:latin typeface="Times New Roman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096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zh-CN" sz="4000" kern="100" dirty="0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品读课文、分析人物、体味亲情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en-US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我的母亲</a:t>
            </a:r>
            <a:r>
              <a:rPr lang="zh-CN" altLang="en-US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又是</a:t>
            </a:r>
            <a:r>
              <a:rPr lang="zh-CN" altLang="zh-CN" sz="34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怎样一个人呢？</a:t>
            </a: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3400" b="1" kern="100" dirty="0">
                <a:latin typeface="华文楷体" pitchFamily="2" charset="-122"/>
                <a:ea typeface="华文楷体" pitchFamily="2" charset="-122"/>
              </a:rPr>
              <a:t>善解人意，爱护小辈</a:t>
            </a: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4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母亲本不愿出来的。……就像我小时候很听她的话一样。</a:t>
            </a: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34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</a:rPr>
              <a:t>母亲</a:t>
            </a:r>
            <a:r>
              <a:rPr lang="zh-CN" altLang="zh-CN" sz="3400" b="1" kern="100" dirty="0">
                <a:latin typeface="华文楷体" pitchFamily="2" charset="-122"/>
                <a:ea typeface="华文楷体" pitchFamily="2" charset="-122"/>
              </a:rPr>
              <a:t>很害怕自己给儿子、孙子、媳妇造成麻烦，怕成为他们的拖累，所以宁愿一个人</a:t>
            </a: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</a:rPr>
              <a:t>在家</a:t>
            </a:r>
            <a:r>
              <a:rPr lang="zh-CN" altLang="en-US" sz="3400" b="1" kern="1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400" b="1" kern="100" dirty="0"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400" b="1" kern="1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但是，母亲摸摸孙儿……母亲对我说</a:t>
            </a:r>
            <a:r>
              <a:rPr lang="zh-CN" altLang="zh-CN" sz="3400" b="1" kern="1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3400" b="1" kern="10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66675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</a:rPr>
              <a:t>母亲</a:t>
            </a:r>
            <a:r>
              <a:rPr lang="zh-CN" altLang="zh-CN" sz="3400" b="1" kern="100" dirty="0">
                <a:latin typeface="华文楷体" pitchFamily="2" charset="-122"/>
                <a:ea typeface="华文楷体" pitchFamily="2" charset="-122"/>
              </a:rPr>
              <a:t>很为小辈着想，不愿意为难自己的儿子，更不愿意为了自己而搅了一家人出游的</a:t>
            </a:r>
            <a:r>
              <a:rPr lang="zh-CN" altLang="zh-CN" sz="3400" b="1" kern="100" dirty="0" smtClean="0">
                <a:latin typeface="华文楷体" pitchFamily="2" charset="-122"/>
                <a:ea typeface="华文楷体" pitchFamily="2" charset="-122"/>
              </a:rPr>
              <a:t>兴致</a:t>
            </a:r>
            <a:r>
              <a:rPr lang="zh-CN" altLang="en-US" sz="3400" b="1" kern="1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400" b="1" kern="100" dirty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515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776</Words>
  <Application>Microsoft Office PowerPoint</Application>
  <PresentationFormat>全屏显示(4:3)</PresentationFormat>
  <Paragraphs>70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散     步</vt:lpstr>
      <vt:lpstr>PowerPoint 演示文稿</vt:lpstr>
      <vt:lpstr>作者简介：</vt:lpstr>
      <vt:lpstr>时间、地点、人物、事件</vt:lpstr>
      <vt:lpstr>PowerPoint 演示文稿</vt:lpstr>
      <vt:lpstr>PowerPoint 演示文稿</vt:lpstr>
      <vt:lpstr>PowerPoint 演示文稿</vt:lpstr>
      <vt:lpstr>品读课文、分析人物、体味亲情</vt:lpstr>
      <vt:lpstr>品读课文、分析人物、体味亲情</vt:lpstr>
      <vt:lpstr>品读课文、分析人物、体味亲情</vt:lpstr>
      <vt:lpstr>互敬互爱、珍爱亲情、珍惜生命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散     步</dc:title>
  <dc:creator>shen lei</dc:creator>
  <cp:lastModifiedBy>shen lei</cp:lastModifiedBy>
  <cp:revision>28</cp:revision>
  <dcterms:created xsi:type="dcterms:W3CDTF">2016-10-15T12:49:49Z</dcterms:created>
  <dcterms:modified xsi:type="dcterms:W3CDTF">2016-10-15T13:53:25Z</dcterms:modified>
</cp:coreProperties>
</file>