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s/slide207.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69.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58.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diagrams/layout1.xml" ContentType="application/vnd.openxmlformats-officedocument.drawingml.diagramLayout+xml"/>
  <Override PartName="/ppt/diagrams/data2.xml" ContentType="application/vnd.openxmlformats-officedocument.drawingml.diagramData+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55.xml" ContentType="application/vnd.openxmlformats-officedocument.presentationml.slide+xml"/>
  <Override PartName="/ppt/theme/theme2.xml" ContentType="application/vnd.openxmlformats-officedocument.them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slides/slide188.xml" ContentType="application/vnd.openxmlformats-officedocument.presentationml.slide+xml"/>
  <Override PartName="/ppt/slides/slide211.xml" ContentType="application/vnd.openxmlformats-officedocument.presentationml.slide+xml"/>
  <Override PartName="/ppt/slides/slide119.xml" ContentType="application/vnd.openxmlformats-officedocument.presentationml.slide+xml"/>
  <Override PartName="/ppt/slides/slide148.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slideLayouts/slideLayout10.xml" ContentType="application/vnd.openxmlformats-officedocument.presentationml.slideLayout+xml"/>
  <Override PartName="/ppt/diagrams/layout2.xml" ContentType="application/vnd.openxmlformats-officedocument.drawingml.diagramLayout+xml"/>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55.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slides/slide162.xml" ContentType="application/vnd.openxmlformats-officedocument.presentationml.slide+xml"/>
  <Override PartName="/ppt/slides/slide191.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s/slide180.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s/slide209.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78.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167.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74.xml" ContentType="application/vnd.openxmlformats-officedocument.presentationml.slide+xml"/>
  <Override PartName="/ppt/slides/slide192.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s/slide181.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170.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Default Extension="jpeg" ContentType="image/jpeg"/>
  <Override PartName="/ppt/diagrams/quickStyle1.xml" ContentType="application/vnd.openxmlformats-officedocument.drawingml.diagramStyl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s/slide213.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s/slide168.xml" ContentType="application/vnd.openxmlformats-officedocument.presentationml.slide+xml"/>
  <Override PartName="/ppt/slides/slide179.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s/slide139.xml" ContentType="application/vnd.openxmlformats-officedocument.presentationml.slide+xml"/>
  <Override PartName="/ppt/slides/slide157.xml" ContentType="application/vnd.openxmlformats-officedocument.presentationml.slide+xml"/>
  <Override PartName="/ppt/slides/slide186.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193.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diagrams/data1.xml" ContentType="application/vnd.openxmlformats-officedocument.drawingml.diagramData+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slides/slide214.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docProps/custom.xml" ContentType="application/vnd.openxmlformats-officedocument.custom-properties+xml"/>
  <Override PartName="/ppt/slides/slide129.xml" ContentType="application/vnd.openxmlformats-officedocument.presentationml.slide+xml"/>
  <Override PartName="/ppt/slides/slide176.xml" ContentType="application/vnd.openxmlformats-officedocument.presentationml.slide+xml"/>
  <Override PartName="/ppt/slides/slide118.xml" ContentType="application/vnd.openxmlformats-officedocument.presentationml.slide+xml"/>
  <Override PartName="/ppt/slides/slide165.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6"/>
  </p:notesMasterIdLst>
  <p:handoutMasterIdLst>
    <p:handoutMasterId r:id="rId217"/>
  </p:handoutMasterIdLst>
  <p:sldIdLst>
    <p:sldId id="332" r:id="rId2"/>
    <p:sldId id="1201" r:id="rId3"/>
    <p:sldId id="1202" r:id="rId4"/>
    <p:sldId id="801" r:id="rId5"/>
    <p:sldId id="790" r:id="rId6"/>
    <p:sldId id="789" r:id="rId7"/>
    <p:sldId id="443" r:id="rId8"/>
    <p:sldId id="1175" r:id="rId9"/>
    <p:sldId id="441" r:id="rId10"/>
    <p:sldId id="877" r:id="rId11"/>
    <p:sldId id="444" r:id="rId12"/>
    <p:sldId id="445" r:id="rId13"/>
    <p:sldId id="446" r:id="rId14"/>
    <p:sldId id="448" r:id="rId15"/>
    <p:sldId id="452" r:id="rId16"/>
    <p:sldId id="571" r:id="rId17"/>
    <p:sldId id="572" r:id="rId18"/>
    <p:sldId id="573" r:id="rId19"/>
    <p:sldId id="575" r:id="rId20"/>
    <p:sldId id="795" r:id="rId21"/>
    <p:sldId id="893" r:id="rId22"/>
    <p:sldId id="894" r:id="rId23"/>
    <p:sldId id="905" r:id="rId24"/>
    <p:sldId id="901" r:id="rId25"/>
    <p:sldId id="904" r:id="rId26"/>
    <p:sldId id="909" r:id="rId27"/>
    <p:sldId id="908" r:id="rId28"/>
    <p:sldId id="907" r:id="rId29"/>
    <p:sldId id="931" r:id="rId30"/>
    <p:sldId id="906" r:id="rId31"/>
    <p:sldId id="899" r:id="rId32"/>
    <p:sldId id="914" r:id="rId33"/>
    <p:sldId id="917" r:id="rId34"/>
    <p:sldId id="927" r:id="rId35"/>
    <p:sldId id="922" r:id="rId36"/>
    <p:sldId id="919" r:id="rId37"/>
    <p:sldId id="1137" r:id="rId38"/>
    <p:sldId id="1136" r:id="rId39"/>
    <p:sldId id="1185" r:id="rId40"/>
    <p:sldId id="1176" r:id="rId41"/>
    <p:sldId id="1187" r:id="rId42"/>
    <p:sldId id="1188" r:id="rId43"/>
    <p:sldId id="1177" r:id="rId44"/>
    <p:sldId id="1178" r:id="rId45"/>
    <p:sldId id="1186" r:id="rId46"/>
    <p:sldId id="870" r:id="rId47"/>
    <p:sldId id="947" r:id="rId48"/>
    <p:sldId id="1181" r:id="rId49"/>
    <p:sldId id="934" r:id="rId50"/>
    <p:sldId id="936" r:id="rId51"/>
    <p:sldId id="938" r:id="rId52"/>
    <p:sldId id="952" r:id="rId53"/>
    <p:sldId id="940" r:id="rId54"/>
    <p:sldId id="941" r:id="rId55"/>
    <p:sldId id="942" r:id="rId56"/>
    <p:sldId id="943" r:id="rId57"/>
    <p:sldId id="948" r:id="rId58"/>
    <p:sldId id="1449" r:id="rId59"/>
    <p:sldId id="949" r:id="rId60"/>
    <p:sldId id="954" r:id="rId61"/>
    <p:sldId id="1183" r:id="rId62"/>
    <p:sldId id="1138" r:id="rId63"/>
    <p:sldId id="1139" r:id="rId64"/>
    <p:sldId id="1448" r:id="rId65"/>
    <p:sldId id="1450" r:id="rId66"/>
    <p:sldId id="807" r:id="rId67"/>
    <p:sldId id="1141" r:id="rId68"/>
    <p:sldId id="1142" r:id="rId69"/>
    <p:sldId id="1143" r:id="rId70"/>
    <p:sldId id="1144" r:id="rId71"/>
    <p:sldId id="1157" r:id="rId72"/>
    <p:sldId id="1163" r:id="rId73"/>
    <p:sldId id="1199" r:id="rId74"/>
    <p:sldId id="1171" r:id="rId75"/>
    <p:sldId id="960" r:id="rId76"/>
    <p:sldId id="827" r:id="rId77"/>
    <p:sldId id="1004" r:id="rId78"/>
    <p:sldId id="1005" r:id="rId79"/>
    <p:sldId id="824" r:id="rId80"/>
    <p:sldId id="1001" r:id="rId81"/>
    <p:sldId id="1007" r:id="rId82"/>
    <p:sldId id="1006" r:id="rId83"/>
    <p:sldId id="1190" r:id="rId84"/>
    <p:sldId id="1050" r:id="rId85"/>
    <p:sldId id="1057" r:id="rId86"/>
    <p:sldId id="1191" r:id="rId87"/>
    <p:sldId id="1054" r:id="rId88"/>
    <p:sldId id="1079" r:id="rId89"/>
    <p:sldId id="1051" r:id="rId90"/>
    <p:sldId id="829" r:id="rId91"/>
    <p:sldId id="1066" r:id="rId92"/>
    <p:sldId id="1065" r:id="rId93"/>
    <p:sldId id="832" r:id="rId94"/>
    <p:sldId id="1192" r:id="rId95"/>
    <p:sldId id="1206" r:id="rId96"/>
    <p:sldId id="1068" r:id="rId97"/>
    <p:sldId id="1209" r:id="rId98"/>
    <p:sldId id="1208" r:id="rId99"/>
    <p:sldId id="831" r:id="rId100"/>
    <p:sldId id="1210" r:id="rId101"/>
    <p:sldId id="1067" r:id="rId102"/>
    <p:sldId id="1069" r:id="rId103"/>
    <p:sldId id="834" r:id="rId104"/>
    <p:sldId id="1214" r:id="rId105"/>
    <p:sldId id="1061" r:id="rId106"/>
    <p:sldId id="1073" r:id="rId107"/>
    <p:sldId id="1216" r:id="rId108"/>
    <p:sldId id="833" r:id="rId109"/>
    <p:sldId id="1074" r:id="rId110"/>
    <p:sldId id="1226" r:id="rId111"/>
    <p:sldId id="1070" r:id="rId112"/>
    <p:sldId id="999" r:id="rId113"/>
    <p:sldId id="830" r:id="rId114"/>
    <p:sldId id="1217" r:id="rId115"/>
    <p:sldId id="1078" r:id="rId116"/>
    <p:sldId id="1096" r:id="rId117"/>
    <p:sldId id="1097" r:id="rId118"/>
    <p:sldId id="1095" r:id="rId119"/>
    <p:sldId id="1092" r:id="rId120"/>
    <p:sldId id="1091" r:id="rId121"/>
    <p:sldId id="1000" r:id="rId122"/>
    <p:sldId id="836" r:id="rId123"/>
    <p:sldId id="1098" r:id="rId124"/>
    <p:sldId id="828" r:id="rId125"/>
    <p:sldId id="847" r:id="rId126"/>
    <p:sldId id="1101" r:id="rId127"/>
    <p:sldId id="1223" r:id="rId128"/>
    <p:sldId id="1009" r:id="rId129"/>
    <p:sldId id="1193" r:id="rId130"/>
    <p:sldId id="850" r:id="rId131"/>
    <p:sldId id="998" r:id="rId132"/>
    <p:sldId id="843" r:id="rId133"/>
    <p:sldId id="1194" r:id="rId134"/>
    <p:sldId id="852" r:id="rId135"/>
    <p:sldId id="1102" r:id="rId136"/>
    <p:sldId id="849" r:id="rId137"/>
    <p:sldId id="842" r:id="rId138"/>
    <p:sldId id="853" r:id="rId139"/>
    <p:sldId id="1018" r:id="rId140"/>
    <p:sldId id="856" r:id="rId141"/>
    <p:sldId id="1195" r:id="rId142"/>
    <p:sldId id="855" r:id="rId143"/>
    <p:sldId id="1019" r:id="rId144"/>
    <p:sldId id="1196" r:id="rId145"/>
    <p:sldId id="854" r:id="rId146"/>
    <p:sldId id="1103" r:id="rId147"/>
    <p:sldId id="1104" r:id="rId148"/>
    <p:sldId id="1105" r:id="rId149"/>
    <p:sldId id="1015" r:id="rId150"/>
    <p:sldId id="963" r:id="rId151"/>
    <p:sldId id="1106" r:id="rId152"/>
    <p:sldId id="964" r:id="rId153"/>
    <p:sldId id="977" r:id="rId154"/>
    <p:sldId id="976" r:id="rId155"/>
    <p:sldId id="1027" r:id="rId156"/>
    <p:sldId id="1436" r:id="rId157"/>
    <p:sldId id="1109" r:id="rId158"/>
    <p:sldId id="1222" r:id="rId159"/>
    <p:sldId id="1028" r:id="rId160"/>
    <p:sldId id="1444" r:id="rId161"/>
    <p:sldId id="1029" r:id="rId162"/>
    <p:sldId id="1030" r:id="rId163"/>
    <p:sldId id="1110" r:id="rId164"/>
    <p:sldId id="1108" r:id="rId165"/>
    <p:sldId id="984" r:id="rId166"/>
    <p:sldId id="1033" r:id="rId167"/>
    <p:sldId id="983" r:id="rId168"/>
    <p:sldId id="1112" r:id="rId169"/>
    <p:sldId id="982" r:id="rId170"/>
    <p:sldId id="1048" r:id="rId171"/>
    <p:sldId id="1034" r:id="rId172"/>
    <p:sldId id="1113" r:id="rId173"/>
    <p:sldId id="1122" r:id="rId174"/>
    <p:sldId id="1447" r:id="rId175"/>
    <p:sldId id="1446" r:id="rId176"/>
    <p:sldId id="1117" r:id="rId177"/>
    <p:sldId id="1118" r:id="rId178"/>
    <p:sldId id="1114" r:id="rId179"/>
    <p:sldId id="1120" r:id="rId180"/>
    <p:sldId id="1119" r:id="rId181"/>
    <p:sldId id="991" r:id="rId182"/>
    <p:sldId id="990" r:id="rId183"/>
    <p:sldId id="1047" r:id="rId184"/>
    <p:sldId id="1124" r:id="rId185"/>
    <p:sldId id="988" r:id="rId186"/>
    <p:sldId id="1125" r:id="rId187"/>
    <p:sldId id="1127" r:id="rId188"/>
    <p:sldId id="1129" r:id="rId189"/>
    <p:sldId id="1126" r:id="rId190"/>
    <p:sldId id="1234" r:id="rId191"/>
    <p:sldId id="1130" r:id="rId192"/>
    <p:sldId id="1131" r:id="rId193"/>
    <p:sldId id="1228" r:id="rId194"/>
    <p:sldId id="1443" r:id="rId195"/>
    <p:sldId id="1132" r:id="rId196"/>
    <p:sldId id="993" r:id="rId197"/>
    <p:sldId id="997" r:id="rId198"/>
    <p:sldId id="1219" r:id="rId199"/>
    <p:sldId id="1220" r:id="rId200"/>
    <p:sldId id="996" r:id="rId201"/>
    <p:sldId id="995" r:id="rId202"/>
    <p:sldId id="1231" r:id="rId203"/>
    <p:sldId id="1438" r:id="rId204"/>
    <p:sldId id="1440" r:id="rId205"/>
    <p:sldId id="1437" r:id="rId206"/>
    <p:sldId id="1441" r:id="rId207"/>
    <p:sldId id="1230" r:id="rId208"/>
    <p:sldId id="719" r:id="rId209"/>
    <p:sldId id="720" r:id="rId210"/>
    <p:sldId id="721" r:id="rId211"/>
    <p:sldId id="1442" r:id="rId212"/>
    <p:sldId id="859" r:id="rId213"/>
    <p:sldId id="1173" r:id="rId214"/>
    <p:sldId id="1133" r:id="rId21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557" autoAdjust="0"/>
    <p:restoredTop sz="88669" autoAdjust="0"/>
  </p:normalViewPr>
  <p:slideViewPr>
    <p:cSldViewPr>
      <p:cViewPr>
        <p:scale>
          <a:sx n="80" d="100"/>
          <a:sy n="80" d="100"/>
        </p:scale>
        <p:origin x="-764" y="78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16" Type="http://schemas.openxmlformats.org/officeDocument/2006/relationships/notesMaster" Target="notesMasters/notesMaster1.xml"/><Relationship Id="rId211" Type="http://schemas.openxmlformats.org/officeDocument/2006/relationships/slide" Target="slides/slide210.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01" Type="http://schemas.openxmlformats.org/officeDocument/2006/relationships/slide" Target="slides/slide200.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presProps" Target="pres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viewProps" Target="viewProps.xml"/><Relationship Id="rId3" Type="http://schemas.openxmlformats.org/officeDocument/2006/relationships/slide" Target="slides/slide2.xml"/><Relationship Id="rId214" Type="http://schemas.openxmlformats.org/officeDocument/2006/relationships/slide" Target="slides/slide213.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theme" Target="theme/theme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tableStyles" Target="tableStyles.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s>
</file>

<file path=ppt/diagrams/colors1.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1#2">
  <dgm:title val=""/>
  <dgm:desc val=""/>
  <dgm:catLst>
    <dgm:cat type="accent4" pri="11100"/>
  </dgm:catLst>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AB9F12F9-5850-4C3A-B570-AB7EB04D4E2B}" type="doc">
      <dgm:prSet loTypeId="urn:microsoft.com/office/officeart/2005/8/layout/hList2#1" loCatId="list" qsTypeId="urn:microsoft.com/office/officeart/2005/8/quickstyle/simple1#3" qsCatId="simple" csTypeId="urn:microsoft.com/office/officeart/2005/8/colors/accent1_2#3" csCatId="accent1" phldr="1"/>
      <dgm:spPr/>
      <dgm:t>
        <a:bodyPr/>
        <a:lstStyle/>
        <a:p>
          <a:endParaRPr lang="zh-CN" altLang="en-US"/>
        </a:p>
      </dgm:t>
    </dgm:pt>
    <dgm:pt modelId="{4A0AA567-99A3-4319-BF01-CB4CE4640777}">
      <dgm:prSet phldrT="[文本]" phldr="1"/>
      <dgm:spPr/>
      <dgm:t>
        <a:bodyPr/>
        <a:lstStyle/>
        <a:p>
          <a:endParaRPr lang="zh-CN" altLang="en-US" dirty="0"/>
        </a:p>
      </dgm:t>
    </dgm:pt>
    <dgm:pt modelId="{A6E652D9-3909-4A8E-A234-11B152673F31}" type="parTrans" cxnId="{56EECFB9-ABF2-4A11-8716-31AD01BF3A24}">
      <dgm:prSet/>
      <dgm:spPr/>
      <dgm:t>
        <a:bodyPr/>
        <a:lstStyle/>
        <a:p>
          <a:endParaRPr lang="zh-CN" altLang="en-US"/>
        </a:p>
      </dgm:t>
    </dgm:pt>
    <dgm:pt modelId="{6A058442-A846-46F4-A061-A0CE3C869693}" type="sibTrans" cxnId="{56EECFB9-ABF2-4A11-8716-31AD01BF3A24}">
      <dgm:prSet/>
      <dgm:spPr/>
      <dgm:t>
        <a:bodyPr/>
        <a:lstStyle/>
        <a:p>
          <a:endParaRPr lang="zh-CN" altLang="en-US"/>
        </a:p>
      </dgm:t>
    </dgm:pt>
    <dgm:pt modelId="{04DFDD86-73E3-420A-AA11-B4C4C17DE99A}">
      <dgm:prSet phldrT="[文本]"/>
      <dgm:spPr/>
      <dgm:t>
        <a:bodyPr/>
        <a:lstStyle/>
        <a:p>
          <a:r>
            <a:rPr lang="zh-CN" altLang="en-US" dirty="0" smtClean="0"/>
            <a:t>自上而下的推进</a:t>
          </a:r>
          <a:endParaRPr lang="zh-CN" altLang="en-US" dirty="0"/>
        </a:p>
      </dgm:t>
    </dgm:pt>
    <dgm:pt modelId="{E2D2B2C7-6E81-4F1A-B7D4-DD9D9ED3D72A}" type="parTrans" cxnId="{583DF022-02F6-406C-A391-CF24172AB48D}">
      <dgm:prSet/>
      <dgm:spPr/>
      <dgm:t>
        <a:bodyPr/>
        <a:lstStyle/>
        <a:p>
          <a:endParaRPr lang="zh-CN" altLang="en-US"/>
        </a:p>
      </dgm:t>
    </dgm:pt>
    <dgm:pt modelId="{8CDF1B19-A63E-45A7-9DD7-026D39DC68E9}" type="sibTrans" cxnId="{583DF022-02F6-406C-A391-CF24172AB48D}">
      <dgm:prSet/>
      <dgm:spPr/>
      <dgm:t>
        <a:bodyPr/>
        <a:lstStyle/>
        <a:p>
          <a:endParaRPr lang="zh-CN" altLang="en-US"/>
        </a:p>
      </dgm:t>
    </dgm:pt>
    <dgm:pt modelId="{A1751457-0CD3-4867-B84C-EBE8EF98518A}">
      <dgm:prSet phldrT="[文本]" phldr="1"/>
      <dgm:spPr/>
      <dgm:t>
        <a:bodyPr/>
        <a:lstStyle/>
        <a:p>
          <a:endParaRPr lang="zh-CN" altLang="en-US" dirty="0"/>
        </a:p>
      </dgm:t>
    </dgm:pt>
    <dgm:pt modelId="{D33E5584-52CC-4FD0-88F8-8F44C79B5925}" type="parTrans" cxnId="{4BEDF012-0DA9-4717-9FFF-219314A2AC4B}">
      <dgm:prSet/>
      <dgm:spPr/>
      <dgm:t>
        <a:bodyPr/>
        <a:lstStyle/>
        <a:p>
          <a:endParaRPr lang="zh-CN" altLang="en-US"/>
        </a:p>
      </dgm:t>
    </dgm:pt>
    <dgm:pt modelId="{7E950E85-2CBC-4E0A-8C4C-37595B52FAF5}" type="sibTrans" cxnId="{4BEDF012-0DA9-4717-9FFF-219314A2AC4B}">
      <dgm:prSet/>
      <dgm:spPr/>
      <dgm:t>
        <a:bodyPr/>
        <a:lstStyle/>
        <a:p>
          <a:endParaRPr lang="zh-CN" altLang="en-US"/>
        </a:p>
      </dgm:t>
    </dgm:pt>
    <dgm:pt modelId="{4B930932-88A6-470E-B13D-D77E30B53EBA}">
      <dgm:prSet phldrT="[文本]"/>
      <dgm:spPr/>
      <dgm:t>
        <a:bodyPr/>
        <a:lstStyle/>
        <a:p>
          <a:r>
            <a:rPr lang="zh-CN" altLang="en-US" dirty="0" smtClean="0"/>
            <a:t>合理规划与全程跟进</a:t>
          </a:r>
          <a:endParaRPr lang="zh-CN" altLang="en-US" dirty="0"/>
        </a:p>
      </dgm:t>
    </dgm:pt>
    <dgm:pt modelId="{C03F4777-BDC7-42EA-85D9-41DE20B27B5F}" type="parTrans" cxnId="{FBE002EC-3A4D-4140-93FC-A98792E30082}">
      <dgm:prSet/>
      <dgm:spPr/>
      <dgm:t>
        <a:bodyPr/>
        <a:lstStyle/>
        <a:p>
          <a:endParaRPr lang="zh-CN" altLang="en-US"/>
        </a:p>
      </dgm:t>
    </dgm:pt>
    <dgm:pt modelId="{A9930046-B0B2-402B-AAE7-DE2B529BA084}" type="sibTrans" cxnId="{FBE002EC-3A4D-4140-93FC-A98792E30082}">
      <dgm:prSet/>
      <dgm:spPr/>
      <dgm:t>
        <a:bodyPr/>
        <a:lstStyle/>
        <a:p>
          <a:endParaRPr lang="zh-CN" altLang="en-US"/>
        </a:p>
      </dgm:t>
    </dgm:pt>
    <dgm:pt modelId="{E2ACF917-E4B4-4790-883D-D199241340BD}">
      <dgm:prSet phldrT="[文本]" phldr="1"/>
      <dgm:spPr/>
      <dgm:t>
        <a:bodyPr/>
        <a:lstStyle/>
        <a:p>
          <a:endParaRPr lang="zh-CN" altLang="en-US" dirty="0"/>
        </a:p>
      </dgm:t>
    </dgm:pt>
    <dgm:pt modelId="{821F55CD-6501-4607-8BAA-0964E9DADAC3}" type="parTrans" cxnId="{99987541-321E-42CD-89CC-0BC19A350CEC}">
      <dgm:prSet/>
      <dgm:spPr/>
      <dgm:t>
        <a:bodyPr/>
        <a:lstStyle/>
        <a:p>
          <a:endParaRPr lang="zh-CN" altLang="en-US"/>
        </a:p>
      </dgm:t>
    </dgm:pt>
    <dgm:pt modelId="{7D620BAB-922B-4678-9830-D4F805D3ED50}" type="sibTrans" cxnId="{99987541-321E-42CD-89CC-0BC19A350CEC}">
      <dgm:prSet/>
      <dgm:spPr/>
      <dgm:t>
        <a:bodyPr/>
        <a:lstStyle/>
        <a:p>
          <a:endParaRPr lang="zh-CN" altLang="en-US"/>
        </a:p>
      </dgm:t>
    </dgm:pt>
    <dgm:pt modelId="{41BB456A-7921-42EA-9346-590EB5778BC4}">
      <dgm:prSet phldrT="[文本]"/>
      <dgm:spPr/>
      <dgm:t>
        <a:bodyPr/>
        <a:lstStyle/>
        <a:p>
          <a:r>
            <a:rPr lang="zh-CN" altLang="en-US" dirty="0" smtClean="0"/>
            <a:t>科学评价与多元发展</a:t>
          </a:r>
          <a:endParaRPr lang="zh-CN" altLang="en-US" dirty="0"/>
        </a:p>
      </dgm:t>
    </dgm:pt>
    <dgm:pt modelId="{CC260828-A653-482E-BAAC-3CBB5AFE6840}" type="parTrans" cxnId="{20968784-6EF7-499E-A941-2EEC3FA408F8}">
      <dgm:prSet/>
      <dgm:spPr/>
      <dgm:t>
        <a:bodyPr/>
        <a:lstStyle/>
        <a:p>
          <a:endParaRPr lang="zh-CN" altLang="en-US"/>
        </a:p>
      </dgm:t>
    </dgm:pt>
    <dgm:pt modelId="{3E507BE2-0D12-486F-BF69-65857CA182F3}" type="sibTrans" cxnId="{20968784-6EF7-499E-A941-2EEC3FA408F8}">
      <dgm:prSet/>
      <dgm:spPr/>
      <dgm:t>
        <a:bodyPr/>
        <a:lstStyle/>
        <a:p>
          <a:endParaRPr lang="zh-CN" altLang="en-US"/>
        </a:p>
      </dgm:t>
    </dgm:pt>
    <dgm:pt modelId="{E5257B41-42A2-44F6-B7F4-67BC4C5A3995}" type="pres">
      <dgm:prSet presAssocID="{AB9F12F9-5850-4C3A-B570-AB7EB04D4E2B}" presName="linearFlow" presStyleCnt="0">
        <dgm:presLayoutVars>
          <dgm:dir/>
          <dgm:animLvl val="lvl"/>
          <dgm:resizeHandles/>
        </dgm:presLayoutVars>
      </dgm:prSet>
      <dgm:spPr/>
      <dgm:t>
        <a:bodyPr/>
        <a:lstStyle/>
        <a:p>
          <a:endParaRPr lang="zh-CN" altLang="en-US"/>
        </a:p>
      </dgm:t>
    </dgm:pt>
    <dgm:pt modelId="{960DA811-89DF-496A-AC3B-76A942B882BC}" type="pres">
      <dgm:prSet presAssocID="{4A0AA567-99A3-4319-BF01-CB4CE4640777}" presName="compositeNode" presStyleCnt="0">
        <dgm:presLayoutVars>
          <dgm:bulletEnabled val="1"/>
        </dgm:presLayoutVars>
      </dgm:prSet>
      <dgm:spPr/>
    </dgm:pt>
    <dgm:pt modelId="{3D62A9D2-BDA4-4DF7-B1C3-D5FCDE5466ED}" type="pres">
      <dgm:prSet presAssocID="{4A0AA567-99A3-4319-BF01-CB4CE4640777}" presName="image" presStyleLbl="fgImgPlace1" presStyleIdx="0" presStyleCnt="3"/>
      <dgm:spPr/>
    </dgm:pt>
    <dgm:pt modelId="{1603BB15-5546-40BF-8B4B-A13D0756AF8B}" type="pres">
      <dgm:prSet presAssocID="{4A0AA567-99A3-4319-BF01-CB4CE4640777}" presName="childNode" presStyleLbl="node1" presStyleIdx="0" presStyleCnt="3">
        <dgm:presLayoutVars>
          <dgm:bulletEnabled val="1"/>
        </dgm:presLayoutVars>
      </dgm:prSet>
      <dgm:spPr/>
      <dgm:t>
        <a:bodyPr/>
        <a:lstStyle/>
        <a:p>
          <a:endParaRPr lang="zh-CN" altLang="en-US"/>
        </a:p>
      </dgm:t>
    </dgm:pt>
    <dgm:pt modelId="{229C0F46-A9E3-48F4-870D-703A14380182}" type="pres">
      <dgm:prSet presAssocID="{4A0AA567-99A3-4319-BF01-CB4CE4640777}" presName="parentNode" presStyleLbl="revTx" presStyleIdx="0" presStyleCnt="3">
        <dgm:presLayoutVars>
          <dgm:chMax val="0"/>
          <dgm:bulletEnabled val="1"/>
        </dgm:presLayoutVars>
      </dgm:prSet>
      <dgm:spPr/>
      <dgm:t>
        <a:bodyPr/>
        <a:lstStyle/>
        <a:p>
          <a:endParaRPr lang="zh-CN" altLang="en-US"/>
        </a:p>
      </dgm:t>
    </dgm:pt>
    <dgm:pt modelId="{3CC83BA6-2870-4602-B0F0-518AB098CA71}" type="pres">
      <dgm:prSet presAssocID="{6A058442-A846-46F4-A061-A0CE3C869693}" presName="sibTrans" presStyleCnt="0"/>
      <dgm:spPr/>
    </dgm:pt>
    <dgm:pt modelId="{C978D185-A059-4E9D-A153-3E653D70A89E}" type="pres">
      <dgm:prSet presAssocID="{A1751457-0CD3-4867-B84C-EBE8EF98518A}" presName="compositeNode" presStyleCnt="0">
        <dgm:presLayoutVars>
          <dgm:bulletEnabled val="1"/>
        </dgm:presLayoutVars>
      </dgm:prSet>
      <dgm:spPr/>
    </dgm:pt>
    <dgm:pt modelId="{17ED4DCB-2B80-4CC6-9294-C497B5C892E6}" type="pres">
      <dgm:prSet presAssocID="{A1751457-0CD3-4867-B84C-EBE8EF98518A}" presName="image" presStyleLbl="fgImgPlace1" presStyleIdx="1" presStyleCnt="3"/>
      <dgm:spPr/>
    </dgm:pt>
    <dgm:pt modelId="{1F949B65-D317-40A0-B10A-D48EAFE13C96}" type="pres">
      <dgm:prSet presAssocID="{A1751457-0CD3-4867-B84C-EBE8EF98518A}" presName="childNode" presStyleLbl="node1" presStyleIdx="1" presStyleCnt="3">
        <dgm:presLayoutVars>
          <dgm:bulletEnabled val="1"/>
        </dgm:presLayoutVars>
      </dgm:prSet>
      <dgm:spPr/>
      <dgm:t>
        <a:bodyPr/>
        <a:lstStyle/>
        <a:p>
          <a:endParaRPr lang="zh-CN" altLang="en-US"/>
        </a:p>
      </dgm:t>
    </dgm:pt>
    <dgm:pt modelId="{AE989ACF-FC01-4E19-891A-203CF84F7EBD}" type="pres">
      <dgm:prSet presAssocID="{A1751457-0CD3-4867-B84C-EBE8EF98518A}" presName="parentNode" presStyleLbl="revTx" presStyleIdx="1" presStyleCnt="3">
        <dgm:presLayoutVars>
          <dgm:chMax val="0"/>
          <dgm:bulletEnabled val="1"/>
        </dgm:presLayoutVars>
      </dgm:prSet>
      <dgm:spPr/>
      <dgm:t>
        <a:bodyPr/>
        <a:lstStyle/>
        <a:p>
          <a:endParaRPr lang="zh-CN" altLang="en-US"/>
        </a:p>
      </dgm:t>
    </dgm:pt>
    <dgm:pt modelId="{E24E9293-525D-46EA-8D58-D234D65BED57}" type="pres">
      <dgm:prSet presAssocID="{7E950E85-2CBC-4E0A-8C4C-37595B52FAF5}" presName="sibTrans" presStyleCnt="0"/>
      <dgm:spPr/>
    </dgm:pt>
    <dgm:pt modelId="{CBFBC917-920A-47C1-957E-677E2C73E5A6}" type="pres">
      <dgm:prSet presAssocID="{E2ACF917-E4B4-4790-883D-D199241340BD}" presName="compositeNode" presStyleCnt="0">
        <dgm:presLayoutVars>
          <dgm:bulletEnabled val="1"/>
        </dgm:presLayoutVars>
      </dgm:prSet>
      <dgm:spPr/>
    </dgm:pt>
    <dgm:pt modelId="{753D28C8-0A07-4E1B-BCD3-D1493660D58D}" type="pres">
      <dgm:prSet presAssocID="{E2ACF917-E4B4-4790-883D-D199241340BD}" presName="image" presStyleLbl="fgImgPlace1" presStyleIdx="2" presStyleCnt="3"/>
      <dgm:spPr/>
    </dgm:pt>
    <dgm:pt modelId="{7332FF8E-6E8C-4E2A-924B-8CADC560B38A}" type="pres">
      <dgm:prSet presAssocID="{E2ACF917-E4B4-4790-883D-D199241340BD}" presName="childNode" presStyleLbl="node1" presStyleIdx="2" presStyleCnt="3">
        <dgm:presLayoutVars>
          <dgm:bulletEnabled val="1"/>
        </dgm:presLayoutVars>
      </dgm:prSet>
      <dgm:spPr/>
      <dgm:t>
        <a:bodyPr/>
        <a:lstStyle/>
        <a:p>
          <a:endParaRPr lang="zh-CN" altLang="en-US"/>
        </a:p>
      </dgm:t>
    </dgm:pt>
    <dgm:pt modelId="{614C37EF-1837-4A83-B26A-0DB73C2CD65F}" type="pres">
      <dgm:prSet presAssocID="{E2ACF917-E4B4-4790-883D-D199241340BD}" presName="parentNode" presStyleLbl="revTx" presStyleIdx="2" presStyleCnt="3">
        <dgm:presLayoutVars>
          <dgm:chMax val="0"/>
          <dgm:bulletEnabled val="1"/>
        </dgm:presLayoutVars>
      </dgm:prSet>
      <dgm:spPr/>
      <dgm:t>
        <a:bodyPr/>
        <a:lstStyle/>
        <a:p>
          <a:endParaRPr lang="zh-CN" altLang="en-US"/>
        </a:p>
      </dgm:t>
    </dgm:pt>
  </dgm:ptLst>
  <dgm:cxnLst>
    <dgm:cxn modelId="{283F5C5F-79F3-4116-A99D-A3C4CC0CCBB2}" type="presOf" srcId="{04DFDD86-73E3-420A-AA11-B4C4C17DE99A}" destId="{1603BB15-5546-40BF-8B4B-A13D0756AF8B}" srcOrd="0" destOrd="0" presId="urn:microsoft.com/office/officeart/2005/8/layout/hList2#1"/>
    <dgm:cxn modelId="{56EECFB9-ABF2-4A11-8716-31AD01BF3A24}" srcId="{AB9F12F9-5850-4C3A-B570-AB7EB04D4E2B}" destId="{4A0AA567-99A3-4319-BF01-CB4CE4640777}" srcOrd="0" destOrd="0" parTransId="{A6E652D9-3909-4A8E-A234-11B152673F31}" sibTransId="{6A058442-A846-46F4-A061-A0CE3C869693}"/>
    <dgm:cxn modelId="{E7A2C2B8-D210-41A2-A873-33B1AEB9DDC9}" type="presOf" srcId="{AB9F12F9-5850-4C3A-B570-AB7EB04D4E2B}" destId="{E5257B41-42A2-44F6-B7F4-67BC4C5A3995}" srcOrd="0" destOrd="0" presId="urn:microsoft.com/office/officeart/2005/8/layout/hList2#1"/>
    <dgm:cxn modelId="{9E3D41C8-7115-49CF-B884-0FB466715C64}" type="presOf" srcId="{E2ACF917-E4B4-4790-883D-D199241340BD}" destId="{614C37EF-1837-4A83-B26A-0DB73C2CD65F}" srcOrd="0" destOrd="0" presId="urn:microsoft.com/office/officeart/2005/8/layout/hList2#1"/>
    <dgm:cxn modelId="{93CF3D57-3473-4770-BBAF-FCC4D35B307A}" type="presOf" srcId="{41BB456A-7921-42EA-9346-590EB5778BC4}" destId="{7332FF8E-6E8C-4E2A-924B-8CADC560B38A}" srcOrd="0" destOrd="0" presId="urn:microsoft.com/office/officeart/2005/8/layout/hList2#1"/>
    <dgm:cxn modelId="{4BEDF012-0DA9-4717-9FFF-219314A2AC4B}" srcId="{AB9F12F9-5850-4C3A-B570-AB7EB04D4E2B}" destId="{A1751457-0CD3-4867-B84C-EBE8EF98518A}" srcOrd="1" destOrd="0" parTransId="{D33E5584-52CC-4FD0-88F8-8F44C79B5925}" sibTransId="{7E950E85-2CBC-4E0A-8C4C-37595B52FAF5}"/>
    <dgm:cxn modelId="{583DF022-02F6-406C-A391-CF24172AB48D}" srcId="{4A0AA567-99A3-4319-BF01-CB4CE4640777}" destId="{04DFDD86-73E3-420A-AA11-B4C4C17DE99A}" srcOrd="0" destOrd="0" parTransId="{E2D2B2C7-6E81-4F1A-B7D4-DD9D9ED3D72A}" sibTransId="{8CDF1B19-A63E-45A7-9DD7-026D39DC68E9}"/>
    <dgm:cxn modelId="{20968784-6EF7-499E-A941-2EEC3FA408F8}" srcId="{E2ACF917-E4B4-4790-883D-D199241340BD}" destId="{41BB456A-7921-42EA-9346-590EB5778BC4}" srcOrd="0" destOrd="0" parTransId="{CC260828-A653-482E-BAAC-3CBB5AFE6840}" sibTransId="{3E507BE2-0D12-486F-BF69-65857CA182F3}"/>
    <dgm:cxn modelId="{FBE002EC-3A4D-4140-93FC-A98792E30082}" srcId="{A1751457-0CD3-4867-B84C-EBE8EF98518A}" destId="{4B930932-88A6-470E-B13D-D77E30B53EBA}" srcOrd="0" destOrd="0" parTransId="{C03F4777-BDC7-42EA-85D9-41DE20B27B5F}" sibTransId="{A9930046-B0B2-402B-AAE7-DE2B529BA084}"/>
    <dgm:cxn modelId="{99987541-321E-42CD-89CC-0BC19A350CEC}" srcId="{AB9F12F9-5850-4C3A-B570-AB7EB04D4E2B}" destId="{E2ACF917-E4B4-4790-883D-D199241340BD}" srcOrd="2" destOrd="0" parTransId="{821F55CD-6501-4607-8BAA-0964E9DADAC3}" sibTransId="{7D620BAB-922B-4678-9830-D4F805D3ED50}"/>
    <dgm:cxn modelId="{6DDEDA62-4E5D-4F08-9807-E86B18AE52C2}" type="presOf" srcId="{4A0AA567-99A3-4319-BF01-CB4CE4640777}" destId="{229C0F46-A9E3-48F4-870D-703A14380182}" srcOrd="0" destOrd="0" presId="urn:microsoft.com/office/officeart/2005/8/layout/hList2#1"/>
    <dgm:cxn modelId="{FBE0AAA5-CDC8-4284-91F0-806B7852AF66}" type="presOf" srcId="{A1751457-0CD3-4867-B84C-EBE8EF98518A}" destId="{AE989ACF-FC01-4E19-891A-203CF84F7EBD}" srcOrd="0" destOrd="0" presId="urn:microsoft.com/office/officeart/2005/8/layout/hList2#1"/>
    <dgm:cxn modelId="{83E9B62C-7167-49AA-BA3E-84DE1242CAE0}" type="presOf" srcId="{4B930932-88A6-470E-B13D-D77E30B53EBA}" destId="{1F949B65-D317-40A0-B10A-D48EAFE13C96}" srcOrd="0" destOrd="0" presId="urn:microsoft.com/office/officeart/2005/8/layout/hList2#1"/>
    <dgm:cxn modelId="{167A8530-B4D2-4181-AD04-BC3F144CF9D0}" type="presParOf" srcId="{E5257B41-42A2-44F6-B7F4-67BC4C5A3995}" destId="{960DA811-89DF-496A-AC3B-76A942B882BC}" srcOrd="0" destOrd="0" presId="urn:microsoft.com/office/officeart/2005/8/layout/hList2#1"/>
    <dgm:cxn modelId="{FD35A57B-91EE-4AC2-A4F3-4B15A1E98D9D}" type="presParOf" srcId="{960DA811-89DF-496A-AC3B-76A942B882BC}" destId="{3D62A9D2-BDA4-4DF7-B1C3-D5FCDE5466ED}" srcOrd="0" destOrd="0" presId="urn:microsoft.com/office/officeart/2005/8/layout/hList2#1"/>
    <dgm:cxn modelId="{8E783B34-0AAF-44EB-88F2-71DA8E26E019}" type="presParOf" srcId="{960DA811-89DF-496A-AC3B-76A942B882BC}" destId="{1603BB15-5546-40BF-8B4B-A13D0756AF8B}" srcOrd="1" destOrd="0" presId="urn:microsoft.com/office/officeart/2005/8/layout/hList2#1"/>
    <dgm:cxn modelId="{7A75DDD1-7F8D-4393-A2F3-179CD2062107}" type="presParOf" srcId="{960DA811-89DF-496A-AC3B-76A942B882BC}" destId="{229C0F46-A9E3-48F4-870D-703A14380182}" srcOrd="2" destOrd="0" presId="urn:microsoft.com/office/officeart/2005/8/layout/hList2#1"/>
    <dgm:cxn modelId="{8FF47A55-04D6-42C1-B386-92C6CC69C2FC}" type="presParOf" srcId="{E5257B41-42A2-44F6-B7F4-67BC4C5A3995}" destId="{3CC83BA6-2870-4602-B0F0-518AB098CA71}" srcOrd="1" destOrd="0" presId="urn:microsoft.com/office/officeart/2005/8/layout/hList2#1"/>
    <dgm:cxn modelId="{8BCC33CC-4E5A-4616-8554-3B9431BD7203}" type="presParOf" srcId="{E5257B41-42A2-44F6-B7F4-67BC4C5A3995}" destId="{C978D185-A059-4E9D-A153-3E653D70A89E}" srcOrd="2" destOrd="0" presId="urn:microsoft.com/office/officeart/2005/8/layout/hList2#1"/>
    <dgm:cxn modelId="{8F94E07E-2C47-4357-8890-045B312472C4}" type="presParOf" srcId="{C978D185-A059-4E9D-A153-3E653D70A89E}" destId="{17ED4DCB-2B80-4CC6-9294-C497B5C892E6}" srcOrd="0" destOrd="0" presId="urn:microsoft.com/office/officeart/2005/8/layout/hList2#1"/>
    <dgm:cxn modelId="{65928468-2249-4B69-9F5A-D510D846E145}" type="presParOf" srcId="{C978D185-A059-4E9D-A153-3E653D70A89E}" destId="{1F949B65-D317-40A0-B10A-D48EAFE13C96}" srcOrd="1" destOrd="0" presId="urn:microsoft.com/office/officeart/2005/8/layout/hList2#1"/>
    <dgm:cxn modelId="{85C253BD-B55D-461A-824A-40CA0A848D93}" type="presParOf" srcId="{C978D185-A059-4E9D-A153-3E653D70A89E}" destId="{AE989ACF-FC01-4E19-891A-203CF84F7EBD}" srcOrd="2" destOrd="0" presId="urn:microsoft.com/office/officeart/2005/8/layout/hList2#1"/>
    <dgm:cxn modelId="{895AA65A-FAD2-43CC-8B59-D1081C424E3B}" type="presParOf" srcId="{E5257B41-42A2-44F6-B7F4-67BC4C5A3995}" destId="{E24E9293-525D-46EA-8D58-D234D65BED57}" srcOrd="3" destOrd="0" presId="urn:microsoft.com/office/officeart/2005/8/layout/hList2#1"/>
    <dgm:cxn modelId="{75C71F24-596E-476E-8A53-49DF9176C1E9}" type="presParOf" srcId="{E5257B41-42A2-44F6-B7F4-67BC4C5A3995}" destId="{CBFBC917-920A-47C1-957E-677E2C73E5A6}" srcOrd="4" destOrd="0" presId="urn:microsoft.com/office/officeart/2005/8/layout/hList2#1"/>
    <dgm:cxn modelId="{3FC393F6-07A3-40E3-92BD-B093C2690485}" type="presParOf" srcId="{CBFBC917-920A-47C1-957E-677E2C73E5A6}" destId="{753D28C8-0A07-4E1B-BCD3-D1493660D58D}" srcOrd="0" destOrd="0" presId="urn:microsoft.com/office/officeart/2005/8/layout/hList2#1"/>
    <dgm:cxn modelId="{C0B793EA-4A6C-47F4-865F-BEEC4332FCA2}" type="presParOf" srcId="{CBFBC917-920A-47C1-957E-677E2C73E5A6}" destId="{7332FF8E-6E8C-4E2A-924B-8CADC560B38A}" srcOrd="1" destOrd="0" presId="urn:microsoft.com/office/officeart/2005/8/layout/hList2#1"/>
    <dgm:cxn modelId="{02C050C4-3617-455C-82E6-8585B349B7AD}" type="presParOf" srcId="{CBFBC917-920A-47C1-957E-677E2C73E5A6}" destId="{614C37EF-1837-4A83-B26A-0DB73C2CD65F}" srcOrd="2" destOrd="0" presId="urn:microsoft.com/office/officeart/2005/8/layout/hList2#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D4CC9BA-F137-4651-9F6F-B4B624D32FCC}" type="doc">
      <dgm:prSet loTypeId="urn:microsoft.com/office/officeart/2005/8/layout/radial4#2" loCatId="relationship" qsTypeId="urn:microsoft.com/office/officeart/2005/8/quickstyle/simple1#4" qsCatId="simple" csTypeId="urn:microsoft.com/office/officeart/2005/8/colors/accent4_1#2" csCatId="accent4" phldr="1"/>
      <dgm:spPr/>
      <dgm:t>
        <a:bodyPr/>
        <a:lstStyle/>
        <a:p>
          <a:endParaRPr lang="zh-CN" altLang="en-US"/>
        </a:p>
      </dgm:t>
    </dgm:pt>
    <dgm:pt modelId="{B29F5976-3DBB-4219-A306-D76478440C31}">
      <dgm:prSet phldrT="[文本]" phldr="0" custT="0"/>
      <dgm:spPr/>
      <dgm:t>
        <a:bodyPr vert="horz" wrap="square"/>
        <a:lstStyle>
          <a:lvl1pPr algn="ctr">
            <a:defRPr sz="5000"/>
          </a:lvl1pPr>
          <a:lvl2pPr marL="285750" indent="-285750" algn="ctr">
            <a:defRPr sz="3900"/>
          </a:lvl2pPr>
          <a:lvl3pPr marL="571500" indent="-285750" algn="ctr">
            <a:defRPr sz="3900"/>
          </a:lvl3pPr>
          <a:lvl4pPr marL="857250" indent="-285750" algn="ctr">
            <a:defRPr sz="3900"/>
          </a:lvl4pPr>
          <a:lvl5pPr marL="1143000" indent="-285750" algn="ctr">
            <a:defRPr sz="3900"/>
          </a:lvl5pPr>
          <a:lvl6pPr marL="1428750" indent="-285750" algn="ctr">
            <a:defRPr sz="3900"/>
          </a:lvl6pPr>
          <a:lvl7pPr marL="1714500" indent="-285750" algn="ctr">
            <a:defRPr sz="3900"/>
          </a:lvl7pPr>
          <a:lvl8pPr marL="2000250" indent="-285750" algn="ctr">
            <a:defRPr sz="3900"/>
          </a:lvl8pPr>
          <a:lvl9pPr marL="2286000" indent="-285750" algn="ctr">
            <a:defRPr sz="3900"/>
          </a:lvl9pPr>
        </a:lstStyle>
        <a:p>
          <a:pPr>
            <a:lnSpc>
              <a:spcPct val="100000"/>
            </a:lnSpc>
            <a:spcBef>
              <a:spcPct val="0"/>
            </a:spcBef>
            <a:spcAft>
              <a:spcPct val="35000"/>
            </a:spcAft>
          </a:pPr>
          <a:r>
            <a:rPr lang="zh-CN" altLang="en-US" b="1" dirty="0" smtClean="0"/>
            <a:t>深入研究</a:t>
          </a:r>
          <a:endParaRPr lang="zh-CN" altLang="en-US" b="1" dirty="0"/>
        </a:p>
      </dgm:t>
    </dgm:pt>
    <dgm:pt modelId="{F6C8C588-236D-4BBD-969D-D7CECC7B3405}" type="parTrans" cxnId="{A5726B33-7E0E-4ED3-9D83-0AF08110C3FC}">
      <dgm:prSet/>
      <dgm:spPr/>
      <dgm:t>
        <a:bodyPr/>
        <a:lstStyle/>
        <a:p>
          <a:endParaRPr lang="zh-CN" altLang="en-US"/>
        </a:p>
      </dgm:t>
    </dgm:pt>
    <dgm:pt modelId="{619F3B04-7BAC-4A4B-8919-5E601DF944EA}" type="sibTrans" cxnId="{A5726B33-7E0E-4ED3-9D83-0AF08110C3FC}">
      <dgm:prSet/>
      <dgm:spPr/>
      <dgm:t>
        <a:bodyPr/>
        <a:lstStyle/>
        <a:p>
          <a:endParaRPr lang="zh-CN" altLang="en-US"/>
        </a:p>
      </dgm:t>
    </dgm:pt>
    <dgm:pt modelId="{6BCD68FC-5E32-4381-A7FE-D5923DF86C9E}">
      <dgm:prSet phldrT="[文本]" phldr="0" custT="1"/>
      <dgm:spPr/>
      <dgm:t>
        <a:bodyPr vert="horz" wrap="square"/>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a:lnSpc>
              <a:spcPct val="100000"/>
            </a:lnSpc>
            <a:spcBef>
              <a:spcPct val="0"/>
            </a:spcBef>
            <a:spcAft>
              <a:spcPct val="35000"/>
            </a:spcAft>
          </a:pPr>
          <a:r>
            <a:rPr lang="zh-CN" altLang="en-US" sz="3200" dirty="0" smtClean="0">
              <a:hlinkClick xmlns:r="http://schemas.openxmlformats.org/officeDocument/2006/relationships" r:id="" action="ppaction://noaction"/>
            </a:rPr>
            <a:t>新趋势</a:t>
          </a:r>
        </a:p>
      </dgm:t>
    </dgm:pt>
    <dgm:pt modelId="{BA7BB567-1536-4036-853B-B2660FD6BA68}" type="parTrans" cxnId="{BECD5EB3-6004-4B4E-88D0-5334C9AFD24A}">
      <dgm:prSet/>
      <dgm:spPr/>
      <dgm:t>
        <a:bodyPr/>
        <a:lstStyle/>
        <a:p>
          <a:endParaRPr lang="zh-CN" altLang="en-US"/>
        </a:p>
      </dgm:t>
    </dgm:pt>
    <dgm:pt modelId="{BAC8255D-468C-464B-8F35-2379D3B7ED8A}" type="sibTrans" cxnId="{BECD5EB3-6004-4B4E-88D0-5334C9AFD24A}">
      <dgm:prSet/>
      <dgm:spPr/>
      <dgm:t>
        <a:bodyPr/>
        <a:lstStyle/>
        <a:p>
          <a:endParaRPr lang="zh-CN" altLang="en-US"/>
        </a:p>
      </dgm:t>
    </dgm:pt>
    <dgm:pt modelId="{D2949325-E642-4A5E-8ACC-B0CB408C1193}">
      <dgm:prSet phldrT="[文本]" phldr="0" custT="1"/>
      <dgm:spPr/>
      <dgm:t>
        <a:bodyPr vert="horz" wrap="square"/>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a:lnSpc>
              <a:spcPct val="100000"/>
            </a:lnSpc>
            <a:spcBef>
              <a:spcPct val="0"/>
            </a:spcBef>
            <a:spcAft>
              <a:spcPct val="35000"/>
            </a:spcAft>
          </a:pPr>
          <a:endParaRPr lang="zh-CN" altLang="en-US" sz="2400" dirty="0" smtClean="0">
            <a:hlinkClick xmlns:r="http://schemas.openxmlformats.org/officeDocument/2006/relationships" r:id="" action="ppaction://noaction"/>
          </a:endParaRPr>
        </a:p>
        <a:p>
          <a:pPr>
            <a:lnSpc>
              <a:spcPct val="100000"/>
            </a:lnSpc>
            <a:spcBef>
              <a:spcPct val="0"/>
            </a:spcBef>
            <a:spcAft>
              <a:spcPct val="35000"/>
            </a:spcAft>
          </a:pPr>
          <a:r>
            <a:rPr lang="zh-CN" altLang="en-US" sz="3200" dirty="0" smtClean="0">
              <a:hlinkClick xmlns:r="http://schemas.openxmlformats.org/officeDocument/2006/relationships" r:id="" action="ppaction://noaction"/>
            </a:rPr>
            <a:t>新考纲</a:t>
          </a:r>
          <a:endParaRPr lang="en-US" altLang="zh-CN" sz="2400" dirty="0" smtClean="0">
            <a:hlinkClick xmlns:r="http://schemas.openxmlformats.org/officeDocument/2006/relationships" r:id="" action="ppaction://noaction"/>
          </a:endParaRPr>
        </a:p>
        <a:p>
          <a:pPr>
            <a:lnSpc>
              <a:spcPct val="100000"/>
            </a:lnSpc>
            <a:spcBef>
              <a:spcPct val="0"/>
            </a:spcBef>
            <a:spcAft>
              <a:spcPct val="35000"/>
            </a:spcAft>
          </a:pPr>
          <a:endParaRPr lang="zh-CN" altLang="en-US" sz="2400" dirty="0"/>
        </a:p>
      </dgm:t>
    </dgm:pt>
    <dgm:pt modelId="{62EDDB32-945B-40B9-9D11-24F1523E1FEC}" type="parTrans" cxnId="{59AD081C-776D-4CBB-B60F-44934FEAC1C5}">
      <dgm:prSet/>
      <dgm:spPr/>
      <dgm:t>
        <a:bodyPr/>
        <a:lstStyle/>
        <a:p>
          <a:endParaRPr lang="zh-CN" altLang="en-US"/>
        </a:p>
      </dgm:t>
    </dgm:pt>
    <dgm:pt modelId="{412C425C-1DCC-4BE6-A4A3-4AE1DF2E5A25}" type="sibTrans" cxnId="{59AD081C-776D-4CBB-B60F-44934FEAC1C5}">
      <dgm:prSet/>
      <dgm:spPr/>
      <dgm:t>
        <a:bodyPr/>
        <a:lstStyle/>
        <a:p>
          <a:endParaRPr lang="zh-CN" altLang="en-US"/>
        </a:p>
      </dgm:t>
    </dgm:pt>
    <dgm:pt modelId="{FFA3E81D-92CE-48EE-AD1A-08402DA31EA6}">
      <dgm:prSet phldrT="[文本]" phldr="0" custT="1"/>
      <dgm:spPr/>
      <dgm:t>
        <a:bodyPr vert="horz" wrap="square"/>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a:lnSpc>
              <a:spcPct val="100000"/>
            </a:lnSpc>
            <a:spcBef>
              <a:spcPct val="0"/>
            </a:spcBef>
            <a:spcAft>
              <a:spcPct val="35000"/>
            </a:spcAft>
          </a:pPr>
          <a:r>
            <a:rPr lang="zh-CN" altLang="en-US" sz="3200" dirty="0" smtClean="0">
              <a:hlinkClick xmlns:r="http://schemas.openxmlformats.org/officeDocument/2006/relationships" r:id="" action="ppaction://noaction"/>
            </a:rPr>
            <a:t>新考卷</a:t>
          </a:r>
        </a:p>
      </dgm:t>
    </dgm:pt>
    <dgm:pt modelId="{82B026EF-DC21-4AEB-81F9-1F706CA06DF2}" type="parTrans" cxnId="{8596C355-8A30-4BC2-8BBB-B110193BE297}">
      <dgm:prSet/>
      <dgm:spPr/>
      <dgm:t>
        <a:bodyPr/>
        <a:lstStyle/>
        <a:p>
          <a:endParaRPr lang="zh-CN" altLang="en-US"/>
        </a:p>
      </dgm:t>
    </dgm:pt>
    <dgm:pt modelId="{94B55830-05B7-4FFB-9110-A17D154AFD8C}" type="sibTrans" cxnId="{8596C355-8A30-4BC2-8BBB-B110193BE297}">
      <dgm:prSet/>
      <dgm:spPr/>
      <dgm:t>
        <a:bodyPr/>
        <a:lstStyle/>
        <a:p>
          <a:endParaRPr lang="zh-CN" altLang="en-US"/>
        </a:p>
      </dgm:t>
    </dgm:pt>
    <dgm:pt modelId="{1E1745F8-04AB-4D55-84D3-9683F366CAC3}">
      <dgm:prSet phldr="0" custT="1"/>
      <dgm:spPr/>
      <dgm:t>
        <a:bodyPr vert="horz" wrap="square"/>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a:lnSpc>
              <a:spcPct val="100000"/>
            </a:lnSpc>
            <a:spcBef>
              <a:spcPct val="0"/>
            </a:spcBef>
            <a:spcAft>
              <a:spcPct val="35000"/>
            </a:spcAft>
          </a:pPr>
          <a:r>
            <a:rPr lang="zh-CN" altLang="en-US" sz="3200" dirty="0" smtClean="0"/>
            <a:t>新策略</a:t>
          </a:r>
        </a:p>
      </dgm:t>
    </dgm:pt>
    <dgm:pt modelId="{DB8D3537-5E8B-4BC3-9B38-F0B16B5E97F2}" type="parTrans" cxnId="{A1F40886-864E-4EF7-8CD2-9FA2394E4C3C}">
      <dgm:prSet/>
      <dgm:spPr/>
      <dgm:t>
        <a:bodyPr/>
        <a:lstStyle/>
        <a:p>
          <a:endParaRPr lang="zh-CN" altLang="en-US"/>
        </a:p>
      </dgm:t>
    </dgm:pt>
    <dgm:pt modelId="{7873457D-0FAF-47A6-8EE0-F3EB0C987D99}" type="sibTrans" cxnId="{A1F40886-864E-4EF7-8CD2-9FA2394E4C3C}">
      <dgm:prSet/>
      <dgm:spPr/>
      <dgm:t>
        <a:bodyPr/>
        <a:lstStyle/>
        <a:p>
          <a:endParaRPr lang="zh-CN" altLang="en-US"/>
        </a:p>
      </dgm:t>
    </dgm:pt>
    <dgm:pt modelId="{6649191D-0213-411B-9EB1-72300789AF82}" type="pres">
      <dgm:prSet presAssocID="{6D4CC9BA-F137-4651-9F6F-B4B624D32FCC}" presName="cycle" presStyleCnt="0">
        <dgm:presLayoutVars>
          <dgm:chMax val="1"/>
          <dgm:dir/>
          <dgm:animLvl val="ctr"/>
          <dgm:resizeHandles val="exact"/>
        </dgm:presLayoutVars>
      </dgm:prSet>
      <dgm:spPr/>
      <dgm:t>
        <a:bodyPr/>
        <a:lstStyle/>
        <a:p>
          <a:endParaRPr lang="zh-CN" altLang="en-US"/>
        </a:p>
      </dgm:t>
    </dgm:pt>
    <dgm:pt modelId="{E1D30E05-7264-438A-8E49-E004AE3682CF}" type="pres">
      <dgm:prSet presAssocID="{B29F5976-3DBB-4219-A306-D76478440C31}" presName="centerShape" presStyleLbl="node0" presStyleIdx="0" presStyleCnt="1"/>
      <dgm:spPr/>
      <dgm:t>
        <a:bodyPr/>
        <a:lstStyle/>
        <a:p>
          <a:endParaRPr lang="zh-CN" altLang="en-US"/>
        </a:p>
      </dgm:t>
    </dgm:pt>
    <dgm:pt modelId="{C7044DBE-225E-4AA2-9843-F40F623E8ADF}" type="pres">
      <dgm:prSet presAssocID="{BA7BB567-1536-4036-853B-B2660FD6BA68}" presName="parTrans" presStyleLbl="bgSibTrans2D1" presStyleIdx="0" presStyleCnt="4"/>
      <dgm:spPr/>
      <dgm:t>
        <a:bodyPr/>
        <a:lstStyle/>
        <a:p>
          <a:endParaRPr lang="zh-CN" altLang="en-US"/>
        </a:p>
      </dgm:t>
    </dgm:pt>
    <dgm:pt modelId="{CBC210FA-D9DC-4202-B348-754EDC9C4964}" type="pres">
      <dgm:prSet presAssocID="{6BCD68FC-5E32-4381-A7FE-D5923DF86C9E}" presName="node" presStyleLbl="node1" presStyleIdx="0" presStyleCnt="4">
        <dgm:presLayoutVars>
          <dgm:bulletEnabled val="1"/>
        </dgm:presLayoutVars>
      </dgm:prSet>
      <dgm:spPr/>
      <dgm:t>
        <a:bodyPr/>
        <a:lstStyle/>
        <a:p>
          <a:endParaRPr lang="zh-CN" altLang="en-US"/>
        </a:p>
      </dgm:t>
    </dgm:pt>
    <dgm:pt modelId="{27B51D50-3800-461A-BA8C-BCBB84DE712B}" type="pres">
      <dgm:prSet presAssocID="{62EDDB32-945B-40B9-9D11-24F1523E1FEC}" presName="parTrans" presStyleLbl="bgSibTrans2D1" presStyleIdx="1" presStyleCnt="4"/>
      <dgm:spPr/>
      <dgm:t>
        <a:bodyPr/>
        <a:lstStyle/>
        <a:p>
          <a:endParaRPr lang="zh-CN" altLang="en-US"/>
        </a:p>
      </dgm:t>
    </dgm:pt>
    <dgm:pt modelId="{72F9FBA2-36B1-4D25-925F-172F775385A3}" type="pres">
      <dgm:prSet presAssocID="{D2949325-E642-4A5E-8ACC-B0CB408C1193}" presName="node" presStyleLbl="node1" presStyleIdx="1" presStyleCnt="4">
        <dgm:presLayoutVars>
          <dgm:bulletEnabled val="1"/>
        </dgm:presLayoutVars>
      </dgm:prSet>
      <dgm:spPr/>
      <dgm:t>
        <a:bodyPr/>
        <a:lstStyle/>
        <a:p>
          <a:endParaRPr lang="zh-CN" altLang="en-US"/>
        </a:p>
      </dgm:t>
    </dgm:pt>
    <dgm:pt modelId="{A0206A1A-6060-4E9B-9CA2-6C9B8BE1DF33}" type="pres">
      <dgm:prSet presAssocID="{82B026EF-DC21-4AEB-81F9-1F706CA06DF2}" presName="parTrans" presStyleLbl="bgSibTrans2D1" presStyleIdx="2" presStyleCnt="4"/>
      <dgm:spPr/>
      <dgm:t>
        <a:bodyPr/>
        <a:lstStyle/>
        <a:p>
          <a:endParaRPr lang="zh-CN" altLang="en-US"/>
        </a:p>
      </dgm:t>
    </dgm:pt>
    <dgm:pt modelId="{D4BBC2B3-E307-461A-A775-0681F88B7BB8}" type="pres">
      <dgm:prSet presAssocID="{FFA3E81D-92CE-48EE-AD1A-08402DA31EA6}" presName="node" presStyleLbl="node1" presStyleIdx="2" presStyleCnt="4">
        <dgm:presLayoutVars>
          <dgm:bulletEnabled val="1"/>
        </dgm:presLayoutVars>
      </dgm:prSet>
      <dgm:spPr/>
      <dgm:t>
        <a:bodyPr/>
        <a:lstStyle/>
        <a:p>
          <a:endParaRPr lang="zh-CN" altLang="en-US"/>
        </a:p>
      </dgm:t>
    </dgm:pt>
    <dgm:pt modelId="{29290A0F-0572-4AF4-A571-53BEFB246F2D}" type="pres">
      <dgm:prSet presAssocID="{DB8D3537-5E8B-4BC3-9B38-F0B16B5E97F2}" presName="parTrans" presStyleLbl="bgSibTrans2D1" presStyleIdx="3" presStyleCnt="4"/>
      <dgm:spPr/>
      <dgm:t>
        <a:bodyPr/>
        <a:lstStyle/>
        <a:p>
          <a:endParaRPr lang="zh-CN" altLang="en-US"/>
        </a:p>
      </dgm:t>
    </dgm:pt>
    <dgm:pt modelId="{6973568B-B277-483C-A98A-C72A428A49A0}" type="pres">
      <dgm:prSet presAssocID="{1E1745F8-04AB-4D55-84D3-9683F366CAC3}" presName="node" presStyleLbl="node1" presStyleIdx="3" presStyleCnt="4">
        <dgm:presLayoutVars>
          <dgm:bulletEnabled val="1"/>
        </dgm:presLayoutVars>
      </dgm:prSet>
      <dgm:spPr/>
      <dgm:t>
        <a:bodyPr/>
        <a:lstStyle/>
        <a:p>
          <a:endParaRPr lang="zh-CN" altLang="en-US"/>
        </a:p>
      </dgm:t>
    </dgm:pt>
  </dgm:ptLst>
  <dgm:cxnLst>
    <dgm:cxn modelId="{C27C6ED8-73BF-409B-AE9D-61920A4FA883}" type="presOf" srcId="{BA7BB567-1536-4036-853B-B2660FD6BA68}" destId="{C7044DBE-225E-4AA2-9843-F40F623E8ADF}" srcOrd="0" destOrd="0" presId="urn:microsoft.com/office/officeart/2005/8/layout/radial4#2"/>
    <dgm:cxn modelId="{C6BED597-F7C6-47EA-B762-87CE9EEAFA8D}" type="presOf" srcId="{6BCD68FC-5E32-4381-A7FE-D5923DF86C9E}" destId="{CBC210FA-D9DC-4202-B348-754EDC9C4964}" srcOrd="0" destOrd="0" presId="urn:microsoft.com/office/officeart/2005/8/layout/radial4#2"/>
    <dgm:cxn modelId="{62D34580-FA98-492D-A285-62BCCE58251E}" type="presOf" srcId="{62EDDB32-945B-40B9-9D11-24F1523E1FEC}" destId="{27B51D50-3800-461A-BA8C-BCBB84DE712B}" srcOrd="0" destOrd="0" presId="urn:microsoft.com/office/officeart/2005/8/layout/radial4#2"/>
    <dgm:cxn modelId="{75BC8A4D-B983-44AD-A49D-623014F7717A}" type="presOf" srcId="{DB8D3537-5E8B-4BC3-9B38-F0B16B5E97F2}" destId="{29290A0F-0572-4AF4-A571-53BEFB246F2D}" srcOrd="0" destOrd="0" presId="urn:microsoft.com/office/officeart/2005/8/layout/radial4#2"/>
    <dgm:cxn modelId="{BECD5EB3-6004-4B4E-88D0-5334C9AFD24A}" srcId="{B29F5976-3DBB-4219-A306-D76478440C31}" destId="{6BCD68FC-5E32-4381-A7FE-D5923DF86C9E}" srcOrd="0" destOrd="0" parTransId="{BA7BB567-1536-4036-853B-B2660FD6BA68}" sibTransId="{BAC8255D-468C-464B-8F35-2379D3B7ED8A}"/>
    <dgm:cxn modelId="{B3292114-0B0F-418B-B099-99CC5AC73DC8}" type="presOf" srcId="{D2949325-E642-4A5E-8ACC-B0CB408C1193}" destId="{72F9FBA2-36B1-4D25-925F-172F775385A3}" srcOrd="0" destOrd="0" presId="urn:microsoft.com/office/officeart/2005/8/layout/radial4#2"/>
    <dgm:cxn modelId="{A1F40886-864E-4EF7-8CD2-9FA2394E4C3C}" srcId="{B29F5976-3DBB-4219-A306-D76478440C31}" destId="{1E1745F8-04AB-4D55-84D3-9683F366CAC3}" srcOrd="3" destOrd="0" parTransId="{DB8D3537-5E8B-4BC3-9B38-F0B16B5E97F2}" sibTransId="{7873457D-0FAF-47A6-8EE0-F3EB0C987D99}"/>
    <dgm:cxn modelId="{59AD081C-776D-4CBB-B60F-44934FEAC1C5}" srcId="{B29F5976-3DBB-4219-A306-D76478440C31}" destId="{D2949325-E642-4A5E-8ACC-B0CB408C1193}" srcOrd="1" destOrd="0" parTransId="{62EDDB32-945B-40B9-9D11-24F1523E1FEC}" sibTransId="{412C425C-1DCC-4BE6-A4A3-4AE1DF2E5A25}"/>
    <dgm:cxn modelId="{A5726B33-7E0E-4ED3-9D83-0AF08110C3FC}" srcId="{6D4CC9BA-F137-4651-9F6F-B4B624D32FCC}" destId="{B29F5976-3DBB-4219-A306-D76478440C31}" srcOrd="0" destOrd="0" parTransId="{F6C8C588-236D-4BBD-969D-D7CECC7B3405}" sibTransId="{619F3B04-7BAC-4A4B-8919-5E601DF944EA}"/>
    <dgm:cxn modelId="{6B168055-BE32-4A84-B564-5AA5418D36F3}" type="presOf" srcId="{B29F5976-3DBB-4219-A306-D76478440C31}" destId="{E1D30E05-7264-438A-8E49-E004AE3682CF}" srcOrd="0" destOrd="0" presId="urn:microsoft.com/office/officeart/2005/8/layout/radial4#2"/>
    <dgm:cxn modelId="{3F57F56D-C710-4E7D-B6FA-0E59B2D967D1}" type="presOf" srcId="{1E1745F8-04AB-4D55-84D3-9683F366CAC3}" destId="{6973568B-B277-483C-A98A-C72A428A49A0}" srcOrd="0" destOrd="0" presId="urn:microsoft.com/office/officeart/2005/8/layout/radial4#2"/>
    <dgm:cxn modelId="{74340DB0-513A-4F0F-8C73-AD116D21C64B}" type="presOf" srcId="{82B026EF-DC21-4AEB-81F9-1F706CA06DF2}" destId="{A0206A1A-6060-4E9B-9CA2-6C9B8BE1DF33}" srcOrd="0" destOrd="0" presId="urn:microsoft.com/office/officeart/2005/8/layout/radial4#2"/>
    <dgm:cxn modelId="{88ECEF9B-F624-43C0-AE7A-FC1B73542DD9}" type="presOf" srcId="{FFA3E81D-92CE-48EE-AD1A-08402DA31EA6}" destId="{D4BBC2B3-E307-461A-A775-0681F88B7BB8}" srcOrd="0" destOrd="0" presId="urn:microsoft.com/office/officeart/2005/8/layout/radial4#2"/>
    <dgm:cxn modelId="{8596C355-8A30-4BC2-8BBB-B110193BE297}" srcId="{B29F5976-3DBB-4219-A306-D76478440C31}" destId="{FFA3E81D-92CE-48EE-AD1A-08402DA31EA6}" srcOrd="2" destOrd="0" parTransId="{82B026EF-DC21-4AEB-81F9-1F706CA06DF2}" sibTransId="{94B55830-05B7-4FFB-9110-A17D154AFD8C}"/>
    <dgm:cxn modelId="{AB371D15-0A9B-4ED7-8511-C5E92D1C6392}" type="presOf" srcId="{6D4CC9BA-F137-4651-9F6F-B4B624D32FCC}" destId="{6649191D-0213-411B-9EB1-72300789AF82}" srcOrd="0" destOrd="0" presId="urn:microsoft.com/office/officeart/2005/8/layout/radial4#2"/>
    <dgm:cxn modelId="{07DA0D7A-A4D2-41AC-BA86-767618E33A53}" type="presParOf" srcId="{6649191D-0213-411B-9EB1-72300789AF82}" destId="{E1D30E05-7264-438A-8E49-E004AE3682CF}" srcOrd="0" destOrd="0" presId="urn:microsoft.com/office/officeart/2005/8/layout/radial4#2"/>
    <dgm:cxn modelId="{FCD86BA7-2680-4133-A9D5-E8D10FE75B89}" type="presParOf" srcId="{6649191D-0213-411B-9EB1-72300789AF82}" destId="{C7044DBE-225E-4AA2-9843-F40F623E8ADF}" srcOrd="1" destOrd="0" presId="urn:microsoft.com/office/officeart/2005/8/layout/radial4#2"/>
    <dgm:cxn modelId="{B4AE1860-EAD1-4383-9D8D-77D9360807D9}" type="presParOf" srcId="{6649191D-0213-411B-9EB1-72300789AF82}" destId="{CBC210FA-D9DC-4202-B348-754EDC9C4964}" srcOrd="2" destOrd="0" presId="urn:microsoft.com/office/officeart/2005/8/layout/radial4#2"/>
    <dgm:cxn modelId="{34813ADF-EE98-4EF2-A95A-28BD78E7A500}" type="presParOf" srcId="{6649191D-0213-411B-9EB1-72300789AF82}" destId="{27B51D50-3800-461A-BA8C-BCBB84DE712B}" srcOrd="3" destOrd="0" presId="urn:microsoft.com/office/officeart/2005/8/layout/radial4#2"/>
    <dgm:cxn modelId="{FC910650-F3C6-4CDE-80F9-0C12596AFB82}" type="presParOf" srcId="{6649191D-0213-411B-9EB1-72300789AF82}" destId="{72F9FBA2-36B1-4D25-925F-172F775385A3}" srcOrd="4" destOrd="0" presId="urn:microsoft.com/office/officeart/2005/8/layout/radial4#2"/>
    <dgm:cxn modelId="{4160A122-2380-4F96-884E-4A68B87FA9B6}" type="presParOf" srcId="{6649191D-0213-411B-9EB1-72300789AF82}" destId="{A0206A1A-6060-4E9B-9CA2-6C9B8BE1DF33}" srcOrd="5" destOrd="0" presId="urn:microsoft.com/office/officeart/2005/8/layout/radial4#2"/>
    <dgm:cxn modelId="{C8B5DC39-4276-4492-8F07-6CDB6BAEB971}" type="presParOf" srcId="{6649191D-0213-411B-9EB1-72300789AF82}" destId="{D4BBC2B3-E307-461A-A775-0681F88B7BB8}" srcOrd="6" destOrd="0" presId="urn:microsoft.com/office/officeart/2005/8/layout/radial4#2"/>
    <dgm:cxn modelId="{4B4F59C5-B141-4864-BCDB-1D3D47524CBF}" type="presParOf" srcId="{6649191D-0213-411B-9EB1-72300789AF82}" destId="{29290A0F-0572-4AF4-A571-53BEFB246F2D}" srcOrd="7" destOrd="0" presId="urn:microsoft.com/office/officeart/2005/8/layout/radial4#2"/>
    <dgm:cxn modelId="{E1EBD93A-0F6D-49C8-9AC3-938D07360B53}" type="presParOf" srcId="{6649191D-0213-411B-9EB1-72300789AF82}" destId="{6973568B-B277-483C-A98A-C72A428A49A0}" srcOrd="8" destOrd="0" presId="urn:microsoft.com/office/officeart/2005/8/layout/radial4#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29C0F46-A9E3-48F4-870D-703A14380182}">
      <dsp:nvSpPr>
        <dsp:cNvPr id="0" name=""/>
        <dsp:cNvSpPr/>
      </dsp:nvSpPr>
      <dsp:spPr>
        <a:xfrm rot="16200000">
          <a:off x="-1516044" y="2326353"/>
          <a:ext cx="3530251" cy="3960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349316" bIns="0" numCol="1" spcCol="1270" anchor="t" anchorCtr="0">
          <a:noAutofit/>
        </a:bodyPr>
        <a:lstStyle/>
        <a:p>
          <a:pPr lvl="0" algn="r" defTabSz="1155700">
            <a:lnSpc>
              <a:spcPct val="90000"/>
            </a:lnSpc>
            <a:spcBef>
              <a:spcPct val="0"/>
            </a:spcBef>
            <a:spcAft>
              <a:spcPct val="35000"/>
            </a:spcAft>
          </a:pPr>
          <a:endParaRPr lang="zh-CN" altLang="en-US" sz="2600" kern="1200" dirty="0"/>
        </a:p>
      </dsp:txBody>
      <dsp:txXfrm rot="16200000">
        <a:off x="-1516044" y="2326353"/>
        <a:ext cx="3530251" cy="396075"/>
      </dsp:txXfrm>
    </dsp:sp>
    <dsp:sp modelId="{1603BB15-5546-40BF-8B4B-A13D0756AF8B}">
      <dsp:nvSpPr>
        <dsp:cNvPr id="0" name=""/>
        <dsp:cNvSpPr/>
      </dsp:nvSpPr>
      <dsp:spPr>
        <a:xfrm>
          <a:off x="447118" y="759265"/>
          <a:ext cx="1972874" cy="353025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8488" tIns="349316" rIns="348488" bIns="348488" numCol="1" spcCol="1270" anchor="t" anchorCtr="0">
          <a:noAutofit/>
        </a:bodyPr>
        <a:lstStyle/>
        <a:p>
          <a:pPr marL="285750" lvl="1" indent="-285750" algn="l" defTabSz="1689100">
            <a:lnSpc>
              <a:spcPct val="90000"/>
            </a:lnSpc>
            <a:spcBef>
              <a:spcPct val="0"/>
            </a:spcBef>
            <a:spcAft>
              <a:spcPct val="15000"/>
            </a:spcAft>
            <a:buChar char="••"/>
          </a:pPr>
          <a:r>
            <a:rPr lang="zh-CN" altLang="en-US" sz="3800" kern="1200" dirty="0" smtClean="0"/>
            <a:t>自上而下的推进</a:t>
          </a:r>
          <a:endParaRPr lang="zh-CN" altLang="en-US" sz="3800" kern="1200" dirty="0"/>
        </a:p>
      </dsp:txBody>
      <dsp:txXfrm>
        <a:off x="447118" y="759265"/>
        <a:ext cx="1972874" cy="3530251"/>
      </dsp:txXfrm>
    </dsp:sp>
    <dsp:sp modelId="{3D62A9D2-BDA4-4DF7-B1C3-D5FCDE5466ED}">
      <dsp:nvSpPr>
        <dsp:cNvPr id="0" name=""/>
        <dsp:cNvSpPr/>
      </dsp:nvSpPr>
      <dsp:spPr>
        <a:xfrm>
          <a:off x="51042" y="236446"/>
          <a:ext cx="792150" cy="792150"/>
        </a:xfrm>
        <a:prstGeom prst="rect">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E989ACF-FC01-4E19-891A-203CF84F7EBD}">
      <dsp:nvSpPr>
        <dsp:cNvPr id="0" name=""/>
        <dsp:cNvSpPr/>
      </dsp:nvSpPr>
      <dsp:spPr>
        <a:xfrm rot="16200000">
          <a:off x="1363236" y="2326353"/>
          <a:ext cx="3530251" cy="3960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349316" bIns="0" numCol="1" spcCol="1270" anchor="t" anchorCtr="0">
          <a:noAutofit/>
        </a:bodyPr>
        <a:lstStyle/>
        <a:p>
          <a:pPr lvl="0" algn="r" defTabSz="1155700">
            <a:lnSpc>
              <a:spcPct val="90000"/>
            </a:lnSpc>
            <a:spcBef>
              <a:spcPct val="0"/>
            </a:spcBef>
            <a:spcAft>
              <a:spcPct val="35000"/>
            </a:spcAft>
          </a:pPr>
          <a:endParaRPr lang="zh-CN" altLang="en-US" sz="2600" kern="1200" dirty="0"/>
        </a:p>
      </dsp:txBody>
      <dsp:txXfrm rot="16200000">
        <a:off x="1363236" y="2326353"/>
        <a:ext cx="3530251" cy="396075"/>
      </dsp:txXfrm>
    </dsp:sp>
    <dsp:sp modelId="{1F949B65-D317-40A0-B10A-D48EAFE13C96}">
      <dsp:nvSpPr>
        <dsp:cNvPr id="0" name=""/>
        <dsp:cNvSpPr/>
      </dsp:nvSpPr>
      <dsp:spPr>
        <a:xfrm>
          <a:off x="3326400" y="759265"/>
          <a:ext cx="1972874" cy="353025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8488" tIns="349316" rIns="348488" bIns="348488" numCol="1" spcCol="1270" anchor="t" anchorCtr="0">
          <a:noAutofit/>
        </a:bodyPr>
        <a:lstStyle/>
        <a:p>
          <a:pPr marL="285750" lvl="1" indent="-285750" algn="l" defTabSz="1689100">
            <a:lnSpc>
              <a:spcPct val="90000"/>
            </a:lnSpc>
            <a:spcBef>
              <a:spcPct val="0"/>
            </a:spcBef>
            <a:spcAft>
              <a:spcPct val="15000"/>
            </a:spcAft>
            <a:buChar char="••"/>
          </a:pPr>
          <a:r>
            <a:rPr lang="zh-CN" altLang="en-US" sz="3800" kern="1200" dirty="0" smtClean="0"/>
            <a:t>合理规划与全程跟进</a:t>
          </a:r>
          <a:endParaRPr lang="zh-CN" altLang="en-US" sz="3800" kern="1200" dirty="0"/>
        </a:p>
      </dsp:txBody>
      <dsp:txXfrm>
        <a:off x="3326400" y="759265"/>
        <a:ext cx="1972874" cy="3530251"/>
      </dsp:txXfrm>
    </dsp:sp>
    <dsp:sp modelId="{17ED4DCB-2B80-4CC6-9294-C497B5C892E6}">
      <dsp:nvSpPr>
        <dsp:cNvPr id="0" name=""/>
        <dsp:cNvSpPr/>
      </dsp:nvSpPr>
      <dsp:spPr>
        <a:xfrm>
          <a:off x="2930324" y="236446"/>
          <a:ext cx="792150" cy="792150"/>
        </a:xfrm>
        <a:prstGeom prst="rect">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14C37EF-1837-4A83-B26A-0DB73C2CD65F}">
      <dsp:nvSpPr>
        <dsp:cNvPr id="0" name=""/>
        <dsp:cNvSpPr/>
      </dsp:nvSpPr>
      <dsp:spPr>
        <a:xfrm rot="16200000">
          <a:off x="4242518" y="2326353"/>
          <a:ext cx="3530251" cy="3960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349316" bIns="0" numCol="1" spcCol="1270" anchor="t" anchorCtr="0">
          <a:noAutofit/>
        </a:bodyPr>
        <a:lstStyle/>
        <a:p>
          <a:pPr lvl="0" algn="r" defTabSz="1155700">
            <a:lnSpc>
              <a:spcPct val="90000"/>
            </a:lnSpc>
            <a:spcBef>
              <a:spcPct val="0"/>
            </a:spcBef>
            <a:spcAft>
              <a:spcPct val="35000"/>
            </a:spcAft>
          </a:pPr>
          <a:endParaRPr lang="zh-CN" altLang="en-US" sz="2600" kern="1200" dirty="0"/>
        </a:p>
      </dsp:txBody>
      <dsp:txXfrm rot="16200000">
        <a:off x="4242518" y="2326353"/>
        <a:ext cx="3530251" cy="396075"/>
      </dsp:txXfrm>
    </dsp:sp>
    <dsp:sp modelId="{7332FF8E-6E8C-4E2A-924B-8CADC560B38A}">
      <dsp:nvSpPr>
        <dsp:cNvPr id="0" name=""/>
        <dsp:cNvSpPr/>
      </dsp:nvSpPr>
      <dsp:spPr>
        <a:xfrm>
          <a:off x="6205682" y="759265"/>
          <a:ext cx="1972874" cy="353025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8488" tIns="349316" rIns="348488" bIns="348488" numCol="1" spcCol="1270" anchor="t" anchorCtr="0">
          <a:noAutofit/>
        </a:bodyPr>
        <a:lstStyle/>
        <a:p>
          <a:pPr marL="285750" lvl="1" indent="-285750" algn="l" defTabSz="1689100">
            <a:lnSpc>
              <a:spcPct val="90000"/>
            </a:lnSpc>
            <a:spcBef>
              <a:spcPct val="0"/>
            </a:spcBef>
            <a:spcAft>
              <a:spcPct val="15000"/>
            </a:spcAft>
            <a:buChar char="••"/>
          </a:pPr>
          <a:r>
            <a:rPr lang="zh-CN" altLang="en-US" sz="3800" kern="1200" dirty="0" smtClean="0"/>
            <a:t>科学评价与多元发展</a:t>
          </a:r>
          <a:endParaRPr lang="zh-CN" altLang="en-US" sz="3800" kern="1200" dirty="0"/>
        </a:p>
      </dsp:txBody>
      <dsp:txXfrm>
        <a:off x="6205682" y="759265"/>
        <a:ext cx="1972874" cy="3530251"/>
      </dsp:txXfrm>
    </dsp:sp>
    <dsp:sp modelId="{753D28C8-0A07-4E1B-BCD3-D1493660D58D}">
      <dsp:nvSpPr>
        <dsp:cNvPr id="0" name=""/>
        <dsp:cNvSpPr/>
      </dsp:nvSpPr>
      <dsp:spPr>
        <a:xfrm>
          <a:off x="5809606" y="236446"/>
          <a:ext cx="792150" cy="792150"/>
        </a:xfrm>
        <a:prstGeom prst="rect">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1D30E05-7264-438A-8E49-E004AE3682CF}">
      <dsp:nvSpPr>
        <dsp:cNvPr id="0" name=""/>
        <dsp:cNvSpPr/>
      </dsp:nvSpPr>
      <dsp:spPr>
        <a:xfrm>
          <a:off x="2868235" y="2967792"/>
          <a:ext cx="2121708" cy="2121708"/>
        </a:xfrm>
        <a:prstGeom prst="ellipse">
          <a:avLst/>
        </a:prstGeom>
        <a:solidFill>
          <a:schemeClr val="lt1">
            <a:hueOff val="0"/>
            <a:satOff val="0"/>
            <a:lumOff val="0"/>
            <a:alphaOff val="0"/>
          </a:schemeClr>
        </a:solid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305" tIns="27305" rIns="27305" bIns="27305" numCol="1" spcCol="1270" anchor="ctr" anchorCtr="0">
          <a:noAutofit/>
        </a:bodyPr>
        <a:lstStyle/>
        <a:p>
          <a:pPr lvl="0" algn="ctr" defTabSz="1911350">
            <a:lnSpc>
              <a:spcPct val="100000"/>
            </a:lnSpc>
            <a:spcBef>
              <a:spcPct val="0"/>
            </a:spcBef>
            <a:spcAft>
              <a:spcPct val="35000"/>
            </a:spcAft>
          </a:pPr>
          <a:r>
            <a:rPr lang="zh-CN" altLang="en-US" sz="4300" b="1" kern="1200" dirty="0" smtClean="0"/>
            <a:t>深入研究</a:t>
          </a:r>
          <a:endParaRPr lang="zh-CN" altLang="en-US" sz="4300" b="1" kern="1200" dirty="0"/>
        </a:p>
      </dsp:txBody>
      <dsp:txXfrm>
        <a:off x="2868235" y="2967792"/>
        <a:ext cx="2121708" cy="2121708"/>
      </dsp:txXfrm>
    </dsp:sp>
    <dsp:sp modelId="{C7044DBE-225E-4AA2-9843-F40F623E8ADF}">
      <dsp:nvSpPr>
        <dsp:cNvPr id="0" name=""/>
        <dsp:cNvSpPr/>
      </dsp:nvSpPr>
      <dsp:spPr>
        <a:xfrm rot="11700000">
          <a:off x="977541" y="3183853"/>
          <a:ext cx="1854193" cy="604686"/>
        </a:xfrm>
        <a:prstGeom prst="leftArrow">
          <a:avLst>
            <a:gd name="adj1" fmla="val 60000"/>
            <a:gd name="adj2" fmla="val 50000"/>
          </a:avLst>
        </a:prstGeom>
        <a:solidFill>
          <a:schemeClr val="accent4">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BC210FA-D9DC-4202-B348-754EDC9C4964}">
      <dsp:nvSpPr>
        <dsp:cNvPr id="0" name=""/>
        <dsp:cNvSpPr/>
      </dsp:nvSpPr>
      <dsp:spPr>
        <a:xfrm>
          <a:off x="1319" y="2439997"/>
          <a:ext cx="2015623" cy="1612498"/>
        </a:xfrm>
        <a:prstGeom prst="roundRect">
          <a:avLst>
            <a:gd name="adj" fmla="val 10000"/>
          </a:avLst>
        </a:prstGeom>
        <a:solidFill>
          <a:schemeClr val="lt1">
            <a:hueOff val="0"/>
            <a:satOff val="0"/>
            <a:lumOff val="0"/>
            <a:alphaOff val="0"/>
          </a:schemeClr>
        </a:solid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1422400">
            <a:lnSpc>
              <a:spcPct val="100000"/>
            </a:lnSpc>
            <a:spcBef>
              <a:spcPct val="0"/>
            </a:spcBef>
            <a:spcAft>
              <a:spcPct val="35000"/>
            </a:spcAft>
          </a:pPr>
          <a:r>
            <a:rPr lang="zh-CN" altLang="en-US" sz="3200" kern="1200" dirty="0" smtClean="0">
              <a:hlinkClick xmlns:r="http://schemas.openxmlformats.org/officeDocument/2006/relationships" r:id="" action="ppaction://noaction"/>
            </a:rPr>
            <a:t>新趋势</a:t>
          </a:r>
        </a:p>
      </dsp:txBody>
      <dsp:txXfrm>
        <a:off x="1319" y="2439997"/>
        <a:ext cx="2015623" cy="1612498"/>
      </dsp:txXfrm>
    </dsp:sp>
    <dsp:sp modelId="{27B51D50-3800-461A-BA8C-BCBB84DE712B}">
      <dsp:nvSpPr>
        <dsp:cNvPr id="0" name=""/>
        <dsp:cNvSpPr/>
      </dsp:nvSpPr>
      <dsp:spPr>
        <a:xfrm rot="14700000">
          <a:off x="2116241" y="1826803"/>
          <a:ext cx="1854193" cy="604686"/>
        </a:xfrm>
        <a:prstGeom prst="leftArrow">
          <a:avLst>
            <a:gd name="adj1" fmla="val 60000"/>
            <a:gd name="adj2" fmla="val 50000"/>
          </a:avLst>
        </a:prstGeom>
        <a:solidFill>
          <a:schemeClr val="accent4">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2F9FBA2-36B1-4D25-925F-172F775385A3}">
      <dsp:nvSpPr>
        <dsp:cNvPr id="0" name=""/>
        <dsp:cNvSpPr/>
      </dsp:nvSpPr>
      <dsp:spPr>
        <a:xfrm>
          <a:off x="1643718" y="482662"/>
          <a:ext cx="2015623" cy="1612498"/>
        </a:xfrm>
        <a:prstGeom prst="roundRect">
          <a:avLst>
            <a:gd name="adj" fmla="val 10000"/>
          </a:avLst>
        </a:prstGeom>
        <a:solidFill>
          <a:schemeClr val="lt1">
            <a:hueOff val="0"/>
            <a:satOff val="0"/>
            <a:lumOff val="0"/>
            <a:alphaOff val="0"/>
          </a:schemeClr>
        </a:solid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100000"/>
            </a:lnSpc>
            <a:spcBef>
              <a:spcPct val="0"/>
            </a:spcBef>
            <a:spcAft>
              <a:spcPct val="35000"/>
            </a:spcAft>
          </a:pPr>
          <a:endParaRPr lang="zh-CN" altLang="en-US" sz="2400" kern="1200" dirty="0" smtClean="0">
            <a:hlinkClick xmlns:r="http://schemas.openxmlformats.org/officeDocument/2006/relationships" r:id="" action="ppaction://noaction"/>
          </a:endParaRPr>
        </a:p>
        <a:p>
          <a:pPr lvl="0" algn="ctr" defTabSz="1066800">
            <a:lnSpc>
              <a:spcPct val="100000"/>
            </a:lnSpc>
            <a:spcBef>
              <a:spcPct val="0"/>
            </a:spcBef>
            <a:spcAft>
              <a:spcPct val="35000"/>
            </a:spcAft>
          </a:pPr>
          <a:r>
            <a:rPr lang="zh-CN" altLang="en-US" sz="3200" kern="1200" dirty="0" smtClean="0">
              <a:hlinkClick xmlns:r="http://schemas.openxmlformats.org/officeDocument/2006/relationships" r:id="" action="ppaction://noaction"/>
            </a:rPr>
            <a:t>新考纲</a:t>
          </a:r>
          <a:endParaRPr lang="en-US" altLang="zh-CN" sz="2400" kern="1200" dirty="0" smtClean="0">
            <a:hlinkClick xmlns:r="http://schemas.openxmlformats.org/officeDocument/2006/relationships" r:id="" action="ppaction://noaction"/>
          </a:endParaRPr>
        </a:p>
        <a:p>
          <a:pPr lvl="0" algn="ctr" defTabSz="1066800">
            <a:lnSpc>
              <a:spcPct val="100000"/>
            </a:lnSpc>
            <a:spcBef>
              <a:spcPct val="0"/>
            </a:spcBef>
            <a:spcAft>
              <a:spcPct val="35000"/>
            </a:spcAft>
          </a:pPr>
          <a:endParaRPr lang="zh-CN" altLang="en-US" sz="2400" kern="1200" dirty="0"/>
        </a:p>
      </dsp:txBody>
      <dsp:txXfrm>
        <a:off x="1643718" y="482662"/>
        <a:ext cx="2015623" cy="1612498"/>
      </dsp:txXfrm>
    </dsp:sp>
    <dsp:sp modelId="{A0206A1A-6060-4E9B-9CA2-6C9B8BE1DF33}">
      <dsp:nvSpPr>
        <dsp:cNvPr id="0" name=""/>
        <dsp:cNvSpPr/>
      </dsp:nvSpPr>
      <dsp:spPr>
        <a:xfrm rot="17700000">
          <a:off x="3887745" y="1826803"/>
          <a:ext cx="1854193" cy="604686"/>
        </a:xfrm>
        <a:prstGeom prst="leftArrow">
          <a:avLst>
            <a:gd name="adj1" fmla="val 60000"/>
            <a:gd name="adj2" fmla="val 50000"/>
          </a:avLst>
        </a:prstGeom>
        <a:solidFill>
          <a:schemeClr val="accent4">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4BBC2B3-E307-461A-A775-0681F88B7BB8}">
      <dsp:nvSpPr>
        <dsp:cNvPr id="0" name=""/>
        <dsp:cNvSpPr/>
      </dsp:nvSpPr>
      <dsp:spPr>
        <a:xfrm>
          <a:off x="4198837" y="482662"/>
          <a:ext cx="2015623" cy="1612498"/>
        </a:xfrm>
        <a:prstGeom prst="roundRect">
          <a:avLst>
            <a:gd name="adj" fmla="val 10000"/>
          </a:avLst>
        </a:prstGeom>
        <a:solidFill>
          <a:schemeClr val="lt1">
            <a:hueOff val="0"/>
            <a:satOff val="0"/>
            <a:lumOff val="0"/>
            <a:alphaOff val="0"/>
          </a:schemeClr>
        </a:solid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1422400">
            <a:lnSpc>
              <a:spcPct val="100000"/>
            </a:lnSpc>
            <a:spcBef>
              <a:spcPct val="0"/>
            </a:spcBef>
            <a:spcAft>
              <a:spcPct val="35000"/>
            </a:spcAft>
          </a:pPr>
          <a:r>
            <a:rPr lang="zh-CN" altLang="en-US" sz="3200" kern="1200" dirty="0" smtClean="0">
              <a:hlinkClick xmlns:r="http://schemas.openxmlformats.org/officeDocument/2006/relationships" r:id="" action="ppaction://noaction"/>
            </a:rPr>
            <a:t>新考卷</a:t>
          </a:r>
        </a:p>
      </dsp:txBody>
      <dsp:txXfrm>
        <a:off x="4198837" y="482662"/>
        <a:ext cx="2015623" cy="1612498"/>
      </dsp:txXfrm>
    </dsp:sp>
    <dsp:sp modelId="{29290A0F-0572-4AF4-A571-53BEFB246F2D}">
      <dsp:nvSpPr>
        <dsp:cNvPr id="0" name=""/>
        <dsp:cNvSpPr/>
      </dsp:nvSpPr>
      <dsp:spPr>
        <a:xfrm rot="20700000">
          <a:off x="5026445" y="3183853"/>
          <a:ext cx="1854193" cy="604686"/>
        </a:xfrm>
        <a:prstGeom prst="leftArrow">
          <a:avLst>
            <a:gd name="adj1" fmla="val 60000"/>
            <a:gd name="adj2" fmla="val 50000"/>
          </a:avLst>
        </a:prstGeom>
        <a:solidFill>
          <a:schemeClr val="accent4">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973568B-B277-483C-A98A-C72A428A49A0}">
      <dsp:nvSpPr>
        <dsp:cNvPr id="0" name=""/>
        <dsp:cNvSpPr/>
      </dsp:nvSpPr>
      <dsp:spPr>
        <a:xfrm>
          <a:off x="5841236" y="2439997"/>
          <a:ext cx="2015623" cy="1612498"/>
        </a:xfrm>
        <a:prstGeom prst="roundRect">
          <a:avLst>
            <a:gd name="adj" fmla="val 10000"/>
          </a:avLst>
        </a:prstGeom>
        <a:solidFill>
          <a:schemeClr val="lt1">
            <a:hueOff val="0"/>
            <a:satOff val="0"/>
            <a:lumOff val="0"/>
            <a:alphaOff val="0"/>
          </a:schemeClr>
        </a:solid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1422400">
            <a:lnSpc>
              <a:spcPct val="100000"/>
            </a:lnSpc>
            <a:spcBef>
              <a:spcPct val="0"/>
            </a:spcBef>
            <a:spcAft>
              <a:spcPct val="35000"/>
            </a:spcAft>
          </a:pPr>
          <a:r>
            <a:rPr lang="zh-CN" altLang="en-US" sz="3200" kern="1200" dirty="0" smtClean="0"/>
            <a:t>新策略</a:t>
          </a:r>
        </a:p>
      </dsp:txBody>
      <dsp:txXfrm>
        <a:off x="5841236" y="2439997"/>
        <a:ext cx="2015623" cy="1612498"/>
      </dsp:txXfrm>
    </dsp:sp>
  </dsp:spTree>
</dsp:drawing>
</file>

<file path=ppt/diagrams/layout1.xml><?xml version="1.0" encoding="utf-8"?>
<dgm:layoutDef xmlns:dgm="http://schemas.openxmlformats.org/drawingml/2006/diagram" xmlns:a="http://schemas.openxmlformats.org/drawingml/2006/main" uniqueId="urn:microsoft.com/office/officeart/2005/8/layout/hList2#1">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parTxLTRAlign" val="r"/>
                <dgm:param type="parTxRTLAlign" val="r"/>
                <dgm:param type="txAnchorVert" val="t"/>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4#2">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Sty" val="arr"/>
              <dgm:param type="endSty" val="noArr"/>
              <dgm:param type="begPts" val="auto"/>
              <dgm:param type="endPts" val="ct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pPr/>
              <a:t>2018/9/16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B9F6C78-1D59-4C51-B219-67B0878A1040}" type="datetimeFigureOut">
              <a:rPr lang="zh-CN" altLang="en-US" smtClean="0"/>
              <a:pPr/>
              <a:t>2018/9/16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A20233-8190-47CD-9F06-E2F792EB0E9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2A20233-8190-47CD-9F06-E2F792EB0E9B}" type="slidenum">
              <a:rPr lang="zh-CN" altLang="en-US" smtClean="0"/>
              <a:pPr/>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2A20233-8190-47CD-9F06-E2F792EB0E9B}" type="slidenum">
              <a:rPr lang="zh-CN" altLang="en-US" smtClean="0"/>
              <a:pPr/>
              <a:t>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6"/>
          <p:cNvSpPr/>
          <p:nvPr/>
        </p:nvSpPr>
        <p:spPr>
          <a:xfrm>
            <a:off x="685800" y="3196686"/>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ctrTitle"/>
          </p:nvPr>
        </p:nvSpPr>
        <p:spPr>
          <a:xfrm>
            <a:off x="685800" y="1676401"/>
            <a:ext cx="7772400" cy="1538286"/>
          </a:xfrm>
        </p:spPr>
        <p:txBody>
          <a:bodyPr anchor="b"/>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686568" cy="6011882"/>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73152" y="6400800"/>
            <a:ext cx="3200400" cy="283800"/>
          </a:xfrm>
        </p:spPr>
        <p:txBody>
          <a:bodyPr/>
          <a:lstStyle/>
          <a:p>
            <a:fld id="{530820CF-B880-4189-942D-D702A7CBA730}" type="datetimeFigureOut">
              <a:rPr lang="zh-CN" altLang="en-US" smtClean="0"/>
              <a:pPr/>
              <a:t>2018/9/16</a:t>
            </a:fld>
            <a:endParaRPr lang="zh-CN" altLang="en-US"/>
          </a:p>
        </p:txBody>
      </p:sp>
      <p:sp>
        <p:nvSpPr>
          <p:cNvPr id="5" name="页脚占位符 4"/>
          <p:cNvSpPr>
            <a:spLocks noGrp="1"/>
          </p:cNvSpPr>
          <p:nvPr>
            <p:ph type="ftr" sz="quarter" idx="11"/>
          </p:nvPr>
        </p:nvSpPr>
        <p:spPr>
          <a:xfrm>
            <a:off x="5330952" y="6400800"/>
            <a:ext cx="3733800" cy="283800"/>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矩形 6"/>
          <p:cNvSpPr/>
          <p:nvPr/>
        </p:nvSpPr>
        <p:spPr>
          <a:xfrm>
            <a:off x="685800" y="3143248"/>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2018/9/16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2018/9/16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Ref idx="1002">
        <a:schemeClr val="bg2"/>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2018/9/16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2786050" y="1053546"/>
            <a:ext cx="59040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矩形 6"/>
          <p:cNvSpPr/>
          <p:nvPr/>
        </p:nvSpPr>
        <p:spPr>
          <a:xfrm>
            <a:off x="0" y="6678000"/>
            <a:ext cx="9144000" cy="180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686320"/>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76200" y="6400800"/>
            <a:ext cx="3200400" cy="283800"/>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fld id="{530820CF-B880-4189-942D-D702A7CBA730}" type="datetimeFigureOut">
              <a:rPr lang="zh-CN" altLang="en-US" smtClean="0"/>
              <a:pPr/>
              <a:t>2018/9/16</a:t>
            </a:fld>
            <a:endParaRPr lang="zh-CN" altLang="en-US"/>
          </a:p>
        </p:txBody>
      </p:sp>
      <p:sp>
        <p:nvSpPr>
          <p:cNvPr id="5" name="页脚占位符 4"/>
          <p:cNvSpPr>
            <a:spLocks noGrp="1"/>
          </p:cNvSpPr>
          <p:nvPr>
            <p:ph type="ftr" sz="quarter" idx="3"/>
          </p:nvPr>
        </p:nvSpPr>
        <p:spPr>
          <a:xfrm>
            <a:off x="5334000" y="6400800"/>
            <a:ext cx="3733800" cy="283800"/>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endParaRPr lang="zh-CN" altLang="en-US"/>
          </a:p>
        </p:txBody>
      </p:sp>
      <p:sp>
        <p:nvSpPr>
          <p:cNvPr id="6" name="灯片编号占位符 5"/>
          <p:cNvSpPr>
            <a:spLocks noGrp="1"/>
          </p:cNvSpPr>
          <p:nvPr>
            <p:ph type="sldNum" sz="quarter" idx="4"/>
          </p:nvPr>
        </p:nvSpPr>
        <p:spPr>
          <a:xfrm>
            <a:off x="4114800" y="6400800"/>
            <a:ext cx="914400" cy="283464"/>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fld id="{0C913308-F349-4B6D-A68A-DD1791B4A57B}" type="slidenum">
              <a:rPr lang="zh-CN" altLang="en-US" smtClean="0"/>
              <a:pPr/>
              <a:t>‹#›</a:t>
            </a:fld>
            <a:endParaRPr lang="zh-CN" altLang="en-US"/>
          </a:p>
        </p:txBody>
      </p:sp>
      <p:sp>
        <p:nvSpPr>
          <p:cNvPr id="8" name="矩形 7"/>
          <p:cNvSpPr/>
          <p:nvPr/>
        </p:nvSpPr>
        <p:spPr>
          <a:xfrm>
            <a:off x="0" y="0"/>
            <a:ext cx="9144000" cy="108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panose="05020102010507070707"/>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panose="05020102010507070707"/>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panose="05020102010507070707"/>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5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5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6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6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6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6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0.xml"/></Relationships>
</file>

<file path=ppt/slides/_rels/slide16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6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6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7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7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7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7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7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7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8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8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8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8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8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8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8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8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8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9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9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9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9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9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9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9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9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9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9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7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5" name="副标题 4"/>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3" cstate="print"/>
          <a:srcRect/>
          <a:stretch>
            <a:fillRect/>
          </a:stretch>
        </p:blipFill>
        <p:spPr bwMode="auto">
          <a:xfrm>
            <a:off x="0" y="0"/>
            <a:ext cx="9539536" cy="6974632"/>
          </a:xfrm>
          <a:prstGeom prst="rect">
            <a:avLst/>
          </a:prstGeom>
          <a:noFill/>
        </p:spPr>
      </p:pic>
      <p:sp>
        <p:nvSpPr>
          <p:cNvPr id="3" name="TextBox 2"/>
          <p:cNvSpPr txBox="1"/>
          <p:nvPr/>
        </p:nvSpPr>
        <p:spPr>
          <a:xfrm>
            <a:off x="809551" y="727229"/>
            <a:ext cx="7920880" cy="2308324"/>
          </a:xfrm>
          <a:prstGeom prst="rect">
            <a:avLst/>
          </a:prstGeom>
          <a:noFill/>
        </p:spPr>
        <p:txBody>
          <a:bodyPr wrap="square" rtlCol="0">
            <a:spAutoFit/>
          </a:bodyPr>
          <a:lstStyle/>
          <a:p>
            <a:r>
              <a:rPr lang="zh-CN" altLang="en-US" sz="4800" dirty="0" smtClean="0"/>
              <a:t>                 </a:t>
            </a:r>
            <a:endParaRPr lang="en-US" altLang="zh-CN" sz="4800" dirty="0" smtClean="0"/>
          </a:p>
          <a:p>
            <a:r>
              <a:rPr lang="zh-CN" altLang="en-US" sz="4800" b="1" dirty="0" smtClean="0"/>
              <a:t>        </a:t>
            </a:r>
            <a:r>
              <a:rPr lang="zh-CN" altLang="en-US" sz="4800" b="1" dirty="0" smtClean="0">
                <a:latin typeface="楷体" pitchFamily="49" charset="-122"/>
                <a:ea typeface="楷体" pitchFamily="49" charset="-122"/>
              </a:rPr>
              <a:t>核心素养导向下的</a:t>
            </a:r>
            <a:endParaRPr lang="en-US" altLang="zh-CN" sz="4800" b="1" dirty="0" smtClean="0">
              <a:latin typeface="楷体" pitchFamily="49" charset="-122"/>
              <a:ea typeface="楷体" pitchFamily="49" charset="-122"/>
            </a:endParaRPr>
          </a:p>
          <a:p>
            <a:r>
              <a:rPr lang="zh-CN" altLang="en-US" sz="4800" b="1" dirty="0" smtClean="0">
                <a:latin typeface="楷体" pitchFamily="49" charset="-122"/>
                <a:ea typeface="楷体" pitchFamily="49" charset="-122"/>
              </a:rPr>
              <a:t> 语文教学及</a:t>
            </a:r>
            <a:r>
              <a:rPr lang="en-US" altLang="zh-CN" sz="4800" b="1" dirty="0" smtClean="0">
                <a:latin typeface="楷体" pitchFamily="49" charset="-122"/>
                <a:ea typeface="楷体" pitchFamily="49" charset="-122"/>
              </a:rPr>
              <a:t>2019</a:t>
            </a:r>
            <a:r>
              <a:rPr lang="zh-CN" altLang="en-US" sz="4800" b="1" dirty="0" smtClean="0">
                <a:latin typeface="楷体" pitchFamily="49" charset="-122"/>
                <a:ea typeface="楷体" pitchFamily="49" charset="-122"/>
              </a:rPr>
              <a:t>高考备考</a:t>
            </a:r>
            <a:endParaRPr lang="zh-CN" altLang="en-US" sz="4800" b="1" dirty="0">
              <a:latin typeface="楷体" pitchFamily="49" charset="-122"/>
              <a:ea typeface="楷体" pitchFamily="49" charset="-122"/>
            </a:endParaRPr>
          </a:p>
        </p:txBody>
      </p:sp>
      <p:sp>
        <p:nvSpPr>
          <p:cNvPr id="4" name="TextBox 3"/>
          <p:cNvSpPr txBox="1"/>
          <p:nvPr/>
        </p:nvSpPr>
        <p:spPr>
          <a:xfrm>
            <a:off x="2627784" y="4221088"/>
            <a:ext cx="5832648" cy="954107"/>
          </a:xfrm>
          <a:prstGeom prst="rect">
            <a:avLst/>
          </a:prstGeom>
          <a:noFill/>
        </p:spPr>
        <p:txBody>
          <a:bodyPr wrap="square" rtlCol="0">
            <a:spAutoFit/>
          </a:bodyPr>
          <a:lstStyle/>
          <a:p>
            <a:r>
              <a:rPr lang="zh-CN" altLang="en-US" dirty="0" smtClean="0">
                <a:latin typeface="楷体" pitchFamily="49" charset="-122"/>
                <a:ea typeface="楷体" pitchFamily="49" charset="-122"/>
              </a:rPr>
              <a:t>                         </a:t>
            </a:r>
            <a:r>
              <a:rPr lang="zh-CN" altLang="en-US" sz="2800" b="1" dirty="0" smtClean="0">
                <a:latin typeface="楷体" pitchFamily="49" charset="-122"/>
                <a:ea typeface="楷体" pitchFamily="49" charset="-122"/>
              </a:rPr>
              <a:t>宋世兰        </a:t>
            </a:r>
            <a:endParaRPr lang="en-US" altLang="zh-CN" sz="2800" b="1" dirty="0" smtClean="0">
              <a:latin typeface="楷体" pitchFamily="49" charset="-122"/>
              <a:ea typeface="楷体" pitchFamily="49" charset="-122"/>
            </a:endParaRPr>
          </a:p>
          <a:p>
            <a:r>
              <a:rPr lang="en-US" altLang="zh-CN" sz="2800" b="1" dirty="0" smtClean="0">
                <a:latin typeface="楷体" pitchFamily="49" charset="-122"/>
                <a:ea typeface="楷体" pitchFamily="49" charset="-122"/>
              </a:rPr>
              <a:t>             2018</a:t>
            </a:r>
            <a:r>
              <a:rPr lang="zh-CN" altLang="en-US" sz="2800" b="1" dirty="0" smtClean="0">
                <a:latin typeface="楷体" pitchFamily="49" charset="-122"/>
                <a:ea typeface="楷体" pitchFamily="49" charset="-122"/>
              </a:rPr>
              <a:t>年</a:t>
            </a:r>
            <a:r>
              <a:rPr lang="en-US" altLang="zh-CN" sz="2800" b="1" dirty="0" smtClean="0">
                <a:latin typeface="楷体" pitchFamily="49" charset="-122"/>
                <a:ea typeface="楷体" pitchFamily="49" charset="-122"/>
              </a:rPr>
              <a:t>9</a:t>
            </a:r>
            <a:r>
              <a:rPr lang="zh-CN" altLang="en-US" sz="2800" b="1" dirty="0" smtClean="0">
                <a:latin typeface="楷体" pitchFamily="49" charset="-122"/>
                <a:ea typeface="楷体" pitchFamily="49" charset="-122"/>
              </a:rPr>
              <a:t>月成都</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6" name="内容占位符 5"/>
          <p:cNvSpPr>
            <a:spLocks noGrp="1"/>
          </p:cNvSpPr>
          <p:nvPr>
            <p:ph idx="1"/>
          </p:nvPr>
        </p:nvSpPr>
        <p:spPr/>
        <p:txBody>
          <a:bodyPr/>
          <a:lstStyle/>
          <a:p>
            <a:endParaRPr lang="zh-CN" altLang="en-US"/>
          </a:p>
        </p:txBody>
      </p:sp>
      <p:pic>
        <p:nvPicPr>
          <p:cNvPr id="18"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58317"/>
            <a:ext cx="9144000" cy="6916317"/>
          </a:xfrm>
          <a:prstGeom prst="rect">
            <a:avLst/>
          </a:prstGeom>
          <a:noFill/>
        </p:spPr>
      </p:pic>
      <p:sp>
        <p:nvSpPr>
          <p:cNvPr id="5" name="椭圆 4"/>
          <p:cNvSpPr/>
          <p:nvPr/>
        </p:nvSpPr>
        <p:spPr>
          <a:xfrm>
            <a:off x="255270" y="773430"/>
            <a:ext cx="1512570" cy="1922145"/>
          </a:xfrm>
          <a:prstGeom prst="ellipse">
            <a:avLst/>
          </a:prstGeom>
          <a:noFill/>
          <a:ln w="127000" cap="rnd" cmpd="sng">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rPr>
              <a:t>审美鉴赏与创造</a:t>
            </a:r>
          </a:p>
        </p:txBody>
      </p:sp>
      <p:sp>
        <p:nvSpPr>
          <p:cNvPr id="7" name="右箭头 6"/>
          <p:cNvSpPr/>
          <p:nvPr/>
        </p:nvSpPr>
        <p:spPr>
          <a:xfrm>
            <a:off x="1905000" y="1544320"/>
            <a:ext cx="579120" cy="426720"/>
          </a:xfrm>
          <a:prstGeom prst="rightArrow">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右箭头 7"/>
          <p:cNvSpPr/>
          <p:nvPr/>
        </p:nvSpPr>
        <p:spPr>
          <a:xfrm>
            <a:off x="1859280" y="4450080"/>
            <a:ext cx="579120" cy="426720"/>
          </a:xfrm>
          <a:prstGeom prst="rightArrow">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555776" y="386080"/>
            <a:ext cx="1567189" cy="452120"/>
          </a:xfrm>
          <a:prstGeom prst="rect">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altLang="zh-CN" b="1" dirty="0" smtClean="0">
                <a:solidFill>
                  <a:schemeClr val="tx1"/>
                </a:solidFill>
                <a:latin typeface="楷体" panose="02010609060101010101" pitchFamily="49" charset="-122"/>
                <a:ea typeface="楷体" panose="02010609060101010101" pitchFamily="49" charset="-122"/>
              </a:rPr>
              <a:t>·</a:t>
            </a:r>
            <a:r>
              <a:rPr lang="zh-CN" altLang="en-US" b="1" dirty="0" smtClean="0">
                <a:solidFill>
                  <a:schemeClr val="tx1"/>
                </a:solidFill>
                <a:latin typeface="楷体" panose="02010609060101010101" pitchFamily="49" charset="-122"/>
                <a:ea typeface="楷体" panose="02010609060101010101" pitchFamily="49" charset="-122"/>
              </a:rPr>
              <a:t>体验与感悟</a:t>
            </a:r>
          </a:p>
        </p:txBody>
      </p:sp>
      <p:sp>
        <p:nvSpPr>
          <p:cNvPr id="10" name="矩形 9"/>
          <p:cNvSpPr/>
          <p:nvPr/>
        </p:nvSpPr>
        <p:spPr>
          <a:xfrm>
            <a:off x="2555776" y="1452880"/>
            <a:ext cx="1559569" cy="452120"/>
          </a:xfrm>
          <a:prstGeom prst="rect">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altLang="zh-CN" b="1" spc="-300" dirty="0" smtClean="0">
                <a:solidFill>
                  <a:schemeClr val="tx1"/>
                </a:solidFill>
                <a:latin typeface="楷体" panose="02010609060101010101" pitchFamily="49" charset="-122"/>
                <a:ea typeface="楷体" panose="02010609060101010101" pitchFamily="49" charset="-122"/>
              </a:rPr>
              <a:t>·</a:t>
            </a:r>
            <a:r>
              <a:rPr lang="zh-CN" altLang="en-US" b="1" spc="-300" dirty="0" smtClean="0">
                <a:solidFill>
                  <a:schemeClr val="tx1"/>
                </a:solidFill>
                <a:latin typeface="楷体" panose="02010609060101010101" pitchFamily="49" charset="-122"/>
                <a:ea typeface="楷体" panose="02010609060101010101" pitchFamily="49" charset="-122"/>
              </a:rPr>
              <a:t>品</a:t>
            </a:r>
            <a:r>
              <a:rPr lang="zh-CN" altLang="en-US" b="1" spc="-300" dirty="0">
                <a:solidFill>
                  <a:schemeClr val="tx1"/>
                </a:solidFill>
                <a:latin typeface="楷体" panose="02010609060101010101" pitchFamily="49" charset="-122"/>
                <a:ea typeface="楷体" panose="02010609060101010101" pitchFamily="49" charset="-122"/>
              </a:rPr>
              <a:t>味与鉴赏</a:t>
            </a:r>
          </a:p>
        </p:txBody>
      </p:sp>
      <p:sp>
        <p:nvSpPr>
          <p:cNvPr id="11" name="矩形 10"/>
          <p:cNvSpPr/>
          <p:nvPr/>
        </p:nvSpPr>
        <p:spPr>
          <a:xfrm>
            <a:off x="2627784" y="2326640"/>
            <a:ext cx="1472321" cy="452120"/>
          </a:xfrm>
          <a:prstGeom prst="rect">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altLang="zh-CN" b="1" spc="-300" dirty="0" smtClean="0">
                <a:solidFill>
                  <a:schemeClr val="tx1"/>
                </a:solidFill>
                <a:latin typeface="楷体" panose="02010609060101010101" pitchFamily="49" charset="-122"/>
                <a:ea typeface="楷体" panose="02010609060101010101" pitchFamily="49" charset="-122"/>
              </a:rPr>
              <a:t>·</a:t>
            </a:r>
            <a:r>
              <a:rPr lang="zh-CN" altLang="en-US" b="1" spc="-300" dirty="0" smtClean="0">
                <a:solidFill>
                  <a:schemeClr val="tx1"/>
                </a:solidFill>
                <a:latin typeface="楷体" panose="02010609060101010101" pitchFamily="49" charset="-122"/>
                <a:ea typeface="楷体" panose="02010609060101010101" pitchFamily="49" charset="-122"/>
              </a:rPr>
              <a:t>表现与创新</a:t>
            </a:r>
          </a:p>
        </p:txBody>
      </p:sp>
      <p:sp>
        <p:nvSpPr>
          <p:cNvPr id="12" name="矩形 11"/>
          <p:cNvSpPr/>
          <p:nvPr/>
        </p:nvSpPr>
        <p:spPr>
          <a:xfrm>
            <a:off x="2627784" y="3302000"/>
            <a:ext cx="1502801" cy="452120"/>
          </a:xfrm>
          <a:prstGeom prst="rect">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altLang="zh-CN" b="1" spc="-300" dirty="0" smtClean="0">
                <a:solidFill>
                  <a:schemeClr val="tx1"/>
                </a:solidFill>
                <a:latin typeface="楷体" panose="02010609060101010101" pitchFamily="49" charset="-122"/>
                <a:ea typeface="楷体" panose="02010609060101010101" pitchFamily="49" charset="-122"/>
              </a:rPr>
              <a:t>·</a:t>
            </a:r>
            <a:r>
              <a:rPr lang="zh-CN" altLang="en-US" b="1" spc="-300" dirty="0" smtClean="0">
                <a:solidFill>
                  <a:schemeClr val="tx1"/>
                </a:solidFill>
                <a:latin typeface="楷体" panose="02010609060101010101" pitchFamily="49" charset="-122"/>
                <a:ea typeface="楷体" panose="02010609060101010101" pitchFamily="49" charset="-122"/>
              </a:rPr>
              <a:t>热爱与自然</a:t>
            </a:r>
          </a:p>
        </p:txBody>
      </p:sp>
      <p:sp>
        <p:nvSpPr>
          <p:cNvPr id="13" name="矩形 12"/>
          <p:cNvSpPr/>
          <p:nvPr/>
        </p:nvSpPr>
        <p:spPr>
          <a:xfrm>
            <a:off x="2627784" y="4135120"/>
            <a:ext cx="1502801" cy="452120"/>
          </a:xfrm>
          <a:prstGeom prst="rect">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altLang="zh-CN" b="1" spc="-300" dirty="0" smtClean="0">
                <a:solidFill>
                  <a:schemeClr val="tx1"/>
                </a:solidFill>
                <a:latin typeface="楷体" panose="02010609060101010101" pitchFamily="49" charset="-122"/>
                <a:ea typeface="楷体" panose="02010609060101010101" pitchFamily="49" charset="-122"/>
              </a:rPr>
              <a:t>·</a:t>
            </a:r>
            <a:r>
              <a:rPr lang="zh-CN" altLang="en-US" b="1" spc="-300" dirty="0" smtClean="0">
                <a:solidFill>
                  <a:schemeClr val="tx1"/>
                </a:solidFill>
                <a:latin typeface="楷体" panose="02010609060101010101" pitchFamily="49" charset="-122"/>
                <a:ea typeface="楷体" panose="02010609060101010101" pitchFamily="49" charset="-122"/>
              </a:rPr>
              <a:t>选择与继承</a:t>
            </a:r>
          </a:p>
        </p:txBody>
      </p:sp>
      <p:sp>
        <p:nvSpPr>
          <p:cNvPr id="14" name="矩形 13"/>
          <p:cNvSpPr/>
          <p:nvPr/>
        </p:nvSpPr>
        <p:spPr>
          <a:xfrm>
            <a:off x="2627784" y="4927600"/>
            <a:ext cx="1502801" cy="452120"/>
          </a:xfrm>
          <a:prstGeom prst="rect">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altLang="zh-CN" b="1" spc="-300" dirty="0" smtClean="0">
                <a:solidFill>
                  <a:schemeClr val="tx1"/>
                </a:solidFill>
                <a:latin typeface="楷体" panose="02010609060101010101" pitchFamily="49" charset="-122"/>
                <a:ea typeface="楷体" panose="02010609060101010101" pitchFamily="49" charset="-122"/>
              </a:rPr>
              <a:t>·</a:t>
            </a:r>
            <a:r>
              <a:rPr lang="zh-CN" altLang="en-US" b="1" spc="-300" dirty="0" smtClean="0">
                <a:solidFill>
                  <a:schemeClr val="tx1"/>
                </a:solidFill>
                <a:latin typeface="楷体" panose="02010609060101010101" pitchFamily="49" charset="-122"/>
                <a:ea typeface="楷体" panose="02010609060101010101" pitchFamily="49" charset="-122"/>
              </a:rPr>
              <a:t>包容与借鉴</a:t>
            </a:r>
          </a:p>
        </p:txBody>
      </p:sp>
      <p:sp>
        <p:nvSpPr>
          <p:cNvPr id="15" name="矩形 14"/>
          <p:cNvSpPr/>
          <p:nvPr/>
        </p:nvSpPr>
        <p:spPr>
          <a:xfrm>
            <a:off x="2627784" y="5740400"/>
            <a:ext cx="1518041" cy="452120"/>
          </a:xfrm>
          <a:prstGeom prst="rect">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altLang="zh-CN" b="1" spc="-300" dirty="0" smtClean="0">
                <a:solidFill>
                  <a:schemeClr val="tx1"/>
                </a:solidFill>
                <a:latin typeface="楷体" panose="02010609060101010101" pitchFamily="49" charset="-122"/>
                <a:ea typeface="楷体" panose="02010609060101010101" pitchFamily="49" charset="-122"/>
              </a:rPr>
              <a:t>·</a:t>
            </a:r>
            <a:r>
              <a:rPr lang="zh-CN" altLang="en-US" b="1" spc="-300" dirty="0" smtClean="0">
                <a:solidFill>
                  <a:schemeClr val="tx1"/>
                </a:solidFill>
                <a:latin typeface="楷体" panose="02010609060101010101" pitchFamily="49" charset="-122"/>
                <a:ea typeface="楷体" panose="02010609060101010101" pitchFamily="49" charset="-122"/>
              </a:rPr>
              <a:t>关注与参与</a:t>
            </a:r>
          </a:p>
        </p:txBody>
      </p:sp>
      <p:sp>
        <p:nvSpPr>
          <p:cNvPr id="21" name="矩形 20"/>
          <p:cNvSpPr/>
          <p:nvPr/>
        </p:nvSpPr>
        <p:spPr>
          <a:xfrm>
            <a:off x="4859655" y="188595"/>
            <a:ext cx="1586865" cy="929005"/>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latin typeface="楷体" panose="02010609060101010101" pitchFamily="49" charset="-122"/>
                <a:ea typeface="楷体" panose="02010609060101010101" pitchFamily="49" charset="-122"/>
              </a:rPr>
              <a:t>汉语文字</a:t>
            </a:r>
          </a:p>
          <a:p>
            <a:pPr algn="ctr"/>
            <a:r>
              <a:rPr lang="zh-CN" altLang="en-US" dirty="0">
                <a:solidFill>
                  <a:srgbClr val="C00000"/>
                </a:solidFill>
                <a:latin typeface="楷体" panose="02010609060101010101" pitchFamily="49" charset="-122"/>
                <a:ea typeface="楷体" panose="02010609060101010101" pitchFamily="49" charset="-122"/>
              </a:rPr>
              <a:t>文学语言</a:t>
            </a:r>
          </a:p>
          <a:p>
            <a:pPr algn="ctr"/>
            <a:r>
              <a:rPr lang="zh-CN" altLang="en-US" dirty="0">
                <a:solidFill>
                  <a:srgbClr val="C00000"/>
                </a:solidFill>
                <a:latin typeface="楷体" panose="02010609060101010101" pitchFamily="49" charset="-122"/>
                <a:ea typeface="楷体" panose="02010609060101010101" pitchFamily="49" charset="-122"/>
              </a:rPr>
              <a:t>优秀作品</a:t>
            </a:r>
          </a:p>
        </p:txBody>
      </p:sp>
      <p:sp>
        <p:nvSpPr>
          <p:cNvPr id="23" name="矩形 22"/>
          <p:cNvSpPr/>
          <p:nvPr/>
        </p:nvSpPr>
        <p:spPr>
          <a:xfrm>
            <a:off x="4860032" y="1117600"/>
            <a:ext cx="1584176" cy="873760"/>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latin typeface="楷体" panose="02010609060101010101" pitchFamily="49" charset="-122"/>
                <a:ea typeface="楷体" panose="02010609060101010101" pitchFamily="49" charset="-122"/>
                <a:sym typeface="+mn-ea"/>
              </a:rPr>
              <a:t>汉语文字</a:t>
            </a:r>
            <a:endParaRPr lang="zh-CN" altLang="en-US" dirty="0">
              <a:solidFill>
                <a:srgbClr val="C00000"/>
              </a:solidFill>
              <a:latin typeface="楷体" panose="02010609060101010101" pitchFamily="49" charset="-122"/>
              <a:ea typeface="楷体" panose="02010609060101010101" pitchFamily="49" charset="-122"/>
            </a:endParaRPr>
          </a:p>
          <a:p>
            <a:pPr algn="ctr"/>
            <a:r>
              <a:rPr lang="zh-CN" altLang="en-US" dirty="0">
                <a:solidFill>
                  <a:srgbClr val="C00000"/>
                </a:solidFill>
                <a:latin typeface="楷体" panose="02010609060101010101" pitchFamily="49" charset="-122"/>
                <a:ea typeface="楷体" panose="02010609060101010101" pitchFamily="49" charset="-122"/>
                <a:sym typeface="+mn-ea"/>
              </a:rPr>
              <a:t>文学语言</a:t>
            </a:r>
            <a:endParaRPr lang="zh-CN" altLang="en-US" dirty="0">
              <a:solidFill>
                <a:srgbClr val="C00000"/>
              </a:solidFill>
              <a:latin typeface="楷体" panose="02010609060101010101" pitchFamily="49" charset="-122"/>
              <a:ea typeface="楷体" panose="02010609060101010101" pitchFamily="49" charset="-122"/>
            </a:endParaRPr>
          </a:p>
          <a:p>
            <a:pPr algn="ctr"/>
            <a:r>
              <a:rPr lang="zh-CN" altLang="en-US" dirty="0">
                <a:solidFill>
                  <a:srgbClr val="C00000"/>
                </a:solidFill>
                <a:latin typeface="楷体" panose="02010609060101010101" pitchFamily="49" charset="-122"/>
                <a:ea typeface="楷体" panose="02010609060101010101" pitchFamily="49" charset="-122"/>
                <a:sym typeface="+mn-ea"/>
              </a:rPr>
              <a:t>优秀作品</a:t>
            </a:r>
            <a:endParaRPr lang="zh-CN" altLang="en-US" dirty="0">
              <a:solidFill>
                <a:srgbClr val="C00000"/>
              </a:solidFill>
              <a:latin typeface="楷体" panose="02010609060101010101" pitchFamily="49" charset="-122"/>
              <a:ea typeface="楷体" panose="02010609060101010101" pitchFamily="49" charset="-122"/>
            </a:endParaRPr>
          </a:p>
        </p:txBody>
      </p:sp>
      <p:sp>
        <p:nvSpPr>
          <p:cNvPr id="24" name="矩形 23"/>
          <p:cNvSpPr/>
          <p:nvPr/>
        </p:nvSpPr>
        <p:spPr>
          <a:xfrm>
            <a:off x="4860290" y="2101850"/>
            <a:ext cx="1586230" cy="958215"/>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latin typeface="楷体" panose="02010609060101010101" pitchFamily="49" charset="-122"/>
                <a:ea typeface="楷体" panose="02010609060101010101" pitchFamily="49" charset="-122"/>
                <a:sym typeface="+mn-ea"/>
              </a:rPr>
              <a:t>汉语文字</a:t>
            </a:r>
            <a:endParaRPr lang="zh-CN" altLang="en-US" dirty="0">
              <a:solidFill>
                <a:srgbClr val="C00000"/>
              </a:solidFill>
              <a:latin typeface="楷体" panose="02010609060101010101" pitchFamily="49" charset="-122"/>
              <a:ea typeface="楷体" panose="02010609060101010101" pitchFamily="49" charset="-122"/>
            </a:endParaRPr>
          </a:p>
          <a:p>
            <a:pPr algn="ctr"/>
            <a:r>
              <a:rPr lang="zh-CN" altLang="en-US" dirty="0">
                <a:solidFill>
                  <a:srgbClr val="C00000"/>
                </a:solidFill>
                <a:latin typeface="楷体" panose="02010609060101010101" pitchFamily="49" charset="-122"/>
                <a:ea typeface="楷体" panose="02010609060101010101" pitchFamily="49" charset="-122"/>
                <a:sym typeface="+mn-ea"/>
              </a:rPr>
              <a:t>文学语言</a:t>
            </a:r>
            <a:endParaRPr lang="zh-CN" altLang="en-US" dirty="0">
              <a:solidFill>
                <a:srgbClr val="C00000"/>
              </a:solidFill>
              <a:latin typeface="楷体" panose="02010609060101010101" pitchFamily="49" charset="-122"/>
              <a:ea typeface="楷体" panose="02010609060101010101" pitchFamily="49" charset="-122"/>
            </a:endParaRPr>
          </a:p>
          <a:p>
            <a:pPr algn="ctr"/>
            <a:r>
              <a:rPr lang="zh-CN" altLang="en-US" dirty="0">
                <a:solidFill>
                  <a:srgbClr val="C00000"/>
                </a:solidFill>
                <a:latin typeface="楷体" panose="02010609060101010101" pitchFamily="49" charset="-122"/>
                <a:ea typeface="楷体" panose="02010609060101010101" pitchFamily="49" charset="-122"/>
                <a:sym typeface="+mn-ea"/>
              </a:rPr>
              <a:t>优秀作品</a:t>
            </a:r>
            <a:endParaRPr lang="zh-CN" altLang="en-US" dirty="0">
              <a:solidFill>
                <a:srgbClr val="C00000"/>
              </a:solidFill>
              <a:latin typeface="楷体" panose="02010609060101010101" pitchFamily="49" charset="-122"/>
              <a:ea typeface="楷体" panose="02010609060101010101" pitchFamily="49" charset="-122"/>
            </a:endParaRPr>
          </a:p>
        </p:txBody>
      </p:sp>
      <p:sp>
        <p:nvSpPr>
          <p:cNvPr id="25" name="右箭头 24"/>
          <p:cNvSpPr/>
          <p:nvPr/>
        </p:nvSpPr>
        <p:spPr>
          <a:xfrm>
            <a:off x="4206240" y="629920"/>
            <a:ext cx="518160" cy="203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右箭头 25"/>
          <p:cNvSpPr/>
          <p:nvPr/>
        </p:nvSpPr>
        <p:spPr>
          <a:xfrm>
            <a:off x="4221480" y="1625600"/>
            <a:ext cx="518160" cy="203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右箭头 26"/>
          <p:cNvSpPr/>
          <p:nvPr/>
        </p:nvSpPr>
        <p:spPr>
          <a:xfrm>
            <a:off x="4236720" y="2458720"/>
            <a:ext cx="518160" cy="203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右箭头 27"/>
          <p:cNvSpPr/>
          <p:nvPr/>
        </p:nvSpPr>
        <p:spPr>
          <a:xfrm>
            <a:off x="4236720" y="3352800"/>
            <a:ext cx="518160" cy="203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右箭头 28"/>
          <p:cNvSpPr/>
          <p:nvPr/>
        </p:nvSpPr>
        <p:spPr>
          <a:xfrm>
            <a:off x="4236720" y="4206240"/>
            <a:ext cx="518160" cy="203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右箭头 29"/>
          <p:cNvSpPr/>
          <p:nvPr/>
        </p:nvSpPr>
        <p:spPr>
          <a:xfrm>
            <a:off x="4251960" y="5039360"/>
            <a:ext cx="518160" cy="203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右箭头 30"/>
          <p:cNvSpPr/>
          <p:nvPr/>
        </p:nvSpPr>
        <p:spPr>
          <a:xfrm>
            <a:off x="4251960" y="5791200"/>
            <a:ext cx="518160" cy="203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4860032" y="3169920"/>
            <a:ext cx="1586488" cy="7518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latin typeface="楷体" panose="02010609060101010101" pitchFamily="49" charset="-122"/>
                <a:ea typeface="楷体" panose="02010609060101010101" pitchFamily="49" charset="-122"/>
              </a:rPr>
              <a:t>汉字汉语的</a:t>
            </a:r>
          </a:p>
          <a:p>
            <a:pPr algn="ctr"/>
            <a:r>
              <a:rPr lang="zh-CN" altLang="en-US" dirty="0">
                <a:solidFill>
                  <a:srgbClr val="FF0000"/>
                </a:solidFill>
                <a:latin typeface="楷体" panose="02010609060101010101" pitchFamily="49" charset="-122"/>
                <a:ea typeface="楷体" panose="02010609060101010101" pitchFamily="49" charset="-122"/>
              </a:rPr>
              <a:t>特点</a:t>
            </a:r>
          </a:p>
        </p:txBody>
      </p:sp>
      <p:sp>
        <p:nvSpPr>
          <p:cNvPr id="33" name="矩形 32"/>
          <p:cNvSpPr/>
          <p:nvPr/>
        </p:nvSpPr>
        <p:spPr>
          <a:xfrm>
            <a:off x="4860290" y="3982720"/>
            <a:ext cx="1590040" cy="7518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00000"/>
                </a:solidFill>
                <a:latin typeface="楷体" panose="02010609060101010101" pitchFamily="49" charset="-122"/>
                <a:ea typeface="楷体" panose="02010609060101010101" pitchFamily="49" charset="-122"/>
              </a:rPr>
              <a:t>汉字汉语与</a:t>
            </a:r>
          </a:p>
          <a:p>
            <a:pPr algn="ctr"/>
            <a:r>
              <a:rPr lang="zh-CN" altLang="en-US" dirty="0" smtClean="0">
                <a:solidFill>
                  <a:srgbClr val="C00000"/>
                </a:solidFill>
                <a:latin typeface="楷体" panose="02010609060101010101" pitchFamily="49" charset="-122"/>
                <a:ea typeface="楷体" panose="02010609060101010101" pitchFamily="49" charset="-122"/>
              </a:rPr>
              <a:t>中华文化</a:t>
            </a:r>
          </a:p>
        </p:txBody>
      </p:sp>
      <p:sp>
        <p:nvSpPr>
          <p:cNvPr id="34" name="矩形 33"/>
          <p:cNvSpPr/>
          <p:nvPr/>
        </p:nvSpPr>
        <p:spPr>
          <a:xfrm>
            <a:off x="4859655" y="4856480"/>
            <a:ext cx="1586865" cy="7518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latin typeface="楷体" panose="02010609060101010101" pitchFamily="49" charset="-122"/>
                <a:ea typeface="楷体" panose="02010609060101010101" pitchFamily="49" charset="-122"/>
              </a:rPr>
              <a:t>语言文</a:t>
            </a:r>
            <a:r>
              <a:rPr lang="zh-CN" altLang="en-US" dirty="0" smtClean="0">
                <a:solidFill>
                  <a:srgbClr val="C00000"/>
                </a:solidFill>
                <a:latin typeface="楷体" panose="02010609060101010101" pitchFamily="49" charset="-122"/>
                <a:ea typeface="楷体" panose="02010609060101010101" pitchFamily="49" charset="-122"/>
              </a:rPr>
              <a:t>化</a:t>
            </a:r>
            <a:endParaRPr lang="en-US" altLang="zh-CN" dirty="0" smtClean="0">
              <a:solidFill>
                <a:srgbClr val="C00000"/>
              </a:solidFill>
              <a:latin typeface="楷体" panose="02010609060101010101" pitchFamily="49" charset="-122"/>
              <a:ea typeface="楷体" panose="02010609060101010101" pitchFamily="49" charset="-122"/>
            </a:endParaRPr>
          </a:p>
          <a:p>
            <a:pPr algn="ctr"/>
            <a:r>
              <a:rPr lang="zh-CN" altLang="en-US" dirty="0" smtClean="0">
                <a:solidFill>
                  <a:srgbClr val="C00000"/>
                </a:solidFill>
                <a:latin typeface="楷体" panose="02010609060101010101" pitchFamily="49" charset="-122"/>
                <a:ea typeface="楷体" panose="02010609060101010101" pitchFamily="49" charset="-122"/>
              </a:rPr>
              <a:t>差</a:t>
            </a:r>
            <a:r>
              <a:rPr lang="zh-CN" altLang="en-US" dirty="0">
                <a:solidFill>
                  <a:srgbClr val="C00000"/>
                </a:solidFill>
                <a:latin typeface="楷体" panose="02010609060101010101" pitchFamily="49" charset="-122"/>
                <a:ea typeface="楷体" panose="02010609060101010101" pitchFamily="49" charset="-122"/>
              </a:rPr>
              <a:t>异与融通</a:t>
            </a:r>
          </a:p>
        </p:txBody>
      </p:sp>
      <p:sp>
        <p:nvSpPr>
          <p:cNvPr id="35" name="矩形 34"/>
          <p:cNvSpPr/>
          <p:nvPr/>
        </p:nvSpPr>
        <p:spPr>
          <a:xfrm>
            <a:off x="4859655" y="5689600"/>
            <a:ext cx="1586865" cy="7518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00000"/>
                </a:solidFill>
                <a:latin typeface="楷体" panose="02010609060101010101" pitchFamily="49" charset="-122"/>
                <a:ea typeface="楷体" panose="02010609060101010101" pitchFamily="49" charset="-122"/>
                <a:sym typeface="+mn-ea"/>
              </a:rPr>
              <a:t>汉字汉语与</a:t>
            </a:r>
            <a:endParaRPr lang="zh-CN" altLang="en-US" dirty="0" smtClean="0">
              <a:solidFill>
                <a:srgbClr val="C00000"/>
              </a:solidFill>
              <a:latin typeface="楷体" panose="02010609060101010101" pitchFamily="49" charset="-122"/>
              <a:ea typeface="楷体" panose="02010609060101010101" pitchFamily="49" charset="-122"/>
            </a:endParaRPr>
          </a:p>
          <a:p>
            <a:pPr algn="ctr"/>
            <a:r>
              <a:rPr lang="zh-CN" altLang="en-US" dirty="0" smtClean="0">
                <a:solidFill>
                  <a:srgbClr val="C00000"/>
                </a:solidFill>
                <a:latin typeface="楷体" panose="02010609060101010101" pitchFamily="49" charset="-122"/>
                <a:ea typeface="楷体" panose="02010609060101010101" pitchFamily="49" charset="-122"/>
                <a:sym typeface="+mn-ea"/>
              </a:rPr>
              <a:t>中华文化</a:t>
            </a:r>
            <a:endParaRPr lang="zh-CN" altLang="en-US" dirty="0">
              <a:solidFill>
                <a:srgbClr val="C00000"/>
              </a:solidFill>
              <a:latin typeface="楷体" panose="02010609060101010101" pitchFamily="49" charset="-122"/>
              <a:ea typeface="楷体" panose="02010609060101010101" pitchFamily="49" charset="-122"/>
            </a:endParaRPr>
          </a:p>
        </p:txBody>
      </p:sp>
      <p:sp>
        <p:nvSpPr>
          <p:cNvPr id="36" name="右大括号 35"/>
          <p:cNvSpPr/>
          <p:nvPr/>
        </p:nvSpPr>
        <p:spPr>
          <a:xfrm>
            <a:off x="6598920" y="487680"/>
            <a:ext cx="243840" cy="1991360"/>
          </a:xfrm>
          <a:prstGeom prst="rightBrac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7" name="椭圆 36"/>
          <p:cNvSpPr/>
          <p:nvPr/>
        </p:nvSpPr>
        <p:spPr>
          <a:xfrm>
            <a:off x="6964680" y="264160"/>
            <a:ext cx="502920" cy="237744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tx1"/>
                </a:solidFill>
              </a:rPr>
              <a:t>3</a:t>
            </a:r>
          </a:p>
          <a:p>
            <a:pPr algn="ctr"/>
            <a:r>
              <a:rPr lang="zh-CN" altLang="en-US" b="1" dirty="0" smtClean="0">
                <a:solidFill>
                  <a:schemeClr val="tx1"/>
                </a:solidFill>
              </a:rPr>
              <a:t>种</a:t>
            </a:r>
            <a:endParaRPr lang="en-US" altLang="zh-CN" b="1" dirty="0" smtClean="0">
              <a:solidFill>
                <a:schemeClr val="tx1"/>
              </a:solidFill>
            </a:endParaRPr>
          </a:p>
          <a:p>
            <a:pPr algn="ctr"/>
            <a:r>
              <a:rPr lang="zh-CN" altLang="en-US" b="1" dirty="0" smtClean="0">
                <a:solidFill>
                  <a:schemeClr val="tx1"/>
                </a:solidFill>
              </a:rPr>
              <a:t>表现</a:t>
            </a:r>
            <a:endParaRPr lang="en-US" altLang="zh-CN" b="1" dirty="0" smtClean="0">
              <a:solidFill>
                <a:schemeClr val="tx1"/>
              </a:solidFill>
            </a:endParaRPr>
          </a:p>
          <a:p>
            <a:pPr algn="ctr"/>
            <a:r>
              <a:rPr lang="zh-CN" altLang="en-US" b="1" dirty="0" smtClean="0">
                <a:solidFill>
                  <a:schemeClr val="tx1"/>
                </a:solidFill>
              </a:rPr>
              <a:t>描述</a:t>
            </a:r>
            <a:endParaRPr lang="zh-CN" altLang="en-US" b="1" dirty="0">
              <a:solidFill>
                <a:schemeClr val="tx1"/>
              </a:solidFill>
            </a:endParaRPr>
          </a:p>
        </p:txBody>
      </p:sp>
      <p:sp>
        <p:nvSpPr>
          <p:cNvPr id="38" name="椭圆 37"/>
          <p:cNvSpPr/>
          <p:nvPr/>
        </p:nvSpPr>
        <p:spPr>
          <a:xfrm>
            <a:off x="6934200" y="3596640"/>
            <a:ext cx="502920" cy="237744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tx1"/>
                </a:solidFill>
              </a:rPr>
              <a:t>3</a:t>
            </a:r>
          </a:p>
          <a:p>
            <a:pPr algn="ctr"/>
            <a:r>
              <a:rPr lang="zh-CN" altLang="en-US" b="1" dirty="0" smtClean="0">
                <a:solidFill>
                  <a:schemeClr val="tx1"/>
                </a:solidFill>
              </a:rPr>
              <a:t>种</a:t>
            </a:r>
            <a:endParaRPr lang="en-US" altLang="zh-CN" b="1" dirty="0" smtClean="0">
              <a:solidFill>
                <a:schemeClr val="tx1"/>
              </a:solidFill>
            </a:endParaRPr>
          </a:p>
          <a:p>
            <a:pPr algn="ctr"/>
            <a:r>
              <a:rPr lang="zh-CN" altLang="en-US" b="1" dirty="0" smtClean="0">
                <a:solidFill>
                  <a:schemeClr val="tx1"/>
                </a:solidFill>
              </a:rPr>
              <a:t>表现</a:t>
            </a:r>
            <a:endParaRPr lang="en-US" altLang="zh-CN" b="1" dirty="0" smtClean="0">
              <a:solidFill>
                <a:schemeClr val="tx1"/>
              </a:solidFill>
            </a:endParaRPr>
          </a:p>
          <a:p>
            <a:pPr algn="ctr"/>
            <a:r>
              <a:rPr lang="zh-CN" altLang="en-US" b="1" dirty="0" smtClean="0">
                <a:solidFill>
                  <a:schemeClr val="tx1"/>
                </a:solidFill>
              </a:rPr>
              <a:t>描述</a:t>
            </a:r>
            <a:endParaRPr lang="zh-CN" altLang="en-US" b="1" dirty="0">
              <a:solidFill>
                <a:schemeClr val="tx1"/>
              </a:solidFill>
            </a:endParaRPr>
          </a:p>
        </p:txBody>
      </p:sp>
      <p:sp>
        <p:nvSpPr>
          <p:cNvPr id="39" name="右大括号 38"/>
          <p:cNvSpPr/>
          <p:nvPr/>
        </p:nvSpPr>
        <p:spPr>
          <a:xfrm>
            <a:off x="6614160" y="3759200"/>
            <a:ext cx="182880" cy="2418080"/>
          </a:xfrm>
          <a:prstGeom prst="rightBrac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椭圆 1"/>
          <p:cNvSpPr/>
          <p:nvPr/>
        </p:nvSpPr>
        <p:spPr>
          <a:xfrm>
            <a:off x="238760" y="3698875"/>
            <a:ext cx="1512570" cy="1922145"/>
          </a:xfrm>
          <a:prstGeom prst="ellipse">
            <a:avLst/>
          </a:prstGeom>
          <a:noFill/>
          <a:ln w="127000" cap="rnd" cmpd="sng">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rPr>
              <a:t>文化理解与传承</a:t>
            </a:r>
          </a:p>
        </p:txBody>
      </p:sp>
      <p:sp>
        <p:nvSpPr>
          <p:cNvPr id="3" name="文本框 2"/>
          <p:cNvSpPr txBox="1"/>
          <p:nvPr/>
        </p:nvSpPr>
        <p:spPr>
          <a:xfrm>
            <a:off x="7603490" y="317500"/>
            <a:ext cx="1360805" cy="3046095"/>
          </a:xfrm>
          <a:prstGeom prst="rect">
            <a:avLst/>
          </a:prstGeom>
          <a:noFill/>
        </p:spPr>
        <p:txBody>
          <a:bodyPr wrap="square" rtlCol="0">
            <a:spAutoFit/>
          </a:bodyPr>
          <a:lstStyle/>
          <a:p>
            <a:r>
              <a:rPr lang="zh-CN" altLang="en-US" sz="1600">
                <a:solidFill>
                  <a:srgbClr val="FF0000"/>
                </a:solidFill>
                <a:latin typeface="楷体" panose="02010609060101010101" pitchFamily="49" charset="-122"/>
                <a:ea typeface="楷体" panose="02010609060101010101" pitchFamily="49" charset="-122"/>
              </a:rPr>
              <a:t>示例：能够运用祖国的语言文字表达自己的审美体验，表现自己对美好事物的情感、态度和观念，表现和创造自己心中的美好形象</a:t>
            </a:r>
          </a:p>
        </p:txBody>
      </p:sp>
      <p:sp>
        <p:nvSpPr>
          <p:cNvPr id="16" name="文本框 15"/>
          <p:cNvSpPr txBox="1"/>
          <p:nvPr/>
        </p:nvSpPr>
        <p:spPr>
          <a:xfrm>
            <a:off x="7586980" y="3601720"/>
            <a:ext cx="1360805" cy="2799715"/>
          </a:xfrm>
          <a:prstGeom prst="rect">
            <a:avLst/>
          </a:prstGeom>
          <a:noFill/>
        </p:spPr>
        <p:txBody>
          <a:bodyPr wrap="square" rtlCol="0">
            <a:spAutoFit/>
          </a:bodyPr>
          <a:lstStyle/>
          <a:p>
            <a:r>
              <a:rPr lang="zh-CN" altLang="en-US" sz="1600">
                <a:solidFill>
                  <a:srgbClr val="FF0000"/>
                </a:solidFill>
                <a:latin typeface="楷体" panose="02010609060101010101" pitchFamily="49" charset="-122"/>
                <a:ea typeface="楷体" panose="02010609060101010101" pitchFamily="49" charset="-122"/>
              </a:rPr>
              <a:t>示例：理解并认同中华优秀文化与世界先进文化，继承中华优秀传统文化，形成对中华文化的感情，增强文化自信与包容</a:t>
            </a:r>
            <a:r>
              <a:rPr lang="en-US" altLang="zh-CN" sz="1600">
                <a:solidFill>
                  <a:srgbClr val="FF0000"/>
                </a:solidFill>
                <a:latin typeface="楷体" panose="02010609060101010101" pitchFamily="49" charset="-122"/>
                <a:ea typeface="楷体" panose="02010609060101010101" pitchFamily="49" charset="-122"/>
              </a:rPr>
              <a:t>.</a:t>
            </a: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流程图: 可选过程 3"/>
          <p:cNvSpPr/>
          <p:nvPr/>
        </p:nvSpPr>
        <p:spPr>
          <a:xfrm flipH="1">
            <a:off x="5580112" y="548680"/>
            <a:ext cx="2664296" cy="57606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试题分析</a:t>
            </a:r>
            <a:endParaRPr lang="zh-CN" altLang="en-US" sz="3600" spc="-300" dirty="0">
              <a:solidFill>
                <a:schemeClr val="accent5">
                  <a:lumMod val="50000"/>
                </a:schemeClr>
              </a:solidFill>
            </a:endParaRPr>
          </a:p>
        </p:txBody>
      </p:sp>
      <p:sp>
        <p:nvSpPr>
          <p:cNvPr id="5" name="TextBox 4"/>
          <p:cNvSpPr txBox="1"/>
          <p:nvPr/>
        </p:nvSpPr>
        <p:spPr>
          <a:xfrm>
            <a:off x="611560" y="1196752"/>
            <a:ext cx="7992888" cy="954107"/>
          </a:xfrm>
          <a:prstGeom prst="rect">
            <a:avLst/>
          </a:prstGeom>
          <a:noFill/>
        </p:spPr>
        <p:txBody>
          <a:bodyPr wrap="square" rtlCol="0">
            <a:spAutoFit/>
          </a:bodyPr>
          <a:lstStyle/>
          <a:p>
            <a:r>
              <a:rPr lang="en-US" altLang="zh-CN" sz="2000" b="1" dirty="0" smtClean="0">
                <a:latin typeface="+mn-ea"/>
              </a:rPr>
              <a:t>     </a:t>
            </a:r>
          </a:p>
          <a:p>
            <a:endParaRPr lang="zh-CN" altLang="zh-CN" dirty="0" smtClean="0"/>
          </a:p>
          <a:p>
            <a:endParaRPr lang="zh-CN" altLang="en-US" dirty="0"/>
          </a:p>
        </p:txBody>
      </p:sp>
      <p:sp>
        <p:nvSpPr>
          <p:cNvPr id="8" name="TextBox 7"/>
          <p:cNvSpPr txBox="1"/>
          <p:nvPr/>
        </p:nvSpPr>
        <p:spPr>
          <a:xfrm>
            <a:off x="611560" y="1340768"/>
            <a:ext cx="7776864" cy="4413516"/>
          </a:xfrm>
          <a:prstGeom prst="rect">
            <a:avLst/>
          </a:prstGeom>
          <a:noFill/>
        </p:spPr>
        <p:txBody>
          <a:bodyPr wrap="square" rtlCol="0">
            <a:spAutoFit/>
          </a:bodyPr>
          <a:lstStyle/>
          <a:p>
            <a:pPr>
              <a:lnSpc>
                <a:spcPct val="120000"/>
              </a:lnSpc>
            </a:pPr>
            <a:r>
              <a:rPr lang="zh-CN" altLang="en-US" sz="2400" b="1" dirty="0" smtClean="0"/>
              <a:t>1.</a:t>
            </a:r>
            <a:r>
              <a:rPr lang="zh-CN" altLang="en-US" sz="2400" b="1" dirty="0" smtClean="0">
                <a:solidFill>
                  <a:srgbClr val="C00000"/>
                </a:solidFill>
              </a:rPr>
              <a:t>文本选材</a:t>
            </a:r>
            <a:r>
              <a:rPr lang="zh-CN" altLang="en-US" sz="2400" dirty="0" smtClean="0"/>
              <a:t>：</a:t>
            </a:r>
            <a:r>
              <a:rPr lang="zh-CN" altLang="zh-CN" sz="2400" b="1" dirty="0" smtClean="0">
                <a:latin typeface="+mn-ea"/>
                <a:cs typeface="Times New Roman" panose="02020603050405020304" pitchFamily="18" charset="0"/>
              </a:rPr>
              <a:t>本试题的材料内容围绕“互联网</a:t>
            </a:r>
            <a:r>
              <a:rPr lang="en-US" altLang="zh-CN" sz="2400" b="1" dirty="0" smtClean="0">
                <a:latin typeface="+mn-ea"/>
                <a:cs typeface="Times New Roman" panose="02020603050405020304" pitchFamily="18" charset="0"/>
              </a:rPr>
              <a:t>+</a:t>
            </a:r>
            <a:r>
              <a:rPr lang="zh-CN" altLang="en-US" sz="2400" b="1" dirty="0" smtClean="0">
                <a:latin typeface="+mn-ea"/>
                <a:cs typeface="Times New Roman" panose="02020603050405020304" pitchFamily="18" charset="0"/>
              </a:rPr>
              <a:t>”模式对中国图书出版行业的影响”这一主题展开， </a:t>
            </a:r>
            <a:r>
              <a:rPr lang="zh-CN" altLang="en-US" sz="2400" dirty="0" smtClean="0"/>
              <a:t>由三则材料组成。</a:t>
            </a:r>
            <a:r>
              <a:rPr lang="zh-CN" altLang="en-US" sz="2400" b="1" dirty="0" smtClean="0">
                <a:latin typeface="+mn-ea"/>
                <a:cs typeface="Times New Roman" panose="02020603050405020304" pitchFamily="18" charset="0"/>
              </a:rPr>
              <a:t>材料一主要介绍了互联网</a:t>
            </a:r>
            <a:r>
              <a:rPr lang="en-US" altLang="zh-CN" sz="2400" b="1" dirty="0" smtClean="0">
                <a:latin typeface="+mn-ea"/>
                <a:cs typeface="Times New Roman" panose="02020603050405020304" pitchFamily="18" charset="0"/>
              </a:rPr>
              <a:t>+</a:t>
            </a:r>
            <a:r>
              <a:rPr lang="zh-CN" altLang="en-US" sz="2400" b="1" dirty="0" smtClean="0">
                <a:latin typeface="+mn-ea"/>
                <a:cs typeface="Times New Roman" panose="02020603050405020304" pitchFamily="18" charset="0"/>
              </a:rPr>
              <a:t>模式是当今中国图书出版业转型升级的必由之路；材料二则借由表格的形式简洁明了地介绍了</a:t>
            </a:r>
            <a:r>
              <a:rPr lang="en-US" altLang="zh-CN" sz="2400" b="1" dirty="0" smtClean="0">
                <a:latin typeface="+mn-ea"/>
                <a:cs typeface="Times New Roman" panose="02020603050405020304" pitchFamily="18" charset="0"/>
              </a:rPr>
              <a:t>2010-2015</a:t>
            </a:r>
            <a:r>
              <a:rPr lang="zh-CN" altLang="en-US" sz="2400" b="1" dirty="0" smtClean="0">
                <a:latin typeface="+mn-ea"/>
                <a:cs typeface="Times New Roman" panose="02020603050405020304" pitchFamily="18" charset="0"/>
              </a:rPr>
              <a:t>年中国图书出版行业中整体营业额增加，但是实体店营业额的总量增幅较之网店相对较低的现状；材料三则主要介绍借助互联网</a:t>
            </a:r>
            <a:r>
              <a:rPr lang="en-US" altLang="zh-CN" sz="2400" b="1" dirty="0" smtClean="0">
                <a:latin typeface="+mn-ea"/>
                <a:cs typeface="Times New Roman" panose="02020603050405020304" pitchFamily="18" charset="0"/>
              </a:rPr>
              <a:t>+</a:t>
            </a:r>
            <a:r>
              <a:rPr lang="zh-CN" altLang="en-US" sz="2400" b="1" dirty="0" smtClean="0">
                <a:latin typeface="+mn-ea"/>
                <a:cs typeface="Times New Roman" panose="02020603050405020304" pitchFamily="18" charset="0"/>
              </a:rPr>
              <a:t>模式，中国图书出版行业整体呈现出发展良好的局面。三组材料简明精练，行文条理清晰，总体上通俗易懂。</a:t>
            </a:r>
            <a:r>
              <a:rPr lang="zh-CN" altLang="en-US" sz="2400" b="1" dirty="0" smtClean="0">
                <a:latin typeface="+mn-ea"/>
              </a:rPr>
              <a:t>文字约</a:t>
            </a:r>
            <a:r>
              <a:rPr lang="en-US" altLang="zh-CN" sz="2400" b="1" dirty="0" smtClean="0">
                <a:latin typeface="+mn-ea"/>
              </a:rPr>
              <a:t>850</a:t>
            </a:r>
            <a:r>
              <a:rPr lang="zh-CN" altLang="en-US" sz="2400" b="1" dirty="0" smtClean="0">
                <a:latin typeface="+mn-ea"/>
              </a:rPr>
              <a:t>字。</a:t>
            </a:r>
            <a:endParaRPr lang="en-US" altLang="zh-CN" sz="2400" b="1" dirty="0" smtClean="0">
              <a:latin typeface="+mn-ea"/>
            </a:endParaRPr>
          </a:p>
          <a:p>
            <a:pPr>
              <a:lnSpc>
                <a:spcPct val="120000"/>
              </a:lnSpc>
            </a:pPr>
            <a:endParaRPr lang="zh-CN" altLang="en-US" dirty="0" smtClean="0"/>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08520" y="0"/>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流程图: 可选过程 3"/>
          <p:cNvSpPr/>
          <p:nvPr/>
        </p:nvSpPr>
        <p:spPr>
          <a:xfrm flipH="1">
            <a:off x="5580112" y="548680"/>
            <a:ext cx="2664296" cy="57606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试题分析</a:t>
            </a:r>
            <a:endParaRPr lang="zh-CN" altLang="en-US" sz="3600" spc="-300" dirty="0">
              <a:solidFill>
                <a:schemeClr val="accent5">
                  <a:lumMod val="50000"/>
                </a:schemeClr>
              </a:solidFill>
            </a:endParaRPr>
          </a:p>
        </p:txBody>
      </p:sp>
      <p:sp>
        <p:nvSpPr>
          <p:cNvPr id="5" name="TextBox 4"/>
          <p:cNvSpPr txBox="1"/>
          <p:nvPr/>
        </p:nvSpPr>
        <p:spPr>
          <a:xfrm>
            <a:off x="611560" y="1196752"/>
            <a:ext cx="8176002" cy="5016758"/>
          </a:xfrm>
          <a:prstGeom prst="rect">
            <a:avLst/>
          </a:prstGeom>
          <a:noFill/>
        </p:spPr>
        <p:txBody>
          <a:bodyPr wrap="square" rtlCol="0">
            <a:spAutoFit/>
          </a:bodyPr>
          <a:lstStyle/>
          <a:p>
            <a:r>
              <a:rPr lang="zh-CN" altLang="en-US" sz="3200" b="1" dirty="0" smtClean="0">
                <a:sym typeface="+mn-ea"/>
              </a:rPr>
              <a:t>2.</a:t>
            </a:r>
            <a:r>
              <a:rPr lang="zh-CN" altLang="en-US" sz="3200" b="1" dirty="0" smtClean="0">
                <a:solidFill>
                  <a:srgbClr val="C00000"/>
                </a:solidFill>
                <a:sym typeface="+mn-ea"/>
              </a:rPr>
              <a:t>命题趋势：</a:t>
            </a:r>
            <a:endParaRPr lang="en-US" altLang="zh-CN" sz="3200" b="1" dirty="0" smtClean="0">
              <a:solidFill>
                <a:srgbClr val="C00000"/>
              </a:solidFill>
              <a:sym typeface="+mn-ea"/>
            </a:endParaRPr>
          </a:p>
          <a:p>
            <a:r>
              <a:rPr lang="en-US" altLang="zh-CN" sz="3200" b="1" dirty="0" smtClean="0">
                <a:solidFill>
                  <a:srgbClr val="C00000"/>
                </a:solidFill>
                <a:latin typeface="+mn-ea"/>
                <a:sym typeface="+mn-ea"/>
              </a:rPr>
              <a:t>    </a:t>
            </a:r>
            <a:r>
              <a:rPr lang="zh-CN" altLang="zh-CN" sz="3200" b="1" dirty="0" smtClean="0">
                <a:latin typeface="+mn-ea"/>
              </a:rPr>
              <a:t>实用类文本阅读和去年保持一致，仍然是考查新闻材料分析，简答题考查了在已有条件下对内容进行分析。因各省市模拟考一直在考查，所以难度不大。</a:t>
            </a:r>
            <a:endParaRPr lang="en-US" altLang="zh-CN" sz="3200" b="1" dirty="0" smtClean="0">
              <a:latin typeface="+mn-ea"/>
            </a:endParaRPr>
          </a:p>
          <a:p>
            <a:r>
              <a:rPr lang="en-US" altLang="zh-CN" sz="3200" b="1" dirty="0" smtClean="0">
                <a:latin typeface="+mn-ea"/>
              </a:rPr>
              <a:t>    </a:t>
            </a:r>
            <a:r>
              <a:rPr lang="zh-CN" altLang="en-US" sz="3200" b="1" dirty="0" smtClean="0">
                <a:latin typeface="等线" pitchFamily="2" charset="-122"/>
                <a:ea typeface="等线" pitchFamily="2" charset="-122"/>
                <a:cs typeface="Times New Roman" panose="02020603050405020304" pitchFamily="18" charset="0"/>
              </a:rPr>
              <a:t> </a:t>
            </a:r>
            <a:r>
              <a:rPr lang="zh-CN" altLang="en-US" sz="3200" b="1" dirty="0" smtClean="0">
                <a:latin typeface="+mn-ea"/>
                <a:cs typeface="Times New Roman" panose="02020603050405020304" pitchFamily="18" charset="0"/>
              </a:rPr>
              <a:t>其中</a:t>
            </a:r>
            <a:r>
              <a:rPr lang="en-US" altLang="zh-CN" sz="3200" b="1" dirty="0" smtClean="0">
                <a:latin typeface="+mn-ea"/>
                <a:cs typeface="Times New Roman" panose="02020603050405020304" pitchFamily="18" charset="0"/>
              </a:rPr>
              <a:t>7</a:t>
            </a:r>
            <a:r>
              <a:rPr lang="zh-CN" altLang="en-US" sz="3200" b="1" dirty="0" smtClean="0">
                <a:latin typeface="+mn-ea"/>
                <a:cs typeface="Times New Roman" panose="02020603050405020304" pitchFamily="18" charset="0"/>
              </a:rPr>
              <a:t>、</a:t>
            </a:r>
            <a:r>
              <a:rPr lang="en-US" altLang="zh-CN" sz="3200" b="1" dirty="0" smtClean="0">
                <a:latin typeface="+mn-ea"/>
                <a:cs typeface="Times New Roman" panose="02020603050405020304" pitchFamily="18" charset="0"/>
              </a:rPr>
              <a:t>8</a:t>
            </a:r>
            <a:r>
              <a:rPr lang="zh-CN" altLang="en-US" sz="3200" b="1" dirty="0" smtClean="0">
                <a:latin typeface="+mn-ea"/>
                <a:cs typeface="Times New Roman" panose="02020603050405020304" pitchFamily="18" charset="0"/>
              </a:rPr>
              <a:t>题作为客观选择题，主要考查学生</a:t>
            </a:r>
            <a:r>
              <a:rPr lang="zh-CN" altLang="en-US" sz="3200" b="1" dirty="0" smtClean="0">
                <a:solidFill>
                  <a:srgbClr val="C00000"/>
                </a:solidFill>
                <a:latin typeface="+mn-ea"/>
                <a:cs typeface="Times New Roman" panose="02020603050405020304" pitchFamily="18" charset="0"/>
              </a:rPr>
              <a:t>对材料内容的分析与理解能力</a:t>
            </a:r>
            <a:r>
              <a:rPr lang="zh-CN" altLang="en-US" sz="3200" b="1" dirty="0" smtClean="0">
                <a:latin typeface="+mn-ea"/>
                <a:cs typeface="Times New Roman" panose="02020603050405020304" pitchFamily="18" charset="0"/>
              </a:rPr>
              <a:t>，而第</a:t>
            </a:r>
            <a:r>
              <a:rPr lang="en-US" altLang="zh-CN" sz="3200" b="1" dirty="0" smtClean="0">
                <a:latin typeface="+mn-ea"/>
                <a:cs typeface="Times New Roman" panose="02020603050405020304" pitchFamily="18" charset="0"/>
              </a:rPr>
              <a:t>9</a:t>
            </a:r>
            <a:r>
              <a:rPr lang="zh-CN" altLang="en-US" sz="3200" b="1" dirty="0" smtClean="0">
                <a:latin typeface="+mn-ea"/>
                <a:cs typeface="Times New Roman" panose="02020603050405020304" pitchFamily="18" charset="0"/>
              </a:rPr>
              <a:t>题则需要考生</a:t>
            </a:r>
            <a:r>
              <a:rPr lang="zh-CN" altLang="en-US" sz="3200" b="1" dirty="0" smtClean="0">
                <a:solidFill>
                  <a:srgbClr val="C00000"/>
                </a:solidFill>
                <a:latin typeface="+mn-ea"/>
                <a:cs typeface="Times New Roman" panose="02020603050405020304" pitchFamily="18" charset="0"/>
              </a:rPr>
              <a:t>掌握社科类文本材料信息筛选与概括的能力</a:t>
            </a:r>
            <a:r>
              <a:rPr lang="zh-CN" altLang="en-US" sz="3200" b="1" dirty="0" smtClean="0">
                <a:latin typeface="+mn-ea"/>
                <a:cs typeface="Times New Roman" panose="02020603050405020304" pitchFamily="18" charset="0"/>
              </a:rPr>
              <a:t>。</a:t>
            </a:r>
            <a:endParaRPr lang="zh-CN" altLang="zh-CN" sz="3200" dirty="0" smtClean="0">
              <a:latin typeface="+mn-ea"/>
            </a:endParaRPr>
          </a:p>
          <a:p>
            <a:endParaRPr lang="zh-CN" altLang="zh-CN" sz="3200" dirty="0" smtClean="0">
              <a:latin typeface="+mn-ea"/>
            </a:endParaRP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116632"/>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流程图: 可选过程 3"/>
          <p:cNvSpPr/>
          <p:nvPr/>
        </p:nvSpPr>
        <p:spPr>
          <a:xfrm flipH="1">
            <a:off x="5254992" y="537885"/>
            <a:ext cx="2664296" cy="57606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试题分析</a:t>
            </a:r>
            <a:endParaRPr lang="zh-CN" altLang="en-US" sz="3600" spc="-300" dirty="0">
              <a:solidFill>
                <a:schemeClr val="accent5">
                  <a:lumMod val="50000"/>
                </a:schemeClr>
              </a:solidFill>
            </a:endParaRPr>
          </a:p>
        </p:txBody>
      </p:sp>
      <p:sp>
        <p:nvSpPr>
          <p:cNvPr id="5" name="TextBox 4"/>
          <p:cNvSpPr txBox="1"/>
          <p:nvPr/>
        </p:nvSpPr>
        <p:spPr>
          <a:xfrm>
            <a:off x="792024" y="1041177"/>
            <a:ext cx="7560840" cy="3170099"/>
          </a:xfrm>
          <a:prstGeom prst="rect">
            <a:avLst/>
          </a:prstGeom>
          <a:noFill/>
        </p:spPr>
        <p:txBody>
          <a:bodyPr wrap="square" rtlCol="0">
            <a:spAutoFit/>
          </a:bodyPr>
          <a:lstStyle/>
          <a:p>
            <a:endParaRPr lang="en-US" altLang="zh-CN" b="1" dirty="0" smtClean="0"/>
          </a:p>
          <a:p>
            <a:endParaRPr lang="en-US" altLang="zh-CN" b="1" dirty="0" smtClean="0"/>
          </a:p>
          <a:p>
            <a:r>
              <a:rPr lang="zh-CN" altLang="en-US" sz="3200" b="1" dirty="0" smtClean="0">
                <a:latin typeface="+mn-ea"/>
              </a:rPr>
              <a:t>小结：</a:t>
            </a:r>
            <a:endParaRPr lang="en-US" altLang="zh-CN" sz="3200" b="1" dirty="0" smtClean="0">
              <a:latin typeface="+mn-ea"/>
            </a:endParaRPr>
          </a:p>
          <a:p>
            <a:r>
              <a:rPr lang="en-US" altLang="zh-CN" sz="3200" b="1" dirty="0" smtClean="0">
                <a:latin typeface="+mn-ea"/>
              </a:rPr>
              <a:t>    </a:t>
            </a:r>
            <a:r>
              <a:rPr lang="zh-CN" altLang="zh-CN" sz="3200" b="1" dirty="0" smtClean="0">
                <a:latin typeface="+mn-ea"/>
              </a:rPr>
              <a:t>今年现代文部分考查，文本处处体现“新”字，文本内容新颖，题型稳定，给考生了更大发挥空间。</a:t>
            </a:r>
            <a:endParaRPr lang="zh-CN" altLang="zh-CN" sz="3200" dirty="0" smtClean="0">
              <a:latin typeface="+mn-ea"/>
            </a:endParaRPr>
          </a:p>
          <a:p>
            <a:endParaRPr lang="zh-CN" altLang="zh-CN" dirty="0" smtClean="0"/>
          </a:p>
          <a:p>
            <a:endParaRPr lang="zh-CN" altLang="en-US" dirty="0"/>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4" name="副标题 3"/>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260648"/>
            <a:ext cx="9539536" cy="6974632"/>
          </a:xfrm>
          <a:prstGeom prst="rect">
            <a:avLst/>
          </a:prstGeom>
          <a:noFill/>
        </p:spPr>
      </p:pic>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81990"/>
            <a:ext cx="9504040" cy="7248449"/>
          </a:xfrm>
          <a:prstGeom prst="rect">
            <a:avLst/>
          </a:prstGeom>
          <a:noFill/>
        </p:spPr>
      </p:pic>
      <p:sp>
        <p:nvSpPr>
          <p:cNvPr id="178177" name="Rectangle 1"/>
          <p:cNvSpPr>
            <a:spLocks noChangeArrowheads="1"/>
          </p:cNvSpPr>
          <p:nvPr/>
        </p:nvSpPr>
        <p:spPr bwMode="auto">
          <a:xfrm>
            <a:off x="1115695" y="1134140"/>
            <a:ext cx="7757795" cy="4524315"/>
          </a:xfrm>
          <a:prstGeom prst="rect">
            <a:avLst/>
          </a:prstGeom>
          <a:noFill/>
          <a:ln w="9525">
            <a:noFill/>
            <a:miter lim="800000"/>
          </a:ln>
          <a:effectLst/>
        </p:spPr>
        <p:txBody>
          <a:bodyPr vert="horz" wrap="square" lIns="91440" tIns="45720" rIns="91440" bIns="45720" numCol="1" anchor="ctr" anchorCtr="0" compatLnSpc="1">
            <a:spAutoFit/>
          </a:bodyPr>
          <a:lstStyle/>
          <a:p>
            <a:pPr lvl="0" fontAlgn="base">
              <a:spcBef>
                <a:spcPct val="0"/>
              </a:spcBef>
              <a:spcAft>
                <a:spcPct val="0"/>
              </a:spcAft>
            </a:pPr>
            <a:r>
              <a:rPr kumimoji="0" lang="zh-CN"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第二大题</a:t>
            </a:r>
            <a:r>
              <a:rPr kumimoji="0" lang="en-US" altLang="zh-CN"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  </a:t>
            </a:r>
            <a:r>
              <a:rPr lang="zh-CN" altLang="zh-CN" sz="2400" b="1" dirty="0" smtClean="0">
                <a:latin typeface="黑体" panose="02010609060101010101" pitchFamily="49" charset="-122"/>
                <a:ea typeface="黑体" panose="02010609060101010101" pitchFamily="49" charset="-122"/>
                <a:cs typeface="Times New Roman" panose="02020603050405020304" pitchFamily="18" charset="0"/>
              </a:rPr>
              <a:t>古代诗文阅读</a:t>
            </a:r>
            <a:endParaRPr kumimoji="0" lang="zh-CN"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    </a:t>
            </a:r>
            <a:r>
              <a:rPr kumimoji="0" lang="zh-CN"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第二大题为，分为文言文阅读、古代诗歌阅读和名篇名句默写三个部分。</a:t>
            </a:r>
            <a:endParaRPr kumimoji="0" lang="zh-CN"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   </a:t>
            </a:r>
            <a:r>
              <a:rPr kumimoji="0" lang="zh-CN"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（一）文言文阅读</a:t>
            </a:r>
            <a:endParaRPr kumimoji="0" lang="en-US" altLang="zh-CN"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endParaRPr>
          </a:p>
          <a:p>
            <a:pPr lvl="0" eaLnBrk="0" fontAlgn="base" hangingPunct="0">
              <a:spcBef>
                <a:spcPct val="0"/>
              </a:spcBef>
              <a:spcAft>
                <a:spcPct val="0"/>
              </a:spcAft>
            </a:pPr>
            <a:r>
              <a:rPr lang="zh-CN" altLang="en-US" sz="2400" b="1" dirty="0" smtClean="0">
                <a:latin typeface="+mn-ea"/>
                <a:sym typeface="+mn-ea"/>
              </a:rPr>
              <a:t>    1</a:t>
            </a:r>
            <a:r>
              <a:rPr lang="en-US" altLang="zh-CN" sz="2400" b="1" dirty="0" smtClean="0">
                <a:latin typeface="+mn-ea"/>
                <a:sym typeface="+mn-ea"/>
              </a:rPr>
              <a:t>.</a:t>
            </a:r>
            <a:r>
              <a:rPr lang="zh-CN" altLang="en-US" sz="2400" b="1" dirty="0" smtClean="0">
                <a:solidFill>
                  <a:srgbClr val="C00000"/>
                </a:solidFill>
                <a:latin typeface="+mn-ea"/>
                <a:sym typeface="+mn-ea"/>
              </a:rPr>
              <a:t>文本选材</a:t>
            </a:r>
            <a:r>
              <a:rPr lang="zh-CN" altLang="en-US" sz="2400" b="1" dirty="0" smtClean="0">
                <a:latin typeface="+mn-ea"/>
                <a:sym typeface="+mn-ea"/>
              </a:rPr>
              <a:t>：</a:t>
            </a:r>
            <a:r>
              <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关于范纯礼的这段文字节选自</a:t>
            </a:r>
            <a:r>
              <a:rPr kumimoji="0" lang="en-US" altLang="zh-CN"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a:t>
            </a:r>
            <a:r>
              <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宋史</a:t>
            </a:r>
            <a:r>
              <a:rPr kumimoji="0" lang="en-US" altLang="zh-CN"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a:t>
            </a:r>
            <a:r>
              <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范纯礼传</a:t>
            </a:r>
            <a:r>
              <a:rPr kumimoji="0" lang="en-US" altLang="zh-CN"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a:t>
            </a:r>
            <a:r>
              <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，原文篇幅较长，有</a:t>
            </a:r>
            <a:r>
              <a:rPr lang="en-US" altLang="zh-CN" sz="2400" b="1" dirty="0" smtClean="0">
                <a:latin typeface="黑体" panose="02010609060101010101" pitchFamily="49" charset="-122"/>
                <a:ea typeface="黑体" panose="02010609060101010101" pitchFamily="49" charset="-122"/>
              </a:rPr>
              <a:t>1400</a:t>
            </a:r>
            <a:r>
              <a:rPr lang="zh-CN" altLang="en-US" sz="2400" b="1" dirty="0" smtClean="0">
                <a:latin typeface="黑体" panose="02010609060101010101" pitchFamily="49" charset="-122"/>
                <a:ea typeface="黑体" panose="02010609060101010101" pitchFamily="49" charset="-122"/>
              </a:rPr>
              <a:t>余</a:t>
            </a:r>
            <a:r>
              <a:rPr lang="zh-CN" altLang="zh-CN" sz="2400" b="1" dirty="0" smtClean="0">
                <a:latin typeface="黑体" panose="02010609060101010101" pitchFamily="49" charset="-122"/>
                <a:ea typeface="黑体" panose="02010609060101010101" pitchFamily="49" charset="-122"/>
              </a:rPr>
              <a:t>字，试题选文</a:t>
            </a:r>
            <a:r>
              <a:rPr lang="en-US" altLang="zh-CN" sz="2400" b="1" dirty="0" smtClean="0">
                <a:latin typeface="黑体" panose="02010609060101010101" pitchFamily="49" charset="-122"/>
                <a:ea typeface="黑体" panose="02010609060101010101" pitchFamily="49" charset="-122"/>
              </a:rPr>
              <a:t>590</a:t>
            </a:r>
            <a:r>
              <a:rPr lang="zh-CN" altLang="zh-CN" sz="2400" b="1" dirty="0" smtClean="0">
                <a:latin typeface="黑体" panose="02010609060101010101" pitchFamily="49" charset="-122"/>
                <a:ea typeface="黑体" panose="02010609060101010101" pitchFamily="49" charset="-122"/>
              </a:rPr>
              <a:t>字。</a:t>
            </a:r>
            <a:r>
              <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根据需要做了删节。</a:t>
            </a:r>
            <a:r>
              <a:rPr lang="zh-CN" altLang="zh-CN" sz="2400" b="1" dirty="0" smtClean="0">
                <a:latin typeface="黑体" panose="02010609060101010101" pitchFamily="49" charset="-122"/>
                <a:ea typeface="黑体" panose="02010609060101010101" pitchFamily="49" charset="-122"/>
              </a:rPr>
              <a:t>相对而言，人物关系较为简单，文字略为浅易。</a:t>
            </a:r>
            <a:r>
              <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范纯礼是范仲淹的第三子，生活在北宋中后期，从课内学习情况来看，考生对这一历史时期应有较多的接触和了解。这段人物传记属于典型的文言文作品，有较强的故事性，文字浅显，适合对高中毕业生进行考查。</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p:txBody>
      </p:sp>
      <p:sp>
        <p:nvSpPr>
          <p:cNvPr id="5" name="流程图: 可选过程 4"/>
          <p:cNvSpPr/>
          <p:nvPr/>
        </p:nvSpPr>
        <p:spPr>
          <a:xfrm flipH="1">
            <a:off x="5107672" y="569635"/>
            <a:ext cx="2664296" cy="57606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试题分析</a:t>
            </a:r>
            <a:endParaRPr lang="zh-CN" altLang="en-US" sz="3600" spc="-300"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08520" y="0"/>
            <a:ext cx="9361040"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流程图: 可选过程 3"/>
          <p:cNvSpPr/>
          <p:nvPr/>
        </p:nvSpPr>
        <p:spPr>
          <a:xfrm flipH="1">
            <a:off x="5508104" y="548680"/>
            <a:ext cx="2664296" cy="57606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试题分析</a:t>
            </a:r>
            <a:endParaRPr lang="zh-CN" altLang="en-US" sz="3600" spc="-300" dirty="0">
              <a:solidFill>
                <a:schemeClr val="accent5">
                  <a:lumMod val="50000"/>
                </a:schemeClr>
              </a:solidFill>
            </a:endParaRPr>
          </a:p>
        </p:txBody>
      </p:sp>
      <p:sp>
        <p:nvSpPr>
          <p:cNvPr id="5" name="TextBox 4"/>
          <p:cNvSpPr txBox="1"/>
          <p:nvPr/>
        </p:nvSpPr>
        <p:spPr>
          <a:xfrm>
            <a:off x="792024" y="1041177"/>
            <a:ext cx="7560840" cy="1200329"/>
          </a:xfrm>
          <a:prstGeom prst="rect">
            <a:avLst/>
          </a:prstGeom>
          <a:noFill/>
        </p:spPr>
        <p:txBody>
          <a:bodyPr wrap="square" rtlCol="0">
            <a:spAutoFit/>
          </a:bodyPr>
          <a:lstStyle/>
          <a:p>
            <a:endParaRPr lang="en-US" altLang="zh-CN" b="1" dirty="0" smtClean="0"/>
          </a:p>
          <a:p>
            <a:endParaRPr lang="en-US" altLang="zh-CN" b="1" dirty="0" smtClean="0"/>
          </a:p>
          <a:p>
            <a:endParaRPr lang="zh-CN" altLang="zh-CN" dirty="0" smtClean="0"/>
          </a:p>
          <a:p>
            <a:endParaRPr lang="zh-CN" altLang="en-US" dirty="0"/>
          </a:p>
        </p:txBody>
      </p:sp>
      <p:sp>
        <p:nvSpPr>
          <p:cNvPr id="8" name="矩形 7"/>
          <p:cNvSpPr/>
          <p:nvPr/>
        </p:nvSpPr>
        <p:spPr>
          <a:xfrm>
            <a:off x="1043608" y="1772816"/>
            <a:ext cx="6840760" cy="3194721"/>
          </a:xfrm>
          <a:prstGeom prst="rect">
            <a:avLst/>
          </a:prstGeom>
        </p:spPr>
        <p:txBody>
          <a:bodyPr wrap="square">
            <a:spAutoFit/>
          </a:bodyPr>
          <a:lstStyle/>
          <a:p>
            <a:pPr>
              <a:lnSpc>
                <a:spcPct val="120000"/>
              </a:lnSpc>
            </a:pPr>
            <a:r>
              <a:rPr lang="en-US" altLang="zh-CN" sz="2400" b="1" dirty="0" smtClean="0">
                <a:latin typeface="黑体" panose="02010609060101010101" pitchFamily="49" charset="-122"/>
                <a:ea typeface="黑体" panose="02010609060101010101" pitchFamily="49" charset="-122"/>
                <a:sym typeface="+mn-ea"/>
              </a:rPr>
              <a:t>    2.</a:t>
            </a:r>
            <a:r>
              <a:rPr lang="zh-CN" altLang="en-US" sz="2400" b="1" dirty="0" smtClean="0">
                <a:solidFill>
                  <a:srgbClr val="C00000"/>
                </a:solidFill>
                <a:latin typeface="黑体" panose="02010609060101010101" pitchFamily="49" charset="-122"/>
                <a:ea typeface="黑体" panose="02010609060101010101" pitchFamily="49" charset="-122"/>
                <a:sym typeface="+mn-ea"/>
              </a:rPr>
              <a:t>命题形式</a:t>
            </a:r>
            <a:r>
              <a:rPr lang="zh-CN" altLang="en-US" sz="2400" b="1" dirty="0" smtClean="0">
                <a:latin typeface="黑体" panose="02010609060101010101" pitchFamily="49" charset="-122"/>
                <a:ea typeface="黑体" panose="02010609060101010101" pitchFamily="49" charset="-122"/>
                <a:sym typeface="+mn-ea"/>
              </a:rPr>
              <a:t>：以考查文言字词常识、文言句式、文言断句、文言翻译、分析综合为主。试题仍然为三道选择题和两道翻译题，总分值不变。</a:t>
            </a:r>
          </a:p>
          <a:p>
            <a:pPr>
              <a:lnSpc>
                <a:spcPct val="120000"/>
              </a:lnSpc>
            </a:pPr>
            <a:r>
              <a:rPr lang="en-US" altLang="zh-CN" sz="2400" b="1" dirty="0" smtClean="0">
                <a:latin typeface="黑体" panose="02010609060101010101" pitchFamily="49" charset="-122"/>
                <a:ea typeface="黑体" panose="02010609060101010101" pitchFamily="49" charset="-122"/>
                <a:sym typeface="+mn-ea"/>
              </a:rPr>
              <a:t>    3.</a:t>
            </a:r>
            <a:r>
              <a:rPr lang="zh-CN" altLang="en-US" sz="2400" b="1" dirty="0" smtClean="0">
                <a:solidFill>
                  <a:srgbClr val="C00000"/>
                </a:solidFill>
                <a:latin typeface="黑体" panose="02010609060101010101" pitchFamily="49" charset="-122"/>
                <a:ea typeface="黑体" panose="02010609060101010101" pitchFamily="49" charset="-122"/>
                <a:sym typeface="+mn-ea"/>
              </a:rPr>
              <a:t>试题难度</a:t>
            </a:r>
            <a:r>
              <a:rPr lang="zh-CN" altLang="en-US" sz="2400" b="1" dirty="0" smtClean="0">
                <a:latin typeface="黑体" panose="02010609060101010101" pitchFamily="49" charset="-122"/>
                <a:ea typeface="黑体" panose="02010609060101010101" pitchFamily="49" charset="-122"/>
                <a:sym typeface="+mn-ea"/>
              </a:rPr>
              <a:t>：考查难度有所降低，尤其在文言文翻译中，考查字词均为常见实词、虚词；文化常识考查中，考查点为</a:t>
            </a:r>
            <a:r>
              <a:rPr lang="zh-CN" altLang="zh-CN" sz="2400" b="1" dirty="0" smtClean="0">
                <a:latin typeface="黑体" panose="02010609060101010101" pitchFamily="49" charset="-122"/>
                <a:ea typeface="黑体" panose="02010609060101010101" pitchFamily="49" charset="-122"/>
              </a:rPr>
              <a:t>宫室建筑类</a:t>
            </a:r>
            <a:r>
              <a:rPr lang="zh-CN" altLang="en-US" sz="2400" b="1" dirty="0" smtClean="0">
                <a:latin typeface="黑体" panose="02010609060101010101" pitchFamily="49" charset="-122"/>
                <a:ea typeface="黑体" panose="02010609060101010101" pitchFamily="49" charset="-122"/>
                <a:sym typeface="+mn-ea"/>
              </a:rPr>
              <a:t>、</a:t>
            </a:r>
            <a:r>
              <a:rPr lang="zh-CN" altLang="zh-CN" sz="2400" b="1" dirty="0" smtClean="0">
                <a:latin typeface="黑体" panose="02010609060101010101" pitchFamily="49" charset="-122"/>
                <a:ea typeface="黑体" panose="02010609060101010101" pitchFamily="49" charset="-122"/>
              </a:rPr>
              <a:t>典章制度类</a:t>
            </a:r>
            <a:r>
              <a:rPr lang="zh-CN" altLang="en-US" sz="2400" b="1" dirty="0" smtClean="0">
                <a:latin typeface="黑体" panose="02010609060101010101" pitchFamily="49" charset="-122"/>
                <a:ea typeface="黑体" panose="02010609060101010101" pitchFamily="49" charset="-122"/>
              </a:rPr>
              <a:t>、</a:t>
            </a:r>
            <a:r>
              <a:rPr lang="zh-CN" altLang="zh-CN" sz="2400" b="1" dirty="0" smtClean="0">
                <a:latin typeface="黑体" panose="02010609060101010101" pitchFamily="49" charset="-122"/>
                <a:ea typeface="黑体" panose="02010609060101010101" pitchFamily="49" charset="-122"/>
              </a:rPr>
              <a:t>职官沿革类</a:t>
            </a:r>
            <a:r>
              <a:rPr lang="zh-CN" altLang="en-US" sz="2400" b="1" dirty="0" smtClean="0">
                <a:latin typeface="黑体" panose="02010609060101010101" pitchFamily="49" charset="-122"/>
                <a:ea typeface="黑体" panose="02010609060101010101" pitchFamily="49" charset="-122"/>
              </a:rPr>
              <a:t>、</a:t>
            </a:r>
            <a:r>
              <a:rPr lang="zh-CN" altLang="zh-CN" sz="2400" b="1" dirty="0" smtClean="0">
                <a:latin typeface="黑体" panose="02010609060101010101" pitchFamily="49" charset="-122"/>
                <a:ea typeface="黑体" panose="02010609060101010101" pitchFamily="49" charset="-122"/>
              </a:rPr>
              <a:t>姓名字号类</a:t>
            </a:r>
            <a:r>
              <a:rPr lang="zh-CN" altLang="en-US" sz="2400" b="1" dirty="0" smtClean="0">
                <a:latin typeface="黑体" panose="02010609060101010101" pitchFamily="49" charset="-122"/>
                <a:ea typeface="黑体" panose="02010609060101010101" pitchFamily="49" charset="-122"/>
              </a:rPr>
              <a:t>，难度不大。</a:t>
            </a:r>
            <a:endParaRPr lang="zh-CN" altLang="en-US" sz="2400" b="1" dirty="0" smtClean="0">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36830" y="-58420"/>
            <a:ext cx="9225280" cy="6974840"/>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流程图: 可选过程 3"/>
          <p:cNvSpPr/>
          <p:nvPr/>
        </p:nvSpPr>
        <p:spPr>
          <a:xfrm flipH="1">
            <a:off x="5338177" y="569635"/>
            <a:ext cx="2664296" cy="57606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试题分析</a:t>
            </a:r>
            <a:endParaRPr lang="zh-CN" altLang="en-US" sz="3600" spc="-300" dirty="0">
              <a:solidFill>
                <a:schemeClr val="accent5">
                  <a:lumMod val="50000"/>
                </a:schemeClr>
              </a:solidFill>
            </a:endParaRPr>
          </a:p>
        </p:txBody>
      </p:sp>
      <p:sp>
        <p:nvSpPr>
          <p:cNvPr id="5" name="TextBox 4"/>
          <p:cNvSpPr txBox="1"/>
          <p:nvPr/>
        </p:nvSpPr>
        <p:spPr>
          <a:xfrm>
            <a:off x="835660" y="1412875"/>
            <a:ext cx="7795260" cy="400110"/>
          </a:xfrm>
          <a:prstGeom prst="rect">
            <a:avLst/>
          </a:prstGeom>
          <a:noFill/>
        </p:spPr>
        <p:txBody>
          <a:bodyPr wrap="square" rtlCol="0">
            <a:spAutoFit/>
          </a:bodyPr>
          <a:lstStyle/>
          <a:p>
            <a:r>
              <a:rPr lang="zh-CN" altLang="en-US" sz="2000" b="1" dirty="0" smtClean="0">
                <a:latin typeface="+mn-ea"/>
                <a:cs typeface="Times New Roman" panose="02020603050405020304" pitchFamily="18" charset="0"/>
              </a:rPr>
              <a:t>    </a:t>
            </a:r>
            <a:endParaRPr lang="zh-CN" altLang="zh-CN" sz="2000" dirty="0" smtClean="0">
              <a:latin typeface="+mn-ea"/>
            </a:endParaRPr>
          </a:p>
        </p:txBody>
      </p:sp>
      <p:sp>
        <p:nvSpPr>
          <p:cNvPr id="8" name="TextBox 7"/>
          <p:cNvSpPr txBox="1"/>
          <p:nvPr/>
        </p:nvSpPr>
        <p:spPr>
          <a:xfrm>
            <a:off x="1259632" y="1844824"/>
            <a:ext cx="7056784" cy="3046988"/>
          </a:xfrm>
          <a:prstGeom prst="rect">
            <a:avLst/>
          </a:prstGeom>
          <a:noFill/>
        </p:spPr>
        <p:txBody>
          <a:bodyPr wrap="square" rtlCol="0">
            <a:spAutoFit/>
          </a:bodyPr>
          <a:lstStyle/>
          <a:p>
            <a:r>
              <a:rPr lang="en-US" altLang="zh-CN" sz="2400" b="1" dirty="0" smtClean="0">
                <a:latin typeface="+mn-ea"/>
              </a:rPr>
              <a:t>  13.</a:t>
            </a:r>
            <a:r>
              <a:rPr lang="zh-CN" altLang="zh-CN" sz="2400" b="1" dirty="0" smtClean="0">
                <a:latin typeface="+mn-ea"/>
              </a:rPr>
              <a:t>把文中面横线的句子翻译成现代汉语。</a:t>
            </a:r>
            <a:r>
              <a:rPr lang="en-US" altLang="zh-CN" sz="2400" b="1" dirty="0" smtClean="0">
                <a:latin typeface="+mn-ea"/>
              </a:rPr>
              <a:t>(10</a:t>
            </a:r>
            <a:r>
              <a:rPr lang="zh-CN" altLang="zh-CN" sz="2400" b="1" dirty="0" smtClean="0">
                <a:latin typeface="+mn-ea"/>
              </a:rPr>
              <a:t>分</a:t>
            </a:r>
            <a:r>
              <a:rPr lang="en-US" altLang="zh-CN" sz="2400" b="1" dirty="0" smtClean="0">
                <a:latin typeface="+mn-ea"/>
              </a:rPr>
              <a:t>)</a:t>
            </a:r>
            <a:endParaRPr lang="zh-CN" altLang="zh-CN" sz="2400" dirty="0" smtClean="0">
              <a:latin typeface="+mn-ea"/>
            </a:endParaRPr>
          </a:p>
          <a:p>
            <a:r>
              <a:rPr lang="en-US" altLang="zh-CN" sz="2400" b="1" dirty="0" smtClean="0">
                <a:latin typeface="+mn-ea"/>
              </a:rPr>
              <a:t>  (1)</a:t>
            </a:r>
            <a:r>
              <a:rPr lang="zh-CN" altLang="zh-CN" sz="2400" b="1" dirty="0" smtClean="0">
                <a:solidFill>
                  <a:srgbClr val="FF0000"/>
                </a:solidFill>
                <a:latin typeface="+mn-ea"/>
              </a:rPr>
              <a:t>方务</a:t>
            </a:r>
            <a:r>
              <a:rPr lang="zh-CN" altLang="zh-CN" sz="2400" b="1" dirty="0" smtClean="0">
                <a:latin typeface="+mn-ea"/>
              </a:rPr>
              <a:t>去前之苛，</a:t>
            </a:r>
            <a:r>
              <a:rPr lang="zh-CN" altLang="zh-CN" sz="2400" b="1" dirty="0" smtClean="0">
                <a:solidFill>
                  <a:srgbClr val="FF0000"/>
                </a:solidFill>
                <a:latin typeface="+mn-ea"/>
              </a:rPr>
              <a:t>犹虑</a:t>
            </a:r>
            <a:r>
              <a:rPr lang="zh-CN" altLang="zh-CN" sz="2400" b="1" dirty="0" smtClean="0">
                <a:latin typeface="+mn-ea"/>
              </a:rPr>
              <a:t>未尽，</a:t>
            </a:r>
            <a:r>
              <a:rPr lang="zh-CN" altLang="zh-CN" sz="2400" b="1" dirty="0" smtClean="0">
                <a:solidFill>
                  <a:srgbClr val="FF0000"/>
                </a:solidFill>
                <a:latin typeface="+mn-ea"/>
              </a:rPr>
              <a:t>岂有</a:t>
            </a:r>
            <a:r>
              <a:rPr lang="zh-CN" altLang="zh-CN" sz="2400" b="1" dirty="0" smtClean="0">
                <a:latin typeface="+mn-ea"/>
              </a:rPr>
              <a:t>宽为患也。</a:t>
            </a:r>
          </a:p>
          <a:p>
            <a:r>
              <a:rPr lang="en-US" altLang="zh-CN" sz="2400" b="1" dirty="0" smtClean="0">
                <a:latin typeface="+mn-ea"/>
              </a:rPr>
              <a:t>   </a:t>
            </a:r>
            <a:r>
              <a:rPr lang="zh-CN" altLang="zh-CN" sz="2400" b="1" dirty="0" smtClean="0">
                <a:latin typeface="+mn-ea"/>
              </a:rPr>
              <a:t>翻译：（我）正尽力去除先前的苛严，尚且担心做得不够，哪里还有宽政会成为祸患的呢。</a:t>
            </a:r>
          </a:p>
          <a:p>
            <a:r>
              <a:rPr lang="en-US" altLang="zh-CN" sz="2400" b="1" dirty="0" smtClean="0">
                <a:latin typeface="+mn-ea"/>
              </a:rPr>
              <a:t>   (2)</a:t>
            </a:r>
            <a:r>
              <a:rPr lang="zh-CN" altLang="zh-CN" sz="2400" b="1" dirty="0" smtClean="0">
                <a:latin typeface="+mn-ea"/>
              </a:rPr>
              <a:t>愚人村野无所知，若以叛逆</a:t>
            </a:r>
            <a:r>
              <a:rPr lang="zh-CN" altLang="zh-CN" sz="2400" b="1" dirty="0" smtClean="0">
                <a:solidFill>
                  <a:srgbClr val="FF0000"/>
                </a:solidFill>
                <a:latin typeface="+mn-ea"/>
              </a:rPr>
              <a:t>蔽罪</a:t>
            </a:r>
            <a:r>
              <a:rPr lang="zh-CN" altLang="zh-CN" sz="2400" b="1" dirty="0" smtClean="0">
                <a:latin typeface="+mn-ea"/>
              </a:rPr>
              <a:t>，恐</a:t>
            </a:r>
            <a:r>
              <a:rPr lang="zh-CN" altLang="zh-CN" sz="2400" b="1" dirty="0" smtClean="0">
                <a:solidFill>
                  <a:srgbClr val="FF0000"/>
                </a:solidFill>
                <a:latin typeface="+mn-ea"/>
              </a:rPr>
              <a:t>辜好生</a:t>
            </a:r>
            <a:r>
              <a:rPr lang="zh-CN" altLang="zh-CN" sz="2400" b="1" dirty="0" smtClean="0">
                <a:latin typeface="+mn-ea"/>
              </a:rPr>
              <a:t>之德。</a:t>
            </a:r>
          </a:p>
          <a:p>
            <a:r>
              <a:rPr lang="en-US" altLang="zh-CN" sz="2400" b="1" dirty="0" smtClean="0">
                <a:latin typeface="+mn-ea"/>
              </a:rPr>
              <a:t>   </a:t>
            </a:r>
            <a:r>
              <a:rPr lang="zh-CN" altLang="zh-CN" sz="2400" b="1" dirty="0" smtClean="0">
                <a:latin typeface="+mn-ea"/>
              </a:rPr>
              <a:t>翻译：愚人粗鲁无知，如果以叛逆定罪，恐怕会辜负陛下爱惜生灵的仁德。</a:t>
            </a:r>
            <a:endParaRPr lang="zh-CN" altLang="zh-CN" sz="2400" b="1" dirty="0">
              <a:latin typeface="+mn-ea"/>
            </a:endParaRP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流程图: 可选过程 3"/>
          <p:cNvSpPr/>
          <p:nvPr/>
        </p:nvSpPr>
        <p:spPr>
          <a:xfrm flipH="1">
            <a:off x="5580112" y="548680"/>
            <a:ext cx="2664296" cy="57606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试题分析</a:t>
            </a:r>
            <a:endParaRPr lang="zh-CN" altLang="en-US" sz="3600" spc="-300" dirty="0">
              <a:solidFill>
                <a:schemeClr val="accent5">
                  <a:lumMod val="50000"/>
                </a:schemeClr>
              </a:solidFill>
            </a:endParaRPr>
          </a:p>
        </p:txBody>
      </p:sp>
      <p:sp>
        <p:nvSpPr>
          <p:cNvPr id="6" name="TextBox 5"/>
          <p:cNvSpPr txBox="1"/>
          <p:nvPr/>
        </p:nvSpPr>
        <p:spPr>
          <a:xfrm>
            <a:off x="1043305" y="1412875"/>
            <a:ext cx="7606665" cy="738664"/>
          </a:xfrm>
          <a:prstGeom prst="rect">
            <a:avLst/>
          </a:prstGeom>
          <a:noFill/>
        </p:spPr>
        <p:txBody>
          <a:bodyPr wrap="square" rtlCol="0">
            <a:spAutoFit/>
          </a:bodyPr>
          <a:lstStyle/>
          <a:p>
            <a:r>
              <a:rPr lang="en-US" altLang="zh-CN" sz="2400" b="1" dirty="0" smtClean="0">
                <a:latin typeface="+mn-ea"/>
                <a:cs typeface="Times New Roman" panose="02020603050405020304" pitchFamily="18" charset="0"/>
              </a:rPr>
              <a:t>    </a:t>
            </a:r>
            <a:endParaRPr lang="zh-CN" altLang="zh-CN" sz="2400" dirty="0" smtClean="0">
              <a:latin typeface="+mn-ea"/>
            </a:endParaRPr>
          </a:p>
          <a:p>
            <a:endParaRPr lang="zh-CN" altLang="en-US" dirty="0"/>
          </a:p>
        </p:txBody>
      </p:sp>
      <p:sp>
        <p:nvSpPr>
          <p:cNvPr id="8" name="矩形 7"/>
          <p:cNvSpPr/>
          <p:nvPr/>
        </p:nvSpPr>
        <p:spPr>
          <a:xfrm>
            <a:off x="755576" y="1052736"/>
            <a:ext cx="7416824" cy="4893647"/>
          </a:xfrm>
          <a:prstGeom prst="rect">
            <a:avLst/>
          </a:prstGeom>
        </p:spPr>
        <p:txBody>
          <a:bodyPr wrap="square">
            <a:spAutoFit/>
          </a:bodyPr>
          <a:lstStyle/>
          <a:p>
            <a:r>
              <a:rPr lang="zh-CN" altLang="en-US" sz="2400" dirty="0" smtClean="0">
                <a:sym typeface="+mn-ea"/>
              </a:rPr>
              <a:t>（</a:t>
            </a:r>
            <a:r>
              <a:rPr lang="zh-CN" altLang="en-US" sz="2400" b="1" dirty="0" smtClean="0">
                <a:latin typeface="+mn-ea"/>
                <a:sym typeface="+mn-ea"/>
              </a:rPr>
              <a:t>二）古代诗歌阅读</a:t>
            </a:r>
            <a:endParaRPr lang="zh-CN" altLang="en-US" b="1" dirty="0" smtClean="0">
              <a:latin typeface="+mn-ea"/>
              <a:sym typeface="+mn-ea"/>
            </a:endParaRPr>
          </a:p>
          <a:p>
            <a:endParaRPr lang="zh-CN" altLang="en-US" b="1" dirty="0" smtClean="0">
              <a:latin typeface="+mn-ea"/>
              <a:sym typeface="+mn-ea"/>
            </a:endParaRPr>
          </a:p>
          <a:p>
            <a:pPr>
              <a:lnSpc>
                <a:spcPct val="150000"/>
              </a:lnSpc>
            </a:pPr>
            <a:r>
              <a:rPr lang="zh-CN" altLang="en-US" sz="2000" b="1" dirty="0" smtClean="0">
                <a:latin typeface="+mn-ea"/>
                <a:sym typeface="+mn-ea"/>
              </a:rPr>
              <a:t>    1.整体命题符合考纲要求，延续以往的命题方向和形式。体裁选择为唐代王建的七言古体诗，从诗歌结构，表现手法，情感主旨等角度命题。</a:t>
            </a:r>
          </a:p>
          <a:p>
            <a:pPr>
              <a:lnSpc>
                <a:spcPct val="150000"/>
              </a:lnSpc>
            </a:pPr>
            <a:r>
              <a:rPr lang="zh-CN" altLang="en-US" sz="2000" b="1" dirty="0" smtClean="0">
                <a:latin typeface="+mn-ea"/>
                <a:sym typeface="+mn-ea"/>
              </a:rPr>
              <a:t>    2.客观题五选二改为四选一，总分值由以往的11分缩减至9分，这2分分别加至文学类文本阅读和名篇名句默写。</a:t>
            </a:r>
          </a:p>
          <a:p>
            <a:pPr>
              <a:lnSpc>
                <a:spcPct val="150000"/>
              </a:lnSpc>
            </a:pPr>
            <a:r>
              <a:rPr lang="zh-CN" altLang="en-US" sz="2000" b="1" dirty="0" smtClean="0">
                <a:latin typeface="+mn-ea"/>
                <a:sym typeface="+mn-ea"/>
              </a:rPr>
              <a:t>    3.第14题，选项中将命题诗歌和高考必背篇目</a:t>
            </a:r>
            <a:r>
              <a:rPr lang="en-US" altLang="zh-CN" sz="2000" b="1" dirty="0" smtClean="0">
                <a:latin typeface="+mn-ea"/>
                <a:sym typeface="+mn-ea"/>
              </a:rPr>
              <a:t>《</a:t>
            </a:r>
            <a:r>
              <a:rPr lang="zh-CN" altLang="en-US" sz="2000" b="1" dirty="0" smtClean="0">
                <a:latin typeface="+mn-ea"/>
                <a:sym typeface="+mn-ea"/>
              </a:rPr>
              <a:t>观刈麦</a:t>
            </a:r>
            <a:r>
              <a:rPr lang="en-US" altLang="zh-CN" sz="2000" b="1" dirty="0" smtClean="0">
                <a:latin typeface="+mn-ea"/>
                <a:sym typeface="+mn-ea"/>
              </a:rPr>
              <a:t>》</a:t>
            </a:r>
            <a:r>
              <a:rPr lang="zh-CN" altLang="en-US" sz="2000" b="1" dirty="0" smtClean="0">
                <a:latin typeface="+mn-ea"/>
                <a:sym typeface="+mn-ea"/>
              </a:rPr>
              <a:t>进行比较分析，由此可见，试题内容与课内背诵篇目联系更加紧密。</a:t>
            </a:r>
          </a:p>
          <a:p>
            <a:pPr>
              <a:lnSpc>
                <a:spcPct val="150000"/>
              </a:lnSpc>
            </a:pPr>
            <a:r>
              <a:rPr lang="zh-CN" altLang="en-US" sz="2000" b="1" dirty="0" smtClean="0">
                <a:latin typeface="+mn-ea"/>
                <a:sym typeface="+mn-ea"/>
              </a:rPr>
              <a:t>    4.</a:t>
            </a:r>
            <a:r>
              <a:rPr lang="zh-CN" altLang="en-US" sz="2000" b="1" dirty="0" smtClean="0">
                <a:solidFill>
                  <a:srgbClr val="FF0000"/>
                </a:solidFill>
                <a:latin typeface="+mn-ea"/>
                <a:sym typeface="+mn-ea"/>
              </a:rPr>
              <a:t>命题方向</a:t>
            </a:r>
            <a:r>
              <a:rPr lang="zh-CN" altLang="en-US" sz="2000" b="1" dirty="0" smtClean="0">
                <a:latin typeface="+mn-ea"/>
                <a:sym typeface="+mn-ea"/>
              </a:rPr>
              <a:t>：应更加注重对课内背诵篇目的掌握与联系，依照考纲指导扎实从容备考复习。</a:t>
            </a: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116632"/>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流程图: 可选过程 3"/>
          <p:cNvSpPr/>
          <p:nvPr/>
        </p:nvSpPr>
        <p:spPr>
          <a:xfrm flipH="1">
            <a:off x="5254992" y="537885"/>
            <a:ext cx="2664296" cy="57606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试题分析</a:t>
            </a:r>
            <a:endParaRPr lang="zh-CN" altLang="en-US" sz="3600" spc="-300" dirty="0">
              <a:solidFill>
                <a:schemeClr val="accent5">
                  <a:lumMod val="50000"/>
                </a:schemeClr>
              </a:solidFill>
            </a:endParaRPr>
          </a:p>
        </p:txBody>
      </p:sp>
      <p:sp>
        <p:nvSpPr>
          <p:cNvPr id="5" name="TextBox 4"/>
          <p:cNvSpPr txBox="1"/>
          <p:nvPr/>
        </p:nvSpPr>
        <p:spPr>
          <a:xfrm>
            <a:off x="792024" y="1041177"/>
            <a:ext cx="7560840" cy="1200329"/>
          </a:xfrm>
          <a:prstGeom prst="rect">
            <a:avLst/>
          </a:prstGeom>
          <a:noFill/>
        </p:spPr>
        <p:txBody>
          <a:bodyPr wrap="square" rtlCol="0">
            <a:spAutoFit/>
          </a:bodyPr>
          <a:lstStyle/>
          <a:p>
            <a:endParaRPr lang="en-US" altLang="zh-CN" b="1" dirty="0" smtClean="0"/>
          </a:p>
          <a:p>
            <a:endParaRPr lang="en-US" altLang="zh-CN" b="1" dirty="0" smtClean="0"/>
          </a:p>
          <a:p>
            <a:endParaRPr lang="zh-CN" altLang="zh-CN" dirty="0" smtClean="0"/>
          </a:p>
          <a:p>
            <a:endParaRPr lang="zh-CN" altLang="en-US" dirty="0"/>
          </a:p>
        </p:txBody>
      </p:sp>
      <p:sp>
        <p:nvSpPr>
          <p:cNvPr id="8" name="矩形 7"/>
          <p:cNvSpPr/>
          <p:nvPr/>
        </p:nvSpPr>
        <p:spPr>
          <a:xfrm>
            <a:off x="1547664" y="1916832"/>
            <a:ext cx="6480720" cy="3539430"/>
          </a:xfrm>
          <a:prstGeom prst="rect">
            <a:avLst/>
          </a:prstGeom>
        </p:spPr>
        <p:txBody>
          <a:bodyPr wrap="square">
            <a:spAutoFit/>
          </a:bodyPr>
          <a:lstStyle/>
          <a:p>
            <a:r>
              <a:rPr lang="zh-CN" altLang="zh-CN" sz="2800" b="1" dirty="0" smtClean="0">
                <a:latin typeface="+mn-ea"/>
              </a:rPr>
              <a:t>阅读下面这首唐诗，完成</a:t>
            </a:r>
            <a:r>
              <a:rPr lang="en-US" altLang="zh-CN" sz="2800" b="1" dirty="0" smtClean="0">
                <a:latin typeface="+mn-ea"/>
              </a:rPr>
              <a:t>14</a:t>
            </a:r>
            <a:r>
              <a:rPr lang="zh-CN" altLang="zh-CN" sz="2800" b="1" dirty="0" smtClean="0">
                <a:latin typeface="+mn-ea"/>
              </a:rPr>
              <a:t>～</a:t>
            </a:r>
            <a:r>
              <a:rPr lang="en-US" altLang="zh-CN" sz="2800" b="1" dirty="0" smtClean="0">
                <a:latin typeface="+mn-ea"/>
              </a:rPr>
              <a:t>15</a:t>
            </a:r>
            <a:r>
              <a:rPr lang="zh-CN" altLang="zh-CN" sz="2800" b="1" dirty="0" smtClean="0">
                <a:latin typeface="+mn-ea"/>
              </a:rPr>
              <a:t>题。</a:t>
            </a:r>
          </a:p>
          <a:p>
            <a:r>
              <a:rPr lang="en-US" altLang="zh-CN" sz="2800" b="1" dirty="0" smtClean="0">
                <a:latin typeface="+mn-ea"/>
              </a:rPr>
              <a:t>           </a:t>
            </a:r>
            <a:r>
              <a:rPr lang="zh-CN" altLang="zh-CN" sz="2800" b="1" dirty="0" smtClean="0">
                <a:latin typeface="+mn-ea"/>
              </a:rPr>
              <a:t>精卫词</a:t>
            </a:r>
          </a:p>
          <a:p>
            <a:r>
              <a:rPr lang="en-US" altLang="zh-CN" sz="2800" b="1" dirty="0" smtClean="0">
                <a:latin typeface="+mn-ea"/>
              </a:rPr>
              <a:t>                </a:t>
            </a:r>
            <a:r>
              <a:rPr lang="zh-CN" altLang="zh-CN" sz="2800" b="1" dirty="0" smtClean="0">
                <a:latin typeface="+mn-ea"/>
              </a:rPr>
              <a:t>王建</a:t>
            </a:r>
          </a:p>
          <a:p>
            <a:r>
              <a:rPr lang="zh-CN" altLang="zh-CN" sz="2800" b="1" dirty="0" smtClean="0">
                <a:latin typeface="+mn-ea"/>
              </a:rPr>
              <a:t>精卫谁教尔填海，海边石子青磊磊。</a:t>
            </a:r>
          </a:p>
          <a:p>
            <a:r>
              <a:rPr lang="zh-CN" altLang="zh-CN" sz="2800" b="1" dirty="0" smtClean="0">
                <a:latin typeface="+mn-ea"/>
              </a:rPr>
              <a:t>但得海水作枯池，海中鱼龙何所为。</a:t>
            </a:r>
          </a:p>
          <a:p>
            <a:r>
              <a:rPr lang="zh-CN" altLang="zh-CN" sz="2800" b="1" dirty="0" smtClean="0">
                <a:latin typeface="+mn-ea"/>
              </a:rPr>
              <a:t>口穿岂为空衔石，山中草木无全枝。</a:t>
            </a:r>
          </a:p>
          <a:p>
            <a:r>
              <a:rPr lang="zh-CN" altLang="zh-CN" sz="2800" b="1" dirty="0" smtClean="0">
                <a:latin typeface="+mn-ea"/>
              </a:rPr>
              <a:t>朝在树头暮海里，飞多羽折时堕水。</a:t>
            </a:r>
          </a:p>
          <a:p>
            <a:r>
              <a:rPr lang="zh-CN" altLang="zh-CN" sz="2800" b="1" dirty="0" smtClean="0">
                <a:latin typeface="+mn-ea"/>
              </a:rPr>
              <a:t>高山未尽海未平，愿我身死子还生。</a:t>
            </a:r>
            <a:endParaRPr lang="zh-CN" altLang="zh-CN" sz="2800" b="1" dirty="0">
              <a:latin typeface="+mn-ea"/>
            </a:endParaRP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4" name="副标题 3"/>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97927" y="0"/>
            <a:ext cx="9341768" cy="6974632"/>
          </a:xfrm>
          <a:prstGeom prst="rect">
            <a:avLst/>
          </a:prstGeom>
          <a:noFill/>
        </p:spPr>
      </p:pic>
      <p:sp>
        <p:nvSpPr>
          <p:cNvPr id="179201" name="Rectangle 1"/>
          <p:cNvSpPr>
            <a:spLocks noChangeArrowheads="1"/>
          </p:cNvSpPr>
          <p:nvPr/>
        </p:nvSpPr>
        <p:spPr bwMode="auto">
          <a:xfrm>
            <a:off x="969695" y="1124630"/>
            <a:ext cx="7488832" cy="439991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sz="28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800" b="1"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pPr>
            <a:r>
              <a:rPr lang="en-US" altLang="zh-CN" sz="2800" b="1" dirty="0" smtClean="0">
                <a:latin typeface="等线" pitchFamily="2" charset="-122"/>
                <a:ea typeface="等线" pitchFamily="2" charset="-122"/>
                <a:cs typeface="Times New Roman" panose="02020603050405020304" pitchFamily="18" charset="0"/>
              </a:rPr>
              <a:t>     </a:t>
            </a:r>
            <a:r>
              <a:rPr kumimoji="0" lang="zh-CN" sz="2800" b="1"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本诗是与白居易同为新乐府运动倡导者的王建的歌行体作品，以精卫为直接描写对象，但实际上带有一定的现实隐喻性。全诗通过对精卫衔石填海的疑惑开篇，后文接续以精卫的作答以及对精卫填海所遭受之劳苦的描写赞颂了精卫渴望能让海中鱼龙平息而不惜身殒的高尚品格。本诗对于学生</a:t>
            </a:r>
            <a:r>
              <a:rPr kumimoji="0" lang="zh-CN" sz="2800" b="1" i="0" u="none" strike="noStrike" cap="none" normalizeH="0" baseline="0" dirty="0" smtClean="0">
                <a:ln>
                  <a:noFill/>
                </a:ln>
                <a:solidFill>
                  <a:srgbClr val="FF0000"/>
                </a:solidFill>
                <a:effectLst/>
                <a:latin typeface="等线" pitchFamily="2" charset="-122"/>
                <a:ea typeface="等线" pitchFamily="2" charset="-122"/>
                <a:cs typeface="Times New Roman" panose="02020603050405020304" pitchFamily="18" charset="0"/>
              </a:rPr>
              <a:t>整体把握诗篇情感和结构层次的能力</a:t>
            </a:r>
            <a:r>
              <a:rPr kumimoji="0" lang="zh-CN" sz="2800" b="1"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提出了较高的要求。</a:t>
            </a:r>
            <a:endParaRPr kumimoji="0" lang="zh-CN" sz="28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流程图: 可选过程 4"/>
          <p:cNvSpPr/>
          <p:nvPr/>
        </p:nvSpPr>
        <p:spPr>
          <a:xfrm flipH="1">
            <a:off x="5265152" y="548680"/>
            <a:ext cx="2664296" cy="57606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试题分析</a:t>
            </a:r>
            <a:endParaRPr lang="zh-CN" altLang="en-US" sz="3600" spc="-300"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流程图: 可选过程 3"/>
          <p:cNvSpPr/>
          <p:nvPr/>
        </p:nvSpPr>
        <p:spPr>
          <a:xfrm flipH="1">
            <a:off x="5580112" y="548680"/>
            <a:ext cx="2664296" cy="57606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试题分析</a:t>
            </a:r>
            <a:endParaRPr lang="zh-CN" altLang="en-US" sz="3600" spc="-300" dirty="0">
              <a:solidFill>
                <a:schemeClr val="accent5">
                  <a:lumMod val="50000"/>
                </a:schemeClr>
              </a:solidFill>
            </a:endParaRPr>
          </a:p>
        </p:txBody>
      </p:sp>
      <p:sp>
        <p:nvSpPr>
          <p:cNvPr id="8" name="矩形 7"/>
          <p:cNvSpPr/>
          <p:nvPr/>
        </p:nvSpPr>
        <p:spPr>
          <a:xfrm>
            <a:off x="827584" y="1166843"/>
            <a:ext cx="7632848" cy="4524315"/>
          </a:xfrm>
          <a:prstGeom prst="rect">
            <a:avLst/>
          </a:prstGeom>
        </p:spPr>
        <p:txBody>
          <a:bodyPr wrap="square">
            <a:spAutoFit/>
          </a:bodyPr>
          <a:lstStyle/>
          <a:p>
            <a:r>
              <a:rPr lang="en-US" altLang="zh-CN" sz="2400" dirty="0" smtClean="0">
                <a:latin typeface="+mn-ea"/>
              </a:rPr>
              <a:t>    </a:t>
            </a:r>
            <a:r>
              <a:rPr lang="en-US" altLang="zh-CN" sz="2400" b="1" dirty="0" smtClean="0">
                <a:latin typeface="+mn-ea"/>
              </a:rPr>
              <a:t>16.</a:t>
            </a:r>
            <a:r>
              <a:rPr lang="zh-CN" altLang="zh-CN" sz="2400" b="1" dirty="0" smtClean="0">
                <a:latin typeface="+mn-ea"/>
              </a:rPr>
              <a:t>补写出下列句子中的空缺部分。</a:t>
            </a:r>
            <a:r>
              <a:rPr lang="en-US" altLang="zh-CN" sz="2400" b="1" dirty="0" smtClean="0">
                <a:latin typeface="+mn-ea"/>
              </a:rPr>
              <a:t>(6</a:t>
            </a:r>
            <a:r>
              <a:rPr lang="zh-CN" altLang="zh-CN" sz="2400" b="1" dirty="0" smtClean="0">
                <a:latin typeface="+mn-ea"/>
              </a:rPr>
              <a:t>分</a:t>
            </a:r>
            <a:r>
              <a:rPr lang="en-US" altLang="zh-CN" sz="2400" b="1" dirty="0" smtClean="0">
                <a:latin typeface="+mn-ea"/>
              </a:rPr>
              <a:t>)</a:t>
            </a:r>
            <a:endParaRPr lang="zh-CN" altLang="zh-CN" sz="2400" b="1" dirty="0" smtClean="0">
              <a:latin typeface="+mn-ea"/>
            </a:endParaRPr>
          </a:p>
          <a:p>
            <a:r>
              <a:rPr lang="en-US" altLang="zh-CN" sz="2400" b="1" dirty="0" smtClean="0">
                <a:latin typeface="+mn-ea"/>
              </a:rPr>
              <a:t>    (1)</a:t>
            </a:r>
            <a:r>
              <a:rPr lang="zh-CN" altLang="zh-CN" sz="2400" b="1" dirty="0" smtClean="0">
                <a:latin typeface="+mn-ea"/>
              </a:rPr>
              <a:t>《荀子·劝学》中举例论证借助外物的重要性时说，终日殚精竭虑思考，却</a:t>
            </a:r>
            <a:r>
              <a:rPr lang="en-US" altLang="zh-CN" sz="2400" b="1" dirty="0" smtClean="0">
                <a:latin typeface="+mn-ea"/>
              </a:rPr>
              <a:t>______________________</a:t>
            </a:r>
            <a:r>
              <a:rPr lang="zh-CN" altLang="zh-CN" sz="2400" b="1" dirty="0" smtClean="0">
                <a:latin typeface="+mn-ea"/>
              </a:rPr>
              <a:t>，踮起脚极目远望，也</a:t>
            </a:r>
            <a:r>
              <a:rPr lang="en-US" altLang="zh-CN" sz="2400" b="1" dirty="0" smtClean="0">
                <a:latin typeface="+mn-ea"/>
              </a:rPr>
              <a:t>_________________________</a:t>
            </a:r>
            <a:r>
              <a:rPr lang="zh-CN" altLang="zh-CN" sz="2400" b="1" dirty="0" smtClean="0">
                <a:latin typeface="+mn-ea"/>
              </a:rPr>
              <a:t>。</a:t>
            </a:r>
          </a:p>
          <a:p>
            <a:r>
              <a:rPr lang="en-US" altLang="zh-CN" sz="2400" b="1" dirty="0" smtClean="0">
                <a:latin typeface="+mn-ea"/>
              </a:rPr>
              <a:t>    (2)</a:t>
            </a:r>
            <a:r>
              <a:rPr lang="zh-CN" altLang="zh-CN" sz="2400" b="1" dirty="0" smtClean="0">
                <a:latin typeface="+mn-ea"/>
              </a:rPr>
              <a:t>诸葛亮在《出师表》中回顾汉代历史，认为亲近贤臣，疏远小人，“</a:t>
            </a:r>
            <a:r>
              <a:rPr lang="en-US" altLang="zh-CN" sz="2400" b="1" dirty="0" smtClean="0">
                <a:latin typeface="+mn-ea"/>
              </a:rPr>
              <a:t>_________________________</a:t>
            </a:r>
            <a:r>
              <a:rPr lang="zh-CN" altLang="zh-CN" sz="2400" b="1" dirty="0" smtClean="0">
                <a:latin typeface="+mn-ea"/>
              </a:rPr>
              <a:t>”而亲近小人，疏远贤臣，“</a:t>
            </a:r>
            <a:r>
              <a:rPr lang="en-US" altLang="zh-CN" sz="2400" b="1" dirty="0" smtClean="0">
                <a:latin typeface="+mn-ea"/>
              </a:rPr>
              <a:t>__________________________</a:t>
            </a:r>
            <a:r>
              <a:rPr lang="zh-CN" altLang="zh-CN" sz="2400" b="1" dirty="0" smtClean="0">
                <a:latin typeface="+mn-ea"/>
              </a:rPr>
              <a:t>”。</a:t>
            </a:r>
          </a:p>
          <a:p>
            <a:r>
              <a:rPr lang="en-US" altLang="zh-CN" sz="2400" b="1" dirty="0" smtClean="0">
                <a:latin typeface="+mn-ea"/>
              </a:rPr>
              <a:t>    (3)</a:t>
            </a:r>
            <a:r>
              <a:rPr lang="zh-CN" altLang="zh-CN" sz="2400" b="1" dirty="0" smtClean="0">
                <a:latin typeface="+mn-ea"/>
              </a:rPr>
              <a:t>李煜《虞美人</a:t>
            </a:r>
            <a:r>
              <a:rPr lang="en-US" altLang="zh-CN" sz="2400" b="1" dirty="0" smtClean="0">
                <a:latin typeface="+mn-ea"/>
              </a:rPr>
              <a:t>(</a:t>
            </a:r>
            <a:r>
              <a:rPr lang="zh-CN" altLang="zh-CN" sz="2400" b="1" dirty="0" smtClean="0">
                <a:latin typeface="+mn-ea"/>
              </a:rPr>
              <a:t>春花秋月何时了）》中，春花秋月之外，“</a:t>
            </a:r>
            <a:r>
              <a:rPr lang="en-US" altLang="zh-CN" sz="2400" b="1" dirty="0" smtClean="0">
                <a:latin typeface="+mn-ea"/>
              </a:rPr>
              <a:t>_______________________</a:t>
            </a:r>
            <a:r>
              <a:rPr lang="zh-CN" altLang="zh-CN" sz="2400" b="1" dirty="0" smtClean="0">
                <a:latin typeface="+mn-ea"/>
              </a:rPr>
              <a:t>”也是勾起作者故国之思的景象</a:t>
            </a:r>
            <a:r>
              <a:rPr lang="en-US" altLang="zh-CN" sz="2400" b="1" dirty="0" smtClean="0">
                <a:latin typeface="+mn-ea"/>
              </a:rPr>
              <a:t>;</a:t>
            </a:r>
            <a:r>
              <a:rPr lang="zh-CN" altLang="zh-CN" sz="2400" b="1" dirty="0" smtClean="0">
                <a:latin typeface="+mn-ea"/>
              </a:rPr>
              <a:t>而“</a:t>
            </a:r>
            <a:r>
              <a:rPr lang="en-US" altLang="zh-CN" sz="2400" b="1" dirty="0" smtClean="0">
                <a:latin typeface="+mn-ea"/>
              </a:rPr>
              <a:t>________________________</a:t>
            </a:r>
            <a:r>
              <a:rPr lang="zh-CN" altLang="zh-CN" sz="2400" b="1" dirty="0" smtClean="0">
                <a:latin typeface="+mn-ea"/>
              </a:rPr>
              <a:t>”则是作者无尽愁绪的形象描绘。</a:t>
            </a:r>
            <a:endParaRPr lang="zh-CN" altLang="zh-CN" sz="2400" b="1" dirty="0">
              <a:latin typeface="+mn-ea"/>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395536" y="0"/>
            <a:ext cx="9539536" cy="6974632"/>
          </a:xfrm>
          <a:prstGeom prst="rect">
            <a:avLst/>
          </a:prstGeom>
          <a:noFill/>
        </p:spPr>
      </p:pic>
      <p:sp>
        <p:nvSpPr>
          <p:cNvPr id="3" name="椭圆 2"/>
          <p:cNvSpPr/>
          <p:nvPr/>
        </p:nvSpPr>
        <p:spPr>
          <a:xfrm>
            <a:off x="539552" y="1196752"/>
            <a:ext cx="1800200" cy="2232248"/>
          </a:xfrm>
          <a:prstGeom prst="ellipse">
            <a:avLst/>
          </a:prstGeom>
          <a:noFill/>
          <a:ln w="127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chemeClr val="tx2">
                    <a:lumMod val="75000"/>
                  </a:schemeClr>
                </a:solidFill>
              </a:rPr>
              <a:t>课程</a:t>
            </a:r>
            <a:endParaRPr lang="en-US" altLang="zh-CN" sz="3600" b="1" dirty="0" smtClean="0">
              <a:solidFill>
                <a:schemeClr val="tx2">
                  <a:lumMod val="75000"/>
                </a:schemeClr>
              </a:solidFill>
            </a:endParaRPr>
          </a:p>
          <a:p>
            <a:pPr algn="ctr"/>
            <a:r>
              <a:rPr lang="zh-CN" altLang="en-US" sz="3600" b="1" dirty="0" smtClean="0">
                <a:solidFill>
                  <a:schemeClr val="tx2">
                    <a:lumMod val="75000"/>
                  </a:schemeClr>
                </a:solidFill>
              </a:rPr>
              <a:t>性质</a:t>
            </a:r>
            <a:endParaRPr lang="zh-CN" altLang="en-US" sz="3600" b="1" dirty="0">
              <a:solidFill>
                <a:schemeClr val="tx2">
                  <a:lumMod val="75000"/>
                </a:schemeClr>
              </a:solidFill>
            </a:endParaRPr>
          </a:p>
        </p:txBody>
      </p:sp>
      <p:sp>
        <p:nvSpPr>
          <p:cNvPr id="4" name="矩形 3"/>
          <p:cNvSpPr/>
          <p:nvPr/>
        </p:nvSpPr>
        <p:spPr>
          <a:xfrm>
            <a:off x="2483768" y="1196752"/>
            <a:ext cx="6408712" cy="2575064"/>
          </a:xfrm>
          <a:prstGeom prst="rect">
            <a:avLst/>
          </a:prstGeom>
        </p:spPr>
        <p:txBody>
          <a:bodyPr wrap="square">
            <a:spAutoFit/>
          </a:bodyPr>
          <a:lstStyle/>
          <a:p>
            <a:r>
              <a:rPr lang="zh-TW" altLang="en-US" sz="3600" baseline="-25000" dirty="0" smtClean="0"/>
              <a:t>      </a:t>
            </a:r>
            <a:r>
              <a:rPr lang="zh-TW" altLang="en-US" sz="4400" b="1" baseline="-25000" dirty="0" smtClean="0">
                <a:latin typeface="宋体" panose="02010600030101010101" pitchFamily="2" charset="-122"/>
                <a:ea typeface="宋体" panose="02010600030101010101" pitchFamily="2" charset="-122"/>
              </a:rPr>
              <a:t>语言文字是人类最重要的交际工具和信息载体</a:t>
            </a:r>
            <a:r>
              <a:rPr lang="zh-CN" altLang="en-US" sz="4400" b="1" baseline="-25000" dirty="0" smtClean="0">
                <a:latin typeface="宋体" panose="02010600030101010101" pitchFamily="2" charset="-122"/>
                <a:ea typeface="宋体" panose="02010600030101010101" pitchFamily="2" charset="-122"/>
              </a:rPr>
              <a:t>，</a:t>
            </a:r>
            <a:r>
              <a:rPr lang="zh-TW" altLang="en-US" sz="4400" b="1" baseline="-25000" dirty="0" smtClean="0">
                <a:latin typeface="宋体" panose="02010600030101010101" pitchFamily="2" charset="-122"/>
                <a:ea typeface="宋体" panose="02010600030101010101" pitchFamily="2" charset="-122"/>
              </a:rPr>
              <a:t>是人类文化的重要组成部分</a:t>
            </a:r>
            <a:r>
              <a:rPr lang="zh-CN" altLang="en-US" sz="4400" b="1" baseline="-25000" dirty="0" smtClean="0">
                <a:latin typeface="宋体" panose="02010600030101010101" pitchFamily="2" charset="-122"/>
                <a:ea typeface="宋体" panose="02010600030101010101" pitchFamily="2" charset="-122"/>
              </a:rPr>
              <a:t>。</a:t>
            </a:r>
            <a:r>
              <a:rPr lang="zh-TW" altLang="en-US" sz="4400" b="1" baseline="-25000" dirty="0" smtClean="0">
                <a:latin typeface="宋体" panose="02010600030101010101" pitchFamily="2" charset="-122"/>
                <a:ea typeface="宋体" panose="02010600030101010101" pitchFamily="2" charset="-122"/>
              </a:rPr>
              <a:t>语言文字的运用包括生活</a:t>
            </a:r>
            <a:r>
              <a:rPr lang="zh-CN" altLang="en-US" sz="4400" b="1" baseline="-25000" dirty="0" smtClean="0">
                <a:latin typeface="宋体" panose="02010600030101010101" pitchFamily="2" charset="-122"/>
                <a:ea typeface="宋体" panose="02010600030101010101" pitchFamily="2" charset="-122"/>
              </a:rPr>
              <a:t>、</a:t>
            </a:r>
            <a:r>
              <a:rPr lang="zh-TW" altLang="en-US" sz="4400" b="1" baseline="-25000" dirty="0" smtClean="0">
                <a:latin typeface="宋体" panose="02010600030101010101" pitchFamily="2" charset="-122"/>
                <a:ea typeface="宋体" panose="02010600030101010101" pitchFamily="2" charset="-122"/>
              </a:rPr>
              <a:t>工作和学习中的听说读写活动以及文学活动</a:t>
            </a:r>
            <a:r>
              <a:rPr lang="zh-CN" altLang="en-US" sz="4400" b="1" baseline="-25000" dirty="0" smtClean="0">
                <a:latin typeface="宋体" panose="02010600030101010101" pitchFamily="2" charset="-122"/>
                <a:ea typeface="宋体" panose="02010600030101010101" pitchFamily="2" charset="-122"/>
              </a:rPr>
              <a:t>，</a:t>
            </a:r>
            <a:r>
              <a:rPr lang="zh-TW" altLang="en-US" sz="4400" b="1" baseline="-25000" dirty="0" smtClean="0">
                <a:latin typeface="宋体" panose="02010600030101010101" pitchFamily="2" charset="-122"/>
                <a:ea typeface="宋体" panose="02010600030101010101" pitchFamily="2" charset="-122"/>
              </a:rPr>
              <a:t>存在于人类社会的各个领域</a:t>
            </a:r>
            <a:r>
              <a:rPr lang="zh-CN" altLang="en-US" sz="4400" b="1" baseline="-25000" dirty="0" smtClean="0">
                <a:latin typeface="宋体" panose="02010600030101010101" pitchFamily="2" charset="-122"/>
                <a:ea typeface="宋体" panose="02010600030101010101" pitchFamily="2" charset="-122"/>
              </a:rPr>
              <a:t>。</a:t>
            </a:r>
            <a:endParaRPr lang="zh-TW" altLang="en-US" sz="4400" b="1" dirty="0" smtClean="0">
              <a:latin typeface="宋体" panose="02010600030101010101" pitchFamily="2" charset="-122"/>
              <a:ea typeface="宋体" panose="02010600030101010101" pitchFamily="2" charset="-122"/>
            </a:endParaRPr>
          </a:p>
        </p:txBody>
      </p:sp>
      <p:sp>
        <p:nvSpPr>
          <p:cNvPr id="5" name="矩形 4"/>
          <p:cNvSpPr/>
          <p:nvPr/>
        </p:nvSpPr>
        <p:spPr>
          <a:xfrm>
            <a:off x="827584" y="4005064"/>
            <a:ext cx="8136904" cy="1672253"/>
          </a:xfrm>
          <a:prstGeom prst="rect">
            <a:avLst/>
          </a:prstGeom>
        </p:spPr>
        <p:txBody>
          <a:bodyPr wrap="square">
            <a:spAutoFit/>
          </a:bodyPr>
          <a:lstStyle/>
          <a:p>
            <a:r>
              <a:rPr lang="zh-TW" altLang="en-US" sz="3600" b="1" baseline="-25000" dirty="0" smtClean="0">
                <a:solidFill>
                  <a:schemeClr val="tx2">
                    <a:lumMod val="75000"/>
                  </a:schemeClr>
                </a:solidFill>
              </a:rPr>
              <a:t>        </a:t>
            </a:r>
            <a:r>
              <a:rPr lang="zh-TW" altLang="en-US" sz="4400" b="1" baseline="-25000" dirty="0" smtClean="0">
                <a:solidFill>
                  <a:schemeClr val="tx2">
                    <a:lumMod val="75000"/>
                  </a:schemeClr>
                </a:solidFill>
                <a:latin typeface="宋体" panose="02010600030101010101" pitchFamily="2" charset="-122"/>
                <a:ea typeface="宋体" panose="02010600030101010101" pitchFamily="2" charset="-122"/>
              </a:rPr>
              <a:t>语文课程是一</a:t>
            </a:r>
            <a:r>
              <a:rPr lang="zh-CN" altLang="en-US" sz="4400" b="1" baseline="-25000" dirty="0" smtClean="0">
                <a:solidFill>
                  <a:schemeClr val="tx2">
                    <a:lumMod val="75000"/>
                  </a:schemeClr>
                </a:solidFill>
                <a:latin typeface="宋体" panose="02010600030101010101" pitchFamily="2" charset="-122"/>
                <a:ea typeface="宋体" panose="02010600030101010101" pitchFamily="2" charset="-122"/>
              </a:rPr>
              <a:t>门</a:t>
            </a:r>
            <a:r>
              <a:rPr lang="zh-TW" altLang="en-US" sz="4400" b="1" baseline="-25000" dirty="0" smtClean="0">
                <a:solidFill>
                  <a:schemeClr val="tx2">
                    <a:lumMod val="75000"/>
                  </a:schemeClr>
                </a:solidFill>
                <a:latin typeface="宋体" panose="02010600030101010101" pitchFamily="2" charset="-122"/>
                <a:ea typeface="宋体" panose="02010600030101010101" pitchFamily="2" charset="-122"/>
              </a:rPr>
              <a:t>学习</a:t>
            </a:r>
            <a:r>
              <a:rPr lang="zh-TW" altLang="en-US" sz="4400" b="1" baseline="-25000" dirty="0" smtClean="0">
                <a:latin typeface="宋体" panose="02010600030101010101" pitchFamily="2" charset="-122"/>
                <a:ea typeface="宋体" panose="02010600030101010101" pitchFamily="2" charset="-122"/>
              </a:rPr>
              <a:t>语言文字运用</a:t>
            </a:r>
            <a:r>
              <a:rPr lang="zh-TW" altLang="en-US" sz="4400" b="1" baseline="-25000" dirty="0" smtClean="0">
                <a:solidFill>
                  <a:schemeClr val="tx2">
                    <a:lumMod val="75000"/>
                  </a:schemeClr>
                </a:solidFill>
                <a:latin typeface="宋体" panose="02010600030101010101" pitchFamily="2" charset="-122"/>
                <a:ea typeface="宋体" panose="02010600030101010101" pitchFamily="2" charset="-122"/>
              </a:rPr>
              <a:t>的</a:t>
            </a:r>
            <a:r>
              <a:rPr lang="zh-TW" altLang="en-US" sz="4400" b="1" baseline="-25000" dirty="0" smtClean="0">
                <a:solidFill>
                  <a:srgbClr val="C00000"/>
                </a:solidFill>
                <a:latin typeface="宋体" panose="02010600030101010101" pitchFamily="2" charset="-122"/>
                <a:ea typeface="宋体" panose="02010600030101010101" pitchFamily="2" charset="-122"/>
              </a:rPr>
              <a:t>综合性、</a:t>
            </a:r>
            <a:r>
              <a:rPr lang="zh-CN" altLang="en-US" sz="4400" b="1" baseline="-25000" dirty="0" smtClean="0">
                <a:solidFill>
                  <a:srgbClr val="C00000"/>
                </a:solidFill>
                <a:latin typeface="宋体" panose="02010600030101010101" pitchFamily="2" charset="-122"/>
                <a:ea typeface="宋体" panose="02010600030101010101" pitchFamily="2" charset="-122"/>
              </a:rPr>
              <a:t>实践性</a:t>
            </a:r>
            <a:r>
              <a:rPr lang="zh-TW" altLang="en-US" sz="4400" b="1" baseline="-25000" dirty="0" smtClean="0">
                <a:solidFill>
                  <a:srgbClr val="C00000"/>
                </a:solidFill>
                <a:latin typeface="宋体" panose="02010600030101010101" pitchFamily="2" charset="-122"/>
                <a:ea typeface="宋体" panose="02010600030101010101" pitchFamily="2" charset="-122"/>
              </a:rPr>
              <a:t>课程</a:t>
            </a:r>
            <a:r>
              <a:rPr lang="zh-CN" altLang="en-US" sz="4400" b="1" baseline="-25000" dirty="0" smtClean="0">
                <a:solidFill>
                  <a:srgbClr val="C00000"/>
                </a:solidFill>
                <a:latin typeface="宋体" panose="02010600030101010101" pitchFamily="2" charset="-122"/>
                <a:ea typeface="宋体" panose="02010600030101010101" pitchFamily="2" charset="-122"/>
              </a:rPr>
              <a:t>。</a:t>
            </a:r>
            <a:r>
              <a:rPr lang="zh-TW" altLang="en-US" sz="4400" b="1" baseline="-25000" dirty="0" smtClean="0">
                <a:latin typeface="宋体" panose="02010600030101010101" pitchFamily="2" charset="-122"/>
                <a:ea typeface="宋体" panose="02010600030101010101" pitchFamily="2" charset="-122"/>
              </a:rPr>
              <a:t>工具性与人文</a:t>
            </a:r>
            <a:r>
              <a:rPr lang="zh-CN" altLang="en-US" sz="4400" b="1" baseline="-25000" dirty="0" smtClean="0">
                <a:latin typeface="宋体" panose="02010600030101010101" pitchFamily="2" charset="-122"/>
                <a:ea typeface="宋体" panose="02010600030101010101" pitchFamily="2" charset="-122"/>
              </a:rPr>
              <a:t>性</a:t>
            </a:r>
            <a:r>
              <a:rPr lang="zh-TW" altLang="en-US" sz="4400" b="1" baseline="-25000" dirty="0" smtClean="0">
                <a:latin typeface="宋体" panose="02010600030101010101" pitchFamily="2" charset="-122"/>
                <a:ea typeface="宋体" panose="02010600030101010101" pitchFamily="2" charset="-122"/>
              </a:rPr>
              <a:t>的统一</a:t>
            </a:r>
            <a:r>
              <a:rPr lang="zh-CN" altLang="en-US" sz="4400" b="1" baseline="-25000" dirty="0" smtClean="0">
                <a:latin typeface="宋体" panose="02010600030101010101" pitchFamily="2" charset="-122"/>
                <a:ea typeface="宋体" panose="02010600030101010101" pitchFamily="2" charset="-122"/>
              </a:rPr>
              <a:t>，</a:t>
            </a:r>
            <a:r>
              <a:rPr lang="zh-TW" altLang="en-US" sz="4400" b="1" baseline="-25000" dirty="0" smtClean="0">
                <a:latin typeface="宋体" panose="02010600030101010101" pitchFamily="2" charset="-122"/>
                <a:ea typeface="宋体" panose="02010600030101010101" pitchFamily="2" charset="-122"/>
              </a:rPr>
              <a:t>是语文课程的基本特点</a:t>
            </a:r>
            <a:r>
              <a:rPr lang="zh-CN" altLang="en-US" sz="4400" b="1" baseline="-25000" dirty="0" smtClean="0">
                <a:latin typeface="宋体" panose="02010600030101010101" pitchFamily="2" charset="-122"/>
                <a:ea typeface="宋体" panose="02010600030101010101" pitchFamily="2" charset="-122"/>
              </a:rPr>
              <a:t>。</a:t>
            </a:r>
            <a:endParaRPr lang="zh-TW" altLang="en-US" sz="4400" b="1" dirty="0" smtClean="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流程图: 可选过程 3"/>
          <p:cNvSpPr/>
          <p:nvPr/>
        </p:nvSpPr>
        <p:spPr>
          <a:xfrm flipH="1">
            <a:off x="5580112" y="548680"/>
            <a:ext cx="2664296" cy="57606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试题分析</a:t>
            </a:r>
            <a:endParaRPr lang="zh-CN" altLang="en-US" sz="3600" spc="-300" dirty="0">
              <a:solidFill>
                <a:schemeClr val="accent5">
                  <a:lumMod val="50000"/>
                </a:schemeClr>
              </a:solidFill>
            </a:endParaRPr>
          </a:p>
        </p:txBody>
      </p:sp>
      <p:sp>
        <p:nvSpPr>
          <p:cNvPr id="8" name="矩形 7"/>
          <p:cNvSpPr/>
          <p:nvPr/>
        </p:nvSpPr>
        <p:spPr>
          <a:xfrm>
            <a:off x="827584" y="1166843"/>
            <a:ext cx="7632848" cy="4154170"/>
          </a:xfrm>
          <a:prstGeom prst="rect">
            <a:avLst/>
          </a:prstGeom>
        </p:spPr>
        <p:txBody>
          <a:bodyPr wrap="square">
            <a:spAutoFit/>
          </a:bodyPr>
          <a:lstStyle/>
          <a:p>
            <a:r>
              <a:rPr lang="en-US" altLang="zh-CN" sz="2400" dirty="0" smtClean="0">
                <a:latin typeface="+mn-ea"/>
              </a:rPr>
              <a:t>    </a:t>
            </a:r>
            <a:r>
              <a:rPr lang="en-US" altLang="zh-CN" sz="2400" b="1" dirty="0" smtClean="0">
                <a:latin typeface="+mn-ea"/>
              </a:rPr>
              <a:t>16.</a:t>
            </a:r>
            <a:r>
              <a:rPr lang="zh-CN" altLang="zh-CN" sz="2400" b="1" dirty="0" smtClean="0">
                <a:latin typeface="+mn-ea"/>
              </a:rPr>
              <a:t>补写出下列句子中的空缺部分。</a:t>
            </a:r>
            <a:r>
              <a:rPr lang="en-US" altLang="zh-CN" sz="2400" b="1" dirty="0" smtClean="0">
                <a:latin typeface="+mn-ea"/>
              </a:rPr>
              <a:t>(6</a:t>
            </a:r>
            <a:r>
              <a:rPr lang="zh-CN" altLang="zh-CN" sz="2400" b="1" dirty="0" smtClean="0">
                <a:latin typeface="+mn-ea"/>
              </a:rPr>
              <a:t>分</a:t>
            </a:r>
            <a:r>
              <a:rPr lang="en-US" altLang="zh-CN" sz="2400" b="1" dirty="0" smtClean="0">
                <a:latin typeface="+mn-ea"/>
              </a:rPr>
              <a:t>)</a:t>
            </a:r>
            <a:endParaRPr lang="zh-CN" altLang="zh-CN" sz="2400" b="1" dirty="0" smtClean="0">
              <a:latin typeface="+mn-ea"/>
            </a:endParaRPr>
          </a:p>
          <a:p>
            <a:r>
              <a:rPr lang="en-US" altLang="zh-CN" sz="2400" b="1" dirty="0" smtClean="0">
                <a:latin typeface="+mn-ea"/>
              </a:rPr>
              <a:t>    (1)</a:t>
            </a:r>
            <a:r>
              <a:rPr lang="zh-CN" altLang="zh-CN" sz="2400" b="1" dirty="0" smtClean="0">
                <a:latin typeface="+mn-ea"/>
              </a:rPr>
              <a:t>《荀子·劝学》中举例论证借助外物的重要性时说，终日殚精竭虑思考，却</a:t>
            </a:r>
            <a:r>
              <a:rPr lang="en-US" altLang="zh-CN" sz="2400" b="1" u="sng" dirty="0" smtClean="0">
                <a:solidFill>
                  <a:schemeClr val="tx1"/>
                </a:solidFill>
                <a:uFillTx/>
                <a:latin typeface="+中文正文" charset="0"/>
              </a:rPr>
              <a:t>不如须臾之所学也</a:t>
            </a:r>
            <a:r>
              <a:rPr lang="zh-CN" altLang="zh-CN" sz="2400" b="1" dirty="0" smtClean="0">
                <a:latin typeface="+mn-ea"/>
              </a:rPr>
              <a:t>，踮起脚极目远望，也</a:t>
            </a:r>
            <a:r>
              <a:rPr lang="en-US" altLang="zh-CN" sz="2400" b="1" u="sng" dirty="0" smtClean="0">
                <a:solidFill>
                  <a:schemeClr val="tx1"/>
                </a:solidFill>
                <a:uFillTx/>
                <a:latin typeface="+中文正文" charset="0"/>
                <a:sym typeface="+mn-ea"/>
              </a:rPr>
              <a:t>不如登高之博见也</a:t>
            </a:r>
            <a:r>
              <a:rPr lang="zh-CN" altLang="zh-CN" sz="2400" b="1" dirty="0" smtClean="0">
                <a:latin typeface="+mn-ea"/>
              </a:rPr>
              <a:t>。</a:t>
            </a:r>
          </a:p>
          <a:p>
            <a:r>
              <a:rPr lang="en-US" altLang="zh-CN" sz="2400" b="1" dirty="0" smtClean="0">
                <a:latin typeface="+mn-ea"/>
              </a:rPr>
              <a:t>    (2)</a:t>
            </a:r>
            <a:r>
              <a:rPr lang="zh-CN" altLang="zh-CN" sz="2400" b="1" dirty="0" smtClean="0">
                <a:latin typeface="+mn-ea"/>
              </a:rPr>
              <a:t>诸葛亮在《出师表》中回顾汉代历史，认为亲近贤臣，疏远小人，“</a:t>
            </a:r>
            <a:r>
              <a:rPr lang="en-US" altLang="zh-CN" sz="2400" b="1" u="sng" dirty="0" smtClean="0">
                <a:solidFill>
                  <a:schemeClr val="tx1"/>
                </a:solidFill>
                <a:uFillTx/>
                <a:latin typeface="+中文正文" charset="0"/>
                <a:sym typeface="+mn-ea"/>
              </a:rPr>
              <a:t>此先汉所以兴隆也</a:t>
            </a:r>
            <a:r>
              <a:rPr lang="zh-CN" altLang="zh-CN" sz="2400" b="1" dirty="0" smtClean="0">
                <a:latin typeface="+mn-ea"/>
              </a:rPr>
              <a:t>”而亲近小人，疏远贤臣，“</a:t>
            </a:r>
            <a:r>
              <a:rPr lang="en-US" altLang="zh-CN" sz="2400" b="1" u="sng" dirty="0" smtClean="0">
                <a:solidFill>
                  <a:schemeClr val="tx1"/>
                </a:solidFill>
                <a:uFillTx/>
                <a:latin typeface="+中文正文" charset="0"/>
                <a:sym typeface="+mn-ea"/>
              </a:rPr>
              <a:t>此后汉所以倾颓也</a:t>
            </a:r>
            <a:r>
              <a:rPr lang="zh-CN" altLang="zh-CN" sz="2400" b="1" dirty="0" smtClean="0">
                <a:latin typeface="+mn-ea"/>
              </a:rPr>
              <a:t>”。</a:t>
            </a:r>
          </a:p>
          <a:p>
            <a:r>
              <a:rPr lang="en-US" altLang="zh-CN" sz="2400" b="1" dirty="0" smtClean="0">
                <a:latin typeface="+mn-ea"/>
              </a:rPr>
              <a:t>    (3)</a:t>
            </a:r>
            <a:r>
              <a:rPr lang="zh-CN" altLang="zh-CN" sz="2400" b="1" dirty="0" smtClean="0">
                <a:latin typeface="+mn-ea"/>
              </a:rPr>
              <a:t>李煜《虞美人</a:t>
            </a:r>
            <a:r>
              <a:rPr lang="en-US" altLang="zh-CN" sz="2400" b="1" dirty="0" smtClean="0">
                <a:latin typeface="+mn-ea"/>
              </a:rPr>
              <a:t>(</a:t>
            </a:r>
            <a:r>
              <a:rPr lang="zh-CN" altLang="zh-CN" sz="2400" b="1" dirty="0" smtClean="0">
                <a:latin typeface="+mn-ea"/>
              </a:rPr>
              <a:t>春花秋月何时了）》中，春花秋月之外，“</a:t>
            </a:r>
            <a:r>
              <a:rPr lang="en-US" altLang="zh-CN" sz="2400" b="1" u="sng" dirty="0" smtClean="0">
                <a:solidFill>
                  <a:schemeClr val="tx1"/>
                </a:solidFill>
                <a:uFillTx/>
                <a:latin typeface="+中文正文" charset="0"/>
                <a:sym typeface="+mn-ea"/>
              </a:rPr>
              <a:t>小楼昨夜又东风</a:t>
            </a:r>
            <a:r>
              <a:rPr lang="zh-CN" altLang="zh-CN" sz="2400" b="1" dirty="0" smtClean="0">
                <a:latin typeface="+mn-ea"/>
              </a:rPr>
              <a:t>”也是勾起作者故国之思的景象；而“</a:t>
            </a:r>
            <a:r>
              <a:rPr lang="en-US" altLang="zh-CN" sz="2400" b="1" u="sng" dirty="0" smtClean="0">
                <a:solidFill>
                  <a:schemeClr val="tx1"/>
                </a:solidFill>
                <a:uFillTx/>
                <a:latin typeface="+中文正文" charset="0"/>
                <a:sym typeface="+mn-ea"/>
              </a:rPr>
              <a:t>恰似一江春水向东流</a:t>
            </a:r>
            <a:r>
              <a:rPr lang="zh-CN" altLang="zh-CN" sz="2400" b="1" dirty="0" smtClean="0">
                <a:latin typeface="+mn-ea"/>
              </a:rPr>
              <a:t>”则是作者无尽愁绪的形象描绘。</a:t>
            </a:r>
            <a:endParaRPr lang="zh-CN" altLang="zh-CN" sz="2400" b="1" dirty="0">
              <a:latin typeface="+mn-ea"/>
            </a:endParaRP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smtClean="0"/>
              <a:t> </a:t>
            </a:r>
            <a:endParaRPr lang="zh-CN" altLang="en-US" dirty="0"/>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流程图: 可选过程 3"/>
          <p:cNvSpPr/>
          <p:nvPr/>
        </p:nvSpPr>
        <p:spPr>
          <a:xfrm flipH="1">
            <a:off x="5580112" y="548680"/>
            <a:ext cx="2664296" cy="57606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试题分析</a:t>
            </a:r>
            <a:endParaRPr lang="zh-CN" altLang="en-US" sz="3600" spc="-300" dirty="0">
              <a:solidFill>
                <a:schemeClr val="accent5">
                  <a:lumMod val="50000"/>
                </a:schemeClr>
              </a:solidFill>
            </a:endParaRPr>
          </a:p>
        </p:txBody>
      </p:sp>
      <p:sp>
        <p:nvSpPr>
          <p:cNvPr id="6" name="TextBox 5"/>
          <p:cNvSpPr txBox="1"/>
          <p:nvPr/>
        </p:nvSpPr>
        <p:spPr>
          <a:xfrm>
            <a:off x="971601" y="1340485"/>
            <a:ext cx="7704856" cy="4339650"/>
          </a:xfrm>
          <a:prstGeom prst="rect">
            <a:avLst/>
          </a:prstGeom>
          <a:noFill/>
        </p:spPr>
        <p:txBody>
          <a:bodyPr wrap="square" rtlCol="0">
            <a:spAutoFit/>
          </a:bodyPr>
          <a:lstStyle/>
          <a:p>
            <a:r>
              <a:rPr lang="zh-CN" altLang="en-US" sz="2400" b="1" dirty="0" smtClean="0">
                <a:latin typeface="+mn-ea"/>
              </a:rPr>
              <a:t>   （三）名篇名句默写，</a:t>
            </a:r>
            <a:endParaRPr lang="en-US" altLang="zh-CN" sz="2400" b="1" dirty="0" smtClean="0">
              <a:latin typeface="+mn-ea"/>
            </a:endParaRPr>
          </a:p>
          <a:p>
            <a:r>
              <a:rPr lang="en-US" altLang="zh-CN" sz="2400" b="1" dirty="0" smtClean="0">
                <a:latin typeface="+mn-ea"/>
              </a:rPr>
              <a:t>    </a:t>
            </a:r>
            <a:r>
              <a:rPr lang="zh-CN" altLang="en-US" sz="2400" b="1" dirty="0" smtClean="0">
                <a:solidFill>
                  <a:srgbClr val="FF0000"/>
                </a:solidFill>
                <a:latin typeface="+mn-ea"/>
              </a:rPr>
              <a:t>命题规律</a:t>
            </a:r>
            <a:r>
              <a:rPr lang="zh-CN" altLang="en-US" sz="2400" b="1" dirty="0" smtClean="0">
                <a:latin typeface="+mn-ea"/>
              </a:rPr>
              <a:t>：</a:t>
            </a:r>
            <a:r>
              <a:rPr lang="zh-CN" altLang="zh-CN" sz="2400" b="1" dirty="0" smtClean="0">
                <a:latin typeface="+mn-ea"/>
              </a:rPr>
              <a:t>分值由</a:t>
            </a:r>
            <a:r>
              <a:rPr lang="en-US" altLang="zh-CN" sz="2400" b="1" dirty="0" smtClean="0">
                <a:latin typeface="+mn-ea"/>
              </a:rPr>
              <a:t>2017</a:t>
            </a:r>
            <a:r>
              <a:rPr lang="zh-CN" altLang="zh-CN" sz="2400" b="1" dirty="0" smtClean="0">
                <a:latin typeface="+mn-ea"/>
              </a:rPr>
              <a:t>年的</a:t>
            </a:r>
            <a:r>
              <a:rPr lang="en-US" altLang="zh-CN" sz="2400" b="1" dirty="0" smtClean="0">
                <a:latin typeface="+mn-ea"/>
              </a:rPr>
              <a:t>5</a:t>
            </a:r>
            <a:r>
              <a:rPr lang="zh-CN" altLang="zh-CN" sz="2400" b="1" dirty="0" smtClean="0">
                <a:latin typeface="+mn-ea"/>
              </a:rPr>
              <a:t>句</a:t>
            </a:r>
            <a:r>
              <a:rPr lang="en-US" altLang="zh-CN" sz="2400" b="1" dirty="0" smtClean="0">
                <a:latin typeface="+mn-ea"/>
              </a:rPr>
              <a:t>5</a:t>
            </a:r>
            <a:r>
              <a:rPr lang="zh-CN" altLang="zh-CN" sz="2400" b="1" dirty="0" smtClean="0">
                <a:latin typeface="+mn-ea"/>
              </a:rPr>
              <a:t>分恢复到</a:t>
            </a:r>
            <a:r>
              <a:rPr lang="en-US" altLang="zh-CN" sz="2400" b="1" dirty="0" smtClean="0">
                <a:latin typeface="+mn-ea"/>
              </a:rPr>
              <a:t>2016</a:t>
            </a:r>
            <a:r>
              <a:rPr lang="zh-CN" altLang="zh-CN" sz="2400" b="1" dirty="0" smtClean="0">
                <a:latin typeface="+mn-ea"/>
              </a:rPr>
              <a:t>年前的</a:t>
            </a:r>
            <a:r>
              <a:rPr lang="en-US" altLang="zh-CN" sz="2400" b="1" dirty="0" smtClean="0">
                <a:latin typeface="+mn-ea"/>
              </a:rPr>
              <a:t>6</a:t>
            </a:r>
            <a:r>
              <a:rPr lang="zh-CN" altLang="zh-CN" sz="2400" b="1" dirty="0" smtClean="0">
                <a:latin typeface="+mn-ea"/>
              </a:rPr>
              <a:t>句</a:t>
            </a:r>
            <a:r>
              <a:rPr lang="en-US" altLang="zh-CN" sz="2400" b="1" dirty="0" smtClean="0">
                <a:latin typeface="+mn-ea"/>
              </a:rPr>
              <a:t>6</a:t>
            </a:r>
            <a:r>
              <a:rPr lang="zh-CN" altLang="zh-CN" sz="2400" b="1" dirty="0" smtClean="0">
                <a:latin typeface="+mn-ea"/>
              </a:rPr>
              <a:t>分，选句由过去的连续上下句变为跳跃（或称间隔）写单句，这是一种创新。高中</a:t>
            </a:r>
            <a:r>
              <a:rPr lang="en-US" altLang="zh-CN" sz="2400" b="1" dirty="0" smtClean="0">
                <a:latin typeface="+mn-ea"/>
              </a:rPr>
              <a:t>4</a:t>
            </a:r>
            <a:r>
              <a:rPr lang="zh-CN" altLang="zh-CN" sz="2400" b="1" dirty="0" smtClean="0">
                <a:latin typeface="+mn-ea"/>
              </a:rPr>
              <a:t>分，初中</a:t>
            </a:r>
            <a:r>
              <a:rPr lang="en-US" altLang="zh-CN" sz="2400" b="1" dirty="0" smtClean="0">
                <a:latin typeface="+mn-ea"/>
              </a:rPr>
              <a:t>2</a:t>
            </a:r>
            <a:r>
              <a:rPr lang="zh-CN" altLang="zh-CN" sz="2400" b="1" dirty="0" smtClean="0">
                <a:latin typeface="+mn-ea"/>
              </a:rPr>
              <a:t>分，凸显高中阶段学习内容；文</a:t>
            </a:r>
            <a:r>
              <a:rPr lang="en-US" altLang="zh-CN" sz="2400" b="1" dirty="0" smtClean="0">
                <a:latin typeface="+mn-ea"/>
              </a:rPr>
              <a:t>4</a:t>
            </a:r>
            <a:r>
              <a:rPr lang="zh-CN" altLang="zh-CN" sz="2400" b="1" dirty="0" smtClean="0">
                <a:latin typeface="+mn-ea"/>
              </a:rPr>
              <a:t>分，诗词</a:t>
            </a:r>
            <a:r>
              <a:rPr lang="en-US" altLang="zh-CN" sz="2400" b="1" dirty="0" smtClean="0">
                <a:latin typeface="+mn-ea"/>
              </a:rPr>
              <a:t>2</a:t>
            </a:r>
            <a:r>
              <a:rPr lang="zh-CN" altLang="zh-CN" sz="2400" b="1" dirty="0" smtClean="0">
                <a:latin typeface="+mn-ea"/>
              </a:rPr>
              <a:t>分，突出文；必修</a:t>
            </a:r>
            <a:r>
              <a:rPr lang="en-US" altLang="zh-CN" sz="2400" b="1" dirty="0" smtClean="0">
                <a:latin typeface="+mn-ea"/>
              </a:rPr>
              <a:t>4</a:t>
            </a:r>
            <a:r>
              <a:rPr lang="zh-CN" altLang="zh-CN" sz="2400" b="1" dirty="0" smtClean="0">
                <a:latin typeface="+mn-ea"/>
              </a:rPr>
              <a:t>分，选修</a:t>
            </a:r>
            <a:r>
              <a:rPr lang="en-US" altLang="zh-CN" sz="2400" b="1" dirty="0" smtClean="0">
                <a:latin typeface="+mn-ea"/>
              </a:rPr>
              <a:t>2</a:t>
            </a:r>
            <a:r>
              <a:rPr lang="zh-CN" altLang="zh-CN" sz="2400" b="1" dirty="0" smtClean="0">
                <a:latin typeface="+mn-ea"/>
              </a:rPr>
              <a:t>分，突出必修。</a:t>
            </a:r>
            <a:endParaRPr lang="en-US" altLang="zh-CN" sz="2400" b="1" dirty="0" smtClean="0">
              <a:latin typeface="+mn-ea"/>
            </a:endParaRPr>
          </a:p>
          <a:p>
            <a:endParaRPr lang="en-US" altLang="zh-CN" sz="2400" b="1" dirty="0" smtClean="0">
              <a:latin typeface="+mn-ea"/>
            </a:endParaRPr>
          </a:p>
          <a:p>
            <a:r>
              <a:rPr lang="en-US" altLang="zh-CN" sz="2400" b="1" dirty="0" smtClean="0">
                <a:latin typeface="+mn-ea"/>
              </a:rPr>
              <a:t>    </a:t>
            </a:r>
            <a:r>
              <a:rPr lang="zh-CN" altLang="zh-CN" sz="2400" b="1" dirty="0" smtClean="0">
                <a:latin typeface="+mn-ea"/>
              </a:rPr>
              <a:t>调整为单句默写，既有情境性，连续性，又体现间隔跳跃，选材的面可能更宽，可以更真实考查学生准确识记的能力。</a:t>
            </a:r>
            <a:endParaRPr lang="zh-CN" altLang="zh-CN" sz="2400" dirty="0" smtClean="0">
              <a:latin typeface="+mn-ea"/>
            </a:endParaRPr>
          </a:p>
          <a:p>
            <a:endParaRPr lang="zh-CN" altLang="zh-CN" dirty="0" smtClean="0"/>
          </a:p>
          <a:p>
            <a:endParaRPr lang="zh-CN" altLang="en-US" dirty="0"/>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4" name="副标题 3"/>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08520" y="0"/>
            <a:ext cx="9539536" cy="6974632"/>
          </a:xfrm>
          <a:prstGeom prst="rect">
            <a:avLst/>
          </a:prstGeom>
          <a:noFill/>
        </p:spPr>
      </p:pic>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08520" y="-79342"/>
            <a:ext cx="9746545" cy="7125982"/>
          </a:xfrm>
          <a:prstGeom prst="rect">
            <a:avLst/>
          </a:prstGeom>
          <a:noFill/>
        </p:spPr>
      </p:pic>
      <p:sp>
        <p:nvSpPr>
          <p:cNvPr id="177153" name="Rectangle 1"/>
          <p:cNvSpPr>
            <a:spLocks noChangeArrowheads="1"/>
          </p:cNvSpPr>
          <p:nvPr/>
        </p:nvSpPr>
        <p:spPr bwMode="auto">
          <a:xfrm>
            <a:off x="899592" y="870148"/>
            <a:ext cx="7848872" cy="464742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dirty="0" smtClean="0">
                <a:ln>
                  <a:noFill/>
                </a:ln>
                <a:solidFill>
                  <a:schemeClr val="tx1"/>
                </a:solidFill>
                <a:effectLst/>
                <a:latin typeface="+mn-ea"/>
                <a:cs typeface="Times New Roman" panose="02020603050405020304" pitchFamily="18" charset="0"/>
              </a:rPr>
              <a:t>    </a:t>
            </a:r>
            <a:r>
              <a:rPr kumimoji="0" lang="zh-CN" sz="2800" b="1" i="0" u="none" strike="noStrike" cap="none" normalizeH="0" baseline="0" dirty="0" smtClean="0">
                <a:ln>
                  <a:noFill/>
                </a:ln>
                <a:solidFill>
                  <a:schemeClr val="tx1"/>
                </a:solidFill>
                <a:effectLst/>
                <a:latin typeface="+mn-ea"/>
                <a:cs typeface="Times New Roman" panose="02020603050405020304" pitchFamily="18" charset="0"/>
              </a:rPr>
              <a:t>第三大题</a:t>
            </a:r>
            <a:r>
              <a:rPr kumimoji="0" lang="en-US" altLang="zh-CN" sz="2800" b="1" i="0" u="none" strike="noStrike" cap="none" normalizeH="0" baseline="0" dirty="0" smtClean="0">
                <a:ln>
                  <a:noFill/>
                </a:ln>
                <a:solidFill>
                  <a:schemeClr val="tx1"/>
                </a:solidFill>
                <a:effectLst/>
                <a:latin typeface="+mn-ea"/>
                <a:cs typeface="Times New Roman" panose="02020603050405020304" pitchFamily="18" charset="0"/>
              </a:rPr>
              <a:t> </a:t>
            </a:r>
            <a:r>
              <a:rPr kumimoji="0" lang="zh-CN" altLang="en-US" sz="2800" b="1" i="0" u="none" strike="noStrike" cap="none" normalizeH="0" baseline="0" dirty="0" smtClean="0">
                <a:ln>
                  <a:noFill/>
                </a:ln>
                <a:solidFill>
                  <a:schemeClr val="tx1"/>
                </a:solidFill>
                <a:effectLst/>
                <a:latin typeface="+mn-ea"/>
                <a:cs typeface="Times New Roman" panose="02020603050405020304" pitchFamily="18" charset="0"/>
              </a:rPr>
              <a:t>语言文字运用</a:t>
            </a:r>
            <a:endParaRPr kumimoji="0" lang="en-US" altLang="zh-CN" sz="2800" b="1" i="0" u="none" strike="noStrike" cap="none" normalizeH="0" baseline="0" dirty="0" smtClean="0">
              <a:ln>
                <a:noFill/>
              </a:ln>
              <a:solidFill>
                <a:schemeClr val="tx1"/>
              </a:solidFill>
              <a:effectLst/>
              <a:latin typeface="+mn-ea"/>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Tx/>
              <a:buNone/>
            </a:pPr>
            <a:endParaRPr kumimoji="0" lang="zh-CN" sz="2800" b="1" i="0" u="none" strike="noStrike" cap="none" normalizeH="0" baseline="0" dirty="0" smtClean="0">
              <a:ln>
                <a:noFill/>
              </a:ln>
              <a:solidFill>
                <a:schemeClr val="tx1"/>
              </a:solidFill>
              <a:effectLst/>
              <a:latin typeface="+mn-ea"/>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mn-ea"/>
                <a:cs typeface="Times New Roman" panose="02020603050405020304" pitchFamily="18" charset="0"/>
              </a:rPr>
              <a:t>    </a:t>
            </a:r>
            <a:r>
              <a:rPr kumimoji="0" lang="zh-CN" sz="2400" b="1" i="0" u="none" strike="noStrike" cap="none" normalizeH="0" baseline="0" dirty="0" smtClean="0">
                <a:ln>
                  <a:noFill/>
                </a:ln>
                <a:solidFill>
                  <a:schemeClr val="tx1"/>
                </a:solidFill>
                <a:effectLst/>
                <a:latin typeface="+mn-ea"/>
                <a:cs typeface="Times New Roman" panose="02020603050405020304" pitchFamily="18" charset="0"/>
              </a:rPr>
              <a:t>第三大题集中测试考生的语言文字运用能力，由</a:t>
            </a:r>
            <a:r>
              <a:rPr kumimoji="0" lang="en-US" altLang="zh-CN" sz="2400" b="1" i="0" u="none" strike="noStrike" cap="none" normalizeH="0" baseline="0" dirty="0" smtClean="0">
                <a:ln>
                  <a:noFill/>
                </a:ln>
                <a:solidFill>
                  <a:schemeClr val="tx1"/>
                </a:solidFill>
                <a:effectLst/>
                <a:latin typeface="+mn-ea"/>
                <a:cs typeface="Times New Roman" panose="02020603050405020304" pitchFamily="18" charset="0"/>
              </a:rPr>
              <a:t>3</a:t>
            </a:r>
            <a:r>
              <a:rPr kumimoji="0" lang="zh-CN" altLang="en-US" sz="2400" b="1" i="0" u="none" strike="noStrike" cap="none" normalizeH="0" baseline="0" dirty="0" smtClean="0">
                <a:ln>
                  <a:noFill/>
                </a:ln>
                <a:solidFill>
                  <a:schemeClr val="tx1"/>
                </a:solidFill>
                <a:effectLst/>
                <a:latin typeface="+mn-ea"/>
                <a:cs typeface="Times New Roman" panose="02020603050405020304" pitchFamily="18" charset="0"/>
              </a:rPr>
              <a:t>道选择题和</a:t>
            </a:r>
            <a:r>
              <a:rPr kumimoji="0" lang="en-US" altLang="zh-CN" sz="2400" b="1" i="0" u="none" strike="noStrike" cap="none" normalizeH="0" baseline="0" dirty="0" smtClean="0">
                <a:ln>
                  <a:noFill/>
                </a:ln>
                <a:solidFill>
                  <a:schemeClr val="tx1"/>
                </a:solidFill>
                <a:effectLst/>
                <a:latin typeface="+mn-ea"/>
                <a:cs typeface="Times New Roman" panose="02020603050405020304" pitchFamily="18" charset="0"/>
              </a:rPr>
              <a:t>2</a:t>
            </a:r>
            <a:r>
              <a:rPr kumimoji="0" lang="zh-CN" altLang="en-US" sz="2400" b="1" i="0" u="none" strike="noStrike" cap="none" normalizeH="0" baseline="0" dirty="0" smtClean="0">
                <a:ln>
                  <a:noFill/>
                </a:ln>
                <a:solidFill>
                  <a:schemeClr val="tx1"/>
                </a:solidFill>
                <a:effectLst/>
                <a:latin typeface="+mn-ea"/>
                <a:cs typeface="Times New Roman" panose="02020603050405020304" pitchFamily="18" charset="0"/>
              </a:rPr>
              <a:t>道主观题组成。该大题与</a:t>
            </a:r>
            <a:r>
              <a:rPr kumimoji="0" lang="en-US" altLang="zh-CN" sz="2400" b="1" i="0" u="none" strike="noStrike" cap="none" normalizeH="0" baseline="0" dirty="0" smtClean="0">
                <a:ln>
                  <a:noFill/>
                </a:ln>
                <a:solidFill>
                  <a:schemeClr val="tx1"/>
                </a:solidFill>
                <a:effectLst/>
                <a:latin typeface="+mn-ea"/>
                <a:cs typeface="Times New Roman" panose="02020603050405020304" pitchFamily="18" charset="0"/>
              </a:rPr>
              <a:t>2017</a:t>
            </a:r>
            <a:r>
              <a:rPr kumimoji="0" lang="zh-CN" altLang="en-US" sz="2400" b="1" i="0" u="none" strike="noStrike" cap="none" normalizeH="0" baseline="0" dirty="0" smtClean="0">
                <a:ln>
                  <a:noFill/>
                </a:ln>
                <a:solidFill>
                  <a:schemeClr val="tx1"/>
                </a:solidFill>
                <a:effectLst/>
                <a:latin typeface="+mn-ea"/>
                <a:cs typeface="Times New Roman" panose="02020603050405020304" pitchFamily="18" charset="0"/>
              </a:rPr>
              <a:t>年相比，题量相同，赋分总体相同。</a:t>
            </a:r>
            <a:endParaRPr kumimoji="0" lang="zh-CN" altLang="en-US" sz="2400" b="1" i="0" u="none" strike="noStrike" cap="none" normalizeH="0" baseline="0" dirty="0" smtClean="0">
              <a:ln>
                <a:noFill/>
              </a:ln>
              <a:solidFill>
                <a:schemeClr val="tx1"/>
              </a:solidFill>
              <a:effectLst/>
              <a:latin typeface="+mn-ea"/>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mn-ea"/>
                <a:cs typeface="Times New Roman" panose="02020603050405020304" pitchFamily="18" charset="0"/>
              </a:rPr>
              <a:t>    值得注意的是，</a:t>
            </a:r>
            <a:r>
              <a:rPr kumimoji="0" lang="en-US" altLang="zh-CN" sz="2400" b="1" i="0" u="none" strike="noStrike" cap="none" normalizeH="0" baseline="0" dirty="0" smtClean="0">
                <a:ln>
                  <a:noFill/>
                </a:ln>
                <a:solidFill>
                  <a:schemeClr val="tx1"/>
                </a:solidFill>
                <a:effectLst/>
                <a:latin typeface="+mn-ea"/>
                <a:cs typeface="Times New Roman" panose="02020603050405020304" pitchFamily="18" charset="0"/>
              </a:rPr>
              <a:t>17</a:t>
            </a:r>
            <a:r>
              <a:rPr kumimoji="0" lang="zh-CN" altLang="en-US" sz="2400" b="1" i="0" u="none" strike="noStrike" cap="none" normalizeH="0" baseline="0" dirty="0" smtClean="0">
                <a:ln>
                  <a:noFill/>
                </a:ln>
                <a:solidFill>
                  <a:schemeClr val="tx1"/>
                </a:solidFill>
                <a:effectLst/>
                <a:latin typeface="+mn-ea"/>
                <a:cs typeface="Times New Roman" panose="02020603050405020304" pitchFamily="18" charset="0"/>
              </a:rPr>
              <a:t>、</a:t>
            </a:r>
            <a:r>
              <a:rPr kumimoji="0" lang="en-US" altLang="zh-CN" sz="2400" b="1" i="0" u="none" strike="noStrike" cap="none" normalizeH="0" baseline="0" dirty="0" smtClean="0">
                <a:ln>
                  <a:noFill/>
                </a:ln>
                <a:solidFill>
                  <a:schemeClr val="tx1"/>
                </a:solidFill>
                <a:effectLst/>
                <a:latin typeface="+mn-ea"/>
                <a:cs typeface="Times New Roman" panose="02020603050405020304" pitchFamily="18" charset="0"/>
              </a:rPr>
              <a:t>18</a:t>
            </a:r>
            <a:r>
              <a:rPr kumimoji="0" lang="zh-CN" altLang="en-US" sz="2400" b="1" i="0" u="none" strike="noStrike" cap="none" normalizeH="0" baseline="0" dirty="0" smtClean="0">
                <a:ln>
                  <a:noFill/>
                </a:ln>
                <a:solidFill>
                  <a:schemeClr val="tx1"/>
                </a:solidFill>
                <a:effectLst/>
                <a:latin typeface="+mn-ea"/>
                <a:cs typeface="Times New Roman" panose="02020603050405020304" pitchFamily="18" charset="0"/>
              </a:rPr>
              <a:t>、</a:t>
            </a:r>
            <a:r>
              <a:rPr kumimoji="0" lang="en-US" altLang="zh-CN" sz="2400" b="1" i="0" u="none" strike="noStrike" cap="none" normalizeH="0" baseline="0" dirty="0" smtClean="0">
                <a:ln>
                  <a:noFill/>
                </a:ln>
                <a:solidFill>
                  <a:schemeClr val="tx1"/>
                </a:solidFill>
                <a:effectLst/>
                <a:latin typeface="+mn-ea"/>
                <a:cs typeface="Times New Roman" panose="02020603050405020304" pitchFamily="18" charset="0"/>
              </a:rPr>
              <a:t>19</a:t>
            </a:r>
            <a:r>
              <a:rPr kumimoji="0" lang="zh-CN" altLang="en-US" sz="2400" b="1" i="0" u="none" strike="noStrike" cap="none" normalizeH="0" baseline="0" dirty="0" smtClean="0">
                <a:ln>
                  <a:noFill/>
                </a:ln>
                <a:solidFill>
                  <a:schemeClr val="tx1"/>
                </a:solidFill>
                <a:effectLst/>
                <a:latin typeface="+mn-ea"/>
                <a:cs typeface="Times New Roman" panose="02020603050405020304" pitchFamily="18" charset="0"/>
              </a:rPr>
              <a:t>三题的组织方式和往年相比发生了重大的变化，</a:t>
            </a:r>
            <a:r>
              <a:rPr kumimoji="0" lang="en-US" altLang="zh-CN" sz="2400" b="1" i="0" u="none" strike="noStrike" cap="none" normalizeH="0" baseline="0" dirty="0" smtClean="0">
                <a:ln>
                  <a:noFill/>
                </a:ln>
                <a:solidFill>
                  <a:schemeClr val="tx1"/>
                </a:solidFill>
                <a:effectLst/>
                <a:latin typeface="+mn-ea"/>
                <a:cs typeface="Times New Roman" panose="02020603050405020304" pitchFamily="18" charset="0"/>
              </a:rPr>
              <a:t>2017</a:t>
            </a:r>
            <a:r>
              <a:rPr kumimoji="0" lang="zh-CN" altLang="en-US" sz="2400" b="1" i="0" u="none" strike="noStrike" cap="none" normalizeH="0" baseline="0" dirty="0" smtClean="0">
                <a:ln>
                  <a:noFill/>
                </a:ln>
                <a:solidFill>
                  <a:schemeClr val="tx1"/>
                </a:solidFill>
                <a:effectLst/>
                <a:latin typeface="+mn-ea"/>
                <a:cs typeface="Times New Roman" panose="02020603050405020304" pitchFamily="18" charset="0"/>
              </a:rPr>
              <a:t>年全国卷的三题各自独立，分别考察词语运用、语法语病和语言得体问题。而</a:t>
            </a:r>
            <a:r>
              <a:rPr kumimoji="0" lang="en-US" altLang="zh-CN" sz="2400" b="1" i="0" u="none" strike="noStrike" cap="none" normalizeH="0" baseline="0" dirty="0" smtClean="0">
                <a:ln>
                  <a:noFill/>
                </a:ln>
                <a:solidFill>
                  <a:schemeClr val="tx1"/>
                </a:solidFill>
                <a:effectLst/>
                <a:latin typeface="+mn-ea"/>
                <a:cs typeface="Times New Roman" panose="02020603050405020304" pitchFamily="18" charset="0"/>
              </a:rPr>
              <a:t>2018</a:t>
            </a:r>
            <a:r>
              <a:rPr kumimoji="0" lang="zh-CN" altLang="en-US" sz="2400" b="1" i="0" u="none" strike="noStrike" cap="none" normalizeH="0" baseline="0" dirty="0" smtClean="0">
                <a:ln>
                  <a:noFill/>
                </a:ln>
                <a:solidFill>
                  <a:schemeClr val="tx1"/>
                </a:solidFill>
                <a:effectLst/>
                <a:latin typeface="+mn-ea"/>
                <a:cs typeface="Times New Roman" panose="02020603050405020304" pitchFamily="18" charset="0"/>
              </a:rPr>
              <a:t>年全国卷三题则由一篇短文组织起来，要求考生为短文填补句子、词语，并且修改语病。尤其是第</a:t>
            </a:r>
            <a:r>
              <a:rPr kumimoji="0" lang="en-US" altLang="zh-CN" sz="2400" b="1" i="0" u="none" strike="noStrike" cap="none" normalizeH="0" baseline="0" dirty="0" smtClean="0">
                <a:ln>
                  <a:noFill/>
                </a:ln>
                <a:solidFill>
                  <a:schemeClr val="tx1"/>
                </a:solidFill>
                <a:effectLst/>
                <a:latin typeface="+mn-ea"/>
                <a:cs typeface="Times New Roman" panose="02020603050405020304" pitchFamily="18" charset="0"/>
              </a:rPr>
              <a:t>17</a:t>
            </a:r>
            <a:r>
              <a:rPr kumimoji="0" lang="zh-CN" altLang="en-US" sz="2400" b="1" i="0" u="none" strike="noStrike" cap="none" normalizeH="0" baseline="0" dirty="0" smtClean="0">
                <a:ln>
                  <a:noFill/>
                </a:ln>
                <a:solidFill>
                  <a:schemeClr val="tx1"/>
                </a:solidFill>
                <a:effectLst/>
                <a:latin typeface="+mn-ea"/>
                <a:cs typeface="Times New Roman" panose="02020603050405020304" pitchFamily="18" charset="0"/>
              </a:rPr>
              <a:t>题，需要考生在理解原文主题思想的情况下进行作答，</a:t>
            </a:r>
            <a:r>
              <a:rPr kumimoji="0" lang="zh-CN" altLang="en-US" sz="2400" b="1" i="0" u="none" strike="noStrike" cap="none" normalizeH="0" baseline="0" dirty="0" smtClean="0">
                <a:ln>
                  <a:noFill/>
                </a:ln>
                <a:solidFill>
                  <a:srgbClr val="C00000"/>
                </a:solidFill>
                <a:effectLst/>
                <a:latin typeface="+mn-ea"/>
                <a:cs typeface="Times New Roman" panose="02020603050405020304" pitchFamily="18" charset="0"/>
              </a:rPr>
              <a:t>相当于增加了一道短文阅读题。</a:t>
            </a:r>
            <a:endParaRPr kumimoji="0" lang="zh-CN" altLang="en-US" sz="2400" b="1" i="0" u="none" strike="noStrike" cap="none" normalizeH="0" baseline="0" dirty="0" smtClean="0">
              <a:ln>
                <a:noFill/>
              </a:ln>
              <a:solidFill>
                <a:srgbClr val="C00000"/>
              </a:solidFill>
              <a:effectLst/>
              <a:latin typeface="+mn-ea"/>
              <a:cs typeface="宋体" panose="02010600030101010101" pitchFamily="2" charset="-122"/>
            </a:endParaRPr>
          </a:p>
        </p:txBody>
      </p:sp>
      <p:sp>
        <p:nvSpPr>
          <p:cNvPr id="5" name="流程图: 可选过程 4"/>
          <p:cNvSpPr/>
          <p:nvPr/>
        </p:nvSpPr>
        <p:spPr>
          <a:xfrm flipH="1">
            <a:off x="5580112" y="548680"/>
            <a:ext cx="2664296" cy="57606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试题分析</a:t>
            </a:r>
            <a:endParaRPr lang="zh-CN" altLang="en-US" sz="3600" spc="-300"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4" name="副标题 3"/>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08520" y="0"/>
            <a:ext cx="9539536" cy="6974632"/>
          </a:xfrm>
          <a:prstGeom prst="rect">
            <a:avLst/>
          </a:prstGeom>
          <a:noFill/>
        </p:spPr>
      </p:pic>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08520" y="-79342"/>
            <a:ext cx="9746545" cy="7125982"/>
          </a:xfrm>
          <a:prstGeom prst="rect">
            <a:avLst/>
          </a:prstGeom>
          <a:noFill/>
        </p:spPr>
      </p:pic>
      <p:sp>
        <p:nvSpPr>
          <p:cNvPr id="177153" name="Rectangle 1"/>
          <p:cNvSpPr>
            <a:spLocks noChangeArrowheads="1"/>
          </p:cNvSpPr>
          <p:nvPr/>
        </p:nvSpPr>
        <p:spPr bwMode="auto">
          <a:xfrm>
            <a:off x="1475656" y="1557372"/>
            <a:ext cx="6768752" cy="397031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800" b="1" i="0" u="none" strike="noStrike" cap="none" normalizeH="0" dirty="0" smtClean="0">
                <a:ln>
                  <a:noFill/>
                </a:ln>
                <a:solidFill>
                  <a:schemeClr val="tx1"/>
                </a:solidFill>
                <a:effectLst/>
                <a:latin typeface="+mn-ea"/>
                <a:cs typeface="Times New Roman" panose="02020603050405020304" pitchFamily="18" charset="0"/>
              </a:rPr>
              <a:t>    </a:t>
            </a:r>
            <a:r>
              <a:rPr kumimoji="0" lang="zh-CN" altLang="en-US" sz="2800" b="1" i="0" u="none" strike="noStrike" cap="none" normalizeH="0" baseline="0" dirty="0" smtClean="0">
                <a:ln>
                  <a:noFill/>
                </a:ln>
                <a:solidFill>
                  <a:schemeClr val="tx1"/>
                </a:solidFill>
                <a:effectLst/>
                <a:latin typeface="+mn-ea"/>
                <a:cs typeface="Times New Roman" panose="02020603050405020304" pitchFamily="18" charset="0"/>
              </a:rPr>
              <a:t>主观题中第</a:t>
            </a:r>
            <a:r>
              <a:rPr kumimoji="0" lang="en-US" altLang="zh-CN" sz="2800" b="1" i="0" u="none" strike="noStrike" cap="none" normalizeH="0" baseline="0" dirty="0" smtClean="0">
                <a:ln>
                  <a:noFill/>
                </a:ln>
                <a:solidFill>
                  <a:schemeClr val="tx1"/>
                </a:solidFill>
                <a:effectLst/>
                <a:latin typeface="+mn-ea"/>
                <a:cs typeface="Times New Roman" panose="02020603050405020304" pitchFamily="18" charset="0"/>
              </a:rPr>
              <a:t>20</a:t>
            </a:r>
            <a:r>
              <a:rPr kumimoji="0" lang="zh-CN" altLang="en-US" sz="2800" b="1" i="0" u="none" strike="noStrike" cap="none" normalizeH="0" baseline="0" dirty="0" smtClean="0">
                <a:ln>
                  <a:noFill/>
                </a:ln>
                <a:solidFill>
                  <a:schemeClr val="tx1"/>
                </a:solidFill>
                <a:effectLst/>
                <a:latin typeface="+mn-ea"/>
                <a:cs typeface="Times New Roman" panose="02020603050405020304" pitchFamily="18" charset="0"/>
              </a:rPr>
              <a:t>题考察学生是否能够进行得体的语言表达，不同于以往选择题的形式，今年要求考生找出不当之处并进行修改，体现学生对语言表达的应用功底。</a:t>
            </a:r>
            <a:endParaRPr kumimoji="0" lang="en-US" altLang="zh-CN" sz="2800" b="1" i="0" u="none" strike="noStrike" cap="none" normalizeH="0" baseline="0" dirty="0" smtClean="0">
              <a:ln>
                <a:noFill/>
              </a:ln>
              <a:solidFill>
                <a:schemeClr val="tx1"/>
              </a:solidFill>
              <a:effectLst/>
              <a:latin typeface="+mn-ea"/>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lang="en-US" altLang="zh-CN" sz="2800" b="1" dirty="0" smtClean="0">
                <a:latin typeface="+mn-ea"/>
                <a:cs typeface="Times New Roman" panose="02020603050405020304" pitchFamily="18" charset="0"/>
              </a:rPr>
              <a:t>    </a:t>
            </a:r>
            <a:r>
              <a:rPr kumimoji="0" lang="zh-CN" altLang="en-US" sz="2800" b="1" i="0" u="none" strike="noStrike" cap="none" normalizeH="0" baseline="0" dirty="0" smtClean="0">
                <a:ln>
                  <a:noFill/>
                </a:ln>
                <a:solidFill>
                  <a:schemeClr val="tx1"/>
                </a:solidFill>
                <a:effectLst/>
                <a:latin typeface="+mn-ea"/>
                <a:cs typeface="Times New Roman" panose="02020603050405020304" pitchFamily="18" charset="0"/>
              </a:rPr>
              <a:t>第</a:t>
            </a:r>
            <a:r>
              <a:rPr kumimoji="0" lang="en-US" altLang="zh-CN" sz="2800" b="1" i="0" u="none" strike="noStrike" cap="none" normalizeH="0" baseline="0" dirty="0" smtClean="0">
                <a:ln>
                  <a:noFill/>
                </a:ln>
                <a:solidFill>
                  <a:schemeClr val="tx1"/>
                </a:solidFill>
                <a:effectLst/>
                <a:latin typeface="+mn-ea"/>
                <a:cs typeface="Times New Roman" panose="02020603050405020304" pitchFamily="18" charset="0"/>
              </a:rPr>
              <a:t>21</a:t>
            </a:r>
            <a:r>
              <a:rPr kumimoji="0" lang="zh-CN" altLang="en-US" sz="2800" b="1" i="0" u="none" strike="noStrike" cap="none" normalizeH="0" baseline="0" dirty="0" smtClean="0">
                <a:ln>
                  <a:noFill/>
                </a:ln>
                <a:solidFill>
                  <a:schemeClr val="tx1"/>
                </a:solidFill>
                <a:effectLst/>
                <a:latin typeface="+mn-ea"/>
                <a:cs typeface="Times New Roman" panose="02020603050405020304" pitchFamily="18" charset="0"/>
              </a:rPr>
              <a:t>题，将构思框架图转换为文字介绍，结构图逻辑不复杂，但需要考生用简洁的语言将口语中的场景用文字来表达清楚。</a:t>
            </a:r>
            <a:endParaRPr kumimoji="0" lang="zh-CN" altLang="en-US" sz="2800" b="1" i="0" u="none" strike="noStrike" cap="none" normalizeH="0" baseline="0" dirty="0" smtClean="0">
              <a:ln>
                <a:noFill/>
              </a:ln>
              <a:solidFill>
                <a:schemeClr val="tx1"/>
              </a:solidFill>
              <a:effectLst/>
              <a:latin typeface="+mn-ea"/>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2800" b="1" i="0" u="none" strike="noStrike" cap="none" normalizeH="0" baseline="0" dirty="0" smtClean="0">
              <a:ln>
                <a:noFill/>
              </a:ln>
              <a:solidFill>
                <a:srgbClr val="C00000"/>
              </a:solidFill>
              <a:effectLst/>
              <a:latin typeface="+mn-ea"/>
              <a:cs typeface="宋体" panose="02010600030101010101" pitchFamily="2" charset="-122"/>
            </a:endParaRPr>
          </a:p>
        </p:txBody>
      </p:sp>
      <p:sp>
        <p:nvSpPr>
          <p:cNvPr id="5" name="流程图: 可选过程 4"/>
          <p:cNvSpPr/>
          <p:nvPr/>
        </p:nvSpPr>
        <p:spPr>
          <a:xfrm flipH="1">
            <a:off x="5580112" y="548680"/>
            <a:ext cx="2664296" cy="57606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试题分析</a:t>
            </a:r>
            <a:endParaRPr lang="zh-CN" altLang="en-US" sz="3600" spc="-300"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4" name="副标题 3"/>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08520" y="0"/>
            <a:ext cx="9539536" cy="6974632"/>
          </a:xfrm>
          <a:prstGeom prst="rect">
            <a:avLst/>
          </a:prstGeom>
          <a:noFill/>
        </p:spPr>
      </p:pic>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08520" y="-79342"/>
            <a:ext cx="9746545" cy="7125982"/>
          </a:xfrm>
          <a:prstGeom prst="rect">
            <a:avLst/>
          </a:prstGeom>
          <a:noFill/>
        </p:spPr>
      </p:pic>
      <p:sp>
        <p:nvSpPr>
          <p:cNvPr id="177153" name="Rectangle 1"/>
          <p:cNvSpPr>
            <a:spLocks noChangeArrowheads="1"/>
          </p:cNvSpPr>
          <p:nvPr/>
        </p:nvSpPr>
        <p:spPr bwMode="auto">
          <a:xfrm>
            <a:off x="1331640" y="1548850"/>
            <a:ext cx="6768752" cy="304698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mn-ea"/>
                <a:cs typeface="Times New Roman" panose="02020603050405020304" pitchFamily="18" charset="0"/>
              </a:rPr>
              <a:t>    语言运用题材料是有关动物迁徙的科普性短文，语言清晰，主题明确。从语言基础的角度上看，由于有了短文语境的辅助，题目的难度有所下降，但相应的是</a:t>
            </a:r>
            <a:r>
              <a:rPr lang="zh-CN" altLang="en-US" sz="2400" b="1" dirty="0" smtClean="0">
                <a:latin typeface="+mn-ea"/>
                <a:cs typeface="Times New Roman" panose="02020603050405020304" pitchFamily="18" charset="0"/>
              </a:rPr>
              <a:t>：</a:t>
            </a:r>
            <a:endParaRPr kumimoji="0" lang="en-US" altLang="zh-CN" sz="2400" b="1" i="0" u="none" strike="noStrike" cap="none" normalizeH="0" baseline="0" dirty="0" smtClean="0">
              <a:ln>
                <a:noFill/>
              </a:ln>
              <a:solidFill>
                <a:schemeClr val="tx1"/>
              </a:solidFill>
              <a:effectLst/>
              <a:latin typeface="+mn-ea"/>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mn-ea"/>
                <a:cs typeface="Times New Roman" panose="02020603050405020304" pitchFamily="18" charset="0"/>
              </a:rPr>
              <a:t>    </a:t>
            </a:r>
            <a:r>
              <a:rPr kumimoji="0" lang="zh-CN" altLang="en-US" sz="2400" b="1" i="0" u="none" strike="noStrike" cap="none" normalizeH="0" baseline="0" dirty="0" smtClean="0">
                <a:ln>
                  <a:noFill/>
                </a:ln>
                <a:solidFill>
                  <a:srgbClr val="C00000"/>
                </a:solidFill>
                <a:effectLst/>
                <a:latin typeface="+mn-ea"/>
                <a:cs typeface="Times New Roman" panose="02020603050405020304" pitchFamily="18" charset="0"/>
              </a:rPr>
              <a:t>增加了试卷的阅读量，强调了考生的阅读理解能力</a:t>
            </a:r>
            <a:r>
              <a:rPr kumimoji="0" lang="zh-CN" altLang="en-US" sz="2400" b="1" i="0" u="none" strike="noStrike" cap="none" normalizeH="0" baseline="0" dirty="0" smtClean="0">
                <a:ln>
                  <a:noFill/>
                </a:ln>
                <a:solidFill>
                  <a:schemeClr val="tx1"/>
                </a:solidFill>
                <a:effectLst/>
                <a:latin typeface="+mn-ea"/>
                <a:cs typeface="Times New Roman" panose="02020603050405020304" pitchFamily="18" charset="0"/>
              </a:rPr>
              <a:t>。第三大题的变化，更是承接了</a:t>
            </a:r>
            <a:r>
              <a:rPr kumimoji="0" lang="en-US" altLang="zh-CN" sz="2400" b="1" i="0" u="none" strike="noStrike" cap="none" normalizeH="0" baseline="0" dirty="0" smtClean="0">
                <a:ln>
                  <a:noFill/>
                </a:ln>
                <a:solidFill>
                  <a:schemeClr val="tx1"/>
                </a:solidFill>
                <a:effectLst/>
                <a:latin typeface="+mn-ea"/>
                <a:cs typeface="Times New Roman" panose="02020603050405020304" pitchFamily="18" charset="0"/>
              </a:rPr>
              <a:t>2017</a:t>
            </a:r>
            <a:r>
              <a:rPr kumimoji="0" lang="zh-CN" altLang="en-US" sz="2400" b="1" i="0" u="none" strike="noStrike" cap="none" normalizeH="0" baseline="0" dirty="0" smtClean="0">
                <a:ln>
                  <a:noFill/>
                </a:ln>
                <a:solidFill>
                  <a:schemeClr val="tx1"/>
                </a:solidFill>
                <a:effectLst/>
                <a:latin typeface="+mn-ea"/>
                <a:cs typeface="Times New Roman" panose="02020603050405020304" pitchFamily="18" charset="0"/>
              </a:rPr>
              <a:t>年阅读题的变化。</a:t>
            </a:r>
            <a:r>
              <a:rPr kumimoji="0" lang="zh-CN" altLang="en-US" sz="2400" b="1" i="0" u="none" strike="noStrike" cap="none" normalizeH="0" baseline="0" dirty="0" smtClean="0">
                <a:ln>
                  <a:noFill/>
                </a:ln>
                <a:solidFill>
                  <a:srgbClr val="C00000"/>
                </a:solidFill>
                <a:effectLst/>
                <a:latin typeface="+mn-ea"/>
                <a:cs typeface="Times New Roman" panose="02020603050405020304" pitchFamily="18" charset="0"/>
              </a:rPr>
              <a:t>持续两年试卷阅读量的上升，体现了高考全国卷重视阅读的倾向。</a:t>
            </a:r>
            <a:endParaRPr kumimoji="0" lang="zh-CN" altLang="en-US" sz="2400" b="1" i="0" u="none" strike="noStrike" cap="none" normalizeH="0" baseline="0" dirty="0" smtClean="0">
              <a:ln>
                <a:noFill/>
              </a:ln>
              <a:solidFill>
                <a:srgbClr val="C00000"/>
              </a:solidFill>
              <a:effectLst/>
              <a:latin typeface="+mn-ea"/>
              <a:cs typeface="宋体" panose="02010600030101010101" pitchFamily="2" charset="-122"/>
            </a:endParaRPr>
          </a:p>
        </p:txBody>
      </p:sp>
      <p:sp>
        <p:nvSpPr>
          <p:cNvPr id="5" name="流程图: 可选过程 4"/>
          <p:cNvSpPr/>
          <p:nvPr/>
        </p:nvSpPr>
        <p:spPr>
          <a:xfrm flipH="1">
            <a:off x="5580112" y="548680"/>
            <a:ext cx="2664296" cy="57606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试题分析</a:t>
            </a:r>
            <a:endParaRPr lang="zh-CN" altLang="en-US" sz="3600" spc="-300"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流程图: 可选过程 3"/>
          <p:cNvSpPr/>
          <p:nvPr/>
        </p:nvSpPr>
        <p:spPr>
          <a:xfrm flipH="1">
            <a:off x="5580112" y="548680"/>
            <a:ext cx="2664296" cy="57606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试题分析</a:t>
            </a:r>
            <a:endParaRPr lang="zh-CN" altLang="en-US" sz="3600" spc="-300" dirty="0">
              <a:solidFill>
                <a:schemeClr val="accent5">
                  <a:lumMod val="50000"/>
                </a:schemeClr>
              </a:solidFill>
            </a:endParaRPr>
          </a:p>
        </p:txBody>
      </p:sp>
      <p:sp>
        <p:nvSpPr>
          <p:cNvPr id="5" name="TextBox 4"/>
          <p:cNvSpPr txBox="1"/>
          <p:nvPr/>
        </p:nvSpPr>
        <p:spPr>
          <a:xfrm>
            <a:off x="611560" y="836713"/>
            <a:ext cx="8157155" cy="5406996"/>
          </a:xfrm>
          <a:prstGeom prst="rect">
            <a:avLst/>
          </a:prstGeom>
          <a:noFill/>
        </p:spPr>
        <p:txBody>
          <a:bodyPr wrap="square" rtlCol="0">
            <a:spAutoFit/>
          </a:bodyPr>
          <a:lstStyle/>
          <a:p>
            <a:r>
              <a:rPr lang="en-US" altLang="zh-CN" sz="2400" b="1" dirty="0" smtClean="0">
                <a:latin typeface="+mn-ea"/>
              </a:rPr>
              <a:t>    </a:t>
            </a:r>
            <a:r>
              <a:rPr lang="zh-CN" altLang="zh-CN" sz="2400" b="1" dirty="0" smtClean="0">
                <a:latin typeface="+mn-ea"/>
              </a:rPr>
              <a:t>这是全卷变化最大的题。</a:t>
            </a:r>
            <a:endParaRPr lang="en-US" altLang="zh-CN" sz="2400" b="1" dirty="0" smtClean="0">
              <a:latin typeface="+mn-ea"/>
            </a:endParaRPr>
          </a:p>
          <a:p>
            <a:r>
              <a:rPr lang="en-US" altLang="zh-CN" sz="2400" b="1" dirty="0" smtClean="0">
                <a:latin typeface="+mn-ea"/>
              </a:rPr>
              <a:t>    </a:t>
            </a:r>
            <a:r>
              <a:rPr lang="zh-CN" altLang="zh-CN" sz="2400" b="1" dirty="0" smtClean="0">
                <a:latin typeface="+mn-ea"/>
              </a:rPr>
              <a:t>变化</a:t>
            </a:r>
            <a:r>
              <a:rPr lang="en-US" altLang="zh-CN" sz="2400" b="1" dirty="0" smtClean="0">
                <a:latin typeface="+mn-ea"/>
              </a:rPr>
              <a:t>1</a:t>
            </a:r>
            <a:r>
              <a:rPr lang="zh-CN" altLang="zh-CN" sz="2400" b="1" dirty="0" smtClean="0">
                <a:latin typeface="+mn-ea"/>
              </a:rPr>
              <a:t>：由过去分别单独设题考查成语、病句、补写语句，变化为在一段统一的语境中考查三个点，语境更大更宽泛，语境意识更强。</a:t>
            </a:r>
            <a:endParaRPr lang="en-US" altLang="zh-CN" sz="2400" b="1" dirty="0" smtClean="0">
              <a:latin typeface="+mn-ea"/>
            </a:endParaRPr>
          </a:p>
          <a:p>
            <a:r>
              <a:rPr lang="en-US" altLang="zh-CN" sz="2400" b="1" dirty="0" smtClean="0">
                <a:latin typeface="+mn-ea"/>
              </a:rPr>
              <a:t>    </a:t>
            </a:r>
            <a:r>
              <a:rPr lang="zh-CN" altLang="zh-CN" sz="2400" b="1" dirty="0" smtClean="0">
                <a:latin typeface="+mn-ea"/>
              </a:rPr>
              <a:t>变化</a:t>
            </a:r>
            <a:r>
              <a:rPr lang="en-US" altLang="zh-CN" sz="2400" b="1" dirty="0" smtClean="0">
                <a:latin typeface="+mn-ea"/>
              </a:rPr>
              <a:t>2</a:t>
            </a:r>
            <a:r>
              <a:rPr lang="zh-CN" altLang="zh-CN" sz="2400" b="1" dirty="0" smtClean="0">
                <a:latin typeface="+mn-ea"/>
              </a:rPr>
              <a:t>：与</a:t>
            </a:r>
            <a:r>
              <a:rPr lang="en-US" altLang="zh-CN" sz="2400" b="1" dirty="0" smtClean="0">
                <a:latin typeface="+mn-ea"/>
              </a:rPr>
              <a:t>2016</a:t>
            </a:r>
            <a:r>
              <a:rPr lang="zh-CN" altLang="zh-CN" sz="2400" b="1" dirty="0" smtClean="0">
                <a:latin typeface="+mn-ea"/>
              </a:rPr>
              <a:t>、</a:t>
            </a:r>
            <a:r>
              <a:rPr lang="en-US" altLang="zh-CN" sz="2400" b="1" dirty="0" smtClean="0">
                <a:latin typeface="+mn-ea"/>
              </a:rPr>
              <a:t>2017</a:t>
            </a:r>
            <a:r>
              <a:rPr lang="zh-CN" altLang="zh-CN" sz="2400" b="1" dirty="0" smtClean="0">
                <a:latin typeface="+mn-ea"/>
              </a:rPr>
              <a:t>试题相比，成语变为考查近义成语运用，补写语句变为提供语句供选择并减少分值，形式变化大，陌生度增加。</a:t>
            </a:r>
            <a:endParaRPr lang="en-US" altLang="zh-CN" sz="2400" b="1" dirty="0" smtClean="0">
              <a:latin typeface="+mn-ea"/>
            </a:endParaRPr>
          </a:p>
          <a:p>
            <a:r>
              <a:rPr lang="en-US" altLang="zh-CN" sz="2400" b="1" dirty="0" smtClean="0">
                <a:latin typeface="+mn-ea"/>
              </a:rPr>
              <a:t>    </a:t>
            </a:r>
            <a:r>
              <a:rPr lang="zh-CN" altLang="zh-CN" sz="2400" b="1" dirty="0" smtClean="0">
                <a:latin typeface="+mn-ea"/>
              </a:rPr>
              <a:t>变化</a:t>
            </a:r>
            <a:r>
              <a:rPr lang="en-US" altLang="zh-CN" sz="2400" b="1" dirty="0" smtClean="0">
                <a:latin typeface="+mn-ea"/>
              </a:rPr>
              <a:t>3</a:t>
            </a:r>
            <a:r>
              <a:rPr lang="zh-CN" altLang="zh-CN" sz="2400" b="1" dirty="0" smtClean="0">
                <a:latin typeface="+mn-ea"/>
              </a:rPr>
              <a:t>：成语考查数量增加到</a:t>
            </a:r>
            <a:r>
              <a:rPr lang="en-US" altLang="zh-CN" sz="2400" b="1" dirty="0" smtClean="0">
                <a:latin typeface="+mn-ea"/>
              </a:rPr>
              <a:t>8</a:t>
            </a:r>
            <a:r>
              <a:rPr lang="zh-CN" altLang="zh-CN" sz="2400" b="1" dirty="0" smtClean="0">
                <a:latin typeface="+mn-ea"/>
              </a:rPr>
              <a:t>个，是近年来来考查数量最多的一年。</a:t>
            </a:r>
            <a:endParaRPr lang="en-US" altLang="zh-CN" sz="2400" b="1" dirty="0" smtClean="0">
              <a:latin typeface="+mn-ea"/>
            </a:endParaRPr>
          </a:p>
          <a:p>
            <a:r>
              <a:rPr lang="en-US" altLang="zh-CN" sz="2400" b="1" dirty="0" smtClean="0">
                <a:latin typeface="+mn-ea"/>
              </a:rPr>
              <a:t>    </a:t>
            </a:r>
            <a:r>
              <a:rPr lang="zh-CN" altLang="zh-CN" sz="2400" b="1" dirty="0" smtClean="0">
                <a:latin typeface="+mn-ea"/>
              </a:rPr>
              <a:t>变化</a:t>
            </a:r>
            <a:r>
              <a:rPr lang="en-US" altLang="zh-CN" sz="2400" b="1" dirty="0" smtClean="0">
                <a:latin typeface="+mn-ea"/>
              </a:rPr>
              <a:t>4</a:t>
            </a:r>
            <a:r>
              <a:rPr lang="zh-CN" altLang="zh-CN" sz="2400" b="1" dirty="0" smtClean="0">
                <a:latin typeface="+mn-ea"/>
              </a:rPr>
              <a:t>：三个题均考查在相似中找差异，思维的逻辑性、深刻性要求更高。正因为这些变化，导致这三个题的难度比以前任何一次高考的难度都大。</a:t>
            </a:r>
            <a:endParaRPr lang="en-US" altLang="zh-CN" sz="2400" b="1" dirty="0" smtClean="0">
              <a:latin typeface="+mn-ea"/>
            </a:endParaRPr>
          </a:p>
          <a:p>
            <a:r>
              <a:rPr lang="en-US" altLang="zh-CN" sz="2400" b="1" dirty="0" smtClean="0">
                <a:latin typeface="+mn-ea"/>
              </a:rPr>
              <a:t>    </a:t>
            </a:r>
            <a:r>
              <a:rPr lang="zh-CN" altLang="zh-CN" sz="2400" b="1" dirty="0" smtClean="0">
                <a:latin typeface="+mn-ea"/>
              </a:rPr>
              <a:t>由一篇短文组织起来，要求考生为短文填补句子、词语，并且修改语病。</a:t>
            </a:r>
            <a:endParaRPr lang="zh-CN" altLang="en-US" sz="2400" b="1" dirty="0">
              <a:latin typeface="+mn-ea"/>
            </a:endParaRP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116632"/>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流程图: 可选过程 3"/>
          <p:cNvSpPr/>
          <p:nvPr/>
        </p:nvSpPr>
        <p:spPr>
          <a:xfrm flipH="1">
            <a:off x="5580112" y="548680"/>
            <a:ext cx="2664296" cy="57606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试题分析</a:t>
            </a:r>
            <a:endParaRPr lang="zh-CN" altLang="en-US" sz="3600" spc="-300" dirty="0">
              <a:solidFill>
                <a:schemeClr val="accent5">
                  <a:lumMod val="50000"/>
                </a:schemeClr>
              </a:solidFill>
            </a:endParaRPr>
          </a:p>
        </p:txBody>
      </p:sp>
      <p:sp>
        <p:nvSpPr>
          <p:cNvPr id="6" name="TextBox 5"/>
          <p:cNvSpPr txBox="1"/>
          <p:nvPr/>
        </p:nvSpPr>
        <p:spPr>
          <a:xfrm>
            <a:off x="755650" y="1340485"/>
            <a:ext cx="8125460" cy="4799965"/>
          </a:xfrm>
          <a:prstGeom prst="rect">
            <a:avLst/>
          </a:prstGeom>
          <a:noFill/>
        </p:spPr>
        <p:txBody>
          <a:bodyPr wrap="square" rtlCol="0">
            <a:spAutoFit/>
          </a:bodyPr>
          <a:lstStyle/>
          <a:p>
            <a:r>
              <a:rPr lang="zh-CN" altLang="en-US" b="1" dirty="0" smtClean="0"/>
              <a:t>          </a:t>
            </a:r>
            <a:r>
              <a:rPr lang="zh-CN" altLang="en-US" sz="2400" b="1" dirty="0" smtClean="0">
                <a:latin typeface="+mn-ea"/>
              </a:rPr>
              <a:t>第</a:t>
            </a:r>
            <a:r>
              <a:rPr lang="en-US" altLang="zh-CN" sz="2400" b="1" dirty="0" smtClean="0">
                <a:latin typeface="+mn-ea"/>
              </a:rPr>
              <a:t>21</a:t>
            </a:r>
            <a:r>
              <a:rPr lang="zh-CN" altLang="en-US" sz="2400" b="1" dirty="0" smtClean="0">
                <a:latin typeface="+mn-ea"/>
              </a:rPr>
              <a:t>题为图文转换题，</a:t>
            </a:r>
            <a:r>
              <a:rPr lang="en-US" altLang="zh-CN" sz="2400" b="1" dirty="0" smtClean="0">
                <a:latin typeface="+mn-ea"/>
              </a:rPr>
              <a:t>2015</a:t>
            </a:r>
            <a:r>
              <a:rPr lang="zh-CN" altLang="zh-CN" sz="2400" b="1" dirty="0" smtClean="0">
                <a:latin typeface="+mn-ea"/>
              </a:rPr>
              <a:t>前几年，图文转换曾考查</a:t>
            </a:r>
            <a:endParaRPr lang="en-US" altLang="zh-CN" sz="2400" b="1" dirty="0" smtClean="0">
              <a:latin typeface="+mn-ea"/>
            </a:endParaRPr>
          </a:p>
          <a:p>
            <a:r>
              <a:rPr lang="zh-CN" altLang="zh-CN" sz="2400" b="1" dirty="0" smtClean="0">
                <a:latin typeface="+mn-ea"/>
              </a:rPr>
              <a:t>过图标与文字的转换。</a:t>
            </a:r>
            <a:r>
              <a:rPr lang="en-US" altLang="zh-CN" sz="2400" b="1" dirty="0" smtClean="0">
                <a:latin typeface="+mn-ea"/>
              </a:rPr>
              <a:t>2016</a:t>
            </a:r>
            <a:r>
              <a:rPr lang="zh-CN" altLang="zh-CN" sz="2400" b="1" dirty="0" smtClean="0">
                <a:latin typeface="+mn-ea"/>
              </a:rPr>
              <a:t>考查的是框架图与文字的转换。</a:t>
            </a:r>
            <a:r>
              <a:rPr lang="en-US" altLang="zh-CN" sz="2400" b="1" dirty="0" smtClean="0">
                <a:latin typeface="+mn-ea"/>
              </a:rPr>
              <a:t>2017</a:t>
            </a:r>
            <a:r>
              <a:rPr lang="zh-CN" altLang="zh-CN" sz="2400" b="1" dirty="0" smtClean="0">
                <a:latin typeface="+mn-ea"/>
              </a:rPr>
              <a:t>没有专门设题考查图文转换，而在实用类文本阅读中考查。今年，框架图流程图的图文转换又回来了。</a:t>
            </a:r>
            <a:endParaRPr lang="en-US" altLang="zh-CN" sz="2400" b="1" dirty="0" smtClean="0">
              <a:latin typeface="+mn-ea"/>
            </a:endParaRPr>
          </a:p>
          <a:p>
            <a:r>
              <a:rPr lang="en-US" altLang="zh-CN" sz="2400" b="1" dirty="0" smtClean="0">
                <a:latin typeface="+mn-ea"/>
              </a:rPr>
              <a:t>    </a:t>
            </a:r>
            <a:r>
              <a:rPr lang="zh-CN" altLang="zh-CN" sz="2400" b="1" dirty="0" smtClean="0">
                <a:latin typeface="+mn-ea"/>
              </a:rPr>
              <a:t>解答此题的关键在于读懂框架图内容。读图应该从左往右。左图圆圈中的“拒绝”照应题干中的“被拒绝后常见的四种反应”一语，而四个方框内写的则是四种反应的具体内容，因此答案必须将四种反应完整的写进去，同时注意词语准确，表达清晰，符合字数要求。</a:t>
            </a:r>
            <a:endParaRPr lang="en-US" altLang="zh-CN" sz="2400" b="1" dirty="0" smtClean="0">
              <a:latin typeface="+mn-ea"/>
            </a:endParaRPr>
          </a:p>
          <a:p>
            <a:r>
              <a:rPr lang="en-US" altLang="zh-CN" sz="2400" dirty="0" smtClean="0">
                <a:latin typeface="+mn-ea"/>
              </a:rPr>
              <a:t>    </a:t>
            </a:r>
            <a:r>
              <a:rPr lang="zh-CN" altLang="zh-CN" sz="2400" b="1" dirty="0" smtClean="0">
                <a:latin typeface="+mn-ea"/>
              </a:rPr>
              <a:t>将构思框架图转换为文字介绍，结构图逻辑不复杂，但需要考生用简洁的语言将口语中的场景用文字来表达清楚。</a:t>
            </a:r>
          </a:p>
          <a:p>
            <a:endParaRPr lang="zh-CN" altLang="zh-CN" dirty="0"/>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TextBox 3"/>
          <p:cNvSpPr txBox="1"/>
          <p:nvPr/>
        </p:nvSpPr>
        <p:spPr>
          <a:xfrm>
            <a:off x="685800" y="944880"/>
            <a:ext cx="8141335" cy="4399915"/>
          </a:xfrm>
          <a:prstGeom prst="rect">
            <a:avLst/>
          </a:prstGeom>
          <a:noFill/>
        </p:spPr>
        <p:txBody>
          <a:bodyPr wrap="square" rtlCol="0">
            <a:spAutoFit/>
          </a:bodyPr>
          <a:lstStyle/>
          <a:p>
            <a:r>
              <a:rPr lang="en-US" altLang="zh-CN" sz="2400" dirty="0" smtClean="0">
                <a:latin typeface="+mn-ea"/>
              </a:rPr>
              <a:t>     </a:t>
            </a:r>
            <a:r>
              <a:rPr lang="zh-CN" altLang="zh-CN" sz="2800" b="1" dirty="0" smtClean="0">
                <a:latin typeface="+mn-ea"/>
              </a:rPr>
              <a:t>图文转换</a:t>
            </a:r>
            <a:r>
              <a:rPr lang="en-US" altLang="zh-CN" sz="2800" b="1" dirty="0" smtClean="0">
                <a:latin typeface="+mn-ea"/>
              </a:rPr>
              <a:t>”</a:t>
            </a:r>
            <a:r>
              <a:rPr lang="zh-CN" altLang="zh-CN" sz="2800" b="1" dirty="0" smtClean="0">
                <a:latin typeface="+mn-ea"/>
              </a:rPr>
              <a:t>类题是一种综合性、技巧性强，具有创新特色的新题型。它要求考生根据图事表中的有关内容，分析有关材料，辨别或挖掘某些隐含的信息，对材料进行综合性评价或推断，然后用恰当的语言表述出来。</a:t>
            </a:r>
            <a:r>
              <a:rPr lang="en-US" altLang="zh-CN" sz="2800" b="1" dirty="0" smtClean="0">
                <a:latin typeface="+mn-ea"/>
              </a:rPr>
              <a:t>“</a:t>
            </a:r>
            <a:r>
              <a:rPr lang="zh-CN" altLang="zh-CN" sz="2800" b="1" dirty="0" smtClean="0">
                <a:latin typeface="+mn-ea"/>
              </a:rPr>
              <a:t>图文转换</a:t>
            </a:r>
            <a:r>
              <a:rPr lang="en-US" altLang="zh-CN" sz="2800" b="1" dirty="0" smtClean="0">
                <a:latin typeface="+mn-ea"/>
              </a:rPr>
              <a:t>”</a:t>
            </a:r>
            <a:r>
              <a:rPr lang="zh-CN" altLang="zh-CN" sz="2800" b="1" dirty="0" smtClean="0">
                <a:latin typeface="+mn-ea"/>
              </a:rPr>
              <a:t>题，表面看来是</a:t>
            </a:r>
            <a:r>
              <a:rPr lang="en-US" altLang="zh-CN" sz="2800" b="1" dirty="0" smtClean="0">
                <a:latin typeface="+mn-ea"/>
              </a:rPr>
              <a:t>“</a:t>
            </a:r>
            <a:r>
              <a:rPr lang="zh-CN" altLang="zh-CN" sz="2800" b="1" dirty="0" smtClean="0">
                <a:latin typeface="+mn-ea"/>
              </a:rPr>
              <a:t>看图说话</a:t>
            </a:r>
            <a:r>
              <a:rPr lang="en-US" altLang="zh-CN" sz="2800" b="1" dirty="0" smtClean="0">
                <a:latin typeface="+mn-ea"/>
              </a:rPr>
              <a:t>”</a:t>
            </a:r>
            <a:r>
              <a:rPr lang="zh-CN" altLang="zh-CN" sz="2800" b="1" dirty="0" smtClean="0">
                <a:latin typeface="+mn-ea"/>
              </a:rPr>
              <a:t>，实际上，它综合了</a:t>
            </a:r>
            <a:r>
              <a:rPr lang="en-US" altLang="zh-CN" sz="2800" b="1" dirty="0" smtClean="0">
                <a:latin typeface="+mn-ea"/>
              </a:rPr>
              <a:t>“</a:t>
            </a:r>
            <a:r>
              <a:rPr lang="zh-CN" altLang="zh-CN" sz="2800" b="1" dirty="0" smtClean="0">
                <a:latin typeface="+mn-ea"/>
              </a:rPr>
              <a:t>句式变换</a:t>
            </a:r>
            <a:r>
              <a:rPr lang="en-US" altLang="zh-CN" sz="2800" b="1" dirty="0" smtClean="0">
                <a:latin typeface="+mn-ea"/>
              </a:rPr>
              <a:t>”“</a:t>
            </a:r>
            <a:r>
              <a:rPr lang="zh-CN" altLang="zh-CN" sz="2800" b="1" dirty="0" smtClean="0">
                <a:latin typeface="+mn-ea"/>
              </a:rPr>
              <a:t>仿写</a:t>
            </a:r>
            <a:r>
              <a:rPr lang="en-US" altLang="zh-CN" sz="2800" b="1" dirty="0" smtClean="0">
                <a:latin typeface="+mn-ea"/>
              </a:rPr>
              <a:t>”“</a:t>
            </a:r>
            <a:r>
              <a:rPr lang="zh-CN" altLang="zh-CN" sz="2800" b="1" dirty="0" smtClean="0">
                <a:latin typeface="+mn-ea"/>
              </a:rPr>
              <a:t>续写</a:t>
            </a:r>
            <a:r>
              <a:rPr lang="en-US" altLang="zh-CN" sz="2800" b="1" dirty="0" smtClean="0">
                <a:latin typeface="+mn-ea"/>
              </a:rPr>
              <a:t>”“</a:t>
            </a:r>
            <a:r>
              <a:rPr lang="zh-CN" altLang="zh-CN" sz="2800" b="1" dirty="0" smtClean="0">
                <a:latin typeface="+mn-ea"/>
              </a:rPr>
              <a:t>压缩语段</a:t>
            </a:r>
            <a:r>
              <a:rPr lang="en-US" altLang="zh-CN" sz="2800" b="1" dirty="0" smtClean="0">
                <a:latin typeface="+mn-ea"/>
              </a:rPr>
              <a:t>”</a:t>
            </a:r>
            <a:r>
              <a:rPr lang="zh-CN" altLang="zh-CN" sz="2800" b="1" dirty="0" smtClean="0">
                <a:latin typeface="+mn-ea"/>
              </a:rPr>
              <a:t>等多种题型，说到底这类题是在考查考生综合的语言表达运用能力。正因为它很好地体现了语文新课标的精神，所以成为近年来高考题中的新宠。</a:t>
            </a:r>
            <a:endParaRPr lang="zh-CN" altLang="zh-CN" sz="2800" b="1" dirty="0">
              <a:latin typeface="+mn-ea"/>
            </a:endParaRP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流程图: 可选过程 3"/>
          <p:cNvSpPr/>
          <p:nvPr/>
        </p:nvSpPr>
        <p:spPr>
          <a:xfrm flipH="1">
            <a:off x="5013057" y="580430"/>
            <a:ext cx="2664296" cy="57606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试题分析</a:t>
            </a:r>
            <a:endParaRPr lang="zh-CN" altLang="en-US" sz="3600" spc="-300" dirty="0">
              <a:solidFill>
                <a:schemeClr val="accent5">
                  <a:lumMod val="50000"/>
                </a:schemeClr>
              </a:solidFill>
            </a:endParaRPr>
          </a:p>
        </p:txBody>
      </p:sp>
      <p:sp>
        <p:nvSpPr>
          <p:cNvPr id="5" name="TextBox 4"/>
          <p:cNvSpPr txBox="1"/>
          <p:nvPr/>
        </p:nvSpPr>
        <p:spPr>
          <a:xfrm>
            <a:off x="827405" y="1268730"/>
            <a:ext cx="7995285" cy="4399915"/>
          </a:xfrm>
          <a:prstGeom prst="rect">
            <a:avLst/>
          </a:prstGeom>
          <a:noFill/>
        </p:spPr>
        <p:txBody>
          <a:bodyPr wrap="square" rtlCol="0">
            <a:spAutoFit/>
          </a:bodyPr>
          <a:lstStyle/>
          <a:p>
            <a:r>
              <a:rPr lang="en-US" altLang="zh-CN" sz="2800" b="1" dirty="0" smtClean="0">
                <a:latin typeface="+mn-ea"/>
              </a:rPr>
              <a:t>22.</a:t>
            </a:r>
            <a:r>
              <a:rPr lang="zh-CN" altLang="zh-CN" sz="2800" b="1" dirty="0" smtClean="0">
                <a:latin typeface="+mn-ea"/>
              </a:rPr>
              <a:t>阅读下面的材料，根据要求写作。</a:t>
            </a:r>
            <a:r>
              <a:rPr lang="en-US" altLang="zh-CN" sz="2800" b="1" dirty="0" smtClean="0">
                <a:latin typeface="+mn-ea"/>
              </a:rPr>
              <a:t>(60</a:t>
            </a:r>
            <a:r>
              <a:rPr lang="zh-CN" altLang="zh-CN" sz="2800" b="1" dirty="0" smtClean="0">
                <a:latin typeface="+mn-ea"/>
              </a:rPr>
              <a:t>分</a:t>
            </a:r>
            <a:r>
              <a:rPr lang="en-US" altLang="zh-CN" sz="2800" b="1" dirty="0" smtClean="0">
                <a:latin typeface="+mn-ea"/>
              </a:rPr>
              <a:t>)</a:t>
            </a:r>
            <a:endParaRPr lang="zh-CN" altLang="zh-CN" sz="2800" b="1" dirty="0" smtClean="0">
              <a:latin typeface="+mn-ea"/>
            </a:endParaRPr>
          </a:p>
          <a:p>
            <a:r>
              <a:rPr lang="en-US" altLang="zh-CN" sz="2800" b="1" dirty="0" smtClean="0">
                <a:latin typeface="+mn-ea"/>
              </a:rPr>
              <a:t>    </a:t>
            </a:r>
            <a:r>
              <a:rPr lang="zh-CN" altLang="zh-CN" sz="2800" b="1" dirty="0" smtClean="0">
                <a:latin typeface="+mn-ea"/>
              </a:rPr>
              <a:t>时间就是金钱，效率就是生命</a:t>
            </a:r>
          </a:p>
          <a:p>
            <a:r>
              <a:rPr lang="en-US" altLang="zh-CN" sz="2800" b="1" dirty="0" smtClean="0">
                <a:latin typeface="+mn-ea"/>
              </a:rPr>
              <a:t>            </a:t>
            </a:r>
            <a:r>
              <a:rPr lang="zh-CN" altLang="zh-CN" sz="2800" b="1" dirty="0" smtClean="0">
                <a:latin typeface="+mn-ea"/>
              </a:rPr>
              <a:t>——特区口号，深圳，</a:t>
            </a:r>
            <a:r>
              <a:rPr lang="en-US" altLang="zh-CN" sz="2800" b="1" dirty="0" smtClean="0">
                <a:latin typeface="+mn-ea"/>
              </a:rPr>
              <a:t>1981</a:t>
            </a:r>
            <a:endParaRPr lang="zh-CN" altLang="zh-CN" sz="2800" b="1" dirty="0" smtClean="0">
              <a:latin typeface="+mn-ea"/>
            </a:endParaRPr>
          </a:p>
          <a:p>
            <a:r>
              <a:rPr lang="en-US" altLang="zh-CN" sz="2800" b="1" dirty="0" smtClean="0">
                <a:latin typeface="+mn-ea"/>
              </a:rPr>
              <a:t>    </a:t>
            </a:r>
            <a:r>
              <a:rPr lang="zh-CN" altLang="zh-CN" sz="2800" b="1" dirty="0" smtClean="0">
                <a:latin typeface="+mn-ea"/>
              </a:rPr>
              <a:t>绿水青山也是金山银山</a:t>
            </a:r>
          </a:p>
          <a:p>
            <a:r>
              <a:rPr lang="en-US" altLang="zh-CN" sz="2800" b="1" dirty="0" smtClean="0">
                <a:latin typeface="+mn-ea"/>
              </a:rPr>
              <a:t>            </a:t>
            </a:r>
            <a:r>
              <a:rPr lang="zh-CN" altLang="zh-CN" sz="2800" b="1" dirty="0" smtClean="0">
                <a:latin typeface="+mn-ea"/>
              </a:rPr>
              <a:t>——时评标题，浙江，</a:t>
            </a:r>
            <a:r>
              <a:rPr lang="en-US" altLang="zh-CN" sz="2800" b="1" dirty="0" smtClean="0">
                <a:latin typeface="+mn-ea"/>
              </a:rPr>
              <a:t>2005</a:t>
            </a:r>
            <a:endParaRPr lang="zh-CN" altLang="zh-CN" sz="2800" b="1" dirty="0" smtClean="0">
              <a:latin typeface="+mn-ea"/>
            </a:endParaRPr>
          </a:p>
          <a:p>
            <a:r>
              <a:rPr lang="en-US" altLang="zh-CN" sz="2800" b="1" dirty="0" smtClean="0">
                <a:latin typeface="+mn-ea"/>
              </a:rPr>
              <a:t>    </a:t>
            </a:r>
            <a:r>
              <a:rPr lang="zh-CN" altLang="zh-CN" sz="2800" b="1" dirty="0" smtClean="0">
                <a:latin typeface="+mn-ea"/>
              </a:rPr>
              <a:t>走好我们这一代人的长征路</a:t>
            </a:r>
          </a:p>
          <a:p>
            <a:r>
              <a:rPr lang="en-US" altLang="zh-CN" sz="2800" b="1" dirty="0" smtClean="0">
                <a:latin typeface="+mn-ea"/>
              </a:rPr>
              <a:t>            </a:t>
            </a:r>
            <a:r>
              <a:rPr lang="zh-CN" altLang="zh-CN" sz="2800" b="1" dirty="0" smtClean="0">
                <a:latin typeface="+mn-ea"/>
              </a:rPr>
              <a:t>——新区标语，雄安，</a:t>
            </a:r>
            <a:r>
              <a:rPr lang="en-US" altLang="zh-CN" sz="2800" b="1" dirty="0" smtClean="0">
                <a:latin typeface="+mn-ea"/>
              </a:rPr>
              <a:t>2017</a:t>
            </a:r>
            <a:endParaRPr lang="zh-CN" altLang="zh-CN" sz="2800" b="1" dirty="0" smtClean="0">
              <a:latin typeface="+mn-ea"/>
            </a:endParaRPr>
          </a:p>
          <a:p>
            <a:r>
              <a:rPr lang="en-US" altLang="zh-CN" sz="2800" b="1" dirty="0" smtClean="0">
                <a:latin typeface="+mn-ea"/>
              </a:rPr>
              <a:t>    </a:t>
            </a:r>
            <a:r>
              <a:rPr lang="zh-CN" altLang="zh-CN" sz="2800" b="1" dirty="0" smtClean="0">
                <a:latin typeface="+mn-ea"/>
              </a:rPr>
              <a:t>要求，围绕材料内容及含意，选好角度，确定立意，明确文体，自拟标题</a:t>
            </a:r>
            <a:r>
              <a:rPr lang="en-US" altLang="zh-CN" sz="2800" b="1" dirty="0" smtClean="0">
                <a:latin typeface="+mn-ea"/>
              </a:rPr>
              <a:t>;</a:t>
            </a:r>
            <a:r>
              <a:rPr lang="zh-CN" altLang="zh-CN" sz="2800" b="1" dirty="0" smtClean="0">
                <a:latin typeface="+mn-ea"/>
              </a:rPr>
              <a:t>不要套作，不得抄装。不少于</a:t>
            </a:r>
            <a:r>
              <a:rPr lang="en-US" altLang="zh-CN" sz="2800" b="1" dirty="0" smtClean="0">
                <a:latin typeface="+mn-ea"/>
              </a:rPr>
              <a:t>800</a:t>
            </a:r>
            <a:r>
              <a:rPr lang="zh-CN" altLang="zh-CN" sz="2800" b="1" dirty="0" smtClean="0">
                <a:latin typeface="+mn-ea"/>
              </a:rPr>
              <a:t>字。</a:t>
            </a:r>
            <a:endParaRPr lang="zh-CN" altLang="zh-CN" sz="2800" b="1" dirty="0">
              <a:latin typeface="+mn-ea"/>
            </a:endParaRP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流程图: 可选过程 3"/>
          <p:cNvSpPr/>
          <p:nvPr/>
        </p:nvSpPr>
        <p:spPr>
          <a:xfrm flipH="1">
            <a:off x="5580112" y="548680"/>
            <a:ext cx="2664296" cy="57606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试题分析</a:t>
            </a:r>
            <a:endParaRPr lang="zh-CN" altLang="en-US" sz="3600" spc="-300" dirty="0">
              <a:solidFill>
                <a:schemeClr val="accent5">
                  <a:lumMod val="50000"/>
                </a:schemeClr>
              </a:solidFill>
            </a:endParaRPr>
          </a:p>
        </p:txBody>
      </p:sp>
      <p:sp>
        <p:nvSpPr>
          <p:cNvPr id="5" name="TextBox 4"/>
          <p:cNvSpPr txBox="1"/>
          <p:nvPr/>
        </p:nvSpPr>
        <p:spPr>
          <a:xfrm>
            <a:off x="827585" y="1484630"/>
            <a:ext cx="7848872" cy="4154170"/>
          </a:xfrm>
          <a:prstGeom prst="rect">
            <a:avLst/>
          </a:prstGeom>
          <a:noFill/>
        </p:spPr>
        <p:txBody>
          <a:bodyPr wrap="square" rtlCol="0">
            <a:spAutoFit/>
          </a:bodyPr>
          <a:lstStyle/>
          <a:p>
            <a:r>
              <a:rPr lang="en-US" altLang="zh-CN" sz="2400" b="1" dirty="0" smtClean="0">
                <a:latin typeface="+mn-ea"/>
              </a:rPr>
              <a:t>    </a:t>
            </a:r>
            <a:r>
              <a:rPr lang="zh-CN" altLang="zh-CN" sz="2400" b="1" dirty="0" smtClean="0">
                <a:latin typeface="+mn-ea"/>
              </a:rPr>
              <a:t>这个题目属于新材料作文，即所谓“命意”作文。所给材料分属</a:t>
            </a:r>
            <a:r>
              <a:rPr lang="en-US" altLang="zh-CN" sz="2400" b="1" dirty="0" smtClean="0">
                <a:latin typeface="+mn-ea"/>
              </a:rPr>
              <a:t>3</a:t>
            </a:r>
            <a:r>
              <a:rPr lang="zh-CN" altLang="zh-CN" sz="2400" b="1" dirty="0" smtClean="0">
                <a:latin typeface="+mn-ea"/>
              </a:rPr>
              <a:t>个年份，时间跨度近</a:t>
            </a:r>
            <a:r>
              <a:rPr lang="en-US" altLang="zh-CN" sz="2400" b="1" dirty="0" smtClean="0">
                <a:latin typeface="+mn-ea"/>
              </a:rPr>
              <a:t>40</a:t>
            </a:r>
            <a:r>
              <a:rPr lang="zh-CN" altLang="zh-CN" sz="2400" b="1" dirty="0" smtClean="0">
                <a:latin typeface="+mn-ea"/>
              </a:rPr>
              <a:t>年，具有强烈的时代感，代表了改革开放的三个阶段。</a:t>
            </a:r>
          </a:p>
          <a:p>
            <a:r>
              <a:rPr lang="en-US" altLang="zh-CN" sz="2400" b="1" dirty="0" smtClean="0">
                <a:latin typeface="+mn-ea"/>
              </a:rPr>
              <a:t>    1981</a:t>
            </a:r>
            <a:r>
              <a:rPr lang="zh-CN" altLang="zh-CN" sz="2400" b="1" dirty="0" smtClean="0">
                <a:latin typeface="+mn-ea"/>
              </a:rPr>
              <a:t>年深圳特区口号“时间就是金钱，效率就是生命”，凸显了改革开放初期以经济建设为中心的时代特色。口号背后，是意识到自身落后的危机感，是发奋图强、只争朝夕的奋斗精神，是强烈的竞争意识与赶超意识。</a:t>
            </a:r>
          </a:p>
          <a:p>
            <a:r>
              <a:rPr lang="en-US" altLang="zh-CN" sz="2400" b="1" dirty="0" smtClean="0">
                <a:latin typeface="+mn-ea"/>
              </a:rPr>
              <a:t>    2005</a:t>
            </a:r>
            <a:r>
              <a:rPr lang="zh-CN" altLang="zh-CN" sz="2400" b="1" dirty="0" smtClean="0">
                <a:latin typeface="+mn-ea"/>
              </a:rPr>
              <a:t>年浙江时评标题“绿水青山也是金山银山”，表明了发展理念、发展方式的嬗变。标题透露出强烈的环境意识，蕴涵着对过去高速发展、片面发展的反思，寄托着对美好发展图景的希冀。</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97768" y="-58316"/>
            <a:ext cx="9539536" cy="6974632"/>
          </a:xfrm>
          <a:prstGeom prst="rect">
            <a:avLst/>
          </a:prstGeom>
          <a:noFill/>
        </p:spPr>
      </p:pic>
      <p:sp>
        <p:nvSpPr>
          <p:cNvPr id="3" name="椭圆 2"/>
          <p:cNvSpPr/>
          <p:nvPr/>
        </p:nvSpPr>
        <p:spPr>
          <a:xfrm>
            <a:off x="35496" y="764704"/>
            <a:ext cx="1800200" cy="2664296"/>
          </a:xfrm>
          <a:prstGeom prst="ellipse">
            <a:avLst/>
          </a:prstGeom>
          <a:noFill/>
          <a:ln w="190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chemeClr val="tx2">
                    <a:lumMod val="75000"/>
                  </a:schemeClr>
                </a:solidFill>
              </a:rPr>
              <a:t>课程</a:t>
            </a:r>
            <a:endParaRPr lang="en-US" altLang="zh-CN" sz="3600" b="1" dirty="0" smtClean="0">
              <a:solidFill>
                <a:schemeClr val="tx2">
                  <a:lumMod val="75000"/>
                </a:schemeClr>
              </a:solidFill>
            </a:endParaRPr>
          </a:p>
          <a:p>
            <a:pPr algn="ctr"/>
            <a:r>
              <a:rPr lang="zh-CN" altLang="en-US" sz="3600" b="1" dirty="0" smtClean="0">
                <a:solidFill>
                  <a:schemeClr val="tx2">
                    <a:lumMod val="75000"/>
                  </a:schemeClr>
                </a:solidFill>
              </a:rPr>
              <a:t>基本</a:t>
            </a:r>
            <a:endParaRPr lang="en-US" altLang="zh-CN" sz="3600" b="1" dirty="0" smtClean="0">
              <a:solidFill>
                <a:schemeClr val="tx2">
                  <a:lumMod val="75000"/>
                </a:schemeClr>
              </a:solidFill>
            </a:endParaRPr>
          </a:p>
          <a:p>
            <a:pPr algn="ctr"/>
            <a:r>
              <a:rPr lang="zh-CN" altLang="en-US" sz="3600" b="1" dirty="0" smtClean="0">
                <a:solidFill>
                  <a:schemeClr val="tx2">
                    <a:lumMod val="75000"/>
                  </a:schemeClr>
                </a:solidFill>
              </a:rPr>
              <a:t>概念</a:t>
            </a:r>
            <a:endParaRPr lang="zh-CN" altLang="en-US" sz="3600" b="1" dirty="0">
              <a:solidFill>
                <a:schemeClr val="tx2">
                  <a:lumMod val="75000"/>
                </a:schemeClr>
              </a:solidFill>
            </a:endParaRPr>
          </a:p>
        </p:txBody>
      </p:sp>
      <p:sp>
        <p:nvSpPr>
          <p:cNvPr id="4" name="圆角矩形 3"/>
          <p:cNvSpPr/>
          <p:nvPr/>
        </p:nvSpPr>
        <p:spPr>
          <a:xfrm>
            <a:off x="1979712" y="1052736"/>
            <a:ext cx="864096" cy="151216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smtClean="0">
                <a:latin typeface="Aharoni" panose="02010803020104030203" pitchFamily="2" charset="-79"/>
                <a:ea typeface="Gulim" panose="020B0600000101010101" pitchFamily="34" charset="-127"/>
                <a:cs typeface="Aharoni" panose="02010803020104030203" pitchFamily="2" charset="-79"/>
              </a:rPr>
              <a:t>01</a:t>
            </a:r>
            <a:endParaRPr lang="zh-CN" altLang="en-US" sz="4800" b="1" dirty="0">
              <a:latin typeface="Aharoni" panose="02010803020104030203" pitchFamily="2" charset="-79"/>
              <a:ea typeface="Gulim" panose="020B0600000101010101" pitchFamily="34" charset="-127"/>
              <a:cs typeface="Aharoni" panose="02010803020104030203" pitchFamily="2" charset="-79"/>
            </a:endParaRPr>
          </a:p>
        </p:txBody>
      </p:sp>
      <p:sp>
        <p:nvSpPr>
          <p:cNvPr id="6" name="矩形 5"/>
          <p:cNvSpPr/>
          <p:nvPr/>
        </p:nvSpPr>
        <p:spPr>
          <a:xfrm>
            <a:off x="1619672" y="3140968"/>
            <a:ext cx="7344816" cy="810260"/>
          </a:xfrm>
          <a:prstGeom prst="rect">
            <a:avLst/>
          </a:prstGeom>
        </p:spPr>
        <p:txBody>
          <a:bodyPr wrap="square">
            <a:spAutoFit/>
          </a:bodyPr>
          <a:lstStyle/>
          <a:p>
            <a:r>
              <a:rPr lang="zh-TW" altLang="en-US" sz="3200" baseline="-25000" dirty="0" smtClean="0"/>
              <a:t>     </a:t>
            </a:r>
            <a:r>
              <a:rPr lang="zh-TW" altLang="en-US" sz="3600" b="1" baseline="-25000" dirty="0" smtClean="0">
                <a:latin typeface="宋体" panose="02010600030101010101" pitchFamily="2" charset="-122"/>
                <a:ea typeface="宋体" panose="02010600030101010101" pitchFamily="2" charset="-122"/>
                <a:cs typeface="宋体" panose="02010600030101010101" pitchFamily="2" charset="-122"/>
              </a:rPr>
              <a:t>着力提高学生的语文素养</a:t>
            </a:r>
            <a:r>
              <a:rPr lang="en-US" altLang="zh-CN" sz="3600" b="1" baseline="-25000" dirty="0" smtClean="0">
                <a:latin typeface="宋体" panose="02010600030101010101" pitchFamily="2" charset="-122"/>
                <a:ea typeface="宋体" panose="02010600030101010101" pitchFamily="2" charset="-122"/>
                <a:cs typeface="宋体" panose="02010600030101010101" pitchFamily="2" charset="-122"/>
              </a:rPr>
              <a:t>——</a:t>
            </a:r>
            <a:r>
              <a:rPr lang="zh-TW" altLang="en-US" sz="3600" b="1" baseline="-25000" dirty="0" smtClean="0">
                <a:latin typeface="宋体" panose="02010600030101010101" pitchFamily="2" charset="-122"/>
                <a:ea typeface="宋体" panose="02010600030101010101" pitchFamily="2" charset="-122"/>
                <a:cs typeface="宋体" panose="02010600030101010101" pitchFamily="2" charset="-122"/>
              </a:rPr>
              <a:t>高中语文课程应帮助</a:t>
            </a:r>
            <a:r>
              <a:rPr lang="zh-CN" altLang="en-US" sz="3600" b="1" baseline="-25000" dirty="0" smtClean="0">
                <a:latin typeface="宋体" panose="02010600030101010101" pitchFamily="2" charset="-122"/>
                <a:ea typeface="宋体" panose="02010600030101010101" pitchFamily="2" charset="-122"/>
                <a:cs typeface="宋体" panose="02010600030101010101" pitchFamily="2" charset="-122"/>
              </a:rPr>
              <a:t>学生在</a:t>
            </a:r>
            <a:endParaRPr lang="zh-TW" altLang="en-US" sz="3600"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7" name="矩形 6"/>
          <p:cNvSpPr/>
          <p:nvPr/>
        </p:nvSpPr>
        <p:spPr>
          <a:xfrm>
            <a:off x="2987824" y="1484784"/>
            <a:ext cx="6156176" cy="450850"/>
          </a:xfrm>
          <a:prstGeom prst="rect">
            <a:avLst/>
          </a:prstGeom>
        </p:spPr>
        <p:txBody>
          <a:bodyPr wrap="square">
            <a:spAutoFit/>
          </a:bodyPr>
          <a:lstStyle/>
          <a:p>
            <a:r>
              <a:rPr lang="zh-TW" altLang="en-US" sz="3600" b="1" baseline="-25000" dirty="0" smtClean="0">
                <a:latin typeface="宋体" panose="02010600030101010101" pitchFamily="2" charset="-122"/>
                <a:ea typeface="宋体" panose="02010600030101010101" pitchFamily="2" charset="-122"/>
                <a:cs typeface="宋体" panose="02010600030101010101" pitchFamily="2" charset="-122"/>
              </a:rPr>
              <a:t>坚持立德树人</a:t>
            </a:r>
            <a:r>
              <a:rPr lang="en-US" altLang="zh-TW" sz="3600" b="1" baseline="-25000" dirty="0" smtClean="0">
                <a:latin typeface="宋体" panose="02010600030101010101" pitchFamily="2" charset="-122"/>
                <a:ea typeface="宋体" panose="02010600030101010101" pitchFamily="2" charset="-122"/>
                <a:cs typeface="宋体" panose="02010600030101010101" pitchFamily="2" charset="-122"/>
              </a:rPr>
              <a:t>,</a:t>
            </a:r>
            <a:r>
              <a:rPr lang="zh-TW" altLang="en-US" sz="3600" b="1" baseline="-25000" dirty="0" smtClean="0">
                <a:latin typeface="宋体" panose="02010600030101010101" pitchFamily="2" charset="-122"/>
                <a:ea typeface="宋体" panose="02010600030101010101" pitchFamily="2" charset="-122"/>
                <a:cs typeface="宋体" panose="02010600030101010101" pitchFamily="2" charset="-122"/>
              </a:rPr>
              <a:t>充分发挥语文课程的育人功能</a:t>
            </a:r>
            <a:endParaRPr lang="zh-TW" altLang="en-US" sz="3600"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rot="10800000" flipV="1">
            <a:off x="1763688" y="4784794"/>
            <a:ext cx="7200800" cy="1170305"/>
          </a:xfrm>
          <a:prstGeom prst="rect">
            <a:avLst/>
          </a:prstGeom>
        </p:spPr>
        <p:txBody>
          <a:bodyPr wrap="square">
            <a:spAutoFit/>
          </a:bodyPr>
          <a:lstStyle/>
          <a:p>
            <a:r>
              <a:rPr lang="zh-TW" altLang="en-US" sz="3600" b="1" baseline="-25000" dirty="0" smtClean="0">
                <a:latin typeface="宋体" panose="02010600030101010101" pitchFamily="2" charset="-122"/>
                <a:ea typeface="宋体" panose="02010600030101010101" pitchFamily="2" charset="-122"/>
              </a:rPr>
              <a:t>等几个方面获得较为全面的语文素养</a:t>
            </a:r>
            <a:r>
              <a:rPr lang="zh-CN" altLang="en-US" sz="3600" b="1" baseline="-25000" dirty="0" smtClean="0">
                <a:latin typeface="宋体" panose="02010600030101010101" pitchFamily="2" charset="-122"/>
                <a:ea typeface="宋体" panose="02010600030101010101" pitchFamily="2" charset="-122"/>
              </a:rPr>
              <a:t>，</a:t>
            </a:r>
            <a:r>
              <a:rPr lang="zh-TW" altLang="en-US" sz="3600" b="1" baseline="-25000" dirty="0" smtClean="0">
                <a:latin typeface="宋体" panose="02010600030101010101" pitchFamily="2" charset="-122"/>
                <a:ea typeface="宋体" panose="02010600030101010101" pitchFamily="2" charset="-122"/>
              </a:rPr>
              <a:t>在继续发展和不断提高的过程中有效地发挥作用</a:t>
            </a:r>
            <a:r>
              <a:rPr lang="zh-CN" altLang="en-US" sz="3600" b="1" baseline="-25000" dirty="0" smtClean="0">
                <a:latin typeface="宋体" panose="02010600030101010101" pitchFamily="2" charset="-122"/>
                <a:ea typeface="宋体" panose="02010600030101010101" pitchFamily="2" charset="-122"/>
              </a:rPr>
              <a:t>，</a:t>
            </a:r>
            <a:r>
              <a:rPr lang="zh-TW" altLang="en-US" sz="3600" b="1" baseline="-25000" dirty="0" smtClean="0">
                <a:latin typeface="宋体" panose="02010600030101010101" pitchFamily="2" charset="-122"/>
                <a:ea typeface="宋体" panose="02010600030101010101" pitchFamily="2" charset="-122"/>
              </a:rPr>
              <a:t>以适应未来学习</a:t>
            </a:r>
            <a:r>
              <a:rPr lang="zh-CN" altLang="en-US" sz="3600" b="1" baseline="-25000" dirty="0" smtClean="0">
                <a:latin typeface="宋体" panose="02010600030101010101" pitchFamily="2" charset="-122"/>
                <a:ea typeface="宋体" panose="02010600030101010101" pitchFamily="2" charset="-122"/>
              </a:rPr>
              <a:t>、</a:t>
            </a:r>
            <a:r>
              <a:rPr lang="zh-TW" altLang="en-US" sz="3600" b="1" baseline="-25000" dirty="0" smtClean="0">
                <a:latin typeface="宋体" panose="02010600030101010101" pitchFamily="2" charset="-122"/>
                <a:ea typeface="宋体" panose="02010600030101010101" pitchFamily="2" charset="-122"/>
              </a:rPr>
              <a:t>生活和工作的需要</a:t>
            </a:r>
            <a:r>
              <a:rPr lang="zh-CN" altLang="en-US" sz="3600" b="1" baseline="-25000" dirty="0" smtClean="0">
                <a:latin typeface="宋体" panose="02010600030101010101" pitchFamily="2" charset="-122"/>
                <a:ea typeface="宋体" panose="02010600030101010101" pitchFamily="2" charset="-122"/>
              </a:rPr>
              <a:t>。</a:t>
            </a:r>
            <a:endParaRPr lang="zh-CN" altLang="en-US" sz="3600" b="1" dirty="0">
              <a:latin typeface="宋体" panose="02010600030101010101" pitchFamily="2" charset="-122"/>
              <a:ea typeface="宋体" panose="02010600030101010101" pitchFamily="2" charset="-122"/>
            </a:endParaRPr>
          </a:p>
        </p:txBody>
      </p:sp>
      <p:sp>
        <p:nvSpPr>
          <p:cNvPr id="9" name="矩形 8"/>
          <p:cNvSpPr/>
          <p:nvPr/>
        </p:nvSpPr>
        <p:spPr>
          <a:xfrm>
            <a:off x="2699792" y="3717414"/>
            <a:ext cx="5904656" cy="995144"/>
          </a:xfrm>
          <a:prstGeom prst="rect">
            <a:avLst/>
          </a:prstGeom>
        </p:spPr>
        <p:txBody>
          <a:bodyPr wrap="square">
            <a:spAutoFit/>
          </a:bodyPr>
          <a:lstStyle/>
          <a:p>
            <a:r>
              <a:rPr lang="zh-TW" altLang="en-US" sz="4400" b="1" baseline="-25000" dirty="0" smtClean="0">
                <a:latin typeface="华文新魏" panose="02010800040101010101" pitchFamily="2" charset="-122"/>
                <a:ea typeface="华文新魏" panose="02010800040101010101" pitchFamily="2" charset="-122"/>
              </a:rPr>
              <a:t>语言建构与运用    思维发展与提升 </a:t>
            </a:r>
            <a:endParaRPr lang="en-US" altLang="zh-TW" sz="4400" b="1" baseline="-25000" dirty="0" smtClean="0">
              <a:latin typeface="华文新魏" panose="02010800040101010101" pitchFamily="2" charset="-122"/>
              <a:ea typeface="华文新魏" panose="02010800040101010101" pitchFamily="2" charset="-122"/>
            </a:endParaRPr>
          </a:p>
          <a:p>
            <a:r>
              <a:rPr lang="zh-TW" altLang="en-US" sz="4400" b="1" baseline="-25000" dirty="0" smtClean="0">
                <a:latin typeface="华文新魏" panose="02010800040101010101" pitchFamily="2" charset="-122"/>
                <a:ea typeface="华文新魏" panose="02010800040101010101" pitchFamily="2" charset="-122"/>
              </a:rPr>
              <a:t>审美鉴赏与创造    文化传承与理解</a:t>
            </a:r>
          </a:p>
        </p:txBody>
      </p:sp>
      <p:sp>
        <p:nvSpPr>
          <p:cNvPr id="10" name="圆角矩形 9"/>
          <p:cNvSpPr/>
          <p:nvPr/>
        </p:nvSpPr>
        <p:spPr>
          <a:xfrm>
            <a:off x="611560" y="3717032"/>
            <a:ext cx="864096" cy="14401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smtClean="0">
                <a:latin typeface="Aharoni" panose="02010803020104030203" pitchFamily="2" charset="-79"/>
                <a:ea typeface="Gulim" panose="020B0600000101010101" pitchFamily="34" charset="-127"/>
                <a:cs typeface="Aharoni" panose="02010803020104030203" pitchFamily="2" charset="-79"/>
              </a:rPr>
              <a:t>02</a:t>
            </a:r>
            <a:endParaRPr lang="zh-CN" altLang="en-US" sz="4800" b="1" dirty="0">
              <a:latin typeface="Aharoni" panose="02010803020104030203" pitchFamily="2" charset="-79"/>
              <a:ea typeface="Gulim" panose="020B0600000101010101" pitchFamily="34" charset="-127"/>
              <a:cs typeface="Aharoni" panose="02010803020104030203" pitchFamily="2" charset="-79"/>
            </a:endParaRP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流程图: 可选过程 3"/>
          <p:cNvSpPr/>
          <p:nvPr/>
        </p:nvSpPr>
        <p:spPr>
          <a:xfrm flipH="1">
            <a:off x="5580112" y="548680"/>
            <a:ext cx="2664296" cy="57606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试题分析</a:t>
            </a:r>
            <a:endParaRPr lang="zh-CN" altLang="en-US" sz="3600" spc="-300" dirty="0">
              <a:solidFill>
                <a:schemeClr val="accent5">
                  <a:lumMod val="50000"/>
                </a:schemeClr>
              </a:solidFill>
            </a:endParaRPr>
          </a:p>
        </p:txBody>
      </p:sp>
      <p:sp>
        <p:nvSpPr>
          <p:cNvPr id="5" name="TextBox 4"/>
          <p:cNvSpPr txBox="1"/>
          <p:nvPr/>
        </p:nvSpPr>
        <p:spPr>
          <a:xfrm>
            <a:off x="611560" y="1268761"/>
            <a:ext cx="8282885" cy="4524315"/>
          </a:xfrm>
          <a:prstGeom prst="rect">
            <a:avLst/>
          </a:prstGeom>
          <a:noFill/>
        </p:spPr>
        <p:txBody>
          <a:bodyPr wrap="square" rtlCol="0">
            <a:spAutoFit/>
          </a:bodyPr>
          <a:lstStyle/>
          <a:p>
            <a:r>
              <a:rPr lang="en-US" altLang="zh-CN" sz="2400" b="1" dirty="0" smtClean="0">
                <a:latin typeface="+mn-ea"/>
              </a:rPr>
              <a:t>    2017</a:t>
            </a:r>
            <a:r>
              <a:rPr lang="zh-CN" altLang="zh-CN" sz="2400" b="1" dirty="0" smtClean="0">
                <a:latin typeface="+mn-ea"/>
              </a:rPr>
              <a:t>年雄安新区标语“走好我们这一代人的长征路”，重在一个“好”字，重在对新时代发展路向的“长征”之喻。新一代人在“富”与“强”的基础上更要“好”，他们同样任重道远，需要上下求索不断创新。</a:t>
            </a:r>
          </a:p>
          <a:p>
            <a:r>
              <a:rPr lang="en-US" altLang="zh-CN" sz="2400" b="1" dirty="0" smtClean="0">
                <a:latin typeface="+mn-ea"/>
              </a:rPr>
              <a:t>    </a:t>
            </a:r>
            <a:r>
              <a:rPr lang="zh-CN" altLang="zh-CN" sz="2400" b="1" dirty="0" smtClean="0">
                <a:latin typeface="+mn-ea"/>
              </a:rPr>
              <a:t>材料提供的思维、表达空间非常广阔，具有充足的发挥空间。就首批踏上高考舞台的“</a:t>
            </a:r>
            <a:r>
              <a:rPr lang="en-US" altLang="zh-CN" sz="2400" b="1" dirty="0" smtClean="0">
                <a:latin typeface="+mn-ea"/>
              </a:rPr>
              <a:t>00</a:t>
            </a:r>
            <a:r>
              <a:rPr lang="zh-CN" altLang="zh-CN" sz="2400" b="1" dirty="0" smtClean="0">
                <a:latin typeface="+mn-ea"/>
              </a:rPr>
              <a:t>后”而言，可以结合父辈经历回顾历史，可以结合自身经历评点现实，可以立足人生节点展望未来。可以讲故事也可以描美景，可以陈己见也可以抒豪情，可以唱赞歌也可以砭时弊。可以抓其中一条、两条标语口号深入挖掘、延伸拓展，也可以用整体思维宏观把握，着眼家国思辩大道。无论怎样写，都要紧扣时代，都要把个人与时代、国家结合起来，都要表达真情实感。</a:t>
            </a:r>
            <a:endParaRPr lang="zh-CN" altLang="zh-CN" sz="2400" b="1" dirty="0">
              <a:latin typeface="+mn-ea"/>
            </a:endParaRPr>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4" name="副标题 3"/>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80528" y="0"/>
            <a:ext cx="9721080" cy="6974632"/>
          </a:xfrm>
          <a:prstGeom prst="rect">
            <a:avLst/>
          </a:prstGeom>
          <a:noFill/>
        </p:spPr>
      </p:pic>
      <p:sp>
        <p:nvSpPr>
          <p:cNvPr id="180225" name="Rectangle 1"/>
          <p:cNvSpPr>
            <a:spLocks noChangeArrowheads="1"/>
          </p:cNvSpPr>
          <p:nvPr/>
        </p:nvSpPr>
        <p:spPr bwMode="auto">
          <a:xfrm rot="10800000" flipV="1">
            <a:off x="971600" y="963319"/>
            <a:ext cx="7632848" cy="584644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lang="en-US" altLang="zh-CN" sz="2800" b="1" dirty="0" smtClean="0">
                <a:latin typeface="等线" pitchFamily="2" charset="-122"/>
                <a:ea typeface="等线" pitchFamily="2" charset="-122"/>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800" b="1"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r>
              <a:rPr kumimoji="0" lang="en-US" altLang="zh-CN" sz="2400" b="1"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2018</a:t>
            </a:r>
            <a:r>
              <a:rPr kumimoji="0" lang="zh-CN" altLang="en-US" sz="2400" b="1"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年全国三卷反映了当下高考命题的时代取向：一方面要求考生对过去四十年的发展历程进行回顾和必要的解释，另一方面要求考生能够对未来进行合理的展望。既可以反映考生对于历史的思考与总结，也可以展现考生的时代眼光和社会关切，考生可以写作的方向很多，比如贯穿在</a:t>
            </a:r>
            <a:r>
              <a:rPr kumimoji="0" lang="en-US" altLang="zh-CN" sz="2400" b="1"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40</a:t>
            </a:r>
            <a:r>
              <a:rPr kumimoji="0" lang="zh-CN" altLang="en-US" sz="2400" b="1"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年间应时而变的精神，每一代人各自的历史责任和时代担当。或者我们也可以回应，什么才是真正的财富，究竟是金钱、环境，还是未来的愿景。应当说在总体方向得以控制的前提下，减少写作思路限制，给予考生充足的发挥空间，是比较方便考生入手的一类作文。</a:t>
            </a:r>
            <a:endParaRPr kumimoji="0" lang="en-US" altLang="zh-CN" sz="2400" b="1"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endParaRPr lang="en-US" altLang="zh-CN" sz="1200" dirty="0" smtClean="0">
              <a:latin typeface="等线" pitchFamily="2" charset="-122"/>
              <a:ea typeface="等线"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lang="en-US" altLang="zh-CN" sz="1200" dirty="0" smtClean="0">
                <a:latin typeface="等线" pitchFamily="2" charset="-122"/>
                <a:ea typeface="等线" pitchFamily="2" charset="-122"/>
                <a:cs typeface="Times New Roman" panose="02020603050405020304" pitchFamily="18" charset="0"/>
              </a:rPr>
              <a:t> </a:t>
            </a:r>
            <a:endPar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endParaRPr lang="en-US" altLang="zh-CN" sz="1200" dirty="0" smtClean="0">
              <a:latin typeface="等线" pitchFamily="2" charset="-122"/>
              <a:ea typeface="等线"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流程图: 可选过程 4"/>
          <p:cNvSpPr/>
          <p:nvPr/>
        </p:nvSpPr>
        <p:spPr>
          <a:xfrm flipH="1">
            <a:off x="5580112" y="548680"/>
            <a:ext cx="2664296" cy="57606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试题分析</a:t>
            </a:r>
            <a:endParaRPr lang="zh-CN" altLang="en-US" sz="3600" spc="-300"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4" name="副标题 3"/>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80528" y="-116632"/>
            <a:ext cx="9721080" cy="6974632"/>
          </a:xfrm>
          <a:prstGeom prst="rect">
            <a:avLst/>
          </a:prstGeom>
          <a:noFill/>
        </p:spPr>
      </p:pic>
      <p:sp>
        <p:nvSpPr>
          <p:cNvPr id="180225" name="Rectangle 1"/>
          <p:cNvSpPr>
            <a:spLocks noChangeArrowheads="1"/>
          </p:cNvSpPr>
          <p:nvPr/>
        </p:nvSpPr>
        <p:spPr bwMode="auto">
          <a:xfrm rot="10800000" flipV="1">
            <a:off x="755576" y="779984"/>
            <a:ext cx="7488832" cy="57861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endParaRPr lang="en-US" altLang="zh-CN" sz="1200" dirty="0" smtClean="0">
              <a:latin typeface="等线" pitchFamily="2" charset="-122"/>
              <a:ea typeface="等线" pitchFamily="2" charset="-122"/>
              <a:cs typeface="Times New Roman" panose="02020603050405020304" pitchFamily="18" charset="0"/>
            </a:endParaRPr>
          </a:p>
          <a:p>
            <a:r>
              <a:rPr lang="en-US" altLang="zh-CN" sz="2000" b="1" dirty="0" smtClean="0"/>
              <a:t>        </a:t>
            </a:r>
            <a:r>
              <a:rPr lang="zh-CN" altLang="zh-CN" sz="2000" b="1" dirty="0" smtClean="0"/>
              <a:t>此题考查能写论述类、实用类和文学类文章的能力。题目要求考生关注时代发展的鲜明主题、战略安排、价值追求和历史使命，在纵向把握的基础上，深入理解标语背后的内涵和方向，理解创新发展、协调发展、绿色发展、开放发展和共享发展的内涵，深刻领会当代青年的历史使命与挑战，不忘初心，砥砺奋进。</a:t>
            </a:r>
            <a:r>
              <a:rPr lang="en-US" altLang="zh-CN" sz="2000" b="1" dirty="0" smtClean="0"/>
              <a:t>  </a:t>
            </a:r>
          </a:p>
          <a:p>
            <a:r>
              <a:rPr lang="en-US" altLang="zh-CN" sz="2000" b="1" dirty="0" smtClean="0"/>
              <a:t>        2018</a:t>
            </a:r>
            <a:r>
              <a:rPr lang="zh-CN" altLang="zh-CN" sz="2000" b="1" dirty="0" smtClean="0"/>
              <a:t>年是改革开放四十周年，这三条标语浓缩了改革开放四十年发展历程，是不同发展阶段的历史任务与时代精神的缩影。三条标语，代表三个时代的任务，三句标语的核心内涵，在于体现出“新时代、新发展”。随着时代的发展，对发展本身的要求也不断深化。第一条关键信息是抓好“时间”和“效率”谋发展，第二条提取出关键的信息是“生态与发展”，第三条提取的关键信息是“雄安”和“长征路”。标语是一个时代的切面，在历史的发展中，找好不同时期的定位，阶段任务不同，发展是核心命题。</a:t>
            </a:r>
            <a:endParaRPr lang="zh-CN" altLang="zh-CN" sz="2000" dirty="0" smtClean="0"/>
          </a:p>
          <a:p>
            <a:r>
              <a:rPr lang="en-US" altLang="zh-CN" sz="1200" dirty="0" smtClean="0"/>
              <a:t> </a:t>
            </a:r>
            <a:endParaRPr lang="zh-CN" altLang="zh-CN" sz="1200" dirty="0" smtClean="0"/>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lang="en-US" altLang="zh-CN" sz="1200" dirty="0" smtClean="0">
                <a:latin typeface="等线" pitchFamily="2" charset="-122"/>
                <a:ea typeface="等线" pitchFamily="2" charset="-122"/>
                <a:cs typeface="Times New Roman" panose="02020603050405020304" pitchFamily="18" charset="0"/>
              </a:rPr>
              <a:t> </a:t>
            </a:r>
            <a:endPar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endParaRPr lang="en-US" altLang="zh-CN" sz="1200" dirty="0" smtClean="0">
              <a:latin typeface="等线" pitchFamily="2" charset="-122"/>
              <a:ea typeface="等线"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流程图: 可选过程 3"/>
          <p:cNvSpPr/>
          <p:nvPr/>
        </p:nvSpPr>
        <p:spPr>
          <a:xfrm flipH="1">
            <a:off x="5580112" y="548680"/>
            <a:ext cx="2664296" cy="57606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试题分析</a:t>
            </a:r>
            <a:endParaRPr lang="zh-CN" altLang="en-US" sz="3600" spc="-300" dirty="0">
              <a:solidFill>
                <a:schemeClr val="accent5">
                  <a:lumMod val="50000"/>
                </a:schemeClr>
              </a:solidFill>
            </a:endParaRPr>
          </a:p>
        </p:txBody>
      </p:sp>
      <p:sp>
        <p:nvSpPr>
          <p:cNvPr id="5" name="TextBox 4"/>
          <p:cNvSpPr txBox="1"/>
          <p:nvPr/>
        </p:nvSpPr>
        <p:spPr>
          <a:xfrm>
            <a:off x="611560" y="0"/>
            <a:ext cx="8208912" cy="5509200"/>
          </a:xfrm>
          <a:prstGeom prst="rect">
            <a:avLst/>
          </a:prstGeom>
          <a:noFill/>
        </p:spPr>
        <p:txBody>
          <a:bodyPr wrap="square" rtlCol="0">
            <a:spAutoFit/>
          </a:bodyPr>
          <a:lstStyle/>
          <a:p>
            <a:r>
              <a:rPr lang="en-US" altLang="zh-CN" sz="3200" b="1" dirty="0" smtClean="0">
                <a:latin typeface="+mn-ea"/>
              </a:rPr>
              <a:t>     </a:t>
            </a:r>
          </a:p>
          <a:p>
            <a:endParaRPr lang="en-US" altLang="zh-CN" sz="3200" b="1" dirty="0" smtClean="0">
              <a:latin typeface="+mn-ea"/>
            </a:endParaRPr>
          </a:p>
          <a:p>
            <a:endParaRPr lang="en-US" altLang="zh-CN" sz="3200" b="1" dirty="0" smtClean="0">
              <a:latin typeface="+mn-ea"/>
            </a:endParaRPr>
          </a:p>
          <a:p>
            <a:r>
              <a:rPr lang="zh-CN" altLang="en-US" sz="3200" b="1" dirty="0" smtClean="0">
                <a:latin typeface="楷体" panose="02010609060101010101" pitchFamily="49" charset="-122"/>
                <a:ea typeface="楷体" panose="02010609060101010101" pitchFamily="49" charset="-122"/>
              </a:rPr>
              <a:t>总结：</a:t>
            </a:r>
            <a:endParaRPr lang="en-US" altLang="zh-CN" sz="3200" b="1" dirty="0" smtClean="0">
              <a:latin typeface="楷体" panose="02010609060101010101" pitchFamily="49" charset="-122"/>
              <a:ea typeface="楷体" panose="02010609060101010101" pitchFamily="49" charset="-122"/>
            </a:endParaRPr>
          </a:p>
          <a:p>
            <a:r>
              <a:rPr lang="en-US" altLang="zh-CN" sz="3200" b="1" dirty="0" smtClean="0">
                <a:latin typeface="楷体" panose="02010609060101010101" pitchFamily="49" charset="-122"/>
                <a:ea typeface="楷体" panose="02010609060101010101" pitchFamily="49" charset="-122"/>
              </a:rPr>
              <a:t>    </a:t>
            </a:r>
            <a:r>
              <a:rPr lang="zh-CN" altLang="zh-CN" sz="3200" b="1" dirty="0" smtClean="0">
                <a:latin typeface="楷体" panose="02010609060101010101" pitchFamily="49" charset="-122"/>
                <a:ea typeface="楷体" panose="02010609060101010101" pitchFamily="49" charset="-122"/>
              </a:rPr>
              <a:t>本次题目设置，选择题的考查与往年有所不同，分值占比也有所改变，对考生的基础考查力度加大，从全国卷三来看，阅读部分内容新颖，考生想得分易，想得高分难。作文设置符合近三年来的作文命题趋势，材料贴近时政要点和考生生活，让其“有话可说”。</a:t>
            </a:r>
            <a:endParaRPr lang="zh-CN" altLang="zh-CN" sz="3200"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7" name="副标题 6"/>
          <p:cNvSpPr>
            <a:spLocks noGrp="1"/>
          </p:cNvSpPr>
          <p:nvPr>
            <p:ph type="subTitle" idx="1"/>
          </p:nvPr>
        </p:nvSpPr>
        <p:spPr/>
        <p:txBody>
          <a:bodyPr/>
          <a:lstStyle/>
          <a:p>
            <a:endParaRPr lang="zh-CN" altLang="en-US"/>
          </a:p>
        </p:txBody>
      </p:sp>
      <p:pic>
        <p:nvPicPr>
          <p:cNvPr id="4"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78599"/>
            <a:ext cx="9647040" cy="7053231"/>
          </a:xfrm>
          <a:prstGeom prst="rect">
            <a:avLst/>
          </a:prstGeom>
          <a:noFill/>
        </p:spPr>
      </p:pic>
      <p:sp>
        <p:nvSpPr>
          <p:cNvPr id="3" name="横卷形 2"/>
          <p:cNvSpPr/>
          <p:nvPr/>
        </p:nvSpPr>
        <p:spPr>
          <a:xfrm>
            <a:off x="539552" y="1556792"/>
            <a:ext cx="8496944" cy="2880320"/>
          </a:xfrm>
          <a:prstGeom prst="horizontalScroll">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4000" b="1" dirty="0" smtClean="0">
              <a:solidFill>
                <a:schemeClr val="tx2">
                  <a:lumMod val="75000"/>
                </a:schemeClr>
              </a:solidFill>
            </a:endParaRPr>
          </a:p>
        </p:txBody>
      </p:sp>
      <p:sp>
        <p:nvSpPr>
          <p:cNvPr id="5" name="矩形 4"/>
          <p:cNvSpPr/>
          <p:nvPr/>
        </p:nvSpPr>
        <p:spPr>
          <a:xfrm>
            <a:off x="1043608" y="2276872"/>
            <a:ext cx="8100392" cy="1568450"/>
          </a:xfrm>
          <a:prstGeom prst="rect">
            <a:avLst/>
          </a:prstGeom>
        </p:spPr>
        <p:txBody>
          <a:bodyPr wrap="square">
            <a:spAutoFit/>
          </a:bodyPr>
          <a:lstStyle/>
          <a:p>
            <a:r>
              <a:rPr lang="en-US" altLang="zh-CN" sz="4800" dirty="0" smtClean="0"/>
              <a:t>  </a:t>
            </a:r>
            <a:r>
              <a:rPr lang="zh-CN" altLang="en-US" sz="4800" b="1" dirty="0" smtClean="0"/>
              <a:t>四、</a:t>
            </a:r>
            <a:r>
              <a:rPr lang="en-US" altLang="zh-CN" sz="4800" b="1" dirty="0" smtClean="0"/>
              <a:t>2019</a:t>
            </a:r>
            <a:r>
              <a:rPr lang="zh-CN" altLang="en-US" sz="4800" b="1" dirty="0" smtClean="0"/>
              <a:t>年高考语文备考</a:t>
            </a:r>
            <a:endParaRPr lang="en-US" altLang="zh-CN" sz="4800" b="1" dirty="0" smtClean="0"/>
          </a:p>
          <a:p>
            <a:r>
              <a:rPr lang="zh-CN" altLang="en-US" sz="4800" b="1" dirty="0" smtClean="0"/>
              <a:t>              规划和策略</a:t>
            </a:r>
            <a:endParaRPr lang="zh-CN" altLang="en-US" sz="4800" b="1" dirty="0"/>
          </a:p>
        </p:txBody>
      </p:sp>
      <p:sp>
        <p:nvSpPr>
          <p:cNvPr id="6" name="矩形 5"/>
          <p:cNvSpPr/>
          <p:nvPr/>
        </p:nvSpPr>
        <p:spPr>
          <a:xfrm>
            <a:off x="1043608" y="836712"/>
            <a:ext cx="6624736" cy="523220"/>
          </a:xfrm>
          <a:prstGeom prst="rect">
            <a:avLst/>
          </a:prstGeom>
        </p:spPr>
        <p:txBody>
          <a:bodyPr wrap="square">
            <a:spAutoFit/>
          </a:bodyPr>
          <a:lstStyle/>
          <a:p>
            <a:pPr algn="ctr"/>
            <a:r>
              <a:rPr lang="zh-CN" alt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衔接新修订课程标准   导向语文核心素养</a:t>
            </a:r>
            <a:endParaRPr lang="zh-CN" altLang="en-US"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6" name="副标题 5"/>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116632"/>
            <a:ext cx="9539536" cy="6974632"/>
          </a:xfrm>
          <a:prstGeom prst="rect">
            <a:avLst/>
          </a:prstGeom>
          <a:noFill/>
        </p:spPr>
      </p:pic>
      <p:sp>
        <p:nvSpPr>
          <p:cNvPr id="3" name="TextBox 2"/>
          <p:cNvSpPr txBox="1"/>
          <p:nvPr/>
        </p:nvSpPr>
        <p:spPr>
          <a:xfrm>
            <a:off x="467544" y="5013176"/>
            <a:ext cx="8208912" cy="1569660"/>
          </a:xfrm>
          <a:prstGeom prst="rect">
            <a:avLst/>
          </a:prstGeom>
          <a:noFill/>
        </p:spPr>
        <p:txBody>
          <a:bodyPr wrap="square" rtlCol="0">
            <a:spAutoFit/>
          </a:bodyPr>
          <a:lstStyle/>
          <a:p>
            <a:endParaRPr lang="en-US" altLang="zh-CN" sz="4800" dirty="0" smtClean="0"/>
          </a:p>
          <a:p>
            <a:endParaRPr lang="en-US" altLang="zh-CN" sz="4800" dirty="0" smtClean="0"/>
          </a:p>
        </p:txBody>
      </p:sp>
      <p:sp>
        <p:nvSpPr>
          <p:cNvPr id="4" name="圆角矩形 3"/>
          <p:cNvSpPr/>
          <p:nvPr/>
        </p:nvSpPr>
        <p:spPr>
          <a:xfrm>
            <a:off x="1043608" y="548680"/>
            <a:ext cx="7056784" cy="1181755"/>
          </a:xfrm>
          <a:prstGeom prst="roundRect">
            <a:avLst/>
          </a:prstGeom>
          <a:solidFill>
            <a:schemeClr val="bg1"/>
          </a:solid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70000"/>
              </a:lnSpc>
            </a:pPr>
            <a:endParaRPr lang="zh-CN" altLang="en-US" sz="2400" spc="-150" dirty="0"/>
          </a:p>
        </p:txBody>
      </p:sp>
      <p:sp>
        <p:nvSpPr>
          <p:cNvPr id="5" name="TextBox 4"/>
          <p:cNvSpPr txBox="1"/>
          <p:nvPr/>
        </p:nvSpPr>
        <p:spPr>
          <a:xfrm>
            <a:off x="899592" y="836712"/>
            <a:ext cx="6984776" cy="646331"/>
          </a:xfrm>
          <a:prstGeom prst="rect">
            <a:avLst/>
          </a:prstGeom>
          <a:noFill/>
        </p:spPr>
        <p:txBody>
          <a:bodyPr wrap="square" rtlCol="0">
            <a:spAutoFit/>
          </a:bodyPr>
          <a:lstStyle/>
          <a:p>
            <a:r>
              <a:rPr lang="zh-CN" altLang="en-US" sz="3600" dirty="0" smtClean="0"/>
              <a:t>（一）</a:t>
            </a:r>
            <a:r>
              <a:rPr lang="en-US" altLang="zh-CN" sz="3600" dirty="0" smtClean="0"/>
              <a:t>2019</a:t>
            </a:r>
            <a:r>
              <a:rPr lang="zh-CN" altLang="en-US" sz="3600" dirty="0" smtClean="0"/>
              <a:t>年高考语文最新定调</a:t>
            </a:r>
            <a:endParaRPr lang="en-US" altLang="zh-CN" sz="3600" dirty="0" smtClean="0"/>
          </a:p>
        </p:txBody>
      </p:sp>
      <p:sp>
        <p:nvSpPr>
          <p:cNvPr id="7" name="圆角矩形 6"/>
          <p:cNvSpPr/>
          <p:nvPr/>
        </p:nvSpPr>
        <p:spPr>
          <a:xfrm>
            <a:off x="1043608" y="1700808"/>
            <a:ext cx="7056784" cy="1080120"/>
          </a:xfrm>
          <a:prstGeom prst="roundRect">
            <a:avLst/>
          </a:prstGeom>
          <a:solidFill>
            <a:schemeClr val="bg1"/>
          </a:solid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70000"/>
              </a:lnSpc>
            </a:pPr>
            <a:endParaRPr lang="zh-CN" altLang="en-US" sz="2400" spc="-150" dirty="0"/>
          </a:p>
        </p:txBody>
      </p:sp>
      <p:sp>
        <p:nvSpPr>
          <p:cNvPr id="8" name="TextBox 7"/>
          <p:cNvSpPr txBox="1"/>
          <p:nvPr/>
        </p:nvSpPr>
        <p:spPr>
          <a:xfrm>
            <a:off x="827584" y="1844824"/>
            <a:ext cx="7488832" cy="646331"/>
          </a:xfrm>
          <a:prstGeom prst="rect">
            <a:avLst/>
          </a:prstGeom>
          <a:noFill/>
        </p:spPr>
        <p:txBody>
          <a:bodyPr wrap="square" rtlCol="0">
            <a:spAutoFit/>
          </a:bodyPr>
          <a:lstStyle/>
          <a:p>
            <a:r>
              <a:rPr lang="zh-CN" altLang="en-US" sz="3600" dirty="0" smtClean="0"/>
              <a:t>（二）新课标对高考的影响</a:t>
            </a:r>
            <a:endParaRPr lang="zh-CN" altLang="en-US" sz="3600" dirty="0"/>
          </a:p>
        </p:txBody>
      </p:sp>
      <p:sp>
        <p:nvSpPr>
          <p:cNvPr id="9" name="圆角矩形 8"/>
          <p:cNvSpPr/>
          <p:nvPr/>
        </p:nvSpPr>
        <p:spPr>
          <a:xfrm flipV="1">
            <a:off x="1043608" y="2780928"/>
            <a:ext cx="7056784" cy="1080120"/>
          </a:xfrm>
          <a:prstGeom prst="roundRect">
            <a:avLst/>
          </a:prstGeom>
          <a:solidFill>
            <a:schemeClr val="bg1"/>
          </a:solid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70000"/>
              </a:lnSpc>
            </a:pPr>
            <a:endParaRPr lang="zh-CN" altLang="en-US" sz="2400" spc="-150" dirty="0"/>
          </a:p>
        </p:txBody>
      </p:sp>
      <p:sp>
        <p:nvSpPr>
          <p:cNvPr id="10" name="TextBox 9"/>
          <p:cNvSpPr txBox="1"/>
          <p:nvPr/>
        </p:nvSpPr>
        <p:spPr>
          <a:xfrm>
            <a:off x="899592" y="2924944"/>
            <a:ext cx="7344816" cy="646331"/>
          </a:xfrm>
          <a:prstGeom prst="rect">
            <a:avLst/>
          </a:prstGeom>
          <a:noFill/>
        </p:spPr>
        <p:txBody>
          <a:bodyPr wrap="square" rtlCol="0">
            <a:spAutoFit/>
          </a:bodyPr>
          <a:lstStyle/>
          <a:p>
            <a:r>
              <a:rPr lang="zh-CN" altLang="en-US" sz="3600" dirty="0" smtClean="0"/>
              <a:t>（三）</a:t>
            </a:r>
            <a:endParaRPr lang="en-US" altLang="zh-CN" sz="3600" dirty="0" smtClean="0"/>
          </a:p>
        </p:txBody>
      </p:sp>
      <p:sp>
        <p:nvSpPr>
          <p:cNvPr id="11" name="圆角矩形 10"/>
          <p:cNvSpPr/>
          <p:nvPr/>
        </p:nvSpPr>
        <p:spPr>
          <a:xfrm flipV="1">
            <a:off x="1043608" y="3861048"/>
            <a:ext cx="7056784" cy="936104"/>
          </a:xfrm>
          <a:prstGeom prst="roundRect">
            <a:avLst/>
          </a:prstGeom>
          <a:solidFill>
            <a:schemeClr val="bg1"/>
          </a:solid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70000"/>
              </a:lnSpc>
            </a:pPr>
            <a:r>
              <a:rPr lang="en-US" altLang="zh-CN" sz="2400" dirty="0" smtClean="0"/>
              <a:t>2019</a:t>
            </a:r>
            <a:r>
              <a:rPr lang="zh-CN" altLang="en-US" sz="2400" dirty="0" smtClean="0"/>
              <a:t>高考备考</a:t>
            </a:r>
            <a:endParaRPr lang="en-US" altLang="zh-CN" sz="2400" dirty="0" smtClean="0"/>
          </a:p>
          <a:p>
            <a:pPr algn="ctr" fontAlgn="auto">
              <a:lnSpc>
                <a:spcPct val="70000"/>
              </a:lnSpc>
            </a:pPr>
            <a:endParaRPr lang="zh-CN" altLang="en-US" sz="2400" spc="-150" dirty="0"/>
          </a:p>
        </p:txBody>
      </p:sp>
      <p:sp>
        <p:nvSpPr>
          <p:cNvPr id="12" name="圆角矩形 11"/>
          <p:cNvSpPr/>
          <p:nvPr/>
        </p:nvSpPr>
        <p:spPr>
          <a:xfrm flipV="1">
            <a:off x="1043608" y="4797152"/>
            <a:ext cx="7056784" cy="936104"/>
          </a:xfrm>
          <a:prstGeom prst="roundRect">
            <a:avLst/>
          </a:prstGeom>
          <a:solidFill>
            <a:schemeClr val="bg1"/>
          </a:solid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70000"/>
              </a:lnSpc>
            </a:pPr>
            <a:endParaRPr lang="zh-CN" altLang="en-US" sz="2400" spc="-150" dirty="0"/>
          </a:p>
        </p:txBody>
      </p:sp>
      <p:sp>
        <p:nvSpPr>
          <p:cNvPr id="14" name="TextBox 13"/>
          <p:cNvSpPr txBox="1"/>
          <p:nvPr/>
        </p:nvSpPr>
        <p:spPr>
          <a:xfrm>
            <a:off x="899592" y="4077072"/>
            <a:ext cx="6048672" cy="646331"/>
          </a:xfrm>
          <a:prstGeom prst="rect">
            <a:avLst/>
          </a:prstGeom>
          <a:noFill/>
        </p:spPr>
        <p:txBody>
          <a:bodyPr wrap="square" rtlCol="0">
            <a:spAutoFit/>
          </a:bodyPr>
          <a:lstStyle/>
          <a:p>
            <a:r>
              <a:rPr lang="zh-CN" altLang="en-US" sz="3600" dirty="0" smtClean="0"/>
              <a:t>（四）试卷结构变化</a:t>
            </a:r>
            <a:endParaRPr lang="zh-CN" altLang="en-US" sz="3600" dirty="0"/>
          </a:p>
        </p:txBody>
      </p:sp>
      <p:sp>
        <p:nvSpPr>
          <p:cNvPr id="15" name="TextBox 14"/>
          <p:cNvSpPr txBox="1"/>
          <p:nvPr/>
        </p:nvSpPr>
        <p:spPr>
          <a:xfrm>
            <a:off x="971600" y="5013176"/>
            <a:ext cx="5976664" cy="646331"/>
          </a:xfrm>
          <a:prstGeom prst="rect">
            <a:avLst/>
          </a:prstGeom>
          <a:noFill/>
        </p:spPr>
        <p:txBody>
          <a:bodyPr wrap="square" rtlCol="0">
            <a:spAutoFit/>
          </a:bodyPr>
          <a:lstStyle/>
          <a:p>
            <a:r>
              <a:rPr lang="zh-CN" altLang="en-US" sz="3600" dirty="0" smtClean="0"/>
              <a:t>（五）</a:t>
            </a:r>
            <a:r>
              <a:rPr lang="en-US" altLang="zh-CN" sz="3600" dirty="0" smtClean="0"/>
              <a:t>2019</a:t>
            </a:r>
            <a:r>
              <a:rPr lang="zh-CN" altLang="en-US" sz="3600" dirty="0" smtClean="0"/>
              <a:t>高考备考策略</a:t>
            </a:r>
            <a:endParaRPr lang="zh-CN" altLang="en-US" sz="3600" dirty="0"/>
          </a:p>
        </p:txBody>
      </p:sp>
      <p:sp>
        <p:nvSpPr>
          <p:cNvPr id="17" name="TextBox 16"/>
          <p:cNvSpPr txBox="1"/>
          <p:nvPr/>
        </p:nvSpPr>
        <p:spPr>
          <a:xfrm>
            <a:off x="2267744" y="2924944"/>
            <a:ext cx="5256584" cy="646331"/>
          </a:xfrm>
          <a:prstGeom prst="rect">
            <a:avLst/>
          </a:prstGeom>
          <a:noFill/>
        </p:spPr>
        <p:txBody>
          <a:bodyPr wrap="square" rtlCol="0">
            <a:spAutoFit/>
          </a:bodyPr>
          <a:lstStyle/>
          <a:p>
            <a:r>
              <a:rPr lang="zh-CN" altLang="en-US" sz="3600" dirty="0" smtClean="0"/>
              <a:t>高考语文命题原则及走向</a:t>
            </a:r>
            <a:endParaRPr lang="zh-CN" altLang="en-US" sz="3600" dirty="0"/>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圆角矩形 3"/>
          <p:cNvSpPr/>
          <p:nvPr/>
        </p:nvSpPr>
        <p:spPr>
          <a:xfrm>
            <a:off x="1043608" y="1988840"/>
            <a:ext cx="7056784" cy="1181755"/>
          </a:xfrm>
          <a:prstGeom prst="roundRect">
            <a:avLst/>
          </a:prstGeom>
          <a:solidFill>
            <a:schemeClr val="bg1"/>
          </a:solid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70000"/>
              </a:lnSpc>
            </a:pPr>
            <a:endParaRPr lang="zh-CN" altLang="en-US" sz="2400" spc="-150" dirty="0"/>
          </a:p>
        </p:txBody>
      </p:sp>
      <p:sp>
        <p:nvSpPr>
          <p:cNvPr id="5" name="TextBox 4"/>
          <p:cNvSpPr txBox="1"/>
          <p:nvPr/>
        </p:nvSpPr>
        <p:spPr>
          <a:xfrm>
            <a:off x="1043608" y="2204864"/>
            <a:ext cx="7056784" cy="646331"/>
          </a:xfrm>
          <a:prstGeom prst="rect">
            <a:avLst/>
          </a:prstGeom>
          <a:noFill/>
        </p:spPr>
        <p:txBody>
          <a:bodyPr wrap="square" rtlCol="0">
            <a:spAutoFit/>
          </a:bodyPr>
          <a:lstStyle/>
          <a:p>
            <a:r>
              <a:rPr lang="zh-CN" altLang="en-US" sz="3600" b="1" dirty="0" smtClean="0"/>
              <a:t>（一）</a:t>
            </a:r>
            <a:r>
              <a:rPr lang="en-US" altLang="zh-CN" sz="3600" b="1" dirty="0" smtClean="0"/>
              <a:t>2019</a:t>
            </a:r>
            <a:r>
              <a:rPr lang="zh-CN" altLang="en-US" sz="3600" b="1" dirty="0" smtClean="0"/>
              <a:t>年高考语文最新定调</a:t>
            </a:r>
            <a:endParaRPr lang="en-US" altLang="zh-CN" sz="3600" b="1" dirty="0" smtClean="0"/>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08520" y="-116632"/>
            <a:ext cx="9539536" cy="6974632"/>
          </a:xfrm>
          <a:prstGeom prst="rect">
            <a:avLst/>
          </a:prstGeom>
          <a:solidFill>
            <a:schemeClr val="bg1"/>
          </a:solidFill>
        </p:spPr>
      </p:pic>
      <p:sp>
        <p:nvSpPr>
          <p:cNvPr id="3" name="流程图: 可选过程 2"/>
          <p:cNvSpPr/>
          <p:nvPr/>
        </p:nvSpPr>
        <p:spPr>
          <a:xfrm>
            <a:off x="691952" y="630843"/>
            <a:ext cx="2367880" cy="720080"/>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spc="-300" dirty="0">
                <a:solidFill>
                  <a:schemeClr val="accent5">
                    <a:lumMod val="50000"/>
                  </a:schemeClr>
                </a:solidFill>
              </a:rPr>
              <a:t>当下考点理念</a:t>
            </a:r>
          </a:p>
        </p:txBody>
      </p:sp>
      <p:sp>
        <p:nvSpPr>
          <p:cNvPr id="4" name="文本框 3"/>
          <p:cNvSpPr txBox="1"/>
          <p:nvPr/>
        </p:nvSpPr>
        <p:spPr>
          <a:xfrm>
            <a:off x="806450" y="4932045"/>
            <a:ext cx="7673975" cy="521970"/>
          </a:xfrm>
          <a:prstGeom prst="rect">
            <a:avLst/>
          </a:prstGeom>
          <a:noFill/>
        </p:spPr>
        <p:txBody>
          <a:bodyPr wrap="square" rtlCol="0">
            <a:spAutoFit/>
          </a:bodyPr>
          <a:lstStyle/>
          <a:p>
            <a:r>
              <a:rPr lang="zh-CN" altLang="en-US" sz="2800" dirty="0">
                <a:solidFill>
                  <a:srgbClr val="0070C0"/>
                </a:solidFill>
              </a:rPr>
              <a:t> </a:t>
            </a:r>
            <a:r>
              <a:rPr lang="zh-CN" altLang="en-US" sz="2800" b="1" dirty="0">
                <a:solidFill>
                  <a:srgbClr val="0070C0"/>
                </a:solidFill>
              </a:rPr>
              <a:t>传统文化与民族自信</a:t>
            </a:r>
            <a:r>
              <a:rPr lang="zh-CN" altLang="en-US" sz="2800" dirty="0" smtClean="0">
                <a:solidFill>
                  <a:srgbClr val="0070C0"/>
                </a:solidFill>
              </a:rPr>
              <a:t>：</a:t>
            </a:r>
            <a:r>
              <a:rPr lang="zh-CN" altLang="en-US" sz="2400" b="1" dirty="0" smtClean="0"/>
              <a:t>贯穿试卷</a:t>
            </a:r>
            <a:endParaRPr lang="zh-CN" altLang="en-US" sz="2400" b="1" dirty="0"/>
          </a:p>
        </p:txBody>
      </p:sp>
      <p:sp>
        <p:nvSpPr>
          <p:cNvPr id="5" name="文本框 4"/>
          <p:cNvSpPr txBox="1"/>
          <p:nvPr/>
        </p:nvSpPr>
        <p:spPr>
          <a:xfrm>
            <a:off x="806450" y="2080260"/>
            <a:ext cx="1725295" cy="521970"/>
          </a:xfrm>
          <a:prstGeom prst="rect">
            <a:avLst/>
          </a:prstGeom>
          <a:noFill/>
        </p:spPr>
        <p:txBody>
          <a:bodyPr wrap="square" rtlCol="0">
            <a:spAutoFit/>
          </a:bodyPr>
          <a:lstStyle/>
          <a:p>
            <a:r>
              <a:rPr lang="zh-CN" altLang="en-US" sz="2800" b="1" dirty="0">
                <a:solidFill>
                  <a:srgbClr val="0070C0"/>
                </a:solidFill>
              </a:rPr>
              <a:t>一点四面</a:t>
            </a:r>
          </a:p>
        </p:txBody>
      </p:sp>
      <p:sp>
        <p:nvSpPr>
          <p:cNvPr id="6" name="文本框 5"/>
          <p:cNvSpPr txBox="1"/>
          <p:nvPr/>
        </p:nvSpPr>
        <p:spPr>
          <a:xfrm>
            <a:off x="2771800" y="1844825"/>
            <a:ext cx="6120680" cy="461665"/>
          </a:xfrm>
          <a:prstGeom prst="rect">
            <a:avLst/>
          </a:prstGeom>
          <a:noFill/>
        </p:spPr>
        <p:txBody>
          <a:bodyPr wrap="square" rtlCol="0">
            <a:spAutoFit/>
          </a:bodyPr>
          <a:lstStyle/>
          <a:p>
            <a:r>
              <a:rPr lang="zh-CN" altLang="en-US" sz="2400" b="1" dirty="0">
                <a:solidFill>
                  <a:srgbClr val="0070C0"/>
                </a:solidFill>
              </a:rPr>
              <a:t>“一点”</a:t>
            </a:r>
            <a:r>
              <a:rPr lang="zh-CN" altLang="en-US" sz="2400" b="1" dirty="0"/>
              <a:t>就是要在高考当中体现</a:t>
            </a:r>
            <a:r>
              <a:rPr lang="zh-CN" altLang="en-US" sz="2400" b="1" dirty="0">
                <a:solidFill>
                  <a:srgbClr val="FF0000"/>
                </a:solidFill>
              </a:rPr>
              <a:t>立德树人</a:t>
            </a:r>
          </a:p>
        </p:txBody>
      </p:sp>
      <p:sp>
        <p:nvSpPr>
          <p:cNvPr id="7" name="文本框 6"/>
          <p:cNvSpPr txBox="1"/>
          <p:nvPr/>
        </p:nvSpPr>
        <p:spPr>
          <a:xfrm>
            <a:off x="2843808" y="2420888"/>
            <a:ext cx="6120680" cy="1107996"/>
          </a:xfrm>
          <a:prstGeom prst="rect">
            <a:avLst/>
          </a:prstGeom>
          <a:noFill/>
        </p:spPr>
        <p:txBody>
          <a:bodyPr wrap="square" rtlCol="0">
            <a:spAutoFit/>
          </a:bodyPr>
          <a:lstStyle/>
          <a:p>
            <a:r>
              <a:rPr lang="zh-CN" altLang="en-US" sz="2400" b="1" dirty="0">
                <a:solidFill>
                  <a:srgbClr val="0070C0"/>
                </a:solidFill>
                <a:sym typeface="+mn-ea"/>
              </a:rPr>
              <a:t>“四面”</a:t>
            </a:r>
            <a:r>
              <a:rPr lang="zh-CN" altLang="en-US" sz="2400" b="1" dirty="0">
                <a:sym typeface="+mn-ea"/>
              </a:rPr>
              <a:t>是指要在</a:t>
            </a:r>
            <a:r>
              <a:rPr lang="zh-CN" altLang="en-US" sz="2400" b="1" dirty="0" smtClean="0">
                <a:sym typeface="+mn-ea"/>
              </a:rPr>
              <a:t>高考中</a:t>
            </a:r>
            <a:r>
              <a:rPr lang="zh-CN" altLang="en-US" sz="2400" b="1" dirty="0">
                <a:sym typeface="+mn-ea"/>
              </a:rPr>
              <a:t>体现核心价值、传统文化、依法治国、创新精神</a:t>
            </a:r>
            <a:r>
              <a:rPr lang="zh-CN" altLang="en-US" sz="2400" b="1" dirty="0">
                <a:solidFill>
                  <a:srgbClr val="FF0000"/>
                </a:solidFill>
                <a:sym typeface="+mn-ea"/>
              </a:rPr>
              <a:t>四个方向</a:t>
            </a:r>
            <a:endParaRPr lang="zh-CN" altLang="en-US" sz="2400" b="1" dirty="0"/>
          </a:p>
          <a:p>
            <a:endParaRPr lang="zh-CN" altLang="en-US" dirty="0"/>
          </a:p>
        </p:txBody>
      </p:sp>
      <p:sp>
        <p:nvSpPr>
          <p:cNvPr id="8" name="文本框 7"/>
          <p:cNvSpPr txBox="1"/>
          <p:nvPr/>
        </p:nvSpPr>
        <p:spPr>
          <a:xfrm>
            <a:off x="806450" y="3625850"/>
            <a:ext cx="8437245" cy="798830"/>
          </a:xfrm>
          <a:prstGeom prst="rect">
            <a:avLst/>
          </a:prstGeom>
          <a:noFill/>
        </p:spPr>
        <p:txBody>
          <a:bodyPr wrap="square" rtlCol="0">
            <a:spAutoFit/>
          </a:bodyPr>
          <a:lstStyle/>
          <a:p>
            <a:endParaRPr lang="zh-CN" altLang="en-US" dirty="0"/>
          </a:p>
          <a:p>
            <a:r>
              <a:rPr lang="zh-CN" altLang="en-US" sz="2800" b="1" dirty="0">
                <a:solidFill>
                  <a:srgbClr val="0070C0"/>
                </a:solidFill>
                <a:sym typeface="+mn-ea"/>
              </a:rPr>
              <a:t>社会主义核心价值观：</a:t>
            </a:r>
            <a:r>
              <a:rPr lang="zh-CN" altLang="en-US" sz="2400" b="1" dirty="0">
                <a:sym typeface="+mn-ea"/>
              </a:rPr>
              <a:t>三个层面，12个关键词，24个字</a:t>
            </a: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25730" y="-89248"/>
            <a:ext cx="9539536" cy="6974632"/>
          </a:xfrm>
          <a:prstGeom prst="rect">
            <a:avLst/>
          </a:prstGeom>
          <a:solidFill>
            <a:schemeClr val="bg1"/>
          </a:solidFill>
        </p:spPr>
      </p:pic>
      <p:pic>
        <p:nvPicPr>
          <p:cNvPr id="4" name="图片 3" descr="001WFRhkzy78yjHdNLa98"/>
          <p:cNvPicPr>
            <a:picLocks noChangeAspect="1"/>
          </p:cNvPicPr>
          <p:nvPr/>
        </p:nvPicPr>
        <p:blipFill>
          <a:blip r:embed="rId3" cstate="print"/>
          <a:stretch>
            <a:fillRect/>
          </a:stretch>
        </p:blipFill>
        <p:spPr>
          <a:xfrm>
            <a:off x="723865" y="908720"/>
            <a:ext cx="7273960" cy="5457155"/>
          </a:xfrm>
          <a:prstGeom prst="rect">
            <a:avLst/>
          </a:prstGeom>
          <a:effectLst>
            <a:outerShdw blurRad="50800" dist="38100" dir="2700000" algn="tl" rotWithShape="0">
              <a:prstClr val="black">
                <a:alpha val="40000"/>
              </a:prstClr>
            </a:outerShdw>
          </a:effectLst>
        </p:spPr>
      </p:pic>
      <p:sp>
        <p:nvSpPr>
          <p:cNvPr id="7" name="流程图: 可选过程 6"/>
          <p:cNvSpPr/>
          <p:nvPr/>
        </p:nvSpPr>
        <p:spPr>
          <a:xfrm>
            <a:off x="395536" y="620688"/>
            <a:ext cx="2664296" cy="730235"/>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spc="-300" dirty="0">
                <a:solidFill>
                  <a:schemeClr val="accent5">
                    <a:lumMod val="50000"/>
                  </a:schemeClr>
                </a:solidFill>
              </a:rPr>
              <a:t>一体四层四翼</a:t>
            </a:r>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6" name="内容占位符 5"/>
          <p:cNvSpPr>
            <a:spLocks noGrp="1"/>
          </p:cNvSpPr>
          <p:nvPr>
            <p:ph idx="1"/>
          </p:nvPr>
        </p:nvSpPr>
        <p:spPr/>
        <p:txBody>
          <a:bodyPr/>
          <a:lstStyle/>
          <a:p>
            <a:endParaRPr lang="zh-CN" altLang="en-US"/>
          </a:p>
        </p:txBody>
      </p:sp>
      <p:pic>
        <p:nvPicPr>
          <p:cNvPr id="4"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08520" y="0"/>
            <a:ext cx="9539536" cy="6974632"/>
          </a:xfrm>
          <a:prstGeom prst="rect">
            <a:avLst/>
          </a:prstGeom>
          <a:solidFill>
            <a:schemeClr val="bg1"/>
          </a:solidFill>
        </p:spPr>
      </p:pic>
      <p:sp>
        <p:nvSpPr>
          <p:cNvPr id="3" name="TextBox 2"/>
          <p:cNvSpPr txBox="1"/>
          <p:nvPr/>
        </p:nvSpPr>
        <p:spPr>
          <a:xfrm>
            <a:off x="683568" y="620688"/>
            <a:ext cx="7056784" cy="4431983"/>
          </a:xfrm>
          <a:prstGeom prst="rect">
            <a:avLst/>
          </a:prstGeom>
          <a:noFill/>
        </p:spPr>
        <p:txBody>
          <a:bodyPr wrap="square" rtlCol="0">
            <a:spAutoFit/>
          </a:bodyPr>
          <a:lstStyle/>
          <a:p>
            <a:r>
              <a:rPr lang="en-US" altLang="zh-CN" dirty="0" smtClean="0"/>
              <a:t>2019</a:t>
            </a:r>
            <a:r>
              <a:rPr lang="zh-CN" altLang="en-US" dirty="0" smtClean="0"/>
              <a:t>高考新背景：           </a:t>
            </a:r>
            <a:endParaRPr lang="en-US" altLang="zh-CN" dirty="0" smtClean="0"/>
          </a:p>
          <a:p>
            <a:endParaRPr lang="en-US" altLang="zh-CN" dirty="0" smtClean="0"/>
          </a:p>
          <a:p>
            <a:r>
              <a:rPr lang="zh-CN" altLang="en-US" sz="3200" dirty="0" smtClean="0">
                <a:latin typeface="+mn-ea"/>
              </a:rPr>
              <a:t>“</a:t>
            </a:r>
            <a:r>
              <a:rPr lang="zh-CN" altLang="en-US" sz="2800" b="1" dirty="0" smtClean="0">
                <a:latin typeface="+mn-ea"/>
              </a:rPr>
              <a:t>时</a:t>
            </a:r>
            <a:r>
              <a:rPr lang="zh-CN" altLang="en-US" sz="2800" b="1" dirty="0" smtClean="0"/>
              <a:t>代是出卷人，考生是答卷人”</a:t>
            </a:r>
            <a:endParaRPr lang="en-US" altLang="zh-CN" sz="2800" b="1" dirty="0" smtClean="0"/>
          </a:p>
          <a:p>
            <a:endParaRPr lang="en-US" altLang="zh-CN" dirty="0" smtClean="0"/>
          </a:p>
          <a:p>
            <a:r>
              <a:rPr lang="zh-CN" altLang="en-US" sz="2400" b="1" dirty="0" smtClean="0">
                <a:latin typeface="+mn-ea"/>
              </a:rPr>
              <a:t>    </a:t>
            </a:r>
            <a:r>
              <a:rPr lang="zh-CN" altLang="en-US" sz="2800" b="1" dirty="0" smtClean="0">
                <a:latin typeface="楷体" panose="02010609060101010101" pitchFamily="49" charset="-122"/>
                <a:ea typeface="楷体" panose="02010609060101010101" pitchFamily="49" charset="-122"/>
              </a:rPr>
              <a:t>全国</a:t>
            </a:r>
            <a:r>
              <a:rPr lang="en-US" altLang="zh-CN" sz="2800" b="1" dirty="0" smtClean="0">
                <a:latin typeface="楷体" panose="02010609060101010101" pitchFamily="49" charset="-122"/>
                <a:ea typeface="楷体" panose="02010609060101010101" pitchFamily="49" charset="-122"/>
              </a:rPr>
              <a:t>I</a:t>
            </a:r>
            <a:r>
              <a:rPr lang="zh-CN" altLang="en-US" sz="2800" b="1" dirty="0" smtClean="0">
                <a:latin typeface="楷体" panose="02010609060101010101" pitchFamily="49" charset="-122"/>
                <a:ea typeface="楷体" panose="02010609060101010101" pitchFamily="49" charset="-122"/>
              </a:rPr>
              <a:t>卷作文试题“世纪宝宝中国梦”</a:t>
            </a:r>
          </a:p>
          <a:p>
            <a:r>
              <a:rPr lang="zh-CN" altLang="en-US" sz="2400" b="1" dirty="0" smtClean="0">
                <a:latin typeface="+mn-ea"/>
              </a:rPr>
              <a:t>    既选取新世纪以来中国在科技、民生以及综合国力、国际影响力等方面的成就作为材料，又选取“</a:t>
            </a:r>
            <a:r>
              <a:rPr lang="en-US" altLang="zh-CN" sz="2400" b="1" dirty="0" smtClean="0">
                <a:latin typeface="+mn-ea"/>
              </a:rPr>
              <a:t>2020”“2035”</a:t>
            </a:r>
            <a:r>
              <a:rPr lang="zh-CN" altLang="en-US" sz="2400" b="1" dirty="0" smtClean="0">
                <a:latin typeface="+mn-ea"/>
              </a:rPr>
              <a:t>这两个新时代中国发展的关键时间节点，以全面建成小康社会、基本实现社会主义现代化的伟大目标作为材料，充分发挥作文题的积极导向功能。</a:t>
            </a:r>
          </a:p>
          <a:p>
            <a:r>
              <a:rPr lang="zh-CN" altLang="en-US" sz="2400" dirty="0" smtClean="0"/>
              <a:t>                               </a:t>
            </a:r>
          </a:p>
        </p:txBody>
      </p:sp>
      <p:sp>
        <p:nvSpPr>
          <p:cNvPr id="5" name="流程图: 可选过程 4"/>
          <p:cNvSpPr/>
          <p:nvPr/>
        </p:nvSpPr>
        <p:spPr>
          <a:xfrm flipH="1">
            <a:off x="7164288" y="548680"/>
            <a:ext cx="1728192" cy="1008112"/>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新趋势</a:t>
            </a:r>
            <a:endParaRPr lang="zh-CN" altLang="en-US" sz="3600" spc="-300"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97768" y="-58316"/>
            <a:ext cx="9539536" cy="6974632"/>
          </a:xfrm>
          <a:prstGeom prst="rect">
            <a:avLst/>
          </a:prstGeom>
          <a:noFill/>
        </p:spPr>
      </p:pic>
      <p:sp>
        <p:nvSpPr>
          <p:cNvPr id="3" name="椭圆 2"/>
          <p:cNvSpPr/>
          <p:nvPr/>
        </p:nvSpPr>
        <p:spPr>
          <a:xfrm>
            <a:off x="35496" y="764704"/>
            <a:ext cx="1800200" cy="2664296"/>
          </a:xfrm>
          <a:prstGeom prst="ellipse">
            <a:avLst/>
          </a:prstGeom>
          <a:noFill/>
          <a:ln w="190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chemeClr val="tx2">
                    <a:lumMod val="75000"/>
                  </a:schemeClr>
                </a:solidFill>
              </a:rPr>
              <a:t>课程</a:t>
            </a:r>
            <a:endParaRPr lang="en-US" altLang="zh-CN" sz="3600" b="1" dirty="0" smtClean="0">
              <a:solidFill>
                <a:schemeClr val="tx2">
                  <a:lumMod val="75000"/>
                </a:schemeClr>
              </a:solidFill>
            </a:endParaRPr>
          </a:p>
          <a:p>
            <a:pPr algn="ctr"/>
            <a:r>
              <a:rPr lang="zh-CN" altLang="en-US" sz="3600" b="1" dirty="0" smtClean="0">
                <a:solidFill>
                  <a:schemeClr val="tx2">
                    <a:lumMod val="75000"/>
                  </a:schemeClr>
                </a:solidFill>
              </a:rPr>
              <a:t>基本</a:t>
            </a:r>
            <a:endParaRPr lang="en-US" altLang="zh-CN" sz="3600" b="1" dirty="0" smtClean="0">
              <a:solidFill>
                <a:schemeClr val="tx2">
                  <a:lumMod val="75000"/>
                </a:schemeClr>
              </a:solidFill>
            </a:endParaRPr>
          </a:p>
          <a:p>
            <a:pPr algn="ctr"/>
            <a:r>
              <a:rPr lang="zh-CN" altLang="en-US" sz="3600" b="1" dirty="0" smtClean="0">
                <a:solidFill>
                  <a:schemeClr val="tx2">
                    <a:lumMod val="75000"/>
                  </a:schemeClr>
                </a:solidFill>
              </a:rPr>
              <a:t>概念</a:t>
            </a:r>
            <a:endParaRPr lang="zh-CN" altLang="en-US" sz="3600" b="1" dirty="0">
              <a:solidFill>
                <a:schemeClr val="tx2">
                  <a:lumMod val="75000"/>
                </a:schemeClr>
              </a:solidFill>
            </a:endParaRPr>
          </a:p>
        </p:txBody>
      </p:sp>
      <p:sp>
        <p:nvSpPr>
          <p:cNvPr id="4" name="矩形 3"/>
          <p:cNvSpPr/>
          <p:nvPr/>
        </p:nvSpPr>
        <p:spPr>
          <a:xfrm>
            <a:off x="3131840" y="1412776"/>
            <a:ext cx="5472608" cy="2492990"/>
          </a:xfrm>
          <a:prstGeom prst="rect">
            <a:avLst/>
          </a:prstGeom>
        </p:spPr>
        <p:txBody>
          <a:bodyPr wrap="square">
            <a:spAutoFit/>
          </a:bodyPr>
          <a:lstStyle/>
          <a:p>
            <a:r>
              <a:rPr lang="zh-TW" altLang="en-US" sz="3600" b="1" baseline="-25000" dirty="0" smtClean="0">
                <a:latin typeface="宋体" panose="02010600030101010101" pitchFamily="2" charset="-122"/>
                <a:ea typeface="宋体" panose="02010600030101010101" pitchFamily="2" charset="-122"/>
              </a:rPr>
              <a:t>响应时代的召唤</a:t>
            </a:r>
            <a:r>
              <a:rPr lang="zh-CN" altLang="en-US" sz="3600" b="1" baseline="-25000" dirty="0" smtClean="0">
                <a:latin typeface="宋体" panose="02010600030101010101" pitchFamily="2" charset="-122"/>
                <a:ea typeface="宋体" panose="02010600030101010101" pitchFamily="2" charset="-122"/>
              </a:rPr>
              <a:t>，</a:t>
            </a:r>
            <a:r>
              <a:rPr lang="zh-TW" altLang="en-US" sz="3600" b="1" baseline="-25000" dirty="0" smtClean="0">
                <a:latin typeface="宋体" panose="02010600030101010101" pitchFamily="2" charset="-122"/>
                <a:ea typeface="宋体" panose="02010600030101010101" pitchFamily="2" charset="-122"/>
              </a:rPr>
              <a:t>加强实践能力和创新能力的培养</a:t>
            </a:r>
            <a:r>
              <a:rPr lang="en-US" altLang="zh-TW" sz="3600" b="1" baseline="-25000" dirty="0" smtClean="0">
                <a:latin typeface="宋体" panose="02010600030101010101" pitchFamily="2" charset="-122"/>
                <a:ea typeface="宋体" panose="02010600030101010101" pitchFamily="2" charset="-122"/>
              </a:rPr>
              <a:t>……</a:t>
            </a:r>
            <a:r>
              <a:rPr lang="zh-TW" altLang="en-US" sz="3600" b="1" baseline="-25000" dirty="0" smtClean="0">
                <a:latin typeface="宋体" panose="02010600030101010101" pitchFamily="2" charset="-122"/>
                <a:ea typeface="宋体" panose="02010600030101010101" pitchFamily="2" charset="-122"/>
              </a:rPr>
              <a:t>课程设计应联系学校和社会的</a:t>
            </a:r>
            <a:r>
              <a:rPr lang="zh-CN" altLang="en-US" sz="3600" b="1" baseline="-25000" dirty="0" smtClean="0">
                <a:latin typeface="宋体" panose="02010600030101010101" pitchFamily="2" charset="-122"/>
                <a:ea typeface="宋体" panose="02010600030101010101" pitchFamily="2" charset="-122"/>
              </a:rPr>
              <a:t>情</a:t>
            </a:r>
            <a:r>
              <a:rPr lang="zh-TW" altLang="en-US" sz="3600" b="1" baseline="-25000" dirty="0" smtClean="0">
                <a:latin typeface="宋体" panose="02010600030101010101" pitchFamily="2" charset="-122"/>
                <a:ea typeface="宋体" panose="02010600030101010101" pitchFamily="2" charset="-122"/>
              </a:rPr>
              <a:t>景</a:t>
            </a:r>
            <a:r>
              <a:rPr lang="en-US" altLang="zh-TW" sz="3600" b="1" baseline="-25000" dirty="0" smtClean="0">
                <a:latin typeface="宋体" panose="02010600030101010101" pitchFamily="2" charset="-122"/>
                <a:ea typeface="宋体" panose="02010600030101010101" pitchFamily="2" charset="-122"/>
              </a:rPr>
              <a:t>……</a:t>
            </a:r>
            <a:r>
              <a:rPr lang="zh-TW" altLang="en-US" sz="3600" b="1" baseline="-25000" dirty="0" smtClean="0">
                <a:latin typeface="宋体" panose="02010600030101010101" pitchFamily="2" charset="-122"/>
                <a:ea typeface="宋体" panose="02010600030101010101" pitchFamily="2" charset="-122"/>
              </a:rPr>
              <a:t>要引导学生在语言文字应用的事实和过程中发现问题</a:t>
            </a:r>
            <a:r>
              <a:rPr lang="zh-CN" altLang="en-US" sz="3600" b="1" baseline="-25000" dirty="0" smtClean="0">
                <a:latin typeface="宋体" panose="02010600030101010101" pitchFamily="2" charset="-122"/>
                <a:ea typeface="宋体" panose="02010600030101010101" pitchFamily="2" charset="-122"/>
              </a:rPr>
              <a:t>，</a:t>
            </a:r>
            <a:r>
              <a:rPr lang="zh-TW" altLang="en-US" sz="3600" b="1" baseline="-25000" dirty="0" smtClean="0">
                <a:latin typeface="宋体" panose="02010600030101010101" pitchFamily="2" charset="-122"/>
                <a:ea typeface="宋体" panose="02010600030101010101" pitchFamily="2" charset="-122"/>
              </a:rPr>
              <a:t>培养探究意识和发现问题的敏感性</a:t>
            </a:r>
            <a:r>
              <a:rPr lang="zh-CN" altLang="en-US" sz="3600" b="1" baseline="-25000" dirty="0" smtClean="0">
                <a:latin typeface="宋体" panose="02010600030101010101" pitchFamily="2" charset="-122"/>
                <a:ea typeface="宋体" panose="02010600030101010101" pitchFamily="2" charset="-122"/>
              </a:rPr>
              <a:t>，</a:t>
            </a:r>
            <a:r>
              <a:rPr lang="zh-TW" altLang="en-US" sz="3600" b="1" baseline="-25000" dirty="0" smtClean="0">
                <a:latin typeface="宋体" panose="02010600030101010101" pitchFamily="2" charset="-122"/>
                <a:ea typeface="宋体" panose="02010600030101010101" pitchFamily="2" charset="-122"/>
              </a:rPr>
              <a:t>追求思维的创新</a:t>
            </a:r>
            <a:r>
              <a:rPr lang="zh-CN" altLang="en-US" sz="3600" b="1" baseline="-25000" dirty="0" smtClean="0">
                <a:latin typeface="宋体" panose="02010600030101010101" pitchFamily="2" charset="-122"/>
                <a:ea typeface="宋体" panose="02010600030101010101" pitchFamily="2" charset="-122"/>
              </a:rPr>
              <a:t>、</a:t>
            </a:r>
            <a:r>
              <a:rPr lang="zh-TW" altLang="en-US" sz="3600" b="1" baseline="-25000" dirty="0" smtClean="0">
                <a:latin typeface="宋体" panose="02010600030101010101" pitchFamily="2" charset="-122"/>
                <a:ea typeface="宋体" panose="02010600030101010101" pitchFamily="2" charset="-122"/>
              </a:rPr>
              <a:t>表达的创新</a:t>
            </a:r>
            <a:r>
              <a:rPr lang="zh-CN" altLang="en-US" sz="3600" b="1" baseline="-25000" dirty="0" smtClean="0">
                <a:latin typeface="宋体" panose="02010600030101010101" pitchFamily="2" charset="-122"/>
                <a:ea typeface="宋体" panose="02010600030101010101" pitchFamily="2" charset="-122"/>
              </a:rPr>
              <a:t>。</a:t>
            </a:r>
            <a:endParaRPr lang="zh-TW" altLang="en-US" sz="3600" b="1" dirty="0" smtClean="0">
              <a:latin typeface="宋体" panose="02010600030101010101" pitchFamily="2" charset="-122"/>
              <a:ea typeface="宋体" panose="02010600030101010101" pitchFamily="2" charset="-122"/>
            </a:endParaRPr>
          </a:p>
        </p:txBody>
      </p:sp>
      <p:sp>
        <p:nvSpPr>
          <p:cNvPr id="5" name="圆角矩形 4"/>
          <p:cNvSpPr/>
          <p:nvPr/>
        </p:nvSpPr>
        <p:spPr>
          <a:xfrm>
            <a:off x="1979712" y="1700808"/>
            <a:ext cx="864096" cy="172819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smtClean="0">
                <a:latin typeface="Aharoni" panose="02010803020104030203" pitchFamily="2" charset="-79"/>
                <a:ea typeface="Gulim" panose="020B0600000101010101" pitchFamily="34" charset="-127"/>
                <a:cs typeface="Aharoni" panose="02010803020104030203" pitchFamily="2" charset="-79"/>
              </a:rPr>
              <a:t>03</a:t>
            </a:r>
            <a:endParaRPr lang="zh-CN" altLang="en-US" sz="4800" b="1" dirty="0">
              <a:latin typeface="Aharoni" panose="02010803020104030203" pitchFamily="2" charset="-79"/>
              <a:ea typeface="Gulim" panose="020B0600000101010101" pitchFamily="34" charset="-127"/>
              <a:cs typeface="Aharoni" panose="02010803020104030203" pitchFamily="2" charset="-79"/>
            </a:endParaRPr>
          </a:p>
        </p:txBody>
      </p:sp>
      <p:sp>
        <p:nvSpPr>
          <p:cNvPr id="6" name="矩形 5"/>
          <p:cNvSpPr/>
          <p:nvPr/>
        </p:nvSpPr>
        <p:spPr>
          <a:xfrm>
            <a:off x="1662088" y="4204450"/>
            <a:ext cx="5616624" cy="810260"/>
          </a:xfrm>
          <a:prstGeom prst="rect">
            <a:avLst/>
          </a:prstGeom>
        </p:spPr>
        <p:txBody>
          <a:bodyPr wrap="square">
            <a:spAutoFit/>
          </a:bodyPr>
          <a:lstStyle/>
          <a:p>
            <a:r>
              <a:rPr lang="zh-TW" altLang="en-US" sz="3600" b="1" baseline="-25000" dirty="0" smtClean="0">
                <a:latin typeface="宋体" panose="02010600030101010101" pitchFamily="2" charset="-122"/>
                <a:ea typeface="宋体" panose="02010600030101010101" pitchFamily="2" charset="-122"/>
              </a:rPr>
              <a:t>遵循时代性</a:t>
            </a:r>
            <a:r>
              <a:rPr lang="zh-CN" altLang="en-US" sz="3600" b="1" baseline="-25000" dirty="0" smtClean="0">
                <a:latin typeface="宋体" panose="02010600030101010101" pitchFamily="2" charset="-122"/>
                <a:ea typeface="宋体" panose="02010600030101010101" pitchFamily="2" charset="-122"/>
              </a:rPr>
              <a:t>、</a:t>
            </a:r>
            <a:r>
              <a:rPr lang="zh-TW" altLang="en-US" sz="3600" b="1" baseline="-25000" dirty="0" smtClean="0">
                <a:latin typeface="宋体" panose="02010600030101010101" pitchFamily="2" charset="-122"/>
                <a:ea typeface="宋体" panose="02010600030101010101" pitchFamily="2" charset="-122"/>
              </a:rPr>
              <a:t>基础性与选择性的统一</a:t>
            </a:r>
            <a:r>
              <a:rPr lang="zh-CN" altLang="en-US" sz="3600" b="1" baseline="-25000" dirty="0" smtClean="0">
                <a:latin typeface="宋体" panose="02010600030101010101" pitchFamily="2" charset="-122"/>
                <a:ea typeface="宋体" panose="02010600030101010101" pitchFamily="2" charset="-122"/>
              </a:rPr>
              <a:t>，</a:t>
            </a:r>
            <a:r>
              <a:rPr lang="zh-TW" altLang="en-US" sz="3600" b="1" baseline="-25000" dirty="0" smtClean="0">
                <a:latin typeface="宋体" panose="02010600030101010101" pitchFamily="2" charset="-122"/>
                <a:ea typeface="宋体" panose="02010600030101010101" pitchFamily="2" charset="-122"/>
              </a:rPr>
              <a:t>构建开放有序的语文课程</a:t>
            </a:r>
            <a:r>
              <a:rPr lang="zh-CN" altLang="en-US" sz="3600" b="1" baseline="-25000" dirty="0" smtClean="0">
                <a:latin typeface="宋体" panose="02010600030101010101" pitchFamily="2" charset="-122"/>
                <a:ea typeface="宋体" panose="02010600030101010101" pitchFamily="2" charset="-122"/>
              </a:rPr>
              <a:t>。</a:t>
            </a:r>
            <a:endParaRPr lang="zh-TW" altLang="en-US" sz="3600" b="1" dirty="0" smtClean="0">
              <a:latin typeface="宋体" panose="02010600030101010101" pitchFamily="2" charset="-122"/>
              <a:ea typeface="宋体" panose="02010600030101010101" pitchFamily="2" charset="-122"/>
            </a:endParaRPr>
          </a:p>
        </p:txBody>
      </p:sp>
      <p:sp>
        <p:nvSpPr>
          <p:cNvPr id="7" name="圆角矩形 6"/>
          <p:cNvSpPr/>
          <p:nvPr/>
        </p:nvSpPr>
        <p:spPr>
          <a:xfrm>
            <a:off x="7574280" y="4204335"/>
            <a:ext cx="864235" cy="12338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smtClean="0">
                <a:latin typeface="Aharoni" panose="02010803020104030203" pitchFamily="2" charset="-79"/>
                <a:ea typeface="Gulim" panose="020B0600000101010101" pitchFamily="34" charset="-127"/>
                <a:cs typeface="Aharoni" panose="02010803020104030203" pitchFamily="2" charset="-79"/>
              </a:rPr>
              <a:t>04</a:t>
            </a:r>
            <a:endParaRPr lang="zh-CN" altLang="en-US" sz="4800" b="1" dirty="0">
              <a:latin typeface="Aharoni" panose="02010803020104030203" pitchFamily="2" charset="-79"/>
              <a:ea typeface="Gulim" panose="020B0600000101010101" pitchFamily="34" charset="-127"/>
              <a:cs typeface="Aharoni" panose="02010803020104030203" pitchFamily="2" charset="-79"/>
            </a:endParaRP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6" name="内容占位符 5"/>
          <p:cNvSpPr>
            <a:spLocks noGrp="1"/>
          </p:cNvSpPr>
          <p:nvPr>
            <p:ph idx="1"/>
          </p:nvPr>
        </p:nvSpPr>
        <p:spPr/>
        <p:txBody>
          <a:bodyPr/>
          <a:lstStyle/>
          <a:p>
            <a:endParaRPr lang="zh-CN" altLang="en-US"/>
          </a:p>
        </p:txBody>
      </p:sp>
      <p:pic>
        <p:nvPicPr>
          <p:cNvPr id="4"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25730" y="-89248"/>
            <a:ext cx="9539536" cy="6974632"/>
          </a:xfrm>
          <a:prstGeom prst="rect">
            <a:avLst/>
          </a:prstGeom>
          <a:solidFill>
            <a:schemeClr val="bg1"/>
          </a:solidFill>
        </p:spPr>
      </p:pic>
      <p:sp>
        <p:nvSpPr>
          <p:cNvPr id="3" name="TextBox 2"/>
          <p:cNvSpPr txBox="1"/>
          <p:nvPr/>
        </p:nvSpPr>
        <p:spPr>
          <a:xfrm>
            <a:off x="683568" y="620688"/>
            <a:ext cx="7056784" cy="5109091"/>
          </a:xfrm>
          <a:prstGeom prst="rect">
            <a:avLst/>
          </a:prstGeom>
          <a:noFill/>
        </p:spPr>
        <p:txBody>
          <a:bodyPr wrap="square" rtlCol="0">
            <a:spAutoFit/>
          </a:bodyPr>
          <a:lstStyle/>
          <a:p>
            <a:r>
              <a:rPr lang="en-US" altLang="zh-CN" dirty="0" smtClean="0"/>
              <a:t>2019</a:t>
            </a:r>
            <a:r>
              <a:rPr lang="zh-CN" altLang="en-US" dirty="0" smtClean="0"/>
              <a:t>高考新背景：           </a:t>
            </a:r>
            <a:endParaRPr lang="en-US" altLang="zh-CN" dirty="0" smtClean="0"/>
          </a:p>
          <a:p>
            <a:endParaRPr lang="en-US" altLang="zh-CN" dirty="0" smtClean="0"/>
          </a:p>
          <a:p>
            <a:r>
              <a:rPr lang="zh-CN" altLang="en-US" dirty="0" smtClean="0"/>
              <a:t>“</a:t>
            </a:r>
            <a:r>
              <a:rPr lang="zh-CN" altLang="en-US" sz="2800" b="1" dirty="0" smtClean="0"/>
              <a:t>时代是出卷人，考生是答卷人”</a:t>
            </a:r>
            <a:endParaRPr lang="en-US" altLang="zh-CN" sz="2800" b="1" dirty="0" smtClean="0"/>
          </a:p>
          <a:p>
            <a:endParaRPr lang="en-US" altLang="zh-CN" dirty="0" smtClean="0"/>
          </a:p>
          <a:p>
            <a:r>
              <a:rPr lang="zh-CN" altLang="en-US" sz="2400" dirty="0" smtClean="0">
                <a:latin typeface="+mn-ea"/>
              </a:rPr>
              <a:t>      </a:t>
            </a:r>
            <a:r>
              <a:rPr lang="zh-CN" altLang="en-US" sz="2800" b="1" dirty="0" smtClean="0">
                <a:latin typeface="楷体" panose="02010609060101010101" pitchFamily="49" charset="-122"/>
                <a:ea typeface="楷体" panose="02010609060101010101" pitchFamily="49" charset="-122"/>
              </a:rPr>
              <a:t>全国</a:t>
            </a:r>
            <a:r>
              <a:rPr lang="en-US" altLang="zh-CN" sz="2800" b="1" dirty="0" smtClean="0">
                <a:latin typeface="楷体" panose="02010609060101010101" pitchFamily="49" charset="-122"/>
                <a:ea typeface="楷体" panose="02010609060101010101" pitchFamily="49" charset="-122"/>
              </a:rPr>
              <a:t>III</a:t>
            </a:r>
            <a:r>
              <a:rPr lang="zh-CN" altLang="en-US" sz="2800" b="1" dirty="0" smtClean="0">
                <a:latin typeface="楷体" panose="02010609060101010101" pitchFamily="49" charset="-122"/>
                <a:ea typeface="楷体" panose="02010609060101010101" pitchFamily="49" charset="-122"/>
              </a:rPr>
              <a:t>卷作文“改革开放三部曲”</a:t>
            </a:r>
          </a:p>
          <a:p>
            <a:r>
              <a:rPr lang="zh-CN" altLang="en-US" sz="2400" dirty="0" smtClean="0">
                <a:latin typeface="+mn-ea"/>
              </a:rPr>
              <a:t>    </a:t>
            </a:r>
            <a:r>
              <a:rPr lang="zh-CN" altLang="en-US" sz="2400" b="1" dirty="0" smtClean="0">
                <a:latin typeface="+mn-ea"/>
              </a:rPr>
              <a:t>三条标语口号言简意赅，意味深长，浓缩了改革开放不平凡的</a:t>
            </a:r>
            <a:r>
              <a:rPr lang="en-US" altLang="zh-CN" sz="2400" b="1" dirty="0" smtClean="0">
                <a:latin typeface="+mn-ea"/>
              </a:rPr>
              <a:t>40</a:t>
            </a:r>
            <a:r>
              <a:rPr lang="zh-CN" altLang="en-US" sz="2400" b="1" dirty="0" smtClean="0">
                <a:latin typeface="+mn-ea"/>
              </a:rPr>
              <a:t>年历程，折射出发展阶段和发展方式等方面的变迁。分开来看，三条标语口号分别喊出了各自阶段的历史任务与时代精神的最强音；合而观之，三条标语口号则为改革开放</a:t>
            </a:r>
            <a:r>
              <a:rPr lang="en-US" altLang="zh-CN" sz="2400" b="1" dirty="0" smtClean="0">
                <a:latin typeface="+mn-ea"/>
              </a:rPr>
              <a:t>40</a:t>
            </a:r>
            <a:r>
              <a:rPr lang="zh-CN" altLang="en-US" sz="2400" b="1" dirty="0" smtClean="0">
                <a:latin typeface="+mn-ea"/>
              </a:rPr>
              <a:t>年书写了波澜壮阔的发展三部曲，可以帮助考生在完成写作任务的过程中，时刻铭记改革前辈的光荣与梦想，深刻领会当代青年的使命与挑战，不忘初心，接力奋斗，砥砺前行，全力以赴走好这一代人的长征路</a:t>
            </a:r>
            <a:r>
              <a:rPr lang="zh-CN" altLang="en-US" sz="2400" dirty="0" smtClean="0">
                <a:latin typeface="+mn-ea"/>
              </a:rPr>
              <a:t>。</a:t>
            </a:r>
          </a:p>
        </p:txBody>
      </p:sp>
      <p:sp>
        <p:nvSpPr>
          <p:cNvPr id="5" name="流程图: 可选过程 4"/>
          <p:cNvSpPr/>
          <p:nvPr/>
        </p:nvSpPr>
        <p:spPr>
          <a:xfrm flipH="1">
            <a:off x="7164288" y="548680"/>
            <a:ext cx="1728192" cy="1008112"/>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新趋势</a:t>
            </a:r>
            <a:endParaRPr lang="zh-CN" altLang="en-US" sz="3600" spc="-300"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468544" cy="6974632"/>
          </a:xfrm>
          <a:prstGeom prst="rect">
            <a:avLst/>
          </a:prstGeom>
          <a:solidFill>
            <a:schemeClr val="bg1"/>
          </a:solidFill>
        </p:spPr>
      </p:pic>
      <p:sp>
        <p:nvSpPr>
          <p:cNvPr id="3" name="矩形 2"/>
          <p:cNvSpPr/>
          <p:nvPr/>
        </p:nvSpPr>
        <p:spPr>
          <a:xfrm>
            <a:off x="755576" y="1268760"/>
            <a:ext cx="7416824" cy="4801314"/>
          </a:xfrm>
          <a:prstGeom prst="rect">
            <a:avLst/>
          </a:prstGeom>
        </p:spPr>
        <p:txBody>
          <a:bodyPr wrap="square">
            <a:spAutoFit/>
          </a:bodyPr>
          <a:lstStyle/>
          <a:p>
            <a:r>
              <a:rPr lang="zh-CN" altLang="en-US" dirty="0" smtClean="0">
                <a:latin typeface="楷体" panose="02010609060101010101" pitchFamily="49" charset="-122"/>
                <a:ea typeface="楷体" panose="02010609060101010101" pitchFamily="49" charset="-122"/>
              </a:rPr>
              <a:t>     </a:t>
            </a:r>
            <a:r>
              <a:rPr lang="zh-CN" altLang="en-US" sz="2400" b="1" dirty="0" smtClean="0">
                <a:latin typeface="楷体" panose="02010609060101010101" pitchFamily="49" charset="-122"/>
                <a:ea typeface="楷体" panose="02010609060101010101" pitchFamily="49" charset="-122"/>
              </a:rPr>
              <a:t>北京市作文题“新时代新青年</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谈在祖国发展中成长”</a:t>
            </a:r>
          </a:p>
          <a:p>
            <a:r>
              <a:rPr lang="zh-CN" altLang="en-US" sz="2000" dirty="0" smtClean="0"/>
              <a:t>        </a:t>
            </a:r>
            <a:r>
              <a:rPr lang="zh-CN" altLang="en-US" sz="2000" b="1" dirty="0" smtClean="0">
                <a:latin typeface="+mn-ea"/>
              </a:rPr>
              <a:t>以</a:t>
            </a:r>
            <a:r>
              <a:rPr lang="en-US" altLang="zh-CN" sz="2000" b="1" dirty="0" smtClean="0">
                <a:latin typeface="+mn-ea"/>
              </a:rPr>
              <a:t>2000</a:t>
            </a:r>
            <a:r>
              <a:rPr lang="zh-CN" altLang="en-US" sz="2000" b="1" dirty="0" smtClean="0">
                <a:latin typeface="+mn-ea"/>
              </a:rPr>
              <a:t>年出生的同学走进高考考场为切入点，直接面向考生发声，直接点明他们的独特身份，直接揭示他们与国家、时代之间的紧密关系，直接激发他们的青春梦想与奋斗豪情，引导考生深刻思考他们这一代人所面临的共同际遇与机缘，把追梦、圆梦的时代主潮落到实处。</a:t>
            </a:r>
          </a:p>
          <a:p>
            <a:endParaRPr lang="en-US" altLang="zh-CN" dirty="0" smtClean="0"/>
          </a:p>
          <a:p>
            <a:r>
              <a:rPr lang="en-US" altLang="zh-CN" sz="2800" dirty="0" smtClean="0"/>
              <a:t>       </a:t>
            </a:r>
            <a:r>
              <a:rPr lang="zh-CN" altLang="en-US" sz="2800" dirty="0" smtClean="0">
                <a:latin typeface="华文行楷" panose="02010800040101010101" pitchFamily="2" charset="-122"/>
                <a:ea typeface="华文行楷" panose="02010800040101010101" pitchFamily="2" charset="-122"/>
              </a:rPr>
              <a:t>作文被称为“高考第一题”，近年来日益倾向于在试题中暗含热点时事，以引起学生对社会、人生的关注。这种趋势在英语、文综科目的试题中也很明显。</a:t>
            </a:r>
            <a:r>
              <a:rPr lang="zh-CN" altLang="en-US" sz="2800" b="1" dirty="0" smtClean="0">
                <a:latin typeface="华文行楷" panose="02010800040101010101" pitchFamily="2" charset="-122"/>
                <a:ea typeface="华文行楷" panose="02010800040101010101" pitchFamily="2" charset="-122"/>
              </a:rPr>
              <a:t>“题应时而命，文应时而作”，是对高考时代性的最好诠释！</a:t>
            </a:r>
            <a:endParaRPr lang="zh-CN" altLang="en-US" sz="2800" dirty="0">
              <a:latin typeface="华文行楷" panose="02010800040101010101" pitchFamily="2" charset="-122"/>
              <a:ea typeface="华文行楷" panose="02010800040101010101" pitchFamily="2" charset="-122"/>
            </a:endParaRPr>
          </a:p>
        </p:txBody>
      </p:sp>
      <p:sp>
        <p:nvSpPr>
          <p:cNvPr id="4" name="流程图: 可选过程 3"/>
          <p:cNvSpPr/>
          <p:nvPr/>
        </p:nvSpPr>
        <p:spPr>
          <a:xfrm flipH="1">
            <a:off x="6337300" y="332740"/>
            <a:ext cx="1661795" cy="935990"/>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新趋势</a:t>
            </a:r>
            <a:endParaRPr lang="zh-CN" altLang="en-US" sz="3600" spc="-300"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4"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08520" y="-116632"/>
            <a:ext cx="9539536" cy="6974632"/>
          </a:xfrm>
          <a:prstGeom prst="rect">
            <a:avLst/>
          </a:prstGeom>
          <a:solidFill>
            <a:schemeClr val="bg1"/>
          </a:solidFill>
        </p:spPr>
      </p:pic>
      <p:sp>
        <p:nvSpPr>
          <p:cNvPr id="5" name="TextBox 4"/>
          <p:cNvSpPr txBox="1"/>
          <p:nvPr/>
        </p:nvSpPr>
        <p:spPr>
          <a:xfrm>
            <a:off x="1043608" y="1340768"/>
            <a:ext cx="7200800" cy="3231654"/>
          </a:xfrm>
          <a:prstGeom prst="rect">
            <a:avLst/>
          </a:prstGeom>
          <a:noFill/>
        </p:spPr>
        <p:txBody>
          <a:bodyPr wrap="square" rtlCol="0">
            <a:spAutoFit/>
          </a:bodyPr>
          <a:lstStyle/>
          <a:p>
            <a:r>
              <a:rPr lang="zh-CN" altLang="en-US" sz="3200" b="1" dirty="0" smtClean="0">
                <a:latin typeface="黑体" panose="02010609060101010101" pitchFamily="49" charset="-122"/>
                <a:ea typeface="黑体" panose="02010609060101010101" pitchFamily="49" charset="-122"/>
              </a:rPr>
              <a:t>命题</a:t>
            </a:r>
            <a:r>
              <a:rPr lang="zh-CN" altLang="en-US" sz="3200" dirty="0" smtClean="0">
                <a:latin typeface="黑体" panose="02010609060101010101" pitchFamily="49" charset="-122"/>
                <a:ea typeface="黑体" panose="02010609060101010101" pitchFamily="49" charset="-122"/>
              </a:rPr>
              <a:t>：</a:t>
            </a:r>
            <a:endParaRPr lang="en-US" altLang="zh-CN" sz="3200" dirty="0" smtClean="0">
              <a:latin typeface="黑体" panose="02010609060101010101" pitchFamily="49" charset="-122"/>
              <a:ea typeface="黑体" panose="02010609060101010101" pitchFamily="49" charset="-122"/>
            </a:endParaRPr>
          </a:p>
          <a:p>
            <a:endParaRPr lang="en-US" altLang="zh-CN" sz="3200" dirty="0" smtClean="0">
              <a:latin typeface="黑体" panose="02010609060101010101" pitchFamily="49" charset="-122"/>
              <a:ea typeface="黑体" panose="02010609060101010101" pitchFamily="49" charset="-122"/>
            </a:endParaRPr>
          </a:p>
          <a:p>
            <a:r>
              <a:rPr lang="en-US" altLang="zh-CN" sz="2400" b="1" dirty="0" smtClean="0"/>
              <a:t>         </a:t>
            </a:r>
            <a:r>
              <a:rPr lang="zh-CN" altLang="en-US" sz="2800" b="1" dirty="0" smtClean="0"/>
              <a:t>势必要从国家人才强国战略出发，体现各类高校通过高考选拔人才的共性需求，科学把握教育教学、学生素质发展和人才选拔规律，有效提升高考人才选拔的质量和效率。</a:t>
            </a:r>
          </a:p>
          <a:p>
            <a:r>
              <a:rPr lang="zh-CN" altLang="en-US" sz="2800" b="1" dirty="0" smtClean="0"/>
              <a:t>        </a:t>
            </a:r>
            <a:endParaRPr lang="zh-CN" altLang="en-US" sz="2800" dirty="0"/>
          </a:p>
        </p:txBody>
      </p:sp>
      <p:sp>
        <p:nvSpPr>
          <p:cNvPr id="6" name="流程图: 可选过程 5"/>
          <p:cNvSpPr/>
          <p:nvPr/>
        </p:nvSpPr>
        <p:spPr>
          <a:xfrm flipH="1">
            <a:off x="6634505" y="450131"/>
            <a:ext cx="1800200" cy="792088"/>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新趋势</a:t>
            </a:r>
            <a:endParaRPr lang="zh-CN" altLang="en-US" sz="3600" spc="-300"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4"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08520" y="-127427"/>
            <a:ext cx="9539536" cy="6974632"/>
          </a:xfrm>
          <a:prstGeom prst="rect">
            <a:avLst/>
          </a:prstGeom>
          <a:solidFill>
            <a:schemeClr val="bg1"/>
          </a:solidFill>
        </p:spPr>
      </p:pic>
      <p:sp>
        <p:nvSpPr>
          <p:cNvPr id="5" name="TextBox 4"/>
          <p:cNvSpPr txBox="1"/>
          <p:nvPr/>
        </p:nvSpPr>
        <p:spPr>
          <a:xfrm>
            <a:off x="971600" y="1124744"/>
            <a:ext cx="7128792" cy="5314662"/>
          </a:xfrm>
          <a:prstGeom prst="rect">
            <a:avLst/>
          </a:prstGeom>
          <a:noFill/>
        </p:spPr>
        <p:txBody>
          <a:bodyPr wrap="square" rtlCol="0">
            <a:spAutoFit/>
          </a:bodyPr>
          <a:lstStyle/>
          <a:p>
            <a:r>
              <a:rPr lang="zh-CN" altLang="en-US" sz="3200" b="1" dirty="0" smtClean="0">
                <a:latin typeface="+mn-ea"/>
              </a:rPr>
              <a:t>答题</a:t>
            </a:r>
            <a:r>
              <a:rPr lang="zh-CN" altLang="en-US" sz="3200" dirty="0" smtClean="0">
                <a:latin typeface="+mn-ea"/>
              </a:rPr>
              <a:t>：</a:t>
            </a:r>
            <a:endParaRPr lang="en-US" altLang="zh-CN" sz="3200" dirty="0" smtClean="0">
              <a:latin typeface="+mn-ea"/>
            </a:endParaRPr>
          </a:p>
          <a:p>
            <a:r>
              <a:rPr lang="en-US" altLang="zh-CN" sz="2400" dirty="0" smtClean="0"/>
              <a:t>        </a:t>
            </a:r>
            <a:r>
              <a:rPr lang="zh-CN" altLang="en-US" sz="2800" b="1" dirty="0" smtClean="0"/>
              <a:t>知识经济时代对人才培养提出了新要求，高考选拔也要反映我国建设学习型社会、提升全民教育水平的时代要求，把提升人的发展能力放在突出重要位置，着重考查学生的社会责任感、法治意识、创新精神、实践能力。</a:t>
            </a:r>
          </a:p>
          <a:p>
            <a:r>
              <a:rPr lang="zh-CN" altLang="en-US" sz="2800" b="1" dirty="0" smtClean="0"/>
              <a:t>       想在新时代的高考中拿高分，就要做富有时代性的高中生。什么是“有时代性的高中生”？就是具有社会责任感、法治意识、创新精神、实践能力！</a:t>
            </a:r>
          </a:p>
          <a:p>
            <a:endParaRPr lang="zh-CN" altLang="en-US" dirty="0"/>
          </a:p>
        </p:txBody>
      </p:sp>
      <p:sp>
        <p:nvSpPr>
          <p:cNvPr id="6" name="流程图: 可选过程 5"/>
          <p:cNvSpPr/>
          <p:nvPr/>
        </p:nvSpPr>
        <p:spPr>
          <a:xfrm flipH="1">
            <a:off x="6886600" y="332656"/>
            <a:ext cx="1800200" cy="792088"/>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新趋势</a:t>
            </a:r>
            <a:endParaRPr lang="zh-CN" altLang="en-US" sz="3600" spc="-300"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6" name="内容占位符 5"/>
          <p:cNvSpPr>
            <a:spLocks noGrp="1"/>
          </p:cNvSpPr>
          <p:nvPr>
            <p:ph idx="1"/>
          </p:nvPr>
        </p:nvSpPr>
        <p:spPr/>
        <p:txBody>
          <a:bodyPr/>
          <a:lstStyle/>
          <a:p>
            <a:endParaRPr lang="zh-CN" altLang="en-US"/>
          </a:p>
        </p:txBody>
      </p:sp>
      <p:pic>
        <p:nvPicPr>
          <p:cNvPr id="4"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116632"/>
            <a:ext cx="9539536" cy="6974632"/>
          </a:xfrm>
          <a:prstGeom prst="rect">
            <a:avLst/>
          </a:prstGeom>
          <a:solidFill>
            <a:schemeClr val="bg1"/>
          </a:solidFill>
        </p:spPr>
      </p:pic>
      <p:sp>
        <p:nvSpPr>
          <p:cNvPr id="3" name="TextBox 2"/>
          <p:cNvSpPr txBox="1"/>
          <p:nvPr/>
        </p:nvSpPr>
        <p:spPr>
          <a:xfrm>
            <a:off x="827584" y="620688"/>
            <a:ext cx="7272808" cy="5848335"/>
          </a:xfrm>
          <a:prstGeom prst="rect">
            <a:avLst/>
          </a:prstGeom>
          <a:noFill/>
        </p:spPr>
        <p:txBody>
          <a:bodyPr wrap="square" rtlCol="0">
            <a:spAutoFit/>
          </a:bodyPr>
          <a:lstStyle/>
          <a:p>
            <a:r>
              <a:rPr lang="zh-CN" altLang="en-US" sz="2000" dirty="0" smtClean="0">
                <a:latin typeface="+mn-ea"/>
              </a:rPr>
              <a:t>    </a:t>
            </a:r>
            <a:r>
              <a:rPr lang="zh-CN" altLang="en-US" sz="2000" b="1" dirty="0" smtClean="0">
                <a:latin typeface="+mn-ea"/>
              </a:rPr>
              <a:t>如语文全国</a:t>
            </a:r>
            <a:r>
              <a:rPr lang="en-US" altLang="zh-CN" sz="2000" b="1" dirty="0" smtClean="0">
                <a:latin typeface="+mn-ea"/>
              </a:rPr>
              <a:t>Ⅱ</a:t>
            </a:r>
            <a:r>
              <a:rPr lang="zh-CN" altLang="en-US" sz="2000" b="1" dirty="0" smtClean="0">
                <a:latin typeface="+mn-ea"/>
              </a:rPr>
              <a:t>卷第</a:t>
            </a:r>
            <a:r>
              <a:rPr lang="en-US" altLang="zh-CN" sz="2000" b="1" dirty="0" smtClean="0">
                <a:latin typeface="+mn-ea"/>
              </a:rPr>
              <a:t>21</a:t>
            </a:r>
            <a:r>
              <a:rPr lang="zh-CN" altLang="en-US" sz="2000" b="1" dirty="0" smtClean="0">
                <a:latin typeface="+mn-ea"/>
              </a:rPr>
              <a:t>题以“诸子争鸣、造纸印刷、筑长城开运河，中国人民具有伟大的创造精神”为示例，要求考生利用给定词语材料，完成对示例的仿写与续写。</a:t>
            </a:r>
          </a:p>
          <a:p>
            <a:r>
              <a:rPr lang="zh-CN" altLang="en-US" sz="2000" b="1" dirty="0" smtClean="0">
                <a:latin typeface="+mn-ea"/>
              </a:rPr>
              <a:t>    仿写与续写考查的是考生的语言文字运用能力，但与示例结合后的最终答案正是习近平总书记</a:t>
            </a:r>
            <a:r>
              <a:rPr lang="en-US" altLang="zh-CN" sz="2000" b="1" dirty="0" smtClean="0">
                <a:latin typeface="+mn-ea"/>
              </a:rPr>
              <a:t>《</a:t>
            </a:r>
            <a:r>
              <a:rPr lang="zh-CN" altLang="en-US" sz="2000" b="1" dirty="0" smtClean="0">
                <a:latin typeface="+mn-ea"/>
              </a:rPr>
              <a:t>在第十三届全国人民代表大会第一次会议上的讲话</a:t>
            </a:r>
            <a:r>
              <a:rPr lang="en-US" altLang="zh-CN" sz="2000" b="1" dirty="0" smtClean="0">
                <a:latin typeface="+mn-ea"/>
              </a:rPr>
              <a:t>》</a:t>
            </a:r>
            <a:r>
              <a:rPr lang="zh-CN" altLang="en-US" sz="2000" b="1" dirty="0" smtClean="0">
                <a:latin typeface="+mn-ea"/>
              </a:rPr>
              <a:t>所赞美的中国人民的四个伟大精神</a:t>
            </a:r>
            <a:r>
              <a:rPr lang="en-US" altLang="zh-CN" sz="2000" b="1" dirty="0" smtClean="0">
                <a:latin typeface="+mn-ea"/>
              </a:rPr>
              <a:t>——</a:t>
            </a:r>
          </a:p>
          <a:p>
            <a:r>
              <a:rPr lang="zh-CN" altLang="en-US" sz="2000" b="1" dirty="0" smtClean="0">
                <a:latin typeface="+mn-ea"/>
              </a:rPr>
              <a:t>    诸子争鸣、造纸印刷、筑长城开运河，中国人民具有伟大的创造精神。</a:t>
            </a:r>
          </a:p>
          <a:p>
            <a:r>
              <a:rPr lang="zh-CN" altLang="en-US" sz="2000" b="1" dirty="0" smtClean="0">
                <a:latin typeface="+mn-ea"/>
              </a:rPr>
              <a:t>    垦田拓海、抗灾治水、脱贫困奔小康，中国人民具有伟大的奋斗精神。</a:t>
            </a:r>
          </a:p>
          <a:p>
            <a:r>
              <a:rPr lang="zh-CN" altLang="en-US" sz="2000" b="1" dirty="0" smtClean="0">
                <a:latin typeface="+mn-ea"/>
              </a:rPr>
              <a:t>    同舟共济、守望相助、御外侮卫家国，中国人民具有伟大的团结精神。</a:t>
            </a:r>
          </a:p>
          <a:p>
            <a:r>
              <a:rPr lang="zh-CN" altLang="en-US" sz="2000" b="1" dirty="0" smtClean="0">
                <a:latin typeface="+mn-ea"/>
              </a:rPr>
              <a:t>    开天辟地、逐日奔月、建强国谋复兴，中国人民具有伟大的梦想精神。</a:t>
            </a:r>
          </a:p>
          <a:p>
            <a:r>
              <a:rPr lang="zh-CN" altLang="en-US" sz="2000" b="1" dirty="0" smtClean="0">
                <a:latin typeface="+mn-ea"/>
              </a:rPr>
              <a:t>    这类试题有很强的社会现实性，如果考生不关注社会现实，没有公民意识和社会责任感，答案的准确性就会大打折扣</a:t>
            </a:r>
            <a:r>
              <a:rPr lang="zh-CN" altLang="en-US" sz="2000" dirty="0" smtClean="0">
                <a:latin typeface="+mn-ea"/>
              </a:rPr>
              <a:t>。</a:t>
            </a:r>
          </a:p>
          <a:p>
            <a:endParaRPr lang="zh-CN" altLang="en-US" sz="2000" dirty="0">
              <a:latin typeface="+mn-ea"/>
            </a:endParaRPr>
          </a:p>
        </p:txBody>
      </p:sp>
      <p:sp>
        <p:nvSpPr>
          <p:cNvPr id="5" name="流程图: 可选过程 4"/>
          <p:cNvSpPr/>
          <p:nvPr/>
        </p:nvSpPr>
        <p:spPr>
          <a:xfrm flipH="1">
            <a:off x="7956376" y="908720"/>
            <a:ext cx="936104" cy="273630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3600" spc="-300" dirty="0" smtClean="0">
              <a:solidFill>
                <a:schemeClr val="accent5">
                  <a:lumMod val="50000"/>
                </a:schemeClr>
              </a:solidFill>
            </a:endParaRPr>
          </a:p>
          <a:p>
            <a:pPr algn="ctr"/>
            <a:r>
              <a:rPr lang="zh-CN" altLang="en-US" sz="3600" spc="-300" dirty="0" smtClean="0">
                <a:solidFill>
                  <a:schemeClr val="accent5">
                    <a:lumMod val="50000"/>
                  </a:schemeClr>
                </a:solidFill>
              </a:rPr>
              <a:t>新</a:t>
            </a:r>
            <a:endParaRPr lang="en-US" altLang="zh-CN" sz="3600" spc="-300" dirty="0" smtClean="0">
              <a:solidFill>
                <a:schemeClr val="accent5">
                  <a:lumMod val="50000"/>
                </a:schemeClr>
              </a:solidFill>
            </a:endParaRPr>
          </a:p>
          <a:p>
            <a:pPr algn="ctr"/>
            <a:r>
              <a:rPr lang="zh-CN" altLang="en-US" sz="3600" spc="-300" dirty="0" smtClean="0">
                <a:solidFill>
                  <a:schemeClr val="accent5">
                    <a:lumMod val="50000"/>
                  </a:schemeClr>
                </a:solidFill>
              </a:rPr>
              <a:t>趋</a:t>
            </a:r>
            <a:endParaRPr lang="en-US" altLang="zh-CN" sz="3600" spc="-300" dirty="0" smtClean="0">
              <a:solidFill>
                <a:schemeClr val="accent5">
                  <a:lumMod val="50000"/>
                </a:schemeClr>
              </a:solidFill>
            </a:endParaRPr>
          </a:p>
          <a:p>
            <a:pPr algn="ctr"/>
            <a:r>
              <a:rPr lang="zh-CN" altLang="en-US" sz="3600" spc="-300" dirty="0" smtClean="0">
                <a:solidFill>
                  <a:schemeClr val="accent5">
                    <a:lumMod val="50000"/>
                  </a:schemeClr>
                </a:solidFill>
              </a:rPr>
              <a:t>势</a:t>
            </a:r>
            <a:endParaRPr lang="en-US" altLang="zh-CN" sz="3600" spc="-300" dirty="0" smtClean="0">
              <a:solidFill>
                <a:schemeClr val="accent5">
                  <a:lumMod val="50000"/>
                </a:schemeClr>
              </a:solidFill>
            </a:endParaRPr>
          </a:p>
          <a:p>
            <a:pPr algn="ctr"/>
            <a:endParaRPr lang="en-US" altLang="zh-CN" sz="3600" spc="-300" dirty="0" smtClean="0">
              <a:solidFill>
                <a:schemeClr val="accent5">
                  <a:lumMod val="50000"/>
                </a:schemeClr>
              </a:solidFill>
            </a:endParaRPr>
          </a:p>
          <a:p>
            <a:pPr algn="ctr"/>
            <a:endParaRPr lang="en-US" altLang="zh-CN" sz="3600" spc="-300" dirty="0" smtClean="0">
              <a:solidFill>
                <a:schemeClr val="accent5">
                  <a:lumMod val="50000"/>
                </a:schemeClr>
              </a:solidFill>
            </a:endParaRPr>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圆角矩形 3"/>
          <p:cNvSpPr/>
          <p:nvPr/>
        </p:nvSpPr>
        <p:spPr>
          <a:xfrm>
            <a:off x="1043608" y="1988840"/>
            <a:ext cx="7056784" cy="1181755"/>
          </a:xfrm>
          <a:prstGeom prst="roundRect">
            <a:avLst/>
          </a:prstGeom>
          <a:solidFill>
            <a:schemeClr val="bg1"/>
          </a:solid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70000"/>
              </a:lnSpc>
            </a:pPr>
            <a:endParaRPr lang="zh-CN" altLang="en-US" sz="2400" spc="-150" dirty="0"/>
          </a:p>
        </p:txBody>
      </p:sp>
      <p:sp>
        <p:nvSpPr>
          <p:cNvPr id="5" name="TextBox 4"/>
          <p:cNvSpPr txBox="1"/>
          <p:nvPr/>
        </p:nvSpPr>
        <p:spPr>
          <a:xfrm>
            <a:off x="1043608" y="2204864"/>
            <a:ext cx="7056784" cy="646331"/>
          </a:xfrm>
          <a:prstGeom prst="rect">
            <a:avLst/>
          </a:prstGeom>
          <a:noFill/>
        </p:spPr>
        <p:txBody>
          <a:bodyPr wrap="square" rtlCol="0">
            <a:spAutoFit/>
          </a:bodyPr>
          <a:lstStyle/>
          <a:p>
            <a:r>
              <a:rPr lang="zh-CN" altLang="en-US" sz="3600" b="1" dirty="0" smtClean="0"/>
              <a:t>（二）新课标对高考的影响</a:t>
            </a:r>
            <a:endParaRPr lang="en-US" altLang="zh-CN" sz="3600" b="1" dirty="0" smtClean="0"/>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5" name="内容占位符 4"/>
          <p:cNvSpPr>
            <a:spLocks noGrp="1"/>
          </p:cNvSpPr>
          <p:nvPr>
            <p:ph idx="1"/>
          </p:nvPr>
        </p:nvSpPr>
        <p:spPr/>
        <p:txBody>
          <a:bodyPr/>
          <a:lstStyle/>
          <a:p>
            <a:endParaRPr lang="zh-CN" altLang="en-US"/>
          </a:p>
        </p:txBody>
      </p:sp>
      <p:pic>
        <p:nvPicPr>
          <p:cNvPr id="4"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25730" y="-89248"/>
            <a:ext cx="9539536" cy="6974632"/>
          </a:xfrm>
          <a:prstGeom prst="rect">
            <a:avLst/>
          </a:prstGeom>
          <a:solidFill>
            <a:schemeClr val="bg1"/>
          </a:solidFill>
        </p:spPr>
      </p:pic>
      <p:sp>
        <p:nvSpPr>
          <p:cNvPr id="3" name="TextBox 2"/>
          <p:cNvSpPr txBox="1"/>
          <p:nvPr/>
        </p:nvSpPr>
        <p:spPr>
          <a:xfrm>
            <a:off x="899592" y="1412776"/>
            <a:ext cx="6408712" cy="3785652"/>
          </a:xfrm>
          <a:prstGeom prst="rect">
            <a:avLst/>
          </a:prstGeom>
          <a:noFill/>
        </p:spPr>
        <p:txBody>
          <a:bodyPr wrap="square" rtlCol="0">
            <a:spAutoFit/>
          </a:bodyPr>
          <a:lstStyle/>
          <a:p>
            <a:r>
              <a:rPr lang="en-US" altLang="zh-CN" sz="2400" b="1" dirty="0" smtClean="0">
                <a:latin typeface="+mn-ea"/>
              </a:rPr>
              <a:t>    2019</a:t>
            </a:r>
            <a:r>
              <a:rPr lang="zh-CN" altLang="en-US" sz="2400" b="1" dirty="0" smtClean="0">
                <a:latin typeface="+mn-ea"/>
              </a:rPr>
              <a:t>年的高考大纲相对</a:t>
            </a:r>
            <a:r>
              <a:rPr lang="en-US" altLang="zh-CN" sz="2400" b="1" dirty="0" smtClean="0">
                <a:latin typeface="+mn-ea"/>
              </a:rPr>
              <a:t>2017</a:t>
            </a:r>
            <a:r>
              <a:rPr lang="zh-CN" altLang="en-US" sz="2400" b="1" dirty="0" smtClean="0">
                <a:latin typeface="+mn-ea"/>
              </a:rPr>
              <a:t>、</a:t>
            </a:r>
            <a:r>
              <a:rPr lang="en-US" altLang="zh-CN" sz="2400" b="1" dirty="0" smtClean="0">
                <a:latin typeface="+mn-ea"/>
              </a:rPr>
              <a:t>2018</a:t>
            </a:r>
            <a:r>
              <a:rPr lang="zh-CN" altLang="en-US" sz="2400" b="1" dirty="0" smtClean="0">
                <a:latin typeface="+mn-ea"/>
              </a:rPr>
              <a:t>年不会有大的改变。但最新版的</a:t>
            </a:r>
            <a:r>
              <a:rPr lang="en-US" altLang="zh-CN" sz="2400" b="1" dirty="0" smtClean="0">
                <a:latin typeface="+mn-ea"/>
              </a:rPr>
              <a:t>《</a:t>
            </a:r>
            <a:r>
              <a:rPr lang="zh-CN" altLang="en-US" sz="2400" b="1" dirty="0" smtClean="0">
                <a:latin typeface="+mn-ea"/>
              </a:rPr>
              <a:t>普通高中课程方案和各学科课程标准</a:t>
            </a:r>
            <a:r>
              <a:rPr lang="en-US" altLang="zh-CN" sz="2400" b="1" dirty="0" smtClean="0">
                <a:latin typeface="+mn-ea"/>
              </a:rPr>
              <a:t>》</a:t>
            </a:r>
            <a:r>
              <a:rPr lang="zh-CN" altLang="en-US" sz="2400" b="1" dirty="0" smtClean="0">
                <a:latin typeface="+mn-ea"/>
              </a:rPr>
              <a:t>，肯定会在高考试题中逐渐体现！</a:t>
            </a:r>
          </a:p>
          <a:p>
            <a:r>
              <a:rPr lang="zh-CN" altLang="en-US" sz="2400" b="1" dirty="0" smtClean="0">
                <a:latin typeface="+mn-ea"/>
              </a:rPr>
              <a:t>    因为“课标”是指导高中教学和考试的最核心文件，被称为高中教、考、学的“根本大法”，在高考中的地位高于考试大纲和考试说明。所以，业内人士有句话：“</a:t>
            </a:r>
            <a:r>
              <a:rPr lang="en-US" altLang="zh-CN" sz="2400" b="1" dirty="0" smtClean="0">
                <a:latin typeface="+mn-ea"/>
              </a:rPr>
              <a:t>2018</a:t>
            </a:r>
            <a:r>
              <a:rPr lang="zh-CN" altLang="en-US" sz="2400" b="1" dirty="0" smtClean="0">
                <a:latin typeface="+mn-ea"/>
              </a:rPr>
              <a:t>年高考大纲基本没有改，那是因为出台的新课程标准已经把可能变化的命题方向都涵盖了！”</a:t>
            </a:r>
            <a:endParaRPr lang="zh-CN" altLang="en-US" sz="2400" b="1" dirty="0">
              <a:latin typeface="+mn-ea"/>
            </a:endParaRPr>
          </a:p>
        </p:txBody>
      </p:sp>
      <p:sp>
        <p:nvSpPr>
          <p:cNvPr id="6" name="流程图: 可选过程 5"/>
          <p:cNvSpPr/>
          <p:nvPr/>
        </p:nvSpPr>
        <p:spPr>
          <a:xfrm flipH="1">
            <a:off x="7452320" y="1340768"/>
            <a:ext cx="936104" cy="273630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3600" spc="-300" dirty="0" smtClean="0">
              <a:solidFill>
                <a:schemeClr val="accent5">
                  <a:lumMod val="50000"/>
                </a:schemeClr>
              </a:solidFill>
            </a:endParaRPr>
          </a:p>
          <a:p>
            <a:pPr algn="ctr"/>
            <a:endParaRPr lang="en-US" altLang="zh-CN" sz="3600" spc="-300" dirty="0" smtClean="0">
              <a:solidFill>
                <a:schemeClr val="accent5">
                  <a:lumMod val="50000"/>
                </a:schemeClr>
              </a:solidFill>
            </a:endParaRPr>
          </a:p>
          <a:p>
            <a:pPr algn="ctr"/>
            <a:r>
              <a:rPr lang="zh-CN" altLang="en-US" sz="3600" spc="-300" dirty="0" smtClean="0">
                <a:solidFill>
                  <a:schemeClr val="accent5">
                    <a:lumMod val="50000"/>
                  </a:schemeClr>
                </a:solidFill>
              </a:rPr>
              <a:t>新</a:t>
            </a:r>
            <a:endParaRPr lang="en-US" altLang="zh-CN" sz="3600" spc="-300" dirty="0" smtClean="0">
              <a:solidFill>
                <a:schemeClr val="accent5">
                  <a:lumMod val="50000"/>
                </a:schemeClr>
              </a:solidFill>
            </a:endParaRPr>
          </a:p>
          <a:p>
            <a:pPr algn="ctr"/>
            <a:r>
              <a:rPr lang="zh-CN" altLang="en-US" sz="3600" spc="-300" dirty="0" smtClean="0">
                <a:solidFill>
                  <a:schemeClr val="accent5">
                    <a:lumMod val="50000"/>
                  </a:schemeClr>
                </a:solidFill>
              </a:rPr>
              <a:t>考纲</a:t>
            </a:r>
            <a:endParaRPr lang="en-US" altLang="zh-CN" sz="3600" spc="-300" dirty="0" smtClean="0">
              <a:solidFill>
                <a:schemeClr val="accent5">
                  <a:lumMod val="50000"/>
                </a:schemeClr>
              </a:solidFill>
            </a:endParaRPr>
          </a:p>
          <a:p>
            <a:pPr algn="ctr"/>
            <a:endParaRPr lang="en-US" altLang="zh-CN" sz="3600" spc="-300" dirty="0" smtClean="0">
              <a:solidFill>
                <a:schemeClr val="accent5">
                  <a:lumMod val="50000"/>
                </a:schemeClr>
              </a:solidFill>
            </a:endParaRPr>
          </a:p>
          <a:p>
            <a:pPr algn="ctr"/>
            <a:endParaRPr lang="en-US" altLang="zh-CN" sz="3600" spc="-300" dirty="0" smtClean="0">
              <a:solidFill>
                <a:schemeClr val="accent5">
                  <a:lumMod val="50000"/>
                </a:schemeClr>
              </a:solidFill>
            </a:endParaRPr>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98055" y="-58420"/>
            <a:ext cx="9539536" cy="6974632"/>
          </a:xfrm>
          <a:prstGeom prst="rect">
            <a:avLst/>
          </a:prstGeom>
          <a:solidFill>
            <a:schemeClr val="bg1"/>
          </a:solidFill>
        </p:spPr>
      </p:pic>
      <p:sp>
        <p:nvSpPr>
          <p:cNvPr id="3" name="内容占位符 2"/>
          <p:cNvSpPr>
            <a:spLocks noGrp="1"/>
          </p:cNvSpPr>
          <p:nvPr>
            <p:ph idx="1"/>
          </p:nvPr>
        </p:nvSpPr>
        <p:spPr>
          <a:xfrm>
            <a:off x="457200" y="896620"/>
            <a:ext cx="7432040" cy="5389880"/>
          </a:xfrm>
        </p:spPr>
        <p:txBody>
          <a:bodyPr>
            <a:normAutofit fontScale="25000" lnSpcReduction="20000"/>
          </a:bodyPr>
          <a:lstStyle/>
          <a:p>
            <a:pPr marL="0" indent="0" fontAlgn="base">
              <a:spcBef>
                <a:spcPct val="0"/>
              </a:spcBef>
              <a:spcAft>
                <a:spcPct val="0"/>
              </a:spcAft>
              <a:buClrTx/>
              <a:buSzTx/>
              <a:buNone/>
            </a:pPr>
            <a:r>
              <a:rPr lang="en-US" altLang="zh-CN" sz="11200" b="1" dirty="0" smtClean="0">
                <a:latin typeface="+mn-ea"/>
              </a:rPr>
              <a:t>    </a:t>
            </a:r>
            <a:r>
              <a:rPr lang="zh-CN" altLang="zh-CN" sz="11200" b="1" dirty="0" smtClean="0">
                <a:latin typeface="+mn-ea"/>
              </a:rPr>
              <a:t>语文学科完善试卷设计，实现“关键能力”全面考查</a:t>
            </a:r>
            <a:endParaRPr lang="en-US" altLang="zh-CN" sz="11200" b="1" dirty="0" smtClean="0">
              <a:solidFill>
                <a:srgbClr val="C0504D"/>
              </a:solidFill>
              <a:latin typeface="+mn-ea"/>
              <a:cs typeface="宋体" panose="02010600030101010101" pitchFamily="2" charset="-122"/>
            </a:endParaRPr>
          </a:p>
          <a:p>
            <a:pPr marL="0" lvl="0" indent="0" fontAlgn="base">
              <a:spcBef>
                <a:spcPct val="0"/>
              </a:spcBef>
              <a:spcAft>
                <a:spcPct val="0"/>
              </a:spcAft>
              <a:buClrTx/>
              <a:buSzTx/>
              <a:buNone/>
            </a:pPr>
            <a:endParaRPr lang="en-US" altLang="zh-CN" sz="3600" b="1" dirty="0" smtClean="0">
              <a:solidFill>
                <a:srgbClr val="C0504D"/>
              </a:solidFill>
              <a:latin typeface="+mn-ea"/>
              <a:cs typeface="宋体" panose="02010600030101010101" pitchFamily="2" charset="-122"/>
            </a:endParaRPr>
          </a:p>
          <a:p>
            <a:pPr marL="0" lvl="0" indent="0" fontAlgn="base">
              <a:spcBef>
                <a:spcPct val="0"/>
              </a:spcBef>
              <a:spcAft>
                <a:spcPct val="0"/>
              </a:spcAft>
              <a:buClrTx/>
              <a:buSzTx/>
              <a:buNone/>
            </a:pPr>
            <a:endParaRPr lang="en-US" altLang="zh-CN" sz="3600" b="1" dirty="0" smtClean="0">
              <a:solidFill>
                <a:srgbClr val="C0504D"/>
              </a:solidFill>
              <a:latin typeface="+mn-ea"/>
              <a:cs typeface="宋体" panose="02010600030101010101" pitchFamily="2" charset="-122"/>
            </a:endParaRPr>
          </a:p>
          <a:p>
            <a:pPr marL="0" lvl="0" indent="0" fontAlgn="base">
              <a:lnSpc>
                <a:spcPct val="170000"/>
              </a:lnSpc>
              <a:spcBef>
                <a:spcPct val="0"/>
              </a:spcBef>
              <a:spcAft>
                <a:spcPct val="0"/>
              </a:spcAft>
              <a:buClrTx/>
              <a:buSzTx/>
              <a:buNone/>
            </a:pPr>
            <a:r>
              <a:rPr lang="en-US" altLang="zh-CN" sz="6400" b="1" dirty="0" smtClean="0">
                <a:solidFill>
                  <a:srgbClr val="C0504D"/>
                </a:solidFill>
                <a:latin typeface="+mn-ea"/>
                <a:cs typeface="宋体" panose="02010600030101010101" pitchFamily="2" charset="-122"/>
              </a:rPr>
              <a:t>      </a:t>
            </a:r>
            <a:r>
              <a:rPr lang="en-US" altLang="zh-CN" sz="8000" b="1" dirty="0" smtClean="0">
                <a:solidFill>
                  <a:srgbClr val="FF0000"/>
                </a:solidFill>
                <a:latin typeface="+mn-ea"/>
                <a:cs typeface="宋体" panose="02010600030101010101" pitchFamily="2" charset="-122"/>
              </a:rPr>
              <a:t>2019</a:t>
            </a:r>
            <a:r>
              <a:rPr lang="zh-CN" altLang="en-US" sz="8000" b="1" dirty="0" smtClean="0">
                <a:solidFill>
                  <a:srgbClr val="FF0000"/>
                </a:solidFill>
                <a:latin typeface="+mn-ea"/>
                <a:cs typeface="宋体" panose="02010600030101010101" pitchFamily="2" charset="-122"/>
              </a:rPr>
              <a:t>高考语文将扩大文本选取范围。</a:t>
            </a:r>
            <a:r>
              <a:rPr lang="zh-CN" altLang="en-US" sz="8000" b="1" dirty="0" smtClean="0">
                <a:solidFill>
                  <a:srgbClr val="333333"/>
                </a:solidFill>
                <a:latin typeface="+mn-ea"/>
                <a:cs typeface="宋体" panose="02010600030101010101" pitchFamily="2" charset="-122"/>
              </a:rPr>
              <a:t>论述类文本将多选用论文和时评，考查逻辑论证和批判推理能力；实用类文本将多选用新闻和报告，考查信息处理和超文本阅读能力；文学类文本将多选用小说和散文，考查审美鉴赏能力。</a:t>
            </a:r>
            <a:endParaRPr lang="zh-CN" altLang="en-US" sz="8000" b="1" dirty="0" smtClean="0">
              <a:latin typeface="+mn-ea"/>
              <a:cs typeface="宋体" panose="02010600030101010101" pitchFamily="2" charset="-122"/>
            </a:endParaRPr>
          </a:p>
          <a:p>
            <a:pPr marL="0" lvl="0" indent="0" eaLnBrk="0" fontAlgn="base" hangingPunct="0">
              <a:lnSpc>
                <a:spcPct val="170000"/>
              </a:lnSpc>
              <a:spcBef>
                <a:spcPct val="0"/>
              </a:spcBef>
              <a:spcAft>
                <a:spcPct val="0"/>
              </a:spcAft>
              <a:buClrTx/>
              <a:buSzTx/>
              <a:buNone/>
            </a:pPr>
            <a:r>
              <a:rPr lang="zh-CN" altLang="en-US" sz="8000" b="1" dirty="0" smtClean="0">
                <a:solidFill>
                  <a:srgbClr val="333333"/>
                </a:solidFill>
                <a:latin typeface="+mn-ea"/>
                <a:cs typeface="宋体" panose="02010600030101010101" pitchFamily="2" charset="-122"/>
              </a:rPr>
              <a:t>    高考语文阅读反映了信息时代阅读的特点和要求，将全方位考查阅读的“关键能力”。</a:t>
            </a:r>
            <a:r>
              <a:rPr lang="zh-CN" altLang="en-US" sz="8000" b="1" dirty="0" smtClean="0">
                <a:solidFill>
                  <a:srgbClr val="FF0000"/>
                </a:solidFill>
                <a:latin typeface="+mn-ea"/>
                <a:cs typeface="宋体" panose="02010600030101010101" pitchFamily="2" charset="-122"/>
              </a:rPr>
              <a:t>学生在阅读广度、数量、速度上要下大功夫。</a:t>
            </a:r>
            <a:r>
              <a:rPr lang="zh-CN" altLang="en-US" sz="8000" b="1" dirty="0" smtClean="0">
                <a:solidFill>
                  <a:srgbClr val="333333"/>
                </a:solidFill>
                <a:latin typeface="+mn-ea"/>
                <a:cs typeface="宋体" panose="02010600030101010101" pitchFamily="2" charset="-122"/>
              </a:rPr>
              <a:t>只有全面培养阅读能力、文学素养和思维品质，才能笑傲今后的高考考场！</a:t>
            </a:r>
            <a:endParaRPr lang="zh-CN" altLang="en-US" sz="8000" b="1" dirty="0" smtClean="0">
              <a:latin typeface="+mn-ea"/>
              <a:cs typeface="宋体" panose="02010600030101010101" pitchFamily="2" charset="-122"/>
            </a:endParaRPr>
          </a:p>
          <a:p>
            <a:pPr marL="0" lvl="0" indent="0" eaLnBrk="0" fontAlgn="base" hangingPunct="0">
              <a:lnSpc>
                <a:spcPct val="170000"/>
              </a:lnSpc>
              <a:spcBef>
                <a:spcPct val="0"/>
              </a:spcBef>
              <a:spcAft>
                <a:spcPct val="0"/>
              </a:spcAft>
              <a:buClrTx/>
              <a:buSzTx/>
              <a:buNone/>
            </a:pPr>
            <a:r>
              <a:rPr lang="zh-CN" altLang="en-US" sz="6400" b="1" dirty="0" smtClean="0">
                <a:solidFill>
                  <a:srgbClr val="FFFFFF"/>
                </a:solidFill>
                <a:latin typeface="微软雅黑" panose="020B0503020204020204" pitchFamily="34" charset="-122"/>
                <a:ea typeface="微软雅黑" panose="020B0503020204020204" pitchFamily="34" charset="-122"/>
                <a:cs typeface="宋体" panose="02010600030101010101" pitchFamily="2" charset="-122"/>
              </a:rPr>
              <a:t>数学：</a:t>
            </a:r>
            <a:endParaRPr lang="zh-CN" altLang="en-US" sz="6400" dirty="0" smtClean="0">
              <a:latin typeface="Arial" panose="020B0604020202020204" pitchFamily="34" charset="0"/>
              <a:ea typeface="宋体" panose="02010600030101010101" pitchFamily="2" charset="-122"/>
              <a:cs typeface="宋体" panose="02010600030101010101" pitchFamily="2" charset="-122"/>
            </a:endParaRPr>
          </a:p>
        </p:txBody>
      </p:sp>
      <p:sp>
        <p:nvSpPr>
          <p:cNvPr id="6" name="流程图: 可选过程 5"/>
          <p:cNvSpPr/>
          <p:nvPr/>
        </p:nvSpPr>
        <p:spPr>
          <a:xfrm flipH="1">
            <a:off x="8181042" y="1335812"/>
            <a:ext cx="936104" cy="273630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3600" spc="-300" dirty="0" smtClean="0">
              <a:solidFill>
                <a:schemeClr val="accent5">
                  <a:lumMod val="50000"/>
                </a:schemeClr>
              </a:solidFill>
            </a:endParaRPr>
          </a:p>
          <a:p>
            <a:pPr algn="ctr"/>
            <a:endParaRPr lang="en-US" altLang="zh-CN" sz="3600" spc="-300" dirty="0" smtClean="0">
              <a:solidFill>
                <a:schemeClr val="accent5">
                  <a:lumMod val="50000"/>
                </a:schemeClr>
              </a:solidFill>
            </a:endParaRPr>
          </a:p>
          <a:p>
            <a:pPr algn="ctr"/>
            <a:r>
              <a:rPr lang="zh-CN" altLang="en-US" sz="3600" spc="-300" dirty="0" smtClean="0">
                <a:solidFill>
                  <a:schemeClr val="accent5">
                    <a:lumMod val="50000"/>
                  </a:schemeClr>
                </a:solidFill>
              </a:rPr>
              <a:t>新</a:t>
            </a:r>
            <a:endParaRPr lang="en-US" altLang="zh-CN" sz="3600" spc="-300" dirty="0" smtClean="0">
              <a:solidFill>
                <a:schemeClr val="accent5">
                  <a:lumMod val="50000"/>
                </a:schemeClr>
              </a:solidFill>
            </a:endParaRPr>
          </a:p>
          <a:p>
            <a:pPr algn="ctr"/>
            <a:r>
              <a:rPr lang="zh-CN" altLang="en-US" sz="3600" spc="-300" dirty="0" smtClean="0">
                <a:solidFill>
                  <a:schemeClr val="accent5">
                    <a:lumMod val="50000"/>
                  </a:schemeClr>
                </a:solidFill>
              </a:rPr>
              <a:t>考纲</a:t>
            </a:r>
            <a:endParaRPr lang="en-US" altLang="zh-CN" sz="3600" spc="-300" dirty="0" smtClean="0">
              <a:solidFill>
                <a:schemeClr val="accent5">
                  <a:lumMod val="50000"/>
                </a:schemeClr>
              </a:solidFill>
            </a:endParaRPr>
          </a:p>
          <a:p>
            <a:pPr algn="ctr"/>
            <a:endParaRPr lang="en-US" altLang="zh-CN" sz="3600" spc="-300" dirty="0" smtClean="0">
              <a:solidFill>
                <a:schemeClr val="accent5">
                  <a:lumMod val="50000"/>
                </a:schemeClr>
              </a:solidFill>
            </a:endParaRPr>
          </a:p>
          <a:p>
            <a:pPr algn="ctr"/>
            <a:endParaRPr lang="en-US" altLang="zh-CN" sz="3600" spc="-300" dirty="0" smtClean="0">
              <a:solidFill>
                <a:schemeClr val="accent5">
                  <a:lumMod val="50000"/>
                </a:schemeClr>
              </a:solidFill>
            </a:endParaRPr>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5" name="内容占位符 4"/>
          <p:cNvSpPr>
            <a:spLocks noGrp="1"/>
          </p:cNvSpPr>
          <p:nvPr>
            <p:ph idx="1"/>
          </p:nvPr>
        </p:nvSpPr>
        <p:spPr/>
        <p:txBody>
          <a:bodyPr/>
          <a:lstStyle/>
          <a:p>
            <a:endParaRPr lang="zh-CN" altLang="en-US"/>
          </a:p>
        </p:txBody>
      </p:sp>
      <p:pic>
        <p:nvPicPr>
          <p:cNvPr id="4"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25730" y="-89248"/>
            <a:ext cx="9539536" cy="6974632"/>
          </a:xfrm>
          <a:prstGeom prst="rect">
            <a:avLst/>
          </a:prstGeom>
          <a:solidFill>
            <a:schemeClr val="bg1"/>
          </a:solidFill>
        </p:spPr>
      </p:pic>
      <p:sp>
        <p:nvSpPr>
          <p:cNvPr id="3" name="TextBox 2"/>
          <p:cNvSpPr txBox="1"/>
          <p:nvPr/>
        </p:nvSpPr>
        <p:spPr>
          <a:xfrm>
            <a:off x="1043608" y="1196752"/>
            <a:ext cx="5976664" cy="4401205"/>
          </a:xfrm>
          <a:prstGeom prst="rect">
            <a:avLst/>
          </a:prstGeom>
          <a:noFill/>
        </p:spPr>
        <p:txBody>
          <a:bodyPr wrap="square" rtlCol="0">
            <a:spAutoFit/>
          </a:bodyPr>
          <a:lstStyle/>
          <a:p>
            <a:r>
              <a:rPr lang="en-US" altLang="zh-CN" sz="2800" dirty="0" smtClean="0"/>
              <a:t>      </a:t>
            </a:r>
            <a:r>
              <a:rPr lang="zh-CN" altLang="en-US" sz="2800" b="1" dirty="0" smtClean="0"/>
              <a:t>新课程标准对</a:t>
            </a:r>
            <a:r>
              <a:rPr lang="en-US" altLang="zh-CN" sz="2800" b="1" dirty="0" smtClean="0"/>
              <a:t>2019</a:t>
            </a:r>
            <a:r>
              <a:rPr lang="zh-CN" altLang="en-US" sz="2800" b="1" dirty="0" smtClean="0"/>
              <a:t>年高考试题的影响，会体现在哪里呢？</a:t>
            </a:r>
            <a:endParaRPr lang="en-US" altLang="zh-CN" sz="2800" b="1" dirty="0" smtClean="0"/>
          </a:p>
          <a:p>
            <a:endParaRPr lang="zh-CN" altLang="en-US" sz="2800" dirty="0" smtClean="0"/>
          </a:p>
          <a:p>
            <a:r>
              <a:rPr lang="zh-CN" altLang="en-US" sz="2800" b="1" dirty="0" smtClean="0"/>
              <a:t>      首先，是鲜明的育人导向</a:t>
            </a:r>
          </a:p>
          <a:p>
            <a:r>
              <a:rPr lang="zh-CN" altLang="en-US" sz="2800" b="1" dirty="0" smtClean="0"/>
              <a:t>      强调发展中国特色社会主义文化，在语文新课标中，要求学生树立正确的历史观、国家观、民族观、文化观，理解中国特色社会主义文化，能够在跨文化交流中讲好中国故事，坚守中国文化立场。</a:t>
            </a:r>
            <a:endParaRPr lang="zh-CN" altLang="en-US" sz="2800" b="1" dirty="0"/>
          </a:p>
        </p:txBody>
      </p:sp>
      <p:sp>
        <p:nvSpPr>
          <p:cNvPr id="6" name="流程图: 可选过程 5"/>
          <p:cNvSpPr/>
          <p:nvPr/>
        </p:nvSpPr>
        <p:spPr>
          <a:xfrm flipH="1">
            <a:off x="7668344" y="1412776"/>
            <a:ext cx="828600" cy="3240360"/>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新考纲</a:t>
            </a:r>
            <a:endParaRPr lang="zh-CN" altLang="en-US" sz="3600" spc="-300"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6" name="内容占位符 5"/>
          <p:cNvSpPr>
            <a:spLocks noGrp="1"/>
          </p:cNvSpPr>
          <p:nvPr>
            <p:ph idx="1"/>
          </p:nvPr>
        </p:nvSpPr>
        <p:spPr/>
        <p:txBody>
          <a:bodyPr/>
          <a:lstStyle/>
          <a:p>
            <a:endParaRPr lang="zh-CN" altLang="en-US"/>
          </a:p>
        </p:txBody>
      </p:sp>
      <p:pic>
        <p:nvPicPr>
          <p:cNvPr id="4"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08520" y="0"/>
            <a:ext cx="9539536" cy="6974632"/>
          </a:xfrm>
          <a:prstGeom prst="rect">
            <a:avLst/>
          </a:prstGeom>
          <a:solidFill>
            <a:schemeClr val="bg1"/>
          </a:solidFill>
        </p:spPr>
      </p:pic>
      <p:sp>
        <p:nvSpPr>
          <p:cNvPr id="3" name="TextBox 2"/>
          <p:cNvSpPr txBox="1"/>
          <p:nvPr/>
        </p:nvSpPr>
        <p:spPr>
          <a:xfrm>
            <a:off x="971600" y="1268760"/>
            <a:ext cx="6768752" cy="4524315"/>
          </a:xfrm>
          <a:prstGeom prst="rect">
            <a:avLst/>
          </a:prstGeom>
          <a:noFill/>
        </p:spPr>
        <p:txBody>
          <a:bodyPr wrap="square" rtlCol="0">
            <a:spAutoFit/>
          </a:bodyPr>
          <a:lstStyle/>
          <a:p>
            <a:r>
              <a:rPr lang="zh-CN" altLang="en-US" dirty="0" smtClean="0"/>
              <a:t>           </a:t>
            </a:r>
            <a:r>
              <a:rPr lang="zh-CN" altLang="en-US" sz="2400" b="1" dirty="0" smtClean="0"/>
              <a:t>其次，是加强中华优秀传统文化教育</a:t>
            </a:r>
          </a:p>
          <a:p>
            <a:r>
              <a:rPr lang="zh-CN" altLang="en-US" sz="2400" b="1" dirty="0" smtClean="0"/>
              <a:t>        这是此次课标修订的重点之一，各学科结合自身特点，都丰富和充实了相关内容。在各科当中，语文新课标最突出，中华优秀传统文化方面的内容贯穿必修、选择性必修和选修各个部分。主要有以下</a:t>
            </a:r>
            <a:r>
              <a:rPr lang="en-US" altLang="zh-CN" sz="2400" b="1" dirty="0" smtClean="0"/>
              <a:t>3</a:t>
            </a:r>
            <a:r>
              <a:rPr lang="zh-CN" altLang="en-US" sz="2400" b="1" dirty="0" smtClean="0"/>
              <a:t>个特点</a:t>
            </a:r>
            <a:r>
              <a:rPr lang="en-US" altLang="zh-CN" sz="2400" b="1" dirty="0" smtClean="0"/>
              <a:t>——</a:t>
            </a:r>
          </a:p>
          <a:p>
            <a:r>
              <a:rPr lang="zh-CN" altLang="en-US" sz="2400" b="1" dirty="0" smtClean="0"/>
              <a:t>        一是内容更全。在“课内外读物建议”部分，除保留原有</a:t>
            </a:r>
            <a:r>
              <a:rPr lang="en-US" altLang="zh-CN" sz="2400" b="1" dirty="0" smtClean="0"/>
              <a:t>《</a:t>
            </a:r>
            <a:r>
              <a:rPr lang="zh-CN" altLang="en-US" sz="2400" b="1" dirty="0" smtClean="0"/>
              <a:t>论语</a:t>
            </a:r>
            <a:r>
              <a:rPr lang="en-US" altLang="zh-CN" sz="2400" b="1" dirty="0" smtClean="0"/>
              <a:t>》《</a:t>
            </a:r>
            <a:r>
              <a:rPr lang="zh-CN" altLang="en-US" sz="2400" b="1" dirty="0" smtClean="0"/>
              <a:t>孟子</a:t>
            </a:r>
            <a:r>
              <a:rPr lang="en-US" altLang="zh-CN" sz="2400" b="1" dirty="0" smtClean="0"/>
              <a:t>》《</a:t>
            </a:r>
            <a:r>
              <a:rPr lang="zh-CN" altLang="en-US" sz="2400" b="1" dirty="0" smtClean="0"/>
              <a:t>庄子</a:t>
            </a:r>
            <a:r>
              <a:rPr lang="en-US" altLang="zh-CN" sz="2400" b="1" dirty="0" smtClean="0"/>
              <a:t>》</a:t>
            </a:r>
            <a:r>
              <a:rPr lang="zh-CN" altLang="en-US" sz="2400" b="1" dirty="0" smtClean="0"/>
              <a:t>外，增加了</a:t>
            </a:r>
            <a:r>
              <a:rPr lang="en-US" altLang="zh-CN" sz="2400" b="1" dirty="0" smtClean="0"/>
              <a:t>《</a:t>
            </a:r>
            <a:r>
              <a:rPr lang="zh-CN" altLang="en-US" sz="2400" b="1" dirty="0" smtClean="0"/>
              <a:t>老子</a:t>
            </a:r>
            <a:r>
              <a:rPr lang="en-US" altLang="zh-CN" sz="2400" b="1" dirty="0" smtClean="0"/>
              <a:t>》《</a:t>
            </a:r>
            <a:r>
              <a:rPr lang="zh-CN" altLang="en-US" sz="2400" b="1" dirty="0" smtClean="0"/>
              <a:t>史记</a:t>
            </a:r>
            <a:r>
              <a:rPr lang="en-US" altLang="zh-CN" sz="2400" b="1" dirty="0" smtClean="0"/>
              <a:t>》</a:t>
            </a:r>
            <a:r>
              <a:rPr lang="zh-CN" altLang="en-US" sz="2400" b="1" dirty="0" smtClean="0"/>
              <a:t>等文化经典著作，要求学生广泛阅读各类古诗文，覆盖先秦到清末各个时期。</a:t>
            </a:r>
          </a:p>
          <a:p>
            <a:r>
              <a:rPr lang="zh-CN" altLang="en-US" sz="2400" b="1" dirty="0" smtClean="0"/>
              <a:t>        二是分量更多。明确规定“课内阅读篇目中，中国古代优秀作品应占</a:t>
            </a:r>
            <a:r>
              <a:rPr lang="en-US" altLang="zh-CN" sz="2400" b="1" dirty="0" smtClean="0"/>
              <a:t>1/2”</a:t>
            </a:r>
            <a:r>
              <a:rPr lang="zh-CN" altLang="en-US" sz="2400" b="1" dirty="0" smtClean="0"/>
              <a:t>。</a:t>
            </a:r>
          </a:p>
        </p:txBody>
      </p:sp>
      <p:sp>
        <p:nvSpPr>
          <p:cNvPr id="5" name="流程图: 可选过程 4"/>
          <p:cNvSpPr/>
          <p:nvPr/>
        </p:nvSpPr>
        <p:spPr>
          <a:xfrm flipH="1">
            <a:off x="7884368" y="1556792"/>
            <a:ext cx="1152128" cy="309634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新</a:t>
            </a:r>
            <a:endParaRPr lang="en-US" altLang="zh-CN" sz="3600" spc="-300" dirty="0" smtClean="0">
              <a:solidFill>
                <a:schemeClr val="accent5">
                  <a:lumMod val="50000"/>
                </a:schemeClr>
              </a:solidFill>
            </a:endParaRPr>
          </a:p>
          <a:p>
            <a:pPr algn="ctr"/>
            <a:r>
              <a:rPr lang="zh-CN" altLang="en-US" sz="3600" spc="-300" dirty="0" smtClean="0">
                <a:solidFill>
                  <a:schemeClr val="accent5">
                    <a:lumMod val="50000"/>
                  </a:schemeClr>
                </a:solidFill>
              </a:rPr>
              <a:t>考</a:t>
            </a:r>
            <a:endParaRPr lang="en-US" altLang="zh-CN" sz="3600" spc="-300" dirty="0" smtClean="0">
              <a:solidFill>
                <a:schemeClr val="accent5">
                  <a:lumMod val="50000"/>
                </a:schemeClr>
              </a:solidFill>
            </a:endParaRPr>
          </a:p>
          <a:p>
            <a:pPr algn="ctr"/>
            <a:r>
              <a:rPr lang="zh-CN" altLang="en-US" sz="3600" spc="-300" dirty="0" smtClean="0">
                <a:solidFill>
                  <a:schemeClr val="accent5">
                    <a:lumMod val="50000"/>
                  </a:schemeClr>
                </a:solidFill>
              </a:rPr>
              <a:t>纲</a:t>
            </a:r>
            <a:endParaRPr lang="zh-CN" altLang="en-US" sz="3600" spc="-300"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116632"/>
            <a:ext cx="9539536" cy="6974632"/>
          </a:xfrm>
          <a:prstGeom prst="rect">
            <a:avLst/>
          </a:prstGeom>
          <a:solidFill>
            <a:schemeClr val="bg1"/>
          </a:solidFill>
        </p:spPr>
      </p:pic>
      <p:sp>
        <p:nvSpPr>
          <p:cNvPr id="2" name="椭圆 1"/>
          <p:cNvSpPr/>
          <p:nvPr/>
        </p:nvSpPr>
        <p:spPr>
          <a:xfrm>
            <a:off x="179512" y="764704"/>
            <a:ext cx="1440160" cy="2232248"/>
          </a:xfrm>
          <a:prstGeom prst="ellipse">
            <a:avLst/>
          </a:prstGeom>
          <a:noFill/>
          <a:ln w="190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zh-CN" altLang="en-US" sz="3600" b="1" spc="-300" dirty="0" smtClean="0">
                <a:solidFill>
                  <a:schemeClr val="tx2">
                    <a:lumMod val="75000"/>
                  </a:schemeClr>
                </a:solidFill>
              </a:rPr>
              <a:t>总</a:t>
            </a:r>
            <a:endParaRPr lang="en-US" altLang="zh-CN" sz="3600" b="1" spc="-300" dirty="0" smtClean="0">
              <a:solidFill>
                <a:schemeClr val="tx2">
                  <a:lumMod val="75000"/>
                </a:schemeClr>
              </a:solidFill>
            </a:endParaRPr>
          </a:p>
          <a:p>
            <a:pPr algn="ctr" fontAlgn="ctr"/>
            <a:r>
              <a:rPr lang="zh-CN" altLang="en-US" sz="3600" b="1" spc="-300" dirty="0" smtClean="0">
                <a:solidFill>
                  <a:schemeClr val="tx2">
                    <a:lumMod val="75000"/>
                  </a:schemeClr>
                </a:solidFill>
              </a:rPr>
              <a:t>目标</a:t>
            </a:r>
            <a:endParaRPr lang="zh-CN" altLang="en-US" sz="3600" b="1" spc="-300" dirty="0">
              <a:solidFill>
                <a:schemeClr val="tx2">
                  <a:lumMod val="75000"/>
                </a:schemeClr>
              </a:solidFill>
            </a:endParaRPr>
          </a:p>
        </p:txBody>
      </p:sp>
      <p:sp>
        <p:nvSpPr>
          <p:cNvPr id="4" name="矩形 3"/>
          <p:cNvSpPr/>
          <p:nvPr/>
        </p:nvSpPr>
        <p:spPr>
          <a:xfrm>
            <a:off x="1691680" y="1340768"/>
            <a:ext cx="7056784" cy="4247317"/>
          </a:xfrm>
          <a:prstGeom prst="rect">
            <a:avLst/>
          </a:prstGeom>
        </p:spPr>
        <p:txBody>
          <a:bodyPr wrap="square">
            <a:spAutoFit/>
          </a:bodyPr>
          <a:lstStyle/>
          <a:p>
            <a:pPr>
              <a:lnSpc>
                <a:spcPct val="150000"/>
              </a:lnSpc>
            </a:pPr>
            <a:r>
              <a:rPr lang="zh-TW" altLang="en-US" sz="3600" b="1" baseline="-25000" dirty="0" smtClean="0"/>
              <a:t>         </a:t>
            </a:r>
            <a:r>
              <a:rPr lang="zh-TW" altLang="en-US" sz="3600" b="1" baseline="-25000" dirty="0" smtClean="0">
                <a:latin typeface="宋体" panose="02010600030101010101" pitchFamily="2" charset="-122"/>
                <a:ea typeface="宋体" panose="02010600030101010101" pitchFamily="2" charset="-122"/>
              </a:rPr>
              <a:t>高中语文课程根据</a:t>
            </a:r>
            <a:r>
              <a:rPr lang="zh-CN" altLang="en-US" sz="3600" b="1" baseline="-25000" dirty="0" smtClean="0">
                <a:latin typeface="宋体" panose="02010600030101010101" pitchFamily="2" charset="-122"/>
                <a:ea typeface="宋体" panose="02010600030101010101" pitchFamily="2" charset="-122"/>
              </a:rPr>
              <a:t>“</a:t>
            </a:r>
            <a:r>
              <a:rPr lang="zh-TW" altLang="en-US" sz="3600" b="1" baseline="-25000" dirty="0" smtClean="0">
                <a:latin typeface="宋体" panose="02010600030101010101" pitchFamily="2" charset="-122"/>
                <a:ea typeface="宋体" panose="02010600030101010101" pitchFamily="2" charset="-122"/>
              </a:rPr>
              <a:t>立德树人</a:t>
            </a:r>
            <a:r>
              <a:rPr lang="zh-CN" altLang="en-US" sz="3600" b="1" baseline="-25000" dirty="0" smtClean="0">
                <a:latin typeface="宋体" panose="02010600030101010101" pitchFamily="2" charset="-122"/>
                <a:ea typeface="宋体" panose="02010600030101010101" pitchFamily="2" charset="-122"/>
              </a:rPr>
              <a:t>”</a:t>
            </a:r>
            <a:r>
              <a:rPr lang="zh-TW" altLang="en-US" sz="3600" b="1" baseline="-25000" dirty="0" smtClean="0">
                <a:latin typeface="宋体" panose="02010600030101010101" pitchFamily="2" charset="-122"/>
                <a:ea typeface="宋体" panose="02010600030101010101" pitchFamily="2" charset="-122"/>
              </a:rPr>
              <a:t>的基本要求</a:t>
            </a:r>
            <a:r>
              <a:rPr lang="zh-CN" altLang="en-US" sz="3600" b="1" baseline="-25000" dirty="0" smtClean="0">
                <a:latin typeface="宋体" panose="02010600030101010101" pitchFamily="2" charset="-122"/>
                <a:ea typeface="宋体" panose="02010600030101010101" pitchFamily="2" charset="-122"/>
              </a:rPr>
              <a:t>，</a:t>
            </a:r>
            <a:r>
              <a:rPr lang="zh-TW" altLang="en-US" sz="3600" b="1" baseline="-25000" dirty="0" smtClean="0">
                <a:latin typeface="宋体" panose="02010600030101010101" pitchFamily="2" charset="-122"/>
                <a:ea typeface="宋体" panose="02010600030101010101" pitchFamily="2" charset="-122"/>
              </a:rPr>
              <a:t> 从知识和能力</a:t>
            </a:r>
            <a:r>
              <a:rPr lang="zh-CN" altLang="en-US" sz="3600" b="1" baseline="-25000" dirty="0" smtClean="0">
                <a:latin typeface="宋体" panose="02010600030101010101" pitchFamily="2" charset="-122"/>
                <a:ea typeface="宋体" panose="02010600030101010101" pitchFamily="2" charset="-122"/>
              </a:rPr>
              <a:t>、</a:t>
            </a:r>
            <a:r>
              <a:rPr lang="zh-TW" altLang="en-US" sz="3600" b="1" baseline="-25000" dirty="0" smtClean="0">
                <a:latin typeface="宋体" panose="02010600030101010101" pitchFamily="2" charset="-122"/>
                <a:ea typeface="宋体" panose="02010600030101010101" pitchFamily="2" charset="-122"/>
              </a:rPr>
              <a:t>过程和方法</a:t>
            </a:r>
            <a:r>
              <a:rPr lang="zh-CN" altLang="en-US" sz="3600" b="1" baseline="-25000" dirty="0" smtClean="0">
                <a:latin typeface="宋体" panose="02010600030101010101" pitchFamily="2" charset="-122"/>
                <a:ea typeface="宋体" panose="02010600030101010101" pitchFamily="2" charset="-122"/>
              </a:rPr>
              <a:t>、</a:t>
            </a:r>
            <a:r>
              <a:rPr lang="zh-TW" altLang="en-US" sz="3600" b="1" baseline="-25000" dirty="0" smtClean="0">
                <a:latin typeface="宋体" panose="02010600030101010101" pitchFamily="2" charset="-122"/>
                <a:ea typeface="宋体" panose="02010600030101010101" pitchFamily="2" charset="-122"/>
              </a:rPr>
              <a:t>情感态度和价值观 三个维度确定课程目标</a:t>
            </a:r>
            <a:r>
              <a:rPr lang="zh-CN" altLang="en-US" sz="3600" b="1" baseline="-25000" dirty="0" smtClean="0">
                <a:latin typeface="宋体" panose="02010600030101010101" pitchFamily="2" charset="-122"/>
                <a:ea typeface="宋体" panose="02010600030101010101" pitchFamily="2" charset="-122"/>
              </a:rPr>
              <a:t>，使</a:t>
            </a:r>
            <a:r>
              <a:rPr lang="zh-TW" altLang="en-US" sz="3600" b="1" baseline="-25000" dirty="0" smtClean="0">
                <a:latin typeface="宋体" panose="02010600030101010101" pitchFamily="2" charset="-122"/>
                <a:ea typeface="宋体" panose="02010600030101010101" pitchFamily="2" charset="-122"/>
              </a:rPr>
              <a:t>学生通过阅读与鉴赏</a:t>
            </a:r>
            <a:r>
              <a:rPr lang="zh-CN" altLang="en-US" sz="3600" b="1" baseline="-25000" dirty="0" smtClean="0">
                <a:latin typeface="宋体" panose="02010600030101010101" pitchFamily="2" charset="-122"/>
                <a:ea typeface="宋体" panose="02010600030101010101" pitchFamily="2" charset="-122"/>
              </a:rPr>
              <a:t>、</a:t>
            </a:r>
            <a:r>
              <a:rPr lang="zh-TW" altLang="en-US" sz="3600" b="1" baseline="-25000" dirty="0" smtClean="0">
                <a:latin typeface="宋体" panose="02010600030101010101" pitchFamily="2" charset="-122"/>
                <a:ea typeface="宋体" panose="02010600030101010101" pitchFamily="2" charset="-122"/>
              </a:rPr>
              <a:t> 表达与交流</a:t>
            </a:r>
            <a:r>
              <a:rPr lang="zh-CN" altLang="en-US" sz="3600" b="1" baseline="-25000" dirty="0" smtClean="0">
                <a:latin typeface="宋体" panose="02010600030101010101" pitchFamily="2" charset="-122"/>
                <a:ea typeface="宋体" panose="02010600030101010101" pitchFamily="2" charset="-122"/>
              </a:rPr>
              <a:t>、</a:t>
            </a:r>
            <a:r>
              <a:rPr lang="zh-TW" altLang="en-US" sz="3600" b="1" baseline="-25000" dirty="0" smtClean="0">
                <a:latin typeface="宋体" panose="02010600030101010101" pitchFamily="2" charset="-122"/>
                <a:ea typeface="宋体" panose="02010600030101010101" pitchFamily="2" charset="-122"/>
              </a:rPr>
              <a:t>梳理与探究的语文学习活动</a:t>
            </a:r>
            <a:r>
              <a:rPr lang="zh-CN" altLang="en-US" sz="3600" b="1" baseline="-25000" dirty="0" smtClean="0">
                <a:latin typeface="宋体" panose="02010600030101010101" pitchFamily="2" charset="-122"/>
                <a:ea typeface="宋体" panose="02010600030101010101" pitchFamily="2" charset="-122"/>
              </a:rPr>
              <a:t>，</a:t>
            </a:r>
            <a:r>
              <a:rPr lang="zh-TW" altLang="en-US" sz="3600" b="1" baseline="-25000" dirty="0" smtClean="0">
                <a:latin typeface="宋体" panose="02010600030101010101" pitchFamily="2" charset="-122"/>
                <a:ea typeface="宋体" panose="02010600030101010101" pitchFamily="2" charset="-122"/>
              </a:rPr>
              <a:t>在语文 学科核心素养</a:t>
            </a:r>
            <a:r>
              <a:rPr lang="zh-CN" altLang="en-US" sz="3600" b="1" baseline="-25000" dirty="0" smtClean="0">
                <a:latin typeface="宋体" panose="02010600030101010101" pitchFamily="2" charset="-122"/>
                <a:ea typeface="宋体" panose="02010600030101010101" pitchFamily="2" charset="-122"/>
              </a:rPr>
              <a:t>、</a:t>
            </a:r>
            <a:r>
              <a:rPr lang="zh-TW" altLang="en-US" sz="3600" b="1" baseline="-25000" dirty="0" smtClean="0">
                <a:latin typeface="宋体" panose="02010600030101010101" pitchFamily="2" charset="-122"/>
                <a:ea typeface="宋体" panose="02010600030101010101" pitchFamily="2" charset="-122"/>
              </a:rPr>
              <a:t>语言建构与运用、思维发展与提升</a:t>
            </a:r>
            <a:r>
              <a:rPr lang="zh-CN" altLang="en-US" sz="3600" b="1" baseline="-25000" dirty="0" smtClean="0">
                <a:latin typeface="宋体" panose="02010600030101010101" pitchFamily="2" charset="-122"/>
                <a:ea typeface="宋体" panose="02010600030101010101" pitchFamily="2" charset="-122"/>
              </a:rPr>
              <a:t>、</a:t>
            </a:r>
            <a:r>
              <a:rPr lang="zh-TW" altLang="en-US" sz="3600" b="1" baseline="-25000" dirty="0" smtClean="0">
                <a:latin typeface="宋体" panose="02010600030101010101" pitchFamily="2" charset="-122"/>
                <a:ea typeface="宋体" panose="02010600030101010101" pitchFamily="2" charset="-122"/>
              </a:rPr>
              <a:t> 审美鉴赏与创造</a:t>
            </a:r>
            <a:r>
              <a:rPr lang="zh-CN" altLang="en-US" sz="3600" b="1" baseline="-25000" dirty="0" smtClean="0">
                <a:latin typeface="宋体" panose="02010600030101010101" pitchFamily="2" charset="-122"/>
                <a:ea typeface="宋体" panose="02010600030101010101" pitchFamily="2" charset="-122"/>
              </a:rPr>
              <a:t>、</a:t>
            </a:r>
            <a:r>
              <a:rPr lang="zh-TW" altLang="en-US" sz="3600" b="1" baseline="-25000" dirty="0" smtClean="0">
                <a:latin typeface="宋体" panose="02010600030101010101" pitchFamily="2" charset="-122"/>
                <a:ea typeface="宋体" panose="02010600030101010101" pitchFamily="2" charset="-122"/>
              </a:rPr>
              <a:t>文化传承与理解各个方面都获得 进一步的发展</a:t>
            </a:r>
            <a:r>
              <a:rPr lang="zh-CN" altLang="en-US" sz="3600" b="1" baseline="-25000" dirty="0" smtClean="0"/>
              <a:t>。</a:t>
            </a:r>
            <a:endParaRPr lang="zh-TW" altLang="en-US" sz="3600" b="1" dirty="0" smtClean="0"/>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5" name="内容占位符 4"/>
          <p:cNvSpPr>
            <a:spLocks noGrp="1"/>
          </p:cNvSpPr>
          <p:nvPr>
            <p:ph idx="1"/>
          </p:nvPr>
        </p:nvSpPr>
        <p:spPr/>
        <p:txBody>
          <a:bodyPr/>
          <a:lstStyle/>
          <a:p>
            <a:endParaRPr lang="zh-CN" altLang="en-US"/>
          </a:p>
        </p:txBody>
      </p:sp>
      <p:pic>
        <p:nvPicPr>
          <p:cNvPr id="4"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08520" y="0"/>
            <a:ext cx="9539536" cy="6974632"/>
          </a:xfrm>
          <a:prstGeom prst="rect">
            <a:avLst/>
          </a:prstGeom>
          <a:solidFill>
            <a:schemeClr val="bg1"/>
          </a:solidFill>
        </p:spPr>
      </p:pic>
      <p:sp>
        <p:nvSpPr>
          <p:cNvPr id="3" name="TextBox 2"/>
          <p:cNvSpPr txBox="1"/>
          <p:nvPr/>
        </p:nvSpPr>
        <p:spPr>
          <a:xfrm>
            <a:off x="971600" y="1124744"/>
            <a:ext cx="6408712" cy="4801314"/>
          </a:xfrm>
          <a:prstGeom prst="rect">
            <a:avLst/>
          </a:prstGeom>
          <a:noFill/>
        </p:spPr>
        <p:txBody>
          <a:bodyPr wrap="square" rtlCol="0">
            <a:spAutoFit/>
          </a:bodyPr>
          <a:lstStyle/>
          <a:p>
            <a:endParaRPr lang="en-US" altLang="zh-CN" dirty="0" smtClean="0"/>
          </a:p>
          <a:p>
            <a:r>
              <a:rPr lang="en-US" altLang="zh-CN" dirty="0" smtClean="0"/>
              <a:t>           </a:t>
            </a:r>
            <a:r>
              <a:rPr lang="zh-CN" altLang="en-US" sz="2400" b="1" dirty="0" smtClean="0"/>
              <a:t>三是要求更高。在全面加强的同时，还设置中华优秀传统文化学习专题，进行中华传统文化经典作品深入学习研讨。将原标准“诵读篇目的建议”改为“古诗文背诵推荐篇目”，数量也从</a:t>
            </a:r>
            <a:r>
              <a:rPr lang="en-US" altLang="zh-CN" sz="2400" b="1" dirty="0" smtClean="0"/>
              <a:t>14</a:t>
            </a:r>
            <a:r>
              <a:rPr lang="zh-CN" altLang="en-US" sz="2400" b="1" dirty="0" smtClean="0"/>
              <a:t>篇（首）增加到</a:t>
            </a:r>
            <a:r>
              <a:rPr lang="en-US" altLang="zh-CN" sz="2400" b="1" dirty="0" smtClean="0"/>
              <a:t>72</a:t>
            </a:r>
            <a:r>
              <a:rPr lang="zh-CN" altLang="en-US" sz="2400" b="1" dirty="0" smtClean="0"/>
              <a:t>篇（首），提高了学习要求。</a:t>
            </a:r>
          </a:p>
          <a:p>
            <a:r>
              <a:rPr lang="zh-CN" altLang="en-US" sz="2400" b="1" dirty="0" smtClean="0"/>
              <a:t>        不过，根据考纲要求，</a:t>
            </a:r>
            <a:r>
              <a:rPr lang="en-US" altLang="zh-CN" sz="2400" b="1" dirty="0" smtClean="0"/>
              <a:t>2018</a:t>
            </a:r>
            <a:r>
              <a:rPr lang="zh-CN" altLang="en-US" sz="2400" b="1" dirty="0" smtClean="0"/>
              <a:t>年高考对古诗文背诵的考查篇目仍为</a:t>
            </a:r>
            <a:r>
              <a:rPr lang="en-US" altLang="zh-CN" sz="2400" b="1" dirty="0" smtClean="0"/>
              <a:t>64</a:t>
            </a:r>
            <a:r>
              <a:rPr lang="zh-CN" altLang="en-US" sz="2400" b="1" dirty="0" smtClean="0"/>
              <a:t>篇（小学</a:t>
            </a:r>
            <a:r>
              <a:rPr lang="en-US" altLang="zh-CN" sz="2400" b="1" dirty="0" smtClean="0"/>
              <a:t>/</a:t>
            </a:r>
            <a:r>
              <a:rPr lang="zh-CN" altLang="en-US" sz="2400" b="1" dirty="0" smtClean="0"/>
              <a:t>初中</a:t>
            </a:r>
            <a:r>
              <a:rPr lang="en-US" altLang="zh-CN" sz="2400" b="1" dirty="0" smtClean="0"/>
              <a:t>50</a:t>
            </a:r>
            <a:r>
              <a:rPr lang="zh-CN" altLang="en-US" sz="2400" b="1" dirty="0" smtClean="0"/>
              <a:t>篇</a:t>
            </a:r>
            <a:r>
              <a:rPr lang="en-US" altLang="zh-CN" sz="2400" b="1" dirty="0" smtClean="0"/>
              <a:t>+</a:t>
            </a:r>
            <a:r>
              <a:rPr lang="zh-CN" altLang="en-US" sz="2400" b="1" dirty="0" smtClean="0"/>
              <a:t>高中</a:t>
            </a:r>
            <a:r>
              <a:rPr lang="en-US" altLang="zh-CN" sz="2400" b="1" dirty="0" smtClean="0"/>
              <a:t>14</a:t>
            </a:r>
            <a:r>
              <a:rPr lang="zh-CN" altLang="en-US" sz="2400" b="1" dirty="0" smtClean="0"/>
              <a:t>篇），</a:t>
            </a:r>
            <a:r>
              <a:rPr lang="en-US" altLang="zh-CN" sz="2400" b="1" dirty="0" smtClean="0"/>
              <a:t>2019</a:t>
            </a:r>
            <a:r>
              <a:rPr lang="zh-CN" altLang="en-US" sz="2400" b="1" dirty="0" smtClean="0"/>
              <a:t>年预计将维持这种状况。但新课标要求增加的这些篇目，虽然不在必考的情境性默写范围内，但也非常值得考生关注，因为很有可能出现在古诗文阅读题中！</a:t>
            </a:r>
            <a:endParaRPr lang="zh-CN" altLang="en-US" sz="2400" b="1" dirty="0"/>
          </a:p>
        </p:txBody>
      </p:sp>
      <p:sp>
        <p:nvSpPr>
          <p:cNvPr id="6" name="流程图: 可选过程 5"/>
          <p:cNvSpPr/>
          <p:nvPr/>
        </p:nvSpPr>
        <p:spPr>
          <a:xfrm flipH="1">
            <a:off x="7740352" y="1556792"/>
            <a:ext cx="1008112" cy="309634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新</a:t>
            </a:r>
            <a:endParaRPr lang="en-US" altLang="zh-CN" sz="3600" spc="-300" dirty="0" smtClean="0">
              <a:solidFill>
                <a:schemeClr val="accent5">
                  <a:lumMod val="50000"/>
                </a:schemeClr>
              </a:solidFill>
            </a:endParaRPr>
          </a:p>
          <a:p>
            <a:pPr algn="ctr"/>
            <a:r>
              <a:rPr lang="zh-CN" altLang="en-US" sz="3600" spc="-300" dirty="0" smtClean="0">
                <a:solidFill>
                  <a:schemeClr val="accent5">
                    <a:lumMod val="50000"/>
                  </a:schemeClr>
                </a:solidFill>
              </a:rPr>
              <a:t>考</a:t>
            </a:r>
            <a:endParaRPr lang="en-US" altLang="zh-CN" sz="3600" spc="-300" dirty="0" smtClean="0">
              <a:solidFill>
                <a:schemeClr val="accent5">
                  <a:lumMod val="50000"/>
                </a:schemeClr>
              </a:solidFill>
            </a:endParaRPr>
          </a:p>
          <a:p>
            <a:pPr algn="ctr"/>
            <a:r>
              <a:rPr lang="zh-CN" altLang="en-US" sz="3600" spc="-300" dirty="0" smtClean="0">
                <a:solidFill>
                  <a:schemeClr val="accent5">
                    <a:lumMod val="50000"/>
                  </a:schemeClr>
                </a:solidFill>
              </a:rPr>
              <a:t>纲</a:t>
            </a:r>
            <a:endParaRPr lang="zh-CN" altLang="en-US" sz="3600" spc="-300"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5" name="内容占位符 4"/>
          <p:cNvSpPr>
            <a:spLocks noGrp="1"/>
          </p:cNvSpPr>
          <p:nvPr>
            <p:ph idx="1"/>
          </p:nvPr>
        </p:nvSpPr>
        <p:spPr/>
        <p:txBody>
          <a:bodyPr/>
          <a:lstStyle/>
          <a:p>
            <a:endParaRPr lang="zh-CN" altLang="en-US"/>
          </a:p>
        </p:txBody>
      </p:sp>
      <p:pic>
        <p:nvPicPr>
          <p:cNvPr id="4"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08520" y="-116632"/>
            <a:ext cx="9539536" cy="6974632"/>
          </a:xfrm>
          <a:prstGeom prst="rect">
            <a:avLst/>
          </a:prstGeom>
          <a:solidFill>
            <a:schemeClr val="bg1"/>
          </a:solidFill>
        </p:spPr>
      </p:pic>
      <p:sp>
        <p:nvSpPr>
          <p:cNvPr id="3" name="TextBox 2"/>
          <p:cNvSpPr txBox="1"/>
          <p:nvPr/>
        </p:nvSpPr>
        <p:spPr>
          <a:xfrm>
            <a:off x="1043608" y="1340768"/>
            <a:ext cx="6192688" cy="3508653"/>
          </a:xfrm>
          <a:prstGeom prst="rect">
            <a:avLst/>
          </a:prstGeom>
          <a:noFill/>
        </p:spPr>
        <p:txBody>
          <a:bodyPr wrap="square" rtlCol="0">
            <a:spAutoFit/>
          </a:bodyPr>
          <a:lstStyle/>
          <a:p>
            <a:endParaRPr lang="en-US" altLang="zh-CN" b="1" dirty="0" smtClean="0"/>
          </a:p>
          <a:p>
            <a:r>
              <a:rPr lang="zh-CN" altLang="en-US" b="1" dirty="0" smtClean="0">
                <a:latin typeface="+mn-ea"/>
              </a:rPr>
              <a:t>        </a:t>
            </a:r>
            <a:r>
              <a:rPr lang="zh-CN" altLang="en-US" sz="3600" b="1" dirty="0" smtClean="0">
                <a:latin typeface="+mn-ea"/>
              </a:rPr>
              <a:t>语文核心素养怎么考？</a:t>
            </a:r>
            <a:endParaRPr lang="en-US" altLang="zh-CN" sz="3600" b="1" dirty="0" smtClean="0">
              <a:latin typeface="+mn-ea"/>
            </a:endParaRPr>
          </a:p>
          <a:p>
            <a:r>
              <a:rPr lang="zh-CN" altLang="en-US" sz="3600" b="1" dirty="0" smtClean="0">
                <a:latin typeface="+mn-ea"/>
              </a:rPr>
              <a:t>    语言建构与运用、思维发展与提升，是提升语文核心素养的基础内容与基本抓手，也是高考语文考查的主要内容</a:t>
            </a:r>
            <a:r>
              <a:rPr lang="zh-CN" altLang="en-US" sz="2400" b="1" dirty="0" smtClean="0">
                <a:latin typeface="+mn-ea"/>
              </a:rPr>
              <a:t>。</a:t>
            </a:r>
          </a:p>
          <a:p>
            <a:r>
              <a:rPr lang="en-US" altLang="zh-CN" sz="2400" b="1" dirty="0" smtClean="0">
                <a:latin typeface="+mn-ea"/>
              </a:rPr>
              <a:t>       </a:t>
            </a:r>
            <a:endParaRPr lang="zh-CN" altLang="en-US" sz="2400" b="1" dirty="0" smtClean="0">
              <a:latin typeface="+mn-ea"/>
            </a:endParaRPr>
          </a:p>
        </p:txBody>
      </p:sp>
      <p:sp>
        <p:nvSpPr>
          <p:cNvPr id="6" name="流程图: 可选过程 5"/>
          <p:cNvSpPr/>
          <p:nvPr/>
        </p:nvSpPr>
        <p:spPr>
          <a:xfrm flipH="1">
            <a:off x="7524328" y="1628800"/>
            <a:ext cx="1152128" cy="309634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新</a:t>
            </a:r>
            <a:endParaRPr lang="en-US" altLang="zh-CN" sz="3600" spc="-300" dirty="0" smtClean="0">
              <a:solidFill>
                <a:schemeClr val="accent5">
                  <a:lumMod val="50000"/>
                </a:schemeClr>
              </a:solidFill>
            </a:endParaRPr>
          </a:p>
          <a:p>
            <a:pPr algn="ctr"/>
            <a:r>
              <a:rPr lang="zh-CN" altLang="en-US" sz="3600" spc="-300" dirty="0" smtClean="0">
                <a:solidFill>
                  <a:schemeClr val="accent5">
                    <a:lumMod val="50000"/>
                  </a:schemeClr>
                </a:solidFill>
              </a:rPr>
              <a:t>考</a:t>
            </a:r>
            <a:endParaRPr lang="en-US" altLang="zh-CN" sz="3600" spc="-300" dirty="0" smtClean="0">
              <a:solidFill>
                <a:schemeClr val="accent5">
                  <a:lumMod val="50000"/>
                </a:schemeClr>
              </a:solidFill>
            </a:endParaRPr>
          </a:p>
          <a:p>
            <a:pPr algn="ctr"/>
            <a:r>
              <a:rPr lang="zh-CN" altLang="en-US" sz="3600" spc="-300" dirty="0" smtClean="0">
                <a:solidFill>
                  <a:schemeClr val="accent5">
                    <a:lumMod val="50000"/>
                  </a:schemeClr>
                </a:solidFill>
              </a:rPr>
              <a:t>纲</a:t>
            </a:r>
            <a:endParaRPr lang="zh-CN" altLang="en-US" sz="3600" spc="-300"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5" name="内容占位符 4"/>
          <p:cNvSpPr>
            <a:spLocks noGrp="1"/>
          </p:cNvSpPr>
          <p:nvPr>
            <p:ph idx="1"/>
          </p:nvPr>
        </p:nvSpPr>
        <p:spPr/>
        <p:txBody>
          <a:bodyPr/>
          <a:lstStyle/>
          <a:p>
            <a:endParaRPr lang="zh-CN" altLang="en-US"/>
          </a:p>
        </p:txBody>
      </p:sp>
      <p:pic>
        <p:nvPicPr>
          <p:cNvPr id="4"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08520" y="-116632"/>
            <a:ext cx="9539536" cy="6974632"/>
          </a:xfrm>
          <a:prstGeom prst="rect">
            <a:avLst/>
          </a:prstGeom>
          <a:solidFill>
            <a:schemeClr val="bg1"/>
          </a:solidFill>
        </p:spPr>
      </p:pic>
      <p:sp>
        <p:nvSpPr>
          <p:cNvPr id="3" name="TextBox 2"/>
          <p:cNvSpPr txBox="1"/>
          <p:nvPr/>
        </p:nvSpPr>
        <p:spPr>
          <a:xfrm>
            <a:off x="755576" y="836712"/>
            <a:ext cx="6552728" cy="4678204"/>
          </a:xfrm>
          <a:prstGeom prst="rect">
            <a:avLst/>
          </a:prstGeom>
          <a:noFill/>
        </p:spPr>
        <p:txBody>
          <a:bodyPr wrap="square" rtlCol="0">
            <a:spAutoFit/>
          </a:bodyPr>
          <a:lstStyle/>
          <a:p>
            <a:endParaRPr lang="en-US" altLang="zh-CN" b="1" dirty="0" smtClean="0"/>
          </a:p>
          <a:p>
            <a:r>
              <a:rPr lang="en-US" altLang="zh-CN" sz="2800" b="1" dirty="0" smtClean="0">
                <a:latin typeface="+mn-ea"/>
              </a:rPr>
              <a:t>    1.“</a:t>
            </a:r>
            <a:r>
              <a:rPr lang="zh-CN" altLang="en-US" sz="2800" b="1" dirty="0" smtClean="0">
                <a:latin typeface="+mn-ea"/>
              </a:rPr>
              <a:t>语言建构与运用”这一核心素养，主要通过语言运用题来考查。</a:t>
            </a:r>
          </a:p>
          <a:p>
            <a:r>
              <a:rPr lang="zh-CN" altLang="en-US" sz="2800" b="1" dirty="0" smtClean="0">
                <a:latin typeface="+mn-ea"/>
              </a:rPr>
              <a:t>    这也是历年高考语文试卷中承接性最强、创意性最高、变化最大的一大板块。考查方式主要有两种</a:t>
            </a:r>
            <a:r>
              <a:rPr lang="en-US" altLang="zh-CN" sz="2800" b="1" dirty="0" smtClean="0">
                <a:latin typeface="+mn-ea"/>
              </a:rPr>
              <a:t>——</a:t>
            </a:r>
          </a:p>
          <a:p>
            <a:r>
              <a:rPr lang="zh-CN" altLang="en-US" sz="2800" b="1" dirty="0" smtClean="0">
                <a:latin typeface="+mn-ea"/>
              </a:rPr>
              <a:t>    考查方式一：选择所示语言材料的对错优劣</a:t>
            </a:r>
          </a:p>
          <a:p>
            <a:r>
              <a:rPr lang="zh-CN" altLang="en-US" sz="2800" b="1" dirty="0" smtClean="0">
                <a:latin typeface="+mn-ea"/>
              </a:rPr>
              <a:t>    多以客观题的形式出现，如</a:t>
            </a:r>
            <a:r>
              <a:rPr lang="en-US" altLang="zh-CN" sz="2800" b="1" dirty="0" smtClean="0">
                <a:latin typeface="+mn-ea"/>
              </a:rPr>
              <a:t>2018</a:t>
            </a:r>
            <a:r>
              <a:rPr lang="zh-CN" altLang="en-US" sz="2800" b="1" dirty="0" smtClean="0">
                <a:latin typeface="+mn-ea"/>
              </a:rPr>
              <a:t>年高考全国卷第</a:t>
            </a:r>
            <a:r>
              <a:rPr lang="en-US" altLang="zh-CN" sz="2800" b="1" dirty="0" smtClean="0">
                <a:latin typeface="+mn-ea"/>
              </a:rPr>
              <a:t>17</a:t>
            </a:r>
            <a:r>
              <a:rPr lang="zh-CN" altLang="en-US" sz="2800" b="1" dirty="0" smtClean="0">
                <a:latin typeface="+mn-ea"/>
              </a:rPr>
              <a:t>题的成语使用、第</a:t>
            </a:r>
            <a:r>
              <a:rPr lang="en-US" altLang="zh-CN" sz="2800" b="1" dirty="0" smtClean="0">
                <a:latin typeface="+mn-ea"/>
              </a:rPr>
              <a:t>18</a:t>
            </a:r>
            <a:r>
              <a:rPr lang="zh-CN" altLang="en-US" sz="2800" b="1" dirty="0" smtClean="0">
                <a:latin typeface="+mn-ea"/>
              </a:rPr>
              <a:t>题的语病判别、等。</a:t>
            </a:r>
          </a:p>
        </p:txBody>
      </p:sp>
      <p:sp>
        <p:nvSpPr>
          <p:cNvPr id="6" name="流程图: 可选过程 5"/>
          <p:cNvSpPr/>
          <p:nvPr/>
        </p:nvSpPr>
        <p:spPr>
          <a:xfrm flipH="1">
            <a:off x="7524328" y="1628800"/>
            <a:ext cx="1152128" cy="309634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新</a:t>
            </a:r>
            <a:endParaRPr lang="en-US" altLang="zh-CN" sz="3600" spc="-300" dirty="0" smtClean="0">
              <a:solidFill>
                <a:schemeClr val="accent5">
                  <a:lumMod val="50000"/>
                </a:schemeClr>
              </a:solidFill>
            </a:endParaRPr>
          </a:p>
          <a:p>
            <a:pPr algn="ctr"/>
            <a:r>
              <a:rPr lang="zh-CN" altLang="en-US" sz="3600" spc="-300" dirty="0" smtClean="0">
                <a:solidFill>
                  <a:schemeClr val="accent5">
                    <a:lumMod val="50000"/>
                  </a:schemeClr>
                </a:solidFill>
              </a:rPr>
              <a:t>考</a:t>
            </a:r>
            <a:endParaRPr lang="en-US" altLang="zh-CN" sz="3600" spc="-300" dirty="0" smtClean="0">
              <a:solidFill>
                <a:schemeClr val="accent5">
                  <a:lumMod val="50000"/>
                </a:schemeClr>
              </a:solidFill>
            </a:endParaRPr>
          </a:p>
          <a:p>
            <a:pPr algn="ctr"/>
            <a:r>
              <a:rPr lang="zh-CN" altLang="en-US" sz="3600" spc="-300" dirty="0" smtClean="0">
                <a:solidFill>
                  <a:schemeClr val="accent5">
                    <a:lumMod val="50000"/>
                  </a:schemeClr>
                </a:solidFill>
              </a:rPr>
              <a:t>纲</a:t>
            </a:r>
            <a:endParaRPr lang="zh-CN" altLang="en-US" sz="3600" spc="-300"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5" name="内容占位符 4"/>
          <p:cNvSpPr>
            <a:spLocks noGrp="1"/>
          </p:cNvSpPr>
          <p:nvPr>
            <p:ph idx="1"/>
          </p:nvPr>
        </p:nvSpPr>
        <p:spPr/>
        <p:txBody>
          <a:bodyPr/>
          <a:lstStyle/>
          <a:p>
            <a:endParaRPr lang="zh-CN" altLang="en-US"/>
          </a:p>
        </p:txBody>
      </p:sp>
      <p:pic>
        <p:nvPicPr>
          <p:cNvPr id="4"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80528" y="-116632"/>
            <a:ext cx="9539536" cy="6974632"/>
          </a:xfrm>
          <a:prstGeom prst="rect">
            <a:avLst/>
          </a:prstGeom>
          <a:solidFill>
            <a:schemeClr val="bg1"/>
          </a:solidFill>
        </p:spPr>
      </p:pic>
      <p:sp>
        <p:nvSpPr>
          <p:cNvPr id="3" name="TextBox 2"/>
          <p:cNvSpPr txBox="1"/>
          <p:nvPr/>
        </p:nvSpPr>
        <p:spPr>
          <a:xfrm>
            <a:off x="1043608" y="1412776"/>
            <a:ext cx="6552728" cy="3815080"/>
          </a:xfrm>
          <a:prstGeom prst="rect">
            <a:avLst/>
          </a:prstGeom>
          <a:noFill/>
        </p:spPr>
        <p:txBody>
          <a:bodyPr wrap="square" rtlCol="0">
            <a:spAutoFit/>
          </a:bodyPr>
          <a:lstStyle/>
          <a:p>
            <a:endParaRPr lang="en-US" altLang="zh-CN" b="1" dirty="0" smtClean="0"/>
          </a:p>
          <a:p>
            <a:r>
              <a:rPr lang="zh-CN" altLang="en-US" dirty="0" smtClean="0"/>
              <a:t>        </a:t>
            </a:r>
            <a:r>
              <a:rPr lang="zh-CN" altLang="en-US" sz="3200" b="1" dirty="0" smtClean="0">
                <a:latin typeface="+mn-ea"/>
              </a:rPr>
              <a:t>考查方式二：要求考生完成一定的表达目标</a:t>
            </a:r>
          </a:p>
          <a:p>
            <a:r>
              <a:rPr lang="zh-CN" altLang="en-US" sz="3200" b="1" dirty="0" smtClean="0">
                <a:latin typeface="+mn-ea"/>
              </a:rPr>
              <a:t>  多以主观题的形式出现，如</a:t>
            </a:r>
            <a:r>
              <a:rPr lang="en-US" altLang="zh-CN" sz="3200" b="1" dirty="0" smtClean="0">
                <a:latin typeface="+mn-ea"/>
              </a:rPr>
              <a:t>2018</a:t>
            </a:r>
            <a:r>
              <a:rPr lang="zh-CN" altLang="en-US" sz="3200" b="1" dirty="0" smtClean="0">
                <a:latin typeface="+mn-ea"/>
              </a:rPr>
              <a:t>年高考全国卷第</a:t>
            </a:r>
            <a:r>
              <a:rPr lang="en-US" altLang="zh-CN" sz="3200" b="1" dirty="0" smtClean="0">
                <a:latin typeface="+mn-ea"/>
              </a:rPr>
              <a:t>19</a:t>
            </a:r>
            <a:r>
              <a:rPr lang="zh-CN" altLang="en-US" sz="3200" b="1" dirty="0" smtClean="0">
                <a:latin typeface="+mn-ea"/>
              </a:rPr>
              <a:t>题的补写语句，</a:t>
            </a:r>
            <a:r>
              <a:rPr lang="en-US" altLang="zh-CN" sz="3200" b="1" dirty="0" smtClean="0">
                <a:latin typeface="+mn-ea"/>
              </a:rPr>
              <a:t>20</a:t>
            </a:r>
            <a:r>
              <a:rPr lang="zh-CN" altLang="en-US" sz="3200" b="1" dirty="0" smtClean="0">
                <a:latin typeface="+mn-ea"/>
              </a:rPr>
              <a:t>题的表达得体，</a:t>
            </a:r>
            <a:r>
              <a:rPr lang="en-US" altLang="zh-CN" sz="3200" b="1" dirty="0" smtClean="0">
                <a:latin typeface="+mn-ea"/>
              </a:rPr>
              <a:t>21</a:t>
            </a:r>
            <a:r>
              <a:rPr lang="zh-CN" altLang="en-US" sz="3200" b="1" dirty="0" smtClean="0">
                <a:latin typeface="+mn-ea"/>
              </a:rPr>
              <a:t>题的图文转换等。</a:t>
            </a:r>
          </a:p>
          <a:p>
            <a:r>
              <a:rPr lang="en-US" altLang="zh-CN" sz="3200" b="1" dirty="0" smtClean="0">
                <a:latin typeface="+mn-ea"/>
              </a:rPr>
              <a:t>       </a:t>
            </a:r>
            <a:endParaRPr lang="zh-CN" altLang="en-US" sz="3200" b="1" dirty="0">
              <a:latin typeface="+mn-ea"/>
            </a:endParaRPr>
          </a:p>
        </p:txBody>
      </p:sp>
      <p:sp>
        <p:nvSpPr>
          <p:cNvPr id="6" name="流程图: 可选过程 5"/>
          <p:cNvSpPr/>
          <p:nvPr/>
        </p:nvSpPr>
        <p:spPr>
          <a:xfrm flipH="1">
            <a:off x="7812360" y="1556792"/>
            <a:ext cx="1008112" cy="309634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新</a:t>
            </a:r>
            <a:endParaRPr lang="en-US" altLang="zh-CN" sz="3600" spc="-300" dirty="0" smtClean="0">
              <a:solidFill>
                <a:schemeClr val="accent5">
                  <a:lumMod val="50000"/>
                </a:schemeClr>
              </a:solidFill>
            </a:endParaRPr>
          </a:p>
          <a:p>
            <a:pPr algn="ctr"/>
            <a:r>
              <a:rPr lang="zh-CN" altLang="en-US" sz="3600" spc="-300" dirty="0" smtClean="0">
                <a:solidFill>
                  <a:schemeClr val="accent5">
                    <a:lumMod val="50000"/>
                  </a:schemeClr>
                </a:solidFill>
              </a:rPr>
              <a:t>考</a:t>
            </a:r>
            <a:endParaRPr lang="en-US" altLang="zh-CN" sz="3600" spc="-300" dirty="0" smtClean="0">
              <a:solidFill>
                <a:schemeClr val="accent5">
                  <a:lumMod val="50000"/>
                </a:schemeClr>
              </a:solidFill>
            </a:endParaRPr>
          </a:p>
          <a:p>
            <a:pPr algn="ctr"/>
            <a:r>
              <a:rPr lang="zh-CN" altLang="en-US" sz="3600" spc="-300" dirty="0" smtClean="0">
                <a:solidFill>
                  <a:schemeClr val="accent5">
                    <a:lumMod val="50000"/>
                  </a:schemeClr>
                </a:solidFill>
              </a:rPr>
              <a:t>纲</a:t>
            </a:r>
            <a:endParaRPr lang="zh-CN" altLang="en-US" sz="3600" spc="-300"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5" name="内容占位符 4"/>
          <p:cNvSpPr>
            <a:spLocks noGrp="1"/>
          </p:cNvSpPr>
          <p:nvPr>
            <p:ph idx="1"/>
          </p:nvPr>
        </p:nvSpPr>
        <p:spPr/>
        <p:txBody>
          <a:bodyPr/>
          <a:lstStyle/>
          <a:p>
            <a:endParaRPr lang="zh-CN" altLang="en-US"/>
          </a:p>
        </p:txBody>
      </p:sp>
      <p:pic>
        <p:nvPicPr>
          <p:cNvPr id="4"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80528" y="-116632"/>
            <a:ext cx="9539536" cy="6974632"/>
          </a:xfrm>
          <a:prstGeom prst="rect">
            <a:avLst/>
          </a:prstGeom>
          <a:solidFill>
            <a:schemeClr val="bg1"/>
          </a:solidFill>
        </p:spPr>
      </p:pic>
      <p:sp>
        <p:nvSpPr>
          <p:cNvPr id="3" name="TextBox 2"/>
          <p:cNvSpPr txBox="1"/>
          <p:nvPr/>
        </p:nvSpPr>
        <p:spPr>
          <a:xfrm>
            <a:off x="611560" y="764704"/>
            <a:ext cx="6984776" cy="4555093"/>
          </a:xfrm>
          <a:prstGeom prst="rect">
            <a:avLst/>
          </a:prstGeom>
          <a:noFill/>
        </p:spPr>
        <p:txBody>
          <a:bodyPr wrap="square" rtlCol="0">
            <a:spAutoFit/>
          </a:bodyPr>
          <a:lstStyle/>
          <a:p>
            <a:endParaRPr lang="en-US" altLang="zh-CN" b="1" dirty="0" smtClean="0"/>
          </a:p>
          <a:p>
            <a:endParaRPr lang="zh-CN" altLang="en-US" sz="2000" b="1" dirty="0" smtClean="0"/>
          </a:p>
          <a:p>
            <a:r>
              <a:rPr lang="en-US" altLang="zh-CN" sz="2000" b="1" dirty="0" smtClean="0"/>
              <a:t>       </a:t>
            </a:r>
            <a:r>
              <a:rPr lang="en-US" altLang="zh-CN" sz="2800" b="1" dirty="0" smtClean="0">
                <a:latin typeface="+mn-ea"/>
              </a:rPr>
              <a:t>2.“</a:t>
            </a:r>
            <a:r>
              <a:rPr lang="zh-CN" altLang="en-US" sz="2800" b="1" dirty="0" smtClean="0">
                <a:latin typeface="+mn-ea"/>
              </a:rPr>
              <a:t>思维发展与提升”这一核心素养，主要通过阅读欣赏题来考查。</a:t>
            </a:r>
          </a:p>
          <a:p>
            <a:r>
              <a:rPr lang="en-US" altLang="zh-CN" sz="2800" b="1" dirty="0" smtClean="0">
                <a:latin typeface="+mn-ea"/>
              </a:rPr>
              <a:t>    2018</a:t>
            </a:r>
            <a:r>
              <a:rPr lang="zh-CN" altLang="en-US" sz="2800" b="1" dirty="0" smtClean="0">
                <a:latin typeface="+mn-ea"/>
              </a:rPr>
              <a:t>年高考语文的阅读题，呈现以下</a:t>
            </a:r>
            <a:r>
              <a:rPr lang="en-US" altLang="zh-CN" sz="2800" b="1" dirty="0" smtClean="0">
                <a:latin typeface="+mn-ea"/>
              </a:rPr>
              <a:t>2</a:t>
            </a:r>
            <a:r>
              <a:rPr lang="zh-CN" altLang="en-US" sz="2800" b="1" dirty="0" smtClean="0">
                <a:latin typeface="+mn-ea"/>
              </a:rPr>
              <a:t>个特点：</a:t>
            </a:r>
          </a:p>
          <a:p>
            <a:r>
              <a:rPr lang="zh-CN" altLang="en-US" sz="2800" b="1" dirty="0" smtClean="0">
                <a:latin typeface="+mn-ea"/>
              </a:rPr>
              <a:t>    一是“适度增加阅读量，考查信息时代和高校人才选拔要求的快速阅读能力和信息筛选处理能力”；</a:t>
            </a:r>
          </a:p>
          <a:p>
            <a:r>
              <a:rPr lang="zh-CN" altLang="en-US" sz="2800" b="1" dirty="0" smtClean="0">
                <a:latin typeface="+mn-ea"/>
              </a:rPr>
              <a:t>    二是在“古诗文阅读”部分增加“了解并掌握常见的古代文化常识”的考查内容。</a:t>
            </a:r>
            <a:endParaRPr lang="zh-CN" altLang="en-US" sz="2800" b="1" dirty="0">
              <a:latin typeface="+mn-ea"/>
            </a:endParaRPr>
          </a:p>
        </p:txBody>
      </p:sp>
      <p:sp>
        <p:nvSpPr>
          <p:cNvPr id="6" name="流程图: 可选过程 5"/>
          <p:cNvSpPr/>
          <p:nvPr/>
        </p:nvSpPr>
        <p:spPr>
          <a:xfrm flipH="1">
            <a:off x="7812360" y="1556792"/>
            <a:ext cx="1008112" cy="309634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新</a:t>
            </a:r>
            <a:endParaRPr lang="en-US" altLang="zh-CN" sz="3600" spc="-300" dirty="0" smtClean="0">
              <a:solidFill>
                <a:schemeClr val="accent5">
                  <a:lumMod val="50000"/>
                </a:schemeClr>
              </a:solidFill>
            </a:endParaRPr>
          </a:p>
          <a:p>
            <a:pPr algn="ctr"/>
            <a:r>
              <a:rPr lang="zh-CN" altLang="en-US" sz="3600" spc="-300" dirty="0" smtClean="0">
                <a:solidFill>
                  <a:schemeClr val="accent5">
                    <a:lumMod val="50000"/>
                  </a:schemeClr>
                </a:solidFill>
              </a:rPr>
              <a:t>考</a:t>
            </a:r>
            <a:endParaRPr lang="en-US" altLang="zh-CN" sz="3600" spc="-300" dirty="0" smtClean="0">
              <a:solidFill>
                <a:schemeClr val="accent5">
                  <a:lumMod val="50000"/>
                </a:schemeClr>
              </a:solidFill>
            </a:endParaRPr>
          </a:p>
          <a:p>
            <a:pPr algn="ctr"/>
            <a:r>
              <a:rPr lang="zh-CN" altLang="en-US" sz="3600" spc="-300" dirty="0" smtClean="0">
                <a:solidFill>
                  <a:schemeClr val="accent5">
                    <a:lumMod val="50000"/>
                  </a:schemeClr>
                </a:solidFill>
              </a:rPr>
              <a:t>纲</a:t>
            </a:r>
            <a:endParaRPr lang="zh-CN" altLang="en-US" sz="3600" spc="-300"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6" name="内容占位符 5"/>
          <p:cNvSpPr>
            <a:spLocks noGrp="1"/>
          </p:cNvSpPr>
          <p:nvPr>
            <p:ph idx="1"/>
          </p:nvPr>
        </p:nvSpPr>
        <p:spPr/>
        <p:txBody>
          <a:bodyPr/>
          <a:lstStyle/>
          <a:p>
            <a:endParaRPr lang="zh-CN" altLang="en-US"/>
          </a:p>
        </p:txBody>
      </p:sp>
      <p:pic>
        <p:nvPicPr>
          <p:cNvPr id="4"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25730" y="-89248"/>
            <a:ext cx="9539536" cy="6974632"/>
          </a:xfrm>
          <a:prstGeom prst="rect">
            <a:avLst/>
          </a:prstGeom>
          <a:solidFill>
            <a:schemeClr val="bg1"/>
          </a:solidFill>
        </p:spPr>
      </p:pic>
      <p:sp>
        <p:nvSpPr>
          <p:cNvPr id="3" name="TextBox 2"/>
          <p:cNvSpPr txBox="1"/>
          <p:nvPr/>
        </p:nvSpPr>
        <p:spPr>
          <a:xfrm>
            <a:off x="899592" y="1196752"/>
            <a:ext cx="6192688" cy="3323987"/>
          </a:xfrm>
          <a:prstGeom prst="rect">
            <a:avLst/>
          </a:prstGeom>
          <a:noFill/>
        </p:spPr>
        <p:txBody>
          <a:bodyPr wrap="square" rtlCol="0">
            <a:spAutoFit/>
          </a:bodyPr>
          <a:lstStyle/>
          <a:p>
            <a:r>
              <a:rPr lang="zh-CN" altLang="en-US" b="1" dirty="0" smtClean="0"/>
              <a:t>        </a:t>
            </a:r>
            <a:endParaRPr lang="zh-CN" altLang="en-US" dirty="0" smtClean="0"/>
          </a:p>
          <a:p>
            <a:r>
              <a:rPr lang="en-US" altLang="zh-CN" b="1" dirty="0" smtClean="0"/>
              <a:t>            </a:t>
            </a:r>
            <a:r>
              <a:rPr lang="en-US" altLang="zh-CN" sz="3200" b="1" dirty="0" smtClean="0"/>
              <a:t>2018</a:t>
            </a:r>
            <a:r>
              <a:rPr lang="zh-CN" altLang="en-US" sz="3200" b="1" dirty="0" smtClean="0"/>
              <a:t>年语文阅卷情况概要：</a:t>
            </a:r>
          </a:p>
          <a:p>
            <a:r>
              <a:rPr lang="zh-CN" altLang="en-US" sz="3200" b="1" dirty="0" smtClean="0"/>
              <a:t>       总体得分与去年持平，其中客观题得分略有上升，阅读题作答模式化、滥用套语等老问题仍然存在，高分作文要写好有一定难度。</a:t>
            </a:r>
            <a:endParaRPr lang="zh-CN" altLang="en-US" sz="3200" b="1" dirty="0"/>
          </a:p>
        </p:txBody>
      </p:sp>
      <p:sp>
        <p:nvSpPr>
          <p:cNvPr id="5" name="流程图: 可选过程 4"/>
          <p:cNvSpPr/>
          <p:nvPr/>
        </p:nvSpPr>
        <p:spPr>
          <a:xfrm flipH="1">
            <a:off x="7524328" y="1484784"/>
            <a:ext cx="1152128" cy="3240360"/>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课</a:t>
            </a:r>
            <a:endParaRPr lang="en-US" altLang="zh-CN" sz="3600" spc="-300" dirty="0" smtClean="0">
              <a:solidFill>
                <a:schemeClr val="accent5">
                  <a:lumMod val="50000"/>
                </a:schemeClr>
              </a:solidFill>
            </a:endParaRPr>
          </a:p>
          <a:p>
            <a:pPr algn="ctr"/>
            <a:r>
              <a:rPr lang="zh-CN" altLang="en-US" sz="3600" spc="-300" dirty="0" smtClean="0">
                <a:solidFill>
                  <a:schemeClr val="accent5">
                    <a:lumMod val="50000"/>
                  </a:schemeClr>
                </a:solidFill>
              </a:rPr>
              <a:t>标</a:t>
            </a:r>
            <a:endParaRPr lang="en-US" altLang="zh-CN" sz="3600" spc="-300" dirty="0" smtClean="0">
              <a:solidFill>
                <a:schemeClr val="accent5">
                  <a:lumMod val="50000"/>
                </a:schemeClr>
              </a:solidFill>
            </a:endParaRPr>
          </a:p>
          <a:p>
            <a:pPr algn="ctr"/>
            <a:r>
              <a:rPr lang="zh-CN" altLang="en-US" sz="3600" spc="-300" dirty="0" smtClean="0">
                <a:solidFill>
                  <a:schemeClr val="accent5">
                    <a:lumMod val="50000"/>
                  </a:schemeClr>
                </a:solidFill>
              </a:rPr>
              <a:t>与</a:t>
            </a:r>
            <a:endParaRPr lang="en-US" altLang="zh-CN" sz="3600" spc="-300" dirty="0" smtClean="0">
              <a:solidFill>
                <a:schemeClr val="accent5">
                  <a:lumMod val="50000"/>
                </a:schemeClr>
              </a:solidFill>
            </a:endParaRPr>
          </a:p>
          <a:p>
            <a:pPr algn="ctr"/>
            <a:r>
              <a:rPr lang="zh-CN" altLang="en-US" sz="3600" spc="-300" dirty="0" smtClean="0">
                <a:solidFill>
                  <a:schemeClr val="accent5">
                    <a:lumMod val="50000"/>
                  </a:schemeClr>
                </a:solidFill>
              </a:rPr>
              <a:t>高</a:t>
            </a:r>
            <a:endParaRPr lang="en-US" altLang="zh-CN" sz="3600" spc="-300" dirty="0" smtClean="0">
              <a:solidFill>
                <a:schemeClr val="accent5">
                  <a:lumMod val="50000"/>
                </a:schemeClr>
              </a:solidFill>
            </a:endParaRPr>
          </a:p>
          <a:p>
            <a:pPr algn="ctr"/>
            <a:r>
              <a:rPr lang="zh-CN" altLang="en-US" sz="3600" spc="-300" dirty="0" smtClean="0">
                <a:solidFill>
                  <a:schemeClr val="accent5">
                    <a:lumMod val="50000"/>
                  </a:schemeClr>
                </a:solidFill>
              </a:rPr>
              <a:t>考</a:t>
            </a:r>
            <a:endParaRPr lang="zh-CN" altLang="en-US" sz="3600" spc="-300"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圆角矩形 3"/>
          <p:cNvSpPr/>
          <p:nvPr/>
        </p:nvSpPr>
        <p:spPr>
          <a:xfrm>
            <a:off x="1043608" y="1988840"/>
            <a:ext cx="7056784" cy="1181755"/>
          </a:xfrm>
          <a:prstGeom prst="roundRect">
            <a:avLst/>
          </a:prstGeom>
          <a:solidFill>
            <a:schemeClr val="bg1"/>
          </a:solid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70000"/>
              </a:lnSpc>
            </a:pPr>
            <a:endParaRPr lang="zh-CN" altLang="en-US" sz="2400" spc="-150" dirty="0"/>
          </a:p>
        </p:txBody>
      </p:sp>
      <p:sp>
        <p:nvSpPr>
          <p:cNvPr id="5" name="TextBox 4"/>
          <p:cNvSpPr txBox="1"/>
          <p:nvPr/>
        </p:nvSpPr>
        <p:spPr>
          <a:xfrm>
            <a:off x="1043608" y="2204864"/>
            <a:ext cx="7056784" cy="646331"/>
          </a:xfrm>
          <a:prstGeom prst="rect">
            <a:avLst/>
          </a:prstGeom>
          <a:noFill/>
        </p:spPr>
        <p:txBody>
          <a:bodyPr wrap="square" rtlCol="0">
            <a:spAutoFit/>
          </a:bodyPr>
          <a:lstStyle/>
          <a:p>
            <a:r>
              <a:rPr lang="zh-CN" altLang="en-US" sz="3600" b="1" dirty="0" smtClean="0"/>
              <a:t>     （三）命题原则及趋势</a:t>
            </a:r>
            <a:endParaRPr lang="en-US" altLang="zh-CN" sz="3600" b="1" dirty="0" smtClean="0"/>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80529" y="0"/>
            <a:ext cx="9699059" cy="7091264"/>
          </a:xfrm>
          <a:prstGeom prst="rect">
            <a:avLst/>
          </a:prstGeom>
          <a:solidFill>
            <a:schemeClr val="bg1"/>
          </a:solidFill>
        </p:spPr>
      </p:pic>
      <p:sp>
        <p:nvSpPr>
          <p:cNvPr id="4" name="矩形 3"/>
          <p:cNvSpPr/>
          <p:nvPr/>
        </p:nvSpPr>
        <p:spPr>
          <a:xfrm>
            <a:off x="971600" y="548680"/>
            <a:ext cx="6552728" cy="5478423"/>
          </a:xfrm>
          <a:prstGeom prst="rect">
            <a:avLst/>
          </a:prstGeom>
        </p:spPr>
        <p:txBody>
          <a:bodyPr wrap="square">
            <a:spAutoFit/>
          </a:bodyPr>
          <a:lstStyle/>
          <a:p>
            <a:pPr algn="just">
              <a:lnSpc>
                <a:spcPts val="3500"/>
              </a:lnSpc>
              <a:defRPr/>
            </a:pPr>
            <a:r>
              <a:rPr lang="zh-CN" altLang="zh-CN" sz="2400" b="1" noProof="1" smtClean="0">
                <a:latin typeface="黑体" panose="02010609060101010101" pitchFamily="49" charset="-122"/>
                <a:ea typeface="黑体" panose="02010609060101010101" pitchFamily="49" charset="-122"/>
                <a:cs typeface="宋体" panose="02010600030101010101" pitchFamily="2" charset="-122"/>
              </a:rPr>
              <a:t>高考语文命题原则</a:t>
            </a:r>
          </a:p>
          <a:p>
            <a:pPr algn="just">
              <a:lnSpc>
                <a:spcPts val="3500"/>
              </a:lnSpc>
              <a:defRPr/>
            </a:pPr>
            <a:r>
              <a:rPr lang="zh-CN" altLang="zh-CN" sz="2400" b="1" noProof="1" smtClean="0">
                <a:latin typeface="黑体" panose="02010609060101010101" pitchFamily="49" charset="-122"/>
                <a:ea typeface="黑体" panose="02010609060101010101" pitchFamily="49" charset="-122"/>
                <a:cs typeface="宋体" panose="02010600030101010101" pitchFamily="2" charset="-122"/>
              </a:rPr>
              <a:t>1.有利于语文课程改革；</a:t>
            </a:r>
          </a:p>
          <a:p>
            <a:pPr algn="just">
              <a:lnSpc>
                <a:spcPts val="3500"/>
              </a:lnSpc>
              <a:defRPr/>
            </a:pPr>
            <a:r>
              <a:rPr lang="zh-CN" altLang="zh-CN" sz="2400" b="1" noProof="1" smtClean="0">
                <a:latin typeface="黑体" panose="02010609060101010101" pitchFamily="49" charset="-122"/>
                <a:ea typeface="黑体" panose="02010609060101010101" pitchFamily="49" charset="-122"/>
                <a:cs typeface="宋体" panose="02010600030101010101" pitchFamily="2" charset="-122"/>
              </a:rPr>
              <a:t>2.体现语文学科的基础学科作用；</a:t>
            </a:r>
          </a:p>
          <a:p>
            <a:pPr algn="just">
              <a:lnSpc>
                <a:spcPts val="3500"/>
              </a:lnSpc>
              <a:defRPr/>
            </a:pPr>
            <a:r>
              <a:rPr lang="zh-CN" altLang="zh-CN" sz="2400" b="1" noProof="1" smtClean="0">
                <a:latin typeface="黑体" panose="02010609060101010101" pitchFamily="49" charset="-122"/>
                <a:ea typeface="黑体" panose="02010609060101010101" pitchFamily="49" charset="-122"/>
                <a:cs typeface="宋体" panose="02010600030101010101" pitchFamily="2" charset="-122"/>
              </a:rPr>
              <a:t>3.考查学生对中学语文知识的掌握程度；</a:t>
            </a:r>
          </a:p>
          <a:p>
            <a:pPr algn="just">
              <a:lnSpc>
                <a:spcPts val="3500"/>
              </a:lnSpc>
              <a:defRPr/>
            </a:pPr>
            <a:r>
              <a:rPr lang="zh-CN" altLang="zh-CN" sz="2400" b="1" noProof="1" smtClean="0">
                <a:latin typeface="黑体" panose="02010609060101010101" pitchFamily="49" charset="-122"/>
                <a:ea typeface="黑体" panose="02010609060101010101" pitchFamily="49" charset="-122"/>
                <a:cs typeface="宋体" panose="02010600030101010101" pitchFamily="2" charset="-122"/>
              </a:rPr>
              <a:t>4.考查学生进入高校继续学习的潜能；</a:t>
            </a:r>
          </a:p>
          <a:p>
            <a:pPr algn="just">
              <a:lnSpc>
                <a:spcPts val="3500"/>
              </a:lnSpc>
              <a:defRPr/>
            </a:pPr>
            <a:r>
              <a:rPr lang="zh-CN" altLang="zh-CN" sz="2400" b="1" noProof="1" smtClean="0">
                <a:latin typeface="黑体" panose="02010609060101010101" pitchFamily="49" charset="-122"/>
                <a:ea typeface="黑体" panose="02010609060101010101" pitchFamily="49" charset="-122"/>
                <a:cs typeface="宋体" panose="02010600030101010101" pitchFamily="2" charset="-122"/>
              </a:rPr>
              <a:t>5.符合课程标准和考纲要求；</a:t>
            </a:r>
          </a:p>
          <a:p>
            <a:pPr algn="just">
              <a:lnSpc>
                <a:spcPts val="3500"/>
              </a:lnSpc>
              <a:defRPr/>
            </a:pPr>
            <a:r>
              <a:rPr lang="zh-CN" altLang="zh-CN" sz="2400" b="1" noProof="1" smtClean="0">
                <a:latin typeface="黑体" panose="02010609060101010101" pitchFamily="49" charset="-122"/>
                <a:ea typeface="黑体" panose="02010609060101010101" pitchFamily="49" charset="-122"/>
                <a:cs typeface="宋体" panose="02010600030101010101" pitchFamily="2" charset="-122"/>
              </a:rPr>
              <a:t>6.利用高考命题正面导向功能，推动课程改革。</a:t>
            </a:r>
          </a:p>
          <a:p>
            <a:pPr algn="just">
              <a:lnSpc>
                <a:spcPts val="3500"/>
              </a:lnSpc>
              <a:defRPr/>
            </a:pPr>
            <a:r>
              <a:rPr lang="zh-CN" altLang="en-US" sz="2400" b="1" noProof="1" smtClean="0">
                <a:latin typeface="黑体" panose="02010609060101010101" pitchFamily="49" charset="-122"/>
                <a:ea typeface="黑体" panose="02010609060101010101" pitchFamily="49" charset="-122"/>
                <a:cs typeface="宋体" panose="02010600030101010101" pitchFamily="2" charset="-122"/>
              </a:rPr>
              <a:t>   “听”“说”“读”“写”是交际层面的要求，对于高考的纸笔考试形式而言，考试中侧重考查读和写的能力。从思维工具的角度看，语文考试中有很多考查推断、归纳等</a:t>
            </a:r>
            <a:r>
              <a:rPr lang="zh-CN" altLang="en-US" sz="2400" b="1" noProof="1" smtClean="0">
                <a:solidFill>
                  <a:srgbClr val="FF0000"/>
                </a:solidFill>
                <a:latin typeface="黑体" panose="02010609060101010101" pitchFamily="49" charset="-122"/>
                <a:ea typeface="黑体" panose="02010609060101010101" pitchFamily="49" charset="-122"/>
                <a:cs typeface="宋体" panose="02010600030101010101" pitchFamily="2" charset="-122"/>
              </a:rPr>
              <a:t>体现逻辑思维能力</a:t>
            </a:r>
            <a:r>
              <a:rPr lang="zh-CN" altLang="en-US" sz="2400" b="1" noProof="1" smtClean="0">
                <a:latin typeface="黑体" panose="02010609060101010101" pitchFamily="49" charset="-122"/>
                <a:ea typeface="黑体" panose="02010609060101010101" pitchFamily="49" charset="-122"/>
                <a:cs typeface="宋体" panose="02010600030101010101" pitchFamily="2" charset="-122"/>
              </a:rPr>
              <a:t>的内容。         </a:t>
            </a:r>
            <a:endParaRPr lang="en-US" altLang="zh-CN" sz="2400" b="1" noProof="1">
              <a:latin typeface="黑体" panose="02010609060101010101" pitchFamily="49" charset="-122"/>
              <a:ea typeface="黑体" panose="02010609060101010101" pitchFamily="49" charset="-122"/>
              <a:cs typeface="宋体" panose="02010600030101010101" pitchFamily="2" charset="-122"/>
            </a:endParaRPr>
          </a:p>
        </p:txBody>
      </p:sp>
      <p:sp>
        <p:nvSpPr>
          <p:cNvPr id="7" name="流程图: 可选过程 6"/>
          <p:cNvSpPr/>
          <p:nvPr/>
        </p:nvSpPr>
        <p:spPr>
          <a:xfrm flipH="1">
            <a:off x="7812360" y="1628800"/>
            <a:ext cx="936104" cy="2520280"/>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3600" spc="-300" dirty="0" smtClean="0">
              <a:solidFill>
                <a:schemeClr val="accent5">
                  <a:lumMod val="50000"/>
                </a:schemeClr>
              </a:solidFill>
            </a:endParaRPr>
          </a:p>
          <a:p>
            <a:pPr algn="ctr"/>
            <a:endParaRPr lang="en-US" altLang="zh-CN" sz="3600" spc="-300" dirty="0" smtClean="0">
              <a:solidFill>
                <a:schemeClr val="accent5">
                  <a:lumMod val="50000"/>
                </a:schemeClr>
              </a:solidFill>
            </a:endParaRPr>
          </a:p>
          <a:p>
            <a:pPr algn="ctr"/>
            <a:r>
              <a:rPr lang="zh-CN" altLang="en-US" sz="3600" spc="-300" dirty="0" smtClean="0">
                <a:solidFill>
                  <a:schemeClr val="accent5">
                    <a:lumMod val="50000"/>
                  </a:schemeClr>
                </a:solidFill>
              </a:rPr>
              <a:t>新</a:t>
            </a:r>
            <a:endParaRPr lang="en-US" altLang="zh-CN" sz="3600" spc="-300" dirty="0" smtClean="0">
              <a:solidFill>
                <a:schemeClr val="accent5">
                  <a:lumMod val="50000"/>
                </a:schemeClr>
              </a:solidFill>
            </a:endParaRPr>
          </a:p>
          <a:p>
            <a:pPr algn="ctr"/>
            <a:r>
              <a:rPr lang="zh-CN" altLang="en-US" sz="3600" spc="-300" dirty="0" smtClean="0">
                <a:solidFill>
                  <a:schemeClr val="accent5">
                    <a:lumMod val="50000"/>
                  </a:schemeClr>
                </a:solidFill>
              </a:rPr>
              <a:t>趋</a:t>
            </a:r>
            <a:endParaRPr lang="en-US" altLang="zh-CN" sz="3600" spc="-300" dirty="0" smtClean="0">
              <a:solidFill>
                <a:schemeClr val="accent5">
                  <a:lumMod val="50000"/>
                </a:schemeClr>
              </a:solidFill>
            </a:endParaRPr>
          </a:p>
          <a:p>
            <a:pPr algn="ctr"/>
            <a:r>
              <a:rPr lang="zh-CN" altLang="en-US" sz="3600" spc="-300" dirty="0" smtClean="0">
                <a:solidFill>
                  <a:schemeClr val="accent5">
                    <a:lumMod val="50000"/>
                  </a:schemeClr>
                </a:solidFill>
              </a:rPr>
              <a:t>势</a:t>
            </a:r>
            <a:endParaRPr lang="en-US" altLang="zh-CN" sz="3600" spc="-300" dirty="0" smtClean="0">
              <a:solidFill>
                <a:schemeClr val="accent5">
                  <a:lumMod val="50000"/>
                </a:schemeClr>
              </a:solidFill>
            </a:endParaRPr>
          </a:p>
          <a:p>
            <a:pPr algn="ctr"/>
            <a:endParaRPr lang="en-US" altLang="zh-CN" sz="3600" spc="-300" dirty="0" smtClean="0">
              <a:solidFill>
                <a:schemeClr val="accent5">
                  <a:lumMod val="50000"/>
                </a:schemeClr>
              </a:solidFill>
            </a:endParaRPr>
          </a:p>
          <a:p>
            <a:pPr algn="ctr"/>
            <a:endParaRPr lang="en-US" altLang="zh-CN" sz="3600" spc="-300" dirty="0" smtClean="0">
              <a:solidFill>
                <a:schemeClr val="accent5">
                  <a:lumMod val="50000"/>
                </a:schemeClr>
              </a:solidFill>
            </a:endParaRPr>
          </a:p>
        </p:txBody>
      </p:sp>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25730" y="-89248"/>
            <a:ext cx="9539536" cy="6974632"/>
          </a:xfrm>
          <a:prstGeom prst="rect">
            <a:avLst/>
          </a:prstGeom>
          <a:solidFill>
            <a:schemeClr val="bg1"/>
          </a:solidFill>
        </p:spPr>
      </p:pic>
      <p:sp>
        <p:nvSpPr>
          <p:cNvPr id="4" name="矩形 3"/>
          <p:cNvSpPr/>
          <p:nvPr/>
        </p:nvSpPr>
        <p:spPr>
          <a:xfrm>
            <a:off x="1259632" y="980728"/>
            <a:ext cx="6912768" cy="2739211"/>
          </a:xfrm>
          <a:prstGeom prst="rect">
            <a:avLst/>
          </a:prstGeom>
        </p:spPr>
        <p:txBody>
          <a:bodyPr wrap="square">
            <a:spAutoFit/>
          </a:bodyPr>
          <a:lstStyle/>
          <a:p>
            <a:r>
              <a:rPr lang="zh-CN" altLang="zh-CN" sz="2800" b="1" dirty="0" smtClean="0">
                <a:latin typeface="黑体" panose="02010609060101010101" pitchFamily="49" charset="-122"/>
                <a:ea typeface="黑体" panose="02010609060101010101" pitchFamily="49" charset="-122"/>
              </a:rPr>
              <a:t>温儒敏：高考语文改革的走向分析及建议</a:t>
            </a:r>
            <a:endParaRPr lang="en-US" altLang="zh-CN" sz="2800" b="1" dirty="0" smtClean="0">
              <a:latin typeface="黑体" panose="02010609060101010101" pitchFamily="49" charset="-122"/>
              <a:ea typeface="黑体" panose="02010609060101010101" pitchFamily="49" charset="-122"/>
            </a:endParaRPr>
          </a:p>
          <a:p>
            <a:endParaRPr lang="en-US" altLang="zh-CN" b="1" dirty="0" smtClean="0">
              <a:latin typeface="宋体" panose="02010600030101010101" pitchFamily="2" charset="-122"/>
              <a:ea typeface="宋体" panose="02010600030101010101" pitchFamily="2" charset="-122"/>
            </a:endParaRPr>
          </a:p>
          <a:p>
            <a:endParaRPr lang="en-US" altLang="zh-CN" b="1" dirty="0" smtClean="0">
              <a:latin typeface="宋体" panose="02010600030101010101" pitchFamily="2" charset="-122"/>
              <a:ea typeface="宋体" panose="02010600030101010101" pitchFamily="2" charset="-122"/>
            </a:endParaRPr>
          </a:p>
          <a:p>
            <a:endParaRPr lang="en-US" altLang="zh-CN" b="1" dirty="0" smtClean="0">
              <a:latin typeface="宋体" panose="02010600030101010101" pitchFamily="2" charset="-122"/>
              <a:ea typeface="宋体" panose="02010600030101010101" pitchFamily="2" charset="-122"/>
            </a:endParaRPr>
          </a:p>
          <a:p>
            <a:endParaRPr lang="en-US" altLang="zh-CN" b="1" dirty="0" smtClean="0">
              <a:latin typeface="宋体" panose="02010600030101010101" pitchFamily="2" charset="-122"/>
              <a:ea typeface="宋体" panose="02010600030101010101" pitchFamily="2" charset="-122"/>
            </a:endParaRPr>
          </a:p>
          <a:p>
            <a:endParaRPr lang="en-US" altLang="zh-CN" b="1" dirty="0" smtClean="0">
              <a:latin typeface="宋体" panose="02010600030101010101" pitchFamily="2" charset="-122"/>
              <a:ea typeface="宋体" panose="02010600030101010101" pitchFamily="2" charset="-122"/>
            </a:endParaRPr>
          </a:p>
          <a:p>
            <a:endParaRPr lang="en-US" altLang="zh-CN" b="1" dirty="0" smtClean="0">
              <a:latin typeface="宋体" panose="02010600030101010101" pitchFamily="2" charset="-122"/>
              <a:ea typeface="宋体" panose="02010600030101010101" pitchFamily="2" charset="-122"/>
            </a:endParaRPr>
          </a:p>
          <a:p>
            <a:endParaRPr lang="en-US" altLang="zh-CN" b="1" dirty="0" smtClean="0">
              <a:latin typeface="宋体" panose="02010600030101010101" pitchFamily="2" charset="-122"/>
              <a:ea typeface="宋体" panose="02010600030101010101" pitchFamily="2" charset="-122"/>
            </a:endParaRPr>
          </a:p>
          <a:p>
            <a:endParaRPr lang="zh-CN" altLang="en-US" dirty="0"/>
          </a:p>
        </p:txBody>
      </p:sp>
      <p:sp>
        <p:nvSpPr>
          <p:cNvPr id="5" name="矩形 4"/>
          <p:cNvSpPr/>
          <p:nvPr/>
        </p:nvSpPr>
        <p:spPr>
          <a:xfrm>
            <a:off x="1259632" y="1700808"/>
            <a:ext cx="6336704" cy="3785652"/>
          </a:xfrm>
          <a:prstGeom prst="rect">
            <a:avLst/>
          </a:prstGeom>
        </p:spPr>
        <p:txBody>
          <a:bodyPr wrap="square">
            <a:spAutoFit/>
          </a:bodyPr>
          <a:lstStyle/>
          <a:p>
            <a:pPr>
              <a:buFont typeface="Arial" panose="020B0604020202020204" pitchFamily="34" charset="0"/>
              <a:buNone/>
              <a:defRPr/>
            </a:pPr>
            <a:r>
              <a:rPr lang="en-US" altLang="zh-CN" sz="2400" b="1" noProof="1" smtClean="0">
                <a:latin typeface="黑体" panose="02010609060101010101" pitchFamily="49" charset="-122"/>
                <a:ea typeface="黑体" panose="02010609060101010101" pitchFamily="49" charset="-122"/>
              </a:rPr>
              <a:t>1</a:t>
            </a:r>
            <a:r>
              <a:rPr lang="zh-CN" altLang="zh-CN" sz="2400" b="1" noProof="1" smtClean="0">
                <a:latin typeface="黑体" panose="02010609060101010101" pitchFamily="49" charset="-122"/>
                <a:ea typeface="黑体" panose="02010609060101010101" pitchFamily="49" charset="-122"/>
              </a:rPr>
              <a:t>、注重运用教育测量理论和命题技术</a:t>
            </a:r>
          </a:p>
          <a:p>
            <a:pPr>
              <a:buFont typeface="Arial" panose="020B0604020202020204" pitchFamily="34" charset="0"/>
              <a:buNone/>
              <a:defRPr/>
            </a:pPr>
            <a:r>
              <a:rPr lang="en-US" altLang="zh-CN" sz="2400" b="1" noProof="1" smtClean="0">
                <a:latin typeface="黑体" panose="02010609060101010101" pitchFamily="49" charset="-122"/>
                <a:ea typeface="黑体" panose="02010609060101010101" pitchFamily="49" charset="-122"/>
              </a:rPr>
              <a:t>2</a:t>
            </a:r>
            <a:r>
              <a:rPr lang="zh-CN" altLang="zh-CN" sz="2400" b="1" noProof="1" smtClean="0">
                <a:latin typeface="黑体" panose="02010609060101010101" pitchFamily="49" charset="-122"/>
                <a:ea typeface="黑体" panose="02010609060101010101" pitchFamily="49" charset="-122"/>
              </a:rPr>
              <a:t>、命题所依赖的材料范围将大大拓展</a:t>
            </a:r>
          </a:p>
          <a:p>
            <a:pPr>
              <a:buFont typeface="Arial" panose="020B0604020202020204" pitchFamily="34" charset="0"/>
              <a:buNone/>
              <a:defRPr/>
            </a:pPr>
            <a:r>
              <a:rPr lang="en-US" altLang="zh-CN" sz="2400" b="1" noProof="1" smtClean="0">
                <a:latin typeface="黑体" panose="02010609060101010101" pitchFamily="49" charset="-122"/>
                <a:ea typeface="黑体" panose="02010609060101010101" pitchFamily="49" charset="-122"/>
              </a:rPr>
              <a:t>3</a:t>
            </a:r>
            <a:r>
              <a:rPr lang="zh-CN" altLang="zh-CN" sz="2400" b="1" noProof="1" smtClean="0">
                <a:latin typeface="黑体" panose="02010609060101010101" pitchFamily="49" charset="-122"/>
                <a:ea typeface="黑体" panose="02010609060101010101" pitchFamily="49" charset="-122"/>
              </a:rPr>
              <a:t>、更加注重逻辑思辨能力的考查</a:t>
            </a:r>
          </a:p>
          <a:p>
            <a:pPr>
              <a:buFont typeface="Arial" panose="020B0604020202020204" pitchFamily="34" charset="0"/>
              <a:buNone/>
              <a:defRPr/>
            </a:pPr>
            <a:r>
              <a:rPr lang="en-US" altLang="zh-CN" sz="2400" b="1" noProof="1" smtClean="0">
                <a:latin typeface="黑体" panose="02010609060101010101" pitchFamily="49" charset="-122"/>
                <a:ea typeface="黑体" panose="02010609060101010101" pitchFamily="49" charset="-122"/>
              </a:rPr>
              <a:t>4</a:t>
            </a:r>
            <a:r>
              <a:rPr lang="zh-CN" altLang="zh-CN" sz="2400" b="1" noProof="1" smtClean="0">
                <a:latin typeface="黑体" panose="02010609060101010101" pitchFamily="49" charset="-122"/>
                <a:ea typeface="黑体" panose="02010609060101010101" pitchFamily="49" charset="-122"/>
              </a:rPr>
              <a:t>、有意识考查读书的情况，包括课外阅读、</a:t>
            </a:r>
            <a:r>
              <a:rPr lang="en-US" altLang="zh-CN" sz="2400" b="1" noProof="1" smtClean="0">
                <a:latin typeface="黑体" panose="02010609060101010101" pitchFamily="49" charset="-122"/>
                <a:ea typeface="黑体" panose="02010609060101010101" pitchFamily="49" charset="-122"/>
              </a:rPr>
              <a:t>  </a:t>
            </a:r>
          </a:p>
          <a:p>
            <a:pPr>
              <a:buFont typeface="Arial" panose="020B0604020202020204" pitchFamily="34" charset="0"/>
              <a:buNone/>
              <a:defRPr/>
            </a:pPr>
            <a:r>
              <a:rPr lang="en-US" altLang="zh-CN" sz="2400" b="1" noProof="1" smtClean="0">
                <a:latin typeface="黑体" panose="02010609060101010101" pitchFamily="49" charset="-122"/>
                <a:ea typeface="黑体" panose="02010609060101010101" pitchFamily="49" charset="-122"/>
              </a:rPr>
              <a:t>   </a:t>
            </a:r>
            <a:r>
              <a:rPr lang="zh-CN" altLang="zh-CN" sz="2400" b="1" noProof="1" smtClean="0">
                <a:latin typeface="黑体" panose="02010609060101010101" pitchFamily="49" charset="-122"/>
                <a:ea typeface="黑体" panose="02010609060101010101" pitchFamily="49" charset="-122"/>
              </a:rPr>
              <a:t>经典阅读、阅读面与阅读品味。</a:t>
            </a:r>
          </a:p>
          <a:p>
            <a:pPr>
              <a:buFont typeface="Arial" panose="020B0604020202020204" pitchFamily="34" charset="0"/>
              <a:buNone/>
              <a:defRPr/>
            </a:pPr>
            <a:r>
              <a:rPr lang="zh-CN" altLang="zh-CN" sz="2400" b="1" noProof="1" smtClean="0">
                <a:latin typeface="黑体" panose="02010609060101010101" pitchFamily="49" charset="-122"/>
                <a:ea typeface="黑体" panose="02010609060101010101" pitchFamily="49" charset="-122"/>
              </a:rPr>
              <a:t>   </a:t>
            </a:r>
            <a:r>
              <a:rPr lang="zh-CN" altLang="zh-CN" sz="2400" b="1" noProof="1" smtClean="0">
                <a:solidFill>
                  <a:srgbClr val="C00000"/>
                </a:solidFill>
                <a:latin typeface="黑体" panose="02010609060101010101" pitchFamily="49" charset="-122"/>
                <a:ea typeface="黑体" panose="02010609060101010101" pitchFamily="49" charset="-122"/>
              </a:rPr>
              <a:t>阅读养性</a:t>
            </a:r>
          </a:p>
          <a:p>
            <a:pPr>
              <a:buFont typeface="Arial" panose="020B0604020202020204" pitchFamily="34" charset="0"/>
              <a:buNone/>
              <a:defRPr/>
            </a:pPr>
            <a:r>
              <a:rPr lang="en-US" altLang="zh-CN" sz="2400" b="1" noProof="1" smtClean="0">
                <a:latin typeface="黑体" panose="02010609060101010101" pitchFamily="49" charset="-122"/>
                <a:ea typeface="黑体" panose="02010609060101010101" pitchFamily="49" charset="-122"/>
              </a:rPr>
              <a:t>5</a:t>
            </a:r>
            <a:r>
              <a:rPr lang="zh-CN" altLang="zh-CN" sz="2400" b="1" noProof="1" smtClean="0">
                <a:latin typeface="黑体" panose="02010609060101010101" pitchFamily="49" charset="-122"/>
                <a:ea typeface="黑体" panose="02010609060101010101" pitchFamily="49" charset="-122"/>
              </a:rPr>
              <a:t>、作文的改革，估计分值不会大增。</a:t>
            </a:r>
          </a:p>
          <a:p>
            <a:pPr>
              <a:buFont typeface="Arial" panose="020B0604020202020204" pitchFamily="34" charset="0"/>
              <a:buNone/>
              <a:defRPr/>
            </a:pPr>
            <a:r>
              <a:rPr lang="zh-CN" altLang="zh-CN" sz="2400" b="1" noProof="1" smtClean="0">
                <a:latin typeface="黑体" panose="02010609060101010101" pitchFamily="49" charset="-122"/>
                <a:ea typeface="黑体" panose="02010609060101010101" pitchFamily="49" charset="-122"/>
              </a:rPr>
              <a:t>   </a:t>
            </a:r>
            <a:r>
              <a:rPr lang="zh-CN" altLang="zh-CN" sz="2400" b="1" noProof="1" smtClean="0">
                <a:solidFill>
                  <a:srgbClr val="C00000"/>
                </a:solidFill>
                <a:latin typeface="黑体" panose="02010609060101010101" pitchFamily="49" charset="-122"/>
                <a:ea typeface="黑体" panose="02010609060101010101" pitchFamily="49" charset="-122"/>
              </a:rPr>
              <a:t>写作养脑</a:t>
            </a:r>
          </a:p>
          <a:p>
            <a:pPr>
              <a:buFont typeface="Arial" panose="020B0604020202020204" pitchFamily="34" charset="0"/>
              <a:buNone/>
              <a:defRPr/>
            </a:pPr>
            <a:r>
              <a:rPr lang="en-US" altLang="zh-CN" sz="2400" b="1" noProof="1" smtClean="0">
                <a:latin typeface="黑体" panose="02010609060101010101" pitchFamily="49" charset="-122"/>
                <a:ea typeface="黑体" panose="02010609060101010101" pitchFamily="49" charset="-122"/>
              </a:rPr>
              <a:t>6</a:t>
            </a:r>
            <a:r>
              <a:rPr lang="zh-CN" altLang="zh-CN" sz="2400" b="1" noProof="1" smtClean="0">
                <a:latin typeface="黑体" panose="02010609060101010101" pitchFamily="49" charset="-122"/>
                <a:ea typeface="黑体" panose="02010609060101010101" pitchFamily="49" charset="-122"/>
              </a:rPr>
              <a:t>、题型和各类题搭配的改革。</a:t>
            </a:r>
          </a:p>
          <a:p>
            <a:pPr>
              <a:buFont typeface="Arial" panose="020B0604020202020204" pitchFamily="34" charset="0"/>
              <a:buNone/>
              <a:defRPr/>
            </a:pPr>
            <a:r>
              <a:rPr lang="zh-CN" altLang="zh-CN" sz="2400" b="1" noProof="1" smtClean="0">
                <a:latin typeface="黑体" panose="02010609060101010101" pitchFamily="49" charset="-122"/>
                <a:ea typeface="黑体" panose="02010609060101010101" pitchFamily="49" charset="-122"/>
              </a:rPr>
              <a:t>   读写结合，广泛阅读，适当练写</a:t>
            </a:r>
            <a:endParaRPr lang="zh-CN" altLang="zh-CN" sz="2400" b="1" noProof="1">
              <a:latin typeface="黑体" panose="02010609060101010101" pitchFamily="49" charset="-122"/>
              <a:ea typeface="黑体" panose="02010609060101010101" pitchFamily="49" charset="-122"/>
            </a:endParaRPr>
          </a:p>
        </p:txBody>
      </p:sp>
      <p:sp>
        <p:nvSpPr>
          <p:cNvPr id="6" name="流程图: 可选过程 5"/>
          <p:cNvSpPr/>
          <p:nvPr/>
        </p:nvSpPr>
        <p:spPr>
          <a:xfrm flipH="1">
            <a:off x="8028384" y="1844824"/>
            <a:ext cx="864096" cy="2592288"/>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spc="-300" dirty="0">
              <a:solidFill>
                <a:schemeClr val="accent5">
                  <a:lumMod val="50000"/>
                </a:schemeClr>
              </a:solidFill>
            </a:endParaRPr>
          </a:p>
        </p:txBody>
      </p:sp>
      <p:sp>
        <p:nvSpPr>
          <p:cNvPr id="7" name="矩形 6"/>
          <p:cNvSpPr/>
          <p:nvPr/>
        </p:nvSpPr>
        <p:spPr>
          <a:xfrm flipH="1">
            <a:off x="8172400" y="2204864"/>
            <a:ext cx="432048" cy="1754326"/>
          </a:xfrm>
          <a:prstGeom prst="rect">
            <a:avLst/>
          </a:prstGeom>
        </p:spPr>
        <p:txBody>
          <a:bodyPr wrap="square">
            <a:spAutoFit/>
          </a:bodyPr>
          <a:lstStyle/>
          <a:p>
            <a:r>
              <a:rPr lang="zh-CN" altLang="en-US" sz="3600" dirty="0" smtClean="0"/>
              <a:t>新趋势</a:t>
            </a:r>
            <a:endParaRPr lang="zh-CN" altLang="en-US" sz="3600" dirty="0"/>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25730" y="-89248"/>
            <a:ext cx="9539536" cy="6974632"/>
          </a:xfrm>
          <a:prstGeom prst="rect">
            <a:avLst/>
          </a:prstGeom>
          <a:solidFill>
            <a:schemeClr val="bg1"/>
          </a:solidFill>
        </p:spPr>
      </p:pic>
      <p:sp>
        <p:nvSpPr>
          <p:cNvPr id="4" name="矩形 3"/>
          <p:cNvSpPr/>
          <p:nvPr/>
        </p:nvSpPr>
        <p:spPr>
          <a:xfrm>
            <a:off x="827584" y="764705"/>
            <a:ext cx="7632848" cy="5016758"/>
          </a:xfrm>
          <a:prstGeom prst="rect">
            <a:avLst/>
          </a:prstGeom>
        </p:spPr>
        <p:txBody>
          <a:bodyPr wrap="square">
            <a:spAutoFit/>
          </a:bodyPr>
          <a:lstStyle/>
          <a:p>
            <a:pPr>
              <a:spcBef>
                <a:spcPct val="0"/>
              </a:spcBef>
              <a:buSzPct val="125000"/>
              <a:defRPr/>
            </a:pPr>
            <a:r>
              <a:rPr lang="en-US" altLang="en-US" sz="2800" b="1" noProof="1" smtClean="0">
                <a:latin typeface="+mn-ea"/>
                <a:sym typeface="Arial" panose="020B0604020202020204" pitchFamily="34" charset="0"/>
              </a:rPr>
              <a:t>高考作文命题六项评价指标（</a:t>
            </a:r>
            <a:r>
              <a:rPr lang="en-US" altLang="en-US" sz="2800" b="1" noProof="1" smtClean="0">
                <a:latin typeface="+mn-ea"/>
                <a:sym typeface="+mn-ea"/>
              </a:rPr>
              <a:t>教育部考试中心  张开</a:t>
            </a:r>
            <a:r>
              <a:rPr lang="en-US" altLang="en-US" sz="2800" b="1" noProof="1" smtClean="0">
                <a:latin typeface="+mn-ea"/>
                <a:sym typeface="Arial" panose="020B0604020202020204" pitchFamily="34" charset="0"/>
              </a:rPr>
              <a:t>）</a:t>
            </a:r>
          </a:p>
          <a:p>
            <a:pPr>
              <a:spcBef>
                <a:spcPct val="0"/>
              </a:spcBef>
              <a:buSzPct val="125000"/>
              <a:defRPr/>
            </a:pPr>
            <a:r>
              <a:rPr lang="en-US" altLang="en-US" sz="2400" b="1" noProof="1" smtClean="0">
                <a:latin typeface="楷体" panose="02010609060101010101" pitchFamily="49" charset="-122"/>
                <a:ea typeface="楷体" panose="02010609060101010101" pitchFamily="49" charset="-122"/>
                <a:sym typeface="Arial" panose="020B0604020202020204" pitchFamily="34" charset="0"/>
              </a:rPr>
              <a:t>    </a:t>
            </a:r>
            <a:r>
              <a:rPr lang="en-US" altLang="en-US" sz="2400" b="1" noProof="1" smtClean="0">
                <a:solidFill>
                  <a:srgbClr val="FF0000"/>
                </a:solidFill>
                <a:latin typeface="黑体" panose="02010609060101010101" pitchFamily="49" charset="-122"/>
                <a:ea typeface="黑体" panose="02010609060101010101" pitchFamily="49" charset="-122"/>
                <a:sym typeface="Arial" panose="020B0604020202020204" pitchFamily="34" charset="0"/>
              </a:rPr>
              <a:t>可写性 选择性 导向性 探究性 防套性 难易度</a:t>
            </a:r>
          </a:p>
          <a:p>
            <a:pPr>
              <a:spcBef>
                <a:spcPct val="0"/>
              </a:spcBef>
              <a:buSzPct val="125000"/>
              <a:defRPr/>
            </a:pPr>
            <a:r>
              <a:rPr lang="zh-CN" altLang="en-US" sz="2400" b="1" noProof="1" smtClean="0">
                <a:latin typeface="楷体" panose="02010609060101010101" pitchFamily="49" charset="-122"/>
                <a:ea typeface="楷体" panose="02010609060101010101" pitchFamily="49" charset="-122"/>
                <a:sym typeface="Arial" panose="020B0604020202020204" pitchFamily="34" charset="0"/>
              </a:rPr>
              <a:t>    通行的材料作文测试形式尤其是事件类和事理类两大题型，经多年实践已基本成熟。材料作文题给考生提供充分的作答空间、多元的立意角度的同时，出现了一些必须面对的问题。为了解决材料作文宿构和套作的问题，</a:t>
            </a:r>
            <a:r>
              <a:rPr lang="en-US" altLang="zh-CN" sz="2400" b="1" noProof="1" smtClean="0">
                <a:latin typeface="楷体" panose="02010609060101010101" pitchFamily="49" charset="-122"/>
                <a:ea typeface="楷体" panose="02010609060101010101" pitchFamily="49" charset="-122"/>
                <a:sym typeface="Arial" panose="020B0604020202020204" pitchFamily="34" charset="0"/>
              </a:rPr>
              <a:t>2018</a:t>
            </a:r>
            <a:r>
              <a:rPr lang="zh-CN" altLang="en-US" sz="2400" b="1" noProof="1" smtClean="0">
                <a:latin typeface="楷体" panose="02010609060101010101" pitchFamily="49" charset="-122"/>
                <a:ea typeface="楷体" panose="02010609060101010101" pitchFamily="49" charset="-122"/>
                <a:sym typeface="Arial" panose="020B0604020202020204" pitchFamily="34" charset="0"/>
              </a:rPr>
              <a:t>年作文题在设计过程中，承继自主空间大、立意角度多元等传统优势的同时，又在避免套作、宿构方面进行了新的尝试和探索。作文主要考查的是学生的写作能力，其中包括思想内容、情感态度、布局谋篇，以及对这些加以整合的逻辑思维能力。思辨应该只是一个文章写作的切入点。</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116632"/>
            <a:ext cx="9539536" cy="6974632"/>
          </a:xfrm>
          <a:prstGeom prst="rect">
            <a:avLst/>
          </a:prstGeom>
          <a:solidFill>
            <a:schemeClr val="bg1"/>
          </a:solidFill>
        </p:spPr>
      </p:pic>
      <p:sp>
        <p:nvSpPr>
          <p:cNvPr id="3" name="流程图: 可选过程 2"/>
          <p:cNvSpPr/>
          <p:nvPr/>
        </p:nvSpPr>
        <p:spPr>
          <a:xfrm>
            <a:off x="539552" y="980728"/>
            <a:ext cx="2088232" cy="720080"/>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课程结构</a:t>
            </a:r>
            <a:endParaRPr lang="zh-CN" altLang="en-US" sz="3600" spc="-300" dirty="0">
              <a:solidFill>
                <a:schemeClr val="accent5">
                  <a:lumMod val="50000"/>
                </a:schemeClr>
              </a:solidFill>
            </a:endParaRPr>
          </a:p>
        </p:txBody>
      </p:sp>
      <p:sp>
        <p:nvSpPr>
          <p:cNvPr id="4" name="TextBox 3"/>
          <p:cNvSpPr txBox="1"/>
          <p:nvPr/>
        </p:nvSpPr>
        <p:spPr>
          <a:xfrm>
            <a:off x="3491880" y="1124744"/>
            <a:ext cx="2304256" cy="646331"/>
          </a:xfrm>
          <a:prstGeom prst="rect">
            <a:avLst/>
          </a:prstGeom>
          <a:noFill/>
        </p:spPr>
        <p:txBody>
          <a:bodyPr wrap="square" rtlCol="0">
            <a:spAutoFit/>
          </a:bodyPr>
          <a:lstStyle/>
          <a:p>
            <a:r>
              <a:rPr lang="zh-CN" altLang="en-US" sz="3600" b="1" spc="-150" dirty="0" smtClean="0"/>
              <a:t>设计依据</a:t>
            </a:r>
            <a:endParaRPr lang="zh-CN" altLang="en-US" sz="3600" b="1" spc="-150" dirty="0"/>
          </a:p>
        </p:txBody>
      </p:sp>
      <p:sp>
        <p:nvSpPr>
          <p:cNvPr id="5" name="矩形 4"/>
          <p:cNvSpPr/>
          <p:nvPr/>
        </p:nvSpPr>
        <p:spPr>
          <a:xfrm>
            <a:off x="899592" y="2060848"/>
            <a:ext cx="7704856" cy="3611438"/>
          </a:xfrm>
          <a:prstGeom prst="rect">
            <a:avLst/>
          </a:prstGeom>
        </p:spPr>
        <p:txBody>
          <a:bodyPr wrap="square">
            <a:spAutoFit/>
          </a:bodyPr>
          <a:lstStyle/>
          <a:p>
            <a:pPr>
              <a:lnSpc>
                <a:spcPct val="150000"/>
              </a:lnSpc>
            </a:pPr>
            <a:r>
              <a:rPr lang="en-US" altLang="zh-CN" sz="3200" b="1" baseline="-25000" dirty="0" smtClean="0">
                <a:latin typeface="宋体" panose="02010600030101010101" pitchFamily="2" charset="-122"/>
                <a:ea typeface="宋体" panose="02010600030101010101" pitchFamily="2" charset="-122"/>
              </a:rPr>
              <a:t>    1.</a:t>
            </a:r>
            <a:r>
              <a:rPr lang="zh-TW" altLang="en-US" sz="3200" b="1" baseline="-25000" dirty="0" smtClean="0">
                <a:latin typeface="宋体" panose="02010600030101010101" pitchFamily="2" charset="-122"/>
                <a:ea typeface="宋体" panose="02010600030101010101" pitchFamily="2" charset="-122"/>
              </a:rPr>
              <a:t>以高中语文核心素养为纲，充分体现语文核心素养发展的层次性， 体现语文核心素养各要素之间的有机联系</a:t>
            </a:r>
            <a:r>
              <a:rPr lang="zh-CN" altLang="en-US" sz="3200" b="1" baseline="-25000" dirty="0" smtClean="0">
                <a:latin typeface="宋体" panose="02010600030101010101" pitchFamily="2" charset="-122"/>
                <a:ea typeface="宋体" panose="02010600030101010101" pitchFamily="2" charset="-122"/>
              </a:rPr>
              <a:t>。</a:t>
            </a:r>
            <a:endParaRPr lang="zh-TW" altLang="en-US" sz="3200" b="1" dirty="0" smtClean="0">
              <a:latin typeface="宋体" panose="02010600030101010101" pitchFamily="2" charset="-122"/>
              <a:ea typeface="宋体" panose="02010600030101010101" pitchFamily="2" charset="-122"/>
            </a:endParaRPr>
          </a:p>
          <a:p>
            <a:pPr>
              <a:lnSpc>
                <a:spcPct val="150000"/>
              </a:lnSpc>
            </a:pPr>
            <a:r>
              <a:rPr lang="en-US" altLang="zh-CN" sz="3200" b="1" baseline="-25000" dirty="0" smtClean="0">
                <a:latin typeface="宋体" panose="02010600030101010101" pitchFamily="2" charset="-122"/>
                <a:ea typeface="宋体" panose="02010600030101010101" pitchFamily="2" charset="-122"/>
              </a:rPr>
              <a:t>    2.</a:t>
            </a:r>
            <a:r>
              <a:rPr lang="zh-TW" altLang="en-US" sz="3200" b="1" baseline="-25000" dirty="0" smtClean="0">
                <a:latin typeface="宋体" panose="02010600030101010101" pitchFamily="2" charset="-122"/>
                <a:ea typeface="宋体" panose="02010600030101010101" pitchFamily="2" charset="-122"/>
              </a:rPr>
              <a:t>以学生的语文实践为主线。阅读与鉴赏、表达与交流、梳理与探究等语文实践活动在特定的语文情境中进行，以单一的或综合的学习项目为载体，以自主学习、合作学习、体验探究性学习为主要学习方式</a:t>
            </a:r>
            <a:r>
              <a:rPr lang="zh-CN" altLang="en-US" sz="3200" b="1" baseline="-25000" dirty="0" smtClean="0"/>
              <a:t>。</a:t>
            </a:r>
            <a:endParaRPr lang="zh-TW" altLang="en-US" sz="3200" b="1" dirty="0" smtClean="0"/>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18110" y="-58420"/>
            <a:ext cx="9539536" cy="6974632"/>
          </a:xfrm>
          <a:prstGeom prst="rect">
            <a:avLst/>
          </a:prstGeom>
          <a:solidFill>
            <a:schemeClr val="bg1"/>
          </a:solidFill>
        </p:spPr>
      </p:pic>
      <p:sp>
        <p:nvSpPr>
          <p:cNvPr id="4" name="矩形 3"/>
          <p:cNvSpPr/>
          <p:nvPr/>
        </p:nvSpPr>
        <p:spPr>
          <a:xfrm>
            <a:off x="992555" y="772061"/>
            <a:ext cx="7632848" cy="5933932"/>
          </a:xfrm>
          <a:prstGeom prst="rect">
            <a:avLst/>
          </a:prstGeom>
        </p:spPr>
        <p:txBody>
          <a:bodyPr wrap="square">
            <a:spAutoFit/>
          </a:bodyPr>
          <a:lstStyle/>
          <a:p>
            <a:pPr>
              <a:lnSpc>
                <a:spcPct val="130000"/>
              </a:lnSpc>
              <a:defRPr/>
            </a:pPr>
            <a:r>
              <a:rPr lang="zh-CN" altLang="en-US" sz="2800" b="1" dirty="0" smtClean="0">
                <a:latin typeface="黑体" panose="02010609060101010101" pitchFamily="49" charset="-122"/>
                <a:ea typeface="黑体" panose="02010609060101010101" pitchFamily="49" charset="-122"/>
                <a:cs typeface="宋体" panose="02010600030101010101" pitchFamily="2" charset="-122"/>
              </a:rPr>
              <a:t>   高考作文给我们的</a:t>
            </a:r>
            <a:r>
              <a:rPr lang="zh-CN" altLang="en-US" sz="2800" b="1" dirty="0" smtClean="0">
                <a:latin typeface="黑体" panose="02010609060101010101" pitchFamily="49" charset="-122"/>
                <a:ea typeface="黑体" panose="02010609060101010101" pitchFamily="49" charset="-122"/>
                <a:cs typeface="宋体" panose="02010600030101010101" pitchFamily="2" charset="-122"/>
                <a:sym typeface="Wingdings" panose="05000000000000000000" pitchFamily="2" charset="2"/>
              </a:rPr>
              <a:t>启示</a:t>
            </a:r>
            <a:endParaRPr lang="zh-CN" altLang="en-US" sz="2800" b="1" dirty="0" smtClean="0">
              <a:latin typeface="黑体" panose="02010609060101010101" pitchFamily="49" charset="-122"/>
              <a:ea typeface="黑体" panose="02010609060101010101" pitchFamily="49" charset="-122"/>
              <a:cs typeface="宋体" panose="02010600030101010101" pitchFamily="2" charset="-122"/>
            </a:endParaRPr>
          </a:p>
          <a:p>
            <a:pPr>
              <a:lnSpc>
                <a:spcPct val="130000"/>
              </a:lnSpc>
              <a:defRPr/>
            </a:pPr>
            <a:r>
              <a:rPr lang="zh-CN" altLang="en-US" sz="2400" b="1" dirty="0" smtClean="0">
                <a:latin typeface="黑体" panose="02010609060101010101" pitchFamily="49" charset="-122"/>
                <a:ea typeface="黑体" panose="02010609060101010101" pitchFamily="49" charset="-122"/>
                <a:cs typeface="宋体" panose="02010600030101010101" pitchFamily="2" charset="-122"/>
              </a:rPr>
              <a:t>    1.关注时代与社会。</a:t>
            </a:r>
          </a:p>
          <a:p>
            <a:pPr>
              <a:lnSpc>
                <a:spcPct val="130000"/>
              </a:lnSpc>
              <a:defRPr/>
            </a:pPr>
            <a:r>
              <a:rPr lang="zh-CN" altLang="en-US" sz="2400" b="1" dirty="0" smtClean="0">
                <a:latin typeface="黑体" panose="02010609060101010101" pitchFamily="49" charset="-122"/>
                <a:ea typeface="黑体" panose="02010609060101010101" pitchFamily="49" charset="-122"/>
                <a:cs typeface="宋体" panose="02010600030101010101" pitchFamily="2" charset="-122"/>
              </a:rPr>
              <a:t>    2.家国情怀。</a:t>
            </a:r>
            <a:endParaRPr lang="en-US" altLang="zh-CN" sz="2400" b="1" dirty="0" smtClean="0">
              <a:latin typeface="黑体" panose="02010609060101010101" pitchFamily="49" charset="-122"/>
              <a:ea typeface="黑体" panose="02010609060101010101" pitchFamily="49" charset="-122"/>
              <a:cs typeface="宋体" panose="02010600030101010101" pitchFamily="2" charset="-122"/>
            </a:endParaRPr>
          </a:p>
          <a:p>
            <a:pPr>
              <a:lnSpc>
                <a:spcPct val="130000"/>
              </a:lnSpc>
            </a:pPr>
            <a:r>
              <a:rPr lang="en-US" altLang="zh-CN" sz="2400" b="1" dirty="0" smtClean="0">
                <a:latin typeface="黑体" panose="02010609060101010101" pitchFamily="49" charset="-122"/>
                <a:ea typeface="黑体" panose="02010609060101010101" pitchFamily="49" charset="-122"/>
                <a:cs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mn-ea"/>
              </a:rPr>
              <a:t>3.大主题小切口。</a:t>
            </a:r>
          </a:p>
          <a:p>
            <a:pPr>
              <a:lnSpc>
                <a:spcPct val="130000"/>
              </a:lnSpc>
            </a:pPr>
            <a:r>
              <a:rPr lang="zh-CN" altLang="en-US" sz="2400" b="1" dirty="0" smtClean="0">
                <a:latin typeface="黑体" panose="02010609060101010101" pitchFamily="49" charset="-122"/>
                <a:ea typeface="黑体" panose="02010609060101010101" pitchFamily="49" charset="-122"/>
                <a:sym typeface="+mn-ea"/>
              </a:rPr>
              <a:t>    4.什么样的作文易拿高分。</a:t>
            </a:r>
            <a:endParaRPr lang="en-US" altLang="zh-CN" sz="2400" b="1" dirty="0" smtClean="0">
              <a:latin typeface="黑体" panose="02010609060101010101" pitchFamily="49" charset="-122"/>
              <a:ea typeface="黑体" panose="02010609060101010101" pitchFamily="49" charset="-122"/>
              <a:sym typeface="+mn-ea"/>
            </a:endParaRPr>
          </a:p>
          <a:p>
            <a:pPr>
              <a:lnSpc>
                <a:spcPct val="130000"/>
              </a:lnSpc>
            </a:pPr>
            <a:r>
              <a:rPr lang="zh-CN" altLang="en-US" sz="2400" b="1" dirty="0" smtClean="0">
                <a:latin typeface="黑体" panose="02010609060101010101" pitchFamily="49" charset="-122"/>
                <a:ea typeface="黑体" panose="02010609060101010101" pitchFamily="49" charset="-122"/>
                <a:sym typeface="+mn-ea"/>
              </a:rPr>
              <a:t>    </a:t>
            </a:r>
            <a:r>
              <a:rPr lang="en-US" altLang="zh-CN" sz="2400" b="1" dirty="0" smtClean="0">
                <a:latin typeface="黑体" panose="02010609060101010101" pitchFamily="49" charset="-122"/>
                <a:ea typeface="黑体" panose="02010609060101010101" pitchFamily="49" charset="-122"/>
                <a:sym typeface="+mn-ea"/>
              </a:rPr>
              <a:t>5.</a:t>
            </a:r>
            <a:r>
              <a:rPr lang="zh-CN" altLang="en-US" sz="2400" b="1" dirty="0" smtClean="0">
                <a:latin typeface="黑体" panose="02010609060101010101" pitchFamily="49" charset="-122"/>
                <a:ea typeface="黑体" panose="02010609060101010101" pitchFamily="49" charset="-122"/>
                <a:sym typeface="+mn-ea"/>
              </a:rPr>
              <a:t>近两年的作文却均为与时政相关的“高调作文”，应引导学生开展阅读，多看报，关注报纸社论，关注重大题材。</a:t>
            </a:r>
            <a:endParaRPr lang="en-US" altLang="zh-CN" sz="2400" b="1" dirty="0" smtClean="0">
              <a:latin typeface="黑体" panose="02010609060101010101" pitchFamily="49" charset="-122"/>
              <a:ea typeface="黑体" panose="02010609060101010101" pitchFamily="49" charset="-122"/>
              <a:sym typeface="+mn-ea"/>
            </a:endParaRPr>
          </a:p>
          <a:p>
            <a:pPr>
              <a:lnSpc>
                <a:spcPct val="130000"/>
              </a:lnSpc>
            </a:pPr>
            <a:r>
              <a:rPr lang="en-US" altLang="zh-CN" sz="2400" b="1" dirty="0" smtClean="0">
                <a:latin typeface="黑体" panose="02010609060101010101" pitchFamily="49" charset="-122"/>
                <a:ea typeface="黑体" panose="02010609060101010101" pitchFamily="49" charset="-122"/>
                <a:cs typeface="宋体" panose="02010600030101010101" pitchFamily="2" charset="-122"/>
                <a:sym typeface="+mn-ea"/>
              </a:rPr>
              <a:t>    </a:t>
            </a:r>
            <a:r>
              <a:rPr lang="zh-CN" altLang="en-US" sz="2400" b="1" dirty="0" smtClean="0">
                <a:latin typeface="黑体" panose="02010609060101010101" pitchFamily="49" charset="-122"/>
                <a:ea typeface="黑体" panose="02010609060101010101" pitchFamily="49" charset="-122"/>
                <a:sym typeface="+mn-ea"/>
              </a:rPr>
              <a:t>6.练字很重要，一手好字对于作文提分有很大的帮助。</a:t>
            </a:r>
            <a:endParaRPr lang="en-US" altLang="zh-CN" sz="2400" b="1" dirty="0" smtClean="0">
              <a:latin typeface="黑体" panose="02010609060101010101" pitchFamily="49" charset="-122"/>
              <a:ea typeface="黑体" panose="02010609060101010101" pitchFamily="49" charset="-122"/>
              <a:cs typeface="宋体" panose="02010600030101010101" pitchFamily="2" charset="-122"/>
            </a:endParaRPr>
          </a:p>
          <a:p>
            <a:pPr>
              <a:lnSpc>
                <a:spcPct val="130000"/>
              </a:lnSpc>
              <a:defRPr/>
            </a:pPr>
            <a:endParaRPr lang="en-US" altLang="zh-CN" sz="2400" b="1" dirty="0" smtClean="0">
              <a:latin typeface="黑体" panose="02010609060101010101" pitchFamily="49" charset="-122"/>
              <a:ea typeface="黑体" panose="02010609060101010101" pitchFamily="49" charset="-122"/>
              <a:cs typeface="宋体" panose="02010600030101010101" pitchFamily="2" charset="-122"/>
            </a:endParaRPr>
          </a:p>
          <a:p>
            <a:pPr>
              <a:lnSpc>
                <a:spcPct val="130000"/>
              </a:lnSpc>
              <a:defRPr/>
            </a:pPr>
            <a:r>
              <a:rPr lang="en-US" altLang="zh-CN" sz="2400" b="1" dirty="0" smtClean="0">
                <a:latin typeface="黑体" panose="02010609060101010101" pitchFamily="49" charset="-122"/>
                <a:ea typeface="黑体" panose="02010609060101010101" pitchFamily="49" charset="-122"/>
                <a:cs typeface="宋体" panose="02010600030101010101" pitchFamily="2" charset="-122"/>
              </a:rPr>
              <a:t>    </a:t>
            </a:r>
            <a:endParaRPr lang="zh-CN" altLang="en-US" sz="2400" b="1" dirty="0">
              <a:latin typeface="黑体" panose="02010609060101010101" pitchFamily="49" charset="-122"/>
              <a:ea typeface="黑体" panose="02010609060101010101" pitchFamily="49" charset="-122"/>
              <a:cs typeface="宋体" panose="02010600030101010101" pitchFamily="2" charset="-122"/>
            </a:endParaRPr>
          </a:p>
        </p:txBody>
      </p:sp>
      <p:sp>
        <p:nvSpPr>
          <p:cNvPr id="5" name="矩形 4"/>
          <p:cNvSpPr/>
          <p:nvPr/>
        </p:nvSpPr>
        <p:spPr>
          <a:xfrm>
            <a:off x="2286000" y="3022735"/>
            <a:ext cx="4572000" cy="412934"/>
          </a:xfrm>
          <a:prstGeom prst="rect">
            <a:avLst/>
          </a:prstGeom>
        </p:spPr>
        <p:txBody>
          <a:bodyPr>
            <a:spAutoFit/>
          </a:bodyPr>
          <a:lstStyle/>
          <a:p>
            <a:pPr>
              <a:lnSpc>
                <a:spcPct val="130000"/>
              </a:lnSpc>
            </a:pPr>
            <a:r>
              <a:rPr lang="zh-CN" altLang="en-US" b="1" dirty="0" smtClean="0">
                <a:latin typeface="黑体" panose="02010609060101010101" pitchFamily="49" charset="-122"/>
                <a:ea typeface="黑体" panose="02010609060101010101" pitchFamily="49" charset="-122"/>
                <a:sym typeface="+mn-ea"/>
              </a:rPr>
              <a:t> </a:t>
            </a:r>
            <a:endParaRPr lang="zh-CN" altLang="en-US" dirty="0"/>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圆角矩形 3"/>
          <p:cNvSpPr/>
          <p:nvPr/>
        </p:nvSpPr>
        <p:spPr>
          <a:xfrm>
            <a:off x="1043608" y="1988840"/>
            <a:ext cx="7056784" cy="1181755"/>
          </a:xfrm>
          <a:prstGeom prst="roundRect">
            <a:avLst/>
          </a:prstGeom>
          <a:solidFill>
            <a:schemeClr val="bg1"/>
          </a:solid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70000"/>
              </a:lnSpc>
            </a:pPr>
            <a:endParaRPr lang="zh-CN" altLang="en-US" sz="2400" spc="-150" dirty="0"/>
          </a:p>
        </p:txBody>
      </p:sp>
      <p:sp>
        <p:nvSpPr>
          <p:cNvPr id="5" name="TextBox 4"/>
          <p:cNvSpPr txBox="1"/>
          <p:nvPr/>
        </p:nvSpPr>
        <p:spPr>
          <a:xfrm>
            <a:off x="1043608" y="2204864"/>
            <a:ext cx="7056784" cy="646331"/>
          </a:xfrm>
          <a:prstGeom prst="rect">
            <a:avLst/>
          </a:prstGeom>
          <a:noFill/>
        </p:spPr>
        <p:txBody>
          <a:bodyPr wrap="square" rtlCol="0">
            <a:spAutoFit/>
          </a:bodyPr>
          <a:lstStyle/>
          <a:p>
            <a:r>
              <a:rPr lang="zh-CN" altLang="en-US" sz="3600" b="1" dirty="0" smtClean="0"/>
              <a:t>（四）试卷结构及变化</a:t>
            </a:r>
            <a:endParaRPr lang="en-US" altLang="zh-CN" sz="3600" b="1" dirty="0" smtClean="0"/>
          </a:p>
        </p:txBody>
      </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25730" y="-89248"/>
            <a:ext cx="9539536" cy="6974632"/>
          </a:xfrm>
          <a:prstGeom prst="rect">
            <a:avLst/>
          </a:prstGeom>
          <a:solidFill>
            <a:schemeClr val="bg1"/>
          </a:solidFill>
        </p:spPr>
      </p:pic>
      <p:pic>
        <p:nvPicPr>
          <p:cNvPr id="4" name="图片 3" descr="5275EFE489A73F67A87EADB291720822"/>
          <p:cNvPicPr>
            <a:picLocks noChangeAspect="1"/>
          </p:cNvPicPr>
          <p:nvPr/>
        </p:nvPicPr>
        <p:blipFill>
          <a:blip r:embed="rId3" cstate="print"/>
          <a:srcRect/>
          <a:stretch>
            <a:fillRect/>
          </a:stretch>
        </p:blipFill>
        <p:spPr bwMode="auto">
          <a:xfrm>
            <a:off x="-108520" y="-99392"/>
            <a:ext cx="9505056" cy="6867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25730" y="-89248"/>
            <a:ext cx="9539536" cy="6974632"/>
          </a:xfrm>
          <a:prstGeom prst="rect">
            <a:avLst/>
          </a:prstGeom>
          <a:solidFill>
            <a:schemeClr val="bg1"/>
          </a:solidFill>
        </p:spPr>
      </p:pic>
      <p:pic>
        <p:nvPicPr>
          <p:cNvPr id="4" name="图片 3" descr="7B2819D8DCFCFFEDF1E8B67A2DE96FB8"/>
          <p:cNvPicPr>
            <a:picLocks noChangeAspect="1"/>
          </p:cNvPicPr>
          <p:nvPr/>
        </p:nvPicPr>
        <p:blipFill>
          <a:blip r:embed="rId3" cstate="print"/>
          <a:srcRect/>
          <a:stretch>
            <a:fillRect/>
          </a:stretch>
        </p:blipFill>
        <p:spPr bwMode="auto">
          <a:xfrm>
            <a:off x="-108520" y="-61292"/>
            <a:ext cx="9643581" cy="691929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25730" y="-89248"/>
            <a:ext cx="9539536" cy="6974632"/>
          </a:xfrm>
          <a:prstGeom prst="rect">
            <a:avLst/>
          </a:prstGeom>
          <a:solidFill>
            <a:schemeClr val="bg1"/>
          </a:solidFill>
        </p:spPr>
      </p:pic>
      <p:pic>
        <p:nvPicPr>
          <p:cNvPr id="4" name="图片 4" descr=")C]_[$}IU01}7[{2)0C%}RX"/>
          <p:cNvPicPr>
            <a:picLocks noChangeAspect="1"/>
          </p:cNvPicPr>
          <p:nvPr/>
        </p:nvPicPr>
        <p:blipFill>
          <a:blip r:embed="rId3" cstate="print"/>
          <a:srcRect/>
          <a:stretch>
            <a:fillRect/>
          </a:stretch>
        </p:blipFill>
        <p:spPr bwMode="auto">
          <a:xfrm>
            <a:off x="-125730" y="67310"/>
            <a:ext cx="9505315" cy="679704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08520" y="0"/>
            <a:ext cx="9539536" cy="6974632"/>
          </a:xfrm>
          <a:prstGeom prst="rect">
            <a:avLst/>
          </a:prstGeom>
          <a:solidFill>
            <a:schemeClr val="bg1"/>
          </a:solidFill>
        </p:spPr>
      </p:pic>
      <p:sp>
        <p:nvSpPr>
          <p:cNvPr id="4" name="圆角矩形 3"/>
          <p:cNvSpPr/>
          <p:nvPr/>
        </p:nvSpPr>
        <p:spPr>
          <a:xfrm flipV="1">
            <a:off x="755576" y="2924944"/>
            <a:ext cx="7056784" cy="1080120"/>
          </a:xfrm>
          <a:prstGeom prst="roundRect">
            <a:avLst/>
          </a:prstGeom>
          <a:solidFill>
            <a:schemeClr val="bg1"/>
          </a:solid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smtClean="0"/>
              <a:t>（三）</a:t>
            </a:r>
            <a:r>
              <a:rPr lang="en-US" altLang="zh-CN" sz="2400" dirty="0" smtClean="0"/>
              <a:t>2019</a:t>
            </a:r>
            <a:r>
              <a:rPr lang="zh-CN" altLang="en-US" sz="2400" dirty="0" smtClean="0"/>
              <a:t>高考备考</a:t>
            </a:r>
            <a:endParaRPr lang="en-US" altLang="zh-CN" sz="2400" dirty="0" smtClean="0"/>
          </a:p>
        </p:txBody>
      </p:sp>
      <p:sp>
        <p:nvSpPr>
          <p:cNvPr id="5" name="TextBox 4"/>
          <p:cNvSpPr txBox="1"/>
          <p:nvPr/>
        </p:nvSpPr>
        <p:spPr>
          <a:xfrm>
            <a:off x="539552" y="3068960"/>
            <a:ext cx="7272808" cy="830997"/>
          </a:xfrm>
          <a:prstGeom prst="rect">
            <a:avLst/>
          </a:prstGeom>
          <a:noFill/>
        </p:spPr>
        <p:txBody>
          <a:bodyPr wrap="square" rtlCol="0">
            <a:spAutoFit/>
          </a:bodyPr>
          <a:lstStyle/>
          <a:p>
            <a:r>
              <a:rPr lang="zh-CN" altLang="en-US" sz="4800" dirty="0" smtClean="0"/>
              <a:t>（五）</a:t>
            </a:r>
            <a:r>
              <a:rPr lang="en-US" altLang="zh-CN" sz="4800" dirty="0" smtClean="0"/>
              <a:t>2019</a:t>
            </a:r>
            <a:r>
              <a:rPr lang="zh-CN" altLang="en-US" sz="4800" dirty="0" smtClean="0"/>
              <a:t>高考备考策略</a:t>
            </a:r>
            <a:endParaRPr lang="en-US" altLang="zh-CN" sz="4800" dirty="0" smtClean="0"/>
          </a:p>
        </p:txBody>
      </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08520" y="10795"/>
            <a:ext cx="9539536" cy="6974632"/>
          </a:xfrm>
          <a:prstGeom prst="rect">
            <a:avLst/>
          </a:prstGeom>
          <a:solidFill>
            <a:schemeClr val="bg1"/>
          </a:solidFill>
        </p:spPr>
      </p:pic>
      <p:sp>
        <p:nvSpPr>
          <p:cNvPr id="4" name="圆角矩形 3"/>
          <p:cNvSpPr/>
          <p:nvPr/>
        </p:nvSpPr>
        <p:spPr>
          <a:xfrm flipV="1">
            <a:off x="1277288" y="402724"/>
            <a:ext cx="6768752" cy="1080120"/>
          </a:xfrm>
          <a:prstGeom prst="roundRect">
            <a:avLst/>
          </a:prstGeom>
          <a:solidFill>
            <a:schemeClr val="bg1"/>
          </a:solid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smtClean="0"/>
              <a:t>（三）</a:t>
            </a:r>
            <a:r>
              <a:rPr lang="en-US" altLang="zh-CN" sz="2400" dirty="0" smtClean="0"/>
              <a:t>2019</a:t>
            </a:r>
            <a:r>
              <a:rPr lang="zh-CN" altLang="en-US" sz="2400" dirty="0" smtClean="0"/>
              <a:t>高考备考</a:t>
            </a:r>
            <a:endParaRPr lang="en-US" altLang="zh-CN" sz="2400" dirty="0" smtClean="0"/>
          </a:p>
        </p:txBody>
      </p:sp>
      <p:sp>
        <p:nvSpPr>
          <p:cNvPr id="5" name="TextBox 4"/>
          <p:cNvSpPr txBox="1"/>
          <p:nvPr/>
        </p:nvSpPr>
        <p:spPr>
          <a:xfrm>
            <a:off x="791012" y="527055"/>
            <a:ext cx="7272808" cy="829945"/>
          </a:xfrm>
          <a:prstGeom prst="rect">
            <a:avLst/>
          </a:prstGeom>
          <a:noFill/>
        </p:spPr>
        <p:txBody>
          <a:bodyPr wrap="square" rtlCol="0">
            <a:spAutoFit/>
          </a:bodyPr>
          <a:lstStyle/>
          <a:p>
            <a:r>
              <a:rPr lang="en-US" altLang="zh-CN" sz="4800" dirty="0" smtClean="0"/>
              <a:t>     </a:t>
            </a:r>
            <a:r>
              <a:rPr lang="en-US" altLang="zh-CN" sz="4800" b="1" dirty="0" smtClean="0"/>
              <a:t> 1.</a:t>
            </a:r>
            <a:r>
              <a:rPr lang="zh-CN" altLang="en-US" sz="4800" b="1" dirty="0" smtClean="0"/>
              <a:t>高远定位  智慧辅助</a:t>
            </a:r>
            <a:endParaRPr lang="en-US" altLang="zh-CN" sz="4800" b="1" dirty="0" smtClean="0"/>
          </a:p>
        </p:txBody>
      </p:sp>
      <p:sp>
        <p:nvSpPr>
          <p:cNvPr id="2" name="圆角矩形 1"/>
          <p:cNvSpPr/>
          <p:nvPr/>
        </p:nvSpPr>
        <p:spPr>
          <a:xfrm flipV="1">
            <a:off x="1276985" y="1482725"/>
            <a:ext cx="6796405" cy="1080135"/>
          </a:xfrm>
          <a:prstGeom prst="roundRect">
            <a:avLst/>
          </a:prstGeom>
          <a:solidFill>
            <a:schemeClr val="bg1"/>
          </a:solid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smtClean="0">
                <a:sym typeface="+mn-ea"/>
              </a:rPr>
              <a:t>2.</a:t>
            </a:r>
            <a:r>
              <a:rPr lang="zh-CN" altLang="en-US" sz="2400" dirty="0" smtClean="0">
                <a:sym typeface="+mn-ea"/>
              </a:rPr>
              <a:t>精心规划   科学备考 </a:t>
            </a:r>
            <a:endParaRPr lang="en-US" altLang="zh-CN" sz="2400" dirty="0" smtClean="0"/>
          </a:p>
        </p:txBody>
      </p:sp>
      <p:sp>
        <p:nvSpPr>
          <p:cNvPr id="6" name="圆角矩形 5"/>
          <p:cNvSpPr/>
          <p:nvPr/>
        </p:nvSpPr>
        <p:spPr>
          <a:xfrm flipV="1">
            <a:off x="1362710" y="2562860"/>
            <a:ext cx="6702425" cy="1080135"/>
          </a:xfrm>
          <a:prstGeom prst="roundRect">
            <a:avLst/>
          </a:prstGeom>
          <a:solidFill>
            <a:schemeClr val="bg1"/>
          </a:solid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smtClean="0"/>
              <a:t>2019</a:t>
            </a:r>
            <a:r>
              <a:rPr lang="zh-CN" altLang="en-US" sz="2400" dirty="0" smtClean="0"/>
              <a:t>科学高考备考</a:t>
            </a:r>
            <a:endParaRPr lang="en-US" altLang="zh-CN" sz="2400" dirty="0" smtClean="0"/>
          </a:p>
        </p:txBody>
      </p:sp>
      <p:sp>
        <p:nvSpPr>
          <p:cNvPr id="7" name="圆角矩形 6"/>
          <p:cNvSpPr/>
          <p:nvPr/>
        </p:nvSpPr>
        <p:spPr>
          <a:xfrm flipV="1">
            <a:off x="1324610" y="3642995"/>
            <a:ext cx="6720840" cy="1080135"/>
          </a:xfrm>
          <a:prstGeom prst="roundRect">
            <a:avLst/>
          </a:prstGeom>
          <a:solidFill>
            <a:schemeClr val="bg1"/>
          </a:solid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smtClean="0"/>
              <a:t>2019</a:t>
            </a:r>
            <a:r>
              <a:rPr lang="zh-CN" altLang="en-US" sz="2400" dirty="0" smtClean="0"/>
              <a:t>科学高考备考</a:t>
            </a:r>
            <a:endParaRPr lang="en-US" altLang="zh-CN" sz="2400" dirty="0" smtClean="0"/>
          </a:p>
        </p:txBody>
      </p:sp>
      <p:sp>
        <p:nvSpPr>
          <p:cNvPr id="8" name="文本框 7"/>
          <p:cNvSpPr txBox="1"/>
          <p:nvPr/>
        </p:nvSpPr>
        <p:spPr>
          <a:xfrm>
            <a:off x="1715770" y="1607820"/>
            <a:ext cx="6202045" cy="829945"/>
          </a:xfrm>
          <a:prstGeom prst="rect">
            <a:avLst/>
          </a:prstGeom>
          <a:noFill/>
        </p:spPr>
        <p:txBody>
          <a:bodyPr wrap="square" rtlCol="0">
            <a:spAutoFit/>
          </a:bodyPr>
          <a:lstStyle/>
          <a:p>
            <a:r>
              <a:rPr lang="en-US" altLang="zh-CN" sz="4800" b="1" dirty="0" smtClean="0">
                <a:sym typeface="+mn-ea"/>
              </a:rPr>
              <a:t>2.</a:t>
            </a:r>
            <a:r>
              <a:rPr lang="zh-CN" altLang="en-US" sz="4800" b="1" dirty="0" smtClean="0">
                <a:sym typeface="+mn-ea"/>
              </a:rPr>
              <a:t>精心规划   科学备考</a:t>
            </a:r>
            <a:r>
              <a:rPr lang="zh-CN" altLang="en-US" b="1" dirty="0" smtClean="0">
                <a:sym typeface="+mn-ea"/>
              </a:rPr>
              <a:t> </a:t>
            </a:r>
            <a:endParaRPr lang="zh-CN" altLang="en-US" b="1"/>
          </a:p>
        </p:txBody>
      </p:sp>
      <p:sp>
        <p:nvSpPr>
          <p:cNvPr id="9" name="TextBox 4"/>
          <p:cNvSpPr txBox="1"/>
          <p:nvPr/>
        </p:nvSpPr>
        <p:spPr>
          <a:xfrm>
            <a:off x="1024692" y="2687325"/>
            <a:ext cx="7272808" cy="830997"/>
          </a:xfrm>
          <a:prstGeom prst="rect">
            <a:avLst/>
          </a:prstGeom>
          <a:noFill/>
        </p:spPr>
        <p:txBody>
          <a:bodyPr wrap="square" rtlCol="0">
            <a:spAutoFit/>
          </a:bodyPr>
          <a:lstStyle/>
          <a:p>
            <a:r>
              <a:rPr lang="en-US" altLang="zh-CN" sz="4800" dirty="0" smtClean="0"/>
              <a:t>     </a:t>
            </a:r>
            <a:r>
              <a:rPr lang="en-US" altLang="zh-CN" sz="4800" b="1" dirty="0" smtClean="0">
                <a:latin typeface="黑体" panose="02010609060101010101" pitchFamily="49" charset="-122"/>
                <a:ea typeface="黑体" panose="02010609060101010101" pitchFamily="49" charset="-122"/>
              </a:rPr>
              <a:t>3.</a:t>
            </a:r>
            <a:r>
              <a:rPr lang="zh-CN" altLang="en-US" sz="4800" b="1" dirty="0" smtClean="0">
                <a:latin typeface="黑体" panose="02010609060101010101" pitchFamily="49" charset="-122"/>
                <a:ea typeface="黑体" panose="02010609060101010101" pitchFamily="49" charset="-122"/>
              </a:rPr>
              <a:t>精准备考 稳步推进  </a:t>
            </a:r>
            <a:endParaRPr lang="en-US" altLang="zh-CN" sz="4800" b="1" dirty="0" smtClean="0">
              <a:latin typeface="黑体" panose="02010609060101010101" pitchFamily="49" charset="-122"/>
              <a:ea typeface="黑体" panose="02010609060101010101" pitchFamily="49" charset="-122"/>
            </a:endParaRPr>
          </a:p>
        </p:txBody>
      </p:sp>
      <p:sp>
        <p:nvSpPr>
          <p:cNvPr id="10" name="TextBox 4"/>
          <p:cNvSpPr txBox="1"/>
          <p:nvPr/>
        </p:nvSpPr>
        <p:spPr>
          <a:xfrm>
            <a:off x="1025058" y="3767852"/>
            <a:ext cx="7075334" cy="830997"/>
          </a:xfrm>
          <a:prstGeom prst="rect">
            <a:avLst/>
          </a:prstGeom>
          <a:noFill/>
        </p:spPr>
        <p:txBody>
          <a:bodyPr wrap="square" rtlCol="0">
            <a:spAutoFit/>
          </a:bodyPr>
          <a:lstStyle/>
          <a:p>
            <a:r>
              <a:rPr lang="en-US" altLang="zh-CN" sz="4800" b="1" dirty="0" smtClean="0"/>
              <a:t>     4. </a:t>
            </a:r>
            <a:r>
              <a:rPr lang="zh-CN" altLang="en-US" sz="4800" b="1" dirty="0" smtClean="0"/>
              <a:t>勤耕不辍</a:t>
            </a:r>
            <a:r>
              <a:rPr lang="en-US" altLang="zh-CN" sz="4800" b="1" dirty="0" smtClean="0"/>
              <a:t>   </a:t>
            </a:r>
            <a:r>
              <a:rPr lang="zh-CN" altLang="en-US" sz="4800" b="1" dirty="0" smtClean="0"/>
              <a:t>作文升格</a:t>
            </a:r>
            <a:endParaRPr lang="en-US" altLang="zh-CN" sz="4800" b="1" dirty="0" smtClean="0"/>
          </a:p>
        </p:txBody>
      </p:sp>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08520" y="0"/>
            <a:ext cx="9539536" cy="6974632"/>
          </a:xfrm>
          <a:prstGeom prst="rect">
            <a:avLst/>
          </a:prstGeom>
          <a:solidFill>
            <a:schemeClr val="bg1"/>
          </a:solidFill>
        </p:spPr>
      </p:pic>
      <p:sp>
        <p:nvSpPr>
          <p:cNvPr id="4" name="圆角矩形 3"/>
          <p:cNvSpPr/>
          <p:nvPr/>
        </p:nvSpPr>
        <p:spPr>
          <a:xfrm flipV="1">
            <a:off x="1043608" y="2924944"/>
            <a:ext cx="6768752" cy="1080120"/>
          </a:xfrm>
          <a:prstGeom prst="roundRect">
            <a:avLst/>
          </a:prstGeom>
          <a:solidFill>
            <a:schemeClr val="bg1"/>
          </a:solid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smtClean="0"/>
              <a:t>（三）</a:t>
            </a:r>
            <a:r>
              <a:rPr lang="en-US" altLang="zh-CN" sz="2400" dirty="0" smtClean="0"/>
              <a:t>2019</a:t>
            </a:r>
            <a:r>
              <a:rPr lang="zh-CN" altLang="en-US" sz="2400" dirty="0" smtClean="0"/>
              <a:t>高考备考</a:t>
            </a:r>
            <a:endParaRPr lang="en-US" altLang="zh-CN" sz="2400" dirty="0" smtClean="0"/>
          </a:p>
        </p:txBody>
      </p:sp>
      <p:sp>
        <p:nvSpPr>
          <p:cNvPr id="5" name="TextBox 4"/>
          <p:cNvSpPr txBox="1"/>
          <p:nvPr/>
        </p:nvSpPr>
        <p:spPr>
          <a:xfrm>
            <a:off x="539552" y="3068960"/>
            <a:ext cx="7272808" cy="830997"/>
          </a:xfrm>
          <a:prstGeom prst="rect">
            <a:avLst/>
          </a:prstGeom>
          <a:noFill/>
        </p:spPr>
        <p:txBody>
          <a:bodyPr wrap="square" rtlCol="0">
            <a:spAutoFit/>
          </a:bodyPr>
          <a:lstStyle/>
          <a:p>
            <a:r>
              <a:rPr lang="en-US" altLang="zh-CN" sz="4800" dirty="0" smtClean="0"/>
              <a:t>      1.</a:t>
            </a:r>
            <a:r>
              <a:rPr lang="zh-CN" altLang="en-US" sz="4800" dirty="0" smtClean="0"/>
              <a:t>高远定位  智慧辅助</a:t>
            </a:r>
            <a:endParaRPr lang="en-US" altLang="zh-CN" sz="4800" dirty="0" smtClean="0"/>
          </a:p>
        </p:txBody>
      </p:sp>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25730" y="-89248"/>
            <a:ext cx="9539536" cy="6974632"/>
          </a:xfrm>
          <a:prstGeom prst="rect">
            <a:avLst/>
          </a:prstGeom>
          <a:solidFill>
            <a:schemeClr val="bg1"/>
          </a:solidFill>
        </p:spPr>
      </p:pic>
      <p:graphicFrame>
        <p:nvGraphicFramePr>
          <p:cNvPr id="4" name="图示 3"/>
          <p:cNvGraphicFramePr/>
          <p:nvPr/>
        </p:nvGraphicFramePr>
        <p:xfrm>
          <a:off x="642907" y="785791"/>
          <a:ext cx="7858180" cy="55721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4"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08520" y="-116632"/>
            <a:ext cx="9539536" cy="6974632"/>
          </a:xfrm>
          <a:prstGeom prst="rect">
            <a:avLst/>
          </a:prstGeom>
          <a:solidFill>
            <a:schemeClr val="bg1"/>
          </a:solidFill>
        </p:spPr>
      </p:pic>
      <p:sp>
        <p:nvSpPr>
          <p:cNvPr id="5" name="TextBox 4"/>
          <p:cNvSpPr txBox="1"/>
          <p:nvPr/>
        </p:nvSpPr>
        <p:spPr>
          <a:xfrm>
            <a:off x="755576" y="1124744"/>
            <a:ext cx="7992888" cy="4945330"/>
          </a:xfrm>
          <a:prstGeom prst="rect">
            <a:avLst/>
          </a:prstGeom>
          <a:noFill/>
        </p:spPr>
        <p:txBody>
          <a:bodyPr wrap="square" rtlCol="0">
            <a:spAutoFit/>
          </a:bodyPr>
          <a:lstStyle/>
          <a:p>
            <a:r>
              <a:rPr lang="zh-CN" altLang="en-US" b="1" dirty="0" smtClean="0"/>
              <a:t>      </a:t>
            </a:r>
            <a:endParaRPr lang="zh-CN" altLang="en-US" dirty="0" smtClean="0"/>
          </a:p>
          <a:p>
            <a:r>
              <a:rPr lang="zh-CN" altLang="en-US" b="1" dirty="0" smtClean="0">
                <a:latin typeface="楷体" panose="02010609060101010101" pitchFamily="49" charset="-122"/>
                <a:ea typeface="楷体" panose="02010609060101010101" pitchFamily="49" charset="-122"/>
              </a:rPr>
              <a:t>      </a:t>
            </a:r>
            <a:r>
              <a:rPr lang="zh-CN" altLang="en-US" sz="3200" b="1" dirty="0" smtClean="0">
                <a:latin typeface="楷体" panose="02010609060101010101" pitchFamily="49" charset="-122"/>
                <a:ea typeface="楷体" panose="02010609060101010101" pitchFamily="49" charset="-122"/>
              </a:rPr>
              <a:t>建议语文复习备考，要认真领会和贯彻新修订的课程标准精神，落实语文核心素养的培养。在必备知识和关键能力基础上更强调融汇贯通。阅读需要加强各类文体特征的认识以及文体阅读间的联系，进一步强调对阅读中思想内涵和艺术技巧的理解。作文还是要具体落实到表达与交流的相关要求，在这个基础上，学生要学会突出自己写作上的特点与亮点。</a:t>
            </a:r>
            <a:endParaRPr lang="zh-CN" altLang="en-US" sz="3200" b="1" dirty="0">
              <a:latin typeface="楷体" panose="02010609060101010101" pitchFamily="49" charset="-122"/>
              <a:ea typeface="楷体" panose="02010609060101010101" pitchFamily="49" charset="-122"/>
            </a:endParaRPr>
          </a:p>
        </p:txBody>
      </p:sp>
      <p:sp>
        <p:nvSpPr>
          <p:cNvPr id="6" name="流程图: 可选过程 5"/>
          <p:cNvSpPr/>
          <p:nvPr/>
        </p:nvSpPr>
        <p:spPr>
          <a:xfrm flipH="1">
            <a:off x="6012160" y="332656"/>
            <a:ext cx="2520280" cy="792088"/>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spc="-300" dirty="0">
              <a:solidFill>
                <a:schemeClr val="accent5">
                  <a:lumMod val="50000"/>
                </a:schemeClr>
              </a:solidFill>
            </a:endParaRPr>
          </a:p>
        </p:txBody>
      </p:sp>
      <p:sp>
        <p:nvSpPr>
          <p:cNvPr id="9" name="TextBox 8"/>
          <p:cNvSpPr txBox="1"/>
          <p:nvPr/>
        </p:nvSpPr>
        <p:spPr>
          <a:xfrm>
            <a:off x="6156176" y="404664"/>
            <a:ext cx="2232248" cy="646331"/>
          </a:xfrm>
          <a:prstGeom prst="rect">
            <a:avLst/>
          </a:prstGeom>
          <a:noFill/>
        </p:spPr>
        <p:txBody>
          <a:bodyPr wrap="square" rtlCol="0">
            <a:spAutoFit/>
          </a:bodyPr>
          <a:lstStyle/>
          <a:p>
            <a:r>
              <a:rPr lang="zh-CN" altLang="en-US" sz="3600" dirty="0" smtClean="0"/>
              <a:t>高远定位</a:t>
            </a:r>
            <a:endParaRPr lang="zh-CN" altLang="en-US" sz="36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lstStyle/>
          <a:p>
            <a:endParaRPr lang="zh-CN" altLang="en-US"/>
          </a:p>
        </p:txBody>
      </p:sp>
      <p:pic>
        <p:nvPicPr>
          <p:cNvPr id="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116632"/>
            <a:ext cx="9539536" cy="6974632"/>
          </a:xfrm>
          <a:prstGeom prst="rect">
            <a:avLst/>
          </a:prstGeom>
          <a:solidFill>
            <a:schemeClr val="bg1"/>
          </a:solidFill>
        </p:spPr>
      </p:pic>
      <p:sp>
        <p:nvSpPr>
          <p:cNvPr id="4" name="流程图: 可选过程 3"/>
          <p:cNvSpPr/>
          <p:nvPr/>
        </p:nvSpPr>
        <p:spPr>
          <a:xfrm>
            <a:off x="539552" y="980728"/>
            <a:ext cx="2088232" cy="720080"/>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课程结构</a:t>
            </a:r>
            <a:endParaRPr lang="zh-CN" altLang="en-US" sz="3600" spc="-300" dirty="0">
              <a:solidFill>
                <a:schemeClr val="accent5">
                  <a:lumMod val="50000"/>
                </a:schemeClr>
              </a:solidFill>
            </a:endParaRPr>
          </a:p>
        </p:txBody>
      </p:sp>
      <p:sp>
        <p:nvSpPr>
          <p:cNvPr id="5" name="文本框 4"/>
          <p:cNvSpPr txBox="1"/>
          <p:nvPr/>
        </p:nvSpPr>
        <p:spPr>
          <a:xfrm>
            <a:off x="1412875" y="1848485"/>
            <a:ext cx="7315835" cy="3415030"/>
          </a:xfrm>
          <a:prstGeom prst="rect">
            <a:avLst/>
          </a:prstGeom>
          <a:noFill/>
        </p:spPr>
        <p:txBody>
          <a:bodyPr wrap="square" rtlCol="0">
            <a:spAutoFit/>
          </a:bodyPr>
          <a:lstStyle/>
          <a:p>
            <a:r>
              <a:rPr lang="zh-CN" altLang="en-US" sz="3600" b="1" dirty="0">
                <a:solidFill>
                  <a:srgbClr val="FF0000"/>
                </a:solidFill>
              </a:rPr>
              <a:t>必修课</a:t>
            </a:r>
            <a:r>
              <a:rPr lang="zh-CN" altLang="en-US" sz="3600" b="1" dirty="0"/>
              <a:t>，开设2个学期，7项学习任务群， 8学分，共同基础(学业水平）</a:t>
            </a:r>
            <a:r>
              <a:rPr lang="zh-CN" altLang="en-US" sz="3600" b="1" dirty="0">
                <a:solidFill>
                  <a:srgbClr val="FF0000"/>
                </a:solidFill>
              </a:rPr>
              <a:t>选修一</a:t>
            </a:r>
            <a:r>
              <a:rPr lang="zh-CN" altLang="en-US" sz="3600" b="1" dirty="0"/>
              <a:t>，开设2个学期，8项学习任  务群, 6学分，高考需要</a:t>
            </a:r>
          </a:p>
          <a:p>
            <a:r>
              <a:rPr lang="zh-CN" altLang="en-US" sz="3600" b="1" dirty="0">
                <a:solidFill>
                  <a:srgbClr val="FF0000"/>
                </a:solidFill>
              </a:rPr>
              <a:t>选修二</a:t>
            </a:r>
            <a:r>
              <a:rPr lang="zh-CN" altLang="en-US" sz="3600" b="1" dirty="0"/>
              <a:t>，开设2个学期,8项学习任务群, 9学分，个人兴趣（自主招生）</a:t>
            </a:r>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7" name="内容占位符 6"/>
          <p:cNvSpPr>
            <a:spLocks noGrp="1"/>
          </p:cNvSpPr>
          <p:nvPr>
            <p:ph idx="1"/>
          </p:nvPr>
        </p:nvSpPr>
        <p:spPr/>
        <p:txBody>
          <a:bodyPr/>
          <a:lstStyle/>
          <a:p>
            <a:endParaRPr lang="zh-CN" altLang="en-US"/>
          </a:p>
        </p:txBody>
      </p:sp>
      <p:pic>
        <p:nvPicPr>
          <p:cNvPr id="4"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395536" y="-116632"/>
            <a:ext cx="9539536" cy="6974632"/>
          </a:xfrm>
          <a:prstGeom prst="rect">
            <a:avLst/>
          </a:prstGeom>
          <a:solidFill>
            <a:schemeClr val="bg1"/>
          </a:solidFill>
        </p:spPr>
      </p:pic>
      <p:sp>
        <p:nvSpPr>
          <p:cNvPr id="3" name="矩形 2"/>
          <p:cNvSpPr/>
          <p:nvPr/>
        </p:nvSpPr>
        <p:spPr>
          <a:xfrm>
            <a:off x="611560" y="836712"/>
            <a:ext cx="7128792" cy="954107"/>
          </a:xfrm>
          <a:prstGeom prst="rect">
            <a:avLst/>
          </a:prstGeom>
        </p:spPr>
        <p:txBody>
          <a:bodyPr wrap="square">
            <a:spAutoFit/>
          </a:bodyPr>
          <a:lstStyle/>
          <a:p>
            <a:r>
              <a:rPr lang="zh-CN" altLang="en-US" dirty="0" smtClean="0">
                <a:latin typeface="+mn-ea"/>
                <a:cs typeface="+mn-ea"/>
                <a:sym typeface="Arial" panose="020B0604020202020204" pitchFamily="34" charset="0"/>
              </a:rPr>
              <a:t>     </a:t>
            </a:r>
            <a:r>
              <a:rPr lang="zh-CN" altLang="en-US" sz="2800" b="1" dirty="0" smtClean="0">
                <a:latin typeface="+mn-ea"/>
                <a:cs typeface="+mn-ea"/>
                <a:sym typeface="Arial" panose="020B0604020202020204" pitchFamily="34" charset="0"/>
              </a:rPr>
              <a:t>北京十一学校</a:t>
            </a:r>
            <a:r>
              <a:rPr lang="en-US" altLang="zh-CN" sz="2800" b="1" dirty="0" smtClean="0">
                <a:latin typeface="+mn-ea"/>
                <a:cs typeface="+mn-ea"/>
                <a:sym typeface="Arial" panose="020B0604020202020204" pitchFamily="34" charset="0"/>
              </a:rPr>
              <a:t>2013</a:t>
            </a:r>
            <a:r>
              <a:rPr lang="zh-CN" altLang="en-US" sz="2800" b="1" dirty="0" smtClean="0">
                <a:latin typeface="+mn-ea"/>
                <a:cs typeface="+mn-ea"/>
                <a:sym typeface="Arial" panose="020B0604020202020204" pitchFamily="34" charset="0"/>
              </a:rPr>
              <a:t>年高考语文</a:t>
            </a:r>
            <a:r>
              <a:rPr lang="en-US" altLang="zh-CN" sz="2800" b="1" dirty="0" smtClean="0">
                <a:latin typeface="+mn-ea"/>
                <a:cs typeface="+mn-ea"/>
                <a:sym typeface="Arial" panose="020B0604020202020204" pitchFamily="34" charset="0"/>
              </a:rPr>
              <a:t>148</a:t>
            </a:r>
            <a:r>
              <a:rPr lang="zh-CN" altLang="en-US" sz="2800" b="1" dirty="0" smtClean="0">
                <a:latin typeface="+mn-ea"/>
                <a:cs typeface="+mn-ea"/>
                <a:sym typeface="Arial" panose="020B0604020202020204" pitchFamily="34" charset="0"/>
              </a:rPr>
              <a:t>分获得者孙婧妍</a:t>
            </a:r>
            <a:r>
              <a:rPr lang="en-US" altLang="zh-CN" sz="2800" b="1" dirty="0" smtClean="0">
                <a:latin typeface="+mn-ea"/>
                <a:cs typeface="+mn-ea"/>
                <a:sym typeface="Arial" panose="020B0604020202020204" pitchFamily="34" charset="0"/>
              </a:rPr>
              <a:t>《</a:t>
            </a:r>
            <a:r>
              <a:rPr lang="zh-CN" altLang="en-US" sz="2800" b="1" dirty="0" smtClean="0">
                <a:latin typeface="+mn-ea"/>
                <a:cs typeface="+mn-ea"/>
                <a:sym typeface="Arial" panose="020B0604020202020204" pitchFamily="34" charset="0"/>
              </a:rPr>
              <a:t>漫谈语文</a:t>
            </a:r>
            <a:r>
              <a:rPr lang="en-US" altLang="zh-CN" sz="2800" b="1" dirty="0" smtClean="0">
                <a:latin typeface="+mn-ea"/>
                <a:cs typeface="+mn-ea"/>
                <a:sym typeface="Arial" panose="020B0604020202020204" pitchFamily="34" charset="0"/>
              </a:rPr>
              <a:t>》</a:t>
            </a:r>
            <a:endParaRPr lang="zh-CN" altLang="en-US" sz="2800" b="1" dirty="0"/>
          </a:p>
        </p:txBody>
      </p:sp>
      <p:sp>
        <p:nvSpPr>
          <p:cNvPr id="5" name="矩形 4"/>
          <p:cNvSpPr/>
          <p:nvPr/>
        </p:nvSpPr>
        <p:spPr>
          <a:xfrm>
            <a:off x="827584" y="1844824"/>
            <a:ext cx="6408712" cy="3539430"/>
          </a:xfrm>
          <a:prstGeom prst="rect">
            <a:avLst/>
          </a:prstGeom>
        </p:spPr>
        <p:txBody>
          <a:bodyPr wrap="square">
            <a:spAutoFit/>
          </a:bodyPr>
          <a:lstStyle/>
          <a:p>
            <a:pPr>
              <a:spcBef>
                <a:spcPct val="0"/>
              </a:spcBef>
              <a:buSzPct val="125000"/>
              <a:defRPr/>
            </a:pPr>
            <a:r>
              <a:rPr lang="zh-CN" altLang="en-US" sz="2800" b="1" noProof="1" smtClean="0">
                <a:latin typeface="华文楷体" panose="02010600040101010101" pitchFamily="2" charset="-122"/>
                <a:ea typeface="华文楷体" panose="02010600040101010101" pitchFamily="2" charset="-122"/>
                <a:sym typeface="Arial" panose="020B0604020202020204" pitchFamily="34" charset="0"/>
              </a:rPr>
              <a:t>       我的高考语文成绩创造了北京地区的纪录。消息传开后，被学弟学妹、亲戚朋友问得最多的问题既不是“你是不是很爱读书”，也不是“你是不是很爱写作”，竟然是“你是不是做了很多的题”。听了这样的问题，我很诧异，因为在我心中，语文从来是一个有关素养、无关应试的学科。</a:t>
            </a:r>
            <a:endParaRPr lang="zh-CN" altLang="en-US" sz="2800" b="1" noProof="1">
              <a:latin typeface="华文楷体" panose="02010600040101010101" pitchFamily="2" charset="-122"/>
              <a:ea typeface="华文楷体" panose="02010600040101010101" pitchFamily="2" charset="-122"/>
              <a:sym typeface="Arial" panose="020B0604020202020204" pitchFamily="34" charset="0"/>
            </a:endParaRPr>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25730" y="-89248"/>
            <a:ext cx="9539536" cy="6974632"/>
          </a:xfrm>
          <a:prstGeom prst="rect">
            <a:avLst/>
          </a:prstGeom>
          <a:solidFill>
            <a:schemeClr val="bg1"/>
          </a:solidFill>
        </p:spPr>
      </p:pic>
      <p:pic>
        <p:nvPicPr>
          <p:cNvPr id="4" name="内容占位符 3" descr="21160356_1.JPG"/>
          <p:cNvPicPr>
            <a:picLocks noChangeAspect="1"/>
          </p:cNvPicPr>
          <p:nvPr/>
        </p:nvPicPr>
        <p:blipFill>
          <a:blip r:embed="rId3" cstate="print"/>
          <a:srcRect/>
          <a:stretch>
            <a:fillRect/>
          </a:stretch>
        </p:blipFill>
        <p:spPr>
          <a:xfrm>
            <a:off x="847725" y="879475"/>
            <a:ext cx="8121650" cy="6013450"/>
          </a:xfrm>
          <a:prstGeom prst="rect">
            <a:avLst/>
          </a:prstGeom>
        </p:spPr>
      </p:pic>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25730" y="-89248"/>
            <a:ext cx="9539536" cy="6974632"/>
          </a:xfrm>
          <a:prstGeom prst="rect">
            <a:avLst/>
          </a:prstGeom>
          <a:solidFill>
            <a:schemeClr val="bg1"/>
          </a:solidFill>
        </p:spPr>
      </p:pic>
      <p:sp>
        <p:nvSpPr>
          <p:cNvPr id="4" name="矩形 3"/>
          <p:cNvSpPr/>
          <p:nvPr/>
        </p:nvSpPr>
        <p:spPr>
          <a:xfrm>
            <a:off x="971600" y="1268760"/>
            <a:ext cx="7344816" cy="3970318"/>
          </a:xfrm>
          <a:prstGeom prst="rect">
            <a:avLst/>
          </a:prstGeom>
        </p:spPr>
        <p:txBody>
          <a:bodyPr wrap="square">
            <a:spAutoFit/>
          </a:bodyPr>
          <a:lstStyle/>
          <a:p>
            <a:pPr>
              <a:buFont typeface="Arial" panose="020B0604020202020204" pitchFamily="34" charset="0"/>
              <a:buNone/>
            </a:pPr>
            <a:r>
              <a:rPr lang="zh-CN" altLang="en-US" sz="2800" b="1" dirty="0" smtClean="0">
                <a:latin typeface="楷体" panose="02010609060101010101" pitchFamily="49" charset="-122"/>
                <a:ea typeface="楷体" panose="02010609060101010101" pitchFamily="49" charset="-122"/>
              </a:rPr>
              <a:t>    皮亚杰“图式”理论</a:t>
            </a:r>
            <a:endParaRPr lang="en-US" altLang="zh-CN" sz="2800" b="1" dirty="0" smtClean="0">
              <a:latin typeface="楷体" panose="02010609060101010101" pitchFamily="49" charset="-122"/>
              <a:ea typeface="楷体" panose="02010609060101010101" pitchFamily="49" charset="-122"/>
            </a:endParaRPr>
          </a:p>
          <a:p>
            <a:r>
              <a:rPr lang="zh-CN" altLang="en-US" sz="2800" b="1" dirty="0" smtClean="0">
                <a:latin typeface="楷体" panose="02010609060101010101" pitchFamily="49" charset="-122"/>
                <a:ea typeface="楷体" panose="02010609060101010101" pitchFamily="49" charset="-122"/>
              </a:rPr>
              <a:t>    图式是指动作的结构或组织，这些动作在同样或类似的环境中由于重复而引起迁移或概括。</a:t>
            </a:r>
            <a:endParaRPr lang="en-US" altLang="zh-CN" sz="2800" b="1" dirty="0" smtClean="0">
              <a:latin typeface="楷体" panose="02010609060101010101" pitchFamily="49" charset="-122"/>
              <a:ea typeface="楷体" panose="02010609060101010101" pitchFamily="49" charset="-122"/>
            </a:endParaRPr>
          </a:p>
          <a:p>
            <a:r>
              <a:rPr lang="zh-CN" altLang="en-US" sz="2800" b="1" dirty="0" smtClean="0">
                <a:latin typeface="楷体" panose="02010609060101010101" pitchFamily="49" charset="-122"/>
                <a:ea typeface="楷体" panose="02010609060101010101" pitchFamily="49" charset="-122"/>
              </a:rPr>
              <a:t>    多问“为什么要这样认为（解决）？” “你是怎么知道（解决）的？”少问“你知道吗？你知道什么？”</a:t>
            </a:r>
            <a:endParaRPr lang="en-US" altLang="zh-CN" sz="2800" b="1" dirty="0" smtClean="0">
              <a:latin typeface="楷体" panose="02010609060101010101" pitchFamily="49" charset="-122"/>
              <a:ea typeface="楷体" panose="02010609060101010101" pitchFamily="49" charset="-122"/>
            </a:endParaRPr>
          </a:p>
          <a:p>
            <a:r>
              <a:rPr lang="zh-CN" altLang="en-US" sz="2800" b="1" dirty="0" smtClean="0">
                <a:latin typeface="楷体" panose="02010609060101010101" pitchFamily="49" charset="-122"/>
                <a:ea typeface="楷体" panose="02010609060101010101" pitchFamily="49" charset="-122"/>
              </a:rPr>
              <a:t>    让学生爱上课、爱解题，获取成功的体验。</a:t>
            </a:r>
            <a:endParaRPr lang="en-US" altLang="zh-CN" sz="2800" b="1" dirty="0" smtClean="0">
              <a:latin typeface="楷体" panose="02010609060101010101" pitchFamily="49" charset="-122"/>
              <a:ea typeface="楷体" panose="02010609060101010101" pitchFamily="49" charset="-122"/>
            </a:endParaRPr>
          </a:p>
          <a:p>
            <a:r>
              <a:rPr lang="zh-CN" altLang="en-US" sz="2800" b="1" dirty="0" smtClean="0">
                <a:latin typeface="楷体" panose="02010609060101010101" pitchFamily="49" charset="-122"/>
                <a:ea typeface="楷体" panose="02010609060101010101" pitchFamily="49" charset="-122"/>
              </a:rPr>
              <a:t>    让错误成为一种教育资源。</a:t>
            </a:r>
          </a:p>
        </p:txBody>
      </p:sp>
      <p:sp>
        <p:nvSpPr>
          <p:cNvPr id="5" name="流程图: 可选过程 4"/>
          <p:cNvSpPr/>
          <p:nvPr/>
        </p:nvSpPr>
        <p:spPr>
          <a:xfrm flipH="1">
            <a:off x="6012160" y="332656"/>
            <a:ext cx="2520280" cy="792088"/>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spc="-300" dirty="0">
              <a:solidFill>
                <a:schemeClr val="accent5">
                  <a:lumMod val="50000"/>
                </a:schemeClr>
              </a:solidFill>
            </a:endParaRPr>
          </a:p>
        </p:txBody>
      </p:sp>
      <p:sp>
        <p:nvSpPr>
          <p:cNvPr id="7" name="TextBox 6"/>
          <p:cNvSpPr txBox="1"/>
          <p:nvPr/>
        </p:nvSpPr>
        <p:spPr>
          <a:xfrm>
            <a:off x="6084168" y="476672"/>
            <a:ext cx="2232248" cy="646331"/>
          </a:xfrm>
          <a:prstGeom prst="rect">
            <a:avLst/>
          </a:prstGeom>
          <a:noFill/>
        </p:spPr>
        <p:txBody>
          <a:bodyPr wrap="square" rtlCol="0">
            <a:spAutoFit/>
          </a:bodyPr>
          <a:lstStyle/>
          <a:p>
            <a:r>
              <a:rPr lang="zh-CN" altLang="en-US" sz="3600" dirty="0" smtClean="0"/>
              <a:t> 高远定位</a:t>
            </a:r>
            <a:endParaRPr lang="zh-CN" altLang="en-US" sz="3600" dirty="0"/>
          </a:p>
        </p:txBody>
      </p:sp>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08520" y="0"/>
            <a:ext cx="9539536" cy="6974632"/>
          </a:xfrm>
          <a:prstGeom prst="rect">
            <a:avLst/>
          </a:prstGeom>
          <a:solidFill>
            <a:schemeClr val="bg1"/>
          </a:solidFill>
        </p:spPr>
      </p:pic>
      <p:sp>
        <p:nvSpPr>
          <p:cNvPr id="4" name="圆角矩形 3"/>
          <p:cNvSpPr/>
          <p:nvPr/>
        </p:nvSpPr>
        <p:spPr>
          <a:xfrm flipV="1">
            <a:off x="755576" y="2924944"/>
            <a:ext cx="7056784" cy="1080120"/>
          </a:xfrm>
          <a:prstGeom prst="roundRect">
            <a:avLst/>
          </a:prstGeom>
          <a:solidFill>
            <a:schemeClr val="bg1"/>
          </a:solid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smtClean="0"/>
              <a:t>2019</a:t>
            </a:r>
            <a:r>
              <a:rPr lang="zh-CN" altLang="en-US" sz="2400" dirty="0" smtClean="0"/>
              <a:t>科学高考备考</a:t>
            </a:r>
            <a:endParaRPr lang="en-US" altLang="zh-CN" sz="2400" dirty="0" smtClean="0"/>
          </a:p>
        </p:txBody>
      </p:sp>
      <p:sp>
        <p:nvSpPr>
          <p:cNvPr id="5" name="TextBox 4"/>
          <p:cNvSpPr txBox="1"/>
          <p:nvPr/>
        </p:nvSpPr>
        <p:spPr>
          <a:xfrm>
            <a:off x="539552" y="3068960"/>
            <a:ext cx="7272808" cy="830997"/>
          </a:xfrm>
          <a:prstGeom prst="rect">
            <a:avLst/>
          </a:prstGeom>
          <a:noFill/>
        </p:spPr>
        <p:txBody>
          <a:bodyPr wrap="square" rtlCol="0">
            <a:spAutoFit/>
          </a:bodyPr>
          <a:lstStyle/>
          <a:p>
            <a:r>
              <a:rPr lang="en-US" altLang="zh-CN" sz="4800" dirty="0" smtClean="0"/>
              <a:t>     2.</a:t>
            </a:r>
            <a:r>
              <a:rPr lang="zh-CN" altLang="en-US" sz="4800" dirty="0" smtClean="0"/>
              <a:t>精心规划   科学备考  </a:t>
            </a:r>
            <a:endParaRPr lang="en-US" altLang="zh-CN" sz="4800" dirty="0" smtClean="0"/>
          </a:p>
        </p:txBody>
      </p:sp>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25730" y="-89248"/>
            <a:ext cx="9539536" cy="6974632"/>
          </a:xfrm>
          <a:prstGeom prst="rect">
            <a:avLst/>
          </a:prstGeom>
          <a:solidFill>
            <a:schemeClr val="bg1"/>
          </a:solidFill>
        </p:spPr>
      </p:pic>
      <p:sp>
        <p:nvSpPr>
          <p:cNvPr id="2" name="矩形 1"/>
          <p:cNvSpPr/>
          <p:nvPr/>
        </p:nvSpPr>
        <p:spPr>
          <a:xfrm>
            <a:off x="1619672" y="836712"/>
            <a:ext cx="6264696" cy="3457357"/>
          </a:xfrm>
          <a:prstGeom prst="rect">
            <a:avLst/>
          </a:prstGeom>
        </p:spPr>
        <p:txBody>
          <a:bodyPr wrap="square">
            <a:spAutoFit/>
          </a:bodyPr>
          <a:lstStyle/>
          <a:p>
            <a:endParaRPr lang="en-US" altLang="zh-TW" sz="4000" b="1" baseline="-25000" dirty="0" smtClean="0">
              <a:latin typeface="楷体" panose="02010609060101010101" pitchFamily="49" charset="-122"/>
              <a:ea typeface="楷体" panose="02010609060101010101" pitchFamily="49" charset="-122"/>
            </a:endParaRPr>
          </a:p>
          <a:p>
            <a:r>
              <a:rPr lang="en-US" altLang="zh-TW" sz="4000" b="1" baseline="-25000" dirty="0" smtClean="0">
                <a:latin typeface="楷体" panose="02010609060101010101" pitchFamily="49" charset="-122"/>
                <a:ea typeface="楷体" panose="02010609060101010101" pitchFamily="49" charset="-122"/>
              </a:rPr>
              <a:t>•</a:t>
            </a:r>
            <a:r>
              <a:rPr lang="zh-TW" altLang="en-US" sz="4800" b="1" baseline="-25000" dirty="0" smtClean="0">
                <a:latin typeface="宋体" panose="02010600030101010101" pitchFamily="2" charset="-122"/>
                <a:ea typeface="宋体" panose="02010600030101010101" pitchFamily="2" charset="-122"/>
              </a:rPr>
              <a:t>做好规划</a:t>
            </a:r>
            <a:r>
              <a:rPr lang="en-US" altLang="zh-CN" sz="4800" b="1" baseline="-25000" dirty="0" smtClean="0">
                <a:latin typeface="宋体" panose="02010600030101010101" pitchFamily="2" charset="-122"/>
                <a:ea typeface="宋体" panose="02010600030101010101" pitchFamily="2" charset="-122"/>
              </a:rPr>
              <a:t>——</a:t>
            </a:r>
            <a:r>
              <a:rPr lang="zh-TW" altLang="en-US" sz="4800" b="1" baseline="-25000" dirty="0" smtClean="0">
                <a:latin typeface="宋体" panose="02010600030101010101" pitchFamily="2" charset="-122"/>
                <a:ea typeface="宋体" panose="02010600030101010101" pitchFamily="2" charset="-122"/>
              </a:rPr>
              <a:t>规划到每一天</a:t>
            </a:r>
            <a:endParaRPr lang="en-US" altLang="zh-TW" sz="4800" b="1" baseline="-25000" dirty="0" smtClean="0">
              <a:latin typeface="宋体" panose="02010600030101010101" pitchFamily="2" charset="-122"/>
              <a:ea typeface="宋体" panose="02010600030101010101" pitchFamily="2" charset="-122"/>
            </a:endParaRPr>
          </a:p>
          <a:p>
            <a:r>
              <a:rPr lang="en-US" altLang="zh-TW" sz="4000" b="1" baseline="-25000" dirty="0" smtClean="0">
                <a:latin typeface="楷体" panose="02010609060101010101" pitchFamily="49" charset="-122"/>
                <a:ea typeface="楷体" panose="02010609060101010101" pitchFamily="49" charset="-122"/>
              </a:rPr>
              <a:t>•</a:t>
            </a:r>
            <a:r>
              <a:rPr lang="zh-TW" altLang="en-US" sz="4000" b="1" baseline="-25000" dirty="0" smtClean="0">
                <a:latin typeface="楷体" panose="02010609060101010101" pitchFamily="49" charset="-122"/>
                <a:ea typeface="楷体" panose="02010609060101010101" pitchFamily="49" charset="-122"/>
              </a:rPr>
              <a:t>每一天分配给语文学科的时间是多少？</a:t>
            </a:r>
            <a:endParaRPr lang="zh-TW" altLang="en-US" sz="4000" b="1" dirty="0" smtClean="0">
              <a:latin typeface="楷体" panose="02010609060101010101" pitchFamily="49" charset="-122"/>
              <a:ea typeface="楷体" panose="02010609060101010101" pitchFamily="49" charset="-122"/>
            </a:endParaRPr>
          </a:p>
          <a:p>
            <a:r>
              <a:rPr lang="en-US" altLang="zh-TW" sz="4000" b="1" baseline="-25000" dirty="0" smtClean="0">
                <a:latin typeface="楷体" panose="02010609060101010101" pitchFamily="49" charset="-122"/>
                <a:ea typeface="楷体" panose="02010609060101010101" pitchFamily="49" charset="-122"/>
              </a:rPr>
              <a:t>•</a:t>
            </a:r>
            <a:r>
              <a:rPr lang="zh-TW" altLang="en-US" sz="4000" b="1" baseline="-25000" dirty="0" smtClean="0">
                <a:latin typeface="楷体" panose="02010609060101010101" pitchFamily="49" charset="-122"/>
                <a:ea typeface="楷体" panose="02010609060101010101" pitchFamily="49" charset="-122"/>
              </a:rPr>
              <a:t>教师可以掌控的时间是多少？</a:t>
            </a:r>
            <a:endParaRPr lang="zh-TW" altLang="en-US" sz="4000" b="1" dirty="0" smtClean="0">
              <a:latin typeface="楷体" panose="02010609060101010101" pitchFamily="49" charset="-122"/>
              <a:ea typeface="楷体" panose="02010609060101010101" pitchFamily="49" charset="-122"/>
            </a:endParaRPr>
          </a:p>
          <a:p>
            <a:r>
              <a:rPr lang="en-US" altLang="zh-TW" sz="4000" b="1" baseline="-25000" dirty="0" smtClean="0">
                <a:latin typeface="楷体" panose="02010609060101010101" pitchFamily="49" charset="-122"/>
                <a:ea typeface="楷体" panose="02010609060101010101" pitchFamily="49" charset="-122"/>
              </a:rPr>
              <a:t>•</a:t>
            </a:r>
            <a:r>
              <a:rPr lang="zh-TW" altLang="en-US" sz="4000" b="1" baseline="-25000" dirty="0" smtClean="0">
                <a:latin typeface="楷体" panose="02010609060101010101" pitchFamily="49" charset="-122"/>
                <a:ea typeface="楷体" panose="02010609060101010101" pitchFamily="49" charset="-122"/>
              </a:rPr>
              <a:t>学生可以掌控的时间是多少？</a:t>
            </a:r>
            <a:endParaRPr lang="zh-TW" altLang="en-US" sz="4000" b="1" dirty="0" smtClean="0">
              <a:latin typeface="楷体" panose="02010609060101010101" pitchFamily="49" charset="-122"/>
              <a:ea typeface="楷体" panose="02010609060101010101" pitchFamily="49" charset="-122"/>
            </a:endParaRPr>
          </a:p>
          <a:p>
            <a:r>
              <a:rPr lang="en-US" altLang="zh-TW" sz="4000" b="1" baseline="-25000" dirty="0" smtClean="0">
                <a:latin typeface="楷体" panose="02010609060101010101" pitchFamily="49" charset="-122"/>
                <a:ea typeface="楷体" panose="02010609060101010101" pitchFamily="49" charset="-122"/>
              </a:rPr>
              <a:t>•</a:t>
            </a:r>
            <a:r>
              <a:rPr lang="zh-TW" altLang="en-US" sz="4000" b="1" baseline="-25000" dirty="0" smtClean="0">
                <a:latin typeface="楷体" panose="02010609060101010101" pitchFamily="49" charset="-122"/>
                <a:ea typeface="楷体" panose="02010609060101010101" pitchFamily="49" charset="-122"/>
              </a:rPr>
              <a:t>在各自掌控的时间解决什么问题最有效</a:t>
            </a:r>
            <a:r>
              <a:rPr lang="en-US" altLang="zh-TW" sz="4000" b="1" baseline="-25000" dirty="0" smtClean="0">
                <a:latin typeface="楷体" panose="02010609060101010101" pitchFamily="49" charset="-122"/>
                <a:ea typeface="楷体" panose="02010609060101010101" pitchFamily="49" charset="-122"/>
              </a:rPr>
              <a:t>?</a:t>
            </a:r>
            <a:endParaRPr lang="zh-CN" altLang="en-US" sz="4000" b="1" dirty="0">
              <a:latin typeface="楷体" panose="02010609060101010101" pitchFamily="49" charset="-122"/>
              <a:ea typeface="楷体" panose="02010609060101010101" pitchFamily="49" charset="-122"/>
            </a:endParaRPr>
          </a:p>
        </p:txBody>
      </p:sp>
      <p:sp>
        <p:nvSpPr>
          <p:cNvPr id="4" name="矩形 3"/>
          <p:cNvSpPr/>
          <p:nvPr/>
        </p:nvSpPr>
        <p:spPr>
          <a:xfrm>
            <a:off x="1259632" y="4221088"/>
            <a:ext cx="6833541" cy="1015663"/>
          </a:xfrm>
          <a:prstGeom prst="rect">
            <a:avLst/>
          </a:prstGeom>
        </p:spPr>
        <p:txBody>
          <a:bodyPr wrap="square">
            <a:spAutoFit/>
          </a:bodyPr>
          <a:lstStyle/>
          <a:p>
            <a:r>
              <a:rPr lang="zh-TW" altLang="en-US" sz="6000" b="1" baseline="-25000" dirty="0" smtClean="0">
                <a:latin typeface="楷体" panose="02010609060101010101" pitchFamily="49" charset="-122"/>
                <a:ea typeface="楷体" panose="02010609060101010101" pitchFamily="49" charset="-122"/>
              </a:rPr>
              <a:t> 研究到每一天</a:t>
            </a:r>
            <a:r>
              <a:rPr lang="en-US" altLang="zh-CN" sz="6000" b="1" baseline="-25000" dirty="0" smtClean="0">
                <a:latin typeface="楷体" panose="02010609060101010101" pitchFamily="49" charset="-122"/>
                <a:ea typeface="楷体" panose="02010609060101010101" pitchFamily="49" charset="-122"/>
              </a:rPr>
              <a:t>——</a:t>
            </a:r>
            <a:r>
              <a:rPr lang="zh-TW" altLang="en-US" sz="6000" b="1" baseline="-25000" dirty="0" smtClean="0">
                <a:latin typeface="楷体" panose="02010609060101010101" pitchFamily="49" charset="-122"/>
                <a:ea typeface="楷体" panose="02010609060101010101" pitchFamily="49" charset="-122"/>
              </a:rPr>
              <a:t>才能高效</a:t>
            </a:r>
            <a:r>
              <a:rPr lang="en-US" altLang="zh-TW" sz="6000" b="1" baseline="-25000" dirty="0" smtClean="0">
                <a:latin typeface="楷体" panose="02010609060101010101" pitchFamily="49" charset="-122"/>
                <a:ea typeface="楷体" panose="02010609060101010101" pitchFamily="49" charset="-122"/>
              </a:rPr>
              <a:t>!</a:t>
            </a:r>
            <a:endParaRPr lang="zh-CN" altLang="en-US" sz="6000" b="1" dirty="0">
              <a:latin typeface="楷体" panose="02010609060101010101" pitchFamily="49" charset="-122"/>
              <a:ea typeface="楷体" panose="02010609060101010101" pitchFamily="49" charset="-122"/>
            </a:endParaRPr>
          </a:p>
        </p:txBody>
      </p:sp>
      <p:sp>
        <p:nvSpPr>
          <p:cNvPr id="7" name="流程图: 可选过程 6"/>
          <p:cNvSpPr/>
          <p:nvPr/>
        </p:nvSpPr>
        <p:spPr>
          <a:xfrm flipH="1">
            <a:off x="6228184" y="404664"/>
            <a:ext cx="2520280" cy="792088"/>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spc="-300" dirty="0">
              <a:solidFill>
                <a:schemeClr val="accent5">
                  <a:lumMod val="50000"/>
                </a:schemeClr>
              </a:solidFill>
            </a:endParaRPr>
          </a:p>
        </p:txBody>
      </p:sp>
      <p:sp>
        <p:nvSpPr>
          <p:cNvPr id="8" name="TextBox 7"/>
          <p:cNvSpPr txBox="1"/>
          <p:nvPr/>
        </p:nvSpPr>
        <p:spPr>
          <a:xfrm>
            <a:off x="6444208" y="476672"/>
            <a:ext cx="2016224" cy="646331"/>
          </a:xfrm>
          <a:prstGeom prst="rect">
            <a:avLst/>
          </a:prstGeom>
          <a:noFill/>
        </p:spPr>
        <p:txBody>
          <a:bodyPr wrap="square" rtlCol="0">
            <a:spAutoFit/>
          </a:bodyPr>
          <a:lstStyle/>
          <a:p>
            <a:r>
              <a:rPr lang="zh-CN" altLang="en-US" sz="3600" dirty="0" smtClean="0"/>
              <a:t>精心规划</a:t>
            </a:r>
            <a:endParaRPr lang="zh-CN" altLang="en-US" sz="3600" dirty="0"/>
          </a:p>
        </p:txBody>
      </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25730" y="-89248"/>
            <a:ext cx="9539536" cy="6974632"/>
          </a:xfrm>
          <a:prstGeom prst="rect">
            <a:avLst/>
          </a:prstGeom>
          <a:solidFill>
            <a:schemeClr val="bg1"/>
          </a:solidFill>
        </p:spPr>
      </p:pic>
      <p:graphicFrame>
        <p:nvGraphicFramePr>
          <p:cNvPr id="4" name="表格 3"/>
          <p:cNvGraphicFramePr>
            <a:graphicFrameLocks noGrp="1"/>
          </p:cNvGraphicFramePr>
          <p:nvPr/>
        </p:nvGraphicFramePr>
        <p:xfrm>
          <a:off x="611560" y="1052736"/>
          <a:ext cx="7920879" cy="4209438"/>
        </p:xfrm>
        <a:graphic>
          <a:graphicData uri="http://schemas.openxmlformats.org/drawingml/2006/table">
            <a:tbl>
              <a:tblPr/>
              <a:tblGrid>
                <a:gridCol w="1334581"/>
                <a:gridCol w="1953330"/>
                <a:gridCol w="2760761"/>
                <a:gridCol w="1872207"/>
              </a:tblGrid>
              <a:tr h="679324">
                <a:tc>
                  <a:txBody>
                    <a:bodyPr/>
                    <a:lstStyle/>
                    <a:p>
                      <a:pPr marL="0" marR="0" lvl="0" indent="12700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sym typeface="Arial" panose="020B0604020202020204" pitchFamily="34" charset="0"/>
                        </a:rPr>
                        <a:t>复习轮次</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DD7EE">
                        <a:alpha val="36862"/>
                      </a:srgbClr>
                    </a:solidFill>
                  </a:tcPr>
                </a:tc>
                <a:tc>
                  <a:txBody>
                    <a:bodyPr/>
                    <a:lstStyle/>
                    <a:p>
                      <a:pPr marL="0" marR="0" lvl="0" indent="12700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sym typeface="Arial" panose="020B0604020202020204" pitchFamily="34" charset="0"/>
                        </a:rPr>
                        <a:t>内容</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DD7EE">
                        <a:alpha val="36862"/>
                      </a:srgbClr>
                    </a:solidFill>
                  </a:tcPr>
                </a:tc>
                <a:tc>
                  <a:txBody>
                    <a:bodyPr/>
                    <a:lstStyle/>
                    <a:p>
                      <a:pPr marL="0" marR="0" lvl="0" indent="12700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sym typeface="Arial" panose="020B0604020202020204" pitchFamily="34" charset="0"/>
                        </a:rPr>
                        <a:t>策略</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DD7EE">
                        <a:alpha val="36862"/>
                      </a:srgbClr>
                    </a:solidFill>
                  </a:tcPr>
                </a:tc>
                <a:tc>
                  <a:txBody>
                    <a:bodyPr/>
                    <a:lstStyle/>
                    <a:p>
                      <a:pPr marL="0" marR="0" lvl="0" indent="12700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sym typeface="Arial" panose="020B0604020202020204" pitchFamily="34" charset="0"/>
                        </a:rPr>
                        <a:t>基础过关</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DD7EE">
                        <a:alpha val="36862"/>
                      </a:srgbClr>
                    </a:solidFill>
                  </a:tcPr>
                </a:tc>
              </a:tr>
              <a:tr h="1300516">
                <a:tc>
                  <a:txBody>
                    <a:bodyPr/>
                    <a:lstStyle/>
                    <a:p>
                      <a:pPr marL="0" marR="0" lvl="0" indent="12700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Calibri" panose="020F0502020204030204" charset="0"/>
                          <a:ea typeface="宋体" panose="02010600030101010101" pitchFamily="2" charset="-122"/>
                          <a:sym typeface="Arial" panose="020B0604020202020204" pitchFamily="34" charset="0"/>
                        </a:rPr>
                        <a:t>第一轮</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DD7EE">
                        <a:alpha val="36862"/>
                      </a:srgbClr>
                    </a:solidFill>
                  </a:tcPr>
                </a:tc>
                <a:tc>
                  <a:txBody>
                    <a:bodyPr/>
                    <a:lstStyle/>
                    <a:p>
                      <a:pPr marL="0" marR="0" lvl="0" indent="127000" algn="just"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sym typeface="Arial" panose="020B0604020202020204" pitchFamily="34" charset="0"/>
                        </a:rPr>
                        <a:t>教材与资料结合梳理基础知识提升能力</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DD7EE">
                        <a:alpha val="36862"/>
                      </a:srgbClr>
                    </a:solidFill>
                  </a:tcPr>
                </a:tc>
                <a:tc>
                  <a:txBody>
                    <a:bodyPr/>
                    <a:lstStyle/>
                    <a:p>
                      <a:pPr marL="0" marR="0" lvl="0" indent="127000" algn="just"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sym typeface="Arial" panose="020B0604020202020204" pitchFamily="34" charset="0"/>
                        </a:rPr>
                        <a:t>抓纲务本，苦练内功</a:t>
                      </a:r>
                    </a:p>
                    <a:p>
                      <a:pPr marL="0" marR="0" lvl="0" indent="127000" algn="just"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sym typeface="Arial" panose="020B0604020202020204" pitchFamily="34" charset="0"/>
                        </a:rPr>
                        <a:t>细化目标，强化识记</a:t>
                      </a:r>
                    </a:p>
                    <a:p>
                      <a:pPr marL="0" marR="0" lvl="0" indent="127000" algn="just"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sym typeface="Arial" panose="020B0604020202020204" pitchFamily="34" charset="0"/>
                        </a:rPr>
                        <a:t>注重能力，循序渐进</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DD7EE">
                        <a:alpha val="36862"/>
                      </a:srgbClr>
                    </a:solidFill>
                  </a:tcPr>
                </a:tc>
                <a:tc>
                  <a:txBody>
                    <a:bodyPr/>
                    <a:lstStyle/>
                    <a:p>
                      <a:pPr marL="0" marR="0" lvl="0" indent="127000" algn="just"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sym typeface="Arial" panose="020B0604020202020204" pitchFamily="34" charset="0"/>
                        </a:rPr>
                        <a:t>查漏补缺</a:t>
                      </a:r>
                      <a:endParaRPr kumimoji="0" lang="en-US" altLang="zh-CN" sz="2000" b="1" i="0" u="none" strike="noStrike" cap="none" normalizeH="0" baseline="0" dirty="0" smtClean="0">
                        <a:ln>
                          <a:noFill/>
                        </a:ln>
                        <a:solidFill>
                          <a:schemeClr val="tx1"/>
                        </a:solidFill>
                        <a:effectLst/>
                        <a:latin typeface="Calibri" panose="020F0502020204030204" charset="0"/>
                        <a:ea typeface="宋体" panose="02010600030101010101" pitchFamily="2" charset="-122"/>
                        <a:sym typeface="Arial" panose="020B0604020202020204" pitchFamily="34" charset="0"/>
                      </a:endParaRPr>
                    </a:p>
                    <a:p>
                      <a:pPr marL="0" marR="0" lvl="0" indent="127000" algn="just"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sym typeface="Arial" panose="020B0604020202020204" pitchFamily="34" charset="0"/>
                        </a:rPr>
                        <a:t>夯实基础</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DD7EE">
                        <a:alpha val="36862"/>
                      </a:srgbClr>
                    </a:solidFill>
                  </a:tcPr>
                </a:tc>
              </a:tr>
              <a:tr h="1388452">
                <a:tc>
                  <a:txBody>
                    <a:bodyPr/>
                    <a:lstStyle/>
                    <a:p>
                      <a:pPr marL="0" marR="0" lvl="0" indent="12700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Calibri" panose="020F0502020204030204" charset="0"/>
                          <a:ea typeface="宋体" panose="02010600030101010101" pitchFamily="2" charset="-122"/>
                          <a:sym typeface="Arial" panose="020B0604020202020204" pitchFamily="34" charset="0"/>
                        </a:rPr>
                        <a:t>第二轮</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DD7EE">
                        <a:alpha val="36862"/>
                      </a:srgbClr>
                    </a:solidFill>
                  </a:tcPr>
                </a:tc>
                <a:tc>
                  <a:txBody>
                    <a:bodyPr/>
                    <a:lstStyle/>
                    <a:p>
                      <a:pPr marL="0" marR="0" lvl="0" indent="127000" algn="just"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Calibri" panose="020F0502020204030204" charset="0"/>
                          <a:ea typeface="宋体" panose="02010600030101010101" pitchFamily="2" charset="-122"/>
                          <a:sym typeface="Arial" panose="020B0604020202020204" pitchFamily="34" charset="0"/>
                        </a:rPr>
                        <a:t>重点专题突破</a:t>
                      </a:r>
                      <a:endParaRPr kumimoji="0" lang="en-US" altLang="zh-CN" sz="2000" b="1" i="0" u="none" strike="noStrike" cap="none" normalizeH="0" baseline="0" smtClean="0">
                        <a:ln>
                          <a:noFill/>
                        </a:ln>
                        <a:solidFill>
                          <a:schemeClr val="tx1"/>
                        </a:solidFill>
                        <a:effectLst/>
                        <a:latin typeface="Calibri" panose="020F0502020204030204" charset="0"/>
                        <a:ea typeface="宋体" panose="02010600030101010101" pitchFamily="2" charset="-122"/>
                        <a:sym typeface="Arial" panose="020B0604020202020204" pitchFamily="34" charset="0"/>
                      </a:endParaRPr>
                    </a:p>
                    <a:p>
                      <a:pPr marL="0" marR="0" lvl="0" indent="127000" algn="just"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Calibri" panose="020F0502020204030204" charset="0"/>
                          <a:ea typeface="宋体" panose="02010600030101010101" pitchFamily="2" charset="-122"/>
                          <a:sym typeface="Arial" panose="020B0604020202020204" pitchFamily="34" charset="0"/>
                        </a:rPr>
                        <a:t>答题能力突破</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DD7EE">
                        <a:alpha val="36862"/>
                      </a:srgbClr>
                    </a:solidFill>
                  </a:tcPr>
                </a:tc>
                <a:tc>
                  <a:txBody>
                    <a:bodyPr/>
                    <a:lstStyle/>
                    <a:p>
                      <a:pPr marL="0" marR="0" lvl="0" indent="127000" algn="just"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sym typeface="Arial" panose="020B0604020202020204" pitchFamily="34" charset="0"/>
                        </a:rPr>
                        <a:t>研读考纲，明确重点</a:t>
                      </a:r>
                    </a:p>
                    <a:p>
                      <a:pPr marL="0" marR="0" lvl="0" indent="127000" algn="just"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sym typeface="Arial" panose="020B0604020202020204" pitchFamily="34" charset="0"/>
                        </a:rPr>
                        <a:t>点面结合，专题强化</a:t>
                      </a:r>
                    </a:p>
                    <a:p>
                      <a:pPr marL="0" marR="0" lvl="0" indent="127000" algn="just"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sym typeface="Arial" panose="020B0604020202020204" pitchFamily="34" charset="0"/>
                        </a:rPr>
                        <a:t>补足短板，均衡发展</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DD7EE">
                        <a:alpha val="36862"/>
                      </a:srgbClr>
                    </a:solidFill>
                  </a:tcPr>
                </a:tc>
                <a:tc>
                  <a:txBody>
                    <a:bodyPr/>
                    <a:lstStyle/>
                    <a:p>
                      <a:pPr marL="0" marR="0" lvl="0" indent="127000" algn="just"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sym typeface="Arial" panose="020B0604020202020204" pitchFamily="34" charset="0"/>
                        </a:rPr>
                        <a:t>查漏补缺</a:t>
                      </a:r>
                      <a:endParaRPr kumimoji="0" lang="en-US" altLang="zh-CN" sz="2000" b="1" i="0" u="none" strike="noStrike" cap="none" normalizeH="0" baseline="0" dirty="0" smtClean="0">
                        <a:ln>
                          <a:noFill/>
                        </a:ln>
                        <a:solidFill>
                          <a:schemeClr val="tx1"/>
                        </a:solidFill>
                        <a:effectLst/>
                        <a:latin typeface="Calibri" panose="020F0502020204030204" charset="0"/>
                        <a:ea typeface="宋体" panose="02010600030101010101" pitchFamily="2" charset="-122"/>
                        <a:sym typeface="Arial" panose="020B0604020202020204" pitchFamily="34" charset="0"/>
                      </a:endParaRPr>
                    </a:p>
                    <a:p>
                      <a:pPr marL="0" marR="0" lvl="0" indent="127000" algn="just"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sym typeface="Arial" panose="020B0604020202020204" pitchFamily="34" charset="0"/>
                        </a:rPr>
                        <a:t>综合提升</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DD7EE">
                        <a:alpha val="36862"/>
                      </a:srgbClr>
                    </a:solidFill>
                  </a:tcPr>
                </a:tc>
              </a:tr>
              <a:tr h="841146">
                <a:tc>
                  <a:txBody>
                    <a:bodyPr/>
                    <a:lstStyle/>
                    <a:p>
                      <a:pPr marL="0" marR="0" lvl="0" indent="12700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Calibri" panose="020F0502020204030204" charset="0"/>
                          <a:ea typeface="宋体" panose="02010600030101010101" pitchFamily="2" charset="-122"/>
                          <a:sym typeface="Arial" panose="020B0604020202020204" pitchFamily="34" charset="0"/>
                        </a:rPr>
                        <a:t>第三轮</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DD7EE">
                        <a:alpha val="36862"/>
                      </a:srgbClr>
                    </a:solidFill>
                  </a:tcPr>
                </a:tc>
                <a:tc>
                  <a:txBody>
                    <a:bodyPr/>
                    <a:lstStyle/>
                    <a:p>
                      <a:pPr marL="0" marR="0" lvl="0" indent="12700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Calibri" panose="020F0502020204030204" charset="0"/>
                          <a:ea typeface="宋体" panose="02010600030101010101" pitchFamily="2" charset="-122"/>
                          <a:sym typeface="Arial" panose="020B0604020202020204" pitchFamily="34" charset="0"/>
                        </a:rPr>
                        <a:t>冲刺训练</a:t>
                      </a:r>
                      <a:r>
                        <a:rPr kumimoji="0" lang="en-US" altLang="en-US" sz="2000" b="1" i="0" u="none" strike="noStrike" cap="none" normalizeH="0" baseline="0" smtClean="0">
                          <a:ln>
                            <a:noFill/>
                          </a:ln>
                          <a:solidFill>
                            <a:schemeClr val="tx1"/>
                          </a:solidFill>
                          <a:effectLst/>
                          <a:latin typeface="Calibri" panose="020F0502020204030204" charset="0"/>
                          <a:ea typeface="宋体" panose="02010600030101010101" pitchFamily="2" charset="-122"/>
                          <a:sym typeface="Arial" panose="020B0604020202020204" pitchFamily="34" charset="0"/>
                        </a:rPr>
                        <a:t> </a:t>
                      </a:r>
                    </a:p>
                    <a:p>
                      <a:pPr marL="0" marR="0" lvl="0" indent="12700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Calibri" panose="020F0502020204030204" charset="0"/>
                          <a:ea typeface="宋体" panose="02010600030101010101" pitchFamily="2" charset="-122"/>
                          <a:sym typeface="Arial" panose="020B0604020202020204" pitchFamily="34" charset="0"/>
                        </a:rPr>
                        <a:t>考前适应</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DD7EE">
                        <a:alpha val="36862"/>
                      </a:srgbClr>
                    </a:solidFill>
                  </a:tcPr>
                </a:tc>
                <a:tc>
                  <a:txBody>
                    <a:bodyPr/>
                    <a:lstStyle/>
                    <a:p>
                      <a:pPr marL="0" marR="0" lvl="0" indent="127000" algn="just"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sym typeface="Arial" panose="020B0604020202020204" pitchFamily="34" charset="0"/>
                        </a:rPr>
                        <a:t>实战模拟，强化图式</a:t>
                      </a:r>
                      <a:endParaRPr kumimoji="0" lang="en-US" altLang="zh-CN" sz="2000" b="1" i="0" u="none" strike="noStrike" cap="none" normalizeH="0" baseline="0" dirty="0" smtClean="0">
                        <a:ln>
                          <a:noFill/>
                        </a:ln>
                        <a:solidFill>
                          <a:schemeClr val="tx1"/>
                        </a:solidFill>
                        <a:effectLst/>
                        <a:latin typeface="Calibri" panose="020F0502020204030204" charset="0"/>
                        <a:ea typeface="宋体" panose="02010600030101010101" pitchFamily="2" charset="-122"/>
                        <a:sym typeface="Arial" panose="020B0604020202020204" pitchFamily="34" charset="0"/>
                      </a:endParaRPr>
                    </a:p>
                    <a:p>
                      <a:pPr marL="0" marR="0" lvl="0" indent="127000" algn="just"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sym typeface="Arial" panose="020B0604020202020204" pitchFamily="34" charset="0"/>
                        </a:rPr>
                        <a:t>规范答题，力求高分</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DD7EE">
                        <a:alpha val="36862"/>
                      </a:srgbClr>
                    </a:solidFill>
                  </a:tcPr>
                </a:tc>
                <a:tc>
                  <a:txBody>
                    <a:bodyPr/>
                    <a:lstStyle/>
                    <a:p>
                      <a:pPr marL="0" marR="0" lvl="0" indent="127000" algn="just"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sym typeface="Arial" panose="020B0604020202020204" pitchFamily="34" charset="0"/>
                        </a:rPr>
                        <a:t>保持惯性</a:t>
                      </a:r>
                      <a:endParaRPr kumimoji="0" lang="en-US" altLang="zh-CN" sz="2000" b="1" i="0" u="none" strike="noStrike" cap="none" normalizeH="0" baseline="0" dirty="0" smtClean="0">
                        <a:ln>
                          <a:noFill/>
                        </a:ln>
                        <a:solidFill>
                          <a:schemeClr val="tx1"/>
                        </a:solidFill>
                        <a:effectLst/>
                        <a:latin typeface="Calibri" panose="020F0502020204030204" charset="0"/>
                        <a:ea typeface="宋体" panose="02010600030101010101" pitchFamily="2" charset="-122"/>
                        <a:sym typeface="Arial" panose="020B0604020202020204" pitchFamily="34" charset="0"/>
                      </a:endParaRPr>
                    </a:p>
                    <a:p>
                      <a:pPr marL="0" marR="0" lvl="0" indent="127000" algn="just"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sym typeface="Arial" panose="020B0604020202020204" pitchFamily="34" charset="0"/>
                        </a:rPr>
                        <a:t>冲刺高考</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DD7EE">
                        <a:alpha val="36862"/>
                      </a:srgbClr>
                    </a:solidFill>
                  </a:tcPr>
                </a:tc>
              </a:tr>
            </a:tbl>
          </a:graphicData>
        </a:graphic>
      </p:graphicFrame>
      <p:sp>
        <p:nvSpPr>
          <p:cNvPr id="5" name="矩形 4"/>
          <p:cNvSpPr/>
          <p:nvPr/>
        </p:nvSpPr>
        <p:spPr>
          <a:xfrm>
            <a:off x="1763688" y="692696"/>
            <a:ext cx="4464496" cy="646331"/>
          </a:xfrm>
          <a:prstGeom prst="rect">
            <a:avLst/>
          </a:prstGeom>
        </p:spPr>
        <p:txBody>
          <a:bodyPr wrap="square">
            <a:spAutoFit/>
          </a:bodyPr>
          <a:lstStyle/>
          <a:p>
            <a:r>
              <a:rPr lang="zh-CN" altLang="en-US" sz="3600" dirty="0" smtClean="0">
                <a:latin typeface="微软雅黑" panose="020B0503020204020204" pitchFamily="34" charset="-122"/>
                <a:ea typeface="微软雅黑" panose="020B0503020204020204" pitchFamily="34" charset="-122"/>
                <a:sym typeface="黑体" panose="02010609060101010101" pitchFamily="49" charset="-122"/>
              </a:rPr>
              <a:t>  </a:t>
            </a:r>
            <a:endParaRPr lang="zh-CN" altLang="en-US" sz="3600" dirty="0"/>
          </a:p>
        </p:txBody>
      </p: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08520" y="0"/>
            <a:ext cx="9539536" cy="6974632"/>
          </a:xfrm>
          <a:prstGeom prst="rect">
            <a:avLst/>
          </a:prstGeom>
          <a:solidFill>
            <a:schemeClr val="bg1"/>
          </a:solidFill>
        </p:spPr>
      </p:pic>
      <p:sp>
        <p:nvSpPr>
          <p:cNvPr id="3" name="文本占位符 2"/>
          <p:cNvSpPr>
            <a:spLocks noGrp="1"/>
          </p:cNvSpPr>
          <p:nvPr>
            <p:ph type="body" orient="vert" idx="1"/>
          </p:nvPr>
        </p:nvSpPr>
        <p:spPr/>
        <p:txBody>
          <a:bodyPr/>
          <a:lstStyle/>
          <a:p>
            <a:endParaRPr lang="zh-CN" altLang="en-US"/>
          </a:p>
        </p:txBody>
      </p:sp>
      <p:sp>
        <p:nvSpPr>
          <p:cNvPr id="2" name="标题 1"/>
          <p:cNvSpPr>
            <a:spLocks noGrp="1"/>
          </p:cNvSpPr>
          <p:nvPr>
            <p:ph type="title"/>
          </p:nvPr>
        </p:nvSpPr>
        <p:spPr/>
        <p:txBody>
          <a:bodyPr>
            <a:normAutofit/>
          </a:bodyPr>
          <a:lstStyle/>
          <a:p>
            <a:r>
              <a:rPr lang="zh-CN" altLang="en-US" sz="4000" dirty="0" smtClean="0">
                <a:solidFill>
                  <a:schemeClr val="tx1"/>
                </a:solidFill>
                <a:latin typeface="楷体" panose="02010609060101010101" pitchFamily="49" charset="-122"/>
                <a:ea typeface="楷体" panose="02010609060101010101" pitchFamily="49" charset="-122"/>
              </a:rPr>
              <a:t>复习侧重点</a:t>
            </a:r>
            <a:endParaRPr lang="zh-CN" altLang="en-US" sz="4000" dirty="0">
              <a:solidFill>
                <a:schemeClr val="tx1"/>
              </a:solidFill>
              <a:latin typeface="楷体" panose="02010609060101010101" pitchFamily="49" charset="-122"/>
              <a:ea typeface="楷体" panose="02010609060101010101" pitchFamily="49" charset="-122"/>
            </a:endParaRPr>
          </a:p>
        </p:txBody>
      </p:sp>
      <p:sp>
        <p:nvSpPr>
          <p:cNvPr id="6" name="矩形 5"/>
          <p:cNvSpPr/>
          <p:nvPr/>
        </p:nvSpPr>
        <p:spPr>
          <a:xfrm>
            <a:off x="323528" y="1268760"/>
            <a:ext cx="8820472" cy="5078313"/>
          </a:xfrm>
          <a:prstGeom prst="rect">
            <a:avLst/>
          </a:prstGeom>
        </p:spPr>
        <p:txBody>
          <a:bodyPr wrap="square">
            <a:spAutoFit/>
          </a:bodyPr>
          <a:lstStyle/>
          <a:p>
            <a:r>
              <a:rPr lang="zh-TW" altLang="en-US" sz="3600" b="1" baseline="-25000" dirty="0" smtClean="0">
                <a:solidFill>
                  <a:schemeClr val="accent5">
                    <a:lumMod val="50000"/>
                  </a:schemeClr>
                </a:solidFill>
                <a:latin typeface="黑体" panose="02010609060101010101" pitchFamily="49" charset="-122"/>
                <a:ea typeface="黑体" panose="02010609060101010101" pitchFamily="49" charset="-122"/>
              </a:rPr>
              <a:t>第一轮：全面和重点</a:t>
            </a:r>
            <a:r>
              <a:rPr lang="zh-CN" altLang="en-US" sz="3600" b="1" baseline="-25000" dirty="0" smtClean="0">
                <a:solidFill>
                  <a:schemeClr val="accent5">
                    <a:lumMod val="50000"/>
                  </a:schemeClr>
                </a:solidFill>
                <a:latin typeface="黑体" panose="02010609060101010101" pitchFamily="49" charset="-122"/>
                <a:ea typeface="黑体" panose="02010609060101010101" pitchFamily="49" charset="-122"/>
              </a:rPr>
              <a:t>  </a:t>
            </a:r>
            <a:r>
              <a:rPr lang="zh-TW" altLang="en-US" sz="3600" b="1" baseline="-25000" dirty="0" smtClean="0">
                <a:solidFill>
                  <a:schemeClr val="accent5">
                    <a:lumMod val="50000"/>
                  </a:schemeClr>
                </a:solidFill>
                <a:latin typeface="黑体" panose="02010609060101010101" pitchFamily="49" charset="-122"/>
                <a:ea typeface="黑体" panose="02010609060101010101" pitchFamily="49" charset="-122"/>
              </a:rPr>
              <a:t>读懂一题型思路方法一表述</a:t>
            </a:r>
            <a:endParaRPr lang="zh-TW" altLang="en-US" sz="3600" b="1" dirty="0" smtClean="0">
              <a:solidFill>
                <a:schemeClr val="accent5">
                  <a:lumMod val="50000"/>
                </a:schemeClr>
              </a:solidFill>
              <a:latin typeface="黑体" panose="02010609060101010101" pitchFamily="49" charset="-122"/>
              <a:ea typeface="黑体" panose="02010609060101010101" pitchFamily="49" charset="-122"/>
            </a:endParaRPr>
          </a:p>
          <a:p>
            <a:r>
              <a:rPr lang="zh-TW" altLang="en-US" sz="3600" b="1" baseline="-25000" dirty="0" smtClean="0">
                <a:solidFill>
                  <a:schemeClr val="accent5">
                    <a:lumMod val="50000"/>
                  </a:schemeClr>
                </a:solidFill>
                <a:latin typeface="黑体" panose="02010609060101010101" pitchFamily="49" charset="-122"/>
                <a:ea typeface="黑体" panose="02010609060101010101" pitchFamily="49" charset="-122"/>
              </a:rPr>
              <a:t>第二轮</a:t>
            </a:r>
            <a:r>
              <a:rPr lang="zh-CN" altLang="en-US" sz="3600" b="1" baseline="-25000" dirty="0" smtClean="0">
                <a:solidFill>
                  <a:schemeClr val="accent5">
                    <a:lumMod val="50000"/>
                  </a:schemeClr>
                </a:solidFill>
                <a:latin typeface="黑体" panose="02010609060101010101" pitchFamily="49" charset="-122"/>
                <a:ea typeface="黑体" panose="02010609060101010101" pitchFamily="49" charset="-122"/>
              </a:rPr>
              <a:t>：</a:t>
            </a:r>
            <a:r>
              <a:rPr lang="zh-TW" altLang="en-US" sz="3600" b="1" baseline="-25000" dirty="0" smtClean="0">
                <a:latin typeface="黑体" panose="02010609060101010101" pitchFamily="49" charset="-122"/>
                <a:ea typeface="黑体" panose="02010609060101010101" pitchFamily="49" charset="-122"/>
              </a:rPr>
              <a:t>通过</a:t>
            </a:r>
            <a:r>
              <a:rPr lang="zh-TW" altLang="en-US" sz="3600" b="1" baseline="-25000" dirty="0" smtClean="0">
                <a:solidFill>
                  <a:srgbClr val="FF0000"/>
                </a:solidFill>
                <a:latin typeface="黑体" panose="02010609060101010101" pitchFamily="49" charset="-122"/>
                <a:ea typeface="黑体" panose="02010609060101010101" pitchFamily="49" charset="-122"/>
              </a:rPr>
              <a:t>典型示例</a:t>
            </a:r>
            <a:r>
              <a:rPr lang="zh-TW" altLang="en-US" sz="3600" b="1" baseline="-25000" dirty="0" smtClean="0">
                <a:latin typeface="黑体" panose="02010609060101010101" pitchFamily="49" charset="-122"/>
                <a:ea typeface="黑体" panose="02010609060101010101" pitchFamily="49" charset="-122"/>
              </a:rPr>
              <a:t>总结出每一种题型</a:t>
            </a:r>
            <a:r>
              <a:rPr lang="zh-TW" altLang="en-US" sz="3600" b="1" baseline="-25000" dirty="0" smtClean="0">
                <a:solidFill>
                  <a:srgbClr val="FF0000"/>
                </a:solidFill>
                <a:latin typeface="黑体" panose="02010609060101010101" pitchFamily="49" charset="-122"/>
                <a:ea typeface="黑体" panose="02010609060101010101" pitchFamily="49" charset="-122"/>
              </a:rPr>
              <a:t>做题方法或思维指向</a:t>
            </a:r>
            <a:endParaRPr lang="zh-TW" altLang="en-US" sz="3600" b="1" dirty="0" smtClean="0">
              <a:solidFill>
                <a:srgbClr val="FF0000"/>
              </a:solidFill>
              <a:latin typeface="黑体" panose="02010609060101010101" pitchFamily="49" charset="-122"/>
              <a:ea typeface="黑体" panose="02010609060101010101" pitchFamily="49" charset="-122"/>
            </a:endParaRPr>
          </a:p>
          <a:p>
            <a:r>
              <a:rPr lang="zh-TW" altLang="en-US" sz="3600" b="1" baseline="-25000" dirty="0" smtClean="0">
                <a:latin typeface="黑体" panose="02010609060101010101" pitchFamily="49" charset="-122"/>
                <a:ea typeface="黑体" panose="02010609060101010101" pitchFamily="49" charset="-122"/>
              </a:rPr>
              <a:t>        该题型的典型例子和做题注意事项</a:t>
            </a:r>
            <a:endParaRPr lang="zh-TW" altLang="en-US" sz="3600" b="1" dirty="0" smtClean="0">
              <a:latin typeface="黑体" panose="02010609060101010101" pitchFamily="49" charset="-122"/>
              <a:ea typeface="黑体" panose="02010609060101010101" pitchFamily="49" charset="-122"/>
            </a:endParaRPr>
          </a:p>
          <a:p>
            <a:r>
              <a:rPr lang="zh-TW" altLang="en-US" sz="3600" b="1" baseline="-25000" dirty="0" smtClean="0">
                <a:latin typeface="黑体" panose="02010609060101010101" pitchFamily="49" charset="-122"/>
                <a:ea typeface="黑体" panose="02010609060101010101" pitchFamily="49" charset="-122"/>
              </a:rPr>
              <a:t>        该题型必备知识、基本方法和能力要求</a:t>
            </a:r>
            <a:endParaRPr lang="zh-TW" altLang="en-US" sz="3600" b="1" dirty="0" smtClean="0">
              <a:latin typeface="黑体" panose="02010609060101010101" pitchFamily="49" charset="-122"/>
              <a:ea typeface="黑体" panose="02010609060101010101" pitchFamily="49" charset="-122"/>
            </a:endParaRPr>
          </a:p>
          <a:p>
            <a:r>
              <a:rPr lang="zh-TW" altLang="en-US" sz="3600" b="1" baseline="-25000" dirty="0" smtClean="0">
                <a:solidFill>
                  <a:schemeClr val="accent5">
                    <a:lumMod val="50000"/>
                  </a:schemeClr>
                </a:solidFill>
                <a:latin typeface="黑体" panose="02010609060101010101" pitchFamily="49" charset="-122"/>
                <a:ea typeface="黑体" panose="02010609060101010101" pitchFamily="49" charset="-122"/>
              </a:rPr>
              <a:t> </a:t>
            </a:r>
            <a:r>
              <a:rPr lang="zh-TW" altLang="en-US" sz="3600" b="1" dirty="0" smtClean="0">
                <a:solidFill>
                  <a:schemeClr val="accent5">
                    <a:lumMod val="50000"/>
                  </a:schemeClr>
                </a:solidFill>
                <a:latin typeface="黑体" panose="02010609060101010101" pitchFamily="49" charset="-122"/>
                <a:ea typeface="黑体" panose="02010609060101010101" pitchFamily="49" charset="-122"/>
              </a:rPr>
              <a:t>     </a:t>
            </a:r>
            <a:r>
              <a:rPr lang="zh-TW" altLang="en-US" sz="3600" b="1" baseline="-25000" dirty="0" smtClean="0">
                <a:solidFill>
                  <a:schemeClr val="accent5">
                    <a:lumMod val="50000"/>
                  </a:schemeClr>
                </a:solidFill>
                <a:latin typeface="黑体" panose="02010609060101010101" pitchFamily="49" charset="-122"/>
                <a:ea typeface="黑体" panose="02010609060101010101" pitchFamily="49" charset="-122"/>
              </a:rPr>
              <a:t>该题型做题反思</a:t>
            </a:r>
            <a:r>
              <a:rPr lang="zh-CN" altLang="en-US" sz="3600" b="1" baseline="-25000" dirty="0" smtClean="0">
                <a:solidFill>
                  <a:schemeClr val="accent5">
                    <a:lumMod val="50000"/>
                  </a:schemeClr>
                </a:solidFill>
                <a:latin typeface="黑体" panose="02010609060101010101" pitchFamily="49" charset="-122"/>
                <a:ea typeface="黑体" panose="02010609060101010101" pitchFamily="49" charset="-122"/>
              </a:rPr>
              <a:t>  </a:t>
            </a:r>
            <a:r>
              <a:rPr lang="zh-TW" altLang="en-US" sz="3600" b="1" baseline="-25000" dirty="0" smtClean="0">
                <a:solidFill>
                  <a:schemeClr val="accent5">
                    <a:lumMod val="50000"/>
                  </a:schemeClr>
                </a:solidFill>
                <a:latin typeface="黑体" panose="02010609060101010101" pitchFamily="49" charset="-122"/>
                <a:ea typeface="黑体" panose="02010609060101010101" pitchFamily="49" charset="-122"/>
              </a:rPr>
              <a:t>反思</a:t>
            </a:r>
            <a:r>
              <a:rPr lang="en-US" altLang="zh-TW" sz="3600" b="1" baseline="-25000" dirty="0" smtClean="0">
                <a:solidFill>
                  <a:schemeClr val="accent5">
                    <a:lumMod val="50000"/>
                  </a:schemeClr>
                </a:solidFill>
                <a:latin typeface="黑体" panose="02010609060101010101" pitchFamily="49" charset="-122"/>
                <a:ea typeface="黑体" panose="02010609060101010101" pitchFamily="49" charset="-122"/>
              </a:rPr>
              <a:t>…</a:t>
            </a:r>
            <a:r>
              <a:rPr lang="zh-TW" altLang="en-US" sz="3600" b="1" baseline="-25000" dirty="0" smtClean="0">
                <a:solidFill>
                  <a:schemeClr val="accent5">
                    <a:lumMod val="50000"/>
                  </a:schemeClr>
                </a:solidFill>
                <a:latin typeface="黑体" panose="02010609060101010101" pitchFamily="49" charset="-122"/>
                <a:ea typeface="黑体" panose="02010609060101010101" pitchFamily="49" charset="-122"/>
              </a:rPr>
              <a:t>归因</a:t>
            </a:r>
            <a:r>
              <a:rPr lang="en-US" altLang="zh-TW" sz="3600" b="1" baseline="-25000" dirty="0" smtClean="0">
                <a:solidFill>
                  <a:schemeClr val="accent5">
                    <a:lumMod val="50000"/>
                  </a:schemeClr>
                </a:solidFill>
                <a:latin typeface="黑体" panose="02010609060101010101" pitchFamily="49" charset="-122"/>
                <a:ea typeface="黑体" panose="02010609060101010101" pitchFamily="49" charset="-122"/>
              </a:rPr>
              <a:t>…</a:t>
            </a:r>
            <a:r>
              <a:rPr lang="zh-TW" altLang="en-US" sz="3600" b="1" baseline="-25000" dirty="0" smtClean="0">
                <a:solidFill>
                  <a:schemeClr val="accent5">
                    <a:lumMod val="50000"/>
                  </a:schemeClr>
                </a:solidFill>
                <a:latin typeface="黑体" panose="02010609060101010101" pitchFamily="49" charset="-122"/>
                <a:ea typeface="黑体" panose="02010609060101010101" pitchFamily="49" charset="-122"/>
              </a:rPr>
              <a:t>措施</a:t>
            </a:r>
            <a:endParaRPr lang="zh-TW" altLang="en-US" sz="3600" b="1" dirty="0" smtClean="0">
              <a:solidFill>
                <a:schemeClr val="accent5">
                  <a:lumMod val="50000"/>
                </a:schemeClr>
              </a:solidFill>
              <a:latin typeface="黑体" panose="02010609060101010101" pitchFamily="49" charset="-122"/>
              <a:ea typeface="黑体" panose="02010609060101010101" pitchFamily="49" charset="-122"/>
            </a:endParaRPr>
          </a:p>
          <a:p>
            <a:r>
              <a:rPr lang="zh-TW" altLang="en-US" sz="3600" b="1" baseline="-25000" dirty="0" smtClean="0">
                <a:latin typeface="黑体" panose="02010609060101010101" pitchFamily="49" charset="-122"/>
                <a:ea typeface="黑体" panose="02010609060101010101" pitchFamily="49" charset="-122"/>
              </a:rPr>
              <a:t>        正确率统计</a:t>
            </a:r>
            <a:endParaRPr lang="zh-TW" altLang="en-US" sz="3600" b="1" dirty="0" smtClean="0">
              <a:latin typeface="黑体" panose="02010609060101010101" pitchFamily="49" charset="-122"/>
              <a:ea typeface="黑体" panose="02010609060101010101" pitchFamily="49" charset="-122"/>
            </a:endParaRPr>
          </a:p>
          <a:p>
            <a:r>
              <a:rPr lang="zh-TW" altLang="en-US" sz="3600" b="1" baseline="-25000" dirty="0" smtClean="0">
                <a:solidFill>
                  <a:srgbClr val="FF0000"/>
                </a:solidFill>
                <a:latin typeface="黑体" panose="02010609060101010101" pitchFamily="49" charset="-122"/>
                <a:ea typeface="黑体" panose="02010609060101010101" pitchFamily="49" charset="-122"/>
              </a:rPr>
              <a:t>        归因和</a:t>
            </a:r>
            <a:r>
              <a:rPr lang="zh-TW" altLang="en-US" sz="3600" b="1" baseline="-25000" dirty="0" smtClean="0">
                <a:solidFill>
                  <a:srgbClr val="FF0000"/>
                </a:solidFill>
                <a:latin typeface="黑体" panose="02010609060101010101" pitchFamily="49" charset="-122"/>
                <a:ea typeface="黑体" panose="02010609060101010101" pitchFamily="49" charset="-122"/>
              </a:rPr>
              <a:t>措施</a:t>
            </a:r>
            <a:endParaRPr lang="zh-TW" altLang="en-US" sz="3600" b="1" dirty="0" smtClean="0">
              <a:latin typeface="黑体" panose="02010609060101010101" pitchFamily="49" charset="-122"/>
              <a:ea typeface="黑体" panose="02010609060101010101" pitchFamily="49" charset="-122"/>
            </a:endParaRPr>
          </a:p>
          <a:p>
            <a:r>
              <a:rPr lang="zh-TW" altLang="en-US" sz="3600" b="1" baseline="-25000" dirty="0" smtClean="0">
                <a:latin typeface="黑体" panose="02010609060101010101" pitchFamily="49" charset="-122"/>
                <a:ea typeface="黑体" panose="02010609060101010101" pitchFamily="49" charset="-122"/>
              </a:rPr>
              <a:t>        教师的问题专题设计训练	</a:t>
            </a:r>
            <a:r>
              <a:rPr lang="zh-TW" altLang="en-US" sz="3600" b="1" baseline="-25000" dirty="0" smtClean="0">
                <a:solidFill>
                  <a:srgbClr val="FF0000"/>
                </a:solidFill>
                <a:latin typeface="黑体" panose="02010609060101010101" pitchFamily="49" charset="-122"/>
                <a:ea typeface="黑体" panose="02010609060101010101" pitchFamily="49" charset="-122"/>
              </a:rPr>
              <a:t>知识、方法、能力</a:t>
            </a:r>
            <a:endParaRPr lang="zh-TW" altLang="en-US" sz="3600" b="1" dirty="0" smtClean="0">
              <a:solidFill>
                <a:srgbClr val="FF0000"/>
              </a:solidFill>
              <a:latin typeface="黑体" panose="02010609060101010101" pitchFamily="49" charset="-122"/>
              <a:ea typeface="黑体" panose="02010609060101010101" pitchFamily="49" charset="-122"/>
            </a:endParaRPr>
          </a:p>
          <a:p>
            <a:r>
              <a:rPr lang="zh-TW" altLang="en-US" sz="3600" b="1" baseline="-25000" dirty="0" smtClean="0">
                <a:solidFill>
                  <a:srgbClr val="002060"/>
                </a:solidFill>
                <a:latin typeface="黑体" panose="02010609060101010101" pitchFamily="49" charset="-122"/>
                <a:ea typeface="黑体" panose="02010609060101010101" pitchFamily="49" charset="-122"/>
              </a:rPr>
              <a:t>第三轮：归因梳理，系统化，针对性措施</a:t>
            </a:r>
            <a:r>
              <a:rPr lang="zh-TW" altLang="en-US" sz="3600" b="1" baseline="-25000" dirty="0" smtClean="0">
                <a:solidFill>
                  <a:srgbClr val="002060"/>
                </a:solidFill>
                <a:latin typeface="黑体" panose="02010609060101010101" pitchFamily="49" charset="-122"/>
                <a:ea typeface="黑体" panose="02010609060101010101" pitchFamily="49" charset="-122"/>
              </a:rPr>
              <a:t>。</a:t>
            </a:r>
            <a:endParaRPr lang="zh-TW" altLang="en-US" sz="3600" dirty="0" smtClean="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116632"/>
            <a:ext cx="9144000" cy="6974632"/>
          </a:xfrm>
          <a:prstGeom prst="rect">
            <a:avLst/>
          </a:prstGeom>
          <a:solidFill>
            <a:schemeClr val="bg1"/>
          </a:solidFill>
        </p:spPr>
      </p:pic>
      <p:sp>
        <p:nvSpPr>
          <p:cNvPr id="4" name="矩形 3"/>
          <p:cNvSpPr/>
          <p:nvPr/>
        </p:nvSpPr>
        <p:spPr>
          <a:xfrm>
            <a:off x="1331640" y="1052736"/>
            <a:ext cx="6192688" cy="646331"/>
          </a:xfrm>
          <a:prstGeom prst="rect">
            <a:avLst/>
          </a:prstGeom>
        </p:spPr>
        <p:txBody>
          <a:bodyPr wrap="square">
            <a:spAutoFit/>
          </a:bodyPr>
          <a:lstStyle/>
          <a:p>
            <a:pPr algn="ctr">
              <a:spcBef>
                <a:spcPct val="50000"/>
              </a:spcBef>
            </a:pPr>
            <a:r>
              <a:rPr lang="zh-CN" altLang="en-US" sz="3600" b="1" dirty="0" smtClean="0">
                <a:latin typeface="黑体" panose="02010609060101010101" pitchFamily="49" charset="-122"/>
                <a:ea typeface="黑体" panose="02010609060101010101" pitchFamily="49" charset="-122"/>
              </a:rPr>
              <a:t>一轮复习（紧扣教材及知识点）</a:t>
            </a:r>
            <a:endParaRPr lang="zh-CN" altLang="en-US" sz="3600" b="1" dirty="0">
              <a:latin typeface="黑体" panose="02010609060101010101" pitchFamily="49" charset="-122"/>
              <a:ea typeface="黑体" panose="02010609060101010101" pitchFamily="49" charset="-122"/>
            </a:endParaRPr>
          </a:p>
        </p:txBody>
      </p:sp>
      <p:sp>
        <p:nvSpPr>
          <p:cNvPr id="5" name="矩形 4"/>
          <p:cNvSpPr/>
          <p:nvPr/>
        </p:nvSpPr>
        <p:spPr>
          <a:xfrm>
            <a:off x="395536" y="2276872"/>
            <a:ext cx="8748464" cy="2554545"/>
          </a:xfrm>
          <a:prstGeom prst="rect">
            <a:avLst/>
          </a:prstGeom>
        </p:spPr>
        <p:txBody>
          <a:bodyPr wrap="square">
            <a:spAutoFit/>
          </a:bodyPr>
          <a:lstStyle/>
          <a:p>
            <a:pPr algn="ctr">
              <a:spcBef>
                <a:spcPct val="50000"/>
              </a:spcBef>
              <a:buFont typeface="Arial" panose="020B0604020202020204" pitchFamily="34" charset="0"/>
              <a:buNone/>
              <a:defRPr/>
            </a:pPr>
            <a:r>
              <a:rPr lang="en-US" altLang="zh-CN" sz="4000" b="1" dirty="0" smtClean="0">
                <a:latin typeface="楷体" panose="02010609060101010101" pitchFamily="49" charset="-122"/>
                <a:ea typeface="楷体" panose="02010609060101010101" pitchFamily="49" charset="-122"/>
              </a:rPr>
              <a:t>“</a:t>
            </a:r>
            <a:r>
              <a:rPr lang="zh-CN" altLang="en-US" sz="4000" b="1" dirty="0" smtClean="0">
                <a:latin typeface="楷体" panose="02010609060101010101" pitchFamily="49" charset="-122"/>
                <a:ea typeface="楷体" panose="02010609060101010101" pitchFamily="49" charset="-122"/>
              </a:rPr>
              <a:t>阅读与写作”为中心，苦练内功</a:t>
            </a:r>
          </a:p>
          <a:p>
            <a:pPr algn="ctr">
              <a:spcBef>
                <a:spcPct val="50000"/>
              </a:spcBef>
              <a:buFont typeface="Arial" panose="020B0604020202020204" pitchFamily="34" charset="0"/>
              <a:buNone/>
              <a:defRPr/>
            </a:pPr>
            <a:r>
              <a:rPr lang="zh-CN" altLang="en-US" sz="4000" b="1" dirty="0" smtClean="0">
                <a:latin typeface="楷体" panose="02010609060101010101" pitchFamily="49" charset="-122"/>
                <a:ea typeface="楷体" panose="02010609060101010101" pitchFamily="49" charset="-122"/>
              </a:rPr>
              <a:t>阅读：快而清</a:t>
            </a:r>
          </a:p>
          <a:p>
            <a:pPr algn="ctr">
              <a:spcBef>
                <a:spcPct val="50000"/>
              </a:spcBef>
              <a:buFont typeface="Arial" panose="020B0604020202020204" pitchFamily="34" charset="0"/>
              <a:buNone/>
              <a:defRPr/>
            </a:pPr>
            <a:r>
              <a:rPr lang="zh-CN" altLang="en-US" sz="4000" b="1" dirty="0" smtClean="0">
                <a:latin typeface="楷体" panose="02010609060101010101" pitchFamily="49" charset="-122"/>
                <a:ea typeface="楷体" panose="02010609060101010101" pitchFamily="49" charset="-122"/>
              </a:rPr>
              <a:t>作文：快而好</a:t>
            </a:r>
            <a:endParaRPr lang="zh-CN" altLang="en-US" sz="40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25730" y="-89248"/>
            <a:ext cx="9539536" cy="6974632"/>
          </a:xfrm>
          <a:prstGeom prst="rect">
            <a:avLst/>
          </a:prstGeom>
          <a:solidFill>
            <a:schemeClr val="bg1"/>
          </a:solidFill>
        </p:spPr>
      </p:pic>
      <p:sp>
        <p:nvSpPr>
          <p:cNvPr id="5" name="矩形 4"/>
          <p:cNvSpPr/>
          <p:nvPr/>
        </p:nvSpPr>
        <p:spPr>
          <a:xfrm>
            <a:off x="971600" y="1556792"/>
            <a:ext cx="6768752" cy="2308324"/>
          </a:xfrm>
          <a:prstGeom prst="rect">
            <a:avLst/>
          </a:prstGeom>
        </p:spPr>
        <p:txBody>
          <a:bodyPr wrap="square">
            <a:spAutoFit/>
          </a:bodyPr>
          <a:lstStyle/>
          <a:p>
            <a:pPr marL="342900" indent="-342900">
              <a:buFont typeface="Arial" panose="020B0604020202020204" pitchFamily="34" charset="0"/>
              <a:buNone/>
              <a:defRPr/>
            </a:pPr>
            <a:r>
              <a:rPr lang="zh-CN" altLang="en-US" sz="3200" b="1" dirty="0" smtClean="0">
                <a:latin typeface="楷体" panose="02010609060101010101" pitchFamily="49" charset="-122"/>
                <a:ea typeface="楷体" panose="02010609060101010101" pitchFamily="49" charset="-122"/>
              </a:rPr>
              <a:t> </a:t>
            </a:r>
            <a:r>
              <a:rPr lang="zh-CN" altLang="en-US" sz="3600" b="1" dirty="0" smtClean="0">
                <a:latin typeface="黑体" panose="02010609060101010101" pitchFamily="49" charset="-122"/>
                <a:ea typeface="黑体" panose="02010609060101010101" pitchFamily="49" charset="-122"/>
              </a:rPr>
              <a:t>原则：</a:t>
            </a:r>
            <a:endParaRPr lang="en-US" altLang="zh-CN" sz="3600" b="1" dirty="0" smtClean="0">
              <a:latin typeface="黑体" panose="02010609060101010101" pitchFamily="49" charset="-122"/>
              <a:ea typeface="黑体" panose="02010609060101010101" pitchFamily="49" charset="-122"/>
            </a:endParaRPr>
          </a:p>
          <a:p>
            <a:pPr marL="342900" indent="-342900">
              <a:buFont typeface="Arial" panose="020B0604020202020204" pitchFamily="34" charset="0"/>
              <a:buNone/>
              <a:defRPr/>
            </a:pPr>
            <a:r>
              <a:rPr lang="en-US" altLang="zh-CN" sz="3600" b="1" dirty="0" smtClean="0">
                <a:latin typeface="黑体" panose="02010609060101010101" pitchFamily="49" charset="-122"/>
                <a:ea typeface="黑体" panose="02010609060101010101" pitchFamily="49" charset="-122"/>
              </a:rPr>
              <a:t>     </a:t>
            </a:r>
            <a:r>
              <a:rPr lang="zh-CN" altLang="en-US" sz="3600" b="1" dirty="0" smtClean="0">
                <a:latin typeface="黑体" panose="02010609060101010101" pitchFamily="49" charset="-122"/>
                <a:ea typeface="黑体" panose="02010609060101010101" pitchFamily="49" charset="-122"/>
              </a:rPr>
              <a:t>一轮复习重基础，抓课本。该环节要充分利用教材，挖掘文本价值，避免放羊式复习。</a:t>
            </a:r>
            <a:endParaRPr lang="zh-CN" altLang="en-US" sz="36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25730" y="-89248"/>
            <a:ext cx="9539536" cy="6974632"/>
          </a:xfrm>
          <a:prstGeom prst="rect">
            <a:avLst/>
          </a:prstGeom>
          <a:solidFill>
            <a:schemeClr val="bg1"/>
          </a:solidFill>
        </p:spPr>
      </p:pic>
      <p:sp>
        <p:nvSpPr>
          <p:cNvPr id="4" name="矩形 3"/>
          <p:cNvSpPr/>
          <p:nvPr/>
        </p:nvSpPr>
        <p:spPr>
          <a:xfrm>
            <a:off x="1043608" y="908720"/>
            <a:ext cx="7200800" cy="584775"/>
          </a:xfrm>
          <a:prstGeom prst="rect">
            <a:avLst/>
          </a:prstGeom>
        </p:spPr>
        <p:txBody>
          <a:bodyPr wrap="square">
            <a:spAutoFit/>
          </a:bodyPr>
          <a:lstStyle/>
          <a:p>
            <a:pPr>
              <a:buFont typeface="Arial" panose="020B0604020202020204" pitchFamily="34" charset="0"/>
              <a:buNone/>
              <a:defRPr/>
            </a:pPr>
            <a:r>
              <a:rPr lang="zh-CN" altLang="en-US" sz="3200" b="1" dirty="0" smtClean="0">
                <a:ea typeface="黑体" panose="02010609060101010101" pitchFamily="49" charset="-122"/>
              </a:rPr>
              <a:t>不同类型文本的阅读指导应有所侧重</a:t>
            </a:r>
            <a:endParaRPr lang="zh-CN" altLang="en-US" sz="3200" b="1" dirty="0">
              <a:ea typeface="黑体" panose="02010609060101010101" pitchFamily="49" charset="-122"/>
            </a:endParaRPr>
          </a:p>
        </p:txBody>
      </p:sp>
      <p:sp>
        <p:nvSpPr>
          <p:cNvPr id="5" name="矩形 4"/>
          <p:cNvSpPr/>
          <p:nvPr/>
        </p:nvSpPr>
        <p:spPr>
          <a:xfrm>
            <a:off x="1691680" y="1988840"/>
            <a:ext cx="5166320" cy="2554545"/>
          </a:xfrm>
          <a:prstGeom prst="rect">
            <a:avLst/>
          </a:prstGeom>
        </p:spPr>
        <p:txBody>
          <a:bodyPr wrap="square">
            <a:spAutoFit/>
          </a:bodyPr>
          <a:lstStyle/>
          <a:p>
            <a:pPr algn="ctr">
              <a:buFont typeface="Arial" panose="020B0604020202020204" pitchFamily="34" charset="0"/>
              <a:buNone/>
              <a:defRPr/>
            </a:pPr>
            <a:r>
              <a:rPr lang="zh-CN" altLang="en-US" sz="3200" b="1" dirty="0" smtClean="0">
                <a:latin typeface="楷体" panose="02010609060101010101" pitchFamily="49" charset="-122"/>
                <a:ea typeface="楷体" panose="02010609060101010101" pitchFamily="49" charset="-122"/>
              </a:rPr>
              <a:t>文言文：积累，读通</a:t>
            </a:r>
          </a:p>
          <a:p>
            <a:pPr algn="ctr">
              <a:buFont typeface="Arial" panose="020B0604020202020204" pitchFamily="34" charset="0"/>
              <a:buNone/>
              <a:defRPr/>
            </a:pPr>
            <a:r>
              <a:rPr lang="zh-CN" altLang="en-US" sz="3200" b="1" dirty="0" smtClean="0">
                <a:latin typeface="楷体" panose="02010609060101010101" pitchFamily="49" charset="-122"/>
                <a:ea typeface="楷体" panose="02010609060101010101" pitchFamily="49" charset="-122"/>
              </a:rPr>
              <a:t>诗  歌：联想，读懂</a:t>
            </a:r>
          </a:p>
          <a:p>
            <a:pPr algn="ctr">
              <a:buFont typeface="Arial" panose="020B0604020202020204" pitchFamily="34" charset="0"/>
              <a:buNone/>
              <a:defRPr/>
            </a:pPr>
            <a:r>
              <a:rPr lang="zh-CN" altLang="en-US" sz="3200" b="1" dirty="0" smtClean="0">
                <a:latin typeface="楷体" panose="02010609060101010101" pitchFamily="49" charset="-122"/>
                <a:ea typeface="楷体" panose="02010609060101010101" pitchFamily="49" charset="-122"/>
              </a:rPr>
              <a:t>论述类：检索，筛选</a:t>
            </a:r>
          </a:p>
          <a:p>
            <a:pPr algn="ctr">
              <a:buFont typeface="Arial" panose="020B0604020202020204" pitchFamily="34" charset="0"/>
              <a:buNone/>
              <a:defRPr/>
            </a:pPr>
            <a:r>
              <a:rPr lang="zh-CN" altLang="en-US" sz="3200" b="1" dirty="0" smtClean="0">
                <a:latin typeface="楷体" panose="02010609060101010101" pitchFamily="49" charset="-122"/>
                <a:ea typeface="楷体" panose="02010609060101010101" pitchFamily="49" charset="-122"/>
              </a:rPr>
              <a:t>文学类：鉴赏，评价</a:t>
            </a:r>
          </a:p>
          <a:p>
            <a:pPr algn="ctr">
              <a:buFont typeface="Arial" panose="020B0604020202020204" pitchFamily="34" charset="0"/>
              <a:buNone/>
              <a:defRPr/>
            </a:pPr>
            <a:r>
              <a:rPr lang="zh-CN" altLang="en-US" sz="3200" b="1" dirty="0" smtClean="0">
                <a:latin typeface="楷体" panose="02010609060101010101" pitchFamily="49" charset="-122"/>
                <a:ea typeface="楷体" panose="02010609060101010101" pitchFamily="49" charset="-122"/>
              </a:rPr>
              <a:t>实用类：检索，整合</a:t>
            </a:r>
            <a:endParaRPr lang="zh-CN" altLang="en-US" sz="3200" b="1" dirty="0">
              <a:latin typeface="楷体" panose="02010609060101010101" pitchFamily="49" charset="-122"/>
              <a:ea typeface="楷体" panose="02010609060101010101" pitchFamily="49" charset="-122"/>
            </a:endParaRPr>
          </a:p>
        </p:txBody>
      </p:sp>
      <p:sp>
        <p:nvSpPr>
          <p:cNvPr id="6" name="椭圆 435202"/>
          <p:cNvSpPr>
            <a:spLocks noChangeArrowheads="1"/>
          </p:cNvSpPr>
          <p:nvPr/>
        </p:nvSpPr>
        <p:spPr bwMode="auto">
          <a:xfrm>
            <a:off x="467544" y="4941168"/>
            <a:ext cx="8153400" cy="990600"/>
          </a:xfrm>
          <a:prstGeom prst="ellipse">
            <a:avLst/>
          </a:prstGeom>
          <a:solidFill>
            <a:schemeClr val="accent2"/>
          </a:solidFill>
        </p:spPr>
        <p:style>
          <a:lnRef idx="2">
            <a:schemeClr val="accent6"/>
          </a:lnRef>
          <a:fillRef idx="1">
            <a:schemeClr val="lt1"/>
          </a:fillRef>
          <a:effectRef idx="0">
            <a:schemeClr val="accent6"/>
          </a:effectRef>
          <a:fontRef idx="minor">
            <a:schemeClr val="dk1"/>
          </a:fontRef>
        </p:style>
        <p:txBody>
          <a:bodyPr/>
          <a:lstStyle/>
          <a:p>
            <a:pPr algn="ctr">
              <a:spcBef>
                <a:spcPct val="50000"/>
              </a:spcBef>
            </a:pPr>
            <a:r>
              <a:rPr lang="zh-CN" altLang="en-US" sz="2800" dirty="0" smtClean="0">
                <a:solidFill>
                  <a:srgbClr val="FFFF00"/>
                </a:solidFill>
                <a:ea typeface="黑体" panose="02010609060101010101" pitchFamily="49" charset="-122"/>
              </a:rPr>
              <a:t>提升阅读能力，提高阅读效率</a:t>
            </a:r>
            <a:endParaRPr lang="zh-CN" altLang="en-US" sz="2800" dirty="0">
              <a:solidFill>
                <a:srgbClr val="FFFF00"/>
              </a:solidFill>
              <a:ea typeface="黑体" panose="02010609060101010101" pitchFamily="49"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116632"/>
            <a:ext cx="9539536" cy="6974632"/>
          </a:xfrm>
          <a:prstGeom prst="rect">
            <a:avLst/>
          </a:prstGeom>
          <a:solidFill>
            <a:schemeClr val="bg1"/>
          </a:solidFill>
        </p:spPr>
      </p:pic>
      <p:sp>
        <p:nvSpPr>
          <p:cNvPr id="4" name="流程图: 可选过程 3"/>
          <p:cNvSpPr/>
          <p:nvPr/>
        </p:nvSpPr>
        <p:spPr>
          <a:xfrm>
            <a:off x="95885" y="589280"/>
            <a:ext cx="3636027" cy="720090"/>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fontAlgn="ctr"/>
            <a:r>
              <a:rPr lang="zh-CN" altLang="en-US" sz="3200" spc="-300" dirty="0" smtClean="0">
                <a:solidFill>
                  <a:schemeClr val="accent5">
                    <a:lumMod val="50000"/>
                  </a:schemeClr>
                </a:solidFill>
              </a:rPr>
              <a:t>课程内容体系的构建</a:t>
            </a:r>
            <a:endParaRPr lang="zh-CN" altLang="en-US" sz="3200" spc="-300" dirty="0">
              <a:solidFill>
                <a:schemeClr val="accent5">
                  <a:lumMod val="50000"/>
                </a:schemeClr>
              </a:solidFill>
            </a:endParaRPr>
          </a:p>
        </p:txBody>
      </p:sp>
      <p:sp>
        <p:nvSpPr>
          <p:cNvPr id="5" name="文本框 4"/>
          <p:cNvSpPr txBox="1"/>
          <p:nvPr/>
        </p:nvSpPr>
        <p:spPr>
          <a:xfrm>
            <a:off x="1772920" y="1817370"/>
            <a:ext cx="6399530" cy="4030980"/>
          </a:xfrm>
          <a:prstGeom prst="rect">
            <a:avLst/>
          </a:prstGeom>
          <a:noFill/>
        </p:spPr>
        <p:txBody>
          <a:bodyPr wrap="square" rtlCol="0">
            <a:spAutoFit/>
          </a:bodyPr>
          <a:lstStyle/>
          <a:p>
            <a:r>
              <a:rPr lang="zh-CN" altLang="en-US" sz="3200" b="1" dirty="0" smtClean="0"/>
              <a:t>                  语文</a:t>
            </a:r>
            <a:r>
              <a:rPr lang="zh-CN" altLang="en-US" sz="3200" b="1" dirty="0"/>
              <a:t>活动 </a:t>
            </a:r>
          </a:p>
          <a:p>
            <a:r>
              <a:rPr lang="zh-CN" altLang="en-US" sz="3200" b="1" dirty="0" smtClean="0"/>
              <a:t>                  言语</a:t>
            </a:r>
            <a:r>
              <a:rPr lang="zh-CN" altLang="en-US" sz="3200" b="1" dirty="0"/>
              <a:t>文本 </a:t>
            </a:r>
          </a:p>
          <a:p>
            <a:r>
              <a:rPr lang="zh-CN" altLang="en-US" sz="3200" b="1" dirty="0" smtClean="0"/>
              <a:t>                  语文</a:t>
            </a:r>
            <a:r>
              <a:rPr lang="zh-CN" altLang="en-US" sz="3200" b="1" dirty="0"/>
              <a:t>运用知识</a:t>
            </a:r>
          </a:p>
          <a:p>
            <a:endParaRPr lang="zh-CN" altLang="en-US" sz="3200" b="1" dirty="0"/>
          </a:p>
          <a:p>
            <a:r>
              <a:rPr lang="zh-CN" altLang="en-US" sz="3200" b="1" dirty="0" smtClean="0"/>
              <a:t>        以</a:t>
            </a:r>
            <a:r>
              <a:rPr lang="zh-CN" altLang="en-US" sz="3200" b="1" dirty="0"/>
              <a:t>素养为纲，把</a:t>
            </a:r>
            <a:r>
              <a:rPr lang="zh-CN" altLang="en-US" sz="3200" b="1" dirty="0">
                <a:solidFill>
                  <a:srgbClr val="FF0000"/>
                </a:solidFill>
              </a:rPr>
              <a:t>语文活动</a:t>
            </a:r>
            <a:r>
              <a:rPr lang="zh-CN" altLang="en-US" sz="3200" b="1" dirty="0"/>
              <a:t>作为与素养直接结合的轴心，根据需要整合言语文本和应用性知识，设计出</a:t>
            </a:r>
            <a:r>
              <a:rPr lang="zh-CN" altLang="en-US" sz="3200" b="1" dirty="0">
                <a:solidFill>
                  <a:srgbClr val="FF0000"/>
                </a:solidFill>
              </a:rPr>
              <a:t>任务群</a:t>
            </a:r>
            <a:r>
              <a:rPr lang="zh-CN" altLang="en-US" sz="3200" b="1" dirty="0"/>
              <a:t>，落实课程</a:t>
            </a:r>
            <a:r>
              <a:rPr lang="zh-CN" altLang="en-US" sz="3200" b="1" dirty="0" smtClean="0"/>
              <a:t>目标。</a:t>
            </a:r>
            <a:endParaRPr lang="zh-CN" altLang="en-US" sz="3200" b="1" dirty="0"/>
          </a:p>
        </p:txBody>
      </p:sp>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25730" y="-89248"/>
            <a:ext cx="9539536" cy="6974632"/>
          </a:xfrm>
          <a:prstGeom prst="rect">
            <a:avLst/>
          </a:prstGeom>
          <a:solidFill>
            <a:schemeClr val="bg1"/>
          </a:solidFill>
        </p:spPr>
      </p:pic>
      <p:sp>
        <p:nvSpPr>
          <p:cNvPr id="4" name="矩形 3"/>
          <p:cNvSpPr/>
          <p:nvPr/>
        </p:nvSpPr>
        <p:spPr>
          <a:xfrm>
            <a:off x="1331640" y="1484784"/>
            <a:ext cx="5112567" cy="646331"/>
          </a:xfrm>
          <a:prstGeom prst="rect">
            <a:avLst/>
          </a:prstGeom>
        </p:spPr>
        <p:txBody>
          <a:bodyPr wrap="square">
            <a:spAutoFit/>
          </a:bodyPr>
          <a:lstStyle/>
          <a:p>
            <a:pPr algn="ctr">
              <a:buFont typeface="Arial" panose="020B0604020202020204" pitchFamily="34" charset="0"/>
              <a:buNone/>
              <a:defRPr/>
            </a:pPr>
            <a:r>
              <a:rPr lang="zh-CN" altLang="en-US" sz="3600" b="1" dirty="0" smtClean="0">
                <a:ea typeface="黑体" panose="02010609060101010101" pitchFamily="49" charset="-122"/>
              </a:rPr>
              <a:t>一轮作文备考思路</a:t>
            </a:r>
            <a:endParaRPr lang="zh-CN" altLang="en-US" sz="3600" b="1" dirty="0">
              <a:ea typeface="黑体" panose="02010609060101010101" pitchFamily="49" charset="-122"/>
            </a:endParaRPr>
          </a:p>
        </p:txBody>
      </p:sp>
      <p:sp>
        <p:nvSpPr>
          <p:cNvPr id="5" name="矩形 4"/>
          <p:cNvSpPr/>
          <p:nvPr/>
        </p:nvSpPr>
        <p:spPr>
          <a:xfrm>
            <a:off x="1691680" y="2492897"/>
            <a:ext cx="6048672" cy="2062103"/>
          </a:xfrm>
          <a:prstGeom prst="rect">
            <a:avLst/>
          </a:prstGeom>
        </p:spPr>
        <p:txBody>
          <a:bodyPr wrap="square">
            <a:spAutoFit/>
          </a:bodyPr>
          <a:lstStyle/>
          <a:p>
            <a:pPr marL="342900" indent="-342900">
              <a:buFont typeface="Arial" panose="020B0604020202020204" pitchFamily="34" charset="0"/>
              <a:buNone/>
              <a:defRPr/>
            </a:pPr>
            <a:r>
              <a:rPr lang="en-US" altLang="zh-CN" sz="3200" b="1" dirty="0" smtClean="0">
                <a:latin typeface="黑体" panose="02010609060101010101" pitchFamily="49" charset="-122"/>
                <a:ea typeface="黑体" panose="02010609060101010101" pitchFamily="49" charset="-122"/>
              </a:rPr>
              <a:t>1.</a:t>
            </a:r>
            <a:r>
              <a:rPr lang="zh-CN" altLang="en-US" sz="3200" b="1" dirty="0" smtClean="0">
                <a:latin typeface="黑体" panose="02010609060101010101" pitchFamily="49" charset="-122"/>
                <a:ea typeface="黑体" panose="02010609060101010101" pitchFamily="49" charset="-122"/>
              </a:rPr>
              <a:t>以议论文训练为主，兼顾其它。</a:t>
            </a:r>
          </a:p>
          <a:p>
            <a:pPr marL="342900" indent="-342900">
              <a:buFont typeface="Arial" panose="020B0604020202020204" pitchFamily="34" charset="0"/>
              <a:buNone/>
              <a:defRPr/>
            </a:pPr>
            <a:endParaRPr lang="en-US" altLang="zh-CN" sz="3200" b="1" dirty="0" smtClean="0">
              <a:latin typeface="黑体" panose="02010609060101010101" pitchFamily="49" charset="-122"/>
              <a:ea typeface="黑体" panose="02010609060101010101" pitchFamily="49" charset="-122"/>
            </a:endParaRPr>
          </a:p>
          <a:p>
            <a:pPr marL="342900" indent="-342900">
              <a:buFont typeface="Arial" panose="020B0604020202020204" pitchFamily="34" charset="0"/>
              <a:buNone/>
              <a:defRPr/>
            </a:pPr>
            <a:r>
              <a:rPr lang="en-US" altLang="zh-CN" sz="3200" b="1" dirty="0" smtClean="0">
                <a:latin typeface="黑体" panose="02010609060101010101" pitchFamily="49" charset="-122"/>
                <a:ea typeface="黑体" panose="02010609060101010101" pitchFamily="49" charset="-122"/>
              </a:rPr>
              <a:t>2.</a:t>
            </a:r>
            <a:r>
              <a:rPr lang="zh-CN" altLang="en-US" sz="3200" b="1" dirty="0" smtClean="0">
                <a:latin typeface="黑体" panose="02010609060101010101" pitchFamily="49" charset="-122"/>
                <a:ea typeface="黑体" panose="02010609060101010101" pitchFamily="49" charset="-122"/>
              </a:rPr>
              <a:t>关注时政，强化作文升格训练意识。</a:t>
            </a:r>
            <a:endParaRPr lang="zh-CN" altLang="en-US" sz="32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80528" y="0"/>
            <a:ext cx="9535020" cy="7262664"/>
          </a:xfrm>
          <a:prstGeom prst="rect">
            <a:avLst/>
          </a:prstGeom>
          <a:solidFill>
            <a:schemeClr val="bg1"/>
          </a:solidFill>
        </p:spPr>
      </p:pic>
      <p:sp>
        <p:nvSpPr>
          <p:cNvPr id="4" name="矩形 3"/>
          <p:cNvSpPr/>
          <p:nvPr/>
        </p:nvSpPr>
        <p:spPr>
          <a:xfrm>
            <a:off x="1763688" y="1340768"/>
            <a:ext cx="5616624" cy="646331"/>
          </a:xfrm>
          <a:prstGeom prst="rect">
            <a:avLst/>
          </a:prstGeom>
        </p:spPr>
        <p:txBody>
          <a:bodyPr wrap="square">
            <a:spAutoFit/>
          </a:bodyPr>
          <a:lstStyle/>
          <a:p>
            <a:r>
              <a:rPr lang="zh-CN" altLang="en-US" sz="3600" b="1" dirty="0" smtClean="0">
                <a:sym typeface="Arial" panose="020B0604020202020204" pitchFamily="34" charset="0"/>
              </a:rPr>
              <a:t>二轮复习（紧扣高频考点）</a:t>
            </a:r>
            <a:endParaRPr lang="zh-CN" altLang="en-US" sz="3600" b="1" dirty="0"/>
          </a:p>
        </p:txBody>
      </p:sp>
      <p:sp>
        <p:nvSpPr>
          <p:cNvPr id="5" name="矩形 4"/>
          <p:cNvSpPr/>
          <p:nvPr/>
        </p:nvSpPr>
        <p:spPr>
          <a:xfrm>
            <a:off x="899592" y="2060848"/>
            <a:ext cx="6984776" cy="3277820"/>
          </a:xfrm>
          <a:prstGeom prst="rect">
            <a:avLst/>
          </a:prstGeom>
        </p:spPr>
        <p:txBody>
          <a:bodyPr wrap="square">
            <a:spAutoFit/>
          </a:bodyPr>
          <a:lstStyle/>
          <a:p>
            <a:pPr>
              <a:lnSpc>
                <a:spcPct val="150000"/>
              </a:lnSpc>
            </a:pPr>
            <a:r>
              <a:rPr lang="zh-CN" altLang="en-US" dirty="0" smtClean="0">
                <a:solidFill>
                  <a:srgbClr val="F2F2F2"/>
                </a:solidFill>
              </a:rPr>
              <a:t>现代文阅读</a:t>
            </a:r>
            <a:endParaRPr lang="en-US" altLang="zh-CN" dirty="0" smtClean="0">
              <a:solidFill>
                <a:srgbClr val="F2F2F2"/>
              </a:solidFill>
            </a:endParaRPr>
          </a:p>
          <a:p>
            <a:pPr>
              <a:lnSpc>
                <a:spcPct val="150000"/>
              </a:lnSpc>
            </a:pPr>
            <a:r>
              <a:rPr lang="zh-CN" altLang="en-US" dirty="0" smtClean="0">
                <a:latin typeface="黑体" panose="02010609060101010101" pitchFamily="49" charset="-122"/>
              </a:rPr>
              <a:t>     </a:t>
            </a:r>
            <a:r>
              <a:rPr lang="zh-CN" altLang="en-US" sz="2400" b="1" dirty="0" smtClean="0">
                <a:latin typeface="黑体" panose="02010609060101010101" pitchFamily="49" charset="-122"/>
              </a:rPr>
              <a:t>苦练内功，真正读懂文本</a:t>
            </a:r>
            <a:r>
              <a:rPr lang="en-US" altLang="en-US" sz="2400" b="1" dirty="0" smtClean="0">
                <a:latin typeface="黑体" panose="02010609060101010101" pitchFamily="49" charset="-122"/>
                <a:ea typeface="黑体" panose="02010609060101010101" pitchFamily="49" charset="-122"/>
              </a:rPr>
              <a:t>，</a:t>
            </a:r>
            <a:r>
              <a:rPr lang="en-US" altLang="en-US" sz="2400" b="1" dirty="0" err="1" smtClean="0">
                <a:latin typeface="黑体" panose="02010609060101010101" pitchFamily="49" charset="-122"/>
                <a:ea typeface="黑体" panose="02010609060101010101" pitchFamily="49" charset="-122"/>
              </a:rPr>
              <a:t>准确归纳、提炼、加工答题信息</a:t>
            </a:r>
            <a:r>
              <a:rPr lang="en-US" altLang="en-US" sz="2400" b="1" dirty="0" smtClean="0">
                <a:latin typeface="黑体" panose="02010609060101010101" pitchFamily="49" charset="-122"/>
                <a:ea typeface="黑体" panose="02010609060101010101" pitchFamily="49" charset="-122"/>
              </a:rPr>
              <a:t>。</a:t>
            </a:r>
          </a:p>
          <a:p>
            <a:pPr>
              <a:lnSpc>
                <a:spcPct val="150000"/>
              </a:lnSpc>
            </a:pPr>
            <a:r>
              <a:rPr lang="zh-CN" altLang="en-US" sz="2400" b="1" dirty="0" smtClean="0">
                <a:latin typeface="黑体" panose="02010609060101010101" pitchFamily="49" charset="-122"/>
              </a:rPr>
              <a:t>    科学训练阅读的速度和答题的准确度，</a:t>
            </a:r>
            <a:r>
              <a:rPr lang="en-US" altLang="en-US" sz="2400" b="1" dirty="0" err="1" smtClean="0">
                <a:latin typeface="黑体" panose="02010609060101010101" pitchFamily="49" charset="-122"/>
                <a:ea typeface="黑体" panose="02010609060101010101" pitchFamily="49" charset="-122"/>
              </a:rPr>
              <a:t>切实提高考生答题的效率</a:t>
            </a:r>
            <a:r>
              <a:rPr lang="en-US" altLang="en-US" sz="2400" b="1" dirty="0" smtClean="0">
                <a:latin typeface="黑体" panose="02010609060101010101" pitchFamily="49" charset="-122"/>
                <a:ea typeface="黑体" panose="02010609060101010101" pitchFamily="49" charset="-122"/>
              </a:rPr>
              <a:t>。</a:t>
            </a:r>
          </a:p>
          <a:p>
            <a:pPr>
              <a:lnSpc>
                <a:spcPct val="150000"/>
              </a:lnSpc>
            </a:pPr>
            <a:r>
              <a:rPr lang="zh-CN" altLang="en-US" sz="2400" b="1" dirty="0" smtClean="0">
                <a:latin typeface="黑体" panose="02010609060101010101" pitchFamily="49" charset="-122"/>
              </a:rPr>
              <a:t>    在专题训练中，强调技法，形成</a:t>
            </a:r>
            <a:r>
              <a:rPr lang="en-US" altLang="zh-CN" sz="2400" b="1" dirty="0" smtClean="0">
                <a:latin typeface="黑体" panose="02010609060101010101" pitchFamily="49" charset="-122"/>
              </a:rPr>
              <a:t>“</a:t>
            </a:r>
            <a:r>
              <a:rPr lang="zh-CN" altLang="en-US" sz="2400" b="1" dirty="0" smtClean="0">
                <a:latin typeface="黑体" panose="02010609060101010101" pitchFamily="49" charset="-122"/>
              </a:rPr>
              <a:t>图式</a:t>
            </a:r>
            <a:r>
              <a:rPr lang="en-US" altLang="zh-CN" sz="2400" b="1" dirty="0" smtClean="0">
                <a:latin typeface="黑体" panose="02010609060101010101" pitchFamily="49" charset="-122"/>
              </a:rPr>
              <a:t>”</a:t>
            </a:r>
            <a:r>
              <a:rPr lang="zh-CN" altLang="en-US" sz="2400" b="1" dirty="0" smtClean="0">
                <a:latin typeface="黑体" panose="02010609060101010101" pitchFamily="49" charset="-122"/>
              </a:rPr>
              <a:t>。</a:t>
            </a:r>
            <a:endParaRPr lang="en-US" altLang="en-US" sz="2400" b="1" dirty="0" smtClean="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252536" y="-116632"/>
            <a:ext cx="9539536" cy="6974632"/>
          </a:xfrm>
          <a:prstGeom prst="rect">
            <a:avLst/>
          </a:prstGeom>
          <a:solidFill>
            <a:schemeClr val="bg1"/>
          </a:solidFill>
        </p:spPr>
      </p:pic>
      <p:sp>
        <p:nvSpPr>
          <p:cNvPr id="4" name="矩形 3"/>
          <p:cNvSpPr/>
          <p:nvPr/>
        </p:nvSpPr>
        <p:spPr>
          <a:xfrm>
            <a:off x="1115616" y="836712"/>
            <a:ext cx="4752528" cy="584775"/>
          </a:xfrm>
          <a:prstGeom prst="rect">
            <a:avLst/>
          </a:prstGeom>
        </p:spPr>
        <p:txBody>
          <a:bodyPr wrap="square">
            <a:spAutoFit/>
          </a:bodyPr>
          <a:lstStyle/>
          <a:p>
            <a:r>
              <a:rPr lang="zh-CN" altLang="en-US" sz="3200" b="1" dirty="0" smtClean="0">
                <a:latin typeface="黑体" panose="02010609060101010101" pitchFamily="49" charset="-122"/>
                <a:sym typeface="Arial" panose="020B0604020202020204" pitchFamily="34" charset="0"/>
              </a:rPr>
              <a:t>明确复习备考训练模式</a:t>
            </a:r>
            <a:endParaRPr lang="zh-CN" altLang="en-US" sz="3200" b="1" dirty="0"/>
          </a:p>
        </p:txBody>
      </p:sp>
      <p:sp>
        <p:nvSpPr>
          <p:cNvPr id="5" name="矩形 4"/>
          <p:cNvSpPr/>
          <p:nvPr/>
        </p:nvSpPr>
        <p:spPr>
          <a:xfrm>
            <a:off x="395536" y="1412776"/>
            <a:ext cx="8496944" cy="4376583"/>
          </a:xfrm>
          <a:prstGeom prst="rect">
            <a:avLst/>
          </a:prstGeom>
        </p:spPr>
        <p:txBody>
          <a:bodyPr wrap="square">
            <a:spAutoFit/>
          </a:bodyPr>
          <a:lstStyle/>
          <a:p>
            <a:pPr marL="177800" indent="-177800">
              <a:lnSpc>
                <a:spcPct val="140000"/>
              </a:lnSpc>
              <a:spcBef>
                <a:spcPct val="0"/>
              </a:spcBef>
              <a:buSzPct val="125000"/>
              <a:buFontTx/>
              <a:buChar char="•"/>
              <a:defRPr/>
            </a:pPr>
            <a:r>
              <a:rPr lang="zh-CN" altLang="en-US" sz="2400" b="1" noProof="1" smtClean="0">
                <a:latin typeface="黑体" panose="02010609060101010101" pitchFamily="49" charset="-122"/>
                <a:ea typeface="黑体" panose="02010609060101010101" pitchFamily="49" charset="-122"/>
                <a:sym typeface="+mn-ea"/>
              </a:rPr>
              <a:t>专题复习模式</a:t>
            </a:r>
          </a:p>
          <a:p>
            <a:pPr marL="177800" indent="-177800">
              <a:lnSpc>
                <a:spcPct val="140000"/>
              </a:lnSpc>
              <a:spcBef>
                <a:spcPct val="0"/>
              </a:spcBef>
              <a:buSzPct val="125000"/>
              <a:defRPr/>
            </a:pPr>
            <a:r>
              <a:rPr lang="en-US" altLang="zh-CN" sz="2400" b="1" noProof="1" smtClean="0">
                <a:latin typeface="黑体" panose="02010609060101010101" pitchFamily="49" charset="-122"/>
                <a:ea typeface="黑体" panose="02010609060101010101" pitchFamily="49" charset="-122"/>
                <a:sym typeface="+mn-ea"/>
              </a:rPr>
              <a:t>     </a:t>
            </a:r>
            <a:r>
              <a:rPr lang="zh-CN" altLang="en-US" sz="2400" b="1" noProof="1" smtClean="0">
                <a:latin typeface="黑体" panose="02010609060101010101" pitchFamily="49" charset="-122"/>
                <a:ea typeface="黑体" panose="02010609060101010101" pitchFamily="49" charset="-122"/>
                <a:sym typeface="+mn-ea"/>
              </a:rPr>
              <a:t>解析考点</a:t>
            </a:r>
            <a:r>
              <a:rPr lang="en-US" altLang="zh-CN" sz="2400" b="1" noProof="1" smtClean="0">
                <a:latin typeface="黑体" panose="02010609060101010101" pitchFamily="49" charset="-122"/>
                <a:ea typeface="黑体" panose="02010609060101010101" pitchFamily="49" charset="-122"/>
                <a:sym typeface="+mn-ea"/>
              </a:rPr>
              <a:t>—</a:t>
            </a:r>
            <a:r>
              <a:rPr lang="zh-CN" altLang="en-US" sz="2400" b="1" noProof="1" smtClean="0">
                <a:latin typeface="黑体" panose="02010609060101010101" pitchFamily="49" charset="-122"/>
                <a:ea typeface="黑体" panose="02010609060101010101" pitchFamily="49" charset="-122"/>
                <a:sym typeface="+mn-ea"/>
              </a:rPr>
              <a:t>真题示例</a:t>
            </a:r>
            <a:r>
              <a:rPr lang="en-US" altLang="zh-CN" sz="2400" b="1" noProof="1" smtClean="0">
                <a:latin typeface="黑体" panose="02010609060101010101" pitchFamily="49" charset="-122"/>
                <a:ea typeface="黑体" panose="02010609060101010101" pitchFamily="49" charset="-122"/>
                <a:sym typeface="+mn-ea"/>
              </a:rPr>
              <a:t>—</a:t>
            </a:r>
            <a:r>
              <a:rPr lang="zh-CN" altLang="en-US" sz="2400" b="1" noProof="1" smtClean="0">
                <a:latin typeface="黑体" panose="02010609060101010101" pitchFamily="49" charset="-122"/>
                <a:ea typeface="黑体" panose="02010609060101010101" pitchFamily="49" charset="-122"/>
                <a:sym typeface="+mn-ea"/>
              </a:rPr>
              <a:t>作答示范</a:t>
            </a:r>
            <a:r>
              <a:rPr lang="en-US" altLang="zh-CN" sz="2400" b="1" noProof="1" smtClean="0">
                <a:latin typeface="黑体" panose="02010609060101010101" pitchFamily="49" charset="-122"/>
                <a:ea typeface="黑体" panose="02010609060101010101" pitchFamily="49" charset="-122"/>
                <a:sym typeface="+mn-ea"/>
              </a:rPr>
              <a:t>—</a:t>
            </a:r>
            <a:r>
              <a:rPr lang="zh-CN" altLang="en-US" sz="2400" b="1" noProof="1" smtClean="0">
                <a:latin typeface="黑体" panose="02010609060101010101" pitchFamily="49" charset="-122"/>
                <a:ea typeface="黑体" panose="02010609060101010101" pitchFamily="49" charset="-122"/>
                <a:sym typeface="+mn-ea"/>
              </a:rPr>
              <a:t>方法归纳</a:t>
            </a:r>
            <a:r>
              <a:rPr lang="en-US" altLang="zh-CN" sz="2400" b="1" noProof="1" smtClean="0">
                <a:latin typeface="黑体" panose="02010609060101010101" pitchFamily="49" charset="-122"/>
                <a:ea typeface="黑体" panose="02010609060101010101" pitchFamily="49" charset="-122"/>
                <a:sym typeface="+mn-ea"/>
              </a:rPr>
              <a:t>—</a:t>
            </a:r>
            <a:r>
              <a:rPr lang="zh-CN" altLang="en-US" sz="2400" b="1" noProof="1" smtClean="0">
                <a:latin typeface="黑体" panose="02010609060101010101" pitchFamily="49" charset="-122"/>
                <a:ea typeface="黑体" panose="02010609060101010101" pitchFamily="49" charset="-122"/>
                <a:sym typeface="+mn-ea"/>
              </a:rPr>
              <a:t>训练反馈</a:t>
            </a:r>
          </a:p>
          <a:p>
            <a:pPr marL="177800" indent="-177800">
              <a:lnSpc>
                <a:spcPct val="150000"/>
              </a:lnSpc>
              <a:spcBef>
                <a:spcPct val="0"/>
              </a:spcBef>
              <a:buSzPct val="125000"/>
              <a:buFontTx/>
              <a:buChar char="•"/>
              <a:defRPr/>
            </a:pPr>
            <a:r>
              <a:rPr lang="zh-CN" altLang="en-US" sz="2400" b="1" noProof="1" smtClean="0">
                <a:latin typeface="黑体" panose="02010609060101010101" pitchFamily="49" charset="-122"/>
                <a:ea typeface="黑体" panose="02010609060101010101" pitchFamily="49" charset="-122"/>
                <a:sym typeface="+mn-ea"/>
              </a:rPr>
              <a:t>试题讲评模式</a:t>
            </a:r>
          </a:p>
          <a:p>
            <a:pPr marL="177800" indent="-177800">
              <a:lnSpc>
                <a:spcPct val="140000"/>
              </a:lnSpc>
              <a:spcBef>
                <a:spcPct val="0"/>
              </a:spcBef>
              <a:buSzPct val="125000"/>
              <a:defRPr/>
            </a:pPr>
            <a:r>
              <a:rPr lang="en-US" altLang="zh-CN" sz="2400" b="1" noProof="1" smtClean="0">
                <a:latin typeface="黑体" panose="02010609060101010101" pitchFamily="49" charset="-122"/>
                <a:ea typeface="黑体" panose="02010609060101010101" pitchFamily="49" charset="-122"/>
                <a:sym typeface="+mn-ea"/>
              </a:rPr>
              <a:t>     </a:t>
            </a:r>
            <a:r>
              <a:rPr lang="zh-CN" altLang="en-US" sz="2400" b="1" noProof="1" smtClean="0">
                <a:latin typeface="黑体" panose="02010609060101010101" pitchFamily="49" charset="-122"/>
                <a:ea typeface="黑体" panose="02010609060101010101" pitchFamily="49" charset="-122"/>
                <a:sym typeface="+mn-ea"/>
              </a:rPr>
              <a:t>考生答案样本</a:t>
            </a:r>
            <a:r>
              <a:rPr lang="en-US" altLang="zh-CN" sz="2400" b="1" noProof="1" smtClean="0">
                <a:latin typeface="黑体" panose="02010609060101010101" pitchFamily="49" charset="-122"/>
                <a:ea typeface="黑体" panose="02010609060101010101" pitchFamily="49" charset="-122"/>
                <a:sym typeface="+mn-ea"/>
              </a:rPr>
              <a:t>—</a:t>
            </a:r>
            <a:r>
              <a:rPr lang="zh-CN" altLang="en-US" sz="2400" b="1" noProof="1" smtClean="0">
                <a:latin typeface="黑体" panose="02010609060101010101" pitchFamily="49" charset="-122"/>
                <a:ea typeface="黑体" panose="02010609060101010101" pitchFamily="49" charset="-122"/>
                <a:sym typeface="+mn-ea"/>
              </a:rPr>
              <a:t>比对评分标准</a:t>
            </a:r>
            <a:r>
              <a:rPr lang="en-US" altLang="zh-CN" sz="2400" b="1" noProof="1" smtClean="0">
                <a:latin typeface="黑体" panose="02010609060101010101" pitchFamily="49" charset="-122"/>
                <a:ea typeface="黑体" panose="02010609060101010101" pitchFamily="49" charset="-122"/>
                <a:sym typeface="+mn-ea"/>
              </a:rPr>
              <a:t>—</a:t>
            </a:r>
            <a:r>
              <a:rPr lang="zh-CN" altLang="en-US" sz="2400" b="1" noProof="1" smtClean="0">
                <a:latin typeface="黑体" panose="02010609060101010101" pitchFamily="49" charset="-122"/>
                <a:ea typeface="黑体" panose="02010609060101010101" pitchFamily="49" charset="-122"/>
                <a:sym typeface="+mn-ea"/>
              </a:rPr>
              <a:t>失误归因分析</a:t>
            </a:r>
            <a:r>
              <a:rPr lang="en-US" altLang="zh-CN" sz="2400" b="1" noProof="1" smtClean="0">
                <a:latin typeface="黑体" panose="02010609060101010101" pitchFamily="49" charset="-122"/>
                <a:ea typeface="黑体" panose="02010609060101010101" pitchFamily="49" charset="-122"/>
                <a:sym typeface="+mn-ea"/>
              </a:rPr>
              <a:t>—</a:t>
            </a:r>
            <a:r>
              <a:rPr lang="zh-CN" altLang="en-US" sz="2400" b="1" noProof="1" smtClean="0">
                <a:latin typeface="黑体" panose="02010609060101010101" pitchFamily="49" charset="-122"/>
                <a:ea typeface="黑体" panose="02010609060101010101" pitchFamily="49" charset="-122"/>
                <a:sym typeface="+mn-ea"/>
              </a:rPr>
              <a:t>自主修改订正</a:t>
            </a:r>
            <a:r>
              <a:rPr lang="en-US" altLang="zh-CN" sz="2400" b="1" noProof="1" smtClean="0">
                <a:latin typeface="黑体" panose="02010609060101010101" pitchFamily="49" charset="-122"/>
                <a:ea typeface="黑体" panose="02010609060101010101" pitchFamily="49" charset="-122"/>
                <a:sym typeface="+mn-ea"/>
              </a:rPr>
              <a:t>—</a:t>
            </a:r>
            <a:r>
              <a:rPr lang="zh-CN" altLang="en-US" sz="2400" b="1" noProof="1" smtClean="0">
                <a:latin typeface="黑体" panose="02010609060101010101" pitchFamily="49" charset="-122"/>
                <a:ea typeface="黑体" panose="02010609060101010101" pitchFamily="49" charset="-122"/>
                <a:sym typeface="+mn-ea"/>
              </a:rPr>
              <a:t>拓展巩固训练</a:t>
            </a:r>
          </a:p>
          <a:p>
            <a:pPr marL="177800" indent="-177800">
              <a:lnSpc>
                <a:spcPct val="150000"/>
              </a:lnSpc>
              <a:spcBef>
                <a:spcPct val="0"/>
              </a:spcBef>
              <a:buSzPct val="125000"/>
              <a:buFontTx/>
              <a:buChar char="•"/>
              <a:defRPr/>
            </a:pPr>
            <a:r>
              <a:rPr lang="zh-CN" altLang="en-US" sz="2400" b="1" noProof="1" smtClean="0">
                <a:latin typeface="黑体" panose="02010609060101010101" pitchFamily="49" charset="-122"/>
                <a:ea typeface="黑体" panose="02010609060101010101" pitchFamily="49" charset="-122"/>
                <a:sym typeface="+mn-ea"/>
              </a:rPr>
              <a:t>作文评改模式</a:t>
            </a:r>
            <a:endParaRPr lang="en-US" altLang="zh-CN" sz="2400" b="1" noProof="1" smtClean="0">
              <a:latin typeface="黑体" panose="02010609060101010101" pitchFamily="49" charset="-122"/>
              <a:ea typeface="黑体" panose="02010609060101010101" pitchFamily="49" charset="-122"/>
              <a:sym typeface="+mn-ea"/>
            </a:endParaRPr>
          </a:p>
          <a:p>
            <a:pPr marL="177800" indent="-177800">
              <a:lnSpc>
                <a:spcPct val="150000"/>
              </a:lnSpc>
              <a:spcBef>
                <a:spcPct val="0"/>
              </a:spcBef>
              <a:buSzPct val="125000"/>
              <a:defRPr/>
            </a:pPr>
            <a:r>
              <a:rPr lang="zh-CN" altLang="en-US" sz="2400" b="1" noProof="1" smtClean="0">
                <a:latin typeface="黑体" panose="02010609060101010101" pitchFamily="49" charset="-122"/>
                <a:ea typeface="黑体" panose="02010609060101010101" pitchFamily="49" charset="-122"/>
                <a:sym typeface="+mn-ea"/>
              </a:rPr>
              <a:t>     学习标准</a:t>
            </a:r>
            <a:r>
              <a:rPr lang="en-US" altLang="zh-CN" sz="2400" b="1" noProof="1" smtClean="0">
                <a:latin typeface="黑体" panose="02010609060101010101" pitchFamily="49" charset="-122"/>
                <a:ea typeface="黑体" panose="02010609060101010101" pitchFamily="49" charset="-122"/>
                <a:sym typeface="+mn-ea"/>
              </a:rPr>
              <a:t>—</a:t>
            </a:r>
            <a:r>
              <a:rPr lang="zh-CN" altLang="en-US" sz="2400" b="1" noProof="1" smtClean="0">
                <a:latin typeface="黑体" panose="02010609060101010101" pitchFamily="49" charset="-122"/>
                <a:ea typeface="黑体" panose="02010609060101010101" pitchFamily="49" charset="-122"/>
                <a:sym typeface="+mn-ea"/>
              </a:rPr>
              <a:t>选发样卷</a:t>
            </a:r>
            <a:r>
              <a:rPr lang="en-US" altLang="zh-CN" sz="2400" b="1" noProof="1" smtClean="0">
                <a:latin typeface="黑体" panose="02010609060101010101" pitchFamily="49" charset="-122"/>
                <a:ea typeface="黑体" panose="02010609060101010101" pitchFamily="49" charset="-122"/>
                <a:sym typeface="+mn-ea"/>
              </a:rPr>
              <a:t>—</a:t>
            </a:r>
            <a:r>
              <a:rPr lang="zh-CN" altLang="en-US" sz="2400" b="1" noProof="1" smtClean="0">
                <a:latin typeface="黑体" panose="02010609060101010101" pitchFamily="49" charset="-122"/>
                <a:ea typeface="黑体" panose="02010609060101010101" pitchFamily="49" charset="-122"/>
                <a:sym typeface="+mn-ea"/>
              </a:rPr>
              <a:t>自主评分</a:t>
            </a:r>
            <a:r>
              <a:rPr lang="en-US" altLang="zh-CN" sz="2400" b="1" noProof="1" smtClean="0">
                <a:latin typeface="黑体" panose="02010609060101010101" pitchFamily="49" charset="-122"/>
                <a:ea typeface="黑体" panose="02010609060101010101" pitchFamily="49" charset="-122"/>
                <a:sym typeface="+mn-ea"/>
              </a:rPr>
              <a:t>—</a:t>
            </a:r>
            <a:r>
              <a:rPr lang="zh-CN" altLang="en-US" sz="2400" b="1" noProof="1" smtClean="0">
                <a:latin typeface="黑体" panose="02010609060101010101" pitchFamily="49" charset="-122"/>
                <a:ea typeface="黑体" panose="02010609060101010101" pitchFamily="49" charset="-122"/>
                <a:sym typeface="+mn-ea"/>
              </a:rPr>
              <a:t>得分对照</a:t>
            </a:r>
            <a:r>
              <a:rPr lang="en-US" altLang="zh-CN" sz="2400" b="1" noProof="1" smtClean="0">
                <a:latin typeface="黑体" panose="02010609060101010101" pitchFamily="49" charset="-122"/>
                <a:ea typeface="黑体" panose="02010609060101010101" pitchFamily="49" charset="-122"/>
                <a:sym typeface="+mn-ea"/>
              </a:rPr>
              <a:t>—</a:t>
            </a:r>
            <a:r>
              <a:rPr lang="zh-CN" altLang="en-US" sz="2400" b="1" noProof="1" smtClean="0">
                <a:latin typeface="黑体" panose="02010609060101010101" pitchFamily="49" charset="-122"/>
                <a:ea typeface="黑体" panose="02010609060101010101" pitchFamily="49" charset="-122"/>
                <a:sym typeface="+mn-ea"/>
              </a:rPr>
              <a:t>自主习得</a:t>
            </a:r>
            <a:r>
              <a:rPr lang="en-US" altLang="zh-CN" sz="2400" b="1" noProof="1" smtClean="0">
                <a:latin typeface="黑体" panose="02010609060101010101" pitchFamily="49" charset="-122"/>
                <a:ea typeface="黑体" panose="02010609060101010101" pitchFamily="49" charset="-122"/>
                <a:sym typeface="+mn-ea"/>
              </a:rPr>
              <a:t>—</a:t>
            </a:r>
            <a:r>
              <a:rPr lang="zh-CN" altLang="en-US" sz="2400" b="1" noProof="1" smtClean="0">
                <a:latin typeface="黑体" panose="02010609060101010101" pitchFamily="49" charset="-122"/>
                <a:ea typeface="黑体" panose="02010609060101010101" pitchFamily="49" charset="-122"/>
                <a:sym typeface="+mn-ea"/>
              </a:rPr>
              <a:t>修改升格</a:t>
            </a:r>
            <a:endParaRPr lang="zh-CN" altLang="en-US" sz="2400" b="1" noProof="1">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TextBox 3"/>
          <p:cNvSpPr txBox="1"/>
          <p:nvPr/>
        </p:nvSpPr>
        <p:spPr>
          <a:xfrm>
            <a:off x="1187624" y="1052736"/>
            <a:ext cx="5112568" cy="523220"/>
          </a:xfrm>
          <a:prstGeom prst="rect">
            <a:avLst/>
          </a:prstGeom>
          <a:noFill/>
        </p:spPr>
        <p:txBody>
          <a:bodyPr wrap="square" rtlCol="0">
            <a:spAutoFit/>
          </a:bodyPr>
          <a:lstStyle/>
          <a:p>
            <a:pPr marL="342900" indent="-342900">
              <a:buFont typeface="Wingdings" panose="05000000000000000000" charset="0"/>
              <a:buChar char="u"/>
            </a:pPr>
            <a:r>
              <a:rPr lang="zh-CN" altLang="en-US" sz="2800" b="1" noProof="1" smtClean="0">
                <a:latin typeface="微软雅黑" panose="020B0503020204020204" pitchFamily="34" charset="-122"/>
                <a:ea typeface="微软雅黑" panose="020B0503020204020204" pitchFamily="34" charset="-122"/>
                <a:cs typeface="+mn-ea"/>
                <a:sym typeface="+mn-ea"/>
              </a:rPr>
              <a:t>二轮复习中的主要训练形式</a:t>
            </a:r>
            <a:endParaRPr lang="zh-CN" altLang="en-US" sz="2800" b="1" noProof="1">
              <a:latin typeface="微软雅黑" panose="020B0503020204020204" pitchFamily="34" charset="-122"/>
              <a:ea typeface="微软雅黑" panose="020B0503020204020204" pitchFamily="34" charset="-122"/>
              <a:cs typeface="+mn-ea"/>
              <a:sym typeface="+mn-ea"/>
            </a:endParaRPr>
          </a:p>
        </p:txBody>
      </p:sp>
      <p:sp>
        <p:nvSpPr>
          <p:cNvPr id="5" name="AutoShape 3"/>
          <p:cNvSpPr>
            <a:spLocks noChangeArrowheads="1"/>
          </p:cNvSpPr>
          <p:nvPr/>
        </p:nvSpPr>
        <p:spPr bwMode="auto">
          <a:xfrm>
            <a:off x="971600" y="2132856"/>
            <a:ext cx="7245350" cy="3091110"/>
          </a:xfrm>
          <a:prstGeom prst="roundRect">
            <a:avLst>
              <a:gd name="adj" fmla="val 16667"/>
            </a:avLst>
          </a:prstGeom>
          <a:noFill/>
          <a:ln w="38100">
            <a:solidFill>
              <a:schemeClr val="accent1"/>
            </a:solidFill>
            <a:round/>
          </a:ln>
        </p:spPr>
        <p:txBody>
          <a:bodyPr wrap="none" anchor="ctr"/>
          <a:lstStyle/>
          <a:p>
            <a:pPr>
              <a:buSzPct val="65000"/>
            </a:pPr>
            <a:endParaRPr lang="zh-CN" altLang="en-US" sz="2000" dirty="0">
              <a:solidFill>
                <a:schemeClr val="accent1"/>
              </a:solidFill>
              <a:latin typeface="华文楷体" panose="02010600040101010101" pitchFamily="2" charset="-122"/>
              <a:ea typeface="华文楷体" panose="02010600040101010101" pitchFamily="2" charset="-122"/>
            </a:endParaRPr>
          </a:p>
        </p:txBody>
      </p:sp>
      <p:sp>
        <p:nvSpPr>
          <p:cNvPr id="6" name="TextBox 5"/>
          <p:cNvSpPr txBox="1"/>
          <p:nvPr/>
        </p:nvSpPr>
        <p:spPr>
          <a:xfrm>
            <a:off x="1259632" y="2348880"/>
            <a:ext cx="6624736" cy="2576667"/>
          </a:xfrm>
          <a:prstGeom prst="rect">
            <a:avLst/>
          </a:prstGeom>
          <a:noFill/>
        </p:spPr>
        <p:txBody>
          <a:bodyPr wrap="square" rtlCol="0">
            <a:spAutoFit/>
          </a:bodyPr>
          <a:lstStyle/>
          <a:p>
            <a:pPr marL="285750" indent="-285750">
              <a:lnSpc>
                <a:spcPct val="150000"/>
              </a:lnSpc>
              <a:buFont typeface="Wingdings" panose="05000000000000000000" charset="0"/>
              <a:buChar char="Ø"/>
            </a:pPr>
            <a:r>
              <a:rPr lang="zh-CN" altLang="en-US" sz="2800" b="1" noProof="1" smtClean="0">
                <a:latin typeface="黑体" panose="02010609060101010101" pitchFamily="49" charset="-122"/>
                <a:ea typeface="黑体" panose="02010609060101010101" pitchFamily="49" charset="-122"/>
                <a:cs typeface="+mn-ea"/>
              </a:rPr>
              <a:t>构建知能体系，进行专题训练（主）。</a:t>
            </a:r>
            <a:endParaRPr lang="zh-CN" altLang="en-US" sz="2800" b="1" noProof="1" smtClean="0">
              <a:latin typeface="黑体" panose="02010609060101010101" pitchFamily="49" charset="-122"/>
              <a:ea typeface="黑体" panose="02010609060101010101" pitchFamily="49" charset="-122"/>
            </a:endParaRPr>
          </a:p>
          <a:p>
            <a:pPr marL="342900" indent="-342900">
              <a:lnSpc>
                <a:spcPct val="150000"/>
              </a:lnSpc>
              <a:buFont typeface="Wingdings" panose="05000000000000000000" charset="0"/>
              <a:buChar char="Ø"/>
            </a:pPr>
            <a:r>
              <a:rPr lang="zh-CN" altLang="en-US" sz="2800" b="1" noProof="1" smtClean="0">
                <a:latin typeface="黑体" panose="02010609060101010101" pitchFamily="49" charset="-122"/>
                <a:ea typeface="黑体" panose="02010609060101010101" pitchFamily="49" charset="-122"/>
                <a:cs typeface="+mn-ea"/>
              </a:rPr>
              <a:t>提高应试技能，进行题型训练（主）。</a:t>
            </a:r>
            <a:endParaRPr lang="zh-CN" altLang="en-US" sz="2800" b="1" noProof="1" smtClean="0">
              <a:latin typeface="黑体" panose="02010609060101010101" pitchFamily="49" charset="-122"/>
              <a:ea typeface="黑体" panose="02010609060101010101" pitchFamily="49" charset="-122"/>
            </a:endParaRPr>
          </a:p>
          <a:p>
            <a:pPr marL="342900" indent="-342900">
              <a:lnSpc>
                <a:spcPct val="150000"/>
              </a:lnSpc>
              <a:buFont typeface="Wingdings" panose="05000000000000000000" charset="0"/>
              <a:buChar char="Ø"/>
            </a:pPr>
            <a:r>
              <a:rPr lang="zh-CN" altLang="en-US" sz="2800" b="1" noProof="1" smtClean="0">
                <a:latin typeface="黑体" panose="02010609060101010101" pitchFamily="49" charset="-122"/>
                <a:ea typeface="黑体" panose="02010609060101010101" pitchFamily="49" charset="-122"/>
                <a:cs typeface="+mn-ea"/>
              </a:rPr>
              <a:t>提高实战能力，进行综合训练（辅）。</a:t>
            </a:r>
            <a:endParaRPr lang="zh-CN" altLang="en-US" sz="2800" b="1" noProof="1" smtClean="0">
              <a:latin typeface="黑体" panose="02010609060101010101" pitchFamily="49" charset="-122"/>
              <a:ea typeface="黑体" panose="02010609060101010101" pitchFamily="49" charset="-122"/>
            </a:endParaRPr>
          </a:p>
          <a:p>
            <a:pPr marL="342900" indent="-342900">
              <a:lnSpc>
                <a:spcPct val="150000"/>
              </a:lnSpc>
              <a:buFont typeface="Wingdings" panose="05000000000000000000" charset="0"/>
              <a:buChar char="Ø"/>
            </a:pPr>
            <a:r>
              <a:rPr lang="zh-CN" altLang="en-US" sz="2800" b="1" noProof="1" smtClean="0">
                <a:latin typeface="黑体" panose="02010609060101010101" pitchFamily="49" charset="-122"/>
                <a:ea typeface="黑体" panose="02010609060101010101" pitchFamily="49" charset="-122"/>
                <a:cs typeface="+mn-ea"/>
              </a:rPr>
              <a:t>提高答题速度，进行限时训练</a:t>
            </a:r>
            <a:endParaRPr lang="zh-CN" altLang="en-US" sz="2800"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pic>
        <p:nvPicPr>
          <p:cNvPr id="5" name="内容占位符 4" descr="微信图片_20180419022348.png"/>
          <p:cNvPicPr>
            <a:picLocks noGrp="1" noChangeAspect="1"/>
          </p:cNvPicPr>
          <p:nvPr>
            <p:ph idx="1"/>
          </p:nvPr>
        </p:nvPicPr>
        <p:blipFill>
          <a:blip r:embed="rId2" cstate="print"/>
          <a:stretch>
            <a:fillRect/>
          </a:stretch>
        </p:blipFill>
        <p:spPr>
          <a:xfrm>
            <a:off x="0" y="-133553"/>
            <a:ext cx="9144000" cy="6802913"/>
          </a:xfrm>
        </p:spPr>
      </p:pic>
      <p:pic>
        <p:nvPicPr>
          <p:cNvPr id="1026" name="Picture 2"/>
          <p:cNvPicPr>
            <a:picLocks noChangeAspect="1" noChangeArrowheads="1"/>
          </p:cNvPicPr>
          <p:nvPr/>
        </p:nvPicPr>
        <p:blipFill>
          <a:blip r:embed="rId3" cstate="print"/>
          <a:srcRect/>
          <a:stretch>
            <a:fillRect/>
          </a:stretch>
        </p:blipFill>
        <p:spPr bwMode="auto">
          <a:xfrm>
            <a:off x="179512" y="332656"/>
            <a:ext cx="8805686" cy="6303472"/>
          </a:xfrm>
          <a:prstGeom prst="rect">
            <a:avLst/>
          </a:prstGeom>
          <a:noFill/>
          <a:ln w="9525">
            <a:noFill/>
            <a:miter lim="800000"/>
            <a:headEnd/>
            <a:tailEnd/>
          </a:ln>
        </p:spPr>
      </p:pic>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微信图片_20180419022348.png"/>
          <p:cNvPicPr>
            <a:picLocks noChangeAspect="1"/>
          </p:cNvPicPr>
          <p:nvPr/>
        </p:nvPicPr>
        <p:blipFill>
          <a:blip r:embed="rId2" cstate="print"/>
          <a:stretch>
            <a:fillRect/>
          </a:stretch>
        </p:blipFill>
        <p:spPr>
          <a:xfrm>
            <a:off x="0" y="-171400"/>
            <a:ext cx="9144000" cy="7029400"/>
          </a:xfrm>
          <a:prstGeom prst="rect">
            <a:avLst/>
          </a:prstGeom>
        </p:spPr>
      </p:pic>
      <p:sp>
        <p:nvSpPr>
          <p:cNvPr id="2" name="标题 1"/>
          <p:cNvSpPr>
            <a:spLocks noGrp="1"/>
          </p:cNvSpPr>
          <p:nvPr>
            <p:ph type="title"/>
          </p:nvPr>
        </p:nvSpPr>
        <p:spPr>
          <a:xfrm flipV="1">
            <a:off x="457200" y="116632"/>
            <a:ext cx="8229600" cy="158006"/>
          </a:xfrm>
        </p:spPr>
        <p:txBody>
          <a:bodyPr>
            <a:normAutofit fontScale="90000"/>
          </a:bodyPr>
          <a:lstStyle/>
          <a:p>
            <a:endParaRPr lang="zh-CN" altLang="en-US" dirty="0"/>
          </a:p>
        </p:txBody>
      </p:sp>
      <p:pic>
        <p:nvPicPr>
          <p:cNvPr id="3074" name="Picture 2"/>
          <p:cNvPicPr>
            <a:picLocks noGrp="1" noChangeAspect="1" noChangeArrowheads="1"/>
          </p:cNvPicPr>
          <p:nvPr>
            <p:ph idx="1"/>
          </p:nvPr>
        </p:nvPicPr>
        <p:blipFill>
          <a:blip r:embed="rId3" cstate="print"/>
          <a:srcRect/>
          <a:stretch>
            <a:fillRect/>
          </a:stretch>
        </p:blipFill>
        <p:spPr bwMode="auto">
          <a:xfrm>
            <a:off x="107504" y="980728"/>
            <a:ext cx="8496944" cy="1662512"/>
          </a:xfrm>
          <a:prstGeom prst="rect">
            <a:avLst/>
          </a:prstGeom>
          <a:noFill/>
          <a:ln w="9525">
            <a:noFill/>
            <a:miter lim="800000"/>
            <a:headEnd/>
            <a:tailEnd/>
          </a:ln>
        </p:spPr>
      </p:pic>
      <p:pic>
        <p:nvPicPr>
          <p:cNvPr id="3075" name="Picture 3"/>
          <p:cNvPicPr>
            <a:picLocks noChangeAspect="1" noChangeArrowheads="1"/>
          </p:cNvPicPr>
          <p:nvPr/>
        </p:nvPicPr>
        <p:blipFill>
          <a:blip r:embed="rId4" cstate="print"/>
          <a:srcRect/>
          <a:stretch>
            <a:fillRect/>
          </a:stretch>
        </p:blipFill>
        <p:spPr bwMode="auto">
          <a:xfrm>
            <a:off x="124376" y="2636912"/>
            <a:ext cx="8480072" cy="3384376"/>
          </a:xfrm>
          <a:prstGeom prst="rect">
            <a:avLst/>
          </a:prstGeom>
          <a:noFill/>
          <a:ln w="9525">
            <a:noFill/>
            <a:miter lim="800000"/>
            <a:headEnd/>
            <a:tailEnd/>
          </a:ln>
        </p:spPr>
      </p:pic>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微信图片_20180419022348.png"/>
          <p:cNvPicPr>
            <a:picLocks noChangeAspect="1"/>
          </p:cNvPicPr>
          <p:nvPr/>
        </p:nvPicPr>
        <p:blipFill>
          <a:blip r:embed="rId2" cstate="print"/>
          <a:stretch>
            <a:fillRect/>
          </a:stretch>
        </p:blipFill>
        <p:spPr>
          <a:xfrm>
            <a:off x="0" y="0"/>
            <a:ext cx="9144000" cy="6858000"/>
          </a:xfrm>
          <a:prstGeom prst="rect">
            <a:avLst/>
          </a:prstGeom>
        </p:spPr>
      </p:pic>
      <p:sp>
        <p:nvSpPr>
          <p:cNvPr id="43011" name="Text Box 3"/>
          <p:cNvSpPr txBox="1">
            <a:spLocks noChangeArrowheads="1"/>
          </p:cNvSpPr>
          <p:nvPr/>
        </p:nvSpPr>
        <p:spPr bwMode="auto">
          <a:xfrm>
            <a:off x="1874838" y="1958975"/>
            <a:ext cx="5395912" cy="3384581"/>
          </a:xfrm>
          <a:prstGeom prst="rect">
            <a:avLst/>
          </a:prstGeom>
          <a:noFill/>
          <a:ln w="9525">
            <a:noFill/>
            <a:miter lim="800000"/>
          </a:ln>
        </p:spPr>
        <p:txBody>
          <a:bodyPr>
            <a:spAutoFit/>
          </a:bodyPr>
          <a:lstStyle/>
          <a:p>
            <a:pPr indent="355600">
              <a:lnSpc>
                <a:spcPct val="200000"/>
              </a:lnSpc>
            </a:pPr>
            <a:r>
              <a:rPr lang="zh-CN" altLang="en-US" sz="2800" b="1" dirty="0">
                <a:solidFill>
                  <a:srgbClr val="000000"/>
                </a:solidFill>
                <a:latin typeface="黑体" panose="02010609060101010101" pitchFamily="49" charset="-122"/>
                <a:ea typeface="黑体" panose="02010609060101010101" pitchFamily="49" charset="-122"/>
                <a:sym typeface="楷体_GB2312" charset="-122"/>
              </a:rPr>
              <a:t>强化学科思维能力的训练</a:t>
            </a:r>
            <a:r>
              <a:rPr lang="zh-CN" altLang="en-US" sz="2800" b="1" dirty="0">
                <a:solidFill>
                  <a:srgbClr val="000000"/>
                </a:solidFill>
                <a:latin typeface="黑体" panose="02010609060101010101" pitchFamily="49" charset="-122"/>
                <a:ea typeface="黑体" panose="02010609060101010101" pitchFamily="49" charset="-122"/>
                <a:sym typeface="仿宋_GB2312" pitchFamily="1" charset="-122"/>
              </a:rPr>
              <a:t>。</a:t>
            </a:r>
          </a:p>
          <a:p>
            <a:pPr indent="355600">
              <a:lnSpc>
                <a:spcPct val="200000"/>
              </a:lnSpc>
            </a:pPr>
            <a:r>
              <a:rPr lang="zh-CN" altLang="en-US" sz="2800" b="1" dirty="0">
                <a:solidFill>
                  <a:srgbClr val="000000"/>
                </a:solidFill>
                <a:latin typeface="黑体" panose="02010609060101010101" pitchFamily="49" charset="-122"/>
                <a:ea typeface="黑体" panose="02010609060101010101" pitchFamily="49" charset="-122"/>
                <a:sym typeface="仿宋_GB2312" pitchFamily="1" charset="-122"/>
              </a:rPr>
              <a:t>强化读题审题能力的训练。</a:t>
            </a:r>
          </a:p>
          <a:p>
            <a:pPr indent="355600">
              <a:lnSpc>
                <a:spcPct val="200000"/>
              </a:lnSpc>
            </a:pPr>
            <a:r>
              <a:rPr lang="zh-CN" altLang="en-US" sz="2800" b="1" dirty="0">
                <a:solidFill>
                  <a:srgbClr val="000000"/>
                </a:solidFill>
                <a:latin typeface="黑体" panose="02010609060101010101" pitchFamily="49" charset="-122"/>
                <a:ea typeface="黑体" panose="02010609060101010101" pitchFamily="49" charset="-122"/>
                <a:sym typeface="仿宋_GB2312" pitchFamily="1" charset="-122"/>
              </a:rPr>
              <a:t>强化规范答题能力的训练。</a:t>
            </a:r>
          </a:p>
          <a:p>
            <a:pPr indent="355600">
              <a:lnSpc>
                <a:spcPct val="200000"/>
              </a:lnSpc>
            </a:pPr>
            <a:r>
              <a:rPr lang="zh-CN" altLang="en-US" sz="2800" b="1" dirty="0">
                <a:solidFill>
                  <a:srgbClr val="000000"/>
                </a:solidFill>
                <a:latin typeface="黑体" panose="02010609060101010101" pitchFamily="49" charset="-122"/>
                <a:ea typeface="黑体" panose="02010609060101010101" pitchFamily="49" charset="-122"/>
                <a:sym typeface="仿宋_GB2312" pitchFamily="1" charset="-122"/>
              </a:rPr>
              <a:t>强化快速答题能力的训练。</a:t>
            </a:r>
          </a:p>
        </p:txBody>
      </p:sp>
      <p:sp>
        <p:nvSpPr>
          <p:cNvPr id="67586" name="文本框 1"/>
          <p:cNvSpPr txBox="1">
            <a:spLocks noChangeArrowheads="1"/>
          </p:cNvSpPr>
          <p:nvPr/>
        </p:nvSpPr>
        <p:spPr bwMode="auto">
          <a:xfrm>
            <a:off x="1259632" y="1476375"/>
            <a:ext cx="5688632" cy="523220"/>
          </a:xfrm>
          <a:prstGeom prst="rect">
            <a:avLst/>
          </a:prstGeom>
          <a:noFill/>
          <a:ln w="9525">
            <a:noFill/>
            <a:miter lim="800000"/>
          </a:ln>
        </p:spPr>
        <p:txBody>
          <a:bodyPr wrap="square">
            <a:spAutoFit/>
          </a:bodyPr>
          <a:lstStyle/>
          <a:p>
            <a:pPr marL="457200" indent="-457200">
              <a:buFont typeface="Wingdings" panose="05000000000000000000" pitchFamily="2" charset="2"/>
              <a:buChar char="u"/>
            </a:pPr>
            <a:r>
              <a:rPr lang="zh-CN" altLang="en-US" sz="2800" b="1" dirty="0">
                <a:latin typeface="黑体" panose="02010609060101010101" pitchFamily="49" charset="-122"/>
                <a:ea typeface="黑体" panose="02010609060101010101" pitchFamily="49" charset="-122"/>
              </a:rPr>
              <a:t>高三二轮复习重点训练的方面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3011">
                                            <p:txEl>
                                              <p:pRg st="0" end="0"/>
                                            </p:txEl>
                                          </p:spTgt>
                                        </p:tgtEl>
                                        <p:attrNameLst>
                                          <p:attrName>style.visibility</p:attrName>
                                        </p:attrNameLst>
                                      </p:cBhvr>
                                      <p:to>
                                        <p:strVal val="visible"/>
                                      </p:to>
                                    </p:set>
                                    <p:animEffect transition="in" filter="blinds(horizontal)">
                                      <p:cBhvr>
                                        <p:cTn id="7" dur="500"/>
                                        <p:tgtEl>
                                          <p:spTgt spid="430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3011">
                                            <p:txEl>
                                              <p:pRg st="1" end="1"/>
                                            </p:txEl>
                                          </p:spTgt>
                                        </p:tgtEl>
                                        <p:attrNameLst>
                                          <p:attrName>style.visibility</p:attrName>
                                        </p:attrNameLst>
                                      </p:cBhvr>
                                      <p:to>
                                        <p:strVal val="visible"/>
                                      </p:to>
                                    </p:set>
                                    <p:animEffect transition="in" filter="blinds(horizontal)">
                                      <p:cBhvr>
                                        <p:cTn id="12" dur="500"/>
                                        <p:tgtEl>
                                          <p:spTgt spid="430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3011">
                                            <p:txEl>
                                              <p:pRg st="2" end="2"/>
                                            </p:txEl>
                                          </p:spTgt>
                                        </p:tgtEl>
                                        <p:attrNameLst>
                                          <p:attrName>style.visibility</p:attrName>
                                        </p:attrNameLst>
                                      </p:cBhvr>
                                      <p:to>
                                        <p:strVal val="visible"/>
                                      </p:to>
                                    </p:set>
                                    <p:animEffect transition="in" filter="blinds(horizontal)">
                                      <p:cBhvr>
                                        <p:cTn id="17" dur="500"/>
                                        <p:tgtEl>
                                          <p:spTgt spid="430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3011">
                                            <p:txEl>
                                              <p:pRg st="3" end="3"/>
                                            </p:txEl>
                                          </p:spTgt>
                                        </p:tgtEl>
                                        <p:attrNameLst>
                                          <p:attrName>style.visibility</p:attrName>
                                        </p:attrNameLst>
                                      </p:cBhvr>
                                      <p:to>
                                        <p:strVal val="visible"/>
                                      </p:to>
                                    </p:set>
                                    <p:animEffect transition="in" filter="blinds(horizontal)">
                                      <p:cBhvr>
                                        <p:cTn id="22" dur="500"/>
                                        <p:tgtEl>
                                          <p:spTgt spid="430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endParaRPr lang="zh-CN" altLang="en-US"/>
          </a:p>
        </p:txBody>
      </p:sp>
      <p:sp>
        <p:nvSpPr>
          <p:cNvPr id="5" name="内容占位符 4"/>
          <p:cNvSpPr>
            <a:spLocks noGrp="1"/>
          </p:cNvSpPr>
          <p:nvPr>
            <p:ph idx="1"/>
          </p:nvPr>
        </p:nvSpPr>
        <p:spPr/>
        <p:txBody>
          <a:bodyPr/>
          <a:lstStyle/>
          <a:p>
            <a:endParaRPr lang="zh-CN" altLang="en-US"/>
          </a:p>
        </p:txBody>
      </p:sp>
      <p:pic>
        <p:nvPicPr>
          <p:cNvPr id="4" name="图片 3" descr="微信图片_20180419022348.png"/>
          <p:cNvPicPr>
            <a:picLocks noChangeAspect="1"/>
          </p:cNvPicPr>
          <p:nvPr/>
        </p:nvPicPr>
        <p:blipFill>
          <a:blip r:embed="rId2" cstate="print"/>
          <a:stretch>
            <a:fillRect/>
          </a:stretch>
        </p:blipFill>
        <p:spPr>
          <a:xfrm>
            <a:off x="635" y="0"/>
            <a:ext cx="9144000" cy="6858000"/>
          </a:xfrm>
          <a:prstGeom prst="rect">
            <a:avLst/>
          </a:prstGeom>
        </p:spPr>
      </p:pic>
      <p:sp>
        <p:nvSpPr>
          <p:cNvPr id="68609" name="文本框 99"/>
          <p:cNvSpPr txBox="1"/>
          <p:nvPr/>
        </p:nvSpPr>
        <p:spPr>
          <a:xfrm>
            <a:off x="948" y="523875"/>
            <a:ext cx="8496944" cy="3415030"/>
          </a:xfrm>
          <a:prstGeom prst="rect">
            <a:avLst/>
          </a:prstGeom>
          <a:noFill/>
          <a:ln w="9525">
            <a:noFill/>
          </a:ln>
        </p:spPr>
        <p:txBody>
          <a:bodyPr wrap="square">
            <a:spAutoFit/>
          </a:bodyPr>
          <a:lstStyle/>
          <a:p>
            <a:pPr marL="342900" indent="-342900"/>
            <a:r>
              <a:rPr lang="zh-CN" altLang="en-US" sz="3200" b="1" noProof="1" smtClean="0">
                <a:latin typeface="黑体" panose="02010609060101010101" pitchFamily="49" charset="-122"/>
                <a:ea typeface="黑体" panose="02010609060101010101" pitchFamily="49" charset="-122"/>
                <a:cs typeface="+mn-ea"/>
              </a:rPr>
              <a:t>   用</a:t>
            </a:r>
            <a:r>
              <a:rPr lang="zh-CN" altLang="en-US" sz="3200" b="1" noProof="1">
                <a:latin typeface="黑体" panose="02010609060101010101" pitchFamily="49" charset="-122"/>
                <a:ea typeface="黑体" panose="02010609060101010101" pitchFamily="49" charset="-122"/>
                <a:cs typeface="+mn-ea"/>
              </a:rPr>
              <a:t>什么练——训练材料的选择</a:t>
            </a:r>
            <a:endParaRPr lang="zh-CN" altLang="en-US" sz="3200" b="1" noProof="1">
              <a:latin typeface="黑体" panose="02010609060101010101" pitchFamily="49" charset="-122"/>
              <a:ea typeface="黑体" panose="02010609060101010101" pitchFamily="49" charset="-122"/>
            </a:endParaRPr>
          </a:p>
          <a:p>
            <a:pPr marL="342900" indent="-342900"/>
            <a:endParaRPr lang="zh-CN" altLang="en-US" sz="2400" b="1" noProof="1">
              <a:latin typeface="仿宋" panose="02010609060101010101" pitchFamily="49" charset="-122"/>
              <a:ea typeface="仿宋" panose="02010609060101010101" pitchFamily="49" charset="-122"/>
            </a:endParaRPr>
          </a:p>
          <a:p>
            <a:pPr marL="342900" indent="-342900"/>
            <a:endParaRPr lang="zh-CN" altLang="en-US" sz="2400" b="1" noProof="1">
              <a:latin typeface="仿宋" panose="02010609060101010101" pitchFamily="49" charset="-122"/>
              <a:ea typeface="仿宋" panose="02010609060101010101" pitchFamily="49" charset="-122"/>
            </a:endParaRPr>
          </a:p>
          <a:p>
            <a:pPr marL="342900" indent="-342900"/>
            <a:r>
              <a:rPr lang="zh-CN" altLang="en-US" sz="2400" b="1" noProof="1">
                <a:latin typeface="仿宋" panose="02010609060101010101" pitchFamily="49" charset="-122"/>
                <a:ea typeface="仿宋" panose="02010609060101010101" pitchFamily="49" charset="-122"/>
                <a:cs typeface="+mn-ea"/>
              </a:rPr>
              <a:t>➢</a:t>
            </a:r>
            <a:r>
              <a:rPr lang="zh-CN" altLang="en-US" sz="2800" b="1" noProof="1">
                <a:latin typeface="楷体" panose="02010609060101010101" pitchFamily="49" charset="-122"/>
                <a:ea typeface="楷体" panose="02010609060101010101" pitchFamily="49" charset="-122"/>
                <a:cs typeface="+mn-ea"/>
              </a:rPr>
              <a:t>用好四种题：高考题、模拟题、经典好题和易错题。</a:t>
            </a:r>
            <a:endParaRPr lang="zh-CN" altLang="en-US" sz="2800" b="1" noProof="1">
              <a:latin typeface="楷体" panose="02010609060101010101" pitchFamily="49" charset="-122"/>
              <a:ea typeface="楷体" panose="02010609060101010101" pitchFamily="49" charset="-122"/>
            </a:endParaRPr>
          </a:p>
          <a:p>
            <a:endParaRPr lang="zh-CN" altLang="en-US" sz="2800" b="1" noProof="1">
              <a:latin typeface="楷体" panose="02010609060101010101" pitchFamily="49" charset="-122"/>
              <a:ea typeface="楷体" panose="02010609060101010101" pitchFamily="49" charset="-122"/>
              <a:cs typeface="+mn-ea"/>
            </a:endParaRPr>
          </a:p>
          <a:p>
            <a:r>
              <a:rPr lang="zh-CN" altLang="en-US" sz="2800" b="1" noProof="1">
                <a:latin typeface="楷体" panose="02010609060101010101" pitchFamily="49" charset="-122"/>
                <a:ea typeface="楷体" panose="02010609060101010101" pitchFamily="49" charset="-122"/>
                <a:cs typeface="+mn-ea"/>
              </a:rPr>
              <a:t>➢选材要求：</a:t>
            </a:r>
            <a:r>
              <a:rPr lang="zh-CN" altLang="en-US" sz="2800" b="1" noProof="1">
                <a:latin typeface="楷体" panose="02010609060101010101" pitchFamily="49" charset="-122"/>
                <a:ea typeface="楷体" panose="02010609060101010101" pitchFamily="49" charset="-122"/>
                <a:cs typeface="+mn-ea"/>
                <a:sym typeface="+mn-ea"/>
              </a:rPr>
              <a:t>研究全国</a:t>
            </a:r>
            <a:r>
              <a:rPr lang="zh-CN" altLang="en-US" sz="2800" b="1" noProof="1" smtClean="0">
                <a:latin typeface="楷体" panose="02010609060101010101" pitchFamily="49" charset="-122"/>
                <a:ea typeface="楷体" panose="02010609060101010101" pitchFamily="49" charset="-122"/>
                <a:cs typeface="+mn-ea"/>
                <a:sym typeface="+mn-ea"/>
              </a:rPr>
              <a:t>卷</a:t>
            </a:r>
            <a:endParaRPr lang="zh-CN" altLang="en-US" sz="2800" b="1" noProof="1">
              <a:latin typeface="楷体" panose="02010609060101010101" pitchFamily="49" charset="-122"/>
              <a:ea typeface="楷体" panose="02010609060101010101" pitchFamily="49" charset="-122"/>
              <a:sym typeface="+mn-ea"/>
            </a:endParaRPr>
          </a:p>
          <a:p>
            <a:r>
              <a:rPr lang="zh-CN" altLang="en-US" sz="2800" b="1" noProof="1">
                <a:latin typeface="楷体" panose="02010609060101010101" pitchFamily="49" charset="-122"/>
                <a:ea typeface="楷体" panose="02010609060101010101" pitchFamily="49" charset="-122"/>
                <a:cs typeface="+mn-ea"/>
              </a:rPr>
              <a:t>    </a:t>
            </a:r>
          </a:p>
          <a:p>
            <a:r>
              <a:rPr lang="zh-CN" altLang="en-US" sz="2400" b="1" noProof="1">
                <a:latin typeface="仿宋" panose="02010609060101010101" pitchFamily="49" charset="-122"/>
                <a:ea typeface="仿宋" panose="02010609060101010101" pitchFamily="49" charset="-122"/>
                <a:cs typeface="+mn-ea"/>
              </a:rPr>
              <a:t>   </a:t>
            </a:r>
            <a:endParaRPr lang="zh-CN" altLang="en-US" sz="2400" b="1" noProof="1">
              <a:latin typeface="仿宋" panose="02010609060101010101" pitchFamily="49" charset="-122"/>
              <a:ea typeface="仿宋" panose="02010609060101010101" pitchFamily="49" charset="-122"/>
            </a:endParaRPr>
          </a:p>
        </p:txBody>
      </p:sp>
      <p:sp>
        <p:nvSpPr>
          <p:cNvPr id="2" name="文本框 1"/>
          <p:cNvSpPr txBox="1">
            <a:spLocks noChangeArrowheads="1"/>
          </p:cNvSpPr>
          <p:nvPr/>
        </p:nvSpPr>
        <p:spPr bwMode="auto">
          <a:xfrm>
            <a:off x="728663" y="3938588"/>
            <a:ext cx="7686675" cy="1815882"/>
          </a:xfrm>
          <a:prstGeom prst="rect">
            <a:avLst/>
          </a:prstGeom>
          <a:noFill/>
          <a:ln w="9525">
            <a:noFill/>
            <a:miter lim="800000"/>
          </a:ln>
        </p:spPr>
        <p:txBody>
          <a:bodyPr>
            <a:spAutoFit/>
          </a:bodyPr>
          <a:lstStyle/>
          <a:p>
            <a:r>
              <a:rPr lang="en-US" altLang="zh-CN" b="1" dirty="0">
                <a:latin typeface="仿宋" panose="02010609060101010101" pitchFamily="49" charset="-122"/>
                <a:ea typeface="仿宋" panose="02010609060101010101" pitchFamily="49" charset="-122"/>
              </a:rPr>
              <a:t>    </a:t>
            </a:r>
            <a:r>
              <a:rPr lang="zh-CN" altLang="en-US" sz="2000" b="1" dirty="0">
                <a:latin typeface="仿宋" panose="02010609060101010101" pitchFamily="49" charset="-122"/>
                <a:ea typeface="仿宋" panose="02010609060101010101" pitchFamily="49" charset="-122"/>
              </a:rPr>
              <a:t> </a:t>
            </a:r>
            <a:r>
              <a:rPr lang="zh-CN" altLang="en-US" sz="2800" b="1" dirty="0">
                <a:latin typeface="黑体" panose="02010609060101010101" pitchFamily="49" charset="-122"/>
                <a:ea typeface="黑体" panose="02010609060101010101" pitchFamily="49" charset="-122"/>
                <a:sym typeface="宋体" panose="02010600030101010101" pitchFamily="2" charset="-122"/>
              </a:rPr>
              <a:t>训练材料要精选。教师要先做题、多做题，要通过教师多做题，确保学生尽可能少做题、做好题。好题不止用一次，要重复做。学科间要均衡。年级组要统一规划和监控。</a:t>
            </a:r>
            <a:endParaRPr lang="zh-CN" altLang="en-US" sz="28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endParaRPr lang="zh-CN" altLang="en-US"/>
          </a:p>
        </p:txBody>
      </p:sp>
      <p:pic>
        <p:nvPicPr>
          <p:cNvPr id="3" name="图片 2" descr="微信图片_20180419022348.png"/>
          <p:cNvPicPr>
            <a:picLocks noChangeAspect="1"/>
          </p:cNvPicPr>
          <p:nvPr/>
        </p:nvPicPr>
        <p:blipFill>
          <a:blip r:embed="rId2" cstate="print"/>
          <a:stretch>
            <a:fillRect/>
          </a:stretch>
        </p:blipFill>
        <p:spPr>
          <a:xfrm>
            <a:off x="0" y="0"/>
            <a:ext cx="9144000" cy="6858000"/>
          </a:xfrm>
          <a:prstGeom prst="rect">
            <a:avLst/>
          </a:prstGeom>
        </p:spPr>
      </p:pic>
      <p:sp>
        <p:nvSpPr>
          <p:cNvPr id="69633" name="文本框 99"/>
          <p:cNvSpPr txBox="1"/>
          <p:nvPr/>
        </p:nvSpPr>
        <p:spPr>
          <a:xfrm>
            <a:off x="558800" y="990918"/>
            <a:ext cx="7762875" cy="4875181"/>
          </a:xfrm>
          <a:prstGeom prst="rect">
            <a:avLst/>
          </a:prstGeom>
          <a:noFill/>
          <a:ln w="9525">
            <a:noFill/>
          </a:ln>
        </p:spPr>
        <p:txBody>
          <a:bodyPr>
            <a:spAutoFit/>
          </a:bodyPr>
          <a:lstStyle/>
          <a:p>
            <a:pPr marL="342900" indent="-342900"/>
            <a:r>
              <a:rPr lang="zh-CN" altLang="en-US" sz="3200" b="1" noProof="1" smtClean="0">
                <a:latin typeface="黑体" panose="02010609060101010101" pitchFamily="49" charset="-122"/>
                <a:ea typeface="黑体" panose="02010609060101010101" pitchFamily="49" charset="-122"/>
                <a:cs typeface="+mn-ea"/>
              </a:rPr>
              <a:t>怎样</a:t>
            </a:r>
            <a:r>
              <a:rPr lang="zh-CN" altLang="en-US" sz="3200" b="1" noProof="1">
                <a:latin typeface="黑体" panose="02010609060101010101" pitchFamily="49" charset="-122"/>
                <a:ea typeface="黑体" panose="02010609060101010101" pitchFamily="49" charset="-122"/>
                <a:cs typeface="+mn-ea"/>
              </a:rPr>
              <a:t>练——训练策略</a:t>
            </a:r>
            <a:endParaRPr lang="zh-CN" altLang="en-US" sz="3200" b="1" noProof="1">
              <a:latin typeface="黑体" panose="02010609060101010101" pitchFamily="49" charset="-122"/>
              <a:ea typeface="黑体" panose="02010609060101010101" pitchFamily="49" charset="-122"/>
            </a:endParaRPr>
          </a:p>
          <a:p>
            <a:pPr marL="342900" indent="-342900"/>
            <a:endParaRPr lang="zh-CN" altLang="en-US" sz="2400" b="1" noProof="1">
              <a:solidFill>
                <a:srgbClr val="FF0000"/>
              </a:solidFill>
              <a:latin typeface="黑体" panose="02010609060101010101" pitchFamily="49" charset="-122"/>
              <a:ea typeface="黑体" panose="02010609060101010101" pitchFamily="49" charset="-122"/>
            </a:endParaRPr>
          </a:p>
          <a:p>
            <a:pPr>
              <a:lnSpc>
                <a:spcPct val="130000"/>
              </a:lnSpc>
            </a:pPr>
            <a:r>
              <a:rPr lang="zh-CN" altLang="en-US" sz="2400" b="1" noProof="1">
                <a:latin typeface="仿宋" panose="02010609060101010101" pitchFamily="49" charset="-122"/>
                <a:ea typeface="仿宋" panose="02010609060101010101" pitchFamily="49" charset="-122"/>
                <a:cs typeface="+mn-ea"/>
              </a:rPr>
              <a:t>➢</a:t>
            </a:r>
            <a:r>
              <a:rPr lang="zh-CN" altLang="en-US" sz="2800" b="1" noProof="1">
                <a:latin typeface="黑体" panose="02010609060101010101" pitchFamily="49" charset="-122"/>
                <a:ea typeface="黑体" panose="02010609060101010101" pitchFamily="49" charset="-122"/>
                <a:cs typeface="+mn-ea"/>
              </a:rPr>
              <a:t>专题训练与完卷训练相结合</a:t>
            </a:r>
            <a:endParaRPr lang="zh-CN" altLang="en-US" sz="2800" b="1" noProof="1">
              <a:latin typeface="黑体" panose="02010609060101010101" pitchFamily="49" charset="-122"/>
              <a:ea typeface="黑体" panose="02010609060101010101" pitchFamily="49" charset="-122"/>
            </a:endParaRPr>
          </a:p>
          <a:p>
            <a:pPr>
              <a:lnSpc>
                <a:spcPct val="130000"/>
              </a:lnSpc>
            </a:pPr>
            <a:r>
              <a:rPr lang="zh-CN" altLang="en-US" sz="2800" b="1" noProof="1">
                <a:latin typeface="黑体" panose="02010609060101010101" pitchFamily="49" charset="-122"/>
                <a:ea typeface="黑体" panose="02010609060101010101" pitchFamily="49" charset="-122"/>
                <a:cs typeface="+mn-ea"/>
              </a:rPr>
              <a:t>   1.专题训练：专题的设置要以问题为导向，一课一专题，每个专题有重点，专题之间形成体系。</a:t>
            </a:r>
            <a:endParaRPr lang="zh-CN" altLang="en-US" sz="2800" b="1" noProof="1">
              <a:latin typeface="黑体" panose="02010609060101010101" pitchFamily="49" charset="-122"/>
              <a:ea typeface="黑体" panose="02010609060101010101" pitchFamily="49" charset="-122"/>
            </a:endParaRPr>
          </a:p>
          <a:p>
            <a:pPr>
              <a:lnSpc>
                <a:spcPct val="130000"/>
              </a:lnSpc>
            </a:pPr>
            <a:r>
              <a:rPr lang="zh-CN" altLang="en-US" sz="2800" b="1" noProof="1">
                <a:latin typeface="黑体" panose="02010609060101010101" pitchFamily="49" charset="-122"/>
                <a:ea typeface="黑体" panose="02010609060101010101" pitchFamily="49" charset="-122"/>
                <a:cs typeface="+mn-ea"/>
              </a:rPr>
              <a:t>   </a:t>
            </a:r>
            <a:r>
              <a:rPr lang="zh-CN" altLang="en-US" sz="2800" b="1" noProof="1" smtClean="0">
                <a:latin typeface="黑体" panose="02010609060101010101" pitchFamily="49" charset="-122"/>
                <a:ea typeface="黑体" panose="02010609060101010101" pitchFamily="49" charset="-122"/>
                <a:cs typeface="+mn-ea"/>
              </a:rPr>
              <a:t>2</a:t>
            </a:r>
            <a:r>
              <a:rPr lang="zh-CN" altLang="en-US" sz="2800" b="1" noProof="1">
                <a:latin typeface="黑体" panose="02010609060101010101" pitchFamily="49" charset="-122"/>
                <a:ea typeface="黑体" panose="02010609060101010101" pitchFamily="49" charset="-122"/>
                <a:cs typeface="+mn-ea"/>
              </a:rPr>
              <a:t>.完卷训练：一周一卷，或两周三卷。不同试卷之间形成系统，高考考查内容冷热点循环覆盖。</a:t>
            </a:r>
            <a:endParaRPr lang="zh-CN" altLang="en-US" sz="2800" b="1" noProof="1">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4" name="图片 3" descr="微信图片_20180419022348.png"/>
          <p:cNvPicPr>
            <a:picLocks noChangeAspect="1"/>
          </p:cNvPicPr>
          <p:nvPr/>
        </p:nvPicPr>
        <p:blipFill>
          <a:blip r:embed="rId2" cstate="print"/>
          <a:stretch>
            <a:fillRect/>
          </a:stretch>
        </p:blipFill>
        <p:spPr>
          <a:xfrm>
            <a:off x="0" y="0"/>
            <a:ext cx="9144000" cy="6525344"/>
          </a:xfrm>
          <a:prstGeom prst="rect">
            <a:avLst/>
          </a:prstGeom>
        </p:spPr>
      </p:pic>
      <p:sp>
        <p:nvSpPr>
          <p:cNvPr id="72705" name="文本框 3"/>
          <p:cNvSpPr txBox="1">
            <a:spLocks noChangeArrowheads="1"/>
          </p:cNvSpPr>
          <p:nvPr/>
        </p:nvSpPr>
        <p:spPr bwMode="auto">
          <a:xfrm>
            <a:off x="1187625" y="836712"/>
            <a:ext cx="1038598" cy="584775"/>
          </a:xfrm>
          <a:prstGeom prst="rect">
            <a:avLst/>
          </a:prstGeom>
          <a:noFill/>
          <a:ln w="9525">
            <a:noFill/>
            <a:miter lim="800000"/>
          </a:ln>
        </p:spPr>
        <p:txBody>
          <a:bodyPr wrap="square">
            <a:spAutoFit/>
          </a:bodyPr>
          <a:lstStyle/>
          <a:p>
            <a:r>
              <a:rPr lang="zh-CN" altLang="en-US" sz="3200" b="1" dirty="0">
                <a:latin typeface="黑体" panose="02010609060101010101" pitchFamily="49" charset="-122"/>
                <a:ea typeface="黑体" panose="02010609060101010101" pitchFamily="49" charset="-122"/>
              </a:rPr>
              <a:t>要求</a:t>
            </a:r>
            <a:endParaRPr lang="zh-CN" altLang="en-US" sz="3200" dirty="0"/>
          </a:p>
        </p:txBody>
      </p:sp>
      <p:sp>
        <p:nvSpPr>
          <p:cNvPr id="53251" name="文本框 1"/>
          <p:cNvSpPr txBox="1">
            <a:spLocks noChangeArrowheads="1"/>
          </p:cNvSpPr>
          <p:nvPr/>
        </p:nvSpPr>
        <p:spPr bwMode="auto">
          <a:xfrm>
            <a:off x="827584" y="1700808"/>
            <a:ext cx="7360741" cy="4154984"/>
          </a:xfrm>
          <a:prstGeom prst="rect">
            <a:avLst/>
          </a:prstGeom>
          <a:noFill/>
          <a:ln w="9525">
            <a:noFill/>
            <a:miter lim="800000"/>
          </a:ln>
        </p:spPr>
        <p:txBody>
          <a:bodyPr wrap="square">
            <a:spAutoFit/>
          </a:bodyPr>
          <a:lstStyle/>
          <a:p>
            <a:r>
              <a:rPr lang="en-US" altLang="zh-CN" sz="2400" b="1" dirty="0">
                <a:latin typeface="仿宋" panose="02010609060101010101" pitchFamily="49" charset="-122"/>
                <a:ea typeface="仿宋" panose="02010609060101010101" pitchFamily="49" charset="-122"/>
                <a:sym typeface="宋体" panose="02010600030101010101" pitchFamily="2" charset="-122"/>
              </a:rPr>
              <a:t>  </a:t>
            </a:r>
            <a:r>
              <a:rPr lang="en-US" altLang="zh-CN" sz="2400" b="1" dirty="0">
                <a:latin typeface="黑体" panose="02010609060101010101" pitchFamily="49" charset="-122"/>
                <a:ea typeface="黑体" panose="02010609060101010101" pitchFamily="49" charset="-122"/>
                <a:sym typeface="宋体" panose="02010600030101010101" pitchFamily="2" charset="-122"/>
              </a:rPr>
              <a:t>1</a:t>
            </a:r>
            <a:r>
              <a:rPr lang="zh-CN" altLang="en-US" sz="2400" b="1" dirty="0">
                <a:latin typeface="黑体" panose="02010609060101010101" pitchFamily="49" charset="-122"/>
                <a:ea typeface="黑体" panose="02010609060101010101" pitchFamily="49" charset="-122"/>
                <a:sym typeface="宋体" panose="02010600030101010101" pitchFamily="2" charset="-122"/>
              </a:rPr>
              <a:t>、练的方式有两种：一种是限时练，在紧张气氛中限定时间完成；另一种是琢磨练，对一些有价值的题反复琢磨、反复训练。两种练题方式要结合用。</a:t>
            </a:r>
          </a:p>
          <a:p>
            <a:r>
              <a:rPr lang="zh-CN" altLang="en-US" sz="2400" b="1" dirty="0">
                <a:latin typeface="黑体" panose="02010609060101010101" pitchFamily="49" charset="-122"/>
                <a:ea typeface="黑体" panose="02010609060101010101" pitchFamily="49" charset="-122"/>
              </a:rPr>
              <a:t>  </a:t>
            </a:r>
          </a:p>
          <a:p>
            <a:r>
              <a:rPr lang="zh-CN" altLang="en-US" sz="2400" b="1" dirty="0">
                <a:latin typeface="黑体" panose="02010609060101010101" pitchFamily="49" charset="-122"/>
                <a:ea typeface="黑体" panose="02010609060101010101" pitchFamily="49" charset="-122"/>
              </a:rPr>
              <a:t>  </a:t>
            </a:r>
            <a:r>
              <a:rPr lang="en-US" altLang="zh-CN" sz="2400" b="1" dirty="0">
                <a:latin typeface="黑体" panose="02010609060101010101" pitchFamily="49" charset="-122"/>
                <a:ea typeface="黑体" panose="02010609060101010101" pitchFamily="49" charset="-122"/>
              </a:rPr>
              <a:t>2</a:t>
            </a:r>
            <a:r>
              <a:rPr lang="zh-CN" altLang="en-US" sz="2400" b="1" dirty="0">
                <a:latin typeface="黑体" panose="02010609060101010101" pitchFamily="49" charset="-122"/>
                <a:ea typeface="黑体" panose="02010609060101010101" pitchFamily="49" charset="-122"/>
              </a:rPr>
              <a:t>、重视错误的纠正。要特别注意高分段学生与普通学生不同出错原因的具体分析和对策指导。</a:t>
            </a:r>
          </a:p>
          <a:p>
            <a:endParaRPr lang="zh-CN" altLang="en-US" sz="2400" b="1" dirty="0">
              <a:latin typeface="黑体" panose="02010609060101010101" pitchFamily="49" charset="-122"/>
              <a:ea typeface="黑体" panose="02010609060101010101" pitchFamily="49" charset="-122"/>
            </a:endParaRPr>
          </a:p>
          <a:p>
            <a:r>
              <a:rPr lang="zh-CN" altLang="en-US" sz="2400" b="1" dirty="0">
                <a:latin typeface="黑体" panose="02010609060101010101" pitchFamily="49" charset="-122"/>
                <a:ea typeface="黑体" panose="02010609060101010101" pitchFamily="49" charset="-122"/>
              </a:rPr>
              <a:t>  </a:t>
            </a:r>
            <a:r>
              <a:rPr lang="en-US" altLang="zh-CN" sz="2400" b="1" dirty="0">
                <a:latin typeface="黑体" panose="02010609060101010101" pitchFamily="49" charset="-122"/>
                <a:ea typeface="黑体" panose="02010609060101010101" pitchFamily="49" charset="-122"/>
              </a:rPr>
              <a:t>3</a:t>
            </a:r>
            <a:r>
              <a:rPr lang="zh-CN" altLang="en-US" sz="2400" b="1" dirty="0">
                <a:latin typeface="黑体" panose="02010609060101010101" pitchFamily="49" charset="-122"/>
                <a:ea typeface="黑体" panose="02010609060101010101" pitchFamily="49" charset="-122"/>
              </a:rPr>
              <a:t>、抓住细节练。解决答题不规范、表达不严谨、条理不清晰、书写不工整等问题，也就是要解决“会而不对、对而不全”的问题。</a:t>
            </a:r>
          </a:p>
          <a:p>
            <a:endParaRPr lang="zh-CN" altLang="en-US" sz="2400" dirty="0">
              <a:latin typeface="仿宋" panose="02010609060101010101" pitchFamily="49" charset="-122"/>
              <a:ea typeface="仿宋"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3251">
                                            <p:txEl>
                                              <p:pRg st="0" end="0"/>
                                            </p:txEl>
                                          </p:spTgt>
                                        </p:tgtEl>
                                        <p:attrNameLst>
                                          <p:attrName>style.visibility</p:attrName>
                                        </p:attrNameLst>
                                      </p:cBhvr>
                                      <p:to>
                                        <p:strVal val="visible"/>
                                      </p:to>
                                    </p:set>
                                    <p:anim calcmode="lin" valueType="num">
                                      <p:cBhvr additive="base">
                                        <p:cTn id="7" dur="500" fill="hold"/>
                                        <p:tgtEl>
                                          <p:spTgt spid="532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32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3251">
                                            <p:txEl>
                                              <p:pRg st="2" end="2"/>
                                            </p:txEl>
                                          </p:spTgt>
                                        </p:tgtEl>
                                        <p:attrNameLst>
                                          <p:attrName>style.visibility</p:attrName>
                                        </p:attrNameLst>
                                      </p:cBhvr>
                                      <p:to>
                                        <p:strVal val="visible"/>
                                      </p:to>
                                    </p:set>
                                    <p:anim calcmode="lin" valueType="num">
                                      <p:cBhvr additive="base">
                                        <p:cTn id="13" dur="500" fill="hold"/>
                                        <p:tgtEl>
                                          <p:spTgt spid="53251">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325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3251">
                                            <p:txEl>
                                              <p:pRg st="4" end="4"/>
                                            </p:txEl>
                                          </p:spTgt>
                                        </p:tgtEl>
                                        <p:attrNameLst>
                                          <p:attrName>style.visibility</p:attrName>
                                        </p:attrNameLst>
                                      </p:cBhvr>
                                      <p:to>
                                        <p:strVal val="visible"/>
                                      </p:to>
                                    </p:set>
                                    <p:anim calcmode="lin" valueType="num">
                                      <p:cBhvr additive="base">
                                        <p:cTn id="19" dur="500" fill="hold"/>
                                        <p:tgtEl>
                                          <p:spTgt spid="53251">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325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116632"/>
            <a:ext cx="9539536" cy="6974632"/>
          </a:xfrm>
          <a:prstGeom prst="rect">
            <a:avLst/>
          </a:prstGeom>
          <a:solidFill>
            <a:schemeClr val="bg1"/>
          </a:solidFill>
        </p:spPr>
      </p:pic>
      <p:sp>
        <p:nvSpPr>
          <p:cNvPr id="2" name="标题 1"/>
          <p:cNvSpPr>
            <a:spLocks noGrp="1"/>
          </p:cNvSpPr>
          <p:nvPr>
            <p:ph type="ctrTitle"/>
          </p:nvPr>
        </p:nvSpPr>
        <p:spPr>
          <a:xfrm>
            <a:off x="685800" y="2353311"/>
            <a:ext cx="7772400" cy="1538286"/>
          </a:xfrm>
        </p:spPr>
        <p:txBody>
          <a:bodyPr>
            <a:normAutofit fontScale="90000"/>
            <a:scene3d>
              <a:camera prst="orthographicFront"/>
              <a:lightRig rig="threePt" dir="t"/>
            </a:scene3d>
          </a:bodyPr>
          <a:lstStyle/>
          <a:p>
            <a:r>
              <a:rPr lang="zh-CN" altLang="en-US" sz="3600" b="1" dirty="0" smtClean="0">
                <a:solidFill>
                  <a:schemeClr val="accent1"/>
                </a:solidFill>
                <a:effectLst>
                  <a:outerShdw blurRad="38100" dist="25400" dir="5400000" algn="ctr" rotWithShape="0">
                    <a:srgbClr val="6E747A">
                      <a:alpha val="43000"/>
                    </a:srgbClr>
                  </a:outerShdw>
                </a:effectLst>
              </a:rPr>
              <a:t>语言建构与</a:t>
            </a:r>
            <a:r>
              <a:rPr lang="zh-CN" altLang="en-US" sz="3600" b="1" dirty="0">
                <a:solidFill>
                  <a:schemeClr val="accent1"/>
                </a:solidFill>
                <a:effectLst>
                  <a:outerShdw blurRad="38100" dist="25400" dir="5400000" algn="ctr" rotWithShape="0">
                    <a:srgbClr val="6E747A">
                      <a:alpha val="43000"/>
                    </a:srgbClr>
                  </a:outerShdw>
                </a:effectLst>
              </a:rPr>
              <a:t>运用</a:t>
            </a:r>
            <a:br>
              <a:rPr lang="zh-CN" altLang="en-US" sz="3600" b="1" dirty="0">
                <a:solidFill>
                  <a:schemeClr val="accent1"/>
                </a:solidFill>
                <a:effectLst>
                  <a:outerShdw blurRad="38100" dist="25400" dir="5400000" algn="ctr" rotWithShape="0">
                    <a:srgbClr val="6E747A">
                      <a:alpha val="43000"/>
                    </a:srgbClr>
                  </a:outerShdw>
                </a:effectLst>
              </a:rPr>
            </a:br>
            <a:r>
              <a:rPr lang="zh-CN" altLang="en-US" sz="3600" b="1" dirty="0">
                <a:solidFill>
                  <a:schemeClr val="accent1"/>
                </a:solidFill>
                <a:effectLst>
                  <a:outerShdw blurRad="38100" dist="25400" dir="5400000" algn="ctr" rotWithShape="0">
                    <a:srgbClr val="6E747A">
                      <a:alpha val="43000"/>
                    </a:srgbClr>
                  </a:outerShdw>
                </a:effectLst>
              </a:rPr>
              <a:t>思维发展与提升</a:t>
            </a:r>
            <a:br>
              <a:rPr lang="zh-CN" altLang="en-US" sz="3600" b="1" dirty="0">
                <a:solidFill>
                  <a:schemeClr val="accent1"/>
                </a:solidFill>
                <a:effectLst>
                  <a:outerShdw blurRad="38100" dist="25400" dir="5400000" algn="ctr" rotWithShape="0">
                    <a:srgbClr val="6E747A">
                      <a:alpha val="43000"/>
                    </a:srgbClr>
                  </a:outerShdw>
                </a:effectLst>
              </a:rPr>
            </a:br>
            <a:r>
              <a:rPr lang="zh-CN" altLang="en-US" sz="3600" b="1" dirty="0">
                <a:solidFill>
                  <a:schemeClr val="accent1"/>
                </a:solidFill>
                <a:effectLst>
                  <a:outerShdw blurRad="38100" dist="25400" dir="5400000" algn="ctr" rotWithShape="0">
                    <a:srgbClr val="6E747A">
                      <a:alpha val="43000"/>
                    </a:srgbClr>
                  </a:outerShdw>
                </a:effectLst>
              </a:rPr>
              <a:t>审美鉴赏与创造</a:t>
            </a:r>
            <a:br>
              <a:rPr lang="zh-CN" altLang="en-US" sz="3600" b="1" dirty="0">
                <a:solidFill>
                  <a:schemeClr val="accent1"/>
                </a:solidFill>
                <a:effectLst>
                  <a:outerShdw blurRad="38100" dist="25400" dir="5400000" algn="ctr" rotWithShape="0">
                    <a:srgbClr val="6E747A">
                      <a:alpha val="43000"/>
                    </a:srgbClr>
                  </a:outerShdw>
                </a:effectLst>
              </a:rPr>
            </a:br>
            <a:r>
              <a:rPr lang="zh-CN" altLang="en-US" sz="3600" b="1" dirty="0">
                <a:solidFill>
                  <a:schemeClr val="accent1"/>
                </a:solidFill>
                <a:effectLst>
                  <a:outerShdw blurRad="38100" dist="25400" dir="5400000" algn="ctr" rotWithShape="0">
                    <a:srgbClr val="6E747A">
                      <a:alpha val="43000"/>
                    </a:srgbClr>
                  </a:outerShdw>
                </a:effectLst>
              </a:rPr>
              <a:t>文化传承与理解</a:t>
            </a:r>
          </a:p>
        </p:txBody>
      </p:sp>
      <p:sp>
        <p:nvSpPr>
          <p:cNvPr id="3" name="副标题 2"/>
          <p:cNvSpPr>
            <a:spLocks noGrp="1"/>
          </p:cNvSpPr>
          <p:nvPr>
            <p:ph type="subTitle" idx="1"/>
          </p:nvPr>
        </p:nvSpPr>
        <p:spPr>
          <a:xfrm>
            <a:off x="1374775" y="3891280"/>
            <a:ext cx="6789420" cy="2727325"/>
          </a:xfrm>
        </p:spPr>
        <p:style>
          <a:lnRef idx="2">
            <a:schemeClr val="accent6">
              <a:shade val="50000"/>
            </a:schemeClr>
          </a:lnRef>
          <a:fillRef idx="1">
            <a:schemeClr val="accent6"/>
          </a:fillRef>
          <a:effectRef idx="0">
            <a:schemeClr val="accent6"/>
          </a:effectRef>
          <a:fontRef idx="minor">
            <a:schemeClr val="lt1"/>
          </a:fontRef>
        </p:style>
        <p:txBody>
          <a:bodyPr>
            <a:normAutofit fontScale="75000" lnSpcReduction="20000"/>
          </a:bodyPr>
          <a:lstStyle/>
          <a:p>
            <a:pPr algn="l"/>
            <a:endParaRPr lang="en-US" altLang="zh-CN" b="1" dirty="0" smtClean="0">
              <a:solidFill>
                <a:schemeClr val="bg1"/>
              </a:solidFill>
            </a:endParaRPr>
          </a:p>
          <a:p>
            <a:pPr algn="l"/>
            <a:r>
              <a:rPr lang="en-US" altLang="zh-CN" b="1" dirty="0" smtClean="0">
                <a:solidFill>
                  <a:schemeClr val="bg1"/>
                </a:solidFill>
              </a:rPr>
              <a:t>        </a:t>
            </a:r>
            <a:r>
              <a:rPr lang="zh-CN" altLang="en-US"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根据</a:t>
            </a:r>
            <a:r>
              <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rPr>
              <a:t>高中语文课程四项核心素养， 给必修课和两类选修课共设计了</a:t>
            </a:r>
            <a:r>
              <a:rPr lang="en-US" altLang="zh-CN"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18</a:t>
            </a:r>
            <a:r>
              <a:rPr lang="zh-CN" altLang="en-US"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项</a:t>
            </a:r>
            <a:r>
              <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rPr>
              <a:t>学习任务 ，语文课程就按照这些学习任务和相关的学习内容与目标设计并开展语文活动。</a:t>
            </a:r>
          </a:p>
          <a:p>
            <a:pPr algn="l"/>
            <a:r>
              <a:rPr lang="zh-CN" altLang="en-US"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    覆盖</a:t>
            </a:r>
            <a:r>
              <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rPr>
              <a:t>高中学生“学习语言文字运用” 的需要、场合，涉及高中语文课程三个系列的目标“阅读与鉴赏” “表达与交流” “ 梳理与探究”。</a:t>
            </a:r>
          </a:p>
        </p:txBody>
      </p:sp>
      <p:sp>
        <p:nvSpPr>
          <p:cNvPr id="4" name="流程图: 可选过程 3"/>
          <p:cNvSpPr/>
          <p:nvPr/>
        </p:nvSpPr>
        <p:spPr>
          <a:xfrm>
            <a:off x="276860" y="903605"/>
            <a:ext cx="3768725" cy="720090"/>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fontAlgn="ctr"/>
            <a:r>
              <a:rPr lang="zh-CN" altLang="en-US" sz="2800" spc="-300" dirty="0" smtClean="0">
                <a:solidFill>
                  <a:schemeClr val="accent5">
                    <a:lumMod val="50000"/>
                  </a:schemeClr>
                </a:solidFill>
              </a:rPr>
              <a:t>课程内容与学业质量标准</a:t>
            </a:r>
            <a:endParaRPr lang="zh-CN" altLang="en-US" sz="2800" spc="-300"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endParaRPr lang="zh-CN" altLang="en-US"/>
          </a:p>
        </p:txBody>
      </p:sp>
      <p:pic>
        <p:nvPicPr>
          <p:cNvPr id="18" name="图片 17" descr="微信图片_20180419022348.png"/>
          <p:cNvPicPr>
            <a:picLocks noChangeAspect="1"/>
          </p:cNvPicPr>
          <p:nvPr/>
        </p:nvPicPr>
        <p:blipFill>
          <a:blip r:embed="rId2" cstate="print"/>
          <a:stretch>
            <a:fillRect/>
          </a:stretch>
        </p:blipFill>
        <p:spPr>
          <a:xfrm>
            <a:off x="0" y="0"/>
            <a:ext cx="9144000" cy="6858000"/>
          </a:xfrm>
          <a:prstGeom prst="rect">
            <a:avLst/>
          </a:prstGeom>
        </p:spPr>
      </p:pic>
      <p:grpSp>
        <p:nvGrpSpPr>
          <p:cNvPr id="2" name="组合 1"/>
          <p:cNvGrpSpPr/>
          <p:nvPr/>
        </p:nvGrpSpPr>
        <p:grpSpPr bwMode="auto">
          <a:xfrm>
            <a:off x="941388" y="2011363"/>
            <a:ext cx="7299325" cy="2784475"/>
            <a:chOff x="1218" y="3600"/>
            <a:chExt cx="13320" cy="4432"/>
          </a:xfrm>
        </p:grpSpPr>
        <p:sp>
          <p:nvSpPr>
            <p:cNvPr id="128004" name="Text Box 4"/>
            <p:cNvSpPr txBox="1"/>
            <p:nvPr/>
          </p:nvSpPr>
          <p:spPr>
            <a:xfrm>
              <a:off x="1218" y="3959"/>
              <a:ext cx="3001" cy="2297"/>
            </a:xfrm>
            <a:prstGeom prst="rect">
              <a:avLst/>
            </a:prstGeom>
            <a:noFill/>
            <a:ln w="63500" cap="flat" cmpd="sng">
              <a:solidFill>
                <a:schemeClr val="tx1"/>
              </a:solidFill>
              <a:prstDash val="solid"/>
              <a:miter/>
              <a:headEnd type="none" w="med" len="med"/>
              <a:tailEnd type="none" w="med" len="med"/>
            </a:ln>
          </p:spPr>
          <p:txBody>
            <a:bodyPr>
              <a:spAutoFit/>
            </a:bodyPr>
            <a:lstStyle/>
            <a:p>
              <a:pPr>
                <a:spcBef>
                  <a:spcPct val="50000"/>
                </a:spcBef>
              </a:pPr>
              <a:r>
                <a:rPr lang="zh-CN" altLang="en-US" sz="2175" b="1" noProof="1">
                  <a:latin typeface="微软雅黑" panose="020B0503020204020204" pitchFamily="34" charset="-122"/>
                  <a:ea typeface="微软雅黑" panose="020B0503020204020204" pitchFamily="34" charset="-122"/>
                  <a:cs typeface="+mn-ea"/>
                </a:rPr>
                <a:t>模拟考试</a:t>
              </a:r>
              <a:endParaRPr lang="zh-CN" altLang="en-US" sz="2175" b="1" noProof="1">
                <a:latin typeface="微软雅黑" panose="020B0503020204020204" pitchFamily="34" charset="-122"/>
                <a:ea typeface="微软雅黑" panose="020B0503020204020204" pitchFamily="34" charset="-122"/>
              </a:endParaRPr>
            </a:p>
            <a:p>
              <a:pPr>
                <a:spcBef>
                  <a:spcPct val="50000"/>
                </a:spcBef>
              </a:pPr>
              <a:r>
                <a:rPr lang="zh-CN" altLang="en-US" sz="2175" b="1" noProof="1">
                  <a:latin typeface="微软雅黑" panose="020B0503020204020204" pitchFamily="34" charset="-122"/>
                  <a:ea typeface="微软雅黑" panose="020B0503020204020204" pitchFamily="34" charset="-122"/>
                  <a:cs typeface="+mn-ea"/>
                </a:rPr>
                <a:t>专题练习</a:t>
              </a:r>
              <a:endParaRPr lang="zh-CN" altLang="en-US" sz="2175" b="1" noProof="1">
                <a:latin typeface="微软雅黑" panose="020B0503020204020204" pitchFamily="34" charset="-122"/>
                <a:ea typeface="微软雅黑" panose="020B0503020204020204" pitchFamily="34" charset="-122"/>
              </a:endParaRPr>
            </a:p>
            <a:p>
              <a:pPr>
                <a:spcBef>
                  <a:spcPct val="50000"/>
                </a:spcBef>
              </a:pPr>
              <a:r>
                <a:rPr lang="zh-CN" altLang="en-US" sz="2175" b="1" noProof="1">
                  <a:latin typeface="微软雅黑" panose="020B0503020204020204" pitchFamily="34" charset="-122"/>
                  <a:ea typeface="微软雅黑" panose="020B0503020204020204" pitchFamily="34" charset="-122"/>
                  <a:cs typeface="+mn-ea"/>
                </a:rPr>
                <a:t>题型训练</a:t>
              </a:r>
              <a:endParaRPr lang="zh-CN" altLang="en-US" sz="2175" b="1" noProof="1">
                <a:latin typeface="微软雅黑" panose="020B0503020204020204" pitchFamily="34" charset="-122"/>
                <a:ea typeface="微软雅黑" panose="020B0503020204020204" pitchFamily="34" charset="-122"/>
              </a:endParaRPr>
            </a:p>
          </p:txBody>
        </p:sp>
        <p:sp>
          <p:nvSpPr>
            <p:cNvPr id="128005" name="Text Box 5"/>
            <p:cNvSpPr txBox="1"/>
            <p:nvPr/>
          </p:nvSpPr>
          <p:spPr>
            <a:xfrm>
              <a:off x="5297" y="3959"/>
              <a:ext cx="1081" cy="2299"/>
            </a:xfrm>
            <a:prstGeom prst="rect">
              <a:avLst/>
            </a:prstGeom>
            <a:noFill/>
            <a:ln w="63500" cap="flat" cmpd="sng">
              <a:solidFill>
                <a:schemeClr val="tx1"/>
              </a:solidFill>
              <a:prstDash val="solid"/>
              <a:miter/>
              <a:headEnd type="none" w="med" len="med"/>
              <a:tailEnd type="none" w="med" len="med"/>
            </a:ln>
          </p:spPr>
          <p:txBody>
            <a:bodyPr>
              <a:spAutoFit/>
            </a:bodyPr>
            <a:lstStyle/>
            <a:p>
              <a:pPr>
                <a:spcBef>
                  <a:spcPct val="50000"/>
                </a:spcBef>
              </a:pPr>
              <a:r>
                <a:rPr lang="zh-CN" altLang="en-US" sz="2175" b="1" noProof="1">
                  <a:latin typeface="微软雅黑" panose="020B0503020204020204" pitchFamily="34" charset="-122"/>
                  <a:ea typeface="微软雅黑" panose="020B0503020204020204" pitchFamily="34" charset="-122"/>
                  <a:cs typeface="+mn-ea"/>
                </a:rPr>
                <a:t>学生错误</a:t>
              </a:r>
              <a:endParaRPr lang="zh-CN" altLang="en-US" sz="2175" b="1" noProof="1">
                <a:latin typeface="微软雅黑" panose="020B0503020204020204" pitchFamily="34" charset="-122"/>
                <a:ea typeface="微软雅黑" panose="020B0503020204020204" pitchFamily="34" charset="-122"/>
              </a:endParaRPr>
            </a:p>
          </p:txBody>
        </p:sp>
        <p:sp>
          <p:nvSpPr>
            <p:cNvPr id="128006" name="Text Box 6"/>
            <p:cNvSpPr txBox="1"/>
            <p:nvPr/>
          </p:nvSpPr>
          <p:spPr>
            <a:xfrm>
              <a:off x="7218" y="4335"/>
              <a:ext cx="1802" cy="1769"/>
            </a:xfrm>
            <a:prstGeom prst="rect">
              <a:avLst/>
            </a:prstGeom>
            <a:noFill/>
            <a:ln w="63500" cap="flat" cmpd="sng">
              <a:solidFill>
                <a:schemeClr val="tx1"/>
              </a:solidFill>
              <a:prstDash val="solid"/>
              <a:miter/>
              <a:headEnd type="none" w="med" len="med"/>
              <a:tailEnd type="none" w="med" len="med"/>
            </a:ln>
          </p:spPr>
          <p:txBody>
            <a:bodyPr>
              <a:spAutoFit/>
            </a:bodyPr>
            <a:lstStyle/>
            <a:p>
              <a:pPr>
                <a:spcBef>
                  <a:spcPct val="50000"/>
                </a:spcBef>
              </a:pPr>
              <a:r>
                <a:rPr lang="zh-CN" altLang="en-US" sz="2175" b="1" noProof="1">
                  <a:latin typeface="微软雅黑" panose="020B0503020204020204" pitchFamily="34" charset="-122"/>
                  <a:ea typeface="微软雅黑" panose="020B0503020204020204" pitchFamily="34" charset="-122"/>
                  <a:cs typeface="+mn-ea"/>
                </a:rPr>
                <a:t>提炼共性问题</a:t>
              </a:r>
              <a:endParaRPr lang="zh-CN" altLang="en-US" sz="2175" b="1" noProof="1">
                <a:latin typeface="微软雅黑" panose="020B0503020204020204" pitchFamily="34" charset="-122"/>
                <a:ea typeface="微软雅黑" panose="020B0503020204020204" pitchFamily="34" charset="-122"/>
              </a:endParaRPr>
            </a:p>
          </p:txBody>
        </p:sp>
        <p:sp>
          <p:nvSpPr>
            <p:cNvPr id="128007" name="Text Box 7"/>
            <p:cNvSpPr txBox="1"/>
            <p:nvPr/>
          </p:nvSpPr>
          <p:spPr>
            <a:xfrm>
              <a:off x="9857" y="4335"/>
              <a:ext cx="1680" cy="1769"/>
            </a:xfrm>
            <a:prstGeom prst="rect">
              <a:avLst/>
            </a:prstGeom>
            <a:noFill/>
            <a:ln w="63500" cap="flat" cmpd="sng">
              <a:solidFill>
                <a:schemeClr val="tx1"/>
              </a:solidFill>
              <a:prstDash val="solid"/>
              <a:miter/>
              <a:headEnd type="none" w="med" len="med"/>
              <a:tailEnd type="none" w="med" len="med"/>
            </a:ln>
          </p:spPr>
          <p:txBody>
            <a:bodyPr>
              <a:spAutoFit/>
            </a:bodyPr>
            <a:lstStyle/>
            <a:p>
              <a:pPr>
                <a:spcBef>
                  <a:spcPct val="50000"/>
                </a:spcBef>
              </a:pPr>
              <a:r>
                <a:rPr lang="zh-CN" altLang="en-US" sz="2175" b="1" noProof="1">
                  <a:latin typeface="微软雅黑" panose="020B0503020204020204" pitchFamily="34" charset="-122"/>
                  <a:ea typeface="微软雅黑" panose="020B0503020204020204" pitchFamily="34" charset="-122"/>
                  <a:cs typeface="+mn-ea"/>
                </a:rPr>
                <a:t>确定补漏专题</a:t>
              </a:r>
              <a:endParaRPr lang="zh-CN" altLang="en-US" sz="2175" b="1" noProof="1">
                <a:latin typeface="微软雅黑" panose="020B0503020204020204" pitchFamily="34" charset="-122"/>
                <a:ea typeface="微软雅黑" panose="020B0503020204020204" pitchFamily="34" charset="-122"/>
              </a:endParaRPr>
            </a:p>
          </p:txBody>
        </p:sp>
        <p:sp>
          <p:nvSpPr>
            <p:cNvPr id="128008" name="Text Box 8"/>
            <p:cNvSpPr txBox="1"/>
            <p:nvPr/>
          </p:nvSpPr>
          <p:spPr>
            <a:xfrm>
              <a:off x="12739" y="3600"/>
              <a:ext cx="1799" cy="1241"/>
            </a:xfrm>
            <a:prstGeom prst="rect">
              <a:avLst/>
            </a:prstGeom>
            <a:noFill/>
            <a:ln w="63500" cap="flat" cmpd="sng">
              <a:solidFill>
                <a:schemeClr val="tx1"/>
              </a:solidFill>
              <a:prstDash val="solid"/>
              <a:miter/>
              <a:headEnd type="none" w="med" len="med"/>
              <a:tailEnd type="none" w="med" len="med"/>
            </a:ln>
          </p:spPr>
          <p:txBody>
            <a:bodyPr>
              <a:spAutoFit/>
            </a:bodyPr>
            <a:lstStyle/>
            <a:p>
              <a:pPr>
                <a:spcBef>
                  <a:spcPct val="50000"/>
                </a:spcBef>
              </a:pPr>
              <a:r>
                <a:rPr lang="zh-CN" altLang="en-US" sz="2175" b="1" noProof="1">
                  <a:latin typeface="微软雅黑" panose="020B0503020204020204" pitchFamily="34" charset="-122"/>
                  <a:ea typeface="微软雅黑" panose="020B0503020204020204" pitchFamily="34" charset="-122"/>
                  <a:cs typeface="+mn-ea"/>
                </a:rPr>
                <a:t>专题讲解</a:t>
              </a:r>
              <a:endParaRPr lang="zh-CN" altLang="en-US" sz="2175" b="1" noProof="1">
                <a:latin typeface="微软雅黑" panose="020B0503020204020204" pitchFamily="34" charset="-122"/>
                <a:ea typeface="微软雅黑" panose="020B0503020204020204" pitchFamily="34" charset="-122"/>
              </a:endParaRPr>
            </a:p>
          </p:txBody>
        </p:sp>
        <p:sp>
          <p:nvSpPr>
            <p:cNvPr id="128009" name="Text Box 9"/>
            <p:cNvSpPr txBox="1"/>
            <p:nvPr/>
          </p:nvSpPr>
          <p:spPr>
            <a:xfrm>
              <a:off x="12739" y="5776"/>
              <a:ext cx="1680" cy="1241"/>
            </a:xfrm>
            <a:prstGeom prst="rect">
              <a:avLst/>
            </a:prstGeom>
            <a:noFill/>
            <a:ln w="63500" cap="flat" cmpd="sng">
              <a:solidFill>
                <a:schemeClr val="tx1"/>
              </a:solidFill>
              <a:prstDash val="solid"/>
              <a:miter/>
              <a:headEnd type="none" w="med" len="med"/>
              <a:tailEnd type="none" w="med" len="med"/>
            </a:ln>
          </p:spPr>
          <p:txBody>
            <a:bodyPr>
              <a:spAutoFit/>
            </a:bodyPr>
            <a:lstStyle/>
            <a:p>
              <a:pPr>
                <a:spcBef>
                  <a:spcPct val="50000"/>
                </a:spcBef>
              </a:pPr>
              <a:r>
                <a:rPr lang="zh-CN" altLang="en-US" sz="2175" b="1" noProof="1">
                  <a:latin typeface="微软雅黑" panose="020B0503020204020204" pitchFamily="34" charset="-122"/>
                  <a:ea typeface="微软雅黑" panose="020B0503020204020204" pitchFamily="34" charset="-122"/>
                  <a:cs typeface="+mn-ea"/>
                </a:rPr>
                <a:t>专题训练</a:t>
              </a:r>
              <a:endParaRPr lang="zh-CN" altLang="en-US" sz="2175" b="1" noProof="1">
                <a:latin typeface="微软雅黑" panose="020B0503020204020204" pitchFamily="34" charset="-122"/>
                <a:ea typeface="微软雅黑" panose="020B0503020204020204" pitchFamily="34" charset="-122"/>
              </a:endParaRPr>
            </a:p>
          </p:txBody>
        </p:sp>
        <p:sp>
          <p:nvSpPr>
            <p:cNvPr id="128010" name="AutoShape 10"/>
            <p:cNvSpPr/>
            <p:nvPr/>
          </p:nvSpPr>
          <p:spPr>
            <a:xfrm>
              <a:off x="4219" y="4623"/>
              <a:ext cx="959" cy="1322"/>
            </a:xfrm>
            <a:prstGeom prst="rightArrow">
              <a:avLst>
                <a:gd name="adj1" fmla="val 50000"/>
                <a:gd name="adj2" fmla="val 25000"/>
              </a:avLst>
            </a:prstGeom>
            <a:solidFill>
              <a:srgbClr val="358002"/>
            </a:solidFill>
            <a:ln w="9525" cap="flat" cmpd="sng">
              <a:solidFill>
                <a:schemeClr val="tx1"/>
              </a:solidFill>
              <a:prstDash val="solid"/>
              <a:miter/>
              <a:headEnd type="none" w="med" len="med"/>
              <a:tailEnd type="none" w="med" len="med"/>
            </a:ln>
          </p:spPr>
          <p:txBody>
            <a:bodyPr wrap="none" anchor="ctr"/>
            <a:lstStyle/>
            <a:p>
              <a:pPr algn="ctr"/>
              <a:endParaRPr lang="zh-CN" altLang="en-US" sz="2175" noProof="1">
                <a:latin typeface="微软雅黑" panose="020B0503020204020204" pitchFamily="34" charset="-122"/>
                <a:ea typeface="微软雅黑" panose="020B0503020204020204" pitchFamily="34" charset="-122"/>
              </a:endParaRPr>
            </a:p>
          </p:txBody>
        </p:sp>
        <p:sp>
          <p:nvSpPr>
            <p:cNvPr id="128011" name="AutoShape 11"/>
            <p:cNvSpPr/>
            <p:nvPr/>
          </p:nvSpPr>
          <p:spPr>
            <a:xfrm>
              <a:off x="6377" y="4623"/>
              <a:ext cx="721" cy="1322"/>
            </a:xfrm>
            <a:prstGeom prst="rightArrow">
              <a:avLst>
                <a:gd name="adj1" fmla="val 50000"/>
                <a:gd name="adj2" fmla="val 25000"/>
              </a:avLst>
            </a:prstGeom>
            <a:solidFill>
              <a:srgbClr val="358002"/>
            </a:solidFill>
            <a:ln w="9525" cap="flat" cmpd="sng">
              <a:solidFill>
                <a:schemeClr val="tx1"/>
              </a:solidFill>
              <a:prstDash val="solid"/>
              <a:miter/>
              <a:headEnd type="none" w="med" len="med"/>
              <a:tailEnd type="none" w="med" len="med"/>
            </a:ln>
          </p:spPr>
          <p:txBody>
            <a:bodyPr wrap="none" anchor="ctr"/>
            <a:lstStyle/>
            <a:p>
              <a:pPr algn="ctr"/>
              <a:endParaRPr lang="zh-CN" altLang="en-US" sz="2175" noProof="1">
                <a:latin typeface="微软雅黑" panose="020B0503020204020204" pitchFamily="34" charset="-122"/>
                <a:ea typeface="微软雅黑" panose="020B0503020204020204" pitchFamily="34" charset="-122"/>
              </a:endParaRPr>
            </a:p>
          </p:txBody>
        </p:sp>
        <p:sp>
          <p:nvSpPr>
            <p:cNvPr id="128012" name="AutoShape 12"/>
            <p:cNvSpPr/>
            <p:nvPr/>
          </p:nvSpPr>
          <p:spPr>
            <a:xfrm>
              <a:off x="9019" y="4727"/>
              <a:ext cx="718" cy="1322"/>
            </a:xfrm>
            <a:prstGeom prst="rightArrow">
              <a:avLst>
                <a:gd name="adj1" fmla="val 50000"/>
                <a:gd name="adj2" fmla="val 25000"/>
              </a:avLst>
            </a:prstGeom>
            <a:solidFill>
              <a:srgbClr val="358002"/>
            </a:solidFill>
            <a:ln w="9525" cap="flat" cmpd="sng">
              <a:solidFill>
                <a:schemeClr val="tx1"/>
              </a:solidFill>
              <a:prstDash val="solid"/>
              <a:miter/>
              <a:headEnd type="none" w="med" len="med"/>
              <a:tailEnd type="none" w="med" len="med"/>
            </a:ln>
          </p:spPr>
          <p:txBody>
            <a:bodyPr wrap="none" anchor="ctr"/>
            <a:lstStyle/>
            <a:p>
              <a:pPr algn="ctr"/>
              <a:endParaRPr lang="zh-CN" altLang="en-US" sz="2175" noProof="1">
                <a:latin typeface="微软雅黑" panose="020B0503020204020204" pitchFamily="34" charset="-122"/>
                <a:ea typeface="微软雅黑" panose="020B0503020204020204" pitchFamily="34" charset="-122"/>
              </a:endParaRPr>
            </a:p>
          </p:txBody>
        </p:sp>
        <p:sp>
          <p:nvSpPr>
            <p:cNvPr id="128013" name="AutoShape 13"/>
            <p:cNvSpPr/>
            <p:nvPr/>
          </p:nvSpPr>
          <p:spPr>
            <a:xfrm rot="-1221194">
              <a:off x="11537" y="4161"/>
              <a:ext cx="962" cy="960"/>
            </a:xfrm>
            <a:prstGeom prst="rightArrow">
              <a:avLst>
                <a:gd name="adj1" fmla="val 50000"/>
                <a:gd name="adj2" fmla="val 25000"/>
              </a:avLst>
            </a:prstGeom>
            <a:solidFill>
              <a:srgbClr val="358002"/>
            </a:solidFill>
            <a:ln w="9525" cap="flat" cmpd="sng">
              <a:solidFill>
                <a:schemeClr val="tx1"/>
              </a:solidFill>
              <a:prstDash val="solid"/>
              <a:miter/>
              <a:headEnd type="none" w="med" len="med"/>
              <a:tailEnd type="none" w="med" len="med"/>
            </a:ln>
          </p:spPr>
          <p:txBody>
            <a:bodyPr wrap="none" anchor="ctr"/>
            <a:lstStyle/>
            <a:p>
              <a:pPr algn="ctr"/>
              <a:endParaRPr lang="zh-CN" altLang="en-US" sz="2175" noProof="1">
                <a:latin typeface="微软雅黑" panose="020B0503020204020204" pitchFamily="34" charset="-122"/>
                <a:ea typeface="微软雅黑" panose="020B0503020204020204" pitchFamily="34" charset="-122"/>
              </a:endParaRPr>
            </a:p>
          </p:txBody>
        </p:sp>
        <p:sp>
          <p:nvSpPr>
            <p:cNvPr id="128014" name="AutoShape 14"/>
            <p:cNvSpPr/>
            <p:nvPr/>
          </p:nvSpPr>
          <p:spPr>
            <a:xfrm rot="889569">
              <a:off x="11537" y="5584"/>
              <a:ext cx="962" cy="953"/>
            </a:xfrm>
            <a:prstGeom prst="rightArrow">
              <a:avLst>
                <a:gd name="adj1" fmla="val 50000"/>
                <a:gd name="adj2" fmla="val 25192"/>
              </a:avLst>
            </a:prstGeom>
            <a:solidFill>
              <a:srgbClr val="358002"/>
            </a:solidFill>
            <a:ln w="9525" cap="flat" cmpd="sng">
              <a:solidFill>
                <a:schemeClr val="tx1"/>
              </a:solidFill>
              <a:prstDash val="solid"/>
              <a:miter/>
              <a:headEnd type="none" w="med" len="med"/>
              <a:tailEnd type="none" w="med" len="med"/>
            </a:ln>
          </p:spPr>
          <p:txBody>
            <a:bodyPr wrap="none" anchor="ctr"/>
            <a:lstStyle/>
            <a:p>
              <a:pPr algn="ctr"/>
              <a:endParaRPr lang="zh-CN" altLang="en-US" sz="2175" noProof="1">
                <a:latin typeface="微软雅黑" panose="020B0503020204020204" pitchFamily="34" charset="-122"/>
                <a:ea typeface="微软雅黑" panose="020B0503020204020204" pitchFamily="34" charset="-122"/>
              </a:endParaRPr>
            </a:p>
          </p:txBody>
        </p:sp>
        <p:sp>
          <p:nvSpPr>
            <p:cNvPr id="128016" name="Line 16"/>
            <p:cNvSpPr/>
            <p:nvPr/>
          </p:nvSpPr>
          <p:spPr>
            <a:xfrm>
              <a:off x="13698" y="6953"/>
              <a:ext cx="0" cy="1079"/>
            </a:xfrm>
            <a:prstGeom prst="line">
              <a:avLst/>
            </a:prstGeom>
            <a:ln w="85725" cap="flat" cmpd="sng">
              <a:solidFill>
                <a:srgbClr val="008000"/>
              </a:solidFill>
              <a:prstDash val="solid"/>
              <a:round/>
              <a:headEnd type="none" w="med" len="med"/>
              <a:tailEnd type="none" w="med" len="med"/>
            </a:ln>
          </p:spPr>
          <p:txBody>
            <a:bodyPr/>
            <a:lstStyle/>
            <a:p>
              <a:pPr eaLnBrk="0" hangingPunct="0"/>
              <a:endParaRPr lang="zh-CN" altLang="en-US" sz="1635" noProof="1">
                <a:latin typeface="黑体" panose="02010609060101010101" pitchFamily="49" charset="-122"/>
                <a:ea typeface="黑体" panose="02010609060101010101" pitchFamily="49" charset="-122"/>
              </a:endParaRPr>
            </a:p>
          </p:txBody>
        </p:sp>
        <p:sp>
          <p:nvSpPr>
            <p:cNvPr id="128017" name="Line 17"/>
            <p:cNvSpPr/>
            <p:nvPr/>
          </p:nvSpPr>
          <p:spPr>
            <a:xfrm flipV="1">
              <a:off x="2585" y="6326"/>
              <a:ext cx="35" cy="1706"/>
            </a:xfrm>
            <a:prstGeom prst="line">
              <a:avLst/>
            </a:prstGeom>
            <a:ln w="85725" cap="flat" cmpd="sng">
              <a:solidFill>
                <a:srgbClr val="008000"/>
              </a:solidFill>
              <a:prstDash val="solid"/>
              <a:round/>
              <a:headEnd type="none" w="med" len="med"/>
              <a:tailEnd type="stealth" w="lg" len="lg"/>
            </a:ln>
          </p:spPr>
          <p:txBody>
            <a:bodyPr/>
            <a:lstStyle/>
            <a:p>
              <a:pPr eaLnBrk="0" hangingPunct="0"/>
              <a:endParaRPr lang="zh-CN" altLang="en-US" sz="1635" noProof="1">
                <a:latin typeface="黑体" panose="02010609060101010101" pitchFamily="49" charset="-122"/>
                <a:ea typeface="黑体" panose="02010609060101010101" pitchFamily="49" charset="-122"/>
              </a:endParaRPr>
            </a:p>
          </p:txBody>
        </p:sp>
        <p:sp>
          <p:nvSpPr>
            <p:cNvPr id="128015" name="Line 15"/>
            <p:cNvSpPr/>
            <p:nvPr/>
          </p:nvSpPr>
          <p:spPr>
            <a:xfrm flipH="1">
              <a:off x="2582" y="7870"/>
              <a:ext cx="11194" cy="43"/>
            </a:xfrm>
            <a:prstGeom prst="line">
              <a:avLst/>
            </a:prstGeom>
            <a:ln w="85725" cap="flat" cmpd="sng">
              <a:solidFill>
                <a:srgbClr val="008000"/>
              </a:solidFill>
              <a:prstDash val="solid"/>
              <a:round/>
              <a:headEnd type="none" w="med" len="med"/>
              <a:tailEnd type="none" w="med" len="med"/>
            </a:ln>
          </p:spPr>
          <p:txBody>
            <a:bodyPr/>
            <a:lstStyle/>
            <a:p>
              <a:pPr eaLnBrk="0" hangingPunct="0"/>
              <a:endParaRPr lang="zh-CN" altLang="en-US" sz="1635" noProof="1">
                <a:latin typeface="黑体" panose="02010609060101010101" pitchFamily="49" charset="-122"/>
                <a:ea typeface="黑体" panose="02010609060101010101" pitchFamily="49" charset="-122"/>
              </a:endParaRPr>
            </a:p>
          </p:txBody>
        </p:sp>
      </p:grpSp>
      <p:sp>
        <p:nvSpPr>
          <p:cNvPr id="71696" name="文本框 1"/>
          <p:cNvSpPr txBox="1">
            <a:spLocks noChangeArrowheads="1"/>
          </p:cNvSpPr>
          <p:nvPr/>
        </p:nvSpPr>
        <p:spPr bwMode="auto">
          <a:xfrm>
            <a:off x="971600" y="764704"/>
            <a:ext cx="3888432" cy="720080"/>
          </a:xfrm>
          <a:prstGeom prst="rect">
            <a:avLst/>
          </a:prstGeom>
          <a:noFill/>
          <a:ln w="9525">
            <a:noFill/>
            <a:miter lim="800000"/>
          </a:ln>
        </p:spPr>
        <p:txBody>
          <a:bodyPr wrap="square">
            <a:spAutoFit/>
          </a:bodyPr>
          <a:lstStyle/>
          <a:p>
            <a:pPr marL="285750" indent="-285750"/>
            <a:r>
              <a:rPr lang="zh-CN" altLang="en-US" sz="4000" b="1" dirty="0">
                <a:latin typeface="+mn-ea"/>
                <a:sym typeface="宋体" panose="02010600030101010101" pitchFamily="2" charset="-122"/>
              </a:rPr>
              <a:t>二轮训练的模式</a:t>
            </a:r>
          </a:p>
        </p:txBody>
      </p:sp>
    </p:spTree>
  </p:cSld>
  <p:clrMapOvr>
    <a:masterClrMapping/>
  </p:clrMapOvr>
  <p:transition/>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25730" y="-89248"/>
            <a:ext cx="9539536" cy="6974632"/>
          </a:xfrm>
          <a:prstGeom prst="rect">
            <a:avLst/>
          </a:prstGeom>
          <a:solidFill>
            <a:schemeClr val="bg1"/>
          </a:solidFill>
        </p:spPr>
      </p:pic>
      <p:sp>
        <p:nvSpPr>
          <p:cNvPr id="5" name="矩形 4"/>
          <p:cNvSpPr/>
          <p:nvPr/>
        </p:nvSpPr>
        <p:spPr>
          <a:xfrm>
            <a:off x="1691680" y="1340769"/>
            <a:ext cx="5166320" cy="3970318"/>
          </a:xfrm>
          <a:prstGeom prst="rect">
            <a:avLst/>
          </a:prstGeom>
        </p:spPr>
        <p:txBody>
          <a:bodyPr wrap="square">
            <a:spAutoFit/>
          </a:bodyPr>
          <a:lstStyle/>
          <a:p>
            <a:pPr marL="177800" indent="-177800">
              <a:spcBef>
                <a:spcPct val="0"/>
              </a:spcBef>
              <a:buSzPct val="125000"/>
              <a:defRPr/>
            </a:pPr>
            <a:r>
              <a:rPr lang="zh-CN" altLang="en-US" sz="3600" b="1" dirty="0" smtClean="0">
                <a:latin typeface="黑体" panose="02010609060101010101" pitchFamily="49" charset="-122"/>
                <a:ea typeface="黑体" panose="02010609060101010101" pitchFamily="49" charset="-122"/>
                <a:sym typeface="Arial" panose="020B0604020202020204" pitchFamily="34" charset="0"/>
              </a:rPr>
              <a:t>二轮复习作文升格技巧 </a:t>
            </a:r>
            <a:endParaRPr lang="en-US" altLang="zh-CN" sz="3600" b="1" dirty="0" smtClean="0">
              <a:latin typeface="黑体" panose="02010609060101010101" pitchFamily="49" charset="-122"/>
              <a:ea typeface="黑体" panose="02010609060101010101" pitchFamily="49" charset="-122"/>
              <a:sym typeface="Arial" panose="020B0604020202020204" pitchFamily="34" charset="0"/>
            </a:endParaRPr>
          </a:p>
          <a:p>
            <a:pPr marL="177800" indent="-177800">
              <a:lnSpc>
                <a:spcPct val="100000"/>
              </a:lnSpc>
              <a:spcBef>
                <a:spcPct val="0"/>
              </a:spcBef>
              <a:buSzPct val="125000"/>
              <a:buFontTx/>
              <a:buChar char="•"/>
              <a:defRPr/>
            </a:pPr>
            <a:endParaRPr lang="en-US" altLang="zh-CN" sz="3600" b="1" dirty="0" smtClean="0">
              <a:latin typeface="黑体" panose="02010609060101010101" pitchFamily="49" charset="-122"/>
              <a:ea typeface="黑体" panose="02010609060101010101" pitchFamily="49" charset="-122"/>
              <a:sym typeface="Arial" panose="020B0604020202020204" pitchFamily="34" charset="0"/>
            </a:endParaRPr>
          </a:p>
          <a:p>
            <a:pPr marL="177800" indent="-177800">
              <a:lnSpc>
                <a:spcPct val="100000"/>
              </a:lnSpc>
              <a:spcBef>
                <a:spcPct val="0"/>
              </a:spcBef>
              <a:buSzPct val="125000"/>
              <a:buFontTx/>
              <a:buChar char="•"/>
              <a:defRPr/>
            </a:pPr>
            <a:r>
              <a:rPr lang="zh-CN" altLang="en-US" sz="3600" b="1" dirty="0" smtClean="0">
                <a:latin typeface="黑体" panose="02010609060101010101" pitchFamily="49" charset="-122"/>
                <a:ea typeface="黑体" panose="02010609060101010101" pitchFamily="49" charset="-122"/>
                <a:sym typeface="Arial" panose="020B0604020202020204" pitchFamily="34" charset="0"/>
              </a:rPr>
              <a:t>升格，升格，再升格 </a:t>
            </a:r>
            <a:endParaRPr lang="en-US" altLang="zh-CN" sz="3600" b="1" dirty="0" smtClean="0">
              <a:latin typeface="黑体" panose="02010609060101010101" pitchFamily="49" charset="-122"/>
              <a:ea typeface="黑体" panose="02010609060101010101" pitchFamily="49" charset="-122"/>
              <a:sym typeface="Arial" panose="020B0604020202020204" pitchFamily="34" charset="0"/>
            </a:endParaRPr>
          </a:p>
          <a:p>
            <a:pPr marL="177800" indent="-177800">
              <a:lnSpc>
                <a:spcPct val="100000"/>
              </a:lnSpc>
              <a:spcBef>
                <a:spcPct val="0"/>
              </a:spcBef>
              <a:buSzPct val="125000"/>
              <a:buFontTx/>
              <a:buChar char="•"/>
              <a:defRPr/>
            </a:pPr>
            <a:endParaRPr lang="en-US" altLang="zh-CN" sz="3600" b="1" dirty="0" smtClean="0">
              <a:latin typeface="黑体" panose="02010609060101010101" pitchFamily="49" charset="-122"/>
              <a:ea typeface="黑体" panose="02010609060101010101" pitchFamily="49" charset="-122"/>
              <a:sym typeface="Arial" panose="020B0604020202020204" pitchFamily="34" charset="0"/>
            </a:endParaRPr>
          </a:p>
          <a:p>
            <a:pPr marL="177800" indent="-177800">
              <a:lnSpc>
                <a:spcPct val="100000"/>
              </a:lnSpc>
              <a:spcBef>
                <a:spcPct val="0"/>
              </a:spcBef>
              <a:buSzPct val="125000"/>
              <a:buFontTx/>
              <a:buChar char="•"/>
              <a:defRPr/>
            </a:pPr>
            <a:r>
              <a:rPr lang="zh-CN" altLang="en-US" sz="3600" b="1" dirty="0" smtClean="0">
                <a:latin typeface="黑体" panose="02010609060101010101" pitchFamily="49" charset="-122"/>
                <a:ea typeface="黑体" panose="02010609060101010101" pitchFamily="49" charset="-122"/>
                <a:sym typeface="Arial" panose="020B0604020202020204" pitchFamily="34" charset="0"/>
              </a:rPr>
              <a:t>个性化指导（每生都有自己</a:t>
            </a:r>
            <a:r>
              <a:rPr lang="en-US" altLang="zh-CN" sz="3600" b="1" dirty="0" smtClean="0">
                <a:latin typeface="黑体" panose="02010609060101010101" pitchFamily="49" charset="-122"/>
                <a:ea typeface="黑体" panose="02010609060101010101" pitchFamily="49" charset="-122"/>
                <a:sym typeface="Arial" panose="020B0604020202020204" pitchFamily="34" charset="0"/>
              </a:rPr>
              <a:t>2-3</a:t>
            </a:r>
            <a:r>
              <a:rPr lang="zh-CN" altLang="en-US" sz="3600" b="1" dirty="0" smtClean="0">
                <a:latin typeface="黑体" panose="02010609060101010101" pitchFamily="49" charset="-122"/>
                <a:ea typeface="黑体" panose="02010609060101010101" pitchFamily="49" charset="-122"/>
                <a:sym typeface="Arial" panose="020B0604020202020204" pitchFamily="34" charset="0"/>
              </a:rPr>
              <a:t>篇</a:t>
            </a:r>
            <a:r>
              <a:rPr lang="en-US" altLang="zh-CN" sz="3600" b="1" dirty="0" smtClean="0">
                <a:latin typeface="黑体" panose="02010609060101010101" pitchFamily="49" charset="-122"/>
                <a:ea typeface="黑体" panose="02010609060101010101" pitchFamily="49" charset="-122"/>
                <a:sym typeface="Arial" panose="020B0604020202020204" pitchFamily="34" charset="0"/>
              </a:rPr>
              <a:t>50</a:t>
            </a:r>
            <a:r>
              <a:rPr lang="zh-CN" altLang="en-US" sz="3600" b="1" dirty="0" smtClean="0">
                <a:latin typeface="黑体" panose="02010609060101010101" pitchFamily="49" charset="-122"/>
                <a:ea typeface="黑体" panose="02010609060101010101" pitchFamily="49" charset="-122"/>
                <a:sym typeface="Arial" panose="020B0604020202020204" pitchFamily="34" charset="0"/>
              </a:rPr>
              <a:t>分以上的升格作文）</a:t>
            </a:r>
          </a:p>
        </p:txBody>
      </p:sp>
    </p:spTree>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25730" y="-89248"/>
            <a:ext cx="9539536" cy="6974632"/>
          </a:xfrm>
          <a:prstGeom prst="rect">
            <a:avLst/>
          </a:prstGeom>
          <a:solidFill>
            <a:schemeClr val="bg1"/>
          </a:solidFill>
        </p:spPr>
      </p:pic>
      <p:sp>
        <p:nvSpPr>
          <p:cNvPr id="4" name="矩形 3"/>
          <p:cNvSpPr/>
          <p:nvPr/>
        </p:nvSpPr>
        <p:spPr>
          <a:xfrm>
            <a:off x="2195736" y="1268760"/>
            <a:ext cx="5328592" cy="646331"/>
          </a:xfrm>
          <a:prstGeom prst="rect">
            <a:avLst/>
          </a:prstGeom>
        </p:spPr>
        <p:txBody>
          <a:bodyPr wrap="square">
            <a:spAutoFit/>
          </a:bodyPr>
          <a:lstStyle/>
          <a:p>
            <a:r>
              <a:rPr lang="zh-CN" altLang="en-US" sz="3600" b="1" noProof="1" smtClean="0"/>
              <a:t>三轮复习（紧扣重点热点）</a:t>
            </a:r>
            <a:endParaRPr lang="zh-CN" altLang="en-US" sz="3600" b="1" dirty="0"/>
          </a:p>
        </p:txBody>
      </p:sp>
      <p:sp>
        <p:nvSpPr>
          <p:cNvPr id="5" name="矩形 4"/>
          <p:cNvSpPr/>
          <p:nvPr/>
        </p:nvSpPr>
        <p:spPr>
          <a:xfrm>
            <a:off x="2123728" y="2492896"/>
            <a:ext cx="5472608" cy="2554545"/>
          </a:xfrm>
          <a:prstGeom prst="rect">
            <a:avLst/>
          </a:prstGeom>
        </p:spPr>
        <p:txBody>
          <a:bodyPr wrap="square">
            <a:spAutoFit/>
          </a:bodyPr>
          <a:lstStyle/>
          <a:p>
            <a:pPr marL="177800" indent="-177800">
              <a:spcBef>
                <a:spcPct val="0"/>
              </a:spcBef>
              <a:buSzPct val="125000"/>
              <a:buFontTx/>
              <a:buChar char="•"/>
              <a:defRPr/>
            </a:pPr>
            <a:r>
              <a:rPr lang="zh-CN" altLang="en-US" sz="4000" b="1" dirty="0" smtClean="0">
                <a:latin typeface="楷体" panose="02010609060101010101" pitchFamily="49" charset="-122"/>
                <a:ea typeface="楷体" panose="02010609060101010101" pitchFamily="49" charset="-122"/>
                <a:sym typeface="Arial" panose="020B0604020202020204" pitchFamily="34" charset="0"/>
              </a:rPr>
              <a:t>综合训练，考前适应</a:t>
            </a:r>
          </a:p>
          <a:p>
            <a:pPr marL="177800" indent="-177800">
              <a:spcBef>
                <a:spcPct val="0"/>
              </a:spcBef>
              <a:buSzPct val="125000"/>
              <a:buFontTx/>
              <a:buChar char="•"/>
              <a:defRPr/>
            </a:pPr>
            <a:r>
              <a:rPr lang="zh-CN" altLang="en-US" sz="4000" b="1" dirty="0" smtClean="0">
                <a:latin typeface="楷体" panose="02010609060101010101" pitchFamily="49" charset="-122"/>
                <a:ea typeface="楷体" panose="02010609060101010101" pitchFamily="49" charset="-122"/>
                <a:sym typeface="Arial" panose="020B0604020202020204" pitchFamily="34" charset="0"/>
              </a:rPr>
              <a:t>实战模拟，查缺补漏</a:t>
            </a:r>
            <a:endParaRPr lang="en-US" altLang="zh-CN" sz="4000" b="1" dirty="0" smtClean="0">
              <a:latin typeface="楷体" panose="02010609060101010101" pitchFamily="49" charset="-122"/>
              <a:ea typeface="楷体" panose="02010609060101010101" pitchFamily="49" charset="-122"/>
              <a:sym typeface="Arial" panose="020B0604020202020204" pitchFamily="34" charset="0"/>
            </a:endParaRPr>
          </a:p>
          <a:p>
            <a:pPr marL="177800" indent="-177800">
              <a:spcBef>
                <a:spcPct val="0"/>
              </a:spcBef>
              <a:buSzPct val="125000"/>
              <a:buFontTx/>
              <a:buChar char="•"/>
              <a:defRPr/>
            </a:pPr>
            <a:r>
              <a:rPr lang="zh-CN" altLang="en-US" sz="4000" b="1" dirty="0" smtClean="0">
                <a:latin typeface="楷体" panose="02010609060101010101" pitchFamily="49" charset="-122"/>
                <a:ea typeface="楷体" panose="02010609060101010101" pitchFamily="49" charset="-122"/>
                <a:sym typeface="Arial" panose="020B0604020202020204" pitchFamily="34" charset="0"/>
              </a:rPr>
              <a:t>形成图式，灵活应变</a:t>
            </a:r>
            <a:endParaRPr lang="en-US" altLang="zh-CN" sz="4000" b="1" dirty="0" smtClean="0">
              <a:latin typeface="楷体" panose="02010609060101010101" pitchFamily="49" charset="-122"/>
              <a:ea typeface="楷体" panose="02010609060101010101" pitchFamily="49" charset="-122"/>
              <a:sym typeface="Arial" panose="020B0604020202020204" pitchFamily="34" charset="0"/>
            </a:endParaRPr>
          </a:p>
          <a:p>
            <a:pPr marL="177800" indent="-177800">
              <a:spcBef>
                <a:spcPct val="0"/>
              </a:spcBef>
              <a:buSzPct val="125000"/>
              <a:buFontTx/>
              <a:buChar char="•"/>
              <a:defRPr/>
            </a:pPr>
            <a:r>
              <a:rPr lang="zh-CN" altLang="en-US" sz="4000" b="1" dirty="0" smtClean="0">
                <a:latin typeface="楷体" panose="02010609060101010101" pitchFamily="49" charset="-122"/>
                <a:ea typeface="楷体" panose="02010609060101010101" pitchFamily="49" charset="-122"/>
                <a:sym typeface="Arial" panose="020B0604020202020204" pitchFamily="34" charset="0"/>
              </a:rPr>
              <a:t>规范答题，力求高分</a:t>
            </a:r>
          </a:p>
        </p:txBody>
      </p:sp>
    </p:spTree>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solidFill>
            <a:schemeClr val="bg1"/>
          </a:solidFill>
        </p:spPr>
      </p:pic>
      <p:sp>
        <p:nvSpPr>
          <p:cNvPr id="4" name="矩形 3"/>
          <p:cNvSpPr/>
          <p:nvPr/>
        </p:nvSpPr>
        <p:spPr>
          <a:xfrm>
            <a:off x="1475656" y="980729"/>
            <a:ext cx="6408712" cy="1200329"/>
          </a:xfrm>
          <a:prstGeom prst="rect">
            <a:avLst/>
          </a:prstGeom>
        </p:spPr>
        <p:txBody>
          <a:bodyPr wrap="square">
            <a:spAutoFit/>
          </a:bodyPr>
          <a:lstStyle/>
          <a:p>
            <a:r>
              <a:rPr lang="zh-CN" altLang="en-US" dirty="0" smtClean="0">
                <a:sym typeface="Arial" panose="020B0604020202020204" pitchFamily="34" charset="0"/>
              </a:rPr>
              <a:t>       </a:t>
            </a:r>
            <a:r>
              <a:rPr lang="zh-CN" altLang="en-US" sz="3600" b="1" dirty="0" smtClean="0">
                <a:sym typeface="Arial" panose="020B0604020202020204" pitchFamily="34" charset="0"/>
              </a:rPr>
              <a:t>切实加强作文升格训练，</a:t>
            </a:r>
            <a:br>
              <a:rPr lang="zh-CN" altLang="en-US" sz="3600" b="1" dirty="0" smtClean="0">
                <a:sym typeface="Arial" panose="020B0604020202020204" pitchFamily="34" charset="0"/>
              </a:rPr>
            </a:br>
            <a:r>
              <a:rPr lang="zh-CN" altLang="en-US" sz="3600" b="1" dirty="0" smtClean="0">
                <a:sym typeface="Arial" panose="020B0604020202020204" pitchFamily="34" charset="0"/>
              </a:rPr>
              <a:t>      提高学生的写作能力。</a:t>
            </a:r>
            <a:r>
              <a:rPr lang="zh-CN" altLang="en-US" sz="3600" b="1" dirty="0" smtClean="0">
                <a:solidFill>
                  <a:schemeClr val="accent4"/>
                </a:solidFill>
                <a:sym typeface="Arial" panose="020B0604020202020204" pitchFamily="34" charset="0"/>
              </a:rPr>
              <a:t> </a:t>
            </a:r>
            <a:endParaRPr lang="zh-CN" altLang="en-US" sz="3600" b="1" dirty="0"/>
          </a:p>
        </p:txBody>
      </p:sp>
      <p:sp>
        <p:nvSpPr>
          <p:cNvPr id="5" name="矩形 4"/>
          <p:cNvSpPr/>
          <p:nvPr/>
        </p:nvSpPr>
        <p:spPr>
          <a:xfrm>
            <a:off x="1979712" y="2348880"/>
            <a:ext cx="4878288" cy="2554545"/>
          </a:xfrm>
          <a:prstGeom prst="rect">
            <a:avLst/>
          </a:prstGeom>
        </p:spPr>
        <p:txBody>
          <a:bodyPr wrap="square">
            <a:spAutoFit/>
          </a:bodyPr>
          <a:lstStyle/>
          <a:p>
            <a:pPr marL="177800" indent="-177800">
              <a:spcBef>
                <a:spcPct val="0"/>
              </a:spcBef>
              <a:buSzPct val="125000"/>
              <a:buFontTx/>
              <a:buChar char="•"/>
            </a:pPr>
            <a:r>
              <a:rPr lang="zh-CN" altLang="en-US" sz="4000" b="1" noProof="1" smtClean="0">
                <a:ea typeface="楷体" panose="02010609060101010101" pitchFamily="49" charset="-122"/>
                <a:sym typeface="Arial" panose="020B0604020202020204" pitchFamily="34" charset="0"/>
              </a:rPr>
              <a:t>强化审题立意训练</a:t>
            </a:r>
          </a:p>
          <a:p>
            <a:pPr marL="177800" indent="-177800">
              <a:spcBef>
                <a:spcPct val="0"/>
              </a:spcBef>
              <a:buSzPct val="125000"/>
              <a:buFontTx/>
              <a:buChar char="•"/>
            </a:pPr>
            <a:r>
              <a:rPr lang="zh-CN" altLang="en-US" sz="4000" b="1" noProof="1" smtClean="0">
                <a:ea typeface="楷体" panose="02010609060101010101" pitchFamily="49" charset="-122"/>
                <a:sym typeface="Arial" panose="020B0604020202020204" pitchFamily="34" charset="0"/>
              </a:rPr>
              <a:t>强化思维训练</a:t>
            </a:r>
          </a:p>
          <a:p>
            <a:pPr marL="177800" indent="-177800">
              <a:spcBef>
                <a:spcPct val="0"/>
              </a:spcBef>
              <a:buSzPct val="125000"/>
              <a:buFontTx/>
              <a:buChar char="•"/>
            </a:pPr>
            <a:r>
              <a:rPr lang="zh-CN" altLang="en-US" sz="4000" b="1" noProof="1" smtClean="0">
                <a:ea typeface="楷体" panose="02010609060101010101" pitchFamily="49" charset="-122"/>
                <a:sym typeface="Arial" panose="020B0604020202020204" pitchFamily="34" charset="0"/>
              </a:rPr>
              <a:t>强化写作过程指导</a:t>
            </a:r>
          </a:p>
          <a:p>
            <a:pPr marL="177800" indent="-177800">
              <a:spcBef>
                <a:spcPct val="0"/>
              </a:spcBef>
              <a:buSzPct val="125000"/>
              <a:buFontTx/>
              <a:buChar char="•"/>
            </a:pPr>
            <a:r>
              <a:rPr lang="zh-CN" altLang="en-US" sz="4000" b="1" noProof="1" smtClean="0">
                <a:ea typeface="楷体" panose="02010609060101010101" pitchFamily="49" charset="-122"/>
                <a:sym typeface="Arial" panose="020B0604020202020204" pitchFamily="34" charset="0"/>
              </a:rPr>
              <a:t>强化作文素材积累</a:t>
            </a:r>
            <a:endParaRPr lang="zh-CN" altLang="en-US" sz="4000" dirty="0"/>
          </a:p>
        </p:txBody>
      </p:sp>
    </p:spTree>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08520" y="0"/>
            <a:ext cx="9539536" cy="6974632"/>
          </a:xfrm>
          <a:prstGeom prst="rect">
            <a:avLst/>
          </a:prstGeom>
          <a:solidFill>
            <a:schemeClr val="bg1"/>
          </a:solidFill>
        </p:spPr>
      </p:pic>
      <p:sp>
        <p:nvSpPr>
          <p:cNvPr id="4" name="圆角矩形 3"/>
          <p:cNvSpPr/>
          <p:nvPr/>
        </p:nvSpPr>
        <p:spPr>
          <a:xfrm flipV="1">
            <a:off x="755576" y="2924944"/>
            <a:ext cx="7056784" cy="1080120"/>
          </a:xfrm>
          <a:prstGeom prst="roundRect">
            <a:avLst/>
          </a:prstGeom>
          <a:solidFill>
            <a:schemeClr val="bg1"/>
          </a:solid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smtClean="0"/>
              <a:t>科学高考备考</a:t>
            </a:r>
            <a:endParaRPr lang="en-US" altLang="zh-CN" sz="2400" dirty="0" smtClean="0"/>
          </a:p>
        </p:txBody>
      </p:sp>
      <p:sp>
        <p:nvSpPr>
          <p:cNvPr id="5" name="TextBox 4"/>
          <p:cNvSpPr txBox="1"/>
          <p:nvPr/>
        </p:nvSpPr>
        <p:spPr>
          <a:xfrm>
            <a:off x="539552" y="3068960"/>
            <a:ext cx="7272808" cy="830997"/>
          </a:xfrm>
          <a:prstGeom prst="rect">
            <a:avLst/>
          </a:prstGeom>
          <a:noFill/>
        </p:spPr>
        <p:txBody>
          <a:bodyPr wrap="square" rtlCol="0">
            <a:spAutoFit/>
          </a:bodyPr>
          <a:lstStyle/>
          <a:p>
            <a:r>
              <a:rPr lang="en-US" altLang="zh-CN" sz="4800" dirty="0" smtClean="0"/>
              <a:t>     </a:t>
            </a:r>
            <a:r>
              <a:rPr lang="en-US" altLang="zh-CN" sz="4800" b="1" dirty="0" smtClean="0">
                <a:latin typeface="黑体" panose="02010609060101010101" pitchFamily="49" charset="-122"/>
                <a:ea typeface="黑体" panose="02010609060101010101" pitchFamily="49" charset="-122"/>
              </a:rPr>
              <a:t>3.</a:t>
            </a:r>
            <a:r>
              <a:rPr lang="zh-CN" altLang="en-US" sz="4800" b="1" dirty="0" smtClean="0">
                <a:latin typeface="黑体" panose="02010609060101010101" pitchFamily="49" charset="-122"/>
                <a:ea typeface="黑体" panose="02010609060101010101" pitchFamily="49" charset="-122"/>
              </a:rPr>
              <a:t>精准备考 稳步推进  </a:t>
            </a:r>
            <a:endParaRPr lang="en-US" altLang="zh-CN" sz="4800" b="1" dirty="0" smtClean="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08520" y="-116632"/>
            <a:ext cx="9539536" cy="6974632"/>
          </a:xfrm>
          <a:prstGeom prst="rect">
            <a:avLst/>
          </a:prstGeom>
          <a:solidFill>
            <a:schemeClr val="bg1"/>
          </a:solidFill>
        </p:spPr>
      </p:pic>
      <p:sp>
        <p:nvSpPr>
          <p:cNvPr id="4" name="矩形 3"/>
          <p:cNvSpPr/>
          <p:nvPr/>
        </p:nvSpPr>
        <p:spPr>
          <a:xfrm>
            <a:off x="827584" y="764704"/>
            <a:ext cx="6984776" cy="4801314"/>
          </a:xfrm>
          <a:prstGeom prst="rect">
            <a:avLst/>
          </a:prstGeom>
        </p:spPr>
        <p:txBody>
          <a:bodyPr wrap="square">
            <a:spAutoFit/>
          </a:bodyPr>
          <a:lstStyle/>
          <a:p>
            <a:endParaRPr lang="en-US" altLang="zh-CN" dirty="0" smtClean="0">
              <a:sym typeface="Arial" panose="020B0604020202020204" pitchFamily="34" charset="0"/>
            </a:endParaRPr>
          </a:p>
          <a:p>
            <a:r>
              <a:rPr lang="zh-CN" altLang="en-US" sz="3200" b="1" dirty="0" smtClean="0">
                <a:latin typeface="黑体" panose="02010609060101010101" pitchFamily="49" charset="-122"/>
                <a:ea typeface="黑体" panose="02010609060101010101" pitchFamily="49" charset="-122"/>
                <a:sym typeface="Arial" panose="020B0604020202020204" pitchFamily="34" charset="0"/>
              </a:rPr>
              <a:t>（</a:t>
            </a:r>
            <a:r>
              <a:rPr lang="en-US" altLang="zh-CN" sz="3200" b="1" dirty="0" smtClean="0">
                <a:latin typeface="黑体" panose="02010609060101010101" pitchFamily="49" charset="-122"/>
                <a:ea typeface="黑体" panose="02010609060101010101" pitchFamily="49" charset="-122"/>
                <a:sym typeface="Arial" panose="020B0604020202020204" pitchFamily="34" charset="0"/>
              </a:rPr>
              <a:t>1</a:t>
            </a:r>
            <a:r>
              <a:rPr lang="zh-CN" altLang="en-US" sz="3200" b="1" dirty="0" smtClean="0">
                <a:latin typeface="黑体" panose="02010609060101010101" pitchFamily="49" charset="-122"/>
                <a:ea typeface="黑体" panose="02010609060101010101" pitchFamily="49" charset="-122"/>
                <a:sym typeface="Arial" panose="020B0604020202020204" pitchFamily="34" charset="0"/>
              </a:rPr>
              <a:t>）强化阅读能力训练意识，</a:t>
            </a:r>
            <a:br>
              <a:rPr lang="zh-CN" altLang="en-US" sz="3200" b="1" dirty="0" smtClean="0">
                <a:latin typeface="黑体" panose="02010609060101010101" pitchFamily="49" charset="-122"/>
                <a:ea typeface="黑体" panose="02010609060101010101" pitchFamily="49" charset="-122"/>
                <a:sym typeface="Arial" panose="020B0604020202020204" pitchFamily="34" charset="0"/>
              </a:rPr>
            </a:br>
            <a:r>
              <a:rPr lang="zh-CN" altLang="en-US" sz="3200" b="1" dirty="0" smtClean="0">
                <a:latin typeface="黑体" panose="02010609060101010101" pitchFamily="49" charset="-122"/>
                <a:ea typeface="黑体" panose="02010609060101010101" pitchFamily="49" charset="-122"/>
                <a:sym typeface="Arial" panose="020B0604020202020204" pitchFamily="34" charset="0"/>
              </a:rPr>
              <a:t>       切实提高学生阅读能力。</a:t>
            </a:r>
            <a:endParaRPr lang="en-US" altLang="zh-CN" sz="3200" b="1" dirty="0" smtClean="0">
              <a:latin typeface="黑体" panose="02010609060101010101" pitchFamily="49" charset="-122"/>
              <a:ea typeface="黑体" panose="02010609060101010101" pitchFamily="49" charset="-122"/>
              <a:sym typeface="Arial" panose="020B0604020202020204" pitchFamily="34" charset="0"/>
            </a:endParaRPr>
          </a:p>
          <a:p>
            <a:endParaRPr lang="en-US" altLang="zh-CN" sz="2800" dirty="0" smtClean="0">
              <a:latin typeface="楷体" panose="02010609060101010101" pitchFamily="49" charset="-122"/>
              <a:ea typeface="楷体" panose="02010609060101010101" pitchFamily="49" charset="-122"/>
              <a:sym typeface="Arial" panose="020B0604020202020204" pitchFamily="34" charset="0"/>
            </a:endParaRPr>
          </a:p>
          <a:p>
            <a:pPr marL="177800" indent="-177800">
              <a:spcBef>
                <a:spcPct val="0"/>
              </a:spcBef>
              <a:buSzPct val="125000"/>
              <a:buFontTx/>
              <a:buChar char="•"/>
            </a:pPr>
            <a:r>
              <a:rPr lang="zh-CN" altLang="en-US" sz="2800" b="1" noProof="1" smtClean="0">
                <a:latin typeface="楷体" panose="02010609060101010101" pitchFamily="49" charset="-122"/>
                <a:ea typeface="楷体" panose="02010609060101010101" pitchFamily="49" charset="-122"/>
                <a:sym typeface="Arial" panose="020B0604020202020204" pitchFamily="34" charset="0"/>
              </a:rPr>
              <a:t>文言阅读能力；</a:t>
            </a:r>
          </a:p>
          <a:p>
            <a:pPr marL="177800" indent="-177800">
              <a:spcBef>
                <a:spcPct val="0"/>
              </a:spcBef>
              <a:buSzPct val="125000"/>
              <a:buFontTx/>
              <a:buChar char="•"/>
            </a:pPr>
            <a:r>
              <a:rPr lang="zh-CN" altLang="en-US" sz="2800" b="1" noProof="1" smtClean="0">
                <a:latin typeface="楷体" panose="02010609060101010101" pitchFamily="49" charset="-122"/>
                <a:ea typeface="楷体" panose="02010609060101010101" pitchFamily="49" charset="-122"/>
                <a:sym typeface="Arial" panose="020B0604020202020204" pitchFamily="34" charset="0"/>
              </a:rPr>
              <a:t>古诗鉴赏能力；</a:t>
            </a:r>
          </a:p>
          <a:p>
            <a:pPr marL="177800" indent="-177800">
              <a:spcBef>
                <a:spcPct val="0"/>
              </a:spcBef>
              <a:buSzPct val="125000"/>
              <a:buFontTx/>
              <a:buChar char="•"/>
            </a:pPr>
            <a:r>
              <a:rPr lang="zh-CN" altLang="en-US" sz="2800" b="1" noProof="1" smtClean="0">
                <a:latin typeface="楷体" panose="02010609060101010101" pitchFamily="49" charset="-122"/>
                <a:ea typeface="楷体" panose="02010609060101010101" pitchFamily="49" charset="-122"/>
                <a:sym typeface="Arial" panose="020B0604020202020204" pitchFamily="34" charset="0"/>
              </a:rPr>
              <a:t>文学作品的综合解读、深度解读和个性解读能力；</a:t>
            </a:r>
          </a:p>
          <a:p>
            <a:pPr marL="177800" indent="-177800">
              <a:spcBef>
                <a:spcPct val="0"/>
              </a:spcBef>
              <a:buSzPct val="125000"/>
              <a:buFontTx/>
              <a:buChar char="•"/>
            </a:pPr>
            <a:r>
              <a:rPr lang="zh-CN" altLang="en-US" sz="2800" b="1" noProof="1" smtClean="0">
                <a:latin typeface="楷体" panose="02010609060101010101" pitchFamily="49" charset="-122"/>
                <a:ea typeface="楷体" panose="02010609060101010101" pitchFamily="49" charset="-122"/>
                <a:sym typeface="Arial" panose="020B0604020202020204" pitchFamily="34" charset="0"/>
              </a:rPr>
              <a:t>实用类文本的信息整合、归纳，深度探究能力；</a:t>
            </a:r>
          </a:p>
          <a:p>
            <a:pPr marL="177800" indent="-177800">
              <a:spcBef>
                <a:spcPct val="0"/>
              </a:spcBef>
              <a:buSzPct val="125000"/>
              <a:buFontTx/>
              <a:buChar char="•"/>
            </a:pPr>
            <a:r>
              <a:rPr lang="zh-CN" altLang="en-US" sz="2800" b="1" noProof="1" smtClean="0">
                <a:latin typeface="楷体" panose="02010609060101010101" pitchFamily="49" charset="-122"/>
                <a:ea typeface="楷体" panose="02010609060101010101" pitchFamily="49" charset="-122"/>
                <a:sym typeface="Arial" panose="020B0604020202020204" pitchFamily="34" charset="0"/>
              </a:rPr>
              <a:t>规范表达的能力。</a:t>
            </a:r>
            <a:endParaRPr lang="zh-CN" altLang="en-US" sz="2800"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25730" y="-89248"/>
            <a:ext cx="9539536" cy="6974632"/>
          </a:xfrm>
          <a:prstGeom prst="rect">
            <a:avLst/>
          </a:prstGeom>
          <a:solidFill>
            <a:schemeClr val="bg1"/>
          </a:solidFill>
        </p:spPr>
      </p:pic>
      <p:sp>
        <p:nvSpPr>
          <p:cNvPr id="4" name="TextBox 3"/>
          <p:cNvSpPr txBox="1"/>
          <p:nvPr/>
        </p:nvSpPr>
        <p:spPr>
          <a:xfrm>
            <a:off x="1115616" y="1340768"/>
            <a:ext cx="7056784" cy="3600986"/>
          </a:xfrm>
          <a:prstGeom prst="rect">
            <a:avLst/>
          </a:prstGeom>
          <a:noFill/>
        </p:spPr>
        <p:txBody>
          <a:bodyPr wrap="square" rtlCol="0">
            <a:spAutoFit/>
          </a:bodyPr>
          <a:lstStyle/>
          <a:p>
            <a:r>
              <a:rPr lang="zh-CN" altLang="en-US" sz="3200" b="1" dirty="0" smtClean="0">
                <a:latin typeface="+mn-ea"/>
              </a:rPr>
              <a:t>（</a:t>
            </a:r>
            <a:r>
              <a:rPr lang="en-US" altLang="zh-CN" sz="3200" b="1" dirty="0" smtClean="0">
                <a:latin typeface="+mn-ea"/>
              </a:rPr>
              <a:t>2</a:t>
            </a:r>
            <a:r>
              <a:rPr lang="zh-CN" altLang="en-US" sz="3200" b="1" dirty="0" smtClean="0">
                <a:latin typeface="+mn-ea"/>
              </a:rPr>
              <a:t>）落实精讲精练，提高复习效益</a:t>
            </a:r>
            <a:endParaRPr lang="en-US" altLang="zh-CN" sz="3200" b="1" dirty="0" smtClean="0">
              <a:latin typeface="+mn-ea"/>
            </a:endParaRPr>
          </a:p>
          <a:p>
            <a:r>
              <a:rPr lang="en-US" altLang="zh-CN" sz="2800" dirty="0" smtClean="0">
                <a:latin typeface="+mn-ea"/>
              </a:rPr>
              <a:t>   </a:t>
            </a:r>
          </a:p>
          <a:p>
            <a:r>
              <a:rPr lang="en-US" altLang="zh-CN" sz="2800" b="1" dirty="0" smtClean="0">
                <a:latin typeface="+mn-ea"/>
              </a:rPr>
              <a:t>    </a:t>
            </a:r>
            <a:r>
              <a:rPr lang="zh-CN" altLang="en-US" sz="2800" b="1" dirty="0" smtClean="0">
                <a:latin typeface="+mn-ea"/>
              </a:rPr>
              <a:t>教师首先应根据复习课和讲评课的不同特点，确定相应的高效复习模式，将重点难点讲精讲透，以利于学生在自主复习时进行高效积累、梳理和巩固；其次是精选、精编试题，精心研究命题规律和答题技巧，并以此为训练材料，切实提高研习实效。</a:t>
            </a:r>
            <a:endParaRPr lang="zh-CN" altLang="en-US" sz="2800" b="1" dirty="0">
              <a:latin typeface="+mn-ea"/>
            </a:endParaRPr>
          </a:p>
        </p:txBody>
      </p:sp>
    </p:spTree>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25730" y="-89248"/>
            <a:ext cx="9539536" cy="6974632"/>
          </a:xfrm>
          <a:prstGeom prst="rect">
            <a:avLst/>
          </a:prstGeom>
          <a:solidFill>
            <a:schemeClr val="bg1"/>
          </a:solidFill>
        </p:spPr>
      </p:pic>
      <p:sp>
        <p:nvSpPr>
          <p:cNvPr id="5" name="TextBox 4"/>
          <p:cNvSpPr txBox="1"/>
          <p:nvPr/>
        </p:nvSpPr>
        <p:spPr>
          <a:xfrm>
            <a:off x="683568" y="1628800"/>
            <a:ext cx="7488832" cy="3447098"/>
          </a:xfrm>
          <a:prstGeom prst="rect">
            <a:avLst/>
          </a:prstGeom>
          <a:noFill/>
        </p:spPr>
        <p:txBody>
          <a:bodyPr wrap="square" rtlCol="0">
            <a:spAutoFit/>
          </a:bodyPr>
          <a:lstStyle/>
          <a:p>
            <a:r>
              <a:rPr lang="en-US" altLang="zh-CN" sz="3200" dirty="0" smtClean="0">
                <a:latin typeface="+mn-ea"/>
              </a:rPr>
              <a:t>   </a:t>
            </a:r>
            <a:r>
              <a:rPr lang="en-US" altLang="zh-CN" sz="3200" b="1" dirty="0" smtClean="0">
                <a:latin typeface="+mn-ea"/>
              </a:rPr>
              <a:t>3.</a:t>
            </a:r>
            <a:r>
              <a:rPr lang="zh-CN" altLang="en-US" sz="3200" b="1" dirty="0" smtClean="0">
                <a:latin typeface="+mn-ea"/>
              </a:rPr>
              <a:t>用好早自习和其它自主学习时间</a:t>
            </a:r>
            <a:endParaRPr lang="en-US" altLang="zh-CN" sz="3200" b="1" dirty="0" smtClean="0">
              <a:latin typeface="+mn-ea"/>
            </a:endParaRPr>
          </a:p>
          <a:p>
            <a:r>
              <a:rPr lang="en-US" altLang="zh-CN" dirty="0" smtClean="0"/>
              <a:t>           </a:t>
            </a:r>
          </a:p>
          <a:p>
            <a:r>
              <a:rPr lang="en-US" altLang="zh-CN" sz="2800" dirty="0" smtClean="0"/>
              <a:t>        </a:t>
            </a:r>
            <a:r>
              <a:rPr lang="zh-CN" altLang="en-US" sz="2800" b="1" dirty="0" smtClean="0"/>
              <a:t>应对早自习及其它他自主学习时间的利用做出明确规划，要在基础知识积累、名句背诵默写、主体训练与巩固、综合演练等方面，做出精细筹划，分配在上述不同的时间，同时辅之以有效的督促和检查手段，确保时间高效利用。</a:t>
            </a:r>
            <a:endParaRPr lang="zh-CN" altLang="en-US" sz="2800" b="1" dirty="0"/>
          </a:p>
        </p:txBody>
      </p:sp>
    </p:spTree>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25730" y="-89248"/>
            <a:ext cx="9539536" cy="6974632"/>
          </a:xfrm>
          <a:prstGeom prst="rect">
            <a:avLst/>
          </a:prstGeom>
          <a:solidFill>
            <a:schemeClr val="bg1"/>
          </a:solidFill>
        </p:spPr>
      </p:pic>
      <p:sp>
        <p:nvSpPr>
          <p:cNvPr id="4" name="TextBox 3"/>
          <p:cNvSpPr txBox="1"/>
          <p:nvPr/>
        </p:nvSpPr>
        <p:spPr>
          <a:xfrm>
            <a:off x="1043608" y="1484784"/>
            <a:ext cx="7056784" cy="3539430"/>
          </a:xfrm>
          <a:prstGeom prst="rect">
            <a:avLst/>
          </a:prstGeom>
          <a:noFill/>
        </p:spPr>
        <p:txBody>
          <a:bodyPr wrap="square" rtlCol="0">
            <a:spAutoFit/>
          </a:bodyPr>
          <a:lstStyle/>
          <a:p>
            <a:r>
              <a:rPr lang="en-US" altLang="zh-CN" sz="3200" dirty="0" smtClean="0">
                <a:latin typeface="+mn-ea"/>
              </a:rPr>
              <a:t>   </a:t>
            </a:r>
            <a:r>
              <a:rPr lang="en-US" altLang="zh-CN" sz="3200" b="1" dirty="0" smtClean="0">
                <a:latin typeface="+mn-ea"/>
              </a:rPr>
              <a:t>4.</a:t>
            </a:r>
            <a:r>
              <a:rPr lang="zh-CN" altLang="en-US" sz="3200" b="1" dirty="0" smtClean="0">
                <a:latin typeface="+mn-ea"/>
              </a:rPr>
              <a:t>强化学生自主学习</a:t>
            </a:r>
            <a:endParaRPr lang="en-US" altLang="zh-CN" sz="3200" b="1" dirty="0" smtClean="0">
              <a:latin typeface="+mn-ea"/>
            </a:endParaRPr>
          </a:p>
          <a:p>
            <a:r>
              <a:rPr lang="zh-CN" altLang="en-US" sz="2400" b="1" dirty="0" smtClean="0"/>
              <a:t>        进入高三后，要进一步坚持一些优秀的做法，让学生建立积累本、纠错本、错题档案等。特别是在讲评课上，更要让学生展示思维过程，暴露出错原因，让学生反思做题思路、做题方法，提高认知水平，自我总结，自我纠错，自我提升，在自我感悟和体验中获得知识，形成能力，减少学生对老师的依赖程度，真正提高自主学习层次，提高学习效率</a:t>
            </a:r>
            <a:r>
              <a:rPr lang="zh-CN" altLang="en-US" b="1" dirty="0" smtClean="0"/>
              <a:t>。</a:t>
            </a:r>
            <a:endParaRPr lang="zh-CN" altLang="en-US" b="1" dirty="0"/>
          </a:p>
        </p:txBody>
      </p:sp>
    </p:spTree>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116632"/>
            <a:ext cx="9539536" cy="6974632"/>
          </a:xfrm>
          <a:prstGeom prst="rect">
            <a:avLst/>
          </a:prstGeom>
          <a:solidFill>
            <a:schemeClr val="bg1"/>
          </a:solidFill>
        </p:spPr>
      </p:pic>
      <p:sp>
        <p:nvSpPr>
          <p:cNvPr id="4" name="TextBox 3"/>
          <p:cNvSpPr txBox="1"/>
          <p:nvPr/>
        </p:nvSpPr>
        <p:spPr>
          <a:xfrm>
            <a:off x="1115616" y="1268760"/>
            <a:ext cx="6840760" cy="3539430"/>
          </a:xfrm>
          <a:prstGeom prst="rect">
            <a:avLst/>
          </a:prstGeom>
          <a:noFill/>
        </p:spPr>
        <p:txBody>
          <a:bodyPr wrap="square" rtlCol="0">
            <a:spAutoFit/>
          </a:bodyPr>
          <a:lstStyle/>
          <a:p>
            <a:r>
              <a:rPr lang="en-US" altLang="zh-CN" sz="3200" b="1" dirty="0" smtClean="0">
                <a:latin typeface="黑体" panose="02010609060101010101" pitchFamily="49" charset="-122"/>
                <a:ea typeface="黑体" panose="02010609060101010101" pitchFamily="49" charset="-122"/>
              </a:rPr>
              <a:t>   5.</a:t>
            </a:r>
            <a:r>
              <a:rPr lang="zh-CN" altLang="en-US" sz="3200" b="1" dirty="0" smtClean="0">
                <a:latin typeface="黑体" panose="02010609060101010101" pitchFamily="49" charset="-122"/>
                <a:ea typeface="黑体" panose="02010609060101010101" pitchFamily="49" charset="-122"/>
              </a:rPr>
              <a:t>强化命题研究</a:t>
            </a:r>
            <a:endParaRPr lang="en-US" altLang="zh-CN" sz="3200" b="1" dirty="0" smtClean="0">
              <a:latin typeface="黑体" panose="02010609060101010101" pitchFamily="49" charset="-122"/>
              <a:ea typeface="黑体" panose="02010609060101010101" pitchFamily="49" charset="-122"/>
            </a:endParaRPr>
          </a:p>
          <a:p>
            <a:r>
              <a:rPr lang="en-US" altLang="zh-CN" sz="2400" dirty="0" smtClean="0">
                <a:latin typeface="+mn-ea"/>
              </a:rPr>
              <a:t>    </a:t>
            </a:r>
            <a:r>
              <a:rPr lang="zh-CN" altLang="en-US" sz="2400" b="1" dirty="0" smtClean="0">
                <a:latin typeface="+mn-ea"/>
              </a:rPr>
              <a:t>为更好地把握全国卷命题趋势及命题特点，建议备课组发挥每位老师的长处，精选材料比照全国高考试题尝试命题，通过试题原创体验试题命制思维路径及答案是如何给出的，这样做表面看好像是浪费时间，实际是节省了时间，因为讲评时不用再研究答案，而且更能给学生说清答案，为什么要这样制定。同时，这样做的过程也是研究考试说明的过程，更便于将考点试题化。</a:t>
            </a:r>
            <a:endParaRPr lang="zh-CN" altLang="en-US" sz="2400" b="1" dirty="0">
              <a:latin typeface="+mn-ea"/>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9525" y="-154732"/>
            <a:ext cx="9539536" cy="6974632"/>
          </a:xfrm>
          <a:prstGeom prst="rect">
            <a:avLst/>
          </a:prstGeom>
          <a:solidFill>
            <a:schemeClr val="bg1"/>
          </a:solidFill>
        </p:spPr>
      </p:pic>
      <p:graphicFrame>
        <p:nvGraphicFramePr>
          <p:cNvPr id="3" name="表格 2"/>
          <p:cNvGraphicFramePr/>
          <p:nvPr/>
        </p:nvGraphicFramePr>
        <p:xfrm>
          <a:off x="955040" y="1621155"/>
          <a:ext cx="7580630" cy="4213860"/>
        </p:xfrm>
        <a:graphic>
          <a:graphicData uri="http://schemas.openxmlformats.org/drawingml/2006/table">
            <a:tbl>
              <a:tblPr firstRow="1" bandRow="1">
                <a:tableStyleId>{5C22544A-7EE6-4342-B048-85BDC9FD1C3A}</a:tableStyleId>
              </a:tblPr>
              <a:tblGrid>
                <a:gridCol w="2325370"/>
                <a:gridCol w="450215"/>
                <a:gridCol w="495935"/>
                <a:gridCol w="507365"/>
                <a:gridCol w="2416175"/>
                <a:gridCol w="391795"/>
                <a:gridCol w="531495"/>
                <a:gridCol w="462280"/>
              </a:tblGrid>
              <a:tr h="398145">
                <a:tc rowSpan="2">
                  <a:txBody>
                    <a:bodyPr/>
                    <a:lstStyle/>
                    <a:p>
                      <a:pPr algn="ctr">
                        <a:buNone/>
                      </a:pPr>
                      <a:r>
                        <a:rPr lang="zh-CN" altLang="en-US" dirty="0"/>
                        <a:t>任务群</a:t>
                      </a:r>
                    </a:p>
                  </a:txBody>
                  <a:tcPr anchor="ctr"/>
                </a:tc>
                <a:tc gridSpan="3">
                  <a:txBody>
                    <a:bodyPr/>
                    <a:lstStyle/>
                    <a:p>
                      <a:pPr algn="ctr">
                        <a:buNone/>
                      </a:pPr>
                      <a:r>
                        <a:rPr lang="zh-CN" altLang="en-US"/>
                        <a:t>分布</a:t>
                      </a:r>
                    </a:p>
                  </a:txBody>
                  <a:tcPr anchor="ctr"/>
                </a:tc>
                <a:tc hMerge="1">
                  <a:txBody>
                    <a:bodyPr/>
                    <a:lstStyle/>
                    <a:p>
                      <a:endParaRPr lang="zh-CN"/>
                    </a:p>
                  </a:txBody>
                  <a:tcPr/>
                </a:tc>
                <a:tc hMerge="1">
                  <a:txBody>
                    <a:bodyPr/>
                    <a:lstStyle/>
                    <a:p>
                      <a:endParaRPr lang="zh-CN"/>
                    </a:p>
                  </a:txBody>
                  <a:tcPr/>
                </a:tc>
                <a:tc rowSpan="2">
                  <a:txBody>
                    <a:bodyPr/>
                    <a:lstStyle/>
                    <a:p>
                      <a:pPr algn="ctr">
                        <a:buNone/>
                      </a:pPr>
                      <a:r>
                        <a:rPr lang="zh-CN" altLang="en-US" sz="1800">
                          <a:sym typeface="+mn-ea"/>
                        </a:rPr>
                        <a:t>任务群</a:t>
                      </a:r>
                      <a:endParaRPr lang="zh-CN" altLang="en-US"/>
                    </a:p>
                  </a:txBody>
                  <a:tcPr anchor="ctr"/>
                </a:tc>
                <a:tc gridSpan="3">
                  <a:txBody>
                    <a:bodyPr/>
                    <a:lstStyle/>
                    <a:p>
                      <a:pPr algn="ctr">
                        <a:buNone/>
                      </a:pPr>
                      <a:r>
                        <a:rPr lang="zh-CN" altLang="en-US"/>
                        <a:t>分布</a:t>
                      </a:r>
                    </a:p>
                  </a:txBody>
                  <a:tcPr anchor="ctr"/>
                </a:tc>
                <a:tc hMerge="1">
                  <a:txBody>
                    <a:bodyPr/>
                    <a:lstStyle/>
                    <a:p>
                      <a:endParaRPr lang="zh-CN"/>
                    </a:p>
                  </a:txBody>
                  <a:tcPr/>
                </a:tc>
                <a:tc hMerge="1">
                  <a:txBody>
                    <a:bodyPr/>
                    <a:lstStyle/>
                    <a:p>
                      <a:endParaRPr lang="zh-CN"/>
                    </a:p>
                  </a:txBody>
                  <a:tcPr/>
                </a:tc>
              </a:tr>
              <a:tr h="476885">
                <a:tc vMerge="1">
                  <a:txBody>
                    <a:bodyPr/>
                    <a:lstStyle/>
                    <a:p>
                      <a:endParaRPr lang="zh-CN"/>
                    </a:p>
                  </a:txBody>
                  <a:tcPr/>
                </a:tc>
                <a:tc>
                  <a:txBody>
                    <a:bodyPr/>
                    <a:lstStyle/>
                    <a:p>
                      <a:pPr>
                        <a:buNone/>
                      </a:pPr>
                      <a:r>
                        <a:rPr lang="zh-CN" altLang="en-US" sz="1200"/>
                        <a:t>必</a:t>
                      </a:r>
                    </a:p>
                  </a:txBody>
                  <a:tcPr/>
                </a:tc>
                <a:tc>
                  <a:txBody>
                    <a:bodyPr/>
                    <a:lstStyle/>
                    <a:p>
                      <a:pPr>
                        <a:buNone/>
                      </a:pPr>
                      <a:r>
                        <a:rPr lang="zh-CN" altLang="en-US" sz="1200"/>
                        <a:t>选</a:t>
                      </a:r>
                      <a:r>
                        <a:rPr lang="en-US" altLang="zh-CN" sz="1200"/>
                        <a:t>1</a:t>
                      </a:r>
                    </a:p>
                  </a:txBody>
                  <a:tcPr/>
                </a:tc>
                <a:tc>
                  <a:txBody>
                    <a:bodyPr/>
                    <a:lstStyle/>
                    <a:p>
                      <a:pPr>
                        <a:buNone/>
                      </a:pPr>
                      <a:r>
                        <a:rPr lang="zh-CN" altLang="en-US" sz="1200"/>
                        <a:t>选</a:t>
                      </a:r>
                      <a:r>
                        <a:rPr lang="en-US" altLang="zh-CN" sz="1200"/>
                        <a:t>2</a:t>
                      </a:r>
                    </a:p>
                  </a:txBody>
                  <a:tcPr/>
                </a:tc>
                <a:tc vMerge="1">
                  <a:txBody>
                    <a:bodyPr/>
                    <a:lstStyle/>
                    <a:p>
                      <a:endParaRPr lang="zh-CN"/>
                    </a:p>
                  </a:txBody>
                  <a:tcPr/>
                </a:tc>
                <a:tc>
                  <a:txBody>
                    <a:bodyPr/>
                    <a:lstStyle/>
                    <a:p>
                      <a:pPr>
                        <a:buNone/>
                      </a:pPr>
                      <a:r>
                        <a:rPr lang="zh-CN" altLang="en-US" sz="1200"/>
                        <a:t>必</a:t>
                      </a:r>
                    </a:p>
                  </a:txBody>
                  <a:tcPr/>
                </a:tc>
                <a:tc>
                  <a:txBody>
                    <a:bodyPr/>
                    <a:lstStyle/>
                    <a:p>
                      <a:pPr>
                        <a:buNone/>
                      </a:pPr>
                      <a:r>
                        <a:rPr lang="zh-CN" altLang="en-US" sz="1200"/>
                        <a:t>选</a:t>
                      </a:r>
                      <a:r>
                        <a:rPr lang="en-US" altLang="zh-CN" sz="1200"/>
                        <a:t>1</a:t>
                      </a:r>
                    </a:p>
                  </a:txBody>
                  <a:tcPr/>
                </a:tc>
                <a:tc>
                  <a:txBody>
                    <a:bodyPr/>
                    <a:lstStyle/>
                    <a:p>
                      <a:pPr>
                        <a:buNone/>
                      </a:pPr>
                      <a:r>
                        <a:rPr lang="zh-CN" altLang="en-US" sz="1200"/>
                        <a:t>选</a:t>
                      </a:r>
                      <a:r>
                        <a:rPr lang="en-US" altLang="zh-CN" sz="1200"/>
                        <a:t>2</a:t>
                      </a:r>
                    </a:p>
                  </a:txBody>
                  <a:tcPr/>
                </a:tc>
              </a:tr>
              <a:tr h="396875">
                <a:tc>
                  <a:txBody>
                    <a:bodyPr/>
                    <a:lstStyle/>
                    <a:p>
                      <a:pPr>
                        <a:buNone/>
                      </a:pPr>
                      <a:r>
                        <a:rPr lang="zh-CN" altLang="en-US" sz="1400">
                          <a:sym typeface="+mn-ea"/>
                        </a:rPr>
                        <a:t>1.语言积累梳理与探究</a:t>
                      </a:r>
                    </a:p>
                  </a:txBody>
                  <a:tcPr/>
                </a:tc>
                <a:tc>
                  <a:txBody>
                    <a:bodyPr/>
                    <a:lstStyle/>
                    <a:p>
                      <a:pPr>
                        <a:buNone/>
                      </a:pPr>
                      <a:r>
                        <a:rPr lang="zh-CN" altLang="en-US" sz="1800">
                          <a:sym typeface="+mn-ea"/>
                        </a:rPr>
                        <a:t>★</a:t>
                      </a:r>
                      <a:endParaRPr lang="zh-CN" altLang="en-US"/>
                    </a:p>
                  </a:txBody>
                  <a:tcPr/>
                </a:tc>
                <a:tc>
                  <a:txBody>
                    <a:bodyPr/>
                    <a:lstStyle/>
                    <a:p>
                      <a:pPr>
                        <a:buNone/>
                      </a:pPr>
                      <a:r>
                        <a:rPr lang="zh-CN" altLang="en-US" sz="1800">
                          <a:sym typeface="+mn-ea"/>
                        </a:rPr>
                        <a:t>★</a:t>
                      </a:r>
                      <a:endParaRPr lang="zh-CN" altLang="en-US"/>
                    </a:p>
                  </a:txBody>
                  <a:tcPr/>
                </a:tc>
                <a:tc>
                  <a:txBody>
                    <a:bodyPr/>
                    <a:lstStyle/>
                    <a:p>
                      <a:pPr>
                        <a:buNone/>
                      </a:pPr>
                      <a:r>
                        <a:rPr lang="zh-CN" altLang="en-US" sz="1800">
                          <a:sym typeface="+mn-ea"/>
                        </a:rPr>
                        <a:t>★</a:t>
                      </a:r>
                      <a:endParaRPr lang="zh-CN" altLang="en-US"/>
                    </a:p>
                  </a:txBody>
                  <a:tcPr/>
                </a:tc>
                <a:tc>
                  <a:txBody>
                    <a:bodyPr/>
                    <a:lstStyle/>
                    <a:p>
                      <a:pPr>
                        <a:buNone/>
                      </a:pPr>
                      <a:r>
                        <a:rPr lang="zh-CN" altLang="en-US" sz="1400">
                          <a:sym typeface="+mn-ea"/>
                        </a:rPr>
                        <a:t>8</a:t>
                      </a:r>
                      <a:r>
                        <a:rPr lang="en-US" altLang="zh-CN" sz="1400">
                          <a:sym typeface="+mn-ea"/>
                        </a:rPr>
                        <a:t>.</a:t>
                      </a:r>
                      <a:r>
                        <a:rPr lang="zh-CN" altLang="en-US" sz="1400">
                          <a:sym typeface="+mn-ea"/>
                        </a:rPr>
                        <a:t>现当代作家研习</a:t>
                      </a:r>
                    </a:p>
                  </a:txBody>
                  <a:tcPr/>
                </a:tc>
                <a:tc>
                  <a:txBody>
                    <a:bodyPr/>
                    <a:lstStyle/>
                    <a:p>
                      <a:pPr>
                        <a:buNone/>
                      </a:pPr>
                      <a:endParaRPr lang="zh-CN" altLang="en-US"/>
                    </a:p>
                  </a:txBody>
                  <a:tcPr/>
                </a:tc>
                <a:tc>
                  <a:txBody>
                    <a:bodyPr/>
                    <a:lstStyle/>
                    <a:p>
                      <a:pPr>
                        <a:buNone/>
                      </a:pPr>
                      <a:r>
                        <a:rPr lang="zh-CN" altLang="en-US" sz="1800">
                          <a:sym typeface="+mn-ea"/>
                        </a:rPr>
                        <a:t>★</a:t>
                      </a:r>
                      <a:endParaRPr lang="zh-CN" altLang="en-US"/>
                    </a:p>
                  </a:txBody>
                  <a:tcPr/>
                </a:tc>
                <a:tc>
                  <a:txBody>
                    <a:bodyPr/>
                    <a:lstStyle/>
                    <a:p>
                      <a:pPr>
                        <a:buNone/>
                      </a:pPr>
                      <a:endParaRPr lang="zh-CN" altLang="en-US"/>
                    </a:p>
                  </a:txBody>
                  <a:tcPr/>
                </a:tc>
              </a:tr>
              <a:tr h="398145">
                <a:tc>
                  <a:txBody>
                    <a:bodyPr/>
                    <a:lstStyle/>
                    <a:p>
                      <a:pPr>
                        <a:buNone/>
                      </a:pPr>
                      <a:r>
                        <a:rPr lang="zh-CN" altLang="en-US" sz="1400">
                          <a:sym typeface="+mn-ea"/>
                        </a:rPr>
                        <a:t>2</a:t>
                      </a:r>
                      <a:r>
                        <a:rPr lang="en-US" altLang="zh-CN" sz="1400">
                          <a:sym typeface="+mn-ea"/>
                        </a:rPr>
                        <a:t>.</a:t>
                      </a:r>
                      <a:r>
                        <a:rPr lang="zh-CN" altLang="en-US" sz="1400">
                          <a:sym typeface="+mn-ea"/>
                        </a:rPr>
                        <a:t>整本书阅读与研讨</a:t>
                      </a:r>
                    </a:p>
                  </a:txBody>
                  <a:tcPr/>
                </a:tc>
                <a:tc>
                  <a:txBody>
                    <a:bodyPr/>
                    <a:lstStyle/>
                    <a:p>
                      <a:pPr>
                        <a:buNone/>
                      </a:pPr>
                      <a:r>
                        <a:rPr lang="zh-CN" altLang="en-US" sz="1800">
                          <a:sym typeface="+mn-ea"/>
                        </a:rPr>
                        <a:t>★</a:t>
                      </a:r>
                      <a:endParaRPr lang="zh-CN" altLang="en-US"/>
                    </a:p>
                  </a:txBody>
                  <a:tcPr/>
                </a:tc>
                <a:tc>
                  <a:txBody>
                    <a:bodyPr/>
                    <a:lstStyle/>
                    <a:p>
                      <a:pPr>
                        <a:buNone/>
                      </a:pPr>
                      <a:r>
                        <a:rPr lang="zh-CN" altLang="en-US" sz="1800">
                          <a:sym typeface="+mn-ea"/>
                        </a:rPr>
                        <a:t>★</a:t>
                      </a:r>
                      <a:endParaRPr lang="zh-CN" altLang="en-US"/>
                    </a:p>
                  </a:txBody>
                  <a:tcPr/>
                </a:tc>
                <a:tc>
                  <a:txBody>
                    <a:bodyPr/>
                    <a:lstStyle/>
                    <a:p>
                      <a:pPr>
                        <a:buNone/>
                      </a:pPr>
                      <a:r>
                        <a:rPr lang="zh-CN" altLang="en-US" sz="1800">
                          <a:sym typeface="+mn-ea"/>
                        </a:rPr>
                        <a:t>★</a:t>
                      </a:r>
                      <a:endParaRPr lang="zh-CN" altLang="en-US"/>
                    </a:p>
                  </a:txBody>
                  <a:tcPr/>
                </a:tc>
                <a:tc>
                  <a:txBody>
                    <a:bodyPr/>
                    <a:lstStyle/>
                    <a:p>
                      <a:pPr>
                        <a:buNone/>
                      </a:pPr>
                      <a:r>
                        <a:rPr lang="zh-CN" altLang="en-US" sz="1400">
                          <a:sym typeface="+mn-ea"/>
                        </a:rPr>
                        <a:t>9.传统文化经典研习</a:t>
                      </a:r>
                    </a:p>
                  </a:txBody>
                  <a:tcPr/>
                </a:tc>
                <a:tc>
                  <a:txBody>
                    <a:bodyPr/>
                    <a:lstStyle/>
                    <a:p>
                      <a:pPr>
                        <a:buNone/>
                      </a:pPr>
                      <a:endParaRPr lang="zh-CN" altLang="en-US"/>
                    </a:p>
                  </a:txBody>
                  <a:tcPr/>
                </a:tc>
                <a:tc>
                  <a:txBody>
                    <a:bodyPr/>
                    <a:lstStyle/>
                    <a:p>
                      <a:pPr>
                        <a:buNone/>
                      </a:pPr>
                      <a:r>
                        <a:rPr lang="zh-CN" altLang="en-US" sz="1800">
                          <a:sym typeface="+mn-ea"/>
                        </a:rPr>
                        <a:t>★</a:t>
                      </a:r>
                      <a:endParaRPr lang="zh-CN" altLang="en-US"/>
                    </a:p>
                  </a:txBody>
                  <a:tcPr/>
                </a:tc>
                <a:tc>
                  <a:txBody>
                    <a:bodyPr/>
                    <a:lstStyle/>
                    <a:p>
                      <a:pPr>
                        <a:buNone/>
                      </a:pPr>
                      <a:endParaRPr lang="zh-CN" altLang="en-US"/>
                    </a:p>
                  </a:txBody>
                  <a:tcPr/>
                </a:tc>
              </a:tr>
              <a:tr h="397510">
                <a:tc>
                  <a:txBody>
                    <a:bodyPr/>
                    <a:lstStyle/>
                    <a:p>
                      <a:pPr>
                        <a:buNone/>
                      </a:pPr>
                      <a:r>
                        <a:rPr lang="zh-CN" altLang="en-US" sz="1400">
                          <a:sym typeface="+mn-ea"/>
                        </a:rPr>
                        <a:t>3.当代文化参与</a:t>
                      </a:r>
                    </a:p>
                  </a:txBody>
                  <a:tcPr/>
                </a:tc>
                <a:tc>
                  <a:txBody>
                    <a:bodyPr/>
                    <a:lstStyle/>
                    <a:p>
                      <a:pPr>
                        <a:buNone/>
                      </a:pPr>
                      <a:r>
                        <a:rPr lang="zh-CN" altLang="en-US" sz="1800">
                          <a:sym typeface="+mn-ea"/>
                        </a:rPr>
                        <a:t>★</a:t>
                      </a:r>
                      <a:endParaRPr lang="zh-CN" altLang="en-US"/>
                    </a:p>
                  </a:txBody>
                  <a:tcPr/>
                </a:tc>
                <a:tc>
                  <a:txBody>
                    <a:bodyPr/>
                    <a:lstStyle/>
                    <a:p>
                      <a:pPr>
                        <a:buNone/>
                      </a:pPr>
                      <a:r>
                        <a:rPr lang="zh-CN" altLang="en-US" sz="1800">
                          <a:sym typeface="+mn-ea"/>
                        </a:rPr>
                        <a:t>★</a:t>
                      </a:r>
                      <a:endParaRPr lang="zh-CN" altLang="en-US"/>
                    </a:p>
                  </a:txBody>
                  <a:tcPr/>
                </a:tc>
                <a:tc>
                  <a:txBody>
                    <a:bodyPr/>
                    <a:lstStyle/>
                    <a:p>
                      <a:pPr>
                        <a:buNone/>
                      </a:pPr>
                      <a:r>
                        <a:rPr lang="zh-CN" altLang="en-US" sz="1800">
                          <a:sym typeface="+mn-ea"/>
                        </a:rPr>
                        <a:t>★</a:t>
                      </a:r>
                      <a:endParaRPr lang="zh-CN" altLang="en-US"/>
                    </a:p>
                  </a:txBody>
                  <a:tcPr/>
                </a:tc>
                <a:tc>
                  <a:txBody>
                    <a:bodyPr/>
                    <a:lstStyle/>
                    <a:p>
                      <a:pPr>
                        <a:buNone/>
                      </a:pPr>
                      <a:r>
                        <a:rPr lang="zh-CN" altLang="en-US" sz="1400">
                          <a:sym typeface="+mn-ea"/>
                        </a:rPr>
                        <a:t>10.外国作家作品研习</a:t>
                      </a:r>
                      <a:endParaRPr lang="zh-CN" altLang="en-US" sz="1400"/>
                    </a:p>
                  </a:txBody>
                  <a:tcPr/>
                </a:tc>
                <a:tc>
                  <a:txBody>
                    <a:bodyPr/>
                    <a:lstStyle/>
                    <a:p>
                      <a:pPr>
                        <a:buNone/>
                      </a:pPr>
                      <a:endParaRPr lang="zh-CN" altLang="en-US"/>
                    </a:p>
                  </a:txBody>
                  <a:tcPr/>
                </a:tc>
                <a:tc>
                  <a:txBody>
                    <a:bodyPr/>
                    <a:lstStyle/>
                    <a:p>
                      <a:pPr>
                        <a:buNone/>
                      </a:pPr>
                      <a:r>
                        <a:rPr lang="zh-CN" altLang="en-US" sz="1800">
                          <a:sym typeface="+mn-ea"/>
                        </a:rPr>
                        <a:t>★</a:t>
                      </a:r>
                      <a:endParaRPr lang="zh-CN" altLang="en-US"/>
                    </a:p>
                  </a:txBody>
                  <a:tcPr/>
                </a:tc>
                <a:tc>
                  <a:txBody>
                    <a:bodyPr/>
                    <a:lstStyle/>
                    <a:p>
                      <a:pPr>
                        <a:buNone/>
                      </a:pPr>
                      <a:endParaRPr lang="zh-CN" altLang="en-US"/>
                    </a:p>
                  </a:txBody>
                  <a:tcPr/>
                </a:tc>
              </a:tr>
              <a:tr h="424815">
                <a:tc>
                  <a:txBody>
                    <a:bodyPr/>
                    <a:lstStyle/>
                    <a:p>
                      <a:pPr>
                        <a:buNone/>
                      </a:pPr>
                      <a:r>
                        <a:rPr lang="zh-CN" altLang="en-US" sz="1400">
                          <a:sym typeface="+mn-ea"/>
                        </a:rPr>
                        <a:t>4.跨媒介阅读与交流</a:t>
                      </a:r>
                    </a:p>
                  </a:txBody>
                  <a:tcPr/>
                </a:tc>
                <a:tc>
                  <a:txBody>
                    <a:bodyPr/>
                    <a:lstStyle/>
                    <a:p>
                      <a:pPr>
                        <a:buNone/>
                      </a:pPr>
                      <a:r>
                        <a:rPr lang="zh-CN" altLang="en-US" sz="1800">
                          <a:sym typeface="+mn-ea"/>
                        </a:rPr>
                        <a:t>★</a:t>
                      </a:r>
                      <a:endParaRPr lang="zh-CN" altLang="en-US"/>
                    </a:p>
                  </a:txBody>
                  <a:tcPr/>
                </a:tc>
                <a:tc>
                  <a:txBody>
                    <a:bodyPr/>
                    <a:lstStyle/>
                    <a:p>
                      <a:pPr>
                        <a:buNone/>
                      </a:pPr>
                      <a:r>
                        <a:rPr lang="zh-CN" altLang="en-US" sz="1800">
                          <a:sym typeface="+mn-ea"/>
                        </a:rPr>
                        <a:t>★</a:t>
                      </a:r>
                      <a:endParaRPr lang="zh-CN" altLang="en-US"/>
                    </a:p>
                  </a:txBody>
                  <a:tcPr/>
                </a:tc>
                <a:tc>
                  <a:txBody>
                    <a:bodyPr/>
                    <a:lstStyle/>
                    <a:p>
                      <a:pPr>
                        <a:buNone/>
                      </a:pPr>
                      <a:r>
                        <a:rPr lang="zh-CN" altLang="en-US" sz="1800">
                          <a:sym typeface="+mn-ea"/>
                        </a:rPr>
                        <a:t>★</a:t>
                      </a:r>
                      <a:endParaRPr lang="zh-CN" altLang="en-US"/>
                    </a:p>
                  </a:txBody>
                  <a:tcPr/>
                </a:tc>
                <a:tc>
                  <a:txBody>
                    <a:bodyPr/>
                    <a:lstStyle/>
                    <a:p>
                      <a:pPr>
                        <a:buNone/>
                      </a:pPr>
                      <a:r>
                        <a:rPr lang="zh-CN" altLang="en-US" sz="1400">
                          <a:sym typeface="+mn-ea"/>
                        </a:rPr>
                        <a:t>11.科学文化论著研习</a:t>
                      </a:r>
                      <a:endParaRPr lang="zh-CN" altLang="en-US" sz="1400"/>
                    </a:p>
                  </a:txBody>
                  <a:tcPr/>
                </a:tc>
                <a:tc>
                  <a:txBody>
                    <a:bodyPr/>
                    <a:lstStyle/>
                    <a:p>
                      <a:pPr>
                        <a:buNone/>
                      </a:pPr>
                      <a:endParaRPr lang="zh-CN" altLang="en-US"/>
                    </a:p>
                  </a:txBody>
                  <a:tcPr/>
                </a:tc>
                <a:tc>
                  <a:txBody>
                    <a:bodyPr/>
                    <a:lstStyle/>
                    <a:p>
                      <a:pPr>
                        <a:buNone/>
                      </a:pPr>
                      <a:r>
                        <a:rPr lang="zh-CN" altLang="en-US" sz="1800">
                          <a:sym typeface="+mn-ea"/>
                        </a:rPr>
                        <a:t>★</a:t>
                      </a:r>
                      <a:endParaRPr lang="zh-CN" altLang="en-US"/>
                    </a:p>
                  </a:txBody>
                  <a:tcPr/>
                </a:tc>
                <a:tc>
                  <a:txBody>
                    <a:bodyPr/>
                    <a:lstStyle/>
                    <a:p>
                      <a:pPr>
                        <a:buNone/>
                      </a:pPr>
                      <a:endParaRPr lang="zh-CN" altLang="en-US"/>
                    </a:p>
                  </a:txBody>
                  <a:tcPr/>
                </a:tc>
              </a:tr>
              <a:tr h="528320">
                <a:tc>
                  <a:txBody>
                    <a:bodyPr/>
                    <a:lstStyle/>
                    <a:p>
                      <a:pPr>
                        <a:buNone/>
                      </a:pPr>
                      <a:r>
                        <a:rPr lang="zh-CN" altLang="en-US" sz="1400">
                          <a:sym typeface="+mn-ea"/>
                        </a:rPr>
                        <a:t>5.实用性阅读与交流</a:t>
                      </a:r>
                    </a:p>
                  </a:txBody>
                  <a:tcPr/>
                </a:tc>
                <a:tc>
                  <a:txBody>
                    <a:bodyPr/>
                    <a:lstStyle/>
                    <a:p>
                      <a:pPr>
                        <a:buNone/>
                      </a:pPr>
                      <a:r>
                        <a:rPr lang="zh-CN" altLang="en-US" sz="1800">
                          <a:sym typeface="+mn-ea"/>
                        </a:rPr>
                        <a:t>★</a:t>
                      </a:r>
                      <a:endParaRPr lang="zh-CN" altLang="en-US"/>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r>
                        <a:rPr lang="zh-CN" altLang="en-US" sz="1400">
                          <a:sym typeface="+mn-ea"/>
                        </a:rPr>
                        <a:t>12.现当代作家作品专题研 讨</a:t>
                      </a:r>
                      <a:endParaRPr lang="zh-CN" altLang="en-US" sz="1400"/>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r>
                        <a:rPr lang="zh-CN" altLang="en-US" sz="1800">
                          <a:sym typeface="+mn-ea"/>
                        </a:rPr>
                        <a:t>★</a:t>
                      </a:r>
                      <a:endParaRPr lang="zh-CN" altLang="en-US"/>
                    </a:p>
                  </a:txBody>
                  <a:tcPr/>
                </a:tc>
              </a:tr>
              <a:tr h="397510">
                <a:tc>
                  <a:txBody>
                    <a:bodyPr/>
                    <a:lstStyle/>
                    <a:p>
                      <a:pPr>
                        <a:buNone/>
                      </a:pPr>
                      <a:r>
                        <a:rPr lang="zh-CN" altLang="en-US" sz="1400">
                          <a:sym typeface="+mn-ea"/>
                        </a:rPr>
                        <a:t>6.思辨性阅读与表达</a:t>
                      </a:r>
                      <a:endParaRPr lang="zh-CN" altLang="en-US" sz="1400"/>
                    </a:p>
                  </a:txBody>
                  <a:tcPr/>
                </a:tc>
                <a:tc>
                  <a:txBody>
                    <a:bodyPr/>
                    <a:lstStyle/>
                    <a:p>
                      <a:pPr>
                        <a:buNone/>
                      </a:pPr>
                      <a:r>
                        <a:rPr lang="zh-CN" altLang="en-US" sz="1800">
                          <a:sym typeface="+mn-ea"/>
                        </a:rPr>
                        <a:t>★</a:t>
                      </a:r>
                      <a:endParaRPr lang="zh-CN" altLang="en-US"/>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r>
                        <a:rPr lang="zh-CN" altLang="en-US" sz="1400">
                          <a:sym typeface="+mn-ea"/>
                        </a:rPr>
                        <a:t>13.传统文化专题研讨</a:t>
                      </a:r>
                      <a:endParaRPr lang="zh-CN" altLang="en-US" sz="1400"/>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r>
                        <a:rPr lang="zh-CN" altLang="en-US" sz="1800">
                          <a:sym typeface="+mn-ea"/>
                        </a:rPr>
                        <a:t>★</a:t>
                      </a:r>
                      <a:endParaRPr lang="zh-CN" altLang="en-US"/>
                    </a:p>
                  </a:txBody>
                  <a:tcPr/>
                </a:tc>
              </a:tr>
              <a:tr h="397510">
                <a:tc>
                  <a:txBody>
                    <a:bodyPr/>
                    <a:lstStyle/>
                    <a:p>
                      <a:pPr>
                        <a:buNone/>
                      </a:pPr>
                      <a:endParaRPr lang="zh-CN" altLang="en-US" sz="1400">
                        <a:sym typeface="+mn-ea"/>
                      </a:endParaRPr>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r>
                        <a:rPr lang="zh-CN" altLang="en-US" sz="1400">
                          <a:sym typeface="+mn-ea"/>
                        </a:rPr>
                        <a:t>14.跨文化专題研讨</a:t>
                      </a:r>
                      <a:endParaRPr lang="zh-CN" altLang="en-US" sz="1400"/>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r>
                        <a:rPr lang="zh-CN" altLang="en-US" sz="1800">
                          <a:sym typeface="+mn-ea"/>
                        </a:rPr>
                        <a:t>★</a:t>
                      </a:r>
                      <a:endParaRPr lang="zh-CN" altLang="en-US"/>
                    </a:p>
                  </a:txBody>
                  <a:tcPr/>
                </a:tc>
              </a:tr>
              <a:tr h="398145">
                <a:tc>
                  <a:txBody>
                    <a:bodyPr/>
                    <a:lstStyle/>
                    <a:p>
                      <a:pPr>
                        <a:buNone/>
                      </a:pPr>
                      <a:r>
                        <a:rPr lang="zh-CN" altLang="en-US" sz="1400" dirty="0">
                          <a:sym typeface="+mn-ea"/>
                        </a:rPr>
                        <a:t>7.</a:t>
                      </a:r>
                      <a:r>
                        <a:rPr lang="zh-CN" altLang="en-US" sz="1400" dirty="0" smtClean="0">
                          <a:sym typeface="+mn-ea"/>
                        </a:rPr>
                        <a:t>文学阅读</a:t>
                      </a:r>
                      <a:r>
                        <a:rPr lang="zh-CN" altLang="en-US" sz="1400" dirty="0">
                          <a:sym typeface="+mn-ea"/>
                        </a:rPr>
                        <a:t>与写作</a:t>
                      </a:r>
                    </a:p>
                  </a:txBody>
                  <a:tcPr/>
                </a:tc>
                <a:tc>
                  <a:txBody>
                    <a:bodyPr/>
                    <a:lstStyle/>
                    <a:p>
                      <a:pPr>
                        <a:buNone/>
                      </a:pPr>
                      <a:r>
                        <a:rPr lang="zh-CN" altLang="en-US" sz="1800">
                          <a:sym typeface="+mn-ea"/>
                        </a:rPr>
                        <a:t>★</a:t>
                      </a:r>
                      <a:endParaRPr lang="zh-CN" altLang="en-US"/>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r>
                        <a:rPr lang="zh-CN" altLang="en-US" sz="1400">
                          <a:sym typeface="+mn-ea"/>
                        </a:rPr>
                        <a:t>15.学术论著专题研讨</a:t>
                      </a:r>
                      <a:endParaRPr lang="zh-CN" altLang="en-US" sz="1400"/>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r>
                        <a:rPr lang="zh-CN" altLang="en-US" sz="1800">
                          <a:sym typeface="+mn-ea"/>
                        </a:rPr>
                        <a:t>★</a:t>
                      </a:r>
                      <a:endParaRPr lang="zh-CN" altLang="en-US"/>
                    </a:p>
                  </a:txBody>
                  <a:tcPr/>
                </a:tc>
              </a:tr>
            </a:tbl>
          </a:graphicData>
        </a:graphic>
      </p:graphicFrame>
      <p:sp>
        <p:nvSpPr>
          <p:cNvPr id="5" name="圆角矩形 4"/>
          <p:cNvSpPr/>
          <p:nvPr/>
        </p:nvSpPr>
        <p:spPr>
          <a:xfrm>
            <a:off x="2596515" y="398780"/>
            <a:ext cx="3804285" cy="1148715"/>
          </a:xfrm>
          <a:prstGeom prst="roundRect">
            <a:avLst/>
          </a:prstGeom>
          <a:solidFill>
            <a:schemeClr val="bg1"/>
          </a:solid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70000"/>
              </a:lnSpc>
            </a:pPr>
            <a:endParaRPr lang="zh-CN" altLang="en-US" sz="2400" b="1" dirty="0" smtClean="0">
              <a:solidFill>
                <a:schemeClr val="accent1"/>
              </a:solidFill>
              <a:effectLst>
                <a:outerShdw blurRad="38100" dist="25400" dir="5400000" algn="ctr" rotWithShape="0">
                  <a:srgbClr val="6E747A">
                    <a:alpha val="43000"/>
                  </a:srgbClr>
                </a:outerShdw>
              </a:effectLst>
              <a:uFillTx/>
              <a:sym typeface="+mn-ea"/>
            </a:endParaRPr>
          </a:p>
          <a:p>
            <a:pPr algn="ctr" fontAlgn="auto">
              <a:lnSpc>
                <a:spcPct val="70000"/>
              </a:lnSpc>
            </a:pPr>
            <a:r>
              <a:rPr lang="zh-CN" altLang="en-US" sz="2400" b="1" dirty="0" smtClean="0">
                <a:solidFill>
                  <a:schemeClr val="accent1"/>
                </a:solidFill>
                <a:effectLst>
                  <a:outerShdw blurRad="38100" dist="25400" dir="5400000" algn="ctr" rotWithShape="0">
                    <a:srgbClr val="6E747A">
                      <a:alpha val="43000"/>
                    </a:srgbClr>
                  </a:outerShdw>
                </a:effectLst>
                <a:uFillTx/>
                <a:sym typeface="+mn-ea"/>
              </a:rPr>
              <a:t>高</a:t>
            </a:r>
            <a:r>
              <a:rPr lang="zh-CN" altLang="en-US" sz="2400" b="1" dirty="0">
                <a:solidFill>
                  <a:schemeClr val="accent1"/>
                </a:solidFill>
                <a:effectLst>
                  <a:outerShdw blurRad="38100" dist="25400" dir="5400000" algn="ctr" rotWithShape="0">
                    <a:srgbClr val="6E747A">
                      <a:alpha val="43000"/>
                    </a:srgbClr>
                  </a:outerShdw>
                </a:effectLst>
                <a:uFillTx/>
                <a:sym typeface="+mn-ea"/>
              </a:rPr>
              <a:t>中语文高中语文</a:t>
            </a:r>
          </a:p>
          <a:p>
            <a:pPr algn="ctr" fontAlgn="auto">
              <a:lnSpc>
                <a:spcPct val="70000"/>
              </a:lnSpc>
            </a:pPr>
            <a:endParaRPr lang="zh-CN" altLang="en-US" sz="2400" b="1" dirty="0">
              <a:solidFill>
                <a:schemeClr val="accent1"/>
              </a:solidFill>
              <a:effectLst>
                <a:outerShdw blurRad="38100" dist="25400" dir="5400000" algn="ctr" rotWithShape="0">
                  <a:srgbClr val="6E747A">
                    <a:alpha val="43000"/>
                  </a:srgbClr>
                </a:outerShdw>
              </a:effectLst>
              <a:uFillTx/>
              <a:sym typeface="+mn-ea"/>
            </a:endParaRPr>
          </a:p>
          <a:p>
            <a:pPr algn="ctr" fontAlgn="auto">
              <a:lnSpc>
                <a:spcPct val="70000"/>
              </a:lnSpc>
            </a:pPr>
            <a:r>
              <a:rPr lang="zh-CN" altLang="en-US" sz="2400" b="1" dirty="0">
                <a:solidFill>
                  <a:schemeClr val="accent1"/>
                </a:solidFill>
                <a:effectLst>
                  <a:outerShdw blurRad="38100" dist="25400" dir="5400000" algn="ctr" rotWithShape="0">
                    <a:srgbClr val="6E747A">
                      <a:alpha val="43000"/>
                    </a:srgbClr>
                  </a:outerShdw>
                </a:effectLst>
                <a:uFillTx/>
                <a:sym typeface="+mn-ea"/>
              </a:rPr>
              <a:t>必修与选修课学习任务</a:t>
            </a:r>
            <a:endParaRPr lang="zh-CN" altLang="en-US" sz="2400" dirty="0"/>
          </a:p>
        </p:txBody>
      </p:sp>
    </p:spTree>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08520" y="-116632"/>
            <a:ext cx="9539536" cy="6974632"/>
          </a:xfrm>
          <a:prstGeom prst="rect">
            <a:avLst/>
          </a:prstGeom>
          <a:solidFill>
            <a:schemeClr val="bg1"/>
          </a:solidFill>
        </p:spPr>
      </p:pic>
      <p:sp>
        <p:nvSpPr>
          <p:cNvPr id="6" name="矩形 5"/>
          <p:cNvSpPr/>
          <p:nvPr/>
        </p:nvSpPr>
        <p:spPr>
          <a:xfrm>
            <a:off x="1259632" y="1844824"/>
            <a:ext cx="6840760" cy="2553335"/>
          </a:xfrm>
          <a:prstGeom prst="rect">
            <a:avLst/>
          </a:prstGeom>
        </p:spPr>
        <p:txBody>
          <a:bodyPr wrap="square">
            <a:spAutoFit/>
          </a:bodyPr>
          <a:lstStyle/>
          <a:p>
            <a:r>
              <a:rPr lang="en-US" altLang="zh-CN" sz="3200" b="1" dirty="0" smtClean="0">
                <a:latin typeface="+mn-ea"/>
              </a:rPr>
              <a:t>6.</a:t>
            </a:r>
            <a:r>
              <a:rPr lang="zh-CN" altLang="en-US" sz="3200" b="1" dirty="0" smtClean="0">
                <a:latin typeface="+mn-ea"/>
              </a:rPr>
              <a:t>双线并行</a:t>
            </a:r>
            <a:endParaRPr lang="en-US" altLang="zh-CN" sz="3200" b="1" dirty="0" smtClean="0">
              <a:latin typeface="+mn-ea"/>
            </a:endParaRPr>
          </a:p>
          <a:p>
            <a:r>
              <a:rPr lang="en-US" altLang="zh-CN" sz="3200" b="1" dirty="0" smtClean="0">
                <a:latin typeface="+mn-ea"/>
              </a:rPr>
              <a:t>   </a:t>
            </a:r>
          </a:p>
          <a:p>
            <a:r>
              <a:rPr lang="en-US" altLang="zh-CN" sz="3200" b="1" dirty="0" smtClean="0">
                <a:latin typeface="+mn-ea"/>
              </a:rPr>
              <a:t>   </a:t>
            </a:r>
            <a:r>
              <a:rPr lang="zh-CN" altLang="en-US" sz="3200" b="1" dirty="0" smtClean="0">
                <a:latin typeface="+mn-ea"/>
              </a:rPr>
              <a:t>第一条线是专题训练和综合演练；</a:t>
            </a:r>
            <a:endParaRPr lang="en-US" altLang="zh-CN" sz="3200" b="1" dirty="0" smtClean="0">
              <a:latin typeface="+mn-ea"/>
            </a:endParaRPr>
          </a:p>
          <a:p>
            <a:r>
              <a:rPr lang="en-US" altLang="zh-CN" sz="3200" b="1" dirty="0" smtClean="0">
                <a:latin typeface="+mn-ea"/>
              </a:rPr>
              <a:t>    </a:t>
            </a:r>
          </a:p>
          <a:p>
            <a:r>
              <a:rPr lang="en-US" altLang="zh-CN" sz="3200" b="1" dirty="0" smtClean="0">
                <a:latin typeface="+mn-ea"/>
              </a:rPr>
              <a:t>   </a:t>
            </a:r>
            <a:r>
              <a:rPr lang="zh-CN" altLang="en-US" sz="3200" b="1" dirty="0" smtClean="0">
                <a:latin typeface="+mn-ea"/>
              </a:rPr>
              <a:t>第二条线是读写线。</a:t>
            </a:r>
            <a:endParaRPr lang="zh-CN" altLang="en-US" sz="3200" b="1" dirty="0">
              <a:latin typeface="+mn-ea"/>
            </a:endParaRPr>
          </a:p>
        </p:txBody>
      </p:sp>
    </p:spTree>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116632"/>
            <a:ext cx="9539536" cy="6974632"/>
          </a:xfrm>
          <a:prstGeom prst="rect">
            <a:avLst/>
          </a:prstGeom>
          <a:solidFill>
            <a:schemeClr val="bg1"/>
          </a:solidFill>
        </p:spPr>
      </p:pic>
      <p:sp>
        <p:nvSpPr>
          <p:cNvPr id="4" name="TextBox 3"/>
          <p:cNvSpPr txBox="1"/>
          <p:nvPr/>
        </p:nvSpPr>
        <p:spPr>
          <a:xfrm>
            <a:off x="1043608" y="1196752"/>
            <a:ext cx="7632848" cy="5016758"/>
          </a:xfrm>
          <a:prstGeom prst="rect">
            <a:avLst/>
          </a:prstGeom>
          <a:noFill/>
        </p:spPr>
        <p:txBody>
          <a:bodyPr wrap="square" rtlCol="0">
            <a:spAutoFit/>
          </a:bodyPr>
          <a:lstStyle/>
          <a:p>
            <a:r>
              <a:rPr lang="en-US" altLang="zh-CN" sz="3200" b="1" dirty="0" smtClean="0">
                <a:latin typeface="+mn-ea"/>
              </a:rPr>
              <a:t>   7.</a:t>
            </a:r>
            <a:r>
              <a:rPr lang="zh-CN" altLang="en-US" sz="3200" b="1" dirty="0" smtClean="0">
                <a:latin typeface="+mn-ea"/>
              </a:rPr>
              <a:t>其它有效做法</a:t>
            </a:r>
            <a:endParaRPr lang="en-US" altLang="zh-CN" sz="3200" b="1" dirty="0" smtClean="0">
              <a:latin typeface="+mn-ea"/>
            </a:endParaRPr>
          </a:p>
          <a:p>
            <a:r>
              <a:rPr lang="zh-CN" altLang="en-US" dirty="0" smtClean="0"/>
              <a:t>        </a:t>
            </a:r>
            <a:r>
              <a:rPr lang="zh-CN" altLang="en-US" sz="2400" b="1" dirty="0" smtClean="0">
                <a:latin typeface="黑体" panose="02010609060101010101" pitchFamily="49" charset="-122"/>
                <a:ea typeface="黑体" panose="02010609060101010101" pitchFamily="49" charset="-122"/>
              </a:rPr>
              <a:t>（</a:t>
            </a:r>
            <a:r>
              <a:rPr lang="en-US" altLang="zh-CN" sz="2400" b="1" dirty="0" smtClean="0">
                <a:latin typeface="黑体" panose="02010609060101010101" pitchFamily="49" charset="-122"/>
                <a:ea typeface="黑体" panose="02010609060101010101" pitchFamily="49" charset="-122"/>
              </a:rPr>
              <a:t>1</a:t>
            </a:r>
            <a:r>
              <a:rPr lang="zh-CN" altLang="en-US" sz="2400" b="1" dirty="0" smtClean="0">
                <a:latin typeface="黑体" panose="02010609060101010101" pitchFamily="49" charset="-122"/>
                <a:ea typeface="黑体" panose="02010609060101010101" pitchFamily="49" charset="-122"/>
              </a:rPr>
              <a:t>）坚持每天一练，要注意易错点的复测；</a:t>
            </a:r>
            <a:endParaRPr lang="en-US" altLang="zh-CN" sz="2400" b="1" dirty="0" smtClean="0">
              <a:latin typeface="黑体" panose="02010609060101010101" pitchFamily="49" charset="-122"/>
              <a:ea typeface="黑体" panose="02010609060101010101" pitchFamily="49" charset="-122"/>
            </a:endParaRPr>
          </a:p>
          <a:p>
            <a:r>
              <a:rPr lang="en-US" altLang="zh-CN" sz="2400" b="1" dirty="0" smtClean="0">
                <a:latin typeface="黑体" panose="02010609060101010101" pitchFamily="49" charset="-122"/>
                <a:ea typeface="黑体" panose="02010609060101010101" pitchFamily="49" charset="-122"/>
              </a:rPr>
              <a:t>   </a:t>
            </a:r>
            <a:r>
              <a:rPr lang="zh-CN" altLang="en-US" sz="2400" b="1" dirty="0" smtClean="0">
                <a:latin typeface="黑体" panose="02010609060101010101" pitchFamily="49" charset="-122"/>
                <a:ea typeface="黑体" panose="02010609060101010101" pitchFamily="49" charset="-122"/>
              </a:rPr>
              <a:t>（</a:t>
            </a:r>
            <a:r>
              <a:rPr lang="en-US" altLang="zh-CN" sz="2400" b="1" dirty="0" smtClean="0">
                <a:latin typeface="黑体" panose="02010609060101010101" pitchFamily="49" charset="-122"/>
                <a:ea typeface="黑体" panose="02010609060101010101" pitchFamily="49" charset="-122"/>
              </a:rPr>
              <a:t>2</a:t>
            </a:r>
            <a:r>
              <a:rPr lang="zh-CN" altLang="en-US" sz="2400" b="1" dirty="0" smtClean="0">
                <a:latin typeface="黑体" panose="02010609060101010101" pitchFamily="49" charset="-122"/>
                <a:ea typeface="黑体" panose="02010609060101010101" pitchFamily="49" charset="-122"/>
              </a:rPr>
              <a:t>）文言文要精选几篇，让学生逐字逐句的翻译，在翻译过程中强化语感，提升文言翻译转化能力；   </a:t>
            </a:r>
            <a:endParaRPr lang="en-US" altLang="zh-CN" sz="2400" b="1" dirty="0" smtClean="0">
              <a:latin typeface="黑体" panose="02010609060101010101" pitchFamily="49" charset="-122"/>
              <a:ea typeface="黑体" panose="02010609060101010101" pitchFamily="49" charset="-122"/>
            </a:endParaRPr>
          </a:p>
          <a:p>
            <a:r>
              <a:rPr lang="en-US" altLang="zh-CN" sz="2400" b="1" dirty="0" smtClean="0">
                <a:latin typeface="黑体" panose="02010609060101010101" pitchFamily="49" charset="-122"/>
                <a:ea typeface="黑体" panose="02010609060101010101" pitchFamily="49" charset="-122"/>
              </a:rPr>
              <a:t>   </a:t>
            </a:r>
            <a:r>
              <a:rPr lang="zh-CN" altLang="en-US" sz="2400" b="1" dirty="0" smtClean="0">
                <a:latin typeface="黑体" panose="02010609060101010101" pitchFamily="49" charset="-122"/>
                <a:ea typeface="黑体" panose="02010609060101010101" pitchFamily="49" charset="-122"/>
              </a:rPr>
              <a:t>（</a:t>
            </a:r>
            <a:r>
              <a:rPr lang="en-US" altLang="zh-CN" sz="2400" b="1" dirty="0" smtClean="0">
                <a:latin typeface="黑体" panose="02010609060101010101" pitchFamily="49" charset="-122"/>
                <a:ea typeface="黑体" panose="02010609060101010101" pitchFamily="49" charset="-122"/>
              </a:rPr>
              <a:t>3</a:t>
            </a:r>
            <a:r>
              <a:rPr lang="zh-CN" altLang="en-US" sz="2400" b="1" dirty="0" smtClean="0">
                <a:latin typeface="黑体" panose="02010609060101010101" pitchFamily="49" charset="-122"/>
                <a:ea typeface="黑体" panose="02010609060101010101" pitchFamily="49" charset="-122"/>
              </a:rPr>
              <a:t>）重视学生阅读速度的培养，以适应高考阅读量大的特点；</a:t>
            </a:r>
            <a:endParaRPr lang="en-US" altLang="zh-CN" sz="2400" b="1" dirty="0" smtClean="0">
              <a:latin typeface="黑体" panose="02010609060101010101" pitchFamily="49" charset="-122"/>
              <a:ea typeface="黑体" panose="02010609060101010101" pitchFamily="49" charset="-122"/>
            </a:endParaRPr>
          </a:p>
          <a:p>
            <a:r>
              <a:rPr lang="en-US" altLang="zh-CN" sz="2400" b="1" dirty="0" smtClean="0">
                <a:latin typeface="黑体" panose="02010609060101010101" pitchFamily="49" charset="-122"/>
                <a:ea typeface="黑体" panose="02010609060101010101" pitchFamily="49" charset="-122"/>
              </a:rPr>
              <a:t>   </a:t>
            </a:r>
            <a:r>
              <a:rPr lang="zh-CN" altLang="en-US" sz="2400" b="1" dirty="0" smtClean="0">
                <a:latin typeface="黑体" panose="02010609060101010101" pitchFamily="49" charset="-122"/>
                <a:ea typeface="黑体" panose="02010609060101010101" pitchFamily="49" charset="-122"/>
              </a:rPr>
              <a:t>（</a:t>
            </a:r>
            <a:r>
              <a:rPr lang="en-US" altLang="zh-CN" sz="2400" b="1" dirty="0" smtClean="0">
                <a:latin typeface="黑体" panose="02010609060101010101" pitchFamily="49" charset="-122"/>
                <a:ea typeface="黑体" panose="02010609060101010101" pitchFamily="49" charset="-122"/>
              </a:rPr>
              <a:t>4</a:t>
            </a:r>
            <a:r>
              <a:rPr lang="zh-CN" altLang="en-US" sz="2400" b="1" dirty="0" smtClean="0">
                <a:latin typeface="黑体" panose="02010609060101010101" pitchFamily="49" charset="-122"/>
                <a:ea typeface="黑体" panose="02010609060101010101" pitchFamily="49" charset="-122"/>
              </a:rPr>
              <a:t>）坚持每周练笔，形式可多样，如摘抄、点评、片段练习等，可坚持到</a:t>
            </a:r>
            <a:r>
              <a:rPr lang="en-US" altLang="zh-CN" sz="2400" b="1" dirty="0" smtClean="0">
                <a:latin typeface="黑体" panose="02010609060101010101" pitchFamily="49" charset="-122"/>
                <a:ea typeface="黑体" panose="02010609060101010101" pitchFamily="49" charset="-122"/>
              </a:rPr>
              <a:t>5</a:t>
            </a:r>
            <a:r>
              <a:rPr lang="zh-CN" altLang="en-US" sz="2400" b="1" dirty="0" smtClean="0">
                <a:latin typeface="黑体" panose="02010609060101010101" pitchFamily="49" charset="-122"/>
                <a:ea typeface="黑体" panose="02010609060101010101" pitchFamily="49" charset="-122"/>
              </a:rPr>
              <a:t>月中旬。</a:t>
            </a:r>
            <a:endParaRPr lang="en-US" altLang="zh-CN" sz="2400" b="1" dirty="0" smtClean="0">
              <a:latin typeface="黑体" panose="02010609060101010101" pitchFamily="49" charset="-122"/>
              <a:ea typeface="黑体" panose="02010609060101010101" pitchFamily="49" charset="-122"/>
            </a:endParaRPr>
          </a:p>
          <a:p>
            <a:r>
              <a:rPr lang="en-US" altLang="zh-CN" sz="2400" b="1" dirty="0" smtClean="0">
                <a:latin typeface="黑体" panose="02010609060101010101" pitchFamily="49" charset="-122"/>
                <a:ea typeface="黑体" panose="02010609060101010101" pitchFamily="49" charset="-122"/>
              </a:rPr>
              <a:t>   </a:t>
            </a:r>
            <a:r>
              <a:rPr lang="zh-CN" altLang="en-US" sz="2400" b="1" dirty="0" smtClean="0">
                <a:latin typeface="黑体" panose="02010609060101010101" pitchFamily="49" charset="-122"/>
                <a:ea typeface="黑体" panose="02010609060101010101" pitchFamily="49" charset="-122"/>
              </a:rPr>
              <a:t>（</a:t>
            </a:r>
            <a:r>
              <a:rPr lang="en-US" altLang="zh-CN" sz="2400" b="1" dirty="0" smtClean="0">
                <a:latin typeface="黑体" panose="02010609060101010101" pitchFamily="49" charset="-122"/>
                <a:ea typeface="黑体" panose="02010609060101010101" pitchFamily="49" charset="-122"/>
              </a:rPr>
              <a:t>5</a:t>
            </a:r>
            <a:r>
              <a:rPr lang="zh-CN" altLang="en-US" sz="2400" b="1" dirty="0" smtClean="0">
                <a:latin typeface="黑体" panose="02010609060101010101" pitchFamily="49" charset="-122"/>
                <a:ea typeface="黑体" panose="02010609060101010101" pitchFamily="49" charset="-122"/>
              </a:rPr>
              <a:t>）作文素材积累不仅要抄在积累本上，还应做分析训练，比如该素材可用于写什么主题的文章，或由此材料可以命制什么样的作文等，形成书面表达。</a:t>
            </a:r>
            <a:endParaRPr lang="en-US" altLang="zh-CN" sz="2400" b="1" dirty="0" smtClean="0">
              <a:latin typeface="黑体" panose="02010609060101010101" pitchFamily="49" charset="-122"/>
              <a:ea typeface="黑体" panose="02010609060101010101" pitchFamily="49" charset="-122"/>
            </a:endParaRPr>
          </a:p>
          <a:p>
            <a:r>
              <a:rPr lang="en-US" altLang="zh-CN" sz="2400" b="1" dirty="0" smtClean="0">
                <a:latin typeface="黑体" panose="02010609060101010101" pitchFamily="49" charset="-122"/>
                <a:ea typeface="黑体" panose="02010609060101010101" pitchFamily="49" charset="-122"/>
              </a:rPr>
              <a:t>   </a:t>
            </a:r>
            <a:r>
              <a:rPr lang="zh-CN" altLang="en-US" sz="2400" b="1" dirty="0" smtClean="0">
                <a:latin typeface="黑体" panose="02010609060101010101" pitchFamily="49" charset="-122"/>
                <a:ea typeface="黑体" panose="02010609060101010101" pitchFamily="49" charset="-122"/>
              </a:rPr>
              <a:t>（</a:t>
            </a:r>
            <a:r>
              <a:rPr lang="en-US" altLang="zh-CN" sz="2400" b="1" dirty="0" smtClean="0">
                <a:latin typeface="黑体" panose="02010609060101010101" pitchFamily="49" charset="-122"/>
                <a:ea typeface="黑体" panose="02010609060101010101" pitchFamily="49" charset="-122"/>
              </a:rPr>
              <a:t>6</a:t>
            </a:r>
            <a:r>
              <a:rPr lang="zh-CN" altLang="en-US" sz="2400" b="1" dirty="0" smtClean="0">
                <a:latin typeface="黑体" panose="02010609060101010101" pitchFamily="49" charset="-122"/>
                <a:ea typeface="黑体" panose="02010609060101010101" pitchFamily="49" charset="-122"/>
              </a:rPr>
              <a:t>）加强限时作文训练，强化修改，通过修改生格，避免四处出击。</a:t>
            </a:r>
            <a:endParaRPr lang="zh-CN" altLang="en-US" sz="24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08520" y="-116632"/>
            <a:ext cx="9539536" cy="6974632"/>
          </a:xfrm>
          <a:prstGeom prst="rect">
            <a:avLst/>
          </a:prstGeom>
          <a:solidFill>
            <a:schemeClr val="bg1"/>
          </a:solidFill>
        </p:spPr>
      </p:pic>
      <p:sp>
        <p:nvSpPr>
          <p:cNvPr id="4" name="圆角矩形 3"/>
          <p:cNvSpPr/>
          <p:nvPr/>
        </p:nvSpPr>
        <p:spPr>
          <a:xfrm flipV="1">
            <a:off x="1115616" y="2132856"/>
            <a:ext cx="7056784" cy="1080120"/>
          </a:xfrm>
          <a:prstGeom prst="roundRect">
            <a:avLst/>
          </a:prstGeom>
          <a:solidFill>
            <a:schemeClr val="bg1"/>
          </a:solid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smtClean="0"/>
              <a:t>科考备考</a:t>
            </a:r>
            <a:endParaRPr lang="en-US" altLang="zh-CN" sz="2400" dirty="0" smtClean="0"/>
          </a:p>
        </p:txBody>
      </p:sp>
      <p:sp>
        <p:nvSpPr>
          <p:cNvPr id="5" name="TextBox 4"/>
          <p:cNvSpPr txBox="1"/>
          <p:nvPr/>
        </p:nvSpPr>
        <p:spPr>
          <a:xfrm>
            <a:off x="1043608" y="2276872"/>
            <a:ext cx="6984776" cy="830997"/>
          </a:xfrm>
          <a:prstGeom prst="rect">
            <a:avLst/>
          </a:prstGeom>
          <a:noFill/>
        </p:spPr>
        <p:txBody>
          <a:bodyPr wrap="square" rtlCol="0">
            <a:spAutoFit/>
          </a:bodyPr>
          <a:lstStyle/>
          <a:p>
            <a:r>
              <a:rPr lang="en-US" altLang="zh-CN" sz="4800" b="1" dirty="0" smtClean="0"/>
              <a:t>    4.</a:t>
            </a:r>
            <a:r>
              <a:rPr lang="zh-CN" altLang="en-US" sz="4800" b="1" dirty="0" smtClean="0"/>
              <a:t>勤练不辍   作文升格</a:t>
            </a:r>
            <a:endParaRPr lang="en-US" altLang="zh-CN" sz="4800" b="1" dirty="0" smtClean="0"/>
          </a:p>
        </p:txBody>
      </p:sp>
    </p:spTree>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08520" y="-116632"/>
            <a:ext cx="9539536" cy="6974632"/>
          </a:xfrm>
          <a:prstGeom prst="rect">
            <a:avLst/>
          </a:prstGeom>
          <a:solidFill>
            <a:schemeClr val="bg1"/>
          </a:solidFill>
        </p:spPr>
      </p:pic>
      <p:sp>
        <p:nvSpPr>
          <p:cNvPr id="2050" name="Rectangle 2"/>
          <p:cNvSpPr>
            <a:spLocks noChangeArrowheads="1"/>
          </p:cNvSpPr>
          <p:nvPr/>
        </p:nvSpPr>
        <p:spPr bwMode="auto">
          <a:xfrm>
            <a:off x="971600" y="467961"/>
            <a:ext cx="7272808" cy="489364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800" b="1" i="0" u="none" strike="noStrike" cap="none" normalizeH="0" baseline="0" dirty="0" smtClean="0">
                <a:ln>
                  <a:noFill/>
                </a:ln>
                <a:solidFill>
                  <a:schemeClr val="tx1"/>
                </a:solidFill>
                <a:effectLst/>
                <a:latin typeface="+mn-ea"/>
                <a:cs typeface="Times New Roman" panose="02020603050405020304" pitchFamily="18" charset="0"/>
              </a:rPr>
              <a:t>（一）命题趋势</a:t>
            </a:r>
            <a:endParaRPr kumimoji="0" lang="en-US" altLang="zh-CN" sz="2800" b="1" i="0" u="none" strike="noStrike" cap="none" normalizeH="0" baseline="0" dirty="0" smtClean="0">
              <a:ln>
                <a:noFill/>
              </a:ln>
              <a:solidFill>
                <a:schemeClr val="tx1"/>
              </a:solidFill>
              <a:effectLst/>
              <a:latin typeface="+mn-ea"/>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2800" b="1" i="0" u="none" strike="noStrike" cap="none" normalizeH="0" baseline="0" dirty="0" smtClean="0">
              <a:ln>
                <a:noFill/>
              </a:ln>
              <a:solidFill>
                <a:schemeClr val="tx1"/>
              </a:solidFill>
              <a:effectLst/>
              <a:latin typeface="+mn-ea"/>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chemeClr val="tx1"/>
                </a:solidFill>
                <a:effectLst/>
                <a:latin typeface="+mn-ea"/>
                <a:cs typeface="Times New Roman" panose="02020603050405020304" pitchFamily="18" charset="0"/>
              </a:rPr>
              <a:t>    </a:t>
            </a:r>
            <a:r>
              <a:rPr kumimoji="0" lang="en-US" altLang="zh-CN" sz="2400" b="1" i="0" u="none" strike="noStrike" cap="none" normalizeH="0" baseline="0" dirty="0" smtClean="0">
                <a:ln>
                  <a:noFill/>
                </a:ln>
                <a:solidFill>
                  <a:schemeClr val="tx1"/>
                </a:solidFill>
                <a:effectLst/>
                <a:latin typeface="+mn-ea"/>
                <a:cs typeface="Times New Roman" panose="02020603050405020304" pitchFamily="18" charset="0"/>
              </a:rPr>
              <a:t>1.</a:t>
            </a:r>
            <a:r>
              <a:rPr kumimoji="0" lang="zh-CN" altLang="en-US" sz="2400" b="1" i="0" u="none" strike="noStrike" cap="none" normalizeH="0" baseline="0" dirty="0" smtClean="0">
                <a:ln>
                  <a:noFill/>
                </a:ln>
                <a:solidFill>
                  <a:schemeClr val="tx1"/>
                </a:solidFill>
                <a:effectLst/>
                <a:latin typeface="+mn-ea"/>
                <a:cs typeface="Times New Roman" panose="02020603050405020304" pitchFamily="18" charset="0"/>
              </a:rPr>
              <a:t>时政作文，还会继续出现，主题表达可能会比较策略含蓄。</a:t>
            </a:r>
            <a:endParaRPr kumimoji="0" lang="en-US" altLang="zh-CN" sz="2400" b="1" i="0" u="none" strike="noStrike" cap="none" normalizeH="0" baseline="0" dirty="0" smtClean="0">
              <a:ln>
                <a:noFill/>
              </a:ln>
              <a:solidFill>
                <a:schemeClr val="tx1"/>
              </a:solidFill>
              <a:effectLst/>
              <a:latin typeface="+mn-ea"/>
              <a:cs typeface="Times New Roman" panose="02020603050405020304" pitchFamily="18" charset="0"/>
            </a:endParaRPr>
          </a:p>
          <a:p>
            <a:r>
              <a:rPr lang="en-US" altLang="zh-CN" sz="2400" b="1" dirty="0" smtClean="0">
                <a:latin typeface="+mn-ea"/>
              </a:rPr>
              <a:t>    2.</a:t>
            </a:r>
            <a:r>
              <a:rPr lang="zh-CN" altLang="zh-CN" sz="2400" b="1" dirty="0" smtClean="0">
                <a:latin typeface="+mn-ea"/>
              </a:rPr>
              <a:t>文化（生活）作文，一直是一个热点，会长盛不衰</a:t>
            </a:r>
            <a:r>
              <a:rPr lang="zh-CN" altLang="en-US" sz="2400" b="1" dirty="0" smtClean="0">
                <a:latin typeface="+mn-ea"/>
              </a:rPr>
              <a:t>。</a:t>
            </a:r>
            <a:endParaRPr lang="zh-CN" altLang="zh-CN" sz="2400" b="1" dirty="0" smtClean="0">
              <a:latin typeface="+mn-ea"/>
            </a:endParaRPr>
          </a:p>
          <a:p>
            <a:r>
              <a:rPr lang="en-US" altLang="zh-CN" sz="2400" b="1" dirty="0" smtClean="0">
                <a:latin typeface="+mn-ea"/>
              </a:rPr>
              <a:t>   </a:t>
            </a:r>
            <a:r>
              <a:rPr lang="zh-CN" altLang="zh-CN" sz="2400" b="1" dirty="0" smtClean="0">
                <a:latin typeface="+mn-ea"/>
              </a:rPr>
              <a:t>近年来，一直强调传统文化，高考语文试卷中的文化意蕴越来越深厚，对考生写作的文化要求也高了起来。文化作文一直是一个热点</a:t>
            </a:r>
            <a:r>
              <a:rPr lang="zh-CN" altLang="en-US" sz="2400" b="1" dirty="0" smtClean="0">
                <a:latin typeface="+mn-ea"/>
              </a:rPr>
              <a:t>。</a:t>
            </a:r>
            <a:endParaRPr lang="en-US" altLang="zh-CN" sz="2400" b="1" dirty="0" smtClean="0">
              <a:latin typeface="+mn-ea"/>
            </a:endParaRPr>
          </a:p>
          <a:p>
            <a:r>
              <a:rPr lang="en-US" altLang="zh-CN" sz="2400" b="1" dirty="0" smtClean="0">
                <a:latin typeface="+mn-ea"/>
              </a:rPr>
              <a:t>    3.</a:t>
            </a:r>
            <a:r>
              <a:rPr lang="zh-CN" altLang="zh-CN" sz="2400" b="1" dirty="0" smtClean="0">
                <a:latin typeface="+mn-ea"/>
              </a:rPr>
              <a:t>说理作文：逻辑思辨，是未来作文命题的主要方向</a:t>
            </a:r>
            <a:r>
              <a:rPr lang="zh-CN" altLang="en-US" sz="2000" b="1" dirty="0" smtClean="0">
                <a:latin typeface="+mn-ea"/>
              </a:rPr>
              <a:t>。</a:t>
            </a:r>
            <a:endParaRPr lang="zh-CN" altLang="zh-CN" sz="2000" b="1" dirty="0" smtClean="0">
              <a:latin typeface="+mn-ea"/>
            </a:endParaRPr>
          </a:p>
          <a:p>
            <a:endParaRPr lang="zh-CN" altLang="zh-CN" sz="2000" dirty="0" smtClean="0"/>
          </a:p>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TextBox 3"/>
          <p:cNvSpPr txBox="1"/>
          <p:nvPr/>
        </p:nvSpPr>
        <p:spPr>
          <a:xfrm>
            <a:off x="1259761" y="842928"/>
            <a:ext cx="6624736" cy="4524315"/>
          </a:xfrm>
          <a:prstGeom prst="rect">
            <a:avLst/>
          </a:prstGeom>
          <a:noFill/>
        </p:spPr>
        <p:txBody>
          <a:bodyPr wrap="square" rtlCol="0">
            <a:spAutoFit/>
          </a:bodyPr>
          <a:lstStyle/>
          <a:p>
            <a:r>
              <a:rPr lang="en-US" altLang="zh-CN" sz="2400" b="1" dirty="0" smtClean="0">
                <a:latin typeface="黑体" panose="02010609060101010101" pitchFamily="49" charset="-122"/>
                <a:ea typeface="黑体" panose="02010609060101010101" pitchFamily="49" charset="-122"/>
              </a:rPr>
              <a:t>   </a:t>
            </a:r>
            <a:r>
              <a:rPr lang="zh-CN" altLang="zh-CN" sz="2400" b="1" dirty="0" smtClean="0">
                <a:latin typeface="黑体" panose="02010609060101010101" pitchFamily="49" charset="-122"/>
                <a:ea typeface="黑体" panose="02010609060101010101" pitchFamily="49" charset="-122"/>
              </a:rPr>
              <a:t>最近几年高考作文题命题呈现如下特点：</a:t>
            </a:r>
          </a:p>
          <a:p>
            <a:r>
              <a:rPr lang="en-US" altLang="zh-CN" sz="2400" b="1" dirty="0" smtClean="0">
                <a:latin typeface="黑体" panose="02010609060101010101" pitchFamily="49" charset="-122"/>
                <a:ea typeface="黑体" panose="02010609060101010101" pitchFamily="49" charset="-122"/>
              </a:rPr>
              <a:t>    1.</a:t>
            </a:r>
            <a:r>
              <a:rPr lang="zh-CN" altLang="zh-CN" sz="2400" b="1" dirty="0" smtClean="0">
                <a:latin typeface="黑体" panose="02010609060101010101" pitchFamily="49" charset="-122"/>
                <a:ea typeface="黑体" panose="02010609060101010101" pitchFamily="49" charset="-122"/>
              </a:rPr>
              <a:t>折射中国社会多元化；</a:t>
            </a:r>
          </a:p>
          <a:p>
            <a:r>
              <a:rPr lang="en-US" altLang="zh-CN" sz="2400" b="1" dirty="0" smtClean="0">
                <a:latin typeface="黑体" panose="02010609060101010101" pitchFamily="49" charset="-122"/>
                <a:ea typeface="黑体" panose="02010609060101010101" pitchFamily="49" charset="-122"/>
              </a:rPr>
              <a:t>    2.</a:t>
            </a:r>
            <a:r>
              <a:rPr lang="zh-CN" altLang="zh-CN" sz="2400" b="1" dirty="0" smtClean="0">
                <a:latin typeface="黑体" panose="02010609060101010101" pitchFamily="49" charset="-122"/>
                <a:ea typeface="黑体" panose="02010609060101010101" pitchFamily="49" charset="-122"/>
              </a:rPr>
              <a:t>注重思辨能力；</a:t>
            </a:r>
          </a:p>
          <a:p>
            <a:r>
              <a:rPr lang="en-US" altLang="zh-CN" sz="2400" b="1" dirty="0" smtClean="0">
                <a:latin typeface="黑体" panose="02010609060101010101" pitchFamily="49" charset="-122"/>
                <a:ea typeface="黑体" panose="02010609060101010101" pitchFamily="49" charset="-122"/>
              </a:rPr>
              <a:t>    3.</a:t>
            </a:r>
            <a:r>
              <a:rPr lang="zh-CN" altLang="zh-CN" sz="2400" b="1" dirty="0" smtClean="0">
                <a:latin typeface="黑体" panose="02010609060101010101" pitchFamily="49" charset="-122"/>
                <a:ea typeface="黑体" panose="02010609060101010101" pitchFamily="49" charset="-122"/>
              </a:rPr>
              <a:t>引导个性思维；</a:t>
            </a:r>
          </a:p>
          <a:p>
            <a:r>
              <a:rPr lang="en-US" altLang="zh-CN" sz="2400" b="1" dirty="0" smtClean="0">
                <a:latin typeface="黑体" panose="02010609060101010101" pitchFamily="49" charset="-122"/>
                <a:ea typeface="黑体" panose="02010609060101010101" pitchFamily="49" charset="-122"/>
              </a:rPr>
              <a:t>    4.</a:t>
            </a:r>
            <a:r>
              <a:rPr lang="zh-CN" altLang="zh-CN" sz="2400" b="1" dirty="0" smtClean="0">
                <a:latin typeface="黑体" panose="02010609060101010101" pitchFamily="49" charset="-122"/>
                <a:ea typeface="黑体" panose="02010609060101010101" pitchFamily="49" charset="-122"/>
              </a:rPr>
              <a:t>凸现理性人文色彩；</a:t>
            </a:r>
          </a:p>
          <a:p>
            <a:r>
              <a:rPr lang="en-US" altLang="zh-CN" sz="2400" b="1" dirty="0" smtClean="0">
                <a:latin typeface="黑体" panose="02010609060101010101" pitchFamily="49" charset="-122"/>
                <a:ea typeface="黑体" panose="02010609060101010101" pitchFamily="49" charset="-122"/>
              </a:rPr>
              <a:t>    5.</a:t>
            </a:r>
            <a:r>
              <a:rPr lang="zh-CN" altLang="zh-CN" sz="2400" b="1" dirty="0" smtClean="0">
                <a:latin typeface="黑体" panose="02010609060101010101" pitchFamily="49" charset="-122"/>
                <a:ea typeface="黑体" panose="02010609060101010101" pitchFamily="49" charset="-122"/>
              </a:rPr>
              <a:t>关注对生活的思考和体验。</a:t>
            </a:r>
          </a:p>
          <a:p>
            <a:r>
              <a:rPr lang="en-US" altLang="zh-CN" sz="2400" b="1" dirty="0" smtClean="0">
                <a:latin typeface="黑体" panose="02010609060101010101" pitchFamily="49" charset="-122"/>
                <a:ea typeface="黑体" panose="02010609060101010101" pitchFamily="49" charset="-122"/>
              </a:rPr>
              <a:t>    </a:t>
            </a:r>
            <a:r>
              <a:rPr lang="zh-CN" altLang="zh-CN" sz="2400" b="1" dirty="0" smtClean="0">
                <a:latin typeface="黑体" panose="02010609060101010101" pitchFamily="49" charset="-122"/>
                <a:ea typeface="黑体" panose="02010609060101010101" pitchFamily="49" charset="-122"/>
              </a:rPr>
              <a:t>可以说，近年来，高考作文越来越具有创新性，讲求开放性，但不论怎样创新变化，都离不开在</a:t>
            </a:r>
            <a:r>
              <a:rPr lang="en-US" altLang="zh-CN" sz="2400" b="1" dirty="0" smtClean="0">
                <a:latin typeface="黑体" panose="02010609060101010101" pitchFamily="49" charset="-122"/>
                <a:ea typeface="黑体" panose="02010609060101010101" pitchFamily="49" charset="-122"/>
              </a:rPr>
              <a:t>“</a:t>
            </a:r>
            <a:r>
              <a:rPr lang="zh-CN" altLang="zh-CN" sz="2400" b="1" dirty="0" smtClean="0">
                <a:latin typeface="黑体" panose="02010609060101010101" pitchFamily="49" charset="-122"/>
                <a:ea typeface="黑体" panose="02010609060101010101" pitchFamily="49" charset="-122"/>
              </a:rPr>
              <a:t>生活性、文化性</a:t>
            </a:r>
            <a:r>
              <a:rPr lang="en-US" altLang="zh-CN" sz="2400" b="1" dirty="0" smtClean="0">
                <a:latin typeface="黑体" panose="02010609060101010101" pitchFamily="49" charset="-122"/>
                <a:ea typeface="黑体" panose="02010609060101010101" pitchFamily="49" charset="-122"/>
              </a:rPr>
              <a:t>”</a:t>
            </a:r>
            <a:r>
              <a:rPr lang="zh-CN" altLang="zh-CN" sz="2400" b="1" dirty="0" smtClean="0">
                <a:latin typeface="黑体" panose="02010609060101010101" pitchFamily="49" charset="-122"/>
                <a:ea typeface="黑体" panose="02010609060101010101" pitchFamily="49" charset="-122"/>
              </a:rPr>
              <a:t>这个圈子里做文章。从选材的角度看，作文方向更关注社会生活，更体现时代风采，更强调积极向上的精神品质和道德修养。</a:t>
            </a:r>
            <a:endParaRPr lang="zh-CN" altLang="en-US" sz="24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25730" y="-89248"/>
            <a:ext cx="9539536" cy="6974632"/>
          </a:xfrm>
          <a:prstGeom prst="rect">
            <a:avLst/>
          </a:prstGeom>
          <a:solidFill>
            <a:schemeClr val="bg1"/>
          </a:solidFill>
        </p:spPr>
      </p:pic>
      <p:sp>
        <p:nvSpPr>
          <p:cNvPr id="4" name="文本框 2"/>
          <p:cNvSpPr txBox="1"/>
          <p:nvPr/>
        </p:nvSpPr>
        <p:spPr>
          <a:xfrm>
            <a:off x="-44450" y="15875"/>
            <a:ext cx="3008313" cy="584200"/>
          </a:xfrm>
          <a:prstGeom prst="rect">
            <a:avLst/>
          </a:prstGeom>
          <a:noFill/>
        </p:spPr>
        <p:txBody>
          <a:bodyPr>
            <a:spAutoFit/>
          </a:bodyPr>
          <a:lstStyle/>
          <a:p>
            <a:pPr>
              <a:defRPr/>
            </a:pPr>
            <a:r>
              <a:rPr lang="zh-CN" altLang="en-US" sz="3200" dirty="0" smtClean="0">
                <a:solidFill>
                  <a:schemeClr val="bg1">
                    <a:lumMod val="95000"/>
                  </a:schemeClr>
                </a:solidFill>
                <a:latin typeface="+mj-ea"/>
                <a:ea typeface="+mj-ea"/>
              </a:rPr>
              <a:t>熟悉</a:t>
            </a:r>
            <a:r>
              <a:rPr lang="zh-CN" altLang="en-US" sz="3200" dirty="0">
                <a:solidFill>
                  <a:schemeClr val="bg1">
                    <a:lumMod val="95000"/>
                  </a:schemeClr>
                </a:solidFill>
                <a:latin typeface="+mj-ea"/>
                <a:ea typeface="+mj-ea"/>
              </a:rPr>
              <a:t>标准</a:t>
            </a:r>
          </a:p>
        </p:txBody>
      </p:sp>
      <p:sp>
        <p:nvSpPr>
          <p:cNvPr id="5" name="矩形 4"/>
          <p:cNvSpPr/>
          <p:nvPr/>
        </p:nvSpPr>
        <p:spPr>
          <a:xfrm>
            <a:off x="2267744" y="692697"/>
            <a:ext cx="4590256" cy="646331"/>
          </a:xfrm>
          <a:prstGeom prst="rect">
            <a:avLst/>
          </a:prstGeom>
        </p:spPr>
        <p:txBody>
          <a:bodyPr wrap="square">
            <a:spAutoFit/>
          </a:bodyPr>
          <a:lstStyle/>
          <a:p>
            <a:r>
              <a:rPr lang="zh-CN" altLang="en-US" b="1" dirty="0" smtClean="0">
                <a:latin typeface="+mn-ea"/>
              </a:rPr>
              <a:t>高考作文等级评分标准</a:t>
            </a:r>
            <a:br>
              <a:rPr lang="zh-CN" altLang="en-US" b="1" dirty="0" smtClean="0">
                <a:latin typeface="+mn-ea"/>
              </a:rPr>
            </a:br>
            <a:r>
              <a:rPr lang="zh-CN" altLang="en-US" b="1" dirty="0" smtClean="0">
                <a:latin typeface="+mn-ea"/>
              </a:rPr>
              <a:t>（全国卷）</a:t>
            </a:r>
            <a:endParaRPr lang="zh-CN" altLang="en-US" dirty="0"/>
          </a:p>
        </p:txBody>
      </p:sp>
      <p:graphicFrame>
        <p:nvGraphicFramePr>
          <p:cNvPr id="8" name="表格 7"/>
          <p:cNvGraphicFramePr>
            <a:graphicFrameLocks noGrp="1"/>
          </p:cNvGraphicFramePr>
          <p:nvPr/>
        </p:nvGraphicFramePr>
        <p:xfrm>
          <a:off x="971600" y="1412776"/>
          <a:ext cx="7848874" cy="591840"/>
        </p:xfrm>
        <a:graphic>
          <a:graphicData uri="http://schemas.openxmlformats.org/drawingml/2006/table">
            <a:tbl>
              <a:tblPr/>
              <a:tblGrid>
                <a:gridCol w="432048"/>
                <a:gridCol w="482936"/>
                <a:gridCol w="1461280"/>
                <a:gridCol w="1584176"/>
                <a:gridCol w="1800200"/>
                <a:gridCol w="2088234"/>
              </a:tblGrid>
              <a:tr h="591840">
                <a:tc>
                  <a:txBody>
                    <a:bodyPr/>
                    <a:lstStyle/>
                    <a:p>
                      <a:pPr algn="ctr">
                        <a:spcAft>
                          <a:spcPts val="0"/>
                        </a:spcAft>
                      </a:pPr>
                      <a:endParaRPr lang="zh-CN" sz="1600" b="1" kern="100" dirty="0">
                        <a:solidFill>
                          <a:srgbClr val="FF0000"/>
                        </a:solidFill>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alpha val="19000"/>
                      </a:schemeClr>
                    </a:solidFill>
                  </a:tcPr>
                </a:tc>
                <a:tc>
                  <a:txBody>
                    <a:bodyPr/>
                    <a:lstStyle/>
                    <a:p>
                      <a:pPr algn="ctr">
                        <a:spcAft>
                          <a:spcPts val="0"/>
                        </a:spcAft>
                      </a:pPr>
                      <a:endParaRPr lang="zh-CN" sz="1600" b="1" kern="100" dirty="0">
                        <a:solidFill>
                          <a:srgbClr val="FF0000"/>
                        </a:solidFill>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alpha val="19000"/>
                      </a:schemeClr>
                    </a:solidFill>
                  </a:tcPr>
                </a:tc>
                <a:tc>
                  <a:txBody>
                    <a:bodyPr/>
                    <a:lstStyle/>
                    <a:p>
                      <a:pPr indent="333375" algn="just">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一等</a:t>
                      </a:r>
                    </a:p>
                    <a:p>
                      <a:pPr indent="66675"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（20～16）</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alpha val="19000"/>
                      </a:schemeClr>
                    </a:solidFill>
                  </a:tcPr>
                </a:tc>
                <a:tc>
                  <a:txBody>
                    <a:bodyPr/>
                    <a:lstStyle/>
                    <a:p>
                      <a:pPr algn="ctr">
                        <a:spcAft>
                          <a:spcPts val="0"/>
                        </a:spcAft>
                      </a:pPr>
                      <a:r>
                        <a:rPr lang="zh-CN" sz="1600" b="1" kern="100" dirty="0">
                          <a:solidFill>
                            <a:schemeClr val="tx1"/>
                          </a:solidFill>
                          <a:latin typeface="Times New Roman" panose="02020603050405020304"/>
                          <a:ea typeface="宋体" panose="02010600030101010101" pitchFamily="2" charset="-122"/>
                          <a:cs typeface="Times New Roman" panose="02020603050405020304"/>
                        </a:rPr>
                        <a:t>二等</a:t>
                      </a:r>
                      <a:endParaRPr lang="zh-CN" sz="1600" b="1" kern="100" dirty="0">
                        <a:solidFill>
                          <a:schemeClr val="tx1"/>
                        </a:solidFill>
                        <a:latin typeface="Calibri" panose="020F0502020204030204"/>
                        <a:ea typeface="宋体" panose="02010600030101010101" pitchFamily="2" charset="-122"/>
                        <a:cs typeface="Times New Roman" panose="02020603050405020304"/>
                      </a:endParaRPr>
                    </a:p>
                    <a:p>
                      <a:pPr indent="133350" algn="ctr">
                        <a:spcAft>
                          <a:spcPts val="0"/>
                        </a:spcAft>
                      </a:pPr>
                      <a:r>
                        <a:rPr lang="zh-CN" sz="1600" b="1" kern="100" dirty="0">
                          <a:solidFill>
                            <a:schemeClr val="tx1"/>
                          </a:solidFill>
                          <a:latin typeface="Times New Roman" panose="02020603050405020304"/>
                          <a:ea typeface="宋体" panose="02010600030101010101" pitchFamily="2" charset="-122"/>
                          <a:cs typeface="Times New Roman" panose="02020603050405020304"/>
                        </a:rPr>
                        <a:t>（</a:t>
                      </a:r>
                      <a:r>
                        <a:rPr lang="en-US" sz="1600" b="1" kern="100" dirty="0">
                          <a:solidFill>
                            <a:schemeClr val="tx1"/>
                          </a:solidFill>
                          <a:latin typeface="Times New Roman" panose="02020603050405020304"/>
                          <a:ea typeface="宋体" panose="02010600030101010101" pitchFamily="2" charset="-122"/>
                          <a:cs typeface="Times New Roman" panose="02020603050405020304"/>
                        </a:rPr>
                        <a:t>15</a:t>
                      </a:r>
                      <a:r>
                        <a:rPr lang="zh-CN" sz="1600" b="1" kern="100" dirty="0">
                          <a:solidFill>
                            <a:schemeClr val="tx1"/>
                          </a:solidFill>
                          <a:latin typeface="Times New Roman" panose="02020603050405020304"/>
                          <a:ea typeface="宋体" panose="02010600030101010101" pitchFamily="2" charset="-122"/>
                          <a:cs typeface="Times New Roman" panose="02020603050405020304"/>
                        </a:rPr>
                        <a:t>～</a:t>
                      </a:r>
                      <a:r>
                        <a:rPr lang="en-US" sz="1600" b="1" kern="100" dirty="0">
                          <a:solidFill>
                            <a:schemeClr val="tx1"/>
                          </a:solidFill>
                          <a:latin typeface="Times New Roman" panose="02020603050405020304"/>
                          <a:ea typeface="宋体" panose="02010600030101010101" pitchFamily="2" charset="-122"/>
                          <a:cs typeface="Times New Roman" panose="02020603050405020304"/>
                        </a:rPr>
                        <a:t>11</a:t>
                      </a:r>
                      <a:r>
                        <a:rPr lang="zh-CN" sz="1600" b="1" kern="100" dirty="0">
                          <a:solidFill>
                            <a:schemeClr val="tx1"/>
                          </a:solidFill>
                          <a:latin typeface="Times New Roman" panose="02020603050405020304"/>
                          <a:ea typeface="宋体" panose="02010600030101010101" pitchFamily="2" charset="-122"/>
                          <a:cs typeface="Times New Roman" panose="02020603050405020304"/>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alpha val="19000"/>
                      </a:schemeClr>
                    </a:solidFill>
                  </a:tcPr>
                </a:tc>
                <a:tc>
                  <a:txBody>
                    <a:bodyPr/>
                    <a:lstStyle/>
                    <a:p>
                      <a:pPr algn="ctr">
                        <a:spcAft>
                          <a:spcPts val="0"/>
                        </a:spcAft>
                      </a:pPr>
                      <a:r>
                        <a:rPr lang="zh-CN" sz="1600" b="1" kern="100" dirty="0">
                          <a:solidFill>
                            <a:schemeClr val="tx1"/>
                          </a:solidFill>
                          <a:latin typeface="Times New Roman" panose="02020603050405020304"/>
                          <a:ea typeface="宋体" panose="02010600030101010101" pitchFamily="2" charset="-122"/>
                          <a:cs typeface="Times New Roman" panose="02020603050405020304"/>
                        </a:rPr>
                        <a:t>三等</a:t>
                      </a:r>
                      <a:endParaRPr lang="zh-CN" sz="1600" b="1" kern="100" dirty="0">
                        <a:solidFill>
                          <a:schemeClr val="tx1"/>
                        </a:solidFill>
                        <a:latin typeface="Calibri" panose="020F0502020204030204"/>
                        <a:ea typeface="宋体" panose="02010600030101010101" pitchFamily="2" charset="-122"/>
                        <a:cs typeface="Times New Roman" panose="02020603050405020304"/>
                      </a:endParaRPr>
                    </a:p>
                    <a:p>
                      <a:pPr algn="ctr">
                        <a:spcAft>
                          <a:spcPts val="0"/>
                        </a:spcAft>
                      </a:pPr>
                      <a:r>
                        <a:rPr lang="zh-CN" sz="1600" b="1" kern="100" dirty="0">
                          <a:solidFill>
                            <a:schemeClr val="tx1"/>
                          </a:solidFill>
                          <a:latin typeface="Times New Roman" panose="02020603050405020304"/>
                          <a:ea typeface="宋体" panose="02010600030101010101" pitchFamily="2" charset="-122"/>
                          <a:cs typeface="Times New Roman" panose="02020603050405020304"/>
                        </a:rPr>
                        <a:t>（</a:t>
                      </a:r>
                      <a:r>
                        <a:rPr lang="en-US" sz="1600" b="1" kern="100" dirty="0">
                          <a:solidFill>
                            <a:schemeClr val="tx1"/>
                          </a:solidFill>
                          <a:latin typeface="Times New Roman" panose="02020603050405020304"/>
                          <a:ea typeface="宋体" panose="02010600030101010101" pitchFamily="2" charset="-122"/>
                          <a:cs typeface="Times New Roman" panose="02020603050405020304"/>
                        </a:rPr>
                        <a:t>10</a:t>
                      </a:r>
                      <a:r>
                        <a:rPr lang="zh-CN" sz="1600" b="1" kern="100" dirty="0">
                          <a:solidFill>
                            <a:schemeClr val="tx1"/>
                          </a:solidFill>
                          <a:latin typeface="Times New Roman" panose="02020603050405020304"/>
                          <a:ea typeface="宋体" panose="02010600030101010101" pitchFamily="2" charset="-122"/>
                          <a:cs typeface="Times New Roman" panose="02020603050405020304"/>
                        </a:rPr>
                        <a:t>～</a:t>
                      </a:r>
                      <a:r>
                        <a:rPr lang="en-US" sz="1600" b="1" kern="100" dirty="0">
                          <a:solidFill>
                            <a:schemeClr val="tx1"/>
                          </a:solidFill>
                          <a:latin typeface="Times New Roman" panose="02020603050405020304"/>
                          <a:ea typeface="宋体" panose="02010600030101010101" pitchFamily="2" charset="-122"/>
                          <a:cs typeface="Times New Roman" panose="02020603050405020304"/>
                        </a:rPr>
                        <a:t>6</a:t>
                      </a:r>
                      <a:r>
                        <a:rPr lang="zh-CN" sz="1600" b="1" kern="100" dirty="0">
                          <a:solidFill>
                            <a:schemeClr val="tx1"/>
                          </a:solidFill>
                          <a:latin typeface="Times New Roman" panose="02020603050405020304"/>
                          <a:ea typeface="宋体" panose="02010600030101010101" pitchFamily="2" charset="-122"/>
                          <a:cs typeface="Times New Roman" panose="02020603050405020304"/>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alpha val="19000"/>
                      </a:schemeClr>
                    </a:solidFill>
                  </a:tcPr>
                </a:tc>
                <a:tc>
                  <a:txBody>
                    <a:bodyPr/>
                    <a:lstStyle/>
                    <a:p>
                      <a:pPr algn="ctr">
                        <a:spcAft>
                          <a:spcPts val="0"/>
                        </a:spcAft>
                      </a:pPr>
                      <a:r>
                        <a:rPr lang="zh-CN" sz="1600" b="1" kern="100" dirty="0">
                          <a:solidFill>
                            <a:schemeClr val="tx1"/>
                          </a:solidFill>
                          <a:latin typeface="Times New Roman" panose="02020603050405020304"/>
                          <a:ea typeface="宋体" panose="02010600030101010101" pitchFamily="2" charset="-122"/>
                          <a:cs typeface="Times New Roman" panose="02020603050405020304"/>
                        </a:rPr>
                        <a:t>四等</a:t>
                      </a:r>
                      <a:endParaRPr lang="zh-CN" sz="1600" b="1" kern="100" dirty="0">
                        <a:solidFill>
                          <a:schemeClr val="tx1"/>
                        </a:solidFill>
                        <a:latin typeface="Calibri" panose="020F0502020204030204"/>
                        <a:ea typeface="宋体" panose="02010600030101010101" pitchFamily="2" charset="-122"/>
                        <a:cs typeface="Times New Roman" panose="02020603050405020304"/>
                      </a:endParaRPr>
                    </a:p>
                    <a:p>
                      <a:pPr algn="ctr">
                        <a:spcAft>
                          <a:spcPts val="0"/>
                        </a:spcAft>
                      </a:pPr>
                      <a:r>
                        <a:rPr lang="zh-CN" sz="1600" b="1" kern="100" dirty="0">
                          <a:solidFill>
                            <a:schemeClr val="tx1"/>
                          </a:solidFill>
                          <a:latin typeface="Times New Roman" panose="02020603050405020304"/>
                          <a:ea typeface="宋体" panose="02010600030101010101" pitchFamily="2" charset="-122"/>
                          <a:cs typeface="Times New Roman" panose="02020603050405020304"/>
                        </a:rPr>
                        <a:t>（</a:t>
                      </a:r>
                      <a:r>
                        <a:rPr lang="en-US" sz="1600" b="1" kern="100" dirty="0">
                          <a:solidFill>
                            <a:schemeClr val="tx1"/>
                          </a:solidFill>
                          <a:latin typeface="Times New Roman" panose="02020603050405020304"/>
                          <a:ea typeface="宋体" panose="02010600030101010101" pitchFamily="2" charset="-122"/>
                          <a:cs typeface="Times New Roman" panose="02020603050405020304"/>
                        </a:rPr>
                        <a:t>5</a:t>
                      </a:r>
                      <a:r>
                        <a:rPr lang="zh-CN" sz="1600" b="1" kern="100" dirty="0">
                          <a:solidFill>
                            <a:schemeClr val="tx1"/>
                          </a:solidFill>
                          <a:latin typeface="Times New Roman" panose="02020603050405020304"/>
                          <a:ea typeface="宋体" panose="02010600030101010101" pitchFamily="2" charset="-122"/>
                          <a:cs typeface="Times New Roman" panose="02020603050405020304"/>
                        </a:rPr>
                        <a:t>～</a:t>
                      </a:r>
                      <a:r>
                        <a:rPr lang="en-US" sz="1600" b="1" kern="100" dirty="0">
                          <a:solidFill>
                            <a:schemeClr val="tx1"/>
                          </a:solidFill>
                          <a:latin typeface="Times New Roman" panose="02020603050405020304"/>
                          <a:ea typeface="宋体" panose="02010600030101010101" pitchFamily="2" charset="-122"/>
                          <a:cs typeface="Times New Roman" panose="02020603050405020304"/>
                        </a:rPr>
                        <a:t>0</a:t>
                      </a:r>
                      <a:r>
                        <a:rPr lang="zh-CN" sz="1600" b="1" kern="100" dirty="0">
                          <a:solidFill>
                            <a:schemeClr val="tx1"/>
                          </a:solidFill>
                          <a:latin typeface="Times New Roman" panose="02020603050405020304"/>
                          <a:ea typeface="宋体" panose="02010600030101010101" pitchFamily="2" charset="-122"/>
                          <a:cs typeface="Times New Roman" panose="02020603050405020304"/>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alpha val="19000"/>
                      </a:schemeClr>
                    </a:solidFill>
                  </a:tcPr>
                </a:tc>
              </a:tr>
            </a:tbl>
          </a:graphicData>
        </a:graphic>
      </p:graphicFrame>
      <p:graphicFrame>
        <p:nvGraphicFramePr>
          <p:cNvPr id="9" name="表格 8"/>
          <p:cNvGraphicFramePr>
            <a:graphicFrameLocks noGrp="1"/>
          </p:cNvGraphicFramePr>
          <p:nvPr/>
        </p:nvGraphicFramePr>
        <p:xfrm>
          <a:off x="971600" y="1988840"/>
          <a:ext cx="7840554" cy="4216486"/>
        </p:xfrm>
        <a:graphic>
          <a:graphicData uri="http://schemas.openxmlformats.org/drawingml/2006/table">
            <a:tbl>
              <a:tblPr/>
              <a:tblGrid>
                <a:gridCol w="920723"/>
                <a:gridCol w="1498108"/>
                <a:gridCol w="1569446"/>
                <a:gridCol w="1747792"/>
                <a:gridCol w="2104485"/>
              </a:tblGrid>
              <a:tr h="1431095">
                <a:tc>
                  <a:txBody>
                    <a:bodyPr/>
                    <a:lstStyle/>
                    <a:p>
                      <a:pPr algn="ctr">
                        <a:spcAft>
                          <a:spcPts val="0"/>
                        </a:spcAft>
                      </a:pPr>
                      <a:r>
                        <a:rPr lang="zh-CN" sz="1600" b="1" kern="100" dirty="0">
                          <a:solidFill>
                            <a:srgbClr val="FF0000"/>
                          </a:solidFill>
                          <a:latin typeface="Calibri" panose="020F0502020204030204"/>
                          <a:ea typeface="宋体" panose="02010600030101010101" pitchFamily="2" charset="-122"/>
                          <a:cs typeface="Times New Roman" panose="02020603050405020304"/>
                        </a:rPr>
                        <a:t>内</a:t>
                      </a:r>
                    </a:p>
                    <a:p>
                      <a:pPr algn="ctr">
                        <a:spcAft>
                          <a:spcPts val="0"/>
                        </a:spcAft>
                      </a:pPr>
                      <a:r>
                        <a:rPr lang="zh-CN" sz="1600" b="1" kern="100" dirty="0">
                          <a:solidFill>
                            <a:srgbClr val="FF0000"/>
                          </a:solidFill>
                          <a:latin typeface="Calibri" panose="020F0502020204030204"/>
                          <a:ea typeface="宋体" panose="02010600030101010101" pitchFamily="2" charset="-122"/>
                          <a:cs typeface="Times New Roman" panose="02020603050405020304"/>
                        </a:rPr>
                        <a:t>容</a:t>
                      </a:r>
                    </a:p>
                    <a:p>
                      <a:pPr algn="ctr">
                        <a:spcAft>
                          <a:spcPts val="0"/>
                        </a:spcAft>
                      </a:pPr>
                      <a:r>
                        <a:rPr lang="en-US" sz="1600" b="1" kern="100" dirty="0">
                          <a:solidFill>
                            <a:srgbClr val="FF0000"/>
                          </a:solidFill>
                          <a:latin typeface="Times New Roman" panose="02020603050405020304"/>
                          <a:ea typeface="宋体" panose="02010600030101010101" pitchFamily="2" charset="-122"/>
                          <a:cs typeface="Times New Roman" panose="02020603050405020304"/>
                        </a:rPr>
                        <a:t>20</a:t>
                      </a:r>
                      <a:endParaRPr lang="zh-CN" sz="1600" b="1" kern="100" dirty="0">
                        <a:solidFill>
                          <a:srgbClr val="FF0000"/>
                        </a:solidFill>
                        <a:latin typeface="Calibri" panose="020F0502020204030204"/>
                        <a:ea typeface="宋体" panose="02010600030101010101" pitchFamily="2" charset="-122"/>
                        <a:cs typeface="Times New Roman" panose="02020603050405020304"/>
                      </a:endParaRPr>
                    </a:p>
                    <a:p>
                      <a:pPr algn="ctr">
                        <a:spcAft>
                          <a:spcPts val="0"/>
                        </a:spcAft>
                      </a:pPr>
                      <a:r>
                        <a:rPr lang="zh-CN" sz="1600" b="1" kern="100" dirty="0">
                          <a:solidFill>
                            <a:srgbClr val="FF0000"/>
                          </a:solidFill>
                          <a:latin typeface="Calibri" panose="020F0502020204030204"/>
                          <a:ea typeface="宋体" panose="02010600030101010101" pitchFamily="2" charset="-122"/>
                          <a:cs typeface="Times New Roman" panose="02020603050405020304"/>
                        </a:rPr>
                        <a:t>分</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alpha val="19000"/>
                      </a:schemeClr>
                    </a:solidFill>
                  </a:tcPr>
                </a:tc>
                <a:tc>
                  <a:txBody>
                    <a:bodyPr/>
                    <a:lstStyle/>
                    <a:p>
                      <a:pPr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符合题意</a:t>
                      </a:r>
                    </a:p>
                    <a:p>
                      <a:pPr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中心突出</a:t>
                      </a:r>
                    </a:p>
                    <a:p>
                      <a:pPr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内容充实</a:t>
                      </a:r>
                    </a:p>
                    <a:p>
                      <a:pPr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思想健康</a:t>
                      </a:r>
                    </a:p>
                    <a:p>
                      <a:pPr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感情真挚</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alpha val="19000"/>
                      </a:schemeClr>
                    </a:solidFill>
                  </a:tcPr>
                </a:tc>
                <a:tc>
                  <a:txBody>
                    <a:bodyPr/>
                    <a:lstStyle/>
                    <a:p>
                      <a:pPr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符合题意</a:t>
                      </a:r>
                    </a:p>
                    <a:p>
                      <a:pPr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中心明确</a:t>
                      </a:r>
                    </a:p>
                    <a:p>
                      <a:pPr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内容较充实</a:t>
                      </a:r>
                    </a:p>
                    <a:p>
                      <a:pPr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思想健康</a:t>
                      </a:r>
                    </a:p>
                    <a:p>
                      <a:pPr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感情真实</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alpha val="19000"/>
                      </a:schemeClr>
                    </a:solidFill>
                  </a:tcPr>
                </a:tc>
                <a:tc>
                  <a:txBody>
                    <a:bodyPr/>
                    <a:lstStyle/>
                    <a:p>
                      <a:pPr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基本符合题意</a:t>
                      </a:r>
                    </a:p>
                    <a:p>
                      <a:pPr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中心基本明确</a:t>
                      </a:r>
                    </a:p>
                    <a:p>
                      <a:pPr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内容单薄</a:t>
                      </a:r>
                    </a:p>
                    <a:p>
                      <a:pPr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思想基本健康</a:t>
                      </a:r>
                    </a:p>
                    <a:p>
                      <a:pPr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感情基本真实</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alpha val="19000"/>
                      </a:schemeClr>
                    </a:solidFill>
                  </a:tcPr>
                </a:tc>
                <a:tc>
                  <a:txBody>
                    <a:bodyPr/>
                    <a:lstStyle/>
                    <a:p>
                      <a:pPr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偏离题意</a:t>
                      </a:r>
                    </a:p>
                    <a:p>
                      <a:pPr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中心不明确</a:t>
                      </a:r>
                    </a:p>
                    <a:p>
                      <a:pPr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内容不当</a:t>
                      </a:r>
                    </a:p>
                    <a:p>
                      <a:pPr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思想不健康</a:t>
                      </a:r>
                    </a:p>
                    <a:p>
                      <a:pPr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感情虚假</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alpha val="19000"/>
                      </a:schemeClr>
                    </a:solidFill>
                  </a:tcPr>
                </a:tc>
              </a:tr>
              <a:tr h="1251861">
                <a:tc>
                  <a:txBody>
                    <a:bodyPr/>
                    <a:lstStyle/>
                    <a:p>
                      <a:pPr marL="0" algn="ctr" defTabSz="914400" rtl="0" eaLnBrk="1" latinLnBrk="0" hangingPunct="1">
                        <a:spcAft>
                          <a:spcPts val="0"/>
                        </a:spcAft>
                      </a:pPr>
                      <a:r>
                        <a:rPr lang="zh-CN" sz="1600" b="1" kern="100" dirty="0">
                          <a:solidFill>
                            <a:srgbClr val="FF0000"/>
                          </a:solidFill>
                          <a:latin typeface="Calibri" panose="020F0502020204030204"/>
                          <a:ea typeface="宋体" panose="02010600030101010101" pitchFamily="2" charset="-122"/>
                          <a:cs typeface="Times New Roman" panose="02020603050405020304"/>
                        </a:rPr>
                        <a:t>表</a:t>
                      </a:r>
                    </a:p>
                    <a:p>
                      <a:pPr marL="0" algn="ctr" defTabSz="914400" rtl="0" eaLnBrk="1" latinLnBrk="0" hangingPunct="1">
                        <a:spcAft>
                          <a:spcPts val="0"/>
                        </a:spcAft>
                      </a:pPr>
                      <a:r>
                        <a:rPr lang="zh-CN" sz="1600" b="1" kern="100" dirty="0">
                          <a:solidFill>
                            <a:srgbClr val="FF0000"/>
                          </a:solidFill>
                          <a:latin typeface="Calibri" panose="020F0502020204030204"/>
                          <a:ea typeface="宋体" panose="02010600030101010101" pitchFamily="2" charset="-122"/>
                          <a:cs typeface="Times New Roman" panose="02020603050405020304"/>
                        </a:rPr>
                        <a:t>达</a:t>
                      </a:r>
                    </a:p>
                    <a:p>
                      <a:pPr marL="0" algn="ctr" defTabSz="914400" rtl="0" eaLnBrk="1" latinLnBrk="0" hangingPunct="1">
                        <a:spcAft>
                          <a:spcPts val="0"/>
                        </a:spcAft>
                      </a:pPr>
                      <a:r>
                        <a:rPr lang="en-US" sz="1600" b="1" kern="1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20</a:t>
                      </a:r>
                      <a:endParaRPr lang="zh-CN" sz="1600" b="1" kern="1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p>
                      <a:pPr marL="0" algn="ctr" defTabSz="914400" rtl="0" eaLnBrk="1" latinLnBrk="0" hangingPunct="1">
                        <a:spcAft>
                          <a:spcPts val="0"/>
                        </a:spcAft>
                      </a:pPr>
                      <a:r>
                        <a:rPr lang="zh-CN" sz="1600" b="1" kern="100" dirty="0">
                          <a:solidFill>
                            <a:srgbClr val="FF0000"/>
                          </a:solidFill>
                          <a:latin typeface="Calibri" panose="020F0502020204030204"/>
                          <a:ea typeface="宋体" panose="02010600030101010101" pitchFamily="2" charset="-122"/>
                          <a:cs typeface="Times New Roman" panose="02020603050405020304"/>
                        </a:rPr>
                        <a:t>分</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alpha val="19000"/>
                      </a:schemeClr>
                    </a:solidFill>
                  </a:tcPr>
                </a:tc>
                <a:tc>
                  <a:txBody>
                    <a:bodyPr/>
                    <a:lstStyle/>
                    <a:p>
                      <a:pPr algn="ctr">
                        <a:spcAft>
                          <a:spcPts val="0"/>
                        </a:spcAft>
                      </a:pPr>
                      <a:r>
                        <a:rPr lang="zh-CN" sz="1600" b="1" kern="100">
                          <a:solidFill>
                            <a:schemeClr val="tx1"/>
                          </a:solidFill>
                          <a:latin typeface="Calibri" panose="020F0502020204030204"/>
                          <a:ea typeface="宋体" panose="02010600030101010101" pitchFamily="2" charset="-122"/>
                          <a:cs typeface="Times New Roman" panose="02020603050405020304"/>
                        </a:rPr>
                        <a:t>符合文体要求</a:t>
                      </a:r>
                    </a:p>
                    <a:p>
                      <a:pPr algn="ctr">
                        <a:spcAft>
                          <a:spcPts val="0"/>
                        </a:spcAft>
                      </a:pPr>
                      <a:r>
                        <a:rPr lang="zh-CN" sz="1600" b="1" kern="100">
                          <a:solidFill>
                            <a:schemeClr val="tx1"/>
                          </a:solidFill>
                          <a:latin typeface="Calibri" panose="020F0502020204030204"/>
                          <a:ea typeface="宋体" panose="02010600030101010101" pitchFamily="2" charset="-122"/>
                          <a:cs typeface="Times New Roman" panose="02020603050405020304"/>
                        </a:rPr>
                        <a:t>结构严谨</a:t>
                      </a:r>
                    </a:p>
                    <a:p>
                      <a:pPr algn="ctr">
                        <a:spcAft>
                          <a:spcPts val="0"/>
                        </a:spcAft>
                      </a:pPr>
                      <a:r>
                        <a:rPr lang="zh-CN" sz="1600" b="1" kern="100">
                          <a:solidFill>
                            <a:schemeClr val="tx1"/>
                          </a:solidFill>
                          <a:latin typeface="Calibri" panose="020F0502020204030204"/>
                          <a:ea typeface="宋体" panose="02010600030101010101" pitchFamily="2" charset="-122"/>
                          <a:cs typeface="Times New Roman" panose="02020603050405020304"/>
                        </a:rPr>
                        <a:t>语言流畅</a:t>
                      </a:r>
                    </a:p>
                    <a:p>
                      <a:pPr algn="ctr">
                        <a:spcAft>
                          <a:spcPts val="0"/>
                        </a:spcAft>
                      </a:pPr>
                      <a:r>
                        <a:rPr lang="zh-CN" sz="1600" b="1" kern="100">
                          <a:solidFill>
                            <a:schemeClr val="tx1"/>
                          </a:solidFill>
                          <a:latin typeface="Calibri" panose="020F0502020204030204"/>
                          <a:ea typeface="宋体" panose="02010600030101010101" pitchFamily="2" charset="-122"/>
                          <a:cs typeface="Times New Roman" panose="02020603050405020304"/>
                        </a:rPr>
                        <a:t>字迹工整</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alpha val="19000"/>
                      </a:schemeClr>
                    </a:solidFill>
                  </a:tcPr>
                </a:tc>
                <a:tc>
                  <a:txBody>
                    <a:bodyPr/>
                    <a:lstStyle/>
                    <a:p>
                      <a:pPr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符合文体要求</a:t>
                      </a:r>
                    </a:p>
                    <a:p>
                      <a:pPr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结构完整</a:t>
                      </a:r>
                    </a:p>
                    <a:p>
                      <a:pPr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语言通顺</a:t>
                      </a:r>
                    </a:p>
                    <a:p>
                      <a:pPr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字迹清楚</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alpha val="19000"/>
                      </a:schemeClr>
                    </a:solidFill>
                  </a:tcPr>
                </a:tc>
                <a:tc>
                  <a:txBody>
                    <a:bodyPr/>
                    <a:lstStyle/>
                    <a:p>
                      <a:pPr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基本符合文体要求</a:t>
                      </a:r>
                    </a:p>
                    <a:p>
                      <a:pPr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结构基本完整</a:t>
                      </a:r>
                    </a:p>
                    <a:p>
                      <a:pPr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语言基本通顺</a:t>
                      </a:r>
                    </a:p>
                    <a:p>
                      <a:pPr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字迹基本清楚</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alpha val="19000"/>
                      </a:schemeClr>
                    </a:solidFill>
                  </a:tcPr>
                </a:tc>
                <a:tc>
                  <a:txBody>
                    <a:bodyPr/>
                    <a:lstStyle/>
                    <a:p>
                      <a:pPr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不符合文体要求</a:t>
                      </a:r>
                    </a:p>
                    <a:p>
                      <a:pPr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结构混乱</a:t>
                      </a:r>
                    </a:p>
                    <a:p>
                      <a:pPr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语言不通顺，语病多</a:t>
                      </a:r>
                    </a:p>
                    <a:p>
                      <a:pPr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字迹潦草难辨</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alpha val="19000"/>
                      </a:schemeClr>
                    </a:solidFill>
                  </a:tcPr>
                </a:tc>
              </a:tr>
              <a:tr h="1533530">
                <a:tc>
                  <a:txBody>
                    <a:bodyPr/>
                    <a:lstStyle/>
                    <a:p>
                      <a:pPr algn="ctr">
                        <a:spcAft>
                          <a:spcPts val="0"/>
                        </a:spcAft>
                      </a:pPr>
                      <a:endParaRPr lang="zh-CN" altLang="zh-CN" sz="1600" b="1" kern="100" dirty="0" smtClean="0">
                        <a:solidFill>
                          <a:srgbClr val="FF0000"/>
                        </a:solidFill>
                        <a:latin typeface="Calibri" panose="020F0502020204030204"/>
                        <a:ea typeface="宋体" panose="02010600030101010101" pitchFamily="2" charset="-122"/>
                        <a:cs typeface="Times New Roman" panose="02020603050405020304"/>
                      </a:endParaRPr>
                    </a:p>
                    <a:p>
                      <a:pPr algn="ctr">
                        <a:spcAft>
                          <a:spcPts val="0"/>
                        </a:spcAft>
                      </a:pPr>
                      <a:r>
                        <a:rPr lang="zh-CN" sz="1600" b="1" kern="100" dirty="0" smtClean="0">
                          <a:solidFill>
                            <a:srgbClr val="FF0000"/>
                          </a:solidFill>
                          <a:latin typeface="Calibri" panose="020F0502020204030204"/>
                          <a:ea typeface="宋体" panose="02010600030101010101" pitchFamily="2" charset="-122"/>
                          <a:cs typeface="Times New Roman" panose="02020603050405020304"/>
                        </a:rPr>
                        <a:t>特</a:t>
                      </a:r>
                      <a:endParaRPr lang="zh-CN" sz="1600" b="1" kern="100" dirty="0">
                        <a:solidFill>
                          <a:srgbClr val="FF0000"/>
                        </a:solidFill>
                        <a:latin typeface="Calibri" panose="020F0502020204030204"/>
                        <a:ea typeface="宋体" panose="02010600030101010101" pitchFamily="2" charset="-122"/>
                        <a:cs typeface="Times New Roman" panose="02020603050405020304"/>
                      </a:endParaRPr>
                    </a:p>
                    <a:p>
                      <a:pPr marL="0" algn="ctr" defTabSz="914400" rtl="0" eaLnBrk="1" latinLnBrk="0" hangingPunct="1">
                        <a:spcAft>
                          <a:spcPts val="0"/>
                        </a:spcAft>
                      </a:pPr>
                      <a:r>
                        <a:rPr lang="zh-CN" sz="1600" b="1" kern="100" dirty="0">
                          <a:solidFill>
                            <a:srgbClr val="FF0000"/>
                          </a:solidFill>
                          <a:latin typeface="Calibri" panose="020F0502020204030204"/>
                          <a:ea typeface="宋体" panose="02010600030101010101" pitchFamily="2" charset="-122"/>
                          <a:cs typeface="Times New Roman" panose="02020603050405020304"/>
                        </a:rPr>
                        <a:t>征</a:t>
                      </a:r>
                    </a:p>
                    <a:p>
                      <a:pPr marL="0" algn="ctr" defTabSz="914400" rtl="0" eaLnBrk="1" latinLnBrk="0" hangingPunct="1">
                        <a:spcAft>
                          <a:spcPts val="0"/>
                        </a:spcAft>
                      </a:pPr>
                      <a:r>
                        <a:rPr lang="en-US" sz="1600" b="1" kern="1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20</a:t>
                      </a:r>
                      <a:endParaRPr lang="zh-CN" sz="1600" b="1" kern="1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p>
                      <a:pPr marL="0" algn="ctr" defTabSz="914400" rtl="0" eaLnBrk="1" latinLnBrk="0" hangingPunct="1">
                        <a:spcAft>
                          <a:spcPts val="0"/>
                        </a:spcAft>
                      </a:pPr>
                      <a:r>
                        <a:rPr lang="zh-CN" sz="1600" b="1" kern="100" dirty="0">
                          <a:solidFill>
                            <a:srgbClr val="FF0000"/>
                          </a:solidFill>
                          <a:latin typeface="Calibri" panose="020F0502020204030204"/>
                          <a:ea typeface="宋体" panose="02010600030101010101" pitchFamily="2" charset="-122"/>
                          <a:cs typeface="Times New Roman" panose="02020603050405020304"/>
                        </a:rPr>
                        <a:t>分</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alpha val="19000"/>
                      </a:schemeClr>
                    </a:solidFill>
                  </a:tcPr>
                </a:tc>
                <a:tc>
                  <a:txBody>
                    <a:bodyPr/>
                    <a:lstStyle/>
                    <a:p>
                      <a:pPr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深刻</a:t>
                      </a:r>
                    </a:p>
                    <a:p>
                      <a:pPr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丰富</a:t>
                      </a:r>
                    </a:p>
                    <a:p>
                      <a:pPr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有文采</a:t>
                      </a:r>
                    </a:p>
                    <a:p>
                      <a:pPr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有创意</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alpha val="19000"/>
                      </a:schemeClr>
                    </a:solidFill>
                  </a:tcPr>
                </a:tc>
                <a:tc>
                  <a:txBody>
                    <a:bodyPr/>
                    <a:lstStyle/>
                    <a:p>
                      <a:pPr algn="ctr">
                        <a:spcAft>
                          <a:spcPts val="0"/>
                        </a:spcAft>
                      </a:pPr>
                      <a:r>
                        <a:rPr lang="zh-CN" sz="1600" b="1" kern="100">
                          <a:solidFill>
                            <a:schemeClr val="tx1"/>
                          </a:solidFill>
                          <a:latin typeface="Calibri" panose="020F0502020204030204"/>
                          <a:ea typeface="宋体" panose="02010600030101010101" pitchFamily="2" charset="-122"/>
                          <a:cs typeface="Times New Roman" panose="02020603050405020304"/>
                        </a:rPr>
                        <a:t>较深刻</a:t>
                      </a:r>
                    </a:p>
                    <a:p>
                      <a:pPr algn="ctr">
                        <a:spcAft>
                          <a:spcPts val="0"/>
                        </a:spcAft>
                      </a:pPr>
                      <a:r>
                        <a:rPr lang="zh-CN" sz="1600" b="1" kern="100">
                          <a:solidFill>
                            <a:schemeClr val="tx1"/>
                          </a:solidFill>
                          <a:latin typeface="Calibri" panose="020F0502020204030204"/>
                          <a:ea typeface="宋体" panose="02010600030101010101" pitchFamily="2" charset="-122"/>
                          <a:cs typeface="Times New Roman" panose="02020603050405020304"/>
                        </a:rPr>
                        <a:t>较丰富</a:t>
                      </a:r>
                    </a:p>
                    <a:p>
                      <a:pPr algn="ctr">
                        <a:spcAft>
                          <a:spcPts val="0"/>
                        </a:spcAft>
                      </a:pPr>
                      <a:r>
                        <a:rPr lang="zh-CN" sz="1600" b="1" kern="100">
                          <a:solidFill>
                            <a:schemeClr val="tx1"/>
                          </a:solidFill>
                          <a:latin typeface="Calibri" panose="020F0502020204030204"/>
                          <a:ea typeface="宋体" panose="02010600030101010101" pitchFamily="2" charset="-122"/>
                          <a:cs typeface="Times New Roman" panose="02020603050405020304"/>
                        </a:rPr>
                        <a:t>较有文采</a:t>
                      </a:r>
                    </a:p>
                    <a:p>
                      <a:pPr algn="ctr">
                        <a:spcAft>
                          <a:spcPts val="0"/>
                        </a:spcAft>
                      </a:pPr>
                      <a:r>
                        <a:rPr lang="zh-CN" sz="1600" b="1" kern="100">
                          <a:solidFill>
                            <a:schemeClr val="tx1"/>
                          </a:solidFill>
                          <a:latin typeface="Calibri" panose="020F0502020204030204"/>
                          <a:ea typeface="宋体" panose="02010600030101010101" pitchFamily="2" charset="-122"/>
                          <a:cs typeface="Times New Roman" panose="02020603050405020304"/>
                        </a:rPr>
                        <a:t>较有创意</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alpha val="19000"/>
                      </a:schemeClr>
                    </a:solidFill>
                  </a:tcPr>
                </a:tc>
                <a:tc>
                  <a:txBody>
                    <a:bodyPr/>
                    <a:lstStyle/>
                    <a:p>
                      <a:pPr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略显深刻</a:t>
                      </a:r>
                    </a:p>
                    <a:p>
                      <a:pPr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略显丰富</a:t>
                      </a:r>
                    </a:p>
                    <a:p>
                      <a:pPr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略有文采</a:t>
                      </a:r>
                    </a:p>
                    <a:p>
                      <a:pPr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略有创意</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alpha val="19000"/>
                      </a:schemeClr>
                    </a:solidFill>
                  </a:tcPr>
                </a:tc>
                <a:tc>
                  <a:txBody>
                    <a:bodyPr/>
                    <a:lstStyle/>
                    <a:p>
                      <a:pPr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个别语句有深意</a:t>
                      </a:r>
                    </a:p>
                    <a:p>
                      <a:pPr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个别内容较好</a:t>
                      </a:r>
                    </a:p>
                    <a:p>
                      <a:pPr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个别语句较精彩</a:t>
                      </a:r>
                    </a:p>
                    <a:p>
                      <a:pPr algn="ctr">
                        <a:spcAft>
                          <a:spcPts val="0"/>
                        </a:spcAft>
                      </a:pPr>
                      <a:r>
                        <a:rPr lang="zh-CN" sz="1600" b="1" kern="100" dirty="0">
                          <a:solidFill>
                            <a:schemeClr val="tx1"/>
                          </a:solidFill>
                          <a:latin typeface="Calibri" panose="020F0502020204030204"/>
                          <a:ea typeface="宋体" panose="02010600030101010101" pitchFamily="2" charset="-122"/>
                          <a:cs typeface="Times New Roman" panose="02020603050405020304"/>
                        </a:rPr>
                        <a:t>个别地方有新意</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alpha val="19000"/>
                      </a:schemeClr>
                    </a:solidFill>
                  </a:tcPr>
                </a:tc>
              </a:tr>
            </a:tbl>
          </a:graphicData>
        </a:graphic>
      </p:graphicFrame>
    </p:spTree>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99392"/>
            <a:ext cx="9431016" cy="7262664"/>
          </a:xfrm>
          <a:prstGeom prst="rect">
            <a:avLst/>
          </a:prstGeom>
          <a:solidFill>
            <a:schemeClr val="bg1"/>
          </a:solidFill>
        </p:spPr>
      </p:pic>
      <p:sp>
        <p:nvSpPr>
          <p:cNvPr id="4" name="矩形 3"/>
          <p:cNvSpPr/>
          <p:nvPr/>
        </p:nvSpPr>
        <p:spPr>
          <a:xfrm>
            <a:off x="1475656" y="836712"/>
            <a:ext cx="6480720" cy="5355312"/>
          </a:xfrm>
          <a:prstGeom prst="rect">
            <a:avLst/>
          </a:prstGeom>
        </p:spPr>
        <p:txBody>
          <a:bodyPr wrap="square">
            <a:spAutoFit/>
          </a:bodyPr>
          <a:lstStyle/>
          <a:p>
            <a:pPr>
              <a:buFont typeface="Arial" panose="020B0604020202020204" pitchFamily="34" charset="0"/>
              <a:buNone/>
            </a:pPr>
            <a:r>
              <a:rPr lang="zh-CN" altLang="en-US" b="1" dirty="0" smtClean="0"/>
              <a:t>说明：</a:t>
            </a:r>
          </a:p>
          <a:p>
            <a:pPr>
              <a:buFont typeface="Arial" panose="020B0604020202020204" pitchFamily="34" charset="0"/>
              <a:buNone/>
            </a:pPr>
            <a:r>
              <a:rPr lang="zh-CN" altLang="en-US" b="1" dirty="0" smtClean="0">
                <a:latin typeface="宋体" panose="02010600030101010101" pitchFamily="2" charset="-122"/>
                <a:ea typeface="宋体" panose="02010600030101010101" pitchFamily="2" charset="-122"/>
              </a:rPr>
              <a:t>    （一）基础等级评分，“题意”项主要看选择角度是否符合材料内容及含意涉及的范围。选择角度符合材料内容及含意范围的属于“符合题意”。与材料内容及含意范围沾边的套作，在第三等及以下评分（“发展等级”不给分）。</a:t>
            </a:r>
          </a:p>
          <a:p>
            <a:pPr>
              <a:buFont typeface="Arial" panose="020B0604020202020204" pitchFamily="34" charset="0"/>
              <a:buNone/>
            </a:pPr>
            <a:r>
              <a:rPr lang="zh-CN" altLang="en-US" b="1" dirty="0" smtClean="0">
                <a:latin typeface="宋体" panose="02010600030101010101" pitchFamily="2" charset="-122"/>
                <a:ea typeface="宋体" panose="02010600030101010101" pitchFamily="2" charset="-122"/>
              </a:rPr>
              <a:t> </a:t>
            </a:r>
            <a:r>
              <a:rPr lang="en-US" altLang="zh-CN" b="1" dirty="0" smtClean="0">
                <a:latin typeface="宋体" panose="02010600030101010101" pitchFamily="2" charset="-122"/>
                <a:ea typeface="宋体" panose="02010600030101010101" pitchFamily="2" charset="-122"/>
              </a:rPr>
              <a:t>  </a:t>
            </a:r>
            <a:r>
              <a:rPr lang="zh-CN" altLang="en-US" b="1" dirty="0" smtClean="0">
                <a:latin typeface="宋体" panose="02010600030101010101" pitchFamily="2" charset="-122"/>
                <a:ea typeface="宋体" panose="02010600030101010101" pitchFamily="2" charset="-122"/>
              </a:rPr>
              <a:t>（二）发展等级评分，不求全面，可根据“特征”</a:t>
            </a:r>
            <a:r>
              <a:rPr lang="en-US" altLang="zh-CN" b="1" dirty="0" smtClean="0">
                <a:latin typeface="宋体" panose="02010600030101010101" pitchFamily="2" charset="-122"/>
                <a:ea typeface="宋体" panose="02010600030101010101" pitchFamily="2" charset="-122"/>
              </a:rPr>
              <a:t>4</a:t>
            </a:r>
            <a:r>
              <a:rPr lang="zh-CN" altLang="en-US" b="1" dirty="0" smtClean="0">
                <a:latin typeface="宋体" panose="02010600030101010101" pitchFamily="2" charset="-122"/>
                <a:ea typeface="宋体" panose="02010600030101010101" pitchFamily="2" charset="-122"/>
              </a:rPr>
              <a:t>项</a:t>
            </a:r>
            <a:r>
              <a:rPr lang="en-US" altLang="zh-CN" b="1" dirty="0" smtClean="0">
                <a:latin typeface="宋体" panose="02010600030101010101" pitchFamily="2" charset="-122"/>
                <a:ea typeface="宋体" panose="02010600030101010101" pitchFamily="2" charset="-122"/>
              </a:rPr>
              <a:t>16</a:t>
            </a:r>
            <a:r>
              <a:rPr lang="zh-CN" altLang="en-US" b="1" dirty="0" smtClean="0">
                <a:latin typeface="宋体" panose="02010600030101010101" pitchFamily="2" charset="-122"/>
                <a:ea typeface="宋体" panose="02010600030101010101" pitchFamily="2" charset="-122"/>
              </a:rPr>
              <a:t>点中若干突出点按等评分。</a:t>
            </a:r>
          </a:p>
          <a:p>
            <a:pPr>
              <a:buFont typeface="Arial" panose="020B0604020202020204" pitchFamily="34" charset="0"/>
              <a:buNone/>
            </a:pPr>
            <a:r>
              <a:rPr lang="en-US" altLang="zh-CN" b="1" dirty="0" smtClean="0">
                <a:latin typeface="宋体" panose="02010600030101010101" pitchFamily="2" charset="-122"/>
                <a:ea typeface="宋体" panose="02010600030101010101" pitchFamily="2" charset="-122"/>
              </a:rPr>
              <a:t>     1.</a:t>
            </a:r>
            <a:r>
              <a:rPr lang="zh-CN" altLang="en-US" b="1" dirty="0" smtClean="0">
                <a:latin typeface="宋体" panose="02010600030101010101" pitchFamily="2" charset="-122"/>
                <a:ea typeface="宋体" panose="02010600030101010101" pitchFamily="2" charset="-122"/>
              </a:rPr>
              <a:t>深刻：</a:t>
            </a:r>
            <a:r>
              <a:rPr lang="en-US" altLang="zh-CN" b="1" dirty="0" smtClean="0">
                <a:latin typeface="宋体" panose="02010600030101010101" pitchFamily="2" charset="-122"/>
                <a:ea typeface="宋体" panose="02010600030101010101" pitchFamily="2" charset="-122"/>
              </a:rPr>
              <a:t>①</a:t>
            </a:r>
            <a:r>
              <a:rPr lang="zh-CN" altLang="en-US" b="1" dirty="0" smtClean="0">
                <a:latin typeface="宋体" panose="02010600030101010101" pitchFamily="2" charset="-122"/>
                <a:ea typeface="宋体" panose="02010600030101010101" pitchFamily="2" charset="-122"/>
              </a:rPr>
              <a:t>透过现象深入本质 </a:t>
            </a:r>
            <a:r>
              <a:rPr lang="en-US" altLang="zh-CN" b="1" dirty="0" smtClean="0">
                <a:latin typeface="宋体" panose="02010600030101010101" pitchFamily="2" charset="-122"/>
                <a:ea typeface="宋体" panose="02010600030101010101" pitchFamily="2" charset="-122"/>
              </a:rPr>
              <a:t>②</a:t>
            </a:r>
            <a:r>
              <a:rPr lang="zh-CN" altLang="en-US" b="1" dirty="0" smtClean="0">
                <a:latin typeface="宋体" panose="02010600030101010101" pitchFamily="2" charset="-122"/>
                <a:ea typeface="宋体" panose="02010600030101010101" pitchFamily="2" charset="-122"/>
              </a:rPr>
              <a:t>揭示事物内在的因果关系 </a:t>
            </a:r>
            <a:r>
              <a:rPr lang="en-US" altLang="zh-CN" b="1" dirty="0" smtClean="0">
                <a:latin typeface="宋体" panose="02010600030101010101" pitchFamily="2" charset="-122"/>
                <a:ea typeface="宋体" panose="02010600030101010101" pitchFamily="2" charset="-122"/>
              </a:rPr>
              <a:t>③</a:t>
            </a:r>
            <a:r>
              <a:rPr lang="zh-CN" altLang="en-US" b="1" dirty="0" smtClean="0">
                <a:latin typeface="宋体" panose="02010600030101010101" pitchFamily="2" charset="-122"/>
                <a:ea typeface="宋体" panose="02010600030101010101" pitchFamily="2" charset="-122"/>
              </a:rPr>
              <a:t>观点具有启发性</a:t>
            </a:r>
          </a:p>
          <a:p>
            <a:pPr>
              <a:buFont typeface="Arial" panose="020B0604020202020204" pitchFamily="34" charset="0"/>
              <a:buNone/>
            </a:pPr>
            <a:r>
              <a:rPr lang="en-US" altLang="zh-CN" b="1" dirty="0" smtClean="0">
                <a:latin typeface="宋体" panose="02010600030101010101" pitchFamily="2" charset="-122"/>
                <a:ea typeface="宋体" panose="02010600030101010101" pitchFamily="2" charset="-122"/>
              </a:rPr>
              <a:t>     2.</a:t>
            </a:r>
            <a:r>
              <a:rPr lang="zh-CN" altLang="en-US" b="1" dirty="0" smtClean="0">
                <a:latin typeface="宋体" panose="02010600030101010101" pitchFamily="2" charset="-122"/>
                <a:ea typeface="宋体" panose="02010600030101010101" pitchFamily="2" charset="-122"/>
              </a:rPr>
              <a:t>丰富：</a:t>
            </a:r>
            <a:r>
              <a:rPr lang="en-US" altLang="zh-CN" b="1" dirty="0" smtClean="0">
                <a:latin typeface="宋体" panose="02010600030101010101" pitchFamily="2" charset="-122"/>
                <a:ea typeface="宋体" panose="02010600030101010101" pitchFamily="2" charset="-122"/>
              </a:rPr>
              <a:t>④</a:t>
            </a:r>
            <a:r>
              <a:rPr lang="zh-CN" altLang="en-US" b="1" dirty="0" smtClean="0">
                <a:latin typeface="宋体" panose="02010600030101010101" pitchFamily="2" charset="-122"/>
                <a:ea typeface="宋体" panose="02010600030101010101" pitchFamily="2" charset="-122"/>
              </a:rPr>
              <a:t>材料丰富 </a:t>
            </a:r>
            <a:r>
              <a:rPr lang="en-US" altLang="zh-CN" b="1" dirty="0" smtClean="0">
                <a:latin typeface="宋体" panose="02010600030101010101" pitchFamily="2" charset="-122"/>
                <a:ea typeface="宋体" panose="02010600030101010101" pitchFamily="2" charset="-122"/>
              </a:rPr>
              <a:t>⑤</a:t>
            </a:r>
            <a:r>
              <a:rPr lang="zh-CN" altLang="en-US" b="1" dirty="0" smtClean="0">
                <a:latin typeface="宋体" panose="02010600030101010101" pitchFamily="2" charset="-122"/>
                <a:ea typeface="宋体" panose="02010600030101010101" pitchFamily="2" charset="-122"/>
              </a:rPr>
              <a:t>论据充足 </a:t>
            </a:r>
            <a:r>
              <a:rPr lang="en-US" altLang="zh-CN" b="1" dirty="0" smtClean="0">
                <a:latin typeface="宋体" panose="02010600030101010101" pitchFamily="2" charset="-122"/>
                <a:ea typeface="宋体" panose="02010600030101010101" pitchFamily="2" charset="-122"/>
              </a:rPr>
              <a:t>⑥</a:t>
            </a:r>
            <a:r>
              <a:rPr lang="zh-CN" altLang="en-US" b="1" dirty="0" smtClean="0">
                <a:latin typeface="宋体" panose="02010600030101010101" pitchFamily="2" charset="-122"/>
                <a:ea typeface="宋体" panose="02010600030101010101" pitchFamily="2" charset="-122"/>
              </a:rPr>
              <a:t>形象丰满 </a:t>
            </a:r>
            <a:r>
              <a:rPr lang="en-US" altLang="zh-CN" b="1" dirty="0" smtClean="0">
                <a:latin typeface="宋体" panose="02010600030101010101" pitchFamily="2" charset="-122"/>
                <a:ea typeface="宋体" panose="02010600030101010101" pitchFamily="2" charset="-122"/>
              </a:rPr>
              <a:t>⑦</a:t>
            </a:r>
            <a:r>
              <a:rPr lang="zh-CN" altLang="en-US" b="1" dirty="0" smtClean="0">
                <a:latin typeface="宋体" panose="02010600030101010101" pitchFamily="2" charset="-122"/>
                <a:ea typeface="宋体" panose="02010600030101010101" pitchFamily="2" charset="-122"/>
              </a:rPr>
              <a:t>意境深远</a:t>
            </a:r>
          </a:p>
          <a:p>
            <a:pPr>
              <a:buFont typeface="Arial" panose="020B0604020202020204" pitchFamily="34" charset="0"/>
              <a:buNone/>
            </a:pPr>
            <a:r>
              <a:rPr lang="en-US" altLang="zh-CN" b="1" dirty="0" smtClean="0">
                <a:latin typeface="宋体" panose="02010600030101010101" pitchFamily="2" charset="-122"/>
                <a:ea typeface="宋体" panose="02010600030101010101" pitchFamily="2" charset="-122"/>
              </a:rPr>
              <a:t>     3.</a:t>
            </a:r>
            <a:r>
              <a:rPr lang="zh-CN" altLang="en-US" b="1" dirty="0" smtClean="0">
                <a:latin typeface="宋体" panose="02010600030101010101" pitchFamily="2" charset="-122"/>
                <a:ea typeface="宋体" panose="02010600030101010101" pitchFamily="2" charset="-122"/>
              </a:rPr>
              <a:t>有文采：</a:t>
            </a:r>
            <a:r>
              <a:rPr lang="en-US" altLang="zh-CN" b="1" dirty="0" smtClean="0">
                <a:latin typeface="宋体" panose="02010600030101010101" pitchFamily="2" charset="-122"/>
                <a:ea typeface="宋体" panose="02010600030101010101" pitchFamily="2" charset="-122"/>
              </a:rPr>
              <a:t>⑧</a:t>
            </a:r>
            <a:r>
              <a:rPr lang="zh-CN" altLang="en-US" b="1" dirty="0" smtClean="0">
                <a:latin typeface="宋体" panose="02010600030101010101" pitchFamily="2" charset="-122"/>
                <a:ea typeface="宋体" panose="02010600030101010101" pitchFamily="2" charset="-122"/>
              </a:rPr>
              <a:t>用词贴切 </a:t>
            </a:r>
            <a:r>
              <a:rPr lang="en-US" altLang="zh-CN" b="1" dirty="0" smtClean="0">
                <a:latin typeface="宋体" panose="02010600030101010101" pitchFamily="2" charset="-122"/>
                <a:ea typeface="宋体" panose="02010600030101010101" pitchFamily="2" charset="-122"/>
              </a:rPr>
              <a:t>⑨</a:t>
            </a:r>
            <a:r>
              <a:rPr lang="zh-CN" altLang="en-US" b="1" dirty="0" smtClean="0">
                <a:latin typeface="宋体" panose="02010600030101010101" pitchFamily="2" charset="-122"/>
                <a:ea typeface="宋体" panose="02010600030101010101" pitchFamily="2" charset="-122"/>
              </a:rPr>
              <a:t>句式灵活 </a:t>
            </a:r>
            <a:r>
              <a:rPr lang="en-US" altLang="zh-CN" b="1" dirty="0" smtClean="0">
                <a:latin typeface="宋体" panose="02010600030101010101" pitchFamily="2" charset="-122"/>
                <a:ea typeface="宋体" panose="02010600030101010101" pitchFamily="2" charset="-122"/>
              </a:rPr>
              <a:t>⑩</a:t>
            </a:r>
            <a:r>
              <a:rPr lang="zh-CN" altLang="en-US" b="1" dirty="0" smtClean="0">
                <a:latin typeface="宋体" panose="02010600030101010101" pitchFamily="2" charset="-122"/>
                <a:ea typeface="宋体" panose="02010600030101010101" pitchFamily="2" charset="-122"/>
              </a:rPr>
              <a:t>善于运用修辞手法 </a:t>
            </a:r>
            <a:r>
              <a:rPr lang="en-US" altLang="zh-CN" b="1" dirty="0" smtClean="0">
                <a:latin typeface="宋体" panose="02010600030101010101" pitchFamily="2" charset="-122"/>
                <a:ea typeface="宋体" panose="02010600030101010101" pitchFamily="2" charset="-122"/>
              </a:rPr>
              <a:t>⑪</a:t>
            </a:r>
            <a:r>
              <a:rPr lang="zh-CN" altLang="en-US" b="1" dirty="0" smtClean="0">
                <a:latin typeface="宋体" panose="02010600030101010101" pitchFamily="2" charset="-122"/>
                <a:ea typeface="宋体" panose="02010600030101010101" pitchFamily="2" charset="-122"/>
              </a:rPr>
              <a:t>文句有表现力</a:t>
            </a:r>
          </a:p>
          <a:p>
            <a:pPr>
              <a:buFont typeface="Arial" panose="020B0604020202020204" pitchFamily="34" charset="0"/>
              <a:buNone/>
            </a:pPr>
            <a:r>
              <a:rPr lang="en-US" altLang="zh-CN" b="1" dirty="0" smtClean="0">
                <a:latin typeface="宋体" panose="02010600030101010101" pitchFamily="2" charset="-122"/>
                <a:ea typeface="宋体" panose="02010600030101010101" pitchFamily="2" charset="-122"/>
              </a:rPr>
              <a:t>     4.</a:t>
            </a:r>
            <a:r>
              <a:rPr lang="zh-CN" altLang="en-US" b="1" dirty="0" smtClean="0">
                <a:latin typeface="宋体" panose="02010600030101010101" pitchFamily="2" charset="-122"/>
                <a:ea typeface="宋体" panose="02010600030101010101" pitchFamily="2" charset="-122"/>
              </a:rPr>
              <a:t>有创意：</a:t>
            </a:r>
            <a:r>
              <a:rPr lang="en-US" altLang="zh-CN" b="1" dirty="0" smtClean="0">
                <a:latin typeface="宋体" panose="02010600030101010101" pitchFamily="2" charset="-122"/>
                <a:ea typeface="宋体" panose="02010600030101010101" pitchFamily="2" charset="-122"/>
              </a:rPr>
              <a:t>⑫</a:t>
            </a:r>
            <a:r>
              <a:rPr lang="zh-CN" altLang="en-US" b="1" dirty="0" smtClean="0">
                <a:latin typeface="宋体" panose="02010600030101010101" pitchFamily="2" charset="-122"/>
                <a:ea typeface="宋体" panose="02010600030101010101" pitchFamily="2" charset="-122"/>
              </a:rPr>
              <a:t>见解新颖 </a:t>
            </a:r>
            <a:r>
              <a:rPr lang="en-US" altLang="zh-CN" b="1" dirty="0" smtClean="0">
                <a:latin typeface="宋体" panose="02010600030101010101" pitchFamily="2" charset="-122"/>
                <a:ea typeface="宋体" panose="02010600030101010101" pitchFamily="2" charset="-122"/>
              </a:rPr>
              <a:t>⑬</a:t>
            </a:r>
            <a:r>
              <a:rPr lang="zh-CN" altLang="en-US" b="1" dirty="0" smtClean="0">
                <a:latin typeface="宋体" panose="02010600030101010101" pitchFamily="2" charset="-122"/>
                <a:ea typeface="宋体" panose="02010600030101010101" pitchFamily="2" charset="-122"/>
              </a:rPr>
              <a:t>材料新鲜 </a:t>
            </a:r>
            <a:r>
              <a:rPr lang="en-US" altLang="zh-CN" b="1" dirty="0" smtClean="0">
                <a:latin typeface="宋体" panose="02010600030101010101" pitchFamily="2" charset="-122"/>
                <a:ea typeface="宋体" panose="02010600030101010101" pitchFamily="2" charset="-122"/>
              </a:rPr>
              <a:t>⑭</a:t>
            </a:r>
            <a:r>
              <a:rPr lang="zh-CN" altLang="en-US" b="1" dirty="0" smtClean="0">
                <a:latin typeface="宋体" panose="02010600030101010101" pitchFamily="2" charset="-122"/>
                <a:ea typeface="宋体" panose="02010600030101010101" pitchFamily="2" charset="-122"/>
              </a:rPr>
              <a:t>构思新巧 </a:t>
            </a:r>
            <a:r>
              <a:rPr lang="en-US" altLang="zh-CN" b="1" dirty="0" smtClean="0">
                <a:latin typeface="宋体" panose="02010600030101010101" pitchFamily="2" charset="-122"/>
                <a:ea typeface="宋体" panose="02010600030101010101" pitchFamily="2" charset="-122"/>
              </a:rPr>
              <a:t>⑮</a:t>
            </a:r>
            <a:r>
              <a:rPr lang="zh-CN" altLang="en-US" b="1" dirty="0" smtClean="0">
                <a:latin typeface="宋体" panose="02010600030101010101" pitchFamily="2" charset="-122"/>
                <a:ea typeface="宋体" panose="02010600030101010101" pitchFamily="2" charset="-122"/>
              </a:rPr>
              <a:t>推理想象有独到之处 </a:t>
            </a:r>
            <a:r>
              <a:rPr lang="en-US" altLang="zh-CN" b="1" dirty="0" smtClean="0">
                <a:latin typeface="宋体" panose="02010600030101010101" pitchFamily="2" charset="-122"/>
                <a:ea typeface="宋体" panose="02010600030101010101" pitchFamily="2" charset="-122"/>
              </a:rPr>
              <a:t>⑯</a:t>
            </a:r>
            <a:r>
              <a:rPr lang="zh-CN" altLang="en-US" b="1" dirty="0" smtClean="0">
                <a:latin typeface="宋体" panose="02010600030101010101" pitchFamily="2" charset="-122"/>
                <a:ea typeface="宋体" panose="02010600030101010101" pitchFamily="2" charset="-122"/>
              </a:rPr>
              <a:t>有个性特征</a:t>
            </a:r>
          </a:p>
          <a:p>
            <a:pPr>
              <a:buFont typeface="Arial" panose="020B0604020202020204" pitchFamily="34" charset="0"/>
              <a:buNone/>
            </a:pPr>
            <a:r>
              <a:rPr lang="zh-CN" altLang="en-US" b="1" dirty="0" smtClean="0">
                <a:latin typeface="宋体" panose="02010600030101010101" pitchFamily="2" charset="-122"/>
                <a:ea typeface="宋体" panose="02010600030101010101" pitchFamily="2" charset="-122"/>
              </a:rPr>
              <a:t>    （三）缺标题扣</a:t>
            </a:r>
            <a:r>
              <a:rPr lang="en-US" altLang="zh-CN" b="1" dirty="0" smtClean="0">
                <a:latin typeface="宋体" panose="02010600030101010101" pitchFamily="2" charset="-122"/>
                <a:ea typeface="宋体" panose="02010600030101010101" pitchFamily="2" charset="-122"/>
              </a:rPr>
              <a:t>2</a:t>
            </a:r>
            <a:r>
              <a:rPr lang="zh-CN" altLang="en-US" b="1" dirty="0" smtClean="0">
                <a:latin typeface="宋体" panose="02010600030101010101" pitchFamily="2" charset="-122"/>
                <a:ea typeface="宋体" panose="02010600030101010101" pitchFamily="2" charset="-122"/>
              </a:rPr>
              <a:t>分；不足字数，每少</a:t>
            </a:r>
            <a:r>
              <a:rPr lang="en-US" altLang="zh-CN" b="1" dirty="0" smtClean="0">
                <a:latin typeface="宋体" panose="02010600030101010101" pitchFamily="2" charset="-122"/>
                <a:ea typeface="宋体" panose="02010600030101010101" pitchFamily="2" charset="-122"/>
              </a:rPr>
              <a:t>50</a:t>
            </a:r>
            <a:r>
              <a:rPr lang="zh-CN" altLang="en-US" b="1" dirty="0" smtClean="0">
                <a:latin typeface="宋体" panose="02010600030101010101" pitchFamily="2" charset="-122"/>
                <a:ea typeface="宋体" panose="02010600030101010101" pitchFamily="2" charset="-122"/>
              </a:rPr>
              <a:t>个字扣</a:t>
            </a:r>
            <a:r>
              <a:rPr lang="en-US" altLang="zh-CN" b="1" dirty="0" smtClean="0">
                <a:latin typeface="宋体" panose="02010600030101010101" pitchFamily="2" charset="-122"/>
                <a:ea typeface="宋体" panose="02010600030101010101" pitchFamily="2" charset="-122"/>
              </a:rPr>
              <a:t>1</a:t>
            </a:r>
            <a:r>
              <a:rPr lang="zh-CN" altLang="en-US" b="1" dirty="0" smtClean="0">
                <a:latin typeface="宋体" panose="02010600030101010101" pitchFamily="2" charset="-122"/>
                <a:ea typeface="宋体" panose="02010600030101010101" pitchFamily="2" charset="-122"/>
              </a:rPr>
              <a:t>分；每</a:t>
            </a:r>
            <a:r>
              <a:rPr lang="en-US" altLang="zh-CN" b="1" dirty="0" smtClean="0">
                <a:latin typeface="宋体" panose="02010600030101010101" pitchFamily="2" charset="-122"/>
                <a:ea typeface="宋体" panose="02010600030101010101" pitchFamily="2" charset="-122"/>
              </a:rPr>
              <a:t>1</a:t>
            </a:r>
            <a:r>
              <a:rPr lang="zh-CN" altLang="en-US" b="1" dirty="0" smtClean="0">
                <a:latin typeface="宋体" panose="02010600030101010101" pitchFamily="2" charset="-122"/>
                <a:ea typeface="宋体" panose="02010600030101010101" pitchFamily="2" charset="-122"/>
              </a:rPr>
              <a:t>个错别字扣</a:t>
            </a:r>
            <a:r>
              <a:rPr lang="en-US" altLang="zh-CN" b="1" dirty="0" smtClean="0">
                <a:latin typeface="宋体" panose="02010600030101010101" pitchFamily="2" charset="-122"/>
                <a:ea typeface="宋体" panose="02010600030101010101" pitchFamily="2" charset="-122"/>
              </a:rPr>
              <a:t>1</a:t>
            </a:r>
            <a:r>
              <a:rPr lang="zh-CN" altLang="en-US" b="1" dirty="0" smtClean="0">
                <a:latin typeface="宋体" panose="02010600030101010101" pitchFamily="2" charset="-122"/>
                <a:ea typeface="宋体" panose="02010600030101010101" pitchFamily="2" charset="-122"/>
              </a:rPr>
              <a:t>分，重复的不计；标点错误多的，酌情扣分。</a:t>
            </a:r>
          </a:p>
          <a:p>
            <a:pPr>
              <a:buFont typeface="Arial" panose="020B0604020202020204" pitchFamily="34" charset="0"/>
              <a:buNone/>
            </a:pPr>
            <a:r>
              <a:rPr lang="zh-CN" altLang="en-US" b="1" dirty="0" smtClean="0">
                <a:latin typeface="宋体" panose="02010600030101010101" pitchFamily="2" charset="-122"/>
                <a:ea typeface="宋体" panose="02010600030101010101" pitchFamily="2" charset="-122"/>
              </a:rPr>
              <a:t>    （四）套作或文体不明确的，适当扣分；抄袭的，“基础等级”在第四等之内评分，“发展等级”不给分。</a:t>
            </a:r>
          </a:p>
        </p:txBody>
      </p:sp>
    </p:spTree>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25730" y="-89248"/>
            <a:ext cx="9539536" cy="6974632"/>
          </a:xfrm>
          <a:prstGeom prst="rect">
            <a:avLst/>
          </a:prstGeom>
          <a:solidFill>
            <a:schemeClr val="bg1"/>
          </a:solidFill>
        </p:spPr>
      </p:pic>
      <p:sp>
        <p:nvSpPr>
          <p:cNvPr id="4" name="矩形 3"/>
          <p:cNvSpPr/>
          <p:nvPr/>
        </p:nvSpPr>
        <p:spPr>
          <a:xfrm>
            <a:off x="1691680" y="1720840"/>
            <a:ext cx="6480720" cy="4154984"/>
          </a:xfrm>
          <a:prstGeom prst="rect">
            <a:avLst/>
          </a:prstGeom>
        </p:spPr>
        <p:txBody>
          <a:bodyPr wrap="square">
            <a:spAutoFit/>
          </a:bodyPr>
          <a:lstStyle/>
          <a:p>
            <a:pPr>
              <a:lnSpc>
                <a:spcPct val="150000"/>
              </a:lnSpc>
            </a:pPr>
            <a:r>
              <a:rPr lang="zh-CN" altLang="en-US" sz="2400" b="1" dirty="0" smtClean="0">
                <a:latin typeface="黑体" panose="02010609060101010101" pitchFamily="49" charset="-122"/>
                <a:ea typeface="黑体" panose="02010609060101010101" pitchFamily="49" charset="-122"/>
              </a:rPr>
              <a:t>    写作是运用语言文字进行表达和交流的方式（</a:t>
            </a:r>
            <a:r>
              <a:rPr lang="zh-CN" altLang="en-US" sz="2400" b="1" dirty="0" smtClean="0">
                <a:solidFill>
                  <a:srgbClr val="FF0000"/>
                </a:solidFill>
                <a:latin typeface="黑体" panose="02010609060101010101" pitchFamily="49" charset="-122"/>
                <a:ea typeface="黑体" panose="02010609060101010101" pitchFamily="49" charset="-122"/>
              </a:rPr>
              <a:t>表达</a:t>
            </a:r>
            <a:r>
              <a:rPr lang="zh-CN" altLang="en-US" sz="2400" b="1" dirty="0" smtClean="0">
                <a:latin typeface="黑体" panose="02010609060101010101" pitchFamily="49" charset="-122"/>
                <a:ea typeface="黑体" panose="02010609060101010101" pitchFamily="49" charset="-122"/>
              </a:rPr>
              <a:t>），是认识世界、认识自我</a:t>
            </a:r>
            <a:r>
              <a:rPr lang="zh-CN" altLang="en-US" sz="2400" b="1" dirty="0" smtClean="0">
                <a:solidFill>
                  <a:srgbClr val="FF0000"/>
                </a:solidFill>
                <a:latin typeface="黑体" panose="02010609060101010101" pitchFamily="49" charset="-122"/>
                <a:ea typeface="黑体" panose="02010609060101010101" pitchFamily="49" charset="-122"/>
              </a:rPr>
              <a:t>（思想）</a:t>
            </a:r>
            <a:r>
              <a:rPr lang="zh-CN" altLang="en-US" sz="2400" b="1" dirty="0" smtClean="0">
                <a:latin typeface="黑体" panose="02010609060101010101" pitchFamily="49" charset="-122"/>
                <a:ea typeface="黑体" panose="02010609060101010101" pitchFamily="49" charset="-122"/>
              </a:rPr>
              <a:t>，进行创造性表述</a:t>
            </a:r>
            <a:r>
              <a:rPr lang="zh-CN" altLang="en-US" sz="2400" b="1" dirty="0" smtClean="0">
                <a:solidFill>
                  <a:srgbClr val="FF0000"/>
                </a:solidFill>
                <a:latin typeface="黑体" panose="02010609060101010101" pitchFamily="49" charset="-122"/>
                <a:ea typeface="黑体" panose="02010609060101010101" pitchFamily="49" charset="-122"/>
              </a:rPr>
              <a:t>（思维）</a:t>
            </a:r>
            <a:r>
              <a:rPr lang="zh-CN" altLang="en-US" sz="2400" b="1" dirty="0" smtClean="0">
                <a:latin typeface="黑体" panose="02010609060101010101" pitchFamily="49" charset="-122"/>
                <a:ea typeface="黑体" panose="02010609060101010101" pitchFamily="49" charset="-122"/>
              </a:rPr>
              <a:t>的过程。</a:t>
            </a:r>
            <a:endParaRPr lang="en-US" altLang="zh-CN" sz="2400" b="1" dirty="0" smtClean="0">
              <a:latin typeface="黑体" panose="02010609060101010101" pitchFamily="49" charset="-122"/>
              <a:ea typeface="黑体" panose="02010609060101010101" pitchFamily="49" charset="-122"/>
            </a:endParaRPr>
          </a:p>
          <a:p>
            <a:pPr>
              <a:lnSpc>
                <a:spcPct val="150000"/>
              </a:lnSpc>
            </a:pPr>
            <a:r>
              <a:rPr lang="zh-CN" altLang="en-US" sz="2400" b="1" dirty="0" smtClean="0">
                <a:latin typeface="黑体" panose="02010609060101010101" pitchFamily="49" charset="-122"/>
                <a:ea typeface="黑体" panose="02010609060101010101" pitchFamily="49" charset="-122"/>
              </a:rPr>
              <a:t>    第一要提高思想认识水平，充分发挥思想潜能；第二要有清晰的中心思想和写作思路，力求简洁；第三抓表达，突出论证，力求流畅。</a:t>
            </a:r>
            <a:endParaRPr lang="en-US" altLang="zh-CN" sz="2400" b="1" dirty="0" smtClean="0">
              <a:latin typeface="黑体" panose="02010609060101010101" pitchFamily="49" charset="-122"/>
              <a:ea typeface="黑体" panose="02010609060101010101" pitchFamily="49" charset="-122"/>
            </a:endParaRPr>
          </a:p>
          <a:p>
            <a:pPr>
              <a:lnSpc>
                <a:spcPct val="150000"/>
              </a:lnSpc>
            </a:pPr>
            <a:r>
              <a:rPr lang="en-US" altLang="zh-CN" b="1" dirty="0" smtClean="0">
                <a:latin typeface="宋体" panose="02010600030101010101" pitchFamily="2" charset="-122"/>
                <a:ea typeface="宋体" panose="02010600030101010101" pitchFamily="2" charset="-122"/>
              </a:rPr>
              <a:t>                             </a:t>
            </a:r>
            <a:r>
              <a:rPr lang="zh-CN" altLang="en-US" sz="2800" b="1" dirty="0" smtClean="0">
                <a:latin typeface="宋体" panose="02010600030101010101" pitchFamily="2" charset="-122"/>
                <a:ea typeface="宋体" panose="02010600030101010101" pitchFamily="2" charset="-122"/>
              </a:rPr>
              <a:t>（陈妙云）</a:t>
            </a:r>
            <a:endParaRPr lang="zh-CN" altLang="en-US" sz="2800" dirty="0" smtClean="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116632"/>
            <a:ext cx="9539536" cy="6974632"/>
          </a:xfrm>
          <a:prstGeom prst="rect">
            <a:avLst/>
          </a:prstGeom>
          <a:solidFill>
            <a:schemeClr val="bg1"/>
          </a:solidFill>
        </p:spPr>
      </p:pic>
      <p:sp>
        <p:nvSpPr>
          <p:cNvPr id="3" name="圆角矩形 2"/>
          <p:cNvSpPr/>
          <p:nvPr/>
        </p:nvSpPr>
        <p:spPr>
          <a:xfrm>
            <a:off x="2051720" y="188640"/>
            <a:ext cx="5040560" cy="648072"/>
          </a:xfrm>
          <a:prstGeom prst="roundRect">
            <a:avLst/>
          </a:prstGeom>
          <a:solidFill>
            <a:schemeClr val="bg1"/>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70000"/>
              </a:lnSpc>
            </a:pPr>
            <a:r>
              <a:rPr lang="en-US" altLang="zh-CN" sz="2400" b="1" dirty="0" smtClean="0">
                <a:solidFill>
                  <a:schemeClr val="accent1"/>
                </a:solidFill>
                <a:effectLst>
                  <a:outerShdw blurRad="38100" dist="25400" dir="5400000" algn="ctr" rotWithShape="0">
                    <a:srgbClr val="6E747A">
                      <a:alpha val="43000"/>
                    </a:srgbClr>
                  </a:outerShdw>
                </a:effectLst>
                <a:uFillTx/>
              </a:rPr>
              <a:t>2018</a:t>
            </a:r>
            <a:r>
              <a:rPr lang="zh-CN" altLang="en-US" sz="2400" b="1" dirty="0" smtClean="0">
                <a:solidFill>
                  <a:schemeClr val="accent1"/>
                </a:solidFill>
                <a:effectLst>
                  <a:outerShdw blurRad="38100" dist="25400" dir="5400000" algn="ctr" rotWithShape="0">
                    <a:srgbClr val="6E747A">
                      <a:alpha val="43000"/>
                    </a:srgbClr>
                  </a:outerShdw>
                </a:effectLst>
                <a:uFillTx/>
              </a:rPr>
              <a:t>年高考全国卷作文</a:t>
            </a:r>
            <a:endParaRPr lang="zh-CN" altLang="en-US" sz="2400" b="1" dirty="0">
              <a:solidFill>
                <a:schemeClr val="accent1"/>
              </a:solidFill>
              <a:effectLst>
                <a:outerShdw blurRad="38100" dist="25400" dir="5400000" algn="ctr" rotWithShape="0">
                  <a:srgbClr val="6E747A">
                    <a:alpha val="43000"/>
                  </a:srgbClr>
                </a:outerShdw>
              </a:effectLst>
              <a:uFillTx/>
            </a:endParaRPr>
          </a:p>
        </p:txBody>
      </p:sp>
      <p:graphicFrame>
        <p:nvGraphicFramePr>
          <p:cNvPr id="4" name="表格 3"/>
          <p:cNvGraphicFramePr>
            <a:graphicFrameLocks noGrp="1"/>
          </p:cNvGraphicFramePr>
          <p:nvPr/>
        </p:nvGraphicFramePr>
        <p:xfrm>
          <a:off x="0" y="908721"/>
          <a:ext cx="9396536" cy="5514547"/>
        </p:xfrm>
        <a:graphic>
          <a:graphicData uri="http://schemas.openxmlformats.org/drawingml/2006/table">
            <a:tbl>
              <a:tblPr firstRow="1" bandRow="1">
                <a:tableStyleId>{5C22544A-7EE6-4342-B048-85BDC9FD1C3A}</a:tableStyleId>
              </a:tblPr>
              <a:tblGrid>
                <a:gridCol w="1496793"/>
                <a:gridCol w="1510099"/>
                <a:gridCol w="6389644"/>
              </a:tblGrid>
              <a:tr h="509777">
                <a:tc>
                  <a:txBody>
                    <a:bodyPr/>
                    <a:lstStyle/>
                    <a:p>
                      <a:r>
                        <a:rPr lang="zh-CN" altLang="en-US" dirty="0" smtClean="0">
                          <a:solidFill>
                            <a:schemeClr val="tx1"/>
                          </a:solidFill>
                        </a:rPr>
                        <a:t>类型</a:t>
                      </a:r>
                      <a:endParaRPr lang="zh-CN" altLang="en-US" dirty="0">
                        <a:solidFill>
                          <a:schemeClr val="tx1"/>
                        </a:solidFill>
                      </a:endParaRPr>
                    </a:p>
                  </a:txBody>
                  <a:tcPr>
                    <a:solidFill>
                      <a:schemeClr val="accent3">
                        <a:lumMod val="60000"/>
                        <a:lumOff val="40000"/>
                      </a:schemeClr>
                    </a:solidFill>
                  </a:tcPr>
                </a:tc>
                <a:tc>
                  <a:txBody>
                    <a:bodyPr/>
                    <a:lstStyle/>
                    <a:p>
                      <a:r>
                        <a:rPr lang="zh-CN" altLang="en-US" dirty="0" smtClean="0">
                          <a:solidFill>
                            <a:schemeClr val="tx1"/>
                          </a:solidFill>
                        </a:rPr>
                        <a:t>题目简介</a:t>
                      </a:r>
                      <a:endParaRPr lang="zh-CN" altLang="en-US" dirty="0">
                        <a:solidFill>
                          <a:schemeClr val="tx1"/>
                        </a:solidFill>
                      </a:endParaRPr>
                    </a:p>
                  </a:txBody>
                  <a:tcPr>
                    <a:solidFill>
                      <a:schemeClr val="accent3">
                        <a:lumMod val="60000"/>
                        <a:lumOff val="40000"/>
                      </a:schemeClr>
                    </a:solidFill>
                  </a:tcPr>
                </a:tc>
                <a:tc>
                  <a:txBody>
                    <a:bodyPr/>
                    <a:lstStyle/>
                    <a:p>
                      <a:r>
                        <a:rPr lang="zh-CN" altLang="en-US" dirty="0" smtClean="0">
                          <a:solidFill>
                            <a:schemeClr val="tx1"/>
                          </a:solidFill>
                        </a:rPr>
                        <a:t>作文题</a:t>
                      </a:r>
                      <a:endParaRPr lang="zh-CN" altLang="en-US" dirty="0">
                        <a:solidFill>
                          <a:schemeClr val="tx1"/>
                        </a:solidFill>
                      </a:endParaRPr>
                    </a:p>
                  </a:txBody>
                  <a:tcPr>
                    <a:solidFill>
                      <a:schemeClr val="accent3">
                        <a:lumMod val="60000"/>
                        <a:lumOff val="40000"/>
                      </a:schemeClr>
                    </a:solidFill>
                  </a:tcPr>
                </a:tc>
              </a:tr>
              <a:tr h="1895810">
                <a:tc>
                  <a:txBody>
                    <a:bodyPr/>
                    <a:lstStyle/>
                    <a:p>
                      <a:pPr algn="ctr"/>
                      <a:r>
                        <a:rPr lang="zh-CN" altLang="en-US" dirty="0" smtClean="0"/>
                        <a:t>全国</a:t>
                      </a:r>
                      <a:r>
                        <a:rPr lang="en-US" altLang="zh-CN" dirty="0" smtClean="0"/>
                        <a:t>I</a:t>
                      </a:r>
                      <a:r>
                        <a:rPr lang="zh-CN" altLang="en-US" dirty="0" smtClean="0"/>
                        <a:t>卷</a:t>
                      </a:r>
                      <a:endParaRPr lang="zh-CN" altLang="en-US" dirty="0"/>
                    </a:p>
                  </a:txBody>
                  <a:tcPr>
                    <a:solidFill>
                      <a:schemeClr val="accent3">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dirty="0" smtClean="0"/>
                        <a:t>时光瓶留给</a:t>
                      </a:r>
                      <a:r>
                        <a:rPr lang="en-US" altLang="zh-CN" sz="1800" dirty="0" smtClean="0"/>
                        <a:t>2035</a:t>
                      </a:r>
                      <a:r>
                        <a:rPr lang="zh-CN" altLang="en-US" sz="1800" dirty="0" smtClean="0"/>
                        <a:t>年的</a:t>
                      </a:r>
                      <a:r>
                        <a:rPr lang="en-US" altLang="zh-CN" sz="1800" dirty="0" smtClean="0"/>
                        <a:t>18</a:t>
                      </a:r>
                      <a:r>
                        <a:rPr lang="zh-CN" altLang="en-US" sz="1800" dirty="0" smtClean="0"/>
                        <a:t>岁青年</a:t>
                      </a:r>
                    </a:p>
                    <a:p>
                      <a:pPr algn="ctr"/>
                      <a:endParaRPr lang="zh-CN" altLang="en-US" dirty="0"/>
                    </a:p>
                  </a:txBody>
                  <a:tcPr>
                    <a:solidFill>
                      <a:schemeClr val="accent3">
                        <a:lumMod val="60000"/>
                        <a:lumOff val="40000"/>
                      </a:schemeClr>
                    </a:solidFill>
                  </a:tcPr>
                </a:tc>
                <a:tc>
                  <a:txBody>
                    <a:bodyPr/>
                    <a:lstStyle/>
                    <a:p>
                      <a:r>
                        <a:rPr lang="en-US" altLang="zh-CN" sz="1200" dirty="0" smtClean="0"/>
                        <a:t>         2000</a:t>
                      </a:r>
                      <a:r>
                        <a:rPr lang="zh-CN" altLang="en-US" sz="1200" dirty="0" smtClean="0"/>
                        <a:t>年 农历庚辰龙年，人类迈进新千年，中国千万“世纪宝宝”出生。</a:t>
                      </a:r>
                      <a:r>
                        <a:rPr lang="en-US" altLang="zh-CN" sz="1200" dirty="0" smtClean="0"/>
                        <a:t>2008</a:t>
                      </a:r>
                      <a:r>
                        <a:rPr lang="zh-CN" altLang="en-US" sz="1200" dirty="0" smtClean="0"/>
                        <a:t>年 汶川大地震。北京奥运会。</a:t>
                      </a:r>
                      <a:r>
                        <a:rPr lang="en-US" altLang="zh-CN" sz="1200" dirty="0" smtClean="0"/>
                        <a:t>2013</a:t>
                      </a:r>
                      <a:r>
                        <a:rPr lang="zh-CN" altLang="en-US" sz="1200" dirty="0" smtClean="0"/>
                        <a:t>年 “天宫一号”首次太空授课。公路“村村通”接近完成；“精准扶贫”开始推动。</a:t>
                      </a:r>
                      <a:r>
                        <a:rPr lang="en-US" altLang="zh-CN" sz="1200" dirty="0" smtClean="0"/>
                        <a:t>2017</a:t>
                      </a:r>
                      <a:r>
                        <a:rPr lang="zh-CN" altLang="en-US" sz="1200" dirty="0" smtClean="0"/>
                        <a:t>年 网民规模达</a:t>
                      </a:r>
                      <a:r>
                        <a:rPr lang="en-US" altLang="zh-CN" sz="1200" dirty="0" smtClean="0"/>
                        <a:t>7.72</a:t>
                      </a:r>
                      <a:r>
                        <a:rPr lang="zh-CN" altLang="en-US" sz="1200" dirty="0" smtClean="0"/>
                        <a:t>亿，互联网普及率超全球平均水平。</a:t>
                      </a:r>
                      <a:r>
                        <a:rPr lang="en-US" altLang="zh-CN" sz="1200" dirty="0" smtClean="0"/>
                        <a:t>2018</a:t>
                      </a:r>
                      <a:r>
                        <a:rPr lang="zh-CN" altLang="en-US" sz="1200" dirty="0" smtClean="0"/>
                        <a:t>年 “世纪宝宝”一代长大成人。</a:t>
                      </a:r>
                      <a:r>
                        <a:rPr lang="en-US" altLang="zh-CN" sz="1200" dirty="0" smtClean="0"/>
                        <a:t>…………</a:t>
                      </a:r>
                    </a:p>
                    <a:p>
                      <a:r>
                        <a:rPr lang="en-US" altLang="zh-CN" sz="1200" dirty="0" smtClean="0"/>
                        <a:t>2020</a:t>
                      </a:r>
                      <a:r>
                        <a:rPr lang="zh-CN" altLang="en-US" sz="1200" dirty="0" smtClean="0"/>
                        <a:t>年 全面建成小康社会。</a:t>
                      </a:r>
                      <a:r>
                        <a:rPr lang="en-US" altLang="zh-CN" sz="1200" dirty="0" smtClean="0"/>
                        <a:t>2035</a:t>
                      </a:r>
                      <a:r>
                        <a:rPr lang="zh-CN" altLang="en-US" sz="1200" dirty="0" smtClean="0"/>
                        <a:t>年 基本实现社会主义现代化。</a:t>
                      </a:r>
                    </a:p>
                    <a:p>
                      <a:r>
                        <a:rPr lang="zh-CN" altLang="en-US" sz="1200" dirty="0" smtClean="0"/>
                        <a:t>一代人有一代人的际遇和机缘、使命和挑战。你们与新世纪的中国一路同行、成长，和中国的新时代一起追梦、圆梦。以上材料触发了你怎样的联想和思考？请据此写一篇文章，想象它装进“时光瓶”留待</a:t>
                      </a:r>
                      <a:r>
                        <a:rPr lang="en-US" altLang="zh-CN" sz="1200" dirty="0" smtClean="0"/>
                        <a:t>2035</a:t>
                      </a:r>
                      <a:r>
                        <a:rPr lang="zh-CN" altLang="en-US" sz="1200" dirty="0" smtClean="0"/>
                        <a:t>年开启，给那时</a:t>
                      </a:r>
                      <a:r>
                        <a:rPr lang="en-US" altLang="zh-CN" sz="1200" dirty="0" smtClean="0"/>
                        <a:t>18</a:t>
                      </a:r>
                      <a:r>
                        <a:rPr lang="zh-CN" altLang="en-US" sz="1200" dirty="0" smtClean="0"/>
                        <a:t>岁的一代人阅读。要求：选好角度，确定立意，明确文体，自拟标题，不要套作，不得抄袭，不得泄露个人信息；不少于</a:t>
                      </a:r>
                      <a:r>
                        <a:rPr lang="en-US" altLang="zh-CN" sz="1200" dirty="0" smtClean="0"/>
                        <a:t>800</a:t>
                      </a:r>
                      <a:r>
                        <a:rPr lang="zh-CN" altLang="en-US" sz="1200" dirty="0" smtClean="0"/>
                        <a:t>字。</a:t>
                      </a:r>
                      <a:endParaRPr lang="zh-CN" altLang="en-US" sz="1200" dirty="0"/>
                    </a:p>
                  </a:txBody>
                  <a:tcPr>
                    <a:solidFill>
                      <a:schemeClr val="accent3">
                        <a:lumMod val="60000"/>
                        <a:lumOff val="40000"/>
                      </a:schemeClr>
                    </a:solidFill>
                  </a:tcPr>
                </a:tc>
              </a:tr>
              <a:tr h="1304344">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全国</a:t>
                      </a:r>
                      <a:r>
                        <a:rPr lang="en-US" altLang="zh-CN" dirty="0" smtClean="0"/>
                        <a:t>II</a:t>
                      </a:r>
                      <a:r>
                        <a:rPr lang="zh-CN" altLang="en-US" dirty="0" smtClean="0"/>
                        <a:t>卷</a:t>
                      </a:r>
                    </a:p>
                    <a:p>
                      <a:pPr algn="ctr"/>
                      <a:endParaRPr lang="zh-CN" altLang="en-US" dirty="0"/>
                    </a:p>
                  </a:txBody>
                  <a:tcPr>
                    <a:solidFill>
                      <a:schemeClr val="accent3">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b="1" i="0" kern="1200" dirty="0" smtClean="0">
                          <a:solidFill>
                            <a:schemeClr val="dk1"/>
                          </a:solidFill>
                          <a:latin typeface="+mn-lt"/>
                          <a:ea typeface="+mn-ea"/>
                          <a:cs typeface="+mn-cs"/>
                        </a:rPr>
                        <a:t>幸存者偏差</a:t>
                      </a:r>
                      <a:endParaRPr lang="zh-CN" altLang="en-US" sz="1800" b="0" i="0" kern="1200" dirty="0" smtClean="0">
                        <a:solidFill>
                          <a:schemeClr val="dk1"/>
                        </a:solidFill>
                        <a:latin typeface="+mn-lt"/>
                        <a:ea typeface="+mn-ea"/>
                        <a:cs typeface="+mn-cs"/>
                      </a:endParaRPr>
                    </a:p>
                  </a:txBody>
                  <a:tcPr>
                    <a:solidFill>
                      <a:schemeClr val="accent3">
                        <a:lumMod val="60000"/>
                        <a:lumOff val="40000"/>
                      </a:schemeClr>
                    </a:solidFill>
                  </a:tcPr>
                </a:tc>
                <a:tc>
                  <a:txBody>
                    <a:bodyPr/>
                    <a:lstStyle/>
                    <a:p>
                      <a:r>
                        <a:rPr lang="zh-CN" altLang="en-US" sz="1200" b="0" i="0" kern="1200" dirty="0" smtClean="0">
                          <a:solidFill>
                            <a:schemeClr val="dk1"/>
                          </a:solidFill>
                          <a:latin typeface="+mn-lt"/>
                          <a:ea typeface="+mn-ea"/>
                          <a:cs typeface="+mn-cs"/>
                        </a:rPr>
                        <a:t>       “二战”期间，为了加强对战机的防护，英美军方调查了作战后幸存飞机上弹痕的分布，决定哪里弹痕多就加强哪里。然而统计学家沃德力排众议，指出更应该注意弹痕少的部位，因为这些部位受到重创的战机，很难有机会返航，而这部分数据被忽略了。事实证明，沃德是正确的。</a:t>
                      </a:r>
                    </a:p>
                    <a:p>
                      <a:r>
                        <a:rPr lang="zh-CN" altLang="en-US" sz="1200" b="0" i="0" kern="1200" dirty="0" smtClean="0">
                          <a:solidFill>
                            <a:schemeClr val="dk1"/>
                          </a:solidFill>
                          <a:latin typeface="+mn-lt"/>
                          <a:ea typeface="+mn-ea"/>
                          <a:cs typeface="+mn-cs"/>
                        </a:rPr>
                        <a:t>要求：综合材料内容及含意，选好角度，确定立意，明确文体，自拟标题；不要套作，不得抄袭；不少于</a:t>
                      </a:r>
                      <a:r>
                        <a:rPr lang="en-US" altLang="zh-CN" sz="1200" b="0" i="0" kern="1200" dirty="0" smtClean="0">
                          <a:solidFill>
                            <a:schemeClr val="dk1"/>
                          </a:solidFill>
                          <a:latin typeface="+mn-lt"/>
                          <a:ea typeface="+mn-ea"/>
                          <a:cs typeface="+mn-cs"/>
                        </a:rPr>
                        <a:t>800</a:t>
                      </a:r>
                      <a:r>
                        <a:rPr lang="zh-CN" altLang="en-US" sz="1200" b="0" i="0" kern="1200" dirty="0" smtClean="0">
                          <a:solidFill>
                            <a:schemeClr val="dk1"/>
                          </a:solidFill>
                          <a:latin typeface="+mn-lt"/>
                          <a:ea typeface="+mn-ea"/>
                          <a:cs typeface="+mn-cs"/>
                        </a:rPr>
                        <a:t>字。</a:t>
                      </a:r>
                    </a:p>
                    <a:p>
                      <a:endParaRPr lang="zh-CN" altLang="en-US" dirty="0"/>
                    </a:p>
                  </a:txBody>
                  <a:tcPr>
                    <a:solidFill>
                      <a:schemeClr val="accent3">
                        <a:lumMod val="60000"/>
                        <a:lumOff val="40000"/>
                      </a:schemeClr>
                    </a:solidFill>
                  </a:tcPr>
                </a:tc>
              </a:tr>
              <a:tr h="162498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全国</a:t>
                      </a:r>
                      <a:r>
                        <a:rPr lang="en-US" altLang="zh-CN" dirty="0" smtClean="0"/>
                        <a:t>III</a:t>
                      </a:r>
                      <a:r>
                        <a:rPr lang="zh-CN" altLang="en-US" dirty="0" smtClean="0"/>
                        <a:t>卷</a:t>
                      </a:r>
                    </a:p>
                    <a:p>
                      <a:pPr algn="ctr"/>
                      <a:endParaRPr lang="zh-CN" altLang="en-US" dirty="0"/>
                    </a:p>
                  </a:txBody>
                  <a:tcPr>
                    <a:solidFill>
                      <a:schemeClr val="accent3">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b="1" i="0" kern="1200" dirty="0" smtClean="0">
                          <a:solidFill>
                            <a:schemeClr val="dk1"/>
                          </a:solidFill>
                          <a:latin typeface="+mn-lt"/>
                          <a:ea typeface="+mn-ea"/>
                          <a:cs typeface="+mn-cs"/>
                        </a:rPr>
                        <a:t>改革开放三部曲</a:t>
                      </a:r>
                      <a:endParaRPr lang="zh-CN" altLang="en-US" sz="1800" b="0" i="0" kern="1200" dirty="0" smtClean="0">
                        <a:solidFill>
                          <a:schemeClr val="dk1"/>
                        </a:solidFill>
                        <a:latin typeface="+mn-lt"/>
                        <a:ea typeface="+mn-ea"/>
                        <a:cs typeface="+mn-cs"/>
                      </a:endParaRPr>
                    </a:p>
                    <a:p>
                      <a:pPr algn="ctr"/>
                      <a:endParaRPr lang="zh-CN" altLang="en-US" dirty="0"/>
                    </a:p>
                  </a:txBody>
                  <a:tcPr>
                    <a:solidFill>
                      <a:schemeClr val="accent3">
                        <a:lumMod val="60000"/>
                        <a:lumOff val="40000"/>
                      </a:schemeClr>
                    </a:solidFill>
                  </a:tcPr>
                </a:tc>
                <a:tc>
                  <a:txBody>
                    <a:bodyPr/>
                    <a:lstStyle/>
                    <a:p>
                      <a:r>
                        <a:rPr lang="zh-CN" altLang="en-US" sz="1800" b="0" i="0" kern="1200" baseline="0" dirty="0" smtClean="0">
                          <a:solidFill>
                            <a:schemeClr val="dk1"/>
                          </a:solidFill>
                          <a:latin typeface="+mn-lt"/>
                          <a:ea typeface="+mn-ea"/>
                          <a:cs typeface="+mn-cs"/>
                        </a:rPr>
                        <a:t>       </a:t>
                      </a:r>
                      <a:r>
                        <a:rPr lang="zh-CN" altLang="en-US" sz="1200" b="0" i="0" kern="1200" dirty="0" smtClean="0">
                          <a:solidFill>
                            <a:schemeClr val="dk1"/>
                          </a:solidFill>
                          <a:latin typeface="+mn-lt"/>
                          <a:ea typeface="+mn-ea"/>
                          <a:cs typeface="+mn-cs"/>
                        </a:rPr>
                        <a:t>时间就是金钱，效率就是生命</a:t>
                      </a:r>
                    </a:p>
                    <a:p>
                      <a:r>
                        <a:rPr lang="en-US" altLang="zh-CN" sz="1200" b="0" i="0" kern="1200" dirty="0" smtClean="0">
                          <a:solidFill>
                            <a:schemeClr val="dk1"/>
                          </a:solidFill>
                          <a:latin typeface="+mn-lt"/>
                          <a:ea typeface="+mn-ea"/>
                          <a:cs typeface="+mn-cs"/>
                        </a:rPr>
                        <a:t>          ——</a:t>
                      </a:r>
                      <a:r>
                        <a:rPr lang="zh-CN" altLang="en-US" sz="1200" b="0" i="0" kern="1200" dirty="0" smtClean="0">
                          <a:solidFill>
                            <a:schemeClr val="dk1"/>
                          </a:solidFill>
                          <a:latin typeface="+mn-lt"/>
                          <a:ea typeface="+mn-ea"/>
                          <a:cs typeface="+mn-cs"/>
                        </a:rPr>
                        <a:t>特区口号，深圳，</a:t>
                      </a:r>
                      <a:r>
                        <a:rPr lang="en-US" altLang="zh-CN" sz="1200" b="0" i="0" kern="1200" dirty="0" smtClean="0">
                          <a:solidFill>
                            <a:schemeClr val="dk1"/>
                          </a:solidFill>
                          <a:latin typeface="+mn-lt"/>
                          <a:ea typeface="+mn-ea"/>
                          <a:cs typeface="+mn-cs"/>
                        </a:rPr>
                        <a:t>1981</a:t>
                      </a:r>
                    </a:p>
                    <a:p>
                      <a:r>
                        <a:rPr lang="zh-CN" altLang="en-US" sz="1200" b="0" i="0" kern="1200" dirty="0" smtClean="0">
                          <a:solidFill>
                            <a:schemeClr val="dk1"/>
                          </a:solidFill>
                          <a:latin typeface="+mn-lt"/>
                          <a:ea typeface="+mn-ea"/>
                          <a:cs typeface="+mn-cs"/>
                        </a:rPr>
                        <a:t>         绿水青山也是金山银山</a:t>
                      </a:r>
                    </a:p>
                    <a:p>
                      <a:r>
                        <a:rPr lang="en-US" altLang="zh-CN" sz="1200" b="0" i="0" kern="1200" dirty="0" smtClean="0">
                          <a:solidFill>
                            <a:schemeClr val="dk1"/>
                          </a:solidFill>
                          <a:latin typeface="+mn-lt"/>
                          <a:ea typeface="+mn-ea"/>
                          <a:cs typeface="+mn-cs"/>
                        </a:rPr>
                        <a:t>           ——</a:t>
                      </a:r>
                      <a:r>
                        <a:rPr lang="zh-CN" altLang="en-US" sz="1200" b="0" i="0" kern="1200" dirty="0" smtClean="0">
                          <a:solidFill>
                            <a:schemeClr val="dk1"/>
                          </a:solidFill>
                          <a:latin typeface="+mn-lt"/>
                          <a:ea typeface="+mn-ea"/>
                          <a:cs typeface="+mn-cs"/>
                        </a:rPr>
                        <a:t>时评标题，浙江，</a:t>
                      </a:r>
                      <a:r>
                        <a:rPr lang="en-US" altLang="zh-CN" sz="1200" b="0" i="0" kern="1200" dirty="0" smtClean="0">
                          <a:solidFill>
                            <a:schemeClr val="dk1"/>
                          </a:solidFill>
                          <a:latin typeface="+mn-lt"/>
                          <a:ea typeface="+mn-ea"/>
                          <a:cs typeface="+mn-cs"/>
                        </a:rPr>
                        <a:t>2005</a:t>
                      </a:r>
                    </a:p>
                    <a:p>
                      <a:r>
                        <a:rPr lang="zh-CN" altLang="en-US" sz="1200" b="0" i="0" kern="1200" dirty="0" smtClean="0">
                          <a:solidFill>
                            <a:schemeClr val="dk1"/>
                          </a:solidFill>
                          <a:latin typeface="+mn-lt"/>
                          <a:ea typeface="+mn-ea"/>
                          <a:cs typeface="+mn-cs"/>
                        </a:rPr>
                        <a:t>         走好我们这一代人的长征路</a:t>
                      </a:r>
                    </a:p>
                    <a:p>
                      <a:r>
                        <a:rPr lang="en-US" altLang="zh-CN" sz="1200" b="0" i="0" kern="1200" dirty="0" smtClean="0">
                          <a:solidFill>
                            <a:schemeClr val="dk1"/>
                          </a:solidFill>
                          <a:latin typeface="+mn-lt"/>
                          <a:ea typeface="+mn-ea"/>
                          <a:cs typeface="+mn-cs"/>
                        </a:rPr>
                        <a:t>          ——</a:t>
                      </a:r>
                      <a:r>
                        <a:rPr lang="zh-CN" altLang="en-US" sz="1200" b="0" i="0" kern="1200" dirty="0" smtClean="0">
                          <a:solidFill>
                            <a:schemeClr val="dk1"/>
                          </a:solidFill>
                          <a:latin typeface="+mn-lt"/>
                          <a:ea typeface="+mn-ea"/>
                          <a:cs typeface="+mn-cs"/>
                        </a:rPr>
                        <a:t>新区标语，雄安，</a:t>
                      </a:r>
                      <a:r>
                        <a:rPr lang="en-US" altLang="zh-CN" sz="1200" b="0" i="0" kern="1200" dirty="0" smtClean="0">
                          <a:solidFill>
                            <a:schemeClr val="dk1"/>
                          </a:solidFill>
                          <a:latin typeface="+mn-lt"/>
                          <a:ea typeface="+mn-ea"/>
                          <a:cs typeface="+mn-cs"/>
                        </a:rPr>
                        <a:t>2017</a:t>
                      </a:r>
                    </a:p>
                    <a:p>
                      <a:r>
                        <a:rPr lang="zh-CN" altLang="en-US" sz="1200" b="0" i="0" kern="1200" dirty="0" smtClean="0">
                          <a:solidFill>
                            <a:schemeClr val="dk1"/>
                          </a:solidFill>
                          <a:latin typeface="+mn-lt"/>
                          <a:ea typeface="+mn-ea"/>
                          <a:cs typeface="+mn-cs"/>
                        </a:rPr>
                        <a:t>          要求：围绕材料内容及含意，选好角度，确定立意，明确文体，自拟标题；不要套作，不得抄袭。不少于</a:t>
                      </a:r>
                      <a:r>
                        <a:rPr lang="en-US" altLang="zh-CN" sz="1200" b="0" i="0" kern="1200" dirty="0" smtClean="0">
                          <a:solidFill>
                            <a:schemeClr val="dk1"/>
                          </a:solidFill>
                          <a:latin typeface="+mn-lt"/>
                          <a:ea typeface="+mn-ea"/>
                          <a:cs typeface="+mn-cs"/>
                        </a:rPr>
                        <a:t>800</a:t>
                      </a:r>
                      <a:r>
                        <a:rPr lang="zh-CN" altLang="en-US" sz="1200" b="0" i="0" kern="1200" dirty="0" smtClean="0">
                          <a:solidFill>
                            <a:schemeClr val="dk1"/>
                          </a:solidFill>
                          <a:latin typeface="+mn-lt"/>
                          <a:ea typeface="+mn-ea"/>
                          <a:cs typeface="+mn-cs"/>
                        </a:rPr>
                        <a:t>字。</a:t>
                      </a:r>
                      <a:endParaRPr lang="zh-CN" altLang="en-US" sz="1200" b="0" i="0" kern="1200" dirty="0">
                        <a:solidFill>
                          <a:schemeClr val="dk1"/>
                        </a:solidFill>
                        <a:latin typeface="+mn-lt"/>
                        <a:ea typeface="+mn-ea"/>
                        <a:cs typeface="+mn-cs"/>
                      </a:endParaRPr>
                    </a:p>
                  </a:txBody>
                  <a:tcPr>
                    <a:solidFill>
                      <a:schemeClr val="accent3">
                        <a:lumMod val="60000"/>
                        <a:lumOff val="40000"/>
                      </a:schemeClr>
                    </a:solidFill>
                  </a:tcPr>
                </a:tc>
              </a:tr>
            </a:tbl>
          </a:graphicData>
        </a:graphic>
      </p:graphicFrame>
      <p:sp>
        <p:nvSpPr>
          <p:cNvPr id="5" name="TextBox 4"/>
          <p:cNvSpPr txBox="1"/>
          <p:nvPr/>
        </p:nvSpPr>
        <p:spPr>
          <a:xfrm>
            <a:off x="179512" y="188640"/>
            <a:ext cx="1872208" cy="584775"/>
          </a:xfrm>
          <a:prstGeom prst="rect">
            <a:avLst/>
          </a:prstGeom>
          <a:noFill/>
        </p:spPr>
        <p:txBody>
          <a:bodyPr wrap="square" rtlCol="0">
            <a:spAutoFit/>
          </a:bodyPr>
          <a:lstStyle/>
          <a:p>
            <a:r>
              <a:rPr lang="zh-CN" altLang="en-US" sz="3200" b="1" dirty="0" smtClean="0"/>
              <a:t>四、作文</a:t>
            </a:r>
            <a:endParaRPr lang="zh-CN" altLang="en-US" sz="3200" b="1" dirty="0"/>
          </a:p>
        </p:txBody>
      </p:sp>
    </p:spTree>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9525" y="-154732"/>
            <a:ext cx="9539536" cy="6974632"/>
          </a:xfrm>
          <a:prstGeom prst="rect">
            <a:avLst/>
          </a:prstGeom>
          <a:solidFill>
            <a:schemeClr val="bg1"/>
          </a:solidFill>
        </p:spPr>
      </p:pic>
      <p:sp>
        <p:nvSpPr>
          <p:cNvPr id="3" name="圆角矩形 2"/>
          <p:cNvSpPr/>
          <p:nvPr/>
        </p:nvSpPr>
        <p:spPr>
          <a:xfrm>
            <a:off x="2051720" y="188640"/>
            <a:ext cx="5040560" cy="792088"/>
          </a:xfrm>
          <a:prstGeom prst="roundRect">
            <a:avLst/>
          </a:prstGeom>
          <a:solidFill>
            <a:schemeClr val="bg1"/>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70000"/>
              </a:lnSpc>
            </a:pPr>
            <a:r>
              <a:rPr lang="en-US" altLang="zh-CN" sz="2400" b="1" dirty="0" smtClean="0">
                <a:solidFill>
                  <a:schemeClr val="accent1"/>
                </a:solidFill>
                <a:effectLst>
                  <a:outerShdw blurRad="38100" dist="25400" dir="5400000" algn="ctr" rotWithShape="0">
                    <a:srgbClr val="6E747A">
                      <a:alpha val="43000"/>
                    </a:srgbClr>
                  </a:outerShdw>
                </a:effectLst>
                <a:uFillTx/>
              </a:rPr>
              <a:t>2017</a:t>
            </a:r>
            <a:r>
              <a:rPr lang="zh-CN" altLang="en-US" sz="2400" b="1" dirty="0" smtClean="0">
                <a:solidFill>
                  <a:schemeClr val="accent1"/>
                </a:solidFill>
                <a:effectLst>
                  <a:outerShdw blurRad="38100" dist="25400" dir="5400000" algn="ctr" rotWithShape="0">
                    <a:srgbClr val="6E747A">
                      <a:alpha val="43000"/>
                    </a:srgbClr>
                  </a:outerShdw>
                </a:effectLst>
                <a:uFillTx/>
              </a:rPr>
              <a:t>年高考全国卷作文</a:t>
            </a:r>
            <a:endParaRPr lang="zh-CN" altLang="en-US" sz="2400" b="1" dirty="0">
              <a:solidFill>
                <a:schemeClr val="accent1"/>
              </a:solidFill>
              <a:effectLst>
                <a:outerShdw blurRad="38100" dist="25400" dir="5400000" algn="ctr" rotWithShape="0">
                  <a:srgbClr val="6E747A">
                    <a:alpha val="43000"/>
                  </a:srgbClr>
                </a:outerShdw>
              </a:effectLst>
              <a:uFillTx/>
            </a:endParaRPr>
          </a:p>
        </p:txBody>
      </p:sp>
      <p:graphicFrame>
        <p:nvGraphicFramePr>
          <p:cNvPr id="4" name="表格 3"/>
          <p:cNvGraphicFramePr>
            <a:graphicFrameLocks noGrp="1"/>
          </p:cNvGraphicFramePr>
          <p:nvPr/>
        </p:nvGraphicFramePr>
        <p:xfrm>
          <a:off x="827584" y="1052736"/>
          <a:ext cx="7848870" cy="5111264"/>
        </p:xfrm>
        <a:graphic>
          <a:graphicData uri="http://schemas.openxmlformats.org/drawingml/2006/table">
            <a:tbl>
              <a:tblPr firstRow="1" bandRow="1">
                <a:tableStyleId>{5C22544A-7EE6-4342-B048-85BDC9FD1C3A}</a:tableStyleId>
              </a:tblPr>
              <a:tblGrid>
                <a:gridCol w="1296143"/>
                <a:gridCol w="1296144"/>
                <a:gridCol w="5256583"/>
              </a:tblGrid>
              <a:tr h="447824">
                <a:tc>
                  <a:txBody>
                    <a:bodyPr/>
                    <a:lstStyle/>
                    <a:p>
                      <a:r>
                        <a:rPr lang="zh-CN" altLang="en-US" dirty="0" smtClean="0">
                          <a:solidFill>
                            <a:schemeClr val="tx1"/>
                          </a:solidFill>
                        </a:rPr>
                        <a:t>类型</a:t>
                      </a:r>
                      <a:endParaRPr lang="zh-CN" altLang="en-US" dirty="0">
                        <a:solidFill>
                          <a:schemeClr val="tx1"/>
                        </a:solidFill>
                      </a:endParaRPr>
                    </a:p>
                  </a:txBody>
                  <a:tcPr>
                    <a:solidFill>
                      <a:schemeClr val="accent3">
                        <a:lumMod val="60000"/>
                        <a:lumOff val="40000"/>
                      </a:schemeClr>
                    </a:solidFill>
                  </a:tcPr>
                </a:tc>
                <a:tc>
                  <a:txBody>
                    <a:bodyPr/>
                    <a:lstStyle/>
                    <a:p>
                      <a:r>
                        <a:rPr lang="zh-CN" altLang="en-US" dirty="0" smtClean="0">
                          <a:solidFill>
                            <a:schemeClr val="tx1"/>
                          </a:solidFill>
                        </a:rPr>
                        <a:t>题目简介</a:t>
                      </a:r>
                      <a:endParaRPr lang="zh-CN" altLang="en-US" dirty="0">
                        <a:solidFill>
                          <a:schemeClr val="tx1"/>
                        </a:solidFill>
                      </a:endParaRPr>
                    </a:p>
                  </a:txBody>
                  <a:tcPr>
                    <a:solidFill>
                      <a:schemeClr val="accent3">
                        <a:lumMod val="60000"/>
                        <a:lumOff val="40000"/>
                      </a:schemeClr>
                    </a:solidFill>
                  </a:tcPr>
                </a:tc>
                <a:tc>
                  <a:txBody>
                    <a:bodyPr/>
                    <a:lstStyle/>
                    <a:p>
                      <a:r>
                        <a:rPr lang="zh-CN" altLang="en-US" dirty="0" smtClean="0">
                          <a:solidFill>
                            <a:schemeClr val="tx1"/>
                          </a:solidFill>
                        </a:rPr>
                        <a:t>作文题</a:t>
                      </a:r>
                      <a:endParaRPr lang="zh-CN" altLang="en-US" dirty="0">
                        <a:solidFill>
                          <a:schemeClr val="tx1"/>
                        </a:solidFill>
                      </a:endParaRPr>
                    </a:p>
                  </a:txBody>
                  <a:tcPr>
                    <a:solidFill>
                      <a:schemeClr val="accent3">
                        <a:lumMod val="60000"/>
                        <a:lumOff val="40000"/>
                      </a:schemeClr>
                    </a:solidFill>
                  </a:tcPr>
                </a:tc>
              </a:tr>
              <a:tr h="910456">
                <a:tc>
                  <a:txBody>
                    <a:bodyPr/>
                    <a:lstStyle/>
                    <a:p>
                      <a:pPr algn="ctr"/>
                      <a:r>
                        <a:rPr lang="zh-CN" altLang="en-US" dirty="0" smtClean="0"/>
                        <a:t>全国</a:t>
                      </a:r>
                      <a:r>
                        <a:rPr lang="en-US" altLang="zh-CN" dirty="0" smtClean="0"/>
                        <a:t>I</a:t>
                      </a:r>
                      <a:r>
                        <a:rPr lang="zh-CN" altLang="en-US" dirty="0" smtClean="0"/>
                        <a:t>卷</a:t>
                      </a:r>
                      <a:endParaRPr lang="zh-CN" altLang="en-US" dirty="0"/>
                    </a:p>
                  </a:txBody>
                  <a:tcPr>
                    <a:solidFill>
                      <a:schemeClr val="accent3">
                        <a:lumMod val="60000"/>
                        <a:lumOff val="40000"/>
                      </a:schemeClr>
                    </a:solidFill>
                  </a:tcPr>
                </a:tc>
                <a:tc>
                  <a:txBody>
                    <a:bodyPr/>
                    <a:lstStyle/>
                    <a:p>
                      <a:pPr algn="ctr"/>
                      <a:r>
                        <a:rPr lang="zh-CN" altLang="en-US" dirty="0" smtClean="0"/>
                        <a:t>读懂中国</a:t>
                      </a:r>
                      <a:endParaRPr lang="zh-CN" altLang="en-US" dirty="0"/>
                    </a:p>
                  </a:txBody>
                  <a:tcPr>
                    <a:solidFill>
                      <a:schemeClr val="accent3">
                        <a:lumMod val="60000"/>
                        <a:lumOff val="40000"/>
                      </a:schemeClr>
                    </a:solidFill>
                  </a:tcPr>
                </a:tc>
                <a:tc>
                  <a:txBody>
                    <a:bodyPr/>
                    <a:lstStyle/>
                    <a:p>
                      <a:r>
                        <a:rPr lang="zh-TW" altLang="en-US" sz="1800" kern="1200" baseline="-25000" dirty="0" smtClean="0">
                          <a:solidFill>
                            <a:schemeClr val="dk1"/>
                          </a:solidFill>
                          <a:latin typeface="+mn-lt"/>
                          <a:ea typeface="+mn-ea"/>
                          <a:cs typeface="+mn-cs"/>
                        </a:rPr>
                        <a:t>据近期一项对来华留学生的调查，他们较为关注的“屮国关键</a:t>
                      </a:r>
                      <a:r>
                        <a:rPr lang="zh-CN" altLang="en-US" sz="1800" kern="1200" baseline="-25000" dirty="0" smtClean="0">
                          <a:solidFill>
                            <a:schemeClr val="dk1"/>
                          </a:solidFill>
                          <a:latin typeface="+mn-lt"/>
                          <a:ea typeface="+mn-ea"/>
                          <a:cs typeface="+mn-cs"/>
                        </a:rPr>
                        <a:t>词</a:t>
                      </a:r>
                      <a:r>
                        <a:rPr lang="zh-TW" altLang="en-US" sz="1800" kern="1200" baseline="-25000" dirty="0" smtClean="0">
                          <a:solidFill>
                            <a:schemeClr val="dk1"/>
                          </a:solidFill>
                          <a:latin typeface="+mn-lt"/>
                          <a:ea typeface="+mn-ea"/>
                          <a:cs typeface="+mn-cs"/>
                        </a:rPr>
                        <a:t>”有：一带一路、大熊猫、广场舞、屮 华美食、长城、共享单车、京剧、空气污染、美丽乡村、食品安全、高铁、移动支付。请从中选择两三个关键词来甩现你所认识的巾国，写一篇文章帮助外国青年读懂中国。要求选好关键词 使之形成有机的关联；选好角度，明确文体，自拟标题；不要套作，不得抄袭；不少</a:t>
                      </a:r>
                      <a:r>
                        <a:rPr lang="zh-CN" altLang="en-US" sz="1800" kern="1200" baseline="-25000" dirty="0" smtClean="0">
                          <a:solidFill>
                            <a:schemeClr val="dk1"/>
                          </a:solidFill>
                          <a:latin typeface="+mn-lt"/>
                          <a:ea typeface="+mn-ea"/>
                          <a:cs typeface="+mn-cs"/>
                        </a:rPr>
                        <a:t>于</a:t>
                      </a:r>
                      <a:r>
                        <a:rPr lang="en-US" altLang="zh-TW" sz="1800" kern="1200" baseline="-25000" dirty="0" smtClean="0">
                          <a:solidFill>
                            <a:schemeClr val="dk1"/>
                          </a:solidFill>
                          <a:latin typeface="+mn-lt"/>
                          <a:ea typeface="+mn-ea"/>
                          <a:cs typeface="+mn-cs"/>
                        </a:rPr>
                        <a:t>800</a:t>
                      </a:r>
                      <a:r>
                        <a:rPr lang="zh-TW" altLang="en-US" sz="1800" kern="1200" baseline="-25000" dirty="0" smtClean="0">
                          <a:solidFill>
                            <a:schemeClr val="dk1"/>
                          </a:solidFill>
                          <a:latin typeface="+mn-lt"/>
                          <a:ea typeface="+mn-ea"/>
                          <a:cs typeface="+mn-cs"/>
                        </a:rPr>
                        <a:t>字。</a:t>
                      </a:r>
                      <a:r>
                        <a:rPr lang="zh-TW" altLang="en-US" sz="1800" kern="1200" baseline="0" dirty="0" smtClean="0">
                          <a:solidFill>
                            <a:schemeClr val="dk1"/>
                          </a:solidFill>
                          <a:latin typeface="+mn-lt"/>
                          <a:ea typeface="+mn-ea"/>
                          <a:cs typeface="+mn-cs"/>
                        </a:rPr>
                        <a:t>	</a:t>
                      </a:r>
                      <a:endParaRPr lang="zh-CN" altLang="en-US" dirty="0"/>
                    </a:p>
                  </a:txBody>
                  <a:tcPr>
                    <a:solidFill>
                      <a:schemeClr val="accent3">
                        <a:lumMod val="60000"/>
                        <a:lumOff val="40000"/>
                      </a:schemeClr>
                    </a:solidFill>
                  </a:tcPr>
                </a:tc>
              </a:tr>
              <a:tr h="910456">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全国</a:t>
                      </a:r>
                      <a:r>
                        <a:rPr lang="en-US" altLang="zh-CN" dirty="0" smtClean="0"/>
                        <a:t>II</a:t>
                      </a:r>
                      <a:r>
                        <a:rPr lang="zh-CN" altLang="en-US" dirty="0" smtClean="0"/>
                        <a:t>卷</a:t>
                      </a:r>
                    </a:p>
                    <a:p>
                      <a:pPr algn="ctr"/>
                      <a:endParaRPr lang="zh-CN" altLang="en-US" dirty="0"/>
                    </a:p>
                  </a:txBody>
                  <a:tcPr>
                    <a:solidFill>
                      <a:schemeClr val="accent3">
                        <a:lumMod val="60000"/>
                        <a:lumOff val="40000"/>
                      </a:schemeClr>
                    </a:solidFill>
                  </a:tcPr>
                </a:tc>
                <a:tc>
                  <a:txBody>
                    <a:bodyPr/>
                    <a:lstStyle/>
                    <a:p>
                      <a:pPr algn="ctr"/>
                      <a:r>
                        <a:rPr lang="zh-CN" altLang="en-US" dirty="0" smtClean="0"/>
                        <a:t>名句话育后世</a:t>
                      </a:r>
                      <a:endParaRPr lang="zh-CN" altLang="en-US" dirty="0"/>
                    </a:p>
                  </a:txBody>
                  <a:tcPr>
                    <a:solidFill>
                      <a:schemeClr val="accent3">
                        <a:lumMod val="60000"/>
                        <a:lumOff val="40000"/>
                      </a:schemeClr>
                    </a:solidFill>
                  </a:tcPr>
                </a:tc>
                <a:tc>
                  <a:txBody>
                    <a:bodyPr/>
                    <a:lstStyle/>
                    <a:p>
                      <a:r>
                        <a:rPr lang="zh-TW" altLang="en-US" sz="1800" kern="1200" baseline="-25000" dirty="0" smtClean="0">
                          <a:solidFill>
                            <a:schemeClr val="dk1"/>
                          </a:solidFill>
                          <a:latin typeface="+mn-lt"/>
                          <a:ea typeface="+mn-ea"/>
                          <a:cs typeface="+mn-cs"/>
                        </a:rPr>
                        <a:t>①天行健，君子以自强不息。（</a:t>
                      </a:r>
                      <a:r>
                        <a:rPr lang="en-US" altLang="zh-TW" sz="1800" kern="1200" baseline="-25000" dirty="0" smtClean="0">
                          <a:solidFill>
                            <a:schemeClr val="dk1"/>
                          </a:solidFill>
                          <a:latin typeface="+mn-lt"/>
                          <a:ea typeface="+mn-ea"/>
                          <a:cs typeface="+mn-cs"/>
                        </a:rPr>
                        <a:t>《</a:t>
                      </a:r>
                      <a:r>
                        <a:rPr lang="zh-TW" altLang="en-US" sz="1800" kern="1200" baseline="-25000" dirty="0" smtClean="0">
                          <a:solidFill>
                            <a:schemeClr val="dk1"/>
                          </a:solidFill>
                          <a:latin typeface="+mn-lt"/>
                          <a:ea typeface="+mn-ea"/>
                          <a:cs typeface="+mn-cs"/>
                        </a:rPr>
                        <a:t>周易</a:t>
                      </a:r>
                      <a:r>
                        <a:rPr lang="en-US" altLang="zh-TW" sz="1800" kern="1200" baseline="-25000" dirty="0" smtClean="0">
                          <a:solidFill>
                            <a:schemeClr val="dk1"/>
                          </a:solidFill>
                          <a:latin typeface="+mn-lt"/>
                          <a:ea typeface="+mn-ea"/>
                          <a:cs typeface="+mn-cs"/>
                        </a:rPr>
                        <a:t>》</a:t>
                      </a:r>
                      <a:r>
                        <a:rPr lang="zh-TW" altLang="en-US" sz="1800" kern="1200" baseline="-25000" dirty="0" smtClean="0">
                          <a:solidFill>
                            <a:schemeClr val="dk1"/>
                          </a:solidFill>
                          <a:latin typeface="+mn-lt"/>
                          <a:ea typeface="+mn-ea"/>
                          <a:cs typeface="+mn-cs"/>
                        </a:rPr>
                        <a:t>）②露从今夜门，月是故乡明。（杜甫）③何须浅碧深红色，自是 花巾第</a:t>
                      </a:r>
                      <a:r>
                        <a:rPr lang="en-US" altLang="zh-TW" sz="1800" kern="1200" baseline="-25000" dirty="0" smtClean="0">
                          <a:solidFill>
                            <a:schemeClr val="dk1"/>
                          </a:solidFill>
                          <a:latin typeface="+mn-lt"/>
                          <a:ea typeface="+mn-ea"/>
                          <a:cs typeface="+mn-cs"/>
                        </a:rPr>
                        <a:t>•</a:t>
                      </a:r>
                      <a:r>
                        <a:rPr lang="zh-TW" altLang="en-US" sz="1800" kern="1200" baseline="-25000" dirty="0" smtClean="0">
                          <a:solidFill>
                            <a:schemeClr val="dk1"/>
                          </a:solidFill>
                          <a:latin typeface="+mn-lt"/>
                          <a:ea typeface="+mn-ea"/>
                          <a:cs typeface="+mn-cs"/>
                        </a:rPr>
                        <a:t>流。（李清照）④受光于庭户见</a:t>
                      </a:r>
                      <a:r>
                        <a:rPr lang="en-US" altLang="zh-TW" sz="1800" kern="1200" baseline="-25000" dirty="0" smtClean="0">
                          <a:solidFill>
                            <a:schemeClr val="dk1"/>
                          </a:solidFill>
                          <a:latin typeface="+mn-lt"/>
                          <a:ea typeface="+mn-ea"/>
                          <a:cs typeface="+mn-cs"/>
                        </a:rPr>
                        <a:t>-</a:t>
                      </a:r>
                      <a:r>
                        <a:rPr lang="zh-TW" altLang="en-US" sz="1800" kern="1200" baseline="-25000" dirty="0" smtClean="0">
                          <a:solidFill>
                            <a:schemeClr val="dk1"/>
                          </a:solidFill>
                          <a:latin typeface="+mn-lt"/>
                          <a:ea typeface="+mn-ea"/>
                          <a:cs typeface="+mn-cs"/>
                        </a:rPr>
                        <a:t>堂，受光于天下照四方。（魏源）⑤必须敢于正视，这才可望，敢 想，敢说，敢做，敢当。（鲁迅）⑥数风流人物，还看今朝。（毛泽东）</a:t>
                      </a:r>
                      <a:endParaRPr lang="zh-TW" altLang="en-US" sz="1800" kern="1200" baseline="0" dirty="0" smtClean="0">
                        <a:solidFill>
                          <a:schemeClr val="dk1"/>
                        </a:solidFill>
                        <a:latin typeface="+mn-lt"/>
                        <a:ea typeface="+mn-ea"/>
                        <a:cs typeface="+mn-cs"/>
                      </a:endParaRPr>
                    </a:p>
                    <a:p>
                      <a:r>
                        <a:rPr lang="zh-TW" altLang="en-US" sz="1800" kern="1200" baseline="-25000" dirty="0" smtClean="0">
                          <a:solidFill>
                            <a:schemeClr val="dk1"/>
                          </a:solidFill>
                          <a:latin typeface="+mn-lt"/>
                          <a:ea typeface="+mn-ea"/>
                          <a:cs typeface="+mn-cs"/>
                        </a:rPr>
                        <a:t>中国文化博大精深，无数名</a:t>
                      </a:r>
                      <a:r>
                        <a:rPr lang="zh-CN" altLang="en-US" sz="1800" kern="1200" baseline="-25000" dirty="0" smtClean="0">
                          <a:solidFill>
                            <a:schemeClr val="dk1"/>
                          </a:solidFill>
                          <a:latin typeface="+mn-lt"/>
                          <a:ea typeface="+mn-ea"/>
                          <a:cs typeface="+mn-cs"/>
                        </a:rPr>
                        <a:t>句话育后世，</a:t>
                      </a:r>
                      <a:r>
                        <a:rPr lang="zh-TW" altLang="en-US" sz="1800" kern="1200" baseline="-25000" dirty="0" smtClean="0">
                          <a:solidFill>
                            <a:schemeClr val="dk1"/>
                          </a:solidFill>
                          <a:latin typeface="+mn-lt"/>
                          <a:ea typeface="+mn-ea"/>
                          <a:cs typeface="+mn-cs"/>
                        </a:rPr>
                        <a:t>读了上面六句，你奋怎样的感触与思考？请以其中两三句为基础 确定立意，并合理引用，写一篇文章。耍求</a:t>
                      </a:r>
                      <a:r>
                        <a:rPr lang="en-US" altLang="zh-TW" sz="1800" kern="1200" baseline="-25000" dirty="0" smtClean="0">
                          <a:solidFill>
                            <a:schemeClr val="dk1"/>
                          </a:solidFill>
                          <a:latin typeface="+mn-lt"/>
                          <a:ea typeface="+mn-ea"/>
                          <a:cs typeface="+mn-cs"/>
                        </a:rPr>
                        <a:t>fi</a:t>
                      </a:r>
                      <a:r>
                        <a:rPr lang="zh-TW" altLang="en-US" sz="1800" kern="1200" baseline="-25000" dirty="0" smtClean="0">
                          <a:solidFill>
                            <a:schemeClr val="dk1"/>
                          </a:solidFill>
                          <a:latin typeface="+mn-lt"/>
                          <a:ea typeface="+mn-ea"/>
                          <a:cs typeface="+mn-cs"/>
                        </a:rPr>
                        <a:t>选角度，明确文体，</a:t>
                      </a:r>
                      <a:r>
                        <a:rPr lang="zh-CN" altLang="en-US" sz="1800" kern="1200" baseline="-25000" dirty="0" smtClean="0">
                          <a:solidFill>
                            <a:schemeClr val="dk1"/>
                          </a:solidFill>
                          <a:latin typeface="+mn-lt"/>
                          <a:ea typeface="+mn-ea"/>
                          <a:cs typeface="+mn-cs"/>
                        </a:rPr>
                        <a:t>自</a:t>
                      </a:r>
                      <a:r>
                        <a:rPr lang="zh-TW" altLang="en-US" sz="1800" kern="1200" baseline="-25000" dirty="0" smtClean="0">
                          <a:solidFill>
                            <a:schemeClr val="dk1"/>
                          </a:solidFill>
                          <a:latin typeface="+mn-lt"/>
                          <a:ea typeface="+mn-ea"/>
                          <a:cs typeface="+mn-cs"/>
                        </a:rPr>
                        <a:t>拟标题；不耍套作，</a:t>
                      </a:r>
                      <a:r>
                        <a:rPr lang="zh-CN" altLang="en-US" sz="1800" kern="1200" baseline="-25000" dirty="0" smtClean="0">
                          <a:solidFill>
                            <a:schemeClr val="dk1"/>
                          </a:solidFill>
                          <a:latin typeface="+mn-lt"/>
                          <a:ea typeface="+mn-ea"/>
                          <a:cs typeface="+mn-cs"/>
                        </a:rPr>
                        <a:t>不</a:t>
                      </a:r>
                      <a:r>
                        <a:rPr lang="zh-TW" altLang="en-US" sz="1800" kern="1200" baseline="-25000" dirty="0" smtClean="0">
                          <a:solidFill>
                            <a:schemeClr val="dk1"/>
                          </a:solidFill>
                          <a:latin typeface="+mn-lt"/>
                          <a:ea typeface="+mn-ea"/>
                          <a:cs typeface="+mn-cs"/>
                        </a:rPr>
                        <a:t>得抄袭；不少于 </a:t>
                      </a:r>
                      <a:r>
                        <a:rPr lang="en-US" altLang="zh-TW" sz="1800" kern="1200" baseline="-25000" dirty="0" smtClean="0">
                          <a:solidFill>
                            <a:schemeClr val="dk1"/>
                          </a:solidFill>
                          <a:latin typeface="+mn-lt"/>
                          <a:ea typeface="+mn-ea"/>
                          <a:cs typeface="+mn-cs"/>
                        </a:rPr>
                        <a:t>800</a:t>
                      </a:r>
                      <a:r>
                        <a:rPr lang="zh-TW" altLang="en-US" sz="1800" kern="1200" baseline="-25000" dirty="0" smtClean="0">
                          <a:solidFill>
                            <a:schemeClr val="dk1"/>
                          </a:solidFill>
                          <a:latin typeface="+mn-lt"/>
                          <a:ea typeface="+mn-ea"/>
                          <a:cs typeface="+mn-cs"/>
                        </a:rPr>
                        <a:t>字。</a:t>
                      </a:r>
                      <a:endParaRPr lang="zh-CN" altLang="en-US" dirty="0"/>
                    </a:p>
                  </a:txBody>
                  <a:tcPr>
                    <a:solidFill>
                      <a:schemeClr val="accent3">
                        <a:lumMod val="60000"/>
                        <a:lumOff val="40000"/>
                      </a:schemeClr>
                    </a:solidFill>
                  </a:tcPr>
                </a:tc>
              </a:tr>
              <a:tr h="910456">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全国</a:t>
                      </a:r>
                      <a:r>
                        <a:rPr lang="en-US" altLang="zh-CN" dirty="0" smtClean="0"/>
                        <a:t>III</a:t>
                      </a:r>
                      <a:r>
                        <a:rPr lang="zh-CN" altLang="en-US" dirty="0" smtClean="0"/>
                        <a:t>卷</a:t>
                      </a:r>
                    </a:p>
                    <a:p>
                      <a:pPr algn="ctr"/>
                      <a:endParaRPr lang="zh-CN" altLang="en-US" dirty="0"/>
                    </a:p>
                  </a:txBody>
                  <a:tcPr>
                    <a:solidFill>
                      <a:schemeClr val="accent3">
                        <a:lumMod val="60000"/>
                        <a:lumOff val="40000"/>
                      </a:schemeClr>
                    </a:solidFill>
                  </a:tcPr>
                </a:tc>
                <a:tc>
                  <a:txBody>
                    <a:bodyPr/>
                    <a:lstStyle/>
                    <a:p>
                      <a:pPr algn="ctr"/>
                      <a:r>
                        <a:rPr lang="zh-CN" altLang="en-US" dirty="0" smtClean="0"/>
                        <a:t>关于高考</a:t>
                      </a:r>
                      <a:endParaRPr lang="zh-CN" altLang="en-US" dirty="0"/>
                    </a:p>
                  </a:txBody>
                  <a:tcPr>
                    <a:solidFill>
                      <a:schemeClr val="accent3">
                        <a:lumMod val="60000"/>
                        <a:lumOff val="40000"/>
                      </a:schemeClr>
                    </a:solidFill>
                  </a:tcPr>
                </a:tc>
                <a:tc>
                  <a:txBody>
                    <a:bodyPr/>
                    <a:lstStyle/>
                    <a:p>
                      <a:r>
                        <a:rPr lang="zh-TW" altLang="en-US" sz="1800" kern="1200" baseline="-25000" dirty="0" smtClean="0">
                          <a:solidFill>
                            <a:schemeClr val="dk1"/>
                          </a:solidFill>
                          <a:latin typeface="+mn-lt"/>
                          <a:ea typeface="+mn-ea"/>
                          <a:cs typeface="+mn-cs"/>
                        </a:rPr>
                        <a:t>今年是我国恢复高考</a:t>
                      </a:r>
                      <a:r>
                        <a:rPr lang="en-US" altLang="zh-TW" sz="1800" kern="1200" baseline="-25000" dirty="0" smtClean="0">
                          <a:solidFill>
                            <a:schemeClr val="dk1"/>
                          </a:solidFill>
                          <a:latin typeface="+mn-lt"/>
                          <a:ea typeface="+mn-ea"/>
                          <a:cs typeface="+mn-cs"/>
                        </a:rPr>
                        <a:t>40</a:t>
                      </a:r>
                      <a:r>
                        <a:rPr lang="zh-TW" altLang="en-US" sz="1800" kern="1200" baseline="-25000" dirty="0" smtClean="0">
                          <a:solidFill>
                            <a:schemeClr val="dk1"/>
                          </a:solidFill>
                          <a:latin typeface="+mn-lt"/>
                          <a:ea typeface="+mn-ea"/>
                          <a:cs typeface="+mn-cs"/>
                        </a:rPr>
                        <a:t>周年。</a:t>
                      </a:r>
                      <a:r>
                        <a:rPr lang="en-US" altLang="zh-TW" sz="1800" kern="1200" baseline="-25000" dirty="0" smtClean="0">
                          <a:solidFill>
                            <a:schemeClr val="dk1"/>
                          </a:solidFill>
                          <a:latin typeface="+mn-lt"/>
                          <a:ea typeface="+mn-ea"/>
                          <a:cs typeface="+mn-cs"/>
                        </a:rPr>
                        <a:t>40</a:t>
                      </a:r>
                      <a:r>
                        <a:rPr lang="zh-TW" altLang="en-US" sz="1800" kern="1200" baseline="-25000" dirty="0" smtClean="0">
                          <a:solidFill>
                            <a:schemeClr val="dk1"/>
                          </a:solidFill>
                          <a:latin typeface="+mn-lt"/>
                          <a:ea typeface="+mn-ea"/>
                          <a:cs typeface="+mn-cs"/>
                        </a:rPr>
                        <a:t>年来，高考为</a:t>
                      </a:r>
                      <a:r>
                        <a:rPr lang="en-US" altLang="zh-TW" sz="1800" kern="1200" baseline="-25000" dirty="0" smtClean="0">
                          <a:solidFill>
                            <a:schemeClr val="dk1"/>
                          </a:solidFill>
                          <a:latin typeface="+mn-lt"/>
                          <a:ea typeface="+mn-ea"/>
                          <a:cs typeface="+mn-cs"/>
                        </a:rPr>
                        <a:t>W</a:t>
                      </a:r>
                      <a:r>
                        <a:rPr lang="zh-TW" altLang="en-US" sz="1800" kern="1200" baseline="-25000" dirty="0" smtClean="0">
                          <a:solidFill>
                            <a:schemeClr val="dk1"/>
                          </a:solidFill>
                          <a:latin typeface="+mn-lt"/>
                          <a:ea typeface="+mn-ea"/>
                          <a:cs typeface="+mn-cs"/>
                        </a:rPr>
                        <a:t>选材，推动了教脊改革与社会进步，取得了举世瞩</a:t>
                      </a:r>
                      <a:r>
                        <a:rPr lang="en-US" altLang="zh-TW" sz="1800" kern="1200" baseline="-25000" dirty="0" smtClean="0">
                          <a:solidFill>
                            <a:schemeClr val="dk1"/>
                          </a:solidFill>
                          <a:latin typeface="+mn-lt"/>
                          <a:ea typeface="+mn-ea"/>
                          <a:cs typeface="+mn-cs"/>
                        </a:rPr>
                        <a:t>H</a:t>
                      </a:r>
                      <a:r>
                        <a:rPr lang="zh-TW" altLang="en-US" sz="1800" kern="1200" baseline="-25000" dirty="0" smtClean="0">
                          <a:solidFill>
                            <a:schemeClr val="dk1"/>
                          </a:solidFill>
                          <a:latin typeface="+mn-lt"/>
                          <a:ea typeface="+mn-ea"/>
                          <a:cs typeface="+mn-cs"/>
                        </a:rPr>
                        <a:t>的成 就。</a:t>
                      </a:r>
                      <a:r>
                        <a:rPr lang="en-US" altLang="zh-TW" sz="1800" kern="1200" baseline="-25000" dirty="0" smtClean="0">
                          <a:solidFill>
                            <a:schemeClr val="dk1"/>
                          </a:solidFill>
                          <a:latin typeface="+mn-lt"/>
                          <a:ea typeface="+mn-ea"/>
                          <a:cs typeface="+mn-cs"/>
                        </a:rPr>
                        <a:t>40</a:t>
                      </a:r>
                      <a:r>
                        <a:rPr lang="zh-TW" altLang="en-US" sz="1800" kern="1200" baseline="-25000" dirty="0" smtClean="0">
                          <a:solidFill>
                            <a:schemeClr val="dk1"/>
                          </a:solidFill>
                          <a:latin typeface="+mn-lt"/>
                          <a:ea typeface="+mn-ea"/>
                          <a:cs typeface="+mn-cs"/>
                        </a:rPr>
                        <a:t>年來，高考激扬梦想，凝聚着儿代青年的集体记忆弓个人情感，饱含着无数家庭的汨珠汁水与笑语欢 声。想当年，</a:t>
                      </a:r>
                      <a:r>
                        <a:rPr lang="en-US" altLang="zh-TW" sz="1800" kern="1200" baseline="-25000" dirty="0" smtClean="0">
                          <a:solidFill>
                            <a:schemeClr val="dk1"/>
                          </a:solidFill>
                          <a:latin typeface="+mn-lt"/>
                          <a:ea typeface="+mn-ea"/>
                          <a:cs typeface="+mn-cs"/>
                        </a:rPr>
                        <a:t>1977</a:t>
                      </a:r>
                      <a:r>
                        <a:rPr lang="zh-TW" altLang="en-US" sz="1800" kern="1200" baseline="-25000" dirty="0" smtClean="0">
                          <a:solidFill>
                            <a:schemeClr val="dk1"/>
                          </a:solidFill>
                          <a:latin typeface="+mn-lt"/>
                          <a:ea typeface="+mn-ea"/>
                          <a:cs typeface="+mn-cs"/>
                        </a:rPr>
                        <a:t>的高考标志着一个时代的拐点。看今天，你正与全国千万考生</a:t>
                      </a:r>
                      <a:r>
                        <a:rPr lang="en-US" altLang="zh-TW" sz="1800" kern="1200" baseline="-25000" dirty="0" smtClean="0">
                          <a:solidFill>
                            <a:schemeClr val="dk1"/>
                          </a:solidFill>
                          <a:latin typeface="+mn-lt"/>
                          <a:ea typeface="+mn-ea"/>
                          <a:cs typeface="+mn-cs"/>
                        </a:rPr>
                        <a:t>…</a:t>
                      </a:r>
                      <a:r>
                        <a:rPr lang="zh-TW" altLang="en-US" sz="1800" kern="1200" baseline="-25000" dirty="0" smtClean="0">
                          <a:solidFill>
                            <a:schemeClr val="dk1"/>
                          </a:solidFill>
                          <a:latin typeface="+mn-lt"/>
                          <a:ea typeface="+mn-ea"/>
                          <a:cs typeface="+mn-cs"/>
                        </a:rPr>
                        <a:t>起，奋战在</a:t>
                      </a:r>
                      <a:r>
                        <a:rPr lang="en-US" altLang="zh-TW" sz="1800" kern="1200" baseline="-25000" dirty="0" smtClean="0">
                          <a:solidFill>
                            <a:schemeClr val="dk1"/>
                          </a:solidFill>
                          <a:latin typeface="+mn-lt"/>
                          <a:ea typeface="+mn-ea"/>
                          <a:cs typeface="+mn-cs"/>
                        </a:rPr>
                        <a:t>2017</a:t>
                      </a:r>
                      <a:r>
                        <a:rPr lang="zh-TW" altLang="en-US" sz="1800" kern="1200" baseline="-25000" dirty="0" smtClean="0">
                          <a:solidFill>
                            <a:schemeClr val="dk1"/>
                          </a:solidFill>
                          <a:latin typeface="+mn-lt"/>
                          <a:ea typeface="+mn-ea"/>
                          <a:cs typeface="+mn-cs"/>
                        </a:rPr>
                        <a:t>的高考考 场卜</a:t>
                      </a:r>
                      <a:r>
                        <a:rPr lang="en-US" altLang="zh-TW" sz="1800" kern="1200" baseline="-25000" dirty="0" smtClean="0">
                          <a:solidFill>
                            <a:schemeClr val="dk1"/>
                          </a:solidFill>
                          <a:latin typeface="+mn-lt"/>
                          <a:ea typeface="+mn-ea"/>
                          <a:cs typeface="+mn-cs"/>
                        </a:rPr>
                        <a:t>.……</a:t>
                      </a:r>
                      <a:endParaRPr lang="zh-TW" altLang="en-US" sz="1800" kern="1200" baseline="0" dirty="0" smtClean="0">
                        <a:solidFill>
                          <a:schemeClr val="dk1"/>
                        </a:solidFill>
                        <a:latin typeface="+mn-lt"/>
                        <a:ea typeface="+mn-ea"/>
                        <a:cs typeface="+mn-cs"/>
                      </a:endParaRPr>
                    </a:p>
                    <a:p>
                      <a:r>
                        <a:rPr lang="zh-TW" altLang="en-US" sz="1800" kern="1200" baseline="-25000" dirty="0" smtClean="0">
                          <a:solidFill>
                            <a:schemeClr val="dk1"/>
                          </a:solidFill>
                          <a:latin typeface="+mn-lt"/>
                          <a:ea typeface="+mn-ea"/>
                          <a:cs typeface="+mn-cs"/>
                        </a:rPr>
                        <a:t>请以“我看高考”或“我的高考”为副标题，写一篇文章。要求</a:t>
                      </a:r>
                      <a:r>
                        <a:rPr lang="en-US" altLang="zh-TW" sz="1800" kern="1200" baseline="-25000" dirty="0" smtClean="0">
                          <a:solidFill>
                            <a:schemeClr val="dk1"/>
                          </a:solidFill>
                          <a:latin typeface="+mn-lt"/>
                          <a:ea typeface="+mn-ea"/>
                          <a:cs typeface="+mn-cs"/>
                        </a:rPr>
                        <a:t>ft</a:t>
                      </a:r>
                      <a:r>
                        <a:rPr lang="zh-TW" altLang="en-US" sz="1800" kern="1200" baseline="-25000" dirty="0" smtClean="0">
                          <a:solidFill>
                            <a:schemeClr val="dk1"/>
                          </a:solidFill>
                          <a:latin typeface="+mn-lt"/>
                          <a:ea typeface="+mn-ea"/>
                          <a:cs typeface="+mn-cs"/>
                        </a:rPr>
                        <a:t>选角度，明确文体，自拟标题；不要 套作，不得抄袭；不少于</a:t>
                      </a:r>
                      <a:r>
                        <a:rPr lang="en-US" altLang="zh-TW" sz="1800" kern="1200" baseline="-25000" dirty="0" smtClean="0">
                          <a:solidFill>
                            <a:schemeClr val="dk1"/>
                          </a:solidFill>
                          <a:latin typeface="+mn-lt"/>
                          <a:ea typeface="+mn-ea"/>
                          <a:cs typeface="+mn-cs"/>
                        </a:rPr>
                        <a:t>800</a:t>
                      </a:r>
                      <a:r>
                        <a:rPr lang="zh-TW" altLang="en-US" sz="1800" kern="1200" baseline="-25000" dirty="0" smtClean="0">
                          <a:solidFill>
                            <a:schemeClr val="dk1"/>
                          </a:solidFill>
                          <a:latin typeface="+mn-lt"/>
                          <a:ea typeface="+mn-ea"/>
                          <a:cs typeface="+mn-cs"/>
                        </a:rPr>
                        <a:t>字。</a:t>
                      </a:r>
                      <a:endParaRPr lang="zh-TW" altLang="en-US" sz="1800" kern="1200" baseline="0" dirty="0" smtClean="0">
                        <a:solidFill>
                          <a:schemeClr val="dk1"/>
                        </a:solidFill>
                        <a:latin typeface="+mn-lt"/>
                        <a:ea typeface="+mn-ea"/>
                        <a:cs typeface="+mn-cs"/>
                      </a:endParaRPr>
                    </a:p>
                    <a:p>
                      <a:endParaRPr lang="zh-CN" altLang="en-US" dirty="0"/>
                    </a:p>
                  </a:txBody>
                  <a:tcPr>
                    <a:solidFill>
                      <a:schemeClr val="accent3">
                        <a:lumMod val="60000"/>
                        <a:lumOff val="40000"/>
                      </a:schemeClr>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25730" y="-89248"/>
            <a:ext cx="9539536" cy="6974632"/>
          </a:xfrm>
          <a:prstGeom prst="rect">
            <a:avLst/>
          </a:prstGeom>
          <a:solidFill>
            <a:schemeClr val="bg1"/>
          </a:solidFill>
        </p:spPr>
      </p:pic>
      <p:sp>
        <p:nvSpPr>
          <p:cNvPr id="4" name="TextBox 3"/>
          <p:cNvSpPr txBox="1"/>
          <p:nvPr/>
        </p:nvSpPr>
        <p:spPr>
          <a:xfrm>
            <a:off x="467544" y="332656"/>
            <a:ext cx="8280920" cy="5970865"/>
          </a:xfrm>
          <a:prstGeom prst="rect">
            <a:avLst/>
          </a:prstGeom>
          <a:noFill/>
        </p:spPr>
        <p:txBody>
          <a:bodyPr wrap="square" rtlCol="0">
            <a:spAutoFit/>
          </a:bodyPr>
          <a:lstStyle/>
          <a:p>
            <a:r>
              <a:rPr lang="zh-CN" altLang="en-US" sz="2000" b="1" dirty="0" smtClean="0">
                <a:latin typeface="黑体" panose="02010609060101010101" pitchFamily="49" charset="-122"/>
                <a:ea typeface="黑体" panose="02010609060101010101" pitchFamily="49" charset="-122"/>
              </a:rPr>
              <a:t>    </a:t>
            </a:r>
            <a:r>
              <a:rPr lang="zh-CN" altLang="en-US" sz="3200" b="1" dirty="0" smtClean="0">
                <a:latin typeface="楷体" panose="02010609060101010101" pitchFamily="49" charset="-122"/>
                <a:ea typeface="楷体" panose="02010609060101010101" pitchFamily="49" charset="-122"/>
              </a:rPr>
              <a:t>北京卷：新时代新青年</a:t>
            </a:r>
            <a:r>
              <a:rPr lang="en-US" altLang="zh-CN" sz="3200" b="1" dirty="0" smtClean="0">
                <a:latin typeface="楷体" panose="02010609060101010101" pitchFamily="49" charset="-122"/>
                <a:ea typeface="楷体" panose="02010609060101010101" pitchFamily="49" charset="-122"/>
              </a:rPr>
              <a:t>/</a:t>
            </a:r>
            <a:r>
              <a:rPr lang="zh-CN" altLang="en-US" sz="3200" b="1" dirty="0" smtClean="0">
                <a:latin typeface="楷体" panose="02010609060101010101" pitchFamily="49" charset="-122"/>
                <a:ea typeface="楷体" panose="02010609060101010101" pitchFamily="49" charset="-122"/>
              </a:rPr>
              <a:t>绿水青山图</a:t>
            </a:r>
            <a:endParaRPr lang="zh-CN" altLang="en-US" sz="3200" dirty="0" smtClean="0">
              <a:latin typeface="楷体" panose="02010609060101010101" pitchFamily="49" charset="-122"/>
              <a:ea typeface="楷体" panose="02010609060101010101" pitchFamily="49" charset="-122"/>
            </a:endParaRPr>
          </a:p>
          <a:p>
            <a:r>
              <a:rPr lang="zh-CN" altLang="en-US" sz="2000" b="1" dirty="0" smtClean="0">
                <a:latin typeface="黑体" panose="02010609060101010101" pitchFamily="49" charset="-122"/>
                <a:ea typeface="黑体" panose="02010609060101010101" pitchFamily="49" charset="-122"/>
              </a:rPr>
              <a:t>   </a:t>
            </a:r>
            <a:endParaRPr lang="en-US" altLang="zh-CN" sz="2000" b="1" dirty="0" smtClean="0">
              <a:latin typeface="黑体" panose="02010609060101010101" pitchFamily="49" charset="-122"/>
              <a:ea typeface="黑体" panose="02010609060101010101" pitchFamily="49" charset="-122"/>
            </a:endParaRPr>
          </a:p>
          <a:p>
            <a:r>
              <a:rPr lang="en-US" altLang="zh-CN"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 </a:t>
            </a:r>
            <a:r>
              <a:rPr lang="zh-CN" altLang="en-US" sz="2400" b="1" dirty="0" smtClean="0">
                <a:latin typeface="黑体" panose="02010609060101010101" pitchFamily="49" charset="-122"/>
                <a:ea typeface="黑体" panose="02010609060101010101" pitchFamily="49" charset="-122"/>
              </a:rPr>
              <a:t>五、本大题共</a:t>
            </a:r>
            <a:r>
              <a:rPr lang="en-US" altLang="zh-CN" sz="2400" b="1" dirty="0" smtClean="0">
                <a:latin typeface="黑体" panose="02010609060101010101" pitchFamily="49" charset="-122"/>
                <a:ea typeface="黑体" panose="02010609060101010101" pitchFamily="49" charset="-122"/>
              </a:rPr>
              <a:t>2</a:t>
            </a:r>
            <a:r>
              <a:rPr lang="zh-CN" altLang="en-US" sz="2400" b="1" dirty="0" smtClean="0">
                <a:latin typeface="黑体" panose="02010609060101010101" pitchFamily="49" charset="-122"/>
                <a:ea typeface="黑体" panose="02010609060101010101" pitchFamily="49" charset="-122"/>
              </a:rPr>
              <a:t>小题，共</a:t>
            </a:r>
            <a:r>
              <a:rPr lang="en-US" altLang="zh-CN" sz="2400" b="1" dirty="0" smtClean="0">
                <a:latin typeface="黑体" panose="02010609060101010101" pitchFamily="49" charset="-122"/>
                <a:ea typeface="黑体" panose="02010609060101010101" pitchFamily="49" charset="-122"/>
              </a:rPr>
              <a:t>60</a:t>
            </a:r>
            <a:r>
              <a:rPr lang="zh-CN" altLang="en-US" sz="2400" b="1" dirty="0" smtClean="0">
                <a:latin typeface="黑体" panose="02010609060101010101" pitchFamily="49" charset="-122"/>
                <a:ea typeface="黑体" panose="02010609060101010101" pitchFamily="49" charset="-122"/>
              </a:rPr>
              <a:t>分。</a:t>
            </a:r>
            <a:endParaRPr lang="zh-CN" altLang="en-US" sz="2400" dirty="0" smtClean="0">
              <a:latin typeface="黑体" panose="02010609060101010101" pitchFamily="49" charset="-122"/>
              <a:ea typeface="黑体" panose="02010609060101010101" pitchFamily="49" charset="-122"/>
            </a:endParaRPr>
          </a:p>
          <a:p>
            <a:r>
              <a:rPr lang="en-US" altLang="zh-CN" sz="2400" b="1" dirty="0" smtClean="0">
                <a:latin typeface="黑体" panose="02010609060101010101" pitchFamily="49" charset="-122"/>
                <a:ea typeface="黑体" panose="02010609060101010101" pitchFamily="49" charset="-122"/>
              </a:rPr>
              <a:t>    23</a:t>
            </a:r>
            <a:r>
              <a:rPr lang="zh-CN" altLang="en-US" sz="2400" b="1" dirty="0" smtClean="0">
                <a:latin typeface="黑体" panose="02010609060101010101" pitchFamily="49" charset="-122"/>
                <a:ea typeface="黑体" panose="02010609060101010101" pitchFamily="49" charset="-122"/>
              </a:rPr>
              <a:t>、微写作（</a:t>
            </a:r>
            <a:r>
              <a:rPr lang="en-US" altLang="zh-CN" sz="2400" b="1" dirty="0" smtClean="0">
                <a:latin typeface="黑体" panose="02010609060101010101" pitchFamily="49" charset="-122"/>
                <a:ea typeface="黑体" panose="02010609060101010101" pitchFamily="49" charset="-122"/>
              </a:rPr>
              <a:t>10</a:t>
            </a:r>
            <a:r>
              <a:rPr lang="zh-CN" altLang="en-US" sz="2400" b="1" dirty="0" smtClean="0">
                <a:latin typeface="黑体" panose="02010609060101010101" pitchFamily="49" charset="-122"/>
                <a:ea typeface="黑体" panose="02010609060101010101" pitchFamily="49" charset="-122"/>
              </a:rPr>
              <a:t>分）</a:t>
            </a:r>
            <a:endParaRPr lang="zh-CN" altLang="en-US" sz="2400" dirty="0" smtClean="0">
              <a:latin typeface="黑体" panose="02010609060101010101" pitchFamily="49" charset="-122"/>
              <a:ea typeface="黑体" panose="02010609060101010101" pitchFamily="49" charset="-122"/>
            </a:endParaRPr>
          </a:p>
          <a:p>
            <a:r>
              <a:rPr lang="zh-CN" altLang="en-US" sz="2400" b="1" dirty="0" smtClean="0">
                <a:latin typeface="黑体" panose="02010609060101010101" pitchFamily="49" charset="-122"/>
                <a:ea typeface="黑体" panose="02010609060101010101" pitchFamily="49" charset="-122"/>
              </a:rPr>
              <a:t>    从下面三个题目中任选一题，按要求作答。</a:t>
            </a:r>
          </a:p>
          <a:p>
            <a:r>
              <a:rPr lang="zh-CN" altLang="en-US" sz="2400" b="1" dirty="0" smtClean="0">
                <a:latin typeface="黑体" panose="02010609060101010101" pitchFamily="49" charset="-122"/>
                <a:ea typeface="黑体" panose="02010609060101010101" pitchFamily="49" charset="-122"/>
              </a:rPr>
              <a:t>    ①在</a:t>
            </a:r>
            <a:r>
              <a:rPr lang="en-US" altLang="zh-CN" sz="2400" b="1" dirty="0" smtClean="0">
                <a:latin typeface="黑体" panose="02010609060101010101" pitchFamily="49" charset="-122"/>
                <a:ea typeface="黑体" panose="02010609060101010101" pitchFamily="49" charset="-122"/>
              </a:rPr>
              <a:t>《</a:t>
            </a:r>
            <a:r>
              <a:rPr lang="zh-CN" altLang="en-US" sz="2400" b="1" dirty="0" smtClean="0">
                <a:latin typeface="黑体" panose="02010609060101010101" pitchFamily="49" charset="-122"/>
                <a:ea typeface="黑体" panose="02010609060101010101" pitchFamily="49" charset="-122"/>
              </a:rPr>
              <a:t>红岩</a:t>
            </a:r>
            <a:r>
              <a:rPr lang="en-US" altLang="zh-CN" sz="2400" b="1" dirty="0" smtClean="0">
                <a:latin typeface="黑体" panose="02010609060101010101" pitchFamily="49" charset="-122"/>
                <a:ea typeface="黑体" panose="02010609060101010101" pitchFamily="49" charset="-122"/>
              </a:rPr>
              <a:t>》《</a:t>
            </a:r>
            <a:r>
              <a:rPr lang="zh-CN" altLang="en-US" sz="2400" b="1" dirty="0" smtClean="0">
                <a:latin typeface="黑体" panose="02010609060101010101" pitchFamily="49" charset="-122"/>
                <a:ea typeface="黑体" panose="02010609060101010101" pitchFamily="49" charset="-122"/>
              </a:rPr>
              <a:t>边城</a:t>
            </a:r>
            <a:r>
              <a:rPr lang="en-US" altLang="zh-CN" sz="2400" b="1" dirty="0" smtClean="0">
                <a:latin typeface="黑体" panose="02010609060101010101" pitchFamily="49" charset="-122"/>
                <a:ea typeface="黑体" panose="02010609060101010101" pitchFamily="49" charset="-122"/>
              </a:rPr>
              <a:t>》《</a:t>
            </a:r>
            <a:r>
              <a:rPr lang="zh-CN" altLang="en-US" sz="2400" b="1" dirty="0" smtClean="0">
                <a:latin typeface="黑体" panose="02010609060101010101" pitchFamily="49" charset="-122"/>
                <a:ea typeface="黑体" panose="02010609060101010101" pitchFamily="49" charset="-122"/>
              </a:rPr>
              <a:t>老人与海</a:t>
            </a:r>
            <a:r>
              <a:rPr lang="en-US" altLang="zh-CN" sz="2400" b="1" dirty="0" smtClean="0">
                <a:latin typeface="黑体" panose="02010609060101010101" pitchFamily="49" charset="-122"/>
                <a:ea typeface="黑体" panose="02010609060101010101" pitchFamily="49" charset="-122"/>
              </a:rPr>
              <a:t>》</a:t>
            </a:r>
            <a:r>
              <a:rPr lang="zh-CN" altLang="en-US" sz="2400" b="1" dirty="0" smtClean="0">
                <a:latin typeface="黑体" panose="02010609060101010101" pitchFamily="49" charset="-122"/>
                <a:ea typeface="黑体" panose="02010609060101010101" pitchFamily="49" charset="-122"/>
              </a:rPr>
              <a:t>中，至少选择一部作品，用一组排比比喻句抒写你从中获得的教益。要求：至少写三句，每一句中都有比喻。</a:t>
            </a:r>
            <a:r>
              <a:rPr lang="en-US" altLang="zh-CN" sz="2400" b="1" dirty="0" smtClean="0">
                <a:latin typeface="黑体" panose="02010609060101010101" pitchFamily="49" charset="-122"/>
                <a:ea typeface="黑体" panose="02010609060101010101" pitchFamily="49" charset="-122"/>
              </a:rPr>
              <a:t>120</a:t>
            </a:r>
            <a:r>
              <a:rPr lang="zh-CN" altLang="en-US" sz="2400" b="1" dirty="0" smtClean="0">
                <a:latin typeface="黑体" panose="02010609060101010101" pitchFamily="49" charset="-122"/>
                <a:ea typeface="黑体" panose="02010609060101010101" pitchFamily="49" charset="-122"/>
              </a:rPr>
              <a:t>字左右。</a:t>
            </a:r>
          </a:p>
          <a:p>
            <a:r>
              <a:rPr lang="zh-CN" altLang="en-US" sz="2400" b="1" dirty="0" smtClean="0">
                <a:latin typeface="黑体" panose="02010609060101010101" pitchFamily="49" charset="-122"/>
                <a:ea typeface="黑体" panose="02010609060101010101" pitchFamily="49" charset="-122"/>
              </a:rPr>
              <a:t>    ②从</a:t>
            </a:r>
            <a:r>
              <a:rPr lang="en-US" altLang="zh-CN" sz="2400" b="1" dirty="0" smtClean="0">
                <a:latin typeface="黑体" panose="02010609060101010101" pitchFamily="49" charset="-122"/>
                <a:ea typeface="黑体" panose="02010609060101010101" pitchFamily="49" charset="-122"/>
              </a:rPr>
              <a:t>《</a:t>
            </a:r>
            <a:r>
              <a:rPr lang="zh-CN" altLang="en-US" sz="2400" b="1" dirty="0" smtClean="0">
                <a:latin typeface="黑体" panose="02010609060101010101" pitchFamily="49" charset="-122"/>
                <a:ea typeface="黑体" panose="02010609060101010101" pitchFamily="49" charset="-122"/>
              </a:rPr>
              <a:t>红楼梦</a:t>
            </a:r>
            <a:r>
              <a:rPr lang="en-US" altLang="zh-CN" sz="2400" b="1" dirty="0" smtClean="0">
                <a:latin typeface="黑体" panose="02010609060101010101" pitchFamily="49" charset="-122"/>
                <a:ea typeface="黑体" panose="02010609060101010101" pitchFamily="49" charset="-122"/>
              </a:rPr>
              <a:t>》《</a:t>
            </a:r>
            <a:r>
              <a:rPr lang="zh-CN" altLang="en-US" sz="2400" b="1" dirty="0" smtClean="0">
                <a:latin typeface="黑体" panose="02010609060101010101" pitchFamily="49" charset="-122"/>
                <a:ea typeface="黑体" panose="02010609060101010101" pitchFamily="49" charset="-122"/>
              </a:rPr>
              <a:t>呐喊</a:t>
            </a:r>
            <a:r>
              <a:rPr lang="en-US" altLang="zh-CN" sz="2400" b="1" dirty="0" smtClean="0">
                <a:latin typeface="黑体" panose="02010609060101010101" pitchFamily="49" charset="-122"/>
                <a:ea typeface="黑体" panose="02010609060101010101" pitchFamily="49" charset="-122"/>
              </a:rPr>
              <a:t>》《</a:t>
            </a:r>
            <a:r>
              <a:rPr lang="zh-CN" altLang="en-US" sz="2400" b="1" dirty="0" smtClean="0">
                <a:latin typeface="黑体" panose="02010609060101010101" pitchFamily="49" charset="-122"/>
                <a:ea typeface="黑体" panose="02010609060101010101" pitchFamily="49" charset="-122"/>
              </a:rPr>
              <a:t>平凡的世界</a:t>
            </a:r>
            <a:r>
              <a:rPr lang="en-US" altLang="zh-CN" sz="2400" b="1" dirty="0" smtClean="0">
                <a:latin typeface="黑体" panose="02010609060101010101" pitchFamily="49" charset="-122"/>
                <a:ea typeface="黑体" panose="02010609060101010101" pitchFamily="49" charset="-122"/>
              </a:rPr>
              <a:t>》</a:t>
            </a:r>
            <a:r>
              <a:rPr lang="zh-CN" altLang="en-US" sz="2400" b="1" dirty="0" smtClean="0">
                <a:latin typeface="黑体" panose="02010609060101010101" pitchFamily="49" charset="-122"/>
                <a:ea typeface="黑体" panose="02010609060101010101" pitchFamily="49" charset="-122"/>
              </a:rPr>
              <a:t>中选择一个既可悲又可叹的人物，简述这个人物形象。要求：符合原著故事情节。</a:t>
            </a:r>
            <a:r>
              <a:rPr lang="en-US" altLang="zh-CN" sz="2400" b="1" dirty="0" smtClean="0">
                <a:latin typeface="黑体" panose="02010609060101010101" pitchFamily="49" charset="-122"/>
                <a:ea typeface="黑体" panose="02010609060101010101" pitchFamily="49" charset="-122"/>
              </a:rPr>
              <a:t>150-200</a:t>
            </a:r>
            <a:r>
              <a:rPr lang="zh-CN" altLang="en-US" sz="2400" b="1" dirty="0" smtClean="0">
                <a:latin typeface="黑体" panose="02010609060101010101" pitchFamily="49" charset="-122"/>
                <a:ea typeface="黑体" panose="02010609060101010101" pitchFamily="49" charset="-122"/>
              </a:rPr>
              <a:t>字。</a:t>
            </a:r>
          </a:p>
          <a:p>
            <a:r>
              <a:rPr lang="zh-CN" altLang="en-US" sz="2400" b="1" dirty="0" smtClean="0">
                <a:latin typeface="黑体" panose="02010609060101010101" pitchFamily="49" charset="-122"/>
                <a:ea typeface="黑体" panose="02010609060101010101" pitchFamily="49" charset="-122"/>
              </a:rPr>
              <a:t>    ③读了</a:t>
            </a:r>
            <a:r>
              <a:rPr lang="en-US" altLang="zh-CN" sz="2400" b="1" dirty="0" smtClean="0">
                <a:latin typeface="黑体" panose="02010609060101010101" pitchFamily="49" charset="-122"/>
                <a:ea typeface="黑体" panose="02010609060101010101" pitchFamily="49" charset="-122"/>
              </a:rPr>
              <a:t>《</a:t>
            </a:r>
            <a:r>
              <a:rPr lang="zh-CN" altLang="en-US" sz="2400" b="1" dirty="0" smtClean="0">
                <a:latin typeface="黑体" panose="02010609060101010101" pitchFamily="49" charset="-122"/>
                <a:ea typeface="黑体" panose="02010609060101010101" pitchFamily="49" charset="-122"/>
              </a:rPr>
              <a:t>论语</a:t>
            </a:r>
            <a:r>
              <a:rPr lang="en-US" altLang="zh-CN" sz="2400" b="1" dirty="0" smtClean="0">
                <a:latin typeface="黑体" panose="02010609060101010101" pitchFamily="49" charset="-122"/>
                <a:ea typeface="黑体" panose="02010609060101010101" pitchFamily="49" charset="-122"/>
              </a:rPr>
              <a:t>》</a:t>
            </a:r>
            <a:r>
              <a:rPr lang="zh-CN" altLang="en-US" sz="2400" b="1" dirty="0" smtClean="0">
                <a:latin typeface="黑体" panose="02010609060101010101" pitchFamily="49" charset="-122"/>
                <a:ea typeface="黑体" panose="02010609060101010101" pitchFamily="49" charset="-122"/>
              </a:rPr>
              <a:t>，在孔子的众弟子之中，你喜欢颜回，还是曾参，或者其他哪位？请选择一位，为他写一段评语。    </a:t>
            </a:r>
            <a:endParaRPr lang="en-US" altLang="zh-CN" sz="2400" b="1" dirty="0" smtClean="0">
              <a:latin typeface="黑体" panose="02010609060101010101" pitchFamily="49" charset="-122"/>
              <a:ea typeface="黑体" panose="02010609060101010101" pitchFamily="49" charset="-122"/>
            </a:endParaRPr>
          </a:p>
          <a:p>
            <a:endParaRPr lang="en-US" altLang="zh-CN" sz="2400" b="1" dirty="0" smtClean="0">
              <a:latin typeface="黑体" panose="02010609060101010101" pitchFamily="49" charset="-122"/>
              <a:ea typeface="黑体" panose="02010609060101010101" pitchFamily="49" charset="-122"/>
            </a:endParaRPr>
          </a:p>
          <a:p>
            <a:r>
              <a:rPr lang="en-US" altLang="zh-CN" sz="2400" b="1" dirty="0" smtClean="0">
                <a:latin typeface="黑体" panose="02010609060101010101" pitchFamily="49" charset="-122"/>
                <a:ea typeface="黑体" panose="02010609060101010101" pitchFamily="49" charset="-122"/>
              </a:rPr>
              <a:t>    </a:t>
            </a:r>
            <a:r>
              <a:rPr lang="zh-CN" altLang="en-US" sz="2400" b="1" dirty="0" smtClean="0">
                <a:latin typeface="黑体" panose="02010609060101010101" pitchFamily="49" charset="-122"/>
                <a:ea typeface="黑体" panose="02010609060101010101" pitchFamily="49" charset="-122"/>
              </a:rPr>
              <a:t>要求：符合人物特征。</a:t>
            </a:r>
            <a:r>
              <a:rPr lang="en-US" altLang="zh-CN" sz="2400" b="1" dirty="0" smtClean="0">
                <a:latin typeface="黑体" panose="02010609060101010101" pitchFamily="49" charset="-122"/>
                <a:ea typeface="黑体" panose="02010609060101010101" pitchFamily="49" charset="-122"/>
              </a:rPr>
              <a:t>150-200</a:t>
            </a:r>
            <a:r>
              <a:rPr lang="zh-CN" altLang="en-US" sz="2400" b="1" dirty="0" smtClean="0">
                <a:latin typeface="黑体" panose="02010609060101010101" pitchFamily="49" charset="-122"/>
                <a:ea typeface="黑体" panose="02010609060101010101" pitchFamily="49" charset="-122"/>
              </a:rPr>
              <a:t>字。</a:t>
            </a:r>
          </a:p>
          <a:p>
            <a:endParaRPr lang="zh-CN" alt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80340" y="-29845"/>
            <a:ext cx="9539605" cy="7121525"/>
          </a:xfrm>
          <a:prstGeom prst="rect">
            <a:avLst/>
          </a:prstGeom>
          <a:noFill/>
        </p:spPr>
      </p:pic>
      <p:sp>
        <p:nvSpPr>
          <p:cNvPr id="3" name="横卷形 2"/>
          <p:cNvSpPr/>
          <p:nvPr/>
        </p:nvSpPr>
        <p:spPr>
          <a:xfrm>
            <a:off x="1403648" y="1988840"/>
            <a:ext cx="5616624" cy="2664296"/>
          </a:xfrm>
          <a:prstGeom prst="horizontalScroll">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4000" b="1" dirty="0" smtClean="0">
              <a:solidFill>
                <a:schemeClr val="tx2">
                  <a:lumMod val="75000"/>
                </a:schemeClr>
              </a:solidFill>
            </a:endParaRPr>
          </a:p>
        </p:txBody>
      </p:sp>
      <p:sp>
        <p:nvSpPr>
          <p:cNvPr id="4" name="矩形 3"/>
          <p:cNvSpPr/>
          <p:nvPr/>
        </p:nvSpPr>
        <p:spPr>
          <a:xfrm>
            <a:off x="1907704" y="2996952"/>
            <a:ext cx="4824537" cy="769441"/>
          </a:xfrm>
          <a:prstGeom prst="rect">
            <a:avLst/>
          </a:prstGeom>
        </p:spPr>
        <p:txBody>
          <a:bodyPr wrap="square">
            <a:spAutoFit/>
          </a:bodyPr>
          <a:lstStyle/>
          <a:p>
            <a:r>
              <a:rPr lang="zh-CN" altLang="en-US" sz="4400" b="1" dirty="0" smtClean="0"/>
              <a:t>新课标突破与变化</a:t>
            </a:r>
            <a:endParaRPr lang="zh-CN" altLang="en-US" sz="4400" b="1" dirty="0"/>
          </a:p>
        </p:txBody>
      </p:sp>
    </p:spTree>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25730" y="-89248"/>
            <a:ext cx="9539536" cy="6974632"/>
          </a:xfrm>
          <a:prstGeom prst="rect">
            <a:avLst/>
          </a:prstGeom>
          <a:solidFill>
            <a:schemeClr val="bg1"/>
          </a:solidFill>
        </p:spPr>
      </p:pic>
      <p:sp>
        <p:nvSpPr>
          <p:cNvPr id="4" name="矩形 3"/>
          <p:cNvSpPr/>
          <p:nvPr/>
        </p:nvSpPr>
        <p:spPr>
          <a:xfrm>
            <a:off x="1259632" y="1628800"/>
            <a:ext cx="6912768" cy="3010055"/>
          </a:xfrm>
          <a:prstGeom prst="rect">
            <a:avLst/>
          </a:prstGeom>
        </p:spPr>
        <p:txBody>
          <a:bodyPr wrap="square">
            <a:spAutoFit/>
          </a:bodyPr>
          <a:lstStyle/>
          <a:p>
            <a:pPr marL="342900" indent="-342900">
              <a:spcBef>
                <a:spcPct val="20000"/>
              </a:spcBef>
              <a:defRPr/>
            </a:pPr>
            <a:r>
              <a:rPr lang="zh-CN" altLang="zh-CN" sz="3600" b="1" kern="0" dirty="0" smtClean="0">
                <a:latin typeface="+mn-ea"/>
                <a:cs typeface="黑体" panose="02010609060101010101" pitchFamily="49" charset="-122"/>
              </a:rPr>
              <a:t>全国卷作文命题发展方向</a:t>
            </a:r>
            <a:r>
              <a:rPr lang="zh-CN" altLang="en-US" sz="3600" b="1" kern="0" dirty="0" smtClean="0">
                <a:latin typeface="+mn-ea"/>
                <a:cs typeface="黑体" panose="02010609060101010101" pitchFamily="49" charset="-122"/>
              </a:rPr>
              <a:t>（张开）</a:t>
            </a:r>
            <a:endParaRPr lang="zh-CN" altLang="zh-CN" sz="3600" b="1" kern="0" dirty="0" smtClean="0">
              <a:latin typeface="+mn-ea"/>
              <a:cs typeface="黑体" panose="02010609060101010101" pitchFamily="49" charset="-122"/>
            </a:endParaRPr>
          </a:p>
          <a:p>
            <a:pPr marL="342900" indent="-342900">
              <a:spcBef>
                <a:spcPct val="20000"/>
              </a:spcBef>
              <a:buFont typeface="Wingdings" panose="05000000000000000000" pitchFamily="2" charset="2"/>
              <a:buChar char="u"/>
              <a:defRPr/>
            </a:pPr>
            <a:r>
              <a:rPr lang="en-US" altLang="zh-CN" sz="3200" b="1" kern="0" dirty="0" smtClean="0">
                <a:latin typeface="+mn-ea"/>
                <a:cs typeface="黑体" panose="02010609060101010101" pitchFamily="49" charset="-122"/>
              </a:rPr>
              <a:t>   </a:t>
            </a:r>
            <a:r>
              <a:rPr lang="zh-CN" altLang="zh-CN" sz="3200" b="1" kern="0" dirty="0" smtClean="0">
                <a:latin typeface="+mn-ea"/>
                <a:cs typeface="黑体" panose="02010609060101010101" pitchFamily="49" charset="-122"/>
              </a:rPr>
              <a:t>材料作文是主导</a:t>
            </a:r>
          </a:p>
          <a:p>
            <a:pPr marL="342900" indent="-342900">
              <a:spcBef>
                <a:spcPct val="20000"/>
              </a:spcBef>
              <a:buFont typeface="Wingdings" panose="05000000000000000000" pitchFamily="2" charset="2"/>
              <a:buChar char="u"/>
              <a:defRPr/>
            </a:pPr>
            <a:r>
              <a:rPr lang="en-US" altLang="zh-CN" sz="3200" b="1" kern="0" dirty="0" smtClean="0">
                <a:latin typeface="+mn-ea"/>
                <a:cs typeface="黑体" panose="02010609060101010101" pitchFamily="49" charset="-122"/>
              </a:rPr>
              <a:t>   </a:t>
            </a:r>
            <a:r>
              <a:rPr lang="zh-CN" altLang="zh-CN" sz="3200" b="1" kern="0" dirty="0" smtClean="0">
                <a:latin typeface="+mn-ea"/>
                <a:cs typeface="黑体" panose="02010609060101010101" pitchFamily="49" charset="-122"/>
              </a:rPr>
              <a:t>关注现实，重视思辨</a:t>
            </a:r>
          </a:p>
          <a:p>
            <a:pPr marL="342900" indent="-342900">
              <a:spcBef>
                <a:spcPct val="20000"/>
              </a:spcBef>
              <a:buFont typeface="Wingdings" panose="05000000000000000000" pitchFamily="2" charset="2"/>
              <a:buChar char="u"/>
              <a:defRPr/>
            </a:pPr>
            <a:r>
              <a:rPr lang="en-US" altLang="zh-CN" sz="3200" b="1" kern="0" dirty="0" smtClean="0">
                <a:latin typeface="+mn-ea"/>
                <a:cs typeface="黑体" panose="02010609060101010101" pitchFamily="49" charset="-122"/>
              </a:rPr>
              <a:t>   </a:t>
            </a:r>
            <a:r>
              <a:rPr lang="zh-CN" altLang="zh-CN" sz="3200" b="1" kern="0" dirty="0" smtClean="0">
                <a:latin typeface="+mn-ea"/>
                <a:cs typeface="黑体" panose="02010609060101010101" pitchFamily="49" charset="-122"/>
              </a:rPr>
              <a:t>注重区分文体，细化测试目标</a:t>
            </a:r>
          </a:p>
          <a:p>
            <a:pPr marL="342900" indent="-342900">
              <a:spcBef>
                <a:spcPct val="20000"/>
              </a:spcBef>
              <a:buFont typeface="Wingdings" panose="05000000000000000000" pitchFamily="2" charset="2"/>
              <a:buChar char="u"/>
              <a:defRPr/>
            </a:pPr>
            <a:r>
              <a:rPr lang="en-US" altLang="zh-CN" sz="3200" b="1" kern="0" dirty="0" smtClean="0">
                <a:latin typeface="+mn-ea"/>
                <a:cs typeface="黑体" panose="02010609060101010101" pitchFamily="49" charset="-122"/>
              </a:rPr>
              <a:t>   </a:t>
            </a:r>
            <a:r>
              <a:rPr lang="zh-CN" altLang="zh-CN" sz="3200" b="1" kern="0" dirty="0" smtClean="0">
                <a:latin typeface="+mn-ea"/>
                <a:cs typeface="黑体" panose="02010609060101010101" pitchFamily="49" charset="-122"/>
              </a:rPr>
              <a:t>加大作文新题型设计力度</a:t>
            </a:r>
          </a:p>
        </p:txBody>
      </p:sp>
    </p:spTree>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08520" y="0"/>
            <a:ext cx="9539536" cy="6974632"/>
          </a:xfrm>
          <a:prstGeom prst="rect">
            <a:avLst/>
          </a:prstGeom>
          <a:solidFill>
            <a:schemeClr val="bg1"/>
          </a:solidFill>
        </p:spPr>
      </p:pic>
      <p:sp>
        <p:nvSpPr>
          <p:cNvPr id="4" name="矩形 3"/>
          <p:cNvSpPr/>
          <p:nvPr/>
        </p:nvSpPr>
        <p:spPr>
          <a:xfrm>
            <a:off x="2483768" y="1412776"/>
            <a:ext cx="3744416" cy="646331"/>
          </a:xfrm>
          <a:prstGeom prst="rect">
            <a:avLst/>
          </a:prstGeom>
        </p:spPr>
        <p:txBody>
          <a:bodyPr wrap="square">
            <a:spAutoFit/>
          </a:bodyPr>
          <a:lstStyle/>
          <a:p>
            <a:r>
              <a:rPr lang="zh-CN" altLang="en-US" sz="3600" b="1" dirty="0" smtClean="0">
                <a:latin typeface="黑体" panose="02010609060101010101" pitchFamily="49" charset="-122"/>
                <a:ea typeface="黑体" panose="02010609060101010101" pitchFamily="49" charset="-122"/>
              </a:rPr>
              <a:t>作文考查方向</a:t>
            </a:r>
            <a:endParaRPr lang="zh-CN" altLang="en-US" sz="3600" dirty="0">
              <a:latin typeface="黑体" panose="02010609060101010101" pitchFamily="49" charset="-122"/>
              <a:ea typeface="黑体" panose="02010609060101010101" pitchFamily="49" charset="-122"/>
            </a:endParaRPr>
          </a:p>
        </p:txBody>
      </p:sp>
      <p:sp>
        <p:nvSpPr>
          <p:cNvPr id="5" name="矩形 4"/>
          <p:cNvSpPr/>
          <p:nvPr/>
        </p:nvSpPr>
        <p:spPr>
          <a:xfrm>
            <a:off x="843915" y="2132965"/>
            <a:ext cx="7256145" cy="2861310"/>
          </a:xfrm>
          <a:prstGeom prst="rect">
            <a:avLst/>
          </a:prstGeom>
        </p:spPr>
        <p:txBody>
          <a:bodyPr wrap="square">
            <a:spAutoFit/>
          </a:bodyPr>
          <a:lstStyle/>
          <a:p>
            <a:pPr>
              <a:lnSpc>
                <a:spcPct val="150000"/>
              </a:lnSpc>
              <a:buFont typeface="Arial" panose="020B0604020202020204" pitchFamily="34" charset="0"/>
              <a:buNone/>
            </a:pPr>
            <a:r>
              <a:rPr lang="zh-CN" altLang="en-US" sz="2400" b="1" dirty="0" smtClean="0">
                <a:latin typeface="黑体" panose="02010609060101010101" pitchFamily="49" charset="-122"/>
              </a:rPr>
              <a:t>    透过文字，洞悉学生的认知与情感。认知展示贵在有真知灼见（才识）。贵在展示一种认识的发现过程或推论过程。融通他人与自我、历史与现实，铸就议论文的思辨色彩、历史感悟与现实思考。好的议论文注重理性认识的生活体验，达到哲理与诗情的统一。</a:t>
            </a:r>
            <a:endParaRPr lang="zh-CN" altLang="en-US" sz="2400" dirty="0" smtClean="0">
              <a:latin typeface="黑体" panose="02010609060101010101" pitchFamily="49" charset="-122"/>
            </a:endParaRPr>
          </a:p>
        </p:txBody>
      </p:sp>
    </p:spTree>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25730" y="-89248"/>
            <a:ext cx="9539536" cy="6974632"/>
          </a:xfrm>
          <a:prstGeom prst="rect">
            <a:avLst/>
          </a:prstGeom>
          <a:solidFill>
            <a:schemeClr val="bg1"/>
          </a:solidFill>
        </p:spPr>
      </p:pic>
      <p:sp>
        <p:nvSpPr>
          <p:cNvPr id="4" name="TextBox 3"/>
          <p:cNvSpPr txBox="1"/>
          <p:nvPr/>
        </p:nvSpPr>
        <p:spPr>
          <a:xfrm>
            <a:off x="827584" y="1052736"/>
            <a:ext cx="7632848" cy="4832092"/>
          </a:xfrm>
          <a:prstGeom prst="rect">
            <a:avLst/>
          </a:prstGeom>
          <a:noFill/>
        </p:spPr>
        <p:txBody>
          <a:bodyPr wrap="square" rtlCol="0">
            <a:spAutoFit/>
          </a:bodyPr>
          <a:lstStyle/>
          <a:p>
            <a:r>
              <a:rPr lang="zh-CN" altLang="en-US" sz="2800" b="1" dirty="0" smtClean="0"/>
              <a:t>  </a:t>
            </a:r>
            <a:r>
              <a:rPr lang="zh-CN" altLang="en-US" sz="3600" b="1" dirty="0" smtClean="0"/>
              <a:t>备考策略</a:t>
            </a:r>
            <a:endParaRPr lang="en-US" altLang="zh-CN" sz="3600" b="1" dirty="0" smtClean="0"/>
          </a:p>
          <a:p>
            <a:endParaRPr lang="en-US" altLang="zh-CN" sz="2800" b="1" dirty="0" smtClean="0"/>
          </a:p>
          <a:p>
            <a:r>
              <a:rPr lang="en-US" altLang="zh-CN" sz="3200" dirty="0" smtClean="0"/>
              <a:t>  </a:t>
            </a:r>
            <a:r>
              <a:rPr lang="en-US" altLang="zh-CN" sz="3200" b="1" dirty="0" smtClean="0">
                <a:latin typeface="+mn-ea"/>
              </a:rPr>
              <a:t>1. </a:t>
            </a:r>
            <a:r>
              <a:rPr lang="zh-CN" altLang="zh-CN" sz="3200" b="1" dirty="0" smtClean="0">
                <a:latin typeface="+mn-ea"/>
              </a:rPr>
              <a:t>素养层面</a:t>
            </a:r>
          </a:p>
          <a:p>
            <a:r>
              <a:rPr lang="en-US" altLang="zh-CN" sz="2400" b="1" dirty="0" smtClean="0">
                <a:latin typeface="+mn-ea"/>
              </a:rPr>
              <a:t>    </a:t>
            </a:r>
            <a:r>
              <a:rPr lang="zh-CN" altLang="zh-CN" sz="2400" b="1" dirty="0" smtClean="0">
                <a:latin typeface="+mn-ea"/>
              </a:rPr>
              <a:t>（</a:t>
            </a:r>
            <a:r>
              <a:rPr lang="en-US" altLang="zh-CN" sz="2400" b="1" dirty="0" smtClean="0">
                <a:latin typeface="+mn-ea"/>
              </a:rPr>
              <a:t>1</a:t>
            </a:r>
            <a:r>
              <a:rPr lang="zh-CN" altLang="zh-CN" sz="2400" b="1" dirty="0" smtClean="0">
                <a:latin typeface="+mn-ea"/>
              </a:rPr>
              <a:t>）明确高考要求，提升政治文明素养</a:t>
            </a:r>
            <a:endParaRPr lang="en-US" altLang="zh-CN" sz="2400" b="1" dirty="0" smtClean="0">
              <a:latin typeface="+mn-ea"/>
            </a:endParaRPr>
          </a:p>
          <a:p>
            <a:r>
              <a:rPr lang="en-US" altLang="zh-CN" sz="2400" b="1" dirty="0" smtClean="0">
                <a:latin typeface="+mn-ea"/>
              </a:rPr>
              <a:t>    </a:t>
            </a:r>
            <a:r>
              <a:rPr lang="zh-CN" altLang="zh-CN" sz="2400" b="1" dirty="0" smtClean="0">
                <a:latin typeface="+mn-ea"/>
              </a:rPr>
              <a:t>（</a:t>
            </a:r>
            <a:r>
              <a:rPr lang="en-US" altLang="zh-CN" sz="2400" b="1" dirty="0" smtClean="0">
                <a:latin typeface="+mn-ea"/>
              </a:rPr>
              <a:t>2</a:t>
            </a:r>
            <a:r>
              <a:rPr lang="zh-CN" altLang="zh-CN" sz="2400" b="1" dirty="0" smtClean="0">
                <a:latin typeface="+mn-ea"/>
              </a:rPr>
              <a:t>）重视经典和时评阅读，夯实思想语言积累</a:t>
            </a:r>
          </a:p>
          <a:p>
            <a:r>
              <a:rPr lang="en-US" altLang="zh-CN" sz="2400" b="1" dirty="0" smtClean="0">
                <a:latin typeface="+mn-ea"/>
              </a:rPr>
              <a:t>  </a:t>
            </a:r>
            <a:r>
              <a:rPr lang="en-US" altLang="zh-CN" sz="3200" b="1" dirty="0" smtClean="0">
                <a:latin typeface="+mn-ea"/>
              </a:rPr>
              <a:t>2.</a:t>
            </a:r>
            <a:r>
              <a:rPr lang="zh-CN" altLang="zh-CN" sz="3200" b="1" dirty="0" smtClean="0">
                <a:latin typeface="+mn-ea"/>
              </a:rPr>
              <a:t>思维层面</a:t>
            </a:r>
          </a:p>
          <a:p>
            <a:r>
              <a:rPr lang="en-US" altLang="zh-CN" sz="2400" b="1" dirty="0" smtClean="0">
                <a:latin typeface="+mn-ea"/>
              </a:rPr>
              <a:t>    </a:t>
            </a:r>
            <a:r>
              <a:rPr lang="zh-CN" altLang="zh-CN" sz="2400" b="1" dirty="0" smtClean="0">
                <a:latin typeface="+mn-ea"/>
              </a:rPr>
              <a:t>（</a:t>
            </a:r>
            <a:r>
              <a:rPr lang="en-US" altLang="zh-CN" sz="2400" b="1" dirty="0" smtClean="0">
                <a:latin typeface="+mn-ea"/>
              </a:rPr>
              <a:t>1</a:t>
            </a:r>
            <a:r>
              <a:rPr lang="zh-CN" altLang="zh-CN" sz="2400" b="1" dirty="0" smtClean="0">
                <a:latin typeface="+mn-ea"/>
              </a:rPr>
              <a:t>）养成良好思维习惯</a:t>
            </a:r>
            <a:endParaRPr lang="en-US" altLang="zh-CN" sz="2400" b="1" dirty="0" smtClean="0">
              <a:latin typeface="+mn-ea"/>
            </a:endParaRPr>
          </a:p>
          <a:p>
            <a:r>
              <a:rPr lang="en-US" altLang="zh-CN" sz="2400" b="1" dirty="0" smtClean="0">
                <a:latin typeface="+mn-ea"/>
              </a:rPr>
              <a:t>    </a:t>
            </a:r>
            <a:r>
              <a:rPr lang="zh-CN" altLang="zh-CN" sz="2400" b="1" dirty="0" smtClean="0">
                <a:latin typeface="+mn-ea"/>
              </a:rPr>
              <a:t>（</a:t>
            </a:r>
            <a:r>
              <a:rPr lang="en-US" altLang="zh-CN" sz="2400" b="1" dirty="0" smtClean="0">
                <a:latin typeface="+mn-ea"/>
              </a:rPr>
              <a:t>2</a:t>
            </a:r>
            <a:r>
              <a:rPr lang="zh-CN" altLang="zh-CN" sz="2400" b="1" dirty="0" smtClean="0">
                <a:latin typeface="+mn-ea"/>
              </a:rPr>
              <a:t>）学会正确的思维方式</a:t>
            </a:r>
            <a:endParaRPr lang="en-US" altLang="zh-CN" sz="2400" b="1" dirty="0" smtClean="0">
              <a:latin typeface="+mn-ea"/>
            </a:endParaRPr>
          </a:p>
          <a:p>
            <a:r>
              <a:rPr lang="en-US" altLang="zh-CN" sz="2400" b="1" dirty="0" smtClean="0">
                <a:latin typeface="+mn-ea"/>
              </a:rPr>
              <a:t>    </a:t>
            </a:r>
            <a:r>
              <a:rPr lang="zh-CN" altLang="zh-CN" sz="2400" b="1" dirty="0" smtClean="0">
                <a:latin typeface="+mn-ea"/>
              </a:rPr>
              <a:t>（</a:t>
            </a:r>
            <a:r>
              <a:rPr lang="en-US" altLang="zh-CN" sz="2400" b="1" dirty="0" smtClean="0">
                <a:latin typeface="+mn-ea"/>
              </a:rPr>
              <a:t>3</a:t>
            </a:r>
            <a:r>
              <a:rPr lang="zh-CN" altLang="zh-CN" sz="2400" b="1" dirty="0" smtClean="0">
                <a:latin typeface="+mn-ea"/>
              </a:rPr>
              <a:t>）加强批判性思维（审辩性思维）训练</a:t>
            </a:r>
          </a:p>
          <a:p>
            <a:r>
              <a:rPr lang="en-US" altLang="zh-CN" sz="2400" b="1" dirty="0" smtClean="0">
                <a:latin typeface="+mn-ea"/>
              </a:rPr>
              <a:t> </a:t>
            </a:r>
          </a:p>
          <a:p>
            <a:endParaRPr lang="zh-CN" altLang="zh-CN" dirty="0" smtClean="0"/>
          </a:p>
          <a:p>
            <a:endParaRPr lang="zh-CN" altLang="zh-CN" dirty="0"/>
          </a:p>
        </p:txBody>
      </p:sp>
    </p:spTree>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微信图片_20180419022348.png"/>
          <p:cNvPicPr>
            <a:picLocks noChangeAspect="1"/>
          </p:cNvPicPr>
          <p:nvPr/>
        </p:nvPicPr>
        <p:blipFill>
          <a:blip r:embed="rId2" cstate="print"/>
          <a:stretch>
            <a:fillRect/>
          </a:stretch>
        </p:blipFill>
        <p:spPr>
          <a:xfrm>
            <a:off x="0" y="0"/>
            <a:ext cx="9144000" cy="6858000"/>
          </a:xfrm>
          <a:prstGeom prst="rect">
            <a:avLst/>
          </a:prstGeom>
        </p:spPr>
      </p:pic>
      <p:sp>
        <p:nvSpPr>
          <p:cNvPr id="101378" name="标题 1"/>
          <p:cNvSpPr>
            <a:spLocks noGrp="1"/>
          </p:cNvSpPr>
          <p:nvPr>
            <p:ph type="title"/>
          </p:nvPr>
        </p:nvSpPr>
        <p:spPr/>
        <p:txBody>
          <a:bodyPr/>
          <a:lstStyle/>
          <a:p>
            <a:r>
              <a:rPr lang="zh-CN" altLang="en-US" b="1" dirty="0" smtClean="0"/>
              <a:t>从“思考”到“思辨”</a:t>
            </a:r>
          </a:p>
        </p:txBody>
      </p:sp>
      <p:sp>
        <p:nvSpPr>
          <p:cNvPr id="101379" name="内容占位符 2"/>
          <p:cNvSpPr>
            <a:spLocks noGrp="1"/>
          </p:cNvSpPr>
          <p:nvPr>
            <p:ph idx="1"/>
          </p:nvPr>
        </p:nvSpPr>
        <p:spPr>
          <a:xfrm>
            <a:off x="1043608" y="1484784"/>
            <a:ext cx="7643192" cy="4801736"/>
          </a:xfrm>
        </p:spPr>
        <p:txBody>
          <a:bodyPr/>
          <a:lstStyle/>
          <a:p>
            <a:r>
              <a:rPr lang="zh-CN" altLang="en-US" sz="2400" b="1" dirty="0" smtClean="0">
                <a:latin typeface="黑体" pitchFamily="49" charset="-122"/>
                <a:ea typeface="黑体" pitchFamily="49" charset="-122"/>
              </a:rPr>
              <a:t>你的文章可以有几个“？”吗？</a:t>
            </a:r>
            <a:endParaRPr lang="en-US" altLang="zh-CN" sz="2400" b="1" dirty="0" smtClean="0">
              <a:latin typeface="黑体" pitchFamily="49" charset="-122"/>
              <a:ea typeface="黑体" pitchFamily="49" charset="-122"/>
            </a:endParaRPr>
          </a:p>
          <a:p>
            <a:r>
              <a:rPr lang="zh-CN" altLang="en-US" sz="2400" b="1" dirty="0" smtClean="0">
                <a:latin typeface="黑体" pitchFamily="49" charset="-122"/>
                <a:ea typeface="黑体" pitchFamily="49" charset="-122"/>
              </a:rPr>
              <a:t>观点</a:t>
            </a:r>
            <a:endParaRPr lang="en-US" altLang="zh-CN" sz="2400" b="1" dirty="0" smtClean="0">
              <a:latin typeface="黑体" pitchFamily="49" charset="-122"/>
              <a:ea typeface="黑体" pitchFamily="49" charset="-122"/>
            </a:endParaRPr>
          </a:p>
          <a:p>
            <a:r>
              <a:rPr lang="zh-CN" altLang="en-US" sz="2400" b="1" dirty="0" smtClean="0">
                <a:latin typeface="黑体" pitchFamily="49" charset="-122"/>
                <a:ea typeface="黑体" pitchFamily="49" charset="-122"/>
              </a:rPr>
              <a:t>固然      出发点 初心 初衷 本心 </a:t>
            </a:r>
            <a:endParaRPr lang="en-US" altLang="zh-CN" sz="2400" b="1" dirty="0" smtClean="0">
              <a:latin typeface="黑体" pitchFamily="49" charset="-122"/>
              <a:ea typeface="黑体" pitchFamily="49" charset="-122"/>
            </a:endParaRPr>
          </a:p>
          <a:p>
            <a:r>
              <a:rPr lang="zh-CN" altLang="en-US" sz="2400" b="1" dirty="0" smtClean="0">
                <a:latin typeface="黑体" pitchFamily="49" charset="-122"/>
                <a:ea typeface="黑体" pitchFamily="49" charset="-122"/>
              </a:rPr>
              <a:t>然而    </a:t>
            </a:r>
            <a:endParaRPr lang="en-US" altLang="zh-CN" sz="2400" b="1" dirty="0" smtClean="0">
              <a:latin typeface="黑体" pitchFamily="49" charset="-122"/>
              <a:ea typeface="黑体" pitchFamily="49" charset="-122"/>
            </a:endParaRPr>
          </a:p>
          <a:p>
            <a:r>
              <a:rPr lang="zh-CN" altLang="en-US" sz="2400" b="1" dirty="0" smtClean="0">
                <a:latin typeface="黑体" pitchFamily="49" charset="-122"/>
                <a:ea typeface="黑体" pitchFamily="49" charset="-122"/>
              </a:rPr>
              <a:t>也许有人会说   </a:t>
            </a:r>
            <a:endParaRPr lang="en-US" altLang="zh-CN" sz="2400" b="1" dirty="0" smtClean="0">
              <a:latin typeface="黑体" pitchFamily="49" charset="-122"/>
              <a:ea typeface="黑体" pitchFamily="49" charset="-122"/>
            </a:endParaRPr>
          </a:p>
          <a:p>
            <a:r>
              <a:rPr lang="zh-CN" altLang="en-US" sz="2400" b="1" dirty="0" smtClean="0">
                <a:latin typeface="黑体" pitchFamily="49" charset="-122"/>
                <a:ea typeface="黑体" pitchFamily="49" charset="-122"/>
              </a:rPr>
              <a:t>反观当下 　</a:t>
            </a:r>
            <a:endParaRPr lang="en-US" altLang="zh-CN" sz="2400" b="1" dirty="0" smtClean="0">
              <a:latin typeface="黑体" pitchFamily="49" charset="-122"/>
              <a:ea typeface="黑体" pitchFamily="49" charset="-122"/>
            </a:endParaRPr>
          </a:p>
          <a:p>
            <a:r>
              <a:rPr lang="zh-CN" altLang="en-US" sz="2400" b="1" dirty="0" smtClean="0">
                <a:latin typeface="黑体" pitchFamily="49" charset="-122"/>
                <a:ea typeface="黑体" pitchFamily="49" charset="-122"/>
              </a:rPr>
              <a:t> 于情于理于法   </a:t>
            </a:r>
            <a:endParaRPr lang="en-US" altLang="zh-CN" sz="2400" b="1" dirty="0" smtClean="0">
              <a:latin typeface="黑体" pitchFamily="49" charset="-122"/>
              <a:ea typeface="黑体" pitchFamily="49" charset="-122"/>
            </a:endParaRPr>
          </a:p>
          <a:p>
            <a:r>
              <a:rPr lang="zh-CN" altLang="en-US" sz="2400" b="1" dirty="0" smtClean="0">
                <a:latin typeface="黑体" pitchFamily="49" charset="-122"/>
                <a:ea typeface="黑体" pitchFamily="49" charset="-122"/>
              </a:rPr>
              <a:t>试想  假如 如果 </a:t>
            </a:r>
            <a:endParaRPr lang="en-US" altLang="zh-CN" sz="2400" b="1" dirty="0" smtClean="0">
              <a:latin typeface="黑体" pitchFamily="49" charset="-122"/>
              <a:ea typeface="黑体" pitchFamily="49" charset="-122"/>
            </a:endParaRPr>
          </a:p>
          <a:p>
            <a:r>
              <a:rPr lang="zh-CN" altLang="en-US" sz="2400" b="1" dirty="0" smtClean="0">
                <a:latin typeface="黑体" pitchFamily="49" charset="-122"/>
                <a:ea typeface="黑体" pitchFamily="49" charset="-122"/>
              </a:rPr>
              <a:t>毋庸置疑 不可否认</a:t>
            </a:r>
            <a:endParaRPr lang="en-US" altLang="zh-CN" sz="2400" b="1" dirty="0" smtClean="0">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微信图片_20180419022348.png"/>
          <p:cNvPicPr>
            <a:picLocks noChangeAspect="1"/>
          </p:cNvPicPr>
          <p:nvPr/>
        </p:nvPicPr>
        <p:blipFill>
          <a:blip r:embed="rId2" cstate="print"/>
          <a:stretch>
            <a:fillRect/>
          </a:stretch>
        </p:blipFill>
        <p:spPr>
          <a:xfrm>
            <a:off x="0" y="0"/>
            <a:ext cx="9144000" cy="6597352"/>
          </a:xfrm>
          <a:prstGeom prst="rect">
            <a:avLst/>
          </a:prstGeom>
        </p:spPr>
      </p:pic>
      <p:sp>
        <p:nvSpPr>
          <p:cNvPr id="8194" name="Rectangle 2"/>
          <p:cNvSpPr>
            <a:spLocks noGrp="1" noChangeArrowheads="1"/>
          </p:cNvSpPr>
          <p:nvPr>
            <p:ph type="body" idx="1"/>
          </p:nvPr>
        </p:nvSpPr>
        <p:spPr>
          <a:xfrm>
            <a:off x="152400" y="152400"/>
            <a:ext cx="8839200" cy="6553200"/>
          </a:xfrm>
          <a:ln w="12700">
            <a:solidFill>
              <a:srgbClr val="003300"/>
            </a:solidFill>
          </a:ln>
        </p:spPr>
        <p:txBody>
          <a:bodyPr/>
          <a:lstStyle/>
          <a:p>
            <a:pPr>
              <a:buFontTx/>
              <a:buNone/>
            </a:pPr>
            <a:r>
              <a:rPr lang="en-US" altLang="zh-CN" sz="2400" b="1">
                <a:effectLst>
                  <a:outerShdw blurRad="38100" dist="38100" dir="2700000" algn="tl">
                    <a:srgbClr val="C0C0C0"/>
                  </a:outerShdw>
                </a:effectLst>
                <a:ea typeface="微软雅黑" pitchFamily="34" charset="-122"/>
              </a:rPr>
              <a:t>3.</a:t>
            </a:r>
            <a:r>
              <a:rPr lang="zh-CN" altLang="en-US" sz="2400" b="1">
                <a:effectLst>
                  <a:outerShdw blurRad="38100" dist="38100" dir="2700000" algn="tl">
                    <a:srgbClr val="C0C0C0"/>
                  </a:outerShdw>
                </a:effectLst>
                <a:ea typeface="微软雅黑" pitchFamily="34" charset="-122"/>
              </a:rPr>
              <a:t>作家马尔克斯在</a:t>
            </a:r>
            <a:r>
              <a:rPr lang="en-US" altLang="zh-CN" sz="2400" b="1">
                <a:effectLst>
                  <a:outerShdw blurRad="38100" dist="38100" dir="2700000" algn="tl">
                    <a:srgbClr val="C0C0C0"/>
                  </a:outerShdw>
                </a:effectLst>
                <a:ea typeface="微软雅黑" pitchFamily="34" charset="-122"/>
              </a:rPr>
              <a:t>《</a:t>
            </a:r>
            <a:r>
              <a:rPr lang="zh-CN" altLang="en-US" sz="2400" b="1">
                <a:effectLst>
                  <a:outerShdw blurRad="38100" dist="38100" dir="2700000" algn="tl">
                    <a:srgbClr val="C0C0C0"/>
                  </a:outerShdw>
                </a:effectLst>
                <a:ea typeface="微软雅黑" pitchFamily="34" charset="-122"/>
              </a:rPr>
              <a:t>告别信</a:t>
            </a:r>
            <a:r>
              <a:rPr lang="en-US" altLang="zh-CN" sz="2400" b="1">
                <a:effectLst>
                  <a:outerShdw blurRad="38100" dist="38100" dir="2700000" algn="tl">
                    <a:srgbClr val="C0C0C0"/>
                  </a:outerShdw>
                </a:effectLst>
                <a:ea typeface="微软雅黑" pitchFamily="34" charset="-122"/>
              </a:rPr>
              <a:t>》</a:t>
            </a:r>
            <a:r>
              <a:rPr lang="zh-CN" altLang="en-US" sz="2400" b="1">
                <a:effectLst>
                  <a:outerShdw blurRad="38100" dist="38100" dir="2700000" algn="tl">
                    <a:srgbClr val="C0C0C0"/>
                  </a:outerShdw>
                </a:effectLst>
                <a:ea typeface="微软雅黑" pitchFamily="34" charset="-122"/>
              </a:rPr>
              <a:t>中说：</a:t>
            </a:r>
            <a:r>
              <a:rPr lang="zh-CN" altLang="en-US" sz="2400" b="1">
                <a:effectLst>
                  <a:outerShdw blurRad="38100" dist="38100" dir="2700000" algn="tl">
                    <a:srgbClr val="C0C0C0"/>
                  </a:outerShdw>
                </a:effectLst>
                <a:latin typeface="微软雅黑"/>
                <a:ea typeface="微软雅黑" pitchFamily="34" charset="-122"/>
              </a:rPr>
              <a:t>“</a:t>
            </a:r>
            <a:r>
              <a:rPr lang="zh-CN" altLang="en-US" sz="2400" b="1">
                <a:effectLst>
                  <a:outerShdw blurRad="38100" dist="38100" dir="2700000" algn="tl">
                    <a:srgbClr val="C0C0C0"/>
                  </a:outerShdw>
                </a:effectLst>
                <a:ea typeface="微软雅黑" pitchFamily="34" charset="-122"/>
              </a:rPr>
              <a:t>我会用泪水浇灌玫瑰，以此体味花刺的痛苦和花瓣的亲吻。</a:t>
            </a:r>
            <a:r>
              <a:rPr lang="zh-CN" altLang="en-US" sz="2400" b="1">
                <a:effectLst>
                  <a:outerShdw blurRad="38100" dist="38100" dir="2700000" algn="tl">
                    <a:srgbClr val="C0C0C0"/>
                  </a:outerShdw>
                </a:effectLst>
                <a:latin typeface="微软雅黑"/>
                <a:ea typeface="微软雅黑" pitchFamily="34" charset="-122"/>
              </a:rPr>
              <a:t>”</a:t>
            </a:r>
            <a:r>
              <a:rPr lang="zh-CN" altLang="en-US" sz="2400" b="1">
                <a:effectLst>
                  <a:outerShdw blurRad="38100" dist="38100" dir="2700000" algn="tl">
                    <a:srgbClr val="C0C0C0"/>
                  </a:outerShdw>
                </a:effectLst>
                <a:ea typeface="微软雅黑" pitchFamily="34" charset="-122"/>
              </a:rPr>
              <a:t>对这句话蕴含的哲理的理解，最贴切的一项是（  ）</a:t>
            </a:r>
          </a:p>
          <a:p>
            <a:r>
              <a:rPr lang="en-US" altLang="zh-CN" sz="2400" b="1">
                <a:effectLst>
                  <a:outerShdw blurRad="38100" dist="38100" dir="2700000" algn="tl">
                    <a:srgbClr val="C0C0C0"/>
                  </a:outerShdw>
                </a:effectLst>
                <a:ea typeface="微软雅黑" pitchFamily="34" charset="-122"/>
              </a:rPr>
              <a:t>A.</a:t>
            </a:r>
            <a:r>
              <a:rPr lang="zh-CN" altLang="en-US" sz="2400" b="1">
                <a:effectLst>
                  <a:outerShdw blurRad="38100" dist="38100" dir="2700000" algn="tl">
                    <a:srgbClr val="C0C0C0"/>
                  </a:outerShdw>
                </a:effectLst>
                <a:ea typeface="微软雅黑" pitchFamily="34" charset="-122"/>
              </a:rPr>
              <a:t>幸福和痛苦是把双刃剑，人生是逃避不了的。</a:t>
            </a:r>
          </a:p>
          <a:p>
            <a:r>
              <a:rPr lang="en-US" altLang="zh-CN" sz="2400" b="1">
                <a:effectLst>
                  <a:outerShdw blurRad="38100" dist="38100" dir="2700000" algn="tl">
                    <a:srgbClr val="C0C0C0"/>
                  </a:outerShdw>
                </a:effectLst>
                <a:ea typeface="微软雅黑" pitchFamily="34" charset="-122"/>
              </a:rPr>
              <a:t>B.</a:t>
            </a:r>
            <a:r>
              <a:rPr lang="zh-CN" altLang="en-US" sz="2400" b="1">
                <a:effectLst>
                  <a:outerShdw blurRad="38100" dist="38100" dir="2700000" algn="tl">
                    <a:srgbClr val="C0C0C0"/>
                  </a:outerShdw>
                </a:effectLst>
                <a:ea typeface="微软雅黑" pitchFamily="34" charset="-122"/>
              </a:rPr>
              <a:t>人当勇敢地面对困境，直面苦难，迎接挑战。</a:t>
            </a:r>
          </a:p>
          <a:p>
            <a:r>
              <a:rPr lang="en-US" altLang="zh-CN" sz="2400" b="1">
                <a:effectLst>
                  <a:outerShdw blurRad="38100" dist="38100" dir="2700000" algn="tl">
                    <a:srgbClr val="C0C0C0"/>
                  </a:outerShdw>
                </a:effectLst>
                <a:ea typeface="微软雅黑" pitchFamily="34" charset="-122"/>
              </a:rPr>
              <a:t>C.</a:t>
            </a:r>
            <a:r>
              <a:rPr lang="zh-CN" altLang="en-US" sz="2400" b="1">
                <a:effectLst>
                  <a:outerShdw blurRad="38100" dist="38100" dir="2700000" algn="tl">
                    <a:srgbClr val="C0C0C0"/>
                  </a:outerShdw>
                </a:effectLst>
                <a:ea typeface="微软雅黑" pitchFamily="34" charset="-122"/>
              </a:rPr>
              <a:t>人当感悟痛苦的磨难，从中品尝幸福的滋味。</a:t>
            </a:r>
          </a:p>
          <a:p>
            <a:r>
              <a:rPr lang="en-US" altLang="zh-CN" sz="2400" b="1">
                <a:effectLst>
                  <a:outerShdw blurRad="38100" dist="38100" dir="2700000" algn="tl">
                    <a:srgbClr val="C0C0C0"/>
                  </a:outerShdw>
                </a:effectLst>
                <a:ea typeface="微软雅黑" pitchFamily="34" charset="-122"/>
              </a:rPr>
              <a:t>D.</a:t>
            </a:r>
            <a:r>
              <a:rPr lang="zh-CN" altLang="en-US" sz="2400" b="1">
                <a:effectLst>
                  <a:outerShdw blurRad="38100" dist="38100" dir="2700000" algn="tl">
                    <a:srgbClr val="C0C0C0"/>
                  </a:outerShdw>
                </a:effectLst>
                <a:ea typeface="微软雅黑" pitchFamily="34" charset="-122"/>
              </a:rPr>
              <a:t>不要把幸福建立在别人的痛苦之上，要同情弱小。</a:t>
            </a:r>
          </a:p>
          <a:p>
            <a:pPr>
              <a:buFontTx/>
              <a:buNone/>
            </a:pPr>
            <a:r>
              <a:rPr lang="en-US" altLang="zh-CN" sz="2400" b="1">
                <a:solidFill>
                  <a:srgbClr val="FF3300"/>
                </a:solidFill>
                <a:effectLst>
                  <a:outerShdw blurRad="38100" dist="38100" dir="2700000" algn="tl">
                    <a:srgbClr val="C0C0C0"/>
                  </a:outerShdw>
                </a:effectLst>
                <a:ea typeface="微软雅黑" pitchFamily="34" charset="-122"/>
              </a:rPr>
              <a:t>3.C</a:t>
            </a:r>
            <a:r>
              <a:rPr lang="zh-CN" altLang="en-US" sz="2400" b="1">
                <a:solidFill>
                  <a:srgbClr val="FF3300"/>
                </a:solidFill>
                <a:effectLst>
                  <a:outerShdw blurRad="38100" dist="38100" dir="2700000" algn="tl">
                    <a:srgbClr val="C0C0C0"/>
                  </a:outerShdw>
                </a:effectLst>
                <a:ea typeface="微软雅黑" pitchFamily="34" charset="-122"/>
              </a:rPr>
              <a:t>（玫瑰是带刺的，但要用泪水浇灌它，体味花刺的痛苦，这是说人生当经受磨难；而在经受磨难的过程中，也会有</a:t>
            </a:r>
            <a:r>
              <a:rPr lang="zh-CN" altLang="en-US" sz="2400" b="1">
                <a:solidFill>
                  <a:srgbClr val="FF3300"/>
                </a:solidFill>
                <a:effectLst>
                  <a:outerShdw blurRad="38100" dist="38100" dir="2700000" algn="tl">
                    <a:srgbClr val="C0C0C0"/>
                  </a:outerShdw>
                </a:effectLst>
                <a:latin typeface="微软雅黑"/>
                <a:ea typeface="微软雅黑" pitchFamily="34" charset="-122"/>
              </a:rPr>
              <a:t>“</a:t>
            </a:r>
            <a:r>
              <a:rPr lang="zh-CN" altLang="en-US" sz="2400" b="1">
                <a:solidFill>
                  <a:srgbClr val="FF3300"/>
                </a:solidFill>
                <a:effectLst>
                  <a:outerShdw blurRad="38100" dist="38100" dir="2700000" algn="tl">
                    <a:srgbClr val="C0C0C0"/>
                  </a:outerShdw>
                </a:effectLst>
                <a:ea typeface="微软雅黑" pitchFamily="34" charset="-122"/>
              </a:rPr>
              <a:t>花瓣的亲吻</a:t>
            </a:r>
            <a:r>
              <a:rPr lang="zh-CN" altLang="en-US" sz="2400" b="1">
                <a:solidFill>
                  <a:srgbClr val="FF3300"/>
                </a:solidFill>
                <a:effectLst>
                  <a:outerShdw blurRad="38100" dist="38100" dir="2700000" algn="tl">
                    <a:srgbClr val="C0C0C0"/>
                  </a:outerShdw>
                </a:effectLst>
                <a:latin typeface="微软雅黑"/>
                <a:ea typeface="微软雅黑" pitchFamily="34" charset="-122"/>
              </a:rPr>
              <a:t>”</a:t>
            </a:r>
            <a:r>
              <a:rPr lang="zh-CN" altLang="en-US" sz="2400" b="1">
                <a:solidFill>
                  <a:srgbClr val="FF3300"/>
                </a:solidFill>
                <a:effectLst>
                  <a:outerShdw blurRad="38100" dist="38100" dir="2700000" algn="tl">
                    <a:srgbClr val="C0C0C0"/>
                  </a:outerShdw>
                </a:effectLst>
                <a:ea typeface="微软雅黑" pitchFamily="34" charset="-122"/>
              </a:rPr>
              <a:t>，这是说品尝到幸福的滋味。马尔克斯的话整体上体现的是一种积极的心态。</a:t>
            </a:r>
            <a:r>
              <a:rPr lang="en-US" altLang="zh-CN" sz="2400" b="1">
                <a:solidFill>
                  <a:srgbClr val="FF3300"/>
                </a:solidFill>
                <a:effectLst>
                  <a:outerShdw blurRad="38100" dist="38100" dir="2700000" algn="tl">
                    <a:srgbClr val="C0C0C0"/>
                  </a:outerShdw>
                </a:effectLst>
                <a:ea typeface="微软雅黑" pitchFamily="34" charset="-122"/>
              </a:rPr>
              <a:t>A</a:t>
            </a:r>
            <a:r>
              <a:rPr lang="zh-CN" altLang="en-US" sz="2400" b="1">
                <a:solidFill>
                  <a:srgbClr val="FF3300"/>
                </a:solidFill>
                <a:effectLst>
                  <a:outerShdw blurRad="38100" dist="38100" dir="2700000" algn="tl">
                    <a:srgbClr val="C0C0C0"/>
                  </a:outerShdw>
                </a:effectLst>
                <a:ea typeface="微软雅黑" pitchFamily="34" charset="-122"/>
              </a:rPr>
              <a:t>项强调的是人生</a:t>
            </a:r>
            <a:r>
              <a:rPr lang="zh-CN" altLang="en-US" sz="2400" b="1">
                <a:solidFill>
                  <a:srgbClr val="FF3300"/>
                </a:solidFill>
                <a:effectLst>
                  <a:outerShdw blurRad="38100" dist="38100" dir="2700000" algn="tl">
                    <a:srgbClr val="C0C0C0"/>
                  </a:outerShdw>
                </a:effectLst>
                <a:latin typeface="微软雅黑"/>
                <a:ea typeface="微软雅黑" pitchFamily="34" charset="-122"/>
              </a:rPr>
              <a:t>“</a:t>
            </a:r>
            <a:r>
              <a:rPr lang="zh-CN" altLang="en-US" sz="2400" b="1">
                <a:solidFill>
                  <a:srgbClr val="FF3300"/>
                </a:solidFill>
                <a:effectLst>
                  <a:outerShdw blurRad="38100" dist="38100" dir="2700000" algn="tl">
                    <a:srgbClr val="C0C0C0"/>
                  </a:outerShdw>
                </a:effectLst>
                <a:ea typeface="微软雅黑" pitchFamily="34" charset="-122"/>
              </a:rPr>
              <a:t>逃避不了的</a:t>
            </a:r>
            <a:r>
              <a:rPr lang="zh-CN" altLang="en-US" sz="2400" b="1">
                <a:solidFill>
                  <a:srgbClr val="FF3300"/>
                </a:solidFill>
                <a:effectLst>
                  <a:outerShdw blurRad="38100" dist="38100" dir="2700000" algn="tl">
                    <a:srgbClr val="C0C0C0"/>
                  </a:outerShdw>
                </a:effectLst>
                <a:latin typeface="微软雅黑"/>
                <a:ea typeface="微软雅黑" pitchFamily="34" charset="-122"/>
              </a:rPr>
              <a:t>”</a:t>
            </a:r>
            <a:r>
              <a:rPr lang="zh-CN" altLang="en-US" sz="2400" b="1">
                <a:solidFill>
                  <a:srgbClr val="FF3300"/>
                </a:solidFill>
                <a:effectLst>
                  <a:outerShdw blurRad="38100" dist="38100" dir="2700000" algn="tl">
                    <a:srgbClr val="C0C0C0"/>
                  </a:outerShdw>
                </a:effectLst>
                <a:ea typeface="微软雅黑" pitchFamily="34" charset="-122"/>
              </a:rPr>
              <a:t>的无奈。</a:t>
            </a:r>
            <a:r>
              <a:rPr lang="en-US" altLang="zh-CN" sz="2400" b="1">
                <a:solidFill>
                  <a:srgbClr val="FF3300"/>
                </a:solidFill>
                <a:effectLst>
                  <a:outerShdw blurRad="38100" dist="38100" dir="2700000" algn="tl">
                    <a:srgbClr val="C0C0C0"/>
                  </a:outerShdw>
                </a:effectLst>
                <a:ea typeface="微软雅黑" pitchFamily="34" charset="-122"/>
              </a:rPr>
              <a:t>B</a:t>
            </a:r>
            <a:r>
              <a:rPr lang="zh-CN" altLang="en-US" sz="2400" b="1">
                <a:solidFill>
                  <a:srgbClr val="FF3300"/>
                </a:solidFill>
                <a:effectLst>
                  <a:outerShdw blurRad="38100" dist="38100" dir="2700000" algn="tl">
                    <a:srgbClr val="C0C0C0"/>
                  </a:outerShdw>
                </a:effectLst>
                <a:ea typeface="微软雅黑" pitchFamily="34" charset="-122"/>
              </a:rPr>
              <a:t>项强调的是直面苦难，勇于挑战，没有涉及</a:t>
            </a:r>
            <a:r>
              <a:rPr lang="zh-CN" altLang="en-US" sz="2400" b="1">
                <a:solidFill>
                  <a:srgbClr val="FF3300"/>
                </a:solidFill>
                <a:effectLst>
                  <a:outerShdw blurRad="38100" dist="38100" dir="2700000" algn="tl">
                    <a:srgbClr val="C0C0C0"/>
                  </a:outerShdw>
                </a:effectLst>
                <a:latin typeface="微软雅黑"/>
                <a:ea typeface="微软雅黑" pitchFamily="34" charset="-122"/>
              </a:rPr>
              <a:t>“</a:t>
            </a:r>
            <a:r>
              <a:rPr lang="zh-CN" altLang="en-US" sz="2400" b="1">
                <a:solidFill>
                  <a:srgbClr val="FF3300"/>
                </a:solidFill>
                <a:effectLst>
                  <a:outerShdw blurRad="38100" dist="38100" dir="2700000" algn="tl">
                    <a:srgbClr val="C0C0C0"/>
                  </a:outerShdw>
                </a:effectLst>
                <a:ea typeface="微软雅黑" pitchFamily="34" charset="-122"/>
              </a:rPr>
              <a:t>幸福</a:t>
            </a:r>
            <a:r>
              <a:rPr lang="zh-CN" altLang="en-US" sz="2400" b="1">
                <a:solidFill>
                  <a:srgbClr val="FF3300"/>
                </a:solidFill>
                <a:effectLst>
                  <a:outerShdw blurRad="38100" dist="38100" dir="2700000" algn="tl">
                    <a:srgbClr val="C0C0C0"/>
                  </a:outerShdw>
                </a:effectLst>
                <a:latin typeface="微软雅黑"/>
                <a:ea typeface="微软雅黑" pitchFamily="34" charset="-122"/>
              </a:rPr>
              <a:t>”</a:t>
            </a:r>
            <a:r>
              <a:rPr lang="zh-CN" altLang="en-US" sz="2400" b="1">
                <a:solidFill>
                  <a:srgbClr val="FF3300"/>
                </a:solidFill>
                <a:effectLst>
                  <a:outerShdw blurRad="38100" dist="38100" dir="2700000" algn="tl">
                    <a:srgbClr val="C0C0C0"/>
                  </a:outerShdw>
                </a:effectLst>
                <a:ea typeface="微软雅黑" pitchFamily="34" charset="-122"/>
              </a:rPr>
              <a:t>。</a:t>
            </a:r>
            <a:r>
              <a:rPr lang="en-US" altLang="zh-CN" sz="2400" b="1">
                <a:solidFill>
                  <a:srgbClr val="FF3300"/>
                </a:solidFill>
                <a:effectLst>
                  <a:outerShdw blurRad="38100" dist="38100" dir="2700000" algn="tl">
                    <a:srgbClr val="C0C0C0"/>
                  </a:outerShdw>
                </a:effectLst>
                <a:ea typeface="微软雅黑" pitchFamily="34" charset="-122"/>
              </a:rPr>
              <a:t>C</a:t>
            </a:r>
            <a:r>
              <a:rPr lang="zh-CN" altLang="en-US" sz="2400" b="1">
                <a:solidFill>
                  <a:srgbClr val="FF3300"/>
                </a:solidFill>
                <a:effectLst>
                  <a:outerShdw blurRad="38100" dist="38100" dir="2700000" algn="tl">
                    <a:srgbClr val="C0C0C0"/>
                  </a:outerShdw>
                </a:effectLst>
                <a:ea typeface="微软雅黑" pitchFamily="34" charset="-122"/>
              </a:rPr>
              <a:t>项既强调人生的磨难，又强调人生的幸福。</a:t>
            </a:r>
            <a:r>
              <a:rPr lang="en-US" altLang="zh-CN" sz="2400" b="1">
                <a:solidFill>
                  <a:srgbClr val="FF3300"/>
                </a:solidFill>
                <a:effectLst>
                  <a:outerShdw blurRad="38100" dist="38100" dir="2700000" algn="tl">
                    <a:srgbClr val="C0C0C0"/>
                  </a:outerShdw>
                </a:effectLst>
                <a:ea typeface="微软雅黑" pitchFamily="34" charset="-122"/>
              </a:rPr>
              <a:t>D</a:t>
            </a:r>
            <a:r>
              <a:rPr lang="zh-CN" altLang="en-US" sz="2400" b="1">
                <a:solidFill>
                  <a:srgbClr val="FF3300"/>
                </a:solidFill>
                <a:effectLst>
                  <a:outerShdw blurRad="38100" dist="38100" dir="2700000" algn="tl">
                    <a:srgbClr val="C0C0C0"/>
                  </a:outerShdw>
                </a:effectLst>
                <a:ea typeface="微软雅黑" pitchFamily="34" charset="-122"/>
              </a:rPr>
              <a:t>项强调的是同情弱小）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8194">
                                            <p:txEl>
                                              <p:pRg st="5" end="5"/>
                                            </p:txEl>
                                          </p:spTgt>
                                        </p:tgtEl>
                                        <p:attrNameLst>
                                          <p:attrName>style.visibility</p:attrName>
                                        </p:attrNameLst>
                                      </p:cBhvr>
                                      <p:to>
                                        <p:strVal val="visible"/>
                                      </p:to>
                                    </p:set>
                                    <p:animScale>
                                      <p:cBhvr>
                                        <p:cTn id="7" dur="500" decel="50000" fill="hold">
                                          <p:stCondLst>
                                            <p:cond delay="0"/>
                                          </p:stCondLst>
                                        </p:cTn>
                                        <p:tgtEl>
                                          <p:spTgt spid="8194">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500" decel="50000" fill="hold">
                                          <p:stCondLst>
                                            <p:cond delay="0"/>
                                          </p:stCondLst>
                                        </p:cTn>
                                        <p:tgtEl>
                                          <p:spTgt spid="8194">
                                            <p:txEl>
                                              <p:pRg st="5" end="5"/>
                                            </p:txEl>
                                          </p:spTgt>
                                        </p:tgtEl>
                                        <p:attrNameLst>
                                          <p:attrName>ppt_x</p:attrName>
                                          <p:attrName>ppt_y</p:attrName>
                                        </p:attrNameLst>
                                      </p:cBhvr>
                                    </p:animMotion>
                                    <p:animEffect transition="in" filter="fade">
                                      <p:cBhvr>
                                        <p:cTn id="9" dur="500"/>
                                        <p:tgtEl>
                                          <p:spTgt spid="819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3"/>
          <p:cNvSpPr>
            <a:spLocks noGrp="1" noChangeArrowheads="1"/>
          </p:cNvSpPr>
          <p:nvPr>
            <p:ph type="title"/>
          </p:nvPr>
        </p:nvSpPr>
        <p:spPr/>
        <p:txBody>
          <a:bodyPr/>
          <a:lstStyle/>
          <a:p>
            <a:pPr eaLnBrk="1" hangingPunct="1"/>
            <a:endParaRPr lang="zh-CN" altLang="en-US" smtClean="0"/>
          </a:p>
        </p:txBody>
      </p:sp>
      <p:pic>
        <p:nvPicPr>
          <p:cNvPr id="7" name="内容占位符 6" descr="微信图片_20180419022348.png"/>
          <p:cNvPicPr>
            <a:picLocks noGrp="1" noChangeAspect="1"/>
          </p:cNvPicPr>
          <p:nvPr>
            <p:ph idx="1"/>
          </p:nvPr>
        </p:nvPicPr>
        <p:blipFill>
          <a:blip r:embed="rId2" cstate="print"/>
          <a:stretch>
            <a:fillRect/>
          </a:stretch>
        </p:blipFill>
        <p:spPr>
          <a:xfrm>
            <a:off x="0" y="0"/>
            <a:ext cx="9144000" cy="6126163"/>
          </a:xfrm>
        </p:spPr>
      </p:pic>
      <p:sp>
        <p:nvSpPr>
          <p:cNvPr id="34820" name="文本框 2"/>
          <p:cNvSpPr txBox="1">
            <a:spLocks noChangeArrowheads="1"/>
          </p:cNvSpPr>
          <p:nvPr/>
        </p:nvSpPr>
        <p:spPr bwMode="auto">
          <a:xfrm>
            <a:off x="468313" y="1125538"/>
            <a:ext cx="4184650" cy="3970337"/>
          </a:xfrm>
          <a:prstGeom prst="rect">
            <a:avLst/>
          </a:prstGeom>
          <a:noFill/>
          <a:ln w="9525">
            <a:noFill/>
            <a:miter lim="800000"/>
            <a:headEnd/>
            <a:tailEnd/>
          </a:ln>
        </p:spPr>
        <p:txBody>
          <a:bodyPr>
            <a:spAutoFit/>
          </a:bodyPr>
          <a:lstStyle/>
          <a:p>
            <a:pPr>
              <a:lnSpc>
                <a:spcPct val="150000"/>
              </a:lnSpc>
              <a:buFont typeface="Wingdings" pitchFamily="2" charset="2"/>
              <a:buChar char="u"/>
            </a:pPr>
            <a:r>
              <a:rPr lang="zh-CN" altLang="zh-CN" sz="2400" b="1">
                <a:latin typeface="微软雅黑" pitchFamily="34" charset="-122"/>
                <a:ea typeface="微软雅黑" pitchFamily="34" charset="-122"/>
              </a:rPr>
              <a:t>对立统一（一分为二）</a:t>
            </a:r>
          </a:p>
          <a:p>
            <a:pPr>
              <a:lnSpc>
                <a:spcPct val="150000"/>
              </a:lnSpc>
              <a:buFont typeface="Wingdings" pitchFamily="2" charset="2"/>
              <a:buChar char="u"/>
            </a:pPr>
            <a:r>
              <a:rPr lang="zh-CN" altLang="zh-CN" sz="2400" b="1">
                <a:latin typeface="微软雅黑" pitchFamily="34" charset="-122"/>
                <a:ea typeface="微软雅黑" pitchFamily="34" charset="-122"/>
              </a:rPr>
              <a:t>相互联系，彼此依存</a:t>
            </a:r>
            <a:endParaRPr lang="en-US" altLang="zh-CN" sz="2400" b="1">
              <a:latin typeface="微软雅黑" pitchFamily="34" charset="-122"/>
              <a:ea typeface="微软雅黑" pitchFamily="34" charset="-122"/>
            </a:endParaRPr>
          </a:p>
          <a:p>
            <a:pPr>
              <a:lnSpc>
                <a:spcPct val="150000"/>
              </a:lnSpc>
              <a:buFont typeface="Wingdings" pitchFamily="2" charset="2"/>
              <a:buChar char="u"/>
            </a:pPr>
            <a:r>
              <a:rPr lang="zh-CN" altLang="zh-CN" sz="2400" b="1">
                <a:latin typeface="微软雅黑" pitchFamily="34" charset="-122"/>
                <a:ea typeface="微软雅黑" pitchFamily="34" charset="-122"/>
              </a:rPr>
              <a:t>主要与次要</a:t>
            </a:r>
            <a:endParaRPr lang="en-US" altLang="zh-CN" sz="2400" b="1">
              <a:latin typeface="微软雅黑" pitchFamily="34" charset="-122"/>
              <a:ea typeface="微软雅黑" pitchFamily="34" charset="-122"/>
            </a:endParaRPr>
          </a:p>
          <a:p>
            <a:pPr>
              <a:lnSpc>
                <a:spcPct val="150000"/>
              </a:lnSpc>
              <a:buFont typeface="Wingdings" pitchFamily="2" charset="2"/>
              <a:buChar char="u"/>
            </a:pPr>
            <a:r>
              <a:rPr lang="zh-CN" altLang="zh-CN" sz="2400" b="1">
                <a:latin typeface="微软雅黑" pitchFamily="34" charset="-122"/>
                <a:ea typeface="微软雅黑" pitchFamily="34" charset="-122"/>
              </a:rPr>
              <a:t>取与舍</a:t>
            </a:r>
            <a:endParaRPr lang="en-US" altLang="zh-CN" sz="2400" b="1">
              <a:latin typeface="微软雅黑" pitchFamily="34" charset="-122"/>
              <a:ea typeface="微软雅黑" pitchFamily="34" charset="-122"/>
            </a:endParaRPr>
          </a:p>
          <a:p>
            <a:pPr>
              <a:lnSpc>
                <a:spcPct val="150000"/>
              </a:lnSpc>
              <a:buFont typeface="Wingdings" pitchFamily="2" charset="2"/>
              <a:buChar char="u"/>
            </a:pPr>
            <a:r>
              <a:rPr lang="zh-CN" altLang="zh-CN" sz="2400" b="1">
                <a:latin typeface="微软雅黑" pitchFamily="34" charset="-122"/>
                <a:ea typeface="微软雅黑" pitchFamily="34" charset="-122"/>
              </a:rPr>
              <a:t>原因与结果（内因与外因）</a:t>
            </a:r>
            <a:endParaRPr lang="en-US" altLang="zh-CN" sz="2400" b="1">
              <a:latin typeface="微软雅黑" pitchFamily="34" charset="-122"/>
              <a:ea typeface="微软雅黑" pitchFamily="34" charset="-122"/>
            </a:endParaRPr>
          </a:p>
          <a:p>
            <a:pPr>
              <a:lnSpc>
                <a:spcPct val="150000"/>
              </a:lnSpc>
              <a:buFont typeface="Wingdings" pitchFamily="2" charset="2"/>
              <a:buChar char="u"/>
            </a:pPr>
            <a:r>
              <a:rPr lang="zh-CN" altLang="zh-CN" sz="2400" b="1">
                <a:latin typeface="微软雅黑" pitchFamily="34" charset="-122"/>
                <a:ea typeface="微软雅黑" pitchFamily="34" charset="-122"/>
              </a:rPr>
              <a:t>部分与整体</a:t>
            </a:r>
            <a:endParaRPr lang="en-US" altLang="zh-CN" sz="2400" b="1">
              <a:latin typeface="微软雅黑" pitchFamily="34" charset="-122"/>
              <a:ea typeface="微软雅黑" pitchFamily="34" charset="-122"/>
            </a:endParaRPr>
          </a:p>
          <a:p>
            <a:pPr>
              <a:lnSpc>
                <a:spcPct val="150000"/>
              </a:lnSpc>
              <a:buFont typeface="Wingdings" pitchFamily="2" charset="2"/>
              <a:buChar char="u"/>
            </a:pPr>
            <a:r>
              <a:rPr lang="zh-CN" altLang="zh-CN" sz="2400" b="1">
                <a:latin typeface="微软雅黑" pitchFamily="34" charset="-122"/>
                <a:ea typeface="微软雅黑" pitchFamily="34" charset="-122"/>
              </a:rPr>
              <a:t>量变与质变</a:t>
            </a:r>
            <a:endParaRPr lang="zh-CN" altLang="en-US" sz="2400">
              <a:ea typeface="微软雅黑" pitchFamily="34" charset="-122"/>
            </a:endParaRPr>
          </a:p>
        </p:txBody>
      </p:sp>
      <p:sp>
        <p:nvSpPr>
          <p:cNvPr id="34821" name="文本框 3"/>
          <p:cNvSpPr txBox="1">
            <a:spLocks noChangeArrowheads="1"/>
          </p:cNvSpPr>
          <p:nvPr/>
        </p:nvSpPr>
        <p:spPr bwMode="auto">
          <a:xfrm>
            <a:off x="4211960" y="2780928"/>
            <a:ext cx="4932041" cy="3350597"/>
          </a:xfrm>
          <a:prstGeom prst="rect">
            <a:avLst/>
          </a:prstGeom>
          <a:noFill/>
          <a:ln w="9525">
            <a:noFill/>
            <a:miter lim="800000"/>
            <a:headEnd/>
            <a:tailEnd/>
          </a:ln>
        </p:spPr>
        <p:txBody>
          <a:bodyPr wrap="square">
            <a:spAutoFit/>
          </a:bodyPr>
          <a:lstStyle/>
          <a:p>
            <a:pPr>
              <a:lnSpc>
                <a:spcPct val="150000"/>
              </a:lnSpc>
              <a:buFont typeface="Wingdings" pitchFamily="2" charset="2"/>
              <a:buChar char="u"/>
            </a:pPr>
            <a:r>
              <a:rPr lang="zh-CN" altLang="zh-CN" sz="2400" b="1" dirty="0">
                <a:latin typeface="微软雅黑" pitchFamily="34" charset="-122"/>
                <a:ea typeface="微软雅黑" pitchFamily="34" charset="-122"/>
              </a:rPr>
              <a:t>现象与本质（表与里）</a:t>
            </a:r>
            <a:endParaRPr lang="en-US" altLang="zh-CN" sz="2400" b="1" dirty="0">
              <a:latin typeface="微软雅黑" pitchFamily="34" charset="-122"/>
              <a:ea typeface="微软雅黑" pitchFamily="34" charset="-122"/>
            </a:endParaRPr>
          </a:p>
          <a:p>
            <a:pPr>
              <a:lnSpc>
                <a:spcPct val="150000"/>
              </a:lnSpc>
              <a:buFont typeface="Wingdings" pitchFamily="2" charset="2"/>
              <a:buChar char="u"/>
            </a:pPr>
            <a:r>
              <a:rPr lang="zh-CN" altLang="zh-CN" sz="2400" b="1" dirty="0">
                <a:latin typeface="微软雅黑" pitchFamily="34" charset="-122"/>
                <a:ea typeface="微软雅黑" pitchFamily="34" charset="-122"/>
              </a:rPr>
              <a:t>共性与个性（一般与特殊）</a:t>
            </a:r>
          </a:p>
          <a:p>
            <a:pPr>
              <a:lnSpc>
                <a:spcPct val="150000"/>
              </a:lnSpc>
              <a:buFont typeface="Wingdings" pitchFamily="2" charset="2"/>
              <a:buChar char="u"/>
            </a:pPr>
            <a:r>
              <a:rPr lang="zh-CN" altLang="zh-CN" sz="2400" b="1" dirty="0">
                <a:latin typeface="微软雅黑" pitchFamily="34" charset="-122"/>
                <a:ea typeface="微软雅黑" pitchFamily="34" charset="-122"/>
              </a:rPr>
              <a:t>可能与现实</a:t>
            </a:r>
          </a:p>
          <a:p>
            <a:pPr>
              <a:lnSpc>
                <a:spcPct val="150000"/>
              </a:lnSpc>
              <a:buFont typeface="Wingdings" pitchFamily="2" charset="2"/>
              <a:buChar char="u"/>
            </a:pPr>
            <a:r>
              <a:rPr lang="zh-CN" altLang="zh-CN" sz="2400" b="1" dirty="0">
                <a:latin typeface="微软雅黑" pitchFamily="34" charset="-122"/>
                <a:ea typeface="微软雅黑" pitchFamily="34" charset="-122"/>
              </a:rPr>
              <a:t>偶然与必然</a:t>
            </a:r>
            <a:endParaRPr lang="en-US" altLang="zh-CN" sz="2400" b="1" dirty="0">
              <a:latin typeface="微软雅黑" pitchFamily="34" charset="-122"/>
              <a:ea typeface="微软雅黑" pitchFamily="34" charset="-122"/>
            </a:endParaRPr>
          </a:p>
          <a:p>
            <a:pPr>
              <a:lnSpc>
                <a:spcPct val="150000"/>
              </a:lnSpc>
              <a:buFont typeface="Wingdings" pitchFamily="2" charset="2"/>
              <a:buChar char="u"/>
            </a:pPr>
            <a:r>
              <a:rPr lang="zh-CN" altLang="zh-CN" sz="2400" b="1" dirty="0">
                <a:latin typeface="微软雅黑" pitchFamily="34" charset="-122"/>
                <a:ea typeface="微软雅黑" pitchFamily="34" charset="-122"/>
              </a:rPr>
              <a:t>内容与形式</a:t>
            </a:r>
            <a:endParaRPr lang="en-US" altLang="zh-CN" sz="2400" b="1" dirty="0">
              <a:latin typeface="微软雅黑" pitchFamily="34" charset="-122"/>
              <a:ea typeface="微软雅黑" pitchFamily="34" charset="-122"/>
            </a:endParaRPr>
          </a:p>
          <a:p>
            <a:pPr>
              <a:lnSpc>
                <a:spcPct val="150000"/>
              </a:lnSpc>
              <a:buFont typeface="Wingdings" pitchFamily="2" charset="2"/>
              <a:buChar char="u"/>
            </a:pPr>
            <a:r>
              <a:rPr lang="zh-CN" altLang="zh-CN" sz="2400" b="1" dirty="0">
                <a:latin typeface="微软雅黑" pitchFamily="34" charset="-122"/>
                <a:ea typeface="微软雅黑" pitchFamily="34" charset="-122"/>
              </a:rPr>
              <a:t>正面与反面（正与侧、纵与横）</a:t>
            </a:r>
            <a:endParaRPr lang="zh-CN" altLang="en-US" sz="2400" dirty="0">
              <a:ea typeface="微软雅黑" pitchFamily="34" charset="-122"/>
            </a:endParaRPr>
          </a:p>
        </p:txBody>
      </p:sp>
      <p:sp>
        <p:nvSpPr>
          <p:cNvPr id="34822" name="文本框 4"/>
          <p:cNvSpPr txBox="1">
            <a:spLocks noChangeArrowheads="1"/>
          </p:cNvSpPr>
          <p:nvPr/>
        </p:nvSpPr>
        <p:spPr bwMode="auto">
          <a:xfrm>
            <a:off x="1116013" y="476250"/>
            <a:ext cx="2954337" cy="461963"/>
          </a:xfrm>
          <a:prstGeom prst="rect">
            <a:avLst/>
          </a:prstGeom>
          <a:noFill/>
          <a:ln w="9525">
            <a:noFill/>
            <a:miter lim="800000"/>
            <a:headEnd/>
            <a:tailEnd/>
          </a:ln>
        </p:spPr>
        <p:txBody>
          <a:bodyPr wrap="none">
            <a:spAutoFit/>
          </a:bodyPr>
          <a:lstStyle/>
          <a:p>
            <a:r>
              <a:rPr lang="zh-CN" altLang="en-US" sz="2400" b="1">
                <a:solidFill>
                  <a:srgbClr val="7030A0"/>
                </a:solidFill>
                <a:latin typeface="微软雅黑" pitchFamily="34" charset="-122"/>
                <a:ea typeface="微软雅黑" pitchFamily="34" charset="-122"/>
              </a:rPr>
              <a:t>常见的思维展开角度</a:t>
            </a:r>
          </a:p>
        </p:txBody>
      </p:sp>
    </p:spTree>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solidFill>
            <a:schemeClr val="bg1"/>
          </a:solidFill>
        </p:spPr>
      </p:pic>
      <p:sp>
        <p:nvSpPr>
          <p:cNvPr id="3" name="内容占位符 2"/>
          <p:cNvSpPr>
            <a:spLocks noGrp="1"/>
          </p:cNvSpPr>
          <p:nvPr>
            <p:ph idx="1"/>
          </p:nvPr>
        </p:nvSpPr>
        <p:spPr>
          <a:xfrm>
            <a:off x="551815" y="823595"/>
            <a:ext cx="8041005" cy="5462905"/>
          </a:xfrm>
        </p:spPr>
        <p:txBody>
          <a:bodyPr>
            <a:normAutofit/>
          </a:bodyPr>
          <a:lstStyle/>
          <a:p>
            <a:pPr>
              <a:buNone/>
            </a:pPr>
            <a:r>
              <a:rPr lang="en-US" altLang="zh-CN" b="1" baseline="-25000" dirty="0" smtClean="0">
                <a:latin typeface="黑体" panose="02010609060101010101" pitchFamily="49" charset="-122"/>
                <a:ea typeface="黑体" panose="02010609060101010101" pitchFamily="49" charset="-122"/>
              </a:rPr>
              <a:t>     </a:t>
            </a:r>
            <a:r>
              <a:rPr lang="en-US" altLang="zh-CN" b="1" dirty="0" smtClean="0">
                <a:latin typeface="黑体" panose="02010609060101010101" pitchFamily="49" charset="-122"/>
                <a:ea typeface="黑体" panose="02010609060101010101" pitchFamily="49" charset="-122"/>
              </a:rPr>
              <a:t> </a:t>
            </a:r>
            <a:r>
              <a:rPr lang="en-US" altLang="zh-CN" sz="3600" b="1" baseline="-25000" dirty="0" smtClean="0">
                <a:latin typeface="黑体" panose="02010609060101010101" pitchFamily="49" charset="-122"/>
                <a:ea typeface="黑体" panose="02010609060101010101" pitchFamily="49" charset="-122"/>
              </a:rPr>
              <a:t>《</a:t>
            </a:r>
            <a:r>
              <a:rPr lang="zh-CN" altLang="en-US" sz="3600" b="1" baseline="-25000" dirty="0" smtClean="0">
                <a:latin typeface="黑体" panose="02010609060101010101" pitchFamily="49" charset="-122"/>
                <a:ea typeface="黑体" panose="02010609060101010101" pitchFamily="49" charset="-122"/>
              </a:rPr>
              <a:t>课程标准</a:t>
            </a:r>
            <a:r>
              <a:rPr lang="en-US" altLang="zh-CN" sz="3600" b="1" baseline="-25000" dirty="0" smtClean="0">
                <a:latin typeface="黑体" panose="02010609060101010101" pitchFamily="49" charset="-122"/>
                <a:ea typeface="黑体" panose="02010609060101010101" pitchFamily="49" charset="-122"/>
              </a:rPr>
              <a:t>》</a:t>
            </a:r>
            <a:r>
              <a:rPr lang="zh-CN" altLang="en-US" sz="3600" b="1" baseline="-25000" dirty="0" smtClean="0">
                <a:latin typeface="黑体" panose="02010609060101010101" pitchFamily="49" charset="-122"/>
                <a:ea typeface="黑体" panose="02010609060101010101" pitchFamily="49" charset="-122"/>
              </a:rPr>
              <a:t>论及“自主写作，自由表达”时指出：“以负责的态度</a:t>
            </a:r>
            <a:r>
              <a:rPr lang="en-US" altLang="zh-CN" sz="3600" b="1" baseline="-25000" dirty="0" smtClean="0">
                <a:latin typeface="黑体" panose="02010609060101010101" pitchFamily="49" charset="-122"/>
                <a:ea typeface="黑体" panose="02010609060101010101" pitchFamily="49" charset="-122"/>
              </a:rPr>
              <a:t>,</a:t>
            </a:r>
            <a:r>
              <a:rPr lang="zh-CN" altLang="en-US" sz="3600" b="1" baseline="-25000" dirty="0" smtClean="0">
                <a:latin typeface="黑体" panose="02010609060101010101" pitchFamily="49" charset="-122"/>
                <a:ea typeface="黑体" panose="02010609060101010101" pitchFamily="49" charset="-122"/>
              </a:rPr>
              <a:t>陈述自己的看法，表达真情实感，培育科学理性精神”。今年出得比较好的作文题，共同点是往理性思辨靠拢，体现出改革的趋向，这既是人才选拔的需要，也有利于扭转当下语文教学“重表达，轻思维” 的弊病。高考作文当然要考查语言表达，但语言能力的根本其实是思维能力。翻阅历届高考满分作文，一些考生的作文书卷气浓郁，引经据典，旁征博引，但往往</a:t>
            </a:r>
            <a:r>
              <a:rPr lang="zh-CN" altLang="en-US" sz="3600" b="1" baseline="-25000" dirty="0" smtClean="0">
                <a:solidFill>
                  <a:srgbClr val="FF0000"/>
                </a:solidFill>
                <a:latin typeface="黑体" panose="02010609060101010101" pitchFamily="49" charset="-122"/>
                <a:ea typeface="黑体" panose="02010609060101010101" pitchFamily="49" charset="-122"/>
              </a:rPr>
              <a:t>感性思维丰富而理性思维欠缺，重感悟轻思考，重想象轻分析，一旦遇上理性导向的，</a:t>
            </a:r>
            <a:r>
              <a:rPr lang="zh-CN" altLang="en-US" sz="3600" b="1" baseline="-25000" dirty="0" smtClean="0">
                <a:latin typeface="黑体" panose="02010609060101010101" pitchFamily="49" charset="-122"/>
                <a:ea typeface="黑体" panose="02010609060101010101" pitchFamily="49" charset="-122"/>
              </a:rPr>
              <a:t>文，就难以动笔 了。近年来作文考题给予我们的警示就是，把语言表达训练和思维训练结合起来，才是作文正道。</a:t>
            </a:r>
            <a:endParaRPr lang="zh-CN" altLang="en-US" sz="36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25730" y="-89248"/>
            <a:ext cx="9539536" cy="6974632"/>
          </a:xfrm>
          <a:prstGeom prst="rect">
            <a:avLst/>
          </a:prstGeom>
          <a:solidFill>
            <a:schemeClr val="bg1"/>
          </a:solidFill>
        </p:spPr>
      </p:pic>
      <p:sp>
        <p:nvSpPr>
          <p:cNvPr id="4" name="TextBox 3"/>
          <p:cNvSpPr txBox="1"/>
          <p:nvPr/>
        </p:nvSpPr>
        <p:spPr>
          <a:xfrm>
            <a:off x="1403648" y="1700808"/>
            <a:ext cx="5760640" cy="2739211"/>
          </a:xfrm>
          <a:prstGeom prst="rect">
            <a:avLst/>
          </a:prstGeom>
          <a:noFill/>
        </p:spPr>
        <p:txBody>
          <a:bodyPr wrap="square" rtlCol="0">
            <a:spAutoFit/>
          </a:bodyPr>
          <a:lstStyle/>
          <a:p>
            <a:r>
              <a:rPr lang="en-US" altLang="zh-CN" sz="3200" b="1" dirty="0" smtClean="0">
                <a:latin typeface="+mn-ea"/>
              </a:rPr>
              <a:t>3.</a:t>
            </a:r>
            <a:r>
              <a:rPr lang="zh-CN" altLang="zh-CN" sz="3200" b="1" dirty="0" smtClean="0">
                <a:latin typeface="+mn-ea"/>
              </a:rPr>
              <a:t>技巧层面</a:t>
            </a:r>
            <a:endParaRPr lang="en-US" altLang="zh-CN" sz="3200" b="1" dirty="0" smtClean="0">
              <a:latin typeface="+mn-ea"/>
            </a:endParaRPr>
          </a:p>
          <a:p>
            <a:endParaRPr lang="zh-CN" altLang="zh-CN" sz="2800" b="1" dirty="0" smtClean="0">
              <a:latin typeface="+mn-ea"/>
            </a:endParaRPr>
          </a:p>
          <a:p>
            <a:r>
              <a:rPr lang="zh-CN" altLang="zh-CN" sz="2800" b="1" dirty="0" smtClean="0">
                <a:latin typeface="+mn-ea"/>
              </a:rPr>
              <a:t>（</a:t>
            </a:r>
            <a:r>
              <a:rPr lang="en-US" altLang="zh-CN" sz="2800" b="1" dirty="0" smtClean="0">
                <a:latin typeface="+mn-ea"/>
              </a:rPr>
              <a:t>1</a:t>
            </a:r>
            <a:r>
              <a:rPr lang="zh-CN" altLang="zh-CN" sz="2800" b="1" dirty="0" smtClean="0">
                <a:latin typeface="+mn-ea"/>
              </a:rPr>
              <a:t>）高考作文的审题立意的技巧</a:t>
            </a:r>
          </a:p>
          <a:p>
            <a:r>
              <a:rPr lang="zh-CN" altLang="zh-CN" sz="2800" b="1" dirty="0" smtClean="0">
                <a:latin typeface="+mn-ea"/>
              </a:rPr>
              <a:t>（</a:t>
            </a:r>
            <a:r>
              <a:rPr lang="en-US" altLang="zh-CN" sz="2800" b="1" dirty="0" smtClean="0">
                <a:latin typeface="+mn-ea"/>
              </a:rPr>
              <a:t>2</a:t>
            </a:r>
            <a:r>
              <a:rPr lang="zh-CN" altLang="zh-CN" sz="2800" b="1" dirty="0" smtClean="0">
                <a:latin typeface="+mn-ea"/>
              </a:rPr>
              <a:t>）高考作文说理与论证的技巧</a:t>
            </a:r>
          </a:p>
          <a:p>
            <a:r>
              <a:rPr lang="zh-CN" altLang="zh-CN" sz="2800" b="1" dirty="0" smtClean="0">
                <a:latin typeface="+mn-ea"/>
              </a:rPr>
              <a:t>（</a:t>
            </a:r>
            <a:r>
              <a:rPr lang="en-US" altLang="zh-CN" sz="2800" b="1" dirty="0" smtClean="0">
                <a:latin typeface="+mn-ea"/>
              </a:rPr>
              <a:t>3</a:t>
            </a:r>
            <a:r>
              <a:rPr lang="zh-CN" altLang="zh-CN" sz="2800" b="1" dirty="0" smtClean="0">
                <a:latin typeface="+mn-ea"/>
              </a:rPr>
              <a:t>）高考作文运思结构技巧</a:t>
            </a:r>
          </a:p>
          <a:p>
            <a:r>
              <a:rPr lang="zh-CN" altLang="zh-CN" sz="2800" b="1" dirty="0" smtClean="0">
                <a:latin typeface="+mn-ea"/>
              </a:rPr>
              <a:t>（</a:t>
            </a:r>
            <a:r>
              <a:rPr lang="en-US" altLang="zh-CN" sz="2800" b="1" dirty="0" smtClean="0">
                <a:latin typeface="+mn-ea"/>
              </a:rPr>
              <a:t>4</a:t>
            </a:r>
            <a:r>
              <a:rPr lang="zh-CN" altLang="zh-CN" sz="2800" b="1" dirty="0" smtClean="0">
                <a:latin typeface="+mn-ea"/>
              </a:rPr>
              <a:t>）高考作文语言运用技巧</a:t>
            </a:r>
            <a:endParaRPr lang="zh-CN" altLang="zh-CN" sz="2800" b="1" dirty="0">
              <a:latin typeface="+mn-ea"/>
            </a:endParaRPr>
          </a:p>
        </p:txBody>
      </p:sp>
    </p:spTree>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80528" y="-116632"/>
            <a:ext cx="9539536" cy="6974632"/>
          </a:xfrm>
          <a:prstGeom prst="rect">
            <a:avLst/>
          </a:prstGeom>
          <a:solidFill>
            <a:schemeClr val="bg1"/>
          </a:solidFill>
        </p:spPr>
      </p:pic>
      <p:sp>
        <p:nvSpPr>
          <p:cNvPr id="2" name="标题 1"/>
          <p:cNvSpPr>
            <a:spLocks noGrp="1"/>
          </p:cNvSpPr>
          <p:nvPr>
            <p:ph type="ctrTitle"/>
          </p:nvPr>
        </p:nvSpPr>
        <p:spPr>
          <a:xfrm>
            <a:off x="251520" y="620688"/>
            <a:ext cx="4968552" cy="722337"/>
          </a:xfrm>
        </p:spPr>
        <p:txBody>
          <a:bodyPr>
            <a:normAutofit fontScale="90000"/>
          </a:bodyPr>
          <a:lstStyle/>
          <a:p>
            <a:r>
              <a:rPr lang="en-US" altLang="zh-CN" b="1" dirty="0" smtClean="0">
                <a:solidFill>
                  <a:schemeClr val="tx1"/>
                </a:solidFill>
                <a:latin typeface="楷体" panose="02010609060101010101" pitchFamily="49" charset="-122"/>
                <a:ea typeface="楷体" panose="02010609060101010101" pitchFamily="49" charset="-122"/>
              </a:rPr>
              <a:t>4.</a:t>
            </a:r>
            <a:r>
              <a:rPr lang="zh-CN" altLang="en-US" b="1" dirty="0" smtClean="0">
                <a:solidFill>
                  <a:schemeClr val="tx1"/>
                </a:solidFill>
                <a:latin typeface="楷体" panose="02010609060101010101" pitchFamily="49" charset="-122"/>
                <a:ea typeface="楷体" panose="02010609060101010101" pitchFamily="49" charset="-122"/>
              </a:rPr>
              <a:t>切块训练</a:t>
            </a:r>
            <a:endParaRPr lang="zh-CN" altLang="en-US" b="1" dirty="0">
              <a:solidFill>
                <a:schemeClr val="tx1"/>
              </a:solidFill>
              <a:latin typeface="楷体" panose="02010609060101010101" pitchFamily="49" charset="-122"/>
              <a:ea typeface="楷体" panose="02010609060101010101" pitchFamily="49" charset="-122"/>
            </a:endParaRPr>
          </a:p>
        </p:txBody>
      </p:sp>
      <p:sp>
        <p:nvSpPr>
          <p:cNvPr id="3" name="副标题 2"/>
          <p:cNvSpPr>
            <a:spLocks noGrp="1"/>
          </p:cNvSpPr>
          <p:nvPr>
            <p:ph type="subTitle" idx="1"/>
          </p:nvPr>
        </p:nvSpPr>
        <p:spPr>
          <a:xfrm>
            <a:off x="1242060" y="1722436"/>
            <a:ext cx="7218372" cy="1706564"/>
          </a:xfrm>
        </p:spPr>
        <p:txBody>
          <a:bodyPr>
            <a:noAutofit/>
          </a:bodyPr>
          <a:lstStyle/>
          <a:p>
            <a:pPr algn="l"/>
            <a:r>
              <a:rPr lang="zh-CN" altLang="en-US" b="1" baseline="-25000" dirty="0" smtClean="0">
                <a:solidFill>
                  <a:schemeClr val="tx1"/>
                </a:solidFill>
                <a:latin typeface="黑体" panose="02010609060101010101" pitchFamily="49" charset="-122"/>
                <a:ea typeface="黑体" panose="02010609060101010101" pitchFamily="49" charset="-122"/>
              </a:rPr>
              <a:t>热点内涵和话题的深度梳理           </a:t>
            </a:r>
            <a:r>
              <a:rPr lang="zh-CN" altLang="en-US" b="1" baseline="-25000" dirty="0" smtClean="0">
                <a:solidFill>
                  <a:srgbClr val="FF0000"/>
                </a:solidFill>
                <a:latin typeface="黑体" panose="02010609060101010101" pitchFamily="49" charset="-122"/>
                <a:ea typeface="黑体" panose="02010609060101010101" pitchFamily="49" charset="-122"/>
              </a:rPr>
              <a:t>带着思想进考场</a:t>
            </a:r>
            <a:r>
              <a:rPr lang="en-US" altLang="zh-CN" b="1" baseline="-25000" dirty="0" smtClean="0">
                <a:solidFill>
                  <a:srgbClr val="FF0000"/>
                </a:solidFill>
                <a:latin typeface="黑体" panose="02010609060101010101" pitchFamily="49" charset="-122"/>
                <a:ea typeface="黑体" panose="02010609060101010101" pitchFamily="49" charset="-122"/>
              </a:rPr>
              <a:t>!</a:t>
            </a:r>
            <a:endParaRPr lang="en-US" altLang="zh-CN" b="1" dirty="0" smtClean="0">
              <a:solidFill>
                <a:srgbClr val="FF0000"/>
              </a:solidFill>
              <a:latin typeface="黑体" panose="02010609060101010101" pitchFamily="49" charset="-122"/>
              <a:ea typeface="黑体" panose="02010609060101010101" pitchFamily="49" charset="-122"/>
            </a:endParaRPr>
          </a:p>
          <a:p>
            <a:pPr algn="l"/>
            <a:r>
              <a:rPr lang="zh-CN" altLang="en-US" b="1" baseline="-25000" dirty="0" smtClean="0">
                <a:solidFill>
                  <a:schemeClr val="tx1"/>
                </a:solidFill>
                <a:latin typeface="黑体" panose="02010609060101010101" pitchFamily="49" charset="-122"/>
                <a:ea typeface="黑体" panose="02010609060101010101" pitchFamily="49" charset="-122"/>
              </a:rPr>
              <a:t>按照写作流程系统训练	               </a:t>
            </a:r>
            <a:r>
              <a:rPr lang="zh-CN" altLang="en-US" b="1" baseline="-25000" dirty="0" smtClean="0">
                <a:solidFill>
                  <a:srgbClr val="FF0000"/>
                </a:solidFill>
                <a:latin typeface="黑体" panose="02010609060101010101" pitchFamily="49" charset="-122"/>
                <a:ea typeface="黑体" panose="02010609060101010101" pitchFamily="49" charset="-122"/>
              </a:rPr>
              <a:t>带着方法进考场！</a:t>
            </a:r>
            <a:endParaRPr lang="en-US" altLang="zh-CN" b="1" dirty="0" smtClean="0">
              <a:solidFill>
                <a:srgbClr val="FF0000"/>
              </a:solidFill>
              <a:latin typeface="黑体" panose="02010609060101010101" pitchFamily="49" charset="-122"/>
              <a:ea typeface="黑体" panose="02010609060101010101" pitchFamily="49" charset="-122"/>
            </a:endParaRPr>
          </a:p>
          <a:p>
            <a:pPr algn="l"/>
            <a:r>
              <a:rPr lang="en-US" altLang="zh-CN" b="1" dirty="0" smtClean="0">
                <a:solidFill>
                  <a:schemeClr val="tx1"/>
                </a:solidFill>
                <a:latin typeface="黑体" panose="02010609060101010101" pitchFamily="49" charset="-122"/>
                <a:ea typeface="黑体" panose="02010609060101010101" pitchFamily="49" charset="-122"/>
              </a:rPr>
              <a:t>   </a:t>
            </a:r>
            <a:r>
              <a:rPr lang="en-US" altLang="zh-CN" b="1" baseline="-25000" dirty="0" smtClean="0">
                <a:solidFill>
                  <a:srgbClr val="FF0000"/>
                </a:solidFill>
                <a:latin typeface="黑体" panose="02010609060101010101" pitchFamily="49" charset="-122"/>
                <a:ea typeface="黑体" panose="02010609060101010101" pitchFamily="49" charset="-122"/>
              </a:rPr>
              <a:t>(</a:t>
            </a:r>
            <a:r>
              <a:rPr lang="zh-CN" altLang="en-US" b="1" baseline="-25000" dirty="0" smtClean="0">
                <a:solidFill>
                  <a:srgbClr val="FF0000"/>
                </a:solidFill>
                <a:latin typeface="黑体" panose="02010609060101010101" pitchFamily="49" charset="-122"/>
                <a:ea typeface="黑体" panose="02010609060101010101" pitchFamily="49" charset="-122"/>
              </a:rPr>
              <a:t>立足思维训练）</a:t>
            </a:r>
            <a:endParaRPr lang="en-US" altLang="zh-CN" b="1" dirty="0" smtClean="0">
              <a:solidFill>
                <a:srgbClr val="FF0000"/>
              </a:solidFill>
              <a:latin typeface="黑体" panose="02010609060101010101" pitchFamily="49" charset="-122"/>
              <a:ea typeface="黑体" panose="02010609060101010101" pitchFamily="49" charset="-122"/>
            </a:endParaRPr>
          </a:p>
          <a:p>
            <a:pPr algn="l"/>
            <a:r>
              <a:rPr lang="zh-CN" altLang="en-US" b="1" baseline="-25000" dirty="0" smtClean="0">
                <a:solidFill>
                  <a:schemeClr val="tx1"/>
                </a:solidFill>
                <a:latin typeface="黑体" panose="02010609060101010101" pitchFamily="49" charset="-122"/>
                <a:ea typeface="黑体" panose="02010609060101010101" pitchFamily="49" charset="-122"/>
              </a:rPr>
              <a:t>精彩片段、语句等打磨 	        </a:t>
            </a:r>
            <a:r>
              <a:rPr lang="zh-CN" altLang="en-US" b="1" baseline="-25000" dirty="0" smtClean="0">
                <a:solidFill>
                  <a:srgbClr val="FF0000"/>
                </a:solidFill>
                <a:latin typeface="黑体" panose="02010609060101010101" pitchFamily="49" charset="-122"/>
                <a:ea typeface="黑体" panose="02010609060101010101" pitchFamily="49" charset="-122"/>
              </a:rPr>
              <a:t>带着半成品进考场</a:t>
            </a:r>
            <a:r>
              <a:rPr lang="en-US" altLang="zh-CN" b="1" baseline="-25000" dirty="0" smtClean="0">
                <a:solidFill>
                  <a:srgbClr val="FF0000"/>
                </a:solidFill>
                <a:latin typeface="黑体" panose="02010609060101010101" pitchFamily="49" charset="-122"/>
                <a:ea typeface="黑体" panose="02010609060101010101" pitchFamily="49" charset="-122"/>
              </a:rPr>
              <a:t>!</a:t>
            </a:r>
          </a:p>
          <a:p>
            <a:pPr algn="l"/>
            <a:r>
              <a:rPr lang="zh-CN" altLang="en-US" b="1" baseline="-25000" dirty="0" smtClean="0">
                <a:solidFill>
                  <a:schemeClr val="tx1"/>
                </a:solidFill>
                <a:latin typeface="黑体" panose="02010609060101010101" pitchFamily="49" charset="-122"/>
                <a:ea typeface="黑体" panose="02010609060101010101" pitchFamily="49" charset="-122"/>
              </a:rPr>
              <a:t>后期素材的梳理和积累                 </a:t>
            </a:r>
            <a:r>
              <a:rPr lang="zh-CN" altLang="en-US" b="1" baseline="-25000" dirty="0" smtClean="0">
                <a:solidFill>
                  <a:srgbClr val="FF0000"/>
                </a:solidFill>
                <a:latin typeface="黑体" panose="02010609060101010101" pitchFamily="49" charset="-122"/>
                <a:ea typeface="黑体" panose="02010609060101010101" pitchFamily="49" charset="-122"/>
              </a:rPr>
              <a:t>带着素材进考场</a:t>
            </a:r>
            <a:r>
              <a:rPr lang="en-US" altLang="zh-CN" b="1" baseline="-25000" dirty="0" smtClean="0">
                <a:solidFill>
                  <a:srgbClr val="FF0000"/>
                </a:solidFill>
                <a:latin typeface="黑体" panose="02010609060101010101" pitchFamily="49" charset="-122"/>
                <a:ea typeface="黑体" panose="02010609060101010101" pitchFamily="49" charset="-122"/>
              </a:rPr>
              <a:t>!</a:t>
            </a:r>
            <a:endParaRPr lang="zh-CN" altLang="en-US"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93345" y="-58133"/>
            <a:ext cx="9539536" cy="6974632"/>
          </a:xfrm>
          <a:prstGeom prst="rect">
            <a:avLst/>
          </a:prstGeom>
          <a:solidFill>
            <a:schemeClr val="bg1"/>
          </a:solidFill>
        </p:spPr>
      </p:pic>
      <p:sp>
        <p:nvSpPr>
          <p:cNvPr id="2" name="标题 1"/>
          <p:cNvSpPr>
            <a:spLocks noGrp="1"/>
          </p:cNvSpPr>
          <p:nvPr>
            <p:ph type="ctrTitle"/>
          </p:nvPr>
        </p:nvSpPr>
        <p:spPr>
          <a:xfrm>
            <a:off x="789940" y="367665"/>
            <a:ext cx="7772400" cy="1050925"/>
          </a:xfrm>
        </p:spPr>
        <p:txBody>
          <a:bodyPr/>
          <a:lstStyle/>
          <a:p>
            <a:r>
              <a:rPr lang="zh-CN" altLang="en-US" b="1" dirty="0" smtClean="0">
                <a:solidFill>
                  <a:schemeClr val="tx1"/>
                </a:solidFill>
                <a:latin typeface="楷体" panose="02010609060101010101" pitchFamily="49" charset="-122"/>
                <a:ea typeface="楷体" panose="02010609060101010101" pitchFamily="49" charset="-122"/>
              </a:rPr>
              <a:t>材料积累示例</a:t>
            </a:r>
            <a:endParaRPr lang="zh-CN" altLang="en-US" b="1" dirty="0">
              <a:solidFill>
                <a:schemeClr val="tx1"/>
              </a:solidFill>
              <a:latin typeface="楷体" panose="02010609060101010101" pitchFamily="49" charset="-122"/>
              <a:ea typeface="楷体" panose="02010609060101010101" pitchFamily="49" charset="-122"/>
            </a:endParaRPr>
          </a:p>
        </p:txBody>
      </p:sp>
      <p:sp>
        <p:nvSpPr>
          <p:cNvPr id="3" name="副标题 2"/>
          <p:cNvSpPr>
            <a:spLocks noGrp="1"/>
          </p:cNvSpPr>
          <p:nvPr>
            <p:ph type="subTitle" idx="1"/>
          </p:nvPr>
        </p:nvSpPr>
        <p:spPr>
          <a:xfrm>
            <a:off x="971600" y="1916832"/>
            <a:ext cx="7272807" cy="3384376"/>
          </a:xfrm>
        </p:spPr>
        <p:txBody>
          <a:bodyPr>
            <a:normAutofit fontScale="25000" lnSpcReduction="20000"/>
          </a:bodyPr>
          <a:lstStyle/>
          <a:p>
            <a:pPr algn="l"/>
            <a:r>
              <a:rPr lang="zh-CN" altLang="en-US" sz="2400" b="1" dirty="0" smtClean="0">
                <a:solidFill>
                  <a:srgbClr val="FF0000"/>
                </a:solidFill>
                <a:latin typeface="黑体" panose="02010609060101010101" pitchFamily="49" charset="-122"/>
                <a:ea typeface="黑体" panose="02010609060101010101" pitchFamily="49" charset="-122"/>
              </a:rPr>
              <a:t>         </a:t>
            </a:r>
            <a:r>
              <a:rPr lang="zh-CN" altLang="en-US" sz="8000" b="1" dirty="0" smtClean="0">
                <a:solidFill>
                  <a:srgbClr val="FF0000"/>
                </a:solidFill>
                <a:latin typeface="黑体" panose="02010609060101010101" pitchFamily="49" charset="-122"/>
                <a:ea typeface="黑体" panose="02010609060101010101" pitchFamily="49" charset="-122"/>
              </a:rPr>
              <a:t>“话    题”</a:t>
            </a:r>
            <a:r>
              <a:rPr lang="en-US" altLang="zh-CN" sz="8000" b="1" dirty="0" smtClean="0">
                <a:solidFill>
                  <a:schemeClr val="tx1"/>
                </a:solidFill>
                <a:latin typeface="黑体" panose="02010609060101010101" pitchFamily="49" charset="-122"/>
                <a:ea typeface="黑体" panose="02010609060101010101" pitchFamily="49" charset="-122"/>
              </a:rPr>
              <a:t>——</a:t>
            </a:r>
            <a:r>
              <a:rPr lang="zh-CN" altLang="en-US" sz="8000" b="1" dirty="0" smtClean="0">
                <a:solidFill>
                  <a:schemeClr val="tx1"/>
                </a:solidFill>
                <a:latin typeface="黑体" panose="02010609060101010101" pitchFamily="49" charset="-122"/>
                <a:ea typeface="黑体" panose="02010609060101010101" pitchFamily="49" charset="-122"/>
              </a:rPr>
              <a:t>屠呦呦获诺奖</a:t>
            </a:r>
            <a:endParaRPr lang="en-US" altLang="zh-CN" sz="8000" b="1" dirty="0" smtClean="0">
              <a:solidFill>
                <a:schemeClr val="tx1"/>
              </a:solidFill>
              <a:latin typeface="黑体" panose="02010609060101010101" pitchFamily="49" charset="-122"/>
              <a:ea typeface="黑体" panose="02010609060101010101" pitchFamily="49" charset="-122"/>
            </a:endParaRPr>
          </a:p>
          <a:p>
            <a:pPr algn="l">
              <a:lnSpc>
                <a:spcPct val="120000"/>
              </a:lnSpc>
            </a:pPr>
            <a:r>
              <a:rPr lang="zh-CN" altLang="en-US" sz="8000" b="1" dirty="0" smtClean="0">
                <a:solidFill>
                  <a:srgbClr val="FF0000"/>
                </a:solidFill>
                <a:latin typeface="黑体" panose="02010609060101010101" pitchFamily="49" charset="-122"/>
                <a:ea typeface="黑体" panose="02010609060101010101" pitchFamily="49" charset="-122"/>
              </a:rPr>
              <a:t>   “事件概述”</a:t>
            </a:r>
            <a:r>
              <a:rPr lang="en-US" altLang="zh-CN" sz="8000" b="1" dirty="0" smtClean="0">
                <a:solidFill>
                  <a:schemeClr val="tx1"/>
                </a:solidFill>
                <a:latin typeface="黑体" panose="02010609060101010101" pitchFamily="49" charset="-122"/>
                <a:ea typeface="黑体" panose="02010609060101010101" pitchFamily="49" charset="-122"/>
              </a:rPr>
              <a:t>——</a:t>
            </a:r>
            <a:r>
              <a:rPr lang="zh-CN" altLang="en-US" sz="8000" b="1" dirty="0" smtClean="0">
                <a:solidFill>
                  <a:schemeClr val="tx1"/>
                </a:solidFill>
                <a:latin typeface="黑体" panose="02010609060101010101" pitchFamily="49" charset="-122"/>
                <a:ea typeface="黑体" panose="02010609060101010101" pitchFamily="49" charset="-122"/>
              </a:rPr>
              <a:t>屠呦呦走上了诺奖领奖台，是中华人民共和国科学家第一次获得世界上影响最大的自然科学奖。屠呦呦开始参加防疟疾药物的研制距今已</a:t>
            </a:r>
            <a:r>
              <a:rPr lang="en-US" altLang="zh-CN" sz="8000" b="1" dirty="0" smtClean="0">
                <a:solidFill>
                  <a:schemeClr val="tx1"/>
                </a:solidFill>
                <a:latin typeface="黑体" panose="02010609060101010101" pitchFamily="49" charset="-122"/>
                <a:ea typeface="黑体" panose="02010609060101010101" pitchFamily="49" charset="-122"/>
              </a:rPr>
              <a:t>40</a:t>
            </a:r>
            <a:r>
              <a:rPr lang="zh-CN" altLang="en-US" sz="8000" b="1" dirty="0" smtClean="0">
                <a:solidFill>
                  <a:schemeClr val="tx1"/>
                </a:solidFill>
                <a:latin typeface="黑体" panose="02010609060101010101" pitchFamily="49" charset="-122"/>
                <a:ea typeface="黑体" panose="02010609060101010101" pitchFamily="49" charset="-122"/>
              </a:rPr>
              <a:t>多年，在国内她不为大众所知，也没有海外学历院士头衔，被称为“三无”科学家！</a:t>
            </a:r>
            <a:endParaRPr lang="en-US" altLang="zh-CN" sz="8000" b="1" dirty="0" smtClean="0">
              <a:solidFill>
                <a:schemeClr val="tx1"/>
              </a:solidFill>
              <a:latin typeface="黑体" panose="02010609060101010101" pitchFamily="49" charset="-122"/>
              <a:ea typeface="黑体" panose="02010609060101010101" pitchFamily="49" charset="-122"/>
            </a:endParaRPr>
          </a:p>
          <a:p>
            <a:pPr algn="l"/>
            <a:r>
              <a:rPr lang="zh-CN" altLang="en-US" sz="8000" b="1" dirty="0" smtClean="0">
                <a:solidFill>
                  <a:srgbClr val="FF0000"/>
                </a:solidFill>
                <a:latin typeface="黑体" panose="02010609060101010101" pitchFamily="49" charset="-122"/>
                <a:ea typeface="黑体" panose="02010609060101010101" pitchFamily="49" charset="-122"/>
              </a:rPr>
              <a:t>   “深度思考”</a:t>
            </a:r>
            <a:r>
              <a:rPr lang="en-US" altLang="zh-CN" sz="8000" b="1" dirty="0" smtClean="0">
                <a:solidFill>
                  <a:srgbClr val="FF0000"/>
                </a:solidFill>
                <a:latin typeface="黑体" panose="02010609060101010101" pitchFamily="49" charset="-122"/>
                <a:ea typeface="黑体" panose="02010609060101010101" pitchFamily="49" charset="-122"/>
              </a:rPr>
              <a:t>——</a:t>
            </a:r>
          </a:p>
          <a:p>
            <a:pPr algn="l"/>
            <a:r>
              <a:rPr lang="en-US" altLang="zh-CN" sz="8000" b="1" dirty="0" smtClean="0">
                <a:solidFill>
                  <a:srgbClr val="FF0000"/>
                </a:solidFill>
                <a:latin typeface="黑体" panose="02010609060101010101" pitchFamily="49" charset="-122"/>
                <a:ea typeface="黑体" panose="02010609060101010101" pitchFamily="49" charset="-122"/>
              </a:rPr>
              <a:t>    </a:t>
            </a:r>
            <a:r>
              <a:rPr lang="en-US" altLang="zh-CN" sz="8000" b="1" dirty="0" smtClean="0">
                <a:solidFill>
                  <a:schemeClr val="tx1"/>
                </a:solidFill>
                <a:latin typeface="黑体" panose="02010609060101010101" pitchFamily="49" charset="-122"/>
                <a:ea typeface="黑体" panose="02010609060101010101" pitchFamily="49" charset="-122"/>
              </a:rPr>
              <a:t>1</a:t>
            </a:r>
            <a:r>
              <a:rPr lang="zh-CN" altLang="en-US" sz="8000" b="1" dirty="0" smtClean="0">
                <a:solidFill>
                  <a:schemeClr val="tx1"/>
                </a:solidFill>
                <a:latin typeface="黑体" panose="02010609060101010101" pitchFamily="49" charset="-122"/>
                <a:ea typeface="黑体" panose="02010609060101010101" pitchFamily="49" charset="-122"/>
              </a:rPr>
              <a:t>、中国的奖励机制、制度创新亟要反思加强</a:t>
            </a:r>
            <a:endParaRPr lang="en-US" altLang="zh-CN" sz="8000" b="1" dirty="0" smtClean="0">
              <a:solidFill>
                <a:schemeClr val="tx1"/>
              </a:solidFill>
              <a:latin typeface="黑体" panose="02010609060101010101" pitchFamily="49" charset="-122"/>
              <a:ea typeface="黑体" panose="02010609060101010101" pitchFamily="49" charset="-122"/>
            </a:endParaRPr>
          </a:p>
          <a:p>
            <a:pPr algn="l"/>
            <a:r>
              <a:rPr lang="en-US" altLang="zh-CN" sz="8000" b="1" dirty="0" smtClean="0">
                <a:solidFill>
                  <a:schemeClr val="tx1"/>
                </a:solidFill>
                <a:latin typeface="黑体" panose="02010609060101010101" pitchFamily="49" charset="-122"/>
                <a:ea typeface="黑体" panose="02010609060101010101" pitchFamily="49" charset="-122"/>
              </a:rPr>
              <a:t>    2</a:t>
            </a:r>
            <a:r>
              <a:rPr lang="zh-CN" altLang="en-US" sz="8000" b="1" dirty="0" smtClean="0">
                <a:solidFill>
                  <a:schemeClr val="tx1"/>
                </a:solidFill>
                <a:latin typeface="黑体" panose="02010609060101010101" pitchFamily="49" charset="-122"/>
                <a:ea typeface="黑体" panose="02010609060101010101" pitchFamily="49" charset="-122"/>
              </a:rPr>
              <a:t>、彰显中国科技的进步，中国获诺奖将成常态</a:t>
            </a:r>
            <a:r>
              <a:rPr lang="en-US" altLang="zh-CN" sz="8000" b="1" dirty="0" smtClean="0">
                <a:solidFill>
                  <a:schemeClr val="tx1"/>
                </a:solidFill>
                <a:latin typeface="黑体" panose="02010609060101010101" pitchFamily="49" charset="-122"/>
                <a:ea typeface="黑体" panose="02010609060101010101" pitchFamily="49" charset="-122"/>
              </a:rPr>
              <a:t>…</a:t>
            </a:r>
          </a:p>
          <a:p>
            <a:pPr algn="l"/>
            <a:r>
              <a:rPr lang="en-US" altLang="zh-CN" sz="8000" b="1" dirty="0" smtClean="0">
                <a:solidFill>
                  <a:schemeClr val="tx1"/>
                </a:solidFill>
                <a:latin typeface="黑体" panose="02010609060101010101" pitchFamily="49" charset="-122"/>
                <a:ea typeface="黑体" panose="02010609060101010101" pitchFamily="49" charset="-122"/>
              </a:rPr>
              <a:t>    3</a:t>
            </a:r>
            <a:r>
              <a:rPr lang="zh-CN" altLang="en-US" sz="8000" b="1" dirty="0" smtClean="0">
                <a:solidFill>
                  <a:schemeClr val="tx1"/>
                </a:solidFill>
                <a:latin typeface="黑体" panose="02010609060101010101" pitchFamily="49" charset="-122"/>
                <a:ea typeface="黑体" panose="02010609060101010101" pitchFamily="49" charset="-122"/>
              </a:rPr>
              <a:t>、个人贡献与集体协作的新思考</a:t>
            </a:r>
            <a:r>
              <a:rPr lang="en-US" altLang="zh-CN" sz="8000" b="1" dirty="0" smtClean="0">
                <a:solidFill>
                  <a:schemeClr val="tx1"/>
                </a:solidFill>
                <a:latin typeface="黑体" panose="02010609060101010101" pitchFamily="49" charset="-122"/>
                <a:ea typeface="黑体" panose="02010609060101010101" pitchFamily="49" charset="-122"/>
              </a:rPr>
              <a:t>…</a:t>
            </a:r>
          </a:p>
          <a:p>
            <a:pPr algn="l"/>
            <a:endParaRPr lang="zh-CN" altLang="en-US" sz="8000" dirty="0">
              <a:solidFill>
                <a:schemeClr val="tx1"/>
              </a:solidFill>
              <a:latin typeface="楷体" panose="02010609060101010101" pitchFamily="49" charset="-122"/>
              <a:ea typeface="楷体" panose="02010609060101010101" pitchFamily="49" charset="-122"/>
            </a:endParaRPr>
          </a:p>
        </p:txBody>
      </p:sp>
      <p:sp>
        <p:nvSpPr>
          <p:cNvPr id="4" name="矩形 3"/>
          <p:cNvSpPr/>
          <p:nvPr/>
        </p:nvSpPr>
        <p:spPr>
          <a:xfrm>
            <a:off x="1025575" y="5235416"/>
            <a:ext cx="6527749" cy="646331"/>
          </a:xfrm>
          <a:prstGeom prst="rect">
            <a:avLst/>
          </a:prstGeom>
        </p:spPr>
        <p:txBody>
          <a:bodyPr wrap="none">
            <a:spAutoFit/>
          </a:bodyPr>
          <a:lstStyle/>
          <a:p>
            <a:r>
              <a:rPr lang="zh-CN" altLang="en-US" sz="3600" b="1" baseline="-25000" dirty="0" smtClean="0">
                <a:solidFill>
                  <a:srgbClr val="FF0000"/>
                </a:solidFill>
                <a:latin typeface="楷体" panose="02010609060101010101" pitchFamily="49" charset="-122"/>
                <a:ea typeface="楷体" panose="02010609060101010101" pitchFamily="49" charset="-122"/>
              </a:rPr>
              <a:t>以语文的方式关心实事，思考现实，分类储备</a:t>
            </a:r>
            <a:r>
              <a:rPr lang="en-US" altLang="zh-CN" sz="3600" b="1" baseline="-25000" dirty="0" smtClean="0">
                <a:solidFill>
                  <a:srgbClr val="FF0000"/>
                </a:solidFill>
                <a:latin typeface="楷体" panose="02010609060101010101" pitchFamily="49" charset="-122"/>
                <a:ea typeface="楷体" panose="02010609060101010101" pitchFamily="49" charset="-122"/>
              </a:rPr>
              <a:t>!</a:t>
            </a:r>
            <a:endParaRPr lang="zh-CN" altLang="en-US" sz="36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微信图片_20180419022348.png"/>
          <p:cNvPicPr>
            <a:picLocks noChangeAspect="1"/>
          </p:cNvPicPr>
          <p:nvPr/>
        </p:nvPicPr>
        <p:blipFill>
          <a:blip r:embed="rId2" cstate="print"/>
          <a:stretch>
            <a:fillRect/>
          </a:stretch>
        </p:blipFill>
        <p:spPr>
          <a:xfrm>
            <a:off x="0" y="476672"/>
            <a:ext cx="9144000" cy="6525344"/>
          </a:xfrm>
          <a:prstGeom prst="rect">
            <a:avLst/>
          </a:prstGeom>
        </p:spPr>
      </p:pic>
      <p:sp>
        <p:nvSpPr>
          <p:cNvPr id="2" name="标题 1"/>
          <p:cNvSpPr>
            <a:spLocks noGrp="1"/>
          </p:cNvSpPr>
          <p:nvPr>
            <p:ph type="title"/>
          </p:nvPr>
        </p:nvSpPr>
        <p:spPr/>
        <p:txBody>
          <a:bodyPr/>
          <a:lstStyle/>
          <a:p>
            <a:endParaRPr lang="zh-CN" altLang="en-US"/>
          </a:p>
        </p:txBody>
      </p:sp>
      <p:sp>
        <p:nvSpPr>
          <p:cNvPr id="6" name="椭圆 5"/>
          <p:cNvSpPr/>
          <p:nvPr/>
        </p:nvSpPr>
        <p:spPr>
          <a:xfrm>
            <a:off x="251520" y="188640"/>
            <a:ext cx="864096" cy="2736304"/>
          </a:xfrm>
          <a:prstGeom prst="ellipse">
            <a:avLst/>
          </a:prstGeom>
          <a:noFill/>
          <a:ln w="127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chemeClr val="tx2">
                    <a:lumMod val="75000"/>
                  </a:schemeClr>
                </a:solidFill>
              </a:rPr>
              <a:t>突破变化</a:t>
            </a:r>
            <a:endParaRPr lang="zh-CN" altLang="en-US" sz="3600" b="1" dirty="0">
              <a:solidFill>
                <a:schemeClr val="tx2">
                  <a:lumMod val="75000"/>
                </a:schemeClr>
              </a:solidFill>
            </a:endParaRPr>
          </a:p>
        </p:txBody>
      </p:sp>
      <p:pic>
        <p:nvPicPr>
          <p:cNvPr id="1026" name="Picture 2"/>
          <p:cNvPicPr>
            <a:picLocks noGrp="1" noChangeAspect="1" noChangeArrowheads="1"/>
          </p:cNvPicPr>
          <p:nvPr>
            <p:ph idx="1"/>
          </p:nvPr>
        </p:nvPicPr>
        <p:blipFill>
          <a:blip r:embed="rId3" cstate="print"/>
          <a:srcRect/>
          <a:stretch>
            <a:fillRect/>
          </a:stretch>
        </p:blipFill>
        <p:spPr bwMode="auto">
          <a:xfrm>
            <a:off x="1303655" y="1054735"/>
            <a:ext cx="7281545" cy="54940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97485" y="-58133"/>
            <a:ext cx="9539536" cy="6974632"/>
          </a:xfrm>
          <a:prstGeom prst="rect">
            <a:avLst/>
          </a:prstGeom>
          <a:solidFill>
            <a:schemeClr val="bg1"/>
          </a:solidFill>
        </p:spPr>
      </p:pic>
      <p:sp>
        <p:nvSpPr>
          <p:cNvPr id="2" name="标题 1"/>
          <p:cNvSpPr>
            <a:spLocks noGrp="1"/>
          </p:cNvSpPr>
          <p:nvPr>
            <p:ph type="ctrTitle"/>
          </p:nvPr>
        </p:nvSpPr>
        <p:spPr>
          <a:xfrm>
            <a:off x="262890" y="464820"/>
            <a:ext cx="7772400" cy="824230"/>
          </a:xfrm>
        </p:spPr>
        <p:txBody>
          <a:bodyPr/>
          <a:lstStyle/>
          <a:p>
            <a:r>
              <a:rPr lang="en-US" altLang="zh-CN" b="1" baseline="-25000" dirty="0" smtClean="0">
                <a:solidFill>
                  <a:schemeClr val="tx1"/>
                </a:solidFill>
                <a:latin typeface="楷体" panose="02010609060101010101" pitchFamily="49" charset="-122"/>
                <a:ea typeface="楷体" panose="02010609060101010101" pitchFamily="49" charset="-122"/>
              </a:rPr>
              <a:t>5.</a:t>
            </a:r>
            <a:r>
              <a:rPr lang="zh-CN" altLang="en-US" b="1" baseline="-25000" dirty="0" smtClean="0">
                <a:solidFill>
                  <a:schemeClr val="tx1"/>
                </a:solidFill>
                <a:latin typeface="楷体" panose="02010609060101010101" pitchFamily="49" charset="-122"/>
                <a:ea typeface="楷体" panose="02010609060101010101" pitchFamily="49" charset="-122"/>
              </a:rPr>
              <a:t>自编优秀作文选：熟化写法</a:t>
            </a:r>
            <a:endParaRPr lang="zh-CN" altLang="en-US" b="1" dirty="0">
              <a:solidFill>
                <a:schemeClr val="tx1"/>
              </a:solidFill>
              <a:latin typeface="楷体" panose="02010609060101010101" pitchFamily="49" charset="-122"/>
              <a:ea typeface="楷体" panose="02010609060101010101" pitchFamily="49" charset="-122"/>
            </a:endParaRPr>
          </a:p>
        </p:txBody>
      </p:sp>
      <p:sp>
        <p:nvSpPr>
          <p:cNvPr id="3" name="副标题 2"/>
          <p:cNvSpPr>
            <a:spLocks noGrp="1"/>
          </p:cNvSpPr>
          <p:nvPr>
            <p:ph type="subTitle" idx="1"/>
          </p:nvPr>
        </p:nvSpPr>
        <p:spPr>
          <a:xfrm>
            <a:off x="1259632" y="3717032"/>
            <a:ext cx="7344816" cy="1800199"/>
          </a:xfrm>
        </p:spPr>
        <p:txBody>
          <a:bodyPr>
            <a:normAutofit/>
          </a:bodyPr>
          <a:lstStyle/>
          <a:p>
            <a:pPr algn="l"/>
            <a:r>
              <a:rPr lang="zh-CN" altLang="en-US" sz="3600" b="1" baseline="-25000" dirty="0" smtClean="0">
                <a:solidFill>
                  <a:schemeClr val="tx1"/>
                </a:solidFill>
                <a:latin typeface="黑体" panose="02010609060101010101" pitchFamily="49" charset="-122"/>
                <a:ea typeface="黑体" panose="02010609060101010101" pitchFamily="49" charset="-122"/>
              </a:rPr>
              <a:t>    精选个人最擅长的文体写作的最优秀作文，在老师的指导下修改，然后汇总；精选个人最喜欢、最易借鉴的优秀作文或片段汇总。</a:t>
            </a:r>
            <a:endParaRPr lang="zh-CN" altLang="en-US" sz="3600" b="1" dirty="0" smtClean="0">
              <a:solidFill>
                <a:schemeClr val="tx1"/>
              </a:solidFill>
              <a:latin typeface="黑体" panose="02010609060101010101" pitchFamily="49" charset="-122"/>
              <a:ea typeface="黑体" panose="02010609060101010101" pitchFamily="49" charset="-122"/>
            </a:endParaRPr>
          </a:p>
          <a:p>
            <a:pPr algn="l"/>
            <a:endParaRPr lang="zh-CN" altLang="en-US" sz="3600" dirty="0">
              <a:solidFill>
                <a:schemeClr val="tx1"/>
              </a:solidFill>
              <a:latin typeface="楷体" panose="02010609060101010101" pitchFamily="49" charset="-122"/>
              <a:ea typeface="楷体" panose="02010609060101010101" pitchFamily="49" charset="-122"/>
            </a:endParaRPr>
          </a:p>
        </p:txBody>
      </p:sp>
      <p:sp>
        <p:nvSpPr>
          <p:cNvPr id="4" name="矩形 3"/>
          <p:cNvSpPr/>
          <p:nvPr/>
        </p:nvSpPr>
        <p:spPr>
          <a:xfrm>
            <a:off x="1891030" y="1501140"/>
            <a:ext cx="6297930" cy="1724025"/>
          </a:xfrm>
          <a:prstGeom prst="rect">
            <a:avLst/>
          </a:prstGeom>
        </p:spPr>
        <p:txBody>
          <a:bodyPr wrap="square">
            <a:spAutoFit/>
          </a:bodyPr>
          <a:lstStyle/>
          <a:p>
            <a:r>
              <a:rPr lang="zh-CN" altLang="en-US" sz="3600" b="1" baseline="-25000" dirty="0" smtClean="0">
                <a:solidFill>
                  <a:srgbClr val="FF0000"/>
                </a:solidFill>
                <a:latin typeface="黑体" panose="02010609060101010101" pitchFamily="49" charset="-122"/>
                <a:ea typeface="黑体" panose="02010609060101010101" pitchFamily="49" charset="-122"/>
              </a:rPr>
              <a:t>优秀作文选  </a:t>
            </a:r>
            <a:r>
              <a:rPr lang="zh-CN" altLang="en-US" sz="3600" b="1" baseline="-25000" dirty="0" smtClean="0">
                <a:latin typeface="黑体" panose="02010609060101010101" pitchFamily="49" charset="-122"/>
                <a:ea typeface="黑体" panose="02010609060101010101" pitchFamily="49" charset="-122"/>
              </a:rPr>
              <a:t>例文引路</a:t>
            </a:r>
            <a:endParaRPr lang="en-US" altLang="zh-CN" sz="3600" b="1" baseline="-25000" dirty="0" smtClean="0">
              <a:latin typeface="黑体" panose="02010609060101010101" pitchFamily="49" charset="-122"/>
              <a:ea typeface="黑体" panose="02010609060101010101" pitchFamily="49" charset="-122"/>
            </a:endParaRPr>
          </a:p>
          <a:p>
            <a:endParaRPr lang="en-US" altLang="zh-CN" sz="3600" b="1" dirty="0" smtClean="0">
              <a:latin typeface="楷体" panose="02010609060101010101" pitchFamily="49" charset="-122"/>
              <a:ea typeface="楷体" panose="02010609060101010101" pitchFamily="49" charset="-122"/>
            </a:endParaRPr>
          </a:p>
          <a:p>
            <a:r>
              <a:rPr lang="zh-CN" altLang="en-US" sz="3600" b="1" baseline="-25000" dirty="0" smtClean="0">
                <a:latin typeface="黑体" panose="02010609060101010101" pitchFamily="49" charset="-122"/>
                <a:ea typeface="黑体" panose="02010609060101010101" pitchFamily="49" charset="-122"/>
              </a:rPr>
              <a:t>教师推荐的典型易借鉴的优秀文</a:t>
            </a:r>
            <a:endParaRPr lang="zh-CN" altLang="en-US" sz="3600" b="1" dirty="0" smtClean="0">
              <a:latin typeface="黑体" panose="02010609060101010101" pitchFamily="49" charset="-122"/>
              <a:ea typeface="黑体" panose="02010609060101010101" pitchFamily="49" charset="-122"/>
            </a:endParaRPr>
          </a:p>
          <a:p>
            <a:r>
              <a:rPr lang="zh-CN" altLang="en-US" sz="3600" b="1" baseline="-25000" dirty="0" smtClean="0">
                <a:latin typeface="黑体" panose="02010609060101010101" pitchFamily="49" charset="-122"/>
                <a:ea typeface="黑体" panose="02010609060101010101" pitchFamily="49" charset="-122"/>
              </a:rPr>
              <a:t>修改后的个人优秀作文</a:t>
            </a:r>
            <a:endParaRPr lang="zh-CN" altLang="en-US" sz="3600" b="1" dirty="0" smtClean="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25730" y="-89248"/>
            <a:ext cx="9539536" cy="6974632"/>
          </a:xfrm>
          <a:prstGeom prst="rect">
            <a:avLst/>
          </a:prstGeom>
          <a:solidFill>
            <a:schemeClr val="bg1"/>
          </a:solidFill>
        </p:spPr>
      </p:pic>
      <p:sp>
        <p:nvSpPr>
          <p:cNvPr id="4" name="矩形 3"/>
          <p:cNvSpPr/>
          <p:nvPr/>
        </p:nvSpPr>
        <p:spPr>
          <a:xfrm>
            <a:off x="1043608" y="1412776"/>
            <a:ext cx="7056784" cy="504369"/>
          </a:xfrm>
          <a:prstGeom prst="rect">
            <a:avLst/>
          </a:prstGeom>
        </p:spPr>
        <p:txBody>
          <a:bodyPr wrap="square">
            <a:spAutoFit/>
          </a:bodyPr>
          <a:lstStyle/>
          <a:p>
            <a:pPr>
              <a:lnSpc>
                <a:spcPct val="130000"/>
              </a:lnSpc>
            </a:pPr>
            <a:r>
              <a:rPr lang="zh-CN" altLang="en-US" sz="2400" b="1" dirty="0" smtClean="0">
                <a:latin typeface="黑体" panose="02010609060101010101" pitchFamily="49" charset="-122"/>
                <a:ea typeface="黑体" panose="02010609060101010101" pitchFamily="49" charset="-122"/>
                <a:sym typeface="+mn-ea"/>
              </a:rPr>
              <a:t>    </a:t>
            </a:r>
          </a:p>
        </p:txBody>
      </p:sp>
      <p:sp>
        <p:nvSpPr>
          <p:cNvPr id="6" name="TextBox 5"/>
          <p:cNvSpPr txBox="1"/>
          <p:nvPr/>
        </p:nvSpPr>
        <p:spPr>
          <a:xfrm>
            <a:off x="1691680" y="1556792"/>
            <a:ext cx="5904656" cy="3170099"/>
          </a:xfrm>
          <a:prstGeom prst="rect">
            <a:avLst/>
          </a:prstGeom>
          <a:noFill/>
        </p:spPr>
        <p:txBody>
          <a:bodyPr wrap="square" rtlCol="0">
            <a:spAutoFit/>
          </a:bodyPr>
          <a:lstStyle/>
          <a:p>
            <a:r>
              <a:rPr lang="en-US" altLang="zh-CN" sz="4000" b="1" dirty="0" smtClean="0">
                <a:latin typeface="+mn-ea"/>
              </a:rPr>
              <a:t>6.</a:t>
            </a:r>
            <a:r>
              <a:rPr lang="zh-CN" altLang="en-US" sz="4000" b="1" dirty="0" smtClean="0">
                <a:latin typeface="+mn-ea"/>
              </a:rPr>
              <a:t>作文讲评“热处理”</a:t>
            </a:r>
            <a:endParaRPr lang="en-US" altLang="zh-CN" sz="4000" b="1" dirty="0" smtClean="0">
              <a:latin typeface="+mn-ea"/>
            </a:endParaRPr>
          </a:p>
          <a:p>
            <a:endParaRPr lang="en-US" altLang="zh-CN" sz="4000" b="1" dirty="0" smtClean="0">
              <a:latin typeface="+mn-ea"/>
            </a:endParaRPr>
          </a:p>
          <a:p>
            <a:r>
              <a:rPr lang="en-US" altLang="zh-CN" sz="4000" b="1" dirty="0" smtClean="0">
                <a:latin typeface="+mn-ea"/>
              </a:rPr>
              <a:t> </a:t>
            </a:r>
            <a:r>
              <a:rPr lang="zh-CN" altLang="en-US" sz="4000" b="1" dirty="0" smtClean="0">
                <a:latin typeface="+mn-ea"/>
              </a:rPr>
              <a:t>“衡中体”</a:t>
            </a:r>
            <a:r>
              <a:rPr lang="en-US" altLang="zh-CN" sz="4000" b="1" dirty="0" smtClean="0">
                <a:latin typeface="+mn-ea"/>
              </a:rPr>
              <a:t>——</a:t>
            </a:r>
            <a:r>
              <a:rPr lang="zh-CN" altLang="en-US" sz="4000" b="1" dirty="0" smtClean="0">
                <a:latin typeface="+mn-ea"/>
              </a:rPr>
              <a:t>书写</a:t>
            </a:r>
            <a:endParaRPr lang="en-US" altLang="zh-CN" sz="4000" b="1" dirty="0" smtClean="0">
              <a:latin typeface="+mn-ea"/>
            </a:endParaRPr>
          </a:p>
          <a:p>
            <a:r>
              <a:rPr lang="en-US" altLang="zh-CN" sz="4000" b="1" dirty="0" smtClean="0">
                <a:latin typeface="+mn-ea"/>
              </a:rPr>
              <a:t> </a:t>
            </a:r>
          </a:p>
          <a:p>
            <a:r>
              <a:rPr lang="en-US" altLang="zh-CN" sz="4000" b="1" smtClean="0">
                <a:latin typeface="+mn-ea"/>
              </a:rPr>
              <a:t>  </a:t>
            </a:r>
            <a:endParaRPr lang="zh-CN" altLang="en-US" sz="4000" dirty="0">
              <a:latin typeface="+mn-ea"/>
            </a:endParaRPr>
          </a:p>
        </p:txBody>
      </p:sp>
    </p:spTree>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微信图片_20180419022348.png"/>
          <p:cNvPicPr>
            <a:picLocks noChangeAspect="1"/>
          </p:cNvPicPr>
          <p:nvPr/>
        </p:nvPicPr>
        <p:blipFill>
          <a:blip r:embed="rId2" cstate="print"/>
          <a:stretch>
            <a:fillRect/>
          </a:stretch>
        </p:blipFill>
        <p:spPr>
          <a:xfrm>
            <a:off x="0" y="0"/>
            <a:ext cx="9144000" cy="6517541"/>
          </a:xfrm>
          <a:prstGeom prst="rect">
            <a:avLst/>
          </a:prstGeom>
        </p:spPr>
      </p:pic>
      <p:sp>
        <p:nvSpPr>
          <p:cNvPr id="48129" name="文本框 1"/>
          <p:cNvSpPr txBox="1">
            <a:spLocks noChangeArrowheads="1"/>
          </p:cNvSpPr>
          <p:nvPr/>
        </p:nvSpPr>
        <p:spPr bwMode="auto">
          <a:xfrm>
            <a:off x="1817688" y="731520"/>
            <a:ext cx="3840162" cy="482600"/>
          </a:xfrm>
          <a:prstGeom prst="rect">
            <a:avLst/>
          </a:prstGeom>
          <a:noFill/>
          <a:ln w="9525">
            <a:noFill/>
            <a:miter lim="800000"/>
          </a:ln>
        </p:spPr>
        <p:txBody>
          <a:bodyPr wrap="none">
            <a:spAutoFit/>
          </a:bodyPr>
          <a:lstStyle/>
          <a:p>
            <a:r>
              <a:rPr lang="zh-CN" altLang="en-US" sz="2400" b="1" dirty="0">
                <a:latin typeface="微软雅黑" panose="020B0503020204020204" pitchFamily="34" charset="-122"/>
                <a:ea typeface="微软雅黑" panose="020B0503020204020204" pitchFamily="34" charset="-122"/>
              </a:rPr>
              <a:t>顶尖高手都是</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练出来</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的</a:t>
            </a:r>
          </a:p>
        </p:txBody>
      </p:sp>
      <p:sp>
        <p:nvSpPr>
          <p:cNvPr id="48130" name="文本框 3"/>
          <p:cNvSpPr txBox="1">
            <a:spLocks noChangeArrowheads="1"/>
          </p:cNvSpPr>
          <p:nvPr/>
        </p:nvSpPr>
        <p:spPr bwMode="auto">
          <a:xfrm>
            <a:off x="1455738" y="1513523"/>
            <a:ext cx="6600825" cy="823912"/>
          </a:xfrm>
          <a:prstGeom prst="rect">
            <a:avLst/>
          </a:prstGeom>
          <a:noFill/>
          <a:ln w="9525">
            <a:noFill/>
            <a:miter lim="800000"/>
          </a:ln>
        </p:spPr>
        <p:txBody>
          <a:bodyPr>
            <a:spAutoFit/>
          </a:bodyPr>
          <a:lstStyle/>
          <a:p>
            <a:pPr marL="342900" indent="-342900">
              <a:buFont typeface="Wingdings" panose="05000000000000000000" pitchFamily="2" charset="2"/>
              <a:buChar char="u"/>
            </a:pPr>
            <a:r>
              <a:rPr lang="zh-CN" altLang="en-US" sz="2400" b="1" dirty="0">
                <a:latin typeface="+mn-ea"/>
              </a:rPr>
              <a:t>责任</a:t>
            </a:r>
            <a:r>
              <a:rPr lang="en-US" altLang="zh-CN" sz="2400" b="1" dirty="0">
                <a:latin typeface="+mn-ea"/>
              </a:rPr>
              <a:t>——</a:t>
            </a:r>
            <a:r>
              <a:rPr lang="zh-CN" altLang="en-US" sz="2400" b="1" dirty="0">
                <a:latin typeface="+mn-ea"/>
              </a:rPr>
              <a:t>兴趣来源于责任。兴趣最大的作用是让人愿意在这个领域内苦练。   </a:t>
            </a:r>
          </a:p>
        </p:txBody>
      </p:sp>
      <p:sp>
        <p:nvSpPr>
          <p:cNvPr id="48131" name="文本框 2"/>
          <p:cNvSpPr txBox="1">
            <a:spLocks noChangeArrowheads="1"/>
          </p:cNvSpPr>
          <p:nvPr/>
        </p:nvSpPr>
        <p:spPr bwMode="auto">
          <a:xfrm>
            <a:off x="1455738" y="3412490"/>
            <a:ext cx="6600825" cy="457200"/>
          </a:xfrm>
          <a:prstGeom prst="rect">
            <a:avLst/>
          </a:prstGeom>
          <a:noFill/>
          <a:ln w="9525">
            <a:noFill/>
            <a:miter lim="800000"/>
          </a:ln>
        </p:spPr>
        <p:txBody>
          <a:bodyPr>
            <a:spAutoFit/>
          </a:bodyPr>
          <a:lstStyle/>
          <a:p>
            <a:pPr marL="342900" indent="-342900">
              <a:buFont typeface="Wingdings" panose="05000000000000000000" pitchFamily="2" charset="2"/>
              <a:buChar char="u"/>
            </a:pPr>
            <a:r>
              <a:rPr lang="zh-CN" altLang="en-US" sz="2400" b="1" dirty="0">
                <a:latin typeface="+mn-ea"/>
              </a:rPr>
              <a:t>习惯</a:t>
            </a:r>
            <a:r>
              <a:rPr lang="en-US" altLang="zh-CN" sz="2400" b="1" dirty="0">
                <a:latin typeface="+mn-ea"/>
              </a:rPr>
              <a:t>——“</a:t>
            </a:r>
            <a:r>
              <a:rPr lang="zh-CN" altLang="en-US" sz="2400" b="1" dirty="0">
                <a:latin typeface="+mn-ea"/>
              </a:rPr>
              <a:t>让努力成为一种惯性</a:t>
            </a:r>
            <a:r>
              <a:rPr lang="en-US" altLang="zh-CN" sz="2400" b="1" dirty="0">
                <a:latin typeface="+mn-ea"/>
              </a:rPr>
              <a:t>”</a:t>
            </a:r>
            <a:r>
              <a:rPr lang="zh-CN" altLang="en-US" sz="2400" b="1" dirty="0">
                <a:latin typeface="+mn-ea"/>
              </a:rPr>
              <a:t>。</a:t>
            </a:r>
          </a:p>
        </p:txBody>
      </p:sp>
      <p:sp>
        <p:nvSpPr>
          <p:cNvPr id="2" name="文本框 2"/>
          <p:cNvSpPr txBox="1">
            <a:spLocks noChangeArrowheads="1"/>
          </p:cNvSpPr>
          <p:nvPr/>
        </p:nvSpPr>
        <p:spPr bwMode="auto">
          <a:xfrm>
            <a:off x="1455738" y="2548573"/>
            <a:ext cx="6600825" cy="457200"/>
          </a:xfrm>
          <a:prstGeom prst="rect">
            <a:avLst/>
          </a:prstGeom>
          <a:noFill/>
          <a:ln w="9525">
            <a:noFill/>
            <a:miter lim="800000"/>
          </a:ln>
        </p:spPr>
        <p:txBody>
          <a:bodyPr>
            <a:spAutoFit/>
          </a:bodyPr>
          <a:lstStyle/>
          <a:p>
            <a:pPr marL="342900" indent="-342900">
              <a:buFont typeface="Wingdings" panose="05000000000000000000" pitchFamily="2" charset="2"/>
              <a:buChar char="u"/>
            </a:pPr>
            <a:r>
              <a:rPr lang="zh-CN" altLang="en-US" sz="2400" b="1" dirty="0">
                <a:latin typeface="黑体" panose="02010609060101010101" pitchFamily="49" charset="-122"/>
                <a:ea typeface="黑体" panose="02010609060101010101" pitchFamily="49" charset="-122"/>
              </a:rPr>
              <a:t>苦练</a:t>
            </a:r>
            <a:r>
              <a:rPr lang="en-US" altLang="zh-CN" sz="2400" b="1" dirty="0">
                <a:latin typeface="黑体" panose="02010609060101010101" pitchFamily="49" charset="-122"/>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有效的刻意训练。</a:t>
            </a:r>
          </a:p>
        </p:txBody>
      </p:sp>
      <p:sp>
        <p:nvSpPr>
          <p:cNvPr id="7" name="矩形 6"/>
          <p:cNvSpPr/>
          <p:nvPr/>
        </p:nvSpPr>
        <p:spPr>
          <a:xfrm>
            <a:off x="1345565" y="4142105"/>
            <a:ext cx="7133590" cy="1198880"/>
          </a:xfrm>
          <a:prstGeom prst="rect">
            <a:avLst/>
          </a:prstGeom>
        </p:spPr>
        <p:txBody>
          <a:bodyPr wrap="square">
            <a:spAutoFit/>
          </a:bodyPr>
          <a:lstStyle/>
          <a:p>
            <a:r>
              <a:rPr lang="zh-CN" altLang="en-US" sz="2400" b="1" dirty="0" smtClean="0">
                <a:latin typeface="仿宋" panose="02010609060101010101" pitchFamily="49" charset="-122"/>
                <a:ea typeface="仿宋" panose="02010609060101010101" pitchFamily="49" charset="-122"/>
              </a:rPr>
              <a:t>（</a:t>
            </a:r>
            <a:r>
              <a:rPr lang="en-US" altLang="zh-CN" sz="2400" b="1" dirty="0" smtClean="0">
                <a:latin typeface="仿宋" panose="02010609060101010101" pitchFamily="49" charset="-122"/>
                <a:ea typeface="仿宋" panose="02010609060101010101" pitchFamily="49" charset="-122"/>
              </a:rPr>
              <a:t>1</a:t>
            </a:r>
            <a:r>
              <a:rPr lang="zh-CN" altLang="en-US" sz="2400" b="1" dirty="0" smtClean="0">
                <a:latin typeface="仿宋" panose="02010609060101010101" pitchFamily="49" charset="-122"/>
                <a:ea typeface="仿宋" panose="02010609060101010101" pitchFamily="49" charset="-122"/>
              </a:rPr>
              <a:t>）开头都必须付出艰巨的努力。</a:t>
            </a:r>
            <a:endParaRPr lang="en-US" altLang="zh-CN" sz="2400" b="1" dirty="0" smtClean="0">
              <a:latin typeface="仿宋" panose="02010609060101010101" pitchFamily="49" charset="-122"/>
              <a:ea typeface="仿宋" panose="02010609060101010101" pitchFamily="49" charset="-122"/>
            </a:endParaRPr>
          </a:p>
          <a:p>
            <a:r>
              <a:rPr lang="zh-CN" altLang="en-US" sz="2400" b="1" dirty="0" smtClean="0">
                <a:latin typeface="仿宋" panose="02010609060101010101" pitchFamily="49" charset="-122"/>
                <a:ea typeface="仿宋" panose="02010609060101010101" pitchFamily="49" charset="-122"/>
              </a:rPr>
              <a:t>（</a:t>
            </a:r>
            <a:r>
              <a:rPr lang="en-US" altLang="zh-CN" sz="2400" b="1" dirty="0" smtClean="0">
                <a:latin typeface="仿宋" panose="02010609060101010101" pitchFamily="49" charset="-122"/>
                <a:ea typeface="仿宋" panose="02010609060101010101" pitchFamily="49" charset="-122"/>
              </a:rPr>
              <a:t>2</a:t>
            </a:r>
            <a:r>
              <a:rPr lang="zh-CN" altLang="en-US" sz="2400" b="1" dirty="0" smtClean="0">
                <a:latin typeface="仿宋" panose="02010609060101010101" pitchFamily="49" charset="-122"/>
                <a:ea typeface="仿宋" panose="02010609060101010101" pitchFamily="49" charset="-122"/>
              </a:rPr>
              <a:t>）学习必须保持</a:t>
            </a:r>
            <a:r>
              <a:rPr lang="en-US" altLang="zh-CN" sz="2400" b="1" dirty="0" smtClean="0">
                <a:latin typeface="仿宋" panose="02010609060101010101" pitchFamily="49" charset="-122"/>
                <a:ea typeface="仿宋" panose="02010609060101010101" pitchFamily="49" charset="-122"/>
              </a:rPr>
              <a:t>“</a:t>
            </a:r>
            <a:r>
              <a:rPr lang="zh-CN" altLang="en-US" sz="2400" b="1" dirty="0" smtClean="0">
                <a:latin typeface="仿宋" panose="02010609060101010101" pitchFamily="49" charset="-122"/>
                <a:ea typeface="仿宋" panose="02010609060101010101" pitchFamily="49" charset="-122"/>
              </a:rPr>
              <a:t>努力的惯性</a:t>
            </a:r>
            <a:r>
              <a:rPr lang="en-US" altLang="zh-CN" sz="2400" b="1" dirty="0" smtClean="0">
                <a:latin typeface="仿宋" panose="02010609060101010101" pitchFamily="49" charset="-122"/>
                <a:ea typeface="仿宋" panose="02010609060101010101" pitchFamily="49" charset="-122"/>
              </a:rPr>
              <a:t>”</a:t>
            </a:r>
            <a:r>
              <a:rPr lang="zh-CN" altLang="en-US" sz="2400" b="1" dirty="0" smtClean="0">
                <a:latin typeface="仿宋" panose="02010609060101010101" pitchFamily="49" charset="-122"/>
                <a:ea typeface="仿宋" panose="02010609060101010101" pitchFamily="49" charset="-122"/>
              </a:rPr>
              <a:t>（习惯）。</a:t>
            </a:r>
          </a:p>
          <a:p>
            <a:r>
              <a:rPr lang="zh-CN" altLang="en-US" sz="2400" b="1" dirty="0" smtClean="0">
                <a:latin typeface="仿宋" panose="02010609060101010101" pitchFamily="49" charset="-122"/>
                <a:ea typeface="仿宋" panose="02010609060101010101" pitchFamily="49" charset="-122"/>
              </a:rPr>
              <a:t>（</a:t>
            </a:r>
            <a:r>
              <a:rPr lang="en-US" altLang="zh-CN" sz="2400" b="1" dirty="0" smtClean="0">
                <a:latin typeface="仿宋" panose="02010609060101010101" pitchFamily="49" charset="-122"/>
                <a:ea typeface="仿宋" panose="02010609060101010101" pitchFamily="49" charset="-122"/>
              </a:rPr>
              <a:t>3</a:t>
            </a:r>
            <a:r>
              <a:rPr lang="zh-CN" altLang="en-US" sz="2400" b="1" dirty="0" smtClean="0">
                <a:latin typeface="仿宋" panose="02010609060101010101" pitchFamily="49" charset="-122"/>
                <a:ea typeface="仿宋" panose="02010609060101010101" pitchFamily="49" charset="-122"/>
              </a:rPr>
              <a:t>）成功离不开坚持不懈的努力。</a:t>
            </a:r>
            <a:endParaRPr lang="zh-CN" altLang="en-US" sz="2400" b="1" dirty="0">
              <a:latin typeface="仿宋" panose="02010609060101010101" pitchFamily="49" charset="-122"/>
              <a:ea typeface="仿宋"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8129"/>
                                        </p:tgtEl>
                                        <p:attrNameLst>
                                          <p:attrName>style.visibility</p:attrName>
                                        </p:attrNameLst>
                                      </p:cBhvr>
                                      <p:to>
                                        <p:strVal val="visible"/>
                                      </p:to>
                                    </p:set>
                                    <p:anim calcmode="lin" valueType="num">
                                      <p:cBhvr>
                                        <p:cTn id="7" dur="500" fill="hold"/>
                                        <p:tgtEl>
                                          <p:spTgt spid="48129"/>
                                        </p:tgtEl>
                                        <p:attrNameLst>
                                          <p:attrName>ppt_x</p:attrName>
                                        </p:attrNameLst>
                                      </p:cBhvr>
                                      <p:tavLst>
                                        <p:tav tm="0">
                                          <p:val>
                                            <p:strVal val="#ppt_x"/>
                                          </p:val>
                                        </p:tav>
                                        <p:tav tm="100000">
                                          <p:val>
                                            <p:strVal val="#ppt_x"/>
                                          </p:val>
                                        </p:tav>
                                      </p:tavLst>
                                    </p:anim>
                                    <p:anim calcmode="lin" valueType="num">
                                      <p:cBhvr>
                                        <p:cTn id="8" dur="500" fill="hold"/>
                                        <p:tgtEl>
                                          <p:spTgt spid="4812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8130"/>
                                        </p:tgtEl>
                                        <p:attrNameLst>
                                          <p:attrName>style.visibility</p:attrName>
                                        </p:attrNameLst>
                                      </p:cBhvr>
                                      <p:to>
                                        <p:strVal val="visible"/>
                                      </p:to>
                                    </p:set>
                                    <p:anim calcmode="lin" valueType="num">
                                      <p:cBhvr additive="base">
                                        <p:cTn id="13" dur="500" fill="hold"/>
                                        <p:tgtEl>
                                          <p:spTgt spid="48130"/>
                                        </p:tgtEl>
                                        <p:attrNameLst>
                                          <p:attrName>ppt_x</p:attrName>
                                        </p:attrNameLst>
                                      </p:cBhvr>
                                      <p:tavLst>
                                        <p:tav tm="0">
                                          <p:val>
                                            <p:strVal val="#ppt_x"/>
                                          </p:val>
                                        </p:tav>
                                        <p:tav tm="100000">
                                          <p:val>
                                            <p:strVal val="#ppt_x"/>
                                          </p:val>
                                        </p:tav>
                                      </p:tavLst>
                                    </p:anim>
                                    <p:anim calcmode="lin" valueType="num">
                                      <p:cBhvr additive="base">
                                        <p:cTn id="14" dur="500" fill="hold"/>
                                        <p:tgtEl>
                                          <p:spTgt spid="4813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8131"/>
                                        </p:tgtEl>
                                        <p:attrNameLst>
                                          <p:attrName>style.visibility</p:attrName>
                                        </p:attrNameLst>
                                      </p:cBhvr>
                                      <p:to>
                                        <p:strVal val="visible"/>
                                      </p:to>
                                    </p:set>
                                    <p:anim calcmode="lin" valueType="num">
                                      <p:cBhvr additive="base">
                                        <p:cTn id="25" dur="500" fill="hold"/>
                                        <p:tgtEl>
                                          <p:spTgt spid="48131"/>
                                        </p:tgtEl>
                                        <p:attrNameLst>
                                          <p:attrName>ppt_x</p:attrName>
                                        </p:attrNameLst>
                                      </p:cBhvr>
                                      <p:tavLst>
                                        <p:tav tm="0">
                                          <p:val>
                                            <p:strVal val="#ppt_x"/>
                                          </p:val>
                                        </p:tav>
                                        <p:tav tm="100000">
                                          <p:val>
                                            <p:strVal val="#ppt_x"/>
                                          </p:val>
                                        </p:tav>
                                      </p:tavLst>
                                    </p:anim>
                                    <p:anim calcmode="lin" valueType="num">
                                      <p:cBhvr additive="base">
                                        <p:cTn id="26" dur="500" fill="hold"/>
                                        <p:tgtEl>
                                          <p:spTgt spid="481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29" grpId="0"/>
      <p:bldP spid="48130" grpId="0"/>
      <p:bldP spid="48131" grpId="0"/>
      <p:bldP spid="2" grpId="0"/>
    </p:bld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endParaRPr lang="zh-CN" altLang="en-US"/>
          </a:p>
        </p:txBody>
      </p:sp>
      <p:pic>
        <p:nvPicPr>
          <p:cNvPr id="4" name="图片 3" descr="微信图片_20180419022348.png"/>
          <p:cNvPicPr>
            <a:picLocks noChangeAspect="1"/>
          </p:cNvPicPr>
          <p:nvPr/>
        </p:nvPicPr>
        <p:blipFill>
          <a:blip r:embed="rId2" cstate="print"/>
          <a:stretch>
            <a:fillRect/>
          </a:stretch>
        </p:blipFill>
        <p:spPr>
          <a:xfrm>
            <a:off x="0" y="0"/>
            <a:ext cx="9144000" cy="6453336"/>
          </a:xfrm>
          <a:prstGeom prst="rect">
            <a:avLst/>
          </a:prstGeom>
        </p:spPr>
      </p:pic>
      <p:sp>
        <p:nvSpPr>
          <p:cNvPr id="3" name="内容占位符 2"/>
          <p:cNvSpPr>
            <a:spLocks noGrp="1"/>
          </p:cNvSpPr>
          <p:nvPr>
            <p:ph idx="1"/>
          </p:nvPr>
        </p:nvSpPr>
        <p:spPr/>
        <p:txBody>
          <a:bodyPr>
            <a:normAutofit/>
          </a:bodyPr>
          <a:lstStyle/>
          <a:p>
            <a:pPr marL="0" indent="0">
              <a:lnSpc>
                <a:spcPct val="200000"/>
              </a:lnSpc>
              <a:spcBef>
                <a:spcPct val="0"/>
              </a:spcBef>
              <a:buNone/>
            </a:pPr>
            <a:r>
              <a:rPr lang="zh-CN" altLang="en-US" sz="4000" b="1" dirty="0" smtClean="0">
                <a:latin typeface="华文隶书" panose="02010800040101010101" pitchFamily="2" charset="-122"/>
                <a:ea typeface="华文隶书" panose="02010800040101010101" pitchFamily="2" charset="-122"/>
              </a:rPr>
              <a:t>       </a:t>
            </a:r>
            <a:r>
              <a:rPr lang="zh-CN" altLang="en-US" sz="4000" b="1" dirty="0" smtClean="0">
                <a:latin typeface="华文楷体" panose="02010600040101010101" pitchFamily="2" charset="-122"/>
                <a:ea typeface="华文楷体" panose="02010600040101010101" pitchFamily="2" charset="-122"/>
              </a:rPr>
              <a:t>如果我们按昨天的方式教今天的学生，就等于掠夺了他们的明天。</a:t>
            </a:r>
            <a:endParaRPr lang="en-US" altLang="zh-CN" sz="4000" b="1" dirty="0" smtClean="0">
              <a:latin typeface="华文楷体" panose="02010600040101010101" pitchFamily="2" charset="-122"/>
              <a:ea typeface="华文楷体" panose="02010600040101010101" pitchFamily="2" charset="-122"/>
            </a:endParaRPr>
          </a:p>
          <a:p>
            <a:pPr marL="0" indent="0" algn="r">
              <a:lnSpc>
                <a:spcPct val="200000"/>
              </a:lnSpc>
              <a:spcBef>
                <a:spcPct val="0"/>
              </a:spcBef>
              <a:buNone/>
            </a:pPr>
            <a:r>
              <a:rPr lang="en-US" altLang="zh-CN" sz="4000" b="1" dirty="0" smtClean="0">
                <a:latin typeface="华文楷体" panose="02010600040101010101" pitchFamily="2" charset="-122"/>
                <a:ea typeface="华文楷体" panose="02010600040101010101" pitchFamily="2" charset="-122"/>
              </a:rPr>
              <a:t>——</a:t>
            </a:r>
            <a:r>
              <a:rPr lang="zh-CN" altLang="en-US" sz="4000" b="1" dirty="0" smtClean="0">
                <a:latin typeface="华文楷体" panose="02010600040101010101" pitchFamily="2" charset="-122"/>
                <a:ea typeface="华文楷体" panose="02010600040101010101" pitchFamily="2" charset="-122"/>
              </a:rPr>
              <a:t>约翰 </a:t>
            </a:r>
            <a:r>
              <a:rPr lang="en-US" altLang="zh-CN" sz="4000" b="1" dirty="0" smtClean="0">
                <a:latin typeface="华文楷体" panose="02010600040101010101" pitchFamily="2" charset="-122"/>
                <a:ea typeface="华文楷体" panose="02010600040101010101" pitchFamily="2" charset="-122"/>
              </a:rPr>
              <a:t>· </a:t>
            </a:r>
            <a:r>
              <a:rPr lang="zh-CN" altLang="en-US" sz="4000" b="1" dirty="0" smtClean="0">
                <a:latin typeface="华文楷体" panose="02010600040101010101" pitchFamily="2" charset="-122"/>
                <a:ea typeface="华文楷体" panose="02010600040101010101" pitchFamily="2" charset="-122"/>
              </a:rPr>
              <a:t>杜威</a:t>
            </a:r>
            <a:endParaRPr lang="zh-CN" altLang="en-US" sz="4000" b="1" dirty="0">
              <a:latin typeface="华文楷体" panose="02010600040101010101" pitchFamily="2" charset="-122"/>
              <a:ea typeface="华文楷体" panose="02010600040101010101" pitchFamily="2" charset="-122"/>
            </a:endParaRPr>
          </a:p>
        </p:txBody>
      </p:sp>
    </p:spTree>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25730" y="-89248"/>
            <a:ext cx="9539536" cy="6974632"/>
          </a:xfrm>
          <a:prstGeom prst="rect">
            <a:avLst/>
          </a:prstGeom>
          <a:solidFill>
            <a:schemeClr val="bg1"/>
          </a:solidFill>
        </p:spPr>
      </p:pic>
      <p:sp>
        <p:nvSpPr>
          <p:cNvPr id="4" name="TextBox 3"/>
          <p:cNvSpPr txBox="1"/>
          <p:nvPr/>
        </p:nvSpPr>
        <p:spPr>
          <a:xfrm>
            <a:off x="683568" y="1340768"/>
            <a:ext cx="8064896" cy="1938992"/>
          </a:xfrm>
          <a:prstGeom prst="rect">
            <a:avLst/>
          </a:prstGeom>
          <a:noFill/>
        </p:spPr>
        <p:txBody>
          <a:bodyPr wrap="square" rtlCol="0">
            <a:spAutoFit/>
          </a:bodyPr>
          <a:lstStyle/>
          <a:p>
            <a:r>
              <a:rPr lang="zh-CN" altLang="en-US" sz="6000" dirty="0" smtClean="0">
                <a:latin typeface="楷体" panose="02010609060101010101" pitchFamily="49" charset="-122"/>
                <a:ea typeface="楷体" panose="02010609060101010101" pitchFamily="49" charset="-122"/>
              </a:rPr>
              <a:t>                            </a:t>
            </a:r>
            <a:r>
              <a:rPr lang="zh-CN" altLang="en-US" sz="6000" b="1" dirty="0" smtClean="0">
                <a:latin typeface="楷体" panose="02010609060101010101" pitchFamily="49" charset="-122"/>
                <a:ea typeface="楷体" panose="02010609060101010101" pitchFamily="49" charset="-122"/>
              </a:rPr>
              <a:t>欢迎各位老师批评指正</a:t>
            </a:r>
            <a:r>
              <a:rPr lang="zh-CN" altLang="en-US" sz="6000" dirty="0" smtClean="0">
                <a:latin typeface="楷体" panose="02010609060101010101" pitchFamily="49" charset="-122"/>
                <a:ea typeface="楷体" panose="02010609060101010101" pitchFamily="49" charset="-122"/>
              </a:rPr>
              <a:t>！</a:t>
            </a:r>
            <a:endParaRPr lang="zh-CN" altLang="en-US" sz="6000"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8" name="椭圆 7"/>
          <p:cNvSpPr/>
          <p:nvPr/>
        </p:nvSpPr>
        <p:spPr>
          <a:xfrm>
            <a:off x="179512" y="188640"/>
            <a:ext cx="3744416" cy="936104"/>
          </a:xfrm>
          <a:prstGeom prst="ellipse">
            <a:avLst/>
          </a:prstGeom>
          <a:noFill/>
          <a:ln w="127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chemeClr val="tx2">
                    <a:lumMod val="75000"/>
                  </a:schemeClr>
                </a:solidFill>
              </a:rPr>
              <a:t>突破变化</a:t>
            </a:r>
            <a:endParaRPr lang="zh-CN" altLang="en-US" sz="3600" b="1" dirty="0">
              <a:solidFill>
                <a:schemeClr val="tx2">
                  <a:lumMod val="75000"/>
                </a:schemeClr>
              </a:solidFill>
            </a:endParaRPr>
          </a:p>
        </p:txBody>
      </p:sp>
      <p:pic>
        <p:nvPicPr>
          <p:cNvPr id="2050" name="Picture 2"/>
          <p:cNvPicPr>
            <a:picLocks noChangeAspect="1" noChangeArrowheads="1"/>
          </p:cNvPicPr>
          <p:nvPr/>
        </p:nvPicPr>
        <p:blipFill>
          <a:blip r:embed="rId3" cstate="print"/>
          <a:srcRect/>
          <a:stretch>
            <a:fillRect/>
          </a:stretch>
        </p:blipFill>
        <p:spPr bwMode="auto">
          <a:xfrm>
            <a:off x="251520" y="1249590"/>
            <a:ext cx="8749158" cy="520374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647040" cy="7053231"/>
          </a:xfrm>
          <a:prstGeom prst="rect">
            <a:avLst/>
          </a:prstGeom>
          <a:noFill/>
        </p:spPr>
      </p:pic>
      <p:sp>
        <p:nvSpPr>
          <p:cNvPr id="5" name="椭圆 4"/>
          <p:cNvSpPr/>
          <p:nvPr/>
        </p:nvSpPr>
        <p:spPr>
          <a:xfrm>
            <a:off x="251520" y="404664"/>
            <a:ext cx="3744416" cy="1152128"/>
          </a:xfrm>
          <a:prstGeom prst="ellipse">
            <a:avLst/>
          </a:prstGeom>
          <a:noFill/>
          <a:ln w="127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chemeClr val="tx2">
                    <a:lumMod val="75000"/>
                  </a:schemeClr>
                </a:solidFill>
              </a:rPr>
              <a:t>突破变化</a:t>
            </a:r>
            <a:endParaRPr lang="zh-CN" altLang="en-US" sz="3600" b="1" dirty="0">
              <a:solidFill>
                <a:schemeClr val="tx2">
                  <a:lumMod val="75000"/>
                </a:schemeClr>
              </a:solidFill>
            </a:endParaRPr>
          </a:p>
        </p:txBody>
      </p:sp>
      <p:pic>
        <p:nvPicPr>
          <p:cNvPr id="3074" name="Picture 2"/>
          <p:cNvPicPr>
            <a:picLocks noChangeAspect="1" noChangeArrowheads="1"/>
          </p:cNvPicPr>
          <p:nvPr/>
        </p:nvPicPr>
        <p:blipFill>
          <a:blip r:embed="rId3" cstate="print"/>
          <a:srcRect/>
          <a:stretch>
            <a:fillRect/>
          </a:stretch>
        </p:blipFill>
        <p:spPr bwMode="auto">
          <a:xfrm>
            <a:off x="647056" y="1772816"/>
            <a:ext cx="8749480" cy="446449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5" name="副标题 4"/>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116632"/>
            <a:ext cx="9539536" cy="6974632"/>
          </a:xfrm>
          <a:prstGeom prst="rect">
            <a:avLst/>
          </a:prstGeom>
          <a:noFill/>
        </p:spPr>
      </p:pic>
      <p:sp>
        <p:nvSpPr>
          <p:cNvPr id="3" name="椭圆 2"/>
          <p:cNvSpPr/>
          <p:nvPr/>
        </p:nvSpPr>
        <p:spPr>
          <a:xfrm>
            <a:off x="611560" y="188640"/>
            <a:ext cx="3096344" cy="1008112"/>
          </a:xfrm>
          <a:prstGeom prst="ellipse">
            <a:avLst/>
          </a:prstGeom>
          <a:noFill/>
          <a:ln w="127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chemeClr val="tx2">
                    <a:lumMod val="75000"/>
                  </a:schemeClr>
                </a:solidFill>
              </a:rPr>
              <a:t>突破变化</a:t>
            </a:r>
            <a:endParaRPr lang="zh-CN" altLang="en-US" sz="3600" b="1" dirty="0">
              <a:solidFill>
                <a:schemeClr val="tx2">
                  <a:lumMod val="75000"/>
                </a:schemeClr>
              </a:solidFill>
            </a:endParaRPr>
          </a:p>
        </p:txBody>
      </p:sp>
      <p:pic>
        <p:nvPicPr>
          <p:cNvPr id="4" name="图片 3" descr="4"/>
          <p:cNvPicPr>
            <a:picLocks noChangeAspect="1" noChangeArrowheads="1"/>
          </p:cNvPicPr>
          <p:nvPr/>
        </p:nvPicPr>
        <p:blipFill>
          <a:blip r:embed="rId3" cstate="print"/>
          <a:srcRect/>
          <a:stretch>
            <a:fillRect/>
          </a:stretch>
        </p:blipFill>
        <p:spPr bwMode="auto">
          <a:xfrm>
            <a:off x="638369" y="1556792"/>
            <a:ext cx="8505631" cy="488746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6" name="副标题 5"/>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3" name="椭圆 2"/>
          <p:cNvSpPr/>
          <p:nvPr/>
        </p:nvSpPr>
        <p:spPr>
          <a:xfrm>
            <a:off x="827584" y="188640"/>
            <a:ext cx="3672408" cy="1152128"/>
          </a:xfrm>
          <a:prstGeom prst="ellipse">
            <a:avLst/>
          </a:prstGeom>
          <a:noFill/>
          <a:ln w="127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chemeClr val="tx2">
                    <a:lumMod val="75000"/>
                  </a:schemeClr>
                </a:solidFill>
              </a:rPr>
              <a:t>突破变化</a:t>
            </a:r>
            <a:endParaRPr lang="zh-CN" altLang="en-US" sz="3600" b="1" dirty="0">
              <a:solidFill>
                <a:schemeClr val="tx2">
                  <a:lumMod val="75000"/>
                </a:schemeClr>
              </a:solidFill>
            </a:endParaRPr>
          </a:p>
        </p:txBody>
      </p:sp>
      <p:pic>
        <p:nvPicPr>
          <p:cNvPr id="4" name="图片 5" descr="9%Z_5[Q[FS20HM$VE@Z)B8F"/>
          <p:cNvPicPr>
            <a:picLocks noChangeAspect="1" noChangeArrowheads="1"/>
          </p:cNvPicPr>
          <p:nvPr/>
        </p:nvPicPr>
        <p:blipFill>
          <a:blip r:embed="rId3" cstate="print"/>
          <a:srcRect/>
          <a:stretch>
            <a:fillRect/>
          </a:stretch>
        </p:blipFill>
        <p:spPr bwMode="auto">
          <a:xfrm>
            <a:off x="0" y="1412776"/>
            <a:ext cx="5364088" cy="5040560"/>
          </a:xfrm>
          <a:prstGeom prst="rect">
            <a:avLst/>
          </a:prstGeom>
          <a:noFill/>
          <a:ln w="9525">
            <a:noFill/>
            <a:miter lim="800000"/>
            <a:headEnd/>
            <a:tailEnd/>
          </a:ln>
        </p:spPr>
      </p:pic>
      <p:pic>
        <p:nvPicPr>
          <p:cNvPr id="5" name="图片 6" descr="`F3(25))J}90%%0SY4{(R}Q"/>
          <p:cNvPicPr>
            <a:picLocks noChangeAspect="1" noChangeArrowheads="1"/>
          </p:cNvPicPr>
          <p:nvPr/>
        </p:nvPicPr>
        <p:blipFill>
          <a:blip r:embed="rId4" cstate="print"/>
          <a:srcRect/>
          <a:stretch>
            <a:fillRect/>
          </a:stretch>
        </p:blipFill>
        <p:spPr bwMode="auto">
          <a:xfrm>
            <a:off x="4932040" y="1412776"/>
            <a:ext cx="4464496" cy="528678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5" name="副标题 4"/>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3" name="椭圆 2"/>
          <p:cNvSpPr/>
          <p:nvPr/>
        </p:nvSpPr>
        <p:spPr>
          <a:xfrm>
            <a:off x="107504" y="116632"/>
            <a:ext cx="1440160" cy="2736304"/>
          </a:xfrm>
          <a:prstGeom prst="ellipse">
            <a:avLst/>
          </a:prstGeom>
          <a:noFill/>
          <a:ln w="127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chemeClr val="tx2">
                    <a:lumMod val="75000"/>
                  </a:schemeClr>
                </a:solidFill>
              </a:rPr>
              <a:t>突破变化</a:t>
            </a:r>
            <a:endParaRPr lang="zh-CN" altLang="en-US" sz="3600" b="1" dirty="0">
              <a:solidFill>
                <a:schemeClr val="tx2">
                  <a:lumMod val="75000"/>
                </a:schemeClr>
              </a:solidFill>
            </a:endParaRPr>
          </a:p>
        </p:txBody>
      </p:sp>
      <p:pic>
        <p:nvPicPr>
          <p:cNvPr id="4" name="图片 3" descr="5"/>
          <p:cNvPicPr>
            <a:picLocks noChangeAspect="1" noChangeArrowheads="1"/>
          </p:cNvPicPr>
          <p:nvPr/>
        </p:nvPicPr>
        <p:blipFill>
          <a:blip r:embed="rId3" cstate="print"/>
          <a:srcRect/>
          <a:stretch>
            <a:fillRect/>
          </a:stretch>
        </p:blipFill>
        <p:spPr bwMode="auto">
          <a:xfrm>
            <a:off x="1619672" y="980728"/>
            <a:ext cx="7601834" cy="531334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5" name="副标题 4"/>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3" name="椭圆 2"/>
          <p:cNvSpPr/>
          <p:nvPr/>
        </p:nvSpPr>
        <p:spPr>
          <a:xfrm>
            <a:off x="611560" y="332656"/>
            <a:ext cx="3528392" cy="1152128"/>
          </a:xfrm>
          <a:prstGeom prst="ellipse">
            <a:avLst/>
          </a:prstGeom>
          <a:noFill/>
          <a:ln w="127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chemeClr val="tx2">
                    <a:lumMod val="75000"/>
                  </a:schemeClr>
                </a:solidFill>
              </a:rPr>
              <a:t>突破变化</a:t>
            </a:r>
            <a:endParaRPr lang="zh-CN" altLang="en-US" sz="3600" b="1" dirty="0">
              <a:solidFill>
                <a:schemeClr val="tx2">
                  <a:lumMod val="75000"/>
                </a:schemeClr>
              </a:solidFill>
            </a:endParaRPr>
          </a:p>
        </p:txBody>
      </p:sp>
      <p:sp>
        <p:nvSpPr>
          <p:cNvPr id="4" name="矩形 3"/>
          <p:cNvSpPr/>
          <p:nvPr/>
        </p:nvSpPr>
        <p:spPr>
          <a:xfrm>
            <a:off x="755576" y="1844824"/>
            <a:ext cx="8208912" cy="2553335"/>
          </a:xfrm>
          <a:prstGeom prst="rect">
            <a:avLst/>
          </a:prstGeom>
        </p:spPr>
        <p:txBody>
          <a:bodyPr wrap="square">
            <a:spAutoFit/>
          </a:bodyPr>
          <a:lstStyle/>
          <a:p>
            <a:r>
              <a:rPr lang="zh-CN" altLang="en-US" sz="3200" b="1" dirty="0" smtClean="0"/>
              <a:t>核心素养版课程标准最鲜明的几点变化</a:t>
            </a:r>
          </a:p>
          <a:p>
            <a:r>
              <a:rPr lang="zh-CN" altLang="en-US" sz="3200" b="1" dirty="0" smtClean="0"/>
              <a:t>       </a:t>
            </a:r>
            <a:endParaRPr lang="en-US" altLang="zh-CN" sz="3200" b="1" dirty="0" smtClean="0"/>
          </a:p>
          <a:p>
            <a:r>
              <a:rPr lang="en-US" altLang="zh-CN" sz="3200" b="1" dirty="0" smtClean="0"/>
              <a:t>      </a:t>
            </a:r>
            <a:r>
              <a:rPr lang="zh-CN" altLang="en-US" sz="3200" b="1" dirty="0" smtClean="0"/>
              <a:t>  新版普通高中课程标准立足本国特色，着眼于国际视野，顺应新时期的需求，较之旧版的课程标准有了几点鲜明的变化：</a:t>
            </a:r>
            <a:endParaRPr lang="zh-CN" altLang="en-US" sz="3200" b="1"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5" name="副标题 4"/>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3" name="椭圆 2"/>
          <p:cNvSpPr/>
          <p:nvPr/>
        </p:nvSpPr>
        <p:spPr>
          <a:xfrm>
            <a:off x="107504" y="116632"/>
            <a:ext cx="1440160" cy="2736304"/>
          </a:xfrm>
          <a:prstGeom prst="ellipse">
            <a:avLst/>
          </a:prstGeom>
          <a:noFill/>
          <a:ln w="127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chemeClr val="tx2">
                    <a:lumMod val="75000"/>
                  </a:schemeClr>
                </a:solidFill>
              </a:rPr>
              <a:t>突破变化</a:t>
            </a:r>
            <a:endParaRPr lang="zh-CN" altLang="en-US" sz="3600" b="1" dirty="0">
              <a:solidFill>
                <a:schemeClr val="tx2">
                  <a:lumMod val="75000"/>
                </a:schemeClr>
              </a:solidFill>
            </a:endParaRPr>
          </a:p>
        </p:txBody>
      </p:sp>
      <p:sp>
        <p:nvSpPr>
          <p:cNvPr id="4" name="矩形 3"/>
          <p:cNvSpPr/>
          <p:nvPr/>
        </p:nvSpPr>
        <p:spPr>
          <a:xfrm>
            <a:off x="1691680" y="1052736"/>
            <a:ext cx="7056784" cy="5262979"/>
          </a:xfrm>
          <a:prstGeom prst="rect">
            <a:avLst/>
          </a:prstGeom>
        </p:spPr>
        <p:txBody>
          <a:bodyPr wrap="square">
            <a:spAutoFit/>
          </a:bodyPr>
          <a:lstStyle/>
          <a:p>
            <a:r>
              <a:rPr lang="zh-CN" altLang="en-US" sz="2800" b="1" dirty="0" smtClean="0"/>
              <a:t>(一)突出文化教育的重要地位</a:t>
            </a:r>
          </a:p>
          <a:p>
            <a:r>
              <a:rPr lang="zh-CN" altLang="en-US" sz="2800" b="1" dirty="0" smtClean="0"/>
              <a:t>        突出文化教育的重要地位是本次课标修改的重点之一，不仅在语文课标里提出来了，还要求其他学科结合自身特点，丰富充实加强中华优秀传统文化教育的相关内容。语文新课标指出，抓住语文课程对继承和弘扬文化、培养文化自信、推动文化创新发展的优势，加强学生对中华优秀传统文化、革命文化、社会主义先进文化的深入学习和思考，形成正确的世界观、人生观和价值观，从而充分发挥语文课程的育人功能，达到立德树人，增强文化自信的目标。</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5" name="副标题 4"/>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3" name="椭圆 2"/>
          <p:cNvSpPr/>
          <p:nvPr/>
        </p:nvSpPr>
        <p:spPr>
          <a:xfrm>
            <a:off x="107504" y="116632"/>
            <a:ext cx="1440160" cy="2736304"/>
          </a:xfrm>
          <a:prstGeom prst="ellipse">
            <a:avLst/>
          </a:prstGeom>
          <a:noFill/>
          <a:ln w="127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chemeClr val="tx2">
                    <a:lumMod val="75000"/>
                  </a:schemeClr>
                </a:solidFill>
              </a:rPr>
              <a:t>突破变化</a:t>
            </a:r>
            <a:endParaRPr lang="zh-CN" altLang="en-US" sz="3600" b="1" dirty="0">
              <a:solidFill>
                <a:schemeClr val="tx2">
                  <a:lumMod val="75000"/>
                </a:schemeClr>
              </a:solidFill>
            </a:endParaRPr>
          </a:p>
        </p:txBody>
      </p:sp>
      <p:sp>
        <p:nvSpPr>
          <p:cNvPr id="4" name="矩形 3"/>
          <p:cNvSpPr/>
          <p:nvPr/>
        </p:nvSpPr>
        <p:spPr>
          <a:xfrm>
            <a:off x="1619672" y="1196752"/>
            <a:ext cx="7128792" cy="4401205"/>
          </a:xfrm>
          <a:prstGeom prst="rect">
            <a:avLst/>
          </a:prstGeom>
        </p:spPr>
        <p:txBody>
          <a:bodyPr wrap="square">
            <a:spAutoFit/>
          </a:bodyPr>
          <a:lstStyle/>
          <a:p>
            <a:r>
              <a:rPr lang="zh-CN" altLang="en-US" dirty="0" smtClean="0"/>
              <a:t>      </a:t>
            </a:r>
            <a:r>
              <a:rPr lang="zh-CN" altLang="en-US" sz="2800" b="1" dirty="0" smtClean="0"/>
              <a:t>    </a:t>
            </a:r>
            <a:r>
              <a:rPr lang="zh-CN" altLang="zh-CN" sz="2800" b="1" dirty="0" smtClean="0"/>
              <a:t>核心素养导向下的</a:t>
            </a:r>
            <a:r>
              <a:rPr lang="en-US" altLang="zh-CN" sz="2800" b="1" dirty="0" smtClean="0"/>
              <a:t>“</a:t>
            </a:r>
            <a:r>
              <a:rPr lang="zh-CN" altLang="zh-CN" sz="2800" b="1" dirty="0" smtClean="0"/>
              <a:t>大语文</a:t>
            </a:r>
            <a:r>
              <a:rPr lang="en-US" altLang="zh-CN" sz="2800" b="1" dirty="0" smtClean="0"/>
              <a:t>”“</a:t>
            </a:r>
            <a:r>
              <a:rPr lang="zh-CN" altLang="zh-CN" sz="2800" b="1" dirty="0" smtClean="0"/>
              <a:t>大阅读</a:t>
            </a:r>
            <a:r>
              <a:rPr lang="en-US" altLang="zh-CN" sz="2800" b="1" dirty="0" smtClean="0"/>
              <a:t>”</a:t>
            </a:r>
            <a:r>
              <a:rPr lang="zh-CN" altLang="zh-CN" sz="2800" b="1" dirty="0" smtClean="0"/>
              <a:t>，将哲学、历史、科技等各个领域的内容都纳入学习范围，将文化“研习”与经典“研讨”引进学习任务群，与过去为了解决知识点的语文学习截然不同，势必</a:t>
            </a:r>
            <a:r>
              <a:rPr lang="en-US" altLang="zh-CN" sz="2800" b="1" dirty="0" smtClean="0"/>
              <a:t>“</a:t>
            </a:r>
            <a:r>
              <a:rPr lang="zh-CN" altLang="zh-CN" sz="2800" b="1" dirty="0" smtClean="0"/>
              <a:t>倒逼</a:t>
            </a:r>
            <a:r>
              <a:rPr lang="en-US" altLang="zh-CN" sz="2800" b="1" dirty="0" smtClean="0"/>
              <a:t>”</a:t>
            </a:r>
            <a:r>
              <a:rPr lang="zh-CN" altLang="zh-CN" sz="2800" b="1" dirty="0" smtClean="0"/>
              <a:t>学生和老师读书；高考导向读书，将改变考试的内容和形式，使揣摩、迎合、套路等高考应对措施无用武之地；尤其整本书的阅读对于语文教学和学生的语文学习都是极大的挑战。</a:t>
            </a:r>
            <a:endParaRPr lang="en-US" altLang="zh-CN" sz="2800" b="1" dirty="0" smtClean="0"/>
          </a:p>
          <a:p>
            <a:r>
              <a:rPr lang="zh-CN" altLang="en-US" sz="2800" b="1" dirty="0" smtClean="0"/>
              <a:t>      </a:t>
            </a:r>
            <a:endParaRPr lang="zh-CN" altLang="zh-CN" sz="2800" b="1"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TextBox 4"/>
          <p:cNvSpPr txBox="1"/>
          <p:nvPr/>
        </p:nvSpPr>
        <p:spPr>
          <a:xfrm>
            <a:off x="755576" y="620688"/>
            <a:ext cx="7848872" cy="5539978"/>
          </a:xfrm>
          <a:prstGeom prst="rect">
            <a:avLst/>
          </a:prstGeom>
          <a:noFill/>
        </p:spPr>
        <p:txBody>
          <a:bodyPr wrap="square" rtlCol="0">
            <a:spAutoFit/>
          </a:bodyPr>
          <a:lstStyle/>
          <a:p>
            <a:r>
              <a:rPr lang="en-US" altLang="zh-CN" sz="2400" b="1" dirty="0" smtClean="0">
                <a:latin typeface="黑体" panose="02010609060101010101" pitchFamily="49" charset="-122"/>
                <a:ea typeface="黑体" panose="02010609060101010101" pitchFamily="49" charset="-122"/>
              </a:rPr>
              <a:t>    24</a:t>
            </a:r>
            <a:r>
              <a:rPr lang="zh-CN" altLang="en-US" sz="2400" b="1" dirty="0" smtClean="0">
                <a:latin typeface="黑体" panose="02010609060101010101" pitchFamily="49" charset="-122"/>
                <a:ea typeface="黑体" panose="02010609060101010101" pitchFamily="49" charset="-122"/>
              </a:rPr>
              <a:t>、作文（</a:t>
            </a:r>
            <a:r>
              <a:rPr lang="en-US" altLang="zh-CN" sz="2400" b="1" dirty="0" smtClean="0">
                <a:latin typeface="黑体" panose="02010609060101010101" pitchFamily="49" charset="-122"/>
                <a:ea typeface="黑体" panose="02010609060101010101" pitchFamily="49" charset="-122"/>
              </a:rPr>
              <a:t>50</a:t>
            </a:r>
            <a:r>
              <a:rPr lang="zh-CN" altLang="en-US" sz="2400" b="1" dirty="0" smtClean="0">
                <a:latin typeface="黑体" panose="02010609060101010101" pitchFamily="49" charset="-122"/>
                <a:ea typeface="黑体" panose="02010609060101010101" pitchFamily="49" charset="-122"/>
              </a:rPr>
              <a:t>分）</a:t>
            </a:r>
          </a:p>
          <a:p>
            <a:r>
              <a:rPr lang="zh-CN" altLang="en-US" sz="2400" b="1" dirty="0" smtClean="0">
                <a:latin typeface="黑体" panose="02010609060101010101" pitchFamily="49" charset="-122"/>
                <a:ea typeface="黑体" panose="02010609060101010101" pitchFamily="49" charset="-122"/>
              </a:rPr>
              <a:t>    从下面两个题目中任选一题，按要求作答。不少于</a:t>
            </a:r>
            <a:r>
              <a:rPr lang="en-US" altLang="zh-CN" sz="2400" b="1" dirty="0" smtClean="0">
                <a:latin typeface="黑体" panose="02010609060101010101" pitchFamily="49" charset="-122"/>
                <a:ea typeface="黑体" panose="02010609060101010101" pitchFamily="49" charset="-122"/>
              </a:rPr>
              <a:t>700</a:t>
            </a:r>
            <a:r>
              <a:rPr lang="zh-CN" altLang="en-US" sz="2400" b="1" dirty="0" smtClean="0">
                <a:latin typeface="黑体" panose="02010609060101010101" pitchFamily="49" charset="-122"/>
                <a:ea typeface="黑体" panose="02010609060101010101" pitchFamily="49" charset="-122"/>
              </a:rPr>
              <a:t>字。将题目抄在答题卡上。</a:t>
            </a:r>
          </a:p>
          <a:p>
            <a:r>
              <a:rPr lang="zh-CN" altLang="en-US" sz="2400" b="1" dirty="0" smtClean="0">
                <a:latin typeface="黑体" panose="02010609060101010101" pitchFamily="49" charset="-122"/>
                <a:ea typeface="黑体" panose="02010609060101010101" pitchFamily="49" charset="-122"/>
              </a:rPr>
              <a:t>    ①今天，众多</a:t>
            </a:r>
            <a:r>
              <a:rPr lang="en-US" altLang="zh-CN" sz="2400" b="1" dirty="0" smtClean="0">
                <a:latin typeface="黑体" panose="02010609060101010101" pitchFamily="49" charset="-122"/>
                <a:ea typeface="黑体" panose="02010609060101010101" pitchFamily="49" charset="-122"/>
              </a:rPr>
              <a:t>2000</a:t>
            </a:r>
            <a:r>
              <a:rPr lang="zh-CN" altLang="en-US" sz="2400" b="1" dirty="0" smtClean="0">
                <a:latin typeface="黑体" panose="02010609060101010101" pitchFamily="49" charset="-122"/>
                <a:ea typeface="黑体" panose="02010609060101010101" pitchFamily="49" charset="-122"/>
              </a:rPr>
              <a:t>年出生的同学走进高考考场。</a:t>
            </a:r>
            <a:r>
              <a:rPr lang="en-US" altLang="zh-CN" sz="2400" b="1" dirty="0" smtClean="0">
                <a:latin typeface="黑体" panose="02010609060101010101" pitchFamily="49" charset="-122"/>
                <a:ea typeface="黑体" panose="02010609060101010101" pitchFamily="49" charset="-122"/>
              </a:rPr>
              <a:t>18</a:t>
            </a:r>
            <a:r>
              <a:rPr lang="zh-CN" altLang="en-US" sz="2400" b="1" dirty="0" smtClean="0">
                <a:latin typeface="黑体" panose="02010609060101010101" pitchFamily="49" charset="-122"/>
                <a:ea typeface="黑体" panose="02010609060101010101" pitchFamily="49" charset="-122"/>
              </a:rPr>
              <a:t>年过去了，祖国在不断发展，大家也成长为青年。</a:t>
            </a:r>
          </a:p>
          <a:p>
            <a:r>
              <a:rPr lang="zh-CN" altLang="en-US" sz="2400" b="1" dirty="0" smtClean="0">
                <a:latin typeface="黑体" panose="02010609060101010101" pitchFamily="49" charset="-122"/>
                <a:ea typeface="黑体" panose="02010609060101010101" pitchFamily="49" charset="-122"/>
              </a:rPr>
              <a:t>请以“新时代新青年一一谈在祖国发展中成长”为题，写一篇议论文。</a:t>
            </a:r>
          </a:p>
          <a:p>
            <a:r>
              <a:rPr lang="zh-CN" altLang="en-US" sz="2400" b="1" dirty="0" smtClean="0">
                <a:latin typeface="黑体" panose="02010609060101010101" pitchFamily="49" charset="-122"/>
                <a:ea typeface="黑体" panose="02010609060101010101" pitchFamily="49" charset="-122"/>
              </a:rPr>
              <a:t>要求：观点明确，论据恰当充实，论证合理。</a:t>
            </a:r>
          </a:p>
          <a:p>
            <a:r>
              <a:rPr lang="zh-CN" altLang="en-US" sz="2400" b="1" dirty="0" smtClean="0">
                <a:latin typeface="黑体" panose="02010609060101010101" pitchFamily="49" charset="-122"/>
                <a:ea typeface="黑体" panose="02010609060101010101" pitchFamily="49" charset="-122"/>
              </a:rPr>
              <a:t>    ②生态文明建设关乎中华民族的永续发展，优美生态环境是每一个中国人的期盼。</a:t>
            </a:r>
          </a:p>
          <a:p>
            <a:r>
              <a:rPr lang="zh-CN" altLang="en-US" sz="2400" b="1" dirty="0" smtClean="0">
                <a:latin typeface="黑体" panose="02010609060101010101" pitchFamily="49" charset="-122"/>
                <a:ea typeface="黑体" panose="02010609060101010101" pitchFamily="49" charset="-122"/>
              </a:rPr>
              <a:t>请你展开想象，以“绿水青山图”为题，写一篇记叙文，形象生动地展现出人与自然和谐相处的美好图景。</a:t>
            </a:r>
          </a:p>
          <a:p>
            <a:r>
              <a:rPr lang="zh-CN" altLang="en-US" sz="2400" b="1" dirty="0" smtClean="0">
                <a:latin typeface="黑体" panose="02010609060101010101" pitchFamily="49" charset="-122"/>
                <a:ea typeface="黑体" panose="02010609060101010101" pitchFamily="49" charset="-122"/>
              </a:rPr>
              <a:t>    要求：立意积极向上，叙事符合逻辑；时间、地点、人物、叙事人称自定；有细节，有描写。</a:t>
            </a:r>
          </a:p>
          <a:p>
            <a:endParaRPr lang="zh-CN" alt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5" name="副标题 4"/>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3" name="椭圆 2"/>
          <p:cNvSpPr/>
          <p:nvPr/>
        </p:nvSpPr>
        <p:spPr>
          <a:xfrm>
            <a:off x="107504" y="116632"/>
            <a:ext cx="1440160" cy="2736304"/>
          </a:xfrm>
          <a:prstGeom prst="ellipse">
            <a:avLst/>
          </a:prstGeom>
          <a:noFill/>
          <a:ln w="127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chemeClr val="tx2">
                    <a:lumMod val="75000"/>
                  </a:schemeClr>
                </a:solidFill>
              </a:rPr>
              <a:t>突破变化</a:t>
            </a:r>
            <a:endParaRPr lang="zh-CN" altLang="en-US" sz="3600" b="1" dirty="0">
              <a:solidFill>
                <a:schemeClr val="tx2">
                  <a:lumMod val="75000"/>
                </a:schemeClr>
              </a:solidFill>
            </a:endParaRPr>
          </a:p>
        </p:txBody>
      </p:sp>
      <p:sp>
        <p:nvSpPr>
          <p:cNvPr id="4" name="矩形 3"/>
          <p:cNvSpPr/>
          <p:nvPr/>
        </p:nvSpPr>
        <p:spPr>
          <a:xfrm>
            <a:off x="1331640" y="1268760"/>
            <a:ext cx="7812360" cy="3169285"/>
          </a:xfrm>
          <a:prstGeom prst="rect">
            <a:avLst/>
          </a:prstGeom>
        </p:spPr>
        <p:txBody>
          <a:bodyPr wrap="square">
            <a:spAutoFit/>
          </a:bodyPr>
          <a:lstStyle/>
          <a:p>
            <a:r>
              <a:rPr lang="zh-CN" altLang="en-US" sz="4000" b="1" dirty="0" smtClean="0"/>
              <a:t>（二）凝练语文学科核心素养</a:t>
            </a:r>
          </a:p>
          <a:p>
            <a:r>
              <a:rPr lang="zh-CN" altLang="en-US" sz="4000" b="1" dirty="0" smtClean="0"/>
              <a:t>       </a:t>
            </a:r>
            <a:endParaRPr lang="en-US" altLang="zh-CN" sz="4000" b="1" dirty="0" smtClean="0"/>
          </a:p>
          <a:p>
            <a:r>
              <a:rPr lang="en-US" altLang="zh-CN" sz="4000" b="1" dirty="0" smtClean="0"/>
              <a:t>           </a:t>
            </a:r>
            <a:r>
              <a:rPr lang="zh-CN" altLang="en-US" sz="4000" b="1" dirty="0" smtClean="0"/>
              <a:t>新版课标在旧版课标的语</a:t>
            </a:r>
            <a:endParaRPr lang="en-US" altLang="zh-CN" sz="4000" b="1" dirty="0" smtClean="0"/>
          </a:p>
          <a:p>
            <a:r>
              <a:rPr lang="zh-CN" altLang="en-US" sz="4000" b="1" dirty="0" smtClean="0"/>
              <a:t>   文素养的基础上，进一步凝练</a:t>
            </a:r>
            <a:endParaRPr lang="en-US" altLang="zh-CN" sz="4000" b="1" dirty="0" smtClean="0"/>
          </a:p>
          <a:p>
            <a:r>
              <a:rPr lang="en-US" altLang="zh-CN" sz="4000" b="1" dirty="0" smtClean="0"/>
              <a:t>   </a:t>
            </a:r>
            <a:r>
              <a:rPr lang="zh-CN" altLang="en-US" sz="4000" b="1" dirty="0" smtClean="0"/>
              <a:t>出了语文学科核心素养。</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5" name="副标题 4"/>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3" name="椭圆 2"/>
          <p:cNvSpPr/>
          <p:nvPr/>
        </p:nvSpPr>
        <p:spPr>
          <a:xfrm>
            <a:off x="107504" y="116632"/>
            <a:ext cx="1440160" cy="2736304"/>
          </a:xfrm>
          <a:prstGeom prst="ellipse">
            <a:avLst/>
          </a:prstGeom>
          <a:noFill/>
          <a:ln w="127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chemeClr val="tx2">
                    <a:lumMod val="75000"/>
                  </a:schemeClr>
                </a:solidFill>
              </a:rPr>
              <a:t>突破变化</a:t>
            </a:r>
            <a:endParaRPr lang="zh-CN" altLang="en-US" sz="3600" b="1" dirty="0">
              <a:solidFill>
                <a:schemeClr val="tx2">
                  <a:lumMod val="75000"/>
                </a:schemeClr>
              </a:solidFill>
            </a:endParaRPr>
          </a:p>
        </p:txBody>
      </p:sp>
      <p:sp>
        <p:nvSpPr>
          <p:cNvPr id="4" name="矩形 3"/>
          <p:cNvSpPr/>
          <p:nvPr/>
        </p:nvSpPr>
        <p:spPr>
          <a:xfrm>
            <a:off x="1717675" y="1124585"/>
            <a:ext cx="7164070" cy="5815965"/>
          </a:xfrm>
          <a:prstGeom prst="rect">
            <a:avLst/>
          </a:prstGeom>
        </p:spPr>
        <p:txBody>
          <a:bodyPr wrap="square">
            <a:spAutoFit/>
          </a:bodyPr>
          <a:lstStyle/>
          <a:p>
            <a:r>
              <a:rPr lang="zh-CN" altLang="en-US" sz="3600" b="1" dirty="0" smtClean="0"/>
              <a:t>(三)建构学习任务群</a:t>
            </a:r>
            <a:endParaRPr lang="en-US" altLang="zh-CN" sz="3600" b="1" dirty="0" smtClean="0"/>
          </a:p>
          <a:p>
            <a:endParaRPr lang="en-US" altLang="zh-CN" sz="2400" b="1" dirty="0" smtClean="0"/>
          </a:p>
          <a:p>
            <a:r>
              <a:rPr lang="zh-CN" altLang="en-US" sz="2400" dirty="0" smtClean="0"/>
              <a:t>          </a:t>
            </a:r>
            <a:r>
              <a:rPr lang="zh-CN" altLang="en-US" sz="3200" b="1" dirty="0" smtClean="0"/>
              <a:t>内容十分丰富，不仅能满足学生学习、生活和日后工作对语言运用基础能力的需求，还能让学生通过自主、合作、探究等学习方式关注跨文化、跨媒介等语言文字运用新视角，提升他们的自主学习的能力和语文课程的实践能力。</a:t>
            </a:r>
            <a:endParaRPr lang="en-US" altLang="zh-CN" sz="3200" b="1" dirty="0" smtClean="0"/>
          </a:p>
          <a:p>
            <a:endParaRPr lang="en-US" altLang="zh-CN" sz="2400" b="1" dirty="0" smtClean="0"/>
          </a:p>
          <a:p>
            <a:endParaRPr lang="en-US" altLang="zh-CN" sz="2400" b="1" dirty="0" smtClean="0"/>
          </a:p>
          <a:p>
            <a:endParaRPr lang="en-US" altLang="zh-CN" sz="2400" b="1" dirty="0" smtClean="0"/>
          </a:p>
          <a:p>
            <a:endParaRPr lang="zh-CN" altLang="en-US" sz="2400" b="1" dirty="0" smtClean="0"/>
          </a:p>
          <a:p>
            <a:r>
              <a:rPr lang="zh-CN" altLang="en-US" sz="2400" b="1" dirty="0" smtClean="0"/>
              <a:t>        </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4" name="副标题 3"/>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3" name="矩形 2"/>
          <p:cNvSpPr/>
          <p:nvPr/>
        </p:nvSpPr>
        <p:spPr>
          <a:xfrm>
            <a:off x="1403648" y="1700808"/>
            <a:ext cx="6624736" cy="461665"/>
          </a:xfrm>
          <a:prstGeom prst="rect">
            <a:avLst/>
          </a:prstGeom>
        </p:spPr>
        <p:txBody>
          <a:bodyPr wrap="square">
            <a:spAutoFit/>
          </a:bodyPr>
          <a:lstStyle/>
          <a:p>
            <a:r>
              <a:rPr lang="zh-CN" altLang="en-US" sz="2400" dirty="0" smtClean="0"/>
              <a:t>        </a:t>
            </a:r>
          </a:p>
        </p:txBody>
      </p:sp>
      <p:sp>
        <p:nvSpPr>
          <p:cNvPr id="7" name="椭圆 6"/>
          <p:cNvSpPr/>
          <p:nvPr/>
        </p:nvSpPr>
        <p:spPr>
          <a:xfrm>
            <a:off x="107504" y="116632"/>
            <a:ext cx="1440160" cy="2736304"/>
          </a:xfrm>
          <a:prstGeom prst="ellipse">
            <a:avLst/>
          </a:prstGeom>
          <a:noFill/>
          <a:ln w="127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chemeClr val="tx2">
                    <a:lumMod val="75000"/>
                  </a:schemeClr>
                </a:solidFill>
              </a:rPr>
              <a:t>突破变化</a:t>
            </a:r>
            <a:endParaRPr lang="zh-CN" altLang="en-US" sz="3600" b="1" dirty="0">
              <a:solidFill>
                <a:schemeClr val="tx2">
                  <a:lumMod val="75000"/>
                </a:schemeClr>
              </a:solidFill>
            </a:endParaRPr>
          </a:p>
        </p:txBody>
      </p:sp>
      <p:sp>
        <p:nvSpPr>
          <p:cNvPr id="8" name="矩形 7"/>
          <p:cNvSpPr/>
          <p:nvPr/>
        </p:nvSpPr>
        <p:spPr>
          <a:xfrm>
            <a:off x="1763688" y="1484784"/>
            <a:ext cx="6552728" cy="4030980"/>
          </a:xfrm>
          <a:prstGeom prst="rect">
            <a:avLst/>
          </a:prstGeom>
        </p:spPr>
        <p:txBody>
          <a:bodyPr wrap="square">
            <a:spAutoFit/>
          </a:bodyPr>
          <a:lstStyle/>
          <a:p>
            <a:r>
              <a:rPr lang="zh-CN" altLang="en-US" sz="3200" dirty="0" smtClean="0"/>
              <a:t>        </a:t>
            </a:r>
            <a:r>
              <a:rPr lang="zh-CN" altLang="en-US" sz="3200" b="1" dirty="0" smtClean="0"/>
              <a:t>学习任务群在教学模式上也与原有的教学模式有着较大的区别，在这个过程中，以专题的形式展开教学。教学内容上有文本，但是不以文本为纲，也不求完备、系统的知识，突出强调整体阅读、学会思维与表达、提升鉴赏能力；教学方式上，教师是组织者，学生是主体。</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4" name="副标题 3"/>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3" name="椭圆 2"/>
          <p:cNvSpPr/>
          <p:nvPr/>
        </p:nvSpPr>
        <p:spPr>
          <a:xfrm>
            <a:off x="251520" y="188640"/>
            <a:ext cx="3888432" cy="1224136"/>
          </a:xfrm>
          <a:prstGeom prst="ellipse">
            <a:avLst/>
          </a:prstGeom>
          <a:noFill/>
          <a:ln w="127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chemeClr val="tx2">
                    <a:lumMod val="75000"/>
                  </a:schemeClr>
                </a:solidFill>
              </a:rPr>
              <a:t>突破变化</a:t>
            </a:r>
            <a:endParaRPr lang="zh-CN" altLang="en-US" sz="3600" b="1" dirty="0">
              <a:solidFill>
                <a:schemeClr val="tx2">
                  <a:lumMod val="75000"/>
                </a:schemeClr>
              </a:solidFill>
            </a:endParaRPr>
          </a:p>
        </p:txBody>
      </p:sp>
      <p:graphicFrame>
        <p:nvGraphicFramePr>
          <p:cNvPr id="5" name="表格 4"/>
          <p:cNvGraphicFramePr>
            <a:graphicFrameLocks noGrp="1"/>
          </p:cNvGraphicFramePr>
          <p:nvPr/>
        </p:nvGraphicFramePr>
        <p:xfrm>
          <a:off x="395536" y="2204864"/>
          <a:ext cx="8244406" cy="4262493"/>
        </p:xfrm>
        <a:graphic>
          <a:graphicData uri="http://schemas.openxmlformats.org/drawingml/2006/table">
            <a:tbl>
              <a:tblPr/>
              <a:tblGrid>
                <a:gridCol w="4637908"/>
                <a:gridCol w="1106828"/>
                <a:gridCol w="1249835"/>
                <a:gridCol w="1249835"/>
              </a:tblGrid>
              <a:tr h="229159">
                <a:tc rowSpan="2">
                  <a:txBody>
                    <a:bodyPr/>
                    <a:lstStyle/>
                    <a:p>
                      <a:pPr algn="just">
                        <a:spcAft>
                          <a:spcPts val="0"/>
                        </a:spcAft>
                      </a:pPr>
                      <a:r>
                        <a:rPr lang="zh-TW" sz="1000" b="1" kern="100" dirty="0">
                          <a:solidFill>
                            <a:srgbClr val="000000"/>
                          </a:solidFill>
                          <a:uFill>
                            <a:solidFill>
                              <a:srgbClr val="000000"/>
                            </a:solidFill>
                          </a:uFill>
                          <a:latin typeface="Calibri" panose="020F0502020204030204"/>
                          <a:ea typeface="宋体" panose="02010600030101010101" pitchFamily="2" charset="-122"/>
                          <a:cs typeface="宋体" panose="02010600030101010101" pitchFamily="2" charset="-122"/>
                        </a:rPr>
                        <a:t>学习任务群</a:t>
                      </a:r>
                      <a:endParaRPr lang="zh-CN" sz="800" kern="100" dirty="0">
                        <a:solidFill>
                          <a:srgbClr val="000000"/>
                        </a:solidFill>
                        <a:uFill>
                          <a:solidFill>
                            <a:srgbClr val="000000"/>
                          </a:solidFill>
                        </a:uFill>
                        <a:latin typeface="Calibri" panose="020F0502020204030204"/>
                        <a:ea typeface="宋体" panose="02010600030101010101" pitchFamily="2" charset="-122"/>
                        <a:cs typeface="Times New Roman" panose="02020603050405020304"/>
                      </a:endParaRPr>
                    </a:p>
                  </a:txBody>
                  <a:tcPr marL="40317" marR="40317" marT="40317" marB="4031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just">
                        <a:spcAft>
                          <a:spcPts val="0"/>
                        </a:spcAft>
                      </a:pPr>
                      <a:r>
                        <a:rPr lang="zh-TW" sz="1000" b="1" kern="100">
                          <a:solidFill>
                            <a:srgbClr val="000000"/>
                          </a:solidFill>
                          <a:uFill>
                            <a:solidFill>
                              <a:srgbClr val="000000"/>
                            </a:solidFill>
                          </a:uFill>
                          <a:latin typeface="Calibri" panose="020F0502020204030204"/>
                          <a:ea typeface="宋体" panose="02010600030101010101" pitchFamily="2" charset="-122"/>
                          <a:cs typeface="宋体" panose="02010600030101010101" pitchFamily="2" charset="-122"/>
                        </a:rPr>
                        <a:t>学分安排</a:t>
                      </a:r>
                      <a:endParaRPr lang="zh-CN" sz="800" kern="100">
                        <a:solidFill>
                          <a:srgbClr val="000000"/>
                        </a:solidFill>
                        <a:uFill>
                          <a:solidFill>
                            <a:srgbClr val="000000"/>
                          </a:solidFill>
                        </a:uFill>
                        <a:latin typeface="Calibri" panose="020F0502020204030204"/>
                        <a:ea typeface="宋体" panose="02010600030101010101" pitchFamily="2" charset="-122"/>
                        <a:cs typeface="Times New Roman" panose="02020603050405020304"/>
                      </a:endParaRPr>
                    </a:p>
                  </a:txBody>
                  <a:tcPr marL="40317" marR="40317" marT="40317" marB="4031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r>
              <a:tr h="237027">
                <a:tc vMerge="1">
                  <a:txBody>
                    <a:bodyPr/>
                    <a:lstStyle/>
                    <a:p>
                      <a:endParaRPr lang="zh-CN"/>
                    </a:p>
                  </a:txBody>
                  <a:tcPr/>
                </a:tc>
                <a:tc>
                  <a:txBody>
                    <a:bodyPr/>
                    <a:lstStyle/>
                    <a:p>
                      <a:pPr algn="just">
                        <a:spcAft>
                          <a:spcPts val="0"/>
                        </a:spcAft>
                      </a:pPr>
                      <a:r>
                        <a:rPr lang="zh-TW" sz="1000" b="1" kern="100">
                          <a:solidFill>
                            <a:srgbClr val="000000"/>
                          </a:solidFill>
                          <a:uFill>
                            <a:solidFill>
                              <a:srgbClr val="000000"/>
                            </a:solidFill>
                          </a:uFill>
                          <a:latin typeface="Calibri" panose="020F0502020204030204"/>
                          <a:ea typeface="宋体" panose="02010600030101010101" pitchFamily="2" charset="-122"/>
                          <a:cs typeface="宋体" panose="02010600030101010101" pitchFamily="2" charset="-122"/>
                        </a:rPr>
                        <a:t>必修</a:t>
                      </a:r>
                      <a:endParaRPr lang="zh-CN" sz="800" kern="100">
                        <a:solidFill>
                          <a:srgbClr val="000000"/>
                        </a:solidFill>
                        <a:uFill>
                          <a:solidFill>
                            <a:srgbClr val="000000"/>
                          </a:solidFill>
                        </a:uFill>
                        <a:latin typeface="Calibri" panose="020F0502020204030204"/>
                        <a:ea typeface="宋体" panose="02010600030101010101" pitchFamily="2" charset="-122"/>
                        <a:cs typeface="Times New Roman" panose="02020603050405020304"/>
                      </a:endParaRPr>
                    </a:p>
                  </a:txBody>
                  <a:tcPr marL="40317" marR="40317" marT="40317" marB="4031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TW" sz="1000" b="1" kern="100">
                          <a:solidFill>
                            <a:srgbClr val="000000"/>
                          </a:solidFill>
                          <a:uFill>
                            <a:solidFill>
                              <a:srgbClr val="000000"/>
                            </a:solidFill>
                          </a:uFill>
                          <a:latin typeface="Calibri" panose="020F0502020204030204"/>
                          <a:ea typeface="宋体" panose="02010600030101010101" pitchFamily="2" charset="-122"/>
                          <a:cs typeface="宋体" panose="02010600030101010101" pitchFamily="2" charset="-122"/>
                        </a:rPr>
                        <a:t>选修</a:t>
                      </a:r>
                      <a:r>
                        <a:rPr lang="zh-CN" sz="1000" b="1" kern="100">
                          <a:solidFill>
                            <a:srgbClr val="000000"/>
                          </a:solidFill>
                          <a:uFill>
                            <a:solidFill>
                              <a:srgbClr val="000000"/>
                            </a:solidFill>
                          </a:uFill>
                          <a:latin typeface="Calibri" panose="020F0502020204030204"/>
                          <a:ea typeface="宋体" panose="02010600030101010101" pitchFamily="2" charset="-122"/>
                          <a:cs typeface="宋体" panose="02010600030101010101" pitchFamily="2" charset="-122"/>
                        </a:rPr>
                        <a:t>Ⅰ</a:t>
                      </a:r>
                      <a:endParaRPr lang="zh-CN" sz="800" kern="100">
                        <a:solidFill>
                          <a:srgbClr val="000000"/>
                        </a:solidFill>
                        <a:uFill>
                          <a:solidFill>
                            <a:srgbClr val="000000"/>
                          </a:solidFill>
                        </a:uFill>
                        <a:latin typeface="Calibri" panose="020F0502020204030204"/>
                        <a:ea typeface="宋体" panose="02010600030101010101" pitchFamily="2" charset="-122"/>
                        <a:cs typeface="Times New Roman" panose="02020603050405020304"/>
                      </a:endParaRPr>
                    </a:p>
                  </a:txBody>
                  <a:tcPr marL="40317" marR="40317" marT="40317" marB="4031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TW" sz="1000" b="1" kern="100">
                          <a:solidFill>
                            <a:srgbClr val="000000"/>
                          </a:solidFill>
                          <a:uFill>
                            <a:solidFill>
                              <a:srgbClr val="000000"/>
                            </a:solidFill>
                          </a:uFill>
                          <a:latin typeface="Calibri" panose="020F0502020204030204"/>
                          <a:ea typeface="宋体" panose="02010600030101010101" pitchFamily="2" charset="-122"/>
                          <a:cs typeface="宋体" panose="02010600030101010101" pitchFamily="2" charset="-122"/>
                        </a:rPr>
                        <a:t>选修</a:t>
                      </a:r>
                      <a:r>
                        <a:rPr lang="zh-CN" sz="1000" b="1" kern="100">
                          <a:solidFill>
                            <a:srgbClr val="000000"/>
                          </a:solidFill>
                          <a:uFill>
                            <a:solidFill>
                              <a:srgbClr val="000000"/>
                            </a:solidFill>
                          </a:uFill>
                          <a:latin typeface="Calibri" panose="020F0502020204030204"/>
                          <a:ea typeface="宋体" panose="02010600030101010101" pitchFamily="2" charset="-122"/>
                          <a:cs typeface="宋体" panose="02010600030101010101" pitchFamily="2" charset="-122"/>
                        </a:rPr>
                        <a:t>Ⅱ</a:t>
                      </a:r>
                      <a:endParaRPr lang="zh-CN" sz="800" kern="100">
                        <a:solidFill>
                          <a:srgbClr val="000000"/>
                        </a:solidFill>
                        <a:uFill>
                          <a:solidFill>
                            <a:srgbClr val="000000"/>
                          </a:solidFill>
                        </a:uFill>
                        <a:latin typeface="Calibri" panose="020F0502020204030204"/>
                        <a:ea typeface="宋体" panose="02010600030101010101" pitchFamily="2" charset="-122"/>
                        <a:cs typeface="Times New Roman" panose="02020603050405020304"/>
                      </a:endParaRPr>
                    </a:p>
                  </a:txBody>
                  <a:tcPr marL="40317" marR="40317" marT="40317" marB="4031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7027">
                <a:tc>
                  <a:txBody>
                    <a:bodyPr/>
                    <a:lstStyle/>
                    <a:p>
                      <a:pPr indent="66675" algn="just">
                        <a:spcAft>
                          <a:spcPts val="0"/>
                        </a:spcAft>
                      </a:pPr>
                      <a:r>
                        <a:rPr lang="en-US" sz="1000" kern="100">
                          <a:solidFill>
                            <a:srgbClr val="000000"/>
                          </a:solidFill>
                          <a:uFill>
                            <a:solidFill>
                              <a:srgbClr val="000000"/>
                            </a:solidFill>
                          </a:uFill>
                          <a:latin typeface="宋体" panose="02010600030101010101" pitchFamily="2" charset="-122"/>
                          <a:ea typeface="宋体" panose="02010600030101010101" pitchFamily="2" charset="-122"/>
                          <a:cs typeface="宋体" panose="02010600030101010101" pitchFamily="2" charset="-122"/>
                        </a:rPr>
                        <a:t>1</a:t>
                      </a:r>
                      <a:r>
                        <a:rPr lang="zh-TW" sz="1000" kern="100">
                          <a:solidFill>
                            <a:srgbClr val="000000"/>
                          </a:solidFill>
                          <a:uFill>
                            <a:solidFill>
                              <a:srgbClr val="000000"/>
                            </a:solidFill>
                          </a:uFill>
                          <a:latin typeface="Calibri" panose="020F0502020204030204"/>
                          <a:ea typeface="宋体" panose="02010600030101010101" pitchFamily="2" charset="-122"/>
                          <a:cs typeface="宋体" panose="02010600030101010101" pitchFamily="2" charset="-122"/>
                        </a:rPr>
                        <a:t>语言积累、梳理与探究</a:t>
                      </a:r>
                      <a:endParaRPr lang="zh-CN" sz="800" kern="100">
                        <a:solidFill>
                          <a:srgbClr val="000000"/>
                        </a:solidFill>
                        <a:uFill>
                          <a:solidFill>
                            <a:srgbClr val="000000"/>
                          </a:solidFill>
                        </a:uFill>
                        <a:latin typeface="Calibri" panose="020F05020202040302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solidFill>
                            <a:srgbClr val="000000"/>
                          </a:solidFill>
                          <a:uFill>
                            <a:solidFill>
                              <a:srgbClr val="000000"/>
                            </a:solidFill>
                          </a:uFill>
                          <a:latin typeface="宋体" panose="02010600030101010101" pitchFamily="2" charset="-122"/>
                          <a:ea typeface="宋体" panose="02010600030101010101" pitchFamily="2" charset="-122"/>
                          <a:cs typeface="宋体" panose="02010600030101010101" pitchFamily="2" charset="-122"/>
                        </a:rPr>
                        <a:t>1</a:t>
                      </a:r>
                      <a:endParaRPr lang="zh-CN" sz="800" kern="100">
                        <a:solidFill>
                          <a:srgbClr val="000000"/>
                        </a:solidFill>
                        <a:uFill>
                          <a:solidFill>
                            <a:srgbClr val="000000"/>
                          </a:solidFill>
                        </a:uFill>
                        <a:latin typeface="Calibri" panose="020F05020202040302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solidFill>
                            <a:srgbClr val="000000"/>
                          </a:solidFill>
                          <a:uFill>
                            <a:solidFill>
                              <a:srgbClr val="000000"/>
                            </a:solidFill>
                          </a:uFill>
                          <a:latin typeface="宋体" panose="02010600030101010101" pitchFamily="2" charset="-122"/>
                          <a:ea typeface="宋体" panose="02010600030101010101" pitchFamily="2" charset="-122"/>
                          <a:cs typeface="宋体" panose="02010600030101010101" pitchFamily="2" charset="-122"/>
                        </a:rPr>
                        <a:t>1</a:t>
                      </a:r>
                      <a:endParaRPr lang="zh-CN" sz="800" kern="100">
                        <a:solidFill>
                          <a:srgbClr val="000000"/>
                        </a:solidFill>
                        <a:uFill>
                          <a:solidFill>
                            <a:srgbClr val="000000"/>
                          </a:solidFill>
                        </a:uFill>
                        <a:latin typeface="Calibri" panose="020F05020202040302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solidFill>
                            <a:srgbClr val="000000"/>
                          </a:solidFill>
                          <a:uFill>
                            <a:solidFill>
                              <a:srgbClr val="000000"/>
                            </a:solidFill>
                          </a:uFill>
                          <a:latin typeface="宋体" panose="02010600030101010101" pitchFamily="2" charset="-122"/>
                          <a:ea typeface="宋体" panose="02010600030101010101" pitchFamily="2" charset="-122"/>
                          <a:cs typeface="宋体" panose="02010600030101010101" pitchFamily="2" charset="-122"/>
                        </a:rPr>
                        <a:t>1</a:t>
                      </a:r>
                      <a:endParaRPr lang="zh-CN" sz="800" kern="100">
                        <a:solidFill>
                          <a:srgbClr val="000000"/>
                        </a:solidFill>
                        <a:uFill>
                          <a:solidFill>
                            <a:srgbClr val="000000"/>
                          </a:solidFill>
                        </a:uFill>
                        <a:latin typeface="Calibri" panose="020F05020202040302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7027">
                <a:tc>
                  <a:txBody>
                    <a:bodyPr/>
                    <a:lstStyle/>
                    <a:p>
                      <a:pPr indent="66675" algn="just">
                        <a:spcAft>
                          <a:spcPts val="0"/>
                        </a:spcAft>
                      </a:pPr>
                      <a:r>
                        <a:rPr lang="en-US" sz="1000" kern="100">
                          <a:solidFill>
                            <a:srgbClr val="000000"/>
                          </a:solidFill>
                          <a:uFill>
                            <a:solidFill>
                              <a:srgbClr val="000000"/>
                            </a:solidFill>
                          </a:uFill>
                          <a:latin typeface="宋体" panose="02010600030101010101" pitchFamily="2" charset="-122"/>
                          <a:ea typeface="宋体" panose="02010600030101010101" pitchFamily="2" charset="-122"/>
                          <a:cs typeface="宋体" panose="02010600030101010101" pitchFamily="2" charset="-122"/>
                        </a:rPr>
                        <a:t>2</a:t>
                      </a:r>
                      <a:r>
                        <a:rPr lang="zh-TW" sz="1000" kern="100">
                          <a:solidFill>
                            <a:srgbClr val="000000"/>
                          </a:solidFill>
                          <a:uFill>
                            <a:solidFill>
                              <a:srgbClr val="000000"/>
                            </a:solidFill>
                          </a:uFill>
                          <a:latin typeface="Calibri" panose="020F0502020204030204"/>
                          <a:ea typeface="宋体" panose="02010600030101010101" pitchFamily="2" charset="-122"/>
                          <a:cs typeface="宋体" panose="02010600030101010101" pitchFamily="2" charset="-122"/>
                        </a:rPr>
                        <a:t>整本书阅读与研讨</a:t>
                      </a:r>
                      <a:endParaRPr lang="zh-CN" sz="800" kern="100">
                        <a:solidFill>
                          <a:srgbClr val="000000"/>
                        </a:solidFill>
                        <a:uFill>
                          <a:solidFill>
                            <a:srgbClr val="000000"/>
                          </a:solidFill>
                        </a:uFill>
                        <a:latin typeface="Calibri" panose="020F05020202040302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solidFill>
                            <a:srgbClr val="000000"/>
                          </a:solidFill>
                          <a:uFill>
                            <a:solidFill>
                              <a:srgbClr val="000000"/>
                            </a:solidFill>
                          </a:uFill>
                          <a:latin typeface="宋体" panose="02010600030101010101" pitchFamily="2" charset="-122"/>
                          <a:ea typeface="宋体" panose="02010600030101010101" pitchFamily="2" charset="-122"/>
                          <a:cs typeface="宋体" panose="02010600030101010101" pitchFamily="2" charset="-122"/>
                        </a:rPr>
                        <a:t>1</a:t>
                      </a:r>
                      <a:endParaRPr lang="zh-CN" sz="800" kern="100">
                        <a:solidFill>
                          <a:srgbClr val="000000"/>
                        </a:solidFill>
                        <a:uFill>
                          <a:solidFill>
                            <a:srgbClr val="000000"/>
                          </a:solidFill>
                        </a:uFill>
                        <a:latin typeface="Calibri" panose="020F05020202040302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000" kern="100">
                        <a:latin typeface="Times New Roman" panose="020206030504050203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000" kern="100">
                        <a:latin typeface="Times New Roman" panose="020206030504050203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7027">
                <a:tc>
                  <a:txBody>
                    <a:bodyPr/>
                    <a:lstStyle/>
                    <a:p>
                      <a:pPr indent="66675" algn="just">
                        <a:spcAft>
                          <a:spcPts val="0"/>
                        </a:spcAft>
                      </a:pPr>
                      <a:r>
                        <a:rPr lang="en-US" sz="1000" kern="100">
                          <a:solidFill>
                            <a:srgbClr val="000000"/>
                          </a:solidFill>
                          <a:uFill>
                            <a:solidFill>
                              <a:srgbClr val="000000"/>
                            </a:solidFill>
                          </a:uFill>
                          <a:latin typeface="宋体" panose="02010600030101010101" pitchFamily="2" charset="-122"/>
                          <a:ea typeface="宋体" panose="02010600030101010101" pitchFamily="2" charset="-122"/>
                          <a:cs typeface="宋体" panose="02010600030101010101" pitchFamily="2" charset="-122"/>
                        </a:rPr>
                        <a:t>3</a:t>
                      </a:r>
                      <a:r>
                        <a:rPr lang="zh-TW" sz="1000" kern="100">
                          <a:solidFill>
                            <a:srgbClr val="000000"/>
                          </a:solidFill>
                          <a:uFill>
                            <a:solidFill>
                              <a:srgbClr val="000000"/>
                            </a:solidFill>
                          </a:uFill>
                          <a:latin typeface="Calibri" panose="020F0502020204030204"/>
                          <a:ea typeface="宋体" panose="02010600030101010101" pitchFamily="2" charset="-122"/>
                          <a:cs typeface="宋体" panose="02010600030101010101" pitchFamily="2" charset="-122"/>
                        </a:rPr>
                        <a:t>当代文化参与</a:t>
                      </a:r>
                      <a:endParaRPr lang="zh-CN" sz="800" kern="100">
                        <a:solidFill>
                          <a:srgbClr val="000000"/>
                        </a:solidFill>
                        <a:uFill>
                          <a:solidFill>
                            <a:srgbClr val="000000"/>
                          </a:solidFill>
                        </a:uFill>
                        <a:latin typeface="Calibri" panose="020F05020202040302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dirty="0">
                          <a:solidFill>
                            <a:srgbClr val="000000"/>
                          </a:solidFill>
                          <a:uFill>
                            <a:solidFill>
                              <a:srgbClr val="000000"/>
                            </a:solidFill>
                          </a:uFill>
                          <a:latin typeface="宋体" panose="02010600030101010101" pitchFamily="2" charset="-122"/>
                          <a:ea typeface="宋体" panose="02010600030101010101" pitchFamily="2" charset="-122"/>
                          <a:cs typeface="宋体" panose="02010600030101010101" pitchFamily="2" charset="-122"/>
                        </a:rPr>
                        <a:t>0.5</a:t>
                      </a:r>
                      <a:endParaRPr lang="zh-CN" sz="800" kern="100" dirty="0">
                        <a:solidFill>
                          <a:srgbClr val="000000"/>
                        </a:solidFill>
                        <a:uFill>
                          <a:solidFill>
                            <a:srgbClr val="000000"/>
                          </a:solidFill>
                        </a:uFill>
                        <a:latin typeface="Calibri" panose="020F05020202040302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000" kern="100" dirty="0">
                        <a:latin typeface="Times New Roman" panose="020206030504050203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000" kern="100">
                        <a:latin typeface="Times New Roman" panose="020206030504050203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7027">
                <a:tc>
                  <a:txBody>
                    <a:bodyPr/>
                    <a:lstStyle/>
                    <a:p>
                      <a:pPr indent="66675" algn="just">
                        <a:spcAft>
                          <a:spcPts val="0"/>
                        </a:spcAft>
                      </a:pPr>
                      <a:r>
                        <a:rPr lang="en-US" sz="1000" kern="100">
                          <a:solidFill>
                            <a:srgbClr val="000000"/>
                          </a:solidFill>
                          <a:uFill>
                            <a:solidFill>
                              <a:srgbClr val="000000"/>
                            </a:solidFill>
                          </a:uFill>
                          <a:latin typeface="宋体" panose="02010600030101010101" pitchFamily="2" charset="-122"/>
                          <a:ea typeface="宋体" panose="02010600030101010101" pitchFamily="2" charset="-122"/>
                          <a:cs typeface="宋体" panose="02010600030101010101" pitchFamily="2" charset="-122"/>
                        </a:rPr>
                        <a:t>4</a:t>
                      </a:r>
                      <a:r>
                        <a:rPr lang="zh-TW" sz="1000" kern="100">
                          <a:solidFill>
                            <a:srgbClr val="000000"/>
                          </a:solidFill>
                          <a:uFill>
                            <a:solidFill>
                              <a:srgbClr val="000000"/>
                            </a:solidFill>
                          </a:uFill>
                          <a:latin typeface="Calibri" panose="020F0502020204030204"/>
                          <a:ea typeface="宋体" panose="02010600030101010101" pitchFamily="2" charset="-122"/>
                          <a:cs typeface="宋体" panose="02010600030101010101" pitchFamily="2" charset="-122"/>
                        </a:rPr>
                        <a:t>跨媒介阅读与交流</a:t>
                      </a:r>
                      <a:endParaRPr lang="zh-CN" sz="800" kern="100">
                        <a:solidFill>
                          <a:srgbClr val="000000"/>
                        </a:solidFill>
                        <a:uFill>
                          <a:solidFill>
                            <a:srgbClr val="000000"/>
                          </a:solidFill>
                        </a:uFill>
                        <a:latin typeface="Calibri" panose="020F05020202040302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solidFill>
                            <a:srgbClr val="000000"/>
                          </a:solidFill>
                          <a:uFill>
                            <a:solidFill>
                              <a:srgbClr val="000000"/>
                            </a:solidFill>
                          </a:uFill>
                          <a:latin typeface="宋体" panose="02010600030101010101" pitchFamily="2" charset="-122"/>
                          <a:ea typeface="宋体" panose="02010600030101010101" pitchFamily="2" charset="-122"/>
                          <a:cs typeface="宋体" panose="02010600030101010101" pitchFamily="2" charset="-122"/>
                        </a:rPr>
                        <a:t>0.5</a:t>
                      </a:r>
                      <a:endParaRPr lang="zh-CN" sz="800" kern="100">
                        <a:solidFill>
                          <a:srgbClr val="000000"/>
                        </a:solidFill>
                        <a:uFill>
                          <a:solidFill>
                            <a:srgbClr val="000000"/>
                          </a:solidFill>
                        </a:uFill>
                        <a:latin typeface="Calibri" panose="020F05020202040302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000" kern="100">
                        <a:latin typeface="Times New Roman" panose="020206030504050203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000" kern="100">
                        <a:latin typeface="Times New Roman" panose="020206030504050203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7027">
                <a:tc>
                  <a:txBody>
                    <a:bodyPr/>
                    <a:lstStyle/>
                    <a:p>
                      <a:pPr indent="66675" algn="just">
                        <a:spcAft>
                          <a:spcPts val="0"/>
                        </a:spcAft>
                      </a:pPr>
                      <a:r>
                        <a:rPr lang="en-US" sz="1000" kern="100">
                          <a:solidFill>
                            <a:srgbClr val="000000"/>
                          </a:solidFill>
                          <a:uFill>
                            <a:solidFill>
                              <a:srgbClr val="000000"/>
                            </a:solidFill>
                          </a:uFill>
                          <a:latin typeface="宋体" panose="02010600030101010101" pitchFamily="2" charset="-122"/>
                          <a:ea typeface="宋体" panose="02010600030101010101" pitchFamily="2" charset="-122"/>
                          <a:cs typeface="宋体" panose="02010600030101010101" pitchFamily="2" charset="-122"/>
                        </a:rPr>
                        <a:t>5</a:t>
                      </a:r>
                      <a:r>
                        <a:rPr lang="zh-TW" sz="1000" kern="100">
                          <a:solidFill>
                            <a:srgbClr val="000000"/>
                          </a:solidFill>
                          <a:uFill>
                            <a:solidFill>
                              <a:srgbClr val="000000"/>
                            </a:solidFill>
                          </a:uFill>
                          <a:latin typeface="Calibri" panose="020F0502020204030204"/>
                          <a:ea typeface="宋体" panose="02010600030101010101" pitchFamily="2" charset="-122"/>
                          <a:cs typeface="宋体" panose="02010600030101010101" pitchFamily="2" charset="-122"/>
                        </a:rPr>
                        <a:t>实用性阅读与交流</a:t>
                      </a:r>
                      <a:endParaRPr lang="zh-CN" sz="800" kern="100">
                        <a:solidFill>
                          <a:srgbClr val="000000"/>
                        </a:solidFill>
                        <a:uFill>
                          <a:solidFill>
                            <a:srgbClr val="000000"/>
                          </a:solidFill>
                        </a:uFill>
                        <a:latin typeface="Calibri" panose="020F05020202040302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solidFill>
                            <a:srgbClr val="000000"/>
                          </a:solidFill>
                          <a:uFill>
                            <a:solidFill>
                              <a:srgbClr val="000000"/>
                            </a:solidFill>
                          </a:uFill>
                          <a:latin typeface="宋体" panose="02010600030101010101" pitchFamily="2" charset="-122"/>
                          <a:ea typeface="宋体" panose="02010600030101010101" pitchFamily="2" charset="-122"/>
                          <a:cs typeface="宋体" panose="02010600030101010101" pitchFamily="2" charset="-122"/>
                        </a:rPr>
                        <a:t>1</a:t>
                      </a:r>
                      <a:endParaRPr lang="zh-CN" sz="800" kern="100">
                        <a:solidFill>
                          <a:srgbClr val="000000"/>
                        </a:solidFill>
                        <a:uFill>
                          <a:solidFill>
                            <a:srgbClr val="000000"/>
                          </a:solidFill>
                        </a:uFill>
                        <a:latin typeface="Calibri" panose="020F05020202040302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000" kern="100">
                        <a:latin typeface="Times New Roman" panose="020206030504050203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000" kern="100">
                        <a:latin typeface="Times New Roman" panose="020206030504050203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7027">
                <a:tc>
                  <a:txBody>
                    <a:bodyPr/>
                    <a:lstStyle/>
                    <a:p>
                      <a:pPr indent="66675" algn="just">
                        <a:spcAft>
                          <a:spcPts val="0"/>
                        </a:spcAft>
                      </a:pPr>
                      <a:r>
                        <a:rPr lang="en-US" sz="1000" kern="100">
                          <a:solidFill>
                            <a:srgbClr val="000000"/>
                          </a:solidFill>
                          <a:uFill>
                            <a:solidFill>
                              <a:srgbClr val="000000"/>
                            </a:solidFill>
                          </a:uFill>
                          <a:latin typeface="宋体" panose="02010600030101010101" pitchFamily="2" charset="-122"/>
                          <a:ea typeface="宋体" panose="02010600030101010101" pitchFamily="2" charset="-122"/>
                          <a:cs typeface="宋体" panose="02010600030101010101" pitchFamily="2" charset="-122"/>
                        </a:rPr>
                        <a:t>6</a:t>
                      </a:r>
                      <a:r>
                        <a:rPr lang="zh-TW" sz="1000" kern="100">
                          <a:solidFill>
                            <a:srgbClr val="000000"/>
                          </a:solidFill>
                          <a:uFill>
                            <a:solidFill>
                              <a:srgbClr val="000000"/>
                            </a:solidFill>
                          </a:uFill>
                          <a:latin typeface="Calibri" panose="020F0502020204030204"/>
                          <a:ea typeface="宋体" panose="02010600030101010101" pitchFamily="2" charset="-122"/>
                          <a:cs typeface="宋体" panose="02010600030101010101" pitchFamily="2" charset="-122"/>
                        </a:rPr>
                        <a:t>思辨性阅读与表达</a:t>
                      </a:r>
                      <a:endParaRPr lang="zh-CN" sz="800" kern="100">
                        <a:solidFill>
                          <a:srgbClr val="000000"/>
                        </a:solidFill>
                        <a:uFill>
                          <a:solidFill>
                            <a:srgbClr val="000000"/>
                          </a:solidFill>
                        </a:uFill>
                        <a:latin typeface="Calibri" panose="020F05020202040302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solidFill>
                            <a:srgbClr val="000000"/>
                          </a:solidFill>
                          <a:uFill>
                            <a:solidFill>
                              <a:srgbClr val="000000"/>
                            </a:solidFill>
                          </a:uFill>
                          <a:latin typeface="宋体" panose="02010600030101010101" pitchFamily="2" charset="-122"/>
                          <a:ea typeface="宋体" panose="02010600030101010101" pitchFamily="2" charset="-122"/>
                          <a:cs typeface="宋体" panose="02010600030101010101" pitchFamily="2" charset="-122"/>
                        </a:rPr>
                        <a:t>1.5</a:t>
                      </a:r>
                      <a:endParaRPr lang="zh-CN" sz="800" kern="100">
                        <a:solidFill>
                          <a:srgbClr val="000000"/>
                        </a:solidFill>
                        <a:uFill>
                          <a:solidFill>
                            <a:srgbClr val="000000"/>
                          </a:solidFill>
                        </a:uFill>
                        <a:latin typeface="Calibri" panose="020F05020202040302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000" kern="100">
                        <a:latin typeface="Times New Roman" panose="020206030504050203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000" kern="100">
                        <a:latin typeface="Times New Roman" panose="020206030504050203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7027">
                <a:tc>
                  <a:txBody>
                    <a:bodyPr/>
                    <a:lstStyle/>
                    <a:p>
                      <a:pPr indent="66675" algn="just">
                        <a:spcAft>
                          <a:spcPts val="0"/>
                        </a:spcAft>
                        <a:tabLst>
                          <a:tab pos="1500505" algn="ctr"/>
                        </a:tabLst>
                      </a:pPr>
                      <a:r>
                        <a:rPr lang="en-US" sz="1000" kern="100">
                          <a:solidFill>
                            <a:srgbClr val="000000"/>
                          </a:solidFill>
                          <a:uFill>
                            <a:solidFill>
                              <a:srgbClr val="000000"/>
                            </a:solidFill>
                          </a:uFill>
                          <a:latin typeface="宋体" panose="02010600030101010101" pitchFamily="2" charset="-122"/>
                          <a:ea typeface="宋体" panose="02010600030101010101" pitchFamily="2" charset="-122"/>
                          <a:cs typeface="宋体" panose="02010600030101010101" pitchFamily="2" charset="-122"/>
                        </a:rPr>
                        <a:t>7</a:t>
                      </a:r>
                      <a:r>
                        <a:rPr lang="zh-TW" sz="1000" kern="100">
                          <a:solidFill>
                            <a:srgbClr val="000000"/>
                          </a:solidFill>
                          <a:uFill>
                            <a:solidFill>
                              <a:srgbClr val="000000"/>
                            </a:solidFill>
                          </a:uFill>
                          <a:latin typeface="Calibri" panose="020F0502020204030204"/>
                          <a:ea typeface="宋体" panose="02010600030101010101" pitchFamily="2" charset="-122"/>
                          <a:cs typeface="宋体" panose="02010600030101010101" pitchFamily="2" charset="-122"/>
                        </a:rPr>
                        <a:t>文学阅读与写作</a:t>
                      </a:r>
                      <a:endParaRPr lang="zh-CN" sz="800" kern="100">
                        <a:solidFill>
                          <a:srgbClr val="000000"/>
                        </a:solidFill>
                        <a:uFill>
                          <a:solidFill>
                            <a:srgbClr val="000000"/>
                          </a:solidFill>
                        </a:uFill>
                        <a:latin typeface="Calibri" panose="020F05020202040302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solidFill>
                            <a:srgbClr val="000000"/>
                          </a:solidFill>
                          <a:uFill>
                            <a:solidFill>
                              <a:srgbClr val="000000"/>
                            </a:solidFill>
                          </a:uFill>
                          <a:latin typeface="宋体" panose="02010600030101010101" pitchFamily="2" charset="-122"/>
                          <a:ea typeface="宋体" panose="02010600030101010101" pitchFamily="2" charset="-122"/>
                          <a:cs typeface="宋体" panose="02010600030101010101" pitchFamily="2" charset="-122"/>
                        </a:rPr>
                        <a:t>2.5</a:t>
                      </a:r>
                      <a:endParaRPr lang="zh-CN" sz="800" kern="100">
                        <a:solidFill>
                          <a:srgbClr val="000000"/>
                        </a:solidFill>
                        <a:uFill>
                          <a:solidFill>
                            <a:srgbClr val="000000"/>
                          </a:solidFill>
                        </a:uFill>
                        <a:latin typeface="Calibri" panose="020F05020202040302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000" kern="100">
                        <a:latin typeface="Times New Roman" panose="020206030504050203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000" kern="100">
                        <a:latin typeface="Times New Roman" panose="020206030504050203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7027">
                <a:tc>
                  <a:txBody>
                    <a:bodyPr/>
                    <a:lstStyle/>
                    <a:p>
                      <a:pPr indent="66675" algn="just">
                        <a:spcAft>
                          <a:spcPts val="0"/>
                        </a:spcAft>
                      </a:pPr>
                      <a:r>
                        <a:rPr lang="en-US" sz="1000" kern="100">
                          <a:solidFill>
                            <a:srgbClr val="000000"/>
                          </a:solidFill>
                          <a:uFill>
                            <a:solidFill>
                              <a:srgbClr val="000000"/>
                            </a:solidFill>
                          </a:uFill>
                          <a:latin typeface="宋体" panose="02010600030101010101" pitchFamily="2" charset="-122"/>
                          <a:ea typeface="宋体" panose="02010600030101010101" pitchFamily="2" charset="-122"/>
                          <a:cs typeface="宋体" panose="02010600030101010101" pitchFamily="2" charset="-122"/>
                        </a:rPr>
                        <a:t>8</a:t>
                      </a:r>
                      <a:r>
                        <a:rPr lang="zh-TW" sz="1000" kern="100">
                          <a:solidFill>
                            <a:srgbClr val="000000"/>
                          </a:solidFill>
                          <a:uFill>
                            <a:solidFill>
                              <a:srgbClr val="000000"/>
                            </a:solidFill>
                          </a:uFill>
                          <a:latin typeface="Calibri" panose="020F0502020204030204"/>
                          <a:ea typeface="宋体" panose="02010600030101010101" pitchFamily="2" charset="-122"/>
                          <a:cs typeface="宋体" panose="02010600030101010101" pitchFamily="2" charset="-122"/>
                        </a:rPr>
                        <a:t>现当代作家作品研习</a:t>
                      </a:r>
                      <a:endParaRPr lang="zh-CN" sz="800" kern="100">
                        <a:solidFill>
                          <a:srgbClr val="000000"/>
                        </a:solidFill>
                        <a:uFill>
                          <a:solidFill>
                            <a:srgbClr val="000000"/>
                          </a:solidFill>
                        </a:uFill>
                        <a:latin typeface="Calibri" panose="020F05020202040302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000" kern="100">
                        <a:latin typeface="Times New Roman" panose="020206030504050203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solidFill>
                            <a:srgbClr val="000000"/>
                          </a:solidFill>
                          <a:uFill>
                            <a:solidFill>
                              <a:srgbClr val="000000"/>
                            </a:solidFill>
                          </a:uFill>
                          <a:latin typeface="宋体" panose="02010600030101010101" pitchFamily="2" charset="-122"/>
                          <a:ea typeface="宋体" panose="02010600030101010101" pitchFamily="2" charset="-122"/>
                          <a:cs typeface="宋体" panose="02010600030101010101" pitchFamily="2" charset="-122"/>
                        </a:rPr>
                        <a:t>1</a:t>
                      </a:r>
                      <a:endParaRPr lang="zh-CN" sz="800" kern="100">
                        <a:solidFill>
                          <a:srgbClr val="000000"/>
                        </a:solidFill>
                        <a:uFill>
                          <a:solidFill>
                            <a:srgbClr val="000000"/>
                          </a:solidFill>
                        </a:uFill>
                        <a:latin typeface="Calibri" panose="020F05020202040302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000" kern="100">
                        <a:latin typeface="Times New Roman" panose="020206030504050203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7027">
                <a:tc>
                  <a:txBody>
                    <a:bodyPr/>
                    <a:lstStyle/>
                    <a:p>
                      <a:pPr indent="66675" algn="just">
                        <a:spcAft>
                          <a:spcPts val="0"/>
                        </a:spcAft>
                      </a:pPr>
                      <a:r>
                        <a:rPr lang="en-US" sz="1000" kern="100">
                          <a:solidFill>
                            <a:srgbClr val="000000"/>
                          </a:solidFill>
                          <a:uFill>
                            <a:solidFill>
                              <a:srgbClr val="000000"/>
                            </a:solidFill>
                          </a:uFill>
                          <a:latin typeface="宋体" panose="02010600030101010101" pitchFamily="2" charset="-122"/>
                          <a:ea typeface="宋体" panose="02010600030101010101" pitchFamily="2" charset="-122"/>
                          <a:cs typeface="宋体" panose="02010600030101010101" pitchFamily="2" charset="-122"/>
                        </a:rPr>
                        <a:t>9</a:t>
                      </a:r>
                      <a:r>
                        <a:rPr lang="zh-TW" sz="1000" kern="100">
                          <a:solidFill>
                            <a:srgbClr val="000000"/>
                          </a:solidFill>
                          <a:uFill>
                            <a:solidFill>
                              <a:srgbClr val="000000"/>
                            </a:solidFill>
                          </a:uFill>
                          <a:latin typeface="Calibri" panose="020F0502020204030204"/>
                          <a:ea typeface="宋体" panose="02010600030101010101" pitchFamily="2" charset="-122"/>
                          <a:cs typeface="宋体" panose="02010600030101010101" pitchFamily="2" charset="-122"/>
                        </a:rPr>
                        <a:t>传统文化经典研习</a:t>
                      </a:r>
                      <a:endParaRPr lang="zh-CN" sz="800" kern="100">
                        <a:solidFill>
                          <a:srgbClr val="000000"/>
                        </a:solidFill>
                        <a:uFill>
                          <a:solidFill>
                            <a:srgbClr val="000000"/>
                          </a:solidFill>
                        </a:uFill>
                        <a:latin typeface="Calibri" panose="020F05020202040302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000" kern="100">
                        <a:latin typeface="Times New Roman" panose="020206030504050203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solidFill>
                            <a:srgbClr val="000000"/>
                          </a:solidFill>
                          <a:uFill>
                            <a:solidFill>
                              <a:srgbClr val="000000"/>
                            </a:solidFill>
                          </a:uFill>
                          <a:latin typeface="宋体" panose="02010600030101010101" pitchFamily="2" charset="-122"/>
                          <a:ea typeface="宋体" panose="02010600030101010101" pitchFamily="2" charset="-122"/>
                          <a:cs typeface="宋体" panose="02010600030101010101" pitchFamily="2" charset="-122"/>
                        </a:rPr>
                        <a:t>2</a:t>
                      </a:r>
                      <a:endParaRPr lang="zh-CN" sz="800" kern="100">
                        <a:solidFill>
                          <a:srgbClr val="000000"/>
                        </a:solidFill>
                        <a:uFill>
                          <a:solidFill>
                            <a:srgbClr val="000000"/>
                          </a:solidFill>
                        </a:uFill>
                        <a:latin typeface="Calibri" panose="020F05020202040302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000" kern="100">
                        <a:latin typeface="Times New Roman" panose="020206030504050203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7027">
                <a:tc>
                  <a:txBody>
                    <a:bodyPr/>
                    <a:lstStyle/>
                    <a:p>
                      <a:pPr algn="just">
                        <a:spcAft>
                          <a:spcPts val="0"/>
                        </a:spcAft>
                      </a:pPr>
                      <a:r>
                        <a:rPr lang="en-US" sz="1000" kern="100">
                          <a:solidFill>
                            <a:srgbClr val="000000"/>
                          </a:solidFill>
                          <a:uFill>
                            <a:solidFill>
                              <a:srgbClr val="000000"/>
                            </a:solidFill>
                          </a:uFill>
                          <a:latin typeface="宋体" panose="02010600030101010101" pitchFamily="2" charset="-122"/>
                          <a:ea typeface="宋体" panose="02010600030101010101" pitchFamily="2" charset="-122"/>
                          <a:cs typeface="宋体" panose="02010600030101010101" pitchFamily="2" charset="-122"/>
                        </a:rPr>
                        <a:t>10</a:t>
                      </a:r>
                      <a:r>
                        <a:rPr lang="zh-TW" sz="1000" kern="100">
                          <a:solidFill>
                            <a:srgbClr val="000000"/>
                          </a:solidFill>
                          <a:uFill>
                            <a:solidFill>
                              <a:srgbClr val="000000"/>
                            </a:solidFill>
                          </a:uFill>
                          <a:latin typeface="Calibri" panose="020F0502020204030204"/>
                          <a:ea typeface="宋体" panose="02010600030101010101" pitchFamily="2" charset="-122"/>
                          <a:cs typeface="宋体" panose="02010600030101010101" pitchFamily="2" charset="-122"/>
                        </a:rPr>
                        <a:t>外国作家作品研习</a:t>
                      </a:r>
                      <a:endParaRPr lang="zh-CN" sz="800" kern="100">
                        <a:solidFill>
                          <a:srgbClr val="000000"/>
                        </a:solidFill>
                        <a:uFill>
                          <a:solidFill>
                            <a:srgbClr val="000000"/>
                          </a:solidFill>
                        </a:uFill>
                        <a:latin typeface="Calibri" panose="020F05020202040302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000" kern="100">
                        <a:latin typeface="Times New Roman" panose="020206030504050203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solidFill>
                            <a:srgbClr val="000000"/>
                          </a:solidFill>
                          <a:uFill>
                            <a:solidFill>
                              <a:srgbClr val="000000"/>
                            </a:solidFill>
                          </a:uFill>
                          <a:latin typeface="宋体" panose="02010600030101010101" pitchFamily="2" charset="-122"/>
                          <a:ea typeface="宋体" panose="02010600030101010101" pitchFamily="2" charset="-122"/>
                          <a:cs typeface="宋体" panose="02010600030101010101" pitchFamily="2" charset="-122"/>
                        </a:rPr>
                        <a:t>1</a:t>
                      </a:r>
                      <a:endParaRPr lang="zh-CN" sz="800" kern="100">
                        <a:solidFill>
                          <a:srgbClr val="000000"/>
                        </a:solidFill>
                        <a:uFill>
                          <a:solidFill>
                            <a:srgbClr val="000000"/>
                          </a:solidFill>
                        </a:uFill>
                        <a:latin typeface="Calibri" panose="020F05020202040302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000" kern="100">
                        <a:latin typeface="Times New Roman" panose="020206030504050203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7027">
                <a:tc>
                  <a:txBody>
                    <a:bodyPr/>
                    <a:lstStyle/>
                    <a:p>
                      <a:pPr algn="just">
                        <a:spcAft>
                          <a:spcPts val="0"/>
                        </a:spcAft>
                      </a:pPr>
                      <a:r>
                        <a:rPr lang="en-US" sz="1000" kern="100">
                          <a:solidFill>
                            <a:srgbClr val="000000"/>
                          </a:solidFill>
                          <a:uFill>
                            <a:solidFill>
                              <a:srgbClr val="000000"/>
                            </a:solidFill>
                          </a:uFill>
                          <a:latin typeface="宋体" panose="02010600030101010101" pitchFamily="2" charset="-122"/>
                          <a:ea typeface="宋体" panose="02010600030101010101" pitchFamily="2" charset="-122"/>
                          <a:cs typeface="宋体" panose="02010600030101010101" pitchFamily="2" charset="-122"/>
                        </a:rPr>
                        <a:t>11</a:t>
                      </a:r>
                      <a:r>
                        <a:rPr lang="zh-TW" sz="1000" kern="100">
                          <a:solidFill>
                            <a:srgbClr val="000000"/>
                          </a:solidFill>
                          <a:uFill>
                            <a:solidFill>
                              <a:srgbClr val="000000"/>
                            </a:solidFill>
                          </a:uFill>
                          <a:latin typeface="Calibri" panose="020F0502020204030204"/>
                          <a:ea typeface="宋体" panose="02010600030101010101" pitchFamily="2" charset="-122"/>
                          <a:cs typeface="宋体" panose="02010600030101010101" pitchFamily="2" charset="-122"/>
                        </a:rPr>
                        <a:t>科学文化论著研习</a:t>
                      </a:r>
                      <a:endParaRPr lang="zh-CN" sz="800" kern="100">
                        <a:solidFill>
                          <a:srgbClr val="000000"/>
                        </a:solidFill>
                        <a:uFill>
                          <a:solidFill>
                            <a:srgbClr val="000000"/>
                          </a:solidFill>
                        </a:uFill>
                        <a:latin typeface="Calibri" panose="020F05020202040302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000" kern="100">
                        <a:latin typeface="Times New Roman" panose="020206030504050203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solidFill>
                            <a:srgbClr val="000000"/>
                          </a:solidFill>
                          <a:uFill>
                            <a:solidFill>
                              <a:srgbClr val="000000"/>
                            </a:solidFill>
                          </a:uFill>
                          <a:latin typeface="宋体" panose="02010600030101010101" pitchFamily="2" charset="-122"/>
                          <a:ea typeface="宋体" panose="02010600030101010101" pitchFamily="2" charset="-122"/>
                          <a:cs typeface="宋体" panose="02010600030101010101" pitchFamily="2" charset="-122"/>
                        </a:rPr>
                        <a:t>1</a:t>
                      </a:r>
                      <a:endParaRPr lang="zh-CN" sz="800" kern="100">
                        <a:solidFill>
                          <a:srgbClr val="000000"/>
                        </a:solidFill>
                        <a:uFill>
                          <a:solidFill>
                            <a:srgbClr val="000000"/>
                          </a:solidFill>
                        </a:uFill>
                        <a:latin typeface="Calibri" panose="020F05020202040302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000" kern="100">
                        <a:latin typeface="Times New Roman" panose="020206030504050203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7027">
                <a:tc>
                  <a:txBody>
                    <a:bodyPr/>
                    <a:lstStyle/>
                    <a:p>
                      <a:pPr algn="just">
                        <a:spcAft>
                          <a:spcPts val="0"/>
                        </a:spcAft>
                      </a:pPr>
                      <a:r>
                        <a:rPr lang="en-US" sz="1000" kern="100">
                          <a:solidFill>
                            <a:srgbClr val="000000"/>
                          </a:solidFill>
                          <a:uFill>
                            <a:solidFill>
                              <a:srgbClr val="000000"/>
                            </a:solidFill>
                          </a:uFill>
                          <a:latin typeface="宋体" panose="02010600030101010101" pitchFamily="2" charset="-122"/>
                          <a:ea typeface="宋体" panose="02010600030101010101" pitchFamily="2" charset="-122"/>
                          <a:cs typeface="宋体" panose="02010600030101010101" pitchFamily="2" charset="-122"/>
                        </a:rPr>
                        <a:t>12</a:t>
                      </a:r>
                      <a:r>
                        <a:rPr lang="zh-TW" sz="1000" kern="100">
                          <a:solidFill>
                            <a:srgbClr val="000000"/>
                          </a:solidFill>
                          <a:uFill>
                            <a:solidFill>
                              <a:srgbClr val="000000"/>
                            </a:solidFill>
                          </a:uFill>
                          <a:latin typeface="Calibri" panose="020F0502020204030204"/>
                          <a:ea typeface="宋体" panose="02010600030101010101" pitchFamily="2" charset="-122"/>
                          <a:cs typeface="宋体" panose="02010600030101010101" pitchFamily="2" charset="-122"/>
                        </a:rPr>
                        <a:t>现当代作家作品专题研讨</a:t>
                      </a:r>
                      <a:endParaRPr lang="zh-CN" sz="800" kern="100">
                        <a:solidFill>
                          <a:srgbClr val="000000"/>
                        </a:solidFill>
                        <a:uFill>
                          <a:solidFill>
                            <a:srgbClr val="000000"/>
                          </a:solidFill>
                        </a:uFill>
                        <a:latin typeface="Calibri" panose="020F05020202040302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000" kern="100">
                        <a:latin typeface="Times New Roman" panose="020206030504050203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000" kern="100">
                        <a:latin typeface="Times New Roman" panose="020206030504050203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solidFill>
                            <a:srgbClr val="000000"/>
                          </a:solidFill>
                          <a:uFill>
                            <a:solidFill>
                              <a:srgbClr val="000000"/>
                            </a:solidFill>
                          </a:uFill>
                          <a:latin typeface="宋体" panose="02010600030101010101" pitchFamily="2" charset="-122"/>
                          <a:ea typeface="宋体" panose="02010600030101010101" pitchFamily="2" charset="-122"/>
                          <a:cs typeface="宋体" panose="02010600030101010101" pitchFamily="2" charset="-122"/>
                        </a:rPr>
                        <a:t>2</a:t>
                      </a:r>
                      <a:endParaRPr lang="zh-CN" sz="800" kern="100">
                        <a:solidFill>
                          <a:srgbClr val="000000"/>
                        </a:solidFill>
                        <a:uFill>
                          <a:solidFill>
                            <a:srgbClr val="000000"/>
                          </a:solidFill>
                        </a:uFill>
                        <a:latin typeface="Calibri" panose="020F05020202040302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7027">
                <a:tc>
                  <a:txBody>
                    <a:bodyPr/>
                    <a:lstStyle/>
                    <a:p>
                      <a:pPr algn="just">
                        <a:spcAft>
                          <a:spcPts val="0"/>
                        </a:spcAft>
                      </a:pPr>
                      <a:r>
                        <a:rPr lang="en-US" sz="1000" kern="100">
                          <a:solidFill>
                            <a:srgbClr val="000000"/>
                          </a:solidFill>
                          <a:uFill>
                            <a:solidFill>
                              <a:srgbClr val="000000"/>
                            </a:solidFill>
                          </a:uFill>
                          <a:latin typeface="宋体" panose="02010600030101010101" pitchFamily="2" charset="-122"/>
                          <a:ea typeface="宋体" panose="02010600030101010101" pitchFamily="2" charset="-122"/>
                          <a:cs typeface="宋体" panose="02010600030101010101" pitchFamily="2" charset="-122"/>
                        </a:rPr>
                        <a:t>13</a:t>
                      </a:r>
                      <a:r>
                        <a:rPr lang="zh-TW" sz="1000" kern="100">
                          <a:solidFill>
                            <a:srgbClr val="000000"/>
                          </a:solidFill>
                          <a:uFill>
                            <a:solidFill>
                              <a:srgbClr val="000000"/>
                            </a:solidFill>
                          </a:uFill>
                          <a:latin typeface="Calibri" panose="020F0502020204030204"/>
                          <a:ea typeface="宋体" panose="02010600030101010101" pitchFamily="2" charset="-122"/>
                          <a:cs typeface="宋体" panose="02010600030101010101" pitchFamily="2" charset="-122"/>
                        </a:rPr>
                        <a:t>传统文化专题研讨</a:t>
                      </a:r>
                      <a:endParaRPr lang="zh-CN" sz="800" kern="100">
                        <a:solidFill>
                          <a:srgbClr val="000000"/>
                        </a:solidFill>
                        <a:uFill>
                          <a:solidFill>
                            <a:srgbClr val="000000"/>
                          </a:solidFill>
                        </a:uFill>
                        <a:latin typeface="Calibri" panose="020F05020202040302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000" kern="100">
                        <a:latin typeface="Times New Roman" panose="020206030504050203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000" kern="100">
                        <a:latin typeface="Times New Roman" panose="020206030504050203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solidFill>
                            <a:srgbClr val="000000"/>
                          </a:solidFill>
                          <a:uFill>
                            <a:solidFill>
                              <a:srgbClr val="000000"/>
                            </a:solidFill>
                          </a:uFill>
                          <a:latin typeface="宋体" panose="02010600030101010101" pitchFamily="2" charset="-122"/>
                          <a:ea typeface="宋体" panose="02010600030101010101" pitchFamily="2" charset="-122"/>
                          <a:cs typeface="宋体" panose="02010600030101010101" pitchFamily="2" charset="-122"/>
                        </a:rPr>
                        <a:t>2</a:t>
                      </a:r>
                      <a:endParaRPr lang="zh-CN" sz="800" kern="100">
                        <a:solidFill>
                          <a:srgbClr val="000000"/>
                        </a:solidFill>
                        <a:uFill>
                          <a:solidFill>
                            <a:srgbClr val="000000"/>
                          </a:solidFill>
                        </a:uFill>
                        <a:latin typeface="Calibri" panose="020F05020202040302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7027">
                <a:tc>
                  <a:txBody>
                    <a:bodyPr/>
                    <a:lstStyle/>
                    <a:p>
                      <a:pPr algn="just">
                        <a:spcAft>
                          <a:spcPts val="0"/>
                        </a:spcAft>
                      </a:pPr>
                      <a:r>
                        <a:rPr lang="en-US" sz="1000" kern="100">
                          <a:solidFill>
                            <a:srgbClr val="000000"/>
                          </a:solidFill>
                          <a:uFill>
                            <a:solidFill>
                              <a:srgbClr val="000000"/>
                            </a:solidFill>
                          </a:uFill>
                          <a:latin typeface="宋体" panose="02010600030101010101" pitchFamily="2" charset="-122"/>
                          <a:ea typeface="宋体" panose="02010600030101010101" pitchFamily="2" charset="-122"/>
                          <a:cs typeface="宋体" panose="02010600030101010101" pitchFamily="2" charset="-122"/>
                        </a:rPr>
                        <a:t>14</a:t>
                      </a:r>
                      <a:r>
                        <a:rPr lang="zh-TW" sz="1000" kern="100">
                          <a:solidFill>
                            <a:srgbClr val="000000"/>
                          </a:solidFill>
                          <a:uFill>
                            <a:solidFill>
                              <a:srgbClr val="000000"/>
                            </a:solidFill>
                          </a:uFill>
                          <a:latin typeface="Calibri" panose="020F0502020204030204"/>
                          <a:ea typeface="宋体" panose="02010600030101010101" pitchFamily="2" charset="-122"/>
                          <a:cs typeface="宋体" panose="02010600030101010101" pitchFamily="2" charset="-122"/>
                        </a:rPr>
                        <a:t>跨文化专题研讨</a:t>
                      </a:r>
                      <a:endParaRPr lang="zh-CN" sz="800" kern="100">
                        <a:solidFill>
                          <a:srgbClr val="000000"/>
                        </a:solidFill>
                        <a:uFill>
                          <a:solidFill>
                            <a:srgbClr val="000000"/>
                          </a:solidFill>
                        </a:uFill>
                        <a:latin typeface="Calibri" panose="020F05020202040302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000" kern="100">
                        <a:latin typeface="Times New Roman" panose="020206030504050203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000" kern="100">
                        <a:latin typeface="Times New Roman" panose="020206030504050203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solidFill>
                            <a:srgbClr val="000000"/>
                          </a:solidFill>
                          <a:uFill>
                            <a:solidFill>
                              <a:srgbClr val="000000"/>
                            </a:solidFill>
                          </a:uFill>
                          <a:latin typeface="宋体" panose="02010600030101010101" pitchFamily="2" charset="-122"/>
                          <a:ea typeface="宋体" panose="02010600030101010101" pitchFamily="2" charset="-122"/>
                          <a:cs typeface="宋体" panose="02010600030101010101" pitchFamily="2" charset="-122"/>
                        </a:rPr>
                        <a:t>2</a:t>
                      </a:r>
                      <a:endParaRPr lang="zh-CN" sz="800" kern="100">
                        <a:solidFill>
                          <a:srgbClr val="000000"/>
                        </a:solidFill>
                        <a:uFill>
                          <a:solidFill>
                            <a:srgbClr val="000000"/>
                          </a:solidFill>
                        </a:uFill>
                        <a:latin typeface="Calibri" panose="020F05020202040302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7027">
                <a:tc>
                  <a:txBody>
                    <a:bodyPr/>
                    <a:lstStyle/>
                    <a:p>
                      <a:pPr algn="just">
                        <a:spcAft>
                          <a:spcPts val="0"/>
                        </a:spcAft>
                      </a:pPr>
                      <a:r>
                        <a:rPr lang="en-US" sz="1000" kern="100">
                          <a:solidFill>
                            <a:srgbClr val="000000"/>
                          </a:solidFill>
                          <a:uFill>
                            <a:solidFill>
                              <a:srgbClr val="000000"/>
                            </a:solidFill>
                          </a:uFill>
                          <a:latin typeface="宋体" panose="02010600030101010101" pitchFamily="2" charset="-122"/>
                          <a:ea typeface="宋体" panose="02010600030101010101" pitchFamily="2" charset="-122"/>
                          <a:cs typeface="宋体" panose="02010600030101010101" pitchFamily="2" charset="-122"/>
                        </a:rPr>
                        <a:t>15</a:t>
                      </a:r>
                      <a:r>
                        <a:rPr lang="zh-TW" sz="1000" kern="100">
                          <a:solidFill>
                            <a:srgbClr val="000000"/>
                          </a:solidFill>
                          <a:uFill>
                            <a:solidFill>
                              <a:srgbClr val="000000"/>
                            </a:solidFill>
                          </a:uFill>
                          <a:latin typeface="Calibri" panose="020F0502020204030204"/>
                          <a:ea typeface="宋体" panose="02010600030101010101" pitchFamily="2" charset="-122"/>
                          <a:cs typeface="宋体" panose="02010600030101010101" pitchFamily="2" charset="-122"/>
                        </a:rPr>
                        <a:t>学术论著专题研讨</a:t>
                      </a:r>
                      <a:endParaRPr lang="zh-CN" sz="800" kern="100">
                        <a:solidFill>
                          <a:srgbClr val="000000"/>
                        </a:solidFill>
                        <a:uFill>
                          <a:solidFill>
                            <a:srgbClr val="000000"/>
                          </a:solidFill>
                        </a:uFill>
                        <a:latin typeface="Calibri" panose="020F05020202040302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000" kern="100">
                        <a:latin typeface="Times New Roman" panose="020206030504050203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000" kern="100">
                        <a:latin typeface="Times New Roman" panose="020206030504050203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solidFill>
                            <a:srgbClr val="000000"/>
                          </a:solidFill>
                          <a:uFill>
                            <a:solidFill>
                              <a:srgbClr val="000000"/>
                            </a:solidFill>
                          </a:uFill>
                          <a:latin typeface="宋体" panose="02010600030101010101" pitchFamily="2" charset="-122"/>
                          <a:ea typeface="宋体" panose="02010600030101010101" pitchFamily="2" charset="-122"/>
                          <a:cs typeface="宋体" panose="02010600030101010101" pitchFamily="2" charset="-122"/>
                        </a:rPr>
                        <a:t>2</a:t>
                      </a:r>
                      <a:endParaRPr lang="zh-CN" sz="800" kern="100">
                        <a:solidFill>
                          <a:srgbClr val="000000"/>
                        </a:solidFill>
                        <a:uFill>
                          <a:solidFill>
                            <a:srgbClr val="000000"/>
                          </a:solidFill>
                        </a:uFill>
                        <a:latin typeface="Calibri" panose="020F0502020204030204"/>
                        <a:ea typeface="宋体" panose="02010600030101010101" pitchFamily="2" charset="-122"/>
                        <a:cs typeface="Times New Roman" panose="02020603050405020304"/>
                      </a:endParaRPr>
                    </a:p>
                  </a:txBody>
                  <a:tcPr marL="40317" marR="40317" marT="40317" marB="40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7027">
                <a:tc>
                  <a:txBody>
                    <a:bodyPr/>
                    <a:lstStyle/>
                    <a:p>
                      <a:pPr algn="just">
                        <a:spcAft>
                          <a:spcPts val="0"/>
                        </a:spcAft>
                      </a:pPr>
                      <a:r>
                        <a:rPr lang="zh-TW" sz="1000" b="1" kern="100">
                          <a:solidFill>
                            <a:srgbClr val="000000"/>
                          </a:solidFill>
                          <a:uFill>
                            <a:solidFill>
                              <a:srgbClr val="000000"/>
                            </a:solidFill>
                          </a:uFill>
                          <a:latin typeface="Calibri" panose="020F0502020204030204"/>
                          <a:ea typeface="宋体" panose="02010600030101010101" pitchFamily="2" charset="-122"/>
                          <a:cs typeface="宋体" panose="02010600030101010101" pitchFamily="2" charset="-122"/>
                        </a:rPr>
                        <a:t>总计</a:t>
                      </a:r>
                      <a:endParaRPr lang="zh-CN" sz="800" kern="100">
                        <a:solidFill>
                          <a:srgbClr val="000000"/>
                        </a:solidFill>
                        <a:uFill>
                          <a:solidFill>
                            <a:srgbClr val="000000"/>
                          </a:solidFill>
                        </a:uFill>
                        <a:latin typeface="Calibri" panose="020F0502020204030204"/>
                        <a:ea typeface="宋体" panose="02010600030101010101" pitchFamily="2" charset="-122"/>
                        <a:cs typeface="Times New Roman" panose="02020603050405020304"/>
                      </a:endParaRPr>
                    </a:p>
                  </a:txBody>
                  <a:tcPr marL="40317" marR="40317" marT="40317" marB="4031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356870" algn="l"/>
                        </a:tabLst>
                      </a:pPr>
                      <a:r>
                        <a:rPr lang="en-US" sz="1000" b="1" kern="100">
                          <a:solidFill>
                            <a:srgbClr val="000000"/>
                          </a:solidFill>
                          <a:uFill>
                            <a:solidFill>
                              <a:srgbClr val="000000"/>
                            </a:solidFill>
                          </a:uFill>
                          <a:latin typeface="宋体" panose="02010600030101010101" pitchFamily="2" charset="-122"/>
                          <a:ea typeface="宋体" panose="02010600030101010101" pitchFamily="2" charset="-122"/>
                          <a:cs typeface="宋体" panose="02010600030101010101" pitchFamily="2" charset="-122"/>
                        </a:rPr>
                        <a:t>8</a:t>
                      </a:r>
                      <a:endParaRPr lang="zh-CN" sz="800" kern="100">
                        <a:solidFill>
                          <a:srgbClr val="000000"/>
                        </a:solidFill>
                        <a:uFill>
                          <a:solidFill>
                            <a:srgbClr val="000000"/>
                          </a:solidFill>
                        </a:uFill>
                        <a:latin typeface="Calibri" panose="020F0502020204030204"/>
                        <a:ea typeface="宋体" panose="02010600030101010101" pitchFamily="2" charset="-122"/>
                        <a:cs typeface="Times New Roman" panose="02020603050405020304"/>
                      </a:endParaRPr>
                    </a:p>
                  </a:txBody>
                  <a:tcPr marL="40317" marR="40317" marT="40317" marB="4031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356870" algn="l"/>
                        </a:tabLst>
                      </a:pPr>
                      <a:r>
                        <a:rPr lang="en-US" sz="1000" b="1" kern="100">
                          <a:solidFill>
                            <a:srgbClr val="000000"/>
                          </a:solidFill>
                          <a:uFill>
                            <a:solidFill>
                              <a:srgbClr val="000000"/>
                            </a:solidFill>
                          </a:uFill>
                          <a:latin typeface="宋体" panose="02010600030101010101" pitchFamily="2" charset="-122"/>
                          <a:ea typeface="宋体" panose="02010600030101010101" pitchFamily="2" charset="-122"/>
                          <a:cs typeface="宋体" panose="02010600030101010101" pitchFamily="2" charset="-122"/>
                        </a:rPr>
                        <a:t>0—6</a:t>
                      </a:r>
                      <a:endParaRPr lang="zh-CN" sz="800" kern="100">
                        <a:solidFill>
                          <a:srgbClr val="000000"/>
                        </a:solidFill>
                        <a:uFill>
                          <a:solidFill>
                            <a:srgbClr val="000000"/>
                          </a:solidFill>
                        </a:uFill>
                        <a:latin typeface="Calibri" panose="020F0502020204030204"/>
                        <a:ea typeface="宋体" panose="02010600030101010101" pitchFamily="2" charset="-122"/>
                        <a:cs typeface="Times New Roman" panose="02020603050405020304"/>
                      </a:endParaRPr>
                    </a:p>
                  </a:txBody>
                  <a:tcPr marL="40317" marR="40317" marT="40317" marB="4031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TW" sz="1000" b="1" kern="100" dirty="0">
                          <a:solidFill>
                            <a:srgbClr val="000000"/>
                          </a:solidFill>
                          <a:uFill>
                            <a:solidFill>
                              <a:srgbClr val="000000"/>
                            </a:solidFill>
                          </a:uFill>
                          <a:latin typeface="Calibri" panose="020F0502020204030204"/>
                          <a:ea typeface="宋体" panose="02010600030101010101" pitchFamily="2" charset="-122"/>
                          <a:cs typeface="宋体" panose="02010600030101010101" pitchFamily="2" charset="-122"/>
                        </a:rPr>
                        <a:t>自由选择</a:t>
                      </a:r>
                      <a:endParaRPr lang="zh-CN" sz="800" kern="100" dirty="0">
                        <a:solidFill>
                          <a:srgbClr val="000000"/>
                        </a:solidFill>
                        <a:uFill>
                          <a:solidFill>
                            <a:srgbClr val="000000"/>
                          </a:solidFill>
                        </a:uFill>
                        <a:latin typeface="Calibri" panose="020F0502020204030204"/>
                        <a:ea typeface="宋体" panose="02010600030101010101" pitchFamily="2" charset="-122"/>
                        <a:cs typeface="Times New Roman" panose="02020603050405020304"/>
                      </a:endParaRPr>
                    </a:p>
                  </a:txBody>
                  <a:tcPr marL="40317" marR="40317" marT="40317" marB="4031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98657"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7" name="矩形 6"/>
          <p:cNvSpPr/>
          <p:nvPr/>
        </p:nvSpPr>
        <p:spPr>
          <a:xfrm>
            <a:off x="2843808" y="1595119"/>
            <a:ext cx="5472608" cy="523220"/>
          </a:xfrm>
          <a:prstGeom prst="rect">
            <a:avLst/>
          </a:prstGeom>
        </p:spPr>
        <p:txBody>
          <a:bodyPr wrap="square">
            <a:spAutoFit/>
          </a:bodyPr>
          <a:lstStyle/>
          <a:p>
            <a:r>
              <a:rPr lang="zh-CN" altLang="en-US" sz="2800" b="1" dirty="0" smtClean="0"/>
              <a:t>(四)优化语文课程结构</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5" name="副标题 4"/>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pic>
        <p:nvPicPr>
          <p:cNvPr id="4" name="Picture 1" descr="C:\Users\DELL\AppData\Roaming\Tencent\Users\879537213\QQ\WinTemp\RichOle\8CL2E`SMCJY(~FF{O171[XP.png"/>
          <p:cNvPicPr>
            <a:picLocks noChangeAspect="1" noChangeArrowheads="1"/>
          </p:cNvPicPr>
          <p:nvPr/>
        </p:nvPicPr>
        <p:blipFill>
          <a:blip r:embed="rId3" cstate="print">
            <a:lum bright="-4000" contrast="4000"/>
          </a:blip>
          <a:srcRect/>
          <a:stretch>
            <a:fillRect/>
          </a:stretch>
        </p:blipFill>
        <p:spPr bwMode="auto">
          <a:xfrm>
            <a:off x="827584" y="1502045"/>
            <a:ext cx="8136904" cy="5355955"/>
          </a:xfrm>
          <a:prstGeom prst="rect">
            <a:avLst/>
          </a:prstGeom>
          <a:noFill/>
          <a:ln w="9525">
            <a:noFill/>
            <a:miter lim="800000"/>
            <a:headEnd/>
            <a:tailEnd/>
          </a:ln>
        </p:spPr>
      </p:pic>
      <p:sp>
        <p:nvSpPr>
          <p:cNvPr id="7" name="椭圆 6"/>
          <p:cNvSpPr/>
          <p:nvPr/>
        </p:nvSpPr>
        <p:spPr>
          <a:xfrm>
            <a:off x="251520" y="188640"/>
            <a:ext cx="3888432" cy="1152128"/>
          </a:xfrm>
          <a:prstGeom prst="ellipse">
            <a:avLst/>
          </a:prstGeom>
          <a:noFill/>
          <a:ln w="127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chemeClr val="tx2">
                    <a:lumMod val="75000"/>
                  </a:schemeClr>
                </a:solidFill>
              </a:rPr>
              <a:t>突破变化</a:t>
            </a:r>
            <a:endParaRPr lang="zh-CN" altLang="en-US" sz="3600" b="1" dirty="0">
              <a:solidFill>
                <a:schemeClr val="tx2">
                  <a:lumMod val="75000"/>
                </a:schemeClr>
              </a:solidFill>
            </a:endParaRPr>
          </a:p>
        </p:txBody>
      </p:sp>
      <p:sp>
        <p:nvSpPr>
          <p:cNvPr id="6" name="矩形 5"/>
          <p:cNvSpPr/>
          <p:nvPr/>
        </p:nvSpPr>
        <p:spPr>
          <a:xfrm>
            <a:off x="4283968" y="548680"/>
            <a:ext cx="4680520" cy="646331"/>
          </a:xfrm>
          <a:prstGeom prst="rect">
            <a:avLst/>
          </a:prstGeom>
        </p:spPr>
        <p:txBody>
          <a:bodyPr wrap="square">
            <a:spAutoFit/>
          </a:bodyPr>
          <a:lstStyle/>
          <a:p>
            <a:r>
              <a:rPr lang="zh-CN" altLang="en-US" sz="3600" b="1" dirty="0" smtClean="0"/>
              <a:t>(五)明确学业质量标准</a:t>
            </a:r>
            <a:endParaRPr lang="en-US" altLang="zh-CN" sz="3600" b="1" dirty="0" smtClean="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5" name="副标题 4"/>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3" name="椭圆 2"/>
          <p:cNvSpPr/>
          <p:nvPr/>
        </p:nvSpPr>
        <p:spPr>
          <a:xfrm>
            <a:off x="107504" y="116632"/>
            <a:ext cx="1440160" cy="2736304"/>
          </a:xfrm>
          <a:prstGeom prst="ellipse">
            <a:avLst/>
          </a:prstGeom>
          <a:noFill/>
          <a:ln w="127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chemeClr val="tx2">
                    <a:lumMod val="75000"/>
                  </a:schemeClr>
                </a:solidFill>
              </a:rPr>
              <a:t>突破变化</a:t>
            </a:r>
            <a:endParaRPr lang="zh-CN" altLang="en-US" sz="3600" b="1" dirty="0">
              <a:solidFill>
                <a:schemeClr val="tx2">
                  <a:lumMod val="75000"/>
                </a:schemeClr>
              </a:solidFill>
            </a:endParaRPr>
          </a:p>
        </p:txBody>
      </p:sp>
      <p:sp>
        <p:nvSpPr>
          <p:cNvPr id="4" name="矩形 3"/>
          <p:cNvSpPr/>
          <p:nvPr/>
        </p:nvSpPr>
        <p:spPr>
          <a:xfrm>
            <a:off x="1619672" y="1700808"/>
            <a:ext cx="6480720" cy="2862322"/>
          </a:xfrm>
          <a:prstGeom prst="rect">
            <a:avLst/>
          </a:prstGeom>
        </p:spPr>
        <p:txBody>
          <a:bodyPr wrap="square">
            <a:spAutoFit/>
          </a:bodyPr>
          <a:lstStyle/>
          <a:p>
            <a:r>
              <a:rPr lang="zh-CN" altLang="en-US" sz="3600" dirty="0" smtClean="0"/>
              <a:t>        </a:t>
            </a:r>
            <a:r>
              <a:rPr lang="zh-CN" altLang="en-US" sz="3600" b="1" dirty="0" smtClean="0"/>
              <a:t>语文学科学业质量标准的提出，增强了语文测试的可操作性，进一步明确和加强了与高考的联系，更能适应新形势下新课程、新考试的需要。</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5" name="副标题 4"/>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3" name="椭圆 2"/>
          <p:cNvSpPr/>
          <p:nvPr/>
        </p:nvSpPr>
        <p:spPr>
          <a:xfrm>
            <a:off x="467544" y="404664"/>
            <a:ext cx="1080120" cy="2736304"/>
          </a:xfrm>
          <a:prstGeom prst="ellipse">
            <a:avLst/>
          </a:prstGeom>
          <a:noFill/>
          <a:ln w="127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chemeClr val="tx2">
                    <a:lumMod val="75000"/>
                  </a:schemeClr>
                </a:solidFill>
              </a:rPr>
              <a:t>突破变化</a:t>
            </a:r>
            <a:endParaRPr lang="zh-CN" altLang="en-US" sz="3600" b="1" dirty="0">
              <a:solidFill>
                <a:schemeClr val="tx2">
                  <a:lumMod val="75000"/>
                </a:schemeClr>
              </a:solidFill>
            </a:endParaRPr>
          </a:p>
        </p:txBody>
      </p:sp>
      <p:sp>
        <p:nvSpPr>
          <p:cNvPr id="4" name="矩形 3"/>
          <p:cNvSpPr/>
          <p:nvPr/>
        </p:nvSpPr>
        <p:spPr>
          <a:xfrm>
            <a:off x="1547664" y="1556792"/>
            <a:ext cx="6552728" cy="3785652"/>
          </a:xfrm>
          <a:prstGeom prst="rect">
            <a:avLst/>
          </a:prstGeom>
        </p:spPr>
        <p:txBody>
          <a:bodyPr wrap="square">
            <a:spAutoFit/>
          </a:bodyPr>
          <a:lstStyle/>
          <a:p>
            <a:r>
              <a:rPr lang="zh-CN" altLang="en-US" sz="4000" dirty="0" smtClean="0"/>
              <a:t>（</a:t>
            </a:r>
            <a:r>
              <a:rPr lang="zh-CN" altLang="en-US" sz="4000" b="1" dirty="0" smtClean="0"/>
              <a:t>六）新版课标在附录部分，把关于诵读篇目和课外读物的建议，变成了古诗文背诵推荐篇目和关于课内外读物的建议，删掉了选修课程举例。</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5" name="副标题 4"/>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3" name="横卷形 2"/>
          <p:cNvSpPr/>
          <p:nvPr/>
        </p:nvSpPr>
        <p:spPr>
          <a:xfrm>
            <a:off x="755576" y="2276872"/>
            <a:ext cx="7776864" cy="1440160"/>
          </a:xfrm>
          <a:prstGeom prst="horizontalScroll">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4000" b="1" dirty="0" smtClean="0">
              <a:solidFill>
                <a:schemeClr val="tx2">
                  <a:lumMod val="75000"/>
                </a:schemeClr>
              </a:solidFill>
            </a:endParaRPr>
          </a:p>
        </p:txBody>
      </p:sp>
      <p:sp>
        <p:nvSpPr>
          <p:cNvPr id="4" name="矩形 3"/>
          <p:cNvSpPr/>
          <p:nvPr/>
        </p:nvSpPr>
        <p:spPr>
          <a:xfrm>
            <a:off x="899592" y="2564904"/>
            <a:ext cx="7632848" cy="769441"/>
          </a:xfrm>
          <a:prstGeom prst="rect">
            <a:avLst/>
          </a:prstGeom>
        </p:spPr>
        <p:txBody>
          <a:bodyPr wrap="square">
            <a:spAutoFit/>
          </a:bodyPr>
          <a:lstStyle/>
          <a:p>
            <a:r>
              <a:rPr lang="zh-CN" altLang="en-US" sz="4400" dirty="0" smtClean="0"/>
              <a:t>二、基于核心素养的语文教学</a:t>
            </a:r>
            <a:endParaRPr lang="zh-CN" altLang="en-US" sz="4400"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6" name="副标题 5"/>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116632"/>
            <a:ext cx="9539536" cy="6974632"/>
          </a:xfrm>
          <a:prstGeom prst="rect">
            <a:avLst/>
          </a:prstGeom>
          <a:noFill/>
        </p:spPr>
      </p:pic>
      <p:sp>
        <p:nvSpPr>
          <p:cNvPr id="3" name="TextBox 2"/>
          <p:cNvSpPr txBox="1"/>
          <p:nvPr/>
        </p:nvSpPr>
        <p:spPr>
          <a:xfrm>
            <a:off x="467544" y="5013176"/>
            <a:ext cx="8208912" cy="1569660"/>
          </a:xfrm>
          <a:prstGeom prst="rect">
            <a:avLst/>
          </a:prstGeom>
          <a:noFill/>
        </p:spPr>
        <p:txBody>
          <a:bodyPr wrap="square" rtlCol="0">
            <a:spAutoFit/>
          </a:bodyPr>
          <a:lstStyle/>
          <a:p>
            <a:endParaRPr lang="en-US" altLang="zh-CN" sz="4800" dirty="0" smtClean="0"/>
          </a:p>
          <a:p>
            <a:endParaRPr lang="en-US" altLang="zh-CN" sz="4800" dirty="0" smtClean="0"/>
          </a:p>
        </p:txBody>
      </p:sp>
      <p:sp>
        <p:nvSpPr>
          <p:cNvPr id="4" name="圆角矩形 3"/>
          <p:cNvSpPr/>
          <p:nvPr/>
        </p:nvSpPr>
        <p:spPr>
          <a:xfrm>
            <a:off x="1043608" y="548680"/>
            <a:ext cx="7056784" cy="1181755"/>
          </a:xfrm>
          <a:prstGeom prst="roundRect">
            <a:avLst/>
          </a:prstGeom>
          <a:solidFill>
            <a:schemeClr val="bg1"/>
          </a:solid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70000"/>
              </a:lnSpc>
            </a:pPr>
            <a:endParaRPr lang="zh-CN" altLang="en-US" sz="2400" spc="-150" dirty="0"/>
          </a:p>
        </p:txBody>
      </p:sp>
      <p:sp>
        <p:nvSpPr>
          <p:cNvPr id="5" name="TextBox 4"/>
          <p:cNvSpPr txBox="1"/>
          <p:nvPr/>
        </p:nvSpPr>
        <p:spPr>
          <a:xfrm>
            <a:off x="899592" y="836712"/>
            <a:ext cx="6984776" cy="584775"/>
          </a:xfrm>
          <a:prstGeom prst="rect">
            <a:avLst/>
          </a:prstGeom>
          <a:noFill/>
        </p:spPr>
        <p:txBody>
          <a:bodyPr wrap="square" rtlCol="0">
            <a:spAutoFit/>
          </a:bodyPr>
          <a:lstStyle/>
          <a:p>
            <a:r>
              <a:rPr lang="zh-CN" altLang="en-US" sz="3200" dirty="0" smtClean="0"/>
              <a:t>（一）新课标下的语文考试</a:t>
            </a:r>
            <a:endParaRPr lang="en-US" altLang="zh-CN" sz="3200" dirty="0" smtClean="0"/>
          </a:p>
        </p:txBody>
      </p:sp>
      <p:sp>
        <p:nvSpPr>
          <p:cNvPr id="7" name="圆角矩形 6"/>
          <p:cNvSpPr/>
          <p:nvPr/>
        </p:nvSpPr>
        <p:spPr>
          <a:xfrm>
            <a:off x="1043608" y="1700808"/>
            <a:ext cx="7056784" cy="1080120"/>
          </a:xfrm>
          <a:prstGeom prst="roundRect">
            <a:avLst/>
          </a:prstGeom>
          <a:solidFill>
            <a:schemeClr val="bg1"/>
          </a:solid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70000"/>
              </a:lnSpc>
            </a:pPr>
            <a:endParaRPr lang="zh-CN" altLang="en-US" sz="2400" spc="-150" dirty="0"/>
          </a:p>
        </p:txBody>
      </p:sp>
      <p:sp>
        <p:nvSpPr>
          <p:cNvPr id="8" name="TextBox 7"/>
          <p:cNvSpPr txBox="1"/>
          <p:nvPr/>
        </p:nvSpPr>
        <p:spPr>
          <a:xfrm>
            <a:off x="827584" y="1916832"/>
            <a:ext cx="7488832" cy="1077218"/>
          </a:xfrm>
          <a:prstGeom prst="rect">
            <a:avLst/>
          </a:prstGeom>
          <a:noFill/>
        </p:spPr>
        <p:txBody>
          <a:bodyPr wrap="square" rtlCol="0">
            <a:spAutoFit/>
          </a:bodyPr>
          <a:lstStyle/>
          <a:p>
            <a:r>
              <a:rPr lang="zh-CN" altLang="en-US" sz="3200" dirty="0" smtClean="0"/>
              <a:t>  （二）教师自身的观念转变</a:t>
            </a:r>
            <a:endParaRPr lang="en-US" altLang="zh-CN" sz="3200" dirty="0" smtClean="0"/>
          </a:p>
          <a:p>
            <a:endParaRPr lang="zh-CN" altLang="en-US" sz="3200" dirty="0"/>
          </a:p>
        </p:txBody>
      </p:sp>
      <p:sp>
        <p:nvSpPr>
          <p:cNvPr id="9" name="圆角矩形 8"/>
          <p:cNvSpPr/>
          <p:nvPr/>
        </p:nvSpPr>
        <p:spPr>
          <a:xfrm flipV="1">
            <a:off x="1043608" y="2780928"/>
            <a:ext cx="7056784" cy="1080120"/>
          </a:xfrm>
          <a:prstGeom prst="roundRect">
            <a:avLst/>
          </a:prstGeom>
          <a:solidFill>
            <a:schemeClr val="bg1"/>
          </a:solid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70000"/>
              </a:lnSpc>
            </a:pPr>
            <a:endParaRPr lang="zh-CN" altLang="en-US" sz="2400" spc="-150" dirty="0"/>
          </a:p>
        </p:txBody>
      </p:sp>
      <p:sp>
        <p:nvSpPr>
          <p:cNvPr id="10" name="TextBox 9"/>
          <p:cNvSpPr txBox="1"/>
          <p:nvPr/>
        </p:nvSpPr>
        <p:spPr>
          <a:xfrm>
            <a:off x="971600" y="2996952"/>
            <a:ext cx="7272808" cy="646331"/>
          </a:xfrm>
          <a:prstGeom prst="rect">
            <a:avLst/>
          </a:prstGeom>
          <a:noFill/>
        </p:spPr>
        <p:txBody>
          <a:bodyPr wrap="square" rtlCol="0">
            <a:spAutoFit/>
          </a:bodyPr>
          <a:lstStyle/>
          <a:p>
            <a:r>
              <a:rPr lang="zh-CN" altLang="en-US" sz="3600" dirty="0" smtClean="0"/>
              <a:t>（三）</a:t>
            </a:r>
            <a:endParaRPr lang="en-US" altLang="zh-CN" sz="3600" dirty="0" smtClean="0"/>
          </a:p>
        </p:txBody>
      </p:sp>
      <p:sp>
        <p:nvSpPr>
          <p:cNvPr id="11" name="圆角矩形 10"/>
          <p:cNvSpPr/>
          <p:nvPr/>
        </p:nvSpPr>
        <p:spPr>
          <a:xfrm flipV="1">
            <a:off x="1043608" y="3861048"/>
            <a:ext cx="7056784" cy="1080120"/>
          </a:xfrm>
          <a:prstGeom prst="roundRect">
            <a:avLst/>
          </a:prstGeom>
          <a:solidFill>
            <a:schemeClr val="bg1"/>
          </a:solid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70000"/>
              </a:lnSpc>
            </a:pPr>
            <a:endParaRPr lang="zh-CN" altLang="en-US" sz="2400" spc="-150" dirty="0"/>
          </a:p>
        </p:txBody>
      </p:sp>
      <p:sp>
        <p:nvSpPr>
          <p:cNvPr id="12" name="TextBox 11"/>
          <p:cNvSpPr txBox="1"/>
          <p:nvPr/>
        </p:nvSpPr>
        <p:spPr>
          <a:xfrm>
            <a:off x="971600" y="4077072"/>
            <a:ext cx="6984776" cy="1077218"/>
          </a:xfrm>
          <a:prstGeom prst="rect">
            <a:avLst/>
          </a:prstGeom>
          <a:noFill/>
        </p:spPr>
        <p:txBody>
          <a:bodyPr wrap="square" rtlCol="0">
            <a:spAutoFit/>
          </a:bodyPr>
          <a:lstStyle/>
          <a:p>
            <a:r>
              <a:rPr lang="zh-CN" altLang="en-US" sz="3200" dirty="0" smtClean="0"/>
              <a:t>（四）学科教学实施中的重难点解析</a:t>
            </a:r>
            <a:endParaRPr lang="en-US" altLang="zh-CN" sz="3200" dirty="0" smtClean="0"/>
          </a:p>
          <a:p>
            <a:endParaRPr lang="zh-CN" altLang="en-US" sz="3200" dirty="0"/>
          </a:p>
        </p:txBody>
      </p:sp>
      <p:sp>
        <p:nvSpPr>
          <p:cNvPr id="14" name="TextBox 13"/>
          <p:cNvSpPr txBox="1"/>
          <p:nvPr/>
        </p:nvSpPr>
        <p:spPr>
          <a:xfrm>
            <a:off x="2195736" y="3068960"/>
            <a:ext cx="5832648" cy="584775"/>
          </a:xfrm>
          <a:prstGeom prst="rect">
            <a:avLst/>
          </a:prstGeom>
          <a:noFill/>
        </p:spPr>
        <p:txBody>
          <a:bodyPr wrap="square" rtlCol="0">
            <a:spAutoFit/>
          </a:bodyPr>
          <a:lstStyle/>
          <a:p>
            <a:r>
              <a:rPr lang="zh-CN" altLang="en-US" sz="3200" dirty="0" smtClean="0"/>
              <a:t>学科核心素养形成的主要途径</a:t>
            </a:r>
            <a:endParaRPr lang="zh-CN" altLang="en-US" sz="3200"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圆角矩形 3"/>
          <p:cNvSpPr/>
          <p:nvPr/>
        </p:nvSpPr>
        <p:spPr>
          <a:xfrm>
            <a:off x="1115616" y="1844824"/>
            <a:ext cx="7056784" cy="1080120"/>
          </a:xfrm>
          <a:prstGeom prst="roundRect">
            <a:avLst/>
          </a:prstGeom>
          <a:solidFill>
            <a:schemeClr val="bg1"/>
          </a:solid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smtClean="0"/>
              <a:t>（二）学科核心素养形成的主要途径</a:t>
            </a:r>
            <a:endParaRPr lang="zh-CN" altLang="en-US" sz="2400" dirty="0"/>
          </a:p>
        </p:txBody>
      </p:sp>
      <p:sp>
        <p:nvSpPr>
          <p:cNvPr id="6" name="TextBox 5"/>
          <p:cNvSpPr txBox="1"/>
          <p:nvPr/>
        </p:nvSpPr>
        <p:spPr>
          <a:xfrm>
            <a:off x="971600" y="2060848"/>
            <a:ext cx="8028384" cy="707886"/>
          </a:xfrm>
          <a:prstGeom prst="rect">
            <a:avLst/>
          </a:prstGeom>
          <a:noFill/>
        </p:spPr>
        <p:txBody>
          <a:bodyPr wrap="square" rtlCol="0">
            <a:spAutoFit/>
          </a:bodyPr>
          <a:lstStyle/>
          <a:p>
            <a:r>
              <a:rPr lang="zh-CN" altLang="en-US" sz="4000" b="1" dirty="0" smtClean="0"/>
              <a:t>（一）新课标下的语文考试</a:t>
            </a:r>
            <a:endParaRPr lang="zh-CN" altLang="en-US" sz="4000"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14" name="副标题 13"/>
          <p:cNvSpPr>
            <a:spLocks noGrp="1"/>
          </p:cNvSpPr>
          <p:nvPr>
            <p:ph type="subTitle" idx="1"/>
          </p:nvPr>
        </p:nvSpPr>
        <p:spPr/>
        <p:txBody>
          <a:bodyPr/>
          <a:lstStyle/>
          <a:p>
            <a:endParaRPr lang="zh-CN" altLang="en-US"/>
          </a:p>
        </p:txBody>
      </p:sp>
      <p:pic>
        <p:nvPicPr>
          <p:cNvPr id="4"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36195" y="10160"/>
            <a:ext cx="9361040" cy="7173416"/>
          </a:xfrm>
          <a:prstGeom prst="rect">
            <a:avLst/>
          </a:prstGeom>
          <a:noFill/>
        </p:spPr>
      </p:pic>
      <p:sp>
        <p:nvSpPr>
          <p:cNvPr id="3" name="横卷形 2"/>
          <p:cNvSpPr/>
          <p:nvPr/>
        </p:nvSpPr>
        <p:spPr>
          <a:xfrm>
            <a:off x="755576" y="548680"/>
            <a:ext cx="7776864" cy="1440160"/>
          </a:xfrm>
          <a:prstGeom prst="horizontalScroll">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4000" b="1" dirty="0" smtClean="0">
              <a:solidFill>
                <a:schemeClr val="tx2">
                  <a:lumMod val="75000"/>
                </a:schemeClr>
              </a:solidFill>
            </a:endParaRPr>
          </a:p>
        </p:txBody>
      </p:sp>
      <p:sp>
        <p:nvSpPr>
          <p:cNvPr id="5" name="矩形 4"/>
          <p:cNvSpPr/>
          <p:nvPr/>
        </p:nvSpPr>
        <p:spPr>
          <a:xfrm>
            <a:off x="1979712" y="2708920"/>
            <a:ext cx="6700237" cy="1015663"/>
          </a:xfrm>
          <a:prstGeom prst="rect">
            <a:avLst/>
          </a:prstGeom>
        </p:spPr>
        <p:txBody>
          <a:bodyPr wrap="square">
            <a:spAutoFit/>
          </a:bodyPr>
          <a:lstStyle/>
          <a:p>
            <a:endParaRPr lang="zh-CN" altLang="en-US" sz="6000" dirty="0"/>
          </a:p>
        </p:txBody>
      </p:sp>
      <p:sp>
        <p:nvSpPr>
          <p:cNvPr id="6" name="TextBox 5"/>
          <p:cNvSpPr txBox="1"/>
          <p:nvPr/>
        </p:nvSpPr>
        <p:spPr>
          <a:xfrm>
            <a:off x="1763688" y="1052736"/>
            <a:ext cx="5040560" cy="646331"/>
          </a:xfrm>
          <a:prstGeom prst="rect">
            <a:avLst/>
          </a:prstGeom>
          <a:noFill/>
        </p:spPr>
        <p:txBody>
          <a:bodyPr wrap="square" rtlCol="0">
            <a:spAutoFit/>
          </a:bodyPr>
          <a:lstStyle/>
          <a:p>
            <a:r>
              <a:rPr lang="zh-CN" altLang="en-US" sz="3600" dirty="0" smtClean="0"/>
              <a:t>一、语文核心素养解读</a:t>
            </a:r>
            <a:endParaRPr lang="zh-CN" altLang="en-US" sz="3600" dirty="0"/>
          </a:p>
        </p:txBody>
      </p:sp>
      <p:sp>
        <p:nvSpPr>
          <p:cNvPr id="7" name="横卷形 6"/>
          <p:cNvSpPr/>
          <p:nvPr/>
        </p:nvSpPr>
        <p:spPr>
          <a:xfrm>
            <a:off x="755576" y="1628800"/>
            <a:ext cx="7776864" cy="1440160"/>
          </a:xfrm>
          <a:prstGeom prst="horizontalScroll">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4000" b="1" dirty="0" smtClean="0">
              <a:solidFill>
                <a:schemeClr val="tx2">
                  <a:lumMod val="75000"/>
                </a:schemeClr>
              </a:solidFill>
            </a:endParaRPr>
          </a:p>
        </p:txBody>
      </p:sp>
      <p:sp>
        <p:nvSpPr>
          <p:cNvPr id="8" name="横卷形 7"/>
          <p:cNvSpPr/>
          <p:nvPr/>
        </p:nvSpPr>
        <p:spPr>
          <a:xfrm>
            <a:off x="755576" y="2708920"/>
            <a:ext cx="7776864" cy="1440160"/>
          </a:xfrm>
          <a:prstGeom prst="horizontalScroll">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4000" b="1" dirty="0" smtClean="0">
              <a:solidFill>
                <a:schemeClr val="tx2">
                  <a:lumMod val="75000"/>
                </a:schemeClr>
              </a:solidFill>
            </a:endParaRPr>
          </a:p>
        </p:txBody>
      </p:sp>
      <p:sp>
        <p:nvSpPr>
          <p:cNvPr id="9" name="横卷形 8"/>
          <p:cNvSpPr/>
          <p:nvPr/>
        </p:nvSpPr>
        <p:spPr>
          <a:xfrm>
            <a:off x="755576" y="3789040"/>
            <a:ext cx="7776864" cy="1440160"/>
          </a:xfrm>
          <a:prstGeom prst="horizontalScroll">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4000" b="1" dirty="0" smtClean="0">
              <a:solidFill>
                <a:schemeClr val="tx2">
                  <a:lumMod val="75000"/>
                </a:schemeClr>
              </a:solidFill>
            </a:endParaRPr>
          </a:p>
        </p:txBody>
      </p:sp>
      <p:sp>
        <p:nvSpPr>
          <p:cNvPr id="11" name="TextBox 10"/>
          <p:cNvSpPr txBox="1"/>
          <p:nvPr/>
        </p:nvSpPr>
        <p:spPr>
          <a:xfrm>
            <a:off x="1763688" y="1988840"/>
            <a:ext cx="6264696" cy="646331"/>
          </a:xfrm>
          <a:prstGeom prst="rect">
            <a:avLst/>
          </a:prstGeom>
          <a:noFill/>
        </p:spPr>
        <p:txBody>
          <a:bodyPr wrap="square" rtlCol="0">
            <a:spAutoFit/>
          </a:bodyPr>
          <a:lstStyle/>
          <a:p>
            <a:r>
              <a:rPr lang="zh-CN" altLang="en-US" sz="3600" dirty="0" smtClean="0"/>
              <a:t>二、基于核心素养的语文教学</a:t>
            </a:r>
            <a:endParaRPr lang="zh-CN" altLang="en-US" sz="3600" dirty="0"/>
          </a:p>
        </p:txBody>
      </p:sp>
      <p:sp>
        <p:nvSpPr>
          <p:cNvPr id="12" name="TextBox 11"/>
          <p:cNvSpPr txBox="1"/>
          <p:nvPr/>
        </p:nvSpPr>
        <p:spPr>
          <a:xfrm>
            <a:off x="1835696" y="3140968"/>
            <a:ext cx="6480720" cy="646331"/>
          </a:xfrm>
          <a:prstGeom prst="rect">
            <a:avLst/>
          </a:prstGeom>
          <a:noFill/>
        </p:spPr>
        <p:txBody>
          <a:bodyPr wrap="square" rtlCol="0">
            <a:spAutoFit/>
          </a:bodyPr>
          <a:lstStyle/>
          <a:p>
            <a:r>
              <a:rPr lang="zh-CN" altLang="en-US" sz="3600" dirty="0" smtClean="0"/>
              <a:t>三、</a:t>
            </a:r>
            <a:r>
              <a:rPr lang="en-US" altLang="zh-CN" sz="3600" dirty="0" smtClean="0"/>
              <a:t>2018</a:t>
            </a:r>
            <a:r>
              <a:rPr lang="zh-CN" altLang="en-US" sz="3600" dirty="0" smtClean="0"/>
              <a:t>年高考全国</a:t>
            </a:r>
            <a:r>
              <a:rPr lang="en-US" altLang="zh-CN" sz="3600" dirty="0" smtClean="0"/>
              <a:t>Ⅲ</a:t>
            </a:r>
            <a:r>
              <a:rPr lang="zh-CN" altLang="en-US" sz="3600" dirty="0" smtClean="0"/>
              <a:t>卷分析</a:t>
            </a:r>
            <a:endParaRPr lang="zh-CN" altLang="en-US" sz="3600" dirty="0"/>
          </a:p>
        </p:txBody>
      </p:sp>
      <p:sp>
        <p:nvSpPr>
          <p:cNvPr id="13" name="TextBox 12"/>
          <p:cNvSpPr txBox="1"/>
          <p:nvPr/>
        </p:nvSpPr>
        <p:spPr>
          <a:xfrm>
            <a:off x="1907704" y="4293096"/>
            <a:ext cx="5400600" cy="646331"/>
          </a:xfrm>
          <a:prstGeom prst="rect">
            <a:avLst/>
          </a:prstGeom>
          <a:noFill/>
        </p:spPr>
        <p:txBody>
          <a:bodyPr wrap="square" rtlCol="0">
            <a:spAutoFit/>
          </a:bodyPr>
          <a:lstStyle/>
          <a:p>
            <a:r>
              <a:rPr lang="zh-CN" altLang="en-US" sz="3600" dirty="0" smtClean="0"/>
              <a:t>四、</a:t>
            </a:r>
            <a:r>
              <a:rPr lang="en-US" altLang="zh-CN" sz="3600" dirty="0" smtClean="0"/>
              <a:t>2019</a:t>
            </a:r>
            <a:r>
              <a:rPr lang="zh-CN" altLang="en-US" sz="3600" dirty="0" smtClean="0"/>
              <a:t>届</a:t>
            </a:r>
            <a:r>
              <a:rPr lang="zh-CN" altLang="en-US" sz="3600" smtClean="0"/>
              <a:t>高考</a:t>
            </a:r>
            <a:r>
              <a:rPr lang="zh-CN" altLang="en-US" sz="3600" dirty="0" smtClean="0"/>
              <a:t>备考策略</a:t>
            </a:r>
            <a:endParaRPr lang="zh-CN" altLang="en-US" sz="36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4" name="副标题 3"/>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3" name="TextBox 2"/>
          <p:cNvSpPr txBox="1"/>
          <p:nvPr/>
        </p:nvSpPr>
        <p:spPr>
          <a:xfrm>
            <a:off x="1007096" y="1340768"/>
            <a:ext cx="8136904" cy="4247317"/>
          </a:xfrm>
          <a:prstGeom prst="rect">
            <a:avLst/>
          </a:prstGeom>
          <a:noFill/>
        </p:spPr>
        <p:txBody>
          <a:bodyPr wrap="square" rtlCol="0">
            <a:spAutoFit/>
          </a:bodyPr>
          <a:lstStyle/>
          <a:p>
            <a:r>
              <a:rPr lang="zh-CN" altLang="en-US" sz="3600" b="1" dirty="0" smtClean="0"/>
              <a:t>新课标下的语文考什么？</a:t>
            </a:r>
            <a:endParaRPr lang="en-US" altLang="zh-CN" sz="3600" b="1" dirty="0" smtClean="0"/>
          </a:p>
          <a:p>
            <a:endParaRPr lang="en-US" altLang="zh-CN" sz="3600" b="1" dirty="0" smtClean="0"/>
          </a:p>
          <a:p>
            <a:r>
              <a:rPr lang="zh-CN" altLang="en-US" sz="3600" b="1" dirty="0" smtClean="0"/>
              <a:t>      “三个多少两个怎样”</a:t>
            </a:r>
            <a:endParaRPr lang="en-US" altLang="zh-CN" sz="3600" b="1" dirty="0" smtClean="0"/>
          </a:p>
          <a:p>
            <a:endParaRPr lang="en-US" altLang="zh-CN" sz="3600" b="1" dirty="0" smtClean="0"/>
          </a:p>
          <a:p>
            <a:r>
              <a:rPr lang="zh-CN" altLang="en-US" sz="3600" b="1" dirty="0" smtClean="0"/>
              <a:t>      “读了多少书，背了多少，理解了多少；文章写得怎样，字写得怎样。”</a:t>
            </a:r>
            <a:endParaRPr lang="en-US" altLang="zh-CN" sz="3600" b="1" dirty="0" smtClean="0"/>
          </a:p>
          <a:p>
            <a:r>
              <a:rPr lang="en-US" altLang="zh-CN" sz="3600" b="1" dirty="0" smtClean="0"/>
              <a:t>        </a:t>
            </a:r>
          </a:p>
          <a:p>
            <a:endParaRPr lang="zh-CN" alt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159745" name="Rectangle 1"/>
          <p:cNvSpPr>
            <a:spLocks noChangeArrowheads="1"/>
          </p:cNvSpPr>
          <p:nvPr/>
        </p:nvSpPr>
        <p:spPr bwMode="auto">
          <a:xfrm>
            <a:off x="755576" y="102186"/>
            <a:ext cx="7488832" cy="6001643"/>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altLang="en-US" sz="3600" b="1" i="0" u="none" strike="noStrike" cap="none" normalizeH="0" baseline="0" dirty="0" smtClean="0">
                <a:ln>
                  <a:noFill/>
                </a:ln>
                <a:solidFill>
                  <a:schemeClr val="tx1"/>
                </a:solidFill>
                <a:effectLst/>
                <a:latin typeface="宋体" panose="02010600030101010101" pitchFamily="2" charset="-122"/>
                <a:ea typeface="等线" pitchFamily="2" charset="-122"/>
                <a:cs typeface="Times New Roman" panose="02020603050405020304" pitchFamily="18" charset="0"/>
              </a:rPr>
              <a:t>命题和阅卷原则</a:t>
            </a:r>
            <a:endParaRPr kumimoji="0" lang="en-US" altLang="zh-CN" sz="3600" b="1" i="0" u="none" strike="noStrike" cap="none" normalizeH="0" baseline="0" dirty="0" smtClean="0">
              <a:ln>
                <a:noFill/>
              </a:ln>
              <a:solidFill>
                <a:schemeClr val="tx1"/>
              </a:solidFill>
              <a:effectLst/>
              <a:latin typeface="宋体" panose="02010600030101010101" pitchFamily="2" charset="-122"/>
              <a:ea typeface="等线" pitchFamily="2" charset="-122"/>
              <a:cs typeface="Times New Roman" panose="02020603050405020304" pitchFamily="18" charset="0"/>
            </a:endParaRPr>
          </a:p>
          <a:p>
            <a:pPr marL="0" marR="0" lvl="0" indent="266700" algn="l" defTabSz="914400" rtl="0" eaLnBrk="1" fontAlgn="base" latinLnBrk="0" hangingPunct="1">
              <a:lnSpc>
                <a:spcPct val="100000"/>
              </a:lnSpc>
              <a:spcBef>
                <a:spcPct val="0"/>
              </a:spcBef>
              <a:spcAft>
                <a:spcPct val="0"/>
              </a:spcAft>
              <a:buClrTx/>
              <a:buSzTx/>
              <a:buFontTx/>
              <a:buNone/>
            </a:pPr>
            <a:endParaRPr kumimoji="0" lang="zh-CN" altLang="en-US" sz="36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lvl="0" indent="266700" eaLnBrk="0" fontAlgn="base" hangingPunct="0">
              <a:spcBef>
                <a:spcPct val="0"/>
              </a:spcBef>
              <a:spcAft>
                <a:spcPct val="0"/>
              </a:spcAft>
            </a:pPr>
            <a:r>
              <a:rPr kumimoji="0" lang="zh-CN" altLang="en-US" sz="2400" b="1" i="0" u="none" strike="noStrike" cap="none" normalizeH="0" baseline="0" dirty="0" smtClean="0">
                <a:ln>
                  <a:noFill/>
                </a:ln>
                <a:solidFill>
                  <a:schemeClr val="tx1"/>
                </a:solidFill>
                <a:effectLst/>
                <a:latin typeface="+mn-ea"/>
                <a:cs typeface="Times New Roman" panose="02020603050405020304" pitchFamily="18" charset="0"/>
              </a:rPr>
              <a:t>（</a:t>
            </a:r>
            <a:r>
              <a:rPr kumimoji="0" lang="en-US" altLang="zh-CN" sz="2400" b="1" i="0" u="none" strike="noStrike" cap="none" normalizeH="0" baseline="0" dirty="0" smtClean="0">
                <a:ln>
                  <a:noFill/>
                </a:ln>
                <a:solidFill>
                  <a:schemeClr val="tx1"/>
                </a:solidFill>
                <a:effectLst/>
                <a:latin typeface="+mn-ea"/>
                <a:cs typeface="Times New Roman" panose="02020603050405020304" pitchFamily="18" charset="0"/>
              </a:rPr>
              <a:t>1</a:t>
            </a:r>
            <a:r>
              <a:rPr kumimoji="0" lang="zh-CN" altLang="en-US" sz="2400" b="1" i="0" u="none" strike="noStrike" cap="none" normalizeH="0" baseline="0" dirty="0" smtClean="0">
                <a:ln>
                  <a:noFill/>
                </a:ln>
                <a:solidFill>
                  <a:schemeClr val="tx1"/>
                </a:solidFill>
                <a:effectLst/>
                <a:latin typeface="+mn-ea"/>
                <a:cs typeface="Times New Roman" panose="02020603050405020304" pitchFamily="18" charset="0"/>
              </a:rPr>
              <a:t>）以语文核心素养为考查目标，依据高中学生语文学业质量标准相应阶段要求，通过</a:t>
            </a:r>
            <a:r>
              <a:rPr lang="zh-CN" altLang="en-US" sz="2400" b="1" dirty="0" smtClean="0">
                <a:latin typeface="+mn-ea"/>
                <a:cs typeface="Times New Roman" panose="02020603050405020304" pitchFamily="18" charset="0"/>
              </a:rPr>
              <a:t>“阅读与鉴赏” “表达与交流”</a:t>
            </a:r>
            <a:r>
              <a:rPr kumimoji="0" lang="zh-CN" altLang="en-US" sz="2400" b="1" i="0" u="none" strike="noStrike" cap="none" normalizeH="0" baseline="0" dirty="0" smtClean="0">
                <a:ln>
                  <a:noFill/>
                </a:ln>
                <a:solidFill>
                  <a:schemeClr val="tx1"/>
                </a:solidFill>
                <a:effectLst/>
                <a:latin typeface="+mn-ea"/>
                <a:cs typeface="Times New Roman" panose="02020603050405020304" pitchFamily="18" charset="0"/>
              </a:rPr>
              <a:t>“梳理与探究”等语文实践活动，呈现核心素养的发展过程与现有水平。</a:t>
            </a:r>
            <a:endParaRPr kumimoji="0" lang="zh-CN" altLang="en-US" sz="2400" b="1" i="0" u="none" strike="noStrike" cap="none" normalizeH="0" baseline="0" dirty="0" smtClean="0">
              <a:ln>
                <a:noFill/>
              </a:ln>
              <a:solidFill>
                <a:schemeClr val="tx1"/>
              </a:solidFill>
              <a:effectLst/>
              <a:latin typeface="+mn-ea"/>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mn-ea"/>
                <a:cs typeface="Times New Roman" panose="02020603050405020304" pitchFamily="18" charset="0"/>
              </a:rPr>
              <a:t>（</a:t>
            </a:r>
            <a:r>
              <a:rPr kumimoji="0" lang="en-US" altLang="zh-CN" sz="2400" b="1" i="0" u="none" strike="noStrike" cap="none" normalizeH="0" baseline="0" dirty="0" smtClean="0">
                <a:ln>
                  <a:noFill/>
                </a:ln>
                <a:solidFill>
                  <a:schemeClr val="tx1"/>
                </a:solidFill>
                <a:effectLst/>
                <a:latin typeface="+mn-ea"/>
                <a:cs typeface="Times New Roman" panose="02020603050405020304" pitchFamily="18" charset="0"/>
              </a:rPr>
              <a:t>2</a:t>
            </a:r>
            <a:r>
              <a:rPr kumimoji="0" lang="zh-CN" altLang="en-US" sz="2400" b="1" i="0" u="none" strike="noStrike" cap="none" normalizeH="0" baseline="0" dirty="0" smtClean="0">
                <a:ln>
                  <a:noFill/>
                </a:ln>
                <a:solidFill>
                  <a:schemeClr val="tx1"/>
                </a:solidFill>
                <a:effectLst/>
                <a:latin typeface="+mn-ea"/>
                <a:cs typeface="Times New Roman" panose="02020603050405020304" pitchFamily="18" charset="0"/>
              </a:rPr>
              <a:t>）以情境任务作为试题载体，让学生在个人体验、社会生活和学科认知等特定情境中完成不同学习任务，呈现语文学习的不同表现。</a:t>
            </a:r>
            <a:endParaRPr kumimoji="0" lang="zh-CN" altLang="en-US" sz="2400" b="1" i="0" u="none" strike="noStrike" cap="none" normalizeH="0" baseline="0" dirty="0" smtClean="0">
              <a:ln>
                <a:noFill/>
              </a:ln>
              <a:solidFill>
                <a:schemeClr val="tx1"/>
              </a:solidFill>
              <a:effectLst/>
              <a:latin typeface="+mn-ea"/>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mn-ea"/>
                <a:cs typeface="Times New Roman" panose="02020603050405020304" pitchFamily="18" charset="0"/>
              </a:rPr>
              <a:t>（</a:t>
            </a:r>
            <a:r>
              <a:rPr kumimoji="0" lang="en-US" altLang="zh-CN" sz="2400" b="1" i="0" u="none" strike="noStrike" cap="none" normalizeH="0" baseline="0" dirty="0" smtClean="0">
                <a:ln>
                  <a:noFill/>
                </a:ln>
                <a:solidFill>
                  <a:schemeClr val="tx1"/>
                </a:solidFill>
                <a:effectLst/>
                <a:latin typeface="+mn-ea"/>
                <a:cs typeface="Times New Roman" panose="02020603050405020304" pitchFamily="18" charset="0"/>
              </a:rPr>
              <a:t>3</a:t>
            </a:r>
            <a:r>
              <a:rPr kumimoji="0" lang="zh-CN" altLang="en-US" sz="2400" b="1" i="0" u="none" strike="noStrike" cap="none" normalizeH="0" baseline="0" dirty="0" smtClean="0">
                <a:ln>
                  <a:noFill/>
                </a:ln>
                <a:solidFill>
                  <a:schemeClr val="tx1"/>
                </a:solidFill>
                <a:effectLst/>
                <a:latin typeface="+mn-ea"/>
                <a:cs typeface="Times New Roman" panose="02020603050405020304" pitchFamily="18" charset="0"/>
              </a:rPr>
              <a:t>）以综合考查作为命题导向，通过综合性言语实践活动，考查学生语文学习能力和水平。</a:t>
            </a:r>
            <a:r>
              <a:rPr kumimoji="0" lang="zh-CN" altLang="en-US" sz="2400" b="1" i="0" u="none" strike="noStrike" cap="none" normalizeH="0" baseline="0" dirty="0" smtClean="0">
                <a:ln>
                  <a:noFill/>
                </a:ln>
                <a:solidFill>
                  <a:srgbClr val="FF0000"/>
                </a:solidFill>
                <a:effectLst/>
                <a:latin typeface="+mn-ea"/>
                <a:cs typeface="Times New Roman" panose="02020603050405020304" pitchFamily="18" charset="0"/>
              </a:rPr>
              <a:t>避免以单纯的知识点和能力点设计考题，避免导致死记硬背。</a:t>
            </a:r>
            <a:r>
              <a:rPr kumimoji="0" lang="zh-CN" altLang="en-US" sz="2400" b="1" i="0" u="none" strike="noStrike" cap="none" normalizeH="0" baseline="0" dirty="0" smtClean="0">
                <a:ln>
                  <a:noFill/>
                </a:ln>
                <a:solidFill>
                  <a:schemeClr val="tx1"/>
                </a:solidFill>
                <a:effectLst/>
                <a:latin typeface="+mn-ea"/>
                <a:cs typeface="Times New Roman" panose="02020603050405020304" pitchFamily="18" charset="0"/>
              </a:rPr>
              <a:t>倡导综合性的测试形式，可围绕</a:t>
            </a:r>
            <a:r>
              <a:rPr kumimoji="0" lang="zh-CN" altLang="en-US" sz="2400" b="1" i="0" u="none" strike="noStrike" cap="none" normalizeH="0" baseline="0" dirty="0" smtClean="0">
                <a:ln>
                  <a:noFill/>
                </a:ln>
                <a:solidFill>
                  <a:srgbClr val="FF0000"/>
                </a:solidFill>
                <a:effectLst/>
                <a:latin typeface="+mn-ea"/>
                <a:cs typeface="Times New Roman" panose="02020603050405020304" pitchFamily="18" charset="0"/>
              </a:rPr>
              <a:t>情境</a:t>
            </a:r>
            <a:r>
              <a:rPr kumimoji="0" lang="zh-CN" altLang="en-US" sz="2400" b="1" i="0" u="none" strike="noStrike" cap="none" normalizeH="0" baseline="0" dirty="0" smtClean="0">
                <a:ln>
                  <a:noFill/>
                </a:ln>
                <a:solidFill>
                  <a:schemeClr val="tx1"/>
                </a:solidFill>
                <a:effectLst/>
                <a:latin typeface="+mn-ea"/>
                <a:cs typeface="Times New Roman" panose="02020603050405020304" pitchFamily="18" charset="0"/>
              </a:rPr>
              <a:t>选择相关材料，设置一组有内在联系的、指向核心素养的问题或任务。</a:t>
            </a:r>
            <a:endParaRPr kumimoji="0" lang="zh-CN" altLang="en-US" sz="2400" b="1" i="0" u="none" strike="noStrike" cap="none" normalizeH="0" baseline="0" dirty="0" smtClean="0">
              <a:ln>
                <a:noFill/>
              </a:ln>
              <a:solidFill>
                <a:schemeClr val="tx1"/>
              </a:solidFill>
              <a:effectLst/>
              <a:latin typeface="+mn-ea"/>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mn-ea"/>
                <a:cs typeface="Times New Roman" panose="02020603050405020304" pitchFamily="18" charset="0"/>
              </a:rPr>
              <a:t>  </a:t>
            </a:r>
            <a:endParaRPr kumimoji="0" lang="zh-CN" altLang="en-US" sz="2400" b="1" i="0" u="none" strike="noStrike" cap="none" normalizeH="0" baseline="0" dirty="0" smtClean="0">
              <a:ln>
                <a:noFill/>
              </a:ln>
              <a:solidFill>
                <a:schemeClr val="tx1"/>
              </a:solidFill>
              <a:effectLst/>
              <a:latin typeface="+mn-ea"/>
              <a:cs typeface="宋体" panose="02010600030101010101" pitchFamily="2"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159745" name="Rectangle 1"/>
          <p:cNvSpPr>
            <a:spLocks noChangeArrowheads="1"/>
          </p:cNvSpPr>
          <p:nvPr/>
        </p:nvSpPr>
        <p:spPr bwMode="auto">
          <a:xfrm>
            <a:off x="1115616" y="476672"/>
            <a:ext cx="7416824" cy="513986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dirty="0" smtClean="0">
                <a:ln>
                  <a:noFill/>
                </a:ln>
                <a:solidFill>
                  <a:schemeClr val="tx1"/>
                </a:solidFill>
                <a:effectLst/>
                <a:latin typeface="宋体" panose="02010600030101010101" pitchFamily="2" charset="-122"/>
                <a:ea typeface="等线" pitchFamily="2" charset="-122"/>
                <a:cs typeface="Times New Roman" panose="02020603050405020304" pitchFamily="18" charset="0"/>
              </a:rPr>
              <a:t>命题和阅卷原则</a:t>
            </a:r>
            <a:endParaRPr kumimoji="0" lang="en-US" altLang="zh-CN" sz="3200" b="1" i="0" u="none" strike="noStrike" cap="none" normalizeH="0" baseline="0" dirty="0" smtClean="0">
              <a:ln>
                <a:noFill/>
              </a:ln>
              <a:solidFill>
                <a:schemeClr val="tx1"/>
              </a:solidFill>
              <a:effectLst/>
              <a:latin typeface="宋体" panose="02010600030101010101" pitchFamily="2" charset="-122"/>
              <a:ea typeface="等线" pitchFamily="2" charset="-122"/>
              <a:cs typeface="Times New Roman" panose="02020603050405020304" pitchFamily="18" charset="0"/>
            </a:endParaRPr>
          </a:p>
          <a:p>
            <a:pPr marL="0" marR="0" lvl="0" indent="266700" algn="l" defTabSz="914400" rtl="0" eaLnBrk="1" fontAlgn="base" latinLnBrk="0" hangingPunct="1">
              <a:lnSpc>
                <a:spcPct val="100000"/>
              </a:lnSpc>
              <a:spcBef>
                <a:spcPct val="0"/>
              </a:spcBef>
              <a:spcAft>
                <a:spcPct val="0"/>
              </a:spcAft>
              <a:buClrTx/>
              <a:buSzTx/>
              <a:buFontTx/>
              <a:buNone/>
            </a:pPr>
            <a:endParaRPr kumimoji="0" lang="zh-CN" altLang="en-US" sz="32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mn-ea"/>
                <a:cs typeface="Times New Roman" panose="02020603050405020304" pitchFamily="18" charset="0"/>
              </a:rPr>
              <a:t>（</a:t>
            </a:r>
            <a:r>
              <a:rPr kumimoji="0" lang="en-US" altLang="zh-CN" sz="2400" b="1" i="0" u="none" strike="noStrike" cap="none" normalizeH="0" baseline="0" dirty="0" smtClean="0">
                <a:ln>
                  <a:noFill/>
                </a:ln>
                <a:solidFill>
                  <a:schemeClr val="tx1"/>
                </a:solidFill>
                <a:effectLst/>
                <a:latin typeface="+mn-ea"/>
                <a:cs typeface="Times New Roman" panose="02020603050405020304" pitchFamily="18" charset="0"/>
              </a:rPr>
              <a:t>4</a:t>
            </a:r>
            <a:r>
              <a:rPr kumimoji="0" lang="zh-CN" altLang="en-US" sz="2400" b="1" i="0" u="none" strike="noStrike" cap="none" normalizeH="0" baseline="0" dirty="0" smtClean="0">
                <a:ln>
                  <a:noFill/>
                </a:ln>
                <a:solidFill>
                  <a:schemeClr val="tx1"/>
                </a:solidFill>
                <a:effectLst/>
                <a:latin typeface="+mn-ea"/>
                <a:cs typeface="Times New Roman" panose="02020603050405020304" pitchFamily="18" charset="0"/>
              </a:rPr>
              <a:t>）选用的言语材料要具有时代性、典型性和多样性，贴近学生生活，充分体现语文学科特点，避免出现偏题、怪题。</a:t>
            </a:r>
            <a:endParaRPr kumimoji="0" lang="zh-CN" altLang="en-US" sz="2400" b="1" i="0" u="none" strike="noStrike" cap="none" normalizeH="0" baseline="0" dirty="0" smtClean="0">
              <a:ln>
                <a:noFill/>
              </a:ln>
              <a:solidFill>
                <a:schemeClr val="tx1"/>
              </a:solidFill>
              <a:effectLst/>
              <a:latin typeface="+mn-ea"/>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mn-ea"/>
                <a:cs typeface="Times New Roman" panose="02020603050405020304" pitchFamily="18" charset="0"/>
              </a:rPr>
              <a:t>（</a:t>
            </a:r>
            <a:r>
              <a:rPr kumimoji="0" lang="en-US" altLang="zh-CN" sz="2400" b="1" i="0" u="none" strike="noStrike" cap="none" normalizeH="0" baseline="0" dirty="0" smtClean="0">
                <a:ln>
                  <a:noFill/>
                </a:ln>
                <a:solidFill>
                  <a:schemeClr val="tx1"/>
                </a:solidFill>
                <a:effectLst/>
                <a:latin typeface="+mn-ea"/>
                <a:cs typeface="Times New Roman" panose="02020603050405020304" pitchFamily="18" charset="0"/>
              </a:rPr>
              <a:t>5</a:t>
            </a:r>
            <a:r>
              <a:rPr kumimoji="0" lang="zh-CN" altLang="en-US" sz="2400" b="1" i="0" u="none" strike="noStrike" cap="none" normalizeH="0" baseline="0" dirty="0" smtClean="0">
                <a:ln>
                  <a:noFill/>
                </a:ln>
                <a:solidFill>
                  <a:schemeClr val="tx1"/>
                </a:solidFill>
                <a:effectLst/>
                <a:latin typeface="+mn-ea"/>
                <a:cs typeface="Times New Roman" panose="02020603050405020304" pitchFamily="18" charset="0"/>
              </a:rPr>
              <a:t>）测试形式要创新，多设置可供学生选择的题目，体现学生个性；多设置主观性、开放性的题目，展现学生智慧，鼓励学生发挥和创造。试卷结构和测试形式不应固化，以避免形成新的应试模式。</a:t>
            </a:r>
            <a:endParaRPr kumimoji="0" lang="zh-CN" altLang="en-US" sz="2400" b="1" i="0" u="none" strike="noStrike" cap="none" normalizeH="0" baseline="0" dirty="0" smtClean="0">
              <a:ln>
                <a:noFill/>
              </a:ln>
              <a:solidFill>
                <a:schemeClr val="tx1"/>
              </a:solidFill>
              <a:effectLst/>
              <a:latin typeface="+mn-ea"/>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mn-ea"/>
                <a:cs typeface="Times New Roman" panose="02020603050405020304" pitchFamily="18" charset="0"/>
              </a:rPr>
              <a:t>（</a:t>
            </a:r>
            <a:r>
              <a:rPr kumimoji="0" lang="en-US" altLang="zh-CN" sz="2400" b="1" i="0" u="none" strike="noStrike" cap="none" normalizeH="0" baseline="0" dirty="0" smtClean="0">
                <a:ln>
                  <a:noFill/>
                </a:ln>
                <a:solidFill>
                  <a:schemeClr val="tx1"/>
                </a:solidFill>
                <a:effectLst/>
                <a:latin typeface="+mn-ea"/>
                <a:cs typeface="Times New Roman" panose="02020603050405020304" pitchFamily="18" charset="0"/>
              </a:rPr>
              <a:t>6</a:t>
            </a:r>
            <a:r>
              <a:rPr kumimoji="0" lang="zh-CN" altLang="en-US" sz="2400" b="1" i="0" u="none" strike="noStrike" cap="none" normalizeH="0" baseline="0" dirty="0" smtClean="0">
                <a:ln>
                  <a:noFill/>
                </a:ln>
                <a:solidFill>
                  <a:schemeClr val="tx1"/>
                </a:solidFill>
                <a:effectLst/>
                <a:latin typeface="+mn-ea"/>
                <a:cs typeface="Times New Roman" panose="02020603050405020304" pitchFamily="18" charset="0"/>
              </a:rPr>
              <a:t>）学业水平测试和高考命题的指向应保持一致。健全主观性、开放性试题的阅卷标准，逐步建立语文学科学业水平测试和高考阅卷人资格制。</a:t>
            </a:r>
            <a:endParaRPr kumimoji="0" lang="zh-CN" altLang="en-US" sz="2400" b="1" i="0" u="none" strike="noStrike" cap="none" normalizeH="0" baseline="0" dirty="0" smtClean="0">
              <a:ln>
                <a:noFill/>
              </a:ln>
              <a:solidFill>
                <a:schemeClr val="tx1"/>
              </a:solidFill>
              <a:effectLst/>
              <a:latin typeface="+mn-ea"/>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mn-ea"/>
                <a:cs typeface="Times New Roman" panose="02020603050405020304" pitchFamily="18" charset="0"/>
              </a:rPr>
              <a:t>  </a:t>
            </a:r>
            <a:endParaRPr kumimoji="0" lang="zh-CN" altLang="en-US" sz="2400" b="1" i="0" u="none" strike="noStrike" cap="none" normalizeH="0" baseline="0" dirty="0" smtClean="0">
              <a:ln>
                <a:noFill/>
              </a:ln>
              <a:solidFill>
                <a:schemeClr val="tx1"/>
              </a:solidFill>
              <a:effectLst/>
              <a:latin typeface="+mn-ea"/>
              <a:cs typeface="宋体" panose="02010600030101010101" pitchFamily="2" charset="-122"/>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116632"/>
            <a:ext cx="9539536" cy="6974632"/>
          </a:xfrm>
          <a:prstGeom prst="rect">
            <a:avLst/>
          </a:prstGeom>
          <a:solidFill>
            <a:schemeClr val="bg1"/>
          </a:solidFill>
        </p:spPr>
      </p:pic>
      <p:sp>
        <p:nvSpPr>
          <p:cNvPr id="2" name="矩形 1"/>
          <p:cNvSpPr/>
          <p:nvPr/>
        </p:nvSpPr>
        <p:spPr>
          <a:xfrm>
            <a:off x="1043608" y="2132856"/>
            <a:ext cx="7704856" cy="2789555"/>
          </a:xfrm>
          <a:prstGeom prst="rect">
            <a:avLst/>
          </a:prstGeom>
        </p:spPr>
        <p:txBody>
          <a:bodyPr wrap="square">
            <a:spAutoFit/>
          </a:bodyPr>
          <a:lstStyle/>
          <a:p>
            <a:pPr>
              <a:lnSpc>
                <a:spcPct val="150000"/>
              </a:lnSpc>
            </a:pPr>
            <a:r>
              <a:rPr lang="zh-TW" altLang="en-US" sz="3600" b="1" baseline="-25000" dirty="0" smtClean="0">
                <a:latin typeface="黑体" panose="02010609060101010101" pitchFamily="49" charset="-122"/>
                <a:ea typeface="黑体" panose="02010609060101010101" pitchFamily="49" charset="-122"/>
              </a:rPr>
              <a:t>命题指向：</a:t>
            </a:r>
            <a:endParaRPr lang="en-US" altLang="zh-TW" sz="3600" b="1" baseline="-25000" dirty="0" smtClean="0">
              <a:latin typeface="黑体" panose="02010609060101010101" pitchFamily="49" charset="-122"/>
              <a:ea typeface="黑体" panose="02010609060101010101" pitchFamily="49" charset="-122"/>
            </a:endParaRPr>
          </a:p>
          <a:p>
            <a:r>
              <a:rPr lang="en-US" altLang="zh-TW" sz="3600" b="1" baseline="-25000" dirty="0" smtClean="0">
                <a:latin typeface="黑体" panose="02010609060101010101" pitchFamily="49" charset="-122"/>
                <a:ea typeface="黑体" panose="02010609060101010101" pitchFamily="49" charset="-122"/>
              </a:rPr>
              <a:t>   1.</a:t>
            </a:r>
            <a:r>
              <a:rPr lang="zh-TW" altLang="en-US" sz="3600" b="1" baseline="-25000" dirty="0" smtClean="0">
                <a:latin typeface="黑体" panose="02010609060101010101" pitchFamily="49" charset="-122"/>
                <a:ea typeface="黑体" panose="02010609060101010101" pitchFamily="49" charset="-122"/>
              </a:rPr>
              <a:t>阅读与鉴赏侧重考查</a:t>
            </a:r>
            <a:r>
              <a:rPr lang="zh-CN" altLang="en-US" sz="3600" b="1" baseline="-25000" dirty="0" smtClean="0">
                <a:latin typeface="黑体" panose="02010609060101010101" pitchFamily="49" charset="-122"/>
                <a:ea typeface="黑体" panose="02010609060101010101" pitchFamily="49" charset="-122"/>
              </a:rPr>
              <a:t>“</a:t>
            </a:r>
            <a:r>
              <a:rPr lang="zh-TW" altLang="en-US" sz="3600" b="1" baseline="-25000" dirty="0" smtClean="0">
                <a:latin typeface="黑体" panose="02010609060101010101" pitchFamily="49" charset="-122"/>
                <a:ea typeface="黑体" panose="02010609060101010101" pitchFamily="49" charset="-122"/>
              </a:rPr>
              <a:t>整体感知、信息提取、理解阐释、推断探究、赏析评价</a:t>
            </a:r>
            <a:r>
              <a:rPr lang="zh-CN" altLang="en-US" sz="3600" b="1" baseline="-25000" dirty="0" smtClean="0">
                <a:latin typeface="黑体" panose="02010609060101010101" pitchFamily="49" charset="-122"/>
                <a:ea typeface="黑体" panose="02010609060101010101" pitchFamily="49" charset="-122"/>
              </a:rPr>
              <a:t>”</a:t>
            </a:r>
            <a:r>
              <a:rPr lang="zh-TW" altLang="en-US" sz="3600" b="1" baseline="-25000" dirty="0" smtClean="0">
                <a:latin typeface="黑体" panose="02010609060101010101" pitchFamily="49" charset="-122"/>
                <a:ea typeface="黑体" panose="02010609060101010101" pitchFamily="49" charset="-122"/>
              </a:rPr>
              <a:t>等内容</a:t>
            </a:r>
            <a:r>
              <a:rPr lang="zh-CN" altLang="en-US" sz="3600" b="1" baseline="-25000" dirty="0" smtClean="0">
                <a:latin typeface="黑体" panose="02010609060101010101" pitchFamily="49" charset="-122"/>
                <a:ea typeface="黑体" panose="02010609060101010101" pitchFamily="49" charset="-122"/>
              </a:rPr>
              <a:t>。</a:t>
            </a:r>
            <a:endParaRPr lang="zh-TW" altLang="en-US" sz="3600" b="1" dirty="0" smtClean="0">
              <a:latin typeface="黑体" panose="02010609060101010101" pitchFamily="49" charset="-122"/>
              <a:ea typeface="黑体" panose="02010609060101010101" pitchFamily="49" charset="-122"/>
            </a:endParaRPr>
          </a:p>
          <a:p>
            <a:r>
              <a:rPr lang="en-US" altLang="zh-TW" sz="3600" b="1" baseline="-25000" dirty="0" smtClean="0">
                <a:latin typeface="黑体" panose="02010609060101010101" pitchFamily="49" charset="-122"/>
                <a:ea typeface="黑体" panose="02010609060101010101" pitchFamily="49" charset="-122"/>
              </a:rPr>
              <a:t>   2.</a:t>
            </a:r>
            <a:r>
              <a:rPr lang="zh-TW" altLang="en-US" sz="3600" b="1" baseline="-25000" dirty="0" smtClean="0">
                <a:latin typeface="黑体" panose="02010609060101010101" pitchFamily="49" charset="-122"/>
                <a:ea typeface="黑体" panose="02010609060101010101" pitchFamily="49" charset="-122"/>
              </a:rPr>
              <a:t>表达与交流侧重考查</a:t>
            </a:r>
            <a:r>
              <a:rPr lang="zh-CN" altLang="en-US" sz="3600" b="1" baseline="-25000" dirty="0" smtClean="0">
                <a:latin typeface="黑体" panose="02010609060101010101" pitchFamily="49" charset="-122"/>
                <a:ea typeface="黑体" panose="02010609060101010101" pitchFamily="49" charset="-122"/>
              </a:rPr>
              <a:t>“</a:t>
            </a:r>
            <a:r>
              <a:rPr lang="zh-TW" altLang="en-US" sz="3600" b="1" baseline="-25000" dirty="0" smtClean="0">
                <a:latin typeface="黑体" panose="02010609060101010101" pitchFamily="49" charset="-122"/>
                <a:ea typeface="黑体" panose="02010609060101010101" pitchFamily="49" charset="-122"/>
              </a:rPr>
              <a:t>叙述表现、陈述阐释、解释分析、 介绍说明、应对交流</a:t>
            </a:r>
            <a:r>
              <a:rPr lang="zh-CN" altLang="en-US" sz="3600" b="1" baseline="-25000" dirty="0" smtClean="0">
                <a:latin typeface="黑体" panose="02010609060101010101" pitchFamily="49" charset="-122"/>
                <a:ea typeface="黑体" panose="02010609060101010101" pitchFamily="49" charset="-122"/>
              </a:rPr>
              <a:t>”</a:t>
            </a:r>
            <a:r>
              <a:rPr lang="zh-TW" altLang="en-US" sz="3600" b="1" baseline="-25000" dirty="0" smtClean="0">
                <a:latin typeface="黑体" panose="02010609060101010101" pitchFamily="49" charset="-122"/>
                <a:ea typeface="黑体" panose="02010609060101010101" pitchFamily="49" charset="-122"/>
              </a:rPr>
              <a:t>等内容</a:t>
            </a:r>
            <a:r>
              <a:rPr lang="zh-CN" altLang="en-US" sz="3600" b="1" baseline="-25000" dirty="0" smtClean="0">
                <a:latin typeface="黑体" panose="02010609060101010101" pitchFamily="49" charset="-122"/>
                <a:ea typeface="黑体" panose="02010609060101010101" pitchFamily="49" charset="-122"/>
              </a:rPr>
              <a:t>。</a:t>
            </a:r>
            <a:endParaRPr lang="zh-TW" altLang="en-US" sz="3600" b="1" dirty="0" smtClean="0">
              <a:latin typeface="黑体" panose="02010609060101010101" pitchFamily="49" charset="-122"/>
              <a:ea typeface="黑体" panose="02010609060101010101" pitchFamily="49" charset="-122"/>
            </a:endParaRPr>
          </a:p>
          <a:p>
            <a:r>
              <a:rPr lang="en-US" altLang="zh-TW" sz="3600" b="1" baseline="-25000" dirty="0" smtClean="0">
                <a:latin typeface="黑体" panose="02010609060101010101" pitchFamily="49" charset="-122"/>
                <a:ea typeface="黑体" panose="02010609060101010101" pitchFamily="49" charset="-122"/>
              </a:rPr>
              <a:t>   3.</a:t>
            </a:r>
            <a:r>
              <a:rPr lang="zh-TW" altLang="en-US" sz="3600" b="1" baseline="-25000" dirty="0" smtClean="0">
                <a:latin typeface="黑体" panose="02010609060101010101" pitchFamily="49" charset="-122"/>
                <a:ea typeface="黑体" panose="02010609060101010101" pitchFamily="49" charset="-122"/>
              </a:rPr>
              <a:t>梳理与探究侧重考查</a:t>
            </a:r>
            <a:r>
              <a:rPr lang="zh-CN" altLang="en-US" sz="3600" b="1" baseline="-25000" dirty="0" smtClean="0">
                <a:latin typeface="黑体" panose="02010609060101010101" pitchFamily="49" charset="-122"/>
                <a:ea typeface="黑体" panose="02010609060101010101" pitchFamily="49" charset="-122"/>
              </a:rPr>
              <a:t>“</a:t>
            </a:r>
            <a:r>
              <a:rPr lang="zh-TW" altLang="en-US" sz="3600" b="1" baseline="-25000" dirty="0" smtClean="0">
                <a:latin typeface="黑体" panose="02010609060101010101" pitchFamily="49" charset="-122"/>
                <a:ea typeface="黑体" panose="02010609060101010101" pitchFamily="49" charset="-122"/>
              </a:rPr>
              <a:t>积累整合、筛选提炼、规整分类、 解决问题、发现创新</a:t>
            </a:r>
            <a:r>
              <a:rPr lang="zh-CN" altLang="en-US" sz="3600" b="1" baseline="-25000" dirty="0" smtClean="0">
                <a:latin typeface="黑体" panose="02010609060101010101" pitchFamily="49" charset="-122"/>
                <a:ea typeface="黑体" panose="02010609060101010101" pitchFamily="49" charset="-122"/>
              </a:rPr>
              <a:t>”</a:t>
            </a:r>
            <a:r>
              <a:rPr lang="zh-TW" altLang="en-US" sz="3600" b="1" baseline="-25000" dirty="0" smtClean="0">
                <a:latin typeface="黑体" panose="02010609060101010101" pitchFamily="49" charset="-122"/>
                <a:ea typeface="黑体" panose="02010609060101010101" pitchFamily="49" charset="-122"/>
              </a:rPr>
              <a:t>等内容</a:t>
            </a:r>
            <a:r>
              <a:rPr lang="zh-CN" altLang="en-US" sz="3600" b="1" baseline="-25000" dirty="0" smtClean="0">
                <a:latin typeface="黑体" panose="02010609060101010101" pitchFamily="49" charset="-122"/>
                <a:ea typeface="黑体" panose="02010609060101010101" pitchFamily="49" charset="-122"/>
              </a:rPr>
              <a:t>。</a:t>
            </a:r>
            <a:endParaRPr lang="zh-TW" altLang="en-US" sz="3600" b="1" dirty="0" smtClean="0">
              <a:latin typeface="黑体" panose="02010609060101010101" pitchFamily="49" charset="-122"/>
              <a:ea typeface="黑体" panose="02010609060101010101" pitchFamily="49" charset="-122"/>
            </a:endParaRPr>
          </a:p>
        </p:txBody>
      </p:sp>
      <p:sp>
        <p:nvSpPr>
          <p:cNvPr id="4" name="矩形 3"/>
          <p:cNvSpPr/>
          <p:nvPr/>
        </p:nvSpPr>
        <p:spPr>
          <a:xfrm>
            <a:off x="971600" y="692696"/>
            <a:ext cx="7128792" cy="1558925"/>
          </a:xfrm>
          <a:prstGeom prst="rect">
            <a:avLst/>
          </a:prstGeom>
        </p:spPr>
        <p:txBody>
          <a:bodyPr wrap="square">
            <a:spAutoFit/>
          </a:bodyPr>
          <a:lstStyle/>
          <a:p>
            <a:r>
              <a:rPr lang="zh-TW" altLang="en-US" sz="3600" b="1" baseline="-25000" dirty="0" smtClean="0">
                <a:latin typeface="黑体" panose="02010609060101010101" pitchFamily="49" charset="-122"/>
                <a:ea typeface="黑体" panose="02010609060101010101" pitchFamily="49" charset="-122"/>
              </a:rPr>
              <a:t>命题思路和框架：</a:t>
            </a:r>
            <a:endParaRPr lang="en-US" altLang="zh-TW" sz="3600" b="1" baseline="-25000" dirty="0" smtClean="0">
              <a:latin typeface="黑体" panose="02010609060101010101" pitchFamily="49" charset="-122"/>
              <a:ea typeface="黑体" panose="02010609060101010101" pitchFamily="49" charset="-122"/>
            </a:endParaRPr>
          </a:p>
          <a:p>
            <a:r>
              <a:rPr lang="en-US" altLang="zh-CN" sz="3600" b="1" baseline="-25000" dirty="0" smtClean="0">
                <a:latin typeface="黑体" panose="02010609060101010101" pitchFamily="49" charset="-122"/>
                <a:ea typeface="黑体" panose="02010609060101010101" pitchFamily="49" charset="-122"/>
              </a:rPr>
              <a:t> </a:t>
            </a:r>
            <a:r>
              <a:rPr lang="en-US" altLang="zh-CN" sz="3600" b="1" dirty="0" smtClean="0">
                <a:latin typeface="黑体" panose="02010609060101010101" pitchFamily="49" charset="-122"/>
                <a:ea typeface="黑体" panose="02010609060101010101" pitchFamily="49" charset="-122"/>
              </a:rPr>
              <a:t>  </a:t>
            </a:r>
            <a:r>
              <a:rPr lang="en-US" altLang="zh-CN" sz="3600" b="1" baseline="-25000" dirty="0" smtClean="0">
                <a:latin typeface="黑体" panose="02010609060101010101" pitchFamily="49" charset="-122"/>
                <a:ea typeface="黑体" panose="02010609060101010101" pitchFamily="49" charset="-122"/>
              </a:rPr>
              <a:t>1.</a:t>
            </a:r>
            <a:r>
              <a:rPr lang="zh-CN" altLang="en-US" sz="3600" b="1" baseline="-25000" dirty="0" smtClean="0">
                <a:latin typeface="黑体" panose="02010609060101010101" pitchFamily="49" charset="-122"/>
                <a:ea typeface="黑体" panose="02010609060101010101" pitchFamily="49" charset="-122"/>
              </a:rPr>
              <a:t>测</a:t>
            </a:r>
            <a:r>
              <a:rPr lang="zh-TW" altLang="en-US" sz="3600" b="1" baseline="-25000" dirty="0" smtClean="0">
                <a:latin typeface="黑体" panose="02010609060101010101" pitchFamily="49" charset="-122"/>
                <a:ea typeface="黑体" panose="02010609060101010101" pitchFamily="49" charset="-122"/>
              </a:rPr>
              <a:t>试题目以具体的情景为载体。</a:t>
            </a:r>
            <a:endParaRPr lang="zh-TW" altLang="en-US" sz="3600" b="1" dirty="0" smtClean="0">
              <a:latin typeface="黑体" panose="02010609060101010101" pitchFamily="49" charset="-122"/>
              <a:ea typeface="黑体" panose="02010609060101010101" pitchFamily="49" charset="-122"/>
            </a:endParaRPr>
          </a:p>
          <a:p>
            <a:r>
              <a:rPr lang="en-US" altLang="zh-TW" sz="3600" b="1" baseline="-25000" dirty="0" smtClean="0">
                <a:latin typeface="黑体" panose="02010609060101010101" pitchFamily="49" charset="-122"/>
                <a:ea typeface="黑体" panose="02010609060101010101" pitchFamily="49" charset="-122"/>
              </a:rPr>
              <a:t> </a:t>
            </a:r>
            <a:r>
              <a:rPr lang="en-US" altLang="zh-TW" sz="3600" b="1" dirty="0" smtClean="0">
                <a:latin typeface="黑体" panose="02010609060101010101" pitchFamily="49" charset="-122"/>
                <a:ea typeface="黑体" panose="02010609060101010101" pitchFamily="49" charset="-122"/>
              </a:rPr>
              <a:t>  </a:t>
            </a:r>
            <a:r>
              <a:rPr lang="en-US" altLang="zh-TW" sz="3600" b="1" baseline="-25000" dirty="0" smtClean="0">
                <a:latin typeface="黑体" panose="02010609060101010101" pitchFamily="49" charset="-122"/>
                <a:ea typeface="黑体" panose="02010609060101010101" pitchFamily="49" charset="-122"/>
              </a:rPr>
              <a:t>2.</a:t>
            </a:r>
            <a:r>
              <a:rPr lang="zh-TW" altLang="en-US" sz="3600" b="1" baseline="-25000" dirty="0" smtClean="0">
                <a:latin typeface="黑体" panose="02010609060101010101" pitchFamily="49" charset="-122"/>
                <a:ea typeface="黑体" panose="02010609060101010101" pitchFamily="49" charset="-122"/>
              </a:rPr>
              <a:t>以典型任务为主要内容</a:t>
            </a:r>
            <a:r>
              <a:rPr lang="zh-CN" altLang="zh-TW" sz="3600" b="1" baseline="-25000" dirty="0" smtClean="0">
                <a:latin typeface="黑体" panose="02010609060101010101" pitchFamily="49" charset="-122"/>
                <a:ea typeface="黑体" panose="02010609060101010101" pitchFamily="49" charset="-122"/>
              </a:rPr>
              <a:t>。</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116632"/>
            <a:ext cx="9539536" cy="6974632"/>
          </a:xfrm>
          <a:prstGeom prst="rect">
            <a:avLst/>
          </a:prstGeom>
          <a:solidFill>
            <a:schemeClr val="bg1"/>
          </a:solidFill>
        </p:spPr>
      </p:pic>
      <p:sp>
        <p:nvSpPr>
          <p:cNvPr id="4" name="文本框 3"/>
          <p:cNvSpPr txBox="1"/>
          <p:nvPr/>
        </p:nvSpPr>
        <p:spPr>
          <a:xfrm>
            <a:off x="755576" y="1772817"/>
            <a:ext cx="7560840" cy="4093428"/>
          </a:xfrm>
          <a:prstGeom prst="rect">
            <a:avLst/>
          </a:prstGeom>
          <a:noFill/>
        </p:spPr>
        <p:txBody>
          <a:bodyPr wrap="square" rtlCol="0">
            <a:spAutoFit/>
          </a:bodyPr>
          <a:lstStyle/>
          <a:p>
            <a:r>
              <a:rPr lang="zh-CN" altLang="en-US" sz="2000" b="1" dirty="0" smtClean="0"/>
              <a:t>       1</a:t>
            </a:r>
            <a:r>
              <a:rPr lang="en-US" altLang="zh-CN" sz="2000" b="1" dirty="0" smtClean="0"/>
              <a:t>.</a:t>
            </a:r>
            <a:r>
              <a:rPr lang="zh-CN" altLang="en-US" sz="2000" b="1" dirty="0" smtClean="0"/>
              <a:t>以</a:t>
            </a:r>
            <a:r>
              <a:rPr lang="zh-CN" altLang="en-US" sz="2000" b="1" dirty="0">
                <a:solidFill>
                  <a:srgbClr val="FF0000"/>
                </a:solidFill>
              </a:rPr>
              <a:t>语文核心素养</a:t>
            </a:r>
            <a:r>
              <a:rPr lang="zh-CN" altLang="en-US" sz="2000" b="1" dirty="0"/>
              <a:t>为考查</a:t>
            </a:r>
            <a:r>
              <a:rPr lang="zh-CN" altLang="en-US" sz="2000" b="1" dirty="0" smtClean="0"/>
              <a:t>目标。</a:t>
            </a:r>
            <a:endParaRPr lang="zh-CN" altLang="en-US" sz="2000" b="1" dirty="0"/>
          </a:p>
          <a:p>
            <a:endParaRPr lang="zh-CN" altLang="en-US" sz="2000" b="1" dirty="0"/>
          </a:p>
          <a:p>
            <a:r>
              <a:rPr lang="zh-CN" altLang="en-US" sz="2000" b="1" dirty="0" smtClean="0"/>
              <a:t>       2</a:t>
            </a:r>
            <a:r>
              <a:rPr lang="en-US" altLang="zh-CN" sz="2000" b="1" dirty="0" smtClean="0"/>
              <a:t>.</a:t>
            </a:r>
            <a:r>
              <a:rPr lang="zh-CN" altLang="en-US" sz="2000" b="1" dirty="0" smtClean="0"/>
              <a:t>以</a:t>
            </a:r>
            <a:r>
              <a:rPr lang="zh-CN" altLang="en-US" sz="2000" b="1" dirty="0">
                <a:solidFill>
                  <a:srgbClr val="FF0000"/>
                </a:solidFill>
              </a:rPr>
              <a:t>情景任务</a:t>
            </a:r>
            <a:r>
              <a:rPr lang="zh-CN" altLang="en-US" sz="2000" b="1" dirty="0"/>
              <a:t>为试题</a:t>
            </a:r>
            <a:r>
              <a:rPr lang="zh-CN" altLang="en-US" sz="2000" b="1" dirty="0" smtClean="0"/>
              <a:t>载体。</a:t>
            </a:r>
            <a:endParaRPr lang="zh-CN" altLang="en-US" sz="2000" b="1" dirty="0"/>
          </a:p>
          <a:p>
            <a:endParaRPr lang="zh-CN" altLang="en-US" sz="2000" b="1" dirty="0"/>
          </a:p>
          <a:p>
            <a:r>
              <a:rPr lang="zh-CN" altLang="en-US" sz="2000" b="1" dirty="0" smtClean="0"/>
              <a:t>       3</a:t>
            </a:r>
            <a:r>
              <a:rPr lang="en-US" altLang="zh-CN" sz="2000" b="1" dirty="0" smtClean="0"/>
              <a:t>.</a:t>
            </a:r>
            <a:r>
              <a:rPr lang="zh-CN" altLang="en-US" sz="2000" b="1" dirty="0" smtClean="0"/>
              <a:t>以</a:t>
            </a:r>
            <a:r>
              <a:rPr lang="zh-CN" altLang="en-US" sz="2000" b="1" dirty="0">
                <a:solidFill>
                  <a:srgbClr val="FF0000"/>
                </a:solidFill>
              </a:rPr>
              <a:t>综合考查</a:t>
            </a:r>
            <a:r>
              <a:rPr lang="zh-CN" altLang="en-US" sz="2000" b="1" dirty="0"/>
              <a:t>为命题导向（可围绕</a:t>
            </a:r>
            <a:r>
              <a:rPr lang="zh-CN" altLang="en-US" sz="2000" b="1" dirty="0">
                <a:solidFill>
                  <a:srgbClr val="FF0000"/>
                </a:solidFill>
              </a:rPr>
              <a:t>情景</a:t>
            </a:r>
            <a:r>
              <a:rPr lang="zh-CN" altLang="en-US" sz="2000" b="1" dirty="0"/>
              <a:t>选择相关材料，设置一组有内在联系的、指向核心素养的</a:t>
            </a:r>
            <a:r>
              <a:rPr lang="zh-CN" altLang="en-US" sz="2000" b="1" dirty="0">
                <a:solidFill>
                  <a:srgbClr val="FF0000"/>
                </a:solidFill>
              </a:rPr>
              <a:t>问题</a:t>
            </a:r>
            <a:r>
              <a:rPr lang="zh-CN" altLang="en-US" sz="2000" b="1" dirty="0"/>
              <a:t>或</a:t>
            </a:r>
            <a:r>
              <a:rPr lang="zh-CN" altLang="en-US" sz="2000" b="1" dirty="0">
                <a:solidFill>
                  <a:srgbClr val="FF0000"/>
                </a:solidFill>
              </a:rPr>
              <a:t>任务</a:t>
            </a:r>
            <a:r>
              <a:rPr lang="zh-CN" altLang="en-US" sz="2000" b="1" dirty="0"/>
              <a:t>）</a:t>
            </a:r>
          </a:p>
          <a:p>
            <a:endParaRPr lang="zh-CN" altLang="en-US" sz="2000" b="1" dirty="0"/>
          </a:p>
          <a:p>
            <a:r>
              <a:rPr lang="zh-CN" altLang="en-US" sz="2000" b="1" dirty="0" smtClean="0"/>
              <a:t>       4</a:t>
            </a:r>
            <a:r>
              <a:rPr lang="en-US" altLang="zh-CN" sz="2000" b="1" dirty="0" smtClean="0"/>
              <a:t>.</a:t>
            </a:r>
            <a:r>
              <a:rPr lang="zh-CN" altLang="en-US" sz="2000" b="1" dirty="0" smtClean="0"/>
              <a:t>选用</a:t>
            </a:r>
            <a:r>
              <a:rPr lang="zh-CN" altLang="en-US" sz="2000" b="1" dirty="0"/>
              <a:t>的言语</a:t>
            </a:r>
            <a:r>
              <a:rPr lang="zh-CN" altLang="en-US" sz="2000" b="1" dirty="0" smtClean="0"/>
              <a:t>材料要具有</a:t>
            </a:r>
            <a:r>
              <a:rPr lang="zh-CN" altLang="en-US" sz="2000" b="1" dirty="0">
                <a:solidFill>
                  <a:srgbClr val="FF0000"/>
                </a:solidFill>
              </a:rPr>
              <a:t>时代性、典型性（民族性）和多样性</a:t>
            </a:r>
            <a:r>
              <a:rPr lang="zh-CN" altLang="en-US" sz="2000" b="1" dirty="0"/>
              <a:t>，贴近学生生活，充分体 现语文学科特点，避免偏题怪题</a:t>
            </a:r>
          </a:p>
          <a:p>
            <a:endParaRPr lang="zh-CN" altLang="en-US" sz="2000" b="1" dirty="0"/>
          </a:p>
          <a:p>
            <a:r>
              <a:rPr lang="zh-CN" altLang="en-US" sz="2000" b="1" dirty="0" smtClean="0"/>
              <a:t>       5</a:t>
            </a:r>
            <a:r>
              <a:rPr lang="en-US" altLang="zh-CN" sz="2000" b="1" dirty="0" smtClean="0"/>
              <a:t>.</a:t>
            </a:r>
            <a:r>
              <a:rPr lang="zh-CN" altLang="en-US" sz="2000" b="1" dirty="0" smtClean="0"/>
              <a:t>测试</a:t>
            </a:r>
            <a:r>
              <a:rPr lang="zh-CN" altLang="en-US" sz="2000" b="1" dirty="0"/>
              <a:t>形式要创新，多设置可供学生选择的题目，体现学生个性；多设置</a:t>
            </a:r>
            <a:r>
              <a:rPr lang="zh-CN" altLang="en-US" sz="2000" b="1" dirty="0">
                <a:solidFill>
                  <a:srgbClr val="FF0000"/>
                </a:solidFill>
              </a:rPr>
              <a:t>主观性、</a:t>
            </a:r>
            <a:r>
              <a:rPr lang="zh-CN" altLang="en-US" sz="2000" b="1" dirty="0" smtClean="0">
                <a:solidFill>
                  <a:srgbClr val="FF0000"/>
                </a:solidFill>
              </a:rPr>
              <a:t>开放性</a:t>
            </a:r>
            <a:r>
              <a:rPr lang="zh-CN" altLang="en-US" sz="2000" b="1" dirty="0"/>
              <a:t>的题目，展现学生智慧，鼓励学生发挥和创造</a:t>
            </a:r>
          </a:p>
        </p:txBody>
      </p:sp>
      <p:sp>
        <p:nvSpPr>
          <p:cNvPr id="5" name="文本框 4"/>
          <p:cNvSpPr txBox="1"/>
          <p:nvPr/>
        </p:nvSpPr>
        <p:spPr>
          <a:xfrm>
            <a:off x="2483768" y="1052737"/>
            <a:ext cx="3744313" cy="646331"/>
          </a:xfrm>
          <a:prstGeom prst="rect">
            <a:avLst/>
          </a:prstGeom>
          <a:noFill/>
        </p:spPr>
        <p:txBody>
          <a:bodyPr wrap="square" rtlCol="0">
            <a:spAutoFit/>
          </a:bodyPr>
          <a:lstStyle/>
          <a:p>
            <a:r>
              <a:rPr lang="zh-CN" altLang="en-US" sz="3600" b="1" dirty="0"/>
              <a:t>命题的原则</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圆角矩形 3"/>
          <p:cNvSpPr/>
          <p:nvPr/>
        </p:nvSpPr>
        <p:spPr>
          <a:xfrm>
            <a:off x="1115616" y="1844824"/>
            <a:ext cx="7056784" cy="1080120"/>
          </a:xfrm>
          <a:prstGeom prst="roundRect">
            <a:avLst/>
          </a:prstGeom>
          <a:solidFill>
            <a:schemeClr val="bg1"/>
          </a:solid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smtClean="0"/>
              <a:t>（二）学科核心素养形成的主要途径</a:t>
            </a:r>
            <a:endParaRPr lang="zh-CN" altLang="en-US" sz="2400" dirty="0"/>
          </a:p>
        </p:txBody>
      </p:sp>
      <p:sp>
        <p:nvSpPr>
          <p:cNvPr id="6" name="TextBox 5"/>
          <p:cNvSpPr txBox="1"/>
          <p:nvPr/>
        </p:nvSpPr>
        <p:spPr>
          <a:xfrm>
            <a:off x="971600" y="2060848"/>
            <a:ext cx="8028384" cy="707886"/>
          </a:xfrm>
          <a:prstGeom prst="rect">
            <a:avLst/>
          </a:prstGeom>
          <a:noFill/>
        </p:spPr>
        <p:txBody>
          <a:bodyPr wrap="square" rtlCol="0">
            <a:spAutoFit/>
          </a:bodyPr>
          <a:lstStyle/>
          <a:p>
            <a:r>
              <a:rPr lang="zh-CN" altLang="en-US" sz="4000" b="1" dirty="0" smtClean="0"/>
              <a:t>（二）</a:t>
            </a:r>
            <a:r>
              <a:rPr lang="zh-CN" altLang="en-US" sz="4000" dirty="0" smtClean="0"/>
              <a:t>教师自身的观念转变</a:t>
            </a:r>
            <a:endParaRPr lang="zh-CN" altLang="en-US" sz="4000" b="1"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4" name="副标题 3"/>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129025" name="Rectangle 1"/>
          <p:cNvSpPr>
            <a:spLocks noChangeArrowheads="1"/>
          </p:cNvSpPr>
          <p:nvPr/>
        </p:nvSpPr>
        <p:spPr bwMode="auto">
          <a:xfrm>
            <a:off x="1907704" y="1656474"/>
            <a:ext cx="7056784" cy="353943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2800" b="1"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r>
              <a:rPr kumimoji="0" lang="en-US" altLang="zh-CN" sz="2800" b="1"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r>
              <a:rPr kumimoji="0" lang="zh-CN" sz="3200" b="1"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第一、从改变教学理念开始完成自身的改变。</a:t>
            </a:r>
            <a:endParaRPr kumimoji="0" lang="zh-CN" sz="32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3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r>
              <a:rPr lang="en-US" altLang="zh-CN" sz="3200" b="1" dirty="0" smtClean="0">
                <a:latin typeface="等线" pitchFamily="2" charset="-122"/>
                <a:ea typeface="等线" pitchFamily="2" charset="-122"/>
                <a:cs typeface="Times New Roman" panose="02020603050405020304" pitchFamily="18" charset="0"/>
              </a:rPr>
              <a:t>   </a:t>
            </a:r>
            <a:r>
              <a:rPr kumimoji="0" lang="zh-CN" sz="3200" b="1"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改变教学理念，创新教学方法。</a:t>
            </a:r>
            <a:endParaRPr kumimoji="0" lang="en-US" altLang="zh-CN" sz="3200" b="1"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lang="en-US" altLang="zh-CN" sz="3200" b="1" dirty="0" smtClean="0">
                <a:latin typeface="等线" pitchFamily="2" charset="-122"/>
                <a:ea typeface="等线" pitchFamily="2" charset="-122"/>
                <a:cs typeface="Times New Roman" panose="02020603050405020304" pitchFamily="18" charset="0"/>
              </a:rPr>
              <a:t>       </a:t>
            </a:r>
            <a:r>
              <a:rPr kumimoji="0" lang="zh-CN" sz="3200" b="1"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改变以提升应试分数为唯一目的的教学理念，真正注重学生语文核心素养的培养，这是从理念上最根本的改变，需要教师自身做出很大的转变。</a:t>
            </a:r>
            <a:endParaRPr kumimoji="0" lang="zh-CN" sz="32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椭圆 4"/>
          <p:cNvSpPr/>
          <p:nvPr/>
        </p:nvSpPr>
        <p:spPr>
          <a:xfrm>
            <a:off x="222057" y="152569"/>
            <a:ext cx="1584176" cy="2232248"/>
          </a:xfrm>
          <a:prstGeom prst="ellipse">
            <a:avLst/>
          </a:prstGeom>
          <a:noFill/>
          <a:ln w="190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zh-CN" altLang="en-US" sz="3600" b="1" spc="-300" dirty="0" smtClean="0">
                <a:solidFill>
                  <a:schemeClr val="tx2">
                    <a:lumMod val="75000"/>
                  </a:schemeClr>
                </a:solidFill>
              </a:rPr>
              <a:t>观念转变</a:t>
            </a:r>
            <a:endParaRPr lang="en-US" altLang="zh-CN" sz="3600" b="1" spc="-300" dirty="0" smtClean="0">
              <a:solidFill>
                <a:schemeClr val="tx2">
                  <a:lumMod val="75000"/>
                </a:schemeClr>
              </a:solidFill>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209921" name="Rectangle 1"/>
          <p:cNvSpPr>
            <a:spLocks noChangeArrowheads="1"/>
          </p:cNvSpPr>
          <p:nvPr/>
        </p:nvSpPr>
        <p:spPr bwMode="auto">
          <a:xfrm>
            <a:off x="916940" y="1886268"/>
            <a:ext cx="8114665" cy="35382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dirty="0" smtClean="0">
                <a:ln>
                  <a:noFill/>
                </a:ln>
                <a:solidFill>
                  <a:schemeClr val="tx1"/>
                </a:solidFill>
                <a:effectLst/>
                <a:latin typeface="+mn-ea"/>
                <a:cs typeface="Times New Roman" panose="02020603050405020304" pitchFamily="18" charset="0"/>
              </a:rPr>
              <a:t>    </a:t>
            </a:r>
            <a:r>
              <a:rPr kumimoji="0" lang="zh-CN" sz="2800" b="1" i="0" u="none" strike="noStrike" cap="none" normalizeH="0" baseline="0" dirty="0" smtClean="0">
                <a:ln>
                  <a:noFill/>
                </a:ln>
                <a:solidFill>
                  <a:schemeClr val="tx1"/>
                </a:solidFill>
                <a:effectLst/>
                <a:latin typeface="+mn-ea"/>
                <a:cs typeface="Times New Roman" panose="02020603050405020304" pitchFamily="18" charset="0"/>
              </a:rPr>
              <a:t>第二，引导学生形成良好的阅读和思考习惯。</a:t>
            </a:r>
            <a:endParaRPr kumimoji="0" lang="en-US" altLang="zh-CN" sz="2800" b="1" i="0" u="none" strike="noStrike" cap="none" normalizeH="0" baseline="0" dirty="0" smtClean="0">
              <a:ln>
                <a:noFill/>
              </a:ln>
              <a:solidFill>
                <a:schemeClr val="tx1"/>
              </a:solidFill>
              <a:effectLst/>
              <a:latin typeface="+mn-ea"/>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sz="2800" b="1" i="0" u="none" strike="noStrike" cap="none" normalizeH="0" baseline="0" dirty="0" smtClean="0">
                <a:ln>
                  <a:noFill/>
                </a:ln>
                <a:solidFill>
                  <a:schemeClr val="tx1"/>
                </a:solidFill>
                <a:effectLst/>
                <a:latin typeface="+mn-ea"/>
                <a:cs typeface="Times New Roman" panose="02020603050405020304" pitchFamily="18" charset="0"/>
              </a:rPr>
              <a:t>    在平时的语文学习中，老师要注重学生深度阅读和深度思考这一习惯的培养，在阅读的过程中形成自身的辨识能力和思考能力，能够在阅读的过程中提出问题，并最终通过自己的思考或者是老师的引导，或者是小组合作的形式找到合理的答案，通过这一系列过程的思考，最终形成学生自己的语文学习方法体系</a:t>
            </a:r>
            <a:r>
              <a:rPr lang="zh-CN" altLang="en-US" sz="2800" b="1" dirty="0" smtClean="0">
                <a:latin typeface="+mn-ea"/>
                <a:cs typeface="Times New Roman" panose="02020603050405020304" pitchFamily="18" charset="0"/>
              </a:rPr>
              <a:t>，</a:t>
            </a:r>
            <a:r>
              <a:rPr kumimoji="0" lang="zh-CN" sz="2800" b="1" i="0" u="none" strike="noStrike" cap="none" normalizeH="0" baseline="0" dirty="0" smtClean="0">
                <a:ln>
                  <a:noFill/>
                </a:ln>
                <a:solidFill>
                  <a:schemeClr val="tx1"/>
                </a:solidFill>
                <a:effectLst/>
                <a:latin typeface="+mn-ea"/>
                <a:cs typeface="Times New Roman" panose="02020603050405020304" pitchFamily="18" charset="0"/>
              </a:rPr>
              <a:t>提升学生自身的语文核心素养。</a:t>
            </a:r>
            <a:endParaRPr kumimoji="0" lang="zh-CN" sz="2800" b="1" i="0" u="none" strike="noStrike" cap="none" normalizeH="0" baseline="0" dirty="0" smtClean="0">
              <a:ln>
                <a:noFill/>
              </a:ln>
              <a:solidFill>
                <a:schemeClr val="tx1"/>
              </a:solidFill>
              <a:effectLst/>
              <a:latin typeface="+mn-ea"/>
              <a:cs typeface="宋体" panose="02010600030101010101" pitchFamily="2" charset="-122"/>
            </a:endParaRPr>
          </a:p>
        </p:txBody>
      </p:sp>
      <p:sp>
        <p:nvSpPr>
          <p:cNvPr id="4" name="椭圆 3"/>
          <p:cNvSpPr/>
          <p:nvPr/>
        </p:nvSpPr>
        <p:spPr>
          <a:xfrm>
            <a:off x="467544" y="476672"/>
            <a:ext cx="2736304" cy="1080120"/>
          </a:xfrm>
          <a:prstGeom prst="ellipse">
            <a:avLst/>
          </a:prstGeom>
          <a:noFill/>
          <a:ln w="190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zh-CN" altLang="en-US" sz="3600" b="1" spc="-300" dirty="0" smtClean="0">
                <a:solidFill>
                  <a:schemeClr val="tx2">
                    <a:lumMod val="75000"/>
                  </a:schemeClr>
                </a:solidFill>
              </a:rPr>
              <a:t>观念转变</a:t>
            </a:r>
            <a:endParaRPr lang="en-US" altLang="zh-CN" sz="3600" b="1" spc="-300" dirty="0" smtClean="0">
              <a:solidFill>
                <a:schemeClr val="tx2">
                  <a:lumMod val="75000"/>
                </a:schemeClr>
              </a:solidFill>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矩形 3"/>
          <p:cNvSpPr/>
          <p:nvPr/>
        </p:nvSpPr>
        <p:spPr>
          <a:xfrm>
            <a:off x="539552" y="980728"/>
            <a:ext cx="7560840" cy="5570756"/>
          </a:xfrm>
          <a:prstGeom prst="rect">
            <a:avLst/>
          </a:prstGeom>
        </p:spPr>
        <p:txBody>
          <a:bodyPr wrap="square">
            <a:spAutoFit/>
          </a:bodyPr>
          <a:lstStyle/>
          <a:p>
            <a:pPr marL="457200" indent="-457200">
              <a:buFont typeface="Wingdings" panose="05000000000000000000" pitchFamily="2" charset="2"/>
              <a:buNone/>
            </a:pPr>
            <a:endParaRPr lang="en-US" altLang="zh-CN" sz="1600" b="1" dirty="0" smtClean="0">
              <a:solidFill>
                <a:srgbClr val="990033"/>
              </a:solidFill>
              <a:latin typeface="黑体" panose="02010609060101010101" pitchFamily="49" charset="-122"/>
              <a:ea typeface="黑体" panose="02010609060101010101" pitchFamily="49" charset="-122"/>
            </a:endParaRPr>
          </a:p>
          <a:p>
            <a:pPr marL="457200" indent="-457200">
              <a:buFont typeface="Wingdings" panose="05000000000000000000" pitchFamily="2" charset="2"/>
              <a:buNone/>
            </a:pPr>
            <a:endParaRPr lang="en-US" altLang="zh-CN" sz="1600" b="1" dirty="0" smtClean="0">
              <a:solidFill>
                <a:srgbClr val="990033"/>
              </a:solidFill>
              <a:latin typeface="黑体" panose="02010609060101010101" pitchFamily="49" charset="-122"/>
              <a:ea typeface="黑体" panose="02010609060101010101" pitchFamily="49" charset="-122"/>
            </a:endParaRPr>
          </a:p>
          <a:p>
            <a:pPr marL="457200" indent="-457200">
              <a:buFont typeface="Wingdings" panose="05000000000000000000" pitchFamily="2" charset="2"/>
              <a:buNone/>
            </a:pPr>
            <a:r>
              <a:rPr lang="zh-CN" altLang="en-US" sz="3600" b="1" dirty="0" smtClean="0">
                <a:latin typeface="黑体" panose="02010609060101010101" pitchFamily="49" charset="-122"/>
                <a:ea typeface="黑体" panose="02010609060101010101" pitchFamily="49" charset="-122"/>
              </a:rPr>
              <a:t>     第三，</a:t>
            </a:r>
            <a:r>
              <a:rPr lang="zh-CN" altLang="en-US" sz="3200" b="1" dirty="0" smtClean="0">
                <a:latin typeface="宋体" panose="02010600030101010101" pitchFamily="2" charset="-122"/>
              </a:rPr>
              <a:t>倡导自主合作探究学习方式，建设开放而有活力的语文课程。</a:t>
            </a:r>
            <a:endParaRPr lang="en-US" altLang="zh-CN" sz="3200" b="1" dirty="0" smtClean="0">
              <a:latin typeface="宋体" panose="02010600030101010101" pitchFamily="2" charset="-122"/>
            </a:endParaRPr>
          </a:p>
          <a:p>
            <a:pPr marL="457200" indent="-457200">
              <a:buFont typeface="Wingdings" panose="05000000000000000000" pitchFamily="2" charset="2"/>
              <a:buNone/>
            </a:pPr>
            <a:r>
              <a:rPr lang="en-US" altLang="zh-CN" sz="3200" b="1" dirty="0" smtClean="0">
                <a:latin typeface="宋体" panose="02010600030101010101" pitchFamily="2" charset="-122"/>
              </a:rPr>
              <a:t>      </a:t>
            </a:r>
          </a:p>
          <a:p>
            <a:pPr marL="457200" indent="-457200">
              <a:buFont typeface="Wingdings" panose="05000000000000000000" pitchFamily="2" charset="2"/>
              <a:buNone/>
            </a:pPr>
            <a:r>
              <a:rPr lang="en-US" altLang="zh-CN" sz="3200" b="1" dirty="0" smtClean="0">
                <a:latin typeface="宋体" panose="02010600030101010101" pitchFamily="2" charset="-122"/>
              </a:rPr>
              <a:t>     1.</a:t>
            </a:r>
            <a:r>
              <a:rPr lang="zh-CN" altLang="en-US" sz="3200" b="1" dirty="0" smtClean="0">
                <a:latin typeface="宋体" panose="02010600030101010101" pitchFamily="2" charset="-122"/>
              </a:rPr>
              <a:t>不放心</a:t>
            </a:r>
            <a:endParaRPr lang="en-US" altLang="zh-CN" sz="3200" b="1" dirty="0" smtClean="0">
              <a:latin typeface="宋体" panose="02010600030101010101" pitchFamily="2" charset="-122"/>
            </a:endParaRPr>
          </a:p>
          <a:p>
            <a:pPr marL="457200" indent="-457200">
              <a:buFont typeface="Wingdings" panose="05000000000000000000" pitchFamily="2" charset="2"/>
              <a:buNone/>
            </a:pPr>
            <a:r>
              <a:rPr lang="en-US" altLang="zh-CN" sz="3200" b="1" dirty="0" smtClean="0">
                <a:latin typeface="宋体" panose="02010600030101010101" pitchFamily="2" charset="-122"/>
              </a:rPr>
              <a:t>     2.</a:t>
            </a:r>
            <a:r>
              <a:rPr lang="zh-CN" altLang="en-US" sz="3200" b="1" dirty="0" smtClean="0">
                <a:latin typeface="宋体" panose="02010600030101010101" pitchFamily="2" charset="-122"/>
              </a:rPr>
              <a:t>不放手</a:t>
            </a:r>
            <a:endParaRPr lang="en-US" altLang="zh-CN" sz="3200" b="1" dirty="0" smtClean="0">
              <a:latin typeface="宋体" panose="02010600030101010101" pitchFamily="2" charset="-122"/>
            </a:endParaRPr>
          </a:p>
          <a:p>
            <a:pPr marL="457200" indent="-457200">
              <a:buFont typeface="Wingdings" panose="05000000000000000000" pitchFamily="2" charset="2"/>
              <a:buNone/>
            </a:pPr>
            <a:r>
              <a:rPr lang="en-US" altLang="zh-CN" sz="3200" b="1" dirty="0" smtClean="0">
                <a:latin typeface="宋体" panose="02010600030101010101" pitchFamily="2" charset="-122"/>
              </a:rPr>
              <a:t>     3.</a:t>
            </a:r>
            <a:r>
              <a:rPr lang="zh-CN" altLang="en-US" sz="3200" b="1" dirty="0" smtClean="0">
                <a:latin typeface="宋体" panose="02010600030101010101" pitchFamily="2" charset="-122"/>
              </a:rPr>
              <a:t>不留白</a:t>
            </a:r>
            <a:r>
              <a:rPr lang="en-US" altLang="zh-CN" sz="3200" b="1" dirty="0" smtClean="0">
                <a:latin typeface="宋体" panose="02010600030101010101" pitchFamily="2" charset="-122"/>
              </a:rPr>
              <a:t>     </a:t>
            </a:r>
          </a:p>
          <a:p>
            <a:pPr marL="457200" indent="-457200">
              <a:buFont typeface="Wingdings" panose="05000000000000000000" pitchFamily="2" charset="2"/>
              <a:buNone/>
            </a:pPr>
            <a:r>
              <a:rPr lang="zh-CN" altLang="en-US" sz="3200" b="1" dirty="0" smtClean="0">
                <a:latin typeface="宋体" panose="02010600030101010101" pitchFamily="2" charset="-122"/>
              </a:rPr>
              <a:t>       要告别“教师讲” 为基本形式的“告诉式”教学。</a:t>
            </a:r>
          </a:p>
          <a:p>
            <a:pPr marL="457200" indent="-457200"/>
            <a:endParaRPr lang="zh-CN" altLang="en-US" sz="3200" b="1" dirty="0" smtClean="0">
              <a:solidFill>
                <a:srgbClr val="990033"/>
              </a:solidFill>
              <a:latin typeface="宋体" panose="02010600030101010101" pitchFamily="2" charset="-122"/>
            </a:endParaRPr>
          </a:p>
          <a:p>
            <a:pPr marL="457200" indent="-457200"/>
            <a:endParaRPr lang="zh-CN" altLang="en-US" sz="3200" b="1" dirty="0"/>
          </a:p>
        </p:txBody>
      </p:sp>
      <p:sp>
        <p:nvSpPr>
          <p:cNvPr id="5" name="椭圆 4"/>
          <p:cNvSpPr/>
          <p:nvPr/>
        </p:nvSpPr>
        <p:spPr>
          <a:xfrm>
            <a:off x="467544" y="404664"/>
            <a:ext cx="2736304" cy="864096"/>
          </a:xfrm>
          <a:prstGeom prst="ellipse">
            <a:avLst/>
          </a:prstGeom>
          <a:noFill/>
          <a:ln w="190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zh-CN" altLang="en-US" sz="3600" b="1" spc="-300" dirty="0" smtClean="0">
                <a:solidFill>
                  <a:schemeClr val="tx2">
                    <a:lumMod val="75000"/>
                  </a:schemeClr>
                </a:solidFill>
              </a:rPr>
              <a:t>观念转变</a:t>
            </a:r>
            <a:endParaRPr lang="en-US" altLang="zh-CN" sz="3600" b="1" spc="-300" dirty="0" smtClean="0">
              <a:solidFill>
                <a:schemeClr val="tx2">
                  <a:lumMod val="75000"/>
                </a:schemeClr>
              </a:solidFill>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矩形 3"/>
          <p:cNvSpPr/>
          <p:nvPr/>
        </p:nvSpPr>
        <p:spPr>
          <a:xfrm>
            <a:off x="755576" y="980728"/>
            <a:ext cx="7560840" cy="4708981"/>
          </a:xfrm>
          <a:prstGeom prst="rect">
            <a:avLst/>
          </a:prstGeom>
        </p:spPr>
        <p:txBody>
          <a:bodyPr wrap="square">
            <a:spAutoFit/>
          </a:bodyPr>
          <a:lstStyle/>
          <a:p>
            <a:pPr marL="457200" indent="-457200">
              <a:buFont typeface="Wingdings" panose="05000000000000000000" pitchFamily="2" charset="2"/>
              <a:buNone/>
            </a:pPr>
            <a:endParaRPr lang="en-US" altLang="zh-CN" sz="1600" b="1" dirty="0" smtClean="0">
              <a:solidFill>
                <a:srgbClr val="990033"/>
              </a:solidFill>
              <a:latin typeface="黑体" panose="02010609060101010101" pitchFamily="49" charset="-122"/>
              <a:ea typeface="黑体" panose="02010609060101010101" pitchFamily="49" charset="-122"/>
            </a:endParaRPr>
          </a:p>
          <a:p>
            <a:pPr marL="457200" indent="-457200">
              <a:buFont typeface="Wingdings" panose="05000000000000000000" pitchFamily="2" charset="2"/>
              <a:buNone/>
            </a:pPr>
            <a:endParaRPr lang="en-US" altLang="zh-CN" sz="1600" b="1" dirty="0" smtClean="0">
              <a:solidFill>
                <a:srgbClr val="990033"/>
              </a:solidFill>
              <a:latin typeface="黑体" panose="02010609060101010101" pitchFamily="49" charset="-122"/>
              <a:ea typeface="黑体" panose="02010609060101010101" pitchFamily="49" charset="-122"/>
            </a:endParaRPr>
          </a:p>
          <a:p>
            <a:pPr marL="457200" indent="-457200">
              <a:buFont typeface="Wingdings" panose="05000000000000000000" pitchFamily="2" charset="2"/>
              <a:buNone/>
            </a:pPr>
            <a:r>
              <a:rPr lang="zh-CN" altLang="en-US" sz="2800" b="1" dirty="0" smtClean="0">
                <a:latin typeface="+mn-ea"/>
              </a:rPr>
              <a:t>       第四，</a:t>
            </a:r>
            <a:r>
              <a:rPr lang="zh-CN" altLang="zh-CN" sz="2800" b="1" dirty="0" smtClean="0">
                <a:latin typeface="+mn-ea"/>
              </a:rPr>
              <a:t>坚持 “素养—养成”的课程基本模式。</a:t>
            </a:r>
            <a:endParaRPr lang="zh-CN" altLang="en-US" sz="2800" b="1" dirty="0" smtClean="0">
              <a:latin typeface="+mn-ea"/>
            </a:endParaRPr>
          </a:p>
          <a:p>
            <a:pPr marL="457200" indent="-457200"/>
            <a:r>
              <a:rPr lang="zh-CN" altLang="en-US" sz="2800" b="1" dirty="0" smtClean="0">
                <a:latin typeface="+mn-ea"/>
              </a:rPr>
              <a:t>      </a:t>
            </a:r>
            <a:r>
              <a:rPr lang="en-US" altLang="zh-CN" sz="2800" b="1" dirty="0" smtClean="0">
                <a:latin typeface="+mn-ea"/>
              </a:rPr>
              <a:t> </a:t>
            </a:r>
            <a:r>
              <a:rPr lang="zh-CN" altLang="en-US" sz="2800" b="1" dirty="0" smtClean="0">
                <a:latin typeface="+mn-ea"/>
              </a:rPr>
              <a:t>知识立意</a:t>
            </a:r>
            <a:r>
              <a:rPr lang="en-US" altLang="zh-CN" sz="2800" b="1" dirty="0" smtClean="0">
                <a:latin typeface="+mn-ea"/>
              </a:rPr>
              <a:t>——</a:t>
            </a:r>
            <a:r>
              <a:rPr lang="zh-CN" altLang="en-US" sz="2800" b="1" dirty="0" smtClean="0">
                <a:latin typeface="+mn-ea"/>
              </a:rPr>
              <a:t>能力立意</a:t>
            </a:r>
            <a:r>
              <a:rPr lang="en-US" altLang="zh-CN" sz="2800" b="1" dirty="0" smtClean="0">
                <a:latin typeface="+mn-ea"/>
              </a:rPr>
              <a:t>——</a:t>
            </a:r>
            <a:r>
              <a:rPr lang="zh-CN" altLang="en-US" sz="2800" b="1" dirty="0" smtClean="0">
                <a:latin typeface="+mn-ea"/>
              </a:rPr>
              <a:t>训练立意</a:t>
            </a:r>
            <a:r>
              <a:rPr lang="en-US" altLang="zh-CN" sz="2800" b="1" dirty="0" smtClean="0">
                <a:latin typeface="+mn-ea"/>
              </a:rPr>
              <a:t>——</a:t>
            </a:r>
            <a:r>
              <a:rPr lang="zh-CN" altLang="en-US" sz="2800" b="1" dirty="0" smtClean="0">
                <a:latin typeface="+mn-ea"/>
              </a:rPr>
              <a:t>素养立意</a:t>
            </a:r>
            <a:endParaRPr lang="en-US" altLang="zh-CN" sz="2800" b="1" dirty="0" smtClean="0">
              <a:latin typeface="+mn-ea"/>
            </a:endParaRPr>
          </a:p>
          <a:p>
            <a:pPr marL="457200" indent="-457200"/>
            <a:r>
              <a:rPr lang="en-US" altLang="zh-CN" sz="2800" b="1" dirty="0" smtClean="0"/>
              <a:t>              </a:t>
            </a:r>
            <a:r>
              <a:rPr lang="zh-CN" altLang="zh-CN" sz="2800" b="1" dirty="0" smtClean="0"/>
              <a:t>坚持面向全体学生的普遍要求，全方位提高学生的语文素养，促进学生整体素质的良好发展。</a:t>
            </a:r>
            <a:endParaRPr lang="en-US" altLang="zh-CN" sz="2800" b="1" dirty="0" smtClean="0">
              <a:latin typeface="+mn-ea"/>
            </a:endParaRPr>
          </a:p>
          <a:p>
            <a:pPr marL="457200" indent="-457200"/>
            <a:r>
              <a:rPr lang="en-US" altLang="zh-CN" sz="2800" b="1" dirty="0" smtClean="0">
                <a:latin typeface="+mn-ea"/>
              </a:rPr>
              <a:t>       </a:t>
            </a:r>
            <a:r>
              <a:rPr lang="zh-CN" altLang="en-US" sz="2800" b="1" dirty="0" smtClean="0">
                <a:latin typeface="+mn-ea"/>
              </a:rPr>
              <a:t> </a:t>
            </a:r>
          </a:p>
          <a:p>
            <a:pPr marL="457200" indent="-457200"/>
            <a:r>
              <a:rPr lang="zh-CN" altLang="en-US" sz="2800" b="1" dirty="0" smtClean="0">
                <a:latin typeface="+mn-ea"/>
              </a:rPr>
              <a:t>      </a:t>
            </a:r>
            <a:r>
              <a:rPr lang="en-US" altLang="zh-CN" sz="2800" b="1" dirty="0" smtClean="0">
                <a:latin typeface="+mn-ea"/>
              </a:rPr>
              <a:t>    </a:t>
            </a:r>
          </a:p>
          <a:p>
            <a:pPr marL="457200" indent="-457200"/>
            <a:r>
              <a:rPr lang="en-US" altLang="zh-CN" sz="1600" b="1" dirty="0" smtClean="0"/>
              <a:t>      </a:t>
            </a:r>
            <a:endParaRPr lang="zh-CN" altLang="en-US" sz="1600" b="1" dirty="0"/>
          </a:p>
        </p:txBody>
      </p:sp>
      <p:sp>
        <p:nvSpPr>
          <p:cNvPr id="5" name="椭圆 4"/>
          <p:cNvSpPr/>
          <p:nvPr/>
        </p:nvSpPr>
        <p:spPr>
          <a:xfrm>
            <a:off x="467544" y="404664"/>
            <a:ext cx="2736304" cy="864096"/>
          </a:xfrm>
          <a:prstGeom prst="ellipse">
            <a:avLst/>
          </a:prstGeom>
          <a:noFill/>
          <a:ln w="190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zh-CN" altLang="en-US" sz="3600" b="1" spc="-300" dirty="0" smtClean="0">
                <a:solidFill>
                  <a:schemeClr val="tx2">
                    <a:lumMod val="75000"/>
                  </a:schemeClr>
                </a:solidFill>
              </a:rPr>
              <a:t>观念转变</a:t>
            </a:r>
            <a:endParaRPr lang="en-US" altLang="zh-CN" sz="3600" b="1" spc="-300" dirty="0" smtClean="0">
              <a:solidFill>
                <a:schemeClr val="tx2">
                  <a:lumMod val="75000"/>
                </a:schemeClr>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6" name="副标题 5"/>
          <p:cNvSpPr>
            <a:spLocks noGrp="1"/>
          </p:cNvSpPr>
          <p:nvPr>
            <p:ph type="subTitle" idx="1"/>
          </p:nvPr>
        </p:nvSpPr>
        <p:spPr/>
        <p:txBody>
          <a:bodyPr/>
          <a:lstStyle/>
          <a:p>
            <a:endParaRPr lang="zh-CN" altLang="en-US"/>
          </a:p>
        </p:txBody>
      </p:sp>
      <p:pic>
        <p:nvPicPr>
          <p:cNvPr id="4"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116632"/>
            <a:ext cx="9539536" cy="6974632"/>
          </a:xfrm>
          <a:prstGeom prst="rect">
            <a:avLst/>
          </a:prstGeom>
          <a:noFill/>
        </p:spPr>
      </p:pic>
      <p:sp>
        <p:nvSpPr>
          <p:cNvPr id="3" name="横卷形 2"/>
          <p:cNvSpPr/>
          <p:nvPr/>
        </p:nvSpPr>
        <p:spPr>
          <a:xfrm>
            <a:off x="179512" y="1556792"/>
            <a:ext cx="8496944" cy="2880320"/>
          </a:xfrm>
          <a:prstGeom prst="horizontalScroll">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4000" b="1" dirty="0" smtClean="0">
              <a:solidFill>
                <a:schemeClr val="tx2">
                  <a:lumMod val="75000"/>
                </a:schemeClr>
              </a:solidFill>
            </a:endParaRPr>
          </a:p>
        </p:txBody>
      </p:sp>
      <p:sp>
        <p:nvSpPr>
          <p:cNvPr id="5" name="矩形 4"/>
          <p:cNvSpPr/>
          <p:nvPr/>
        </p:nvSpPr>
        <p:spPr>
          <a:xfrm>
            <a:off x="395536" y="2276872"/>
            <a:ext cx="8280920" cy="1015663"/>
          </a:xfrm>
          <a:prstGeom prst="rect">
            <a:avLst/>
          </a:prstGeom>
        </p:spPr>
        <p:txBody>
          <a:bodyPr wrap="square">
            <a:spAutoFit/>
          </a:bodyPr>
          <a:lstStyle/>
          <a:p>
            <a:r>
              <a:rPr lang="zh-CN" altLang="en-US" sz="6000" dirty="0" smtClean="0"/>
              <a:t>一、语文核心素养解读</a:t>
            </a:r>
            <a:endParaRPr lang="zh-CN" altLang="en-US" sz="6000"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矩形 3"/>
          <p:cNvSpPr/>
          <p:nvPr/>
        </p:nvSpPr>
        <p:spPr>
          <a:xfrm>
            <a:off x="1115616" y="1484784"/>
            <a:ext cx="7488832" cy="4399915"/>
          </a:xfrm>
          <a:prstGeom prst="rect">
            <a:avLst/>
          </a:prstGeom>
        </p:spPr>
        <p:txBody>
          <a:bodyPr wrap="square">
            <a:spAutoFit/>
          </a:bodyPr>
          <a:lstStyle/>
          <a:p>
            <a:r>
              <a:rPr lang="en-US" altLang="zh-CN" sz="2800" b="1" dirty="0" smtClean="0"/>
              <a:t>         </a:t>
            </a:r>
            <a:r>
              <a:rPr lang="zh-CN" altLang="en-US" sz="2800" b="1" dirty="0" smtClean="0">
                <a:latin typeface="黑体" panose="02010609060101010101" pitchFamily="49" charset="-122"/>
                <a:ea typeface="黑体" panose="02010609060101010101" pitchFamily="49" charset="-122"/>
              </a:rPr>
              <a:t>第</a:t>
            </a:r>
            <a:r>
              <a:rPr lang="en-US" altLang="zh-CN" sz="2800" b="1" dirty="0" smtClean="0">
                <a:latin typeface="黑体" panose="02010609060101010101" pitchFamily="49" charset="-122"/>
                <a:ea typeface="黑体" panose="02010609060101010101" pitchFamily="49" charset="-122"/>
              </a:rPr>
              <a:t>6.</a:t>
            </a:r>
            <a:r>
              <a:rPr lang="zh-CN" altLang="zh-CN" sz="2800" b="1" dirty="0" smtClean="0">
                <a:latin typeface="黑体" panose="02010609060101010101" pitchFamily="49" charset="-122"/>
                <a:ea typeface="黑体" panose="02010609060101010101" pitchFamily="49" charset="-122"/>
              </a:rPr>
              <a:t>坚持推进学习方式</a:t>
            </a:r>
            <a:r>
              <a:rPr lang="zh-CN" altLang="en-US" sz="2800" b="1" dirty="0" smtClean="0">
                <a:latin typeface="黑体" panose="02010609060101010101" pitchFamily="49" charset="-122"/>
                <a:ea typeface="黑体" panose="02010609060101010101" pitchFamily="49" charset="-122"/>
              </a:rPr>
              <a:t>、</a:t>
            </a:r>
            <a:r>
              <a:rPr lang="zh-CN" altLang="zh-CN" sz="2800" b="1" dirty="0" smtClean="0">
                <a:latin typeface="黑体" panose="02010609060101010101" pitchFamily="49" charset="-122"/>
                <a:ea typeface="黑体" panose="02010609060101010101" pitchFamily="49" charset="-122"/>
              </a:rPr>
              <a:t>评价方式的转变，</a:t>
            </a:r>
            <a:r>
              <a:rPr lang="zh-CN" altLang="en-US" sz="2800" b="1" dirty="0" smtClean="0">
                <a:latin typeface="黑体" panose="02010609060101010101" pitchFamily="49" charset="-122"/>
                <a:ea typeface="黑体" panose="02010609060101010101" pitchFamily="49" charset="-122"/>
              </a:rPr>
              <a:t>让学生在“用中学”，</a:t>
            </a:r>
            <a:r>
              <a:rPr lang="zh-CN" altLang="zh-CN" sz="2800" b="1" dirty="0" smtClean="0">
                <a:latin typeface="黑体" panose="02010609060101010101" pitchFamily="49" charset="-122"/>
                <a:ea typeface="黑体" panose="02010609060101010101" pitchFamily="49" charset="-122"/>
              </a:rPr>
              <a:t>使学生在学习语言文字运用的实践中提高人文修养和创新能力。</a:t>
            </a:r>
            <a:endParaRPr lang="zh-CN" altLang="en-US" sz="2800" b="1" dirty="0" smtClean="0">
              <a:latin typeface="黑体" panose="02010609060101010101" pitchFamily="49" charset="-122"/>
              <a:ea typeface="黑体" panose="02010609060101010101" pitchFamily="49" charset="-122"/>
            </a:endParaRPr>
          </a:p>
          <a:p>
            <a:r>
              <a:rPr lang="zh-CN" altLang="en-US" sz="2800" b="1" dirty="0" smtClean="0">
                <a:latin typeface="黑体" panose="02010609060101010101" pitchFamily="49" charset="-122"/>
                <a:ea typeface="黑体" panose="02010609060101010101" pitchFamily="49" charset="-122"/>
              </a:rPr>
              <a:t>          </a:t>
            </a:r>
            <a:endParaRPr lang="en-US" altLang="zh-CN" sz="2800" b="1" dirty="0" smtClean="0">
              <a:latin typeface="黑体" panose="02010609060101010101" pitchFamily="49" charset="-122"/>
              <a:ea typeface="黑体" panose="02010609060101010101" pitchFamily="49" charset="-122"/>
            </a:endParaRPr>
          </a:p>
          <a:p>
            <a:r>
              <a:rPr lang="en-US" altLang="zh-CN" sz="2800" b="1" dirty="0" smtClean="0">
                <a:latin typeface="黑体" panose="02010609060101010101" pitchFamily="49" charset="-122"/>
                <a:ea typeface="黑体" panose="02010609060101010101" pitchFamily="49" charset="-122"/>
              </a:rPr>
              <a:t>          </a:t>
            </a:r>
            <a:r>
              <a:rPr lang="zh-CN" altLang="zh-CN" sz="2800" b="1" dirty="0" smtClean="0">
                <a:latin typeface="黑体" panose="02010609060101010101" pitchFamily="49" charset="-122"/>
                <a:ea typeface="黑体" panose="02010609060101010101" pitchFamily="49" charset="-122"/>
              </a:rPr>
              <a:t>接受学习</a:t>
            </a:r>
            <a:r>
              <a:rPr lang="en-US" altLang="zh-CN" sz="2800" b="1" dirty="0" smtClean="0">
                <a:latin typeface="黑体" panose="02010609060101010101" pitchFamily="49" charset="-122"/>
                <a:ea typeface="黑体" panose="02010609060101010101" pitchFamily="49" charset="-122"/>
              </a:rPr>
              <a:t>——</a:t>
            </a:r>
            <a:r>
              <a:rPr lang="zh-CN" altLang="en-US" sz="2800" b="1" dirty="0" smtClean="0">
                <a:latin typeface="黑体" panose="02010609060101010101" pitchFamily="49" charset="-122"/>
                <a:ea typeface="黑体" panose="02010609060101010101" pitchFamily="49" charset="-122"/>
              </a:rPr>
              <a:t>自主</a:t>
            </a:r>
            <a:r>
              <a:rPr lang="zh-CN" altLang="zh-CN" sz="2800" b="1" dirty="0" smtClean="0">
                <a:latin typeface="黑体" panose="02010609060101010101" pitchFamily="49" charset="-122"/>
                <a:ea typeface="黑体" panose="02010609060101010101" pitchFamily="49" charset="-122"/>
              </a:rPr>
              <a:t>学习</a:t>
            </a:r>
            <a:endParaRPr lang="en-US" altLang="zh-CN" sz="2800" b="1" dirty="0" smtClean="0">
              <a:latin typeface="黑体" panose="02010609060101010101" pitchFamily="49" charset="-122"/>
              <a:ea typeface="黑体" panose="02010609060101010101" pitchFamily="49" charset="-122"/>
            </a:endParaRPr>
          </a:p>
          <a:p>
            <a:r>
              <a:rPr lang="en-US" altLang="zh-CN" sz="2800" b="1" dirty="0" smtClean="0">
                <a:latin typeface="黑体" panose="02010609060101010101" pitchFamily="49" charset="-122"/>
                <a:ea typeface="黑体" panose="02010609060101010101" pitchFamily="49" charset="-122"/>
              </a:rPr>
              <a:t>          </a:t>
            </a:r>
            <a:r>
              <a:rPr lang="zh-CN" altLang="zh-CN" sz="2800" b="1" dirty="0" smtClean="0">
                <a:latin typeface="黑体" panose="02010609060101010101" pitchFamily="49" charset="-122"/>
                <a:ea typeface="黑体" panose="02010609060101010101" pitchFamily="49" charset="-122"/>
              </a:rPr>
              <a:t>独立学习</a:t>
            </a:r>
            <a:r>
              <a:rPr lang="en-US" altLang="zh-CN" sz="2800" b="1" dirty="0" smtClean="0">
                <a:latin typeface="黑体" panose="02010609060101010101" pitchFamily="49" charset="-122"/>
                <a:ea typeface="黑体" panose="02010609060101010101" pitchFamily="49" charset="-122"/>
              </a:rPr>
              <a:t>——</a:t>
            </a:r>
            <a:r>
              <a:rPr lang="zh-CN" altLang="zh-CN" sz="2800" b="1" dirty="0" smtClean="0">
                <a:latin typeface="黑体" panose="02010609060101010101" pitchFamily="49" charset="-122"/>
                <a:ea typeface="黑体" panose="02010609060101010101" pitchFamily="49" charset="-122"/>
              </a:rPr>
              <a:t>合作学习</a:t>
            </a:r>
            <a:endParaRPr lang="en-US" altLang="zh-CN" sz="2800" b="1" dirty="0" smtClean="0">
              <a:latin typeface="黑体" panose="02010609060101010101" pitchFamily="49" charset="-122"/>
              <a:ea typeface="黑体" panose="02010609060101010101" pitchFamily="49" charset="-122"/>
            </a:endParaRPr>
          </a:p>
          <a:p>
            <a:r>
              <a:rPr lang="en-US" altLang="zh-CN" sz="2800" b="1" dirty="0" smtClean="0">
                <a:latin typeface="黑体" panose="02010609060101010101" pitchFamily="49" charset="-122"/>
                <a:ea typeface="黑体" panose="02010609060101010101" pitchFamily="49" charset="-122"/>
              </a:rPr>
              <a:t>          </a:t>
            </a:r>
            <a:r>
              <a:rPr lang="zh-CN" altLang="en-US" sz="2800" b="1" dirty="0" smtClean="0">
                <a:latin typeface="黑体" panose="02010609060101010101" pitchFamily="49" charset="-122"/>
                <a:ea typeface="黑体" panose="02010609060101010101" pitchFamily="49" charset="-122"/>
              </a:rPr>
              <a:t>表象学习</a:t>
            </a:r>
            <a:r>
              <a:rPr lang="en-US" altLang="zh-CN" sz="2800" b="1" dirty="0" smtClean="0">
                <a:latin typeface="黑体" panose="02010609060101010101" pitchFamily="49" charset="-122"/>
                <a:ea typeface="黑体" panose="02010609060101010101" pitchFamily="49" charset="-122"/>
              </a:rPr>
              <a:t>——</a:t>
            </a:r>
            <a:r>
              <a:rPr lang="zh-CN" altLang="en-US" sz="2800" b="1" dirty="0" smtClean="0">
                <a:latin typeface="黑体" panose="02010609060101010101" pitchFamily="49" charset="-122"/>
                <a:ea typeface="黑体" panose="02010609060101010101" pitchFamily="49" charset="-122"/>
              </a:rPr>
              <a:t>探究学习</a:t>
            </a:r>
          </a:p>
          <a:p>
            <a:r>
              <a:rPr lang="zh-CN" altLang="en-US" sz="2800" b="1" dirty="0" smtClean="0">
                <a:latin typeface="黑体" panose="02010609060101010101" pitchFamily="49" charset="-122"/>
                <a:ea typeface="黑体" panose="02010609060101010101" pitchFamily="49" charset="-122"/>
              </a:rPr>
              <a:t>       </a:t>
            </a:r>
            <a:endParaRPr lang="en-US" altLang="zh-CN" sz="2800" b="1" dirty="0" smtClean="0">
              <a:latin typeface="黑体" panose="02010609060101010101" pitchFamily="49" charset="-122"/>
              <a:ea typeface="黑体" panose="02010609060101010101" pitchFamily="49" charset="-122"/>
            </a:endParaRPr>
          </a:p>
          <a:p>
            <a:r>
              <a:rPr lang="en-US" altLang="zh-CN" sz="2800" b="1" dirty="0" smtClean="0">
                <a:latin typeface="黑体" panose="02010609060101010101" pitchFamily="49" charset="-122"/>
                <a:ea typeface="黑体" panose="02010609060101010101" pitchFamily="49" charset="-122"/>
              </a:rPr>
              <a:t>     </a:t>
            </a:r>
            <a:r>
              <a:rPr lang="zh-CN" altLang="en-US" sz="2800" b="1" dirty="0" smtClean="0">
                <a:latin typeface="黑体" panose="02010609060101010101" pitchFamily="49" charset="-122"/>
                <a:ea typeface="黑体" panose="02010609060101010101" pitchFamily="49" charset="-122"/>
              </a:rPr>
              <a:t>评价方式：分数量化的单一模式</a:t>
            </a:r>
            <a:r>
              <a:rPr lang="en-US" altLang="zh-CN" sz="2800" b="1" dirty="0" smtClean="0">
                <a:latin typeface="黑体" panose="02010609060101010101" pitchFamily="49" charset="-122"/>
                <a:ea typeface="黑体" panose="02010609060101010101" pitchFamily="49" charset="-122"/>
              </a:rPr>
              <a:t>——</a:t>
            </a:r>
            <a:r>
              <a:rPr lang="zh-CN" altLang="en-US" sz="2800" b="1" dirty="0" smtClean="0">
                <a:latin typeface="黑体" panose="02010609060101010101" pitchFamily="49" charset="-122"/>
                <a:ea typeface="黑体" panose="02010609060101010101" pitchFamily="49" charset="-122"/>
              </a:rPr>
              <a:t>质性评价发展性评价等多元评价</a:t>
            </a:r>
            <a:endParaRPr lang="en-US" altLang="zh-CN" sz="2800" b="1" dirty="0">
              <a:latin typeface="黑体" panose="02010609060101010101" pitchFamily="49" charset="-122"/>
              <a:ea typeface="黑体" panose="02010609060101010101" pitchFamily="49" charset="-122"/>
            </a:endParaRPr>
          </a:p>
        </p:txBody>
      </p:sp>
      <p:sp>
        <p:nvSpPr>
          <p:cNvPr id="5" name="椭圆 4"/>
          <p:cNvSpPr/>
          <p:nvPr/>
        </p:nvSpPr>
        <p:spPr>
          <a:xfrm>
            <a:off x="467544" y="404664"/>
            <a:ext cx="2736304" cy="864096"/>
          </a:xfrm>
          <a:prstGeom prst="ellipse">
            <a:avLst/>
          </a:prstGeom>
          <a:noFill/>
          <a:ln w="190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zh-CN" altLang="en-US" sz="3600" b="1" spc="-300" dirty="0" smtClean="0">
                <a:solidFill>
                  <a:schemeClr val="tx2">
                    <a:lumMod val="75000"/>
                  </a:schemeClr>
                </a:solidFill>
              </a:rPr>
              <a:t>观念转变</a:t>
            </a:r>
            <a:endParaRPr lang="en-US" altLang="zh-CN" sz="3600" b="1" spc="-300" dirty="0" smtClean="0">
              <a:solidFill>
                <a:schemeClr val="tx2">
                  <a:lumMod val="75000"/>
                </a:schemeClr>
              </a:solidFill>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圆角矩形 3"/>
          <p:cNvSpPr/>
          <p:nvPr/>
        </p:nvSpPr>
        <p:spPr>
          <a:xfrm>
            <a:off x="683568" y="1844824"/>
            <a:ext cx="8136904" cy="1080120"/>
          </a:xfrm>
          <a:prstGeom prst="roundRect">
            <a:avLst/>
          </a:prstGeom>
          <a:solidFill>
            <a:schemeClr val="bg1"/>
          </a:solid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smtClean="0"/>
              <a:t>（二）学科核心素养形成的主要途径</a:t>
            </a:r>
            <a:endParaRPr lang="zh-CN" altLang="en-US" sz="2400" dirty="0"/>
          </a:p>
        </p:txBody>
      </p:sp>
      <p:sp>
        <p:nvSpPr>
          <p:cNvPr id="6" name="TextBox 5"/>
          <p:cNvSpPr txBox="1"/>
          <p:nvPr/>
        </p:nvSpPr>
        <p:spPr>
          <a:xfrm>
            <a:off x="395536" y="2060848"/>
            <a:ext cx="8604448" cy="707886"/>
          </a:xfrm>
          <a:prstGeom prst="rect">
            <a:avLst/>
          </a:prstGeom>
          <a:noFill/>
        </p:spPr>
        <p:txBody>
          <a:bodyPr wrap="square" rtlCol="0">
            <a:spAutoFit/>
          </a:bodyPr>
          <a:lstStyle/>
          <a:p>
            <a:r>
              <a:rPr lang="zh-CN" altLang="en-US" sz="4000" b="1" dirty="0" smtClean="0"/>
              <a:t>（三）学科核心素养形成的主要途径</a:t>
            </a:r>
            <a:endParaRPr lang="zh-CN" altLang="en-US" sz="4000" b="1"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4" name="TextBox 3"/>
          <p:cNvSpPr txBox="1"/>
          <p:nvPr/>
        </p:nvSpPr>
        <p:spPr>
          <a:xfrm>
            <a:off x="899592" y="2204864"/>
            <a:ext cx="8064896" cy="1938992"/>
          </a:xfrm>
          <a:prstGeom prst="rect">
            <a:avLst/>
          </a:prstGeom>
          <a:noFill/>
        </p:spPr>
        <p:txBody>
          <a:bodyPr wrap="square" rtlCol="0">
            <a:spAutoFit/>
          </a:bodyPr>
          <a:lstStyle/>
          <a:p>
            <a:r>
              <a:rPr lang="en-US" altLang="zh-CN" b="1" dirty="0" smtClean="0"/>
              <a:t>                 </a:t>
            </a:r>
            <a:r>
              <a:rPr lang="zh-CN" altLang="zh-CN" sz="4000" b="1" dirty="0" smtClean="0"/>
              <a:t>明确了语文核心素养，而素养是面对学生的，教学设计就必须以学生为主体</a:t>
            </a:r>
            <a:r>
              <a:rPr lang="zh-CN" altLang="en-US" sz="4000" b="1" dirty="0" smtClean="0"/>
              <a:t>。</a:t>
            </a:r>
            <a:endParaRPr lang="zh-CN" altLang="en-US" sz="4000" b="1" dirty="0"/>
          </a:p>
        </p:txBody>
      </p:sp>
      <p:sp>
        <p:nvSpPr>
          <p:cNvPr id="5" name="流程图: 可选过程 4"/>
          <p:cNvSpPr/>
          <p:nvPr/>
        </p:nvSpPr>
        <p:spPr>
          <a:xfrm>
            <a:off x="539552" y="764704"/>
            <a:ext cx="2520280" cy="1008112"/>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spc="-300" dirty="0" smtClean="0">
                <a:solidFill>
                  <a:schemeClr val="accent5">
                    <a:lumMod val="50000"/>
                  </a:schemeClr>
                </a:solidFill>
              </a:rPr>
              <a:t>途径方法</a:t>
            </a:r>
            <a:endParaRPr lang="zh-CN" altLang="en-US" sz="3600" b="1" spc="-300"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矩形 3"/>
          <p:cNvSpPr/>
          <p:nvPr/>
        </p:nvSpPr>
        <p:spPr>
          <a:xfrm>
            <a:off x="611560" y="908720"/>
            <a:ext cx="8352928" cy="4832092"/>
          </a:xfrm>
          <a:prstGeom prst="rect">
            <a:avLst/>
          </a:prstGeom>
        </p:spPr>
        <p:txBody>
          <a:bodyPr wrap="square">
            <a:spAutoFit/>
          </a:bodyPr>
          <a:lstStyle/>
          <a:p>
            <a:r>
              <a:rPr lang="en-US" altLang="zh-CN" sz="2800" b="1" dirty="0" smtClean="0">
                <a:latin typeface="黑体" panose="02010609060101010101" pitchFamily="49" charset="-122"/>
                <a:ea typeface="黑体" panose="02010609060101010101" pitchFamily="49" charset="-122"/>
              </a:rPr>
              <a:t>1</a:t>
            </a:r>
            <a:r>
              <a:rPr lang="zh-CN" altLang="zh-CN" sz="2800" b="1" dirty="0" smtClean="0">
                <a:latin typeface="黑体" panose="02010609060101010101" pitchFamily="49" charset="-122"/>
                <a:ea typeface="黑体" panose="02010609060101010101" pitchFamily="49" charset="-122"/>
              </a:rPr>
              <a:t>．抓好</a:t>
            </a:r>
            <a:r>
              <a:rPr lang="zh-CN" altLang="en-US" sz="2800" b="1" dirty="0" smtClean="0">
                <a:latin typeface="黑体" panose="02010609060101010101" pitchFamily="49" charset="-122"/>
                <a:ea typeface="黑体" panose="02010609060101010101" pitchFamily="49" charset="-122"/>
              </a:rPr>
              <a:t>“</a:t>
            </a:r>
            <a:r>
              <a:rPr lang="zh-CN" altLang="zh-CN" sz="2800" b="1" dirty="0" smtClean="0">
                <a:latin typeface="黑体" panose="02010609060101010101" pitchFamily="49" charset="-122"/>
                <a:ea typeface="黑体" panose="02010609060101010101" pitchFamily="49" charset="-122"/>
              </a:rPr>
              <a:t>读书</a:t>
            </a:r>
            <a:r>
              <a:rPr lang="zh-CN" altLang="en-US" sz="2800" b="1" dirty="0" smtClean="0">
                <a:latin typeface="黑体" panose="02010609060101010101" pitchFamily="49" charset="-122"/>
                <a:ea typeface="黑体" panose="02010609060101010101" pitchFamily="49" charset="-122"/>
              </a:rPr>
              <a:t>积累”</a:t>
            </a:r>
            <a:r>
              <a:rPr lang="zh-CN" altLang="zh-CN" sz="2800" b="1" dirty="0" smtClean="0">
                <a:latin typeface="黑体" panose="02010609060101010101" pitchFamily="49" charset="-122"/>
                <a:ea typeface="黑体" panose="02010609060101010101" pitchFamily="49" charset="-122"/>
              </a:rPr>
              <a:t>这一根本环节</a:t>
            </a:r>
            <a:endParaRPr lang="zh-CN" altLang="en-US" sz="2800" b="1" dirty="0" smtClean="0">
              <a:latin typeface="黑体" panose="02010609060101010101" pitchFamily="49" charset="-122"/>
              <a:ea typeface="黑体" panose="02010609060101010101" pitchFamily="49" charset="-122"/>
            </a:endParaRPr>
          </a:p>
          <a:p>
            <a:r>
              <a:rPr lang="zh-CN" altLang="en-US" sz="2000" b="1" dirty="0" smtClean="0">
                <a:latin typeface="黑体" panose="02010609060101010101" pitchFamily="49" charset="-122"/>
                <a:ea typeface="黑体" panose="02010609060101010101" pitchFamily="49" charset="-122"/>
              </a:rPr>
              <a:t>    </a:t>
            </a:r>
            <a:endParaRPr lang="en-US" altLang="zh-CN" sz="2000" b="1" dirty="0" smtClean="0">
              <a:latin typeface="黑体" panose="02010609060101010101" pitchFamily="49" charset="-122"/>
              <a:ea typeface="黑体" panose="02010609060101010101" pitchFamily="49" charset="-122"/>
            </a:endParaRPr>
          </a:p>
          <a:p>
            <a:r>
              <a:rPr lang="zh-CN" altLang="en-US" sz="2000" b="1" dirty="0" smtClean="0">
                <a:latin typeface="黑体" panose="02010609060101010101" pitchFamily="49" charset="-122"/>
                <a:ea typeface="黑体" panose="02010609060101010101" pitchFamily="49" charset="-122"/>
              </a:rPr>
              <a:t>       </a:t>
            </a:r>
            <a:r>
              <a:rPr lang="zh-CN" altLang="zh-CN" sz="2400" b="1" dirty="0" smtClean="0">
                <a:latin typeface="黑体" panose="02010609060101010101" pitchFamily="49" charset="-122"/>
                <a:ea typeface="黑体" panose="02010609060101010101" pitchFamily="49" charset="-122"/>
              </a:rPr>
              <a:t>读书是语文学习的第一要务。</a:t>
            </a:r>
          </a:p>
          <a:p>
            <a:r>
              <a:rPr lang="en-US" altLang="zh-CN" sz="2000" b="1" dirty="0" smtClean="0">
                <a:latin typeface="黑体" panose="02010609060101010101" pitchFamily="49" charset="-122"/>
                <a:ea typeface="黑体" panose="02010609060101010101" pitchFamily="49" charset="-122"/>
              </a:rPr>
              <a:t>    </a:t>
            </a:r>
          </a:p>
          <a:p>
            <a:r>
              <a:rPr lang="en-US" altLang="zh-CN" sz="2000" b="1" dirty="0" smtClean="0">
                <a:latin typeface="黑体" panose="02010609060101010101" pitchFamily="49" charset="-122"/>
                <a:ea typeface="黑体" panose="02010609060101010101" pitchFamily="49" charset="-122"/>
              </a:rPr>
              <a:t>    </a:t>
            </a:r>
            <a:r>
              <a:rPr lang="zh-CN" altLang="zh-CN" sz="2400" b="1" dirty="0" smtClean="0">
                <a:latin typeface="黑体" panose="02010609060101010101" pitchFamily="49" charset="-122"/>
                <a:ea typeface="黑体" panose="02010609060101010101" pitchFamily="49" charset="-122"/>
              </a:rPr>
              <a:t>（</a:t>
            </a:r>
            <a:r>
              <a:rPr lang="en-US" altLang="zh-CN" sz="2400" b="1" dirty="0" smtClean="0">
                <a:latin typeface="黑体" panose="02010609060101010101" pitchFamily="49" charset="-122"/>
                <a:ea typeface="黑体" panose="02010609060101010101" pitchFamily="49" charset="-122"/>
              </a:rPr>
              <a:t>1</a:t>
            </a:r>
            <a:r>
              <a:rPr lang="zh-CN" altLang="zh-CN" sz="2400" b="1" dirty="0" smtClean="0">
                <a:latin typeface="黑体" panose="02010609060101010101" pitchFamily="49" charset="-122"/>
                <a:ea typeface="黑体" panose="02010609060101010101" pitchFamily="49" charset="-122"/>
              </a:rPr>
              <a:t>）要让学生熟读每一篇课文。</a:t>
            </a:r>
            <a:endParaRPr lang="en-US" altLang="zh-CN" sz="2400" b="1" dirty="0" smtClean="0">
              <a:latin typeface="黑体" panose="02010609060101010101" pitchFamily="49" charset="-122"/>
              <a:ea typeface="黑体" panose="02010609060101010101" pitchFamily="49" charset="-122"/>
            </a:endParaRPr>
          </a:p>
          <a:p>
            <a:endParaRPr lang="en-US" altLang="zh-CN" sz="2400" b="1" dirty="0" smtClean="0">
              <a:latin typeface="黑体" panose="02010609060101010101" pitchFamily="49" charset="-122"/>
              <a:ea typeface="黑体" panose="02010609060101010101" pitchFamily="49" charset="-122"/>
            </a:endParaRPr>
          </a:p>
          <a:p>
            <a:r>
              <a:rPr lang="en-US" altLang="zh-CN" sz="2400" b="1" dirty="0" smtClean="0">
                <a:latin typeface="黑体" panose="02010609060101010101" pitchFamily="49" charset="-122"/>
                <a:ea typeface="黑体" panose="02010609060101010101" pitchFamily="49" charset="-122"/>
              </a:rPr>
              <a:t>   </a:t>
            </a:r>
            <a:r>
              <a:rPr lang="zh-CN" altLang="zh-CN" sz="2400" b="1" dirty="0" smtClean="0">
                <a:latin typeface="黑体" panose="02010609060101010101" pitchFamily="49" charset="-122"/>
                <a:ea typeface="黑体" panose="02010609060101010101" pitchFamily="49" charset="-122"/>
              </a:rPr>
              <a:t>（</a:t>
            </a:r>
            <a:r>
              <a:rPr lang="en-US" altLang="zh-CN" sz="2400" b="1" dirty="0" smtClean="0">
                <a:latin typeface="黑体" panose="02010609060101010101" pitchFamily="49" charset="-122"/>
                <a:ea typeface="黑体" panose="02010609060101010101" pitchFamily="49" charset="-122"/>
              </a:rPr>
              <a:t>2</a:t>
            </a:r>
            <a:r>
              <a:rPr lang="zh-CN" altLang="zh-CN" sz="2400" b="1" dirty="0" smtClean="0">
                <a:latin typeface="黑体" panose="02010609060101010101" pitchFamily="49" charset="-122"/>
                <a:ea typeface="黑体" panose="02010609060101010101" pitchFamily="49" charset="-122"/>
              </a:rPr>
              <a:t>）要重视课外阅读，培养学生广泛的阅读兴趣，扩大阅读面，增加阅读量，提高阅读品位。提倡少做题，多读书，培养读书的习惯。开展各种课外阅读活动，创造展示与交流的机会，营造人人爱读书的良好氛围。</a:t>
            </a:r>
          </a:p>
          <a:p>
            <a:r>
              <a:rPr lang="zh-CN" altLang="en-US" sz="2400" b="1" dirty="0" smtClean="0">
                <a:latin typeface="黑体" panose="02010609060101010101" pitchFamily="49" charset="-122"/>
                <a:ea typeface="黑体" panose="02010609060101010101" pitchFamily="49" charset="-122"/>
              </a:rPr>
              <a:t> </a:t>
            </a:r>
            <a:endParaRPr lang="en-US" altLang="zh-CN" sz="2400" b="1" dirty="0" smtClean="0">
              <a:latin typeface="黑体" panose="02010609060101010101" pitchFamily="49" charset="-122"/>
              <a:ea typeface="黑体" panose="02010609060101010101" pitchFamily="49" charset="-122"/>
            </a:endParaRPr>
          </a:p>
          <a:p>
            <a:r>
              <a:rPr lang="en-US" altLang="zh-CN" sz="2400" b="1" dirty="0" smtClean="0">
                <a:latin typeface="黑体" panose="02010609060101010101" pitchFamily="49" charset="-122"/>
                <a:ea typeface="黑体" panose="02010609060101010101" pitchFamily="49" charset="-122"/>
              </a:rPr>
              <a:t>   </a:t>
            </a:r>
            <a:r>
              <a:rPr lang="zh-CN" altLang="zh-CN" sz="2400" b="1" dirty="0" smtClean="0">
                <a:latin typeface="黑体" panose="02010609060101010101" pitchFamily="49" charset="-122"/>
                <a:ea typeface="黑体" panose="02010609060101010101" pitchFamily="49" charset="-122"/>
              </a:rPr>
              <a:t>（</a:t>
            </a:r>
            <a:r>
              <a:rPr lang="en-US" altLang="zh-CN" sz="2400" b="1" dirty="0" smtClean="0">
                <a:latin typeface="黑体" panose="02010609060101010101" pitchFamily="49" charset="-122"/>
                <a:ea typeface="黑体" panose="02010609060101010101" pitchFamily="49" charset="-122"/>
              </a:rPr>
              <a:t>3</a:t>
            </a:r>
            <a:r>
              <a:rPr lang="zh-CN" altLang="zh-CN" sz="2400" b="1" dirty="0" smtClean="0">
                <a:latin typeface="黑体" panose="02010609060101010101" pitchFamily="49" charset="-122"/>
                <a:ea typeface="黑体" panose="02010609060101010101" pitchFamily="49" charset="-122"/>
              </a:rPr>
              <a:t>）加强对课外阅读的指导，指导学生在三年内重点读好</a:t>
            </a:r>
            <a:r>
              <a:rPr lang="en-US" altLang="zh-CN" sz="2400" b="1" dirty="0" smtClean="0">
                <a:latin typeface="黑体" panose="02010609060101010101" pitchFamily="49" charset="-122"/>
                <a:ea typeface="黑体" panose="02010609060101010101" pitchFamily="49" charset="-122"/>
              </a:rPr>
              <a:t>2</a:t>
            </a:r>
            <a:r>
              <a:rPr lang="zh-CN" altLang="zh-CN" sz="2400" b="1" dirty="0" smtClean="0">
                <a:latin typeface="黑体" panose="02010609060101010101" pitchFamily="49" charset="-122"/>
                <a:ea typeface="黑体" panose="02010609060101010101" pitchFamily="49" charset="-122"/>
              </a:rPr>
              <a:t>至</a:t>
            </a:r>
            <a:r>
              <a:rPr lang="en-US" altLang="zh-CN" sz="2400" b="1" dirty="0" smtClean="0">
                <a:latin typeface="黑体" panose="02010609060101010101" pitchFamily="49" charset="-122"/>
                <a:ea typeface="黑体" panose="02010609060101010101" pitchFamily="49" charset="-122"/>
              </a:rPr>
              <a:t>3</a:t>
            </a:r>
            <a:r>
              <a:rPr lang="zh-CN" altLang="zh-CN" sz="2400" b="1" dirty="0" smtClean="0">
                <a:latin typeface="黑体" panose="02010609060101010101" pitchFamily="49" charset="-122"/>
                <a:ea typeface="黑体" panose="02010609060101010101" pitchFamily="49" charset="-122"/>
              </a:rPr>
              <a:t>本比较有分量的书，帮助他们初步掌握读书的方法。</a:t>
            </a:r>
            <a:endParaRPr lang="zh-CN" altLang="en-US" sz="2400" b="1" dirty="0">
              <a:latin typeface="黑体" panose="02010609060101010101" pitchFamily="49" charset="-122"/>
              <a:ea typeface="黑体" panose="02010609060101010101" pitchFamily="49" charset="-122"/>
            </a:endParaRPr>
          </a:p>
        </p:txBody>
      </p:sp>
      <p:sp>
        <p:nvSpPr>
          <p:cNvPr id="6" name="流程图: 可选过程 5"/>
          <p:cNvSpPr/>
          <p:nvPr/>
        </p:nvSpPr>
        <p:spPr>
          <a:xfrm>
            <a:off x="6659979" y="908978"/>
            <a:ext cx="2304256" cy="1008112"/>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途径方法</a:t>
            </a:r>
            <a:endParaRPr lang="zh-CN" altLang="en-US" sz="3600" spc="-300"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矩形 3"/>
          <p:cNvSpPr/>
          <p:nvPr/>
        </p:nvSpPr>
        <p:spPr>
          <a:xfrm>
            <a:off x="596900" y="1124585"/>
            <a:ext cx="7861935" cy="4658360"/>
          </a:xfrm>
          <a:prstGeom prst="rect">
            <a:avLst/>
          </a:prstGeom>
        </p:spPr>
        <p:txBody>
          <a:bodyPr wrap="square">
            <a:spAutoFit/>
          </a:bodyPr>
          <a:lstStyle/>
          <a:p>
            <a:r>
              <a:rPr lang="en-US" altLang="zh-CN" sz="2800" b="1" dirty="0" smtClean="0">
                <a:latin typeface="+mn-ea"/>
              </a:rPr>
              <a:t>2</a:t>
            </a:r>
            <a:r>
              <a:rPr lang="zh-CN" altLang="zh-CN" sz="2800" b="1" dirty="0" smtClean="0">
                <a:latin typeface="+mn-ea"/>
              </a:rPr>
              <a:t>．紧扣语文课程的核心目标</a:t>
            </a:r>
            <a:r>
              <a:rPr lang="zh-CN" altLang="en-US" sz="2800" b="1" dirty="0" smtClean="0">
                <a:latin typeface="+mn-ea"/>
              </a:rPr>
              <a:t>（语用 交际动态</a:t>
            </a:r>
            <a:r>
              <a:rPr lang="zh-CN" altLang="en-US" sz="2400" b="1" dirty="0" smtClean="0">
                <a:latin typeface="+mn-ea"/>
              </a:rPr>
              <a:t>）</a:t>
            </a:r>
          </a:p>
          <a:p>
            <a:r>
              <a:rPr lang="zh-CN" altLang="en-US" sz="2400" dirty="0" smtClean="0">
                <a:latin typeface="+mn-ea"/>
              </a:rPr>
              <a:t>          </a:t>
            </a:r>
            <a:endParaRPr lang="en-US" altLang="zh-CN" sz="2400" dirty="0" smtClean="0">
              <a:latin typeface="+mn-ea"/>
            </a:endParaRPr>
          </a:p>
          <a:p>
            <a:r>
              <a:rPr lang="en-US" altLang="zh-CN" sz="2400" b="1" dirty="0" smtClean="0">
                <a:latin typeface="+mn-ea"/>
              </a:rPr>
              <a:t>     </a:t>
            </a:r>
            <a:r>
              <a:rPr lang="zh-CN" altLang="zh-CN" sz="2400" b="1" dirty="0" smtClean="0">
                <a:latin typeface="+mn-ea"/>
              </a:rPr>
              <a:t>阅读教学要紧扣语言文字的运用。</a:t>
            </a:r>
            <a:endParaRPr lang="zh-CN" altLang="en-US" sz="2400" b="1" dirty="0" smtClean="0">
              <a:latin typeface="+mn-ea"/>
            </a:endParaRPr>
          </a:p>
          <a:p>
            <a:pPr eaLnBrk="0" hangingPunct="0">
              <a:spcBef>
                <a:spcPct val="20000"/>
              </a:spcBef>
              <a:buClr>
                <a:schemeClr val="accent1"/>
              </a:buClr>
              <a:buSzPct val="70000"/>
              <a:buFont typeface="Wingdings 2" panose="05020102010507070707" pitchFamily="18" charset="2"/>
              <a:buNone/>
            </a:pPr>
            <a:r>
              <a:rPr lang="zh-CN" altLang="en-US" sz="2400" dirty="0" smtClean="0">
                <a:latin typeface="+mn-ea"/>
              </a:rPr>
              <a:t>   </a:t>
            </a:r>
            <a:r>
              <a:rPr lang="zh-CN" altLang="zh-CN" sz="2400" b="1" dirty="0" smtClean="0">
                <a:latin typeface="+mn-ea"/>
              </a:rPr>
              <a:t>（</a:t>
            </a:r>
            <a:r>
              <a:rPr lang="en-US" altLang="zh-CN" sz="2400" b="1" dirty="0" smtClean="0">
                <a:latin typeface="+mn-ea"/>
              </a:rPr>
              <a:t>1</a:t>
            </a:r>
            <a:r>
              <a:rPr lang="zh-CN" altLang="zh-CN" sz="2400" b="1" dirty="0" smtClean="0">
                <a:latin typeface="+mn-ea"/>
              </a:rPr>
              <a:t>）讨论作品，可以从具体语言文字运用现象入手，通过品味、咀嚼，探索文本的意蕴，也可以从整体阅读的感悟出发，在语言文字中寻找依据。不能脱离语言文字运用的情况来讨论作品和作者的思想感情，阅读教学应在作品“怎么说”，而不是“说了什么”上下工夫。</a:t>
            </a:r>
            <a:endParaRPr lang="zh-CN" altLang="en-US" sz="2400" b="1" dirty="0" smtClean="0">
              <a:latin typeface="+mn-ea"/>
            </a:endParaRPr>
          </a:p>
          <a:p>
            <a:endParaRPr lang="en-US" altLang="zh-CN" sz="2400" b="1" dirty="0" smtClean="0">
              <a:latin typeface="+mn-ea"/>
            </a:endParaRPr>
          </a:p>
          <a:p>
            <a:r>
              <a:rPr lang="en-US" altLang="zh-CN" sz="2400" b="1" dirty="0" smtClean="0">
                <a:latin typeface="+mn-ea"/>
              </a:rPr>
              <a:t>   </a:t>
            </a:r>
            <a:r>
              <a:rPr lang="zh-CN" altLang="zh-CN" sz="2400" b="1" dirty="0" smtClean="0">
                <a:latin typeface="+mn-ea"/>
              </a:rPr>
              <a:t>（</a:t>
            </a:r>
            <a:r>
              <a:rPr lang="en-US" altLang="zh-CN" sz="2400" b="1" dirty="0" smtClean="0">
                <a:latin typeface="+mn-ea"/>
              </a:rPr>
              <a:t>2</a:t>
            </a:r>
            <a:r>
              <a:rPr lang="zh-CN" altLang="zh-CN" sz="2400" b="1" dirty="0" smtClean="0">
                <a:latin typeface="+mn-ea"/>
              </a:rPr>
              <a:t>）学习语文的功夫，应该在对具体语言材料的积累、品味、感悟</a:t>
            </a:r>
            <a:r>
              <a:rPr lang="zh-CN" altLang="en-US" sz="2400" b="1" dirty="0" smtClean="0">
                <a:latin typeface="+mn-ea"/>
              </a:rPr>
              <a:t>、内化、运用上</a:t>
            </a:r>
            <a:r>
              <a:rPr lang="zh-CN" altLang="zh-CN" sz="2400" b="1" dirty="0" smtClean="0">
                <a:latin typeface="+mn-ea"/>
              </a:rPr>
              <a:t>，</a:t>
            </a:r>
            <a:r>
              <a:rPr lang="zh-CN" altLang="en-US" sz="2400" b="1" dirty="0" smtClean="0">
                <a:latin typeface="+mn-ea"/>
              </a:rPr>
              <a:t>不能“就文教文”，而要“文为我用”。</a:t>
            </a:r>
            <a:endParaRPr lang="zh-CN" altLang="en-US" sz="2400" b="1" dirty="0">
              <a:latin typeface="+mn-ea"/>
            </a:endParaRPr>
          </a:p>
        </p:txBody>
      </p:sp>
      <p:sp>
        <p:nvSpPr>
          <p:cNvPr id="5" name="流程图: 可选过程 4"/>
          <p:cNvSpPr/>
          <p:nvPr/>
        </p:nvSpPr>
        <p:spPr>
          <a:xfrm flipH="1">
            <a:off x="7983170" y="559475"/>
            <a:ext cx="1152128" cy="1008112"/>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途径方法</a:t>
            </a:r>
            <a:endParaRPr lang="zh-CN" altLang="en-US" sz="3600" spc="-300"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98120" y="-58212"/>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矩形 3"/>
          <p:cNvSpPr/>
          <p:nvPr/>
        </p:nvSpPr>
        <p:spPr>
          <a:xfrm>
            <a:off x="273050" y="908685"/>
            <a:ext cx="8383905" cy="4892675"/>
          </a:xfrm>
          <a:prstGeom prst="rect">
            <a:avLst/>
          </a:prstGeom>
        </p:spPr>
        <p:txBody>
          <a:bodyPr wrap="square">
            <a:spAutoFit/>
          </a:bodyPr>
          <a:lstStyle/>
          <a:p>
            <a:r>
              <a:rPr lang="en-US" altLang="zh-CN" sz="2800" b="1" dirty="0" smtClean="0">
                <a:latin typeface="黑体" panose="02010609060101010101" pitchFamily="49" charset="-122"/>
                <a:ea typeface="黑体" panose="02010609060101010101" pitchFamily="49" charset="-122"/>
              </a:rPr>
              <a:t>3.</a:t>
            </a:r>
            <a:r>
              <a:rPr lang="zh-CN" altLang="zh-CN" sz="2800" b="1" dirty="0" smtClean="0">
                <a:latin typeface="黑体" panose="02010609060101010101" pitchFamily="49" charset="-122"/>
                <a:ea typeface="黑体" panose="02010609060101010101" pitchFamily="49" charset="-122"/>
              </a:rPr>
              <a:t>注意从学生“学”的角度出发设计课堂教学</a:t>
            </a:r>
          </a:p>
          <a:p>
            <a:r>
              <a:rPr lang="zh-CN" altLang="en-US" sz="2000" dirty="0" smtClean="0">
                <a:latin typeface="黑体" panose="02010609060101010101" pitchFamily="49" charset="-122"/>
                <a:ea typeface="黑体" panose="02010609060101010101" pitchFamily="49" charset="-122"/>
              </a:rPr>
              <a:t>       </a:t>
            </a:r>
          </a:p>
          <a:p>
            <a:r>
              <a:rPr lang="zh-CN" altLang="en-US" sz="2000" dirty="0" smtClean="0">
                <a:latin typeface="黑体" panose="02010609060101010101" pitchFamily="49" charset="-122"/>
                <a:ea typeface="黑体" panose="02010609060101010101" pitchFamily="49" charset="-122"/>
              </a:rPr>
              <a:t>     </a:t>
            </a:r>
            <a:r>
              <a:rPr lang="zh-CN" altLang="zh-CN" sz="2400" b="1" dirty="0" smtClean="0">
                <a:latin typeface="黑体" panose="02010609060101010101" pitchFamily="49" charset="-122"/>
                <a:ea typeface="黑体" panose="02010609060101010101" pitchFamily="49" charset="-122"/>
              </a:rPr>
              <a:t>应研究学生学习语文的特点，正确认识和处理“学”与“教”的关系。教师的“教”须根据学生的“学”来定位。</a:t>
            </a:r>
            <a:endParaRPr lang="zh-CN" altLang="en-US" sz="2400" dirty="0" smtClean="0">
              <a:latin typeface="黑体" panose="02010609060101010101" pitchFamily="49" charset="-122"/>
              <a:ea typeface="黑体" panose="02010609060101010101" pitchFamily="49" charset="-122"/>
            </a:endParaRPr>
          </a:p>
          <a:p>
            <a:r>
              <a:rPr lang="zh-CN" altLang="en-US" sz="2400" dirty="0" smtClean="0">
                <a:latin typeface="黑体" panose="02010609060101010101" pitchFamily="49" charset="-122"/>
                <a:ea typeface="黑体" panose="02010609060101010101" pitchFamily="49" charset="-122"/>
              </a:rPr>
              <a:t>    </a:t>
            </a:r>
            <a:r>
              <a:rPr lang="zh-CN" altLang="zh-CN" sz="2400" b="1" dirty="0" smtClean="0">
                <a:latin typeface="黑体" panose="02010609060101010101" pitchFamily="49" charset="-122"/>
                <a:ea typeface="黑体" panose="02010609060101010101" pitchFamily="49" charset="-122"/>
              </a:rPr>
              <a:t>（</a:t>
            </a:r>
            <a:r>
              <a:rPr lang="en-US" altLang="zh-CN" sz="2400" b="1" dirty="0" smtClean="0">
                <a:latin typeface="黑体" panose="02010609060101010101" pitchFamily="49" charset="-122"/>
                <a:ea typeface="黑体" panose="02010609060101010101" pitchFamily="49" charset="-122"/>
              </a:rPr>
              <a:t>1</a:t>
            </a:r>
            <a:r>
              <a:rPr lang="zh-CN" altLang="zh-CN" sz="2400" b="1" dirty="0" smtClean="0">
                <a:latin typeface="黑体" panose="02010609060101010101" pitchFamily="49" charset="-122"/>
                <a:ea typeface="黑体" panose="02010609060101010101" pitchFamily="49" charset="-122"/>
              </a:rPr>
              <a:t>）要深入研究教材，确定学生在各个阶段里应该学到的内容。</a:t>
            </a:r>
          </a:p>
          <a:p>
            <a:r>
              <a:rPr lang="zh-CN" altLang="en-US" sz="2400" b="1" dirty="0" smtClean="0">
                <a:latin typeface="黑体" panose="02010609060101010101" pitchFamily="49" charset="-122"/>
                <a:ea typeface="黑体" panose="02010609060101010101" pitchFamily="49" charset="-122"/>
              </a:rPr>
              <a:t>    </a:t>
            </a:r>
            <a:r>
              <a:rPr lang="zh-CN" altLang="zh-CN" sz="2400" b="1" dirty="0" smtClean="0">
                <a:latin typeface="黑体" panose="02010609060101010101" pitchFamily="49" charset="-122"/>
                <a:ea typeface="黑体" panose="02010609060101010101" pitchFamily="49" charset="-122"/>
              </a:rPr>
              <a:t>（</a:t>
            </a:r>
            <a:r>
              <a:rPr lang="en-US" altLang="zh-CN" sz="2400" b="1" dirty="0" smtClean="0">
                <a:latin typeface="黑体" panose="02010609060101010101" pitchFamily="49" charset="-122"/>
                <a:ea typeface="黑体" panose="02010609060101010101" pitchFamily="49" charset="-122"/>
              </a:rPr>
              <a:t>2</a:t>
            </a:r>
            <a:r>
              <a:rPr lang="zh-CN" altLang="zh-CN" sz="2400" b="1" dirty="0" smtClean="0">
                <a:latin typeface="黑体" panose="02010609060101010101" pitchFamily="49" charset="-122"/>
                <a:ea typeface="黑体" panose="02010609060101010101" pitchFamily="49" charset="-122"/>
              </a:rPr>
              <a:t>）应将学生的“如何学”放在第一位，认真观察和分析学生，了解学生的学习状态和需要，研究他们喜欢怎么学，适合怎么学。根据学生学习的需要，在教学过程和方法的设计上多动脑筋。</a:t>
            </a:r>
            <a:endParaRPr lang="zh-CN" altLang="en-US" sz="2400" b="1" dirty="0" smtClean="0">
              <a:latin typeface="黑体" panose="02010609060101010101" pitchFamily="49" charset="-122"/>
              <a:ea typeface="黑体" panose="02010609060101010101" pitchFamily="49" charset="-122"/>
            </a:endParaRPr>
          </a:p>
          <a:p>
            <a:r>
              <a:rPr lang="zh-CN" altLang="en-US" sz="2400" b="1" dirty="0" smtClean="0">
                <a:latin typeface="黑体" panose="02010609060101010101" pitchFamily="49" charset="-122"/>
                <a:ea typeface="黑体" panose="02010609060101010101" pitchFamily="49" charset="-122"/>
              </a:rPr>
              <a:t>    </a:t>
            </a:r>
            <a:r>
              <a:rPr lang="zh-CN" altLang="zh-CN" sz="2400" b="1" dirty="0" smtClean="0">
                <a:latin typeface="黑体" panose="02010609060101010101" pitchFamily="49" charset="-122"/>
                <a:ea typeface="黑体" panose="02010609060101010101" pitchFamily="49" charset="-122"/>
              </a:rPr>
              <a:t>（</a:t>
            </a:r>
            <a:r>
              <a:rPr lang="en-US" altLang="zh-CN" sz="2400" b="1" dirty="0" smtClean="0">
                <a:latin typeface="黑体" panose="02010609060101010101" pitchFamily="49" charset="-122"/>
                <a:ea typeface="黑体" panose="02010609060101010101" pitchFamily="49" charset="-122"/>
              </a:rPr>
              <a:t>3</a:t>
            </a:r>
            <a:r>
              <a:rPr lang="zh-CN" altLang="zh-CN" sz="2400" b="1" dirty="0" smtClean="0">
                <a:latin typeface="黑体" panose="02010609060101010101" pitchFamily="49" charset="-122"/>
                <a:ea typeface="黑体" panose="02010609060101010101" pitchFamily="49" charset="-122"/>
              </a:rPr>
              <a:t>）要努力改正和防止语文教学中容易出现的偏差，在学习方式方法上下工夫，引导学生学会探究，掌握学习方法，培养良好的学习习惯。</a:t>
            </a:r>
            <a:endParaRPr lang="en-US" altLang="zh-CN" sz="2400" dirty="0">
              <a:latin typeface="黑体" panose="02010609060101010101" pitchFamily="49" charset="-122"/>
              <a:ea typeface="黑体" panose="02010609060101010101" pitchFamily="49" charset="-122"/>
            </a:endParaRPr>
          </a:p>
        </p:txBody>
      </p:sp>
      <p:sp>
        <p:nvSpPr>
          <p:cNvPr id="5" name="流程图: 可选过程 4"/>
          <p:cNvSpPr/>
          <p:nvPr/>
        </p:nvSpPr>
        <p:spPr>
          <a:xfrm>
            <a:off x="5507717" y="5733256"/>
            <a:ext cx="2808312" cy="720080"/>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途径方法</a:t>
            </a:r>
            <a:endParaRPr lang="zh-CN" altLang="en-US" sz="3600" spc="-300"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矩形 3"/>
          <p:cNvSpPr/>
          <p:nvPr/>
        </p:nvSpPr>
        <p:spPr>
          <a:xfrm>
            <a:off x="971600" y="620687"/>
            <a:ext cx="7488832" cy="4431030"/>
          </a:xfrm>
          <a:prstGeom prst="rect">
            <a:avLst/>
          </a:prstGeom>
        </p:spPr>
        <p:txBody>
          <a:bodyPr wrap="square">
            <a:spAutoFit/>
          </a:bodyPr>
          <a:lstStyle/>
          <a:p>
            <a:r>
              <a:rPr lang="en-US" altLang="zh-CN" sz="2400" b="1" dirty="0" smtClean="0">
                <a:latin typeface="+mn-ea"/>
              </a:rPr>
              <a:t>4</a:t>
            </a:r>
            <a:r>
              <a:rPr lang="zh-CN" altLang="zh-CN" sz="2400" b="1" dirty="0" smtClean="0">
                <a:latin typeface="+mn-ea"/>
              </a:rPr>
              <a:t>．注意语文学习活动的实际效果</a:t>
            </a:r>
          </a:p>
          <a:p>
            <a:endParaRPr lang="zh-CN" altLang="en-US" dirty="0" smtClean="0"/>
          </a:p>
          <a:p>
            <a:r>
              <a:rPr lang="zh-CN" altLang="en-US" dirty="0" smtClean="0"/>
              <a:t>      </a:t>
            </a:r>
            <a:r>
              <a:rPr lang="zh-CN" altLang="zh-CN" sz="2400" b="1" dirty="0" smtClean="0">
                <a:latin typeface="+mn-ea"/>
              </a:rPr>
              <a:t>（</a:t>
            </a:r>
            <a:r>
              <a:rPr lang="en-US" altLang="zh-CN" sz="2400" b="1" dirty="0" smtClean="0">
                <a:latin typeface="+mn-ea"/>
              </a:rPr>
              <a:t>1</a:t>
            </a:r>
            <a:r>
              <a:rPr lang="zh-CN" altLang="zh-CN" sz="2400" b="1" dirty="0" smtClean="0">
                <a:latin typeface="+mn-ea"/>
              </a:rPr>
              <a:t>）在“阅读”“写作”等常规环节外，根据学生学习语文的特点和具体的课程资源，在课内和课外开展学生感兴趣的语文学习活动。</a:t>
            </a:r>
            <a:r>
              <a:rPr lang="en-US" altLang="zh-CN" sz="2400" b="1" dirty="0" smtClean="0">
                <a:latin typeface="+mn-ea"/>
              </a:rPr>
              <a:t>   </a:t>
            </a:r>
            <a:endParaRPr lang="zh-CN" altLang="en-US" sz="2400" b="1" dirty="0" smtClean="0">
              <a:latin typeface="+mn-ea"/>
            </a:endParaRPr>
          </a:p>
          <a:p>
            <a:r>
              <a:rPr lang="zh-CN" altLang="en-US" sz="2400" b="1" dirty="0" smtClean="0">
                <a:latin typeface="+mn-ea"/>
              </a:rPr>
              <a:t>  </a:t>
            </a:r>
            <a:r>
              <a:rPr lang="zh-CN" altLang="zh-CN" sz="2400" b="1" dirty="0" smtClean="0">
                <a:latin typeface="+mn-ea"/>
              </a:rPr>
              <a:t>（</a:t>
            </a:r>
            <a:r>
              <a:rPr lang="en-US" altLang="zh-CN" sz="2400" b="1" dirty="0" smtClean="0">
                <a:latin typeface="+mn-ea"/>
              </a:rPr>
              <a:t>2</a:t>
            </a:r>
            <a:r>
              <a:rPr lang="zh-CN" altLang="zh-CN" sz="2400" b="1" dirty="0" smtClean="0">
                <a:latin typeface="+mn-ea"/>
              </a:rPr>
              <a:t>）开展活动，应有具体的目标要求，须讲究实际效果，要反对花哨的表面文章。</a:t>
            </a:r>
            <a:endParaRPr lang="zh-CN" altLang="en-US" sz="2400" b="1" dirty="0" smtClean="0">
              <a:latin typeface="+mn-ea"/>
            </a:endParaRPr>
          </a:p>
          <a:p>
            <a:r>
              <a:rPr lang="zh-CN" altLang="en-US" sz="2400" b="1" dirty="0" smtClean="0">
                <a:latin typeface="+mn-ea"/>
              </a:rPr>
              <a:t>  </a:t>
            </a:r>
            <a:r>
              <a:rPr lang="zh-CN" altLang="zh-CN" sz="2400" b="1" dirty="0" smtClean="0">
                <a:latin typeface="+mn-ea"/>
              </a:rPr>
              <a:t>（</a:t>
            </a:r>
            <a:r>
              <a:rPr lang="en-US" altLang="zh-CN" sz="2400" b="1" dirty="0" smtClean="0">
                <a:latin typeface="+mn-ea"/>
              </a:rPr>
              <a:t>3</a:t>
            </a:r>
            <a:r>
              <a:rPr lang="zh-CN" altLang="zh-CN" sz="2400" b="1" dirty="0" smtClean="0">
                <a:latin typeface="+mn-ea"/>
              </a:rPr>
              <a:t>）学生</a:t>
            </a:r>
            <a:r>
              <a:rPr lang="zh-CN" altLang="en-US" sz="2400" b="1" dirty="0" smtClean="0">
                <a:latin typeface="+mn-ea"/>
              </a:rPr>
              <a:t>全员</a:t>
            </a:r>
            <a:r>
              <a:rPr lang="zh-CN" altLang="zh-CN" sz="2400" b="1" dirty="0" smtClean="0">
                <a:latin typeface="+mn-ea"/>
              </a:rPr>
              <a:t>参与活动，在活动中进一步了解、分析学生学习语文的需求和特点。</a:t>
            </a:r>
            <a:endParaRPr lang="zh-CN" altLang="en-US" sz="2400" b="1" dirty="0" smtClean="0">
              <a:latin typeface="+mn-ea"/>
            </a:endParaRPr>
          </a:p>
          <a:p>
            <a:r>
              <a:rPr lang="zh-CN" altLang="en-US" sz="2400" b="1" dirty="0" smtClean="0">
                <a:latin typeface="+mn-ea"/>
              </a:rPr>
              <a:t>  </a:t>
            </a:r>
            <a:r>
              <a:rPr lang="zh-CN" altLang="zh-CN" sz="2400" b="1" dirty="0" smtClean="0">
                <a:latin typeface="+mn-ea"/>
              </a:rPr>
              <a:t>（</a:t>
            </a:r>
            <a:r>
              <a:rPr lang="en-US" altLang="zh-CN" sz="2400" b="1" dirty="0" smtClean="0">
                <a:latin typeface="+mn-ea"/>
              </a:rPr>
              <a:t>4</a:t>
            </a:r>
            <a:r>
              <a:rPr lang="zh-CN" altLang="zh-CN" sz="2400" b="1" dirty="0" smtClean="0">
                <a:latin typeface="+mn-ea"/>
              </a:rPr>
              <a:t>）语文学习活动，应该丰富多样，根据内容的变化和学生的需求，开创新形式，防止产生单调乏味的局面。</a:t>
            </a:r>
            <a:endParaRPr lang="zh-CN" altLang="en-US" sz="2400" b="1" dirty="0">
              <a:latin typeface="+mn-ea"/>
            </a:endParaRPr>
          </a:p>
        </p:txBody>
      </p:sp>
      <p:sp>
        <p:nvSpPr>
          <p:cNvPr id="5" name="流程图: 可选过程 4"/>
          <p:cNvSpPr/>
          <p:nvPr/>
        </p:nvSpPr>
        <p:spPr>
          <a:xfrm>
            <a:off x="5759356" y="5397341"/>
            <a:ext cx="2376264" cy="93610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途径方法</a:t>
            </a:r>
            <a:endParaRPr lang="zh-CN" altLang="en-US" sz="3600" spc="-300"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167937" name="Rectangle 1"/>
          <p:cNvSpPr>
            <a:spLocks noChangeArrowheads="1"/>
          </p:cNvSpPr>
          <p:nvPr/>
        </p:nvSpPr>
        <p:spPr bwMode="auto">
          <a:xfrm>
            <a:off x="683568" y="1399831"/>
            <a:ext cx="8208912" cy="323024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endParaRPr>
          </a:p>
          <a:p>
            <a:pPr lvl="0" fontAlgn="base">
              <a:spcBef>
                <a:spcPct val="0"/>
              </a:spcBef>
              <a:spcAft>
                <a:spcPct val="0"/>
              </a:spcAft>
            </a:pPr>
            <a:r>
              <a:rPr lang="zh-CN" altLang="en-US" sz="3200" b="1" dirty="0" smtClean="0">
                <a:latin typeface="等线" pitchFamily="2" charset="-122"/>
                <a:ea typeface="等线" pitchFamily="2" charset="-122"/>
                <a:cs typeface="Times New Roman" panose="02020603050405020304" pitchFamily="18" charset="0"/>
              </a:rPr>
              <a:t>      </a:t>
            </a:r>
            <a:r>
              <a:rPr lang="zh-CN" altLang="en-US" sz="4800" b="1" dirty="0" smtClean="0">
                <a:latin typeface="等线" pitchFamily="2" charset="-122"/>
                <a:ea typeface="等线" pitchFamily="2" charset="-122"/>
                <a:cs typeface="Times New Roman" panose="02020603050405020304" pitchFamily="18" charset="0"/>
              </a:rPr>
              <a:t>学科核心素养形成的主要途径</a:t>
            </a:r>
            <a:endParaRPr lang="en-US" altLang="zh-CN" sz="4800" b="1" dirty="0" smtClean="0">
              <a:latin typeface="等线" pitchFamily="2" charset="-122"/>
              <a:ea typeface="等线" pitchFamily="2" charset="-122"/>
              <a:cs typeface="Times New Roman" panose="02020603050405020304" pitchFamily="18" charset="0"/>
            </a:endParaRPr>
          </a:p>
          <a:p>
            <a:pPr lvl="0" fontAlgn="base">
              <a:spcBef>
                <a:spcPct val="0"/>
              </a:spcBef>
              <a:spcAft>
                <a:spcPct val="0"/>
              </a:spcAft>
            </a:pPr>
            <a:r>
              <a:rPr lang="en-US" altLang="zh-CN" sz="4800" b="1" dirty="0" smtClean="0">
                <a:latin typeface="等线" pitchFamily="2" charset="-122"/>
                <a:ea typeface="等线" pitchFamily="2" charset="-122"/>
                <a:cs typeface="Times New Roman" panose="02020603050405020304" pitchFamily="18" charset="0"/>
              </a:rPr>
              <a:t>         ——</a:t>
            </a:r>
            <a:r>
              <a:rPr lang="zh-CN" altLang="en-US" sz="4800" b="1" dirty="0" smtClean="0">
                <a:solidFill>
                  <a:srgbClr val="FF0000"/>
                </a:solidFill>
                <a:latin typeface="等线" pitchFamily="2" charset="-122"/>
                <a:ea typeface="等线" pitchFamily="2" charset="-122"/>
                <a:cs typeface="Times New Roman" panose="02020603050405020304" pitchFamily="18" charset="0"/>
              </a:rPr>
              <a:t>学科活动     </a:t>
            </a:r>
            <a:endParaRPr lang="en-US" altLang="zh-CN" sz="4800" b="1" dirty="0" smtClean="0">
              <a:solidFill>
                <a:srgbClr val="FF0000"/>
              </a:solidFill>
              <a:latin typeface="等线" pitchFamily="2" charset="-122"/>
              <a:ea typeface="等线" pitchFamily="2" charset="-122"/>
              <a:cs typeface="Times New Roman" panose="02020603050405020304" pitchFamily="18" charset="0"/>
            </a:endParaRPr>
          </a:p>
          <a:p>
            <a:pPr lvl="0" fontAlgn="base">
              <a:spcBef>
                <a:spcPct val="0"/>
              </a:spcBef>
              <a:spcAft>
                <a:spcPct val="0"/>
              </a:spcAft>
            </a:pPr>
            <a:r>
              <a:rPr kumimoji="0" lang="en-US" altLang="zh-CN" sz="4800" b="1"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48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流程图: 可选过程 3"/>
          <p:cNvSpPr/>
          <p:nvPr/>
        </p:nvSpPr>
        <p:spPr>
          <a:xfrm>
            <a:off x="5775047" y="5072737"/>
            <a:ext cx="2520280" cy="864096"/>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途径方法</a:t>
            </a:r>
            <a:endParaRPr lang="zh-CN" altLang="en-US" sz="3600" spc="-300"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9217" name="Rectangle 1"/>
          <p:cNvSpPr>
            <a:spLocks noChangeArrowheads="1"/>
          </p:cNvSpPr>
          <p:nvPr/>
        </p:nvSpPr>
        <p:spPr bwMode="auto">
          <a:xfrm>
            <a:off x="827584" y="965048"/>
            <a:ext cx="7632848" cy="83099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24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6" name="矩形 5"/>
          <p:cNvSpPr/>
          <p:nvPr/>
        </p:nvSpPr>
        <p:spPr>
          <a:xfrm>
            <a:off x="1043608" y="1700808"/>
            <a:ext cx="7272808" cy="4030980"/>
          </a:xfrm>
          <a:prstGeom prst="rect">
            <a:avLst/>
          </a:prstGeom>
        </p:spPr>
        <p:txBody>
          <a:bodyPr wrap="square">
            <a:spAutoFit/>
          </a:bodyPr>
          <a:lstStyle/>
          <a:p>
            <a:pPr lvl="0" fontAlgn="base">
              <a:spcBef>
                <a:spcPct val="0"/>
              </a:spcBef>
              <a:spcAft>
                <a:spcPct val="0"/>
              </a:spcAft>
            </a:pPr>
            <a:r>
              <a:rPr lang="zh-CN" altLang="en-US" b="1" dirty="0" smtClean="0">
                <a:latin typeface="等线" pitchFamily="2" charset="-122"/>
                <a:ea typeface="等线" pitchFamily="2" charset="-122"/>
                <a:cs typeface="Times New Roman" panose="02020603050405020304" pitchFamily="18" charset="0"/>
              </a:rPr>
              <a:t>          </a:t>
            </a:r>
            <a:r>
              <a:rPr lang="zh-CN" altLang="zh-CN" sz="2800" b="1" dirty="0" smtClean="0">
                <a:latin typeface="+mn-ea"/>
              </a:rPr>
              <a:t>提高学生语文核心素养的根本途径是语文实践活动。</a:t>
            </a:r>
            <a:endParaRPr lang="en-US" altLang="zh-CN" sz="2800" b="1" dirty="0" smtClean="0">
              <a:latin typeface="+mn-ea"/>
            </a:endParaRPr>
          </a:p>
          <a:p>
            <a:r>
              <a:rPr lang="en-US" altLang="zh-CN" sz="2800" b="1" dirty="0" smtClean="0">
                <a:latin typeface="+mn-ea"/>
                <a:cs typeface="Times New Roman" panose="02020603050405020304" pitchFamily="18" charset="0"/>
              </a:rPr>
              <a:t>   </a:t>
            </a:r>
            <a:r>
              <a:rPr lang="zh-CN" altLang="zh-CN" sz="2800" b="1" dirty="0" smtClean="0">
                <a:latin typeface="+mn-ea"/>
                <a:cs typeface="Times New Roman" panose="02020603050405020304" pitchFamily="18" charset="0"/>
              </a:rPr>
              <a:t>“语文学习活动”是学生在教科书和教师引领下的自主的</a:t>
            </a:r>
            <a:r>
              <a:rPr lang="zh-CN" altLang="zh-CN" sz="2800" b="1" dirty="0" smtClean="0">
                <a:solidFill>
                  <a:srgbClr val="FF0000"/>
                </a:solidFill>
                <a:latin typeface="+mn-ea"/>
                <a:cs typeface="Times New Roman" panose="02020603050405020304" pitchFamily="18" charset="0"/>
              </a:rPr>
              <a:t>语言文字运用实践</a:t>
            </a:r>
            <a:r>
              <a:rPr lang="zh-CN" altLang="zh-CN" sz="2800" b="1" dirty="0" smtClean="0">
                <a:latin typeface="+mn-ea"/>
                <a:cs typeface="Times New Roman" panose="02020603050405020304" pitchFamily="18" charset="0"/>
              </a:rPr>
              <a:t>，活动内容应该紧扣学习语言文字运用的任务和语文核心素养。</a:t>
            </a:r>
            <a:endParaRPr lang="en-US" altLang="zh-CN" sz="2800" b="1" dirty="0" smtClean="0">
              <a:latin typeface="+mn-ea"/>
              <a:cs typeface="Times New Roman" panose="02020603050405020304" pitchFamily="18" charset="0"/>
            </a:endParaRPr>
          </a:p>
          <a:p>
            <a:r>
              <a:rPr lang="en-US" altLang="zh-CN" sz="2800" b="1" dirty="0" smtClean="0">
                <a:latin typeface="+mn-ea"/>
                <a:cs typeface="Times New Roman" panose="02020603050405020304" pitchFamily="18" charset="0"/>
              </a:rPr>
              <a:t>    </a:t>
            </a:r>
          </a:p>
          <a:p>
            <a:r>
              <a:rPr lang="en-US" altLang="zh-CN" sz="2400" dirty="0" smtClean="0">
                <a:latin typeface="+mn-ea"/>
              </a:rPr>
              <a:t> </a:t>
            </a:r>
            <a:endParaRPr lang="zh-CN" altLang="zh-CN" sz="2400" dirty="0" smtClean="0">
              <a:latin typeface="+mn-ea"/>
            </a:endParaRPr>
          </a:p>
          <a:p>
            <a:endParaRPr lang="en-US" altLang="zh-CN" dirty="0" smtClean="0"/>
          </a:p>
          <a:p>
            <a:endParaRPr lang="en-US" altLang="zh-CN" dirty="0" smtClean="0"/>
          </a:p>
        </p:txBody>
      </p:sp>
      <p:sp>
        <p:nvSpPr>
          <p:cNvPr id="5" name="流程图: 可选过程 4"/>
          <p:cNvSpPr/>
          <p:nvPr/>
        </p:nvSpPr>
        <p:spPr>
          <a:xfrm>
            <a:off x="5491068" y="4861401"/>
            <a:ext cx="2520280" cy="1008112"/>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途径方法</a:t>
            </a:r>
            <a:endParaRPr lang="zh-CN" altLang="en-US" sz="3600" spc="-300"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25730" y="-89248"/>
            <a:ext cx="9539536" cy="6974632"/>
          </a:xfrm>
          <a:prstGeom prst="rect">
            <a:avLst/>
          </a:prstGeom>
          <a:solidFill>
            <a:schemeClr val="bg1"/>
          </a:solidFill>
        </p:spPr>
      </p:pic>
      <p:sp>
        <p:nvSpPr>
          <p:cNvPr id="2049" name="Rectangle 1"/>
          <p:cNvSpPr>
            <a:spLocks noChangeArrowheads="1"/>
          </p:cNvSpPr>
          <p:nvPr/>
        </p:nvSpPr>
        <p:spPr bwMode="auto">
          <a:xfrm>
            <a:off x="1043608" y="1327126"/>
            <a:ext cx="7344816" cy="359981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r>
              <a:rPr lang="zh-CN" altLang="en-US" sz="2800" b="1" dirty="0" smtClean="0">
                <a:latin typeface="黑体" panose="02010609060101010101" pitchFamily="49" charset="-122"/>
                <a:ea typeface="黑体" panose="02010609060101010101" pitchFamily="49" charset="-122"/>
                <a:cs typeface="Times New Roman" panose="02020603050405020304" pitchFamily="18" charset="0"/>
              </a:rPr>
              <a:t>真正的知识应该是主体与客观对象在相互作用的过程中，主体与经验材料精密联系在一起的结果。</a:t>
            </a:r>
            <a:endParaRPr lang="en-US" altLang="zh-CN" sz="2800" b="1" dirty="0" smtClean="0">
              <a:latin typeface="黑体" panose="02010609060101010101" pitchFamily="49" charset="-122"/>
              <a:ea typeface="黑体" panose="02010609060101010101" pitchFamily="49" charset="-122"/>
              <a:cs typeface="Times New Roman" panose="02020603050405020304" pitchFamily="18" charset="0"/>
            </a:endParaRPr>
          </a:p>
          <a:p>
            <a:pPr lvl="0" fontAlgn="base">
              <a:lnSpc>
                <a:spcPct val="150000"/>
              </a:lnSpc>
              <a:spcBef>
                <a:spcPct val="0"/>
              </a:spcBef>
              <a:spcAft>
                <a:spcPct val="0"/>
              </a:spcAft>
            </a:pPr>
            <a:r>
              <a:rPr lang="en-US" altLang="zh-CN" sz="2800" b="1" dirty="0" smtClean="0">
                <a:latin typeface="黑体" panose="02010609060101010101" pitchFamily="49" charset="-122"/>
                <a:ea typeface="黑体" panose="02010609060101010101" pitchFamily="49" charset="-122"/>
                <a:cs typeface="Times New Roman" panose="02020603050405020304" pitchFamily="18" charset="0"/>
              </a:rPr>
              <a:t>                           ——</a:t>
            </a:r>
            <a:r>
              <a:rPr lang="zh-CN" altLang="en-US" sz="2800" b="1" dirty="0" smtClean="0">
                <a:latin typeface="黑体" panose="02010609060101010101" pitchFamily="49" charset="-122"/>
                <a:ea typeface="黑体" panose="02010609060101010101" pitchFamily="49" charset="-122"/>
                <a:cs typeface="Times New Roman" panose="02020603050405020304" pitchFamily="18" charset="0"/>
              </a:rPr>
              <a:t>杜威</a:t>
            </a:r>
            <a:endParaRPr lang="en-US" altLang="zh-CN" sz="2800" b="1" dirty="0" smtClean="0">
              <a:latin typeface="黑体" panose="02010609060101010101" pitchFamily="49" charset="-122"/>
              <a:ea typeface="黑体" panose="02010609060101010101" pitchFamily="49" charset="-122"/>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lang="en-US" altLang="zh-CN" sz="2800" b="1" dirty="0" smtClean="0">
                <a:latin typeface="黑体" panose="02010609060101010101" pitchFamily="49" charset="-122"/>
                <a:ea typeface="黑体" panose="02010609060101010101" pitchFamily="49" charset="-122"/>
                <a:cs typeface="Times New Roman" panose="02020603050405020304" pitchFamily="18" charset="0"/>
              </a:rPr>
              <a:t>    </a:t>
            </a:r>
            <a:r>
              <a:rPr lang="zh-CN" altLang="en-US" sz="2800" b="1"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语文的活动，就应该是以语言为核心的活动，听说读写思应该是基本形式。</a:t>
            </a:r>
            <a:endParaRPr lang="en-US" altLang="zh-CN" sz="2800" b="1"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流程图: 可选过程 3"/>
          <p:cNvSpPr/>
          <p:nvPr/>
        </p:nvSpPr>
        <p:spPr>
          <a:xfrm>
            <a:off x="5868010" y="5026506"/>
            <a:ext cx="2520280" cy="1008112"/>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途径方法</a:t>
            </a:r>
            <a:endParaRPr lang="zh-CN" altLang="en-US" sz="3600" spc="-300"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6" name="副标题 5"/>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3" cstate="print"/>
          <a:srcRect/>
          <a:stretch>
            <a:fillRect/>
          </a:stretch>
        </p:blipFill>
        <p:spPr bwMode="auto">
          <a:xfrm>
            <a:off x="0" y="-116632"/>
            <a:ext cx="9539536" cy="6974632"/>
          </a:xfrm>
          <a:prstGeom prst="rect">
            <a:avLst/>
          </a:prstGeom>
          <a:noFill/>
        </p:spPr>
      </p:pic>
      <p:sp>
        <p:nvSpPr>
          <p:cNvPr id="3" name="TextBox 2"/>
          <p:cNvSpPr txBox="1"/>
          <p:nvPr/>
        </p:nvSpPr>
        <p:spPr>
          <a:xfrm>
            <a:off x="467544" y="5013176"/>
            <a:ext cx="8208912" cy="1569660"/>
          </a:xfrm>
          <a:prstGeom prst="rect">
            <a:avLst/>
          </a:prstGeom>
          <a:noFill/>
        </p:spPr>
        <p:txBody>
          <a:bodyPr wrap="square" rtlCol="0">
            <a:spAutoFit/>
          </a:bodyPr>
          <a:lstStyle/>
          <a:p>
            <a:endParaRPr lang="en-US" altLang="zh-CN" sz="4800" dirty="0" smtClean="0"/>
          </a:p>
          <a:p>
            <a:endParaRPr lang="en-US" altLang="zh-CN" sz="4800" dirty="0" smtClean="0"/>
          </a:p>
        </p:txBody>
      </p:sp>
      <p:sp>
        <p:nvSpPr>
          <p:cNvPr id="4" name="圆角矩形 3"/>
          <p:cNvSpPr/>
          <p:nvPr/>
        </p:nvSpPr>
        <p:spPr>
          <a:xfrm>
            <a:off x="1043608" y="548680"/>
            <a:ext cx="7056784" cy="1181755"/>
          </a:xfrm>
          <a:prstGeom prst="roundRect">
            <a:avLst/>
          </a:prstGeom>
          <a:solidFill>
            <a:schemeClr val="bg1"/>
          </a:solid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70000"/>
              </a:lnSpc>
            </a:pPr>
            <a:endParaRPr lang="zh-CN" altLang="en-US" sz="2400" spc="-150" dirty="0"/>
          </a:p>
        </p:txBody>
      </p:sp>
      <p:sp>
        <p:nvSpPr>
          <p:cNvPr id="5" name="TextBox 4"/>
          <p:cNvSpPr txBox="1"/>
          <p:nvPr/>
        </p:nvSpPr>
        <p:spPr>
          <a:xfrm>
            <a:off x="899592" y="836712"/>
            <a:ext cx="6984776" cy="646331"/>
          </a:xfrm>
          <a:prstGeom prst="rect">
            <a:avLst/>
          </a:prstGeom>
          <a:noFill/>
        </p:spPr>
        <p:txBody>
          <a:bodyPr wrap="square" rtlCol="0">
            <a:spAutoFit/>
          </a:bodyPr>
          <a:lstStyle/>
          <a:p>
            <a:r>
              <a:rPr lang="zh-CN" altLang="en-US" sz="3600" dirty="0" smtClean="0"/>
              <a:t>（一）语文核心素养的构成</a:t>
            </a:r>
            <a:endParaRPr lang="en-US" altLang="zh-CN" sz="3600" dirty="0" smtClean="0"/>
          </a:p>
        </p:txBody>
      </p:sp>
      <p:sp>
        <p:nvSpPr>
          <p:cNvPr id="7" name="圆角矩形 6"/>
          <p:cNvSpPr/>
          <p:nvPr/>
        </p:nvSpPr>
        <p:spPr>
          <a:xfrm>
            <a:off x="1043608" y="1700808"/>
            <a:ext cx="7056784" cy="1080120"/>
          </a:xfrm>
          <a:prstGeom prst="roundRect">
            <a:avLst/>
          </a:prstGeom>
          <a:solidFill>
            <a:schemeClr val="bg1"/>
          </a:solid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70000"/>
              </a:lnSpc>
            </a:pPr>
            <a:endParaRPr lang="zh-CN" altLang="en-US" sz="2400" spc="-150" dirty="0"/>
          </a:p>
        </p:txBody>
      </p:sp>
      <p:sp>
        <p:nvSpPr>
          <p:cNvPr id="8" name="TextBox 7"/>
          <p:cNvSpPr txBox="1"/>
          <p:nvPr/>
        </p:nvSpPr>
        <p:spPr>
          <a:xfrm>
            <a:off x="827584" y="1844824"/>
            <a:ext cx="7488832" cy="646331"/>
          </a:xfrm>
          <a:prstGeom prst="rect">
            <a:avLst/>
          </a:prstGeom>
          <a:noFill/>
        </p:spPr>
        <p:txBody>
          <a:bodyPr wrap="square" rtlCol="0">
            <a:spAutoFit/>
          </a:bodyPr>
          <a:lstStyle/>
          <a:p>
            <a:r>
              <a:rPr lang="zh-CN" altLang="en-US" sz="3600" dirty="0" smtClean="0"/>
              <a:t>（二）语文课程性质与基本理念</a:t>
            </a:r>
            <a:endParaRPr lang="zh-CN" altLang="en-US" sz="3600" dirty="0"/>
          </a:p>
        </p:txBody>
      </p:sp>
      <p:sp>
        <p:nvSpPr>
          <p:cNvPr id="9" name="圆角矩形 8"/>
          <p:cNvSpPr/>
          <p:nvPr/>
        </p:nvSpPr>
        <p:spPr>
          <a:xfrm flipV="1">
            <a:off x="1043608" y="2780928"/>
            <a:ext cx="7056784" cy="1080120"/>
          </a:xfrm>
          <a:prstGeom prst="roundRect">
            <a:avLst/>
          </a:prstGeom>
          <a:solidFill>
            <a:schemeClr val="bg1"/>
          </a:solid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70000"/>
              </a:lnSpc>
            </a:pPr>
            <a:endParaRPr lang="zh-CN" altLang="en-US" sz="2400" spc="-150" dirty="0"/>
          </a:p>
        </p:txBody>
      </p:sp>
      <p:sp>
        <p:nvSpPr>
          <p:cNvPr id="10" name="TextBox 9"/>
          <p:cNvSpPr txBox="1"/>
          <p:nvPr/>
        </p:nvSpPr>
        <p:spPr>
          <a:xfrm>
            <a:off x="899592" y="2996952"/>
            <a:ext cx="7344816" cy="646331"/>
          </a:xfrm>
          <a:prstGeom prst="rect">
            <a:avLst/>
          </a:prstGeom>
          <a:noFill/>
        </p:spPr>
        <p:txBody>
          <a:bodyPr wrap="square" rtlCol="0">
            <a:spAutoFit/>
          </a:bodyPr>
          <a:lstStyle/>
          <a:p>
            <a:r>
              <a:rPr lang="zh-CN" altLang="en-US" sz="3600" dirty="0" smtClean="0"/>
              <a:t>（三）语文课程目标与课程结构</a:t>
            </a:r>
            <a:endParaRPr lang="en-US" altLang="zh-CN" sz="3600" dirty="0" smtClean="0"/>
          </a:p>
        </p:txBody>
      </p:sp>
      <p:sp>
        <p:nvSpPr>
          <p:cNvPr id="11" name="圆角矩形 10"/>
          <p:cNvSpPr/>
          <p:nvPr/>
        </p:nvSpPr>
        <p:spPr>
          <a:xfrm flipV="1">
            <a:off x="1043608" y="3861048"/>
            <a:ext cx="7056784" cy="936104"/>
          </a:xfrm>
          <a:prstGeom prst="roundRect">
            <a:avLst/>
          </a:prstGeom>
          <a:solidFill>
            <a:schemeClr val="bg1"/>
          </a:solid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70000"/>
              </a:lnSpc>
            </a:pPr>
            <a:endParaRPr lang="zh-CN" altLang="en-US" sz="2400" spc="-150" dirty="0"/>
          </a:p>
        </p:txBody>
      </p:sp>
      <p:sp>
        <p:nvSpPr>
          <p:cNvPr id="14" name="TextBox 13"/>
          <p:cNvSpPr txBox="1"/>
          <p:nvPr/>
        </p:nvSpPr>
        <p:spPr>
          <a:xfrm>
            <a:off x="899592" y="4077072"/>
            <a:ext cx="6048672" cy="1200329"/>
          </a:xfrm>
          <a:prstGeom prst="rect">
            <a:avLst/>
          </a:prstGeom>
          <a:noFill/>
        </p:spPr>
        <p:txBody>
          <a:bodyPr wrap="square" rtlCol="0">
            <a:spAutoFit/>
          </a:bodyPr>
          <a:lstStyle/>
          <a:p>
            <a:r>
              <a:rPr lang="zh-CN" altLang="en-US" sz="3600" dirty="0" smtClean="0"/>
              <a:t>（四）新课标突破与变化</a:t>
            </a:r>
          </a:p>
          <a:p>
            <a:endParaRPr lang="zh-CN" altLang="en-US" sz="3600"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59523" y="0"/>
            <a:ext cx="9699059" cy="7091264"/>
          </a:xfrm>
          <a:prstGeom prst="rect">
            <a:avLst/>
          </a:prstGeom>
          <a:noFill/>
        </p:spPr>
      </p:pic>
      <p:sp>
        <p:nvSpPr>
          <p:cNvPr id="3073" name="Rectangle 1"/>
          <p:cNvSpPr>
            <a:spLocks noChangeArrowheads="1"/>
          </p:cNvSpPr>
          <p:nvPr/>
        </p:nvSpPr>
        <p:spPr bwMode="auto">
          <a:xfrm>
            <a:off x="428625" y="1272223"/>
            <a:ext cx="8175625" cy="476948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ct val="100000"/>
              </a:lnSpc>
              <a:spcBef>
                <a:spcPct val="0"/>
              </a:spcBef>
              <a:spcAft>
                <a:spcPct val="0"/>
              </a:spcAft>
              <a:buClrTx/>
              <a:buSzTx/>
              <a:buFontTx/>
              <a:buNone/>
            </a:pPr>
            <a:endParaRPr kumimoji="0" lang="en-US" altLang="zh-CN" sz="2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latin typeface="+mn-ea"/>
                <a:cs typeface="Times New Roman" panose="02020603050405020304" pitchFamily="18" charset="0"/>
              </a:rPr>
              <a:t>5</a:t>
            </a:r>
            <a:r>
              <a:rPr kumimoji="0" lang="en-US" altLang="zh-CN" sz="2800" b="1" i="0" u="none" strike="noStrike" cap="none" normalizeH="0" baseline="0" dirty="0" smtClean="0">
                <a:ln>
                  <a:noFill/>
                </a:ln>
                <a:solidFill>
                  <a:schemeClr val="tx1"/>
                </a:solidFill>
                <a:effectLst/>
                <a:latin typeface="+mn-ea"/>
                <a:cs typeface="Times New Roman" panose="02020603050405020304" pitchFamily="18" charset="0"/>
              </a:rPr>
              <a:t>.</a:t>
            </a:r>
            <a:r>
              <a:rPr kumimoji="0" lang="zh-CN" altLang="en-US" sz="2800" b="1" i="0" u="none" strike="noStrike" cap="none" normalizeH="0" baseline="0" dirty="0" smtClean="0">
                <a:ln>
                  <a:noFill/>
                </a:ln>
                <a:solidFill>
                  <a:schemeClr val="tx1"/>
                </a:solidFill>
                <a:effectLst/>
                <a:latin typeface="+mn-ea"/>
                <a:cs typeface="Times New Roman" panose="02020603050405020304" pitchFamily="18" charset="0"/>
              </a:rPr>
              <a:t>创设综合性学习情境，开展自主、合作、探究学习</a:t>
            </a:r>
            <a:endParaRPr kumimoji="0" lang="zh-CN" altLang="en-US" sz="2800" b="0" i="0" u="none" strike="noStrike" cap="none" normalizeH="0" baseline="0" dirty="0" smtClean="0">
              <a:ln>
                <a:noFill/>
              </a:ln>
              <a:solidFill>
                <a:schemeClr val="tx1"/>
              </a:solidFill>
              <a:effectLst/>
              <a:latin typeface="+mn-ea"/>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dirty="0" smtClean="0">
                <a:ln>
                  <a:noFill/>
                </a:ln>
                <a:solidFill>
                  <a:schemeClr val="tx1"/>
                </a:solidFill>
                <a:effectLst/>
                <a:latin typeface="+mn-ea"/>
                <a:cs typeface="Times New Roman" panose="02020603050405020304" pitchFamily="18" charset="0"/>
              </a:rPr>
              <a:t>  </a:t>
            </a:r>
            <a:endParaRPr kumimoji="0" lang="en-US" altLang="zh-CN" sz="2400" b="0" i="0" u="none" strike="noStrike" cap="none" normalizeH="0" baseline="0" dirty="0" smtClean="0">
              <a:ln>
                <a:noFill/>
              </a:ln>
              <a:solidFill>
                <a:schemeClr val="tx1"/>
              </a:solidFill>
              <a:effectLst/>
              <a:latin typeface="+mn-ea"/>
              <a:cs typeface="Times New Roman" panose="02020603050405020304" pitchFamily="18" charset="0"/>
            </a:endParaRPr>
          </a:p>
          <a:p>
            <a:pPr marL="0" marR="0" lvl="0" indent="266700" algn="l" defTabSz="914400" rtl="0" eaLnBrk="0" fontAlgn="base" latinLnBrk="0" hangingPunct="0">
              <a:lnSpc>
                <a:spcPct val="100000"/>
              </a:lnSpc>
              <a:spcBef>
                <a:spcPct val="0"/>
              </a:spcBef>
              <a:spcAft>
                <a:spcPct val="0"/>
              </a:spcAft>
              <a:buClrTx/>
              <a:buSzTx/>
              <a:buFontTx/>
              <a:buNone/>
            </a:pPr>
            <a:r>
              <a:rPr lang="en-US" altLang="zh-CN" sz="2400" dirty="0" smtClean="0">
                <a:latin typeface="+mn-ea"/>
                <a:cs typeface="Times New Roman" panose="02020603050405020304" pitchFamily="18" charset="0"/>
              </a:rPr>
              <a:t>  </a:t>
            </a:r>
            <a:r>
              <a:rPr kumimoji="0" lang="zh-CN" altLang="en-US" sz="2400" b="1" i="0" u="none" strike="noStrike" cap="none" normalizeH="0" baseline="0" dirty="0" smtClean="0">
                <a:ln>
                  <a:noFill/>
                </a:ln>
                <a:solidFill>
                  <a:schemeClr val="tx1"/>
                </a:solidFill>
                <a:effectLst/>
                <a:latin typeface="+mn-ea"/>
                <a:cs typeface="Times New Roman" panose="02020603050405020304" pitchFamily="18" charset="0"/>
              </a:rPr>
              <a:t>应关注学生学习方式的转变，做好学生语文学习活动的设计、引导和组织，注重学习的效果。</a:t>
            </a: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mn-ea"/>
                <a:cs typeface="Times New Roman" panose="02020603050405020304" pitchFamily="18" charset="0"/>
              </a:rPr>
              <a:t>  加强课程实施的统整性，通过主题阅读、比较阅读、专题学习、项目学习等方式，实现知识与能力、过程与方法、情感态度与价值观的统整，整体提升学生语文素养。</a:t>
            </a:r>
            <a:endParaRPr kumimoji="0" lang="en-US" altLang="zh-CN" sz="2400" b="1" i="0" u="none" strike="noStrike" cap="none" normalizeH="0" baseline="0" dirty="0" smtClean="0">
              <a:ln>
                <a:noFill/>
              </a:ln>
              <a:solidFill>
                <a:schemeClr val="tx1"/>
              </a:solidFill>
              <a:effectLst/>
              <a:latin typeface="+mn-ea"/>
              <a:cs typeface="Times New Roman" panose="02020603050405020304" pitchFamily="18" charset="0"/>
            </a:endParaRPr>
          </a:p>
          <a:p>
            <a:pPr marL="0" marR="0" lvl="0" indent="266700" algn="l" defTabSz="914400" rtl="0" eaLnBrk="0" fontAlgn="base" latinLnBrk="0" hangingPunct="0">
              <a:lnSpc>
                <a:spcPct val="100000"/>
              </a:lnSpc>
              <a:spcBef>
                <a:spcPct val="0"/>
              </a:spcBef>
              <a:spcAft>
                <a:spcPct val="0"/>
              </a:spcAft>
              <a:buClrTx/>
              <a:buSzTx/>
              <a:buFontTx/>
              <a:buNone/>
            </a:pPr>
            <a:endParaRPr kumimoji="0" lang="en-US" altLang="zh-CN" sz="2400" b="0" i="0" u="none" strike="noStrike" cap="none" normalizeH="0" baseline="0" dirty="0" smtClean="0">
              <a:ln>
                <a:noFill/>
              </a:ln>
              <a:solidFill>
                <a:schemeClr val="tx1"/>
              </a:solidFill>
              <a:effectLst/>
              <a:latin typeface="+mn-ea"/>
              <a:cs typeface="Times New Roman" panose="02020603050405020304" pitchFamily="18" charset="0"/>
            </a:endParaRPr>
          </a:p>
          <a:p>
            <a:pPr marL="0" marR="0" lvl="0" indent="266700" algn="l" defTabSz="914400" rtl="0" eaLnBrk="0" fontAlgn="base" latinLnBrk="0" hangingPunct="0">
              <a:lnSpc>
                <a:spcPct val="100000"/>
              </a:lnSpc>
              <a:spcBef>
                <a:spcPct val="0"/>
              </a:spcBef>
              <a:spcAft>
                <a:spcPct val="0"/>
              </a:spcAft>
              <a:buClrTx/>
              <a:buSzTx/>
              <a:buFontTx/>
              <a:buNone/>
            </a:pPr>
            <a:endParaRPr kumimoji="0" lang="en-US" altLang="zh-CN" sz="2000" b="0" i="0" u="none" strike="noStrike" cap="none" normalizeH="0" baseline="0" dirty="0" smtClean="0">
              <a:ln>
                <a:noFill/>
              </a:ln>
              <a:solidFill>
                <a:schemeClr val="tx1"/>
              </a:solidFill>
              <a:effectLst/>
              <a:latin typeface="宋体" panose="02010600030101010101" pitchFamily="2" charset="-122"/>
              <a:ea typeface="等线" pitchFamily="2" charset="-122"/>
              <a:cs typeface="Times New Roman" panose="02020603050405020304" pitchFamily="18" charset="0"/>
            </a:endParaRPr>
          </a:p>
          <a:p>
            <a:pPr marL="0" marR="0" lvl="0" indent="266700" algn="l" defTabSz="914400" rtl="0" eaLnBrk="0" fontAlgn="base" latinLnBrk="0" hangingPunct="0">
              <a:lnSpc>
                <a:spcPct val="100000"/>
              </a:lnSpc>
              <a:spcBef>
                <a:spcPct val="0"/>
              </a:spcBef>
              <a:spcAft>
                <a:spcPct val="0"/>
              </a:spcAft>
              <a:buClrTx/>
              <a:buSzTx/>
              <a:buFontTx/>
              <a:buNone/>
            </a:pPr>
            <a:endParaRPr kumimoji="0" lang="en-US" altLang="zh-CN" sz="2000" b="0" i="0" u="none" strike="noStrike" cap="none" normalizeH="0" baseline="0" dirty="0" smtClean="0">
              <a:ln>
                <a:noFill/>
              </a:ln>
              <a:solidFill>
                <a:schemeClr val="tx1"/>
              </a:solidFill>
              <a:effectLst/>
              <a:latin typeface="宋体" panose="02010600030101010101" pitchFamily="2" charset="-122"/>
              <a:ea typeface="等线" pitchFamily="2" charset="-122"/>
              <a:cs typeface="Times New Roman" panose="02020603050405020304" pitchFamily="18" charset="0"/>
            </a:endParaRPr>
          </a:p>
          <a:p>
            <a:pPr marL="0" marR="0" lvl="0" indent="266700" algn="l" defTabSz="914400" rtl="0" eaLnBrk="0" fontAlgn="base" latinLnBrk="0" hangingPunct="0">
              <a:lnSpc>
                <a:spcPct val="100000"/>
              </a:lnSpc>
              <a:spcBef>
                <a:spcPct val="0"/>
              </a:spcBef>
              <a:spcAft>
                <a:spcPct val="0"/>
              </a:spcAft>
              <a:buClrTx/>
              <a:buSzTx/>
              <a:buFontTx/>
              <a:buNone/>
            </a:pPr>
            <a:endParaRPr kumimoji="0" lang="zh-CN" altLang="en-US"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6" name="流程图: 可选过程 5"/>
          <p:cNvSpPr/>
          <p:nvPr/>
        </p:nvSpPr>
        <p:spPr>
          <a:xfrm>
            <a:off x="5885721" y="5751542"/>
            <a:ext cx="2376264" cy="720080"/>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途径方法</a:t>
            </a:r>
            <a:endParaRPr lang="zh-CN" altLang="en-US" sz="3600" spc="-300"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5" name="TextBox 4"/>
          <p:cNvSpPr txBox="1"/>
          <p:nvPr/>
        </p:nvSpPr>
        <p:spPr>
          <a:xfrm>
            <a:off x="590550" y="1340485"/>
            <a:ext cx="8471535" cy="5846445"/>
          </a:xfrm>
          <a:prstGeom prst="rect">
            <a:avLst/>
          </a:prstGeom>
          <a:noFill/>
        </p:spPr>
        <p:txBody>
          <a:bodyPr wrap="square" rtlCol="0">
            <a:spAutoFit/>
          </a:bodyPr>
          <a:lstStyle/>
          <a:p>
            <a:r>
              <a:rPr lang="zh-CN" altLang="en-US" sz="3200" dirty="0" smtClean="0"/>
              <a:t>       </a:t>
            </a:r>
            <a:r>
              <a:rPr lang="en-US" altLang="zh-CN" sz="2800" b="1" dirty="0" smtClean="0">
                <a:latin typeface="+mn-ea"/>
              </a:rPr>
              <a:t>6.</a:t>
            </a:r>
            <a:r>
              <a:rPr lang="zh-CN" altLang="en-US" sz="2800" b="1" dirty="0" smtClean="0">
                <a:latin typeface="+mn-ea"/>
              </a:rPr>
              <a:t>倡导“用中学”</a:t>
            </a:r>
            <a:endParaRPr lang="en-US" altLang="zh-CN" sz="2800" b="1" dirty="0" smtClean="0">
              <a:latin typeface="+mn-ea"/>
            </a:endParaRPr>
          </a:p>
          <a:p>
            <a:r>
              <a:rPr lang="zh-CN" altLang="en-US" sz="2800" b="1" dirty="0" smtClean="0">
                <a:latin typeface="+mn-ea"/>
              </a:rPr>
              <a:t>        </a:t>
            </a:r>
          </a:p>
          <a:p>
            <a:r>
              <a:rPr lang="zh-CN" altLang="en-US" sz="2800" b="1" dirty="0" smtClean="0">
                <a:latin typeface="+mn-ea"/>
              </a:rPr>
              <a:t>    所谓真正地拥有知识，就是对知识有深刻的理解并且经过多次反复思考。</a:t>
            </a:r>
          </a:p>
          <a:p>
            <a:r>
              <a:rPr lang="zh-CN" altLang="en-US" sz="2800" b="1" dirty="0" smtClean="0">
                <a:latin typeface="+mn-ea"/>
              </a:rPr>
              <a:t>                        </a:t>
            </a:r>
            <a:r>
              <a:rPr lang="en-US" altLang="zh-CN" sz="2800" b="1" dirty="0" smtClean="0">
                <a:latin typeface="+mn-ea"/>
              </a:rPr>
              <a:t>——</a:t>
            </a:r>
            <a:r>
              <a:rPr lang="zh-CN" altLang="en-US" sz="2800" b="1" dirty="0" smtClean="0">
                <a:latin typeface="+mn-ea"/>
              </a:rPr>
              <a:t>苏霍姆林斯基</a:t>
            </a:r>
            <a:endParaRPr lang="en-US" altLang="zh-CN" sz="2800" b="1" dirty="0" smtClean="0">
              <a:latin typeface="+mn-ea"/>
            </a:endParaRPr>
          </a:p>
          <a:p>
            <a:r>
              <a:rPr lang="en-US" altLang="zh-CN" sz="2800" b="1" dirty="0" smtClean="0">
                <a:latin typeface="+mn-ea"/>
              </a:rPr>
              <a:t>   《</a:t>
            </a:r>
            <a:r>
              <a:rPr lang="zh-CN" altLang="en-US" sz="2800" b="1" dirty="0" smtClean="0">
                <a:latin typeface="+mn-ea"/>
              </a:rPr>
              <a:t>礼记</a:t>
            </a:r>
            <a:r>
              <a:rPr lang="zh-CN" altLang="en-US" sz="2800" b="1" dirty="0" smtClean="0">
                <a:latin typeface="+mn-ea"/>
                <a:cs typeface="Arial" panose="020B0604020202020204" pitchFamily="34" charset="0"/>
              </a:rPr>
              <a:t>•</a:t>
            </a:r>
            <a:r>
              <a:rPr lang="zh-CN" altLang="en-US" sz="2800" b="1" dirty="0" smtClean="0">
                <a:latin typeface="+mn-ea"/>
              </a:rPr>
              <a:t>学记</a:t>
            </a:r>
            <a:r>
              <a:rPr lang="en-US" altLang="zh-CN" sz="2800" b="1" dirty="0" smtClean="0">
                <a:latin typeface="+mn-ea"/>
              </a:rPr>
              <a:t>》</a:t>
            </a:r>
            <a:r>
              <a:rPr lang="zh-CN" altLang="en-US" sz="2800" b="1" dirty="0" smtClean="0">
                <a:latin typeface="+mn-ea"/>
              </a:rPr>
              <a:t>：“记问之学，不足以为师。”</a:t>
            </a:r>
            <a:endParaRPr lang="en-US" altLang="zh-CN" sz="2800" b="1" dirty="0" smtClean="0">
              <a:latin typeface="+mn-ea"/>
            </a:endParaRPr>
          </a:p>
          <a:p>
            <a:r>
              <a:rPr lang="en-US" altLang="zh-CN" sz="2800" b="1" dirty="0" smtClean="0">
                <a:latin typeface="+mn-ea"/>
              </a:rPr>
              <a:t>        </a:t>
            </a:r>
          </a:p>
          <a:p>
            <a:r>
              <a:rPr lang="en-US" altLang="zh-CN" sz="2800" b="1" dirty="0" smtClean="0">
                <a:latin typeface="+mn-ea"/>
              </a:rPr>
              <a:t>    </a:t>
            </a:r>
            <a:r>
              <a:rPr lang="zh-CN" altLang="en-US" sz="2800" b="1" dirty="0" smtClean="0">
                <a:latin typeface="+mn-ea"/>
              </a:rPr>
              <a:t>要从</a:t>
            </a:r>
            <a:r>
              <a:rPr lang="zh-CN" altLang="en-US" sz="2800" b="1" dirty="0" smtClean="0">
                <a:solidFill>
                  <a:srgbClr val="FF0000"/>
                </a:solidFill>
                <a:latin typeface="+mn-ea"/>
              </a:rPr>
              <a:t>知识教学</a:t>
            </a:r>
            <a:r>
              <a:rPr lang="zh-CN" altLang="en-US" sz="2800" b="1" dirty="0" smtClean="0">
                <a:latin typeface="+mn-ea"/>
              </a:rPr>
              <a:t>走向</a:t>
            </a:r>
            <a:r>
              <a:rPr lang="zh-CN" altLang="en-US" sz="2800" b="1" dirty="0" smtClean="0">
                <a:solidFill>
                  <a:srgbClr val="FF0000"/>
                </a:solidFill>
                <a:latin typeface="+mn-ea"/>
              </a:rPr>
              <a:t>素养教学</a:t>
            </a:r>
            <a:r>
              <a:rPr lang="zh-CN" altLang="en-US" sz="2800" b="1" dirty="0" smtClean="0">
                <a:latin typeface="+mn-ea"/>
              </a:rPr>
              <a:t>，教师必须从</a:t>
            </a:r>
            <a:r>
              <a:rPr lang="zh-CN" altLang="en-US" sz="2800" b="1" dirty="0" smtClean="0">
                <a:solidFill>
                  <a:srgbClr val="FF0000"/>
                </a:solidFill>
                <a:latin typeface="+mn-ea"/>
              </a:rPr>
              <a:t>知识型教师</a:t>
            </a:r>
            <a:r>
              <a:rPr lang="zh-CN" altLang="en-US" sz="2800" b="1" dirty="0" smtClean="0">
                <a:latin typeface="+mn-ea"/>
              </a:rPr>
              <a:t>转变为</a:t>
            </a:r>
            <a:r>
              <a:rPr lang="zh-CN" altLang="en-US" sz="2800" b="1" dirty="0" smtClean="0">
                <a:solidFill>
                  <a:srgbClr val="FF0000"/>
                </a:solidFill>
                <a:latin typeface="+mn-ea"/>
              </a:rPr>
              <a:t>素养型教师</a:t>
            </a:r>
            <a:r>
              <a:rPr lang="zh-CN" altLang="en-US" sz="2800" b="1" dirty="0" smtClean="0">
                <a:latin typeface="+mn-ea"/>
              </a:rPr>
              <a:t>。</a:t>
            </a:r>
            <a:endParaRPr lang="en-US" altLang="zh-CN" sz="2800" b="1" dirty="0" smtClean="0">
              <a:latin typeface="+mn-ea"/>
            </a:endParaRPr>
          </a:p>
          <a:p>
            <a:r>
              <a:rPr lang="en-US" altLang="zh-CN" sz="3200" dirty="0" smtClean="0"/>
              <a:t>       </a:t>
            </a:r>
          </a:p>
          <a:p>
            <a:endParaRPr lang="en-US" altLang="zh-CN" sz="3200" dirty="0" smtClean="0"/>
          </a:p>
          <a:p>
            <a:endParaRPr lang="en-US" altLang="zh-CN" dirty="0" smtClean="0"/>
          </a:p>
          <a:p>
            <a:endParaRPr lang="en-US" altLang="zh-CN" dirty="0" smtClean="0"/>
          </a:p>
          <a:p>
            <a:endParaRPr lang="zh-CN" altLang="en-US" dirty="0"/>
          </a:p>
        </p:txBody>
      </p:sp>
      <p:sp>
        <p:nvSpPr>
          <p:cNvPr id="6" name="流程图: 可选过程 5"/>
          <p:cNvSpPr/>
          <p:nvPr/>
        </p:nvSpPr>
        <p:spPr>
          <a:xfrm flipH="1">
            <a:off x="6156176" y="5589240"/>
            <a:ext cx="2664296" cy="864096"/>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途径方法</a:t>
            </a:r>
            <a:endParaRPr lang="zh-CN" altLang="en-US" sz="3600" spc="-300"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5" name="TextBox 4"/>
          <p:cNvSpPr txBox="1"/>
          <p:nvPr/>
        </p:nvSpPr>
        <p:spPr>
          <a:xfrm>
            <a:off x="1115616" y="1412776"/>
            <a:ext cx="6480720" cy="1200329"/>
          </a:xfrm>
          <a:prstGeom prst="rect">
            <a:avLst/>
          </a:prstGeom>
          <a:noFill/>
        </p:spPr>
        <p:txBody>
          <a:bodyPr wrap="square" rtlCol="0">
            <a:spAutoFit/>
          </a:bodyPr>
          <a:lstStyle/>
          <a:p>
            <a:endParaRPr lang="en-US" altLang="zh-CN" dirty="0" smtClean="0"/>
          </a:p>
          <a:p>
            <a:endParaRPr lang="en-US" altLang="zh-CN" dirty="0" smtClean="0"/>
          </a:p>
          <a:p>
            <a:endParaRPr lang="en-US" altLang="zh-CN" dirty="0" smtClean="0"/>
          </a:p>
          <a:p>
            <a:endParaRPr lang="zh-CN" altLang="en-US" dirty="0"/>
          </a:p>
        </p:txBody>
      </p:sp>
      <p:sp>
        <p:nvSpPr>
          <p:cNvPr id="4" name="圆角矩形 3"/>
          <p:cNvSpPr/>
          <p:nvPr/>
        </p:nvSpPr>
        <p:spPr>
          <a:xfrm flipV="1">
            <a:off x="1115616" y="2780928"/>
            <a:ext cx="7416824" cy="936104"/>
          </a:xfrm>
          <a:prstGeom prst="roundRect">
            <a:avLst/>
          </a:prstGeom>
          <a:solidFill>
            <a:schemeClr val="bg1"/>
          </a:solid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smtClean="0"/>
              <a:t>学科教学实施中的重难点解析</a:t>
            </a:r>
            <a:endParaRPr lang="en-US" altLang="zh-CN" sz="2400" dirty="0" smtClean="0"/>
          </a:p>
        </p:txBody>
      </p:sp>
      <p:sp>
        <p:nvSpPr>
          <p:cNvPr id="6" name="TextBox 5"/>
          <p:cNvSpPr txBox="1"/>
          <p:nvPr/>
        </p:nvSpPr>
        <p:spPr>
          <a:xfrm>
            <a:off x="971600" y="2996952"/>
            <a:ext cx="7560840" cy="646331"/>
          </a:xfrm>
          <a:prstGeom prst="rect">
            <a:avLst/>
          </a:prstGeom>
          <a:noFill/>
        </p:spPr>
        <p:txBody>
          <a:bodyPr wrap="square" rtlCol="0">
            <a:spAutoFit/>
          </a:bodyPr>
          <a:lstStyle/>
          <a:p>
            <a:r>
              <a:rPr lang="zh-CN" altLang="en-US" sz="3600" b="1" dirty="0" smtClean="0"/>
              <a:t>（四）教学实施中的重难点解析</a:t>
            </a:r>
            <a:endParaRPr lang="en-US" altLang="zh-CN" sz="3600" b="1" dirty="0" smtClean="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5" name="副标题 4"/>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3" name="TextBox 2"/>
          <p:cNvSpPr txBox="1"/>
          <p:nvPr/>
        </p:nvSpPr>
        <p:spPr>
          <a:xfrm>
            <a:off x="899592" y="332656"/>
            <a:ext cx="7704856" cy="6186309"/>
          </a:xfrm>
          <a:prstGeom prst="rect">
            <a:avLst/>
          </a:prstGeom>
          <a:noFill/>
        </p:spPr>
        <p:txBody>
          <a:bodyPr wrap="square" rtlCol="0">
            <a:spAutoFit/>
          </a:bodyPr>
          <a:lstStyle/>
          <a:p>
            <a:endParaRPr lang="en-US" altLang="zh-CN" dirty="0" smtClean="0"/>
          </a:p>
          <a:p>
            <a:pPr lvl="0"/>
            <a:endParaRPr lang="en-US" altLang="zh-CN" b="1" dirty="0" smtClean="0">
              <a:latin typeface="仿宋" panose="02010609060101010101" pitchFamily="49" charset="-122"/>
              <a:ea typeface="仿宋" panose="02010609060101010101" pitchFamily="49" charset="-122"/>
            </a:endParaRPr>
          </a:p>
          <a:p>
            <a:pPr lvl="0"/>
            <a:endParaRPr lang="en-US" altLang="zh-CN" b="1" dirty="0" smtClean="0">
              <a:latin typeface="仿宋" panose="02010609060101010101" pitchFamily="49" charset="-122"/>
              <a:ea typeface="仿宋" panose="02010609060101010101" pitchFamily="49" charset="-122"/>
            </a:endParaRPr>
          </a:p>
          <a:p>
            <a:r>
              <a:rPr lang="zh-CN" altLang="en-US" sz="2400" b="1" dirty="0" smtClean="0">
                <a:latin typeface="+mn-ea"/>
                <a:cs typeface="Times New Roman" panose="02020603050405020304" pitchFamily="18" charset="0"/>
              </a:rPr>
              <a:t>困惑：</a:t>
            </a:r>
            <a:endParaRPr lang="en-US" altLang="zh-CN" sz="2400" b="1" dirty="0" smtClean="0">
              <a:latin typeface="+mn-ea"/>
              <a:cs typeface="Times New Roman" panose="02020603050405020304" pitchFamily="18" charset="0"/>
            </a:endParaRPr>
          </a:p>
          <a:p>
            <a:r>
              <a:rPr lang="en-US" altLang="zh-CN" sz="2400" b="1" dirty="0" smtClean="0">
                <a:latin typeface="+mn-ea"/>
                <a:cs typeface="Times New Roman" panose="02020603050405020304" pitchFamily="18" charset="0"/>
              </a:rPr>
              <a:t>    </a:t>
            </a:r>
            <a:r>
              <a:rPr lang="zh-CN" altLang="en-US" sz="2400" b="1" dirty="0" smtClean="0">
                <a:latin typeface="+mn-ea"/>
              </a:rPr>
              <a:t>教了这么多年，越来越不会教语文课了</a:t>
            </a:r>
            <a:r>
              <a:rPr lang="en-US" altLang="zh-CN" sz="2400" b="1" dirty="0" smtClean="0">
                <a:latin typeface="+mn-ea"/>
              </a:rPr>
              <a:t>……</a:t>
            </a:r>
            <a:endParaRPr lang="en-US" altLang="zh-CN" sz="2400" b="1" dirty="0" smtClean="0">
              <a:latin typeface="+mn-ea"/>
              <a:cs typeface="Times New Roman" panose="02020603050405020304" pitchFamily="18" charset="0"/>
            </a:endParaRPr>
          </a:p>
          <a:p>
            <a:r>
              <a:rPr lang="zh-CN" altLang="en-US" sz="2400" b="1" dirty="0" smtClean="0">
                <a:latin typeface="+mn-ea"/>
                <a:cs typeface="Times New Roman" panose="02020603050405020304" pitchFamily="18" charset="0"/>
              </a:rPr>
              <a:t>    语文活动课应该怎样开展？</a:t>
            </a:r>
            <a:endParaRPr lang="en-US" altLang="zh-CN" sz="2400" b="1" dirty="0" smtClean="0">
              <a:latin typeface="+mn-ea"/>
              <a:cs typeface="Times New Roman" panose="02020603050405020304" pitchFamily="18" charset="0"/>
            </a:endParaRPr>
          </a:p>
          <a:p>
            <a:r>
              <a:rPr lang="zh-CN" altLang="en-US" sz="2400" b="1" dirty="0" smtClean="0">
                <a:latin typeface="+mn-ea"/>
                <a:cs typeface="Times New Roman" panose="02020603050405020304" pitchFamily="18" charset="0"/>
              </a:rPr>
              <a:t>    是否需要专门开展情景剧、读书报告、演讲比赛、课本剧表演、语文竞赛等等活动？</a:t>
            </a:r>
            <a:endParaRPr lang="en-US" altLang="zh-CN" sz="2400" b="1" dirty="0" smtClean="0">
              <a:latin typeface="+mn-ea"/>
              <a:cs typeface="Times New Roman" panose="02020603050405020304" pitchFamily="18" charset="0"/>
            </a:endParaRPr>
          </a:p>
          <a:p>
            <a:r>
              <a:rPr lang="zh-CN" altLang="en-US" sz="2400" b="1" dirty="0" smtClean="0">
                <a:latin typeface="+mn-ea"/>
                <a:cs typeface="Times New Roman" panose="02020603050405020304" pitchFamily="18" charset="0"/>
              </a:rPr>
              <a:t>    语文课堂上可否有活动？</a:t>
            </a:r>
            <a:endParaRPr lang="en-US" altLang="zh-CN" sz="2400" b="1" dirty="0" smtClean="0">
              <a:latin typeface="+mn-ea"/>
              <a:cs typeface="Times New Roman" panose="02020603050405020304" pitchFamily="18" charset="0"/>
            </a:endParaRPr>
          </a:p>
          <a:p>
            <a:r>
              <a:rPr lang="zh-CN" altLang="en-US" sz="2400" b="1" dirty="0" smtClean="0">
                <a:latin typeface="+mn-ea"/>
                <a:cs typeface="Times New Roman" panose="02020603050405020304" pitchFamily="18" charset="0"/>
              </a:rPr>
              <a:t>    开展语文活动是否影响正常的教学进度？</a:t>
            </a:r>
            <a:endParaRPr lang="zh-CN" altLang="zh-CN" sz="2400" b="1" dirty="0" smtClean="0">
              <a:latin typeface="+mn-ea"/>
            </a:endParaRPr>
          </a:p>
          <a:p>
            <a:r>
              <a:rPr lang="en-US" altLang="zh-CN" sz="2400" dirty="0" smtClean="0">
                <a:latin typeface="+mn-ea"/>
              </a:rPr>
              <a:t>    </a:t>
            </a:r>
            <a:r>
              <a:rPr lang="zh-CN" altLang="en-US" sz="2400" b="1" dirty="0" smtClean="0">
                <a:latin typeface="+mn-ea"/>
              </a:rPr>
              <a:t>整本书阅读的确重要，可是现实实施好难</a:t>
            </a:r>
            <a:r>
              <a:rPr lang="en-US" altLang="zh-CN" sz="2400" b="1" dirty="0" smtClean="0">
                <a:latin typeface="+mn-ea"/>
              </a:rPr>
              <a:t>……</a:t>
            </a:r>
          </a:p>
          <a:p>
            <a:pPr lvl="0"/>
            <a:r>
              <a:rPr lang="zh-CN" altLang="en-US" sz="2400" b="1" dirty="0" smtClean="0">
                <a:latin typeface="+mn-ea"/>
              </a:rPr>
              <a:t>    指导学生整本书阅读时，读到什么程度？</a:t>
            </a:r>
            <a:endParaRPr lang="en-US" altLang="zh-CN" sz="2400" b="1" dirty="0" smtClean="0">
              <a:latin typeface="+mn-ea"/>
            </a:endParaRPr>
          </a:p>
          <a:p>
            <a:pPr lvl="0"/>
            <a:r>
              <a:rPr lang="zh-CN" altLang="en-US" sz="2400" b="1" dirty="0" smtClean="0">
                <a:latin typeface="+mn-ea"/>
              </a:rPr>
              <a:t>    如何有效评价学生的整本书阅读情况？</a:t>
            </a:r>
            <a:endParaRPr lang="en-US" altLang="zh-CN" sz="2400" b="1" dirty="0" smtClean="0">
              <a:latin typeface="+mn-ea"/>
            </a:endParaRPr>
          </a:p>
          <a:p>
            <a:pPr lvl="0"/>
            <a:r>
              <a:rPr lang="zh-CN" altLang="en-US" sz="2400" b="1" dirty="0" smtClean="0">
                <a:latin typeface="+mn-ea"/>
              </a:rPr>
              <a:t>    学生不爱读、读不下去或者读不出深度怎么办？</a:t>
            </a:r>
            <a:endParaRPr lang="en-US" altLang="zh-CN" sz="2400" b="1" dirty="0" smtClean="0">
              <a:latin typeface="+mn-ea"/>
            </a:endParaRPr>
          </a:p>
          <a:p>
            <a:pPr lvl="0"/>
            <a:r>
              <a:rPr lang="zh-CN" altLang="en-US" sz="2400" b="1" dirty="0" smtClean="0">
                <a:latin typeface="+mn-ea"/>
              </a:rPr>
              <a:t>    教师的阅读指导跟不上学生怎么办？</a:t>
            </a:r>
            <a:endParaRPr lang="en-US" altLang="zh-CN" sz="2400" b="1" dirty="0" smtClean="0">
              <a:latin typeface="+mn-ea"/>
            </a:endParaRPr>
          </a:p>
          <a:p>
            <a:endParaRPr lang="en-US" altLang="zh-CN" dirty="0" smtClean="0"/>
          </a:p>
          <a:p>
            <a:endParaRPr lang="en-US" altLang="zh-CN" dirty="0" smtClean="0"/>
          </a:p>
          <a:p>
            <a:endParaRPr lang="zh-CN" altLang="en-US" dirty="0"/>
          </a:p>
        </p:txBody>
      </p:sp>
      <p:sp>
        <p:nvSpPr>
          <p:cNvPr id="4" name="流程图: 可选过程 3"/>
          <p:cNvSpPr/>
          <p:nvPr/>
        </p:nvSpPr>
        <p:spPr>
          <a:xfrm>
            <a:off x="5652487" y="5652105"/>
            <a:ext cx="2664296" cy="1008112"/>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途径方法</a:t>
            </a:r>
            <a:endParaRPr lang="zh-CN" altLang="en-US" sz="3600" spc="-300"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144000" cy="7163272"/>
          </a:xfrm>
          <a:prstGeom prst="rect">
            <a:avLst/>
          </a:prstGeom>
          <a:noFill/>
        </p:spPr>
      </p:pic>
      <p:sp>
        <p:nvSpPr>
          <p:cNvPr id="4" name="TextBox 3"/>
          <p:cNvSpPr txBox="1"/>
          <p:nvPr/>
        </p:nvSpPr>
        <p:spPr>
          <a:xfrm>
            <a:off x="1979712" y="2060848"/>
            <a:ext cx="5328592" cy="1477328"/>
          </a:xfrm>
          <a:prstGeom prst="rect">
            <a:avLst/>
          </a:prstGeom>
          <a:noFill/>
        </p:spPr>
        <p:txBody>
          <a:bodyPr wrap="square" rtlCol="0">
            <a:spAutoFit/>
          </a:bodyPr>
          <a:lstStyle/>
          <a:p>
            <a:endParaRPr lang="en-US" altLang="zh-CN" dirty="0" smtClean="0"/>
          </a:p>
          <a:p>
            <a:endParaRPr lang="en-US" altLang="zh-CN" dirty="0" smtClean="0"/>
          </a:p>
          <a:p>
            <a:endParaRPr lang="en-US" altLang="zh-CN" dirty="0" smtClean="0"/>
          </a:p>
          <a:p>
            <a:endParaRPr lang="en-US" altLang="zh-CN" dirty="0" smtClean="0"/>
          </a:p>
          <a:p>
            <a:endParaRPr lang="zh-CN" altLang="en-US" dirty="0"/>
          </a:p>
        </p:txBody>
      </p:sp>
      <p:sp>
        <p:nvSpPr>
          <p:cNvPr id="8199" name="Rectangle 7"/>
          <p:cNvSpPr>
            <a:spLocks noChangeArrowheads="1"/>
          </p:cNvSpPr>
          <p:nvPr/>
        </p:nvSpPr>
        <p:spPr bwMode="auto">
          <a:xfrm>
            <a:off x="1259632" y="2825389"/>
            <a:ext cx="7056784" cy="92333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b="1"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endParaRPr lang="en-US" altLang="zh-CN" b="1" dirty="0" smtClean="0">
              <a:latin typeface="等线" pitchFamily="2" charset="-122"/>
              <a:ea typeface="等线"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b="1"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TextBox 7"/>
          <p:cNvSpPr txBox="1"/>
          <p:nvPr/>
        </p:nvSpPr>
        <p:spPr>
          <a:xfrm>
            <a:off x="899592" y="1556792"/>
            <a:ext cx="7344816" cy="923330"/>
          </a:xfrm>
          <a:prstGeom prst="rect">
            <a:avLst/>
          </a:prstGeom>
          <a:noFill/>
        </p:spPr>
        <p:txBody>
          <a:bodyPr wrap="square" rtlCol="0">
            <a:spAutoFit/>
          </a:bodyPr>
          <a:lstStyle/>
          <a:p>
            <a:endParaRPr lang="en-US" altLang="zh-CN" b="1" dirty="0" smtClean="0">
              <a:latin typeface="华文隶书" panose="02010800040101010101" pitchFamily="2" charset="-122"/>
              <a:ea typeface="华文隶书" panose="02010800040101010101" pitchFamily="2" charset="-122"/>
            </a:endParaRPr>
          </a:p>
          <a:p>
            <a:endParaRPr lang="en-US" altLang="zh-CN" b="1" dirty="0" smtClean="0">
              <a:latin typeface="华文隶书" panose="02010800040101010101" pitchFamily="2" charset="-122"/>
              <a:ea typeface="华文隶书" panose="02010800040101010101" pitchFamily="2" charset="-122"/>
            </a:endParaRPr>
          </a:p>
          <a:p>
            <a:endParaRPr lang="zh-CN" altLang="en-US" dirty="0"/>
          </a:p>
        </p:txBody>
      </p:sp>
      <p:sp>
        <p:nvSpPr>
          <p:cNvPr id="10" name="TextBox 9"/>
          <p:cNvSpPr txBox="1"/>
          <p:nvPr/>
        </p:nvSpPr>
        <p:spPr>
          <a:xfrm>
            <a:off x="2051720" y="2492896"/>
            <a:ext cx="3528392" cy="369332"/>
          </a:xfrm>
          <a:prstGeom prst="rect">
            <a:avLst/>
          </a:prstGeom>
          <a:noFill/>
        </p:spPr>
        <p:txBody>
          <a:bodyPr wrap="square" rtlCol="0">
            <a:spAutoFit/>
          </a:bodyPr>
          <a:lstStyle/>
          <a:p>
            <a:endParaRPr lang="zh-CN" altLang="en-US" dirty="0"/>
          </a:p>
        </p:txBody>
      </p:sp>
      <p:sp>
        <p:nvSpPr>
          <p:cNvPr id="11" name="TextBox 10"/>
          <p:cNvSpPr txBox="1"/>
          <p:nvPr/>
        </p:nvSpPr>
        <p:spPr>
          <a:xfrm>
            <a:off x="1691680" y="2132856"/>
            <a:ext cx="6264696" cy="3416320"/>
          </a:xfrm>
          <a:prstGeom prst="rect">
            <a:avLst/>
          </a:prstGeom>
          <a:noFill/>
        </p:spPr>
        <p:txBody>
          <a:bodyPr wrap="square" rtlCol="0">
            <a:spAutoFit/>
          </a:bodyPr>
          <a:lstStyle/>
          <a:p>
            <a:r>
              <a:rPr lang="zh-CN" altLang="zh-CN" sz="3600" b="1" dirty="0" smtClean="0">
                <a:latin typeface="+mn-ea"/>
              </a:rPr>
              <a:t>语文学什么</a:t>
            </a:r>
            <a:r>
              <a:rPr lang="zh-CN" altLang="en-US" sz="3600" b="1" dirty="0" smtClean="0">
                <a:latin typeface="+mn-ea"/>
              </a:rPr>
              <a:t>？</a:t>
            </a:r>
            <a:endParaRPr lang="en-US" altLang="zh-CN" sz="3600" b="1" dirty="0" smtClean="0">
              <a:latin typeface="+mn-ea"/>
            </a:endParaRPr>
          </a:p>
          <a:p>
            <a:endParaRPr lang="en-US" altLang="zh-CN" sz="3600" b="1" dirty="0" smtClean="0">
              <a:latin typeface="+mn-ea"/>
            </a:endParaRPr>
          </a:p>
          <a:p>
            <a:r>
              <a:rPr lang="zh-CN" altLang="zh-CN" sz="3600" b="1" dirty="0" smtClean="0">
                <a:latin typeface="+mn-ea"/>
              </a:rPr>
              <a:t>话语形式</a:t>
            </a:r>
            <a:r>
              <a:rPr lang="zh-CN" altLang="en-US" sz="3600" b="1" dirty="0" smtClean="0">
                <a:latin typeface="+mn-ea"/>
              </a:rPr>
              <a:t>（王尚文）</a:t>
            </a:r>
            <a:r>
              <a:rPr lang="en-US" altLang="zh-CN" sz="3600" b="1" dirty="0" smtClean="0">
                <a:latin typeface="+mn-ea"/>
              </a:rPr>
              <a:t> </a:t>
            </a:r>
          </a:p>
          <a:p>
            <a:endParaRPr lang="en-US" altLang="zh-CN" sz="3600" b="1" dirty="0" smtClean="0">
              <a:latin typeface="+mn-ea"/>
            </a:endParaRPr>
          </a:p>
          <a:p>
            <a:r>
              <a:rPr lang="zh-CN" altLang="zh-CN" sz="3600" b="1" dirty="0" smtClean="0">
                <a:latin typeface="+mn-ea"/>
              </a:rPr>
              <a:t>高考命题越来越指向学科特点</a:t>
            </a:r>
          </a:p>
          <a:p>
            <a:r>
              <a:rPr lang="en-US" altLang="zh-CN" sz="3600" dirty="0" smtClean="0">
                <a:latin typeface="+mn-ea"/>
              </a:rPr>
              <a:t> </a:t>
            </a:r>
            <a:endParaRPr lang="zh-CN" altLang="zh-CN" sz="3600" dirty="0">
              <a:latin typeface="+mn-ea"/>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endParaRPr lang="zh-CN" altLang="en-US"/>
          </a:p>
        </p:txBody>
      </p:sp>
      <p:pic>
        <p:nvPicPr>
          <p:cNvPr id="6" name="图片 5" descr="微信图片_20180419022348.png"/>
          <p:cNvPicPr>
            <a:picLocks noChangeAspect="1"/>
          </p:cNvPicPr>
          <p:nvPr/>
        </p:nvPicPr>
        <p:blipFill>
          <a:blip r:embed="rId2" cstate="print"/>
          <a:stretch>
            <a:fillRect/>
          </a:stretch>
        </p:blipFill>
        <p:spPr>
          <a:xfrm>
            <a:off x="0" y="0"/>
            <a:ext cx="9144000" cy="6858000"/>
          </a:xfrm>
          <a:prstGeom prst="rect">
            <a:avLst/>
          </a:prstGeom>
        </p:spPr>
      </p:pic>
      <p:sp>
        <p:nvSpPr>
          <p:cNvPr id="5" name="内容占位符 4"/>
          <p:cNvSpPr>
            <a:spLocks noGrp="1"/>
          </p:cNvSpPr>
          <p:nvPr>
            <p:ph idx="1"/>
          </p:nvPr>
        </p:nvSpPr>
        <p:spPr>
          <a:xfrm>
            <a:off x="457835" y="770890"/>
            <a:ext cx="8302625" cy="4686300"/>
          </a:xfrm>
        </p:spPr>
        <p:txBody>
          <a:bodyPr>
            <a:normAutofit fontScale="97500"/>
          </a:bodyPr>
          <a:lstStyle/>
          <a:p>
            <a:pPr algn="l">
              <a:lnSpc>
                <a:spcPts val="3400"/>
              </a:lnSpc>
              <a:spcBef>
                <a:spcPts val="600"/>
              </a:spcBef>
              <a:buNone/>
              <a:defRPr/>
            </a:pPr>
            <a:r>
              <a:rPr lang="en-US" altLang="zh-CN" sz="2400" b="1" dirty="0" smtClean="0"/>
              <a:t>            </a:t>
            </a:r>
            <a:r>
              <a:rPr lang="zh-CN" altLang="en-US" sz="2400" b="1" dirty="0" smtClean="0"/>
              <a:t>语文教学的奥秘就藏在</a:t>
            </a:r>
            <a:r>
              <a:rPr lang="zh-CN" altLang="en-US" sz="2400" b="1" dirty="0" smtClean="0">
                <a:solidFill>
                  <a:srgbClr val="FF0000"/>
                </a:solidFill>
              </a:rPr>
              <a:t>言语形式</a:t>
            </a:r>
            <a:r>
              <a:rPr lang="zh-CN" altLang="en-US" sz="2400" b="1" dirty="0" smtClean="0"/>
              <a:t>里。发现言语形式，关注言语形式，深入言语形式，从而把握它的奥秘，熟悉它的门径，学习它的艺术，这就是语文教学最主要的任务，也是别的课程难以替代的</a:t>
            </a:r>
            <a:r>
              <a:rPr lang="zh-CN" altLang="en-US" sz="2400" b="1" dirty="0" smtClean="0">
                <a:solidFill>
                  <a:srgbClr val="FF0000"/>
                </a:solidFill>
              </a:rPr>
              <a:t>“独当之任”</a:t>
            </a:r>
            <a:r>
              <a:rPr lang="zh-CN" altLang="en-US" sz="2400" b="1" dirty="0" smtClean="0"/>
              <a:t>。</a:t>
            </a:r>
            <a:endParaRPr lang="en-US" altLang="zh-CN" sz="2400" b="1" dirty="0" smtClean="0"/>
          </a:p>
          <a:p>
            <a:pPr marL="0" indent="0" algn="l">
              <a:lnSpc>
                <a:spcPts val="3400"/>
              </a:lnSpc>
              <a:spcBef>
                <a:spcPts val="600"/>
              </a:spcBef>
              <a:buNone/>
              <a:defRPr/>
            </a:pPr>
            <a:r>
              <a:rPr lang="zh-CN" altLang="en-US" sz="2400" b="1" dirty="0" smtClean="0"/>
              <a:t>                               （</a:t>
            </a:r>
            <a:r>
              <a:rPr lang="en-US" altLang="zh-CN" sz="2400" b="1" dirty="0" smtClean="0"/>
              <a:t>《</a:t>
            </a:r>
            <a:r>
              <a:rPr lang="zh-CN" altLang="en-US" sz="2400" b="1" dirty="0" smtClean="0"/>
              <a:t>人文</a:t>
            </a:r>
            <a:r>
              <a:rPr lang="en-US" altLang="zh-CN" sz="2400" b="1" dirty="0" smtClean="0"/>
              <a:t>·</a:t>
            </a:r>
            <a:r>
              <a:rPr lang="zh-CN" altLang="en-US" sz="2400" b="1" dirty="0" smtClean="0"/>
              <a:t>语感</a:t>
            </a:r>
            <a:r>
              <a:rPr lang="en-US" altLang="zh-CN" sz="2400" b="1" dirty="0" smtClean="0"/>
              <a:t>·</a:t>
            </a:r>
            <a:r>
              <a:rPr lang="zh-CN" altLang="en-US" sz="2400" b="1" dirty="0" smtClean="0"/>
              <a:t>对话</a:t>
            </a:r>
            <a:r>
              <a:rPr lang="en-US" altLang="zh-CN" sz="2400" b="1" dirty="0" smtClean="0"/>
              <a:t>——</a:t>
            </a:r>
            <a:r>
              <a:rPr lang="zh-CN" altLang="en-US" sz="2400" b="1" dirty="0" smtClean="0"/>
              <a:t>王尚文语文教育论集</a:t>
            </a:r>
            <a:r>
              <a:rPr lang="en-US" altLang="zh-CN" sz="2400" b="1" dirty="0" smtClean="0"/>
              <a:t>》</a:t>
            </a:r>
            <a:r>
              <a:rPr lang="zh-CN" altLang="en-US" sz="2400" b="1" dirty="0" smtClean="0"/>
              <a:t>）</a:t>
            </a:r>
            <a:endParaRPr lang="en-US" altLang="zh-CN" sz="2400" b="1" dirty="0" smtClean="0"/>
          </a:p>
          <a:p>
            <a:pPr marL="0" indent="0" algn="l">
              <a:lnSpc>
                <a:spcPts val="3400"/>
              </a:lnSpc>
              <a:spcBef>
                <a:spcPts val="600"/>
              </a:spcBef>
              <a:buNone/>
              <a:defRPr/>
            </a:pPr>
            <a:r>
              <a:rPr lang="zh-CN" altLang="en-US" sz="2400" b="1" dirty="0" smtClean="0"/>
              <a:t>       语文课不是教“内容”的课，而是教“形式”的课，更准确地说，是</a:t>
            </a:r>
            <a:r>
              <a:rPr lang="zh-CN" altLang="en-US" sz="2400" b="1" dirty="0" smtClean="0">
                <a:solidFill>
                  <a:srgbClr val="FF0000"/>
                </a:solidFill>
              </a:rPr>
              <a:t>教“怎样从形式到内容”</a:t>
            </a:r>
            <a:r>
              <a:rPr lang="zh-CN" altLang="en-US" sz="2400" b="1" dirty="0" smtClean="0"/>
              <a:t>的课，也可以换个说法，语文主要不是教“是什么”的学科，而是</a:t>
            </a:r>
            <a:r>
              <a:rPr lang="zh-CN" altLang="en-US" sz="2400" b="1" dirty="0" smtClean="0">
                <a:solidFill>
                  <a:srgbClr val="FF0000"/>
                </a:solidFill>
              </a:rPr>
              <a:t>教“怎么样”</a:t>
            </a:r>
            <a:r>
              <a:rPr lang="zh-CN" altLang="en-US" sz="2400" b="1" dirty="0" smtClean="0"/>
              <a:t>的学科。</a:t>
            </a:r>
            <a:endParaRPr lang="en-US" altLang="zh-CN" sz="2400" b="1" dirty="0" smtClean="0"/>
          </a:p>
          <a:p>
            <a:pPr marL="0" indent="0" algn="r">
              <a:lnSpc>
                <a:spcPts val="3400"/>
              </a:lnSpc>
              <a:spcBef>
                <a:spcPts val="600"/>
              </a:spcBef>
              <a:buNone/>
              <a:defRPr/>
            </a:pPr>
            <a:r>
              <a:rPr lang="zh-CN" altLang="en-US" sz="2400" b="1" dirty="0" smtClean="0"/>
              <a:t>（</a:t>
            </a:r>
            <a:r>
              <a:rPr lang="en-US" altLang="zh-CN" sz="2400" b="1" dirty="0" smtClean="0"/>
              <a:t>《</a:t>
            </a:r>
            <a:r>
              <a:rPr lang="zh-CN" altLang="en-US" sz="2400" b="1" dirty="0" smtClean="0"/>
              <a:t>如是我读</a:t>
            </a:r>
            <a:r>
              <a:rPr lang="en-US" altLang="zh-CN" sz="2400" b="1" dirty="0" smtClean="0"/>
              <a:t>——</a:t>
            </a:r>
            <a:r>
              <a:rPr lang="zh-CN" altLang="en-US" sz="2400" b="1" dirty="0" smtClean="0"/>
              <a:t>语文教学文本解读个案</a:t>
            </a:r>
            <a:r>
              <a:rPr lang="en-US" altLang="zh-CN" sz="2400" b="1" dirty="0" smtClean="0"/>
              <a:t>》</a:t>
            </a:r>
            <a:r>
              <a:rPr lang="zh-CN" altLang="en-US" sz="2400" b="1" dirty="0" smtClean="0"/>
              <a:t>陈日亮）</a:t>
            </a:r>
            <a:endParaRPr lang="en-US" altLang="zh-CN" sz="2400" b="1" dirty="0" smtClean="0"/>
          </a:p>
          <a:p>
            <a:pPr marL="0" indent="0">
              <a:lnSpc>
                <a:spcPts val="3400"/>
              </a:lnSpc>
              <a:spcBef>
                <a:spcPts val="600"/>
              </a:spcBef>
              <a:buNone/>
              <a:defRPr/>
            </a:pPr>
            <a:endParaRPr lang="zh-CN" altLang="en-US" sz="2400"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144000" cy="7163272"/>
          </a:xfrm>
          <a:prstGeom prst="rect">
            <a:avLst/>
          </a:prstGeom>
          <a:noFill/>
        </p:spPr>
      </p:pic>
      <p:sp>
        <p:nvSpPr>
          <p:cNvPr id="4" name="TextBox 3"/>
          <p:cNvSpPr txBox="1"/>
          <p:nvPr/>
        </p:nvSpPr>
        <p:spPr>
          <a:xfrm>
            <a:off x="1979712" y="2060848"/>
            <a:ext cx="5328592" cy="1477328"/>
          </a:xfrm>
          <a:prstGeom prst="rect">
            <a:avLst/>
          </a:prstGeom>
          <a:noFill/>
        </p:spPr>
        <p:txBody>
          <a:bodyPr wrap="square" rtlCol="0">
            <a:spAutoFit/>
          </a:bodyPr>
          <a:lstStyle/>
          <a:p>
            <a:endParaRPr lang="en-US" altLang="zh-CN" dirty="0" smtClean="0"/>
          </a:p>
          <a:p>
            <a:endParaRPr lang="en-US" altLang="zh-CN" dirty="0" smtClean="0"/>
          </a:p>
          <a:p>
            <a:endParaRPr lang="en-US" altLang="zh-CN" dirty="0" smtClean="0"/>
          </a:p>
          <a:p>
            <a:endParaRPr lang="en-US" altLang="zh-CN" dirty="0" smtClean="0"/>
          </a:p>
          <a:p>
            <a:endParaRPr lang="zh-CN" altLang="en-US" dirty="0"/>
          </a:p>
        </p:txBody>
      </p:sp>
      <p:sp>
        <p:nvSpPr>
          <p:cNvPr id="8199" name="Rectangle 7"/>
          <p:cNvSpPr>
            <a:spLocks noChangeArrowheads="1"/>
          </p:cNvSpPr>
          <p:nvPr/>
        </p:nvSpPr>
        <p:spPr bwMode="auto">
          <a:xfrm>
            <a:off x="1259632" y="2825389"/>
            <a:ext cx="7056784" cy="92333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b="1"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endParaRPr lang="en-US" altLang="zh-CN" b="1" dirty="0" smtClean="0">
              <a:latin typeface="等线" pitchFamily="2" charset="-122"/>
              <a:ea typeface="等线"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b="1"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流程图: 可选过程 4"/>
          <p:cNvSpPr/>
          <p:nvPr/>
        </p:nvSpPr>
        <p:spPr>
          <a:xfrm flipH="1">
            <a:off x="5146278" y="4966692"/>
            <a:ext cx="2304256" cy="720080"/>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途径方法</a:t>
            </a:r>
            <a:endParaRPr lang="zh-CN" altLang="en-US" sz="3600" spc="-300" dirty="0">
              <a:solidFill>
                <a:schemeClr val="accent5">
                  <a:lumMod val="50000"/>
                </a:schemeClr>
              </a:solidFill>
            </a:endParaRPr>
          </a:p>
        </p:txBody>
      </p:sp>
      <p:sp>
        <p:nvSpPr>
          <p:cNvPr id="8" name="TextBox 7"/>
          <p:cNvSpPr txBox="1"/>
          <p:nvPr/>
        </p:nvSpPr>
        <p:spPr>
          <a:xfrm>
            <a:off x="899592" y="1556792"/>
            <a:ext cx="7344816" cy="2768600"/>
          </a:xfrm>
          <a:prstGeom prst="rect">
            <a:avLst/>
          </a:prstGeom>
          <a:noFill/>
        </p:spPr>
        <p:txBody>
          <a:bodyPr wrap="square" rtlCol="0">
            <a:spAutoFit/>
          </a:bodyPr>
          <a:lstStyle/>
          <a:p>
            <a:r>
              <a:rPr lang="zh-CN" altLang="en-US" sz="4000" b="1" dirty="0" smtClean="0">
                <a:latin typeface="+mn-ea"/>
              </a:rPr>
              <a:t>探究一  聚焦语言文字运用，</a:t>
            </a:r>
            <a:endParaRPr lang="en-US" altLang="zh-CN" sz="4000" b="1" dirty="0" smtClean="0">
              <a:latin typeface="+mn-ea"/>
            </a:endParaRPr>
          </a:p>
          <a:p>
            <a:endParaRPr lang="en-US" altLang="zh-CN" sz="4000" b="1" dirty="0" smtClean="0">
              <a:latin typeface="+mn-ea"/>
            </a:endParaRPr>
          </a:p>
          <a:p>
            <a:r>
              <a:rPr lang="zh-CN" altLang="en-US" sz="4000" b="1" dirty="0" smtClean="0">
                <a:latin typeface="+mn-ea"/>
              </a:rPr>
              <a:t>    用教材阅读把一切带起来！</a:t>
            </a:r>
            <a:endParaRPr lang="en-US" altLang="zh-CN" sz="4000" b="1" dirty="0" smtClean="0">
              <a:latin typeface="+mn-ea"/>
            </a:endParaRPr>
          </a:p>
          <a:p>
            <a:endParaRPr lang="en-US" altLang="zh-CN" b="1" dirty="0" smtClean="0">
              <a:latin typeface="华文隶书" panose="02010800040101010101" pitchFamily="2" charset="-122"/>
              <a:ea typeface="华文隶书" panose="02010800040101010101" pitchFamily="2" charset="-122"/>
            </a:endParaRPr>
          </a:p>
          <a:p>
            <a:endParaRPr lang="en-US" altLang="zh-CN" b="1" dirty="0" smtClean="0">
              <a:latin typeface="华文隶书" panose="02010800040101010101" pitchFamily="2" charset="-122"/>
              <a:ea typeface="华文隶书" panose="02010800040101010101" pitchFamily="2" charset="-122"/>
            </a:endParaRPr>
          </a:p>
          <a:p>
            <a:endParaRPr lang="zh-CN" altLang="en-US" dirty="0"/>
          </a:p>
        </p:txBody>
      </p:sp>
      <p:sp>
        <p:nvSpPr>
          <p:cNvPr id="10" name="TextBox 9"/>
          <p:cNvSpPr txBox="1"/>
          <p:nvPr/>
        </p:nvSpPr>
        <p:spPr>
          <a:xfrm>
            <a:off x="2051720" y="2492896"/>
            <a:ext cx="3528392" cy="369332"/>
          </a:xfrm>
          <a:prstGeom prst="rect">
            <a:avLst/>
          </a:prstGeom>
          <a:noFill/>
        </p:spPr>
        <p:txBody>
          <a:bodyPr wrap="square" rtlCol="0">
            <a:spAutoFit/>
          </a:bodyPr>
          <a:lstStyle/>
          <a:p>
            <a:endParaRPr lang="zh-CN" altLang="en-US"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endParaRPr lang="zh-CN" altLang="en-US"/>
          </a:p>
        </p:txBody>
      </p:sp>
      <p:sp>
        <p:nvSpPr>
          <p:cNvPr id="7" name="内容占位符 6"/>
          <p:cNvSpPr>
            <a:spLocks noGrp="1"/>
          </p:cNvSpPr>
          <p:nvPr>
            <p:ph idx="1"/>
          </p:nvPr>
        </p:nvSpPr>
        <p:spPr/>
        <p:txBody>
          <a:bodyPr/>
          <a:lstStyle/>
          <a:p>
            <a:endParaRPr lang="zh-CN" altLang="en-US"/>
          </a:p>
        </p:txBody>
      </p:sp>
      <p:pic>
        <p:nvPicPr>
          <p:cNvPr id="5" name="图片 4" descr="微信图片_20180419022348.png"/>
          <p:cNvPicPr>
            <a:picLocks noChangeAspect="1"/>
          </p:cNvPicPr>
          <p:nvPr/>
        </p:nvPicPr>
        <p:blipFill>
          <a:blip r:embed="rId2" cstate="print"/>
          <a:stretch>
            <a:fillRect/>
          </a:stretch>
        </p:blipFill>
        <p:spPr>
          <a:xfrm>
            <a:off x="0" y="0"/>
            <a:ext cx="9144000" cy="6858000"/>
          </a:xfrm>
          <a:prstGeom prst="rect">
            <a:avLst/>
          </a:prstGeom>
        </p:spPr>
      </p:pic>
      <p:sp>
        <p:nvSpPr>
          <p:cNvPr id="4" name="矩形 3"/>
          <p:cNvSpPr/>
          <p:nvPr/>
        </p:nvSpPr>
        <p:spPr>
          <a:xfrm>
            <a:off x="611560" y="1628800"/>
            <a:ext cx="7920880" cy="3539430"/>
          </a:xfrm>
          <a:prstGeom prst="rect">
            <a:avLst/>
          </a:prstGeom>
        </p:spPr>
        <p:txBody>
          <a:bodyPr wrap="square">
            <a:spAutoFit/>
          </a:bodyPr>
          <a:lstStyle/>
          <a:p>
            <a:pPr lvl="0"/>
            <a:r>
              <a:rPr lang="zh-CN" altLang="en-US" sz="3200" b="1" dirty="0" smtClean="0">
                <a:solidFill>
                  <a:srgbClr val="FF0000"/>
                </a:solidFill>
                <a:latin typeface="黑体" panose="02010609060101010101" pitchFamily="49" charset="-122"/>
                <a:ea typeface="黑体" panose="02010609060101010101" pitchFamily="49" charset="-122"/>
              </a:rPr>
              <a:t>温儒敏</a:t>
            </a:r>
            <a:r>
              <a:rPr lang="zh-CN" altLang="en-US" sz="3200" b="1" dirty="0" smtClean="0">
                <a:latin typeface="黑体" panose="02010609060101010101" pitchFamily="49" charset="-122"/>
                <a:ea typeface="黑体" panose="02010609060101010101" pitchFamily="49" charset="-122"/>
              </a:rPr>
              <a:t>：聚焦语言文字运用，把文化修养、价值培养、精神熏陶等都带进来。</a:t>
            </a:r>
            <a:endParaRPr lang="en-US" altLang="zh-CN" sz="3200" b="1" dirty="0" smtClean="0">
              <a:latin typeface="黑体" panose="02010609060101010101" pitchFamily="49" charset="-122"/>
              <a:ea typeface="黑体" panose="02010609060101010101" pitchFamily="49" charset="-122"/>
            </a:endParaRPr>
          </a:p>
          <a:p>
            <a:pPr lvl="0"/>
            <a:endParaRPr lang="en-US" altLang="zh-CN" sz="3200" b="1" dirty="0" smtClean="0">
              <a:latin typeface="黑体" panose="02010609060101010101" pitchFamily="49" charset="-122"/>
              <a:ea typeface="黑体" panose="02010609060101010101" pitchFamily="49" charset="-122"/>
            </a:endParaRPr>
          </a:p>
          <a:p>
            <a:pPr lvl="0"/>
            <a:r>
              <a:rPr lang="zh-CN" altLang="en-US" sz="3200" b="1" dirty="0" smtClean="0">
                <a:solidFill>
                  <a:srgbClr val="FF0000"/>
                </a:solidFill>
                <a:latin typeface="黑体" panose="02010609060101010101" pitchFamily="49" charset="-122"/>
                <a:ea typeface="黑体" panose="02010609060101010101" pitchFamily="49" charset="-122"/>
              </a:rPr>
              <a:t>王尚文</a:t>
            </a:r>
            <a:r>
              <a:rPr lang="zh-CN" altLang="en-US" sz="3200" b="1" dirty="0" smtClean="0">
                <a:latin typeface="黑体" panose="02010609060101010101" pitchFamily="49" charset="-122"/>
                <a:ea typeface="黑体" panose="02010609060101010101" pitchFamily="49" charset="-122"/>
              </a:rPr>
              <a:t>：语文教学就是从一个个标点、一个个词语、一个个句子开始，构建或更新学生的言语世界，与此同时，构建或更新学生的人文世界。</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微信图片_20180419022348.png"/>
          <p:cNvPicPr>
            <a:picLocks noChangeAspect="1"/>
          </p:cNvPicPr>
          <p:nvPr/>
        </p:nvPicPr>
        <p:blipFill>
          <a:blip r:embed="rId2" cstate="print"/>
          <a:stretch>
            <a:fillRect/>
          </a:stretch>
        </p:blipFill>
        <p:spPr>
          <a:xfrm>
            <a:off x="0" y="0"/>
            <a:ext cx="9144000" cy="6858000"/>
          </a:xfrm>
          <a:prstGeom prst="rect">
            <a:avLst/>
          </a:prstGeom>
        </p:spPr>
      </p:pic>
      <p:sp>
        <p:nvSpPr>
          <p:cNvPr id="2" name="标题 1"/>
          <p:cNvSpPr>
            <a:spLocks noGrp="1"/>
          </p:cNvSpPr>
          <p:nvPr>
            <p:ph type="title"/>
          </p:nvPr>
        </p:nvSpPr>
        <p:spPr/>
        <p:txBody>
          <a:bodyPr/>
          <a:lstStyle/>
          <a:p>
            <a:r>
              <a:rPr lang="zh-CN" altLang="en-US" b="1" dirty="0" smtClean="0">
                <a:solidFill>
                  <a:schemeClr val="tx1"/>
                </a:solidFill>
              </a:rPr>
              <a:t>案例：</a:t>
            </a:r>
            <a:r>
              <a:rPr lang="en-US" altLang="zh-CN" b="1" dirty="0" smtClean="0">
                <a:solidFill>
                  <a:schemeClr val="tx1"/>
                </a:solidFill>
              </a:rPr>
              <a:t>《</a:t>
            </a:r>
            <a:r>
              <a:rPr lang="zh-CN" altLang="en-US" b="1" dirty="0" smtClean="0">
                <a:solidFill>
                  <a:schemeClr val="tx1"/>
                </a:solidFill>
              </a:rPr>
              <a:t>鸿门宴</a:t>
            </a:r>
            <a:r>
              <a:rPr lang="en-US" altLang="zh-CN" b="1" dirty="0" smtClean="0">
                <a:solidFill>
                  <a:schemeClr val="tx1"/>
                </a:solidFill>
              </a:rPr>
              <a:t>》</a:t>
            </a:r>
            <a:endParaRPr lang="zh-CN" altLang="en-US" b="1" dirty="0">
              <a:solidFill>
                <a:schemeClr val="tx1"/>
              </a:solidFill>
            </a:endParaRPr>
          </a:p>
        </p:txBody>
      </p:sp>
      <p:sp>
        <p:nvSpPr>
          <p:cNvPr id="3" name="内容占位符 2"/>
          <p:cNvSpPr>
            <a:spLocks noGrp="1"/>
          </p:cNvSpPr>
          <p:nvPr>
            <p:ph idx="1"/>
          </p:nvPr>
        </p:nvSpPr>
        <p:spPr/>
        <p:txBody>
          <a:bodyPr/>
          <a:lstStyle/>
          <a:p>
            <a:r>
              <a:rPr lang="zh-CN" altLang="en-US" b="1" dirty="0" smtClean="0">
                <a:latin typeface="+mn-ea"/>
              </a:rPr>
              <a:t>沛公旦日从百余骑来见项王，至鸿门，谢曰：“臣与将军戮力而攻秦，将军战河北，臣战河南，然不自意能先入关破秦，得复见将军于此。今者有小人之言，</a:t>
            </a:r>
            <a:r>
              <a:rPr lang="zh-CN" altLang="en-US" b="1" u="sng" dirty="0" smtClean="0">
                <a:latin typeface="+mn-ea"/>
              </a:rPr>
              <a:t>令将军与臣有郤</a:t>
            </a:r>
            <a:r>
              <a:rPr lang="en-US" altLang="zh-CN" b="1" u="sng" dirty="0" smtClean="0">
                <a:solidFill>
                  <a:srgbClr val="FF0000"/>
                </a:solidFill>
                <a:latin typeface="+mn-ea"/>
              </a:rPr>
              <a:t>……</a:t>
            </a:r>
            <a:r>
              <a:rPr lang="en-US" altLang="zh-CN" b="1" dirty="0" smtClean="0">
                <a:latin typeface="+mn-ea"/>
              </a:rPr>
              <a:t>”</a:t>
            </a:r>
            <a:r>
              <a:rPr lang="zh-CN" altLang="en-US" b="1" dirty="0" smtClean="0">
                <a:latin typeface="+mn-ea"/>
              </a:rPr>
              <a:t>项王曰：“此沛公左司马曹无伤言之；不然，籍何以至此。</a:t>
            </a:r>
            <a:r>
              <a:rPr lang="zh-CN" altLang="en-US" b="1" dirty="0" smtClean="0"/>
              <a:t>”</a:t>
            </a:r>
            <a:endParaRPr lang="en-US" altLang="zh-CN" b="1" dirty="0" smtClean="0"/>
          </a:p>
          <a:p>
            <a:endParaRPr lang="en-US" altLang="zh-CN" b="1" dirty="0" smtClean="0"/>
          </a:p>
          <a:p>
            <a:r>
              <a:rPr lang="zh-CN" altLang="en-US" b="1" dirty="0" smtClean="0"/>
              <a:t>“</a:t>
            </a:r>
            <a:r>
              <a:rPr lang="en-US" altLang="zh-CN" b="1" dirty="0" smtClean="0"/>
              <a:t>……</a:t>
            </a:r>
            <a:r>
              <a:rPr lang="zh-CN" altLang="en-US" b="1" u="sng" dirty="0" smtClean="0"/>
              <a:t>令将军与臣有郤</a:t>
            </a:r>
            <a:r>
              <a:rPr lang="zh-CN" altLang="en-US" b="1" u="sng" dirty="0" smtClean="0">
                <a:solidFill>
                  <a:srgbClr val="FF0000"/>
                </a:solidFill>
              </a:rPr>
              <a:t>。</a:t>
            </a:r>
            <a:r>
              <a:rPr lang="zh-CN" altLang="en-US" b="1" dirty="0" smtClean="0"/>
              <a:t>”</a:t>
            </a:r>
            <a:endParaRPr lang="zh-CN" altLang="en-US" b="1"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微信图片_20180419022348.png"/>
          <p:cNvPicPr>
            <a:picLocks noChangeAspect="1"/>
          </p:cNvPicPr>
          <p:nvPr/>
        </p:nvPicPr>
        <p:blipFill>
          <a:blip r:embed="rId2" cstate="print"/>
          <a:stretch>
            <a:fillRect/>
          </a:stretch>
        </p:blipFill>
        <p:spPr>
          <a:xfrm>
            <a:off x="0" y="0"/>
            <a:ext cx="9144000" cy="6858000"/>
          </a:xfrm>
          <a:prstGeom prst="rect">
            <a:avLst/>
          </a:prstGeom>
        </p:spPr>
      </p:pic>
      <p:sp>
        <p:nvSpPr>
          <p:cNvPr id="2" name="标题 1"/>
          <p:cNvSpPr>
            <a:spLocks noGrp="1"/>
          </p:cNvSpPr>
          <p:nvPr>
            <p:ph type="title"/>
          </p:nvPr>
        </p:nvSpPr>
        <p:spPr/>
        <p:txBody>
          <a:bodyPr>
            <a:normAutofit/>
          </a:bodyPr>
          <a:lstStyle/>
          <a:p>
            <a:r>
              <a:rPr lang="en-US" altLang="zh-CN" sz="3600" dirty="0" smtClean="0">
                <a:latin typeface="黑体" panose="02010609060101010101" pitchFamily="49" charset="-122"/>
                <a:ea typeface="黑体" panose="02010609060101010101" pitchFamily="49" charset="-122"/>
              </a:rPr>
              <a:t>《</a:t>
            </a:r>
            <a:r>
              <a:rPr lang="zh-CN" altLang="en-US" sz="3600" dirty="0" smtClean="0">
                <a:latin typeface="黑体" panose="02010609060101010101" pitchFamily="49" charset="-122"/>
                <a:ea typeface="黑体" panose="02010609060101010101" pitchFamily="49" charset="-122"/>
              </a:rPr>
              <a:t>普通高中语文课程标准（</a:t>
            </a:r>
            <a:r>
              <a:rPr lang="en-US" altLang="zh-CN" sz="3600" dirty="0" smtClean="0">
                <a:latin typeface="黑体" panose="02010609060101010101" pitchFamily="49" charset="-122"/>
                <a:ea typeface="黑体" panose="02010609060101010101" pitchFamily="49" charset="-122"/>
              </a:rPr>
              <a:t>2017</a:t>
            </a:r>
            <a:r>
              <a:rPr lang="zh-CN" altLang="en-US" sz="3600" dirty="0" smtClean="0">
                <a:latin typeface="黑体" panose="02010609060101010101" pitchFamily="49" charset="-122"/>
                <a:ea typeface="黑体" panose="02010609060101010101" pitchFamily="49" charset="-122"/>
              </a:rPr>
              <a:t>版）</a:t>
            </a:r>
            <a:r>
              <a:rPr lang="en-US" altLang="zh-CN" dirty="0" smtClean="0">
                <a:solidFill>
                  <a:schemeClr val="bg1"/>
                </a:solidFill>
              </a:rPr>
              <a:t>》</a:t>
            </a:r>
            <a:endParaRPr lang="zh-CN" altLang="en-US" dirty="0">
              <a:solidFill>
                <a:schemeClr val="bg1"/>
              </a:solidFill>
            </a:endParaRPr>
          </a:p>
        </p:txBody>
      </p:sp>
      <p:pic>
        <p:nvPicPr>
          <p:cNvPr id="4" name="内容占位符 3"/>
          <p:cNvPicPr>
            <a:picLocks noGrp="1" noChangeAspect="1"/>
          </p:cNvPicPr>
          <p:nvPr>
            <p:ph idx="1"/>
          </p:nvPr>
        </p:nvPicPr>
        <p:blipFill>
          <a:blip r:embed="rId3" cstate="print"/>
          <a:stretch>
            <a:fillRect/>
          </a:stretch>
        </p:blipFill>
        <p:spPr>
          <a:xfrm>
            <a:off x="1433195" y="2618740"/>
            <a:ext cx="6276975" cy="2647950"/>
          </a:xfrm>
          <a:prstGeom prst="rect">
            <a:avLst/>
          </a:prstGeom>
          <a:solidFill>
            <a:schemeClr val="accent1">
              <a:tint val="60000"/>
              <a:hueOff val="0"/>
              <a:satOff val="0"/>
              <a:lumOff val="0"/>
            </a:schemeClr>
          </a:solid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20"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58317"/>
            <a:ext cx="9144000" cy="6916317"/>
          </a:xfrm>
          <a:prstGeom prst="rect">
            <a:avLst/>
          </a:prstGeom>
          <a:noFill/>
        </p:spPr>
      </p:pic>
      <p:sp>
        <p:nvSpPr>
          <p:cNvPr id="4" name="矩形 3"/>
          <p:cNvSpPr/>
          <p:nvPr/>
        </p:nvSpPr>
        <p:spPr>
          <a:xfrm>
            <a:off x="251520" y="-27384"/>
            <a:ext cx="6445995"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楷体" panose="02010609060101010101" pitchFamily="49" charset="-122"/>
                <a:ea typeface="楷体" panose="02010609060101010101" pitchFamily="49" charset="-122"/>
              </a:rPr>
              <a:t>语文核心素养结构图</a:t>
            </a:r>
            <a:endParaRPr lang="zh-CN" alt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楷体" panose="02010609060101010101" pitchFamily="49" charset="-122"/>
              <a:ea typeface="楷体" panose="02010609060101010101" pitchFamily="49" charset="-122"/>
            </a:endParaRPr>
          </a:p>
        </p:txBody>
      </p:sp>
      <p:sp>
        <p:nvSpPr>
          <p:cNvPr id="5" name="椭圆 4"/>
          <p:cNvSpPr/>
          <p:nvPr/>
        </p:nvSpPr>
        <p:spPr>
          <a:xfrm>
            <a:off x="1187624" y="908720"/>
            <a:ext cx="6552728" cy="5949280"/>
          </a:xfrm>
          <a:prstGeom prst="ellipse">
            <a:avLst/>
          </a:prstGeom>
          <a:noFill/>
          <a:ln w="635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2627784" y="1484784"/>
            <a:ext cx="3672408" cy="523220"/>
          </a:xfrm>
          <a:prstGeom prst="rect">
            <a:avLst/>
          </a:prstGeom>
          <a:noFill/>
          <a:ln w="25400">
            <a:solidFill>
              <a:schemeClr val="accent6">
                <a:lumMod val="75000"/>
              </a:schemeClr>
            </a:solidFill>
          </a:ln>
        </p:spPr>
        <p:txBody>
          <a:bodyPr wrap="square" rtlCol="0">
            <a:spAutoFit/>
          </a:bodyPr>
          <a:lstStyle/>
          <a:p>
            <a:pPr algn="ctr"/>
            <a:r>
              <a:rPr lang="zh-CN" altLang="en-US" sz="2800" b="1" dirty="0" smtClean="0">
                <a:solidFill>
                  <a:schemeClr val="accent4">
                    <a:lumMod val="50000"/>
                  </a:schemeClr>
                </a:solidFill>
              </a:rPr>
              <a:t>语言建构与运用</a:t>
            </a:r>
            <a:endParaRPr lang="zh-CN" altLang="en-US" sz="2800" b="1" dirty="0">
              <a:solidFill>
                <a:schemeClr val="accent4">
                  <a:lumMod val="50000"/>
                </a:schemeClr>
              </a:solidFill>
            </a:endParaRPr>
          </a:p>
        </p:txBody>
      </p:sp>
      <p:sp>
        <p:nvSpPr>
          <p:cNvPr id="7" name="TextBox 6"/>
          <p:cNvSpPr txBox="1"/>
          <p:nvPr/>
        </p:nvSpPr>
        <p:spPr>
          <a:xfrm>
            <a:off x="2771800" y="5805264"/>
            <a:ext cx="3456384" cy="523220"/>
          </a:xfrm>
          <a:prstGeom prst="rect">
            <a:avLst/>
          </a:prstGeom>
          <a:noFill/>
          <a:ln w="25400">
            <a:solidFill>
              <a:schemeClr val="accent6">
                <a:lumMod val="75000"/>
              </a:schemeClr>
            </a:solidFill>
          </a:ln>
        </p:spPr>
        <p:txBody>
          <a:bodyPr wrap="square" rtlCol="0">
            <a:spAutoFit/>
          </a:bodyPr>
          <a:lstStyle/>
          <a:p>
            <a:pPr algn="ctr"/>
            <a:r>
              <a:rPr lang="zh-CN" altLang="en-US" sz="2800" b="1" dirty="0" smtClean="0">
                <a:solidFill>
                  <a:schemeClr val="accent4">
                    <a:lumMod val="50000"/>
                  </a:schemeClr>
                </a:solidFill>
              </a:rPr>
              <a:t>语言建构与运用</a:t>
            </a:r>
            <a:endParaRPr lang="zh-CN" altLang="en-US" sz="2800" b="1" dirty="0">
              <a:solidFill>
                <a:schemeClr val="accent4">
                  <a:lumMod val="50000"/>
                </a:schemeClr>
              </a:solidFill>
            </a:endParaRPr>
          </a:p>
        </p:txBody>
      </p:sp>
      <p:sp>
        <p:nvSpPr>
          <p:cNvPr id="8" name="TextBox 7"/>
          <p:cNvSpPr txBox="1"/>
          <p:nvPr/>
        </p:nvSpPr>
        <p:spPr>
          <a:xfrm>
            <a:off x="3275856" y="2564904"/>
            <a:ext cx="576064" cy="2726794"/>
          </a:xfrm>
          <a:prstGeom prst="rect">
            <a:avLst/>
          </a:prstGeom>
          <a:noFill/>
          <a:ln w="25400">
            <a:solidFill>
              <a:schemeClr val="accent6">
                <a:lumMod val="75000"/>
              </a:schemeClr>
            </a:solidFill>
          </a:ln>
        </p:spPr>
        <p:txBody>
          <a:bodyPr wrap="square" rtlCol="0">
            <a:spAutoFit/>
          </a:bodyPr>
          <a:lstStyle/>
          <a:p>
            <a:pPr algn="ctr"/>
            <a:r>
              <a:rPr lang="zh-CN" altLang="en-US" sz="2400" b="1" dirty="0" smtClean="0">
                <a:solidFill>
                  <a:schemeClr val="accent4">
                    <a:lumMod val="50000"/>
                  </a:schemeClr>
                </a:solidFill>
              </a:rPr>
              <a:t>思维发展与提升</a:t>
            </a:r>
            <a:endParaRPr lang="en-US" altLang="zh-CN" sz="2400" b="1" dirty="0" smtClean="0">
              <a:solidFill>
                <a:schemeClr val="accent4">
                  <a:lumMod val="50000"/>
                </a:schemeClr>
              </a:solidFill>
            </a:endParaRPr>
          </a:p>
        </p:txBody>
      </p:sp>
      <p:sp>
        <p:nvSpPr>
          <p:cNvPr id="9" name="TextBox 8"/>
          <p:cNvSpPr txBox="1"/>
          <p:nvPr/>
        </p:nvSpPr>
        <p:spPr>
          <a:xfrm>
            <a:off x="4355976" y="2564904"/>
            <a:ext cx="648072" cy="2749664"/>
          </a:xfrm>
          <a:prstGeom prst="rect">
            <a:avLst/>
          </a:prstGeom>
          <a:noFill/>
          <a:ln w="25400">
            <a:solidFill>
              <a:schemeClr val="accent6">
                <a:lumMod val="75000"/>
              </a:schemeClr>
            </a:solidFill>
          </a:ln>
        </p:spPr>
        <p:txBody>
          <a:bodyPr wrap="square" rtlCol="0">
            <a:spAutoFit/>
          </a:bodyPr>
          <a:lstStyle/>
          <a:p>
            <a:pPr algn="ctr"/>
            <a:r>
              <a:rPr lang="zh-CN" altLang="en-US" sz="2400" b="1" dirty="0" smtClean="0">
                <a:solidFill>
                  <a:schemeClr val="accent4">
                    <a:lumMod val="50000"/>
                  </a:schemeClr>
                </a:solidFill>
              </a:rPr>
              <a:t>审美鉴赏与创造</a:t>
            </a:r>
            <a:endParaRPr lang="en-US" altLang="zh-CN" sz="2400" b="1" dirty="0" smtClean="0">
              <a:solidFill>
                <a:schemeClr val="accent4">
                  <a:lumMod val="50000"/>
                </a:schemeClr>
              </a:solidFill>
            </a:endParaRPr>
          </a:p>
        </p:txBody>
      </p:sp>
      <p:sp>
        <p:nvSpPr>
          <p:cNvPr id="10" name="TextBox 9"/>
          <p:cNvSpPr txBox="1"/>
          <p:nvPr/>
        </p:nvSpPr>
        <p:spPr>
          <a:xfrm>
            <a:off x="5508105" y="2564904"/>
            <a:ext cx="648072" cy="2736304"/>
          </a:xfrm>
          <a:prstGeom prst="rect">
            <a:avLst/>
          </a:prstGeom>
          <a:noFill/>
          <a:ln w="25400">
            <a:solidFill>
              <a:schemeClr val="accent6">
                <a:lumMod val="75000"/>
              </a:schemeClr>
            </a:solidFill>
          </a:ln>
        </p:spPr>
        <p:txBody>
          <a:bodyPr wrap="square" rtlCol="0">
            <a:spAutoFit/>
          </a:bodyPr>
          <a:lstStyle/>
          <a:p>
            <a:pPr algn="ctr"/>
            <a:r>
              <a:rPr lang="zh-CN" altLang="en-US" sz="2400" b="1" dirty="0" smtClean="0">
                <a:solidFill>
                  <a:schemeClr val="accent4">
                    <a:lumMod val="50000"/>
                  </a:schemeClr>
                </a:solidFill>
              </a:rPr>
              <a:t>文化传承与理解</a:t>
            </a:r>
            <a:endParaRPr lang="en-US" altLang="zh-CN" sz="2400" b="1" dirty="0" smtClean="0">
              <a:solidFill>
                <a:schemeClr val="accent4">
                  <a:lumMod val="50000"/>
                </a:schemeClr>
              </a:solidFill>
            </a:endParaRPr>
          </a:p>
        </p:txBody>
      </p:sp>
      <p:cxnSp>
        <p:nvCxnSpPr>
          <p:cNvPr id="14" name="直接箭头连接符 13"/>
          <p:cNvCxnSpPr/>
          <p:nvPr/>
        </p:nvCxnSpPr>
        <p:spPr>
          <a:xfrm flipV="1">
            <a:off x="3563888" y="2132856"/>
            <a:ext cx="0" cy="438150"/>
          </a:xfrm>
          <a:prstGeom prst="straightConnector1">
            <a:avLst/>
          </a:prstGeom>
          <a:ln w="38100">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V="1">
            <a:off x="4644008" y="2132856"/>
            <a:ext cx="0" cy="438150"/>
          </a:xfrm>
          <a:prstGeom prst="straightConnector1">
            <a:avLst/>
          </a:prstGeom>
          <a:ln w="38100">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flipV="1">
            <a:off x="5796136" y="2060848"/>
            <a:ext cx="0" cy="438150"/>
          </a:xfrm>
          <a:prstGeom prst="straightConnector1">
            <a:avLst/>
          </a:prstGeom>
          <a:ln w="38100">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flipV="1">
            <a:off x="3563888" y="5373216"/>
            <a:ext cx="0" cy="438150"/>
          </a:xfrm>
          <a:prstGeom prst="straightConnector1">
            <a:avLst/>
          </a:prstGeom>
          <a:ln w="38100">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flipV="1">
            <a:off x="4644008" y="5445224"/>
            <a:ext cx="0" cy="438150"/>
          </a:xfrm>
          <a:prstGeom prst="straightConnector1">
            <a:avLst/>
          </a:prstGeom>
          <a:ln w="38100">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flipV="1">
            <a:off x="5868144" y="5301208"/>
            <a:ext cx="0" cy="438150"/>
          </a:xfrm>
          <a:prstGeom prst="straightConnector1">
            <a:avLst/>
          </a:prstGeom>
          <a:ln w="38100">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微信图片_20180419022348.png"/>
          <p:cNvPicPr>
            <a:picLocks noChangeAspect="1"/>
          </p:cNvPicPr>
          <p:nvPr/>
        </p:nvPicPr>
        <p:blipFill>
          <a:blip r:embed="rId2" cstate="print"/>
          <a:stretch>
            <a:fillRect/>
          </a:stretch>
        </p:blipFill>
        <p:spPr>
          <a:xfrm>
            <a:off x="0" y="0"/>
            <a:ext cx="9144000" cy="6858000"/>
          </a:xfrm>
          <a:prstGeom prst="rect">
            <a:avLst/>
          </a:prstGeom>
        </p:spPr>
      </p:pic>
      <p:sp>
        <p:nvSpPr>
          <p:cNvPr id="2" name="标题 1"/>
          <p:cNvSpPr>
            <a:spLocks noGrp="1"/>
          </p:cNvSpPr>
          <p:nvPr>
            <p:ph type="title"/>
          </p:nvPr>
        </p:nvSpPr>
        <p:spPr/>
        <p:txBody>
          <a:bodyPr/>
          <a:lstStyle/>
          <a:p>
            <a:r>
              <a:rPr lang="zh-CN" altLang="en-US" dirty="0" smtClean="0">
                <a:solidFill>
                  <a:schemeClr val="tx1"/>
                </a:solidFill>
              </a:rPr>
              <a:t>高考题</a:t>
            </a:r>
            <a:endParaRPr lang="zh-CN" altLang="en-US" dirty="0">
              <a:solidFill>
                <a:schemeClr val="tx1"/>
              </a:solidFill>
            </a:endParaRPr>
          </a:p>
        </p:txBody>
      </p:sp>
      <p:pic>
        <p:nvPicPr>
          <p:cNvPr id="4" name="内容占位符 3"/>
          <p:cNvPicPr>
            <a:picLocks noGrp="1" noChangeAspect="1"/>
          </p:cNvPicPr>
          <p:nvPr>
            <p:ph idx="1"/>
          </p:nvPr>
        </p:nvPicPr>
        <p:blipFill>
          <a:blip r:embed="rId3" cstate="print"/>
          <a:srcRect/>
          <a:stretch>
            <a:fillRect/>
          </a:stretch>
        </p:blipFill>
        <p:spPr bwMode="auto">
          <a:xfrm>
            <a:off x="457200" y="3676650"/>
            <a:ext cx="8229600" cy="532130"/>
          </a:xfrm>
          <a:prstGeom prst="rect">
            <a:avLst/>
          </a:prstGeom>
          <a:noFill/>
          <a:ln w="9525">
            <a:noFill/>
            <a:miter lim="800000"/>
            <a:headEnd/>
            <a:tailEnd/>
          </a:ln>
        </p:spPr>
      </p:pic>
      <p:pic>
        <p:nvPicPr>
          <p:cNvPr id="5" name="图片 3"/>
          <p:cNvPicPr>
            <a:picLocks noChangeAspect="1"/>
          </p:cNvPicPr>
          <p:nvPr/>
        </p:nvPicPr>
        <p:blipFill>
          <a:blip r:embed="rId4" cstate="print"/>
          <a:srcRect/>
          <a:stretch>
            <a:fillRect/>
          </a:stretch>
        </p:blipFill>
        <p:spPr bwMode="auto">
          <a:xfrm>
            <a:off x="428596" y="2285992"/>
            <a:ext cx="8132763" cy="533400"/>
          </a:xfrm>
          <a:prstGeom prst="rect">
            <a:avLst/>
          </a:prstGeom>
          <a:noFill/>
          <a:ln w="9525">
            <a:noFill/>
            <a:miter lim="800000"/>
            <a:headEnd/>
            <a:tailEnd/>
          </a:ln>
        </p:spPr>
      </p:pic>
      <p:pic>
        <p:nvPicPr>
          <p:cNvPr id="6" name="图片 4"/>
          <p:cNvPicPr>
            <a:picLocks noChangeAspect="1"/>
          </p:cNvPicPr>
          <p:nvPr/>
        </p:nvPicPr>
        <p:blipFill>
          <a:blip r:embed="rId5" cstate="print"/>
          <a:srcRect/>
          <a:stretch>
            <a:fillRect/>
          </a:stretch>
        </p:blipFill>
        <p:spPr bwMode="auto">
          <a:xfrm>
            <a:off x="357158" y="1285860"/>
            <a:ext cx="8501122" cy="857250"/>
          </a:xfrm>
          <a:prstGeom prst="rect">
            <a:avLst/>
          </a:prstGeom>
          <a:noFill/>
          <a:ln w="9525">
            <a:noFill/>
            <a:miter lim="800000"/>
            <a:headEnd/>
            <a:tailEnd/>
          </a:ln>
        </p:spPr>
      </p:pic>
      <p:pic>
        <p:nvPicPr>
          <p:cNvPr id="7" name="图片 5"/>
          <p:cNvPicPr>
            <a:picLocks noChangeAspect="1"/>
          </p:cNvPicPr>
          <p:nvPr/>
        </p:nvPicPr>
        <p:blipFill>
          <a:blip r:embed="rId6" cstate="print"/>
          <a:srcRect/>
          <a:stretch>
            <a:fillRect/>
          </a:stretch>
        </p:blipFill>
        <p:spPr bwMode="auto">
          <a:xfrm>
            <a:off x="428596" y="3714752"/>
            <a:ext cx="8358246" cy="874713"/>
          </a:xfrm>
          <a:prstGeom prst="rect">
            <a:avLst/>
          </a:prstGeom>
          <a:noFill/>
          <a:ln w="9525">
            <a:noFill/>
            <a:miter lim="800000"/>
            <a:headEnd/>
            <a:tailEnd/>
          </a:ln>
        </p:spPr>
      </p:pic>
      <p:pic>
        <p:nvPicPr>
          <p:cNvPr id="8" name="图片 7"/>
          <p:cNvPicPr>
            <a:picLocks noChangeAspect="1"/>
          </p:cNvPicPr>
          <p:nvPr/>
        </p:nvPicPr>
        <p:blipFill>
          <a:blip r:embed="rId7" cstate="print"/>
          <a:srcRect/>
          <a:stretch>
            <a:fillRect/>
          </a:stretch>
        </p:blipFill>
        <p:spPr bwMode="auto">
          <a:xfrm>
            <a:off x="785786" y="4714884"/>
            <a:ext cx="6643734" cy="1312862"/>
          </a:xfrm>
          <a:prstGeom prst="rect">
            <a:avLst/>
          </a:prstGeom>
          <a:solidFill>
            <a:schemeClr val="accent1">
              <a:alpha val="3922"/>
            </a:schemeClr>
          </a:solidFill>
          <a:ln w="9525">
            <a:noFill/>
            <a:miter lim="800000"/>
            <a:headEnd/>
            <a:tailEnd/>
          </a:ln>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微信图片_20180419022348.png"/>
          <p:cNvPicPr>
            <a:picLocks noChangeAspect="1"/>
          </p:cNvPicPr>
          <p:nvPr/>
        </p:nvPicPr>
        <p:blipFill>
          <a:blip r:embed="rId2" cstate="print"/>
          <a:stretch>
            <a:fillRect/>
          </a:stretch>
        </p:blipFill>
        <p:spPr>
          <a:xfrm>
            <a:off x="0" y="0"/>
            <a:ext cx="9144000" cy="6858000"/>
          </a:xfrm>
          <a:prstGeom prst="rect">
            <a:avLst/>
          </a:prstGeom>
        </p:spPr>
      </p:pic>
      <p:sp>
        <p:nvSpPr>
          <p:cNvPr id="2" name="标题 1"/>
          <p:cNvSpPr>
            <a:spLocks noGrp="1"/>
          </p:cNvSpPr>
          <p:nvPr>
            <p:ph type="title"/>
          </p:nvPr>
        </p:nvSpPr>
        <p:spPr>
          <a:xfrm>
            <a:off x="991870" y="274955"/>
            <a:ext cx="7117715" cy="1143000"/>
          </a:xfrm>
          <a:solidFill>
            <a:srgbClr val="FFFFFF"/>
          </a:solidFill>
          <a:ln>
            <a:solidFill>
              <a:schemeClr val="bg1"/>
            </a:solidFill>
          </a:ln>
        </p:spPr>
        <p:txBody>
          <a:bodyPr>
            <a:normAutofit/>
          </a:bodyPr>
          <a:lstStyle/>
          <a:p>
            <a:pPr algn="l" eaLnBrk="1" hangingPunct="1">
              <a:defRPr/>
            </a:pPr>
            <a:r>
              <a:rPr lang="en-US" altLang="zh-CN" sz="3100" b="1" dirty="0" smtClean="0">
                <a:solidFill>
                  <a:srgbClr val="0000FF"/>
                </a:solidFill>
                <a:latin typeface="+mn-ea"/>
                <a:ea typeface="+mn-ea"/>
              </a:rPr>
              <a:t>     </a:t>
            </a:r>
            <a:r>
              <a:rPr lang="zh-CN" altLang="en-US" sz="3100" b="1" dirty="0" smtClean="0">
                <a:solidFill>
                  <a:srgbClr val="0000FF"/>
                </a:solidFill>
                <a:latin typeface="+mn-ea"/>
                <a:ea typeface="+mn-ea"/>
              </a:rPr>
              <a:t>探索任务群下的课堂教学</a:t>
            </a:r>
            <a:endParaRPr lang="zh-CN" altLang="en-US" sz="2400" dirty="0" smtClean="0">
              <a:latin typeface="+mn-ea"/>
              <a:ea typeface="+mn-ea"/>
            </a:endParaRPr>
          </a:p>
        </p:txBody>
      </p:sp>
      <p:sp>
        <p:nvSpPr>
          <p:cNvPr id="6147" name="内容占位符 2"/>
          <p:cNvSpPr>
            <a:spLocks noGrp="1"/>
          </p:cNvSpPr>
          <p:nvPr>
            <p:ph idx="1"/>
          </p:nvPr>
        </p:nvSpPr>
        <p:spPr bwMode="auto">
          <a:solidFill>
            <a:srgbClr val="F8F8F8"/>
          </a:solidFill>
          <a:ln>
            <a:miter lim="800000"/>
          </a:ln>
        </p:spPr>
        <p:txBody>
          <a:bodyPr vert="horz" wrap="square" lIns="91440" tIns="45720" rIns="91440" bIns="45720" numCol="1" anchor="t" anchorCtr="0" compatLnSpc="1"/>
          <a:lstStyle/>
          <a:p>
            <a:pPr marL="0" indent="0" eaLnBrk="1" hangingPunct="1">
              <a:buNone/>
            </a:pPr>
            <a:r>
              <a:rPr lang="en-US" altLang="zh-CN" b="1" dirty="0" smtClean="0"/>
              <a:t>        </a:t>
            </a:r>
            <a:r>
              <a:rPr lang="zh-CN" altLang="zh-CN" b="1" dirty="0" smtClean="0"/>
              <a:t>“思辨性阅读与表达”任务群</a:t>
            </a:r>
            <a:endParaRPr lang="en-US" altLang="zh-CN" b="1" dirty="0" smtClean="0"/>
          </a:p>
          <a:p>
            <a:pPr eaLnBrk="1" hangingPunct="1">
              <a:buFontTx/>
              <a:buNone/>
            </a:pPr>
            <a:r>
              <a:rPr lang="en-US" altLang="zh-CN" dirty="0" smtClean="0"/>
              <a:t>       </a:t>
            </a:r>
          </a:p>
          <a:p>
            <a:pPr eaLnBrk="1" hangingPunct="1">
              <a:buFontTx/>
              <a:buNone/>
            </a:pPr>
            <a:r>
              <a:rPr lang="en-US" altLang="zh-CN" dirty="0" smtClean="0"/>
              <a:t>       </a:t>
            </a:r>
            <a:r>
              <a:rPr lang="zh-CN" altLang="zh-CN" b="1" dirty="0" smtClean="0"/>
              <a:t>《劝学》《师说》《为了忘却的记念》</a:t>
            </a:r>
            <a:r>
              <a:rPr lang="en-US" altLang="zh-CN" b="1" dirty="0" smtClean="0"/>
              <a:t>    </a:t>
            </a:r>
          </a:p>
          <a:p>
            <a:pPr eaLnBrk="1" hangingPunct="1">
              <a:buFontTx/>
              <a:buNone/>
            </a:pPr>
            <a:r>
              <a:rPr lang="en-US" altLang="zh-CN" b="1" dirty="0" smtClean="0"/>
              <a:t>       </a:t>
            </a:r>
            <a:r>
              <a:rPr lang="zh-CN" altLang="zh-CN" b="1" dirty="0" smtClean="0"/>
              <a:t>《烛之武退秦师》《游褒禅山记》</a:t>
            </a:r>
            <a:endParaRPr lang="en-US" altLang="zh-CN" b="1" dirty="0" smtClean="0"/>
          </a:p>
          <a:p>
            <a:pPr eaLnBrk="1" hangingPunct="1">
              <a:buFontTx/>
              <a:buNone/>
            </a:pPr>
            <a:r>
              <a:rPr lang="en-US" altLang="zh-CN" b="1" dirty="0" smtClean="0"/>
              <a:t>       </a:t>
            </a:r>
            <a:r>
              <a:rPr lang="zh-CN" altLang="zh-CN" b="1" dirty="0" smtClean="0"/>
              <a:t>《谏太宗十思疏》《赤壁之战》</a:t>
            </a:r>
          </a:p>
          <a:p>
            <a:pPr eaLnBrk="1" hangingPunct="1"/>
            <a:endParaRPr lang="zh-CN" altLang="en-US" dirty="0" smtClean="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endParaRPr lang="zh-CN" altLang="en-US"/>
          </a:p>
        </p:txBody>
      </p:sp>
      <p:pic>
        <p:nvPicPr>
          <p:cNvPr id="4" name="图片 3" descr="微信图片_20180419022348.pn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p:txBody>
          <a:bodyPr/>
          <a:lstStyle/>
          <a:p>
            <a:pPr lvl="0">
              <a:buNone/>
            </a:pPr>
            <a:r>
              <a:rPr lang="zh-CN" altLang="en-US" sz="4000" b="1" dirty="0" smtClean="0">
                <a:latin typeface="黑体" panose="02010609060101010101" pitchFamily="49" charset="-122"/>
                <a:ea typeface="黑体" panose="02010609060101010101" pitchFamily="49" charset="-122"/>
              </a:rPr>
              <a:t>  整本书阅读：</a:t>
            </a:r>
            <a:endParaRPr lang="en-US" altLang="zh-CN" sz="4000" b="1" dirty="0" smtClean="0">
              <a:latin typeface="黑体" panose="02010609060101010101" pitchFamily="49" charset="-122"/>
              <a:ea typeface="黑体" panose="02010609060101010101" pitchFamily="49" charset="-122"/>
            </a:endParaRPr>
          </a:p>
          <a:p>
            <a:pPr lvl="0"/>
            <a:endParaRPr lang="en-US" altLang="zh-CN" sz="4000" b="1" dirty="0" smtClean="0">
              <a:latin typeface="黑体" panose="02010609060101010101" pitchFamily="49" charset="-122"/>
              <a:ea typeface="黑体" panose="02010609060101010101" pitchFamily="49" charset="-122"/>
            </a:endParaRPr>
          </a:p>
          <a:p>
            <a:pPr lvl="0">
              <a:buNone/>
            </a:pPr>
            <a:r>
              <a:rPr lang="en-US" altLang="zh-CN" sz="4000" b="1" dirty="0" smtClean="0">
                <a:latin typeface="黑体" panose="02010609060101010101" pitchFamily="49" charset="-122"/>
                <a:ea typeface="黑体" panose="02010609060101010101" pitchFamily="49" charset="-122"/>
              </a:rPr>
              <a:t>     </a:t>
            </a:r>
            <a:r>
              <a:rPr lang="zh-CN" altLang="en-US" sz="4000" b="1" dirty="0" smtClean="0">
                <a:latin typeface="黑体" panose="02010609060101010101" pitchFamily="49" charset="-122"/>
                <a:ea typeface="黑体" panose="02010609060101010101" pitchFamily="49" charset="-122"/>
              </a:rPr>
              <a:t>评价引领，把过程走稳踩实</a:t>
            </a:r>
          </a:p>
          <a:p>
            <a:endParaRPr lang="zh-CN" altLang="en-US" b="1" dirty="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微信图片_20180419022348.png"/>
          <p:cNvPicPr>
            <a:picLocks noChangeAspect="1"/>
          </p:cNvPicPr>
          <p:nvPr/>
        </p:nvPicPr>
        <p:blipFill>
          <a:blip r:embed="rId2" cstate="print"/>
          <a:stretch>
            <a:fillRect/>
          </a:stretch>
        </p:blipFill>
        <p:spPr>
          <a:xfrm>
            <a:off x="0" y="0"/>
            <a:ext cx="9144000" cy="6858000"/>
          </a:xfrm>
          <a:prstGeom prst="rect">
            <a:avLst/>
          </a:prstGeom>
        </p:spPr>
      </p:pic>
      <p:sp>
        <p:nvSpPr>
          <p:cNvPr id="2" name="标题 1"/>
          <p:cNvSpPr>
            <a:spLocks noGrp="1"/>
          </p:cNvSpPr>
          <p:nvPr>
            <p:ph type="title"/>
          </p:nvPr>
        </p:nvSpPr>
        <p:spPr/>
        <p:txBody>
          <a:bodyPr/>
          <a:lstStyle/>
          <a:p>
            <a:r>
              <a:rPr lang="zh-CN" altLang="en-US" dirty="0" smtClean="0">
                <a:solidFill>
                  <a:schemeClr val="bg1"/>
                </a:solidFill>
              </a:rPr>
              <a:t>小结</a:t>
            </a:r>
            <a:endParaRPr lang="zh-CN" altLang="en-US" dirty="0">
              <a:solidFill>
                <a:schemeClr val="bg1"/>
              </a:solidFill>
            </a:endParaRPr>
          </a:p>
        </p:txBody>
      </p:sp>
      <p:graphicFrame>
        <p:nvGraphicFramePr>
          <p:cNvPr id="4" name="内容占位符 3"/>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endParaRPr lang="zh-CN" altLang="en-US"/>
          </a:p>
        </p:txBody>
      </p:sp>
      <p:pic>
        <p:nvPicPr>
          <p:cNvPr id="4" name="图片 3" descr="微信图片_20180419022348.pn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p:txBody>
          <a:bodyPr/>
          <a:lstStyle/>
          <a:p>
            <a:r>
              <a:rPr lang="zh-CN" altLang="en-US" b="1" dirty="0" smtClean="0"/>
              <a:t>聚焦点拨，提升阅读质量。</a:t>
            </a:r>
            <a:endParaRPr lang="zh-CN" altLang="en-US" dirty="0" smtClean="0"/>
          </a:p>
          <a:p>
            <a:r>
              <a:rPr lang="zh-CN" altLang="en-US" dirty="0" smtClean="0"/>
              <a:t>教师要上好三类课：</a:t>
            </a:r>
          </a:p>
          <a:p>
            <a:r>
              <a:rPr lang="zh-CN" altLang="en-US" sz="2800" b="1" dirty="0" smtClean="0"/>
              <a:t>一是指向问题的阅读研讨课</a:t>
            </a:r>
            <a:r>
              <a:rPr lang="en-US" altLang="zh-CN" sz="2800" b="1" dirty="0" smtClean="0"/>
              <a:t>——</a:t>
            </a:r>
            <a:r>
              <a:rPr lang="zh-CN" altLang="en-US" sz="2800" b="1" dirty="0" smtClean="0"/>
              <a:t>引导质疑交流，推进阅读深度。</a:t>
            </a:r>
            <a:endParaRPr lang="en-US" altLang="zh-CN" sz="2800" b="1" dirty="0" smtClean="0"/>
          </a:p>
          <a:p>
            <a:r>
              <a:rPr lang="zh-CN" altLang="en-US" sz="2800" b="1" dirty="0" smtClean="0"/>
              <a:t>二是指向赏评的写作指导课</a:t>
            </a:r>
            <a:r>
              <a:rPr lang="en-US" altLang="zh-CN" sz="2800" b="1" dirty="0" smtClean="0"/>
              <a:t>——</a:t>
            </a:r>
            <a:r>
              <a:rPr lang="zh-CN" altLang="en-US" sz="2800" b="1" dirty="0" smtClean="0"/>
              <a:t>引导鉴赏评价，梳理写作思维。</a:t>
            </a:r>
            <a:endParaRPr lang="en-US" altLang="zh-CN" sz="2800" b="1" dirty="0" smtClean="0"/>
          </a:p>
          <a:p>
            <a:r>
              <a:rPr lang="zh-CN" altLang="en-US" sz="2800" b="1" dirty="0" smtClean="0"/>
              <a:t>三是指向表达的成果交流课</a:t>
            </a:r>
            <a:r>
              <a:rPr lang="en-US" altLang="zh-CN" sz="2800" b="1" dirty="0" smtClean="0"/>
              <a:t>——</a:t>
            </a:r>
            <a:r>
              <a:rPr lang="zh-CN" altLang="en-US" sz="2800" b="1" dirty="0" smtClean="0"/>
              <a:t>引导多元表现，激发成长自信。</a:t>
            </a:r>
            <a:endParaRPr lang="zh-CN" altLang="en-US" sz="2800" dirty="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4" name="副标题 3"/>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pic>
        <p:nvPicPr>
          <p:cNvPr id="3" name="图片 2" descr="C:\Users\admin\AppData\Local\Temp\WeChat Files\117b2aeccdc51762da7dea8c852062ba.jpg"/>
          <p:cNvPicPr/>
          <p:nvPr/>
        </p:nvPicPr>
        <p:blipFill>
          <a:blip r:embed="rId3" cstate="print"/>
          <a:srcRect/>
          <a:stretch>
            <a:fillRect/>
          </a:stretch>
        </p:blipFill>
        <p:spPr bwMode="auto">
          <a:xfrm>
            <a:off x="323528" y="1556792"/>
            <a:ext cx="8820472" cy="4824536"/>
          </a:xfrm>
          <a:prstGeom prst="rect">
            <a:avLst/>
          </a:prstGeom>
          <a:noFill/>
          <a:ln w="9525">
            <a:noFill/>
            <a:miter lim="800000"/>
            <a:headEnd/>
            <a:tailEnd/>
          </a:ln>
        </p:spPr>
      </p:pic>
      <p:sp>
        <p:nvSpPr>
          <p:cNvPr id="168961" name="Rectangle 1"/>
          <p:cNvSpPr>
            <a:spLocks noChangeArrowheads="1"/>
          </p:cNvSpPr>
          <p:nvPr/>
        </p:nvSpPr>
        <p:spPr bwMode="auto">
          <a:xfrm>
            <a:off x="323528" y="454409"/>
            <a:ext cx="8820472" cy="95410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55600" algn="l" defTabSz="914400" rtl="0" eaLnBrk="1" fontAlgn="base" latinLnBrk="0" hangingPunct="1">
              <a:lnSpc>
                <a:spcPct val="100000"/>
              </a:lnSpc>
              <a:spcBef>
                <a:spcPct val="0"/>
              </a:spcBef>
              <a:spcAft>
                <a:spcPct val="0"/>
              </a:spcAft>
              <a:buClrTx/>
              <a:buSzTx/>
              <a:buFontTx/>
              <a:buNone/>
            </a:pPr>
            <a:r>
              <a:rPr kumimoji="0" lang="zh-CN" sz="2800" b="1"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对于中国基础教育、“新高考”，原国家副总督学、教育部基教司原司长王文湛表示：</a:t>
            </a:r>
            <a:endPar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5" name="副标题 4"/>
          <p:cNvSpPr>
            <a:spLocks noGrp="1"/>
          </p:cNvSpPr>
          <p:nvPr>
            <p:ph type="subTitle" idx="1"/>
          </p:nvPr>
        </p:nvSpPr>
        <p:spPr/>
        <p:txBody>
          <a:bodyPr/>
          <a:lstStyle/>
          <a:p>
            <a:endParaRPr lang="zh-CN" altLang="en-US"/>
          </a:p>
        </p:txBody>
      </p:sp>
      <p:pic>
        <p:nvPicPr>
          <p:cNvPr id="4"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116632"/>
            <a:ext cx="9539536" cy="6974632"/>
          </a:xfrm>
          <a:prstGeom prst="rect">
            <a:avLst/>
          </a:prstGeom>
          <a:noFill/>
        </p:spPr>
      </p:pic>
      <p:sp>
        <p:nvSpPr>
          <p:cNvPr id="3" name="横卷形 2"/>
          <p:cNvSpPr/>
          <p:nvPr/>
        </p:nvSpPr>
        <p:spPr>
          <a:xfrm>
            <a:off x="1547664" y="1700808"/>
            <a:ext cx="6840760" cy="2664296"/>
          </a:xfrm>
          <a:prstGeom prst="horizontalScroll">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smtClean="0">
                <a:solidFill>
                  <a:schemeClr val="tx2">
                    <a:lumMod val="75000"/>
                  </a:schemeClr>
                </a:solidFill>
              </a:rPr>
              <a:t>三、</a:t>
            </a:r>
            <a:r>
              <a:rPr lang="en-US" altLang="zh-CN" sz="4000" b="1" dirty="0" smtClean="0">
                <a:solidFill>
                  <a:schemeClr val="tx2">
                    <a:lumMod val="75000"/>
                  </a:schemeClr>
                </a:solidFill>
              </a:rPr>
              <a:t>2018</a:t>
            </a:r>
            <a:r>
              <a:rPr lang="zh-CN" altLang="en-US" sz="4000" b="1" dirty="0" smtClean="0">
                <a:solidFill>
                  <a:schemeClr val="tx2">
                    <a:lumMod val="75000"/>
                  </a:schemeClr>
                </a:solidFill>
              </a:rPr>
              <a:t>年全国卷</a:t>
            </a:r>
            <a:r>
              <a:rPr lang="en-US" altLang="zh-CN" sz="4000" b="1" dirty="0" smtClean="0">
                <a:solidFill>
                  <a:schemeClr val="tx2">
                    <a:lumMod val="75000"/>
                  </a:schemeClr>
                </a:solidFill>
              </a:rPr>
              <a:t>Ⅲ</a:t>
            </a:r>
            <a:r>
              <a:rPr lang="zh-CN" altLang="en-US" sz="4000" b="1" dirty="0" smtClean="0">
                <a:solidFill>
                  <a:schemeClr val="tx2">
                    <a:lumMod val="75000"/>
                  </a:schemeClr>
                </a:solidFill>
              </a:rPr>
              <a:t>分析</a:t>
            </a:r>
            <a:endParaRPr lang="zh-CN" altLang="en-US" sz="4000" b="1" dirty="0">
              <a:solidFill>
                <a:schemeClr val="tx2">
                  <a:lumMod val="75000"/>
                </a:schemeClr>
              </a:solidFill>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6" name="副标题 5"/>
          <p:cNvSpPr>
            <a:spLocks noGrp="1"/>
          </p:cNvSpPr>
          <p:nvPr>
            <p:ph type="subTitle" idx="1"/>
          </p:nvPr>
        </p:nvSpPr>
        <p:spPr/>
        <p:txBody>
          <a:bodyPr/>
          <a:lstStyle/>
          <a:p>
            <a:endParaRPr lang="zh-CN" altLang="en-US"/>
          </a:p>
        </p:txBody>
      </p:sp>
      <p:pic>
        <p:nvPicPr>
          <p:cNvPr id="17" name="图片 16" descr="微信图片_20180419022348.png"/>
          <p:cNvPicPr>
            <a:picLocks noChangeAspect="1"/>
          </p:cNvPicPr>
          <p:nvPr/>
        </p:nvPicPr>
        <p:blipFill>
          <a:blip r:embed="rId2" cstate="print"/>
          <a:stretch>
            <a:fillRect/>
          </a:stretch>
        </p:blipFill>
        <p:spPr>
          <a:xfrm>
            <a:off x="0" y="0"/>
            <a:ext cx="9144000" cy="6858000"/>
          </a:xfrm>
          <a:prstGeom prst="rect">
            <a:avLst/>
          </a:prstGeom>
        </p:spPr>
      </p:pic>
      <p:sp>
        <p:nvSpPr>
          <p:cNvPr id="3" name="TextBox 2"/>
          <p:cNvSpPr txBox="1"/>
          <p:nvPr/>
        </p:nvSpPr>
        <p:spPr>
          <a:xfrm>
            <a:off x="467544" y="5013176"/>
            <a:ext cx="8208912" cy="1569660"/>
          </a:xfrm>
          <a:prstGeom prst="rect">
            <a:avLst/>
          </a:prstGeom>
          <a:noFill/>
        </p:spPr>
        <p:txBody>
          <a:bodyPr wrap="square" rtlCol="0">
            <a:spAutoFit/>
          </a:bodyPr>
          <a:lstStyle/>
          <a:p>
            <a:endParaRPr lang="en-US" altLang="zh-CN" sz="4800" dirty="0" smtClean="0"/>
          </a:p>
          <a:p>
            <a:endParaRPr lang="en-US" altLang="zh-CN" sz="4800" dirty="0" smtClean="0"/>
          </a:p>
        </p:txBody>
      </p:sp>
      <p:sp>
        <p:nvSpPr>
          <p:cNvPr id="4" name="圆角矩形 3"/>
          <p:cNvSpPr/>
          <p:nvPr/>
        </p:nvSpPr>
        <p:spPr>
          <a:xfrm>
            <a:off x="1043608" y="548680"/>
            <a:ext cx="7056784" cy="1181755"/>
          </a:xfrm>
          <a:prstGeom prst="roundRect">
            <a:avLst/>
          </a:prstGeom>
          <a:solidFill>
            <a:schemeClr val="bg1"/>
          </a:solid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70000"/>
              </a:lnSpc>
            </a:pPr>
            <a:endParaRPr lang="zh-CN" altLang="en-US" sz="2400" spc="-150" dirty="0"/>
          </a:p>
        </p:txBody>
      </p:sp>
      <p:sp>
        <p:nvSpPr>
          <p:cNvPr id="5" name="TextBox 4"/>
          <p:cNvSpPr txBox="1"/>
          <p:nvPr/>
        </p:nvSpPr>
        <p:spPr>
          <a:xfrm>
            <a:off x="899592" y="836712"/>
            <a:ext cx="6984776" cy="646331"/>
          </a:xfrm>
          <a:prstGeom prst="rect">
            <a:avLst/>
          </a:prstGeom>
          <a:noFill/>
        </p:spPr>
        <p:txBody>
          <a:bodyPr wrap="square" rtlCol="0">
            <a:spAutoFit/>
          </a:bodyPr>
          <a:lstStyle/>
          <a:p>
            <a:r>
              <a:rPr lang="zh-CN" altLang="en-US" sz="3600" dirty="0" smtClean="0"/>
              <a:t>（一）总体评价</a:t>
            </a:r>
            <a:endParaRPr lang="en-US" altLang="zh-CN" sz="3600" dirty="0" smtClean="0"/>
          </a:p>
        </p:txBody>
      </p:sp>
      <p:sp>
        <p:nvSpPr>
          <p:cNvPr id="7" name="圆角矩形 6"/>
          <p:cNvSpPr/>
          <p:nvPr/>
        </p:nvSpPr>
        <p:spPr>
          <a:xfrm>
            <a:off x="1043608" y="1700808"/>
            <a:ext cx="7056784" cy="1080120"/>
          </a:xfrm>
          <a:prstGeom prst="roundRect">
            <a:avLst/>
          </a:prstGeom>
          <a:solidFill>
            <a:schemeClr val="bg1"/>
          </a:solid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70000"/>
              </a:lnSpc>
            </a:pPr>
            <a:endParaRPr lang="zh-CN" altLang="en-US" sz="2400" spc="-150" dirty="0"/>
          </a:p>
        </p:txBody>
      </p:sp>
      <p:sp>
        <p:nvSpPr>
          <p:cNvPr id="8" name="TextBox 7"/>
          <p:cNvSpPr txBox="1"/>
          <p:nvPr/>
        </p:nvSpPr>
        <p:spPr>
          <a:xfrm>
            <a:off x="827584" y="1844824"/>
            <a:ext cx="7488832" cy="646331"/>
          </a:xfrm>
          <a:prstGeom prst="rect">
            <a:avLst/>
          </a:prstGeom>
          <a:noFill/>
        </p:spPr>
        <p:txBody>
          <a:bodyPr wrap="square" rtlCol="0">
            <a:spAutoFit/>
          </a:bodyPr>
          <a:lstStyle/>
          <a:p>
            <a:r>
              <a:rPr lang="zh-CN" altLang="en-US" sz="3600" dirty="0" smtClean="0"/>
              <a:t>（二）核心素养在试卷中的呈现</a:t>
            </a:r>
            <a:endParaRPr lang="zh-CN" altLang="en-US" sz="3600" dirty="0"/>
          </a:p>
        </p:txBody>
      </p:sp>
      <p:sp>
        <p:nvSpPr>
          <p:cNvPr id="9" name="圆角矩形 8"/>
          <p:cNvSpPr/>
          <p:nvPr/>
        </p:nvSpPr>
        <p:spPr>
          <a:xfrm flipV="1">
            <a:off x="1043608" y="2780928"/>
            <a:ext cx="7056784" cy="1080120"/>
          </a:xfrm>
          <a:prstGeom prst="roundRect">
            <a:avLst/>
          </a:prstGeom>
          <a:solidFill>
            <a:schemeClr val="bg1"/>
          </a:solid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70000"/>
              </a:lnSpc>
            </a:pPr>
            <a:endParaRPr lang="zh-CN" altLang="en-US" sz="2400" spc="-150" dirty="0"/>
          </a:p>
        </p:txBody>
      </p:sp>
      <p:sp>
        <p:nvSpPr>
          <p:cNvPr id="10" name="TextBox 9"/>
          <p:cNvSpPr txBox="1"/>
          <p:nvPr/>
        </p:nvSpPr>
        <p:spPr>
          <a:xfrm>
            <a:off x="899592" y="2852936"/>
            <a:ext cx="7344816" cy="646331"/>
          </a:xfrm>
          <a:prstGeom prst="rect">
            <a:avLst/>
          </a:prstGeom>
          <a:noFill/>
        </p:spPr>
        <p:txBody>
          <a:bodyPr wrap="square" rtlCol="0">
            <a:spAutoFit/>
          </a:bodyPr>
          <a:lstStyle/>
          <a:p>
            <a:r>
              <a:rPr lang="zh-CN" altLang="en-US" sz="3600" dirty="0" smtClean="0"/>
              <a:t>（三）试题分类分析</a:t>
            </a:r>
            <a:endParaRPr lang="en-US" altLang="zh-CN" sz="3600" dirty="0" smtClean="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5" name="TextBox 4"/>
          <p:cNvSpPr txBox="1"/>
          <p:nvPr/>
        </p:nvSpPr>
        <p:spPr>
          <a:xfrm>
            <a:off x="1115616" y="1412776"/>
            <a:ext cx="6480720" cy="1200329"/>
          </a:xfrm>
          <a:prstGeom prst="rect">
            <a:avLst/>
          </a:prstGeom>
          <a:noFill/>
        </p:spPr>
        <p:txBody>
          <a:bodyPr wrap="square" rtlCol="0">
            <a:spAutoFit/>
          </a:bodyPr>
          <a:lstStyle/>
          <a:p>
            <a:endParaRPr lang="en-US" altLang="zh-CN" dirty="0" smtClean="0"/>
          </a:p>
          <a:p>
            <a:endParaRPr lang="en-US" altLang="zh-CN" dirty="0" smtClean="0"/>
          </a:p>
          <a:p>
            <a:endParaRPr lang="en-US" altLang="zh-CN" dirty="0" smtClean="0"/>
          </a:p>
          <a:p>
            <a:endParaRPr lang="zh-CN" altLang="en-US" dirty="0"/>
          </a:p>
        </p:txBody>
      </p:sp>
      <p:sp>
        <p:nvSpPr>
          <p:cNvPr id="4" name="圆角矩形 3"/>
          <p:cNvSpPr/>
          <p:nvPr/>
        </p:nvSpPr>
        <p:spPr>
          <a:xfrm flipV="1">
            <a:off x="1907704" y="2924944"/>
            <a:ext cx="5400600" cy="936104"/>
          </a:xfrm>
          <a:prstGeom prst="roundRect">
            <a:avLst/>
          </a:prstGeom>
          <a:solidFill>
            <a:schemeClr val="bg1"/>
          </a:solid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smtClean="0"/>
              <a:t>学科教学实施中的重难点解析</a:t>
            </a:r>
            <a:endParaRPr lang="en-US" altLang="zh-CN" sz="2400" dirty="0" smtClean="0"/>
          </a:p>
        </p:txBody>
      </p:sp>
      <p:sp>
        <p:nvSpPr>
          <p:cNvPr id="6" name="TextBox 5"/>
          <p:cNvSpPr txBox="1"/>
          <p:nvPr/>
        </p:nvSpPr>
        <p:spPr>
          <a:xfrm>
            <a:off x="2051720" y="2996952"/>
            <a:ext cx="5760640" cy="646331"/>
          </a:xfrm>
          <a:prstGeom prst="rect">
            <a:avLst/>
          </a:prstGeom>
          <a:noFill/>
        </p:spPr>
        <p:txBody>
          <a:bodyPr wrap="square" rtlCol="0">
            <a:spAutoFit/>
          </a:bodyPr>
          <a:lstStyle/>
          <a:p>
            <a:r>
              <a:rPr lang="zh-CN" altLang="en-US" sz="3600" dirty="0" smtClean="0"/>
              <a:t>（一）总体评价</a:t>
            </a:r>
            <a:endParaRPr lang="en-US" altLang="zh-CN" sz="3600" dirty="0" smtClean="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4" name="副标题 3"/>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08520" y="0"/>
            <a:ext cx="9539536" cy="6974632"/>
          </a:xfrm>
          <a:prstGeom prst="rect">
            <a:avLst/>
          </a:prstGeom>
          <a:noFill/>
        </p:spPr>
      </p:pic>
      <p:sp>
        <p:nvSpPr>
          <p:cNvPr id="103425" name="Rectangle 1"/>
          <p:cNvSpPr>
            <a:spLocks noChangeArrowheads="1"/>
          </p:cNvSpPr>
          <p:nvPr/>
        </p:nvSpPr>
        <p:spPr bwMode="auto">
          <a:xfrm>
            <a:off x="843280" y="788988"/>
            <a:ext cx="7852410" cy="439991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sz="28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lvl="0" eaLnBrk="0" fontAlgn="base" hangingPunct="0">
              <a:spcBef>
                <a:spcPct val="0"/>
              </a:spcBef>
              <a:spcAft>
                <a:spcPct val="0"/>
              </a:spcAft>
            </a:pPr>
            <a:r>
              <a:rPr lang="zh-CN" altLang="en-US" sz="2800" b="1" dirty="0" smtClean="0">
                <a:latin typeface="等线" pitchFamily="2" charset="-122"/>
                <a:ea typeface="等线" pitchFamily="2" charset="-122"/>
                <a:cs typeface="Times New Roman" panose="02020603050405020304" pitchFamily="18" charset="0"/>
              </a:rPr>
              <a:t>    作为包罗万象学科的语文，</a:t>
            </a:r>
            <a:r>
              <a:rPr kumimoji="0" lang="en-US" altLang="zh-CN" sz="2800" b="1"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2018</a:t>
            </a:r>
            <a:r>
              <a:rPr kumimoji="0" lang="zh-CN" altLang="en-US" sz="2800" b="1"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年全国高考试题的命制，在命题思路上，涵盖面极其广泛；在考察内容上，聚焦中华优秀文化，全面彰显文化自信；在考查形式上，充分展现“一体四层四翼”高考评价体系的改革成果。同时严格遵循教育部修订颁布的</a:t>
            </a:r>
            <a:r>
              <a:rPr kumimoji="0" lang="en-US" altLang="zh-CN" sz="2800" b="1"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《2018</a:t>
            </a:r>
            <a:r>
              <a:rPr kumimoji="0" lang="zh-CN" altLang="en-US" sz="2800" b="1"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年普通高等学校招生全国统一考试大纲</a:t>
            </a:r>
            <a:r>
              <a:rPr kumimoji="0" lang="en-US" altLang="zh-CN" sz="2800" b="1"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a:t>
            </a:r>
            <a:r>
              <a:rPr kumimoji="0" lang="zh-CN" altLang="en-US" sz="2800" b="1"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语文</a:t>
            </a:r>
            <a:r>
              <a:rPr kumimoji="0" lang="en-US" altLang="zh-CN" sz="2800" b="1"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a:t>
            </a:r>
            <a:r>
              <a:rPr kumimoji="0" lang="zh-CN" altLang="en-US" sz="2800" b="1"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，既体现新</a:t>
            </a:r>
            <a:r>
              <a:rPr kumimoji="0" lang="en-US" altLang="zh-CN" sz="2800" b="1"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a:t>
            </a:r>
            <a:r>
              <a:rPr kumimoji="0" lang="zh-CN" altLang="en-US" sz="2800" b="1"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考试大纲</a:t>
            </a:r>
            <a:r>
              <a:rPr kumimoji="0" lang="en-US" altLang="zh-CN" sz="2800" b="1"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a:t>
            </a:r>
            <a:r>
              <a:rPr kumimoji="0" lang="zh-CN" altLang="en-US" sz="2800" b="1"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的精神，又尽量保持与往年的衔接照应，以体现稳中求新、稳中求变的命题原则。</a:t>
            </a:r>
            <a:endParaRPr kumimoji="0" lang="zh-CN" altLang="en-US" sz="28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116632"/>
            <a:ext cx="9539536" cy="6974632"/>
          </a:xfrm>
          <a:prstGeom prst="rect">
            <a:avLst/>
          </a:prstGeom>
          <a:solidFill>
            <a:schemeClr val="bg1"/>
          </a:solidFill>
        </p:spPr>
      </p:pic>
      <p:sp>
        <p:nvSpPr>
          <p:cNvPr id="3" name="TextBox 2"/>
          <p:cNvSpPr txBox="1"/>
          <p:nvPr/>
        </p:nvSpPr>
        <p:spPr>
          <a:xfrm>
            <a:off x="1259632" y="620688"/>
            <a:ext cx="6840760" cy="646331"/>
          </a:xfrm>
          <a:prstGeom prst="rect">
            <a:avLst/>
          </a:prstGeom>
          <a:noFill/>
        </p:spPr>
        <p:txBody>
          <a:bodyPr wrap="square" rtlCol="0">
            <a:spAutoFit/>
          </a:bodyPr>
          <a:lstStyle/>
          <a:p>
            <a:r>
              <a:rPr lang="zh-CN" altLang="en-US" sz="3600" b="1" spc="-300" dirty="0" smtClean="0"/>
              <a:t>素养是综合的，本来是不能分解的</a:t>
            </a:r>
            <a:endParaRPr lang="en-US" altLang="zh-CN" sz="3600" b="1" spc="-300" dirty="0" smtClean="0"/>
          </a:p>
        </p:txBody>
      </p:sp>
      <p:sp>
        <p:nvSpPr>
          <p:cNvPr id="4" name="矩形 3"/>
          <p:cNvSpPr/>
          <p:nvPr/>
        </p:nvSpPr>
        <p:spPr>
          <a:xfrm>
            <a:off x="1763688" y="5149840"/>
            <a:ext cx="4788024" cy="1938992"/>
          </a:xfrm>
          <a:prstGeom prst="rect">
            <a:avLst/>
          </a:prstGeom>
        </p:spPr>
        <p:txBody>
          <a:bodyPr wrap="square">
            <a:spAutoFit/>
          </a:bodyPr>
          <a:lstStyle/>
          <a:p>
            <a:r>
              <a:rPr lang="zh-TW" altLang="en-US" sz="2400" dirty="0" smtClean="0"/>
              <a:t>	</a:t>
            </a:r>
          </a:p>
          <a:p>
            <a:r>
              <a:rPr lang="zh-TW" altLang="en-US" sz="2400" dirty="0" smtClean="0"/>
              <a:t>				</a:t>
            </a:r>
          </a:p>
          <a:p>
            <a:r>
              <a:rPr lang="zh-TW" altLang="en-US" sz="2400" dirty="0" smtClean="0"/>
              <a:t>				</a:t>
            </a:r>
          </a:p>
          <a:p>
            <a:r>
              <a:rPr lang="zh-TW" altLang="en-US" sz="2400" dirty="0" smtClean="0"/>
              <a:t>				</a:t>
            </a:r>
          </a:p>
          <a:p>
            <a:r>
              <a:rPr lang="zh-TW" altLang="en-US" sz="2400" dirty="0" smtClean="0"/>
              <a:t>				</a:t>
            </a:r>
          </a:p>
        </p:txBody>
      </p:sp>
      <p:graphicFrame>
        <p:nvGraphicFramePr>
          <p:cNvPr id="5" name="表格 4"/>
          <p:cNvGraphicFramePr>
            <a:graphicFrameLocks noGrp="1"/>
          </p:cNvGraphicFramePr>
          <p:nvPr/>
        </p:nvGraphicFramePr>
        <p:xfrm>
          <a:off x="387985" y="1600200"/>
          <a:ext cx="8913495" cy="4168775"/>
        </p:xfrm>
        <a:graphic>
          <a:graphicData uri="http://schemas.openxmlformats.org/drawingml/2006/table">
            <a:tbl>
              <a:tblPr firstRow="1" bandRow="1">
                <a:tableStyleId>{5C22544A-7EE6-4342-B048-85BDC9FD1C3A}</a:tableStyleId>
              </a:tblPr>
              <a:tblGrid>
                <a:gridCol w="2524760"/>
                <a:gridCol w="1932305"/>
                <a:gridCol w="2228215"/>
                <a:gridCol w="2228215"/>
              </a:tblGrid>
              <a:tr h="632460">
                <a:tc>
                  <a:txBody>
                    <a:bodyPr/>
                    <a:lstStyle/>
                    <a:p>
                      <a:pPr algn="ctr"/>
                      <a:r>
                        <a:rPr lang="zh-TW" altLang="en-US" sz="3600" b="1" baseline="-25000" dirty="0" smtClean="0">
                          <a:solidFill>
                            <a:schemeClr val="tx1"/>
                          </a:solidFill>
                          <a:latin typeface="黑体" panose="02010609060101010101" pitchFamily="49" charset="-122"/>
                          <a:ea typeface="黑体" panose="02010609060101010101" pitchFamily="49" charset="-122"/>
                        </a:rPr>
                        <a:t>素养</a:t>
                      </a:r>
                    </a:p>
                  </a:txBody>
                  <a:tcPr anchor="ctr">
                    <a:solidFill>
                      <a:schemeClr val="accent3">
                        <a:lumMod val="60000"/>
                        <a:lumOff val="40000"/>
                      </a:schemeClr>
                    </a:solidFill>
                  </a:tcPr>
                </a:tc>
                <a:tc gridSpan="3">
                  <a:txBody>
                    <a:bodyPr/>
                    <a:lstStyle/>
                    <a:p>
                      <a:pPr algn="ctr"/>
                      <a:r>
                        <a:rPr lang="zh-TW" altLang="en-US" sz="3600" b="1" baseline="-25000" dirty="0" smtClean="0">
                          <a:solidFill>
                            <a:schemeClr val="tx1"/>
                          </a:solidFill>
                          <a:latin typeface="黑体" panose="02010609060101010101" pitchFamily="49" charset="-122"/>
                          <a:ea typeface="黑体" panose="02010609060101010101" pitchFamily="49" charset="-122"/>
                        </a:rPr>
                        <a:t>内涵</a:t>
                      </a:r>
                    </a:p>
                  </a:txBody>
                  <a:tcPr anchor="ctr">
                    <a:solidFill>
                      <a:schemeClr val="accent3">
                        <a:lumMod val="60000"/>
                        <a:lumOff val="40000"/>
                      </a:schemeClr>
                    </a:solidFill>
                  </a:tcPr>
                </a:tc>
                <a:tc hMerge="1">
                  <a:txBody>
                    <a:bodyPr/>
                    <a:lstStyle/>
                    <a:p>
                      <a:endParaRPr lang="zh-CN"/>
                    </a:p>
                  </a:txBody>
                  <a:tcPr/>
                </a:tc>
                <a:tc hMerge="1">
                  <a:txBody>
                    <a:bodyPr/>
                    <a:lstStyle/>
                    <a:p>
                      <a:endParaRPr lang="zh-CN"/>
                    </a:p>
                  </a:txBody>
                  <a:tcPr/>
                </a:tc>
              </a:tr>
              <a:tr h="632460">
                <a:tc>
                  <a:txBody>
                    <a:bodyPr/>
                    <a:lstStyle/>
                    <a:p>
                      <a:r>
                        <a:rPr lang="zh-TW" altLang="en-US" sz="3600" b="1" baseline="-25000" dirty="0" smtClean="0">
                          <a:latin typeface="黑体" panose="02010609060101010101" pitchFamily="49" charset="-122"/>
                          <a:ea typeface="黑体" panose="02010609060101010101" pitchFamily="49" charset="-122"/>
                        </a:rPr>
                        <a:t>语言建构与运用</a:t>
                      </a:r>
                      <a:endParaRPr lang="zh-TW" altLang="en-US" sz="3600" b="1" baseline="-25000" dirty="0" smtClean="0">
                        <a:solidFill>
                          <a:schemeClr val="tx1"/>
                        </a:solidFill>
                        <a:latin typeface="黑体" panose="02010609060101010101" pitchFamily="49" charset="-122"/>
                        <a:ea typeface="黑体" panose="02010609060101010101" pitchFamily="49" charset="-122"/>
                      </a:endParaRPr>
                    </a:p>
                  </a:txBody>
                  <a:tcPr anchor="ctr">
                    <a:solidFill>
                      <a:schemeClr val="accent3">
                        <a:lumMod val="60000"/>
                        <a:lumOff val="40000"/>
                      </a:schemeClr>
                    </a:solidFill>
                  </a:tcPr>
                </a:tc>
                <a:tc>
                  <a:txBody>
                    <a:bodyPr/>
                    <a:lstStyle/>
                    <a:p>
                      <a:r>
                        <a:rPr lang="zh-TW" altLang="en-US" sz="3600" b="1" baseline="-25000" dirty="0" smtClean="0">
                          <a:latin typeface="黑体" panose="02010609060101010101" pitchFamily="49" charset="-122"/>
                          <a:ea typeface="黑体" panose="02010609060101010101" pitchFamily="49" charset="-122"/>
                        </a:rPr>
                        <a:t>积累与语感</a:t>
                      </a:r>
                      <a:endParaRPr lang="zh-TW" altLang="en-US" sz="3600" b="1" baseline="-25000" dirty="0" smtClean="0">
                        <a:solidFill>
                          <a:schemeClr val="tx1"/>
                        </a:solidFill>
                        <a:latin typeface="黑体" panose="02010609060101010101" pitchFamily="49" charset="-122"/>
                        <a:ea typeface="黑体" panose="02010609060101010101" pitchFamily="49" charset="-122"/>
                      </a:endParaRPr>
                    </a:p>
                  </a:txBody>
                  <a:tcPr anchor="ctr">
                    <a:solidFill>
                      <a:schemeClr val="accent3">
                        <a:lumMod val="60000"/>
                        <a:lumOff val="40000"/>
                      </a:schemeClr>
                    </a:solidFill>
                  </a:tcPr>
                </a:tc>
                <a:tc>
                  <a:txBody>
                    <a:bodyPr/>
                    <a:lstStyle/>
                    <a:p>
                      <a:r>
                        <a:rPr lang="zh-TW" altLang="en-US" sz="3600" b="1" baseline="-25000" dirty="0" smtClean="0">
                          <a:latin typeface="黑体" panose="02010609060101010101" pitchFamily="49" charset="-122"/>
                          <a:ea typeface="黑体" panose="02010609060101010101" pitchFamily="49" charset="-122"/>
                        </a:rPr>
                        <a:t>整合与语理</a:t>
                      </a:r>
                      <a:endParaRPr lang="zh-TW" altLang="en-US" sz="3600" b="1" baseline="-25000" dirty="0" smtClean="0">
                        <a:solidFill>
                          <a:schemeClr val="tx1"/>
                        </a:solidFill>
                        <a:latin typeface="黑体" panose="02010609060101010101" pitchFamily="49" charset="-122"/>
                        <a:ea typeface="黑体" panose="02010609060101010101" pitchFamily="49" charset="-122"/>
                      </a:endParaRPr>
                    </a:p>
                  </a:txBody>
                  <a:tcPr anchor="ctr">
                    <a:solidFill>
                      <a:schemeClr val="accent3">
                        <a:lumMod val="60000"/>
                        <a:lumOff val="40000"/>
                      </a:schemeClr>
                    </a:solidFill>
                  </a:tcPr>
                </a:tc>
                <a:tc>
                  <a:txBody>
                    <a:bodyPr/>
                    <a:lstStyle/>
                    <a:p>
                      <a:r>
                        <a:rPr lang="zh-TW" altLang="en-US" sz="3600" b="1" baseline="-25000" dirty="0" smtClean="0">
                          <a:latin typeface="黑体" panose="02010609060101010101" pitchFamily="49" charset="-122"/>
                          <a:ea typeface="黑体" panose="02010609060101010101" pitchFamily="49" charset="-122"/>
                        </a:rPr>
                        <a:t>交流与语境</a:t>
                      </a:r>
                      <a:endParaRPr lang="zh-TW" altLang="en-US" sz="3600" b="1" baseline="-25000" dirty="0" smtClean="0">
                        <a:solidFill>
                          <a:schemeClr val="tx1"/>
                        </a:solidFill>
                        <a:latin typeface="黑体" panose="02010609060101010101" pitchFamily="49" charset="-122"/>
                        <a:ea typeface="黑体" panose="02010609060101010101" pitchFamily="49" charset="-122"/>
                      </a:endParaRPr>
                    </a:p>
                  </a:txBody>
                  <a:tcPr anchor="ctr">
                    <a:solidFill>
                      <a:schemeClr val="accent3">
                        <a:lumMod val="60000"/>
                        <a:lumOff val="40000"/>
                      </a:schemeClr>
                    </a:solidFill>
                  </a:tcPr>
                </a:tc>
              </a:tr>
              <a:tr h="1135380">
                <a:tc>
                  <a:txBody>
                    <a:bodyPr/>
                    <a:lstStyle/>
                    <a:p>
                      <a:r>
                        <a:rPr lang="zh-TW" altLang="en-US" sz="3600" b="1" baseline="-25000" dirty="0" smtClean="0">
                          <a:latin typeface="黑体" panose="02010609060101010101" pitchFamily="49" charset="-122"/>
                          <a:ea typeface="黑体" panose="02010609060101010101" pitchFamily="49" charset="-122"/>
                        </a:rPr>
                        <a:t>思维发展与提升</a:t>
                      </a:r>
                      <a:endParaRPr lang="zh-TW" altLang="en-US" sz="3600" b="1" baseline="-25000" dirty="0" smtClean="0">
                        <a:solidFill>
                          <a:schemeClr val="tx1"/>
                        </a:solidFill>
                        <a:latin typeface="黑体" panose="02010609060101010101" pitchFamily="49" charset="-122"/>
                        <a:ea typeface="黑体" panose="02010609060101010101" pitchFamily="49" charset="-122"/>
                      </a:endParaRPr>
                    </a:p>
                  </a:txBody>
                  <a:tcPr anchor="ctr">
                    <a:solidFill>
                      <a:schemeClr val="accent3">
                        <a:lumMod val="60000"/>
                        <a:lumOff val="40000"/>
                      </a:schemeClr>
                    </a:solidFill>
                  </a:tcPr>
                </a:tc>
                <a:tc>
                  <a:txBody>
                    <a:bodyPr/>
                    <a:lstStyle/>
                    <a:p>
                      <a:r>
                        <a:rPr lang="zh-CN" altLang="en-US" sz="3600" b="1" baseline="-25000" dirty="0" smtClean="0">
                          <a:latin typeface="黑体" panose="02010609060101010101" pitchFamily="49" charset="-122"/>
                          <a:ea typeface="黑体" panose="02010609060101010101" pitchFamily="49" charset="-122"/>
                        </a:rPr>
                        <a:t>直觉</a:t>
                      </a:r>
                      <a:r>
                        <a:rPr lang="zh-TW" altLang="en-US" sz="3600" b="1" baseline="-25000" dirty="0" smtClean="0">
                          <a:latin typeface="黑体" panose="02010609060101010101" pitchFamily="49" charset="-122"/>
                          <a:ea typeface="黑体" panose="02010609060101010101" pitchFamily="49" charset="-122"/>
                        </a:rPr>
                        <a:t>与灵感</a:t>
                      </a:r>
                      <a:endParaRPr lang="zh-CN" altLang="en-US" sz="3600" b="1" dirty="0">
                        <a:solidFill>
                          <a:schemeClr val="tx1"/>
                        </a:solidFill>
                        <a:latin typeface="黑体" panose="02010609060101010101" pitchFamily="49" charset="-122"/>
                        <a:ea typeface="黑体" panose="02010609060101010101" pitchFamily="49" charset="-122"/>
                      </a:endParaRPr>
                    </a:p>
                  </a:txBody>
                  <a:tcPr anchor="ctr">
                    <a:solidFill>
                      <a:schemeClr val="accent3">
                        <a:lumMod val="60000"/>
                        <a:lumOff val="40000"/>
                      </a:schemeClr>
                    </a:solidFill>
                  </a:tcPr>
                </a:tc>
                <a:tc>
                  <a:txBody>
                    <a:bodyPr/>
                    <a:lstStyle/>
                    <a:p>
                      <a:r>
                        <a:rPr lang="zh-TW" altLang="en-US" sz="3600" b="1" baseline="-25000" dirty="0" smtClean="0">
                          <a:latin typeface="黑体" panose="02010609060101010101" pitchFamily="49" charset="-122"/>
                          <a:ea typeface="黑体" panose="02010609060101010101" pitchFamily="49" charset="-122"/>
                          <a:cs typeface="黑体" panose="02010609060101010101" pitchFamily="49" charset="-122"/>
                        </a:rPr>
                        <a:t>联想与想象 </a:t>
                      </a:r>
                      <a:endParaRPr lang="en-US" altLang="zh-TW" sz="3600" b="1" baseline="-25000" dirty="0" smtClean="0">
                        <a:latin typeface="黑体" panose="02010609060101010101" pitchFamily="49" charset="-122"/>
                        <a:ea typeface="黑体" panose="02010609060101010101" pitchFamily="49" charset="-122"/>
                        <a:cs typeface="黑体" panose="02010609060101010101" pitchFamily="49" charset="-122"/>
                      </a:endParaRPr>
                    </a:p>
                    <a:p>
                      <a:r>
                        <a:rPr lang="zh-TW" altLang="en-US" sz="3600" b="1" baseline="-25000" dirty="0" smtClean="0">
                          <a:latin typeface="黑体" panose="02010609060101010101" pitchFamily="49" charset="-122"/>
                          <a:ea typeface="黑体" panose="02010609060101010101" pitchFamily="49" charset="-122"/>
                          <a:cs typeface="黑体" panose="02010609060101010101" pitchFamily="49" charset="-122"/>
                        </a:rPr>
                        <a:t>实证与推理</a:t>
                      </a:r>
                      <a:endParaRPr lang="zh-CN" altLang="en-US" sz="3600" b="1"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txBody>
                  <a:tcPr anchor="ctr">
                    <a:solidFill>
                      <a:schemeClr val="accent3">
                        <a:lumMod val="60000"/>
                        <a:lumOff val="40000"/>
                      </a:schemeClr>
                    </a:solidFill>
                  </a:tcPr>
                </a:tc>
                <a:tc>
                  <a:txBody>
                    <a:bodyPr/>
                    <a:lstStyle/>
                    <a:p>
                      <a:r>
                        <a:rPr lang="zh-TW" altLang="en-US" sz="3600" b="1" baseline="-25000" dirty="0" smtClean="0">
                          <a:latin typeface="黑体" panose="02010609060101010101" pitchFamily="49" charset="-122"/>
                          <a:ea typeface="黑体" panose="02010609060101010101" pitchFamily="49" charset="-122"/>
                        </a:rPr>
                        <a:t>批判与发现</a:t>
                      </a:r>
                      <a:endParaRPr lang="zh-TW" altLang="en-US" sz="3600" b="1" baseline="-25000" dirty="0" smtClean="0">
                        <a:solidFill>
                          <a:schemeClr val="tx1"/>
                        </a:solidFill>
                        <a:latin typeface="黑体" panose="02010609060101010101" pitchFamily="49" charset="-122"/>
                        <a:ea typeface="黑体" panose="02010609060101010101" pitchFamily="49" charset="-122"/>
                      </a:endParaRPr>
                    </a:p>
                  </a:txBody>
                  <a:tcPr anchor="ctr">
                    <a:solidFill>
                      <a:schemeClr val="accent3">
                        <a:lumMod val="60000"/>
                        <a:lumOff val="40000"/>
                      </a:schemeClr>
                    </a:solidFill>
                  </a:tcPr>
                </a:tc>
              </a:tr>
              <a:tr h="632460">
                <a:tc>
                  <a:txBody>
                    <a:bodyPr/>
                    <a:lstStyle/>
                    <a:p>
                      <a:r>
                        <a:rPr lang="zh-TW" altLang="en-US" sz="3600" b="1" baseline="-25000" dirty="0" smtClean="0">
                          <a:latin typeface="黑体" panose="02010609060101010101" pitchFamily="49" charset="-122"/>
                          <a:ea typeface="黑体" panose="02010609060101010101" pitchFamily="49" charset="-122"/>
                        </a:rPr>
                        <a:t>审美鉴赏与创造</a:t>
                      </a:r>
                      <a:endParaRPr lang="zh-TW" altLang="en-US" sz="3600" b="1" baseline="-25000" dirty="0" smtClean="0">
                        <a:solidFill>
                          <a:schemeClr val="tx1"/>
                        </a:solidFill>
                        <a:latin typeface="黑体" panose="02010609060101010101" pitchFamily="49" charset="-122"/>
                        <a:ea typeface="黑体" panose="02010609060101010101" pitchFamily="49" charset="-122"/>
                      </a:endParaRPr>
                    </a:p>
                  </a:txBody>
                  <a:tcPr anchor="ctr">
                    <a:solidFill>
                      <a:schemeClr val="accent3">
                        <a:lumMod val="60000"/>
                        <a:lumOff val="40000"/>
                      </a:schemeClr>
                    </a:solidFill>
                  </a:tcPr>
                </a:tc>
                <a:tc>
                  <a:txBody>
                    <a:bodyPr/>
                    <a:lstStyle/>
                    <a:p>
                      <a:r>
                        <a:rPr lang="zh-TW" altLang="en-US" sz="3600" b="1" baseline="-25000" dirty="0" smtClean="0">
                          <a:latin typeface="黑体" panose="02010609060101010101" pitchFamily="49" charset="-122"/>
                          <a:ea typeface="黑体" panose="02010609060101010101" pitchFamily="49" charset="-122"/>
                        </a:rPr>
                        <a:t>体验与感悟</a:t>
                      </a:r>
                      <a:endParaRPr lang="zh-TW" altLang="en-US" sz="3600" b="1" baseline="-25000" dirty="0" smtClean="0">
                        <a:solidFill>
                          <a:schemeClr val="tx1"/>
                        </a:solidFill>
                        <a:latin typeface="黑体" panose="02010609060101010101" pitchFamily="49" charset="-122"/>
                        <a:ea typeface="黑体" panose="02010609060101010101" pitchFamily="49" charset="-122"/>
                      </a:endParaRPr>
                    </a:p>
                  </a:txBody>
                  <a:tcPr anchor="ctr">
                    <a:solidFill>
                      <a:schemeClr val="accent3">
                        <a:lumMod val="60000"/>
                        <a:lumOff val="40000"/>
                      </a:schemeClr>
                    </a:solidFill>
                  </a:tcPr>
                </a:tc>
                <a:tc>
                  <a:txBody>
                    <a:bodyPr/>
                    <a:lstStyle/>
                    <a:p>
                      <a:r>
                        <a:rPr lang="zh-TW" altLang="en-US" sz="3600" b="1" baseline="-25000" dirty="0" smtClean="0">
                          <a:latin typeface="黑体" panose="02010609060101010101" pitchFamily="49" charset="-122"/>
                          <a:ea typeface="黑体" panose="02010609060101010101" pitchFamily="49" charset="-122"/>
                        </a:rPr>
                        <a:t>欣赏与评价</a:t>
                      </a:r>
                      <a:endParaRPr lang="zh-TW" altLang="en-US" sz="3600" b="1" baseline="-25000" dirty="0" smtClean="0">
                        <a:solidFill>
                          <a:schemeClr val="tx1"/>
                        </a:solidFill>
                        <a:latin typeface="黑体" panose="02010609060101010101" pitchFamily="49" charset="-122"/>
                        <a:ea typeface="黑体" panose="02010609060101010101" pitchFamily="49" charset="-122"/>
                      </a:endParaRPr>
                    </a:p>
                  </a:txBody>
                  <a:tcPr anchor="ctr">
                    <a:solidFill>
                      <a:schemeClr val="accent3">
                        <a:lumMod val="60000"/>
                        <a:lumOff val="40000"/>
                      </a:schemeClr>
                    </a:solidFill>
                  </a:tcPr>
                </a:tc>
                <a:tc>
                  <a:txBody>
                    <a:bodyPr/>
                    <a:lstStyle/>
                    <a:p>
                      <a:r>
                        <a:rPr lang="zh-TW" altLang="en-US" sz="3600" b="1" baseline="-25000" dirty="0" smtClean="0">
                          <a:latin typeface="黑体" panose="02010609060101010101" pitchFamily="49" charset="-122"/>
                          <a:ea typeface="黑体" panose="02010609060101010101" pitchFamily="49" charset="-122"/>
                        </a:rPr>
                        <a:t>表现与创新</a:t>
                      </a:r>
                      <a:endParaRPr lang="zh-TW" altLang="en-US" sz="3600" b="1" baseline="-25000" dirty="0" smtClean="0">
                        <a:solidFill>
                          <a:schemeClr val="tx1"/>
                        </a:solidFill>
                        <a:latin typeface="黑体" panose="02010609060101010101" pitchFamily="49" charset="-122"/>
                        <a:ea typeface="黑体" panose="02010609060101010101" pitchFamily="49" charset="-122"/>
                      </a:endParaRPr>
                    </a:p>
                  </a:txBody>
                  <a:tcPr anchor="ctr">
                    <a:solidFill>
                      <a:schemeClr val="accent3">
                        <a:lumMod val="60000"/>
                        <a:lumOff val="40000"/>
                      </a:schemeClr>
                    </a:solidFill>
                  </a:tcPr>
                </a:tc>
              </a:tr>
              <a:tr h="1136015">
                <a:tc>
                  <a:txBody>
                    <a:bodyPr/>
                    <a:lstStyle/>
                    <a:p>
                      <a:r>
                        <a:rPr lang="zh-TW" altLang="en-US" sz="3600" b="1" baseline="-25000" dirty="0" smtClean="0">
                          <a:latin typeface="黑体" panose="02010609060101010101" pitchFamily="49" charset="-122"/>
                          <a:ea typeface="黑体" panose="02010609060101010101" pitchFamily="49" charset="-122"/>
                        </a:rPr>
                        <a:t>文化传承与理解</a:t>
                      </a:r>
                      <a:endParaRPr lang="zh-TW" altLang="en-US" sz="3600" b="1" baseline="-25000" dirty="0" smtClean="0">
                        <a:solidFill>
                          <a:schemeClr val="tx1"/>
                        </a:solidFill>
                        <a:latin typeface="黑体" panose="02010609060101010101" pitchFamily="49" charset="-122"/>
                        <a:ea typeface="黑体" panose="02010609060101010101" pitchFamily="49" charset="-122"/>
                      </a:endParaRPr>
                    </a:p>
                  </a:txBody>
                  <a:tcPr anchor="ctr">
                    <a:solidFill>
                      <a:schemeClr val="accent3">
                        <a:lumMod val="60000"/>
                        <a:lumOff val="40000"/>
                      </a:schemeClr>
                    </a:solidFill>
                  </a:tcPr>
                </a:tc>
                <a:tc>
                  <a:txBody>
                    <a:bodyPr/>
                    <a:lstStyle/>
                    <a:p>
                      <a:r>
                        <a:rPr lang="zh-TW" altLang="en-US" sz="3600" b="1" baseline="-25000" dirty="0" smtClean="0">
                          <a:latin typeface="黑体" panose="02010609060101010101" pitchFamily="49" charset="-122"/>
                          <a:ea typeface="黑体" panose="02010609060101010101" pitchFamily="49" charset="-122"/>
                        </a:rPr>
                        <a:t>意识与态度</a:t>
                      </a:r>
                      <a:endParaRPr lang="zh-TW" altLang="en-US" sz="3600" b="1" baseline="-25000" dirty="0" smtClean="0">
                        <a:solidFill>
                          <a:schemeClr val="tx1"/>
                        </a:solidFill>
                        <a:latin typeface="黑体" panose="02010609060101010101" pitchFamily="49" charset="-122"/>
                        <a:ea typeface="黑体" panose="02010609060101010101" pitchFamily="49" charset="-122"/>
                      </a:endParaRPr>
                    </a:p>
                  </a:txBody>
                  <a:tcPr anchor="ctr">
                    <a:solidFill>
                      <a:schemeClr val="accent3">
                        <a:lumMod val="60000"/>
                        <a:lumOff val="40000"/>
                      </a:schemeClr>
                    </a:solidFill>
                  </a:tcPr>
                </a:tc>
                <a:tc>
                  <a:txBody>
                    <a:bodyPr/>
                    <a:lstStyle/>
                    <a:p>
                      <a:r>
                        <a:rPr lang="en-US" altLang="zh-TW" sz="3600" b="1" baseline="-25000" dirty="0" smtClean="0">
                          <a:latin typeface="黑体" panose="02010609060101010101" pitchFamily="49" charset="-122"/>
                          <a:ea typeface="黑体" panose="02010609060101010101" pitchFamily="49" charset="-122"/>
                          <a:cs typeface="黑体" panose="02010609060101010101" pitchFamily="49" charset="-122"/>
                        </a:rPr>
                        <a:t> </a:t>
                      </a:r>
                      <a:r>
                        <a:rPr lang="zh-TW" altLang="en-US" sz="3600" b="1" baseline="-25000" dirty="0" smtClean="0">
                          <a:latin typeface="黑体" panose="02010609060101010101" pitchFamily="49" charset="-122"/>
                          <a:ea typeface="黑体" panose="02010609060101010101" pitchFamily="49" charset="-122"/>
                          <a:cs typeface="黑体" panose="02010609060101010101" pitchFamily="49" charset="-122"/>
                        </a:rPr>
                        <a:t>选择与继承</a:t>
                      </a:r>
                      <a:endParaRPr lang="en-US" altLang="zh-TW" sz="3600" b="1" baseline="-25000" dirty="0" smtClean="0">
                        <a:latin typeface="黑体" panose="02010609060101010101" pitchFamily="49" charset="-122"/>
                        <a:ea typeface="黑体" panose="02010609060101010101" pitchFamily="49" charset="-122"/>
                        <a:cs typeface="黑体" panose="02010609060101010101" pitchFamily="49" charset="-122"/>
                      </a:endParaRPr>
                    </a:p>
                    <a:p>
                      <a:r>
                        <a:rPr lang="zh-TW" altLang="en-US" sz="3600" b="1" baseline="-25000" dirty="0" smtClean="0">
                          <a:latin typeface="黑体" panose="02010609060101010101" pitchFamily="49" charset="-122"/>
                          <a:ea typeface="黑体" panose="02010609060101010101" pitchFamily="49" charset="-122"/>
                          <a:cs typeface="黑体" panose="02010609060101010101" pitchFamily="49" charset="-122"/>
                        </a:rPr>
                        <a:t> 包容与借鉴</a:t>
                      </a:r>
                      <a:endParaRPr lang="zh-CN" altLang="en-US" sz="3600" b="1"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txBody>
                  <a:tcPr anchor="ctr">
                    <a:solidFill>
                      <a:schemeClr val="accent3">
                        <a:lumMod val="60000"/>
                        <a:lumOff val="40000"/>
                      </a:schemeClr>
                    </a:solidFill>
                  </a:tcPr>
                </a:tc>
                <a:tc>
                  <a:txBody>
                    <a:bodyPr/>
                    <a:lstStyle/>
                    <a:p>
                      <a:r>
                        <a:rPr lang="zh-TW" altLang="en-US" sz="3600" b="1" baseline="-25000" dirty="0" smtClean="0">
                          <a:latin typeface="黑体" panose="02010609060101010101" pitchFamily="49" charset="-122"/>
                          <a:ea typeface="黑体" panose="02010609060101010101" pitchFamily="49" charset="-122"/>
                        </a:rPr>
                        <a:t>关注与参与</a:t>
                      </a:r>
                      <a:endParaRPr lang="zh-TW" altLang="en-US" sz="3600" b="1" baseline="-25000" dirty="0" smtClean="0">
                        <a:solidFill>
                          <a:schemeClr val="tx1"/>
                        </a:solidFill>
                        <a:latin typeface="黑体" panose="02010609060101010101" pitchFamily="49" charset="-122"/>
                        <a:ea typeface="黑体" panose="02010609060101010101" pitchFamily="49" charset="-122"/>
                      </a:endParaRPr>
                    </a:p>
                  </a:txBody>
                  <a:tcPr anchor="ctr">
                    <a:solidFill>
                      <a:schemeClr val="accent3">
                        <a:lumMod val="60000"/>
                        <a:lumOff val="40000"/>
                      </a:schemeClr>
                    </a:solidFill>
                  </a:tcPr>
                </a:tc>
              </a:tr>
            </a:tbl>
          </a:graphicData>
        </a:graphic>
      </p:graphicFrame>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20955" y="-58212"/>
            <a:ext cx="9539536" cy="6974632"/>
          </a:xfrm>
          <a:prstGeom prst="rect">
            <a:avLst/>
          </a:prstGeom>
          <a:solidFill>
            <a:schemeClr val="bg1"/>
          </a:solidFill>
        </p:spPr>
      </p:pic>
      <p:sp>
        <p:nvSpPr>
          <p:cNvPr id="2" name="矩形 1"/>
          <p:cNvSpPr/>
          <p:nvPr/>
        </p:nvSpPr>
        <p:spPr>
          <a:xfrm>
            <a:off x="1156335" y="892810"/>
            <a:ext cx="7882890" cy="4050030"/>
          </a:xfrm>
          <a:prstGeom prst="rect">
            <a:avLst/>
          </a:prstGeom>
        </p:spPr>
        <p:txBody>
          <a:bodyPr wrap="square">
            <a:spAutoFit/>
          </a:bodyPr>
          <a:lstStyle/>
          <a:p>
            <a:r>
              <a:rPr lang="en-US" altLang="zh-TW" sz="4400" b="1" baseline="-25000" dirty="0" smtClean="0">
                <a:latin typeface="黑体" panose="02010609060101010101" pitchFamily="49" charset="-122"/>
                <a:ea typeface="黑体" panose="02010609060101010101" pitchFamily="49" charset="-122"/>
                <a:sym typeface="+mn-ea"/>
              </a:rPr>
              <a:t>•</a:t>
            </a:r>
            <a:r>
              <a:rPr lang="zh-TW" altLang="en-US" sz="4400" b="1" baseline="-25000" dirty="0" smtClean="0">
                <a:latin typeface="黑体" panose="02010609060101010101" pitchFamily="49" charset="-122"/>
                <a:ea typeface="黑体" panose="02010609060101010101" pitchFamily="49" charset="-122"/>
              </a:rPr>
              <a:t>套路化题目进一步减少</a:t>
            </a:r>
            <a:endParaRPr lang="en-US" altLang="zh-TW" sz="4400" b="1" dirty="0" smtClean="0">
              <a:latin typeface="黑体" panose="02010609060101010101" pitchFamily="49" charset="-122"/>
              <a:ea typeface="黑体" panose="02010609060101010101" pitchFamily="49" charset="-122"/>
            </a:endParaRPr>
          </a:p>
          <a:p>
            <a:r>
              <a:rPr lang="en-US" altLang="zh-TW" sz="4400" b="1" baseline="-25000" dirty="0" smtClean="0">
                <a:latin typeface="黑体" panose="02010609060101010101" pitchFamily="49" charset="-122"/>
                <a:ea typeface="黑体" panose="02010609060101010101" pitchFamily="49" charset="-122"/>
              </a:rPr>
              <a:t>•</a:t>
            </a:r>
            <a:r>
              <a:rPr lang="zh-TW" altLang="en-US" sz="4400" b="1" baseline="-25000" dirty="0" smtClean="0">
                <a:latin typeface="黑体" panose="02010609060101010101" pitchFamily="49" charset="-122"/>
                <a:ea typeface="黑体" panose="02010609060101010101" pitchFamily="49" charset="-122"/>
              </a:rPr>
              <a:t>注重宽度，降低深度</a:t>
            </a:r>
            <a:endParaRPr lang="zh-TW" altLang="en-US" sz="4400" b="1" dirty="0" smtClean="0">
              <a:latin typeface="黑体" panose="02010609060101010101" pitchFamily="49" charset="-122"/>
              <a:ea typeface="黑体" panose="02010609060101010101" pitchFamily="49" charset="-122"/>
            </a:endParaRPr>
          </a:p>
          <a:p>
            <a:r>
              <a:rPr lang="en-US" altLang="zh-TW" sz="4400" b="1" baseline="-25000" dirty="0" smtClean="0">
                <a:latin typeface="黑体" panose="02010609060101010101" pitchFamily="49" charset="-122"/>
                <a:ea typeface="黑体" panose="02010609060101010101" pitchFamily="49" charset="-122"/>
              </a:rPr>
              <a:t>•</a:t>
            </a:r>
            <a:r>
              <a:rPr lang="zh-TW" altLang="en-US" sz="4400" b="1" baseline="-25000" dirty="0" smtClean="0">
                <a:latin typeface="黑体" panose="02010609060101010101" pitchFamily="49" charset="-122"/>
                <a:ea typeface="黑体" panose="02010609060101010101" pitchFamily="49" charset="-122"/>
              </a:rPr>
              <a:t>阅读理解回归原初意义</a:t>
            </a:r>
            <a:endParaRPr lang="zh-TW" altLang="en-US" sz="4400" b="1" dirty="0" smtClean="0">
              <a:latin typeface="黑体" panose="02010609060101010101" pitchFamily="49" charset="-122"/>
              <a:ea typeface="黑体" panose="02010609060101010101" pitchFamily="49" charset="-122"/>
            </a:endParaRPr>
          </a:p>
          <a:p>
            <a:r>
              <a:rPr lang="zh-TW" altLang="en-US" sz="4400" b="1" baseline="-25000" dirty="0" smtClean="0">
                <a:latin typeface="黑体" panose="02010609060101010101" pitchFamily="49" charset="-122"/>
                <a:ea typeface="黑体" panose="02010609060101010101" pitchFamily="49" charset="-122"/>
              </a:rPr>
              <a:t>     论述类的论点、论据、论证</a:t>
            </a:r>
            <a:endParaRPr lang="zh-TW" altLang="en-US" sz="4400" b="1" dirty="0" smtClean="0">
              <a:latin typeface="黑体" panose="02010609060101010101" pitchFamily="49" charset="-122"/>
              <a:ea typeface="黑体" panose="02010609060101010101" pitchFamily="49" charset="-122"/>
            </a:endParaRPr>
          </a:p>
          <a:p>
            <a:r>
              <a:rPr lang="zh-TW" altLang="en-US" sz="4400" b="1" baseline="-25000" dirty="0" smtClean="0">
                <a:latin typeface="黑体" panose="02010609060101010101" pitchFamily="49" charset="-122"/>
                <a:ea typeface="黑体" panose="02010609060101010101" pitchFamily="49" charset="-122"/>
              </a:rPr>
              <a:t>     实用类文本的概括分析和信息整合</a:t>
            </a:r>
            <a:endParaRPr lang="zh-TW" altLang="en-US" sz="4400" b="1" dirty="0" smtClean="0">
              <a:latin typeface="黑体" panose="02010609060101010101" pitchFamily="49" charset="-122"/>
              <a:ea typeface="黑体" panose="02010609060101010101" pitchFamily="49" charset="-122"/>
            </a:endParaRPr>
          </a:p>
          <a:p>
            <a:r>
              <a:rPr lang="zh-TW" altLang="en-US" sz="4400" b="1" baseline="-25000" dirty="0" smtClean="0">
                <a:latin typeface="黑体" panose="02010609060101010101" pitchFamily="49" charset="-122"/>
                <a:ea typeface="黑体" panose="02010609060101010101" pitchFamily="49" charset="-122"/>
              </a:rPr>
              <a:t>     文学类文本艺术审美能力</a:t>
            </a:r>
            <a:endParaRPr lang="zh-TW" altLang="en-US" sz="4400" b="1" dirty="0" smtClean="0">
              <a:latin typeface="黑体" panose="02010609060101010101" pitchFamily="49" charset="-122"/>
              <a:ea typeface="黑体" panose="02010609060101010101" pitchFamily="49" charset="-122"/>
            </a:endParaRPr>
          </a:p>
          <a:p>
            <a:r>
              <a:rPr lang="en-US" altLang="zh-TW" sz="4400" b="1" baseline="-25000" dirty="0" smtClean="0">
                <a:latin typeface="黑体" panose="02010609060101010101" pitchFamily="49" charset="-122"/>
                <a:ea typeface="黑体" panose="02010609060101010101" pitchFamily="49" charset="-122"/>
              </a:rPr>
              <a:t>•</a:t>
            </a:r>
            <a:r>
              <a:rPr lang="zh-TW" altLang="en-US" sz="4400" b="1" baseline="-25000" dirty="0" smtClean="0">
                <a:latin typeface="黑体" panose="02010609060101010101" pitchFamily="49" charset="-122"/>
                <a:ea typeface="黑体" panose="02010609060101010101" pitchFamily="49" charset="-122"/>
              </a:rPr>
              <a:t>语言运用形式变化中考查逻辑</a:t>
            </a:r>
            <a:endParaRPr lang="en-US" altLang="zh-TW" sz="4400" b="1" baseline="-25000" dirty="0" smtClean="0">
              <a:latin typeface="黑体" panose="02010609060101010101" pitchFamily="49" charset="-122"/>
              <a:ea typeface="黑体" panose="02010609060101010101" pitchFamily="49" charset="-122"/>
            </a:endParaRPr>
          </a:p>
          <a:p>
            <a:r>
              <a:rPr lang="en-US" altLang="zh-TW" sz="4400" b="1" baseline="-25000" dirty="0" smtClean="0">
                <a:latin typeface="黑体" panose="02010609060101010101" pitchFamily="49" charset="-122"/>
                <a:ea typeface="黑体" panose="02010609060101010101" pitchFamily="49" charset="-122"/>
              </a:rPr>
              <a:t>•</a:t>
            </a:r>
            <a:r>
              <a:rPr lang="zh-TW" altLang="en-US" sz="4400" b="1" baseline="-25000" dirty="0" smtClean="0">
                <a:latin typeface="黑体" panose="02010609060101010101" pitchFamily="49" charset="-122"/>
                <a:ea typeface="黑体" panose="02010609060101010101" pitchFamily="49" charset="-122"/>
              </a:rPr>
              <a:t>作文“关联”要求</a:t>
            </a:r>
            <a:endParaRPr lang="zh-TW" altLang="en-US" sz="4400" b="1" dirty="0" smtClean="0">
              <a:latin typeface="黑体" panose="02010609060101010101" pitchFamily="49" charset="-122"/>
              <a:ea typeface="黑体" panose="02010609060101010101" pitchFamily="49" charset="-122"/>
            </a:endParaRPr>
          </a:p>
          <a:p>
            <a:r>
              <a:rPr lang="en-US" altLang="zh-TW" sz="4400" b="1" baseline="-25000" dirty="0" smtClean="0">
                <a:latin typeface="黑体" panose="02010609060101010101" pitchFamily="49" charset="-122"/>
                <a:ea typeface="黑体" panose="02010609060101010101" pitchFamily="49" charset="-122"/>
              </a:rPr>
              <a:t>•</a:t>
            </a:r>
            <a:r>
              <a:rPr lang="zh-TW" altLang="en-US" sz="4400" b="1" baseline="-25000" dirty="0" smtClean="0">
                <a:latin typeface="黑体" panose="02010609060101010101" pitchFamily="49" charset="-122"/>
                <a:ea typeface="黑体" panose="02010609060101010101" pitchFamily="49" charset="-122"/>
              </a:rPr>
              <a:t>客观题增加、书写量下降，思维含量提高</a:t>
            </a:r>
            <a:endParaRPr lang="zh-TW" altLang="en-US" sz="4400" b="1" dirty="0" smtClean="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116632"/>
            <a:ext cx="9144000" cy="6974632"/>
          </a:xfrm>
          <a:prstGeom prst="rect">
            <a:avLst/>
          </a:prstGeom>
          <a:solidFill>
            <a:schemeClr val="bg1"/>
          </a:solidFill>
        </p:spPr>
      </p:pic>
      <p:sp>
        <p:nvSpPr>
          <p:cNvPr id="2" name="矩形 1"/>
          <p:cNvSpPr/>
          <p:nvPr/>
        </p:nvSpPr>
        <p:spPr>
          <a:xfrm>
            <a:off x="647755" y="1951117"/>
            <a:ext cx="7848872" cy="2971800"/>
          </a:xfrm>
          <a:prstGeom prst="rect">
            <a:avLst/>
          </a:prstGeom>
        </p:spPr>
        <p:txBody>
          <a:bodyPr wrap="square">
            <a:spAutoFit/>
          </a:bodyPr>
          <a:lstStyle/>
          <a:p>
            <a:pPr>
              <a:lnSpc>
                <a:spcPct val="200000"/>
              </a:lnSpc>
            </a:pPr>
            <a:r>
              <a:rPr lang="en-US" altLang="zh-TW" sz="3600" baseline="-25000" dirty="0" smtClean="0">
                <a:latin typeface="黑体" panose="02010609060101010101" pitchFamily="49" charset="-122"/>
                <a:ea typeface="黑体" panose="02010609060101010101" pitchFamily="49" charset="-122"/>
              </a:rPr>
              <a:t>• </a:t>
            </a:r>
            <a:r>
              <a:rPr lang="zh-TW" altLang="en-US" sz="3600" b="1" baseline="-25000" dirty="0" smtClean="0">
                <a:latin typeface="黑体" panose="02010609060101010101" pitchFamily="49" charset="-122"/>
                <a:ea typeface="黑体" panose="02010609060101010101" pitchFamily="49" charset="-122"/>
              </a:rPr>
              <a:t>引导语文基础教育将“立德树人”牢牢放在核心地位；</a:t>
            </a:r>
          </a:p>
          <a:p>
            <a:pPr>
              <a:lnSpc>
                <a:spcPct val="200000"/>
              </a:lnSpc>
            </a:pPr>
            <a:r>
              <a:rPr lang="en-US" altLang="zh-TW" sz="3600" b="1" baseline="-25000" dirty="0" smtClean="0">
                <a:latin typeface="黑体" panose="02010609060101010101" pitchFamily="49" charset="-122"/>
                <a:ea typeface="黑体" panose="02010609060101010101" pitchFamily="49" charset="-122"/>
              </a:rPr>
              <a:t>• </a:t>
            </a:r>
            <a:r>
              <a:rPr lang="zh-TW" altLang="en-US" sz="3600" b="1" baseline="-25000" dirty="0" smtClean="0">
                <a:latin typeface="黑体" panose="02010609060101010101" pitchFamily="49" charset="-122"/>
                <a:ea typeface="黑体" panose="02010609060101010101" pitchFamily="49" charset="-122"/>
              </a:rPr>
              <a:t>引导语文基础教育进一步加强对优秀传统文化的重视； </a:t>
            </a:r>
            <a:r>
              <a:rPr lang="en-US" altLang="zh-TW" sz="3600" b="1" baseline="-25000" dirty="0" smtClean="0">
                <a:latin typeface="黑体" panose="02010609060101010101" pitchFamily="49" charset="-122"/>
                <a:ea typeface="黑体" panose="02010609060101010101" pitchFamily="49" charset="-122"/>
              </a:rPr>
              <a:t>• </a:t>
            </a:r>
            <a:r>
              <a:rPr lang="zh-TW" altLang="en-US" sz="3600" b="1" baseline="-25000" dirty="0" smtClean="0">
                <a:latin typeface="黑体" panose="02010609060101010101" pitchFamily="49" charset="-122"/>
                <a:ea typeface="黑体" panose="02010609060101010101" pitchFamily="49" charset="-122"/>
              </a:rPr>
              <a:t>引导语文基础教育更加重视对学生综合素质能力的培养</a:t>
            </a:r>
            <a:r>
              <a:rPr lang="en-US" altLang="zh-TW" sz="3600" b="1" baseline="-25000" dirty="0" smtClean="0">
                <a:latin typeface="黑体" panose="02010609060101010101" pitchFamily="49" charset="-122"/>
                <a:ea typeface="黑体" panose="02010609060101010101" pitchFamily="49" charset="-122"/>
              </a:rPr>
              <a:t>; • </a:t>
            </a:r>
            <a:r>
              <a:rPr lang="zh-TW" altLang="en-US" sz="3600" b="1" baseline="-25000" dirty="0" smtClean="0">
                <a:latin typeface="黑体" panose="02010609060101010101" pitchFamily="49" charset="-122"/>
                <a:ea typeface="黑体" panose="02010609060101010101" pitchFamily="49" charset="-122"/>
              </a:rPr>
              <a:t>引导语文基础教育更加强化对学生语文运用能力的培养</a:t>
            </a:r>
            <a:r>
              <a:rPr lang="zh-TW" altLang="en-US" sz="3600" b="1" baseline="-25000" dirty="0" smtClean="0">
                <a:latin typeface="楷体" panose="02010609060101010101" pitchFamily="49" charset="-122"/>
                <a:ea typeface="楷体" panose="02010609060101010101" pitchFamily="49" charset="-122"/>
              </a:rPr>
              <a:t>。</a:t>
            </a:r>
            <a:endParaRPr lang="zh-CN" altLang="en-US" sz="3600" b="1" dirty="0">
              <a:latin typeface="楷体" panose="02010609060101010101" pitchFamily="49" charset="-122"/>
              <a:ea typeface="楷体" panose="02010609060101010101" pitchFamily="49" charset="-122"/>
            </a:endParaRPr>
          </a:p>
        </p:txBody>
      </p:sp>
      <p:sp>
        <p:nvSpPr>
          <p:cNvPr id="3" name="矩形 2"/>
          <p:cNvSpPr/>
          <p:nvPr/>
        </p:nvSpPr>
        <p:spPr>
          <a:xfrm>
            <a:off x="1907704" y="836712"/>
            <a:ext cx="5109091" cy="830997"/>
          </a:xfrm>
          <a:prstGeom prst="rect">
            <a:avLst/>
          </a:prstGeom>
        </p:spPr>
        <p:txBody>
          <a:bodyPr wrap="none">
            <a:spAutoFit/>
          </a:bodyPr>
          <a:lstStyle/>
          <a:p>
            <a:r>
              <a:rPr lang="zh-TW" altLang="en-US" sz="4800" b="1" baseline="-25000" dirty="0" smtClean="0">
                <a:latin typeface="楷体" panose="02010609060101010101" pitchFamily="49" charset="-122"/>
                <a:ea typeface="楷体" panose="02010609060101010101" pitchFamily="49" charset="-122"/>
              </a:rPr>
              <a:t>引导语文基础教育发展方向</a:t>
            </a:r>
            <a:endParaRPr lang="zh-TW" altLang="en-US" sz="4800" b="1" dirty="0" smtClean="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791056" cy="6974632"/>
          </a:xfrm>
          <a:prstGeom prst="rect">
            <a:avLst/>
          </a:prstGeom>
          <a:noFill/>
        </p:spPr>
      </p:pic>
      <p:sp>
        <p:nvSpPr>
          <p:cNvPr id="5" name="TextBox 4"/>
          <p:cNvSpPr txBox="1"/>
          <p:nvPr/>
        </p:nvSpPr>
        <p:spPr>
          <a:xfrm>
            <a:off x="1115616" y="1412776"/>
            <a:ext cx="6480720" cy="1200329"/>
          </a:xfrm>
          <a:prstGeom prst="rect">
            <a:avLst/>
          </a:prstGeom>
          <a:noFill/>
        </p:spPr>
        <p:txBody>
          <a:bodyPr wrap="square" rtlCol="0">
            <a:spAutoFit/>
          </a:bodyPr>
          <a:lstStyle/>
          <a:p>
            <a:endParaRPr lang="en-US" altLang="zh-CN" dirty="0" smtClean="0"/>
          </a:p>
          <a:p>
            <a:endParaRPr lang="en-US" altLang="zh-CN" dirty="0" smtClean="0"/>
          </a:p>
          <a:p>
            <a:endParaRPr lang="en-US" altLang="zh-CN" dirty="0" smtClean="0"/>
          </a:p>
          <a:p>
            <a:endParaRPr lang="zh-CN" altLang="en-US" dirty="0"/>
          </a:p>
        </p:txBody>
      </p:sp>
      <p:sp>
        <p:nvSpPr>
          <p:cNvPr id="4" name="圆角矩形 3"/>
          <p:cNvSpPr/>
          <p:nvPr/>
        </p:nvSpPr>
        <p:spPr>
          <a:xfrm flipV="1">
            <a:off x="1475656" y="2852936"/>
            <a:ext cx="6768752" cy="1008112"/>
          </a:xfrm>
          <a:prstGeom prst="roundRect">
            <a:avLst/>
          </a:prstGeom>
          <a:solidFill>
            <a:schemeClr val="bg1"/>
          </a:solid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smtClean="0"/>
              <a:t>中的重难点解析</a:t>
            </a:r>
            <a:endParaRPr lang="en-US" altLang="zh-CN" sz="2400" dirty="0" smtClean="0"/>
          </a:p>
        </p:txBody>
      </p:sp>
      <p:sp>
        <p:nvSpPr>
          <p:cNvPr id="6" name="TextBox 5"/>
          <p:cNvSpPr txBox="1"/>
          <p:nvPr/>
        </p:nvSpPr>
        <p:spPr>
          <a:xfrm>
            <a:off x="1331640" y="3140968"/>
            <a:ext cx="6912768" cy="646331"/>
          </a:xfrm>
          <a:prstGeom prst="rect">
            <a:avLst/>
          </a:prstGeom>
          <a:noFill/>
        </p:spPr>
        <p:txBody>
          <a:bodyPr wrap="square" rtlCol="0">
            <a:spAutoFit/>
          </a:bodyPr>
          <a:lstStyle/>
          <a:p>
            <a:r>
              <a:rPr lang="zh-CN" altLang="en-US" sz="3600" dirty="0" smtClean="0"/>
              <a:t>（二）核心素养在试卷中的呈现</a:t>
            </a:r>
            <a:endParaRPr lang="en-US" altLang="zh-CN" sz="3600" dirty="0" smtClean="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TextBox 4"/>
          <p:cNvSpPr txBox="1"/>
          <p:nvPr/>
        </p:nvSpPr>
        <p:spPr>
          <a:xfrm>
            <a:off x="1043608" y="1628800"/>
            <a:ext cx="6984776" cy="6370975"/>
          </a:xfrm>
          <a:prstGeom prst="rect">
            <a:avLst/>
          </a:prstGeom>
          <a:noFill/>
        </p:spPr>
        <p:txBody>
          <a:bodyPr wrap="square" rtlCol="0">
            <a:spAutoFit/>
          </a:bodyPr>
          <a:lstStyle/>
          <a:p>
            <a:r>
              <a:rPr lang="zh-CN" altLang="en-US" sz="2400" b="1" dirty="0" smtClean="0">
                <a:latin typeface="宋体" panose="02010600030101010101" pitchFamily="2" charset="-122"/>
                <a:ea typeface="宋体" panose="02010600030101010101" pitchFamily="2" charset="-122"/>
              </a:rPr>
              <a:t>    </a:t>
            </a:r>
            <a:r>
              <a:rPr lang="zh-CN" altLang="en-US" sz="2400" b="1" dirty="0" smtClean="0">
                <a:latin typeface="+mn-ea"/>
              </a:rPr>
              <a:t>例</a:t>
            </a:r>
            <a:r>
              <a:rPr lang="en-US" altLang="zh-CN" sz="2400" b="1" dirty="0" smtClean="0">
                <a:latin typeface="+mn-ea"/>
              </a:rPr>
              <a:t>1.</a:t>
            </a:r>
            <a:r>
              <a:rPr lang="zh-CN" altLang="en-US" sz="2400" b="1" dirty="0" smtClean="0">
                <a:latin typeface="+mn-ea"/>
              </a:rPr>
              <a:t>文学类文本阅读中第</a:t>
            </a:r>
            <a:r>
              <a:rPr lang="en-US" altLang="zh-CN" sz="2400" b="1" dirty="0" smtClean="0">
                <a:latin typeface="+mn-ea"/>
              </a:rPr>
              <a:t>4</a:t>
            </a:r>
            <a:r>
              <a:rPr lang="zh-CN" altLang="en-US" sz="2400" b="1" dirty="0" smtClean="0">
                <a:latin typeface="+mn-ea"/>
              </a:rPr>
              <a:t>题，</a:t>
            </a:r>
            <a:r>
              <a:rPr lang="zh-CN" altLang="zh-CN" sz="2400" b="1" dirty="0" smtClean="0">
                <a:latin typeface="+mn-ea"/>
              </a:rPr>
              <a:t>下列对文本相关内容和艺术特色的分析鉴赏，不正确的一项是</a:t>
            </a:r>
            <a:r>
              <a:rPr lang="en-US" altLang="zh-CN" sz="2400" b="1" dirty="0" smtClean="0">
                <a:latin typeface="+mn-ea"/>
              </a:rPr>
              <a:t>(3</a:t>
            </a:r>
            <a:r>
              <a:rPr lang="zh-CN" altLang="zh-CN" sz="2400" b="1" dirty="0" smtClean="0">
                <a:latin typeface="+mn-ea"/>
              </a:rPr>
              <a:t>分</a:t>
            </a:r>
            <a:r>
              <a:rPr lang="en-US" altLang="zh-CN" sz="2400" b="1" dirty="0" smtClean="0">
                <a:latin typeface="+mn-ea"/>
              </a:rPr>
              <a:t>)</a:t>
            </a:r>
            <a:r>
              <a:rPr lang="zh-CN" altLang="en-US" sz="2400" b="1" dirty="0" smtClean="0">
                <a:latin typeface="+mn-ea"/>
              </a:rPr>
              <a:t>。</a:t>
            </a:r>
            <a:endParaRPr lang="en-US" altLang="zh-CN" sz="2400" b="1" dirty="0" smtClean="0">
              <a:latin typeface="+mn-ea"/>
            </a:endParaRPr>
          </a:p>
          <a:p>
            <a:r>
              <a:rPr lang="en-US" altLang="zh-CN" dirty="0" smtClean="0">
                <a:latin typeface="黑体" panose="02010609060101010101" pitchFamily="49" charset="-122"/>
                <a:ea typeface="黑体" panose="02010609060101010101" pitchFamily="49" charset="-122"/>
              </a:rPr>
              <a:t>    </a:t>
            </a:r>
            <a:r>
              <a:rPr lang="en-US" altLang="zh-CN" b="1" dirty="0" smtClean="0">
                <a:latin typeface="黑体" panose="02010609060101010101" pitchFamily="49" charset="-122"/>
                <a:ea typeface="黑体" panose="02010609060101010101" pitchFamily="49" charset="-122"/>
              </a:rPr>
              <a:t>A.</a:t>
            </a:r>
            <a:r>
              <a:rPr lang="zh-CN" altLang="zh-CN" b="1" dirty="0" smtClean="0">
                <a:latin typeface="黑体" panose="02010609060101010101" pitchFamily="49" charset="-122"/>
                <a:ea typeface="黑体" panose="02010609060101010101" pitchFamily="49" charset="-122"/>
              </a:rPr>
              <a:t>当城市图像出现后，本文开头部分营造出的沉郁氛围变得较为轻快，这两种氛围的更替，给读者带来了一种奇幻的阅读体验。</a:t>
            </a:r>
          </a:p>
          <a:p>
            <a:r>
              <a:rPr lang="en-US" altLang="zh-CN" b="1" dirty="0" smtClean="0">
                <a:latin typeface="黑体" panose="02010609060101010101" pitchFamily="49" charset="-122"/>
                <a:ea typeface="黑体" panose="02010609060101010101" pitchFamily="49" charset="-122"/>
              </a:rPr>
              <a:t>    B.</a:t>
            </a:r>
            <a:r>
              <a:rPr lang="zh-CN" altLang="zh-CN" b="1" dirty="0" smtClean="0">
                <a:latin typeface="黑体" panose="02010609060101010101" pitchFamily="49" charset="-122"/>
                <a:ea typeface="黑体" panose="02010609060101010101" pitchFamily="49" charset="-122"/>
              </a:rPr>
              <a:t>地球领袖是一位十几岁的、天真的、娇滴滴的漂亮姑娘，这形象来自先行者的大脑信号，是他对人类美好记忆的一部分。</a:t>
            </a:r>
          </a:p>
          <a:p>
            <a:r>
              <a:rPr lang="en-US" altLang="zh-CN" b="1" dirty="0" smtClean="0">
                <a:latin typeface="黑体" panose="02010609060101010101" pitchFamily="49" charset="-122"/>
                <a:ea typeface="黑体" panose="02010609060101010101" pitchFamily="49" charset="-122"/>
              </a:rPr>
              <a:t>    C.</a:t>
            </a:r>
            <a:r>
              <a:rPr lang="zh-CN" altLang="zh-CN" b="1" dirty="0" smtClean="0">
                <a:latin typeface="黑体" panose="02010609060101010101" pitchFamily="49" charset="-122"/>
                <a:ea typeface="黑体" panose="02010609060101010101" pitchFamily="49" charset="-122"/>
              </a:rPr>
              <a:t>先行者着陆后，看到天空是“黎明或黄昏时的深蓝色”，孤独的感觉是像被雪崩所埋，这都是以身心感受来写先行者对过去地球的深刻眷念。</a:t>
            </a:r>
          </a:p>
          <a:p>
            <a:r>
              <a:rPr lang="en-US" altLang="zh-CN" b="1" dirty="0" smtClean="0">
                <a:latin typeface="黑体" panose="02010609060101010101" pitchFamily="49" charset="-122"/>
                <a:ea typeface="黑体" panose="02010609060101010101" pitchFamily="49" charset="-122"/>
              </a:rPr>
              <a:t>    D.</a:t>
            </a:r>
            <a:r>
              <a:rPr lang="zh-CN" altLang="zh-CN" b="1" dirty="0" smtClean="0">
                <a:latin typeface="黑体" panose="02010609060101010101" pitchFamily="49" charset="-122"/>
                <a:ea typeface="黑体" panose="02010609060101010101" pitchFamily="49" charset="-122"/>
              </a:rPr>
              <a:t>姑娘率众在广场等候、迎接先行者“前辈”，间接说明“微纪元”的人们继承了</a:t>
            </a:r>
            <a:r>
              <a:rPr lang="en-US" altLang="zh-CN" b="1" dirty="0" smtClean="0">
                <a:latin typeface="黑体" panose="02010609060101010101" pitchFamily="49" charset="-122"/>
                <a:ea typeface="黑体" panose="02010609060101010101" pitchFamily="49" charset="-122"/>
              </a:rPr>
              <a:t>:</a:t>
            </a:r>
            <a:r>
              <a:rPr lang="zh-CN" altLang="zh-CN" b="1" dirty="0" smtClean="0">
                <a:latin typeface="黑体" panose="02010609060101010101" pitchFamily="49" charset="-122"/>
                <a:ea typeface="黑体" panose="02010609060101010101" pitchFamily="49" charset="-122"/>
              </a:rPr>
              <a:t>以往的人类文明，科技水平已经很高。</a:t>
            </a:r>
          </a:p>
          <a:p>
            <a:endParaRPr lang="en-US" altLang="zh-CN" b="1" dirty="0" smtClean="0">
              <a:latin typeface="黑体" panose="02010609060101010101" pitchFamily="49" charset="-122"/>
              <a:ea typeface="黑体" panose="02010609060101010101" pitchFamily="49" charset="-122"/>
            </a:endParaRPr>
          </a:p>
          <a:p>
            <a:endParaRPr lang="en-US" altLang="zh-CN" b="1" dirty="0" smtClean="0">
              <a:latin typeface="黑体" panose="02010609060101010101" pitchFamily="49" charset="-122"/>
              <a:ea typeface="黑体" panose="02010609060101010101" pitchFamily="49" charset="-122"/>
            </a:endParaRPr>
          </a:p>
          <a:p>
            <a:endParaRPr lang="en-US" altLang="zh-CN" b="1" dirty="0" smtClean="0">
              <a:latin typeface="黑体" panose="02010609060101010101" pitchFamily="49" charset="-122"/>
              <a:ea typeface="黑体" panose="02010609060101010101" pitchFamily="49" charset="-122"/>
            </a:endParaRPr>
          </a:p>
          <a:p>
            <a:endParaRPr lang="en-US" altLang="zh-CN" b="1" dirty="0" smtClean="0">
              <a:latin typeface="黑体" panose="02010609060101010101" pitchFamily="49" charset="-122"/>
              <a:ea typeface="黑体" panose="02010609060101010101" pitchFamily="49" charset="-122"/>
            </a:endParaRPr>
          </a:p>
          <a:p>
            <a:endParaRPr lang="en-US" altLang="zh-CN" b="1" dirty="0" smtClean="0">
              <a:latin typeface="黑体" panose="02010609060101010101" pitchFamily="49" charset="-122"/>
              <a:ea typeface="黑体" panose="02010609060101010101" pitchFamily="49" charset="-122"/>
            </a:endParaRPr>
          </a:p>
          <a:p>
            <a:endParaRPr lang="en-US" altLang="zh-CN" b="1" dirty="0" smtClean="0">
              <a:latin typeface="黑体" panose="02010609060101010101" pitchFamily="49" charset="-122"/>
              <a:ea typeface="黑体" panose="02010609060101010101" pitchFamily="49" charset="-122"/>
            </a:endParaRPr>
          </a:p>
          <a:p>
            <a:endParaRPr lang="en-US" altLang="zh-CN" b="1" dirty="0" smtClean="0">
              <a:latin typeface="黑体" panose="02010609060101010101" pitchFamily="49" charset="-122"/>
              <a:ea typeface="黑体" panose="02010609060101010101" pitchFamily="49" charset="-122"/>
            </a:endParaRPr>
          </a:p>
          <a:p>
            <a:endParaRPr lang="en-US" altLang="zh-CN" sz="2400" b="1" dirty="0" smtClean="0">
              <a:latin typeface="+mn-ea"/>
            </a:endParaRPr>
          </a:p>
          <a:p>
            <a:endParaRPr lang="zh-CN" altLang="zh-CN" sz="2400" b="1" dirty="0">
              <a:latin typeface="+mn-ea"/>
            </a:endParaRPr>
          </a:p>
        </p:txBody>
      </p:sp>
      <p:sp>
        <p:nvSpPr>
          <p:cNvPr id="6" name="流程图: 可选过程 5"/>
          <p:cNvSpPr/>
          <p:nvPr/>
        </p:nvSpPr>
        <p:spPr>
          <a:xfrm flipH="1">
            <a:off x="3923928" y="548680"/>
            <a:ext cx="3816424" cy="57606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语言建构与运用</a:t>
            </a:r>
            <a:endParaRPr lang="zh-CN" altLang="en-US" sz="3600" spc="-300"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TextBox 4"/>
          <p:cNvSpPr txBox="1"/>
          <p:nvPr/>
        </p:nvSpPr>
        <p:spPr>
          <a:xfrm>
            <a:off x="1331640" y="1556792"/>
            <a:ext cx="6624736" cy="4524315"/>
          </a:xfrm>
          <a:prstGeom prst="rect">
            <a:avLst/>
          </a:prstGeom>
          <a:noFill/>
        </p:spPr>
        <p:txBody>
          <a:bodyPr wrap="square" rtlCol="0">
            <a:spAutoFit/>
          </a:bodyPr>
          <a:lstStyle/>
          <a:p>
            <a:r>
              <a:rPr lang="zh-CN" altLang="en-US" sz="2400" b="1" dirty="0" smtClean="0">
                <a:latin typeface="宋体" panose="02010600030101010101" pitchFamily="2" charset="-122"/>
                <a:ea typeface="宋体" panose="02010600030101010101" pitchFamily="2" charset="-122"/>
              </a:rPr>
              <a:t>    </a:t>
            </a:r>
            <a:endParaRPr lang="en-US" altLang="zh-CN" sz="2400" b="1" dirty="0" smtClean="0">
              <a:latin typeface="+mn-ea"/>
            </a:endParaRPr>
          </a:p>
          <a:p>
            <a:r>
              <a:rPr lang="en-US" altLang="zh-CN" sz="2400" b="1" dirty="0" smtClean="0">
                <a:latin typeface="+mn-ea"/>
              </a:rPr>
              <a:t>    </a:t>
            </a:r>
            <a:r>
              <a:rPr lang="zh-CN" altLang="en-US" sz="3200" b="1" dirty="0" smtClean="0">
                <a:latin typeface="+mn-ea"/>
              </a:rPr>
              <a:t>例</a:t>
            </a:r>
            <a:r>
              <a:rPr lang="en-US" altLang="zh-CN" sz="3200" b="1" dirty="0" smtClean="0">
                <a:latin typeface="+mn-ea"/>
              </a:rPr>
              <a:t>2</a:t>
            </a:r>
            <a:r>
              <a:rPr lang="zh-CN" altLang="en-US" sz="3200" b="1" dirty="0" smtClean="0">
                <a:latin typeface="+mn-ea"/>
              </a:rPr>
              <a:t>：第三大题语言运用</a:t>
            </a:r>
            <a:r>
              <a:rPr lang="en-US" altLang="zh-CN" sz="3200" b="1" dirty="0" smtClean="0">
                <a:latin typeface="+mn-ea"/>
              </a:rPr>
              <a:t>17—21</a:t>
            </a:r>
            <a:r>
              <a:rPr lang="zh-CN" altLang="en-US" sz="3200" b="1" dirty="0" smtClean="0">
                <a:latin typeface="+mn-ea"/>
              </a:rPr>
              <a:t>题，考察的是语言运用，分别是成语、病句、补写句子。</a:t>
            </a:r>
            <a:endParaRPr lang="en-US" altLang="zh-CN" sz="3200" b="1" dirty="0" smtClean="0">
              <a:latin typeface="+mn-ea"/>
            </a:endParaRPr>
          </a:p>
          <a:p>
            <a:r>
              <a:rPr lang="en-US" altLang="zh-CN" sz="3200" b="1" dirty="0" smtClean="0">
                <a:latin typeface="+mn-ea"/>
              </a:rPr>
              <a:t>        </a:t>
            </a:r>
          </a:p>
          <a:p>
            <a:r>
              <a:rPr lang="en-US" altLang="zh-CN" sz="3200" b="1" dirty="0" smtClean="0">
                <a:latin typeface="+mn-ea"/>
              </a:rPr>
              <a:t>   </a:t>
            </a:r>
            <a:r>
              <a:rPr lang="zh-CN" altLang="zh-CN" sz="3200" b="1" dirty="0" smtClean="0">
                <a:latin typeface="+mn-ea"/>
              </a:rPr>
              <a:t>突出逻辑思辨，提高分析问题、解决问题的能力。</a:t>
            </a:r>
            <a:endParaRPr lang="zh-CN" altLang="zh-CN" sz="3200" dirty="0" smtClean="0">
              <a:latin typeface="+mn-ea"/>
            </a:endParaRPr>
          </a:p>
          <a:p>
            <a:endParaRPr lang="en-US" altLang="zh-CN" sz="2400" b="1" dirty="0" smtClean="0">
              <a:latin typeface="+mn-ea"/>
            </a:endParaRPr>
          </a:p>
          <a:p>
            <a:endParaRPr lang="en-US" altLang="zh-CN" sz="2400" b="1" dirty="0" smtClean="0">
              <a:latin typeface="+mn-ea"/>
            </a:endParaRPr>
          </a:p>
          <a:p>
            <a:r>
              <a:rPr lang="en-US" altLang="zh-CN" sz="2400" b="1" dirty="0" smtClean="0">
                <a:latin typeface="+mn-ea"/>
              </a:rPr>
              <a:t>    </a:t>
            </a:r>
            <a:endParaRPr lang="zh-CN" altLang="zh-CN" sz="2400" b="1" dirty="0">
              <a:latin typeface="+mn-ea"/>
            </a:endParaRPr>
          </a:p>
        </p:txBody>
      </p:sp>
      <p:sp>
        <p:nvSpPr>
          <p:cNvPr id="6" name="流程图: 可选过程 5"/>
          <p:cNvSpPr/>
          <p:nvPr/>
        </p:nvSpPr>
        <p:spPr>
          <a:xfrm flipH="1">
            <a:off x="3923928" y="548680"/>
            <a:ext cx="3816424" cy="57606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语言建构与运用</a:t>
            </a:r>
            <a:endParaRPr lang="zh-CN" altLang="en-US" sz="3600" spc="-300"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TextBox 4"/>
          <p:cNvSpPr txBox="1"/>
          <p:nvPr/>
        </p:nvSpPr>
        <p:spPr>
          <a:xfrm>
            <a:off x="755576" y="1340768"/>
            <a:ext cx="7848872" cy="5539978"/>
          </a:xfrm>
          <a:prstGeom prst="rect">
            <a:avLst/>
          </a:prstGeom>
          <a:noFill/>
        </p:spPr>
        <p:txBody>
          <a:bodyPr wrap="square" rtlCol="0">
            <a:spAutoFit/>
          </a:bodyPr>
          <a:lstStyle/>
          <a:p>
            <a:r>
              <a:rPr lang="zh-CN" altLang="en-US" sz="2400" b="1" dirty="0" smtClean="0">
                <a:latin typeface="黑体" panose="02010609060101010101" pitchFamily="49" charset="-122"/>
                <a:ea typeface="黑体" panose="02010609060101010101" pitchFamily="49" charset="-122"/>
              </a:rPr>
              <a:t>    </a:t>
            </a:r>
            <a:endParaRPr lang="en-US" altLang="zh-CN" sz="2400" b="1" dirty="0" smtClean="0">
              <a:latin typeface="黑体" panose="02010609060101010101" pitchFamily="49" charset="-122"/>
              <a:ea typeface="黑体" panose="02010609060101010101" pitchFamily="49" charset="-122"/>
            </a:endParaRPr>
          </a:p>
          <a:p>
            <a:r>
              <a:rPr lang="en-US" altLang="zh-CN" sz="2400" b="1" dirty="0" smtClean="0">
                <a:latin typeface="黑体" panose="02010609060101010101" pitchFamily="49" charset="-122"/>
                <a:ea typeface="黑体" panose="02010609060101010101" pitchFamily="49" charset="-122"/>
              </a:rPr>
              <a:t>    </a:t>
            </a:r>
            <a:r>
              <a:rPr lang="zh-CN" altLang="en-US" sz="2800" b="1" dirty="0" smtClean="0">
                <a:latin typeface="黑体" panose="02010609060101010101" pitchFamily="49" charset="-122"/>
                <a:ea typeface="黑体" panose="02010609060101010101" pitchFamily="49" charset="-122"/>
              </a:rPr>
              <a:t>例</a:t>
            </a:r>
            <a:r>
              <a:rPr lang="en-US" altLang="zh-CN" sz="2800" b="1" dirty="0" smtClean="0">
                <a:latin typeface="黑体" panose="02010609060101010101" pitchFamily="49" charset="-122"/>
                <a:ea typeface="黑体" panose="02010609060101010101" pitchFamily="49" charset="-122"/>
              </a:rPr>
              <a:t>2.</a:t>
            </a:r>
            <a:r>
              <a:rPr lang="zh-CN" altLang="en-US" sz="2800" b="1" dirty="0" smtClean="0">
                <a:latin typeface="黑体" panose="02010609060101010101" pitchFamily="49" charset="-122"/>
                <a:ea typeface="黑体" panose="02010609060101010101" pitchFamily="49" charset="-122"/>
              </a:rPr>
              <a:t>文学类文本第</a:t>
            </a:r>
            <a:r>
              <a:rPr lang="en-US" altLang="zh-CN" sz="2800" b="1" dirty="0" smtClean="0">
                <a:latin typeface="黑体" panose="02010609060101010101" pitchFamily="49" charset="-122"/>
                <a:ea typeface="黑体" panose="02010609060101010101" pitchFamily="49" charset="-122"/>
              </a:rPr>
              <a:t>6</a:t>
            </a:r>
            <a:r>
              <a:rPr lang="zh-CN" altLang="en-US" sz="2800" b="1" dirty="0" smtClean="0">
                <a:latin typeface="黑体" panose="02010609060101010101" pitchFamily="49" charset="-122"/>
                <a:ea typeface="黑体" panose="02010609060101010101" pitchFamily="49" charset="-122"/>
              </a:rPr>
              <a:t>小题</a:t>
            </a:r>
            <a:r>
              <a:rPr lang="zh-CN" altLang="zh-CN" sz="2800" b="1" dirty="0" smtClean="0">
                <a:latin typeface="黑体" panose="02010609060101010101" pitchFamily="49" charset="-122"/>
                <a:ea typeface="黑体" panose="02010609060101010101" pitchFamily="49" charset="-122"/>
              </a:rPr>
              <a:t>结合本文，谈谈科幻小说中“科学”与“幻想”的关系。</a:t>
            </a:r>
            <a:r>
              <a:rPr lang="en-US" altLang="zh-CN" sz="2800" b="1" dirty="0" smtClean="0">
                <a:latin typeface="黑体" panose="02010609060101010101" pitchFamily="49" charset="-122"/>
                <a:ea typeface="黑体" panose="02010609060101010101" pitchFamily="49" charset="-122"/>
              </a:rPr>
              <a:t>(6</a:t>
            </a:r>
            <a:r>
              <a:rPr lang="zh-CN" altLang="zh-CN" sz="2800" b="1" dirty="0" smtClean="0">
                <a:latin typeface="黑体" panose="02010609060101010101" pitchFamily="49" charset="-122"/>
                <a:ea typeface="黑体" panose="02010609060101010101" pitchFamily="49" charset="-122"/>
              </a:rPr>
              <a:t>分</a:t>
            </a:r>
            <a:r>
              <a:rPr lang="en-US" altLang="zh-CN" sz="2800" b="1" dirty="0" smtClean="0">
                <a:latin typeface="黑体" panose="02010609060101010101" pitchFamily="49" charset="-122"/>
                <a:ea typeface="黑体" panose="02010609060101010101" pitchFamily="49" charset="-122"/>
              </a:rPr>
              <a:t>)</a:t>
            </a:r>
          </a:p>
          <a:p>
            <a:r>
              <a:rPr lang="en-US" altLang="zh-CN" sz="2000" b="1" dirty="0" smtClean="0">
                <a:latin typeface="+mn-ea"/>
              </a:rPr>
              <a:t>       </a:t>
            </a:r>
          </a:p>
          <a:p>
            <a:r>
              <a:rPr lang="en-US" altLang="zh-CN" sz="2000" b="1" dirty="0" smtClean="0">
                <a:latin typeface="+mn-ea"/>
              </a:rPr>
              <a:t>     [</a:t>
            </a:r>
            <a:r>
              <a:rPr lang="zh-CN" altLang="zh-CN" sz="2000" b="1" dirty="0" smtClean="0">
                <a:latin typeface="+mn-ea"/>
              </a:rPr>
              <a:t>答案</a:t>
            </a:r>
            <a:r>
              <a:rPr lang="en-US" altLang="zh-CN" sz="2000" b="1" dirty="0" smtClean="0">
                <a:latin typeface="+mn-ea"/>
              </a:rPr>
              <a:t>]</a:t>
            </a:r>
            <a:r>
              <a:rPr lang="en-US" altLang="zh-CN" sz="2000" dirty="0" smtClean="0">
                <a:latin typeface="+mn-ea"/>
              </a:rPr>
              <a:t> </a:t>
            </a:r>
            <a:r>
              <a:rPr lang="zh-CN" altLang="zh-CN" sz="2000" b="1" dirty="0" smtClean="0">
                <a:latin typeface="+mn-ea"/>
              </a:rPr>
              <a:t>科幻小说中的“科学”是“幻想”的基础。本文情节的基本框架，即地球灾难与文明重生，就是在宇宙科学基础上演绎的；而文中细节如宇宙飞船的星际航行、虚拟游戏、视频眼镜等，都已是或部分是科学事实。科幻小说中的“幻想”虽然立足于“科学”，但更要突破具体科技的限制，充分发挥想象力，将人文关怀与科学意识融汇在一起。本文幻想出来的“宏纪元”与“微纪元”，有一定科学因素，主旨则是对人类文明的思考。</a:t>
            </a:r>
            <a:endParaRPr lang="zh-CN" altLang="zh-CN" sz="2000" dirty="0" smtClean="0">
              <a:latin typeface="+mn-ea"/>
            </a:endParaRPr>
          </a:p>
          <a:p>
            <a:endParaRPr lang="en-US" altLang="zh-CN" sz="2400" b="1" dirty="0" smtClean="0">
              <a:latin typeface="黑体" panose="02010609060101010101" pitchFamily="49" charset="-122"/>
              <a:ea typeface="黑体" panose="02010609060101010101" pitchFamily="49" charset="-122"/>
            </a:endParaRPr>
          </a:p>
          <a:p>
            <a:endParaRPr lang="zh-CN" altLang="zh-CN" sz="2400" b="1" dirty="0" smtClean="0">
              <a:latin typeface="黑体" panose="02010609060101010101" pitchFamily="49" charset="-122"/>
              <a:ea typeface="黑体" panose="02010609060101010101" pitchFamily="49" charset="-122"/>
            </a:endParaRPr>
          </a:p>
          <a:p>
            <a:r>
              <a:rPr lang="en-US" altLang="zh-CN" sz="2400" b="1" dirty="0" smtClean="0">
                <a:latin typeface="黑体" panose="02010609060101010101" pitchFamily="49" charset="-122"/>
                <a:ea typeface="黑体" panose="02010609060101010101" pitchFamily="49" charset="-122"/>
              </a:rPr>
              <a:t>     </a:t>
            </a:r>
          </a:p>
          <a:p>
            <a:r>
              <a:rPr lang="en-US" altLang="zh-CN" sz="2400" b="1" dirty="0" smtClean="0">
                <a:latin typeface="黑体" panose="02010609060101010101" pitchFamily="49" charset="-122"/>
                <a:ea typeface="黑体" panose="02010609060101010101" pitchFamily="49" charset="-122"/>
              </a:rPr>
              <a:t>      </a:t>
            </a:r>
            <a:endParaRPr lang="zh-CN" altLang="zh-CN" sz="2400" b="1" dirty="0" smtClean="0">
              <a:latin typeface="黑体" panose="02010609060101010101" pitchFamily="49" charset="-122"/>
              <a:ea typeface="黑体" panose="02010609060101010101" pitchFamily="49" charset="-122"/>
            </a:endParaRPr>
          </a:p>
          <a:p>
            <a:endParaRPr lang="zh-CN" altLang="zh-CN" dirty="0"/>
          </a:p>
        </p:txBody>
      </p:sp>
      <p:sp>
        <p:nvSpPr>
          <p:cNvPr id="6" name="流程图: 可选过程 5"/>
          <p:cNvSpPr/>
          <p:nvPr/>
        </p:nvSpPr>
        <p:spPr>
          <a:xfrm flipH="1">
            <a:off x="3491880" y="620688"/>
            <a:ext cx="3240360" cy="57606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思维发展与提升</a:t>
            </a:r>
            <a:endParaRPr lang="zh-CN" altLang="en-US" sz="3600" spc="-300"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TextBox 3"/>
          <p:cNvSpPr txBox="1"/>
          <p:nvPr/>
        </p:nvSpPr>
        <p:spPr>
          <a:xfrm>
            <a:off x="971600" y="1628800"/>
            <a:ext cx="7200800" cy="6124754"/>
          </a:xfrm>
          <a:prstGeom prst="rect">
            <a:avLst/>
          </a:prstGeom>
          <a:noFill/>
        </p:spPr>
        <p:txBody>
          <a:bodyPr wrap="square" rtlCol="0">
            <a:spAutoFit/>
          </a:bodyPr>
          <a:lstStyle/>
          <a:p>
            <a:r>
              <a:rPr lang="zh-CN" altLang="en-US" sz="3200" b="1" dirty="0" smtClean="0">
                <a:latin typeface="黑体" panose="02010609060101010101" pitchFamily="49" charset="-122"/>
                <a:ea typeface="黑体" panose="02010609060101010101" pitchFamily="49" charset="-122"/>
              </a:rPr>
              <a:t>    例</a:t>
            </a:r>
            <a:r>
              <a:rPr lang="en-US" altLang="zh-CN" sz="3200" b="1" dirty="0" smtClean="0">
                <a:latin typeface="黑体" panose="02010609060101010101" pitchFamily="49" charset="-122"/>
                <a:ea typeface="黑体" panose="02010609060101010101" pitchFamily="49" charset="-122"/>
              </a:rPr>
              <a:t>1.</a:t>
            </a:r>
            <a:r>
              <a:rPr lang="zh-CN" altLang="en-US" sz="3200" b="1" dirty="0" smtClean="0">
                <a:latin typeface="黑体" panose="02010609060101010101" pitchFamily="49" charset="-122"/>
                <a:ea typeface="黑体" panose="02010609060101010101" pitchFamily="49" charset="-122"/>
              </a:rPr>
              <a:t>文学类文本阅读第</a:t>
            </a:r>
            <a:r>
              <a:rPr lang="en-US" altLang="zh-CN" sz="3200" b="1" dirty="0" smtClean="0">
                <a:latin typeface="黑体" panose="02010609060101010101" pitchFamily="49" charset="-122"/>
                <a:ea typeface="黑体" panose="02010609060101010101" pitchFamily="49" charset="-122"/>
              </a:rPr>
              <a:t>5</a:t>
            </a:r>
            <a:r>
              <a:rPr lang="zh-CN" altLang="en-US" sz="3200" b="1" dirty="0" smtClean="0">
                <a:latin typeface="黑体" panose="02010609060101010101" pitchFamily="49" charset="-122"/>
                <a:ea typeface="黑体" panose="02010609060101010101" pitchFamily="49" charset="-122"/>
              </a:rPr>
              <a:t>题，</a:t>
            </a:r>
            <a:r>
              <a:rPr lang="zh-CN" altLang="zh-CN" sz="3200" b="1" dirty="0" smtClean="0">
                <a:latin typeface="黑体" panose="02010609060101010101" pitchFamily="49" charset="-122"/>
                <a:ea typeface="黑体" panose="02010609060101010101" pitchFamily="49" charset="-122"/>
              </a:rPr>
              <a:t>请简要分析文中先行者的心理变化过程。</a:t>
            </a:r>
            <a:r>
              <a:rPr lang="en-US" altLang="zh-CN" sz="3200" b="1" dirty="0" smtClean="0">
                <a:latin typeface="黑体" panose="02010609060101010101" pitchFamily="49" charset="-122"/>
                <a:ea typeface="黑体" panose="02010609060101010101" pitchFamily="49" charset="-122"/>
              </a:rPr>
              <a:t>(6</a:t>
            </a:r>
            <a:r>
              <a:rPr lang="zh-CN" altLang="zh-CN" sz="3200" b="1" dirty="0" smtClean="0">
                <a:latin typeface="黑体" panose="02010609060101010101" pitchFamily="49" charset="-122"/>
                <a:ea typeface="黑体" panose="02010609060101010101" pitchFamily="49" charset="-122"/>
              </a:rPr>
              <a:t>分</a:t>
            </a:r>
            <a:r>
              <a:rPr lang="en-US" altLang="zh-CN" sz="3200" b="1" dirty="0" smtClean="0">
                <a:latin typeface="黑体" panose="02010609060101010101" pitchFamily="49" charset="-122"/>
                <a:ea typeface="黑体" panose="02010609060101010101" pitchFamily="49" charset="-122"/>
              </a:rPr>
              <a:t>)</a:t>
            </a:r>
          </a:p>
          <a:p>
            <a:endParaRPr lang="en-US" altLang="zh-CN" sz="2400" b="1" dirty="0" smtClean="0"/>
          </a:p>
          <a:p>
            <a:r>
              <a:rPr lang="en-US" altLang="zh-CN" sz="2400" b="1" dirty="0" smtClean="0"/>
              <a:t>      [</a:t>
            </a:r>
            <a:r>
              <a:rPr lang="zh-CN" altLang="zh-CN" sz="2400" b="1" dirty="0" smtClean="0"/>
              <a:t>答案</a:t>
            </a:r>
            <a:r>
              <a:rPr lang="en-US" altLang="zh-CN" sz="2400" b="1" dirty="0" smtClean="0"/>
              <a:t>] </a:t>
            </a:r>
            <a:r>
              <a:rPr lang="zh-CN" altLang="zh-CN" sz="2400" b="1" dirty="0" smtClean="0"/>
              <a:t>先行者着陆之前，已经知道地球灾难的发生，一方面心存侥幸，一方面又深知连侥幸也不过是幻想，心情复杂纠结；着陆后亲身感受到地球的荒凉，自认是宇宙间最后一个人类，巨大的孤独感和绝望使他濒临崩溃；意识到画面有可能并非虚拟，感到震撼，重新燃起了希望。</a:t>
            </a:r>
            <a:endParaRPr lang="zh-CN" altLang="zh-CN" sz="2400" dirty="0" smtClean="0"/>
          </a:p>
          <a:p>
            <a:endParaRPr lang="en-US" altLang="zh-CN" sz="3200" b="1" dirty="0" smtClean="0">
              <a:latin typeface="黑体" panose="02010609060101010101" pitchFamily="49" charset="-122"/>
              <a:ea typeface="黑体" panose="02010609060101010101" pitchFamily="49" charset="-122"/>
            </a:endParaRPr>
          </a:p>
          <a:p>
            <a:endParaRPr lang="zh-CN" altLang="zh-CN" sz="3200" dirty="0" smtClean="0">
              <a:latin typeface="黑体" panose="02010609060101010101" pitchFamily="49" charset="-122"/>
              <a:ea typeface="黑体" panose="02010609060101010101" pitchFamily="49" charset="-122"/>
            </a:endParaRPr>
          </a:p>
          <a:p>
            <a:r>
              <a:rPr lang="en-US" altLang="zh-CN" sz="3200" b="1" dirty="0" smtClean="0">
                <a:latin typeface="黑体" panose="02010609060101010101" pitchFamily="49" charset="-122"/>
                <a:ea typeface="黑体" panose="02010609060101010101" pitchFamily="49" charset="-122"/>
              </a:rPr>
              <a:t>    </a:t>
            </a:r>
          </a:p>
          <a:p>
            <a:r>
              <a:rPr lang="zh-CN" altLang="en-US" sz="3200" b="1" dirty="0" smtClean="0">
                <a:latin typeface="黑体" panose="02010609060101010101" pitchFamily="49" charset="-122"/>
                <a:ea typeface="黑体" panose="02010609060101010101" pitchFamily="49" charset="-122"/>
              </a:rPr>
              <a:t>       </a:t>
            </a:r>
            <a:endParaRPr lang="zh-CN" altLang="en-US" sz="3200" dirty="0">
              <a:latin typeface="黑体" panose="02010609060101010101" pitchFamily="49" charset="-122"/>
              <a:ea typeface="黑体" panose="02010609060101010101" pitchFamily="49" charset="-122"/>
            </a:endParaRPr>
          </a:p>
        </p:txBody>
      </p:sp>
      <p:sp>
        <p:nvSpPr>
          <p:cNvPr id="6" name="流程图: 可选过程 5"/>
          <p:cNvSpPr/>
          <p:nvPr/>
        </p:nvSpPr>
        <p:spPr>
          <a:xfrm flipH="1">
            <a:off x="4427984" y="764704"/>
            <a:ext cx="3312368" cy="57606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审美鉴赏与创造</a:t>
            </a:r>
            <a:endParaRPr lang="zh-CN" altLang="en-US" sz="3600" spc="-300"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TextBox 3"/>
          <p:cNvSpPr txBox="1"/>
          <p:nvPr/>
        </p:nvSpPr>
        <p:spPr>
          <a:xfrm>
            <a:off x="1547664" y="1484784"/>
            <a:ext cx="6408712" cy="4246245"/>
          </a:xfrm>
          <a:prstGeom prst="rect">
            <a:avLst/>
          </a:prstGeom>
          <a:noFill/>
        </p:spPr>
        <p:txBody>
          <a:bodyPr wrap="square" rtlCol="0">
            <a:spAutoFit/>
          </a:bodyPr>
          <a:lstStyle/>
          <a:p>
            <a:r>
              <a:rPr lang="zh-CN" altLang="en-US" dirty="0" smtClean="0"/>
              <a:t>            </a:t>
            </a:r>
            <a:r>
              <a:rPr lang="zh-CN" altLang="en-US" sz="2800" b="1" dirty="0" smtClean="0">
                <a:latin typeface="+mn-ea"/>
              </a:rPr>
              <a:t>第二大题古代诗文阅读（</a:t>
            </a:r>
            <a:r>
              <a:rPr lang="en-US" altLang="zh-CN" sz="2800" b="1" dirty="0" smtClean="0">
                <a:latin typeface="+mn-ea"/>
              </a:rPr>
              <a:t>34</a:t>
            </a:r>
            <a:r>
              <a:rPr lang="zh-CN" altLang="en-US" sz="2800" b="1" dirty="0" smtClean="0">
                <a:latin typeface="+mn-ea"/>
              </a:rPr>
              <a:t>分）直接关乎古代文化传承与理解。</a:t>
            </a:r>
            <a:endParaRPr lang="en-US" altLang="zh-CN" sz="2800" b="1" dirty="0" smtClean="0">
              <a:latin typeface="+mn-ea"/>
            </a:endParaRPr>
          </a:p>
          <a:p>
            <a:r>
              <a:rPr lang="en-US" altLang="zh-CN" sz="2800" b="1" dirty="0" smtClean="0">
                <a:latin typeface="+mn-ea"/>
              </a:rPr>
              <a:t>    </a:t>
            </a:r>
            <a:r>
              <a:rPr lang="zh-CN" altLang="zh-CN" sz="2800" b="1" dirty="0" smtClean="0">
                <a:latin typeface="+mn-ea"/>
              </a:rPr>
              <a:t>文言文中继续考查文言断句、文化常识、名言名句，要求考生对天文地理、纪年纪时、姓名字号、礼仪制度、历史变迁、中华优秀传统名言等内容有较为清晰的了解。二是重视传统文化精神的化育作用。</a:t>
            </a:r>
            <a:endParaRPr lang="en-US" altLang="zh-CN" sz="2800" b="1" dirty="0" smtClean="0">
              <a:latin typeface="+mn-ea"/>
            </a:endParaRPr>
          </a:p>
          <a:p>
            <a:endParaRPr lang="en-US" altLang="zh-CN" sz="2800" b="1" dirty="0" smtClean="0">
              <a:latin typeface="+mn-ea"/>
            </a:endParaRPr>
          </a:p>
          <a:p>
            <a:endParaRPr lang="zh-CN" altLang="en-US" dirty="0"/>
          </a:p>
        </p:txBody>
      </p:sp>
      <p:sp>
        <p:nvSpPr>
          <p:cNvPr id="5" name="流程图: 可选过程 4"/>
          <p:cNvSpPr/>
          <p:nvPr/>
        </p:nvSpPr>
        <p:spPr>
          <a:xfrm flipH="1">
            <a:off x="4355976" y="476672"/>
            <a:ext cx="3240360" cy="57606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文化传承与理解</a:t>
            </a:r>
            <a:endParaRPr lang="zh-CN" altLang="en-US" sz="3600" spc="-300"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TextBox 4"/>
          <p:cNvSpPr txBox="1"/>
          <p:nvPr/>
        </p:nvSpPr>
        <p:spPr>
          <a:xfrm>
            <a:off x="1043608" y="1340768"/>
            <a:ext cx="7416824" cy="4984750"/>
          </a:xfrm>
          <a:prstGeom prst="rect">
            <a:avLst/>
          </a:prstGeom>
          <a:noFill/>
        </p:spPr>
        <p:txBody>
          <a:bodyPr wrap="square" rtlCol="0">
            <a:spAutoFit/>
          </a:bodyPr>
          <a:lstStyle/>
          <a:p>
            <a:r>
              <a:rPr lang="en-US" altLang="zh-CN" b="1" dirty="0" smtClean="0"/>
              <a:t>       </a:t>
            </a:r>
          </a:p>
          <a:p>
            <a:r>
              <a:rPr lang="en-US" altLang="zh-CN" b="1" dirty="0" smtClean="0"/>
              <a:t>           </a:t>
            </a:r>
            <a:r>
              <a:rPr lang="en-US" altLang="zh-CN" sz="2400" b="1" dirty="0" smtClean="0">
                <a:latin typeface="+mn-ea"/>
              </a:rPr>
              <a:t>2018</a:t>
            </a:r>
            <a:r>
              <a:rPr lang="zh-CN" altLang="zh-CN" sz="2400" b="1" dirty="0" smtClean="0">
                <a:latin typeface="+mn-ea"/>
              </a:rPr>
              <a:t>年高考对中国传统文化的重视程度显著增加</a:t>
            </a:r>
            <a:r>
              <a:rPr lang="zh-CN" altLang="en-US" sz="2400" b="1" dirty="0" smtClean="0">
                <a:latin typeface="+mn-ea"/>
              </a:rPr>
              <a:t>，</a:t>
            </a:r>
            <a:r>
              <a:rPr lang="zh-CN" altLang="zh-CN" sz="2400" b="1" dirty="0" smtClean="0">
                <a:latin typeface="+mn-ea"/>
              </a:rPr>
              <a:t>试题精心选材，萃取精华，展现了历史人物的群体垂范、古代思想的现代映射、传统美德的当代传承。除大量利用优秀历史人物的崇高美德来感染、引导考生之外，还特别加强了对师德师风的推崇与宣传。</a:t>
            </a:r>
            <a:endParaRPr lang="en-US" altLang="zh-CN" sz="2400" b="1" dirty="0" smtClean="0">
              <a:latin typeface="+mn-ea"/>
            </a:endParaRPr>
          </a:p>
          <a:p>
            <a:r>
              <a:rPr lang="en-US" altLang="zh-CN" sz="2400" b="1" dirty="0" smtClean="0">
                <a:latin typeface="+mn-ea"/>
              </a:rPr>
              <a:t>    </a:t>
            </a:r>
            <a:r>
              <a:rPr lang="zh-CN" altLang="zh-CN" sz="2400" b="1" dirty="0" smtClean="0">
                <a:latin typeface="+mn-ea"/>
              </a:rPr>
              <a:t>全国Ⅲ卷“语言文字运用”要求考生对一封书信进行修改，书信的内容是学生对老师从教</a:t>
            </a:r>
            <a:r>
              <a:rPr lang="en-US" altLang="zh-CN" sz="2400" b="1" dirty="0" smtClean="0">
                <a:latin typeface="+mn-ea"/>
              </a:rPr>
              <a:t>50</a:t>
            </a:r>
            <a:r>
              <a:rPr lang="zh-CN" altLang="zh-CN" sz="2400" b="1" dirty="0" smtClean="0">
                <a:latin typeface="+mn-ea"/>
              </a:rPr>
              <a:t>周年的致敬</a:t>
            </a:r>
            <a:r>
              <a:rPr lang="zh-CN" altLang="en-US" sz="2400" b="1" dirty="0" smtClean="0">
                <a:latin typeface="+mn-ea"/>
              </a:rPr>
              <a:t>。</a:t>
            </a:r>
            <a:endParaRPr lang="en-US" altLang="zh-CN" sz="2400" b="1" dirty="0" smtClean="0">
              <a:latin typeface="+mn-ea"/>
            </a:endParaRPr>
          </a:p>
          <a:p>
            <a:r>
              <a:rPr lang="en-US" altLang="zh-CN" sz="2400" b="1" dirty="0" smtClean="0">
                <a:latin typeface="+mn-ea"/>
              </a:rPr>
              <a:t>    </a:t>
            </a:r>
            <a:r>
              <a:rPr lang="zh-CN" altLang="zh-CN" sz="2400" b="1" dirty="0" smtClean="0">
                <a:latin typeface="+mn-ea"/>
              </a:rPr>
              <a:t>全国</a:t>
            </a:r>
            <a:r>
              <a:rPr lang="en-US" altLang="zh-CN" sz="2400" b="1" dirty="0" smtClean="0">
                <a:latin typeface="+mn-ea"/>
              </a:rPr>
              <a:t>I</a:t>
            </a:r>
            <a:r>
              <a:rPr lang="zh-CN" altLang="zh-CN" sz="2400" b="1" dirty="0" smtClean="0">
                <a:latin typeface="+mn-ea"/>
              </a:rPr>
              <a:t>卷在“名篇名句默写”直接考查《论语</a:t>
            </a:r>
            <a:r>
              <a:rPr lang="zh-CN" altLang="zh-CN" sz="2400" b="1" dirty="0" smtClean="0">
                <a:latin typeface="Arial" panose="020B0604020202020204" pitchFamily="34" charset="0"/>
                <a:cs typeface="Arial" panose="020B0604020202020204" pitchFamily="34" charset="0"/>
              </a:rPr>
              <a:t>•</a:t>
            </a:r>
            <a:r>
              <a:rPr lang="zh-CN" altLang="zh-CN" sz="2400" b="1" dirty="0" smtClean="0">
                <a:latin typeface="+mn-ea"/>
              </a:rPr>
              <a:t>为政》中的“温故而知新，可以为师矣”和韩愈《师说》中的相关内容。</a:t>
            </a:r>
            <a:endParaRPr lang="zh-CN" altLang="zh-CN" sz="2400" dirty="0" smtClean="0">
              <a:latin typeface="+mn-ea"/>
            </a:endParaRPr>
          </a:p>
          <a:p>
            <a:endParaRPr lang="en-US" altLang="zh-CN" b="1" dirty="0" smtClean="0"/>
          </a:p>
          <a:p>
            <a:endParaRPr lang="zh-CN" altLang="zh-CN" dirty="0"/>
          </a:p>
        </p:txBody>
      </p:sp>
      <p:sp>
        <p:nvSpPr>
          <p:cNvPr id="6" name="流程图: 可选过程 5"/>
          <p:cNvSpPr/>
          <p:nvPr/>
        </p:nvSpPr>
        <p:spPr>
          <a:xfrm flipH="1">
            <a:off x="4185032" y="673393"/>
            <a:ext cx="3960440" cy="57606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文化传承与理解</a:t>
            </a:r>
            <a:endParaRPr lang="zh-CN" altLang="en-US" sz="3600" spc="-300"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5" name="TextBox 4"/>
          <p:cNvSpPr txBox="1"/>
          <p:nvPr/>
        </p:nvSpPr>
        <p:spPr>
          <a:xfrm>
            <a:off x="1115616" y="1412776"/>
            <a:ext cx="6480720" cy="1200329"/>
          </a:xfrm>
          <a:prstGeom prst="rect">
            <a:avLst/>
          </a:prstGeom>
          <a:noFill/>
        </p:spPr>
        <p:txBody>
          <a:bodyPr wrap="square" rtlCol="0">
            <a:spAutoFit/>
          </a:bodyPr>
          <a:lstStyle/>
          <a:p>
            <a:endParaRPr lang="en-US" altLang="zh-CN" dirty="0" smtClean="0"/>
          </a:p>
          <a:p>
            <a:endParaRPr lang="en-US" altLang="zh-CN" dirty="0" smtClean="0"/>
          </a:p>
          <a:p>
            <a:endParaRPr lang="en-US" altLang="zh-CN" dirty="0" smtClean="0"/>
          </a:p>
          <a:p>
            <a:endParaRPr lang="zh-CN" altLang="en-US" dirty="0"/>
          </a:p>
        </p:txBody>
      </p:sp>
      <p:sp>
        <p:nvSpPr>
          <p:cNvPr id="4" name="圆角矩形 3"/>
          <p:cNvSpPr/>
          <p:nvPr/>
        </p:nvSpPr>
        <p:spPr>
          <a:xfrm flipV="1">
            <a:off x="1907704" y="2924944"/>
            <a:ext cx="5400600" cy="936104"/>
          </a:xfrm>
          <a:prstGeom prst="roundRect">
            <a:avLst/>
          </a:prstGeom>
          <a:solidFill>
            <a:schemeClr val="bg1"/>
          </a:solid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smtClean="0"/>
              <a:t>学科教学实施中的重难点解析</a:t>
            </a:r>
            <a:endParaRPr lang="en-US" altLang="zh-CN" sz="2400" dirty="0" smtClean="0"/>
          </a:p>
        </p:txBody>
      </p:sp>
      <p:sp>
        <p:nvSpPr>
          <p:cNvPr id="6" name="TextBox 5"/>
          <p:cNvSpPr txBox="1"/>
          <p:nvPr/>
        </p:nvSpPr>
        <p:spPr>
          <a:xfrm>
            <a:off x="2051720" y="2996952"/>
            <a:ext cx="5760640" cy="646331"/>
          </a:xfrm>
          <a:prstGeom prst="rect">
            <a:avLst/>
          </a:prstGeom>
          <a:noFill/>
        </p:spPr>
        <p:txBody>
          <a:bodyPr wrap="square" rtlCol="0">
            <a:spAutoFit/>
          </a:bodyPr>
          <a:lstStyle/>
          <a:p>
            <a:r>
              <a:rPr lang="zh-CN" altLang="en-US" sz="3600" dirty="0" smtClean="0"/>
              <a:t>（二）试题分类分析</a:t>
            </a:r>
            <a:endParaRPr lang="en-US" altLang="zh-CN" sz="3600"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43" name="图片 42" descr="微信图片_20180419022348.png"/>
          <p:cNvPicPr>
            <a:picLocks noChangeAspect="1"/>
          </p:cNvPicPr>
          <p:nvPr/>
        </p:nvPicPr>
        <p:blipFill>
          <a:blip r:embed="rId2" cstate="print"/>
          <a:stretch>
            <a:fillRect/>
          </a:stretch>
        </p:blipFill>
        <p:spPr>
          <a:xfrm>
            <a:off x="0" y="-222238"/>
            <a:ext cx="9144000" cy="7080238"/>
          </a:xfrm>
          <a:prstGeom prst="rect">
            <a:avLst/>
          </a:prstGeom>
        </p:spPr>
      </p:pic>
      <p:sp>
        <p:nvSpPr>
          <p:cNvPr id="5" name="流程图: 可选过程 4"/>
          <p:cNvSpPr/>
          <p:nvPr/>
        </p:nvSpPr>
        <p:spPr>
          <a:xfrm>
            <a:off x="594360" y="772160"/>
            <a:ext cx="1036320" cy="1564640"/>
          </a:xfrm>
          <a:prstGeom prst="flowChartAlternateProcess">
            <a:avLst/>
          </a:prstGeom>
          <a:noFill/>
          <a:ln w="127000" cap="rnd" cmpd="sng">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语言建构与运用</a:t>
            </a:r>
            <a:endParaRPr lang="zh-CN" altLang="en-US" b="1" dirty="0">
              <a:solidFill>
                <a:schemeClr val="tx1"/>
              </a:solidFill>
            </a:endParaRPr>
          </a:p>
        </p:txBody>
      </p:sp>
      <p:sp>
        <p:nvSpPr>
          <p:cNvPr id="6" name="流程图: 可选过程 5"/>
          <p:cNvSpPr/>
          <p:nvPr/>
        </p:nvSpPr>
        <p:spPr>
          <a:xfrm>
            <a:off x="617220" y="3850640"/>
            <a:ext cx="1036320" cy="1564640"/>
          </a:xfrm>
          <a:prstGeom prst="flowChartAlternateProcess">
            <a:avLst/>
          </a:prstGeom>
          <a:noFill/>
          <a:ln w="127000" cap="rnd" cmpd="sng">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思维发展与提升</a:t>
            </a:r>
            <a:endParaRPr lang="zh-CN" altLang="en-US" b="1" dirty="0">
              <a:solidFill>
                <a:schemeClr val="tx1"/>
              </a:solidFill>
            </a:endParaRPr>
          </a:p>
        </p:txBody>
      </p:sp>
      <p:sp>
        <p:nvSpPr>
          <p:cNvPr id="7" name="右箭头 6"/>
          <p:cNvSpPr/>
          <p:nvPr/>
        </p:nvSpPr>
        <p:spPr>
          <a:xfrm>
            <a:off x="1905000" y="1544320"/>
            <a:ext cx="579120" cy="426720"/>
          </a:xfrm>
          <a:prstGeom prst="rightArrow">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右箭头 7"/>
          <p:cNvSpPr/>
          <p:nvPr/>
        </p:nvSpPr>
        <p:spPr>
          <a:xfrm>
            <a:off x="1859280" y="4450080"/>
            <a:ext cx="579120" cy="426720"/>
          </a:xfrm>
          <a:prstGeom prst="rightArrow">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555776" y="386080"/>
            <a:ext cx="1567189" cy="452120"/>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b="1" dirty="0" smtClean="0">
                <a:solidFill>
                  <a:schemeClr val="tx1"/>
                </a:solidFill>
              </a:rPr>
              <a:t>· </a:t>
            </a:r>
            <a:r>
              <a:rPr lang="zh-CN" altLang="en-US" b="1" dirty="0" smtClean="0">
                <a:solidFill>
                  <a:schemeClr val="tx1"/>
                </a:solidFill>
              </a:rPr>
              <a:t>积累与整合</a:t>
            </a:r>
            <a:endParaRPr lang="zh-CN" altLang="en-US" b="1" dirty="0">
              <a:solidFill>
                <a:schemeClr val="tx1"/>
              </a:solidFill>
            </a:endParaRPr>
          </a:p>
        </p:txBody>
      </p:sp>
      <p:sp>
        <p:nvSpPr>
          <p:cNvPr id="10" name="矩形 9"/>
          <p:cNvSpPr/>
          <p:nvPr/>
        </p:nvSpPr>
        <p:spPr>
          <a:xfrm>
            <a:off x="2555776" y="1452880"/>
            <a:ext cx="1559569" cy="452120"/>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b="1" dirty="0" smtClean="0">
                <a:solidFill>
                  <a:schemeClr val="tx1"/>
                </a:solidFill>
              </a:rPr>
              <a:t>· </a:t>
            </a:r>
            <a:r>
              <a:rPr lang="zh-CN" altLang="en-US" b="1" dirty="0" smtClean="0">
                <a:solidFill>
                  <a:schemeClr val="tx1"/>
                </a:solidFill>
              </a:rPr>
              <a:t>语感与语理</a:t>
            </a:r>
            <a:endParaRPr lang="zh-CN" altLang="en-US" b="1" dirty="0">
              <a:solidFill>
                <a:schemeClr val="tx1"/>
              </a:solidFill>
            </a:endParaRPr>
          </a:p>
        </p:txBody>
      </p:sp>
      <p:sp>
        <p:nvSpPr>
          <p:cNvPr id="11" name="矩形 10"/>
          <p:cNvSpPr/>
          <p:nvPr/>
        </p:nvSpPr>
        <p:spPr>
          <a:xfrm>
            <a:off x="2627784" y="2326640"/>
            <a:ext cx="1472321" cy="452120"/>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b="1" dirty="0" smtClean="0">
                <a:solidFill>
                  <a:schemeClr val="tx1"/>
                </a:solidFill>
              </a:rPr>
              <a:t>· </a:t>
            </a:r>
            <a:r>
              <a:rPr lang="zh-CN" altLang="en-US" b="1" dirty="0" smtClean="0">
                <a:solidFill>
                  <a:schemeClr val="tx1"/>
                </a:solidFill>
              </a:rPr>
              <a:t>语境与交流</a:t>
            </a:r>
            <a:endParaRPr lang="zh-CN" altLang="en-US" b="1" dirty="0">
              <a:solidFill>
                <a:schemeClr val="tx1"/>
              </a:solidFill>
            </a:endParaRPr>
          </a:p>
        </p:txBody>
      </p:sp>
      <p:sp>
        <p:nvSpPr>
          <p:cNvPr id="12" name="矩形 11"/>
          <p:cNvSpPr/>
          <p:nvPr/>
        </p:nvSpPr>
        <p:spPr>
          <a:xfrm>
            <a:off x="2627784" y="3302000"/>
            <a:ext cx="1502801" cy="452120"/>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b="1" dirty="0" smtClean="0">
                <a:solidFill>
                  <a:schemeClr val="tx1"/>
                </a:solidFill>
              </a:rPr>
              <a:t>· </a:t>
            </a:r>
            <a:r>
              <a:rPr lang="zh-CN" altLang="en-US" b="1" dirty="0" smtClean="0">
                <a:solidFill>
                  <a:schemeClr val="tx1"/>
                </a:solidFill>
              </a:rPr>
              <a:t>直觉与实证</a:t>
            </a:r>
            <a:endParaRPr lang="zh-CN" altLang="en-US" b="1" dirty="0">
              <a:solidFill>
                <a:schemeClr val="tx1"/>
              </a:solidFill>
            </a:endParaRPr>
          </a:p>
        </p:txBody>
      </p:sp>
      <p:sp>
        <p:nvSpPr>
          <p:cNvPr id="13" name="矩形 12"/>
          <p:cNvSpPr/>
          <p:nvPr/>
        </p:nvSpPr>
        <p:spPr>
          <a:xfrm>
            <a:off x="2627784" y="4135120"/>
            <a:ext cx="1502801" cy="452120"/>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b="1" dirty="0" smtClean="0">
                <a:solidFill>
                  <a:schemeClr val="tx1"/>
                </a:solidFill>
              </a:rPr>
              <a:t>· </a:t>
            </a:r>
            <a:r>
              <a:rPr lang="zh-CN" altLang="en-US" b="1" dirty="0" smtClean="0">
                <a:solidFill>
                  <a:schemeClr val="tx1"/>
                </a:solidFill>
              </a:rPr>
              <a:t>联想与想象</a:t>
            </a:r>
            <a:endParaRPr lang="zh-CN" altLang="en-US" b="1" dirty="0">
              <a:solidFill>
                <a:schemeClr val="tx1"/>
              </a:solidFill>
            </a:endParaRPr>
          </a:p>
        </p:txBody>
      </p:sp>
      <p:sp>
        <p:nvSpPr>
          <p:cNvPr id="14" name="矩形 13"/>
          <p:cNvSpPr/>
          <p:nvPr/>
        </p:nvSpPr>
        <p:spPr>
          <a:xfrm>
            <a:off x="2627784" y="4927600"/>
            <a:ext cx="1502801" cy="452120"/>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b="1" dirty="0" smtClean="0">
                <a:solidFill>
                  <a:schemeClr val="tx1"/>
                </a:solidFill>
              </a:rPr>
              <a:t>· </a:t>
            </a:r>
            <a:r>
              <a:rPr lang="zh-CN" altLang="en-US" b="1" dirty="0" smtClean="0">
                <a:solidFill>
                  <a:schemeClr val="tx1"/>
                </a:solidFill>
              </a:rPr>
              <a:t>辨识与批判</a:t>
            </a:r>
            <a:endParaRPr lang="en-US" altLang="zh-CN" b="1" dirty="0" smtClean="0">
              <a:solidFill>
                <a:schemeClr val="tx1"/>
              </a:solidFill>
            </a:endParaRPr>
          </a:p>
        </p:txBody>
      </p:sp>
      <p:sp>
        <p:nvSpPr>
          <p:cNvPr id="15" name="矩形 14"/>
          <p:cNvSpPr/>
          <p:nvPr/>
        </p:nvSpPr>
        <p:spPr>
          <a:xfrm>
            <a:off x="2627784" y="5740400"/>
            <a:ext cx="1518041" cy="452120"/>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b="1" dirty="0" smtClean="0">
                <a:solidFill>
                  <a:schemeClr val="tx1"/>
                </a:solidFill>
              </a:rPr>
              <a:t>· </a:t>
            </a:r>
            <a:r>
              <a:rPr lang="zh-CN" altLang="en-US" b="1" dirty="0" smtClean="0">
                <a:solidFill>
                  <a:schemeClr val="tx1"/>
                </a:solidFill>
              </a:rPr>
              <a:t>探究与发现</a:t>
            </a:r>
            <a:endParaRPr lang="en-US" altLang="zh-CN" b="1" dirty="0" smtClean="0">
              <a:solidFill>
                <a:schemeClr val="tx1"/>
              </a:solidFill>
            </a:endParaRPr>
          </a:p>
        </p:txBody>
      </p:sp>
      <p:cxnSp>
        <p:nvCxnSpPr>
          <p:cNvPr id="17" name="直接连接符 16"/>
          <p:cNvCxnSpPr/>
          <p:nvPr/>
        </p:nvCxnSpPr>
        <p:spPr>
          <a:xfrm flipV="1">
            <a:off x="502920" y="3149600"/>
            <a:ext cx="7589520" cy="20320"/>
          </a:xfrm>
          <a:prstGeom prst="line">
            <a:avLst/>
          </a:prstGeom>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396240" y="2743201"/>
            <a:ext cx="2011680" cy="830997"/>
          </a:xfrm>
          <a:prstGeom prst="rect">
            <a:avLst/>
          </a:prstGeom>
          <a:noFill/>
        </p:spPr>
        <p:txBody>
          <a:bodyPr wrap="square" rtlCol="0">
            <a:spAutoFit/>
          </a:bodyPr>
          <a:lstStyle/>
          <a:p>
            <a:r>
              <a:rPr lang="zh-CN" altLang="en-US" sz="2400" dirty="0" smtClean="0">
                <a:latin typeface="楷体" panose="02010609060101010101" pitchFamily="49" charset="-122"/>
                <a:ea typeface="楷体" panose="02010609060101010101" pitchFamily="49" charset="-122"/>
              </a:rPr>
              <a:t>整体结构的基础</a:t>
            </a:r>
            <a:endParaRPr lang="zh-CN" altLang="en-US" sz="2400" dirty="0">
              <a:latin typeface="楷体" panose="02010609060101010101" pitchFamily="49" charset="-122"/>
              <a:ea typeface="楷体" panose="02010609060101010101" pitchFamily="49" charset="-122"/>
            </a:endParaRPr>
          </a:p>
        </p:txBody>
      </p:sp>
      <p:sp>
        <p:nvSpPr>
          <p:cNvPr id="21" name="矩形 20"/>
          <p:cNvSpPr/>
          <p:nvPr/>
        </p:nvSpPr>
        <p:spPr>
          <a:xfrm>
            <a:off x="4922520" y="188640"/>
            <a:ext cx="1524000" cy="72576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C00000"/>
                </a:solidFill>
              </a:rPr>
              <a:t>文字特点</a:t>
            </a:r>
            <a:endParaRPr lang="en-US" altLang="zh-CN" b="1" dirty="0" smtClean="0">
              <a:solidFill>
                <a:srgbClr val="C00000"/>
              </a:solidFill>
            </a:endParaRPr>
          </a:p>
          <a:p>
            <a:pPr algn="ctr"/>
            <a:r>
              <a:rPr lang="zh-CN" altLang="en-US" b="1" dirty="0" smtClean="0">
                <a:solidFill>
                  <a:srgbClr val="C00000"/>
                </a:solidFill>
              </a:rPr>
              <a:t>运用规律</a:t>
            </a:r>
            <a:endParaRPr lang="zh-CN" altLang="en-US" b="1" dirty="0">
              <a:solidFill>
                <a:srgbClr val="C00000"/>
              </a:solidFill>
            </a:endParaRPr>
          </a:p>
        </p:txBody>
      </p:sp>
      <p:sp>
        <p:nvSpPr>
          <p:cNvPr id="23" name="矩形 22"/>
          <p:cNvSpPr/>
          <p:nvPr/>
        </p:nvSpPr>
        <p:spPr>
          <a:xfrm>
            <a:off x="4860032" y="1117600"/>
            <a:ext cx="1584176" cy="87376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smtClean="0">
                <a:solidFill>
                  <a:srgbClr val="C00000"/>
                </a:solidFill>
              </a:rPr>
              <a:t>语言材料与言语经验形成语感并建立联系</a:t>
            </a:r>
            <a:endParaRPr lang="zh-CN" altLang="en-US" b="1" dirty="0">
              <a:solidFill>
                <a:srgbClr val="C00000"/>
              </a:solidFill>
            </a:endParaRPr>
          </a:p>
        </p:txBody>
      </p:sp>
      <p:sp>
        <p:nvSpPr>
          <p:cNvPr id="24" name="矩形 23"/>
          <p:cNvSpPr/>
          <p:nvPr/>
        </p:nvSpPr>
        <p:spPr>
          <a:xfrm>
            <a:off x="4860032" y="2275840"/>
            <a:ext cx="1586488" cy="65024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C00000"/>
                </a:solidFill>
              </a:rPr>
              <a:t>口语和书面语</a:t>
            </a:r>
            <a:endParaRPr lang="zh-CN" altLang="en-US" b="1" dirty="0">
              <a:solidFill>
                <a:srgbClr val="C00000"/>
              </a:solidFill>
            </a:endParaRPr>
          </a:p>
        </p:txBody>
      </p:sp>
      <p:sp>
        <p:nvSpPr>
          <p:cNvPr id="25" name="右箭头 24"/>
          <p:cNvSpPr/>
          <p:nvPr/>
        </p:nvSpPr>
        <p:spPr>
          <a:xfrm>
            <a:off x="4206240" y="629920"/>
            <a:ext cx="518160" cy="203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右箭头 25"/>
          <p:cNvSpPr/>
          <p:nvPr/>
        </p:nvSpPr>
        <p:spPr>
          <a:xfrm>
            <a:off x="4221480" y="1625600"/>
            <a:ext cx="518160" cy="203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右箭头 26"/>
          <p:cNvSpPr/>
          <p:nvPr/>
        </p:nvSpPr>
        <p:spPr>
          <a:xfrm>
            <a:off x="4236720" y="2458720"/>
            <a:ext cx="518160" cy="203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右箭头 27"/>
          <p:cNvSpPr/>
          <p:nvPr/>
        </p:nvSpPr>
        <p:spPr>
          <a:xfrm>
            <a:off x="4236720" y="3352800"/>
            <a:ext cx="518160" cy="203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右箭头 28"/>
          <p:cNvSpPr/>
          <p:nvPr/>
        </p:nvSpPr>
        <p:spPr>
          <a:xfrm>
            <a:off x="4236720" y="4206240"/>
            <a:ext cx="518160" cy="203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右箭头 29"/>
          <p:cNvSpPr/>
          <p:nvPr/>
        </p:nvSpPr>
        <p:spPr>
          <a:xfrm>
            <a:off x="4251960" y="5039360"/>
            <a:ext cx="518160" cy="203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右箭头 30"/>
          <p:cNvSpPr/>
          <p:nvPr/>
        </p:nvSpPr>
        <p:spPr>
          <a:xfrm>
            <a:off x="4251960" y="5791200"/>
            <a:ext cx="518160" cy="203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4860032" y="3169920"/>
            <a:ext cx="1586488" cy="751840"/>
          </a:xfrm>
          <a:prstGeom prst="rect">
            <a:avLst/>
          </a:prstGeom>
          <a:noFill/>
          <a:ln>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00000"/>
                </a:solidFill>
              </a:rPr>
              <a:t>获得语言形</a:t>
            </a:r>
            <a:endParaRPr lang="en-US" altLang="zh-CN" dirty="0" smtClean="0">
              <a:solidFill>
                <a:srgbClr val="C00000"/>
              </a:solidFill>
            </a:endParaRPr>
          </a:p>
          <a:p>
            <a:pPr algn="ctr"/>
            <a:r>
              <a:rPr lang="zh-CN" altLang="en-US" dirty="0" smtClean="0">
                <a:solidFill>
                  <a:srgbClr val="C00000"/>
                </a:solidFill>
              </a:rPr>
              <a:t>象的直觉体验</a:t>
            </a:r>
            <a:endParaRPr lang="zh-CN" altLang="en-US" dirty="0">
              <a:solidFill>
                <a:srgbClr val="C00000"/>
              </a:solidFill>
            </a:endParaRPr>
          </a:p>
        </p:txBody>
      </p:sp>
      <p:sp>
        <p:nvSpPr>
          <p:cNvPr id="33" name="矩形 32"/>
          <p:cNvSpPr/>
          <p:nvPr/>
        </p:nvSpPr>
        <p:spPr>
          <a:xfrm>
            <a:off x="4860032" y="3982720"/>
            <a:ext cx="1656184" cy="751840"/>
          </a:xfrm>
          <a:prstGeom prst="rect">
            <a:avLst/>
          </a:prstGeom>
          <a:noFill/>
          <a:ln>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00000"/>
                </a:solidFill>
              </a:rPr>
              <a:t>丰富感受与理解</a:t>
            </a:r>
            <a:r>
              <a:rPr lang="en-US" altLang="zh-CN" dirty="0" smtClean="0">
                <a:solidFill>
                  <a:srgbClr val="C00000"/>
                </a:solidFill>
              </a:rPr>
              <a:t>.</a:t>
            </a:r>
            <a:r>
              <a:rPr lang="zh-CN" altLang="en-US" dirty="0" smtClean="0">
                <a:solidFill>
                  <a:srgbClr val="C00000"/>
                </a:solidFill>
              </a:rPr>
              <a:t>经验与表达</a:t>
            </a:r>
            <a:endParaRPr lang="en-US" altLang="zh-CN" dirty="0" smtClean="0">
              <a:solidFill>
                <a:srgbClr val="C00000"/>
              </a:solidFill>
            </a:endParaRPr>
          </a:p>
        </p:txBody>
      </p:sp>
      <p:sp>
        <p:nvSpPr>
          <p:cNvPr id="34" name="矩形 33"/>
          <p:cNvSpPr/>
          <p:nvPr/>
        </p:nvSpPr>
        <p:spPr>
          <a:xfrm>
            <a:off x="4953000" y="4856480"/>
            <a:ext cx="1493520" cy="751840"/>
          </a:xfrm>
          <a:prstGeom prst="rect">
            <a:avLst/>
          </a:prstGeom>
          <a:noFill/>
          <a:ln>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00000"/>
                </a:solidFill>
              </a:rPr>
              <a:t>理性活动逻辑规律、批判审视</a:t>
            </a:r>
            <a:endParaRPr lang="zh-CN" altLang="en-US" dirty="0">
              <a:solidFill>
                <a:srgbClr val="C00000"/>
              </a:solidFill>
            </a:endParaRPr>
          </a:p>
        </p:txBody>
      </p:sp>
      <p:sp>
        <p:nvSpPr>
          <p:cNvPr id="35" name="矩形 34"/>
          <p:cNvSpPr/>
          <p:nvPr/>
        </p:nvSpPr>
        <p:spPr>
          <a:xfrm>
            <a:off x="4953000" y="5689600"/>
            <a:ext cx="1493520" cy="751840"/>
          </a:xfrm>
          <a:prstGeom prst="rect">
            <a:avLst/>
          </a:prstGeom>
          <a:noFill/>
          <a:ln>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00000"/>
                </a:solidFill>
              </a:rPr>
              <a:t>语言文学象</a:t>
            </a:r>
            <a:endParaRPr lang="en-US" altLang="zh-CN" dirty="0" smtClean="0">
              <a:solidFill>
                <a:srgbClr val="C00000"/>
              </a:solidFill>
            </a:endParaRPr>
          </a:p>
          <a:p>
            <a:pPr algn="ctr"/>
            <a:r>
              <a:rPr lang="zh-CN" altLang="en-US" dirty="0" smtClean="0">
                <a:solidFill>
                  <a:srgbClr val="C00000"/>
                </a:solidFill>
              </a:rPr>
              <a:t>及语言规律</a:t>
            </a:r>
            <a:endParaRPr lang="zh-CN" altLang="en-US" dirty="0">
              <a:solidFill>
                <a:srgbClr val="C00000"/>
              </a:solidFill>
            </a:endParaRPr>
          </a:p>
        </p:txBody>
      </p:sp>
      <p:sp>
        <p:nvSpPr>
          <p:cNvPr id="36" name="右大括号 35"/>
          <p:cNvSpPr/>
          <p:nvPr/>
        </p:nvSpPr>
        <p:spPr>
          <a:xfrm>
            <a:off x="6598920" y="487680"/>
            <a:ext cx="243840" cy="1991360"/>
          </a:xfrm>
          <a:prstGeom prst="rightBrac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7" name="椭圆 36"/>
          <p:cNvSpPr/>
          <p:nvPr/>
        </p:nvSpPr>
        <p:spPr>
          <a:xfrm>
            <a:off x="6964680" y="264160"/>
            <a:ext cx="502920" cy="237744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tx1"/>
                </a:solidFill>
              </a:rPr>
              <a:t>5</a:t>
            </a:r>
          </a:p>
          <a:p>
            <a:pPr algn="ctr"/>
            <a:r>
              <a:rPr lang="zh-CN" altLang="en-US" b="1" dirty="0" smtClean="0">
                <a:solidFill>
                  <a:schemeClr val="tx1"/>
                </a:solidFill>
              </a:rPr>
              <a:t>种</a:t>
            </a:r>
            <a:endParaRPr lang="en-US" altLang="zh-CN" b="1" dirty="0" smtClean="0">
              <a:solidFill>
                <a:schemeClr val="tx1"/>
              </a:solidFill>
            </a:endParaRPr>
          </a:p>
          <a:p>
            <a:pPr algn="ctr"/>
            <a:r>
              <a:rPr lang="zh-CN" altLang="en-US" b="1" dirty="0" smtClean="0">
                <a:solidFill>
                  <a:schemeClr val="tx1"/>
                </a:solidFill>
              </a:rPr>
              <a:t>表现</a:t>
            </a:r>
            <a:endParaRPr lang="en-US" altLang="zh-CN" b="1" dirty="0" smtClean="0">
              <a:solidFill>
                <a:schemeClr val="tx1"/>
              </a:solidFill>
            </a:endParaRPr>
          </a:p>
          <a:p>
            <a:pPr algn="ctr"/>
            <a:r>
              <a:rPr lang="zh-CN" altLang="en-US" b="1" dirty="0" smtClean="0">
                <a:solidFill>
                  <a:schemeClr val="tx1"/>
                </a:solidFill>
              </a:rPr>
              <a:t>描述</a:t>
            </a:r>
            <a:endParaRPr lang="zh-CN" altLang="en-US" b="1" dirty="0">
              <a:solidFill>
                <a:schemeClr val="tx1"/>
              </a:solidFill>
            </a:endParaRPr>
          </a:p>
        </p:txBody>
      </p:sp>
      <p:sp>
        <p:nvSpPr>
          <p:cNvPr id="38" name="椭圆 37"/>
          <p:cNvSpPr/>
          <p:nvPr/>
        </p:nvSpPr>
        <p:spPr>
          <a:xfrm>
            <a:off x="6934200" y="3596640"/>
            <a:ext cx="502920" cy="237744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tx1"/>
                </a:solidFill>
              </a:rPr>
              <a:t>6</a:t>
            </a:r>
          </a:p>
          <a:p>
            <a:pPr algn="ctr"/>
            <a:r>
              <a:rPr lang="zh-CN" altLang="en-US" b="1" dirty="0" smtClean="0">
                <a:solidFill>
                  <a:schemeClr val="tx1"/>
                </a:solidFill>
              </a:rPr>
              <a:t>种</a:t>
            </a:r>
            <a:endParaRPr lang="en-US" altLang="zh-CN" b="1" dirty="0" smtClean="0">
              <a:solidFill>
                <a:schemeClr val="tx1"/>
              </a:solidFill>
            </a:endParaRPr>
          </a:p>
          <a:p>
            <a:pPr algn="ctr"/>
            <a:r>
              <a:rPr lang="zh-CN" altLang="en-US" b="1" dirty="0" smtClean="0">
                <a:solidFill>
                  <a:schemeClr val="tx1"/>
                </a:solidFill>
              </a:rPr>
              <a:t>表现</a:t>
            </a:r>
            <a:endParaRPr lang="en-US" altLang="zh-CN" b="1" dirty="0" smtClean="0">
              <a:solidFill>
                <a:schemeClr val="tx1"/>
              </a:solidFill>
            </a:endParaRPr>
          </a:p>
          <a:p>
            <a:pPr algn="ctr"/>
            <a:r>
              <a:rPr lang="zh-CN" altLang="en-US" b="1" dirty="0" smtClean="0">
                <a:solidFill>
                  <a:schemeClr val="tx1"/>
                </a:solidFill>
              </a:rPr>
              <a:t>描述</a:t>
            </a:r>
            <a:endParaRPr lang="zh-CN" altLang="en-US" b="1" dirty="0">
              <a:solidFill>
                <a:schemeClr val="tx1"/>
              </a:solidFill>
            </a:endParaRPr>
          </a:p>
        </p:txBody>
      </p:sp>
      <p:sp>
        <p:nvSpPr>
          <p:cNvPr id="39" name="右大括号 38"/>
          <p:cNvSpPr/>
          <p:nvPr/>
        </p:nvSpPr>
        <p:spPr>
          <a:xfrm>
            <a:off x="6614160" y="3759200"/>
            <a:ext cx="182880" cy="2418080"/>
          </a:xfrm>
          <a:prstGeom prst="rightBrac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40" name="Picture 3"/>
          <p:cNvPicPr>
            <a:picLocks noChangeAspect="1" noChangeArrowheads="1"/>
          </p:cNvPicPr>
          <p:nvPr/>
        </p:nvPicPr>
        <p:blipFill>
          <a:blip r:embed="rId3" cstate="print"/>
          <a:srcRect l="84523" t="2801" r="3495" b="52628"/>
          <a:stretch>
            <a:fillRect/>
          </a:stretch>
        </p:blipFill>
        <p:spPr bwMode="auto">
          <a:xfrm>
            <a:off x="7704773" y="-40639"/>
            <a:ext cx="1232535" cy="3435985"/>
          </a:xfrm>
          <a:prstGeom prst="rect">
            <a:avLst/>
          </a:prstGeom>
          <a:noFill/>
        </p:spPr>
      </p:pic>
      <p:pic>
        <p:nvPicPr>
          <p:cNvPr id="41" name="Picture 3"/>
          <p:cNvPicPr>
            <a:picLocks noChangeAspect="1" noChangeArrowheads="1"/>
          </p:cNvPicPr>
          <p:nvPr/>
        </p:nvPicPr>
        <p:blipFill>
          <a:blip r:embed="rId3" cstate="print"/>
          <a:srcRect l="86190" t="55264" r="2694" b="1021"/>
          <a:stretch>
            <a:fillRect/>
          </a:stretch>
        </p:blipFill>
        <p:spPr bwMode="auto">
          <a:xfrm>
            <a:off x="7688342" y="3308669"/>
            <a:ext cx="1143476" cy="3369945"/>
          </a:xfrm>
          <a:prstGeom prst="rect">
            <a:avLst/>
          </a:prstGeom>
          <a:noFill/>
        </p:spPr>
      </p:pic>
      <p:sp>
        <p:nvSpPr>
          <p:cNvPr id="188417" name="Rectangle 1"/>
          <p:cNvSpPr>
            <a:spLocks noChangeArrowheads="1"/>
          </p:cNvSpPr>
          <p:nvPr/>
        </p:nvSpPr>
        <p:spPr bwMode="auto">
          <a:xfrm>
            <a:off x="-180528" y="6369229"/>
            <a:ext cx="9324528" cy="36933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55600" algn="l" defTabSz="914400" rtl="0" eaLnBrk="1" fontAlgn="base" latinLnBrk="0" hangingPunct="1">
              <a:lnSpc>
                <a:spcPct val="100000"/>
              </a:lnSpc>
              <a:spcBef>
                <a:spcPct val="0"/>
              </a:spcBef>
              <a:spcAft>
                <a:spcPct val="0"/>
              </a:spcAft>
              <a:buClrTx/>
              <a:buSzTx/>
              <a:buFontTx/>
              <a:buNone/>
            </a:pPr>
            <a:r>
              <a:rPr kumimoji="0" lang="zh-CN" b="1"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这样明确的概括是第一次，对语文教学各个方面都有直接的指导作用。</a:t>
            </a:r>
            <a:endParaRPr kumimoji="0" lang="zh-CN"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4" name="副标题 3"/>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97768" y="-58316"/>
            <a:ext cx="9539536" cy="6974632"/>
          </a:xfrm>
          <a:prstGeom prst="rect">
            <a:avLst/>
          </a:prstGeom>
          <a:noFill/>
        </p:spPr>
      </p:pic>
      <p:sp>
        <p:nvSpPr>
          <p:cNvPr id="174081" name="Rectangle 1"/>
          <p:cNvSpPr>
            <a:spLocks noChangeArrowheads="1"/>
          </p:cNvSpPr>
          <p:nvPr/>
        </p:nvSpPr>
        <p:spPr bwMode="auto">
          <a:xfrm>
            <a:off x="1331640" y="1558496"/>
            <a:ext cx="6696744" cy="267765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800" b="1" i="0" u="none" strike="noStrike" cap="none" normalizeH="0" baseline="0" dirty="0" smtClean="0">
                <a:ln>
                  <a:noFill/>
                </a:ln>
                <a:solidFill>
                  <a:schemeClr val="tx1"/>
                </a:solidFill>
                <a:effectLst/>
                <a:latin typeface="+mn-ea"/>
                <a:cs typeface="Times New Roman" panose="02020603050405020304" pitchFamily="18" charset="0"/>
              </a:rPr>
              <a:t>第一大题</a:t>
            </a:r>
            <a:endParaRPr kumimoji="0" lang="en-US" altLang="zh-CN" sz="2800" b="1" i="0" u="none" strike="noStrike" cap="none" normalizeH="0" baseline="0" dirty="0" smtClean="0">
              <a:ln>
                <a:noFill/>
              </a:ln>
              <a:solidFill>
                <a:schemeClr val="tx1"/>
              </a:solidFill>
              <a:effectLst/>
              <a:latin typeface="+mn-ea"/>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Tx/>
              <a:buNone/>
            </a:pPr>
            <a:endParaRPr kumimoji="0" lang="zh-CN" sz="2800" b="1" i="0" u="none" strike="noStrike" cap="none" normalizeH="0" baseline="0" dirty="0" smtClean="0">
              <a:ln>
                <a:noFill/>
              </a:ln>
              <a:solidFill>
                <a:schemeClr val="tx1"/>
              </a:solidFill>
              <a:effectLst/>
              <a:latin typeface="+mn-ea"/>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800" b="1" i="0" u="none" strike="noStrike" cap="none" normalizeH="0" baseline="0" dirty="0" smtClean="0">
                <a:ln>
                  <a:noFill/>
                </a:ln>
                <a:solidFill>
                  <a:schemeClr val="tx1"/>
                </a:solidFill>
                <a:effectLst/>
                <a:latin typeface="+mn-ea"/>
                <a:cs typeface="Times New Roman" panose="02020603050405020304" pitchFamily="18" charset="0"/>
              </a:rPr>
              <a:t>    </a:t>
            </a:r>
            <a:r>
              <a:rPr kumimoji="0" lang="zh-CN" sz="2800" b="1" i="0" u="none" strike="noStrike" cap="none" normalizeH="0" baseline="0" dirty="0" smtClean="0">
                <a:ln>
                  <a:noFill/>
                </a:ln>
                <a:solidFill>
                  <a:schemeClr val="tx1"/>
                </a:solidFill>
                <a:effectLst/>
                <a:latin typeface="+mn-ea"/>
                <a:cs typeface="Times New Roman" panose="02020603050405020304" pitchFamily="18" charset="0"/>
              </a:rPr>
              <a:t>第一大题为现代文阅读，分为论述类文本阅读、文学类文本阅读和实用类文本阅读三个部分。与</a:t>
            </a:r>
            <a:r>
              <a:rPr kumimoji="0" lang="en-US" altLang="zh-CN" sz="2800" b="1" i="0" u="none" strike="noStrike" cap="none" normalizeH="0" baseline="0" dirty="0" smtClean="0">
                <a:ln>
                  <a:noFill/>
                </a:ln>
                <a:solidFill>
                  <a:schemeClr val="tx1"/>
                </a:solidFill>
                <a:effectLst/>
                <a:latin typeface="+mn-ea"/>
                <a:cs typeface="Times New Roman" panose="02020603050405020304" pitchFamily="18" charset="0"/>
              </a:rPr>
              <a:t>2017</a:t>
            </a:r>
            <a:r>
              <a:rPr kumimoji="0" lang="zh-CN" altLang="en-US" sz="2800" b="1" i="0" u="none" strike="noStrike" cap="none" normalizeH="0" baseline="0" dirty="0" smtClean="0">
                <a:ln>
                  <a:noFill/>
                </a:ln>
                <a:solidFill>
                  <a:schemeClr val="tx1"/>
                </a:solidFill>
                <a:effectLst/>
                <a:latin typeface="+mn-ea"/>
                <a:cs typeface="Times New Roman" panose="02020603050405020304" pitchFamily="18" charset="0"/>
              </a:rPr>
              <a:t>年保持一致，文学类文本阅读和实用类文本阅读都是必考。</a:t>
            </a:r>
            <a:endParaRPr kumimoji="0" lang="zh-CN" altLang="en-US" sz="2800" b="1" i="0" u="none" strike="noStrike" cap="none" normalizeH="0" baseline="0" dirty="0" smtClean="0">
              <a:ln>
                <a:noFill/>
              </a:ln>
              <a:solidFill>
                <a:schemeClr val="tx1"/>
              </a:solidFill>
              <a:effectLst/>
              <a:latin typeface="+mn-ea"/>
              <a:cs typeface="宋体" panose="02010600030101010101" pitchFamily="2" charset="-122"/>
            </a:endParaRPr>
          </a:p>
        </p:txBody>
      </p:sp>
      <p:sp>
        <p:nvSpPr>
          <p:cNvPr id="5" name="流程图: 可选过程 4"/>
          <p:cNvSpPr/>
          <p:nvPr/>
        </p:nvSpPr>
        <p:spPr>
          <a:xfrm flipH="1">
            <a:off x="5363577" y="982385"/>
            <a:ext cx="2664296" cy="57606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试题分析</a:t>
            </a:r>
            <a:endParaRPr lang="zh-CN" altLang="en-US" sz="3600" spc="-300"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TextBox 3"/>
          <p:cNvSpPr txBox="1"/>
          <p:nvPr/>
        </p:nvSpPr>
        <p:spPr>
          <a:xfrm>
            <a:off x="971600" y="1124744"/>
            <a:ext cx="7128792" cy="5435334"/>
          </a:xfrm>
          <a:prstGeom prst="rect">
            <a:avLst/>
          </a:prstGeom>
          <a:noFill/>
        </p:spPr>
        <p:txBody>
          <a:bodyPr wrap="square" rtlCol="0">
            <a:spAutoFit/>
          </a:bodyPr>
          <a:lstStyle/>
          <a:p>
            <a:pPr lvl="0" eaLnBrk="0" fontAlgn="base" hangingPunct="0">
              <a:spcBef>
                <a:spcPct val="0"/>
              </a:spcBef>
              <a:spcAft>
                <a:spcPct val="0"/>
              </a:spcAft>
            </a:pPr>
            <a:r>
              <a:rPr lang="zh-CN" altLang="en-US" sz="2800" b="1" dirty="0" smtClean="0">
                <a:latin typeface="+mn-ea"/>
                <a:cs typeface="Times New Roman" panose="02020603050405020304" pitchFamily="18" charset="0"/>
              </a:rPr>
              <a:t>（一）论述类文本阅读</a:t>
            </a:r>
            <a:endParaRPr lang="zh-CN" altLang="en-US" sz="2800" b="1" dirty="0" smtClean="0">
              <a:latin typeface="+mn-ea"/>
              <a:cs typeface="宋体" panose="02010600030101010101" pitchFamily="2" charset="-122"/>
            </a:endParaRPr>
          </a:p>
          <a:p>
            <a:pPr>
              <a:lnSpc>
                <a:spcPct val="130000"/>
              </a:lnSpc>
              <a:defRPr/>
            </a:pPr>
            <a:r>
              <a:rPr lang="zh-CN" altLang="en-US" sz="2800" b="1" dirty="0" smtClean="0">
                <a:latin typeface="+mn-ea"/>
                <a:cs typeface="Times New Roman" panose="02020603050405020304" pitchFamily="18" charset="0"/>
              </a:rPr>
              <a:t>   </a:t>
            </a:r>
            <a:r>
              <a:rPr lang="zh-CN" altLang="en-US" sz="2800" b="1" dirty="0" smtClean="0">
                <a:latin typeface="+mn-ea"/>
                <a:cs typeface="宋体" panose="02010600030101010101" pitchFamily="2" charset="-122"/>
              </a:rPr>
              <a:t>1.</a:t>
            </a:r>
            <a:r>
              <a:rPr lang="zh-CN" altLang="en-US" sz="2800" b="1" dirty="0" smtClean="0">
                <a:solidFill>
                  <a:srgbClr val="FF0000"/>
                </a:solidFill>
                <a:latin typeface="+mn-ea"/>
                <a:cs typeface="宋体" panose="02010600030101010101" pitchFamily="2" charset="-122"/>
              </a:rPr>
              <a:t>文本题材：</a:t>
            </a:r>
            <a:r>
              <a:rPr lang="zh-CN" altLang="en-US" sz="2800" b="1" dirty="0" smtClean="0">
                <a:latin typeface="+mn-ea"/>
                <a:cs typeface="Times New Roman" panose="02020603050405020304" pitchFamily="18" charset="0"/>
              </a:rPr>
              <a:t>阅读材料摘编自陈忠</a:t>
            </a:r>
            <a:r>
              <a:rPr lang="en-US" altLang="zh-CN" sz="2800" b="1" dirty="0" smtClean="0">
                <a:latin typeface="+mn-ea"/>
                <a:cs typeface="Times New Roman" panose="02020603050405020304" pitchFamily="18" charset="0"/>
              </a:rPr>
              <a:t>《</a:t>
            </a:r>
            <a:r>
              <a:rPr lang="zh-CN" altLang="en-US" sz="2800" b="1" dirty="0" smtClean="0">
                <a:latin typeface="+mn-ea"/>
                <a:cs typeface="Times New Roman" panose="02020603050405020304" pitchFamily="18" charset="0"/>
              </a:rPr>
              <a:t>城市社会、文明多样性与命运共同体</a:t>
            </a:r>
            <a:r>
              <a:rPr lang="en-US" altLang="zh-CN" sz="2800" b="1" dirty="0" smtClean="0">
                <a:latin typeface="+mn-ea"/>
                <a:cs typeface="Times New Roman" panose="02020603050405020304" pitchFamily="18" charset="0"/>
              </a:rPr>
              <a:t>》</a:t>
            </a:r>
            <a:r>
              <a:rPr lang="zh-CN" altLang="en-US" sz="2800" b="1" dirty="0" smtClean="0">
                <a:latin typeface="+mn-ea"/>
                <a:cs typeface="Times New Roman" panose="02020603050405020304" pitchFamily="18" charset="0"/>
              </a:rPr>
              <a:t>一文，</a:t>
            </a:r>
            <a:r>
              <a:rPr lang="en-US" altLang="zh-CN" sz="2800" b="1" dirty="0" smtClean="0">
                <a:latin typeface="+mn-ea"/>
                <a:cs typeface="Times New Roman" panose="02020603050405020304" pitchFamily="18" charset="0"/>
              </a:rPr>
              <a:t>978</a:t>
            </a:r>
            <a:r>
              <a:rPr lang="zh-CN" altLang="en-US" sz="2800" b="1" dirty="0" smtClean="0">
                <a:latin typeface="+mn-ea"/>
                <a:cs typeface="宋体" panose="02010600030101010101" pitchFamily="2" charset="-122"/>
              </a:rPr>
              <a:t>字，内涵深厚。</a:t>
            </a:r>
          </a:p>
          <a:p>
            <a:pPr>
              <a:lnSpc>
                <a:spcPct val="130000"/>
              </a:lnSpc>
              <a:defRPr/>
            </a:pPr>
            <a:r>
              <a:rPr lang="zh-CN" altLang="en-US" sz="2800" b="1" dirty="0" smtClean="0">
                <a:latin typeface="+mn-ea"/>
                <a:cs typeface="宋体" panose="02010600030101010101" pitchFamily="2" charset="-122"/>
              </a:rPr>
              <a:t>   2.</a:t>
            </a:r>
            <a:r>
              <a:rPr lang="zh-CN" altLang="en-US" sz="2800" b="1" dirty="0" smtClean="0">
                <a:solidFill>
                  <a:srgbClr val="FF0000"/>
                </a:solidFill>
                <a:latin typeface="+mn-ea"/>
                <a:cs typeface="宋体" panose="02010600030101010101" pitchFamily="2" charset="-122"/>
              </a:rPr>
              <a:t>命题形式：</a:t>
            </a:r>
            <a:r>
              <a:rPr lang="zh-CN" altLang="en-US" sz="2800" b="1" dirty="0" smtClean="0">
                <a:latin typeface="+mn-ea"/>
                <a:cs typeface="宋体" panose="02010600030101010101" pitchFamily="2" charset="-122"/>
              </a:rPr>
              <a:t>3个单选题，第一题选错误项，后两题选错误项。</a:t>
            </a:r>
          </a:p>
          <a:p>
            <a:pPr>
              <a:lnSpc>
                <a:spcPct val="130000"/>
              </a:lnSpc>
              <a:defRPr/>
            </a:pPr>
            <a:r>
              <a:rPr lang="zh-CN" altLang="en-US" sz="2800" b="1" dirty="0" smtClean="0">
                <a:latin typeface="+mn-ea"/>
                <a:cs typeface="宋体" panose="02010600030101010101" pitchFamily="2" charset="-122"/>
              </a:rPr>
              <a:t>   3.</a:t>
            </a:r>
            <a:r>
              <a:rPr lang="zh-CN" altLang="en-US" sz="2800" b="1" dirty="0" smtClean="0">
                <a:solidFill>
                  <a:srgbClr val="FF0000"/>
                </a:solidFill>
                <a:latin typeface="+mn-ea"/>
                <a:cs typeface="宋体" panose="02010600030101010101" pitchFamily="2" charset="-122"/>
              </a:rPr>
              <a:t>考查内容</a:t>
            </a:r>
            <a:r>
              <a:rPr lang="zh-CN" altLang="en-US" sz="2800" b="1" dirty="0" smtClean="0">
                <a:latin typeface="+mn-ea"/>
                <a:cs typeface="宋体" panose="02010600030101010101" pitchFamily="2" charset="-122"/>
              </a:rPr>
              <a:t>：第一题考查对观点的理解，第二题考查对文段整体论证的把握，第三题根据原文进行推论。</a:t>
            </a:r>
          </a:p>
          <a:p>
            <a:pPr lvl="0" eaLnBrk="0" fontAlgn="base" hangingPunct="0">
              <a:spcBef>
                <a:spcPct val="0"/>
              </a:spcBef>
              <a:spcAft>
                <a:spcPct val="0"/>
              </a:spcAft>
            </a:pPr>
            <a:r>
              <a:rPr lang="en-US" altLang="zh-CN" sz="2800" b="1" dirty="0" smtClean="0">
                <a:latin typeface="+mn-ea"/>
                <a:cs typeface="Times New Roman" panose="02020603050405020304" pitchFamily="18" charset="0"/>
              </a:rPr>
              <a:t>       </a:t>
            </a:r>
            <a:endParaRPr lang="zh-CN" altLang="en-US" sz="2800" b="1" dirty="0" smtClean="0">
              <a:latin typeface="+mn-ea"/>
              <a:cs typeface="宋体" panose="02010600030101010101" pitchFamily="2" charset="-122"/>
            </a:endParaRPr>
          </a:p>
        </p:txBody>
      </p:sp>
      <p:sp>
        <p:nvSpPr>
          <p:cNvPr id="5" name="流程图: 可选过程 4"/>
          <p:cNvSpPr/>
          <p:nvPr/>
        </p:nvSpPr>
        <p:spPr>
          <a:xfrm flipH="1">
            <a:off x="5107672" y="548680"/>
            <a:ext cx="2664296" cy="57606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试题分析</a:t>
            </a:r>
            <a:endParaRPr lang="zh-CN" altLang="en-US" sz="3600" spc="-300"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TextBox 3"/>
          <p:cNvSpPr txBox="1"/>
          <p:nvPr/>
        </p:nvSpPr>
        <p:spPr>
          <a:xfrm>
            <a:off x="899592" y="1340768"/>
            <a:ext cx="7488832" cy="4031873"/>
          </a:xfrm>
          <a:prstGeom prst="rect">
            <a:avLst/>
          </a:prstGeom>
          <a:noFill/>
        </p:spPr>
        <p:txBody>
          <a:bodyPr wrap="square" rtlCol="0">
            <a:spAutoFit/>
          </a:bodyPr>
          <a:lstStyle/>
          <a:p>
            <a:r>
              <a:rPr lang="en-US" altLang="zh-CN" sz="2800" b="1" dirty="0" smtClean="0">
                <a:latin typeface="+mn-ea"/>
                <a:cs typeface="Times New Roman" panose="02020603050405020304" pitchFamily="18" charset="0"/>
              </a:rPr>
              <a:t>    </a:t>
            </a:r>
            <a:r>
              <a:rPr lang="en-US" altLang="zh-CN" sz="3200" b="1" dirty="0" smtClean="0">
                <a:latin typeface="+mn-ea"/>
                <a:cs typeface="Times New Roman" panose="02020603050405020304" pitchFamily="18" charset="0"/>
              </a:rPr>
              <a:t>4.</a:t>
            </a:r>
            <a:r>
              <a:rPr lang="zh-CN" altLang="en-US" sz="3200" b="1" dirty="0" smtClean="0">
                <a:solidFill>
                  <a:srgbClr val="FF0000"/>
                </a:solidFill>
                <a:latin typeface="+mn-ea"/>
                <a:cs typeface="Times New Roman" panose="02020603050405020304" pitchFamily="18" charset="0"/>
              </a:rPr>
              <a:t>考查重点</a:t>
            </a:r>
            <a:r>
              <a:rPr lang="zh-CN" altLang="en-US" sz="3200" b="1" dirty="0" smtClean="0">
                <a:latin typeface="+mn-ea"/>
                <a:cs typeface="Times New Roman" panose="02020603050405020304" pitchFamily="18" charset="0"/>
              </a:rPr>
              <a:t>：三道题考点各不相同且指向明确，第</a:t>
            </a:r>
            <a:r>
              <a:rPr lang="en-US" altLang="zh-CN" sz="3200" b="1" dirty="0" smtClean="0">
                <a:latin typeface="+mn-ea"/>
                <a:cs typeface="Times New Roman" panose="02020603050405020304" pitchFamily="18" charset="0"/>
              </a:rPr>
              <a:t>1</a:t>
            </a:r>
            <a:r>
              <a:rPr lang="zh-CN" altLang="en-US" sz="3200" b="1" dirty="0" smtClean="0">
                <a:latin typeface="+mn-ea"/>
                <a:cs typeface="Times New Roman" panose="02020603050405020304" pitchFamily="18" charset="0"/>
              </a:rPr>
              <a:t>题考查筛选整合文中信息的能力，第</a:t>
            </a:r>
            <a:r>
              <a:rPr lang="en-US" altLang="zh-CN" sz="3200" b="1" dirty="0" smtClean="0">
                <a:latin typeface="+mn-ea"/>
                <a:cs typeface="Times New Roman" panose="02020603050405020304" pitchFamily="18" charset="0"/>
              </a:rPr>
              <a:t>2</a:t>
            </a:r>
            <a:r>
              <a:rPr lang="zh-CN" altLang="en-US" sz="3200" b="1" dirty="0" smtClean="0">
                <a:latin typeface="+mn-ea"/>
                <a:cs typeface="Times New Roman" panose="02020603050405020304" pitchFamily="18" charset="0"/>
              </a:rPr>
              <a:t>题考查分析原文论证的能力，第</a:t>
            </a:r>
            <a:r>
              <a:rPr lang="en-US" altLang="zh-CN" sz="3200" b="1" dirty="0" smtClean="0">
                <a:latin typeface="+mn-ea"/>
                <a:cs typeface="Times New Roman" panose="02020603050405020304" pitchFamily="18" charset="0"/>
              </a:rPr>
              <a:t>3</a:t>
            </a:r>
            <a:r>
              <a:rPr lang="zh-CN" altLang="en-US" sz="3200" b="1" dirty="0" smtClean="0">
                <a:latin typeface="+mn-ea"/>
                <a:cs typeface="Times New Roman" panose="02020603050405020304" pitchFamily="18" charset="0"/>
              </a:rPr>
              <a:t>题考查综合文中信息进行推断的能力。</a:t>
            </a:r>
            <a:endParaRPr lang="en-US" altLang="zh-CN" sz="3200" b="1" dirty="0" smtClean="0">
              <a:latin typeface="+mn-ea"/>
              <a:cs typeface="Times New Roman" panose="02020603050405020304" pitchFamily="18" charset="0"/>
            </a:endParaRPr>
          </a:p>
          <a:p>
            <a:r>
              <a:rPr lang="zh-CN" altLang="en-US" sz="3200" b="1" dirty="0" smtClean="0">
                <a:latin typeface="+mn-ea"/>
              </a:rPr>
              <a:t>    值得注意的是，</a:t>
            </a:r>
            <a:r>
              <a:rPr lang="zh-CN" altLang="zh-CN" sz="3200" b="1" dirty="0" smtClean="0">
                <a:latin typeface="+mn-ea"/>
              </a:rPr>
              <a:t>考查论证，这种题型从</a:t>
            </a:r>
            <a:r>
              <a:rPr lang="en-US" altLang="zh-CN" sz="3200" b="1" dirty="0" smtClean="0">
                <a:latin typeface="+mn-ea"/>
              </a:rPr>
              <a:t>2017</a:t>
            </a:r>
            <a:r>
              <a:rPr lang="zh-CN" altLang="zh-CN" sz="3200" b="1" dirty="0" smtClean="0">
                <a:latin typeface="+mn-ea"/>
              </a:rPr>
              <a:t>年全国卷开始出现。</a:t>
            </a:r>
            <a:endParaRPr lang="en-US" altLang="zh-CN" sz="2800" b="1" dirty="0" smtClean="0">
              <a:latin typeface="+mn-ea"/>
            </a:endParaRPr>
          </a:p>
          <a:p>
            <a:endParaRPr lang="en-US" altLang="zh-CN" sz="2800" b="1" dirty="0" smtClean="0">
              <a:latin typeface="+mn-ea"/>
            </a:endParaRPr>
          </a:p>
          <a:p>
            <a:endParaRPr lang="zh-CN" altLang="en-US" dirty="0" smtClean="0"/>
          </a:p>
          <a:p>
            <a:endParaRPr lang="zh-CN" altLang="en-US" dirty="0"/>
          </a:p>
        </p:txBody>
      </p:sp>
      <p:sp>
        <p:nvSpPr>
          <p:cNvPr id="5" name="流程图: 可选过程 4"/>
          <p:cNvSpPr/>
          <p:nvPr/>
        </p:nvSpPr>
        <p:spPr>
          <a:xfrm flipH="1">
            <a:off x="5580112" y="548680"/>
            <a:ext cx="2664296" cy="57606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试题分析</a:t>
            </a:r>
            <a:endParaRPr lang="zh-CN" altLang="en-US" sz="3600" spc="-300"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4" name="副标题 3"/>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175105" name="Rectangle 1"/>
          <p:cNvSpPr>
            <a:spLocks noChangeArrowheads="1"/>
          </p:cNvSpPr>
          <p:nvPr/>
        </p:nvSpPr>
        <p:spPr bwMode="auto">
          <a:xfrm>
            <a:off x="639445" y="1199198"/>
            <a:ext cx="8260715" cy="403098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3200" b="1" i="0" u="none" strike="noStrike" cap="none" normalizeH="0" baseline="0" dirty="0" smtClean="0">
                <a:ln>
                  <a:noFill/>
                </a:ln>
                <a:solidFill>
                  <a:schemeClr val="tx1"/>
                </a:solidFill>
                <a:effectLst/>
                <a:latin typeface="+mn-ea"/>
                <a:cs typeface="Times New Roman" panose="02020603050405020304" pitchFamily="18" charset="0"/>
              </a:rPr>
              <a:t>（二）文学类文本阅读</a:t>
            </a:r>
            <a:endParaRPr kumimoji="0" lang="zh-CN" sz="3200" b="1" i="0" u="none" strike="noStrike" cap="none" normalizeH="0" baseline="0" dirty="0" smtClean="0">
              <a:ln>
                <a:noFill/>
              </a:ln>
              <a:solidFill>
                <a:schemeClr val="tx1"/>
              </a:solidFill>
              <a:effectLst/>
              <a:latin typeface="+mn-ea"/>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3200" b="1" i="0" u="none" strike="noStrike" cap="none" normalizeH="0" baseline="0" dirty="0" smtClean="0">
                <a:ln>
                  <a:noFill/>
                </a:ln>
                <a:solidFill>
                  <a:schemeClr val="tx1"/>
                </a:solidFill>
                <a:effectLst/>
                <a:latin typeface="+mn-ea"/>
                <a:cs typeface="Times New Roman" panose="02020603050405020304" pitchFamily="18" charset="0"/>
              </a:rPr>
              <a:t>    </a:t>
            </a:r>
            <a:r>
              <a:rPr kumimoji="0" lang="zh-CN" sz="3200" b="1" i="0" u="none" strike="noStrike" cap="none" normalizeH="0" baseline="0" dirty="0" smtClean="0">
                <a:ln>
                  <a:noFill/>
                </a:ln>
                <a:solidFill>
                  <a:schemeClr val="tx1"/>
                </a:solidFill>
                <a:effectLst/>
                <a:latin typeface="+mn-ea"/>
                <a:cs typeface="Times New Roman" panose="02020603050405020304" pitchFamily="18" charset="0"/>
              </a:rPr>
              <a:t>文学类文本阅读重点考查</a:t>
            </a:r>
            <a:r>
              <a:rPr kumimoji="0" lang="zh-CN" sz="3200" b="1" i="0" u="none" strike="noStrike" cap="none" normalizeH="0" baseline="0" dirty="0" smtClean="0">
                <a:ln>
                  <a:noFill/>
                </a:ln>
                <a:solidFill>
                  <a:srgbClr val="C00000"/>
                </a:solidFill>
                <a:effectLst/>
                <a:latin typeface="+mn-ea"/>
                <a:cs typeface="Times New Roman" panose="02020603050405020304" pitchFamily="18" charset="0"/>
              </a:rPr>
              <a:t>文章内容的理解、分析综合、艺术特色的分析鉴赏及作品意蕴的探究。</a:t>
            </a:r>
            <a:r>
              <a:rPr kumimoji="0" lang="zh-CN" sz="3200" b="1" i="0" u="none" strike="noStrike" cap="none" normalizeH="0" baseline="0" dirty="0" smtClean="0">
                <a:ln>
                  <a:noFill/>
                </a:ln>
                <a:solidFill>
                  <a:schemeClr val="tx1"/>
                </a:solidFill>
                <a:effectLst/>
                <a:latin typeface="+mn-ea"/>
                <a:cs typeface="Times New Roman" panose="02020603050405020304" pitchFamily="18" charset="0"/>
              </a:rPr>
              <a:t>阅读材料节选自刘慈欣的小说</a:t>
            </a:r>
            <a:r>
              <a:rPr kumimoji="0" lang="zh-CN" altLang="zh-CN" sz="3200" b="1" i="0" u="none" strike="noStrike" cap="none" normalizeH="0" baseline="0" dirty="0" smtClean="0">
                <a:ln>
                  <a:noFill/>
                </a:ln>
                <a:solidFill>
                  <a:schemeClr val="tx1"/>
                </a:solidFill>
                <a:effectLst/>
                <a:latin typeface="+mn-ea"/>
                <a:cs typeface="Times New Roman" panose="02020603050405020304" pitchFamily="18" charset="0"/>
              </a:rPr>
              <a:t>《</a:t>
            </a:r>
            <a:r>
              <a:rPr kumimoji="0" lang="zh-CN" sz="3200" b="1" i="0" u="none" strike="noStrike" cap="none" normalizeH="0" baseline="0" dirty="0" smtClean="0">
                <a:ln>
                  <a:noFill/>
                </a:ln>
                <a:solidFill>
                  <a:schemeClr val="tx1"/>
                </a:solidFill>
                <a:effectLst/>
                <a:latin typeface="+mn-ea"/>
                <a:cs typeface="Times New Roman" panose="02020603050405020304" pitchFamily="18" charset="0"/>
              </a:rPr>
              <a:t>微纪元</a:t>
            </a:r>
            <a:r>
              <a:rPr kumimoji="0" lang="zh-CN" altLang="zh-CN" sz="3200" b="1" i="0" u="none" strike="noStrike" cap="none" normalizeH="0" baseline="0" dirty="0" smtClean="0">
                <a:ln>
                  <a:noFill/>
                </a:ln>
                <a:solidFill>
                  <a:schemeClr val="tx1"/>
                </a:solidFill>
                <a:effectLst/>
                <a:latin typeface="+mn-ea"/>
                <a:cs typeface="Times New Roman" panose="02020603050405020304" pitchFamily="18" charset="0"/>
              </a:rPr>
              <a:t>》</a:t>
            </a:r>
            <a:r>
              <a:rPr kumimoji="0" lang="zh-CN" sz="3200" b="1" i="0" u="none" strike="noStrike" cap="none" normalizeH="0" baseline="0" dirty="0" smtClean="0">
                <a:ln>
                  <a:noFill/>
                </a:ln>
                <a:solidFill>
                  <a:schemeClr val="tx1"/>
                </a:solidFill>
                <a:effectLst/>
                <a:latin typeface="+mn-ea"/>
                <a:cs typeface="Times New Roman" panose="02020603050405020304" pitchFamily="18" charset="0"/>
              </a:rPr>
              <a:t>。刘慈欣擅长展现涉及人类生存的宏大主题，这篇节选的小说正是提供了对未来人类生存方式的思考；同时欲扬先抑的表达技巧也使文章主旨隽永，特色鲜明。</a:t>
            </a:r>
            <a:endParaRPr kumimoji="0" lang="zh-CN" altLang="en-US" sz="3200" b="1" i="0" u="none" strike="noStrike" cap="none" normalizeH="0" baseline="0" dirty="0" smtClean="0">
              <a:ln>
                <a:noFill/>
              </a:ln>
              <a:solidFill>
                <a:schemeClr val="tx1"/>
              </a:solidFill>
              <a:effectLst/>
              <a:latin typeface="+mn-ea"/>
              <a:cs typeface="宋体" panose="02010600030101010101" pitchFamily="2" charset="-122"/>
            </a:endParaRPr>
          </a:p>
        </p:txBody>
      </p:sp>
      <p:sp>
        <p:nvSpPr>
          <p:cNvPr id="5" name="流程图: 可选过程 4"/>
          <p:cNvSpPr/>
          <p:nvPr/>
        </p:nvSpPr>
        <p:spPr>
          <a:xfrm flipH="1">
            <a:off x="5580112" y="260648"/>
            <a:ext cx="2664296" cy="720080"/>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试题分析</a:t>
            </a:r>
            <a:endParaRPr lang="zh-CN" altLang="en-US" sz="3600" spc="-300"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流程图: 可选过程 3"/>
          <p:cNvSpPr/>
          <p:nvPr/>
        </p:nvSpPr>
        <p:spPr>
          <a:xfrm flipH="1">
            <a:off x="5580112" y="548680"/>
            <a:ext cx="2664296" cy="57606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试题分析</a:t>
            </a:r>
            <a:endParaRPr lang="zh-CN" altLang="en-US" sz="3600" spc="-300" dirty="0">
              <a:solidFill>
                <a:schemeClr val="accent5">
                  <a:lumMod val="50000"/>
                </a:schemeClr>
              </a:solidFill>
            </a:endParaRPr>
          </a:p>
        </p:txBody>
      </p:sp>
      <p:sp>
        <p:nvSpPr>
          <p:cNvPr id="5" name="TextBox 4"/>
          <p:cNvSpPr txBox="1"/>
          <p:nvPr/>
        </p:nvSpPr>
        <p:spPr>
          <a:xfrm>
            <a:off x="611560" y="1196752"/>
            <a:ext cx="8280920" cy="1200329"/>
          </a:xfrm>
          <a:prstGeom prst="rect">
            <a:avLst/>
          </a:prstGeom>
          <a:noFill/>
        </p:spPr>
        <p:txBody>
          <a:bodyPr wrap="square" rtlCol="0">
            <a:spAutoFit/>
          </a:bodyPr>
          <a:lstStyle/>
          <a:p>
            <a:r>
              <a:rPr lang="en-US" altLang="zh-CN" sz="2400" b="1" dirty="0" smtClean="0">
                <a:latin typeface="+mn-ea"/>
                <a:cs typeface="Times New Roman" panose="02020603050405020304" pitchFamily="18" charset="0"/>
              </a:rPr>
              <a:t>    </a:t>
            </a:r>
            <a:endParaRPr lang="en-US" altLang="zh-CN" sz="2400" b="1" dirty="0" smtClean="0">
              <a:latin typeface="+mn-ea"/>
            </a:endParaRPr>
          </a:p>
          <a:p>
            <a:endParaRPr lang="en-US" altLang="zh-CN" sz="2400" b="1" dirty="0" smtClean="0">
              <a:latin typeface="+mn-ea"/>
            </a:endParaRPr>
          </a:p>
          <a:p>
            <a:endParaRPr lang="zh-CN" altLang="en-US" sz="2400" dirty="0">
              <a:latin typeface="+mn-ea"/>
            </a:endParaRPr>
          </a:p>
        </p:txBody>
      </p:sp>
      <p:sp>
        <p:nvSpPr>
          <p:cNvPr id="8" name="矩形 7"/>
          <p:cNvSpPr/>
          <p:nvPr/>
        </p:nvSpPr>
        <p:spPr>
          <a:xfrm>
            <a:off x="539552" y="1196752"/>
            <a:ext cx="8064896" cy="4693593"/>
          </a:xfrm>
          <a:prstGeom prst="rect">
            <a:avLst/>
          </a:prstGeom>
        </p:spPr>
        <p:txBody>
          <a:bodyPr wrap="square">
            <a:spAutoFit/>
          </a:bodyPr>
          <a:lstStyle/>
          <a:p>
            <a:pPr>
              <a:lnSpc>
                <a:spcPct val="130000"/>
              </a:lnSpc>
              <a:spcBef>
                <a:spcPct val="0"/>
              </a:spcBef>
            </a:pPr>
            <a:r>
              <a:rPr lang="zh-CN" altLang="en-US" sz="2800" b="1" dirty="0" smtClean="0">
                <a:latin typeface="+mn-ea"/>
                <a:sym typeface="+mn-ea"/>
              </a:rPr>
              <a:t>（二）文学类文本阅读</a:t>
            </a:r>
          </a:p>
          <a:p>
            <a:pPr>
              <a:lnSpc>
                <a:spcPct val="130000"/>
              </a:lnSpc>
              <a:spcBef>
                <a:spcPct val="0"/>
              </a:spcBef>
            </a:pPr>
            <a:r>
              <a:rPr lang="zh-CN" altLang="en-US" sz="2000" b="1" dirty="0" smtClean="0">
                <a:latin typeface="+mn-ea"/>
                <a:sym typeface="+mn-ea"/>
              </a:rPr>
              <a:t>1. </a:t>
            </a:r>
            <a:r>
              <a:rPr lang="zh-CN" altLang="en-US" sz="2000" b="1" dirty="0" smtClean="0">
                <a:solidFill>
                  <a:srgbClr val="FF0000"/>
                </a:solidFill>
                <a:latin typeface="+mn-ea"/>
                <a:sym typeface="+mn-ea"/>
              </a:rPr>
              <a:t>文本体裁</a:t>
            </a:r>
            <a:r>
              <a:rPr lang="zh-CN" altLang="en-US" sz="2000" b="1" dirty="0" smtClean="0">
                <a:latin typeface="+mn-ea"/>
                <a:sym typeface="+mn-ea"/>
              </a:rPr>
              <a:t>：</a:t>
            </a:r>
            <a:r>
              <a:rPr lang="zh-CN" altLang="zh-CN" b="1" dirty="0" smtClean="0">
                <a:latin typeface="+mn-ea"/>
              </a:rPr>
              <a:t>文本属于科幻小说，跳出了常规选文思路，文本的陌生度高。</a:t>
            </a:r>
            <a:endParaRPr lang="zh-CN" altLang="en-US" sz="2000" b="1" dirty="0" smtClean="0">
              <a:latin typeface="+mn-ea"/>
              <a:sym typeface="+mn-ea"/>
            </a:endParaRPr>
          </a:p>
          <a:p>
            <a:pPr>
              <a:lnSpc>
                <a:spcPct val="130000"/>
              </a:lnSpc>
              <a:spcBef>
                <a:spcPct val="0"/>
              </a:spcBef>
            </a:pPr>
            <a:r>
              <a:rPr lang="zh-CN" altLang="en-US" sz="2000" b="1" dirty="0" smtClean="0">
                <a:latin typeface="+mn-ea"/>
                <a:sym typeface="+mn-ea"/>
              </a:rPr>
              <a:t>2. </a:t>
            </a:r>
            <a:r>
              <a:rPr lang="zh-CN" altLang="en-US" sz="2000" b="1" dirty="0" smtClean="0">
                <a:solidFill>
                  <a:srgbClr val="FF0000"/>
                </a:solidFill>
                <a:latin typeface="+mn-ea"/>
                <a:sym typeface="+mn-ea"/>
              </a:rPr>
              <a:t>试题难度</a:t>
            </a:r>
            <a:r>
              <a:rPr lang="zh-CN" altLang="en-US" sz="2000" b="1" dirty="0" smtClean="0">
                <a:latin typeface="+mn-ea"/>
                <a:sym typeface="+mn-ea"/>
              </a:rPr>
              <a:t>：</a:t>
            </a:r>
            <a:r>
              <a:rPr lang="zh-CN" altLang="zh-CN" b="1" dirty="0" smtClean="0">
                <a:latin typeface="+mn-ea"/>
              </a:rPr>
              <a:t>文本有删节，情节有跳跃，阅读有一定难度，需要考生较强的文本细读能力。</a:t>
            </a:r>
            <a:endParaRPr lang="en-US" altLang="zh-CN" b="1" dirty="0" smtClean="0">
              <a:latin typeface="宋体" panose="02010600030101010101" pitchFamily="2" charset="-122"/>
              <a:ea typeface="宋体" panose="02010600030101010101" pitchFamily="2" charset="-122"/>
              <a:sym typeface="+mn-ea"/>
            </a:endParaRPr>
          </a:p>
          <a:p>
            <a:pPr>
              <a:lnSpc>
                <a:spcPct val="130000"/>
              </a:lnSpc>
              <a:spcBef>
                <a:spcPct val="0"/>
              </a:spcBef>
            </a:pPr>
            <a:r>
              <a:rPr lang="zh-CN" altLang="en-US" b="1" dirty="0" smtClean="0">
                <a:latin typeface="+mn-ea"/>
                <a:cs typeface="Times New Roman" panose="02020603050405020304" pitchFamily="18" charset="0"/>
              </a:rPr>
              <a:t>    第</a:t>
            </a:r>
            <a:r>
              <a:rPr lang="en-US" altLang="zh-CN" b="1" dirty="0" smtClean="0">
                <a:latin typeface="+mn-ea"/>
                <a:cs typeface="Times New Roman" panose="02020603050405020304" pitchFamily="18" charset="0"/>
              </a:rPr>
              <a:t>6</a:t>
            </a:r>
            <a:r>
              <a:rPr lang="zh-CN" altLang="en-US" b="1" dirty="0" smtClean="0">
                <a:latin typeface="+mn-ea"/>
                <a:cs typeface="Times New Roman" panose="02020603050405020304" pitchFamily="18" charset="0"/>
              </a:rPr>
              <a:t>题由点及面，考查对科幻小说这一特定文体意蕴的探究。</a:t>
            </a:r>
            <a:r>
              <a:rPr lang="zh-CN" altLang="zh-CN" b="1" dirty="0" smtClean="0">
                <a:latin typeface="+mn-ea"/>
              </a:rPr>
              <a:t>此题考查评价作品表现出的价值判断和审美取向的能力。此题是非常规题，跳出了常规命题思路，试题的陌生度很高，需要考生具有宽泛的文学视野和扎实的文学修养，考生的答题难度较大。</a:t>
            </a:r>
            <a:endParaRPr lang="en-US" altLang="zh-CN" b="1" dirty="0" smtClean="0">
              <a:latin typeface="+mn-ea"/>
            </a:endParaRPr>
          </a:p>
          <a:p>
            <a:pPr>
              <a:lnSpc>
                <a:spcPct val="130000"/>
              </a:lnSpc>
              <a:spcBef>
                <a:spcPct val="0"/>
              </a:spcBef>
            </a:pPr>
            <a:r>
              <a:rPr lang="en-US" altLang="zh-CN" b="1" dirty="0" smtClean="0">
                <a:latin typeface="+mn-ea"/>
                <a:cs typeface="Times New Roman" panose="02020603050405020304" pitchFamily="18" charset="0"/>
              </a:rPr>
              <a:t>   </a:t>
            </a:r>
            <a:r>
              <a:rPr lang="zh-CN" altLang="zh-CN" b="1" dirty="0" smtClean="0">
                <a:latin typeface="+mn-ea"/>
                <a:cs typeface="Times New Roman" panose="02020603050405020304" pitchFamily="18" charset="0"/>
              </a:rPr>
              <a:t>第</a:t>
            </a:r>
            <a:r>
              <a:rPr lang="en-US" altLang="zh-CN" b="1" dirty="0" smtClean="0">
                <a:latin typeface="+mn-ea"/>
                <a:cs typeface="Times New Roman" panose="02020603050405020304" pitchFamily="18" charset="0"/>
              </a:rPr>
              <a:t>4</a:t>
            </a:r>
            <a:r>
              <a:rPr lang="zh-CN" altLang="en-US" b="1" dirty="0" smtClean="0">
                <a:latin typeface="+mn-ea"/>
                <a:cs typeface="Times New Roman" panose="02020603050405020304" pitchFamily="18" charset="0"/>
              </a:rPr>
              <a:t>题作为客观题，考查的综合性较强，涉及到文章内容的理解，也涉及到艺术特色的分析鉴赏，还</a:t>
            </a:r>
            <a:r>
              <a:rPr lang="zh-CN" altLang="zh-CN" b="1" dirty="0" smtClean="0">
                <a:latin typeface="+mn-ea"/>
              </a:rPr>
              <a:t>需要进行简单推论</a:t>
            </a:r>
            <a:r>
              <a:rPr lang="zh-CN" altLang="en-US" b="1" dirty="0" smtClean="0">
                <a:latin typeface="+mn-ea"/>
                <a:cs typeface="Times New Roman" panose="02020603050405020304" pitchFamily="18" charset="0"/>
              </a:rPr>
              <a:t>；第</a:t>
            </a:r>
            <a:r>
              <a:rPr lang="en-US" altLang="zh-CN" b="1" dirty="0" smtClean="0">
                <a:latin typeface="+mn-ea"/>
                <a:cs typeface="Times New Roman" panose="02020603050405020304" pitchFamily="18" charset="0"/>
              </a:rPr>
              <a:t>5</a:t>
            </a:r>
            <a:r>
              <a:rPr lang="zh-CN" altLang="en-US" b="1" dirty="0" smtClean="0">
                <a:latin typeface="+mn-ea"/>
                <a:cs typeface="Times New Roman" panose="02020603050405020304" pitchFamily="18" charset="0"/>
              </a:rPr>
              <a:t>题</a:t>
            </a:r>
            <a:r>
              <a:rPr lang="zh-CN" altLang="zh-CN" b="1" dirty="0" smtClean="0">
                <a:latin typeface="+mn-ea"/>
              </a:rPr>
              <a:t>考查鉴赏作品的文学形象，梳理文本脉络和人物心理变化过程，领悟作品的艺术魅力的能力。试题属于常规题，考生应该不会有陌生感。</a:t>
            </a:r>
            <a:r>
              <a:rPr lang="zh-CN" altLang="zh-CN" b="1" dirty="0" smtClean="0">
                <a:solidFill>
                  <a:schemeClr val="bg2">
                    <a:lumMod val="10000"/>
                  </a:schemeClr>
                </a:solidFill>
                <a:latin typeface="+mn-ea"/>
              </a:rPr>
              <a:t>赋分</a:t>
            </a:r>
            <a:r>
              <a:rPr lang="en-US" altLang="zh-CN" b="1" dirty="0" smtClean="0">
                <a:solidFill>
                  <a:schemeClr val="bg2">
                    <a:lumMod val="10000"/>
                  </a:schemeClr>
                </a:solidFill>
                <a:latin typeface="+mn-ea"/>
              </a:rPr>
              <a:t>6</a:t>
            </a:r>
            <a:r>
              <a:rPr lang="zh-CN" altLang="zh-CN" b="1" dirty="0" smtClean="0">
                <a:solidFill>
                  <a:schemeClr val="bg2">
                    <a:lumMod val="10000"/>
                  </a:schemeClr>
                </a:solidFill>
                <a:latin typeface="+mn-ea"/>
              </a:rPr>
              <a:t>分，按每点</a:t>
            </a:r>
            <a:r>
              <a:rPr lang="en-US" altLang="zh-CN" b="1" dirty="0" smtClean="0">
                <a:solidFill>
                  <a:schemeClr val="bg2">
                    <a:lumMod val="10000"/>
                  </a:schemeClr>
                </a:solidFill>
                <a:latin typeface="+mn-ea"/>
              </a:rPr>
              <a:t>2</a:t>
            </a:r>
            <a:r>
              <a:rPr lang="zh-CN" altLang="zh-CN" b="1" dirty="0" smtClean="0">
                <a:solidFill>
                  <a:schemeClr val="bg2">
                    <a:lumMod val="10000"/>
                  </a:schemeClr>
                </a:solidFill>
                <a:latin typeface="+mn-ea"/>
              </a:rPr>
              <a:t>分，应该答到</a:t>
            </a:r>
            <a:r>
              <a:rPr lang="en-US" altLang="zh-CN" b="1" dirty="0" smtClean="0">
                <a:solidFill>
                  <a:schemeClr val="bg2">
                    <a:lumMod val="10000"/>
                  </a:schemeClr>
                </a:solidFill>
                <a:latin typeface="+mn-ea"/>
              </a:rPr>
              <a:t>3</a:t>
            </a:r>
            <a:r>
              <a:rPr lang="zh-CN" altLang="zh-CN" b="1" dirty="0" smtClean="0">
                <a:solidFill>
                  <a:schemeClr val="bg2">
                    <a:lumMod val="10000"/>
                  </a:schemeClr>
                </a:solidFill>
                <a:latin typeface="+mn-ea"/>
              </a:rPr>
              <a:t>点。</a:t>
            </a:r>
            <a:endParaRPr lang="zh-CN" altLang="en-US" sz="2000" b="1" dirty="0" smtClean="0">
              <a:solidFill>
                <a:schemeClr val="bg2">
                  <a:lumMod val="10000"/>
                </a:schemeClr>
              </a:solidFill>
              <a:latin typeface="宋体" panose="02010600030101010101" pitchFamily="2" charset="-122"/>
              <a:ea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流程图: 可选过程 3"/>
          <p:cNvSpPr/>
          <p:nvPr/>
        </p:nvSpPr>
        <p:spPr>
          <a:xfrm flipH="1">
            <a:off x="5580112" y="548680"/>
            <a:ext cx="2664296" cy="57606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试题分析</a:t>
            </a:r>
            <a:endParaRPr lang="zh-CN" altLang="en-US" sz="3600" spc="-300" dirty="0">
              <a:solidFill>
                <a:schemeClr val="accent5">
                  <a:lumMod val="50000"/>
                </a:schemeClr>
              </a:solidFill>
            </a:endParaRPr>
          </a:p>
        </p:txBody>
      </p:sp>
      <p:sp>
        <p:nvSpPr>
          <p:cNvPr id="5" name="TextBox 4"/>
          <p:cNvSpPr txBox="1"/>
          <p:nvPr/>
        </p:nvSpPr>
        <p:spPr>
          <a:xfrm>
            <a:off x="971600" y="1196752"/>
            <a:ext cx="7344816" cy="5219891"/>
          </a:xfrm>
          <a:prstGeom prst="rect">
            <a:avLst/>
          </a:prstGeom>
          <a:noFill/>
        </p:spPr>
        <p:txBody>
          <a:bodyPr wrap="square" rtlCol="0">
            <a:spAutoFit/>
          </a:bodyPr>
          <a:lstStyle/>
          <a:p>
            <a:pPr>
              <a:lnSpc>
                <a:spcPct val="130000"/>
              </a:lnSpc>
              <a:spcBef>
                <a:spcPct val="0"/>
              </a:spcBef>
            </a:pPr>
            <a:r>
              <a:rPr lang="en-US" altLang="zh-CN" sz="2400" b="1" dirty="0" smtClean="0">
                <a:latin typeface="+mn-ea"/>
                <a:sym typeface="+mn-ea"/>
              </a:rPr>
              <a:t>  </a:t>
            </a:r>
            <a:r>
              <a:rPr lang="zh-CN" altLang="en-US" sz="3200" b="1" dirty="0" smtClean="0">
                <a:latin typeface="黑体" panose="02010609060101010101" pitchFamily="49" charset="-122"/>
                <a:ea typeface="黑体" panose="02010609060101010101" pitchFamily="49" charset="-122"/>
                <a:sym typeface="+mn-ea"/>
              </a:rPr>
              <a:t>（二）文学类文本阅读</a:t>
            </a:r>
          </a:p>
          <a:p>
            <a:pPr>
              <a:lnSpc>
                <a:spcPct val="130000"/>
              </a:lnSpc>
              <a:spcBef>
                <a:spcPct val="0"/>
              </a:spcBef>
            </a:pPr>
            <a:r>
              <a:rPr lang="zh-CN" altLang="en-US" sz="2000" b="1" dirty="0" smtClean="0">
                <a:latin typeface="黑体" panose="02010609060101010101" pitchFamily="49" charset="-122"/>
                <a:ea typeface="黑体" panose="02010609060101010101" pitchFamily="49" charset="-122"/>
                <a:sym typeface="+mn-ea"/>
              </a:rPr>
              <a:t>    </a:t>
            </a:r>
            <a:r>
              <a:rPr lang="zh-CN" altLang="en-US" sz="2400" b="1" dirty="0" smtClean="0">
                <a:latin typeface="黑体" panose="02010609060101010101" pitchFamily="49" charset="-122"/>
                <a:ea typeface="黑体" panose="02010609060101010101" pitchFamily="49" charset="-122"/>
                <a:sym typeface="+mn-ea"/>
              </a:rPr>
              <a:t>3.命题趋势：文学类阅读改成必做以来，小说文本阅读难度有所降低，</a:t>
            </a:r>
            <a:r>
              <a:rPr lang="zh-CN" altLang="zh-CN" sz="2400" b="1" dirty="0" smtClean="0">
                <a:latin typeface="+mn-ea"/>
              </a:rPr>
              <a:t>选择题的考查依然围绕内容和技巧方面进行，主观题则考查了人物心理变化和内容分析理解，题型相对稳定</a:t>
            </a:r>
            <a:r>
              <a:rPr lang="zh-CN" altLang="en-US" sz="2400" b="1" dirty="0" smtClean="0">
                <a:latin typeface="+mn-ea"/>
              </a:rPr>
              <a:t>；需要关注的文学类文本阅读</a:t>
            </a:r>
            <a:r>
              <a:rPr lang="zh-CN" altLang="en-US" sz="2400" b="1" dirty="0" smtClean="0">
                <a:latin typeface="黑体" panose="02010609060101010101" pitchFamily="49" charset="-122"/>
                <a:ea typeface="黑体" panose="02010609060101010101" pitchFamily="49" charset="-122"/>
                <a:sym typeface="+mn-ea"/>
              </a:rPr>
              <a:t>从文本要素的静态分析，发展到考查阅读理解动态的</a:t>
            </a:r>
            <a:r>
              <a:rPr lang="zh-CN" altLang="en-US" sz="2400" b="1" dirty="0" smtClean="0">
                <a:solidFill>
                  <a:srgbClr val="FF0000"/>
                </a:solidFill>
                <a:latin typeface="黑体" panose="02010609060101010101" pitchFamily="49" charset="-122"/>
                <a:ea typeface="黑体" panose="02010609060101010101" pitchFamily="49" charset="-122"/>
                <a:sym typeface="+mn-ea"/>
              </a:rPr>
              <a:t>思维过程</a:t>
            </a:r>
            <a:r>
              <a:rPr lang="zh-CN" altLang="en-US" sz="2400" b="1" dirty="0" smtClean="0">
                <a:solidFill>
                  <a:schemeClr val="tx1">
                    <a:lumMod val="95000"/>
                    <a:lumOff val="5000"/>
                  </a:schemeClr>
                </a:solidFill>
                <a:latin typeface="黑体" panose="02010609060101010101" pitchFamily="49" charset="-122"/>
                <a:ea typeface="黑体" panose="02010609060101010101" pitchFamily="49" charset="-122"/>
                <a:sym typeface="+mn-ea"/>
              </a:rPr>
              <a:t>的特点</a:t>
            </a:r>
            <a:r>
              <a:rPr lang="zh-CN" altLang="en-US" sz="2400" b="1" dirty="0" smtClean="0">
                <a:latin typeface="黑体" panose="02010609060101010101" pitchFamily="49" charset="-122"/>
                <a:ea typeface="黑体" panose="02010609060101010101" pitchFamily="49" charset="-122"/>
                <a:sym typeface="+mn-ea"/>
              </a:rPr>
              <a:t>。</a:t>
            </a:r>
            <a:endParaRPr lang="en-US" altLang="zh-CN" sz="2400" b="1" dirty="0" smtClean="0">
              <a:latin typeface="黑体" panose="02010609060101010101" pitchFamily="49" charset="-122"/>
              <a:ea typeface="黑体" panose="02010609060101010101" pitchFamily="49" charset="-122"/>
              <a:sym typeface="+mn-ea"/>
            </a:endParaRPr>
          </a:p>
          <a:p>
            <a:pPr>
              <a:lnSpc>
                <a:spcPct val="130000"/>
              </a:lnSpc>
              <a:spcBef>
                <a:spcPct val="0"/>
              </a:spcBef>
            </a:pPr>
            <a:r>
              <a:rPr lang="en-US" altLang="zh-CN" sz="2400" b="1" dirty="0" smtClean="0">
                <a:latin typeface="+mn-ea"/>
              </a:rPr>
              <a:t>    </a:t>
            </a:r>
            <a:r>
              <a:rPr lang="zh-CN" altLang="zh-CN" sz="2400" b="1" dirty="0" smtClean="0">
                <a:latin typeface="+mn-ea"/>
              </a:rPr>
              <a:t>文学类文本阅读延续前五年的重点，除</a:t>
            </a:r>
            <a:r>
              <a:rPr lang="en-US" altLang="zh-CN" sz="2400" b="1" dirty="0" smtClean="0">
                <a:latin typeface="+mn-ea"/>
              </a:rPr>
              <a:t>2017</a:t>
            </a:r>
            <a:r>
              <a:rPr lang="zh-CN" altLang="zh-CN" sz="2400" b="1" dirty="0" smtClean="0">
                <a:latin typeface="+mn-ea"/>
              </a:rPr>
              <a:t>年考查散文外，今年又恢复了对小说的鉴赏与分析。</a:t>
            </a:r>
            <a:endParaRPr lang="zh-CN" altLang="en-US" sz="2400" b="1" dirty="0" smtClean="0">
              <a:latin typeface="黑体" panose="02010609060101010101" pitchFamily="49" charset="-122"/>
              <a:ea typeface="黑体" panose="02010609060101010101" pitchFamily="49" charset="-122"/>
              <a:sym typeface="+mn-ea"/>
            </a:endParaRPr>
          </a:p>
          <a:p>
            <a:endParaRPr lang="zh-CN" altLang="zh-CN" sz="2400" dirty="0" smtClean="0">
              <a:latin typeface="黑体" panose="02010609060101010101" pitchFamily="49" charset="-122"/>
              <a:ea typeface="黑体" panose="02010609060101010101" pitchFamily="49" charset="-122"/>
            </a:endParaRPr>
          </a:p>
          <a:p>
            <a:endParaRPr lang="zh-CN" altLang="en-US" dirty="0"/>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108520" y="-116632"/>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流程图: 可选过程 3"/>
          <p:cNvSpPr/>
          <p:nvPr/>
        </p:nvSpPr>
        <p:spPr>
          <a:xfrm flipH="1">
            <a:off x="5580112" y="548680"/>
            <a:ext cx="2664296" cy="57606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试题分析</a:t>
            </a:r>
            <a:endParaRPr lang="zh-CN" altLang="en-US" sz="3600" spc="-300" dirty="0">
              <a:solidFill>
                <a:schemeClr val="accent5">
                  <a:lumMod val="50000"/>
                </a:schemeClr>
              </a:solidFill>
            </a:endParaRPr>
          </a:p>
        </p:txBody>
      </p:sp>
      <p:sp>
        <p:nvSpPr>
          <p:cNvPr id="5" name="TextBox 4"/>
          <p:cNvSpPr txBox="1"/>
          <p:nvPr/>
        </p:nvSpPr>
        <p:spPr>
          <a:xfrm>
            <a:off x="611560" y="1196752"/>
            <a:ext cx="7992888" cy="954107"/>
          </a:xfrm>
          <a:prstGeom prst="rect">
            <a:avLst/>
          </a:prstGeom>
          <a:noFill/>
        </p:spPr>
        <p:txBody>
          <a:bodyPr wrap="square" rtlCol="0">
            <a:spAutoFit/>
          </a:bodyPr>
          <a:lstStyle/>
          <a:p>
            <a:r>
              <a:rPr lang="en-US" altLang="zh-CN" sz="2000" b="1" dirty="0" smtClean="0">
                <a:latin typeface="+mn-ea"/>
              </a:rPr>
              <a:t>     </a:t>
            </a:r>
          </a:p>
          <a:p>
            <a:endParaRPr lang="zh-CN" altLang="zh-CN" dirty="0" smtClean="0"/>
          </a:p>
          <a:p>
            <a:endParaRPr lang="zh-CN" altLang="en-US" dirty="0"/>
          </a:p>
        </p:txBody>
      </p:sp>
      <p:sp>
        <p:nvSpPr>
          <p:cNvPr id="8" name="TextBox 7"/>
          <p:cNvSpPr txBox="1"/>
          <p:nvPr/>
        </p:nvSpPr>
        <p:spPr>
          <a:xfrm>
            <a:off x="755576" y="1268760"/>
            <a:ext cx="7416824" cy="4401205"/>
          </a:xfrm>
          <a:prstGeom prst="rect">
            <a:avLst/>
          </a:prstGeom>
          <a:noFill/>
        </p:spPr>
        <p:txBody>
          <a:bodyPr wrap="square" rtlCol="0">
            <a:spAutoFit/>
          </a:bodyPr>
          <a:lstStyle/>
          <a:p>
            <a:r>
              <a:rPr lang="en-US" altLang="zh-CN" sz="2800" b="1" dirty="0" smtClean="0">
                <a:latin typeface="+mn-ea"/>
              </a:rPr>
              <a:t>5.</a:t>
            </a:r>
            <a:r>
              <a:rPr lang="zh-CN" altLang="zh-CN" sz="2800" b="1" dirty="0" smtClean="0">
                <a:latin typeface="+mn-ea"/>
              </a:rPr>
              <a:t>请简要分析文中先行者的心理变化过程。</a:t>
            </a:r>
            <a:r>
              <a:rPr lang="en-US" altLang="zh-CN" sz="2800" b="1" dirty="0" smtClean="0">
                <a:latin typeface="+mn-ea"/>
              </a:rPr>
              <a:t>(6</a:t>
            </a:r>
            <a:r>
              <a:rPr lang="zh-CN" altLang="zh-CN" sz="2800" b="1" dirty="0" smtClean="0">
                <a:latin typeface="+mn-ea"/>
              </a:rPr>
              <a:t>分</a:t>
            </a:r>
            <a:r>
              <a:rPr lang="en-US" altLang="zh-CN" sz="2800" b="1" dirty="0" smtClean="0">
                <a:latin typeface="+mn-ea"/>
              </a:rPr>
              <a:t>)</a:t>
            </a:r>
            <a:endParaRPr lang="zh-CN" altLang="zh-CN" sz="2800" b="1" dirty="0" smtClean="0">
              <a:latin typeface="+mn-ea"/>
            </a:endParaRPr>
          </a:p>
          <a:p>
            <a:r>
              <a:rPr lang="en-US" altLang="zh-CN" sz="2800" b="1" dirty="0" smtClean="0">
                <a:latin typeface="+mn-ea"/>
              </a:rPr>
              <a:t>    [</a:t>
            </a:r>
            <a:r>
              <a:rPr lang="zh-CN" altLang="zh-CN" sz="2800" b="1" dirty="0" smtClean="0">
                <a:latin typeface="+mn-ea"/>
              </a:rPr>
              <a:t>答案</a:t>
            </a:r>
            <a:r>
              <a:rPr lang="en-US" altLang="zh-CN" sz="2800" b="1" dirty="0" smtClean="0">
                <a:latin typeface="+mn-ea"/>
              </a:rPr>
              <a:t>] </a:t>
            </a:r>
          </a:p>
          <a:p>
            <a:r>
              <a:rPr lang="en-US" altLang="zh-CN" sz="2800" b="1" dirty="0" smtClean="0">
                <a:latin typeface="+mn-ea"/>
              </a:rPr>
              <a:t>    </a:t>
            </a:r>
            <a:r>
              <a:rPr lang="zh-CN" altLang="zh-CN" sz="2800" b="1" dirty="0" smtClean="0">
                <a:latin typeface="+mn-ea"/>
              </a:rPr>
              <a:t>先行者着陆之前，已经知道地球灾难的发生，一方面心存侥幸，一方面又深知连侥幸也不过是幻想，心情复杂纠结；着陆后亲身感受到地球的荒凉，自认是宇宙间最后一个人类，巨大的孤独感和绝望使他濒临崩溃；意识到画面有可能并非虚拟，感到震撼，重新燃起了希望。</a:t>
            </a:r>
            <a:endParaRPr lang="zh-CN" altLang="zh-CN" sz="2800" b="1" dirty="0">
              <a:latin typeface="+mn-ea"/>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流程图: 可选过程 3"/>
          <p:cNvSpPr/>
          <p:nvPr/>
        </p:nvSpPr>
        <p:spPr>
          <a:xfrm flipH="1">
            <a:off x="5580112" y="548680"/>
            <a:ext cx="2664296" cy="57606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试题分析</a:t>
            </a:r>
            <a:endParaRPr lang="zh-CN" altLang="en-US" sz="3600" spc="-300" dirty="0">
              <a:solidFill>
                <a:schemeClr val="accent5">
                  <a:lumMod val="50000"/>
                </a:schemeClr>
              </a:solidFill>
            </a:endParaRPr>
          </a:p>
        </p:txBody>
      </p:sp>
      <p:sp>
        <p:nvSpPr>
          <p:cNvPr id="5" name="TextBox 4"/>
          <p:cNvSpPr txBox="1"/>
          <p:nvPr/>
        </p:nvSpPr>
        <p:spPr>
          <a:xfrm>
            <a:off x="611560" y="1196752"/>
            <a:ext cx="7992888" cy="954107"/>
          </a:xfrm>
          <a:prstGeom prst="rect">
            <a:avLst/>
          </a:prstGeom>
          <a:noFill/>
        </p:spPr>
        <p:txBody>
          <a:bodyPr wrap="square" rtlCol="0">
            <a:spAutoFit/>
          </a:bodyPr>
          <a:lstStyle/>
          <a:p>
            <a:r>
              <a:rPr lang="en-US" altLang="zh-CN" sz="2000" b="1" dirty="0" smtClean="0">
                <a:latin typeface="+mn-ea"/>
              </a:rPr>
              <a:t>     </a:t>
            </a:r>
          </a:p>
          <a:p>
            <a:endParaRPr lang="zh-CN" altLang="zh-CN" dirty="0" smtClean="0"/>
          </a:p>
          <a:p>
            <a:endParaRPr lang="zh-CN" altLang="en-US" dirty="0"/>
          </a:p>
        </p:txBody>
      </p:sp>
      <p:sp>
        <p:nvSpPr>
          <p:cNvPr id="8" name="TextBox 7"/>
          <p:cNvSpPr txBox="1"/>
          <p:nvPr/>
        </p:nvSpPr>
        <p:spPr>
          <a:xfrm>
            <a:off x="971600" y="1196752"/>
            <a:ext cx="7272808" cy="4985980"/>
          </a:xfrm>
          <a:prstGeom prst="rect">
            <a:avLst/>
          </a:prstGeom>
          <a:noFill/>
        </p:spPr>
        <p:txBody>
          <a:bodyPr wrap="square" rtlCol="0">
            <a:spAutoFit/>
          </a:bodyPr>
          <a:lstStyle/>
          <a:p>
            <a:endParaRPr lang="en-US" altLang="zh-CN" dirty="0" smtClean="0"/>
          </a:p>
          <a:p>
            <a:r>
              <a:rPr lang="en-US" altLang="zh-CN" sz="2000" b="1" dirty="0" smtClean="0">
                <a:latin typeface="+mn-ea"/>
              </a:rPr>
              <a:t>        … …</a:t>
            </a:r>
          </a:p>
          <a:p>
            <a:r>
              <a:rPr lang="en-US" altLang="zh-CN" sz="2000" b="1" dirty="0" smtClean="0">
                <a:latin typeface="+mn-ea"/>
              </a:rPr>
              <a:t>     </a:t>
            </a:r>
            <a:r>
              <a:rPr lang="zh-CN" altLang="zh-CN" sz="2000" b="1" dirty="0" smtClean="0">
                <a:latin typeface="+mn-ea"/>
              </a:rPr>
              <a:t>先行者的心</a:t>
            </a:r>
            <a:r>
              <a:rPr lang="zh-CN" altLang="zh-CN" sz="2000" b="1" dirty="0" smtClean="0">
                <a:solidFill>
                  <a:srgbClr val="FF0000"/>
                </a:solidFill>
                <a:latin typeface="+mn-ea"/>
              </a:rPr>
              <a:t>如沉海底</a:t>
            </a:r>
            <a:r>
              <a:rPr lang="zh-CN" altLang="zh-CN" sz="2000" b="1" dirty="0" smtClean="0">
                <a:latin typeface="+mn-ea"/>
              </a:rPr>
              <a:t>。</a:t>
            </a:r>
            <a:endParaRPr lang="en-US" altLang="zh-CN" sz="2000" b="1" dirty="0" smtClean="0">
              <a:latin typeface="+mn-ea"/>
            </a:endParaRPr>
          </a:p>
          <a:p>
            <a:r>
              <a:rPr lang="en-US" altLang="zh-CN" sz="2000" b="1" dirty="0" smtClean="0">
                <a:latin typeface="+mn-ea"/>
              </a:rPr>
              <a:t>    </a:t>
            </a:r>
            <a:r>
              <a:rPr lang="zh-CN" altLang="zh-CN" sz="2000" b="1" dirty="0" smtClean="0">
                <a:latin typeface="+mn-ea"/>
              </a:rPr>
              <a:t>“您怎么不问我是谁呢</a:t>
            </a:r>
            <a:r>
              <a:rPr lang="en-US" altLang="zh-CN" sz="2000" b="1" dirty="0" smtClean="0">
                <a:latin typeface="+mn-ea"/>
              </a:rPr>
              <a:t>?</a:t>
            </a:r>
            <a:r>
              <a:rPr lang="zh-CN" altLang="zh-CN" sz="2000" b="1" dirty="0" smtClean="0">
                <a:latin typeface="+mn-ea"/>
              </a:rPr>
              <a:t>”姑娘抬头仰望着他，又恢复了那副天真神色，好像转眼就忘了刚才的悲伤。</a:t>
            </a:r>
          </a:p>
          <a:p>
            <a:r>
              <a:rPr lang="en-US" altLang="zh-CN" sz="2000" b="1" dirty="0" smtClean="0">
                <a:latin typeface="+mn-ea"/>
              </a:rPr>
              <a:t>    </a:t>
            </a:r>
            <a:r>
              <a:rPr lang="zh-CN" altLang="zh-CN" sz="2000" b="1" dirty="0" smtClean="0">
                <a:latin typeface="+mn-ea"/>
              </a:rPr>
              <a:t>“我没兴趣。”</a:t>
            </a:r>
          </a:p>
          <a:p>
            <a:r>
              <a:rPr lang="en-US" altLang="zh-CN" sz="2000" b="1" dirty="0" smtClean="0">
                <a:latin typeface="+mn-ea"/>
              </a:rPr>
              <a:t>     </a:t>
            </a:r>
            <a:r>
              <a:rPr lang="zh-CN" altLang="zh-CN" sz="2000" b="1" dirty="0" smtClean="0">
                <a:latin typeface="+mn-ea"/>
              </a:rPr>
              <a:t>姑娘娇滴滴地大喊</a:t>
            </a:r>
            <a:r>
              <a:rPr lang="en-US" altLang="zh-CN" sz="2000" b="1" dirty="0" smtClean="0">
                <a:latin typeface="+mn-ea"/>
              </a:rPr>
              <a:t>:</a:t>
            </a:r>
            <a:r>
              <a:rPr lang="zh-CN" altLang="zh-CN" sz="2000" b="1" dirty="0" smtClean="0">
                <a:latin typeface="+mn-ea"/>
              </a:rPr>
              <a:t>“我是地球领袖啊</a:t>
            </a:r>
            <a:r>
              <a:rPr lang="en-US" altLang="zh-CN" sz="2000" b="1" dirty="0" smtClean="0">
                <a:latin typeface="+mn-ea"/>
              </a:rPr>
              <a:t>!</a:t>
            </a:r>
            <a:r>
              <a:rPr lang="zh-CN" altLang="zh-CN" sz="2000" b="1" dirty="0" smtClean="0">
                <a:latin typeface="+mn-ea"/>
              </a:rPr>
              <a:t>”</a:t>
            </a:r>
          </a:p>
          <a:p>
            <a:r>
              <a:rPr lang="en-US" altLang="zh-CN" sz="2000" b="1" dirty="0" smtClean="0">
                <a:latin typeface="+mn-ea"/>
              </a:rPr>
              <a:t>     </a:t>
            </a:r>
            <a:r>
              <a:rPr lang="zh-CN" altLang="zh-CN" sz="2000" b="1" dirty="0" smtClean="0">
                <a:latin typeface="+mn-ea"/>
              </a:rPr>
              <a:t>先行者不想再玩这种无聊的游戏了，</a:t>
            </a:r>
            <a:r>
              <a:rPr lang="zh-CN" altLang="zh-CN" sz="2000" b="1" dirty="0" smtClean="0">
                <a:solidFill>
                  <a:srgbClr val="FF0000"/>
                </a:solidFill>
                <a:latin typeface="+mn-ea"/>
              </a:rPr>
              <a:t>他起身要走</a:t>
            </a:r>
            <a:r>
              <a:rPr lang="zh-CN" altLang="zh-CN" sz="2000" b="1" dirty="0" smtClean="0">
                <a:latin typeface="+mn-ea"/>
              </a:rPr>
              <a:t>。</a:t>
            </a:r>
            <a:r>
              <a:rPr lang="zh-CN" altLang="en-US" sz="2000" b="1" dirty="0" smtClean="0">
                <a:latin typeface="+mn-ea"/>
              </a:rPr>
              <a:t>（复杂纠结）</a:t>
            </a:r>
            <a:endParaRPr lang="en-US" altLang="zh-CN" sz="2000" b="1" dirty="0" smtClean="0">
              <a:latin typeface="+mn-ea"/>
            </a:endParaRPr>
          </a:p>
          <a:p>
            <a:r>
              <a:rPr lang="en-US" altLang="zh-CN" sz="2000" b="1" dirty="0" smtClean="0">
                <a:latin typeface="+mn-ea"/>
              </a:rPr>
              <a:t>           … …</a:t>
            </a:r>
          </a:p>
          <a:p>
            <a:r>
              <a:rPr lang="en-US" altLang="zh-CN" sz="2000" b="1" dirty="0" smtClean="0">
                <a:latin typeface="+mn-ea"/>
              </a:rPr>
              <a:t>     </a:t>
            </a:r>
            <a:r>
              <a:rPr lang="zh-CN" altLang="zh-CN" sz="2000" b="1" dirty="0" smtClean="0">
                <a:latin typeface="+mn-ea"/>
              </a:rPr>
              <a:t>他走出着陆舱，站在那一望无际的黑色荒原上时，幻觉消失，</a:t>
            </a:r>
            <a:r>
              <a:rPr lang="zh-CN" altLang="zh-CN" sz="2000" b="1" dirty="0" smtClean="0">
                <a:solidFill>
                  <a:srgbClr val="FF0000"/>
                </a:solidFill>
                <a:latin typeface="+mn-ea"/>
              </a:rPr>
              <a:t>失望使他浑身冰冷</a:t>
            </a:r>
            <a:r>
              <a:rPr lang="zh-CN" altLang="zh-CN" sz="2000" b="1" dirty="0" smtClean="0">
                <a:latin typeface="+mn-ea"/>
              </a:rPr>
              <a:t>，先行者打开面罩，一股寒气扑面而来，空气很稀薄，但能维持人的呼吸。气温在摄氏零下</a:t>
            </a:r>
            <a:r>
              <a:rPr lang="en-US" altLang="zh-CN" sz="2000" b="1" dirty="0" smtClean="0">
                <a:latin typeface="+mn-ea"/>
              </a:rPr>
              <a:t>40</a:t>
            </a:r>
            <a:r>
              <a:rPr lang="zh-CN" altLang="zh-CN" sz="2000" b="1" dirty="0" smtClean="0">
                <a:latin typeface="+mn-ea"/>
              </a:rPr>
              <a:t>度左右。天空呈一种大灾难前黎明或黄昏时的深蓝色，脚下是刚凝结了两千年左右的大地，到处可见岩浆流动的波纹形状，地面虽已开始风化，仍然很硬，土壤很难见到。</a:t>
            </a:r>
            <a:endParaRPr lang="zh-CN" altLang="zh-CN" sz="2000" b="1" dirty="0">
              <a:latin typeface="+mn-ea"/>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2050" name="Rectangle 2"/>
          <p:cNvSpPr>
            <a:spLocks noChangeArrowheads="1"/>
          </p:cNvSpPr>
          <p:nvPr/>
        </p:nvSpPr>
        <p:spPr bwMode="auto">
          <a:xfrm>
            <a:off x="1259632" y="2605554"/>
            <a:ext cx="7056784" cy="2769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等线" pitchFamily="2" charset="-122"/>
                <a:ea typeface="等线" pitchFamily="2" charset="-122"/>
                <a:cs typeface="Times New Roman" panose="02020603050405020304" pitchFamily="18" charset="0"/>
              </a:rPr>
              <a:t>       </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流程图: 可选过程 3"/>
          <p:cNvSpPr/>
          <p:nvPr/>
        </p:nvSpPr>
        <p:spPr>
          <a:xfrm flipH="1">
            <a:off x="5580112" y="548680"/>
            <a:ext cx="2664296" cy="57606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试题分析</a:t>
            </a:r>
            <a:endParaRPr lang="zh-CN" altLang="en-US" sz="3600" spc="-300" dirty="0">
              <a:solidFill>
                <a:schemeClr val="accent5">
                  <a:lumMod val="50000"/>
                </a:schemeClr>
              </a:solidFill>
            </a:endParaRPr>
          </a:p>
        </p:txBody>
      </p:sp>
      <p:sp>
        <p:nvSpPr>
          <p:cNvPr id="5" name="TextBox 4"/>
          <p:cNvSpPr txBox="1"/>
          <p:nvPr/>
        </p:nvSpPr>
        <p:spPr>
          <a:xfrm>
            <a:off x="611560" y="1196752"/>
            <a:ext cx="7992888" cy="954107"/>
          </a:xfrm>
          <a:prstGeom prst="rect">
            <a:avLst/>
          </a:prstGeom>
          <a:noFill/>
        </p:spPr>
        <p:txBody>
          <a:bodyPr wrap="square" rtlCol="0">
            <a:spAutoFit/>
          </a:bodyPr>
          <a:lstStyle/>
          <a:p>
            <a:r>
              <a:rPr lang="en-US" altLang="zh-CN" sz="2000" b="1" dirty="0" smtClean="0">
                <a:latin typeface="+mn-ea"/>
              </a:rPr>
              <a:t>     </a:t>
            </a:r>
          </a:p>
          <a:p>
            <a:endParaRPr lang="zh-CN" altLang="zh-CN" dirty="0" smtClean="0"/>
          </a:p>
          <a:p>
            <a:endParaRPr lang="zh-CN" altLang="en-US" dirty="0"/>
          </a:p>
        </p:txBody>
      </p:sp>
      <p:sp>
        <p:nvSpPr>
          <p:cNvPr id="8" name="TextBox 7"/>
          <p:cNvSpPr txBox="1"/>
          <p:nvPr/>
        </p:nvSpPr>
        <p:spPr>
          <a:xfrm>
            <a:off x="1187624" y="1268760"/>
            <a:ext cx="6984776" cy="4596323"/>
          </a:xfrm>
          <a:prstGeom prst="rect">
            <a:avLst/>
          </a:prstGeom>
          <a:noFill/>
        </p:spPr>
        <p:txBody>
          <a:bodyPr wrap="square" rtlCol="0">
            <a:spAutoFit/>
          </a:bodyPr>
          <a:lstStyle/>
          <a:p>
            <a:r>
              <a:rPr lang="en-US" altLang="zh-CN" sz="2400" b="1" dirty="0" smtClean="0"/>
              <a:t>         … …</a:t>
            </a:r>
          </a:p>
          <a:p>
            <a:r>
              <a:rPr lang="en-US" altLang="zh-CN" sz="2400" b="1" dirty="0" smtClean="0"/>
              <a:t>        </a:t>
            </a:r>
            <a:r>
              <a:rPr lang="zh-CN" altLang="zh-CN" sz="2400" b="1" dirty="0" smtClean="0"/>
              <a:t>先行者</a:t>
            </a:r>
            <a:r>
              <a:rPr lang="zh-CN" altLang="zh-CN" sz="2400" b="1" dirty="0" smtClean="0">
                <a:solidFill>
                  <a:srgbClr val="FF0000"/>
                </a:solidFill>
              </a:rPr>
              <a:t>麻木</a:t>
            </a:r>
            <a:r>
              <a:rPr lang="zh-CN" altLang="zh-CN" sz="2400" b="1" dirty="0" smtClean="0"/>
              <a:t>地站着，深蓝色的苍穹中，明亮的太阳和晶莹的星星在闪耀，整个宇宙围绕着他——最后一个人类。</a:t>
            </a:r>
          </a:p>
          <a:p>
            <a:r>
              <a:rPr lang="en-US" altLang="zh-CN" sz="2400" b="1" dirty="0" smtClean="0"/>
              <a:t>       </a:t>
            </a:r>
            <a:r>
              <a:rPr lang="zh-CN" altLang="zh-CN" sz="2400" b="1" dirty="0" smtClean="0">
                <a:solidFill>
                  <a:srgbClr val="FF0000"/>
                </a:solidFill>
              </a:rPr>
              <a:t>孤独像雪崩一样埋住了他，他蹲下来捂住脸抽泣起来。</a:t>
            </a:r>
            <a:r>
              <a:rPr lang="zh-CN" altLang="en-US" sz="2400" b="1" dirty="0" smtClean="0"/>
              <a:t>（内心的孤独和绝望感）</a:t>
            </a:r>
            <a:endParaRPr lang="en-US" altLang="zh-CN" sz="2400" b="1" dirty="0" smtClean="0"/>
          </a:p>
          <a:p>
            <a:r>
              <a:rPr lang="en-US" altLang="zh-CN" sz="2400" b="1" dirty="0" smtClean="0"/>
              <a:t>        </a:t>
            </a:r>
            <a:r>
              <a:rPr lang="zh-CN" altLang="zh-CN" sz="2400" b="1" dirty="0" smtClean="0"/>
              <a:t>歌声戛然而止，虚拟画面中的所有人都关切地看着他，那姑娘媽然一笑。</a:t>
            </a:r>
          </a:p>
          <a:p>
            <a:r>
              <a:rPr lang="en-US" altLang="zh-CN" sz="2400" b="1" dirty="0" smtClean="0"/>
              <a:t>     </a:t>
            </a:r>
            <a:r>
              <a:rPr lang="zh-CN" altLang="zh-CN" sz="2400" b="1" dirty="0" smtClean="0"/>
              <a:t>“您对人类就这么没信心吗</a:t>
            </a:r>
            <a:r>
              <a:rPr lang="en-US" altLang="zh-CN" sz="2400" b="1" dirty="0" smtClean="0"/>
              <a:t>?</a:t>
            </a:r>
            <a:r>
              <a:rPr lang="zh-CN" altLang="zh-CN" sz="2400" b="1" dirty="0" smtClean="0"/>
              <a:t>”</a:t>
            </a:r>
          </a:p>
          <a:p>
            <a:r>
              <a:rPr lang="en-US" altLang="zh-CN" sz="2400" b="1" dirty="0" smtClean="0"/>
              <a:t>      </a:t>
            </a:r>
            <a:r>
              <a:rPr lang="zh-CN" altLang="zh-CN" sz="2400" b="1" dirty="0" smtClean="0"/>
              <a:t>这话中有一种东西使先行者</a:t>
            </a:r>
            <a:r>
              <a:rPr lang="zh-CN" altLang="zh-CN" sz="2400" b="1" dirty="0" smtClean="0">
                <a:solidFill>
                  <a:srgbClr val="FF0000"/>
                </a:solidFill>
              </a:rPr>
              <a:t>浑身一震</a:t>
            </a:r>
            <a:r>
              <a:rPr lang="zh-CN" altLang="zh-CN" sz="2400" b="1" dirty="0" smtClean="0"/>
              <a:t>，他真的感觉到了什么，站起身来。他走近那个透明的半球，俯身向里面看。</a:t>
            </a:r>
            <a:r>
              <a:rPr lang="zh-CN" altLang="en-US" sz="2400" b="1" dirty="0" smtClean="0"/>
              <a:t>（一丝庆幸和希望）</a:t>
            </a:r>
            <a:endParaRPr lang="en-US" altLang="zh-CN" sz="2400" b="1" dirty="0" smtClean="0"/>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4" name="副标题 3"/>
          <p:cNvSpPr>
            <a:spLocks noGrp="1"/>
          </p:cNvSpPr>
          <p:nvPr>
            <p:ph type="subTitle" idx="1"/>
          </p:nvPr>
        </p:nvSpPr>
        <p:spPr/>
        <p:txBody>
          <a:bodyPr/>
          <a:lstStyle/>
          <a:p>
            <a:endParaRPr lang="zh-CN" altLang="en-US"/>
          </a:p>
        </p:txBody>
      </p:sp>
      <p:pic>
        <p:nvPicPr>
          <p:cNvPr id="1026"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pic>
        <p:nvPicPr>
          <p:cNvPr id="3" name="Picture 2" descr="C:\Users\admin\Pictures\Saved Pictures\微信图片_20180419022348.png"/>
          <p:cNvPicPr>
            <a:picLocks noChangeAspect="1" noChangeArrowheads="1"/>
          </p:cNvPicPr>
          <p:nvPr/>
        </p:nvPicPr>
        <p:blipFill>
          <a:blip r:embed="rId2" cstate="print"/>
          <a:srcRect/>
          <a:stretch>
            <a:fillRect/>
          </a:stretch>
        </p:blipFill>
        <p:spPr bwMode="auto">
          <a:xfrm>
            <a:off x="0" y="0"/>
            <a:ext cx="9539536" cy="6974632"/>
          </a:xfrm>
          <a:prstGeom prst="rect">
            <a:avLst/>
          </a:prstGeom>
          <a:noFill/>
        </p:spPr>
      </p:pic>
      <p:sp>
        <p:nvSpPr>
          <p:cNvPr id="176129" name="Rectangle 1"/>
          <p:cNvSpPr>
            <a:spLocks noChangeArrowheads="1"/>
          </p:cNvSpPr>
          <p:nvPr/>
        </p:nvSpPr>
        <p:spPr bwMode="auto">
          <a:xfrm>
            <a:off x="899592" y="1000181"/>
            <a:ext cx="7344816" cy="4739759"/>
          </a:xfrm>
          <a:prstGeom prst="rect">
            <a:avLst/>
          </a:prstGeom>
          <a:noFill/>
          <a:ln w="9525">
            <a:noFill/>
            <a:miter lim="800000"/>
          </a:ln>
          <a:effectLst/>
        </p:spPr>
        <p:txBody>
          <a:bodyPr vert="horz" wrap="square" lIns="91440" tIns="45720" rIns="91440" bIns="45720" numCol="1" anchor="ctr" anchorCtr="0" compatLnSpc="1">
            <a:spAutoFit/>
          </a:bodyPr>
          <a:lstStyle/>
          <a:p>
            <a:pPr lvl="0" fontAlgn="base">
              <a:spcBef>
                <a:spcPct val="0"/>
              </a:spcBef>
              <a:spcAft>
                <a:spcPct val="0"/>
              </a:spcAft>
            </a:pPr>
            <a:r>
              <a:rPr lang="zh-CN" altLang="en-US" sz="3200" dirty="0" smtClean="0">
                <a:latin typeface="黑体" panose="02010609060101010101" pitchFamily="49" charset="-122"/>
                <a:ea typeface="黑体" panose="02010609060101010101" pitchFamily="49" charset="-122"/>
                <a:cs typeface="Times New Roman" panose="02020603050405020304" pitchFamily="18" charset="0"/>
              </a:rPr>
              <a:t>（</a:t>
            </a:r>
            <a:r>
              <a:rPr lang="zh-CN" altLang="zh-CN" sz="3200" dirty="0" smtClean="0">
                <a:latin typeface="黑体" panose="02010609060101010101" pitchFamily="49" charset="-122"/>
                <a:ea typeface="黑体" panose="02010609060101010101" pitchFamily="49" charset="-122"/>
                <a:cs typeface="Times New Roman" panose="02020603050405020304" pitchFamily="18" charset="0"/>
              </a:rPr>
              <a:t>三</a:t>
            </a:r>
            <a:r>
              <a:rPr lang="zh-CN" altLang="en-US" sz="3200" dirty="0" smtClean="0">
                <a:latin typeface="黑体" panose="02010609060101010101" pitchFamily="49" charset="-122"/>
                <a:ea typeface="黑体" panose="02010609060101010101" pitchFamily="49" charset="-122"/>
                <a:cs typeface="Times New Roman" panose="02020603050405020304" pitchFamily="18" charset="0"/>
              </a:rPr>
              <a:t>）</a:t>
            </a:r>
            <a:r>
              <a:rPr kumimoji="0" lang="zh-CN" sz="3200" b="1" i="0" u="none" strike="noStrike" cap="none" normalizeH="0" baseline="0" dirty="0" smtClean="0">
                <a:ln>
                  <a:noFill/>
                </a:ln>
                <a:solidFill>
                  <a:schemeClr val="tx1"/>
                </a:solidFill>
                <a:effectLst/>
                <a:latin typeface="+mn-ea"/>
                <a:cs typeface="Times New Roman" panose="02020603050405020304" pitchFamily="18" charset="0"/>
              </a:rPr>
              <a:t>实用类文本阅读</a:t>
            </a:r>
            <a:endParaRPr kumimoji="0" lang="zh-CN" sz="3200" b="1" i="0" u="none" strike="noStrike" cap="none" normalizeH="0" baseline="0" dirty="0" smtClean="0">
              <a:ln>
                <a:noFill/>
              </a:ln>
              <a:solidFill>
                <a:schemeClr val="tx1"/>
              </a:solidFill>
              <a:effectLst/>
              <a:latin typeface="+mn-ea"/>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mn-ea"/>
                <a:cs typeface="Times New Roman" panose="02020603050405020304" pitchFamily="18" charset="0"/>
              </a:rPr>
              <a:t>    </a:t>
            </a:r>
            <a:r>
              <a:rPr kumimoji="0" lang="zh-CN" sz="2800" b="1" i="0" u="none" strike="noStrike" cap="none" normalizeH="0" baseline="0" dirty="0" smtClean="0">
                <a:ln>
                  <a:noFill/>
                </a:ln>
                <a:solidFill>
                  <a:schemeClr val="tx1"/>
                </a:solidFill>
                <a:effectLst/>
                <a:latin typeface="+mn-ea"/>
                <a:cs typeface="Times New Roman" panose="02020603050405020304" pitchFamily="18" charset="0"/>
              </a:rPr>
              <a:t>本题为实用类文本阅读，它是包含图表在内的非连续性文本阅读。本题目的文本注重真实性和实用性，要求学生能够了解文体的基本特征，准确解读文本，筛选整合信息，分析原文内容。实用类文本阅读的目的性非常明确，文本材料总要基于一定的逻辑进行谋篇布局。学生在阅读时，应该认识到文本背后的逻辑架构，对其行文内容进行分析。</a:t>
            </a:r>
            <a:endParaRPr kumimoji="0" lang="zh-CN" sz="2800" b="1" i="0" u="none" strike="noStrike" cap="none" normalizeH="0" baseline="0" dirty="0" smtClean="0">
              <a:ln>
                <a:noFill/>
              </a:ln>
              <a:solidFill>
                <a:schemeClr val="tx1"/>
              </a:solidFill>
              <a:effectLst/>
              <a:latin typeface="+mn-ea"/>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800" b="1" i="0" u="none" strike="noStrike" cap="none" normalizeH="0" baseline="0" dirty="0" smtClean="0">
                <a:ln>
                  <a:noFill/>
                </a:ln>
                <a:solidFill>
                  <a:schemeClr val="tx1"/>
                </a:solidFill>
                <a:effectLst/>
                <a:latin typeface="+mn-ea"/>
                <a:cs typeface="Times New Roman" panose="02020603050405020304" pitchFamily="18" charset="0"/>
              </a:rPr>
              <a:t>       </a:t>
            </a:r>
            <a:endParaRPr kumimoji="0" lang="zh-CN" altLang="en-US" sz="2800" b="1" i="0" u="none" strike="noStrike" cap="none" normalizeH="0" baseline="0" dirty="0" smtClean="0">
              <a:ln>
                <a:noFill/>
              </a:ln>
              <a:solidFill>
                <a:schemeClr val="tx1"/>
              </a:solidFill>
              <a:effectLst/>
              <a:latin typeface="+mn-ea"/>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流程图: 可选过程 4"/>
          <p:cNvSpPr/>
          <p:nvPr/>
        </p:nvSpPr>
        <p:spPr>
          <a:xfrm flipH="1">
            <a:off x="5580112" y="404664"/>
            <a:ext cx="2664296" cy="576064"/>
          </a:xfrm>
          <a:prstGeom prst="flowChartAlternateProcess">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300" dirty="0" smtClean="0">
                <a:solidFill>
                  <a:schemeClr val="accent5">
                    <a:lumMod val="50000"/>
                  </a:schemeClr>
                </a:solidFill>
              </a:rPr>
              <a:t>试题分析</a:t>
            </a:r>
            <a:endParaRPr lang="zh-CN" altLang="en-US" sz="3600" spc="-300" dirty="0">
              <a:solidFill>
                <a:schemeClr val="accent5">
                  <a:lumMod val="50000"/>
                </a:schemeClr>
              </a:solidFill>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Fan</Template>
  <TotalTime>274</TotalTime>
  <Words>16628</Words>
  <Application>Microsoft Office PowerPoint</Application>
  <PresentationFormat>全屏显示(4:3)</PresentationFormat>
  <Paragraphs>1438</Paragraphs>
  <Slides>214</Slides>
  <Notes>2</Notes>
  <HiddenSlides>0</HiddenSlides>
  <MMClips>0</MMClips>
  <ScaleCrop>false</ScaleCrop>
  <HeadingPairs>
    <vt:vector size="4" baseType="variant">
      <vt:variant>
        <vt:lpstr>主题</vt:lpstr>
      </vt:variant>
      <vt:variant>
        <vt:i4>1</vt:i4>
      </vt:variant>
      <vt:variant>
        <vt:lpstr>幻灯片标题</vt:lpstr>
      </vt:variant>
      <vt:variant>
        <vt:i4>214</vt:i4>
      </vt:variant>
    </vt:vector>
  </HeadingPairs>
  <TitlesOfParts>
    <vt:vector size="215" baseType="lpstr">
      <vt:lpstr>暗香扑面</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语言建构与运用 思维发展与提升 审美鉴赏与创造 文化传承与理解</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案例：《鸿门宴》</vt:lpstr>
      <vt:lpstr>《普通高中语文课程标准（2017版）》</vt:lpstr>
      <vt:lpstr>高考题</vt:lpstr>
      <vt:lpstr>     探索任务群下的课堂教学</vt:lpstr>
      <vt:lpstr>幻灯片 72</vt:lpstr>
      <vt:lpstr>小结</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 </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复习侧重点</vt:lpstr>
      <vt:lpstr>幻灯片 167</vt:lpstr>
      <vt:lpstr>幻灯片 168</vt:lpstr>
      <vt:lpstr>幻灯片 169</vt:lpstr>
      <vt:lpstr>幻灯片 170</vt:lpstr>
      <vt:lpstr>幻灯片 171</vt:lpstr>
      <vt:lpstr>幻灯片 172</vt:lpstr>
      <vt:lpstr>幻灯片 173</vt:lpstr>
      <vt:lpstr>幻灯片 174</vt:lpstr>
      <vt:lpstr>幻灯片 175</vt:lpstr>
      <vt:lpstr>幻灯片 176</vt:lpstr>
      <vt:lpstr>幻灯片 177</vt:lpstr>
      <vt:lpstr>幻灯片 178</vt:lpstr>
      <vt:lpstr>幻灯片 179</vt:lpstr>
      <vt:lpstr>幻灯片 180</vt:lpstr>
      <vt:lpstr>幻灯片 181</vt:lpstr>
      <vt:lpstr>幻灯片 182</vt:lpstr>
      <vt:lpstr>幻灯片 183</vt:lpstr>
      <vt:lpstr>幻灯片 184</vt:lpstr>
      <vt:lpstr>幻灯片 185</vt:lpstr>
      <vt:lpstr>幻灯片 186</vt:lpstr>
      <vt:lpstr>幻灯片 187</vt:lpstr>
      <vt:lpstr>幻灯片 188</vt:lpstr>
      <vt:lpstr>幻灯片 189</vt:lpstr>
      <vt:lpstr>幻灯片 190</vt:lpstr>
      <vt:lpstr>幻灯片 191</vt:lpstr>
      <vt:lpstr>幻灯片 192</vt:lpstr>
      <vt:lpstr>幻灯片 193</vt:lpstr>
      <vt:lpstr>幻灯片 194</vt:lpstr>
      <vt:lpstr>幻灯片 195</vt:lpstr>
      <vt:lpstr>幻灯片 196</vt:lpstr>
      <vt:lpstr>幻灯片 197</vt:lpstr>
      <vt:lpstr>幻灯片 198</vt:lpstr>
      <vt:lpstr>幻灯片 199</vt:lpstr>
      <vt:lpstr>幻灯片 200</vt:lpstr>
      <vt:lpstr>幻灯片 201</vt:lpstr>
      <vt:lpstr>幻灯片 202</vt:lpstr>
      <vt:lpstr>从“思考”到“思辨”</vt:lpstr>
      <vt:lpstr>幻灯片 204</vt:lpstr>
      <vt:lpstr>幻灯片 205</vt:lpstr>
      <vt:lpstr>幻灯片 206</vt:lpstr>
      <vt:lpstr>幻灯片 207</vt:lpstr>
      <vt:lpstr>4.切块训练</vt:lpstr>
      <vt:lpstr>材料积累示例</vt:lpstr>
      <vt:lpstr>5.自编优秀作文选：熟化写法</vt:lpstr>
      <vt:lpstr>幻灯片 211</vt:lpstr>
      <vt:lpstr>幻灯片 212</vt:lpstr>
      <vt:lpstr>幻灯片 213</vt:lpstr>
      <vt:lpstr>幻灯片 214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dc:creator>
  <cp:lastModifiedBy>admin</cp:lastModifiedBy>
  <cp:revision>569</cp:revision>
  <dcterms:created xsi:type="dcterms:W3CDTF">2018-08-11T14:37:00Z</dcterms:created>
  <dcterms:modified xsi:type="dcterms:W3CDTF">2018-09-16T05:15:01Z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