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bookmarkIdSeed="2">
  <p:sldMasterIdLst>
    <p:sldMasterId id="2147483648" r:id="rId2"/>
  </p:sldMasterIdLst>
  <p:notesMasterIdLst>
    <p:notesMasterId r:id="rId3"/>
  </p:notesMasterIdLst>
  <p:sldIdLst>
    <p:sldId id="683" r:id="rId4"/>
    <p:sldId id="876" r:id="rId5"/>
    <p:sldId id="665" r:id="rId6"/>
    <p:sldId id="261" r:id="rId7"/>
    <p:sldId id="1145" r:id="rId8"/>
    <p:sldId id="684" r:id="rId9"/>
    <p:sldId id="688" r:id="rId10"/>
    <p:sldId id="1044" r:id="rId11"/>
    <p:sldId id="1139" r:id="rId12"/>
    <p:sldId id="1140" r:id="rId13"/>
    <p:sldId id="1141" r:id="rId14"/>
    <p:sldId id="1142" r:id="rId15"/>
    <p:sldId id="1146" r:id="rId16"/>
    <p:sldId id="1147" r:id="rId17"/>
    <p:sldId id="1148" r:id="rId18"/>
    <p:sldId id="1149" r:id="rId19"/>
    <p:sldId id="1150" r:id="rId20"/>
    <p:sldId id="1151" r:id="rId21"/>
    <p:sldId id="1152" r:id="rId22"/>
    <p:sldId id="1153" r:id="rId23"/>
    <p:sldId id="1154" r:id="rId24"/>
    <p:sldId id="1155" r:id="rId25"/>
    <p:sldId id="1156" r:id="rId26"/>
    <p:sldId id="1157" r:id="rId27"/>
    <p:sldId id="1158" r:id="rId28"/>
    <p:sldId id="1159" r:id="rId29"/>
    <p:sldId id="1160" r:id="rId30"/>
    <p:sldId id="1161" r:id="rId31"/>
    <p:sldId id="1162" r:id="rId32"/>
    <p:sldId id="1163" r:id="rId33"/>
    <p:sldId id="1164" r:id="rId34"/>
    <p:sldId id="1165" r:id="rId35"/>
    <p:sldId id="1166" r:id="rId36"/>
    <p:sldId id="1167" r:id="rId37"/>
    <p:sldId id="1168" r:id="rId38"/>
    <p:sldId id="1169" r:id="rId39"/>
    <p:sldId id="1170" r:id="rId40"/>
    <p:sldId id="1171" r:id="rId41"/>
    <p:sldId id="1172" r:id="rId42"/>
    <p:sldId id="1173" r:id="rId43"/>
    <p:sldId id="1174" r:id="rId44"/>
    <p:sldId id="1175" r:id="rId45"/>
    <p:sldId id="1176" r:id="rId46"/>
    <p:sldId id="1177" r:id="rId47"/>
    <p:sldId id="1178" r:id="rId48"/>
    <p:sldId id="685" r:id="rId49"/>
    <p:sldId id="1043" r:id="rId50"/>
    <p:sldId id="1179" r:id="rId51"/>
    <p:sldId id="1180" r:id="rId52"/>
    <p:sldId id="867" r:id="rId53"/>
    <p:sldId id="1119" r:id="rId54"/>
    <p:sldId id="868" r:id="rId55"/>
    <p:sldId id="872" r:id="rId56"/>
    <p:sldId id="698" r:id="rId57"/>
    <p:sldId id="1120" r:id="rId58"/>
    <p:sldId id="958" r:id="rId59"/>
    <p:sldId id="686" r:id="rId60"/>
    <p:sldId id="669" r:id="rId61"/>
    <p:sldId id="699" r:id="rId62"/>
    <p:sldId id="896" r:id="rId63"/>
    <p:sldId id="1121" r:id="rId64"/>
    <p:sldId id="898" r:id="rId65"/>
    <p:sldId id="704" r:id="rId66"/>
    <p:sldId id="1122" r:id="rId67"/>
    <p:sldId id="733" r:id="rId68"/>
    <p:sldId id="705" r:id="rId69"/>
    <p:sldId id="1123" r:id="rId70"/>
    <p:sldId id="1143" r:id="rId71"/>
    <p:sldId id="706" r:id="rId72"/>
    <p:sldId id="1144" r:id="rId73"/>
    <p:sldId id="734" r:id="rId74"/>
    <p:sldId id="708" r:id="rId75"/>
    <p:sldId id="1125" r:id="rId76"/>
    <p:sldId id="735" r:id="rId77"/>
    <p:sldId id="710" r:id="rId78"/>
    <p:sldId id="1126" r:id="rId79"/>
    <p:sldId id="736" r:id="rId80"/>
    <p:sldId id="1127" r:id="rId81"/>
    <p:sldId id="1128" r:id="rId82"/>
    <p:sldId id="1129" r:id="rId83"/>
    <p:sldId id="1130" r:id="rId84"/>
    <p:sldId id="1131" r:id="rId85"/>
    <p:sldId id="1132" r:id="rId86"/>
    <p:sldId id="1133" r:id="rId87"/>
    <p:sldId id="1134" r:id="rId88"/>
    <p:sldId id="1135" r:id="rId89"/>
    <p:sldId id="1136" r:id="rId90"/>
    <p:sldId id="1137" r:id="rId91"/>
    <p:sldId id="1138" r:id="rId92"/>
  </p:sldIdLst>
  <p:sldSz cx="12192000" cy="6858000"/>
  <p:notesSz cx="6858000" cy="9144000"/>
  <p:custDataLst>
    <p:tags r:id="rId9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p="http://schemas.openxmlformats.org/presentationml/2006/main">
  <p:cmAuthor id="1" name="Jiang Yan" initials="JY" lastIdx="0" clrIdx="0">
    <p:extLst>
      <p:ext uri="{19B8F6BF-5375-455C-9EA6-DF929625EA0E}">
        <p15:presenceInfo xmlns:p15="http://schemas.microsoft.com/office/powerpoint/2012/main" userId="Jiang Yan" providerId="None"/>
      </p:ext>
    </p:extLst>
  </p:cmAuthor>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21" autoAdjust="0"/>
    <p:restoredTop sz="93834" autoAdjust="0"/>
  </p:normalViewPr>
  <p:slideViewPr>
    <p:cSldViewPr snapToGrid="0">
      <p:cViewPr varScale="1">
        <p:scale>
          <a:sx n="112" d="100"/>
          <a:sy n="112" d="100"/>
        </p:scale>
        <p:origin x="714" y="102"/>
      </p:cViewPr>
      <p:guideLst/>
    </p:cSldViewPr>
  </p:slideViewPr>
  <p:outlineViewPr>
    <p:cViewPr>
      <p:scale>
        <a:sx n="20" d="100"/>
        <a:sy n="20" d="100"/>
      </p:scale>
      <p:origin x="0" y="-3336"/>
    </p:cViewPr>
  </p:outlin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slide" Target="slides/slide66.xml" /><Relationship Id="rId7" Type="http://schemas.openxmlformats.org/officeDocument/2006/relationships/slide" Target="slides/slide4.xml" /><Relationship Id="rId70" Type="http://schemas.openxmlformats.org/officeDocument/2006/relationships/slide" Target="slides/slide67.xml" /><Relationship Id="rId71" Type="http://schemas.openxmlformats.org/officeDocument/2006/relationships/slide" Target="slides/slide68.xml" /><Relationship Id="rId72" Type="http://schemas.openxmlformats.org/officeDocument/2006/relationships/slide" Target="slides/slide69.xml" /><Relationship Id="rId73" Type="http://schemas.openxmlformats.org/officeDocument/2006/relationships/slide" Target="slides/slide70.xml" /><Relationship Id="rId74" Type="http://schemas.openxmlformats.org/officeDocument/2006/relationships/slide" Target="slides/slide71.xml" /><Relationship Id="rId75" Type="http://schemas.openxmlformats.org/officeDocument/2006/relationships/slide" Target="slides/slide72.xml" /><Relationship Id="rId76" Type="http://schemas.openxmlformats.org/officeDocument/2006/relationships/slide" Target="slides/slide73.xml" /><Relationship Id="rId77" Type="http://schemas.openxmlformats.org/officeDocument/2006/relationships/slide" Target="slides/slide74.xml" /><Relationship Id="rId78" Type="http://schemas.openxmlformats.org/officeDocument/2006/relationships/slide" Target="slides/slide75.xml" /><Relationship Id="rId79" Type="http://schemas.openxmlformats.org/officeDocument/2006/relationships/slide" Target="slides/slide76.xml" /><Relationship Id="rId8" Type="http://schemas.openxmlformats.org/officeDocument/2006/relationships/slide" Target="slides/slide5.xml" /><Relationship Id="rId80" Type="http://schemas.openxmlformats.org/officeDocument/2006/relationships/slide" Target="slides/slide77.xml" /><Relationship Id="rId81" Type="http://schemas.openxmlformats.org/officeDocument/2006/relationships/slide" Target="slides/slide78.xml" /><Relationship Id="rId82" Type="http://schemas.openxmlformats.org/officeDocument/2006/relationships/slide" Target="slides/slide79.xml" /><Relationship Id="rId83" Type="http://schemas.openxmlformats.org/officeDocument/2006/relationships/slide" Target="slides/slide80.xml" /><Relationship Id="rId84" Type="http://schemas.openxmlformats.org/officeDocument/2006/relationships/slide" Target="slides/slide81.xml" /><Relationship Id="rId85" Type="http://schemas.openxmlformats.org/officeDocument/2006/relationships/slide" Target="slides/slide82.xml" /><Relationship Id="rId86" Type="http://schemas.openxmlformats.org/officeDocument/2006/relationships/slide" Target="slides/slide83.xml" /><Relationship Id="rId87" Type="http://schemas.openxmlformats.org/officeDocument/2006/relationships/slide" Target="slides/slide84.xml" /><Relationship Id="rId88" Type="http://schemas.openxmlformats.org/officeDocument/2006/relationships/slide" Target="slides/slide85.xml" /><Relationship Id="rId89" Type="http://schemas.openxmlformats.org/officeDocument/2006/relationships/slide" Target="slides/slide86.xml" /><Relationship Id="rId9" Type="http://schemas.openxmlformats.org/officeDocument/2006/relationships/slide" Target="slides/slide6.xml" /><Relationship Id="rId90" Type="http://schemas.openxmlformats.org/officeDocument/2006/relationships/slide" Target="slides/slide87.xml" /><Relationship Id="rId91" Type="http://schemas.openxmlformats.org/officeDocument/2006/relationships/slide" Target="slides/slide88.xml" /><Relationship Id="rId92" Type="http://schemas.openxmlformats.org/officeDocument/2006/relationships/slide" Target="slides/slide89.xml" /><Relationship Id="rId93" Type="http://schemas.openxmlformats.org/officeDocument/2006/relationships/tags" Target="tags/tag1.xml" /><Relationship Id="rId94" Type="http://schemas.openxmlformats.org/officeDocument/2006/relationships/presProps" Target="presProps.xml" /><Relationship Id="rId95" Type="http://schemas.openxmlformats.org/officeDocument/2006/relationships/viewProps" Target="viewProps.xml" /><Relationship Id="rId96" Type="http://schemas.openxmlformats.org/officeDocument/2006/relationships/theme" Target="theme/theme1.xml" /><Relationship Id="rId97" Type="http://schemas.openxmlformats.org/officeDocument/2006/relationships/tableStyles" Target="tableStyles.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4A443C-391E-4FC1-B68E-C5D44BD2B272}" type="datetimeFigureOut">
              <a:rPr lang="zh-CN" altLang="en-US" smtClean="0"/>
              <a:t>2020/10/27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E65A93-D5D0-4A3F-B7B8-AA3C6612A0D2}"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84.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85.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5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59.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7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7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E65A93-D5D0-4A3F-B7B8-AA3C6612A0D2}" type="slidenum">
              <a:rPr lang="zh-CN" altLang="en-US" smtClean="0"/>
              <a:t>84</a:t>
            </a:fld>
            <a:endParaRPr lang="zh-CN" altLang="en-US"/>
          </a:p>
        </p:txBody>
      </p:sp>
    </p:spTree>
    <p:extLst>
      <p:ext uri="{BB962C8B-B14F-4D97-AF65-F5344CB8AC3E}">
        <p14:creationId xmlns:p14="http://schemas.microsoft.com/office/powerpoint/2010/main" val="3283327201"/>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E65A93-D5D0-4A3F-B7B8-AA3C6612A0D2}" type="slidenum">
              <a:rPr lang="zh-CN" altLang="en-US" smtClean="0"/>
              <a:t>85</a:t>
            </a:fld>
            <a:endParaRPr lang="zh-CN" altLang="en-US"/>
          </a:p>
        </p:txBody>
      </p:sp>
    </p:spTree>
    <p:extLst>
      <p:ext uri="{BB962C8B-B14F-4D97-AF65-F5344CB8AC3E}">
        <p14:creationId xmlns:p14="http://schemas.microsoft.com/office/powerpoint/2010/main" val="2180342972"/>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46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50</a:t>
            </a:fld>
            <a:endParaRPr lang="zh-CN" altLang="en-US"/>
          </a:p>
        </p:txBody>
      </p:sp>
    </p:spTree>
    <p:extLst>
      <p:ext uri="{BB962C8B-B14F-4D97-AF65-F5344CB8AC3E}">
        <p14:creationId xmlns:p14="http://schemas.microsoft.com/office/powerpoint/2010/main" val="92589562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57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59</a:t>
            </a:fld>
            <a:endParaRPr lang="zh-CN" altLang="en-US"/>
          </a:p>
        </p:txBody>
      </p:sp>
    </p:spTree>
    <p:extLst>
      <p:ext uri="{BB962C8B-B14F-4D97-AF65-F5344CB8AC3E}">
        <p14:creationId xmlns:p14="http://schemas.microsoft.com/office/powerpoint/2010/main" val="3257301812"/>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E65A93-D5D0-4A3F-B7B8-AA3C6612A0D2}" type="slidenum">
              <a:rPr lang="zh-CN" altLang="en-US" smtClean="0"/>
              <a:t>72</a:t>
            </a:fld>
            <a:endParaRPr lang="zh-CN" altLang="en-US"/>
          </a:p>
        </p:txBody>
      </p:sp>
    </p:spTree>
    <p:extLst>
      <p:ext uri="{BB962C8B-B14F-4D97-AF65-F5344CB8AC3E}">
        <p14:creationId xmlns:p14="http://schemas.microsoft.com/office/powerpoint/2010/main" val="357338338"/>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E65A93-D5D0-4A3F-B7B8-AA3C6612A0D2}" type="slidenum">
              <a:rPr lang="zh-CN" altLang="en-US" smtClean="0"/>
              <a:t>73</a:t>
            </a:fld>
            <a:endParaRPr lang="zh-CN" altLang="en-US"/>
          </a:p>
        </p:txBody>
      </p:sp>
    </p:spTree>
    <p:extLst>
      <p:ext uri="{BB962C8B-B14F-4D97-AF65-F5344CB8AC3E}">
        <p14:creationId xmlns:p14="http://schemas.microsoft.com/office/powerpoint/2010/main" val="2386636508"/>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p14:dur="3000">
        <p:wipe/>
      </p:transition>
    </mc:Choice>
    <mc:Fallback>
      <p:transition spd="slow" advClick="0">
        <p:wip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2020/10/27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2020/10/27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2020/10/27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5F4F2"/>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2020/10/27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7" name="图片 6" descr="JP.ZXXK.COM 拷贝"/>
          <p:cNvPicPr>
            <a:picLocks noChangeAspect="1"/>
          </p:cNvPicPr>
          <p:nvPr userDrawn="1"/>
        </p:nvPicPr>
        <p:blipFill>
          <a:blip r:embed="rId13"/>
          <a:stretch>
            <a:fillRect/>
          </a:stretch>
        </p:blipFill>
        <p:spPr>
          <a:xfrm>
            <a:off x="10213340" y="78740"/>
            <a:ext cx="1955800" cy="4997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xml" /><Relationship Id="rId3" Type="http://schemas.openxmlformats.org/officeDocument/2006/relationships/image" Target="../media/image3.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4.xml" /><Relationship Id="rId3" Type="http://schemas.openxmlformats.org/officeDocument/2006/relationships/image" Target="../media/image3.pn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xml" /><Relationship Id="rId3" Type="http://schemas.openxmlformats.org/officeDocument/2006/relationships/image" Target="../media/image3.pn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6.xml" /><Relationship Id="rId3" Type="http://schemas.openxmlformats.org/officeDocument/2006/relationships/image" Target="../media/image3.png"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7.xml" /><Relationship Id="rId3" Type="http://schemas.openxmlformats.org/officeDocument/2006/relationships/image" Target="../media/image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xml" /><Relationship Id="rId3" Type="http://schemas.openxmlformats.org/officeDocument/2006/relationships/image" Target="../media/image3.png"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5" name="标题 4"/>
          <p:cNvSpPr>
            <a:spLocks noGrp="1"/>
          </p:cNvSpPr>
          <p:nvPr>
            <p:ph type="ctrTitle"/>
          </p:nvPr>
        </p:nvSpPr>
        <p:spPr>
          <a:xfrm>
            <a:off x="1524000" y="1629148"/>
            <a:ext cx="9144000" cy="1937159"/>
          </a:xfrm>
        </p:spPr>
        <p:txBody>
          <a:bodyPr>
            <a:normAutofit/>
          </a:bodyPr>
          <a:lstStyle/>
          <a:p>
            <a:pPr>
              <a:lnSpc>
                <a:spcPct val="150000"/>
              </a:lnSpc>
            </a:pPr>
            <a:r>
              <a:rPr lang="zh-CN" altLang="en-US">
                <a:solidFill>
                  <a:srgbClr val="B79F47"/>
                </a:solidFill>
              </a:rPr>
              <a:t>专题</a:t>
            </a:r>
            <a:r>
              <a:rPr lang="en-US" altLang="zh-CN">
                <a:solidFill>
                  <a:srgbClr val="B79F47"/>
                </a:solidFill>
              </a:rPr>
              <a:t>10 </a:t>
            </a:r>
            <a:r>
              <a:rPr lang="zh-CN" altLang="en-US">
                <a:solidFill>
                  <a:srgbClr val="B79F47"/>
                </a:solidFill>
              </a:rPr>
              <a:t>文言文文化常识</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a:bodyPr>
          <a:lstStyle/>
          <a:p>
            <a:pPr indent="0" algn="just">
              <a:lnSpc>
                <a:spcPct val="150000"/>
              </a:lnSpc>
              <a:buNone/>
            </a:pPr>
            <a:r>
              <a:rPr lang="en-US" altLang="zh-CN" sz="1600" b="1" kern="100">
                <a:solidFill>
                  <a:srgbClr val="B79F47"/>
                </a:solidFill>
                <a:latin typeface="宋体" pitchFamily="2" charset="-122"/>
                <a:ea typeface="等线" panose="02010600030101010101" pitchFamily="2" charset="-122"/>
                <a:cs typeface="Times New Roman" panose="02020603050405020304" pitchFamily="18" charset="0"/>
              </a:rPr>
              <a:t>3. </a:t>
            </a:r>
            <a:r>
              <a:rPr lang="zh-CN" altLang="zh-CN" sz="1600" b="1" kern="100">
                <a:solidFill>
                  <a:srgbClr val="B79F47"/>
                </a:solidFill>
                <a:latin typeface="等线" panose="02010600030101010101" pitchFamily="2" charset="-122"/>
                <a:ea typeface="宋体" pitchFamily="2" charset="-122"/>
                <a:cs typeface="Times New Roman" panose="02020603050405020304" pitchFamily="18" charset="0"/>
              </a:rPr>
              <a:t>语境判断法。</a:t>
            </a:r>
            <a:endParaRPr lang="zh-CN" altLang="zh-CN" sz="1600" b="1" kern="100">
              <a:solidFill>
                <a:srgbClr val="B79F47"/>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结合上下文语境，判断其正误。</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2017</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全国</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Ⅱ</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时赵王良疾病将终，</a:t>
            </a:r>
            <a:r>
              <a:rPr lang="zh-CN" altLang="zh-CN" sz="1600" u="sng" kern="100">
                <a:solidFill>
                  <a:srgbClr val="032D49"/>
                </a:solidFill>
                <a:latin typeface="等线" panose="02010600030101010101" pitchFamily="2" charset="-122"/>
                <a:ea typeface="楷体" pitchFamily="49" charset="-122"/>
                <a:cs typeface="Times New Roman" panose="02020603050405020304" pitchFamily="18" charset="0"/>
              </a:rPr>
              <a:t>车驾</a:t>
            </a: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亲临王，问所欲言。王曰：</a:t>
            </a:r>
            <a:r>
              <a:rPr lang="en-US" altLang="zh-CN" sz="16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素与李子春厚，今犯罪，怀令赵憙欲杀之，愿乞其命。</a:t>
            </a:r>
            <a:r>
              <a:rPr lang="en-US" altLang="zh-CN" sz="16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帝曰：</a:t>
            </a:r>
            <a:r>
              <a:rPr lang="en-US" altLang="zh-CN" sz="16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吏奉法，律不可枉也，更道它所欲。</a:t>
            </a:r>
            <a:r>
              <a:rPr lang="en-US" altLang="zh-CN" sz="16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王无复言。</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楷体" pitchFamily="49" charset="-122"/>
                <a:ea typeface="等线" panose="02010600030101010101" pitchFamily="2" charset="-122"/>
                <a:cs typeface="Times New Roman" panose="02020603050405020304" pitchFamily="18" charset="0"/>
              </a:rPr>
              <a:t>C</a:t>
            </a: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．车驾，原指帝王所乘的车，有时因不能直接称呼帝王，于是又可用作帝王的代称。</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根据下文可判断</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C</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选项正确。</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8878535"/>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a:bodyPr>
          <a:lstStyle/>
          <a:p>
            <a:pPr indent="0" algn="just">
              <a:lnSpc>
                <a:spcPct val="150000"/>
              </a:lnSpc>
              <a:buNone/>
            </a:pP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二、重点积累</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一、官职常识</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一</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中央官职</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秦设丞相、太尉和御史大夫，组成中枢机构。丞相管行政，太尉管军事，御史大夫管监察和秘书工作。汉朝大体上沿袭秦制称为三公，下设九卿，分管各方面政务，后世又演变为三省六部制。三省为中书省</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决策</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、门下省</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审议</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、尚书省</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执行</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，三省的长官都是宰相。宋代中书省职权扩大，同枢密院分掌文武大权，门下省、尚书省遂废。明代内阁为最高政务机构，内阁大臣称为辅臣，首席辅臣称首辅</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即宰相</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。清代有军机处，王、公、尚书等为军机大臣，掌握国家大权。</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六部，包括吏部、户部、礼部、兵部、刑部、工部。吏部，管官吏任免、考核、升降等事；户部，管土地户口、赋税财政等事；礼部，管典礼、科学、学校等事；兵部，管军事；刑部，管司法刑狱；工部，管工程营造、屯田水利等事。各部长官为尚书，副职为侍郎。下设郎中，副职称员外郎，下属官员有主事等。</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175668"/>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二</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地方官职</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秦汉主要行政区是郡。郡的长官，秦称郡守，汉称太守。隋唐主要行政区是州，州官称刺史，属官有长史、司马等。唐代在一些军事重镇设节度使，属官有行军司马、参谋、掌书记等。宋代州官称知州，县官称知县。明清改州为府，称知府。</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此外，汉代也设州，天下分十几个州，基本上是监察区，中央派官员去刺探情况，称刺史。隋唐时全国分十几个道，也称监察区，中央派官员前往巡视，称黜陟使。宋代时全国分二十左右路，路中设若干司，分管各方面的事务。元代地方最高行政机构叫行中书省，明代改称承宣布政使司，习惯上仍称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省</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657508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85000" lnSpcReduction="10000"/>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三</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官职名称</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爵：即爵位、爵号，是古代皇帝对贵戚功臣的封赐。　　</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丞相：是封建官僚机构中的最高官职，是秉承君主旨意管理全国政务的人。也称相国、宰相，简称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相</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太师：指两种官职。其一，古代称太师、太傅、太保为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三公</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，后多为大官加衔，表示恩宠而无实职。其二，古代又称太子太师、太子太傅、太子太保为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东宫三师</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，都是太子的老师，太师是太子太师的简称，后来也逐渐成为虚衔。</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尚书：最初是掌管文书奏章的官员。隋代始设六部，唐代确定六部为吏、户、礼、兵、刑、工，各部以尚书、侍郎为正副长官。</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学士：魏晋时是掌管典礼、编撰诸事的官职。唐以后指翰林学士，是皇帝的秘书、顾问，参与机要，因而有</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内相</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之称。明清时奉旨、侍读、侍讲、编修等虽亦为翰林学士，但与唐宋时翰林学士的地位和职掌都不同。</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(6)</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上卿：周代官制，天子及诸侯皆有卿，分上、中、下三等，最尊贵者谓</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上卿</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(7)</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大将军：先秦、西汉时是将军的最高称号。魏晋以后渐成虚衔而无实职。明清两代于战争时才设大将军官职，战后即废除。</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(8)</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参知政事：简称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参政</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，是唐宋时期最高政务长官之一，与同平章事、枢密使、枢密副使合称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宰执</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349471"/>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85000" lnSpcReduction="10000"/>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(9)</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军机大臣：军机处是清代辅佐皇帝的政务机构，任职者无定员，一般由亲王、大学士、尚书、侍郎或京堂兼任，称为军机大臣。军机大臣少则三四人，多则六七人，被称为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枢臣</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(10)</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御史：本为史官，秦以后置御史大夫，职位仅次于丞相，主管弹劾、纠察官员过失诸事。　　</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(11)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枢密使：枢密院的长官。唐时由宦官担任，宋以后改由大臣担任，枢密院是管理军国要政的最高国务机构之一，枢密使的权力与宰相相当，清代军机大臣往往被尊称为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枢密</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　　</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(12)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左徒：战国时楚国的官名，与后世左右拾遗相当。主要职责是规谏皇帝、举荐人才。</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太尉：元代以前的官职名称。是辅佐皇帝的最高武官，汉代称大司马。宋代定为最高一级武官。</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上大夫：先秦官名，比卿低一等。</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大夫：各个朝代所指的内容不尽相同，有时可指中央机关的要职。</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(16)</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士大夫：旧时指官吏或较有声望、地位的知识分子。</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(17)</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太史：西周、春秋时为地位很高的朝廷大臣，掌管起草文书、策命诸侯卿大夫、记载史事，兼管典籍、历法、祭祀等事。秦汉以后设太史令，其职掌范围渐小，地位渐低。</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(18)</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长史：秦时为丞相属官，两汉以后成为将军属官，是幕僚之长。</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7660685"/>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92500" lnSpcReduction="20000"/>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(19)</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侍郎：初为宫廷近侍。东汉以后成为尚书的属官。唐代始以侍郎为三省各部长官</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尚书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的副职。</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(20)</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侍中：原为正规官职外的加官之一。因侍从皇帝左右，地位渐高，等级超过侍郎。魏晋以后，往往成为事实上的宰相。</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郎中：战国时为宫廷侍卫。自唐至清成为尚书、侍郎以下的高级官员，分掌各司事务。</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参军：</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参谋军务</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的简称，最初是丞相的军事参谋，晋以后地位渐低，成为诸王、将军的幕僚，隋唐以后逐渐成为地方官员。</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令尹：战国时楚国执掌军政大权的长官，相当于丞相。明清时指县长。</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都尉：职位次于将军的武官。</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司马：各个朝代所指官位不尽相同。战国时为掌管军政、军赋的副官。</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(26)</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节度使：唐代总揽数州军政事务的总管，原只设在边境诸州；后境内也遍设，造成割据局面，因此世称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藩镇</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(27)</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经略使：简称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经略</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。唐宋时期为边防军事长官，与都督并置。明清两代有重要军事任务时特设经略，官位高于总督。</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(28)</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刺史：原为巡察官名，东汉以后成为州郡最高军政长官，有时称为太守。</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3490136"/>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par>
                                <p:cTn id="37" presetID="2" presetClass="entr" presetSubtype="3"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0-#ppt_h/2"/>
                                          </p:val>
                                        </p:tav>
                                        <p:tav tm="100000">
                                          <p:val>
                                            <p:strVal val="#ppt_y"/>
                                          </p:val>
                                        </p:tav>
                                      </p:tavLst>
                                    </p:anim>
                                  </p:childTnLst>
                                </p:cTn>
                              </p:par>
                              <p:par>
                                <p:cTn id="41" presetID="2" presetClass="entr" presetSubtype="3" fill="hold" nodeType="with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500" fill="hold"/>
                                        <p:tgtEl>
                                          <p:spTgt spid="3">
                                            <p:txEl>
                                              <p:pRg st="9" end="9"/>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9" end="9"/>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(29)</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巡抚：明初指京官巡察地方。清代正式成为省级地方长官，地位略次于总督，别称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抚院</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抚台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抚军</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(30)</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校尉：两汉时期次于将军的官职。</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教头：宋代军中教练武艺的军官。</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提辖：宋代州郡武官的官名，主管训练军队、督捕盗贼等事务。</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从事：中央或地方长官自己任用的僚属，又称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从事员</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知府：即</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太守</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，又称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知州</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县令：一县的行政长官，又称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知县</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(36)</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里正：古代的乡官，即一里之长。</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9670539"/>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92500" lnSpcReduction="10000"/>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四</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古代官职任免升降常识</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．任职授官</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任：担当，担任。《史记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蒙恬列传》：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恬任外事而毅常为内谋。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毅，蒙毅，人名</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授：授官，任命。《汉书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翟方进传》：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即军中拜授。</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除：任命，授职。李密《陈情表》：</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除臣洗马。</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拜：授给官职。《三国志</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蜀书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诸葛亮传》：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拜亮为丞相。</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　　</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征：征召，特指君召臣，即由君王征聘社会知名人士充任官员。《史记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吕太后本纪》：</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赵相征至长安，乃使人复召赵王。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(6)</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辟：征召，由中央官署征聘，然后向上荐举，任以官职。《晋书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谢安传》：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初辟司徒府，除佐著作郎。</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(7)</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荐：推荐，由地方向中央推荐品行端正的人，任以官职。《三国志</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魏书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郭嘉传》：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荀</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彧荐嘉。</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(8)</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举：推荐，推举，也指由地方向中央推荐品行端正的人任以官职。《孟子</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告子下》：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傅说举于版筑之间，胶鬲举于鱼盐之中，管夷吾举于士，孙叔敖举于海，百里奚举于市。</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9972252"/>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par>
                                <p:cTn id="37" presetID="2" presetClass="entr" presetSubtype="3"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92500" lnSpcReduction="10000"/>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(9)</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起：起用人任以官职或重新启用任以官职。《战国策</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秦策二》：</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不如召甘茂于魏，召公孙显于韩，起樗里子于国。三人者，皆张仪之雠也。</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(10)</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提：提拔。《北史</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魏收传》：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然</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魏收</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提奖后辈，以名行为先，浮华轻险之徒，虽有才能，弗重也。</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名行：名望和德行</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拔：提升没有官职的人。李白《与韩荆州书》：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山涛作冀州，甄拔三十余人。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封：帝王授予臣子土地、封号或爵位。《孔丛子</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答问》：</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陈涉曰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六国之后君，我不能封也。</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赠：用于追封已故者以爵位。《三国志</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吴书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吴主传》：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步夫人卒，追赠皇后。</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赐：赏赐有功之臣以爵位。《汉书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苏武传》：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武以故二千石与计谋立宣帝，赐爵关内侯。</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赏：由皇帝特旨颁布，赐予官职或爵位。《谭嗣同传》：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八月初一日，上召见袁世凯，特赏侍郎。</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(16)</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用：任用，使用有才能的人。《烛之武退秦师》：</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吾不能早用子，今急而求子，是寡人之过也。</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(17)</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捐：纳资得官。《清人逸事》：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入资捐同知职衔。</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8289711"/>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par>
                                <p:cTn id="37" presetID="2" presetClass="entr" presetSubtype="3"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77500" lnSpcReduction="20000"/>
          </a:bodyPr>
          <a:lstStyle/>
          <a:p>
            <a:pPr indent="0" algn="just">
              <a:lnSpc>
                <a:spcPct val="150000"/>
              </a:lnSpc>
              <a:buNone/>
            </a:pPr>
            <a:r>
              <a:rPr lang="en-US" altLang="zh-CN" sz="1600" kern="100">
                <a:latin typeface="宋体" pitchFamily="2" charset="-122"/>
                <a:ea typeface="等线" panose="02010600030101010101" pitchFamily="2" charset="-122"/>
                <a:cs typeface="Times New Roman" panose="02020603050405020304" pitchFamily="18" charset="0"/>
              </a:rPr>
              <a:t>2</a:t>
            </a:r>
            <a:r>
              <a:rPr lang="zh-CN" altLang="zh-CN" sz="1600" kern="100">
                <a:latin typeface="等线" panose="02010600030101010101" pitchFamily="2" charset="-122"/>
                <a:ea typeface="宋体" pitchFamily="2" charset="-122"/>
                <a:cs typeface="Times New Roman" panose="02020603050405020304" pitchFamily="18" charset="0"/>
              </a:rPr>
              <a:t>．提升职务</a:t>
            </a:r>
            <a:endParaRPr lang="zh-CN" altLang="zh-CN" sz="1600" kern="100">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latin typeface="宋体" pitchFamily="2" charset="-122"/>
                <a:ea typeface="等线" panose="02010600030101010101" pitchFamily="2" charset="-122"/>
                <a:cs typeface="Times New Roman" panose="02020603050405020304" pitchFamily="18" charset="0"/>
              </a:rPr>
              <a:t>(1)</a:t>
            </a:r>
            <a:r>
              <a:rPr lang="zh-CN" altLang="zh-CN" sz="1600" kern="100">
                <a:latin typeface="等线" panose="02010600030101010101" pitchFamily="2" charset="-122"/>
                <a:ea typeface="宋体" pitchFamily="2" charset="-122"/>
                <a:cs typeface="Times New Roman" panose="02020603050405020304" pitchFamily="18" charset="0"/>
              </a:rPr>
              <a:t>擢、升、拔擢：用于由低级到高级的升迁。《汉书</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赵充国传》：</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擢为后将军。</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后将军：武官名</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李密《陈情表》：</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过蒙拔擢，宠命优渥。</a:t>
            </a:r>
            <a:r>
              <a:rPr lang="en-US" altLang="zh-CN" sz="1600" kern="100">
                <a:latin typeface="等线" panose="02010600030101010101" pitchFamily="2" charset="-122"/>
                <a:ea typeface="宋体" pitchFamily="2" charset="-122"/>
                <a:cs typeface="Times New Roman" panose="02020603050405020304" pitchFamily="18" charset="0"/>
              </a:rPr>
              <a:t>”</a:t>
            </a:r>
            <a:endParaRPr lang="zh-CN" altLang="zh-CN" sz="1600" kern="100">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latin typeface="宋体" pitchFamily="2" charset="-122"/>
                <a:ea typeface="等线" panose="02010600030101010101" pitchFamily="2" charset="-122"/>
                <a:cs typeface="Times New Roman" panose="02020603050405020304" pitchFamily="18" charset="0"/>
              </a:rPr>
              <a:t>(2)</a:t>
            </a:r>
            <a:r>
              <a:rPr lang="zh-CN" altLang="zh-CN" sz="1600" kern="100">
                <a:latin typeface="等线" panose="02010600030101010101" pitchFamily="2" charset="-122"/>
                <a:ea typeface="宋体" pitchFamily="2" charset="-122"/>
                <a:cs typeface="Times New Roman" panose="02020603050405020304" pitchFamily="18" charset="0"/>
              </a:rPr>
              <a:t>陟：升迁，指官吏的提升和进用。诸葛亮《出师表》：</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宫中府中，俱为一体，陟罚臧否，不宜异同。</a:t>
            </a:r>
            <a:r>
              <a:rPr lang="en-US" altLang="zh-CN" sz="1600" kern="100">
                <a:latin typeface="等线" panose="02010600030101010101" pitchFamily="2" charset="-122"/>
                <a:ea typeface="宋体" pitchFamily="2" charset="-122"/>
                <a:cs typeface="Times New Roman" panose="02020603050405020304" pitchFamily="18" charset="0"/>
              </a:rPr>
              <a:t>”</a:t>
            </a:r>
            <a:endParaRPr lang="zh-CN" altLang="zh-CN" sz="1600" kern="100">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latin typeface="宋体" pitchFamily="2" charset="-122"/>
                <a:ea typeface="等线" panose="02010600030101010101" pitchFamily="2" charset="-122"/>
                <a:cs typeface="Times New Roman" panose="02020603050405020304" pitchFamily="18" charset="0"/>
              </a:rPr>
              <a:t>(3)</a:t>
            </a:r>
            <a:r>
              <a:rPr lang="zh-CN" altLang="zh-CN" sz="1600" kern="100">
                <a:latin typeface="等线" panose="02010600030101010101" pitchFamily="2" charset="-122"/>
                <a:ea typeface="宋体" pitchFamily="2" charset="-122"/>
                <a:cs typeface="Times New Roman" panose="02020603050405020304" pitchFamily="18" charset="0"/>
              </a:rPr>
              <a:t>超迁、超擢：越级破格提升。《谭嗣同传》：</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皇上超擢四品卿衔军机章京，与杨锐、林旭、刘光第同参预新政。</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《史记</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贾谊传》：</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孝文帝说之，超迁，一岁中至太中大夫。</a:t>
            </a:r>
            <a:r>
              <a:rPr lang="en-US" altLang="zh-CN" sz="1600" kern="100">
                <a:latin typeface="等线" panose="02010600030101010101" pitchFamily="2" charset="-122"/>
                <a:ea typeface="宋体" pitchFamily="2" charset="-122"/>
                <a:cs typeface="Times New Roman" panose="02020603050405020304" pitchFamily="18" charset="0"/>
              </a:rPr>
              <a:t>”</a:t>
            </a:r>
            <a:endParaRPr lang="zh-CN" altLang="zh-CN" sz="1600" kern="100">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latin typeface="宋体" pitchFamily="2" charset="-122"/>
                <a:ea typeface="等线" panose="02010600030101010101" pitchFamily="2" charset="-122"/>
                <a:cs typeface="Times New Roman" panose="02020603050405020304" pitchFamily="18" charset="0"/>
              </a:rPr>
              <a:t>(4)</a:t>
            </a:r>
            <a:r>
              <a:rPr lang="zh-CN" altLang="zh-CN" sz="1600" kern="100">
                <a:latin typeface="等线" panose="02010600030101010101" pitchFamily="2" charset="-122"/>
                <a:ea typeface="宋体" pitchFamily="2" charset="-122"/>
                <a:cs typeface="Times New Roman" panose="02020603050405020304" pitchFamily="18" charset="0"/>
              </a:rPr>
              <a:t>加：加封，在原来官衔上加上某种荣衔，可享受某种特权。《宋史</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辛弃疾传》：</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平剧盗赖文政有功，加秘阁修撰。</a:t>
            </a:r>
            <a:r>
              <a:rPr lang="en-US" altLang="zh-CN" sz="1600" kern="100">
                <a:latin typeface="等线" panose="02010600030101010101" pitchFamily="2" charset="-122"/>
                <a:ea typeface="宋体" pitchFamily="2" charset="-122"/>
                <a:cs typeface="Times New Roman" panose="02020603050405020304" pitchFamily="18" charset="0"/>
              </a:rPr>
              <a:t>”</a:t>
            </a:r>
            <a:endParaRPr lang="zh-CN" altLang="zh-CN" sz="1600" kern="100">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latin typeface="宋体" pitchFamily="2" charset="-122"/>
                <a:ea typeface="等线" panose="02010600030101010101" pitchFamily="2" charset="-122"/>
                <a:cs typeface="Times New Roman" panose="02020603050405020304" pitchFamily="18" charset="0"/>
              </a:rPr>
              <a:t>3</a:t>
            </a:r>
            <a:r>
              <a:rPr lang="zh-CN" altLang="zh-CN" sz="1600" kern="100">
                <a:latin typeface="等线" panose="02010600030101010101" pitchFamily="2" charset="-122"/>
                <a:ea typeface="宋体" pitchFamily="2" charset="-122"/>
                <a:cs typeface="Times New Roman" panose="02020603050405020304" pitchFamily="18" charset="0"/>
              </a:rPr>
              <a:t>．调动职务</a:t>
            </a:r>
            <a:endParaRPr lang="zh-CN" altLang="zh-CN" sz="1600" kern="100">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latin typeface="宋体" pitchFamily="2" charset="-122"/>
                <a:ea typeface="等线" panose="02010600030101010101" pitchFamily="2" charset="-122"/>
                <a:cs typeface="Times New Roman" panose="02020603050405020304" pitchFamily="18" charset="0"/>
              </a:rPr>
              <a:t>(1)</a:t>
            </a:r>
            <a:r>
              <a:rPr lang="zh-CN" altLang="zh-CN" sz="1600" kern="100">
                <a:latin typeface="等线" panose="02010600030101010101" pitchFamily="2" charset="-122"/>
                <a:ea typeface="宋体" pitchFamily="2" charset="-122"/>
                <a:cs typeface="Times New Roman" panose="02020603050405020304" pitchFamily="18" charset="0"/>
              </a:rPr>
              <a:t>转、移、调、徙：一般的调动，调迁。《汉书</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袁盎传》：</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调为陇西都尉。</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《史记</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淮阴侯列传》：</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徙齐王信为楚王。</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《宋史</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理宗纪》：</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程大元、李和以下将士六千六百一十三人补转官资有差。</a:t>
            </a:r>
            <a:r>
              <a:rPr lang="en-US" altLang="zh-CN" sz="1600" kern="100">
                <a:latin typeface="等线" panose="02010600030101010101" pitchFamily="2" charset="-122"/>
                <a:ea typeface="宋体" pitchFamily="2" charset="-122"/>
                <a:cs typeface="Times New Roman" panose="02020603050405020304" pitchFamily="18" charset="0"/>
              </a:rPr>
              <a:t>”</a:t>
            </a:r>
            <a:endParaRPr lang="zh-CN" altLang="zh-CN" sz="1600" kern="100">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latin typeface="宋体" pitchFamily="2" charset="-122"/>
                <a:ea typeface="等线" panose="02010600030101010101" pitchFamily="2" charset="-122"/>
                <a:cs typeface="Times New Roman" panose="02020603050405020304" pitchFamily="18" charset="0"/>
              </a:rPr>
              <a:t>(2)</a:t>
            </a:r>
            <a:r>
              <a:rPr lang="zh-CN" altLang="zh-CN" sz="1600" kern="100">
                <a:latin typeface="等线" panose="02010600030101010101" pitchFamily="2" charset="-122"/>
                <a:ea typeface="宋体" pitchFamily="2" charset="-122"/>
                <a:cs typeface="Times New Roman" panose="02020603050405020304" pitchFamily="18" charset="0"/>
              </a:rPr>
              <a:t>迁：调动官职，一般指升官。《汉书</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翟方进传》：</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数年，迁朔方刺史。</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《后汉书</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张衡传》：</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安帝雅闻衡善术学，公车特征拜郎中，再迁为太史令。</a:t>
            </a:r>
            <a:r>
              <a:rPr lang="en-US" altLang="zh-CN" sz="1600" kern="100">
                <a:latin typeface="等线" panose="02010600030101010101" pitchFamily="2" charset="-122"/>
                <a:ea typeface="宋体" pitchFamily="2" charset="-122"/>
                <a:cs typeface="Times New Roman" panose="02020603050405020304" pitchFamily="18" charset="0"/>
              </a:rPr>
              <a:t>”</a:t>
            </a:r>
            <a:endParaRPr lang="zh-CN" altLang="zh-CN" sz="1600" kern="100">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latin typeface="宋体" pitchFamily="2" charset="-122"/>
                <a:ea typeface="等线" panose="02010600030101010101" pitchFamily="2" charset="-122"/>
                <a:cs typeface="Times New Roman" panose="02020603050405020304" pitchFamily="18" charset="0"/>
              </a:rPr>
              <a:t>(3)</a:t>
            </a:r>
            <a:r>
              <a:rPr lang="zh-CN" altLang="zh-CN" sz="1600" kern="100">
                <a:latin typeface="等线" panose="02010600030101010101" pitchFamily="2" charset="-122"/>
                <a:ea typeface="宋体" pitchFamily="2" charset="-122"/>
                <a:cs typeface="Times New Roman" panose="02020603050405020304" pitchFamily="18" charset="0"/>
              </a:rPr>
              <a:t>出：指出京受任。《张衡传》：</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永和初，出为河间相。</a:t>
            </a:r>
            <a:r>
              <a:rPr lang="en-US" altLang="zh-CN" sz="1600" kern="100">
                <a:latin typeface="等线" panose="02010600030101010101" pitchFamily="2" charset="-122"/>
                <a:ea typeface="宋体" pitchFamily="2" charset="-122"/>
                <a:cs typeface="Times New Roman" panose="02020603050405020304" pitchFamily="18" charset="0"/>
              </a:rPr>
              <a:t>”</a:t>
            </a:r>
            <a:endParaRPr lang="zh-CN" altLang="zh-CN" sz="1600" kern="100">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latin typeface="宋体" pitchFamily="2" charset="-122"/>
                <a:ea typeface="等线" panose="02010600030101010101" pitchFamily="2" charset="-122"/>
                <a:cs typeface="Times New Roman" panose="02020603050405020304" pitchFamily="18" charset="0"/>
              </a:rPr>
              <a:t>(4)</a:t>
            </a:r>
            <a:r>
              <a:rPr lang="zh-CN" altLang="zh-CN" sz="1600" kern="100">
                <a:latin typeface="等线" panose="02010600030101010101" pitchFamily="2" charset="-122"/>
                <a:ea typeface="宋体" pitchFamily="2" charset="-122"/>
                <a:cs typeface="Times New Roman" panose="02020603050405020304" pitchFamily="18" charset="0"/>
              </a:rPr>
              <a:t>补：补充缺职或由候补而正式任命。《汉书</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萧望之传》：</a:t>
            </a:r>
            <a:r>
              <a:rPr lang="en-US" altLang="zh-CN" sz="1600" kern="100">
                <a:latin typeface="等线" panose="02010600030101010101" pitchFamily="2" charset="-122"/>
                <a:ea typeface="宋体" pitchFamily="2" charset="-122"/>
                <a:cs typeface="Times New Roman" panose="02020603050405020304" pitchFamily="18" charset="0"/>
              </a:rPr>
              <a:t>“</a:t>
            </a:r>
            <a:r>
              <a:rPr lang="zh-CN" altLang="zh-CN" sz="1600" kern="100">
                <a:latin typeface="等线" panose="02010600030101010101" pitchFamily="2" charset="-122"/>
                <a:ea typeface="宋体" pitchFamily="2" charset="-122"/>
                <a:cs typeface="Times New Roman" panose="02020603050405020304" pitchFamily="18" charset="0"/>
              </a:rPr>
              <a:t>是时，选博士、谏大夫通政事者补郡国守、相，以望之为平原太守。</a:t>
            </a:r>
            <a:r>
              <a:rPr lang="en-US" altLang="zh-CN" sz="1600" kern="100">
                <a:latin typeface="等线" panose="02010600030101010101" pitchFamily="2" charset="-122"/>
                <a:ea typeface="宋体" pitchFamily="2" charset="-122"/>
                <a:cs typeface="Times New Roman" panose="02020603050405020304" pitchFamily="18" charset="0"/>
              </a:rPr>
              <a:t>”</a:t>
            </a:r>
            <a:endParaRPr lang="zh-CN" altLang="zh-CN" sz="1600" kern="100">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6181391"/>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par>
                                <p:cTn id="37" presetID="2" presetClass="entr" presetSubtype="3"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0-#ppt_h/2"/>
                                          </p:val>
                                        </p:tav>
                                        <p:tav tm="100000">
                                          <p:val>
                                            <p:strVal val="#ppt_y"/>
                                          </p:val>
                                        </p:tav>
                                      </p:tavLst>
                                    </p:anim>
                                  </p:childTnLst>
                                </p:cTn>
                              </p:par>
                              <p:par>
                                <p:cTn id="41" presetID="2" presetClass="entr" presetSubtype="3" fill="hold" nodeType="with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500" fill="hold"/>
                                        <p:tgtEl>
                                          <p:spTgt spid="3">
                                            <p:txEl>
                                              <p:pRg st="9" end="9"/>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9" end="9"/>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908957" y="557893"/>
            <a:ext cx="2857500" cy="1107996"/>
          </a:xfrm>
          <a:prstGeom prst="rect">
            <a:avLst/>
          </a:prstGeom>
          <a:noFill/>
        </p:spPr>
        <p:txBody>
          <a:bodyPr wrap="square" rtlCol="0">
            <a:spAutoFit/>
          </a:bodyPr>
          <a:lstStyle/>
          <a:p>
            <a:r>
              <a:rPr lang="zh-CN" altLang="en-US" sz="6600">
                <a:solidFill>
                  <a:srgbClr val="B79F47"/>
                </a:solidFill>
                <a:latin typeface="思源黑体 Bold" panose="020b0800000000000000" pitchFamily="34" charset="-122"/>
                <a:ea typeface="思源黑体 Bold" panose="020b0800000000000000" pitchFamily="34" charset="-122"/>
              </a:rPr>
              <a:t>目录</a:t>
            </a:r>
          </a:p>
        </p:txBody>
      </p:sp>
      <p:sp>
        <p:nvSpPr>
          <p:cNvPr id="4" name="文本框 3"/>
          <p:cNvSpPr txBox="1"/>
          <p:nvPr/>
        </p:nvSpPr>
        <p:spPr>
          <a:xfrm>
            <a:off x="1013096" y="1513489"/>
            <a:ext cx="2024743" cy="369332"/>
          </a:xfrm>
          <a:prstGeom prst="rect">
            <a:avLst/>
          </a:prstGeom>
          <a:noFill/>
        </p:spPr>
        <p:txBody>
          <a:bodyPr wrap="square" rtlCol="0">
            <a:spAutoFit/>
          </a:bodyPr>
          <a:lstStyle/>
          <a:p>
            <a:pPr algn="dist"/>
            <a:r>
              <a:rPr lang="en-US" altLang="zh-CN">
                <a:solidFill>
                  <a:srgbClr val="B79F47"/>
                </a:solidFill>
                <a:latin typeface="思源黑体 Bold" panose="020b0800000000000000" pitchFamily="34" charset="-122"/>
                <a:ea typeface="思源黑体 Bold" panose="020b0800000000000000" pitchFamily="34" charset="-122"/>
              </a:rPr>
              <a:t>CONTENTS</a:t>
            </a:r>
            <a:endParaRPr lang="zh-CN" altLang="en-US">
              <a:solidFill>
                <a:srgbClr val="B79F47"/>
              </a:solidFill>
              <a:latin typeface="思源黑体 Bold" panose="020b0800000000000000" pitchFamily="34" charset="-122"/>
              <a:ea typeface="思源黑体 Bold" panose="020b0800000000000000" pitchFamily="34" charset="-122"/>
            </a:endParaRPr>
          </a:p>
        </p:txBody>
      </p:sp>
      <p:cxnSp>
        <p:nvCxnSpPr>
          <p:cNvPr id="6" name="直接连接符 5"/>
          <p:cNvCxnSpPr/>
          <p:nvPr/>
        </p:nvCxnSpPr>
        <p:spPr>
          <a:xfrm>
            <a:off x="1130300" y="210094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30300" y="1938270"/>
            <a:ext cx="723900" cy="174579"/>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p:cNvSpPr/>
          <p:nvPr/>
        </p:nvSpPr>
        <p:spPr>
          <a:xfrm>
            <a:off x="70748" y="5958254"/>
            <a:ext cx="1158221" cy="863525"/>
          </a:xfrm>
          <a:custGeom>
            <a:gdLst>
              <a:gd name="connsiteX0" fmla="*/ 0 w 1158221"/>
              <a:gd name="connsiteY0" fmla="*/ 0 h 863525"/>
              <a:gd name="connsiteX1" fmla="*/ 140799 w 1158221"/>
              <a:gd name="connsiteY1" fmla="*/ 58283 h 863525"/>
              <a:gd name="connsiteX2" fmla="*/ 1111876 w 1158221"/>
              <a:gd name="connsiteY2" fmla="*/ 789194 h 863525"/>
              <a:gd name="connsiteX3" fmla="*/ 1158221 w 1158221"/>
              <a:gd name="connsiteY3" fmla="*/ 863525 h 863525"/>
              <a:gd name="connsiteX4" fmla="*/ 0 w 1158221"/>
              <a:gd name="connsiteY4" fmla="*/ 863525 h 863525"/>
            </a:gdLst>
            <a:cxnLst>
              <a:cxn ang="0">
                <a:pos x="connsiteX0" y="connsiteY0"/>
              </a:cxn>
              <a:cxn ang="0">
                <a:pos x="connsiteX1" y="connsiteY1"/>
              </a:cxn>
              <a:cxn ang="0">
                <a:pos x="connsiteX2" y="connsiteY2"/>
              </a:cxn>
              <a:cxn ang="0">
                <a:pos x="connsiteX3" y="connsiteY3"/>
              </a:cxn>
              <a:cxn ang="0">
                <a:pos x="connsiteX4" y="connsiteY4"/>
              </a:cxn>
            </a:cxnLst>
            <a:rect l="l" t="t" r="r" b="b"/>
            <a:pathLst>
              <a:path w="1158221" h="863525">
                <a:moveTo>
                  <a:pt x="0" y="0"/>
                </a:moveTo>
                <a:lnTo>
                  <a:pt x="140799" y="58283"/>
                </a:lnTo>
                <a:cubicBezTo>
                  <a:pt x="583783" y="260042"/>
                  <a:pt x="921147" y="509906"/>
                  <a:pt x="1111876" y="789194"/>
                </a:cubicBezTo>
                <a:lnTo>
                  <a:pt x="1158221" y="863525"/>
                </a:lnTo>
                <a:lnTo>
                  <a:pt x="0" y="863525"/>
                </a:lnTo>
                <a:close/>
              </a:path>
            </a:pathLst>
          </a:custGeom>
          <a:solidFill>
            <a:srgbClr val="B79F47"/>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 name="组合 1">
            <a:extLst>
              <a:ext uri="{FF2B5EF4-FFF2-40B4-BE49-F238E27FC236}">
                <a16:creationId xmlns:a16="http://schemas.microsoft.com/office/drawing/2014/main" id="{91D7D31A-B449-4786-A886-4585C28B62D1}"/>
              </a:ext>
            </a:extLst>
          </p:cNvPr>
          <p:cNvGrpSpPr/>
          <p:nvPr/>
        </p:nvGrpSpPr>
        <p:grpSpPr>
          <a:xfrm>
            <a:off x="7974010" y="2965841"/>
            <a:ext cx="1854200" cy="1345587"/>
            <a:chOff x="9200243" y="3094264"/>
            <a:chExt cx="1854200" cy="1345587"/>
          </a:xfrm>
        </p:grpSpPr>
        <p:sp>
          <p:nvSpPr>
            <p:cNvPr id="22" name="文本框 21"/>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课堂总结</a:t>
              </a:r>
            </a:p>
          </p:txBody>
        </p:sp>
        <p:sp>
          <p:nvSpPr>
            <p:cNvPr id="23" name="文本框 22"/>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34" name="矩形 33"/>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35" name="文本框 34"/>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05</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27" name="组合 26">
            <a:extLst>
              <a:ext uri="{FF2B5EF4-FFF2-40B4-BE49-F238E27FC236}">
                <a16:creationId xmlns:a16="http://schemas.microsoft.com/office/drawing/2014/main" id="{9DC7CBAF-3F95-4FE1-AF32-B06DCDF28997}"/>
              </a:ext>
            </a:extLst>
          </p:cNvPr>
          <p:cNvGrpSpPr/>
          <p:nvPr/>
        </p:nvGrpSpPr>
        <p:grpSpPr>
          <a:xfrm>
            <a:off x="6106524" y="2965841"/>
            <a:ext cx="1854200" cy="1345587"/>
            <a:chOff x="9200243" y="3094264"/>
            <a:chExt cx="1854200" cy="1345587"/>
          </a:xfrm>
        </p:grpSpPr>
        <p:sp>
          <p:nvSpPr>
            <p:cNvPr id="30" name="文本框 29">
              <a:extLst>
                <a:ext uri="{FF2B5EF4-FFF2-40B4-BE49-F238E27FC236}">
                  <a16:creationId xmlns:a16="http://schemas.microsoft.com/office/drawing/2014/main" id="{9F206C3B-F364-4D2B-B231-08E490B3A30F}"/>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典型例题</a:t>
              </a:r>
            </a:p>
          </p:txBody>
        </p:sp>
        <p:sp>
          <p:nvSpPr>
            <p:cNvPr id="31" name="文本框 30">
              <a:extLst>
                <a:ext uri="{FF2B5EF4-FFF2-40B4-BE49-F238E27FC236}">
                  <a16:creationId xmlns:a16="http://schemas.microsoft.com/office/drawing/2014/main" id="{D8352246-BDD3-46DD-9011-2EA3EC37D222}"/>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36" name="矩形 35">
              <a:extLst>
                <a:ext uri="{FF2B5EF4-FFF2-40B4-BE49-F238E27FC236}">
                  <a16:creationId xmlns:a16="http://schemas.microsoft.com/office/drawing/2014/main" id="{BD28AC36-DE5E-46C3-8611-3EDA3F7E04DE}"/>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37" name="文本框 36">
              <a:extLst>
                <a:ext uri="{FF2B5EF4-FFF2-40B4-BE49-F238E27FC236}">
                  <a16:creationId xmlns:a16="http://schemas.microsoft.com/office/drawing/2014/main" id="{1C73F211-1793-426D-BC92-C3CBD00D0071}"/>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38" name="组合 37">
            <a:extLst>
              <a:ext uri="{FF2B5EF4-FFF2-40B4-BE49-F238E27FC236}">
                <a16:creationId xmlns:a16="http://schemas.microsoft.com/office/drawing/2014/main" id="{4BF55D88-E7D0-4108-A319-5060A438EC86}"/>
              </a:ext>
            </a:extLst>
          </p:cNvPr>
          <p:cNvGrpSpPr/>
          <p:nvPr/>
        </p:nvGrpSpPr>
        <p:grpSpPr>
          <a:xfrm>
            <a:off x="9841497" y="2965841"/>
            <a:ext cx="1854200" cy="1345587"/>
            <a:chOff x="9200243" y="3094264"/>
            <a:chExt cx="1854200" cy="1345587"/>
          </a:xfrm>
        </p:grpSpPr>
        <p:sp>
          <p:nvSpPr>
            <p:cNvPr id="39" name="文本框 38">
              <a:extLst>
                <a:ext uri="{FF2B5EF4-FFF2-40B4-BE49-F238E27FC236}">
                  <a16:creationId xmlns:a16="http://schemas.microsoft.com/office/drawing/2014/main" id="{632E1BD5-2297-4FED-896C-DDAC1E82B8CD}"/>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限时训练</a:t>
              </a:r>
            </a:p>
          </p:txBody>
        </p:sp>
        <p:sp>
          <p:nvSpPr>
            <p:cNvPr id="40" name="文本框 39">
              <a:extLst>
                <a:ext uri="{FF2B5EF4-FFF2-40B4-BE49-F238E27FC236}">
                  <a16:creationId xmlns:a16="http://schemas.microsoft.com/office/drawing/2014/main" id="{67BF7A9D-98E1-425A-B8ED-6C73A9802088}"/>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41" name="矩形 40">
              <a:extLst>
                <a:ext uri="{FF2B5EF4-FFF2-40B4-BE49-F238E27FC236}">
                  <a16:creationId xmlns:a16="http://schemas.microsoft.com/office/drawing/2014/main" id="{CF794EA4-776D-4AEB-A2E3-60303259D47A}"/>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42" name="文本框 41">
              <a:extLst>
                <a:ext uri="{FF2B5EF4-FFF2-40B4-BE49-F238E27FC236}">
                  <a16:creationId xmlns:a16="http://schemas.microsoft.com/office/drawing/2014/main" id="{FE9A0B66-8F33-412D-B154-D7C79A63620D}"/>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06</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43" name="组合 42">
            <a:extLst>
              <a:ext uri="{FF2B5EF4-FFF2-40B4-BE49-F238E27FC236}">
                <a16:creationId xmlns:a16="http://schemas.microsoft.com/office/drawing/2014/main" id="{CE1CA1AE-AFDC-4CFF-85DB-429C641ECCEE}"/>
              </a:ext>
            </a:extLst>
          </p:cNvPr>
          <p:cNvGrpSpPr/>
          <p:nvPr/>
        </p:nvGrpSpPr>
        <p:grpSpPr>
          <a:xfrm>
            <a:off x="2371552" y="2965841"/>
            <a:ext cx="1854200" cy="1345587"/>
            <a:chOff x="9200243" y="3094264"/>
            <a:chExt cx="1854200" cy="1345587"/>
          </a:xfrm>
        </p:grpSpPr>
        <p:sp>
          <p:nvSpPr>
            <p:cNvPr id="44" name="文本框 43">
              <a:extLst>
                <a:ext uri="{FF2B5EF4-FFF2-40B4-BE49-F238E27FC236}">
                  <a16:creationId xmlns:a16="http://schemas.microsoft.com/office/drawing/2014/main" id="{59A42BB3-A9D7-4DDF-9E65-B2E4C387E6C3}"/>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重点知识</a:t>
              </a:r>
            </a:p>
          </p:txBody>
        </p:sp>
        <p:sp>
          <p:nvSpPr>
            <p:cNvPr id="45" name="文本框 44">
              <a:extLst>
                <a:ext uri="{FF2B5EF4-FFF2-40B4-BE49-F238E27FC236}">
                  <a16:creationId xmlns:a16="http://schemas.microsoft.com/office/drawing/2014/main" id="{60D1B421-E6B5-4950-AB9C-8790E534001D}"/>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46" name="矩形 45">
              <a:extLst>
                <a:ext uri="{FF2B5EF4-FFF2-40B4-BE49-F238E27FC236}">
                  <a16:creationId xmlns:a16="http://schemas.microsoft.com/office/drawing/2014/main" id="{3DFCE485-FA4F-4DEC-9ACC-1DF73EA56A83}"/>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47" name="文本框 46">
              <a:extLst>
                <a:ext uri="{FF2B5EF4-FFF2-40B4-BE49-F238E27FC236}">
                  <a16:creationId xmlns:a16="http://schemas.microsoft.com/office/drawing/2014/main" id="{C4C2AAF6-5E46-4934-9684-5BD5B467B548}"/>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02</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48" name="组合 47">
            <a:extLst>
              <a:ext uri="{FF2B5EF4-FFF2-40B4-BE49-F238E27FC236}">
                <a16:creationId xmlns:a16="http://schemas.microsoft.com/office/drawing/2014/main" id="{6D5E99D6-B511-4A05-92AF-FC028ED1E435}"/>
              </a:ext>
            </a:extLst>
          </p:cNvPr>
          <p:cNvGrpSpPr/>
          <p:nvPr/>
        </p:nvGrpSpPr>
        <p:grpSpPr>
          <a:xfrm>
            <a:off x="504066" y="2965841"/>
            <a:ext cx="1854200" cy="1345587"/>
            <a:chOff x="9200243" y="3094264"/>
            <a:chExt cx="1854200" cy="1345587"/>
          </a:xfrm>
        </p:grpSpPr>
        <p:sp>
          <p:nvSpPr>
            <p:cNvPr id="49" name="文本框 48">
              <a:extLst>
                <a:ext uri="{FF2B5EF4-FFF2-40B4-BE49-F238E27FC236}">
                  <a16:creationId xmlns:a16="http://schemas.microsoft.com/office/drawing/2014/main" id="{AD64F164-BCAE-4E23-A480-E36D28701057}"/>
                </a:ext>
              </a:extLst>
            </p:cNvPr>
            <p:cNvSpPr txBox="1"/>
            <p:nvPr/>
          </p:nvSpPr>
          <p:spPr>
            <a:xfrm>
              <a:off x="9200243" y="3978186"/>
              <a:ext cx="1854200" cy="461665"/>
            </a:xfrm>
            <a:prstGeom prst="rect">
              <a:avLst/>
            </a:prstGeom>
            <a:noFill/>
          </p:spPr>
          <p:txBody>
            <a:bodyPr wrap="square" rtlCol="0">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考向讲解</a:t>
              </a:r>
            </a:p>
          </p:txBody>
        </p:sp>
        <p:sp>
          <p:nvSpPr>
            <p:cNvPr id="50" name="文本框 49">
              <a:extLst>
                <a:ext uri="{FF2B5EF4-FFF2-40B4-BE49-F238E27FC236}">
                  <a16:creationId xmlns:a16="http://schemas.microsoft.com/office/drawing/2014/main" id="{1A5C0340-5882-42EE-8FD6-48A4ACA51699}"/>
                </a:ext>
              </a:extLst>
            </p:cNvPr>
            <p:cNvSpPr txBox="1"/>
            <p:nvPr/>
          </p:nvSpPr>
          <p:spPr>
            <a:xfrm>
              <a:off x="9736002" y="3167389"/>
              <a:ext cx="782682" cy="523220"/>
            </a:xfrm>
            <a:prstGeom prst="rect">
              <a:avLst/>
            </a:prstGeom>
            <a:noFill/>
          </p:spPr>
          <p:txBody>
            <a:bodyPr wrap="square" rtlCol="0">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51" name="矩形 50">
              <a:extLst>
                <a:ext uri="{FF2B5EF4-FFF2-40B4-BE49-F238E27FC236}">
                  <a16:creationId xmlns:a16="http://schemas.microsoft.com/office/drawing/2014/main" id="{E86318A5-F8A9-4903-B0D8-12853DB396F1}"/>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id="{A343FB13-24D1-43BC-9A5E-514CB9B8218C}"/>
                </a:ext>
              </a:extLst>
            </p:cNvPr>
            <p:cNvSpPr txBox="1"/>
            <p:nvPr/>
          </p:nvSpPr>
          <p:spPr>
            <a:xfrm>
              <a:off x="9880420" y="3167389"/>
              <a:ext cx="782682" cy="523220"/>
            </a:xfrm>
            <a:prstGeom prst="rect">
              <a:avLst/>
            </a:prstGeom>
            <a:solidFill>
              <a:srgbClr val="B79F47"/>
            </a:solidFill>
          </p:spPr>
          <p:txBody>
            <a:bodyPr wrap="square" rtlCol="0">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01</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53" name="组合 52">
            <a:extLst>
              <a:ext uri="{FF2B5EF4-FFF2-40B4-BE49-F238E27FC236}">
                <a16:creationId xmlns:a16="http://schemas.microsoft.com/office/drawing/2014/main" id="{E7F868AC-3486-4D9C-81DA-8BACB7E99709}"/>
              </a:ext>
            </a:extLst>
          </p:cNvPr>
          <p:cNvGrpSpPr/>
          <p:nvPr/>
        </p:nvGrpSpPr>
        <p:grpSpPr>
          <a:xfrm>
            <a:off x="4239038" y="2965841"/>
            <a:ext cx="1854200" cy="1345587"/>
            <a:chOff x="9200243" y="3094264"/>
            <a:chExt cx="1854200" cy="1345587"/>
          </a:xfrm>
        </p:grpSpPr>
        <p:sp>
          <p:nvSpPr>
            <p:cNvPr id="54" name="文本框 53">
              <a:extLst>
                <a:ext uri="{FF2B5EF4-FFF2-40B4-BE49-F238E27FC236}">
                  <a16:creationId xmlns:a16="http://schemas.microsoft.com/office/drawing/2014/main" id="{47A17002-48CF-4275-BF83-C0D14B122026}"/>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易错易混</a:t>
              </a:r>
            </a:p>
          </p:txBody>
        </p:sp>
        <p:sp>
          <p:nvSpPr>
            <p:cNvPr id="55" name="文本框 54">
              <a:extLst>
                <a:ext uri="{FF2B5EF4-FFF2-40B4-BE49-F238E27FC236}">
                  <a16:creationId xmlns:a16="http://schemas.microsoft.com/office/drawing/2014/main" id="{1EAD8EEA-70E6-4E29-B9F8-6A326B9BB774}"/>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56" name="矩形 55">
              <a:extLst>
                <a:ext uri="{FF2B5EF4-FFF2-40B4-BE49-F238E27FC236}">
                  <a16:creationId xmlns:a16="http://schemas.microsoft.com/office/drawing/2014/main" id="{9BF982F7-81AA-47ED-829E-E8ED79E3A950}"/>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57" name="文本框 56">
              <a:extLst>
                <a:ext uri="{FF2B5EF4-FFF2-40B4-BE49-F238E27FC236}">
                  <a16:creationId xmlns:a16="http://schemas.microsoft.com/office/drawing/2014/main" id="{3FE2847E-4A94-4646-9520-ACBC6F2A6298}"/>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03</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spTree>
  </p:cSld>
  <p:clrMapOvr>
    <a:masterClrMapping/>
  </p:clrMapOvr>
  <mc:AlternateContent>
    <mc:Choice xmlns:p14="http://schemas.microsoft.com/office/powerpoint/2010/main" Requires="p14">
      <p:transition spd="slow" advClick="0" p14:dur="1300">
        <p14:pan dir="r"/>
      </p:transition>
    </mc:Choice>
    <mc:Fallback>
      <p:transition spd="slow" advClick="0">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．兼职</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领：本职之外兼较低职。《晋书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谢安传》：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又领扬州刺史。</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《宋书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范晔传》：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范晔</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服终，为征南大将军檀道济司马，领新蔡太守。</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服终，为父亲服丧结束</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摄：暂时兼代本职外更高职务。《左传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昭公十三年》：</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羊舌鲋摄司马。</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羊舌鲋，人名</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权：临时代职。陈亮《上孝宗皇帝第一书》：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以京官权知，三年一易。</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权知，代理主管</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假：暂时代理。《汉书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苏武传》：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武与副中郎将张胜及假吏常惠等募士斥候百余人俱。</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行：代理官职。《三国志</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魏书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武帝纪》：</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太祖行奋武将军。</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欧阳修《泷冈阡表》：</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观文殿学士特进行兵部尚书。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(6)</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署：代理，暂任。《三国志</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蜀书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诸葛亮传》：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以亮为军师将军，署左将军府事。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　　</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(7)</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护：原官员短期离职，临时守护印信。</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护</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有</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统辖，统率</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的意思。《史记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陈丞相世家》：</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今日大王尊官之，令护军。</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9737438"/>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lnSpcReduction="10000"/>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．降级免职</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罢、免、解、黜、夺：官员因过失而解除职务。《史记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魏其武安侯列传》：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窦太后大怒，乃罢逐赵绾、王臧等。</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《汉书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贡禹传》：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免官削爵。</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《国语》：</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公将黜太子申生而立奚齐。</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韩愈《送李愿归盘谷序》：</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理乱不知，黜陟不闻。</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《书博鸡者事》：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使者遂逮守，胁服，夺其官。</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放：驱逐，流放。《战国策》：</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齐放其大臣孟尝君于诸侯。</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贬、谪：因过失而降级。《旧唐书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刘禹锡传》：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贬连州刺史。</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《岳阳楼记》：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滕子京谪守巴陵郡。</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革、褫：皆为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革除</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的意思，指撤职查办。谢庄《上搜才表》：</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张勃进陈汤而坐以褫爵。</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张勃因推荐陈汤而被革除爵位</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左迁：降级使用，贬官。《三国志</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魏书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卢毓传》：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必犹恨之，遂左迁毓。</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(6)</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开缺：官员因故去职或者死亡，职位一时空缺，另选他人充任。康有为《上清帝第六书》：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其本道有才者，即可特授，否则开缺另候简用，即以道缺给之。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2964011"/>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70000" lnSpcReduction="20000"/>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6</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．离职退休</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告老：官吏年老辞官。《左传》：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冬十月，晋韩献子告老。</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乞骸骨：请求退职，意思是使骸骨能归葬故土。也叫乞骸。《晏子治东阿》：</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臣愚，不能复治东阿，愿乞骸骨。</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致仕：辞官归居。《公羊传》：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古之道不即人心，退而致仕。</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致政：辞官，卸职。《柳毅传》：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昔为钱塘长，今则致政矣。</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致事：辞官退居。《礼记》：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大夫七十而致事。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7</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．上任做官</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①</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京官外调任职。《琵琶行》：</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予出官二年，恬然自安。</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”②</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由家居而出任官职。《后汉书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张衡传》：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永和初，出为河间相。</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仕：做官。《论语</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子张》：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学而优则仕。</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仕宦：任官职。《〈孔雀东南飞〉并序》：</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汝是大家子，仕宦于台阁。</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就：赴任。《后汉书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张衡传》：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永元中，举孝廉不行，连辟公府不就。</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视事：到职工作。《后汉书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张衡传》：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视事三年。</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(6)</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下车：官吏刚到任。《后汉书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张衡传》：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衡下车，治威严。</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0396074"/>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par>
                                <p:cTn id="37" presetID="2" presetClass="entr" presetSubtype="3"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0-#ppt_h/2"/>
                                          </p:val>
                                        </p:tav>
                                        <p:tav tm="100000">
                                          <p:val>
                                            <p:strVal val="#ppt_y"/>
                                          </p:val>
                                        </p:tav>
                                      </p:tavLst>
                                    </p:anim>
                                  </p:childTnLst>
                                </p:cTn>
                              </p:par>
                              <p:par>
                                <p:cTn id="41" presetID="2" presetClass="entr" presetSubtype="3" fill="hold" nodeType="with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500" fill="hold"/>
                                        <p:tgtEl>
                                          <p:spTgt spid="3">
                                            <p:txEl>
                                              <p:pRg st="9" end="9"/>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9" end="9"/>
                                            </p:txEl>
                                          </p:spTgt>
                                        </p:tgtEl>
                                        <p:attrNameLst>
                                          <p:attrName>ppt_y</p:attrName>
                                        </p:attrNameLst>
                                      </p:cBhvr>
                                      <p:tavLst>
                                        <p:tav tm="0">
                                          <p:val>
                                            <p:strVal val="0-#ppt_h/2"/>
                                          </p:val>
                                        </p:tav>
                                        <p:tav tm="100000">
                                          <p:val>
                                            <p:strVal val="#ppt_y"/>
                                          </p:val>
                                        </p:tav>
                                      </p:tavLst>
                                    </p:anim>
                                  </p:childTnLst>
                                </p:cTn>
                              </p:par>
                              <p:par>
                                <p:cTn id="45" presetID="2" presetClass="entr" presetSubtype="3" fill="hold" nodeType="with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 calcmode="lin" valueType="num">
                                      <p:cBhvr additive="base">
                                        <p:cTn id="47" dur="500" fill="hold"/>
                                        <p:tgtEl>
                                          <p:spTgt spid="3">
                                            <p:txEl>
                                              <p:pRg st="10" end="10"/>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3">
                                            <p:txEl>
                                              <p:pRg st="10" end="10"/>
                                            </p:txEl>
                                          </p:spTgt>
                                        </p:tgtEl>
                                        <p:attrNameLst>
                                          <p:attrName>ppt_y</p:attrName>
                                        </p:attrNameLst>
                                      </p:cBhvr>
                                      <p:tavLst>
                                        <p:tav tm="0">
                                          <p:val>
                                            <p:strVal val="0-#ppt_h/2"/>
                                          </p:val>
                                        </p:tav>
                                        <p:tav tm="100000">
                                          <p:val>
                                            <p:strVal val="#ppt_y"/>
                                          </p:val>
                                        </p:tav>
                                      </p:tavLst>
                                    </p:anim>
                                  </p:childTnLst>
                                </p:cTn>
                              </p:par>
                              <p:par>
                                <p:cTn id="49" presetID="2" presetClass="entr" presetSubtype="3" fill="hold" nodeType="with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anim calcmode="lin" valueType="num">
                                      <p:cBhvr additive="base">
                                        <p:cTn id="51" dur="500" fill="hold"/>
                                        <p:tgtEl>
                                          <p:spTgt spid="3">
                                            <p:txEl>
                                              <p:pRg st="11" end="11"/>
                                            </p:txEl>
                                          </p:spTgt>
                                        </p:tgtEl>
                                        <p:attrNameLst>
                                          <p:attrName>ppt_x</p:attrName>
                                        </p:attrNameLst>
                                      </p:cBhvr>
                                      <p:tavLst>
                                        <p:tav tm="0">
                                          <p:val>
                                            <p:strVal val="1+#ppt_w/2"/>
                                          </p:val>
                                        </p:tav>
                                        <p:tav tm="100000">
                                          <p:val>
                                            <p:strVal val="#ppt_x"/>
                                          </p:val>
                                        </p:tav>
                                      </p:tavLst>
                                    </p:anim>
                                    <p:anim calcmode="lin" valueType="num">
                                      <p:cBhvr additive="base">
                                        <p:cTn id="52" dur="500" fill="hold"/>
                                        <p:tgtEl>
                                          <p:spTgt spid="3">
                                            <p:txEl>
                                              <p:pRg st="11" end="11"/>
                                            </p:txEl>
                                          </p:spTgt>
                                        </p:tgtEl>
                                        <p:attrNameLst>
                                          <p:attrName>ppt_y</p:attrName>
                                        </p:attrNameLst>
                                      </p:cBhvr>
                                      <p:tavLst>
                                        <p:tav tm="0">
                                          <p:val>
                                            <p:strVal val="0-#ppt_h/2"/>
                                          </p:val>
                                        </p:tav>
                                        <p:tav tm="100000">
                                          <p:val>
                                            <p:strVal val="#ppt_y"/>
                                          </p:val>
                                        </p:tav>
                                      </p:tavLst>
                                    </p:anim>
                                  </p:childTnLst>
                                </p:cTn>
                              </p:par>
                              <p:par>
                                <p:cTn id="53" presetID="2" presetClass="entr" presetSubtype="3" fill="hold" nodeType="withEffect">
                                  <p:stCondLst>
                                    <p:cond delay="0"/>
                                  </p:stCondLst>
                                  <p:childTnLst>
                                    <p:set>
                                      <p:cBhvr>
                                        <p:cTn id="54" dur="1" fill="hold">
                                          <p:stCondLst>
                                            <p:cond delay="0"/>
                                          </p:stCondLst>
                                        </p:cTn>
                                        <p:tgtEl>
                                          <p:spTgt spid="3">
                                            <p:txEl>
                                              <p:pRg st="12" end="12"/>
                                            </p:txEl>
                                          </p:spTgt>
                                        </p:tgtEl>
                                        <p:attrNameLst>
                                          <p:attrName>style.visibility</p:attrName>
                                        </p:attrNameLst>
                                      </p:cBhvr>
                                      <p:to>
                                        <p:strVal val="visible"/>
                                      </p:to>
                                    </p:set>
                                    <p:anim calcmode="lin" valueType="num">
                                      <p:cBhvr additive="base">
                                        <p:cTn id="55" dur="500" fill="hold"/>
                                        <p:tgtEl>
                                          <p:spTgt spid="3">
                                            <p:txEl>
                                              <p:pRg st="12" end="12"/>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3">
                                            <p:txEl>
                                              <p:pRg st="12" end="1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77500" lnSpcReduction="20000"/>
          </a:bodyPr>
          <a:lstStyle/>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二、文教常识</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．察举　汉代选拔官吏制度的一种形式。察举有考察、推举的意思，又叫荐举。由侯国、州郡的地方长官在辖区内随时考察、选取人才，推荐给上级或中央，经过试用考核，再任命官职。察举的主要科目有孝廉、贤良文学、茂才等。汉代避刘秀讳，称秀才为茂才。</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．征辟　汉代选拔官吏制度的一种形式。征，是皇帝征聘社会知名人士到朝廷充任要职。辟，是中央官署的高级官僚或地方政府的官吏任用属吏，再向朝廷推荐。</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．孝廉　汉代察举制的科目之一。孝廉是孝顺父母、办事廉正的意思。实际上察举多为世族大家垄断，他们互相吹捧，弄虚作假，当时有童谣讽刺：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举秀才，不知书；举孝廉，父别居。</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．科举　指历代封建王朝通过考试选拔官吏的一种制度。由于采用分科取士的办法，所以叫科举。从隋代至明清，科举制实行了一千三百年。到明朝，科举考试形成了完备的制度，共分四级：院试</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即童生试</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、乡试、会试和殿试，考试内容基本是儒家经义，以</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四书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五经</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文句为题，规定文章格式，解释必须以朱熹《四书章句集注》为准。</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．童生试　也叫</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童试</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。明代由提学官主持、清代由各省学政主持的地方科举考试，包括县试、府试和院试三个阶段，院试合格后取得生员</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秀才</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资格，方能进入府、州、县学学习，所以又叫入学考试。应试者不分年龄大小都称童生。</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6</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．乡试　明清两代每三年在各省省城</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包括京城</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举行的一次考试，因在秋八月举行，故又称秋闱</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闱，考场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。主考官由皇帝委派。考后发布正、副榜，正榜所取的叫举人，第一名叫解</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(jiè)</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元。</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742262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77500" lnSpcReduction="20000"/>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7</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．会试　明清两代每三年在京城举行的一次考试，因在春季举行，故又称春闱。考试由礼部主持，皇帝任命正副总裁，各省的举人及国子监监生皆可应考，录取三百名为贡士，第一名叫会元。</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8</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．殿试　是科举制最高级别的考试，皇帝在殿廷上，对会试录取的贡士亲自策问，以定甲第。实际上皇帝有时委派大臣主管殿试，并不亲自策问。录取分为三甲：一甲三名，赐</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进士及第</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的称号，第一名称状元</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鼎元</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，第二名称榜眼，第三名称探花；二甲若干名，赐</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进士出身</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的称号；三甲若干名，赐</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同进士出身</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的称号。二甲、三甲第一名皆称传胪，一甲、二甲、三甲统称进士。</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金榜：古代科举制度殿试后录取进士，揭晓名次的布告，因用黄纸书写，故而称黄甲、金榜。多由皇帝点定，俗称皇榜。考中进士就称金榜题名。</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9</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．及第　指科举考试应试中选，应试未中的叫落第、下第。古时考中进士要披宫袍，</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披宫锦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即指中进士。</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登科</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是及第的别称，也就是考中进士。</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10</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．状元　科举制度殿试第一名，又称殿元、鼎元，为科名中最高荣誉。历史上获状元称号的有一千多人，但真正参加殿试被录取的大约七百五十人。</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．连中三元　科举考试以名列第一者为元，凡在乡、会、殿三试中连续获得第一名，被称为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连中三元</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。据统计，历史上连中三元的至少有十六人。欧阳修《卖油翁》中提到过</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陈康肃公尧咨</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，陈尧咨与其兄陈尧叟都曾考中状元，而陈尧叟则是连中三元。</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．祭酒　古代主管国子监或太学的教育行政长官。战国时荀子曾三任稷下学宫的祭酒，相当于现在的大学校长。唐代的韩愈、明代的崔铣</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《记王忠肃公翱事》的作者</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都曾任过国子监祭酒。</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5780252"/>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lnSpcReduction="10000"/>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．博士　古为官名，现为学位名称。秦汉时是掌管书籍文典、通晓史事的官职，后成为学术上专通一经或精通一艺、从事教授生徒的官职。《三国志</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吕蒙传》：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孤岂欲卿治经为博士邪！</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《送东阳马生序》：</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有司业、博士为之师。</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．司业　学官名。为国子监或太学副长官，相当于现在的副校长，协助祭酒主管教务训导之职。</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．学政　学官名。</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提督学政</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的简称，是由朝廷委派到各省主持院试，并督察各地学官的官员。学政一般由翰林院或进士出身的京官担任。《促织》：</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又嘱学使，俾入邑庠。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学使即学政的别称。《左忠毅公逸事》：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乡先辈左忠毅公视学京畿。</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指左光斗任京城地区的学政。</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16</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．教授　原指传授知识、讲课授业，后成为学官名。汉唐以后各级学校均设教授，主管学校课试具体事务。</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17</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．助教　学官名。是国子监或太学的学官，协助国子祭酒和国子博士教授生徒，又称国子助教。</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18</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．监生　国子监的学生。或由学政考取，或地方保送，或皇帝特许，后来成为虚名，捐钱就能取得监生资格。《祝福》中的</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四叔</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就是</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一个讲理学的老监生</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，《儒林外史》中的严监生则是一个吝啬鬼的典型。</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0521953"/>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92500" lnSpcReduction="10000"/>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26</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．稷下学宫　战国时期齐国的高等学府，因设于都城临淄稷下而得名。当时的儒、法、墨、道、阴阳等各学派都汇集于此，他们兴学论战、评论时政和传授生徒，孟子和荀子等大师都曾来此讲学，是战国时期</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百家争鸣</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的重要园地。</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27</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．太学　中国封建时代的教育行政机构和最高学府。魏晋至明清或设太学，或设国子学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国子监</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，或两者同时设立，名称不一，制度也有变化，但都是教授王公贵族子弟的最高学府，就学的生员皆称太学生、国子生。《张衡传》：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因入京师，观太学。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《送东阳马生序》：</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东阳马生君则在太学已二年。</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28</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．国子监　参见</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太学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条。汉魏设太学，西晋改称国子学，隋又称国子监，从此国子监与太学互称，都是最高学府兼有教育行政机构的职能。如明代设</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国子监</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，而《送东阳马生序》中则称之为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太学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29</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．书院　唐宋至明清出现的一种独立的教育机构，是私人或官府所设的聚徒讲授、研究学问的场所，宋代著名的四大书院是：江西庐山的白鹿洞书院、湖南长沙的岳麓书院、河南登封嵩阳书院和河南商丘的应天书院。明代无锡有</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东林书院</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，曾培养了杨涟、左光斗这样一批不畏阉党权势、正直廉洁的进步人士，他们被称为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东林党</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30</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．文房四宝　旧时对笔、墨、纸、砚四种文具的总称。著名的有：安徽泾县的宣纸、安徽歙县的歙墨、广东端州的端砚、浙江吴兴的湖笔。</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0439342"/>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lnSpcReduction="10000"/>
          </a:bodyPr>
          <a:lstStyle/>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三、称谓常识</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一</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皇帝称谓常识</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．称庙号　庙号始于西汉，止于清朝，是封建皇帝死后，在太庙立室奉祀时的名号。一般开国的皇帝称祖，后继者称宗。如宋朝赵匡胤称太祖，其后的赵光义称太宗。也有个别朝代前几个皇帝皆称祖。如明朝朱元璋称太祖，其子朱棣称成祖；清朝福临</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顺治</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称世祖，玄烨</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康熙</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称圣祖。但是在隋以前，并不是每一个皇帝都有庙号，因为按照典制，只有文治武功和德行卓著者方可入庙奉祀。唐以后，每个皇帝都有了庙号。</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．称尊号　尊号是为皇帝加的由尊崇褒美之词组成的特殊称号。或生前所上，或死后追加。追加的亦可视为谥号。尊号一般认为产生于唐代。实际上早在秦统一中国之初，秦王嬴政就有尊号，为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秦皇</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．称年号　年号是封建皇帝纪年的名号，由西汉武帝首创，他的第一个年号为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建元</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以后每个朝代的每一个新君即位，必须改变年号，叫改元。明朝以前，封建皇帝每遇军国大事或重大祥瑞、灾异，常常改元。自明朝第一代皇帝朱元璋开始，包括明、清两代，每一个皇帝不论在位时间长短，只用一个年号，如明太祖只用洪武，清高宗只用乾隆。</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5020619"/>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92500" lnSpcReduction="10000"/>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．称谥号　谥号产生于周朝。据说，周公制谥法，每个天子死后，就根据他生前的行为，给他一个代名。譬如，周武王，因为他灭商朝有武功，死后谥号为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，后人就不叫他周姬发，而叫他周武王了。周文王因为发扬文化，重视农业生产，关心内政，谥号为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文</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，后人不叫他周姬昌，而叫他周文王了。这种谥法一直流传了两千多年，直到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1911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年辛亥革命爆发后，才跟着清王朝一同被消灭了。但是，谥法在秦朝时也曾一度中断。这是因为，秦王嬴政于公元前</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221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年统一中国后，认为加谥号是</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子议父，臣议君</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，不可取。于是下令废除了谥法，自称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始皇帝</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。后世子孙世代相传，即二世、三世皇帝。后来到了汉朝，庙号、谥号才恢复过来。如汉武帝，他本名刘彻，庙号</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世宗</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，谥号</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孝武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，全称是</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世宗孝武皇帝</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，简称汉武帝。</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怎么区分</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庙号</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和</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谥号</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？一般来说，凡称某某祖、某某宗的就是庙号，凡称某某帝的便是谥号。但在历史各阶段习惯上的称呼又有些不同。唐朝以前，一般都只称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谥号</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，如汉光武帝、魏武帝、隋炀帝等。唐朝以后，一般都称庙号，如唐太宗、宋太祖、明神宗等。不过在这期间，也有称谥号的，如唐玄宗李隆基的庙号是</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玄宗</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，谥号是</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至道大圣大明孝皇帝</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，这中间关键的是</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明</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字，因而唐玄宗又被称为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唐明皇</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明朝中叶后，帝王的称号多数以年号来称呼。如明朝末年皇帝朱由检，人们都叫他</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崇祯</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崇祯</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就是他的年号。到了清朝，皇帝也都以年号相称，如康熙、乾隆、光绪等。</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4473174"/>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92500"/>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二</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通常的称谓常识</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．直称姓名　大致有三种情况：</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自称姓名或名。如</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五步之内，相如请得以颈血溅大王矣</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用于介绍或作传。如</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遂与鲁肃俱诣孙权</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称所厌恶、所轻视的人。如</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不幸吕师孟构恶于前，贾余庆献谄于后</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．称字　古人幼时命名，成年</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男</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20</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岁、女</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15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岁</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取字，字和名有意义上的联系。字是为了便于他人称谓，对平辈或尊辈称字出于礼貌和尊敬。如称司马迁为司马子长，陶渊明为陶元亮等。</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．称号　号又叫别号、表号。名、字与号的根本区别是：前者由父亲或尊长取定，后者由自己取定。号，一般只用于自称，以显示某种志趣或抒发某种情感；对人称号也是一种敬称。如：陶潜号五柳先生，李白号青莲居士，杜甫号少陵野老。</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．称谥号　古代王侯将相、高级官吏、著名文士等死后被追加的称号叫谥号。如称欧阳修为欧阳文忠公，范仲淹为范文正公。而称奸臣秦桧为缪丑则是一种</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恶谥</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．称斋名　指用斋号或室号来称呼。如南宋诗人杨万里的斋名为诚斋，人们称其为杨诚斋；再如称蒲松龄为聊斋先生。</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6</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．称籍贯　如唐代诗人孟浩然是襄阳人，故而人称孟襄阳；张九龄是曲江人，故而人称张曲江。</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3716848"/>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01</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考向讲解</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
              </a:ext>
            </a:extLst>
          </a:blip>
          <a:stretch>
            <a:fillRect/>
          </a:stretch>
        </p:blipFill>
        <p:spPr>
          <a:xfrm>
            <a:off x="5946027" y="5737447"/>
            <a:ext cx="299947" cy="299947"/>
          </a:xfrm>
          <a:prstGeom prst="rect">
            <a:avLst/>
          </a:prstGeom>
        </p:spPr>
      </p:pic>
    </p:spTree>
  </p:cSld>
  <p:clrMapOvr>
    <a:masterClrMapping/>
  </p:clrMapOvr>
  <mc:AlternateContent>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7</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．称郡望　韩愈虽系河内河阳</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今河南孟县</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人，但因昌黎</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今辽宁义县</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韩氏为唐代望族，故韩愈常以</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昌黎韩愈</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自称，世人遂称其为韩昌黎。再如苏轼本是四川眉州人，可他有时自己戏称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赵郡苏轼</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苏赵郡</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，就因为苏氏是赵郡的望族。</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8</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．称官名　如</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孙讨虏聪明仁惠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孙讨虏</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即孙权，因他曾被授讨虏将军的官职，故称。东晋大书法家王羲之官至右军将军，至今人们还称其王右军；苏轼曾任端明殿翰林学士，被称为苏学士。</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9</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．称爵名　如《训俭示康》</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近世寇莱公豪侈冠一时</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，寇准的爵号是莱国公，莱公是省称。明初朱元璋的大臣刘基封爵诚意伯，人们以诚意伯相称。</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10</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．称官地　指用任官之地的地名来称呼。如《赤壁之战》：</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豫州今欲何至？</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因刘备曾任豫州刺史，故以官地称之。再如贾谊曾贬为长沙王太傅，世称贾长沙。</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．兼称　如《游褒禅山记》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四人者，庐陵萧君圭君玉，长乐王回深父，余弟安国平父、安上纯父</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，前两人兼称籍贯、姓名及字，后两人先写与作者关系，再称名和字。</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3614474"/>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77500" lnSpcReduction="20000"/>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．谦称</a:t>
            </a:r>
            <a:endParaRPr lang="en-US" altLang="zh-CN" sz="1600" kern="100">
              <a:solidFill>
                <a:srgbClr val="032D49"/>
              </a:solidFill>
              <a:latin typeface="等线" panose="02010600030101010101" pitchFamily="2" charset="-122"/>
              <a:ea typeface="宋体"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王侯自称。如朕、寡人、孤、不谷等。《孟子</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梁惠王上》：梁惠王曰：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寡人之于国也，尽心焉耳矣。</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《赤壁之战》：权叹息曰：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诸人持议，甚失孤望。</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臣子自称。如臣、老臣等。《鸿门宴》：</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张良曰：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秦时与臣游，项伯杀人，臣活之。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一般人自称。如仆、愚、某、小人、鄙人、不才、不肖、贱子等。《赤壁之战》：</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愚谓大计不如迎之。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《左传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隐公元年》：</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小人有母，皆尝小人之食矣。</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女子自称。如妾、贱妾。《乐羊子妻》：</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妾闻志士不饮盗泉之水，廉者不受嗟来之食。</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《〈孔雀东南飞〉并序》：</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贱妾留空房。</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自称家人</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lvl="1" indent="0" algn="just">
              <a:lnSpc>
                <a:spcPct val="150000"/>
              </a:lnSpc>
              <a:buNone/>
            </a:pPr>
            <a:r>
              <a:rPr lang="en-US" altLang="zh-CN" sz="1200" kern="100">
                <a:solidFill>
                  <a:srgbClr val="032D49"/>
                </a:solidFill>
                <a:latin typeface="宋体" pitchFamily="2" charset="-122"/>
                <a:ea typeface="等线" panose="02010600030101010101" pitchFamily="2" charset="-122"/>
                <a:cs typeface="Times New Roman" panose="02020603050405020304" pitchFamily="18" charset="0"/>
              </a:rPr>
              <a:t>①</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家严　亦称</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家君</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家尊</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，在别人面前对自己父亲的谦称。</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lvl="1" indent="0" algn="just">
              <a:lnSpc>
                <a:spcPct val="150000"/>
              </a:lnSpc>
              <a:buNone/>
            </a:pPr>
            <a:r>
              <a:rPr lang="en-US" altLang="zh-CN" sz="1200" kern="100">
                <a:solidFill>
                  <a:srgbClr val="032D49"/>
                </a:solidFill>
                <a:latin typeface="宋体" pitchFamily="2" charset="-122"/>
                <a:ea typeface="等线" panose="02010600030101010101" pitchFamily="2" charset="-122"/>
                <a:cs typeface="Times New Roman" panose="02020603050405020304" pitchFamily="18" charset="0"/>
              </a:rPr>
              <a:t>②</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家慈　旧时对别人称自己母亲的谦辞。旧俗有</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严父慈母</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之说，故有此称。</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lvl="1" indent="0" algn="just">
              <a:lnSpc>
                <a:spcPct val="150000"/>
              </a:lnSpc>
              <a:buNone/>
            </a:pPr>
            <a:r>
              <a:rPr lang="en-US" altLang="zh-CN" sz="1200" kern="100">
                <a:solidFill>
                  <a:srgbClr val="032D49"/>
                </a:solidFill>
                <a:latin typeface="宋体" pitchFamily="2" charset="-122"/>
                <a:ea typeface="等线" panose="02010600030101010101" pitchFamily="2" charset="-122"/>
                <a:cs typeface="Times New Roman" panose="02020603050405020304" pitchFamily="18" charset="0"/>
              </a:rPr>
              <a:t>③</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舍弟　对自己弟弟的谦称。称比自己辈分小或年龄小的家里人，称呼前常加</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舍</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lvl="1" indent="0" algn="just">
              <a:lnSpc>
                <a:spcPct val="150000"/>
              </a:lnSpc>
              <a:buNone/>
            </a:pPr>
            <a:r>
              <a:rPr lang="en-US" altLang="zh-CN" sz="1200" kern="100">
                <a:solidFill>
                  <a:srgbClr val="032D49"/>
                </a:solidFill>
                <a:latin typeface="宋体" pitchFamily="2" charset="-122"/>
                <a:ea typeface="等线" panose="02010600030101010101" pitchFamily="2" charset="-122"/>
                <a:cs typeface="Times New Roman" panose="02020603050405020304" pitchFamily="18" charset="0"/>
              </a:rPr>
              <a:t>④</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拙荆　旧时一般人家丈夫对妻子的一种称谓。</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荆</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本为一种灌木，荆钗布裙为古代贫寒人家妇女的穿着，故以此代称。又作</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山荆</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荆室</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lvl="1" indent="0" algn="just">
              <a:lnSpc>
                <a:spcPct val="150000"/>
              </a:lnSpc>
              <a:buNone/>
            </a:pPr>
            <a:r>
              <a:rPr lang="en-US" altLang="zh-CN" sz="1200" kern="100">
                <a:solidFill>
                  <a:srgbClr val="032D49"/>
                </a:solidFill>
                <a:latin typeface="宋体" pitchFamily="2" charset="-122"/>
                <a:ea typeface="等线" panose="02010600030101010101" pitchFamily="2" charset="-122"/>
                <a:cs typeface="Times New Roman" panose="02020603050405020304" pitchFamily="18" charset="0"/>
              </a:rPr>
              <a:t>⑤</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贱息　古人对自己子女的谦称。《战国策</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赵策》：</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老臣贱息舒祺，最少。</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lvl="1" indent="0" algn="just">
              <a:lnSpc>
                <a:spcPct val="150000"/>
              </a:lnSpc>
              <a:buNone/>
            </a:pPr>
            <a:r>
              <a:rPr lang="en-US" altLang="zh-CN" sz="1200" kern="100">
                <a:solidFill>
                  <a:srgbClr val="032D49"/>
                </a:solidFill>
                <a:latin typeface="宋体" pitchFamily="2" charset="-122"/>
                <a:ea typeface="等线" panose="02010600030101010101" pitchFamily="2" charset="-122"/>
                <a:cs typeface="Times New Roman" panose="02020603050405020304" pitchFamily="18" charset="0"/>
              </a:rPr>
              <a:t>⑥</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犬子　对人称自己的儿子。例如：《鹧鸪天</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为老母寿》：</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同犬子，祝龟龄，天教二老鬓长青。</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又指对别人儿子的鄙称。《三国演义》：</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吾虎女安肯嫁犬子乎？</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lvl="1" indent="0" algn="just">
              <a:lnSpc>
                <a:spcPct val="150000"/>
              </a:lnSpc>
              <a:buNone/>
            </a:pPr>
            <a:r>
              <a:rPr lang="en-US" altLang="zh-CN" sz="1200" kern="100">
                <a:solidFill>
                  <a:srgbClr val="032D49"/>
                </a:solidFill>
                <a:latin typeface="宋体" pitchFamily="2" charset="-122"/>
                <a:ea typeface="等线" panose="02010600030101010101" pitchFamily="2" charset="-122"/>
                <a:cs typeface="Times New Roman" panose="02020603050405020304" pitchFamily="18" charset="0"/>
              </a:rPr>
              <a:t>⑦</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弱息　原指年幼弱小的子女，后多指幼弱的女儿。</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lvl="1" indent="0" algn="just">
              <a:lnSpc>
                <a:spcPct val="150000"/>
              </a:lnSpc>
              <a:buNone/>
            </a:pPr>
            <a:r>
              <a:rPr lang="en-US" altLang="zh-CN" sz="1200" kern="100">
                <a:solidFill>
                  <a:srgbClr val="032D49"/>
                </a:solidFill>
                <a:latin typeface="宋体" pitchFamily="2" charset="-122"/>
                <a:ea typeface="等线" panose="02010600030101010101" pitchFamily="2" charset="-122"/>
                <a:cs typeface="Times New Roman" panose="02020603050405020304" pitchFamily="18" charset="0"/>
              </a:rPr>
              <a:t>⑧</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小女　对人称自己的女儿。《宋史》：</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贫贱有小女。</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978708"/>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par>
                                <p:cTn id="37" presetID="2" presetClass="entr" presetSubtype="3"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0-#ppt_h/2"/>
                                          </p:val>
                                        </p:tav>
                                        <p:tav tm="100000">
                                          <p:val>
                                            <p:strVal val="#ppt_y"/>
                                          </p:val>
                                        </p:tav>
                                      </p:tavLst>
                                    </p:anim>
                                  </p:childTnLst>
                                </p:cTn>
                              </p:par>
                              <p:par>
                                <p:cTn id="41" presetID="2" presetClass="entr" presetSubtype="3" fill="hold" nodeType="with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500" fill="hold"/>
                                        <p:tgtEl>
                                          <p:spTgt spid="3">
                                            <p:txEl>
                                              <p:pRg st="9" end="9"/>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9" end="9"/>
                                            </p:txEl>
                                          </p:spTgt>
                                        </p:tgtEl>
                                        <p:attrNameLst>
                                          <p:attrName>ppt_y</p:attrName>
                                        </p:attrNameLst>
                                      </p:cBhvr>
                                      <p:tavLst>
                                        <p:tav tm="0">
                                          <p:val>
                                            <p:strVal val="0-#ppt_h/2"/>
                                          </p:val>
                                        </p:tav>
                                        <p:tav tm="100000">
                                          <p:val>
                                            <p:strVal val="#ppt_y"/>
                                          </p:val>
                                        </p:tav>
                                      </p:tavLst>
                                    </p:anim>
                                  </p:childTnLst>
                                </p:cTn>
                              </p:par>
                              <p:par>
                                <p:cTn id="45" presetID="2" presetClass="entr" presetSubtype="3" fill="hold" nodeType="with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 calcmode="lin" valueType="num">
                                      <p:cBhvr additive="base">
                                        <p:cTn id="47" dur="500" fill="hold"/>
                                        <p:tgtEl>
                                          <p:spTgt spid="3">
                                            <p:txEl>
                                              <p:pRg st="10" end="10"/>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3">
                                            <p:txEl>
                                              <p:pRg st="10" end="10"/>
                                            </p:txEl>
                                          </p:spTgt>
                                        </p:tgtEl>
                                        <p:attrNameLst>
                                          <p:attrName>ppt_y</p:attrName>
                                        </p:attrNameLst>
                                      </p:cBhvr>
                                      <p:tavLst>
                                        <p:tav tm="0">
                                          <p:val>
                                            <p:strVal val="0-#ppt_h/2"/>
                                          </p:val>
                                        </p:tav>
                                        <p:tav tm="100000">
                                          <p:val>
                                            <p:strVal val="#ppt_y"/>
                                          </p:val>
                                        </p:tav>
                                      </p:tavLst>
                                    </p:anim>
                                  </p:childTnLst>
                                </p:cTn>
                              </p:par>
                              <p:par>
                                <p:cTn id="49" presetID="2" presetClass="entr" presetSubtype="3" fill="hold" nodeType="with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anim calcmode="lin" valueType="num">
                                      <p:cBhvr additive="base">
                                        <p:cTn id="51" dur="500" fill="hold"/>
                                        <p:tgtEl>
                                          <p:spTgt spid="3">
                                            <p:txEl>
                                              <p:pRg st="11" end="11"/>
                                            </p:txEl>
                                          </p:spTgt>
                                        </p:tgtEl>
                                        <p:attrNameLst>
                                          <p:attrName>ppt_x</p:attrName>
                                        </p:attrNameLst>
                                      </p:cBhvr>
                                      <p:tavLst>
                                        <p:tav tm="0">
                                          <p:val>
                                            <p:strVal val="1+#ppt_w/2"/>
                                          </p:val>
                                        </p:tav>
                                        <p:tav tm="100000">
                                          <p:val>
                                            <p:strVal val="#ppt_x"/>
                                          </p:val>
                                        </p:tav>
                                      </p:tavLst>
                                    </p:anim>
                                    <p:anim calcmode="lin" valueType="num">
                                      <p:cBhvr additive="base">
                                        <p:cTn id="52" dur="500" fill="hold"/>
                                        <p:tgtEl>
                                          <p:spTgt spid="3">
                                            <p:txEl>
                                              <p:pRg st="11" end="11"/>
                                            </p:txEl>
                                          </p:spTgt>
                                        </p:tgtEl>
                                        <p:attrNameLst>
                                          <p:attrName>ppt_y</p:attrName>
                                        </p:attrNameLst>
                                      </p:cBhvr>
                                      <p:tavLst>
                                        <p:tav tm="0">
                                          <p:val>
                                            <p:strVal val="0-#ppt_h/2"/>
                                          </p:val>
                                        </p:tav>
                                        <p:tav tm="100000">
                                          <p:val>
                                            <p:strVal val="#ppt_y"/>
                                          </p:val>
                                        </p:tav>
                                      </p:tavLst>
                                    </p:anim>
                                  </p:childTnLst>
                                </p:cTn>
                              </p:par>
                              <p:par>
                                <p:cTn id="53" presetID="2" presetClass="entr" presetSubtype="3" fill="hold" nodeType="withEffect">
                                  <p:stCondLst>
                                    <p:cond delay="0"/>
                                  </p:stCondLst>
                                  <p:childTnLst>
                                    <p:set>
                                      <p:cBhvr>
                                        <p:cTn id="54" dur="1" fill="hold">
                                          <p:stCondLst>
                                            <p:cond delay="0"/>
                                          </p:stCondLst>
                                        </p:cTn>
                                        <p:tgtEl>
                                          <p:spTgt spid="3">
                                            <p:txEl>
                                              <p:pRg st="12" end="12"/>
                                            </p:txEl>
                                          </p:spTgt>
                                        </p:tgtEl>
                                        <p:attrNameLst>
                                          <p:attrName>style.visibility</p:attrName>
                                        </p:attrNameLst>
                                      </p:cBhvr>
                                      <p:to>
                                        <p:strVal val="visible"/>
                                      </p:to>
                                    </p:set>
                                    <p:anim calcmode="lin" valueType="num">
                                      <p:cBhvr additive="base">
                                        <p:cTn id="55" dur="500" fill="hold"/>
                                        <p:tgtEl>
                                          <p:spTgt spid="3">
                                            <p:txEl>
                                              <p:pRg st="12" end="12"/>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3">
                                            <p:txEl>
                                              <p:pRg st="12" end="12"/>
                                            </p:txEl>
                                          </p:spTgt>
                                        </p:tgtEl>
                                        <p:attrNameLst>
                                          <p:attrName>ppt_y</p:attrName>
                                        </p:attrNameLst>
                                      </p:cBhvr>
                                      <p:tavLst>
                                        <p:tav tm="0">
                                          <p:val>
                                            <p:strVal val="0-#ppt_h/2"/>
                                          </p:val>
                                        </p:tav>
                                        <p:tav tm="100000">
                                          <p:val>
                                            <p:strVal val="#ppt_y"/>
                                          </p:val>
                                        </p:tav>
                                      </p:tavLst>
                                    </p:anim>
                                  </p:childTnLst>
                                </p:cTn>
                              </p:par>
                              <p:par>
                                <p:cTn id="57" presetID="2" presetClass="entr" presetSubtype="3" fill="hold" nodeType="withEffect">
                                  <p:stCondLst>
                                    <p:cond delay="0"/>
                                  </p:stCondLst>
                                  <p:childTnLst>
                                    <p:set>
                                      <p:cBhvr>
                                        <p:cTn id="58" dur="1" fill="hold">
                                          <p:stCondLst>
                                            <p:cond delay="0"/>
                                          </p:stCondLst>
                                        </p:cTn>
                                        <p:tgtEl>
                                          <p:spTgt spid="3">
                                            <p:txEl>
                                              <p:pRg st="13" end="13"/>
                                            </p:txEl>
                                          </p:spTgt>
                                        </p:tgtEl>
                                        <p:attrNameLst>
                                          <p:attrName>style.visibility</p:attrName>
                                        </p:attrNameLst>
                                      </p:cBhvr>
                                      <p:to>
                                        <p:strVal val="visible"/>
                                      </p:to>
                                    </p:set>
                                    <p:anim calcmode="lin" valueType="num">
                                      <p:cBhvr additive="base">
                                        <p:cTn id="59" dur="500" fill="hold"/>
                                        <p:tgtEl>
                                          <p:spTgt spid="3">
                                            <p:txEl>
                                              <p:pRg st="13" end="13"/>
                                            </p:txEl>
                                          </p:spTgt>
                                        </p:tgtEl>
                                        <p:attrNameLst>
                                          <p:attrName>ppt_x</p:attrName>
                                        </p:attrNameLst>
                                      </p:cBhvr>
                                      <p:tavLst>
                                        <p:tav tm="0">
                                          <p:val>
                                            <p:strVal val="1+#ppt_w/2"/>
                                          </p:val>
                                        </p:tav>
                                        <p:tav tm="100000">
                                          <p:val>
                                            <p:strVal val="#ppt_x"/>
                                          </p:val>
                                        </p:tav>
                                      </p:tavLst>
                                    </p:anim>
                                    <p:anim calcmode="lin" valueType="num">
                                      <p:cBhvr additive="base">
                                        <p:cTn id="60" dur="500" fill="hold"/>
                                        <p:tgtEl>
                                          <p:spTgt spid="3">
                                            <p:txEl>
                                              <p:pRg st="13" end="1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62500" lnSpcReduction="20000"/>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．敬称　</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称君王。如陛下、殿下、庙号</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对已死皇帝的敬称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等。《史记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秦始皇本纪》：</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今陛下兴义兵，诛残贼，平定天下，海内为郡县，法令由一统，自上古以来未尝有，五帝所不及。</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称臣子</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①</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麾下　古代对将帅的一种尊称。麾是古时军中将帅指挥用的旌旗，为将帅指挥权力的象征，故以此称之。《三国志</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吴志》：</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愿麾下重天授之姿，副四海之望。</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②</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足下　手下人。不直接称对方，而称对方的手下人，表示尊敬对方，译为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您</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。《荆轲刺秦王》：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秦兵旦暮渡易水，则虽欲长侍足下，岂可得哉？</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③</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执事　侍从。不直接称对方，而称执事，表示尊敬对方，译为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您</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。《烛之武退秦师》：</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若亡郑而有益于君，敢以烦执事。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④</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阁下　尊称，译为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您</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。《与于襄阳书》：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侧闻阁下抱不世之才，特立而独行。</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⑤</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左右　在左右的侍臣。不直接称对方，而称对方左右的侍臣，即称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左右</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，表示尊敬对方，译为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您</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。《报任安书》：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是仆终已不得舒愤懑以晓左右。</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⑥</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君　尊称，译为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您</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。《冯谖客孟尝君》：</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今君有一窟，未得高枕而卧也。</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称师长</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①</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夫子　尊称，译为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老师</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或</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您</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 《论语</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子张》：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夫子焉不学？而亦何常师之有？</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②</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丈人　对老年男子的尊称，与今之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岳父</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不同，译为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您</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 《吕氏春秋》：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至江上，欲涉，遇一丈人。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③</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老　对老年人的尊称。如张老、谢老等。</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④</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父</a:t>
            </a:r>
            <a:r>
              <a:rPr lang="en-US" altLang="zh-CN" sz="1600" kern="100" err="1">
                <a:solidFill>
                  <a:srgbClr val="032D49"/>
                </a:solidFill>
                <a:latin typeface="等线" panose="02010600030101010101" pitchFamily="2" charset="-122"/>
                <a:ea typeface="宋体" pitchFamily="2" charset="-122"/>
                <a:cs typeface="Times New Roman" panose="02020603050405020304" pitchFamily="18" charset="0"/>
              </a:rPr>
              <a:t>fǔ</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　古代对男子的美称或对老年人的尊称。周代贵族取字时，在字前加伯仲叔季以示排行，而在字后加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父</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或</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甫</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以示性别，后多沿用为男子的美称。另泛指对老年人的尊称，如渔父、田父等。另，读</a:t>
            </a:r>
            <a:r>
              <a:rPr lang="en-US" altLang="zh-CN" sz="1600" kern="100" err="1">
                <a:solidFill>
                  <a:srgbClr val="032D49"/>
                </a:solidFill>
                <a:latin typeface="等线" panose="02010600030101010101" pitchFamily="2" charset="-122"/>
                <a:ea typeface="宋体" pitchFamily="2" charset="-122"/>
                <a:cs typeface="Times New Roman" panose="02020603050405020304" pitchFamily="18" charset="0"/>
              </a:rPr>
              <a:t>fù</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，父亲或男性长辈之称。如祖父、伯父、舅父等。</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031618"/>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par>
                                <p:cTn id="37" presetID="2" presetClass="entr" presetSubtype="3"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0-#ppt_h/2"/>
                                          </p:val>
                                        </p:tav>
                                        <p:tav tm="100000">
                                          <p:val>
                                            <p:strVal val="#ppt_y"/>
                                          </p:val>
                                        </p:tav>
                                      </p:tavLst>
                                    </p:anim>
                                  </p:childTnLst>
                                </p:cTn>
                              </p:par>
                              <p:par>
                                <p:cTn id="41" presetID="2" presetClass="entr" presetSubtype="3" fill="hold" nodeType="with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500" fill="hold"/>
                                        <p:tgtEl>
                                          <p:spTgt spid="3">
                                            <p:txEl>
                                              <p:pRg st="9" end="9"/>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9" end="9"/>
                                            </p:txEl>
                                          </p:spTgt>
                                        </p:tgtEl>
                                        <p:attrNameLst>
                                          <p:attrName>ppt_y</p:attrName>
                                        </p:attrNameLst>
                                      </p:cBhvr>
                                      <p:tavLst>
                                        <p:tav tm="0">
                                          <p:val>
                                            <p:strVal val="0-#ppt_h/2"/>
                                          </p:val>
                                        </p:tav>
                                        <p:tav tm="100000">
                                          <p:val>
                                            <p:strVal val="#ppt_y"/>
                                          </p:val>
                                        </p:tav>
                                      </p:tavLst>
                                    </p:anim>
                                  </p:childTnLst>
                                </p:cTn>
                              </p:par>
                              <p:par>
                                <p:cTn id="45" presetID="2" presetClass="entr" presetSubtype="3" fill="hold" nodeType="with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 calcmode="lin" valueType="num">
                                      <p:cBhvr additive="base">
                                        <p:cTn id="47" dur="500" fill="hold"/>
                                        <p:tgtEl>
                                          <p:spTgt spid="3">
                                            <p:txEl>
                                              <p:pRg st="10" end="10"/>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3">
                                            <p:txEl>
                                              <p:pRg st="10" end="10"/>
                                            </p:txEl>
                                          </p:spTgt>
                                        </p:tgtEl>
                                        <p:attrNameLst>
                                          <p:attrName>ppt_y</p:attrName>
                                        </p:attrNameLst>
                                      </p:cBhvr>
                                      <p:tavLst>
                                        <p:tav tm="0">
                                          <p:val>
                                            <p:strVal val="0-#ppt_h/2"/>
                                          </p:val>
                                        </p:tav>
                                        <p:tav tm="100000">
                                          <p:val>
                                            <p:strVal val="#ppt_y"/>
                                          </p:val>
                                        </p:tav>
                                      </p:tavLst>
                                    </p:anim>
                                  </p:childTnLst>
                                </p:cTn>
                              </p:par>
                              <p:par>
                                <p:cTn id="49" presetID="2" presetClass="entr" presetSubtype="3" fill="hold" nodeType="with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anim calcmode="lin" valueType="num">
                                      <p:cBhvr additive="base">
                                        <p:cTn id="51" dur="500" fill="hold"/>
                                        <p:tgtEl>
                                          <p:spTgt spid="3">
                                            <p:txEl>
                                              <p:pRg st="11" end="11"/>
                                            </p:txEl>
                                          </p:spTgt>
                                        </p:tgtEl>
                                        <p:attrNameLst>
                                          <p:attrName>ppt_x</p:attrName>
                                        </p:attrNameLst>
                                      </p:cBhvr>
                                      <p:tavLst>
                                        <p:tav tm="0">
                                          <p:val>
                                            <p:strVal val="1+#ppt_w/2"/>
                                          </p:val>
                                        </p:tav>
                                        <p:tav tm="100000">
                                          <p:val>
                                            <p:strVal val="#ppt_x"/>
                                          </p:val>
                                        </p:tav>
                                      </p:tavLst>
                                    </p:anim>
                                    <p:anim calcmode="lin" valueType="num">
                                      <p:cBhvr additive="base">
                                        <p:cTn id="52" dur="500" fill="hold"/>
                                        <p:tgtEl>
                                          <p:spTgt spid="3">
                                            <p:txEl>
                                              <p:pRg st="11" end="11"/>
                                            </p:txEl>
                                          </p:spTgt>
                                        </p:tgtEl>
                                        <p:attrNameLst>
                                          <p:attrName>ppt_y</p:attrName>
                                        </p:attrNameLst>
                                      </p:cBhvr>
                                      <p:tavLst>
                                        <p:tav tm="0">
                                          <p:val>
                                            <p:strVal val="0-#ppt_h/2"/>
                                          </p:val>
                                        </p:tav>
                                        <p:tav tm="100000">
                                          <p:val>
                                            <p:strVal val="#ppt_y"/>
                                          </p:val>
                                        </p:tav>
                                      </p:tavLst>
                                    </p:anim>
                                  </p:childTnLst>
                                </p:cTn>
                              </p:par>
                              <p:par>
                                <p:cTn id="53" presetID="2" presetClass="entr" presetSubtype="3" fill="hold" nodeType="withEffect">
                                  <p:stCondLst>
                                    <p:cond delay="0"/>
                                  </p:stCondLst>
                                  <p:childTnLst>
                                    <p:set>
                                      <p:cBhvr>
                                        <p:cTn id="54" dur="1" fill="hold">
                                          <p:stCondLst>
                                            <p:cond delay="0"/>
                                          </p:stCondLst>
                                        </p:cTn>
                                        <p:tgtEl>
                                          <p:spTgt spid="3">
                                            <p:txEl>
                                              <p:pRg st="12" end="12"/>
                                            </p:txEl>
                                          </p:spTgt>
                                        </p:tgtEl>
                                        <p:attrNameLst>
                                          <p:attrName>style.visibility</p:attrName>
                                        </p:attrNameLst>
                                      </p:cBhvr>
                                      <p:to>
                                        <p:strVal val="visible"/>
                                      </p:to>
                                    </p:set>
                                    <p:anim calcmode="lin" valueType="num">
                                      <p:cBhvr additive="base">
                                        <p:cTn id="55" dur="500" fill="hold"/>
                                        <p:tgtEl>
                                          <p:spTgt spid="3">
                                            <p:txEl>
                                              <p:pRg st="12" end="12"/>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3">
                                            <p:txEl>
                                              <p:pRg st="12" end="1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85000" lnSpcReduction="20000"/>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．贱称　表示轻慢斥骂的态度。如《荆轲刺秦王》：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今往而不反者，竖子也。</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．特殊称谓　主要有以下三种：</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对百姓的称谓。常见的有布衣、黔首、黎民、生民、庶民、黎庶、苍生、黎元、氓等。</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职业的称谓。对一些以技艺为职业的人，称呼时常在其名前面加一个表示他的职业的字眼，让人一看就知道这人的职业身份。如《庖丁解牛》中的</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庖丁</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丁</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是名，</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庖</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是厨师，表明职业。《师说》中的</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师襄</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和《群英会蒋干中计》中提到的</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师旷</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师</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，意为乐师，表明职业。《柳敬亭传》中的</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优孟</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，是指名叫</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孟</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的艺人。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优</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，亦称优伶、伶人，古代用以称以乐舞戏谑为职业的艺人，后亦称戏曲演员。</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年龄的称谓。古人的年龄有时不用数字表示，不直接说出某人多少岁或自己多少岁，而是用一种与年龄有关的称谓来代替。垂髫是三四岁至八九岁的儿童</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髫，古代儿童头上下垂的短发</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。总角是八九岁至十三四岁的少年</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古代儿童将头发分作左右两半，在头顶各扎成一个结，形如两个羊角，故称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总角</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。豆蔻是指女子十三四岁</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豆蔻是一种初夏开花的植物，初夏还不是盛夏，比喻人还未成年，故称未成年的女子所处的年纪为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豆蔻年华</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。束发是男子十五岁</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到了十五岁，男子要把原先的总角解散，扎成一束</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。弱冠是男子二十岁</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古代男子二十岁行冠礼，表示已经成人，因为还没达到壮年，故称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弱冠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。而立是男子三十岁</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立身、立志</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之意</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。不惑是男子四十岁</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不惑，</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不迷惑、不糊涂</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之意</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。知命是男子五十岁</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知命，</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知天命</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之意</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。花甲是六十岁。古稀是七十岁。耄耋指八九十岁。期颐指一百岁。</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287483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lnSpcReduction="10000"/>
          </a:bodyPr>
          <a:lstStyle/>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四、文史典籍常识</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．四书　《大学》《中庸》《论语》《孟子》的合称。宋人抽出《礼记》中的《大学》《中庸》两篇，与《论语》《孟子》配合，至南宋淳熙间，朱熹撰《四书章句集注》，</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四书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之名由此而定。此后，</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四书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始终是我国封建社会正统教育的必读书和科举取士的初级标准书。</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．五经　《诗》《书》《礼》《易》《春秋》五部儒家经典的合称，始称于汉武帝时。其中存有中国古代丰富的历史资料，是封建时代教育的必读教科书，并被统治阶级作为宣传宗法封建思想的理论依据。</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．六经　指的是六部儒家经典，即在</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五经</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外，另加《乐经》。也有称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六经</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六艺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的，韩愈《师说》中的</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六艺经传皆通习之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中的</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六艺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即</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六经</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．十三经　十三部儒家经典。汉代开始，把《诗》《书》《礼》《易》《春秋》称为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五经</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。唐代把</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三礼</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《周礼》《仪礼》《礼记》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三传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《公羊传》《谷梁传》《左传》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，连同《易》《书》《诗》称为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九经</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。至唐文宗刻石经，将《孝经》《论语》《尔雅》列入经部，则为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十二经</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。宋代又将《孟子》提升为经，故有</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十三经</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之称。</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8416759"/>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92500"/>
          </a:bodyPr>
          <a:lstStyle/>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五、天文历法常识</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．星宿　宿，古代把星座称作星宿。《范进中举》：</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如今却做了老爷，就是天上的星宿。</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天上的星宿是打不得的。</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古人认为人间有功名的人是天上星宿降生，这是迷信说法。</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．分野　古代占星家为了用天象变化来占卜人间的吉凶祸福，将天上星空区域与地上的国州互相对应，称作分野。具体说就是把某星宿当作某封国的分野，某星宿当作某州的分野，或反过来把某国当作某星宿的分野，某州当作某星宿的分野。如王勃《滕王阁序》：</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豫章故郡，洪都新府。星分翼轸，地接衡庐。</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是说江西南昌地处翼宿、轸宿分野之内。</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．文曲星　星宿名之一。旧时迷信说法，文曲星是主管文运的星宿，文章写得好而被朝廷录用为大官的人是文曲星下凡。如吴敬梓《范进中举》：</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这些中老爷的都是天上的文曲星。</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．农历　我国长期采用的一种传统历法，它以朔望的周期来定月，用置闰的办法使年平均长度接近太阳回归年，因这种历法安排了二十四节气以指导农业生产活动，故称农历，又叫中历、夏历，俗称阴历。古人写文章，凡用序数纪月的，大多以农历为据。如《游褒禅山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至和元年七月某日</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，农历的六月、七月相当于公历的七月、八月。</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558772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．二十四节气　是我国古代历法的重要组成部分。古人根据太阳一年内的位置变化以及所引起的地面气候的演变次序，把一年三百六十五又四分之一的天数分成二十四段，分列在十二个月中，以反映四季、气温、物候等情况，这就是二十四节气。每月分为两段，月首叫</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节气</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，月中叫</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中气</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。二十四节气的名称和顺序为：</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正月　立春、雨水　　二月　惊蛰、春分</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三月　清明、谷雨　　四月　立夏、小满</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五月　芒种、夏至　　六月　小暑、大暑</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七月　立秋、处暑　　八月　白露、秋分</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九月　寒露、霜降　　十月　立冬、小雪</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十一月大雪、冬至　　十二月小寒、大寒</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5802925"/>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lnSpcReduction="10000"/>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6</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．月亮的别称　月亮是古诗文提到的自然物中最突出的被描写的对象。它的别称可分为：</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因初月如钩，故称银钩、玉钩。</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因弦月如弓，故称玉弓、弓月。</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因满月如轮如盘如镜，故称金轮、玉轮、银盘、玉盘、金镜、玉镜。</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因传说月中有兔和蟾蜍，故称银兔、玉兔、金蟾、银蟾、蟾宫。</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因传说月中有桂树，故称桂月、桂轮、桂宫、桂魄。</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(6)</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因传说月中有广寒、清虚两座宫殿，故称广寒、清虚。</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(7)</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因传说为月亮驾车之神名望舒，故称月亮为望舒。</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(8)</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因传说嫦娥住在月中，故称月亮为嫦娥。</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(9)</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因人们常把美女比作月亮，故称月亮为婵娟。</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5886492"/>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par>
                                <p:cTn id="37" presetID="2" presetClass="entr" presetSubtype="3"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0-#ppt_h/2"/>
                                          </p:val>
                                        </p:tav>
                                        <p:tav tm="100000">
                                          <p:val>
                                            <p:strVal val="#ppt_y"/>
                                          </p:val>
                                        </p:tav>
                                      </p:tavLst>
                                    </p:anim>
                                  </p:childTnLst>
                                </p:cTn>
                              </p:par>
                              <p:par>
                                <p:cTn id="41" presetID="2" presetClass="entr" presetSubtype="3" fill="hold" nodeType="with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500" fill="hold"/>
                                        <p:tgtEl>
                                          <p:spTgt spid="3">
                                            <p:txEl>
                                              <p:pRg st="9" end="9"/>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9" end="9"/>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7</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．纪年法　我国古代纪年法主要有四种：</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王公即位年次纪年法。以王公在位年数来纪年。如《廉颇蔺相如列传》：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赵惠文王十六年，廉颇为赵将。</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年号纪年法。汉武帝起开始有年号。此后每个皇帝即位都要改元，并以年号纪年。如《琵琶行》</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元和十年</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、《游褒禅山记》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至和元年七月某日</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、《石钟山记》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元丰七年</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等。</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干支纪年法。如《五人墓碑记》：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予犹记周公之被逮，在丁卯三月之望。</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丁卯</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指公元</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1627</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年；《〈黄花岗七十二烈士事略〉序》：</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死事之惨，以辛亥三月二十九日围攻两广督署之役为最。</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辛亥</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指公元</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1911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年。近世还常用干支纪年来表示重大历史事件，如</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甲午战争</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戊戌变法</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庚子赔款</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辛丑条约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辛亥革命</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年号干支兼用法。纪年时皇帝年号置前，干支列后。如《扬州慢》</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淳熙丙申</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淳熙</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为南宋孝宗赵昚</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(shèn)</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年号，</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丙申</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是干支纪年；《祭妹文》</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乾隆丁亥冬</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乾隆</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是清高宗爱新觉罗</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弘历年号，</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丁亥</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是干支纪年。</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1776443"/>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77500" lnSpcReduction="20000"/>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8</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．纪月法　我国古代纪月法主要有三种：</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序数纪月法。如《采草药》：</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如平地三月花者，深山中则四月花。</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地支纪月法。古人常以十二地支配称十二个月，每个地支前要加上特定的</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字。如庾信《哀江南赋》：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以戊辰之年，建亥之月，金陵瓦解。</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建亥</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即农历十月。</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时节纪月法。古人把四季中每个季节的月份冠以</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孟</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仲</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季</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以示区分。如《古诗十九首》：</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孟冬寒气至，北风何惨栗。</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孟冬</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代农历十月。</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十二个月：孟春、仲春、季春，孟夏、仲夏、季夏，孟秋、仲秋、季秋，孟冬、仲冬、季冬。</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9</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．纪日法　我国古代纪日法主要有四种：</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序数纪日法。如《项脊轩志》：</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三五之夜，明月半墙。</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三五</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指农历十五日。</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干支纪日法。如《石钟山记》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元丰七年六月丁丑</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，即农历六月九日。</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月相纪日法。指用</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朔、朏</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(fěi)</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、望、既望、晦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等表示月相的特称来纪日。每月第一天叫朔，每月初三叫朏，月中叫望</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小月十五日，大月十六日</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，望后这一天叫既望，每月最后一天叫晦。如《祭妹文》</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此七月望日事也</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干支月相兼用法。干支置前，月相列后。如《登泰山记》：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戊申晦，五鼓，与子颍坐日观亭。</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0016721"/>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par>
                                <p:cTn id="37" presetID="2" presetClass="entr" presetSubtype="3"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0-#ppt_h/2"/>
                                          </p:val>
                                        </p:tav>
                                        <p:tav tm="100000">
                                          <p:val>
                                            <p:strVal val="#ppt_y"/>
                                          </p:val>
                                        </p:tav>
                                      </p:tavLst>
                                    </p:anim>
                                  </p:childTnLst>
                                </p:cTn>
                              </p:par>
                              <p:par>
                                <p:cTn id="41" presetID="2" presetClass="entr" presetSubtype="3" fill="hold" nodeType="with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500" fill="hold"/>
                                        <p:tgtEl>
                                          <p:spTgt spid="3">
                                            <p:txEl>
                                              <p:pRg st="9" end="9"/>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9" end="9"/>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考向讲解</a:t>
            </a:r>
          </a:p>
        </p:txBody>
      </p:sp>
      <p:sp>
        <p:nvSpPr>
          <p:cNvPr id="3" name="内容占位符 2"/>
          <p:cNvSpPr>
            <a:spLocks noGrp="1"/>
          </p:cNvSpPr>
          <p:nvPr>
            <p:ph idx="1"/>
          </p:nvPr>
        </p:nvSpPr>
        <p:spPr>
          <a:xfrm>
            <a:off x="762000" y="1825625"/>
            <a:ext cx="10515600" cy="2803525"/>
          </a:xfrm>
        </p:spPr>
        <p:txBody>
          <a:bodyPr>
            <a:normAutofit fontScale="47500" lnSpcReduction="20000"/>
          </a:bodyPr>
          <a:lstStyle/>
          <a:p>
            <a:pPr marL="0" indent="0">
              <a:lnSpc>
                <a:spcPct val="170000"/>
              </a:lnSpc>
              <a:buNone/>
            </a:pPr>
            <a:r>
              <a:rPr lang="zh-CN" altLang="en-US" sz="3600" spc="300">
                <a:solidFill>
                  <a:srgbClr val="032D49"/>
                </a:solidFill>
                <a:latin typeface="仿宋" panose="02010609060101010101" pitchFamily="49" charset="-122"/>
                <a:ea typeface="仿宋" panose="02010609060101010101" pitchFamily="49" charset="-122"/>
              </a:rPr>
              <a:t>本考点内容为全国卷必考内容，下表为近</a:t>
            </a:r>
            <a:r>
              <a:rPr lang="en-US" altLang="zh-CN" sz="3600" spc="300">
                <a:solidFill>
                  <a:srgbClr val="032D49"/>
                </a:solidFill>
                <a:latin typeface="仿宋" panose="02010609060101010101" pitchFamily="49" charset="-122"/>
                <a:ea typeface="仿宋" panose="02010609060101010101" pitchFamily="49" charset="-122"/>
              </a:rPr>
              <a:t>3</a:t>
            </a:r>
            <a:r>
              <a:rPr lang="zh-CN" altLang="en-US" sz="3600" spc="300">
                <a:solidFill>
                  <a:srgbClr val="032D49"/>
                </a:solidFill>
                <a:latin typeface="仿宋" panose="02010609060101010101" pitchFamily="49" charset="-122"/>
                <a:ea typeface="仿宋" panose="02010609060101010101" pitchFamily="49" charset="-122"/>
              </a:rPr>
              <a:t>年来</a:t>
            </a:r>
            <a:r>
              <a:rPr lang="en-US" altLang="zh-CN" sz="3600" spc="300">
                <a:solidFill>
                  <a:srgbClr val="032D49"/>
                </a:solidFill>
                <a:latin typeface="仿宋" panose="02010609060101010101" pitchFamily="49" charset="-122"/>
                <a:ea typeface="仿宋" panose="02010609060101010101" pitchFamily="49" charset="-122"/>
              </a:rPr>
              <a:t>10</a:t>
            </a:r>
            <a:r>
              <a:rPr lang="zh-CN" altLang="en-US" sz="3600" spc="300">
                <a:solidFill>
                  <a:srgbClr val="032D49"/>
                </a:solidFill>
                <a:latin typeface="仿宋" panose="02010609060101010101" pitchFamily="49" charset="-122"/>
                <a:ea typeface="仿宋" panose="02010609060101010101" pitchFamily="49" charset="-122"/>
              </a:rPr>
              <a:t>套全国卷对文化常识的考查情况（其中斜体字为需要识别的选项），通过分析，我们发现：一是考查范围侧重于皇室、官职、科举、地理、政治、历史人物等方面；二是需要识别的字词大都为我们平时阅读文言文或观看历史剧等能够见到的词汇，而“追比”“当轴”“坟籍”等陌生词汇，即便我们没有掌握，也不影响做题。因此，备考中要注重积累那些最为基础的部分，同时注重培养自己根据上下文语境进行推断的能力。 </a:t>
            </a:r>
            <a:endParaRPr lang="zh-CN" altLang="en-US" sz="3600" spc="300">
              <a:solidFill>
                <a:srgbClr val="B79F47"/>
              </a:solidFill>
              <a:latin typeface="仿宋" pitchFamily="49" charset="-122"/>
              <a:ea typeface="仿宋"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10</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．纪时法　我国古代纪时法主要有两种：</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天色纪时法。古人最初是根据天色的变化将一昼夜划分为十二个时辰，它们的名称是：夜半、鸡鸣、平旦、日出、食时、隅</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(yú)</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中、日中、日昳</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(dié)</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、晡</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(bū)</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时、日入、黄昏、人定。</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地支纪时法。以十二地支来表示一昼夜十二时辰的变化。</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天色法与地支法是古代诗文中常见的两种纪时方法。如《〈孔雀东南飞〉并序》</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鸡鸣入机织，夜夜不得息</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奄奄黄昏后，寂寂人定初</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等。</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4579513"/>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77500" lnSpcReduction="20000"/>
          </a:bodyPr>
          <a:lstStyle/>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六、古代地理常识</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．中国　现为中华人民共和国简称。但在古代文献中它是一个多义性的词语。从春秋战国至宋元明清，多用来泛指中原地区。如孟子《齐桓晋文之事》：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莅中国而抚四夷也。</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．中华　上古时期华夏族居四方之中的黄河流域一带，故称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中华</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，后常用来泛指中原地区。如《三国志》：</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其地东接中华，西通西域。</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今已成为中国的别称。</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．九州　传说中的我国上古时期划分的九个行政区域，州名分别为：冀、兖、青、徐、扬、荆、豫、梁、雍。后成为中国的别称。陆游诗云：</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死去元知万事空，但悲不见九州同。</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《过秦论》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序八州而朝同列</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，秦居雍州，加上八州即九州。</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．赤县、神州　古人把中国称作</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赤县神州</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。毛泽东词《浣溪沙</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和柳亚子先生》：</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长夜难明赤县天。</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辛弃疾词《南乡子》：</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何处望神州，满眼风光北固楼。</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．中原　又称中土、中州。狭义的中原指今河南省一带，广义的中原指黄河中下游地区或整个黄河流域。如陆游《示儿》诗：</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王师北定中原日，家祭无忘告乃翁。</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指整个黄河流域。</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6</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．海内　古代传说我国疆土四面环海，故称国境之内为海内。王勃《杜少府之任蜀州》：</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海内存知己，天涯若比邻。</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7</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．四海　参见</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海内</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条。指天下、全国。如贾谊《过秦论》：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有席卷天下，包举宇内，囊括四海之意。</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8</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．六合　上下和四方，泛指天下。如《过秦论》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履至尊而制六合</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然后以六合为家，崤函为宫</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3005130"/>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par>
                                <p:cTn id="37" presetID="2" presetClass="entr" presetSubtype="3"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92500" lnSpcReduction="10000"/>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9</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．八荒　四面八方遥远的地方，犹称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天下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。《过秦论》：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囊括四海之意，并吞八荒之心。</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10</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．江、河　古代许多文章中专指长江、黄河。如《鸿门宴》：</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将军战河南，臣战河北。</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．西河　又称河西，黄河以西的地区。如《廉颇蔺相如列传》：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会于西河外渑池。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．江东　因长江在安徽境内向东北方向斜流，而以此段江为标准确定东西和左右。所指区域有大小之分，可指南京一带，也可指安徽芜湖以下的长江下游南岸地区，即今苏南、浙江及皖南部分地区称作江东。《史记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项羽本纪》：</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且籍与江东子弟八千人渡江而西，今无一人还，纵江东父兄怜而王我，我何面目见之！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．江左　即江东。古人以东为左，以西为右。《群英会蒋干中计》：</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即传令悉召江左英杰与子翼相见。</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．江表　长江以南地区。《赤壁之战》：</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江表英豪，咸归附之。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．江南　长江以南的总称，所指区域因时而异。白居易词云：</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江南好，风景旧曾谙。</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王安石诗云：</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春风又绿江南岸，明月何时照我还。</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16</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．淮左　淮水东面。《扬州慢》中</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淮左名都，竹西佳处</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，扬州在淮水东面。</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66681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77500" lnSpcReduction="20000"/>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17</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．山东　顾名思义，在山的东面。但需注意的是，因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山东</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山</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，可指崤山、华山、太行山、泰山等数种不同的山，故所指地域不尽相同。下面是以崤山为标准的</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山东</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。如《汉书》曾提到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山东出相，山西出将</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。《鸿门宴》：</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沛公居山东时，贪于财货。</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《过秦论》：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山东豪俊遂并起而亡秦族矣。</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18</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．关东　古代指函谷关或潼关以东地区，近代指山海关以东的东北地区。曹操《蒿里行》：</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关东有义士，兴兵讨群凶。</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指潼关以东地区。</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19</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．关西　指函谷关或潼关以西地区。《赤壁之战》：</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马超、韩遂尚在关西，为操后患。</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20</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．关中　所指范围不一，古人习惯上将函谷关以西地区称为关中。《鸿门宴》：</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沛公欲王关中，使子婴为相。</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《过秦论》：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始皇之心，自以为关中之固。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．西域　古代称我国新疆及其以西地区。《雁荡山》：</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按西域书，阿罗汉诺矩罗居震旦东南大海际雁荡山芙蓉峰龙湫。</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．朔漠　指北方的沙漠，也可单称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朔</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，泛指北方。《木兰诗》：</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朔气传金柝，寒光照铁衣。</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朔气指北方的风。</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．百越　又作百粤、诸越。古代越族居住在江浙闽粤各地，统称为百越。古文中常泛指南方地区。《过秦论》：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南取百越之地。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．五岳　五大名山的总称，即东岳泰山、西岳华山、中岳嵩山、北岳恒山、南岳衡山。《梦游天姥吟留别》：</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势拔五岳掩赤城。</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6519530"/>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85000" lnSpcReduction="10000"/>
          </a:bodyPr>
          <a:lstStyle/>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．京畿　国都及其附近的地区。《左忠毅公逸事》：</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乡先辈左忠毅公视学京畿。</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26</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．三辅　西汉时本指治理京畿地区的三位官员，后指这三位官员管辖的地区。《张衡传》：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衡少善属文，游于三辅。</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隋唐以后简称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辅</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27</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．三秦　指潼关以西的关中地区。项羽灭秦后曾将此地封给秦军三位降将，故得名。《送杜少府之任蜀州》：</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城阙辅三秦，风烟望五津。</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28</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．郡　古代的行政区域。秦统一天下设三十六郡，隋唐后州郡互称，明清称府。《琵琶行》：</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元和十年予左迁九江郡司马。</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29</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．州　参见</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郡</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条。《赤壁之战》：</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荆州之民附操者，逼兵势耳。</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30</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．道　汉代在少数民族聚居区设道，这是一种行政特区，与县相当。唐代的道，先为监察区，后演变为行政区，是州以上一级行政单位。明清在省内设道，其中守道是小行政区，而巡道只有监察区性质。《谭嗣同》</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旋升宁夏道</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，这里的</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道</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，指道的长官。</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．路　宋元时期行政区域，相当于现在的省。《永遇乐</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京口北固亭怀古》：</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望中犹记，烽火扬州路。</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．山水阴阳　古代以山南、水北为阳，以山北、水南为阴。《游褒禅山记》：</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所谓华山洞者，以其乃华山之阳名之也。</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585322"/>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85000" lnSpcReduction="20000"/>
          </a:bodyPr>
          <a:lstStyle/>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七、其他常识</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．少数民族　蛮、夷、戎、狄。蛮：南蛮，古代统治阶级对南部民族带污蔑性的称呼。夷：东部少数民族。戎：西部少数民族。狄：北部少数民族。</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．排行　兄弟行辈中长幼排行的次序。伯</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孟</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是老大，仲是老二，叔是老三，季是老四。古代贵族男子的字前常加伯</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孟</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、仲、叔、季表示排行，字的后面加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父</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或</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甫</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字表示男性，构成男子字的全称，如伯禽父、仲尼父、叔兴父等。</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．孝悌　孝，指对父母要孝顺、服从；悌，指对兄长要敬重、顺从。孔子非常重视孝悌，把孝悌作为实行</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仁</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的根本，提出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三年无改于父道</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父母在，不远游</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等一系列孝悌主张。孟子也把孝悌视为基本的道德规范。秦汉时的《孝经》则进一步提出：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孝为百行之首。</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儒家提倡孝悌，是为了维护宗法等级秩序。</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4</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．牺牲　古代祭祀用的牲畜，色纯为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，体全为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牲</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。《左传</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曹刿论战》中有这样的话：</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牺牲玉帛，弗敢加也，必以信。</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5</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．三牲　一指古代用于祭祀的牛、羊、猪，后来也称鸡、鱼、猪为三牲。一指夏、商、周三代所用牺牲的总称。</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6</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．太牢、少牢　古代帝王祭祀社稷时，牛、羊、豕</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(shǐ</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，猪</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三牲全备为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太牢</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。古代祭祀所用牺牲，行祭前需先饲养于牢，故这类牺牲称为牢；又根据牺牲搭配的种类不同而有太牢、少牢之分。少牢只有羊、豕，没有牛。由于祭祀者和祭祀对象不同，所用牺牲的规格</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6454094"/>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03</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易错易混</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
              </a:ext>
            </a:extLst>
          </a:blip>
          <a:stretch>
            <a:fillRect/>
          </a:stretch>
        </p:blipFill>
        <p:spPr>
          <a:xfrm>
            <a:off x="5946027" y="5737447"/>
            <a:ext cx="299947" cy="299947"/>
          </a:xfrm>
          <a:prstGeom prst="rect">
            <a:avLst/>
          </a:prstGeom>
        </p:spPr>
      </p:pic>
    </p:spTree>
  </p:cSld>
  <p:clrMapOvr>
    <a:masterClrMapping/>
  </p:clrMapOvr>
  <mc:AlternateContent>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易错易混</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398D872A-7EE7-42CB-BF19-DB5EB0E5F901}"/>
              </a:ext>
            </a:extLst>
          </p:cNvPr>
          <p:cNvSpPr txBox="1"/>
          <p:nvPr/>
        </p:nvSpPr>
        <p:spPr>
          <a:xfrm>
            <a:off x="457028" y="1999942"/>
            <a:ext cx="10414535" cy="3933834"/>
          </a:xfrm>
          <a:prstGeom prst="rect">
            <a:avLst/>
          </a:prstGeom>
          <a:noFill/>
        </p:spPr>
        <p:txBody>
          <a:bodyPr wrap="square">
            <a:spAutoFit/>
          </a:bodyPr>
          <a:lstStyle/>
          <a:p>
            <a:pPr indent="266700" algn="just">
              <a:lnSpc>
                <a:spcPct val="150000"/>
              </a:lnSpc>
            </a:pP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高频易错文化常识</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古代科举制度中，在礼部主持的殿试中获得</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进士第一</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者，经皇帝钦点即成为万众瞩目的状元。</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解析：殿试是皇帝主持的</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权领，</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权</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，暂代官职；</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领</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，兼任，通常是兼任较高职务。</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解析：本题考查了解并掌握常见的古代文化知识的能力。“领”通常是兼任较低职务。</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3.“</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御史台</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，古代官署的名称，长官为御史，在历史上御史的职责一直是监察中央及地方官吏。</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解析：错在“一直”，先秦时期，御史是史官，如《廉颇蔺相如列传》中“相如顾召赵御史书曰”，从秦朝开始成为监察官员。御史台的长官为御史大夫。</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4.“ </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践阼</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 </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，古代庙寝堂前两阶，主阶在东，称阼阶，阼阶上为主位，后称皇帝</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 </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即位</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 </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登基</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 </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为</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 </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践阼</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 </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，后来封侯也可以使用。</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解析：践祚不指封侯</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5.</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拜，古代官职任用语，指授予官职，</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授</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除</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摄</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封</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也表此意。</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解析：</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 “</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摄</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不表授予官职，指暂代官职。</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3591773"/>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3"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3"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3"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3"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3"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3" fill="hold"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 calcmode="lin" valueType="num">
                                      <p:cBhvr additive="base">
                                        <p:cTn id="43" dur="500" fill="hold"/>
                                        <p:tgtEl>
                                          <p:spTgt spid="6">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6">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3" fill="hold" nodeType="clickEffect">
                                  <p:stCondLst>
                                    <p:cond delay="0"/>
                                  </p:stCondLst>
                                  <p:childTnLst>
                                    <p:set>
                                      <p:cBhvr>
                                        <p:cTn id="48" dur="1" fill="hold">
                                          <p:stCondLst>
                                            <p:cond delay="0"/>
                                          </p:stCondLst>
                                        </p:cTn>
                                        <p:tgtEl>
                                          <p:spTgt spid="6">
                                            <p:txEl>
                                              <p:pRg st="7" end="7"/>
                                            </p:txEl>
                                          </p:spTgt>
                                        </p:tgtEl>
                                        <p:attrNameLst>
                                          <p:attrName>style.visibility</p:attrName>
                                        </p:attrNameLst>
                                      </p:cBhvr>
                                      <p:to>
                                        <p:strVal val="visible"/>
                                      </p:to>
                                    </p:set>
                                    <p:anim calcmode="lin" valueType="num">
                                      <p:cBhvr additive="base">
                                        <p:cTn id="49" dur="500" fill="hold"/>
                                        <p:tgtEl>
                                          <p:spTgt spid="6">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6">
                                            <p:txEl>
                                              <p:pRg st="7" end="7"/>
                                            </p:txEl>
                                          </p:spTgt>
                                        </p:tgtEl>
                                        <p:attrNameLst>
                                          <p:attrName>ppt_y</p:attrName>
                                        </p:attrNameLst>
                                      </p:cBhvr>
                                      <p:tavLst>
                                        <p:tav tm="0">
                                          <p:val>
                                            <p:strVal val="0-#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3" fill="hold" nodeType="clickEffect">
                                  <p:stCondLst>
                                    <p:cond delay="0"/>
                                  </p:stCondLst>
                                  <p:childTnLst>
                                    <p:set>
                                      <p:cBhvr>
                                        <p:cTn id="54" dur="1" fill="hold">
                                          <p:stCondLst>
                                            <p:cond delay="0"/>
                                          </p:stCondLst>
                                        </p:cTn>
                                        <p:tgtEl>
                                          <p:spTgt spid="6">
                                            <p:txEl>
                                              <p:pRg st="8" end="8"/>
                                            </p:txEl>
                                          </p:spTgt>
                                        </p:tgtEl>
                                        <p:attrNameLst>
                                          <p:attrName>style.visibility</p:attrName>
                                        </p:attrNameLst>
                                      </p:cBhvr>
                                      <p:to>
                                        <p:strVal val="visible"/>
                                      </p:to>
                                    </p:set>
                                    <p:anim calcmode="lin" valueType="num">
                                      <p:cBhvr additive="base">
                                        <p:cTn id="55" dur="500" fill="hold"/>
                                        <p:tgtEl>
                                          <p:spTgt spid="6">
                                            <p:txEl>
                                              <p:pRg st="8" end="8"/>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6">
                                            <p:txEl>
                                              <p:pRg st="8" end="8"/>
                                            </p:txEl>
                                          </p:spTgt>
                                        </p:tgtEl>
                                        <p:attrNameLst>
                                          <p:attrName>ppt_y</p:attrName>
                                        </p:attrNameLst>
                                      </p:cBhvr>
                                      <p:tavLst>
                                        <p:tav tm="0">
                                          <p:val>
                                            <p:strVal val="0-#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3" fill="hold" nodeType="clickEffect">
                                  <p:stCondLst>
                                    <p:cond delay="0"/>
                                  </p:stCondLst>
                                  <p:childTnLst>
                                    <p:set>
                                      <p:cBhvr>
                                        <p:cTn id="60" dur="1" fill="hold">
                                          <p:stCondLst>
                                            <p:cond delay="0"/>
                                          </p:stCondLst>
                                        </p:cTn>
                                        <p:tgtEl>
                                          <p:spTgt spid="6">
                                            <p:txEl>
                                              <p:pRg st="9" end="9"/>
                                            </p:txEl>
                                          </p:spTgt>
                                        </p:tgtEl>
                                        <p:attrNameLst>
                                          <p:attrName>style.visibility</p:attrName>
                                        </p:attrNameLst>
                                      </p:cBhvr>
                                      <p:to>
                                        <p:strVal val="visible"/>
                                      </p:to>
                                    </p:set>
                                    <p:anim calcmode="lin" valueType="num">
                                      <p:cBhvr additive="base">
                                        <p:cTn id="61" dur="500" fill="hold"/>
                                        <p:tgtEl>
                                          <p:spTgt spid="6">
                                            <p:txEl>
                                              <p:pRg st="9" end="9"/>
                                            </p:txEl>
                                          </p:spTgt>
                                        </p:tgtEl>
                                        <p:attrNameLst>
                                          <p:attrName>ppt_x</p:attrName>
                                        </p:attrNameLst>
                                      </p:cBhvr>
                                      <p:tavLst>
                                        <p:tav tm="0">
                                          <p:val>
                                            <p:strVal val="1+#ppt_w/2"/>
                                          </p:val>
                                        </p:tav>
                                        <p:tav tm="100000">
                                          <p:val>
                                            <p:strVal val="#ppt_x"/>
                                          </p:val>
                                        </p:tav>
                                      </p:tavLst>
                                    </p:anim>
                                    <p:anim calcmode="lin" valueType="num">
                                      <p:cBhvr additive="base">
                                        <p:cTn id="62" dur="500" fill="hold"/>
                                        <p:tgtEl>
                                          <p:spTgt spid="6">
                                            <p:txEl>
                                              <p:pRg st="9" end="9"/>
                                            </p:txEl>
                                          </p:spTgt>
                                        </p:tgtEl>
                                        <p:attrNameLst>
                                          <p:attrName>ppt_y</p:attrName>
                                        </p:attrNameLst>
                                      </p:cBhvr>
                                      <p:tavLst>
                                        <p:tav tm="0">
                                          <p:val>
                                            <p:strVal val="0-#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3" fill="hold" nodeType="clickEffect">
                                  <p:stCondLst>
                                    <p:cond delay="0"/>
                                  </p:stCondLst>
                                  <p:childTnLst>
                                    <p:set>
                                      <p:cBhvr>
                                        <p:cTn id="66" dur="1" fill="hold">
                                          <p:stCondLst>
                                            <p:cond delay="0"/>
                                          </p:stCondLst>
                                        </p:cTn>
                                        <p:tgtEl>
                                          <p:spTgt spid="6">
                                            <p:txEl>
                                              <p:pRg st="10" end="10"/>
                                            </p:txEl>
                                          </p:spTgt>
                                        </p:tgtEl>
                                        <p:attrNameLst>
                                          <p:attrName>style.visibility</p:attrName>
                                        </p:attrNameLst>
                                      </p:cBhvr>
                                      <p:to>
                                        <p:strVal val="visible"/>
                                      </p:to>
                                    </p:set>
                                    <p:anim calcmode="lin" valueType="num">
                                      <p:cBhvr additive="base">
                                        <p:cTn id="67" dur="500" fill="hold"/>
                                        <p:tgtEl>
                                          <p:spTgt spid="6">
                                            <p:txEl>
                                              <p:pRg st="10" end="10"/>
                                            </p:tx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6">
                                            <p:txEl>
                                              <p:pRg st="10" end="1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易错易混</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398D872A-7EE7-42CB-BF19-DB5EB0E5F901}"/>
              </a:ext>
            </a:extLst>
          </p:cNvPr>
          <p:cNvSpPr txBox="1"/>
          <p:nvPr/>
        </p:nvSpPr>
        <p:spPr>
          <a:xfrm>
            <a:off x="457028" y="1999942"/>
            <a:ext cx="10414535" cy="3610668"/>
          </a:xfrm>
          <a:prstGeom prst="rect">
            <a:avLst/>
          </a:prstGeom>
          <a:noFill/>
        </p:spPr>
        <p:txBody>
          <a:bodyPr wrap="square">
            <a:spAutoFit/>
          </a:bodyPr>
          <a:lstStyle/>
          <a:p>
            <a:pPr indent="266700" algn="just">
              <a:lnSpc>
                <a:spcPct val="150000"/>
              </a:lnSpc>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6.“</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英宗</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属谥号，不仅对皇帝一生的作为给予了评价，而且表明这不是开国皇帝。</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解析：“谥号”错，应为“庙号”。“祖”或“宗”二字的为庙号。</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7.</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中原</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文中指长江中下游地区。古代的</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中土</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中州</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与其同义。</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解析：中原，指黄河中下游地区</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8.“</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母忧</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指母亲的丧事。丁忧，朝廷官员在职期间，若父母去世，要辞官回乡，为父母守丧。丁内忧、丁外忧分别指遭逢父亲、母亲丧事。</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解析：丁内忧、丁外忧分别指遭逢母亲、父亲丧事。</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9.</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五经，儒家典籍《诗经》《尚书》《礼记》《易经》《论语》的合称。</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解析：五经，是儒家典籍《诗经》《尚书》《礼记》《周易》《春秋》的合称</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10.</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在等级分明的中国古代社会，天子死曰薨，诸侯曰崩，大夫曰卒，士曰不禄，庶人曰死。</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解析：天子死曰崩，诸侯曰薨</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01071868"/>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3"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3"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3"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3"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3"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3" fill="hold"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 calcmode="lin" valueType="num">
                                      <p:cBhvr additive="base">
                                        <p:cTn id="43" dur="500" fill="hold"/>
                                        <p:tgtEl>
                                          <p:spTgt spid="6">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6">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3" fill="hold" nodeType="clickEffect">
                                  <p:stCondLst>
                                    <p:cond delay="0"/>
                                  </p:stCondLst>
                                  <p:childTnLst>
                                    <p:set>
                                      <p:cBhvr>
                                        <p:cTn id="48" dur="1" fill="hold">
                                          <p:stCondLst>
                                            <p:cond delay="0"/>
                                          </p:stCondLst>
                                        </p:cTn>
                                        <p:tgtEl>
                                          <p:spTgt spid="6">
                                            <p:txEl>
                                              <p:pRg st="7" end="7"/>
                                            </p:txEl>
                                          </p:spTgt>
                                        </p:tgtEl>
                                        <p:attrNameLst>
                                          <p:attrName>style.visibility</p:attrName>
                                        </p:attrNameLst>
                                      </p:cBhvr>
                                      <p:to>
                                        <p:strVal val="visible"/>
                                      </p:to>
                                    </p:set>
                                    <p:anim calcmode="lin" valueType="num">
                                      <p:cBhvr additive="base">
                                        <p:cTn id="49" dur="500" fill="hold"/>
                                        <p:tgtEl>
                                          <p:spTgt spid="6">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6">
                                            <p:txEl>
                                              <p:pRg st="7" end="7"/>
                                            </p:txEl>
                                          </p:spTgt>
                                        </p:tgtEl>
                                        <p:attrNameLst>
                                          <p:attrName>ppt_y</p:attrName>
                                        </p:attrNameLst>
                                      </p:cBhvr>
                                      <p:tavLst>
                                        <p:tav tm="0">
                                          <p:val>
                                            <p:strVal val="0-#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3" fill="hold" nodeType="clickEffect">
                                  <p:stCondLst>
                                    <p:cond delay="0"/>
                                  </p:stCondLst>
                                  <p:childTnLst>
                                    <p:set>
                                      <p:cBhvr>
                                        <p:cTn id="54" dur="1" fill="hold">
                                          <p:stCondLst>
                                            <p:cond delay="0"/>
                                          </p:stCondLst>
                                        </p:cTn>
                                        <p:tgtEl>
                                          <p:spTgt spid="6">
                                            <p:txEl>
                                              <p:pRg st="8" end="8"/>
                                            </p:txEl>
                                          </p:spTgt>
                                        </p:tgtEl>
                                        <p:attrNameLst>
                                          <p:attrName>style.visibility</p:attrName>
                                        </p:attrNameLst>
                                      </p:cBhvr>
                                      <p:to>
                                        <p:strVal val="visible"/>
                                      </p:to>
                                    </p:set>
                                    <p:anim calcmode="lin" valueType="num">
                                      <p:cBhvr additive="base">
                                        <p:cTn id="55" dur="500" fill="hold"/>
                                        <p:tgtEl>
                                          <p:spTgt spid="6">
                                            <p:txEl>
                                              <p:pRg st="8" end="8"/>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6">
                                            <p:txEl>
                                              <p:pRg st="8" end="8"/>
                                            </p:txEl>
                                          </p:spTgt>
                                        </p:tgtEl>
                                        <p:attrNameLst>
                                          <p:attrName>ppt_y</p:attrName>
                                        </p:attrNameLst>
                                      </p:cBhvr>
                                      <p:tavLst>
                                        <p:tav tm="0">
                                          <p:val>
                                            <p:strVal val="0-#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3" fill="hold" nodeType="clickEffect">
                                  <p:stCondLst>
                                    <p:cond delay="0"/>
                                  </p:stCondLst>
                                  <p:childTnLst>
                                    <p:set>
                                      <p:cBhvr>
                                        <p:cTn id="60" dur="1" fill="hold">
                                          <p:stCondLst>
                                            <p:cond delay="0"/>
                                          </p:stCondLst>
                                        </p:cTn>
                                        <p:tgtEl>
                                          <p:spTgt spid="6">
                                            <p:txEl>
                                              <p:pRg st="9" end="9"/>
                                            </p:txEl>
                                          </p:spTgt>
                                        </p:tgtEl>
                                        <p:attrNameLst>
                                          <p:attrName>style.visibility</p:attrName>
                                        </p:attrNameLst>
                                      </p:cBhvr>
                                      <p:to>
                                        <p:strVal val="visible"/>
                                      </p:to>
                                    </p:set>
                                    <p:anim calcmode="lin" valueType="num">
                                      <p:cBhvr additive="base">
                                        <p:cTn id="61" dur="500" fill="hold"/>
                                        <p:tgtEl>
                                          <p:spTgt spid="6">
                                            <p:txEl>
                                              <p:pRg st="9" end="9"/>
                                            </p:txEl>
                                          </p:spTgt>
                                        </p:tgtEl>
                                        <p:attrNameLst>
                                          <p:attrName>ppt_x</p:attrName>
                                        </p:attrNameLst>
                                      </p:cBhvr>
                                      <p:tavLst>
                                        <p:tav tm="0">
                                          <p:val>
                                            <p:strVal val="1+#ppt_w/2"/>
                                          </p:val>
                                        </p:tav>
                                        <p:tav tm="100000">
                                          <p:val>
                                            <p:strVal val="#ppt_x"/>
                                          </p:val>
                                        </p:tav>
                                      </p:tavLst>
                                    </p:anim>
                                    <p:anim calcmode="lin" valueType="num">
                                      <p:cBhvr additive="base">
                                        <p:cTn id="62" dur="500" fill="hold"/>
                                        <p:tgtEl>
                                          <p:spTgt spid="6">
                                            <p:txEl>
                                              <p:pRg st="9" end="9"/>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易错易混</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398D872A-7EE7-42CB-BF19-DB5EB0E5F901}"/>
              </a:ext>
            </a:extLst>
          </p:cNvPr>
          <p:cNvSpPr txBox="1"/>
          <p:nvPr/>
        </p:nvSpPr>
        <p:spPr>
          <a:xfrm>
            <a:off x="457028" y="1999942"/>
            <a:ext cx="10414535" cy="2964338"/>
          </a:xfrm>
          <a:prstGeom prst="rect">
            <a:avLst/>
          </a:prstGeom>
          <a:noFill/>
        </p:spPr>
        <p:txBody>
          <a:bodyPr wrap="square">
            <a:spAutoFit/>
          </a:bodyPr>
          <a:lstStyle/>
          <a:p>
            <a:pPr indent="266700" algn="just">
              <a:lnSpc>
                <a:spcPct val="150000"/>
              </a:lnSpc>
            </a:pP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11. </a:t>
            </a:r>
            <a:r>
              <a:rPr lang="zh-CN" altLang="en-US" sz="1400" kern="100">
                <a:solidFill>
                  <a:srgbClr val="032D49"/>
                </a:solidFill>
                <a:latin typeface="等线" panose="02010600030101010101" pitchFamily="2" charset="-122"/>
                <a:ea typeface="宋体" pitchFamily="2" charset="-122"/>
                <a:cs typeface="Times New Roman" panose="02020603050405020304" pitchFamily="18" charset="0"/>
              </a:rPr>
              <a:t>进士，是科举考试的最高功名。中进士第指科举考试应试中选。科举会试时录取分为三甲：一甲三名，赐“进士及第”的称号。</a:t>
            </a:r>
          </a:p>
          <a:p>
            <a:pPr indent="266700" algn="just">
              <a:lnSpc>
                <a:spcPct val="150000"/>
              </a:lnSpc>
            </a:pPr>
            <a:r>
              <a:rPr lang="zh-CN" altLang="en-US" sz="1400" kern="100">
                <a:solidFill>
                  <a:srgbClr val="032D49"/>
                </a:solidFill>
                <a:latin typeface="等线" panose="02010600030101010101" pitchFamily="2" charset="-122"/>
                <a:ea typeface="宋体" pitchFamily="2" charset="-122"/>
                <a:cs typeface="Times New Roman" panose="02020603050405020304" pitchFamily="18" charset="0"/>
              </a:rPr>
              <a:t>解析：科举会试时录取分为应该是“科举殿试时录取分为”</a:t>
            </a:r>
          </a:p>
          <a:p>
            <a:pPr indent="266700" algn="just">
              <a:lnSpc>
                <a:spcPct val="150000"/>
              </a:lnSpc>
            </a:pP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12.</a:t>
            </a:r>
            <a:r>
              <a:rPr lang="zh-CN" altLang="en-US" sz="1400" kern="100">
                <a:solidFill>
                  <a:srgbClr val="032D49"/>
                </a:solidFill>
                <a:latin typeface="等线" panose="02010600030101010101" pitchFamily="2" charset="-122"/>
                <a:ea typeface="宋体" pitchFamily="2" charset="-122"/>
                <a:cs typeface="Times New Roman" panose="02020603050405020304" pitchFamily="18" charset="0"/>
              </a:rPr>
              <a:t>字，又称表字，旧时男子</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20</a:t>
            </a:r>
            <a:r>
              <a:rPr lang="zh-CN" altLang="en-US" sz="1400" kern="100">
                <a:solidFill>
                  <a:srgbClr val="032D49"/>
                </a:solidFill>
                <a:latin typeface="等线" panose="02010600030101010101" pitchFamily="2" charset="-122"/>
                <a:ea typeface="宋体" pitchFamily="2" charset="-122"/>
                <a:cs typeface="Times New Roman" panose="02020603050405020304" pitchFamily="18" charset="0"/>
              </a:rPr>
              <a:t>岁时行冠礼，在本名以外另起表德行或与本名意义有关的字，而古代女子无需取字。</a:t>
            </a:r>
          </a:p>
          <a:p>
            <a:pPr indent="266700" algn="just">
              <a:lnSpc>
                <a:spcPct val="150000"/>
              </a:lnSpc>
            </a:pPr>
            <a:r>
              <a:rPr lang="zh-CN" altLang="en-US" sz="1400" kern="100">
                <a:solidFill>
                  <a:srgbClr val="032D49"/>
                </a:solidFill>
                <a:latin typeface="等线" panose="02010600030101010101" pitchFamily="2" charset="-122"/>
                <a:ea typeface="宋体" pitchFamily="2" charset="-122"/>
                <a:cs typeface="Times New Roman" panose="02020603050405020304" pitchFamily="18" charset="0"/>
              </a:rPr>
              <a:t>解析：“古代的女子有名无字”错，古代女子许嫁，及笄而字。</a:t>
            </a:r>
          </a:p>
          <a:p>
            <a:pPr indent="266700" algn="just">
              <a:lnSpc>
                <a:spcPct val="150000"/>
              </a:lnSpc>
            </a:pP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13.</a:t>
            </a:r>
            <a:r>
              <a:rPr lang="zh-CN" altLang="en-US" sz="1400" kern="100">
                <a:solidFill>
                  <a:srgbClr val="032D49"/>
                </a:solidFill>
                <a:latin typeface="等线" panose="02010600030101010101" pitchFamily="2" charset="-122"/>
                <a:ea typeface="宋体" pitchFamily="2" charset="-122"/>
                <a:cs typeface="Times New Roman" panose="02020603050405020304" pitchFamily="18" charset="0"/>
              </a:rPr>
              <a:t>谥号是古代帝王、贵族、大臣或其他有地位的人死后，加给他的具有褒扬意义的称号。</a:t>
            </a:r>
          </a:p>
          <a:p>
            <a:pPr indent="266700" algn="just">
              <a:lnSpc>
                <a:spcPct val="150000"/>
              </a:lnSpc>
            </a:pPr>
            <a:r>
              <a:rPr lang="zh-CN" altLang="en-US" sz="1400" kern="100">
                <a:solidFill>
                  <a:srgbClr val="032D49"/>
                </a:solidFill>
                <a:latin typeface="等线" panose="02010600030101010101" pitchFamily="2" charset="-122"/>
                <a:ea typeface="宋体" pitchFamily="2" charset="-122"/>
                <a:cs typeface="Times New Roman" panose="02020603050405020304" pitchFamily="18" charset="0"/>
              </a:rPr>
              <a:t>解析：古代有“褒扬”的谥号，也有带贬义的谥号</a:t>
            </a:r>
          </a:p>
          <a:p>
            <a:pPr indent="266700" algn="just">
              <a:lnSpc>
                <a:spcPct val="150000"/>
              </a:lnSpc>
            </a:pP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14.</a:t>
            </a:r>
            <a:r>
              <a:rPr lang="zh-CN" altLang="en-US" sz="1400" kern="100">
                <a:solidFill>
                  <a:srgbClr val="032D49"/>
                </a:solidFill>
                <a:latin typeface="等线" panose="02010600030101010101" pitchFamily="2" charset="-122"/>
                <a:ea typeface="宋体" pitchFamily="2" charset="-122"/>
                <a:cs typeface="Times New Roman" panose="02020603050405020304" pitchFamily="18" charset="0"/>
              </a:rPr>
              <a:t>讽，讽谏、讽喻，用直接的言语或委婉的方式劝说对方，使其理解并接受自己的意见。</a:t>
            </a:r>
          </a:p>
          <a:p>
            <a:pPr indent="266700" algn="just">
              <a:lnSpc>
                <a:spcPct val="150000"/>
              </a:lnSpc>
            </a:pPr>
            <a:r>
              <a:rPr lang="zh-CN" altLang="en-US" sz="1400" kern="100">
                <a:solidFill>
                  <a:srgbClr val="032D49"/>
                </a:solidFill>
                <a:latin typeface="等线" panose="02010600030101010101" pitchFamily="2" charset="-122"/>
                <a:ea typeface="宋体" pitchFamily="2" charset="-122"/>
                <a:cs typeface="Times New Roman" panose="02020603050405020304" pitchFamily="18" charset="0"/>
              </a:rPr>
              <a:t>解析：讽，讽谏、讽喻，用委婉的方式劝说对方，使其理解并接受自己的意见。</a:t>
            </a:r>
          </a:p>
        </p:txBody>
      </p:sp>
    </p:spTree>
    <p:extLst>
      <p:ext uri="{BB962C8B-B14F-4D97-AF65-F5344CB8AC3E}">
        <p14:creationId xmlns:p14="http://schemas.microsoft.com/office/powerpoint/2010/main" val="663912816"/>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3"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3"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3"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3"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3"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3" fill="hold"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 calcmode="lin" valueType="num">
                                      <p:cBhvr additive="base">
                                        <p:cTn id="43" dur="500" fill="hold"/>
                                        <p:tgtEl>
                                          <p:spTgt spid="6">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6">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3" fill="hold" nodeType="clickEffect">
                                  <p:stCondLst>
                                    <p:cond delay="0"/>
                                  </p:stCondLst>
                                  <p:childTnLst>
                                    <p:set>
                                      <p:cBhvr>
                                        <p:cTn id="48" dur="1" fill="hold">
                                          <p:stCondLst>
                                            <p:cond delay="0"/>
                                          </p:stCondLst>
                                        </p:cTn>
                                        <p:tgtEl>
                                          <p:spTgt spid="6">
                                            <p:txEl>
                                              <p:pRg st="7" end="7"/>
                                            </p:txEl>
                                          </p:spTgt>
                                        </p:tgtEl>
                                        <p:attrNameLst>
                                          <p:attrName>style.visibility</p:attrName>
                                        </p:attrNameLst>
                                      </p:cBhvr>
                                      <p:to>
                                        <p:strVal val="visible"/>
                                      </p:to>
                                    </p:set>
                                    <p:anim calcmode="lin" valueType="num">
                                      <p:cBhvr additive="base">
                                        <p:cTn id="49" dur="500" fill="hold"/>
                                        <p:tgtEl>
                                          <p:spTgt spid="6">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6">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考向讲解</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graphicFrame>
        <p:nvGraphicFramePr>
          <p:cNvPr id="7" name="表格 6">
            <a:extLst>
              <a:ext uri="{FF2B5EF4-FFF2-40B4-BE49-F238E27FC236}">
                <a16:creationId xmlns:a16="http://schemas.microsoft.com/office/drawing/2014/main" id="{524333DA-A37D-4214-8F3D-CCCD45663BAA}"/>
              </a:ext>
            </a:extLst>
          </p:cNvPr>
          <p:cNvGraphicFramePr>
            <a:graphicFrameLocks noGrp="1"/>
          </p:cNvGraphicFramePr>
          <p:nvPr>
            <p:extLst>
              <p:ext uri="{D42A27DB-BD31-4B8C-83A1-F6EECF244321}">
                <p14:modId xmlns:p14="http://schemas.microsoft.com/office/powerpoint/2010/main" val="4087764563"/>
              </p:ext>
            </p:extLst>
          </p:nvPr>
        </p:nvGraphicFramePr>
        <p:xfrm>
          <a:off x="947419" y="1905711"/>
          <a:ext cx="9924143" cy="4587161"/>
        </p:xfrm>
        <a:graphic>
          <a:graphicData uri="http://schemas.openxmlformats.org/drawingml/2006/table">
            <a:tbl>
              <a:tblPr firstRow="1" firstCol="1" bandRow="1"/>
              <a:tblGrid>
                <a:gridCol w="2480734">
                  <a:extLst>
                    <a:ext uri="{9D8B030D-6E8A-4147-A177-3AD203B41FA5}">
                      <a16:colId xmlns:a16="http://schemas.microsoft.com/office/drawing/2014/main" val="507345007"/>
                    </a:ext>
                  </a:extLst>
                </a:gridCol>
                <a:gridCol w="2480734">
                  <a:extLst>
                    <a:ext uri="{9D8B030D-6E8A-4147-A177-3AD203B41FA5}">
                      <a16:colId xmlns:a16="http://schemas.microsoft.com/office/drawing/2014/main" val="4112934120"/>
                    </a:ext>
                  </a:extLst>
                </a:gridCol>
                <a:gridCol w="2480734">
                  <a:extLst>
                    <a:ext uri="{9D8B030D-6E8A-4147-A177-3AD203B41FA5}">
                      <a16:colId xmlns:a16="http://schemas.microsoft.com/office/drawing/2014/main" val="669988617"/>
                    </a:ext>
                  </a:extLst>
                </a:gridCol>
                <a:gridCol w="2481941">
                  <a:extLst>
                    <a:ext uri="{9D8B030D-6E8A-4147-A177-3AD203B41FA5}">
                      <a16:colId xmlns:a16="http://schemas.microsoft.com/office/drawing/2014/main" val="1335032600"/>
                    </a:ext>
                  </a:extLst>
                </a:gridCol>
              </a:tblGrid>
              <a:tr h="394196">
                <a:tc>
                  <a:txBody>
                    <a:bodyPr vert="horz" wrap="square"/>
                    <a:lstStyle/>
                    <a:p>
                      <a:pPr algn="ctr">
                        <a:lnSpc>
                          <a:spcPct val="150000"/>
                        </a:lnSpc>
                      </a:pP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试卷</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pP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考查知识点</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pP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试卷</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pP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考查知识点</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632588"/>
                  </a:ext>
                </a:extLst>
              </a:tr>
              <a:tr h="838593">
                <a:tc>
                  <a:txBody>
                    <a:bodyPr vert="horz" wrap="square"/>
                    <a:lstStyle/>
                    <a:p>
                      <a:pPr algn="l">
                        <a:lnSpc>
                          <a:spcPct val="150000"/>
                        </a:lnSpc>
                      </a:pPr>
                      <a:r>
                        <a:rPr lang="en-US"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2020</a:t>
                      </a: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年新高考卷</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pP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辇下 东宫</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p>
                      <a:pPr algn="l">
                        <a:lnSpc>
                          <a:spcPct val="150000"/>
                        </a:lnSpc>
                      </a:pPr>
                      <a:r>
                        <a:rPr lang="zh-CN" sz="1600" b="1" i="1"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殿下</a:t>
                      </a: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 追比</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pPr>
                      <a:r>
                        <a:rPr lang="en-US"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2019</a:t>
                      </a: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年全国Ⅱ</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pP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缪公 </a:t>
                      </a:r>
                      <a:r>
                        <a:rPr lang="zh-CN" sz="1600" b="1" i="1"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汤武</a:t>
                      </a:r>
                      <a:br>
                        <a:rPr lang="en-US"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b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变法 黥</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3742264"/>
                  </a:ext>
                </a:extLst>
              </a:tr>
              <a:tr h="838593">
                <a:tc>
                  <a:txBody>
                    <a:bodyPr vert="horz" wrap="square"/>
                    <a:lstStyle/>
                    <a:p>
                      <a:pPr algn="l">
                        <a:lnSpc>
                          <a:spcPct val="150000"/>
                        </a:lnSpc>
                      </a:pPr>
                      <a:r>
                        <a:rPr lang="en-US"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2020</a:t>
                      </a: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年全国Ⅰ</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pP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主司 </a:t>
                      </a:r>
                      <a:r>
                        <a:rPr lang="zh-CN" sz="1600" b="1" i="1"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殿试</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p>
                      <a:pPr algn="l">
                        <a:lnSpc>
                          <a:spcPct val="150000"/>
                        </a:lnSpc>
                      </a:pP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司农 当轴</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pPr>
                      <a:r>
                        <a:rPr lang="en-US"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2019</a:t>
                      </a: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年全国Ⅲ</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pP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殷纣 武王</a:t>
                      </a:r>
                      <a:br>
                        <a:rPr lang="en-US"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br>
                      <a:r>
                        <a:rPr lang="zh-CN" sz="1600" b="1" i="1"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三晋</a:t>
                      </a: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 令尹</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72994845"/>
                  </a:ext>
                </a:extLst>
              </a:tr>
              <a:tr h="838593">
                <a:tc>
                  <a:txBody>
                    <a:bodyPr vert="horz" wrap="square"/>
                    <a:lstStyle/>
                    <a:p>
                      <a:pPr algn="l">
                        <a:lnSpc>
                          <a:spcPct val="150000"/>
                        </a:lnSpc>
                      </a:pPr>
                      <a:r>
                        <a:rPr lang="en-US"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2020</a:t>
                      </a: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年全国Ⅱ</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pP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方士 保任</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p>
                      <a:pPr algn="l">
                        <a:lnSpc>
                          <a:spcPct val="150000"/>
                        </a:lnSpc>
                      </a:pPr>
                      <a:r>
                        <a:rPr lang="zh-CN" sz="1600" b="1" i="1"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禁中</a:t>
                      </a: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 四六之制</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pPr>
                      <a:r>
                        <a:rPr lang="en-US"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2018</a:t>
                      </a: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年全国Ⅰ</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pP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坟籍 阙</a:t>
                      </a:r>
                      <a:br>
                        <a:rPr lang="en-US"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br>
                      <a:r>
                        <a:rPr lang="zh-CN" sz="1600" b="1" i="1"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践阼</a:t>
                      </a: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 逊位</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8678099"/>
                  </a:ext>
                </a:extLst>
              </a:tr>
              <a:tr h="838593">
                <a:tc>
                  <a:txBody>
                    <a:bodyPr vert="horz" wrap="square"/>
                    <a:lstStyle/>
                    <a:p>
                      <a:pPr algn="l">
                        <a:lnSpc>
                          <a:spcPct val="150000"/>
                        </a:lnSpc>
                      </a:pPr>
                      <a:r>
                        <a:rPr lang="en-US"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2020</a:t>
                      </a: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年全国Ⅲ</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pPr>
                      <a:r>
                        <a:rPr lang="zh-CN" sz="1600" b="1" i="1"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太守</a:t>
                      </a: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 立嗣</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p>
                      <a:pPr algn="l">
                        <a:lnSpc>
                          <a:spcPct val="150000"/>
                        </a:lnSpc>
                      </a:pP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周公 居摄</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pPr>
                      <a:r>
                        <a:rPr lang="en-US"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2018</a:t>
                      </a: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年全国Ⅱ</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pP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豪右 顿首</a:t>
                      </a:r>
                      <a:br>
                        <a:rPr lang="en-US"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b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茂才 </a:t>
                      </a:r>
                      <a:r>
                        <a:rPr lang="zh-CN" sz="1600" b="1" i="1"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京师</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4437532"/>
                  </a:ext>
                </a:extLst>
              </a:tr>
              <a:tr h="838593">
                <a:tc>
                  <a:txBody>
                    <a:bodyPr vert="horz" wrap="square"/>
                    <a:lstStyle/>
                    <a:p>
                      <a:pPr algn="l">
                        <a:lnSpc>
                          <a:spcPct val="150000"/>
                        </a:lnSpc>
                      </a:pPr>
                      <a:r>
                        <a:rPr lang="en-US"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2019</a:t>
                      </a: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年全国Ⅰ</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pPr>
                      <a:r>
                        <a:rPr lang="zh-CN" sz="1600" b="1" i="1"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诸子百家</a:t>
                      </a: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 诏令</a:t>
                      </a:r>
                      <a:br>
                        <a:rPr lang="en-US"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b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礼乐 </a:t>
                      </a:r>
                      <a:r>
                        <a:rPr lang="en-US"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    </a:t>
                      </a: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就国</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pPr>
                      <a:r>
                        <a:rPr lang="en-US"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2018</a:t>
                      </a: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年全国Ⅲ</a:t>
                      </a:r>
                      <a:endParaRPr lang="zh-CN" sz="160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pP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陵寝 株</a:t>
                      </a:r>
                      <a:br>
                        <a:rPr lang="en-US"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br>
                      <a:r>
                        <a:rPr lang="zh-CN" sz="1600" b="1" i="1"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前尹</a:t>
                      </a:r>
                      <a:r>
                        <a:rPr lang="zh-CN" sz="1600" kern="0">
                          <a:solidFill>
                            <a:srgbClr val="000000"/>
                          </a:solidFill>
                          <a:effectLst/>
                          <a:latin typeface="仿宋" panose="02010609060101010101" pitchFamily="49" charset="-122"/>
                          <a:ea typeface="仿宋" panose="02010609060101010101" pitchFamily="49" charset="-122"/>
                          <a:cs typeface="宋体" panose="02010600030101010101" pitchFamily="2" charset="-122"/>
                        </a:rPr>
                        <a:t> 御名</a:t>
                      </a:r>
                      <a:endParaRPr lang="zh-CN" sz="1600" kern="100">
                        <a:effectLst/>
                        <a:latin typeface="仿宋" pitchFamily="49" charset="-122"/>
                        <a:ea typeface="仿宋" pitchFamily="49"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0141480"/>
                  </a:ext>
                </a:extLst>
              </a:tr>
            </a:tbl>
          </a:graphicData>
        </a:graphic>
      </p:graphicFrame>
    </p:spTree>
    <p:extLst>
      <p:ext uri="{BB962C8B-B14F-4D97-AF65-F5344CB8AC3E}">
        <p14:creationId xmlns:p14="http://schemas.microsoft.com/office/powerpoint/2010/main" val="1582454792"/>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04</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典型例题</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
              </a:ext>
            </a:extLst>
          </a:blip>
          <a:stretch>
            <a:fillRect/>
          </a:stretch>
        </p:blipFill>
        <p:spPr>
          <a:xfrm>
            <a:off x="5946027" y="5737447"/>
            <a:ext cx="299947" cy="299947"/>
          </a:xfrm>
          <a:prstGeom prst="rect">
            <a:avLst/>
          </a:prstGeom>
        </p:spPr>
      </p:pic>
    </p:spTree>
    <p:extLst>
      <p:ext uri="{BB962C8B-B14F-4D97-AF65-F5344CB8AC3E}">
        <p14:creationId xmlns:p14="http://schemas.microsoft.com/office/powerpoint/2010/main" val="2618042973"/>
      </p:ext>
    </p:extLst>
  </p:cSld>
  <p:clrMapOvr>
    <a:masterClrMapping/>
  </p:clrMapOvr>
  <mc:AlternateContent>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1. 2020</a:t>
            </a:r>
            <a:r>
              <a:rPr lang="zh-CN" altLang="en-US" spc="500">
                <a:solidFill>
                  <a:srgbClr val="B79F47"/>
                </a:solidFill>
              </a:rPr>
              <a:t>年新高考山东卷</a:t>
            </a:r>
          </a:p>
        </p:txBody>
      </p:sp>
      <p:sp>
        <p:nvSpPr>
          <p:cNvPr id="3" name="内容占位符 2"/>
          <p:cNvSpPr>
            <a:spLocks noGrp="1"/>
          </p:cNvSpPr>
          <p:nvPr>
            <p:ph idx="1"/>
          </p:nvPr>
        </p:nvSpPr>
        <p:spPr>
          <a:xfrm>
            <a:off x="762000" y="1825625"/>
            <a:ext cx="10515600" cy="4844682"/>
          </a:xfrm>
        </p:spPr>
        <p:txBody>
          <a:bodyPr>
            <a:noAutofit/>
          </a:bodyPr>
          <a:lstStyle/>
          <a:p>
            <a:pPr indent="0" algn="just">
              <a:lnSpc>
                <a:spcPct val="125000"/>
              </a:lnSpc>
              <a:buNone/>
            </a:pPr>
            <a:r>
              <a:rPr lang="zh-CN"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阅读下面的文言文，完成下面小题。</a:t>
            </a:r>
          </a:p>
          <a:p>
            <a:pPr indent="0">
              <a:lnSpc>
                <a:spcPct val="125000"/>
              </a:lnSpc>
              <a:buNone/>
            </a:pPr>
            <a:r>
              <a:rPr lang="en-US" altLang="zh-CN" sz="1800" kern="100">
                <a:solidFill>
                  <a:srgbClr val="032D49"/>
                </a:solidFill>
                <a:latin typeface="楷体" pitchFamily="49" charset="-122"/>
                <a:ea typeface="楷体" pitchFamily="49" charset="-122"/>
                <a:cs typeface="Times New Roman" panose="02020603050405020304" pitchFamily="18" charset="0"/>
              </a:rPr>
              <a:t>    </a:t>
            </a:r>
            <a:r>
              <a:rPr lang="zh-CN" altLang="zh-CN" sz="1800" kern="100">
                <a:solidFill>
                  <a:srgbClr val="032D49"/>
                </a:solidFill>
                <a:latin typeface="楷体" pitchFamily="49" charset="-122"/>
                <a:ea typeface="楷体" pitchFamily="49" charset="-122"/>
                <a:cs typeface="Times New Roman" panose="02020603050405020304" pitchFamily="18" charset="0"/>
              </a:rPr>
              <a:t>左光斗，字遗直，桐城人。万历三十五年进士。除中书舍人。选授御史，巡视中城。捕治吏部豪恶吏，获假印七十余，假官一百余人，辇下震悚。出理屯田，因条上三因十四议，诏悉允行。水利大兴，北人始知艺稻。邹元标尝曰：“三十年前，都人不知稻草何物，今所在皆稻，种水田利也。”阉人刘朝称东宫令旨，索戚畹废庄。光斗不启封还之，曰：“尺土皆殿下有，今日安敢私受。”阉人愤而去。杨涟劾魏忠贤，光斗与其谋，又与攀龙共发崔呈秀赃私，忠贤暨其党咸怒。</a:t>
            </a:r>
            <a:r>
              <a:rPr lang="zh-CN" altLang="zh-CN" sz="1800" u="wavy" kern="100">
                <a:solidFill>
                  <a:srgbClr val="032D49"/>
                </a:solidFill>
                <a:latin typeface="楷体" pitchFamily="49" charset="-122"/>
                <a:ea typeface="楷体" pitchFamily="49" charset="-122"/>
                <a:cs typeface="Times New Roman" panose="02020603050405020304" pitchFamily="18" charset="0"/>
              </a:rPr>
              <a:t>及忠贤逐南星攀龙大中次将及涟光斗光斗愤甚草奏劾忠贤及魏广微三十二斩罪拟十一月二日上之先遣妻子南还</a:t>
            </a:r>
            <a:r>
              <a:rPr lang="zh-CN" altLang="zh-CN" sz="1800" kern="100">
                <a:solidFill>
                  <a:srgbClr val="032D49"/>
                </a:solidFill>
                <a:latin typeface="楷体" pitchFamily="49" charset="-122"/>
                <a:ea typeface="楷体" pitchFamily="49" charset="-122"/>
                <a:cs typeface="Times New Roman" panose="02020603050405020304" pitchFamily="18" charset="0"/>
              </a:rPr>
              <a:t> 忠贤诇知，先二日假会推事与涟俱削籍。</a:t>
            </a:r>
            <a:r>
              <a:rPr lang="zh-CN" altLang="en-US" sz="1800" kern="100">
                <a:solidFill>
                  <a:srgbClr val="032D49"/>
                </a:solidFill>
                <a:latin typeface="楷体" pitchFamily="49" charset="-122"/>
                <a:ea typeface="楷体" pitchFamily="49" charset="-122"/>
                <a:cs typeface="Times New Roman" panose="02020603050405020304" pitchFamily="18" charset="0"/>
              </a:rPr>
              <a:t>群小恨不已，复构文言狱，入光斗名，遣使往逮。</a:t>
            </a:r>
            <a:endParaRPr lang="en-US" altLang="zh-CN" sz="1800" kern="100">
              <a:solidFill>
                <a:srgbClr val="032D49"/>
              </a:solidFill>
              <a:latin typeface="楷体" pitchFamily="49" charset="-122"/>
              <a:ea typeface="楷体" pitchFamily="49"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1545856"/>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1. 2020</a:t>
            </a:r>
            <a:r>
              <a:rPr lang="zh-CN" altLang="en-US" spc="500">
                <a:solidFill>
                  <a:srgbClr val="B79F47"/>
                </a:solidFill>
              </a:rPr>
              <a:t>年新高考山东卷</a:t>
            </a:r>
          </a:p>
        </p:txBody>
      </p:sp>
      <p:sp>
        <p:nvSpPr>
          <p:cNvPr id="3" name="内容占位符 2"/>
          <p:cNvSpPr>
            <a:spLocks noGrp="1"/>
          </p:cNvSpPr>
          <p:nvPr>
            <p:ph idx="1"/>
          </p:nvPr>
        </p:nvSpPr>
        <p:spPr>
          <a:xfrm>
            <a:off x="762000" y="1825625"/>
            <a:ext cx="10515600" cy="4844682"/>
          </a:xfrm>
        </p:spPr>
        <p:txBody>
          <a:bodyPr>
            <a:noAutofit/>
          </a:bodyPr>
          <a:lstStyle/>
          <a:p>
            <a:pPr indent="0">
              <a:lnSpc>
                <a:spcPct val="125000"/>
              </a:lnSpc>
              <a:buNone/>
            </a:pP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父老子弟拥马首号哭，声震原野，缇骑亦为雪涕。至则下诏狱酷讯。许显纯诬以受杨镐、熊廷弼贿，</a:t>
            </a:r>
            <a:r>
              <a:rPr lang="zh-CN" altLang="zh-CN" sz="1400" u="sng" kern="100">
                <a:solidFill>
                  <a:srgbClr val="032D49"/>
                </a:solidFill>
                <a:latin typeface="等线" panose="02010600030101010101" pitchFamily="2" charset="-122"/>
                <a:ea typeface="楷体" pitchFamily="49" charset="-122"/>
                <a:cs typeface="Times New Roman" panose="02020603050405020304" pitchFamily="18" charset="0"/>
              </a:rPr>
              <a:t>涟等初不承，已而恐以不承为酷刑所毙，冀下法司，得少缓死为后图。</a:t>
            </a: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诸人俱自诬服，光斗坐赃二万。忠贤乃矫旨，仍令显纯五日一追比，不下法司，诸人始悔失计。容城孙奇逢者，节侠士也，与定兴鹿正以光斗有德于畿辅，倡议醵金，诸生争应之。得金数千，谋代输，缓其狱，而光斗与涟已同日为狱卒所毙，时五年七月二十有六日也，年五十一。光斗既死，赃犹未竟。忠贤令抚按严追，系其群从十四人。长兄光霁坐累死，母以哭子死。</a:t>
            </a:r>
            <a:r>
              <a:rPr lang="zh-CN" altLang="zh-CN" sz="1400" u="sng" kern="100">
                <a:solidFill>
                  <a:srgbClr val="032D49"/>
                </a:solidFill>
                <a:latin typeface="等线" panose="02010600030101010101" pitchFamily="2" charset="-122"/>
                <a:ea typeface="楷体" pitchFamily="49" charset="-122"/>
                <a:cs typeface="Times New Roman" panose="02020603050405020304" pitchFamily="18" charset="0"/>
              </a:rPr>
              <a:t>都御史周应秋犹以所司承追不力，疏趣之，由是诸人家族尽破。</a:t>
            </a: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忠贤既诛，赠光斗右都御史，录其一子。已，再赠太子少保。福王时，追谥忠毅。</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r">
              <a:lnSpc>
                <a:spcPct val="125000"/>
              </a:lnSpc>
              <a:buNone/>
            </a:pP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（节选自《明史</a:t>
            </a:r>
            <a:r>
              <a:rPr lang="zh-CN" altLang="zh-CN" sz="1400" kern="100">
                <a:solidFill>
                  <a:srgbClr val="032D49"/>
                </a:solidFill>
                <a:latin typeface="等线" panose="02010600030101010101" pitchFamily="2" charset="-122"/>
                <a:cs typeface="微软雅黑" panose="020b0503020204020204" pitchFamily="34" charset="-122"/>
              </a:rPr>
              <a:t>•</a:t>
            </a:r>
            <a:r>
              <a:rPr lang="zh-CN" altLang="zh-CN" sz="1400" kern="100">
                <a:solidFill>
                  <a:srgbClr val="032D49"/>
                </a:solidFill>
                <a:latin typeface="等线" panose="02010600030101010101" pitchFamily="2" charset="-122"/>
                <a:ea typeface="楷体" pitchFamily="49" charset="-122"/>
                <a:cs typeface="楷体" panose="02010609060101010101" pitchFamily="49" charset="-122"/>
              </a:rPr>
              <a:t>左光斗传》）</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25000"/>
              </a:lnSpc>
              <a:buNone/>
            </a:pP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下列对文中加点词语的相关内容的解说，不正确的一项是（</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3</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分）</a:t>
            </a:r>
          </a:p>
          <a:p>
            <a:pPr indent="0" algn="just">
              <a:lnSpc>
                <a:spcPct val="125000"/>
              </a:lnSpc>
              <a:buNone/>
            </a:pP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．辇下，又称为辇毂下，意思是在皇帝的车驾之下，常常用作京都的代称。</a:t>
            </a:r>
          </a:p>
          <a:p>
            <a:pPr indent="0" algn="just">
              <a:lnSpc>
                <a:spcPct val="125000"/>
              </a:lnSpc>
              <a:buNone/>
            </a:pP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B</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．东宫是古代皇家宫殿的称呼，由于是太子所居之宫，文中用来借指太子。</a:t>
            </a:r>
          </a:p>
          <a:p>
            <a:pPr indent="0" algn="just">
              <a:lnSpc>
                <a:spcPct val="125000"/>
              </a:lnSpc>
              <a:buNone/>
            </a:pP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C</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．殿下是古代对太子、诸王、承相的敬称，礼尊意味次于敬称皇帝的陛下。</a:t>
            </a:r>
          </a:p>
          <a:p>
            <a:pPr indent="0" algn="just">
              <a:lnSpc>
                <a:spcPct val="125000"/>
              </a:lnSpc>
              <a:buNone/>
            </a:pP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D</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．追比指旧时地方官吏严逼限期办事，逾期以杖责等表示警惩，继续追逼。</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806549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1. 2020</a:t>
            </a:r>
            <a:r>
              <a:rPr lang="zh-CN" altLang="en-US" spc="500">
                <a:solidFill>
                  <a:srgbClr val="B79F47"/>
                </a:solidFill>
              </a:rPr>
              <a:t>年新高考山东卷</a:t>
            </a:r>
          </a:p>
        </p:txBody>
      </p:sp>
      <p:sp>
        <p:nvSpPr>
          <p:cNvPr id="3" name="内容占位符 2"/>
          <p:cNvSpPr>
            <a:spLocks noGrp="1"/>
          </p:cNvSpPr>
          <p:nvPr>
            <p:ph idx="1"/>
          </p:nvPr>
        </p:nvSpPr>
        <p:spPr>
          <a:xfrm>
            <a:off x="762000" y="1825625"/>
            <a:ext cx="10515600" cy="4351338"/>
          </a:xfrm>
        </p:spPr>
        <p:txBody>
          <a:bodyPr>
            <a:noAutofit/>
          </a:bodyPr>
          <a:lstStyle/>
          <a:p>
            <a:pPr marL="133350" indent="0" algn="just">
              <a:lnSpc>
                <a:spcPct val="125000"/>
              </a:lnSpc>
              <a:buNone/>
            </a:pP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答案</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】C</a:t>
            </a:r>
          </a:p>
          <a:p>
            <a:pPr marL="133350" indent="0" algn="just">
              <a:lnSpc>
                <a:spcPct val="125000"/>
              </a:lnSpc>
              <a:buNone/>
            </a:pP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解析</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本题考查考生理解文言实词中文化意义的能力。</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C</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项，殿下，古代对仅次于天子的侯王或皇太子的尊称，不包括“丞相”，</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C</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项错。故选</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C</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5545808"/>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2. 2020</a:t>
            </a:r>
            <a:r>
              <a:rPr lang="zh-CN" altLang="en-US" spc="500">
                <a:solidFill>
                  <a:srgbClr val="B79F47"/>
                </a:solidFill>
              </a:rPr>
              <a:t>年全国卷</a:t>
            </a:r>
            <a:r>
              <a:rPr lang="en-US" altLang="zh-CN" spc="500">
                <a:solidFill>
                  <a:srgbClr val="B79F47"/>
                </a:solidFill>
              </a:rPr>
              <a:t>Ⅰ</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25000"/>
              </a:lnSpc>
              <a:buNone/>
            </a:pP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阅读下面的文言文，完成</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10</a:t>
            </a:r>
            <a:r>
              <a:rPr lang="en-US" altLang="zh-CN" sz="1800" kern="100">
                <a:solidFill>
                  <a:srgbClr val="032D49"/>
                </a:solidFill>
                <a:latin typeface="Times New Roman" pitchFamily="18" charset="0"/>
                <a:ea typeface="宋体" pitchFamily="2" charset="-122"/>
                <a:cs typeface="Times New Roman" panose="02020603050405020304" pitchFamily="18" charset="0"/>
              </a:rPr>
              <a:t>~</a:t>
            </a:r>
            <a:r>
              <a:rPr lang="en-US" altLang="zh-CN" sz="1800" kern="100">
                <a:solidFill>
                  <a:srgbClr val="032D49"/>
                </a:solidFill>
                <a:latin typeface="宋体" pitchFamily="2" charset="-122"/>
                <a:ea typeface="等线" panose="02010600030101010101" pitchFamily="2" charset="-122"/>
                <a:cs typeface="Times New Roman" panose="02020603050405020304" pitchFamily="18" charset="0"/>
              </a:rPr>
              <a:t>13</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题</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25000"/>
              </a:lnSpc>
              <a:buNone/>
            </a:pP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        </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苏轼字子瞻，眉州眉山人。母程氏亲授以书，闻古今成败，辄能语其要。嘉祐二年，试礼部。主司欧阳修惊喜，殿试中乙科。后以书见修，修语梅圣俞曰：“吾当避此人出一头地。”洵卒，赠光禄丞。既除丧，还朝，以判官告院。安石创行新法，轼上书论其不便。新政日下，轼于其间，每因法以便民，民赖以安。徙知密州。司农行手实法，不时施行者以违制论。轼谓提举官曰：“违制之坐，若自朝廷，谁敢不从？今出于司农，是擅造律也。”提举官惊曰：“公姑徐之。”未几，朝廷知法害民，罢之。元祐元年，轼以七品服入侍延和，即赐银绯，迁中书舍人。</a:t>
            </a:r>
            <a:r>
              <a:rPr lang="zh-CN" altLang="zh-CN" sz="1800" u="wavyHeavy" kern="100">
                <a:solidFill>
                  <a:srgbClr val="032D49"/>
                </a:solidFill>
                <a:latin typeface="等线" panose="02010600030101010101" pitchFamily="2" charset="-122"/>
                <a:ea typeface="楷体" pitchFamily="49" charset="-122"/>
                <a:cs typeface="Times New Roman" panose="02020603050405020304" pitchFamily="18" charset="0"/>
              </a:rPr>
              <a:t>三年权知礼部贡举会大雪苦寒士坐庭中噤未能言轼宽其禁约使得尽技巡铺内侍每摧辱举子且持暧昧单词诬以为罪轼尽奏逐之</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四年，积以论事，为当轴者所恨。轼恐不见容，请外，拜龙图阁学士、知杭州。既至杭，大旱，饥疫并作。轼请于朝，免本路上供米三之一，复得赐度僧牒，易米以救饥者。明年春，</a:t>
            </a:r>
            <a:r>
              <a:rPr lang="zh-CN" altLang="zh-CN" sz="1800" u="sng" kern="100">
                <a:solidFill>
                  <a:srgbClr val="032D49"/>
                </a:solidFill>
                <a:latin typeface="等线" panose="02010600030101010101" pitchFamily="2" charset="-122"/>
                <a:ea typeface="楷体" pitchFamily="49" charset="-122"/>
                <a:cs typeface="Times New Roman" panose="02020603050405020304" pitchFamily="18" charset="0"/>
              </a:rPr>
              <a:t>又减价粜常平米，多作饘粥药剂，遣使挟医分坊治病，活者甚众。</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轼曰：“杭，水陆之会，疫死比他处常多。”乃裒羡缗得二千，复发橐中黄金五十两，以作病坊，稍畜钱粮待之。徽宗立，更三大赦，遂提举玉局观，复朝奉郎。轼自元祐以来，未尝以岁课乞迁，故官止于此。建中靖国元年，卒于常州，轼师父洵为文，既而得之于天。</a:t>
            </a:r>
            <a:endParaRPr lang="en-US" altLang="zh-CN" sz="1800" kern="100">
              <a:solidFill>
                <a:srgbClr val="032D49"/>
              </a:solidFill>
              <a:latin typeface="等线" panose="02010600030101010101" pitchFamily="2" charset="-122"/>
              <a:ea typeface="楷体" pitchFamily="49" charset="-122"/>
              <a:cs typeface="Times New Roman" panose="02020603050405020304" pitchFamily="18" charset="0"/>
            </a:endParaRPr>
          </a:p>
          <a:p>
            <a:pPr indent="0" algn="just">
              <a:lnSpc>
                <a:spcPct val="125000"/>
              </a:lnSpc>
              <a:buNone/>
            </a:pP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2. 2020</a:t>
            </a:r>
            <a:r>
              <a:rPr lang="zh-CN" altLang="en-US" spc="500">
                <a:solidFill>
                  <a:srgbClr val="B79F47"/>
                </a:solidFill>
              </a:rPr>
              <a:t>年全国卷</a:t>
            </a:r>
            <a:r>
              <a:rPr lang="en-US" altLang="zh-CN" spc="500">
                <a:solidFill>
                  <a:srgbClr val="B79F47"/>
                </a:solidFill>
              </a:rPr>
              <a:t>Ⅰ</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25000"/>
              </a:lnSpc>
              <a:buNone/>
            </a:pP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尝自谓：“作文如行云流水，初无定质，但常行于所当行，止于所不可不止。”虽嬉笑怒骂之辞，皆可书而诵之。</a:t>
            </a:r>
            <a:r>
              <a:rPr lang="zh-CN" altLang="zh-CN" sz="1800" u="sng" kern="100">
                <a:solidFill>
                  <a:srgbClr val="032D49"/>
                </a:solidFill>
                <a:latin typeface="等线" panose="02010600030101010101" pitchFamily="2" charset="-122"/>
                <a:ea typeface="楷体" pitchFamily="49" charset="-122"/>
                <a:cs typeface="Times New Roman" panose="02020603050405020304" pitchFamily="18" charset="0"/>
              </a:rPr>
              <a:t>其体浑涵光芒，雄视百代，有文章以来，盖亦鲜矣。</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r">
              <a:lnSpc>
                <a:spcPct val="125000"/>
              </a:lnSpc>
              <a:buNone/>
            </a:pP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（节选自《宋史·苏轼传》）</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25000"/>
              </a:lnSpc>
              <a:buNone/>
            </a:pP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下列对文中加点词语的相关内容的解说，不正确的一项是（</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3</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分）</a:t>
            </a:r>
          </a:p>
          <a:p>
            <a:pPr marL="0" indent="0" algn="just">
              <a:lnSpc>
                <a:spcPct val="125000"/>
              </a:lnSpc>
              <a:buNone/>
            </a:pP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．主司既可指主管某项事务的官员，又可特指科举的主试官，文中指后者。</a:t>
            </a:r>
          </a:p>
          <a:p>
            <a:pPr marL="0" indent="0" algn="just">
              <a:lnSpc>
                <a:spcPct val="125000"/>
              </a:lnSpc>
              <a:buNone/>
            </a:pP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B</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．殿试是中国古代科举制度中最高一级的考试，在殿廷举行，由丞相主持。</a:t>
            </a:r>
          </a:p>
          <a:p>
            <a:pPr marL="0" indent="0" algn="just">
              <a:lnSpc>
                <a:spcPct val="125000"/>
              </a:lnSpc>
              <a:buNone/>
            </a:pP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C</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．司农是官名，又称为大司农，主要掌管农桑，仓储、租税等相关事务。</a:t>
            </a:r>
          </a:p>
          <a:p>
            <a:pPr marL="0" indent="0" algn="just">
              <a:lnSpc>
                <a:spcPct val="125000"/>
              </a:lnSpc>
              <a:buNone/>
            </a:pP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D</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．当轴，指做官处在重要的位置，当轴者则指身居显赫职位的当权官员。</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3050305"/>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2. 2020</a:t>
            </a:r>
            <a:r>
              <a:rPr lang="zh-CN" altLang="en-US" spc="500">
                <a:solidFill>
                  <a:srgbClr val="B79F47"/>
                </a:solidFill>
              </a:rPr>
              <a:t>年全国卷</a:t>
            </a:r>
            <a:r>
              <a:rPr lang="en-US" altLang="zh-CN" spc="500">
                <a:solidFill>
                  <a:srgbClr val="B79F47"/>
                </a:solidFill>
              </a:rPr>
              <a:t>Ⅰ</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marL="266700" indent="0" algn="just">
              <a:lnSpc>
                <a:spcPct val="125000"/>
              </a:lnSpc>
              <a:buNone/>
            </a:pP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答案</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】B</a:t>
            </a:r>
          </a:p>
          <a:p>
            <a:pPr marL="266700" indent="0" algn="just">
              <a:lnSpc>
                <a:spcPct val="125000"/>
              </a:lnSpc>
              <a:buNone/>
            </a:pP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解析</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本题考查考生理解文言实词中文化意义的能力。殿试由皇帝主持。考生需要牢记官职、科举、称谓、文史典籍、天文历法、地理等文化常识</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40441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05</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课堂总结</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
              </a:ext>
            </a:extLst>
          </a:blip>
          <a:stretch>
            <a:fillRect/>
          </a:stretch>
        </p:blipFill>
        <p:spPr>
          <a:xfrm>
            <a:off x="5946027" y="5737447"/>
            <a:ext cx="299947" cy="299947"/>
          </a:xfrm>
          <a:prstGeom prst="rect">
            <a:avLst/>
          </a:prstGeom>
        </p:spPr>
      </p:pic>
    </p:spTree>
  </p:cSld>
  <p:clrMapOvr>
    <a:masterClrMapping/>
  </p:clrMapOvr>
  <mc:AlternateContent>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spc="500">
                <a:solidFill>
                  <a:srgbClr val="B79F47"/>
                </a:solidFill>
              </a:rPr>
              <a:t>【</a:t>
            </a:r>
            <a:r>
              <a:rPr lang="zh-CN" altLang="en-US" spc="500">
                <a:solidFill>
                  <a:srgbClr val="B79F47"/>
                </a:solidFill>
              </a:rPr>
              <a:t>课堂总结</a:t>
            </a:r>
            <a:r>
              <a:rPr lang="en-US" altLang="zh-CN" spc="500">
                <a:solidFill>
                  <a:srgbClr val="B79F47"/>
                </a:solidFill>
              </a:rPr>
              <a:t>】</a:t>
            </a:r>
            <a:endParaRPr lang="zh-CN" altLang="en-US" spc="500">
              <a:solidFill>
                <a:srgbClr val="B79F47"/>
              </a:solidFill>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5" name="内容占位符 4">
            <a:extLst>
              <a:ext uri="{FF2B5EF4-FFF2-40B4-BE49-F238E27FC236}">
                <a16:creationId xmlns:a16="http://schemas.microsoft.com/office/drawing/2014/main" id="{27458EB3-FD60-4267-ADAE-9681B1EB6B2A}"/>
              </a:ext>
            </a:extLst>
          </p:cNvPr>
          <p:cNvSpPr>
            <a:spLocks noGrp="1"/>
          </p:cNvSpPr>
          <p:nvPr>
            <p:ph idx="1"/>
          </p:nvPr>
        </p:nvSpPr>
        <p:spPr/>
        <p:txBody>
          <a:bodyPr>
            <a:normAutofit/>
          </a:bodyPr>
          <a:lstStyle/>
          <a:p>
            <a:pPr indent="0" algn="just">
              <a:lnSpc>
                <a:spcPct val="150000"/>
              </a:lnSpc>
              <a:buNone/>
            </a:pPr>
            <a:r>
              <a:rPr lang="zh-CN" altLang="en-US" sz="2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学习本专题内容时要牢记两点，主要依靠两点进行解题，一是“积累”，二是“逻辑”，包括选项内部语句之间的逻辑，以及选项与原文的逻辑。“积累”体现知识的掌握程度，“逻辑”则体现文言文阅读方法的熟练程度，只有两者并重，反复练习、思考和总结，才能真正提高文言文解题能力，在考试中拿取高分。</a:t>
            </a:r>
          </a:p>
        </p:txBody>
      </p:sp>
    </p:spTree>
  </p:cSld>
  <p:clrMapOvr>
    <a:masterClrMapping/>
  </p:clrMapOvr>
  <mc:AlternateContent>
    <mc:Choice xmlns:p14="http://schemas.microsoft.com/office/powerpoint/2010/main" Requires="p14">
      <p:transition spd="slow" p14:dur="1500">
        <p14:window dir="vert"/>
      </p:transition>
    </mc:Choice>
    <mc:Fallback>
      <p:transition spd="slow">
        <p:fade/>
      </p:transition>
    </mc:Fallback>
  </mc:AlternateConten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06</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限时训练</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
              </a:ext>
            </a:extLst>
          </a:blip>
          <a:stretch>
            <a:fillRect/>
          </a:stretch>
        </p:blipFill>
        <p:spPr>
          <a:xfrm>
            <a:off x="5946027" y="5737447"/>
            <a:ext cx="299947" cy="299947"/>
          </a:xfrm>
          <a:prstGeom prst="rect">
            <a:avLst/>
          </a:prstGeom>
        </p:spPr>
      </p:pic>
    </p:spTree>
    <p:extLst>
      <p:ext uri="{BB962C8B-B14F-4D97-AF65-F5344CB8AC3E}">
        <p14:creationId xmlns:p14="http://schemas.microsoft.com/office/powerpoint/2010/main" val="1449377861"/>
      </p:ext>
    </p:extLst>
  </p:cSld>
  <p:clrMapOvr>
    <a:masterClrMapping/>
  </p:clrMapOvr>
  <mc:AlternateContent>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02</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重点知识</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
              </a:ext>
            </a:extLst>
          </a:blip>
          <a:stretch>
            <a:fillRect/>
          </a:stretch>
        </p:blipFill>
        <p:spPr>
          <a:xfrm>
            <a:off x="5946027" y="5737447"/>
            <a:ext cx="299947" cy="299947"/>
          </a:xfrm>
          <a:prstGeom prst="rect">
            <a:avLst/>
          </a:prstGeom>
        </p:spPr>
      </p:pic>
    </p:spTree>
  </p:cSld>
  <p:clrMapOvr>
    <a:masterClrMapping/>
  </p:clrMapOvr>
  <mc:AlternateContent>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800" spc="500">
                <a:solidFill>
                  <a:srgbClr val="B79F47"/>
                </a:solidFill>
              </a:rPr>
              <a:t>1.</a:t>
            </a:r>
            <a:r>
              <a:rPr lang="zh-CN" altLang="en-US" sz="2800" spc="500">
                <a:solidFill>
                  <a:srgbClr val="B79F47"/>
                </a:solidFill>
              </a:rPr>
              <a:t>广东省高研会</a:t>
            </a:r>
            <a:r>
              <a:rPr lang="en-US" altLang="zh-CN" sz="2800" spc="500">
                <a:solidFill>
                  <a:srgbClr val="B79F47"/>
                </a:solidFill>
              </a:rPr>
              <a:t>2018</a:t>
            </a:r>
            <a:r>
              <a:rPr lang="zh-CN" altLang="en-US" sz="2800" spc="500">
                <a:solidFill>
                  <a:srgbClr val="B79F47"/>
                </a:solidFill>
              </a:rPr>
              <a:t>级高三第一学期第一次检测</a:t>
            </a:r>
            <a:endParaRPr lang="zh-CN" altLang="zh-CN" sz="2800" spc="500">
              <a:solidFill>
                <a:srgbClr val="B79F47"/>
              </a:solidFill>
            </a:endParaRPr>
          </a:p>
        </p:txBody>
      </p:sp>
      <p:sp>
        <p:nvSpPr>
          <p:cNvPr id="3" name="内容占位符 2"/>
          <p:cNvSpPr>
            <a:spLocks noGrp="1"/>
          </p:cNvSpPr>
          <p:nvPr>
            <p:ph idx="1"/>
          </p:nvPr>
        </p:nvSpPr>
        <p:spPr>
          <a:xfrm>
            <a:off x="752763" y="1690688"/>
            <a:ext cx="10515600" cy="5014912"/>
          </a:xfrm>
        </p:spPr>
        <p:txBody>
          <a:bodyPr>
            <a:noAutofit/>
          </a:bodyPr>
          <a:lstStyle/>
          <a:p>
            <a:pPr indent="0" algn="just">
              <a:lnSpc>
                <a:spcPct val="150000"/>
              </a:lnSpc>
              <a:buNone/>
            </a:pP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    王守仁，字伯安，余姚人。祖母梦神人自云中送儿下，因名云。五岁不能言，异人拊之，更名守仁，乃言。年十五，访山海关，观山川形胜。弱冠举乡试，学大进益好言兵，且善射。登弘治十二年进士。朝议方急西北边，守仁条八事上之。正德元年，刘瑾逮给事中御史戴铣。守仁抗章救瑾怒廷杖四十谪贵州龙场驿丞龙场万山丛薄苗僚杂居守仁因俗化导夷人喜相率伐木为屋以栖守仁十一年，南方盗贼蜂起。前巡抚托疾避去。守仁至，知左右多贼耳目，乃呼老黠隶诘之。隶不敢隐，因贳其罪，令阴觇贼，贼动静无勿知。檄福建、广东会兵而讨贼。守仁亲率锐卒，佯退师，出不意捣之，俘斩七千有奇。所将皆文吏及偏裨小校，平数十年巨寇，远近惊为神。十四年，宁王宸濠反。守仁急趋吉安，治器械舟楫，传诏暴宸濠罪，俾守令率吏士勤王。复战，官军却，守仁斩先却者。诸军殊死战，贼大败。守仁联舟为方阵，尽出金宝犒士。明日，宸濠方晨朝其群臣，官军奄至。以小舟载薪，乘风纵火，焚其副舟。宸濠舟胶浅，仓卒易舟遁，王冕所部兵追执之。贼平，京师闻，诸大臣震惧。张忠尝纳宸濠贿，忌为守仁所知，轻守仁文士，强之射。徐起，三发三中，京军欢呼。忠扬言帝前曰守仁必反守仁入九华山，日晏坐僧寺。帝觇知之，曰</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守仁学道人，何谓反？”</a:t>
            </a:r>
            <a:endParaRPr lang="zh-CN" altLang="zh-CN" sz="1800" kern="100">
              <a:solidFill>
                <a:srgbClr val="032D49"/>
              </a:solidFill>
              <a:latin typeface="仿宋" pitchFamily="49" charset="-122"/>
              <a:ea typeface="仿宋" pitchFamily="49" charset="-122"/>
              <a:cs typeface="Times New Roman" panose="02020603050405020304" pitchFamily="18" charset="0"/>
            </a:endParaRPr>
          </a:p>
        </p:txBody>
      </p:sp>
      <p:cxnSp>
        <p:nvCxnSpPr>
          <p:cNvPr id="4" name="直接连接符 3"/>
          <p:cNvCxnSpPr/>
          <p:nvPr/>
        </p:nvCxnSpPr>
        <p:spPr>
          <a:xfrm>
            <a:off x="976296"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3779802"/>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800" spc="500">
                <a:solidFill>
                  <a:srgbClr val="B79F47"/>
                </a:solidFill>
              </a:rPr>
              <a:t>1.</a:t>
            </a:r>
            <a:r>
              <a:rPr lang="zh-CN" altLang="en-US" sz="2800" spc="500">
                <a:solidFill>
                  <a:srgbClr val="B79F47"/>
                </a:solidFill>
              </a:rPr>
              <a:t>广东省高研会</a:t>
            </a:r>
            <a:r>
              <a:rPr lang="en-US" altLang="zh-CN" sz="2800" spc="500">
                <a:solidFill>
                  <a:srgbClr val="B79F47"/>
                </a:solidFill>
              </a:rPr>
              <a:t>2018</a:t>
            </a:r>
            <a:r>
              <a:rPr lang="zh-CN" altLang="en-US" sz="2800" spc="500">
                <a:solidFill>
                  <a:srgbClr val="B79F47"/>
                </a:solidFill>
              </a:rPr>
              <a:t>级高三第一学期第一次检测</a:t>
            </a:r>
            <a:endParaRPr lang="zh-CN" altLang="zh-CN" sz="2800" spc="500">
              <a:solidFill>
                <a:srgbClr val="B79F47"/>
              </a:solidFill>
            </a:endParaRPr>
          </a:p>
        </p:txBody>
      </p:sp>
      <p:sp>
        <p:nvSpPr>
          <p:cNvPr id="3" name="内容占位符 2"/>
          <p:cNvSpPr>
            <a:spLocks noGrp="1"/>
          </p:cNvSpPr>
          <p:nvPr>
            <p:ph idx="1"/>
          </p:nvPr>
        </p:nvSpPr>
        <p:spPr>
          <a:xfrm>
            <a:off x="752763" y="1690688"/>
            <a:ext cx="10515600" cy="5014912"/>
          </a:xfrm>
        </p:spPr>
        <p:txBody>
          <a:bodyPr>
            <a:noAutofit/>
          </a:bodyPr>
          <a:lstStyle/>
          <a:p>
            <a:pPr marL="0" indent="0" fontAlgn="ctr">
              <a:lnSpc>
                <a:spcPct val="100000"/>
              </a:lnSpc>
              <a:buNone/>
            </a:pPr>
            <a:r>
              <a:rPr lang="zh-CN" altLang="zh-CN" sz="1800">
                <a:solidFill>
                  <a:srgbClr val="032D49"/>
                </a:solidFill>
                <a:latin typeface="楷体" pitchFamily="49" charset="-122"/>
                <a:ea typeface="楷体" pitchFamily="49" charset="-122"/>
              </a:rPr>
              <a:t>守仁已病甚，疏乞骸骨，行至南安卒，年五十七。丧过江西，军民无不缟素哭送。守仁天资异敏。游九华归，筑室阳明洞。忽悟格物致知，当自求诸心。其为教，以致良知为主。学者翕然从之，世遂有“阳明学”。守仁以直节著。从诸书生扫积年逋寇，平定孽。文臣用兵，未有如守仁也。</a:t>
            </a:r>
          </a:p>
          <a:p>
            <a:pPr marL="0" indent="0" algn="r" fontAlgn="ctr">
              <a:lnSpc>
                <a:spcPct val="100000"/>
              </a:lnSpc>
              <a:buNone/>
            </a:pPr>
            <a:r>
              <a:rPr lang="zh-CN" altLang="zh-CN" sz="1800">
                <a:solidFill>
                  <a:srgbClr val="032D49"/>
                </a:solidFill>
                <a:latin typeface="楷体" pitchFamily="49" charset="-122"/>
                <a:ea typeface="楷体" pitchFamily="49" charset="-122"/>
              </a:rPr>
              <a:t>（节选自《明史·王守仁传》）</a:t>
            </a:r>
          </a:p>
          <a:p>
            <a:pPr marL="0" indent="0" fontAlgn="ctr">
              <a:lnSpc>
                <a:spcPct val="100000"/>
              </a:lnSpc>
              <a:buNone/>
            </a:pPr>
            <a:r>
              <a:rPr lang="zh-CN" altLang="en-US" sz="1800">
                <a:solidFill>
                  <a:srgbClr val="032D49"/>
                </a:solidFill>
                <a:latin typeface="仿宋" panose="02010609060101010101" pitchFamily="49" charset="-122"/>
                <a:ea typeface="仿宋" panose="02010609060101010101" pitchFamily="49" charset="-122"/>
              </a:rPr>
              <a:t>下列对文中加点词语的相关内容的解说，不正确的一项是（   ）</a:t>
            </a:r>
          </a:p>
          <a:p>
            <a:pPr marL="0" indent="0" fontAlgn="ctr">
              <a:lnSpc>
                <a:spcPct val="100000"/>
              </a:lnSpc>
              <a:buNone/>
            </a:pPr>
            <a:r>
              <a:rPr lang="en-US" altLang="zh-CN" sz="1800">
                <a:solidFill>
                  <a:srgbClr val="032D49"/>
                </a:solidFill>
                <a:latin typeface="仿宋" panose="02010609060101010101" pitchFamily="49" charset="-122"/>
                <a:ea typeface="仿宋" panose="02010609060101010101" pitchFamily="49" charset="-122"/>
              </a:rPr>
              <a:t>A. </a:t>
            </a:r>
            <a:r>
              <a:rPr lang="zh-CN" altLang="en-US" sz="1800">
                <a:solidFill>
                  <a:srgbClr val="032D49"/>
                </a:solidFill>
                <a:latin typeface="仿宋" panose="02010609060101010101" pitchFamily="49" charset="-122"/>
                <a:ea typeface="仿宋" panose="02010609060101010101" pitchFamily="49" charset="-122"/>
              </a:rPr>
              <a:t>乡试，古代科举考试之一，由各地主持考试，一般在八月举行，又称“秋闱”。</a:t>
            </a:r>
          </a:p>
          <a:p>
            <a:pPr marL="0" indent="0" fontAlgn="ctr">
              <a:lnSpc>
                <a:spcPct val="100000"/>
              </a:lnSpc>
              <a:buNone/>
            </a:pPr>
            <a:r>
              <a:rPr lang="en-US" altLang="zh-CN" sz="1800">
                <a:solidFill>
                  <a:srgbClr val="032D49"/>
                </a:solidFill>
                <a:latin typeface="仿宋" panose="02010609060101010101" pitchFamily="49" charset="-122"/>
                <a:ea typeface="仿宋" panose="02010609060101010101" pitchFamily="49" charset="-122"/>
              </a:rPr>
              <a:t>B. </a:t>
            </a:r>
            <a:r>
              <a:rPr lang="zh-CN" altLang="en-US" sz="1800">
                <a:solidFill>
                  <a:srgbClr val="032D49"/>
                </a:solidFill>
                <a:latin typeface="仿宋" panose="02010609060101010101" pitchFamily="49" charset="-122"/>
                <a:ea typeface="仿宋" panose="02010609060101010101" pitchFamily="49" charset="-122"/>
              </a:rPr>
              <a:t>檄，即檄文，古代官方用以征召、晓谕或声讨的文书，文中指声讨敌人的文书。</a:t>
            </a:r>
          </a:p>
          <a:p>
            <a:pPr marL="0" indent="0" fontAlgn="ctr">
              <a:lnSpc>
                <a:spcPct val="100000"/>
              </a:lnSpc>
              <a:buNone/>
            </a:pPr>
            <a:r>
              <a:rPr lang="en-US" altLang="zh-CN" sz="1800">
                <a:solidFill>
                  <a:srgbClr val="032D49"/>
                </a:solidFill>
                <a:latin typeface="仿宋" panose="02010609060101010101" pitchFamily="49" charset="-122"/>
                <a:ea typeface="仿宋" panose="02010609060101010101" pitchFamily="49" charset="-122"/>
              </a:rPr>
              <a:t>C. </a:t>
            </a:r>
            <a:r>
              <a:rPr lang="zh-CN" altLang="en-US" sz="1800">
                <a:solidFill>
                  <a:srgbClr val="032D49"/>
                </a:solidFill>
                <a:latin typeface="仿宋" panose="02010609060101010101" pitchFamily="49" charset="-122"/>
                <a:ea typeface="仿宋" panose="02010609060101010101" pitchFamily="49" charset="-122"/>
              </a:rPr>
              <a:t>京师，古代指国家的都城，也称为“京都”“京国”“京城”，现泛指首都。</a:t>
            </a:r>
          </a:p>
          <a:p>
            <a:pPr marL="0" indent="0" fontAlgn="ctr">
              <a:lnSpc>
                <a:spcPct val="100000"/>
              </a:lnSpc>
              <a:buNone/>
            </a:pPr>
            <a:r>
              <a:rPr lang="en-US" altLang="zh-CN" sz="1800">
                <a:solidFill>
                  <a:srgbClr val="032D49"/>
                </a:solidFill>
                <a:latin typeface="仿宋" panose="02010609060101010101" pitchFamily="49" charset="-122"/>
                <a:ea typeface="仿宋" panose="02010609060101010101" pitchFamily="49" charset="-122"/>
              </a:rPr>
              <a:t>D. </a:t>
            </a:r>
            <a:r>
              <a:rPr lang="zh-CN" altLang="en-US" sz="1800">
                <a:solidFill>
                  <a:srgbClr val="032D49"/>
                </a:solidFill>
                <a:latin typeface="仿宋" panose="02010609060101010101" pitchFamily="49" charset="-122"/>
                <a:ea typeface="仿宋" panose="02010609060101010101" pitchFamily="49" charset="-122"/>
              </a:rPr>
              <a:t>乞骸骨，是自请退职的委婉说法，意为请求使骸骨归葬故乡，回老家安度晚年。</a:t>
            </a:r>
          </a:p>
        </p:txBody>
      </p:sp>
      <p:cxnSp>
        <p:nvCxnSpPr>
          <p:cNvPr id="4" name="直接连接符 3"/>
          <p:cNvCxnSpPr/>
          <p:nvPr/>
        </p:nvCxnSpPr>
        <p:spPr>
          <a:xfrm>
            <a:off x="976296"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9770454"/>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kumimoji="0" lang="en-US" altLang="zh-CN"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1.</a:t>
            </a:r>
            <a:r>
              <a:rPr kumimoji="0" lang="zh-CN" altLang="en-US"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广东省高研会</a:t>
            </a:r>
            <a:r>
              <a:rPr kumimoji="0" lang="en-US" altLang="zh-CN"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2018</a:t>
            </a:r>
            <a:r>
              <a:rPr kumimoji="0" lang="zh-CN" altLang="en-US"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级高三第一学期第一次检测</a:t>
            </a:r>
            <a:endParaRPr lang="zh-CN" altLang="en-US" sz="72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】B</a:t>
            </a:r>
          </a:p>
          <a:p>
            <a:pPr marL="0" indent="0" algn="just">
              <a:lnSpc>
                <a:spcPct val="150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p>
          <a:p>
            <a:pPr marL="0" indent="0" algn="just">
              <a:lnSpc>
                <a:spcPct val="150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B</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项，“文中指声讨敌人的文书”表述错误，文中“檄”指征调福建、广东兵力的文书。故选</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B</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7559653"/>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2.</a:t>
            </a:r>
            <a:r>
              <a:rPr lang="zh-CN" altLang="en-US" sz="3200" spc="500">
                <a:solidFill>
                  <a:srgbClr val="B79F47"/>
                </a:solidFill>
              </a:rPr>
              <a:t>广州市</a:t>
            </a:r>
            <a:r>
              <a:rPr lang="en-US" altLang="zh-CN" sz="3200" spc="500">
                <a:solidFill>
                  <a:srgbClr val="B79F47"/>
                </a:solidFill>
              </a:rPr>
              <a:t>2021</a:t>
            </a:r>
            <a:r>
              <a:rPr lang="zh-CN" altLang="en-US" sz="3200" spc="500">
                <a:solidFill>
                  <a:srgbClr val="B79F47"/>
                </a:solidFill>
              </a:rPr>
              <a:t>届高三年级阶段训练</a:t>
            </a:r>
          </a:p>
        </p:txBody>
      </p:sp>
      <p:sp>
        <p:nvSpPr>
          <p:cNvPr id="3" name="内容占位符 2"/>
          <p:cNvSpPr>
            <a:spLocks noGrp="1"/>
          </p:cNvSpPr>
          <p:nvPr>
            <p:ph idx="1"/>
          </p:nvPr>
        </p:nvSpPr>
        <p:spPr>
          <a:xfrm>
            <a:off x="762000" y="1825625"/>
            <a:ext cx="10515600" cy="4351338"/>
          </a:xfrm>
        </p:spPr>
        <p:txBody>
          <a:bodyPr>
            <a:noAutofit/>
          </a:bodyPr>
          <a:lstStyle/>
          <a:p>
            <a:pPr marL="38100" indent="0" algn="just">
              <a:lnSpc>
                <a:spcPct val="150000"/>
              </a:lnSpc>
              <a:buNone/>
            </a:pP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阅读下面的文言文，完成</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10</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14</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题。</a:t>
            </a:r>
          </a:p>
          <a:p>
            <a:pPr marL="38100" indent="0" algn="just">
              <a:lnSpc>
                <a:spcPct val="150000"/>
              </a:lnSpc>
              <a:buNone/>
            </a:pPr>
            <a:r>
              <a:rPr lang="zh-CN" altLang="en-US" sz="1600" kern="100">
                <a:solidFill>
                  <a:srgbClr val="032D49"/>
                </a:solidFill>
                <a:latin typeface="楷体" pitchFamily="49" charset="-122"/>
                <a:ea typeface="楷体" pitchFamily="49" charset="-122"/>
                <a:cs typeface="Times New Roman" panose="02020603050405020304" pitchFamily="18" charset="0"/>
              </a:rPr>
              <a:t>    葛洪，字稚川，丹杨句容人也。祖系，吴大鸿胪。父悌，吴平后入晋，为邵陵太守。洪少好学，家贫，躬自伐薪以贸纸笔，夜辄写书诵习，遂以儒学知名。性寡欲，无所爱玩，不知棋局几道，摴蒱齿名。为人木讷，不好荣利，闭门却扫，未尝交游。于余杭山见何幼道、郭文举，目击而已，各无所言。时或寻书问义，不远数千里崎岖冒涉，期于必得，遂究览典籍。后师事南海太守上党鲍玄。玄见洪深重之，以女妻洪。洪传玄业，兼综练医术，凡所著撰，皆精核是非，而才章富赡。太安中，石冰作乱，吴兴太守顾秘为义军都督，与周玘等起兵讨之，秘檄洪为将兵都尉，攻冰别率，破之，迁伏波将军。冰平，洪不论功赏，径至洛阳，欲搜求异书以广其学。洪见天下已乱，欲避地南土，征镇檄命一无所就。后还乡里，礼辟皆不赴。元帝为丞相，辟为掾。咸和初，司徒导召补州主簿，转司徒掾，迁谘议参军。干宝深相亲友，荐洪才堪国史，选为散骑常侍，领大著作，洪固辞不就。以年老欲炼丹以祈遐寿闻交阯出丹求为句漏令帝以洪资高不许洪曰非欲为荣以有丹耳帝从之洪遂将子侄俱行 至广州，刺史邓岳留不听去，洪乃止罗浮山炼丹。岳表补东官太守，又辞不就。在山积年，优游闲养，著述不辍，自号抱朴子，因以名书。</a:t>
            </a:r>
            <a:endParaRPr lang="zh-CN" altLang="zh-CN" sz="1600" kern="100">
              <a:solidFill>
                <a:srgbClr val="032D49"/>
              </a:solidFill>
              <a:latin typeface="楷体" pitchFamily="49" charset="-122"/>
              <a:ea typeface="楷体" pitchFamily="49"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3602486"/>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2.</a:t>
            </a:r>
            <a:r>
              <a:rPr lang="zh-CN" altLang="en-US" sz="3200" spc="500">
                <a:solidFill>
                  <a:srgbClr val="B79F47"/>
                </a:solidFill>
              </a:rPr>
              <a:t>广州市</a:t>
            </a:r>
            <a:r>
              <a:rPr lang="en-US" altLang="zh-CN" sz="3200" spc="500">
                <a:solidFill>
                  <a:srgbClr val="B79F47"/>
                </a:solidFill>
              </a:rPr>
              <a:t>2021</a:t>
            </a:r>
            <a:r>
              <a:rPr lang="zh-CN" altLang="en-US" sz="3200" spc="500">
                <a:solidFill>
                  <a:srgbClr val="B79F47"/>
                </a:solidFill>
              </a:rPr>
              <a:t>届高三年级阶段训练</a:t>
            </a:r>
          </a:p>
        </p:txBody>
      </p:sp>
      <p:sp>
        <p:nvSpPr>
          <p:cNvPr id="3" name="内容占位符 2"/>
          <p:cNvSpPr>
            <a:spLocks noGrp="1"/>
          </p:cNvSpPr>
          <p:nvPr>
            <p:ph idx="1"/>
          </p:nvPr>
        </p:nvSpPr>
        <p:spPr>
          <a:xfrm>
            <a:off x="762000" y="1825625"/>
            <a:ext cx="10515600" cy="4351338"/>
          </a:xfrm>
        </p:spPr>
        <p:txBody>
          <a:bodyPr>
            <a:noAutofit/>
          </a:bodyPr>
          <a:lstStyle/>
          <a:p>
            <a:pPr indent="0">
              <a:lnSpc>
                <a:spcPct val="150000"/>
              </a:lnSpc>
              <a:buNone/>
            </a:pPr>
            <a:r>
              <a:rPr lang="zh-CN" altLang="en-US" sz="1600" kern="100">
                <a:solidFill>
                  <a:srgbClr val="032D49"/>
                </a:solidFill>
                <a:latin typeface="等线" panose="02010600030101010101" pitchFamily="2" charset="-122"/>
                <a:ea typeface="楷体" pitchFamily="49" charset="-122"/>
                <a:cs typeface="Times New Roman" panose="02020603050405020304" pitchFamily="18" charset="0"/>
              </a:rPr>
              <a:t>其余所著碑诔诗赋百卷，移檄章表三十卷，神仙、良吏、隐逸、集异等传各十卷，</a:t>
            </a:r>
            <a:r>
              <a:rPr lang="en-US" altLang="zh-CN" sz="16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en-US" sz="1600" kern="100">
                <a:solidFill>
                  <a:srgbClr val="032D49"/>
                </a:solidFill>
                <a:latin typeface="等线" panose="02010600030101010101" pitchFamily="2" charset="-122"/>
                <a:ea typeface="楷体" pitchFamily="49" charset="-122"/>
                <a:cs typeface="Times New Roman" panose="02020603050405020304" pitchFamily="18" charset="0"/>
              </a:rPr>
              <a:t>金匮药方</a:t>
            </a:r>
            <a:r>
              <a:rPr lang="en-US" altLang="zh-CN" sz="16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en-US" sz="1600" kern="100">
                <a:solidFill>
                  <a:srgbClr val="032D49"/>
                </a:solidFill>
                <a:latin typeface="等线" panose="02010600030101010101" pitchFamily="2" charset="-122"/>
                <a:ea typeface="楷体" pitchFamily="49" charset="-122"/>
                <a:cs typeface="Times New Roman" panose="02020603050405020304" pitchFamily="18" charset="0"/>
              </a:rPr>
              <a:t>一百卷，</a:t>
            </a:r>
            <a:r>
              <a:rPr lang="en-US" altLang="zh-CN" sz="16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en-US" sz="1600" kern="100">
                <a:solidFill>
                  <a:srgbClr val="032D49"/>
                </a:solidFill>
                <a:latin typeface="等线" panose="02010600030101010101" pitchFamily="2" charset="-122"/>
                <a:ea typeface="楷体" pitchFamily="49" charset="-122"/>
                <a:cs typeface="Times New Roman" panose="02020603050405020304" pitchFamily="18" charset="0"/>
              </a:rPr>
              <a:t>肘后要急方</a:t>
            </a:r>
            <a:r>
              <a:rPr lang="en-US" altLang="zh-CN" sz="16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en-US" sz="1600" kern="100">
                <a:solidFill>
                  <a:srgbClr val="032D49"/>
                </a:solidFill>
                <a:latin typeface="等线" panose="02010600030101010101" pitchFamily="2" charset="-122"/>
                <a:ea typeface="楷体" pitchFamily="49" charset="-122"/>
                <a:cs typeface="Times New Roman" panose="02020603050405020304" pitchFamily="18" charset="0"/>
              </a:rPr>
              <a:t>四卷。洪博闻深洽，江左绝伦。著述篇章富于班马，又精辩玄赜，析理入微。后忽与岳疏云“当远行寻师，克期便发”，岳得疏，狼狈往别。而洪坐至日中，兀然若睡而卒，岳至，遂不及见。时年八十一。</a:t>
            </a:r>
            <a:endParaRPr lang="en-US" altLang="zh-CN" sz="1600" kern="100">
              <a:solidFill>
                <a:srgbClr val="032D49"/>
              </a:solidFill>
              <a:latin typeface="等线" panose="02010600030101010101" pitchFamily="2" charset="-122"/>
              <a:ea typeface="楷体" pitchFamily="49" charset="-122"/>
              <a:cs typeface="Times New Roman" panose="02020603050405020304" pitchFamily="18" charset="0"/>
            </a:endParaRPr>
          </a:p>
          <a:p>
            <a:pPr indent="0" algn="r">
              <a:lnSpc>
                <a:spcPct val="150000"/>
              </a:lnSpc>
              <a:buNone/>
            </a:pPr>
            <a:r>
              <a:rPr lang="zh-CN" altLang="zh-CN" sz="1600" kern="100" spc="40">
                <a:solidFill>
                  <a:srgbClr val="032D49"/>
                </a:solidFill>
                <a:latin typeface="等线" panose="02010600030101010101" pitchFamily="2" charset="-122"/>
                <a:ea typeface="楷体" pitchFamily="49" charset="-122"/>
                <a:cs typeface="宋体" panose="02010600030101010101" pitchFamily="2" charset="-122"/>
              </a:rPr>
              <a:t>（节选自《晋书·葛洪传》）</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fontAlgn="ctr">
              <a:lnSpc>
                <a:spcPct val="150000"/>
              </a:lnSpc>
              <a:buNone/>
            </a:pPr>
            <a:r>
              <a:rPr lang="zh-CN" altLang="en-US"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下列对文中加点词语的相关内容的解说，不正确的一项是（</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3</a:t>
            </a:r>
            <a:r>
              <a:rPr lang="zh-CN" altLang="en-US"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分）</a:t>
            </a:r>
          </a:p>
          <a:p>
            <a:pPr marL="0" indent="0" algn="just" fontAlgn="ctr">
              <a:lnSpc>
                <a:spcPct val="150000"/>
              </a:lnSpc>
              <a:buNone/>
            </a:pP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a:t>
            </a:r>
            <a:r>
              <a:rPr lang="zh-CN" altLang="en-US"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国史，古代国家史官，负责修纂本朝历史；后也指一国或一朝的历史。</a:t>
            </a:r>
          </a:p>
          <a:p>
            <a:pPr marL="0" indent="0" algn="just" fontAlgn="ctr">
              <a:lnSpc>
                <a:spcPct val="150000"/>
              </a:lnSpc>
              <a:buNone/>
            </a:pP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B.</a:t>
            </a:r>
            <a:r>
              <a:rPr lang="zh-CN" altLang="en-US"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碑诔是刻在碑上的文字，多用于叙述死者生前事迹并表示哀悼或赞颂。</a:t>
            </a:r>
          </a:p>
          <a:p>
            <a:pPr marL="0" indent="0" algn="just" fontAlgn="ctr">
              <a:lnSpc>
                <a:spcPct val="150000"/>
              </a:lnSpc>
              <a:buNone/>
            </a:pP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C.</a:t>
            </a:r>
            <a:r>
              <a:rPr lang="zh-CN" altLang="en-US"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江左，长江下游南岸地区，古人在地理上以西为左，故江西又名江左。</a:t>
            </a:r>
          </a:p>
          <a:p>
            <a:pPr marL="0" indent="0" algn="just" fontAlgn="ctr">
              <a:lnSpc>
                <a:spcPct val="150000"/>
              </a:lnSpc>
              <a:buNone/>
            </a:pP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D.</a:t>
            </a:r>
            <a:r>
              <a:rPr lang="zh-CN" altLang="en-US"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班马一般指史学家班固和司马迁，文中借以说明葛洪的著述非常丰富。</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6689615"/>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2.</a:t>
            </a:r>
            <a:r>
              <a:rPr lang="zh-CN" altLang="en-US" sz="3200" spc="500">
                <a:solidFill>
                  <a:srgbClr val="B79F47"/>
                </a:solidFill>
              </a:rPr>
              <a:t>广州市</a:t>
            </a:r>
            <a:r>
              <a:rPr lang="en-US" altLang="zh-CN" sz="3200" spc="500">
                <a:solidFill>
                  <a:srgbClr val="B79F47"/>
                </a:solidFill>
              </a:rPr>
              <a:t>2021</a:t>
            </a:r>
            <a:r>
              <a:rPr lang="zh-CN" altLang="en-US" sz="3200" spc="500">
                <a:solidFill>
                  <a:srgbClr val="B79F47"/>
                </a:solidFill>
              </a:rPr>
              <a:t>届高三年级阶段训练</a:t>
            </a:r>
            <a:endParaRPr lang="zh-CN" altLang="en-US" sz="48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en-US" altLang="zh-CN" sz="1800" kern="100">
                <a:solidFill>
                  <a:srgbClr val="FF0000"/>
                </a:solidFill>
                <a:latin typeface="Calibri" pitchFamily="34" charset="0"/>
                <a:ea typeface="宋体" pitchFamily="2" charset="-122"/>
                <a:cs typeface="Times New Roman" panose="02020603050405020304" pitchFamily="18" charset="0"/>
              </a:rPr>
              <a:t>【</a:t>
            </a:r>
            <a:r>
              <a:rPr lang="zh-CN" altLang="en-US" sz="1800" kern="100">
                <a:solidFill>
                  <a:srgbClr val="FF0000"/>
                </a:solidFill>
                <a:latin typeface="Calibri" pitchFamily="34" charset="0"/>
                <a:ea typeface="宋体" pitchFamily="2" charset="-122"/>
                <a:cs typeface="Times New Roman" panose="02020603050405020304" pitchFamily="18" charset="0"/>
              </a:rPr>
              <a:t>答案</a:t>
            </a:r>
            <a:r>
              <a:rPr lang="en-US" altLang="zh-CN" sz="1800" kern="100">
                <a:solidFill>
                  <a:srgbClr val="FF0000"/>
                </a:solidFill>
                <a:latin typeface="Calibri" pitchFamily="34" charset="0"/>
                <a:ea typeface="宋体" pitchFamily="2" charset="-122"/>
                <a:cs typeface="Times New Roman" panose="02020603050405020304" pitchFamily="18" charset="0"/>
              </a:rPr>
              <a:t>】C</a:t>
            </a:r>
          </a:p>
          <a:p>
            <a:pPr marL="0" indent="0" algn="just">
              <a:lnSpc>
                <a:spcPct val="150000"/>
              </a:lnSpc>
              <a:buNone/>
            </a:pPr>
            <a:r>
              <a:rPr lang="en-US" altLang="zh-CN" sz="1800" kern="100">
                <a:solidFill>
                  <a:srgbClr val="FF0000"/>
                </a:solidFill>
                <a:latin typeface="Calibri" pitchFamily="34" charset="0"/>
                <a:ea typeface="宋体" pitchFamily="2" charset="-122"/>
                <a:cs typeface="Times New Roman" panose="02020603050405020304" pitchFamily="18" charset="0"/>
              </a:rPr>
              <a:t>【</a:t>
            </a:r>
            <a:r>
              <a:rPr lang="zh-CN" altLang="en-US" sz="1800" kern="100">
                <a:solidFill>
                  <a:srgbClr val="FF0000"/>
                </a:solidFill>
                <a:latin typeface="Calibri" pitchFamily="34" charset="0"/>
                <a:ea typeface="宋体" pitchFamily="2" charset="-122"/>
                <a:cs typeface="Times New Roman" panose="02020603050405020304" pitchFamily="18" charset="0"/>
              </a:rPr>
              <a:t>解析</a:t>
            </a:r>
            <a:r>
              <a:rPr lang="en-US" altLang="zh-CN" sz="1800" kern="100">
                <a:solidFill>
                  <a:srgbClr val="FF0000"/>
                </a:solidFill>
                <a:latin typeface="Calibri" pitchFamily="34" charset="0"/>
                <a:ea typeface="宋体" pitchFamily="2" charset="-122"/>
                <a:cs typeface="Times New Roman" panose="02020603050405020304" pitchFamily="18" charset="0"/>
              </a:rPr>
              <a:t>】</a:t>
            </a:r>
            <a:r>
              <a:rPr lang="zh-CN" altLang="en-US" sz="1800" kern="100">
                <a:solidFill>
                  <a:srgbClr val="FF0000"/>
                </a:solidFill>
                <a:latin typeface="Calibri" pitchFamily="34" charset="0"/>
                <a:ea typeface="宋体" pitchFamily="2" charset="-122"/>
                <a:cs typeface="Times New Roman" panose="02020603050405020304" pitchFamily="18" charset="0"/>
              </a:rPr>
              <a:t>古人在地理上以东为左，以西为右，故江东又名江左。</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4973110"/>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3.</a:t>
            </a:r>
            <a:r>
              <a:rPr lang="zh-CN" altLang="en-US" sz="3200" spc="500">
                <a:solidFill>
                  <a:srgbClr val="B79F47"/>
                </a:solidFill>
              </a:rPr>
              <a:t>河南省</a:t>
            </a:r>
            <a:r>
              <a:rPr lang="en-US" altLang="zh-CN" sz="3200" spc="500">
                <a:solidFill>
                  <a:srgbClr val="B79F47"/>
                </a:solidFill>
              </a:rPr>
              <a:t>2020</a:t>
            </a:r>
            <a:r>
              <a:rPr lang="zh-CN" altLang="en-US" sz="3200" spc="500">
                <a:solidFill>
                  <a:srgbClr val="B79F47"/>
                </a:solidFill>
              </a:rPr>
              <a:t>～</a:t>
            </a:r>
            <a:r>
              <a:rPr lang="en-US" altLang="zh-CN" sz="3200" spc="500">
                <a:solidFill>
                  <a:srgbClr val="B79F47"/>
                </a:solidFill>
              </a:rPr>
              <a:t>2021</a:t>
            </a:r>
            <a:r>
              <a:rPr lang="zh-CN" altLang="en-US" sz="3200" spc="500">
                <a:solidFill>
                  <a:srgbClr val="B79F47"/>
                </a:solidFill>
              </a:rPr>
              <a:t>学年高三</a:t>
            </a:r>
            <a:r>
              <a:rPr lang="en-US" altLang="zh-CN" sz="3200" spc="500">
                <a:solidFill>
                  <a:srgbClr val="B79F47"/>
                </a:solidFill>
              </a:rPr>
              <a:t>10</a:t>
            </a:r>
            <a:r>
              <a:rPr lang="zh-CN" altLang="en-US" sz="3200" spc="500">
                <a:solidFill>
                  <a:srgbClr val="B79F47"/>
                </a:solidFill>
              </a:rPr>
              <a:t>月质量检测</a:t>
            </a:r>
          </a:p>
        </p:txBody>
      </p:sp>
      <p:sp>
        <p:nvSpPr>
          <p:cNvPr id="3" name="内容占位符 2"/>
          <p:cNvSpPr>
            <a:spLocks noGrp="1"/>
          </p:cNvSpPr>
          <p:nvPr>
            <p:ph idx="1"/>
          </p:nvPr>
        </p:nvSpPr>
        <p:spPr>
          <a:xfrm>
            <a:off x="838200" y="1690688"/>
            <a:ext cx="10515600" cy="4351338"/>
          </a:xfrm>
        </p:spPr>
        <p:txBody>
          <a:bodyPr>
            <a:noAutofit/>
          </a:bodyPr>
          <a:lstStyle/>
          <a:p>
            <a:pPr marL="0" indent="0" fontAlgn="ctr">
              <a:lnSpc>
                <a:spcPct val="100000"/>
              </a:lnSpc>
              <a:buNone/>
            </a:pPr>
            <a:r>
              <a:rPr lang="zh-CN" altLang="zh-CN" sz="2000" kern="100">
                <a:solidFill>
                  <a:srgbClr val="032D49"/>
                </a:solidFill>
                <a:latin typeface="等线" panose="02010600030101010101" pitchFamily="2" charset="-122"/>
                <a:ea typeface="宋体" pitchFamily="2" charset="-122"/>
                <a:cs typeface="宋体" panose="02010600030101010101" pitchFamily="2" charset="-122"/>
              </a:rPr>
              <a:t>阅读下面的文言文，完成下面小题</a:t>
            </a:r>
            <a:endParaRPr lang="zh-CN" altLang="zh-CN" sz="20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nSpc>
                <a:spcPct val="100000"/>
              </a:lnSpc>
              <a:buNone/>
            </a:pPr>
            <a:r>
              <a:rPr lang="en-US" altLang="zh-CN" sz="2000">
                <a:solidFill>
                  <a:srgbClr val="032D49"/>
                </a:solidFill>
                <a:ea typeface="楷体" pitchFamily="49" charset="-122"/>
                <a:cs typeface="宋体" panose="02010600030101010101" pitchFamily="2" charset="-122"/>
              </a:rPr>
              <a:t>       </a:t>
            </a:r>
            <a:r>
              <a:rPr lang="zh-CN" altLang="zh-CN" sz="2000">
                <a:solidFill>
                  <a:srgbClr val="032D49"/>
                </a:solidFill>
                <a:ea typeface="楷体" pitchFamily="49" charset="-122"/>
                <a:cs typeface="宋体" panose="02010600030101010101" pitchFamily="2" charset="-122"/>
              </a:rPr>
              <a:t>耶律曷鲁，字控温，一字洪隐，迭剌部人。祖匣马葛，简宪皇帝兄。父偶思，曷鲁其长子也。太祖为于越，秉国政，欲命曷鲁为迭剌部夷离堇</a:t>
            </a:r>
            <a:r>
              <a:rPr lang="zh-CN" altLang="zh-CN" sz="2000" baseline="30000">
                <a:solidFill>
                  <a:srgbClr val="032D49"/>
                </a:solidFill>
                <a:ea typeface="楷体" pitchFamily="49" charset="-122"/>
                <a:cs typeface="宋体" panose="02010600030101010101" pitchFamily="2" charset="-122"/>
              </a:rPr>
              <a:t>①</a:t>
            </a:r>
            <a:r>
              <a:rPr lang="zh-CN" altLang="zh-CN" sz="2000">
                <a:solidFill>
                  <a:srgbClr val="032D49"/>
                </a:solidFill>
                <a:ea typeface="楷体" pitchFamily="49" charset="-122"/>
                <a:cs typeface="宋体" panose="02010600030101010101" pitchFamily="2" charset="-122"/>
              </a:rPr>
              <a:t>。辞曰：“贼在君侧，未敢远去。”太祖讨黑车子室韦，幽州刘仁恭遣养子赵霸率众来救。</a:t>
            </a:r>
            <a:r>
              <a:rPr lang="zh-CN" altLang="zh-CN" sz="2000" u="sng">
                <a:solidFill>
                  <a:srgbClr val="032D49"/>
                </a:solidFill>
                <a:ea typeface="楷体" pitchFamily="49" charset="-122"/>
                <a:cs typeface="宋体" panose="02010600030101010101" pitchFamily="2" charset="-122"/>
              </a:rPr>
              <a:t>曷鲁伏兵桃山，俟霸众过半而要之；与太祖合击，斩获甚众，遂降室韦</a:t>
            </a:r>
            <a:r>
              <a:rPr lang="zh-CN" altLang="zh-CN" sz="2000">
                <a:solidFill>
                  <a:srgbClr val="032D49"/>
                </a:solidFill>
                <a:ea typeface="楷体" pitchFamily="49" charset="-122"/>
                <a:cs typeface="宋体" panose="02010600030101010101" pitchFamily="2" charset="-122"/>
              </a:rPr>
              <a:t>。太祖会李克用于云州，时曷鲁侍，克用顾而壮之曰：“伟男子为谁？”太祖曰：“吾族曷鲁也。”会遥辇</a:t>
            </a:r>
            <a:r>
              <a:rPr lang="zh-CN" altLang="zh-CN" sz="2000" baseline="30000">
                <a:solidFill>
                  <a:srgbClr val="032D49"/>
                </a:solidFill>
                <a:ea typeface="楷体" pitchFamily="49" charset="-122"/>
                <a:cs typeface="宋体" panose="02010600030101010101" pitchFamily="2" charset="-122"/>
              </a:rPr>
              <a:t>②</a:t>
            </a:r>
            <a:r>
              <a:rPr lang="zh-CN" altLang="zh-CN" sz="2000">
                <a:solidFill>
                  <a:srgbClr val="032D49"/>
                </a:solidFill>
                <a:ea typeface="楷体" pitchFamily="49" charset="-122"/>
                <a:cs typeface="宋体" panose="02010600030101010101" pitchFamily="2" charset="-122"/>
              </a:rPr>
              <a:t>痕徳堇可汗殁，群臣奉遗命请立太祖。太祖辞曰：</a:t>
            </a:r>
            <a:r>
              <a:rPr lang="zh-CN" altLang="zh-CN" sz="2000" u="sng">
                <a:solidFill>
                  <a:srgbClr val="032D49"/>
                </a:solidFill>
                <a:ea typeface="楷体" pitchFamily="49" charset="-122"/>
                <a:cs typeface="宋体" panose="02010600030101010101" pitchFamily="2" charset="-122"/>
              </a:rPr>
              <a:t>“昔吾祖夷离堇雅里尝以不当立而辞，今若等复为是言，何欤？</a:t>
            </a:r>
            <a:r>
              <a:rPr lang="zh-CN" altLang="zh-CN" sz="2000">
                <a:solidFill>
                  <a:srgbClr val="032D49"/>
                </a:solidFill>
                <a:ea typeface="楷体" pitchFamily="49" charset="-122"/>
                <a:cs typeface="宋体" panose="02010600030101010101" pitchFamily="2" charset="-122"/>
              </a:rPr>
              <a:t>”曷鲁进曰：“</a:t>
            </a:r>
            <a:r>
              <a:rPr lang="zh-CN" altLang="zh-CN" sz="2000" u="wavy">
                <a:solidFill>
                  <a:srgbClr val="032D49"/>
                </a:solidFill>
                <a:ea typeface="楷体" pitchFamily="49" charset="-122"/>
                <a:cs typeface="宋体" panose="02010600030101010101" pitchFamily="2" charset="-122"/>
              </a:rPr>
              <a:t>曩吾祖之辞遗命弗及符瑞未见第为国人所推戴耳今先君言犹在耳天人所与若合符契天不可逆人不可拂而君命不可违也</a:t>
            </a:r>
            <a:r>
              <a:rPr lang="zh-CN" altLang="zh-CN" sz="2000">
                <a:solidFill>
                  <a:srgbClr val="032D49"/>
                </a:solidFill>
                <a:ea typeface="楷体" pitchFamily="49" charset="-122"/>
                <a:cs typeface="宋体" panose="02010600030101010101" pitchFamily="2" charset="-122"/>
              </a:rPr>
              <a:t>”太祖曰：“遗命固然，汝焉知天道？”曷鲁曰：“闻于越之生也，神光属天，异香盈幄，梦受神诲，龙锡金佩。天道无私，必应有徳。且遙辇九营棋布，非无可立者；小大臣民属心于越，天也。昔者于越伯父释鲁尝曰：‘吾犹蛇，儿犹龙也。’天时人事，几不可失。”太祖犹未许。</a:t>
            </a:r>
            <a:endParaRPr lang="zh-CN" altLang="zh-CN" sz="20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0171928"/>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3.</a:t>
            </a:r>
            <a:r>
              <a:rPr lang="zh-CN" altLang="en-US" sz="3200" spc="500">
                <a:solidFill>
                  <a:srgbClr val="B79F47"/>
                </a:solidFill>
              </a:rPr>
              <a:t>河南省</a:t>
            </a:r>
            <a:r>
              <a:rPr lang="en-US" altLang="zh-CN" sz="3200" spc="500">
                <a:solidFill>
                  <a:srgbClr val="B79F47"/>
                </a:solidFill>
              </a:rPr>
              <a:t>2020</a:t>
            </a:r>
            <a:r>
              <a:rPr lang="zh-CN" altLang="en-US" sz="3200" spc="500">
                <a:solidFill>
                  <a:srgbClr val="B79F47"/>
                </a:solidFill>
              </a:rPr>
              <a:t>～</a:t>
            </a:r>
            <a:r>
              <a:rPr lang="en-US" altLang="zh-CN" sz="3200" spc="500">
                <a:solidFill>
                  <a:srgbClr val="B79F47"/>
                </a:solidFill>
              </a:rPr>
              <a:t>2021</a:t>
            </a:r>
            <a:r>
              <a:rPr lang="zh-CN" altLang="en-US" sz="3200" spc="500">
                <a:solidFill>
                  <a:srgbClr val="B79F47"/>
                </a:solidFill>
              </a:rPr>
              <a:t>学年高三</a:t>
            </a:r>
            <a:r>
              <a:rPr lang="en-US" altLang="zh-CN" sz="3200" spc="500">
                <a:solidFill>
                  <a:srgbClr val="B79F47"/>
                </a:solidFill>
              </a:rPr>
              <a:t>10</a:t>
            </a:r>
            <a:r>
              <a:rPr lang="zh-CN" altLang="en-US" sz="3200" spc="500">
                <a:solidFill>
                  <a:srgbClr val="B79F47"/>
                </a:solidFill>
              </a:rPr>
              <a:t>月质量检测</a:t>
            </a:r>
          </a:p>
        </p:txBody>
      </p:sp>
      <p:sp>
        <p:nvSpPr>
          <p:cNvPr id="3" name="内容占位符 2"/>
          <p:cNvSpPr>
            <a:spLocks noGrp="1"/>
          </p:cNvSpPr>
          <p:nvPr>
            <p:ph idx="1"/>
          </p:nvPr>
        </p:nvSpPr>
        <p:spPr>
          <a:xfrm>
            <a:off x="838200" y="1690688"/>
            <a:ext cx="10515600" cy="4351338"/>
          </a:xfrm>
        </p:spPr>
        <p:txBody>
          <a:bodyPr>
            <a:noAutofit/>
          </a:bodyPr>
          <a:lstStyle/>
          <a:p>
            <a:pPr indent="0" fontAlgn="ctr">
              <a:lnSpc>
                <a:spcPct val="150000"/>
              </a:lnSpc>
              <a:buNone/>
            </a:pPr>
            <a:r>
              <a:rPr lang="zh-CN" altLang="zh-CN" sz="1400" kern="100">
                <a:solidFill>
                  <a:srgbClr val="032D49"/>
                </a:solidFill>
                <a:latin typeface="等线" panose="02010600030101010101" pitchFamily="2" charset="-122"/>
                <a:ea typeface="楷体" pitchFamily="49" charset="-122"/>
                <a:cs typeface="宋体" panose="02010600030101010101" pitchFamily="2" charset="-122"/>
              </a:rPr>
              <a:t>是夜，独召曷鲁责曰：“众以遗命迫我。汝不明吾心，而亦俯随耶？”曷鲁曰：“在昔夷离堇雅里虽推戴者众，辞之，而立阻午为可汗。相传十余世，君臣之分乱，纪纲之统隳。委质他国，若缀斿然。羽檄蜂午，民疲奔命。兴王之运，实在今日，应天顺人，以答顾命，不可失也。”太祖乃许。明日，即皇帝位。已而诸弟之乱作，太祖命曷鲁总领军事，讨平之，以功为迭剌部夷离堇。时民更兵焚剽，日以抚敝，曷鲁抚辑有方，畜牧益滋，民用富庶。三年七月，曷鲁得疾，薨，年四十七，诏立石记功。</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r" fontAlgn="ctr">
              <a:lnSpc>
                <a:spcPct val="150000"/>
              </a:lnSpc>
              <a:buNone/>
            </a:pP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（选自《辽史·耶律曷鲁传》）</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【注】①夷离堇：官名。契丹族各部军事首领的名称。②遥辇，契丹氏族名。</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en-US" sz="1400" kern="100">
                <a:solidFill>
                  <a:srgbClr val="032D49"/>
                </a:solidFill>
                <a:latin typeface="宋体" pitchFamily="2" charset="-122"/>
                <a:ea typeface="等线" panose="02010600030101010101" pitchFamily="2" charset="-122"/>
                <a:cs typeface="宋体" panose="02010600030101010101" pitchFamily="2" charset="-122"/>
              </a:rPr>
              <a:t>下列对文中加点词语的相关内容的解说，不正确的一项是</a:t>
            </a:r>
          </a:p>
          <a:p>
            <a:pPr marL="0" indent="0" fontAlgn="ctr">
              <a:lnSpc>
                <a:spcPct val="150000"/>
              </a:lnSpc>
              <a:buNone/>
            </a:pPr>
            <a:r>
              <a:rPr lang="en-US" altLang="zh-CN" sz="1400" kern="100">
                <a:solidFill>
                  <a:srgbClr val="032D49"/>
                </a:solidFill>
                <a:latin typeface="宋体" pitchFamily="2" charset="-122"/>
                <a:ea typeface="等线" panose="02010600030101010101" pitchFamily="2" charset="-122"/>
                <a:cs typeface="宋体" panose="02010600030101010101" pitchFamily="2" charset="-122"/>
              </a:rPr>
              <a:t>A. </a:t>
            </a:r>
            <a:r>
              <a:rPr lang="zh-CN" altLang="en-US" sz="1400" kern="100">
                <a:solidFill>
                  <a:srgbClr val="032D49"/>
                </a:solidFill>
                <a:latin typeface="宋体" pitchFamily="2" charset="-122"/>
                <a:ea typeface="等线" panose="02010600030101010101" pitchFamily="2" charset="-122"/>
                <a:cs typeface="宋体" panose="02010600030101010101" pitchFamily="2" charset="-122"/>
              </a:rPr>
              <a:t>太祖，先祖称谓，后多指开国帝王的庙号。魏晋后，用“祖”作为庙号已经泛滥。</a:t>
            </a:r>
          </a:p>
          <a:p>
            <a:pPr marL="0" indent="0" fontAlgn="ctr">
              <a:lnSpc>
                <a:spcPct val="150000"/>
              </a:lnSpc>
              <a:buNone/>
            </a:pPr>
            <a:r>
              <a:rPr lang="en-US" altLang="zh-CN" sz="1400" kern="100">
                <a:solidFill>
                  <a:srgbClr val="032D49"/>
                </a:solidFill>
                <a:latin typeface="宋体" pitchFamily="2" charset="-122"/>
                <a:ea typeface="等线" panose="02010600030101010101" pitchFamily="2" charset="-122"/>
                <a:cs typeface="宋体" panose="02010600030101010101" pitchFamily="2" charset="-122"/>
              </a:rPr>
              <a:t>B. </a:t>
            </a:r>
            <a:r>
              <a:rPr lang="zh-CN" altLang="en-US" sz="1400" kern="100">
                <a:solidFill>
                  <a:srgbClr val="032D49"/>
                </a:solidFill>
                <a:latin typeface="宋体" pitchFamily="2" charset="-122"/>
                <a:ea typeface="等线" panose="02010600030101010101" pitchFamily="2" charset="-122"/>
                <a:cs typeface="宋体" panose="02010600030101010101" pitchFamily="2" charset="-122"/>
              </a:rPr>
              <a:t>可汗，古代北方游牧民族契丹、蒙古等建立的汗国，其最高统治者皆称“可汗”。</a:t>
            </a:r>
          </a:p>
          <a:p>
            <a:pPr marL="0" indent="0" fontAlgn="ctr">
              <a:lnSpc>
                <a:spcPct val="150000"/>
              </a:lnSpc>
              <a:buNone/>
            </a:pPr>
            <a:r>
              <a:rPr lang="en-US" altLang="zh-CN" sz="1400" kern="100">
                <a:solidFill>
                  <a:srgbClr val="032D49"/>
                </a:solidFill>
                <a:latin typeface="宋体" pitchFamily="2" charset="-122"/>
                <a:ea typeface="等线" panose="02010600030101010101" pitchFamily="2" charset="-122"/>
                <a:cs typeface="宋体" panose="02010600030101010101" pitchFamily="2" charset="-122"/>
              </a:rPr>
              <a:t>C. </a:t>
            </a:r>
            <a:r>
              <a:rPr lang="zh-CN" altLang="en-US" sz="1400" kern="100">
                <a:solidFill>
                  <a:srgbClr val="032D49"/>
                </a:solidFill>
                <a:latin typeface="宋体" pitchFamily="2" charset="-122"/>
                <a:ea typeface="等线" panose="02010600030101010101" pitchFamily="2" charset="-122"/>
                <a:cs typeface="宋体" panose="02010600030101010101" pitchFamily="2" charset="-122"/>
              </a:rPr>
              <a:t>羽檄，又称为“羽书”，古代军事文书，插上鸟羽以示万分紧急，必须迅速传递。</a:t>
            </a:r>
          </a:p>
          <a:p>
            <a:pPr marL="0" indent="0" fontAlgn="ctr">
              <a:lnSpc>
                <a:spcPct val="150000"/>
              </a:lnSpc>
              <a:buNone/>
            </a:pPr>
            <a:r>
              <a:rPr lang="en-US" altLang="zh-CN" sz="1400" kern="100">
                <a:solidFill>
                  <a:srgbClr val="032D49"/>
                </a:solidFill>
                <a:latin typeface="宋体" pitchFamily="2" charset="-122"/>
                <a:ea typeface="等线" panose="02010600030101010101" pitchFamily="2" charset="-122"/>
                <a:cs typeface="宋体" panose="02010600030101010101" pitchFamily="2" charset="-122"/>
              </a:rPr>
              <a:t>D. </a:t>
            </a:r>
            <a:r>
              <a:rPr lang="zh-CN" altLang="en-US" sz="1400" kern="100">
                <a:solidFill>
                  <a:srgbClr val="032D49"/>
                </a:solidFill>
                <a:latin typeface="宋体" pitchFamily="2" charset="-122"/>
                <a:ea typeface="等线" panose="02010600030101010101" pitchFamily="2" charset="-122"/>
                <a:cs typeface="宋体" panose="02010600030101010101" pitchFamily="2" charset="-122"/>
              </a:rPr>
              <a:t>薨，古代称皇帝、皇帝的高等级妃嫔及其所生皇子公主、诸侯或封王的贵族死去</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2842665"/>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3.</a:t>
            </a:r>
            <a:r>
              <a:rPr lang="zh-CN" altLang="en-US" sz="3200" spc="500">
                <a:solidFill>
                  <a:srgbClr val="B79F47"/>
                </a:solidFill>
              </a:rPr>
              <a:t>河南省</a:t>
            </a:r>
            <a:r>
              <a:rPr lang="en-US" altLang="zh-CN" sz="3200" spc="500">
                <a:solidFill>
                  <a:srgbClr val="B79F47"/>
                </a:solidFill>
              </a:rPr>
              <a:t>2020</a:t>
            </a:r>
            <a:r>
              <a:rPr lang="zh-CN" altLang="en-US" sz="3200" spc="500">
                <a:solidFill>
                  <a:srgbClr val="B79F47"/>
                </a:solidFill>
              </a:rPr>
              <a:t>～</a:t>
            </a:r>
            <a:r>
              <a:rPr lang="en-US" altLang="zh-CN" sz="3200" spc="500">
                <a:solidFill>
                  <a:srgbClr val="B79F47"/>
                </a:solidFill>
              </a:rPr>
              <a:t>2021</a:t>
            </a:r>
            <a:r>
              <a:rPr lang="zh-CN" altLang="en-US" sz="3200" spc="500">
                <a:solidFill>
                  <a:srgbClr val="B79F47"/>
                </a:solidFill>
              </a:rPr>
              <a:t>学年高三</a:t>
            </a:r>
            <a:r>
              <a:rPr lang="en-US" altLang="zh-CN" sz="3200" spc="500">
                <a:solidFill>
                  <a:srgbClr val="B79F47"/>
                </a:solidFill>
              </a:rPr>
              <a:t>10</a:t>
            </a:r>
            <a:r>
              <a:rPr lang="zh-CN" altLang="en-US" sz="3200" spc="500">
                <a:solidFill>
                  <a:srgbClr val="B79F47"/>
                </a:solidFill>
              </a:rPr>
              <a:t>月质量检测</a:t>
            </a:r>
          </a:p>
        </p:txBody>
      </p:sp>
      <p:sp>
        <p:nvSpPr>
          <p:cNvPr id="3" name="内容占位符 2"/>
          <p:cNvSpPr>
            <a:spLocks noGrp="1"/>
          </p:cNvSpPr>
          <p:nvPr>
            <p:ph idx="1"/>
          </p:nvPr>
        </p:nvSpPr>
        <p:spPr>
          <a:xfrm>
            <a:off x="838200" y="1690688"/>
            <a:ext cx="10515600" cy="4351338"/>
          </a:xfrm>
        </p:spPr>
        <p:txBody>
          <a:bodyPr>
            <a:noAutofit/>
          </a:bodyPr>
          <a:lstStyle/>
          <a:p>
            <a:pPr marL="0" indent="0" algn="just" fontAlgn="ctr">
              <a:lnSpc>
                <a:spcPct val="150000"/>
              </a:lnSpc>
              <a:buNone/>
            </a:pPr>
            <a:r>
              <a:rPr lang="en-US" altLang="zh-CN" sz="1400" kern="100">
                <a:solidFill>
                  <a:srgbClr val="FF0000"/>
                </a:solidFill>
                <a:latin typeface="等线" panose="02010600030101010101" pitchFamily="2" charset="-122"/>
                <a:ea typeface="宋体" pitchFamily="2" charset="-122"/>
                <a:cs typeface="宋体" panose="02010600030101010101" pitchFamily="2" charset="-122"/>
              </a:rPr>
              <a:t>【</a:t>
            </a:r>
            <a:r>
              <a:rPr lang="zh-CN" altLang="en-US" sz="1400" kern="100">
                <a:solidFill>
                  <a:srgbClr val="FF0000"/>
                </a:solidFill>
                <a:latin typeface="等线" panose="02010600030101010101" pitchFamily="2" charset="-122"/>
                <a:ea typeface="宋体" pitchFamily="2" charset="-122"/>
                <a:cs typeface="宋体" panose="02010600030101010101" pitchFamily="2" charset="-122"/>
              </a:rPr>
              <a:t>答案</a:t>
            </a:r>
            <a:r>
              <a:rPr lang="en-US" altLang="zh-CN" sz="1400" kern="100">
                <a:solidFill>
                  <a:srgbClr val="FF0000"/>
                </a:solidFill>
                <a:latin typeface="等线" panose="02010600030101010101" pitchFamily="2" charset="-122"/>
                <a:ea typeface="宋体" pitchFamily="2" charset="-122"/>
                <a:cs typeface="宋体" panose="02010600030101010101" pitchFamily="2" charset="-122"/>
              </a:rPr>
              <a:t>】D</a:t>
            </a:r>
          </a:p>
          <a:p>
            <a:pPr marL="0" indent="0" algn="just" fontAlgn="ctr">
              <a:lnSpc>
                <a:spcPct val="150000"/>
              </a:lnSpc>
              <a:buNone/>
            </a:pPr>
            <a:r>
              <a:rPr lang="en-US" altLang="zh-CN" sz="1400" kern="100">
                <a:solidFill>
                  <a:srgbClr val="FF0000"/>
                </a:solidFill>
                <a:latin typeface="等线" panose="02010600030101010101" pitchFamily="2" charset="-122"/>
                <a:ea typeface="宋体" pitchFamily="2" charset="-122"/>
                <a:cs typeface="宋体" panose="02010600030101010101" pitchFamily="2" charset="-122"/>
              </a:rPr>
              <a:t>【</a:t>
            </a:r>
            <a:r>
              <a:rPr lang="zh-CN" altLang="en-US" sz="1400" kern="100">
                <a:solidFill>
                  <a:srgbClr val="FF0000"/>
                </a:solidFill>
                <a:latin typeface="等线" panose="02010600030101010101" pitchFamily="2" charset="-122"/>
                <a:ea typeface="宋体" pitchFamily="2" charset="-122"/>
                <a:cs typeface="宋体" panose="02010600030101010101" pitchFamily="2" charset="-122"/>
              </a:rPr>
              <a:t>解析</a:t>
            </a:r>
            <a:r>
              <a:rPr lang="en-US" altLang="zh-CN" sz="1400" kern="100">
                <a:solidFill>
                  <a:srgbClr val="FF0000"/>
                </a:solidFill>
                <a:latin typeface="等线" panose="02010600030101010101" pitchFamily="2" charset="-122"/>
                <a:ea typeface="宋体" pitchFamily="2" charset="-122"/>
                <a:cs typeface="宋体" panose="02010600030101010101" pitchFamily="2" charset="-122"/>
              </a:rPr>
              <a:t>】</a:t>
            </a:r>
          </a:p>
          <a:p>
            <a:pPr marL="0" indent="0" algn="just" fontAlgn="ctr">
              <a:lnSpc>
                <a:spcPct val="150000"/>
              </a:lnSpc>
              <a:buNone/>
            </a:pPr>
            <a:r>
              <a:rPr lang="en-US" altLang="zh-CN" sz="1400" kern="100">
                <a:solidFill>
                  <a:srgbClr val="FF0000"/>
                </a:solidFill>
                <a:latin typeface="等线" panose="02010600030101010101" pitchFamily="2" charset="-122"/>
                <a:ea typeface="宋体" pitchFamily="2" charset="-122"/>
                <a:cs typeface="宋体" panose="02010600030101010101" pitchFamily="2" charset="-122"/>
              </a:rPr>
              <a:t>D</a:t>
            </a:r>
            <a:r>
              <a:rPr lang="zh-CN" altLang="en-US" sz="1400" kern="100">
                <a:solidFill>
                  <a:srgbClr val="FF0000"/>
                </a:solidFill>
                <a:latin typeface="等线" panose="02010600030101010101" pitchFamily="2" charset="-122"/>
                <a:ea typeface="宋体" pitchFamily="2" charset="-122"/>
                <a:cs typeface="宋体" panose="02010600030101010101" pitchFamily="2" charset="-122"/>
              </a:rPr>
              <a:t>项，薨，不可以用于皇帝，皇帝死去应用“崩”。故选</a:t>
            </a:r>
            <a:r>
              <a:rPr lang="en-US" altLang="zh-CN" sz="1400" kern="100">
                <a:solidFill>
                  <a:srgbClr val="FF0000"/>
                </a:solidFill>
                <a:latin typeface="等线" panose="02010600030101010101" pitchFamily="2" charset="-122"/>
                <a:ea typeface="宋体" pitchFamily="2" charset="-122"/>
                <a:cs typeface="宋体" panose="02010600030101010101" pitchFamily="2" charset="-122"/>
              </a:rPr>
              <a:t>D</a:t>
            </a:r>
            <a:r>
              <a:rPr lang="zh-CN" altLang="en-US" sz="1400" kern="100">
                <a:solidFill>
                  <a:srgbClr val="FF0000"/>
                </a:solidFill>
                <a:latin typeface="等线" panose="02010600030101010101" pitchFamily="2" charset="-122"/>
                <a:ea typeface="宋体" pitchFamily="2" charset="-122"/>
                <a:cs typeface="宋体" panose="02010600030101010101" pitchFamily="2" charset="-122"/>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38148"/>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000" spc="500">
                <a:solidFill>
                  <a:srgbClr val="B79F47"/>
                </a:solidFill>
              </a:rPr>
              <a:t>4. 2020</a:t>
            </a:r>
            <a:r>
              <a:rPr lang="zh-CN" altLang="en-US" sz="2000" spc="500">
                <a:solidFill>
                  <a:srgbClr val="B79F47"/>
                </a:solidFill>
              </a:rPr>
              <a:t>年秋“荆、荆、襄、宜四地七校考试联盟” 高三期中联考</a:t>
            </a:r>
          </a:p>
        </p:txBody>
      </p:sp>
      <p:sp>
        <p:nvSpPr>
          <p:cNvPr id="3" name="内容占位符 2"/>
          <p:cNvSpPr>
            <a:spLocks noGrp="1"/>
          </p:cNvSpPr>
          <p:nvPr>
            <p:ph idx="1"/>
          </p:nvPr>
        </p:nvSpPr>
        <p:spPr>
          <a:xfrm>
            <a:off x="885104" y="1786941"/>
            <a:ext cx="10515600" cy="4351338"/>
          </a:xfrm>
        </p:spPr>
        <p:txBody>
          <a:bodyPr>
            <a:noAutofit/>
          </a:bodyPr>
          <a:lstStyle/>
          <a:p>
            <a:pPr indent="457200" algn="just">
              <a:lnSpc>
                <a:spcPct val="150000"/>
              </a:lnSpc>
              <a:buNone/>
            </a:pP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阅读下面的文言文，完成</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10</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14</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题。</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457200" algn="just">
              <a:lnSpc>
                <a:spcPct val="150000"/>
              </a:lnSpc>
              <a:buNone/>
            </a:pP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柳公绰，字宽，京兆华原人。幼孝友，起居皆有礼法。举贤良方正直言极谏，补校书郎。岁歉馑，其家虽给，而每饭不过一器，岁丰乃复。或问之，答曰：“四方病饥，独能饱乎？”累迁开州刺史，地接夷落，寇常逼其城，吏曰：“兵力不能制，愿以右职署渠帅。”</a:t>
            </a:r>
            <a:r>
              <a:rPr lang="zh-CN" altLang="zh-CN" sz="1200" u="sng" kern="100">
                <a:solidFill>
                  <a:srgbClr val="032D49"/>
                </a:solidFill>
                <a:latin typeface="等线" panose="02010600030101010101" pitchFamily="2" charset="-122"/>
                <a:ea typeface="楷体" pitchFamily="49" charset="-122"/>
                <a:cs typeface="Times New Roman" panose="02020603050405020304" pitchFamily="18" charset="0"/>
              </a:rPr>
              <a:t>公绰曰：“若同恶邪？何可挠法！”立诛之，寇亦引去。</a:t>
            </a: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召为吏部郎中。后拜御史中丞。 </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457200" algn="just">
              <a:lnSpc>
                <a:spcPct val="150000"/>
              </a:lnSpc>
              <a:buNone/>
            </a:pP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李吉甫复当国，出为湖南观察使。</a:t>
            </a:r>
            <a:r>
              <a:rPr lang="zh-CN" altLang="zh-CN" sz="1200" u="wavy" kern="100">
                <a:solidFill>
                  <a:srgbClr val="032D49"/>
                </a:solidFill>
                <a:latin typeface="等线" panose="02010600030101010101" pitchFamily="2" charset="-122"/>
                <a:ea typeface="楷体" pitchFamily="49" charset="-122"/>
                <a:cs typeface="Times New Roman" panose="02020603050405020304" pitchFamily="18" charset="0"/>
              </a:rPr>
              <a:t>以地卑湿不可迎养求分司东都不听后徙鄂岳观察使时方讨吴元济诏发鄂岳卒五千隶安州刺史李听</a:t>
            </a: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公绰曰：“朝廷谓吾儒生不知兵邪！”即请自行，许之。引兵渡江，抵安州，听以军礼迎谒。公绰谓曰：“公所以属</a:t>
            </a:r>
            <a:r>
              <a:rPr lang="zh-CN" altLang="zh-CN" sz="1200" kern="100">
                <a:solidFill>
                  <a:srgbClr val="032D49"/>
                </a:solidFill>
                <a:latin typeface="等线" panose="02010600030101010101" pitchFamily="2" charset="-122"/>
                <a:ea typeface="楷体" pitchFamily="49" charset="-122"/>
                <a:cs typeface="微软雅黑" panose="020b0503020204020204" pitchFamily="34" charset="-122"/>
              </a:rPr>
              <a:t>鞬</a:t>
            </a:r>
            <a:r>
              <a:rPr lang="zh-CN" altLang="zh-CN" sz="1200" kern="100">
                <a:solidFill>
                  <a:srgbClr val="032D49"/>
                </a:solidFill>
                <a:latin typeface="等线" panose="02010600030101010101" pitchFamily="2" charset="-122"/>
                <a:ea typeface="楷体" pitchFamily="49" charset="-122"/>
                <a:cs typeface="楷体_GB2312"/>
              </a:rPr>
              <a:t>负弩，岂非兵事邪？若褫戎容，则两郡守耳，何所统一哉？以公世将晓兵，吾且欲署职，以兵法从事。”听曰：“唯命。”</a:t>
            </a: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即以都知兵马使、中军先锋、行营都虞候三牒授之，选兵六千属焉，戒诸校曰：“行营事一决都将。”听被用畏威，遂尽力，当时服其知权。军出，公绰数省问其家，疾病生死厚给之。军中感服曰：“中丞为我知家事，敢不死战！”故鄂军每战辄克。 </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457200" algn="just">
              <a:lnSpc>
                <a:spcPct val="150000"/>
              </a:lnSpc>
              <a:buNone/>
            </a:pP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元和十一年，为李道古代还，除给事中，拜京兆尹。方赴府，有神策校乘马不避者，即时</a:t>
            </a:r>
            <a:r>
              <a:rPr lang="zh-CN" altLang="zh-CN" sz="1200" kern="100">
                <a:solidFill>
                  <a:srgbClr val="032D49"/>
                </a:solidFill>
                <a:latin typeface="等线" panose="02010600030101010101" pitchFamily="2" charset="-122"/>
                <a:ea typeface="楷体" pitchFamily="49" charset="-122"/>
                <a:cs typeface="微软雅黑" panose="020b0503020204020204" pitchFamily="34" charset="-122"/>
              </a:rPr>
              <a:t>搒</a:t>
            </a:r>
            <a:r>
              <a:rPr lang="zh-CN" altLang="zh-CN" sz="1200" kern="100">
                <a:solidFill>
                  <a:srgbClr val="032D49"/>
                </a:solidFill>
                <a:latin typeface="等线" panose="02010600030101010101" pitchFamily="2" charset="-122"/>
                <a:ea typeface="楷体" pitchFamily="49" charset="-122"/>
                <a:cs typeface="楷体_GB2312"/>
              </a:rPr>
              <a:t>死。帝怒其专杀，公绰曰：“此非独试臣，乃轻陛下法。”帝曰：“既死，不以闻，可乎？”公绰曰：“臣不当奏。在市死，职金吾；在坊死，职左右巡使。”帝乃解。以母丧去官。服除，为刑部侍郎，领盐铁转运使，转</a:t>
            </a: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兵部，兼御史大夫。 </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457200" algn="just">
              <a:lnSpc>
                <a:spcPct val="150000"/>
              </a:lnSpc>
              <a:buNone/>
            </a:pP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改礼部尚书，以祖讳换左丞。俄检校户部尚书、山南东道节度使。行部至邓，县吏有纳贿、舞文二人同系狱，县令以公绰素持法，谓必杀贪者，公绰判曰：“赃吏犯法，法在；奸吏坏法，法亡。”诛舞文者。其厩马害圉人，公绰杀之。或言良马可爱，曰：“安有良马而害人乎？” </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8153781"/>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sz="half" idx="1"/>
          </p:nvPr>
        </p:nvSpPr>
        <p:spPr>
          <a:xfrm>
            <a:off x="838200" y="1825625"/>
            <a:ext cx="9972230" cy="4351338"/>
          </a:xfrm>
        </p:spPr>
        <p:txBody>
          <a:bodyPr>
            <a:normAutofit fontScale="47500" lnSpcReduction="20000"/>
          </a:bodyPr>
          <a:lstStyle/>
          <a:p>
            <a:pPr indent="0" algn="just">
              <a:lnSpc>
                <a:spcPct val="150000"/>
              </a:lnSpc>
              <a:buNone/>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一、方法点拨</a:t>
            </a:r>
          </a:p>
          <a:p>
            <a:pPr indent="0" algn="just">
              <a:lnSpc>
                <a:spcPct val="150000"/>
              </a:lnSpc>
              <a:buNone/>
            </a:pP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	1. </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积累判断法。</a:t>
            </a:r>
          </a:p>
          <a:p>
            <a:pPr indent="0" algn="just">
              <a:lnSpc>
                <a:spcPct val="150000"/>
              </a:lnSpc>
              <a:buNone/>
            </a:pP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	2. </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选项判断法。</a:t>
            </a:r>
          </a:p>
          <a:p>
            <a:pPr indent="0" algn="just">
              <a:lnSpc>
                <a:spcPct val="150000"/>
              </a:lnSpc>
              <a:buNone/>
            </a:pP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	3. </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语境判断法。</a:t>
            </a:r>
          </a:p>
          <a:p>
            <a:pPr indent="0" algn="just">
              <a:lnSpc>
                <a:spcPct val="150000"/>
              </a:lnSpc>
              <a:buNone/>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二、重点积累</a:t>
            </a:r>
          </a:p>
          <a:p>
            <a:pPr indent="0" algn="just">
              <a:lnSpc>
                <a:spcPct val="150000"/>
              </a:lnSpc>
              <a:buNone/>
            </a:pP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	</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官职常识</a:t>
            </a:r>
          </a:p>
          <a:p>
            <a:pPr indent="0" algn="just">
              <a:lnSpc>
                <a:spcPct val="150000"/>
              </a:lnSpc>
              <a:buNone/>
            </a:pP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	</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文教常识</a:t>
            </a:r>
          </a:p>
          <a:p>
            <a:pPr indent="0" algn="just">
              <a:lnSpc>
                <a:spcPct val="150000"/>
              </a:lnSpc>
              <a:buNone/>
            </a:pP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	</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称谓常识</a:t>
            </a:r>
          </a:p>
          <a:p>
            <a:pPr indent="0" algn="just">
              <a:lnSpc>
                <a:spcPct val="150000"/>
              </a:lnSpc>
              <a:buNone/>
            </a:pP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	</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文史典籍常识</a:t>
            </a:r>
          </a:p>
          <a:p>
            <a:pPr indent="0" algn="just">
              <a:lnSpc>
                <a:spcPct val="150000"/>
              </a:lnSpc>
              <a:buNone/>
            </a:pP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	</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天文历法常识</a:t>
            </a:r>
          </a:p>
          <a:p>
            <a:pPr indent="0" algn="just">
              <a:lnSpc>
                <a:spcPct val="150000"/>
              </a:lnSpc>
              <a:buNone/>
            </a:pP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	</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古代地理常识</a:t>
            </a:r>
          </a:p>
          <a:p>
            <a:pPr indent="0" algn="just">
              <a:lnSpc>
                <a:spcPct val="150000"/>
              </a:lnSpc>
              <a:buNone/>
            </a:pP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	</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其他常识</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000" spc="500">
                <a:solidFill>
                  <a:srgbClr val="B79F47"/>
                </a:solidFill>
              </a:rPr>
              <a:t>4. 2020</a:t>
            </a:r>
            <a:r>
              <a:rPr lang="zh-CN" altLang="en-US" sz="2000" spc="500">
                <a:solidFill>
                  <a:srgbClr val="B79F47"/>
                </a:solidFill>
              </a:rPr>
              <a:t>年秋“荆、荆、襄、宜四地七校考试联盟” 高三期中联考</a:t>
            </a:r>
          </a:p>
        </p:txBody>
      </p:sp>
      <p:sp>
        <p:nvSpPr>
          <p:cNvPr id="3" name="内容占位符 2"/>
          <p:cNvSpPr>
            <a:spLocks noGrp="1"/>
          </p:cNvSpPr>
          <p:nvPr>
            <p:ph idx="1"/>
          </p:nvPr>
        </p:nvSpPr>
        <p:spPr>
          <a:xfrm>
            <a:off x="885104" y="1786941"/>
            <a:ext cx="10515600" cy="4351338"/>
          </a:xfrm>
        </p:spPr>
        <p:txBody>
          <a:bodyPr>
            <a:noAutofit/>
          </a:bodyPr>
          <a:lstStyle/>
          <a:p>
            <a:pPr indent="457200" algn="just">
              <a:lnSpc>
                <a:spcPct val="150000"/>
              </a:lnSpc>
              <a:buNone/>
            </a:pP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太和四年，为河东节度。遭岁恶，撙节用度，辍宴饮，衣食与士卒均。北虏遣梅禄将军李畅以马万匹来市，所过皆厚劳，饬兵以防袭夺。至太原，公绰独使牙将单骑劳问，待以至意，辟牙门，令译官引谒，宴不加常。</a:t>
            </a:r>
            <a:r>
              <a:rPr lang="zh-CN" altLang="zh-CN" sz="1200" u="sng" kern="100">
                <a:solidFill>
                  <a:srgbClr val="032D49"/>
                </a:solidFill>
                <a:latin typeface="等线" panose="02010600030101010101" pitchFamily="2" charset="-122"/>
                <a:ea typeface="楷体" pitchFamily="49" charset="-122"/>
                <a:cs typeface="Times New Roman" panose="02020603050405020304" pitchFamily="18" charset="0"/>
              </a:rPr>
              <a:t>畅德之，出涕，徐驱道中，不妄驰猎。</a:t>
            </a: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 </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457200" algn="just">
              <a:lnSpc>
                <a:spcPct val="150000"/>
              </a:lnSpc>
              <a:buNone/>
            </a:pP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以病乞代，授兵部尚书，不任朝请。忽顾左右召故吏韦长，众谓属诿以家事。及长至，乃曰：“为我白宰相，徐州专杀李听亲吏，非用高</a:t>
            </a:r>
            <a:r>
              <a:rPr lang="zh-CN" altLang="zh-CN" sz="1200" kern="100">
                <a:solidFill>
                  <a:srgbClr val="032D49"/>
                </a:solidFill>
                <a:latin typeface="等线" panose="02010600030101010101" pitchFamily="2" charset="-122"/>
                <a:ea typeface="楷体" pitchFamily="49" charset="-122"/>
                <a:cs typeface="微软雅黑" panose="020b0503020204020204" pitchFamily="34" charset="-122"/>
              </a:rPr>
              <a:t>瑀</a:t>
            </a:r>
            <a:r>
              <a:rPr lang="zh-CN" altLang="zh-CN" sz="1200" kern="100">
                <a:solidFill>
                  <a:srgbClr val="032D49"/>
                </a:solidFill>
                <a:latin typeface="等线" panose="02010600030101010101" pitchFamily="2" charset="-122"/>
                <a:ea typeface="楷体" pitchFamily="49" charset="-122"/>
                <a:cs typeface="楷体_GB2312"/>
              </a:rPr>
              <a:t>不能安。”因瞑目不复语，后二日卒，年六十八。</a:t>
            </a: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赠太子太保，谥曰元。</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457200" algn="r">
              <a:lnSpc>
                <a:spcPct val="150000"/>
              </a:lnSpc>
              <a:buNone/>
            </a:pP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（节选自《新唐书·列传第八十八孔穆崔柳杨马》）</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457200" algn="just">
              <a:lnSpc>
                <a:spcPct val="150000"/>
              </a:lnSpc>
              <a:buNone/>
            </a:pP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下列对文中加点词语的相关内容的解说，不正确的一项是（</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3</a:t>
            </a: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分）</a:t>
            </a:r>
          </a:p>
          <a:p>
            <a:pPr marL="0" indent="457200" algn="just">
              <a:lnSpc>
                <a:spcPct val="150000"/>
              </a:lnSpc>
              <a:buNone/>
            </a:pP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a:t>
            </a: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．刺史，负责对地方官员的监察之职。刺史制度在中国古代对于加强中央对地方的监督和控制，发挥了重要作用。</a:t>
            </a:r>
          </a:p>
          <a:p>
            <a:pPr marL="0" indent="457200" algn="just">
              <a:lnSpc>
                <a:spcPct val="150000"/>
              </a:lnSpc>
              <a:buNone/>
            </a:pP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B</a:t>
            </a: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．神策军是唐朝中后期中央北衙禁军的主力，负责保卫京师和宿卫宫廷以及行征伐事，为唐时朝廷直接控制的主要武装力量。</a:t>
            </a:r>
          </a:p>
          <a:p>
            <a:pPr marL="0" indent="457200" algn="just">
              <a:lnSpc>
                <a:spcPct val="150000"/>
              </a:lnSpc>
              <a:buNone/>
            </a:pP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C</a:t>
            </a: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．兵部为中国古代官署名，六部之一。其长官为兵部尚书。掌管文武官员的选拔、任用以及兵籍、兵械、军令等。</a:t>
            </a:r>
          </a:p>
          <a:p>
            <a:pPr marL="0" indent="457200" algn="just">
              <a:lnSpc>
                <a:spcPct val="150000"/>
              </a:lnSpc>
              <a:buNone/>
            </a:pP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D</a:t>
            </a: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．赠，古代朝廷对死去的功臣或其先人追封爵位或官职。本文中的“赠”就是朝廷在柳公绰死后追封他为太子太保。</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383691"/>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000" spc="500">
                <a:solidFill>
                  <a:srgbClr val="B79F47"/>
                </a:solidFill>
              </a:rPr>
              <a:t>4. 2020</a:t>
            </a:r>
            <a:r>
              <a:rPr lang="zh-CN" altLang="en-US" sz="2000" spc="500">
                <a:solidFill>
                  <a:srgbClr val="B79F47"/>
                </a:solidFill>
              </a:rPr>
              <a:t>年秋“荆、荆、襄、宜四地七校考试联盟” 高三期中联考</a:t>
            </a:r>
            <a:endParaRPr lang="zh-CN" altLang="en-US" sz="32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a:t>
            </a:r>
          </a:p>
          <a:p>
            <a:pPr marL="0" indent="0" algn="just">
              <a:lnSpc>
                <a:spcPct val="150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文武官员”错，是“掌管武官的选拔、任用”</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7501232"/>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en-US" altLang="zh-CN" sz="2800" spc="500">
                <a:solidFill>
                  <a:srgbClr val="B79F47"/>
                </a:solidFill>
              </a:rPr>
              <a:t>5.</a:t>
            </a:r>
            <a:r>
              <a:rPr lang="zh-CN" altLang="en-US" sz="2800" spc="500">
                <a:solidFill>
                  <a:srgbClr val="B79F47"/>
                </a:solidFill>
              </a:rPr>
              <a:t>宜昌一中等校</a:t>
            </a:r>
            <a:r>
              <a:rPr lang="en-US" altLang="zh-CN" sz="2800" spc="500">
                <a:solidFill>
                  <a:srgbClr val="B79F47"/>
                </a:solidFill>
              </a:rPr>
              <a:t>2020</a:t>
            </a:r>
            <a:r>
              <a:rPr lang="zh-CN" altLang="en-US" sz="2800" spc="500">
                <a:solidFill>
                  <a:srgbClr val="B79F47"/>
                </a:solidFill>
              </a:rPr>
              <a:t>年秋季学期高三九月联考语文试题</a:t>
            </a:r>
          </a:p>
        </p:txBody>
      </p:sp>
      <p:sp>
        <p:nvSpPr>
          <p:cNvPr id="3" name="内容占位符 2"/>
          <p:cNvSpPr>
            <a:spLocks noGrp="1"/>
          </p:cNvSpPr>
          <p:nvPr>
            <p:ph idx="1"/>
          </p:nvPr>
        </p:nvSpPr>
        <p:spPr>
          <a:xfrm>
            <a:off x="762000" y="1825625"/>
            <a:ext cx="10515600" cy="4351338"/>
          </a:xfrm>
        </p:spPr>
        <p:txBody>
          <a:bodyPr>
            <a:noAutofit/>
          </a:bodyPr>
          <a:lstStyle/>
          <a:p>
            <a:pPr indent="0" fontAlgn="ctr">
              <a:lnSpc>
                <a:spcPct val="150000"/>
              </a:lnSpc>
              <a:buNone/>
            </a:pP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季布者，楚人也。为气任侠，有名于楚。项籍使将兵，数窘汉王。及项羽灭，高祖购求布千金，敢有舍匿，罪及三族。季布匿濮阳周氏。周氏曰：“汉购将军急，迹且至臣家，将军能听臣，臣敢献计；即不能，愿先自刭。”季布许之。乃髡钳季布，衣褐衣，置广柳车中，并与其家僮数十人，之鲁朱家所卖之。朱家心知是季布，乃买而置之田。诫其子曰：“田事听此奴，必与同食。”朱家乃乘轺车之洛阳，见汝阴侯滕公。滕公留朱家饮数日。因谓滕公曰：“季布何大罪，而上求之急也？”滕公曰：“布数为项羽窘上，上怨之，故必欲得之。”朱家曰：“君视季布何如人也？”曰：“贤者也。”朱家曰：“臣各为其主用，季布为项籍用，职耳。项氏臣可尽诛邪？今上始得天下，独以己之私怨求一人，何示天下之不广也！</a:t>
            </a:r>
            <a:r>
              <a:rPr lang="zh-CN" altLang="zh-CN" sz="1600" u="sng" kern="100">
                <a:solidFill>
                  <a:srgbClr val="032D49"/>
                </a:solidFill>
                <a:latin typeface="等线" panose="02010600030101010101" pitchFamily="2" charset="-122"/>
                <a:ea typeface="楷体" pitchFamily="49" charset="-122"/>
                <a:cs typeface="Times New Roman" panose="02020603050405020304" pitchFamily="18" charset="0"/>
              </a:rPr>
              <a:t>且以季布之贤而汉求之急如此，此不北走胡即南走越耳。</a:t>
            </a: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夫忌壮士以资敌国，此伍子胥所以鞭荆平王之墓也。君何不从容为上言邪？”</a:t>
            </a:r>
            <a:r>
              <a:rPr lang="zh-CN" altLang="zh-CN" sz="1600" u="wavy" kern="100">
                <a:solidFill>
                  <a:srgbClr val="032D49"/>
                </a:solidFill>
                <a:latin typeface="等线" panose="02010600030101010101" pitchFamily="2" charset="-122"/>
                <a:ea typeface="楷体" pitchFamily="49" charset="-122"/>
                <a:cs typeface="Times New Roman" panose="02020603050405020304" pitchFamily="18" charset="0"/>
              </a:rPr>
              <a:t>汝阴侯滕公心知朱家大侠意季布匿其所乃许曰诺待间果言如朱家指上乃赦季布</a:t>
            </a: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当是时，诸公皆多季布能摧刚为柔，朱家亦以此名闻当世。季布召见，谢，上拜为郎中。</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5019758"/>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en-US" altLang="zh-CN" sz="2800" spc="500">
                <a:solidFill>
                  <a:srgbClr val="B79F47"/>
                </a:solidFill>
              </a:rPr>
              <a:t>5.</a:t>
            </a:r>
            <a:r>
              <a:rPr lang="zh-CN" altLang="en-US" sz="2800" spc="500">
                <a:solidFill>
                  <a:srgbClr val="B79F47"/>
                </a:solidFill>
              </a:rPr>
              <a:t>宜昌一中等校</a:t>
            </a:r>
            <a:r>
              <a:rPr lang="en-US" altLang="zh-CN" sz="2800" spc="500">
                <a:solidFill>
                  <a:srgbClr val="B79F47"/>
                </a:solidFill>
              </a:rPr>
              <a:t>2020</a:t>
            </a:r>
            <a:r>
              <a:rPr lang="zh-CN" altLang="en-US" sz="2800" spc="500">
                <a:solidFill>
                  <a:srgbClr val="B79F47"/>
                </a:solidFill>
              </a:rPr>
              <a:t>年秋季学期高三九月联考语文试题</a:t>
            </a:r>
          </a:p>
        </p:txBody>
      </p:sp>
      <p:sp>
        <p:nvSpPr>
          <p:cNvPr id="3" name="内容占位符 2"/>
          <p:cNvSpPr>
            <a:spLocks noGrp="1"/>
          </p:cNvSpPr>
          <p:nvPr>
            <p:ph idx="1"/>
          </p:nvPr>
        </p:nvSpPr>
        <p:spPr>
          <a:xfrm>
            <a:off x="762000" y="1825625"/>
            <a:ext cx="10515600" cy="4351338"/>
          </a:xfrm>
        </p:spPr>
        <p:txBody>
          <a:bodyPr>
            <a:noAutofit/>
          </a:bodyPr>
          <a:lstStyle/>
          <a:p>
            <a:pPr indent="0" fontAlgn="ctr">
              <a:lnSpc>
                <a:spcPct val="150000"/>
              </a:lnSpc>
              <a:buNone/>
            </a:pP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季布为河东守，孝文时，人有言其贤者，孝文召，欲以为御史大夫。复有言其勇，使酒难近。至，留邸一月，见罢。季布因进曰</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“臣无功窃宠，待罪河东。陛下无故召臣，此人必有以臣欺陛下者。今臣至，无所受事，罢去，此人必有以毁臣者。</a:t>
            </a:r>
            <a:r>
              <a:rPr lang="zh-CN" altLang="zh-CN" sz="1800" u="sng" kern="100">
                <a:solidFill>
                  <a:srgbClr val="032D49"/>
                </a:solidFill>
                <a:latin typeface="等线" panose="02010600030101010101" pitchFamily="2" charset="-122"/>
                <a:ea typeface="楷体" pitchFamily="49" charset="-122"/>
                <a:cs typeface="Times New Roman" panose="02020603050405020304" pitchFamily="18" charset="0"/>
              </a:rPr>
              <a:t>夫陛下以一人之誉而召臣，一人之毁而去臣。臣恐天下有识闻之有以窥陛下也。</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”上默然惭，良久曰</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“河东吾股肱郡，故特召君耳。”</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r" fontAlgn="ctr">
              <a:lnSpc>
                <a:spcPct val="150000"/>
              </a:lnSpc>
              <a:buNone/>
            </a:pP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（选自《史记·季布栾布列传》）</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en-US" sz="1600" kern="100">
                <a:solidFill>
                  <a:srgbClr val="032D49"/>
                </a:solidFill>
                <a:latin typeface="等线" panose="02010600030101010101" pitchFamily="2" charset="-122"/>
                <a:ea typeface="宋体" pitchFamily="2" charset="-122"/>
                <a:cs typeface="Times New Roman" panose="02020603050405020304" pitchFamily="18" charset="0"/>
              </a:rPr>
              <a:t>下列对文中加点的词语相关内容的解说，不正确的一项是（   ）</a:t>
            </a:r>
          </a:p>
          <a:p>
            <a:pPr marL="0" indent="0" fontAlgn="ctr">
              <a:lnSpc>
                <a:spcPct val="150000"/>
              </a:lnSpc>
              <a:buNone/>
            </a:pP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 </a:t>
            </a:r>
            <a:r>
              <a:rPr lang="zh-CN" altLang="en-US" sz="1600" kern="100">
                <a:solidFill>
                  <a:srgbClr val="032D49"/>
                </a:solidFill>
                <a:latin typeface="等线" panose="02010600030101010101" pitchFamily="2" charset="-122"/>
                <a:ea typeface="宋体" pitchFamily="2" charset="-122"/>
                <a:cs typeface="Times New Roman" panose="02020603050405020304" pitchFamily="18" charset="0"/>
              </a:rPr>
              <a:t>三族，一种说法是父族、母族、妻族的合称。夷灭三族是古代极为残酷的刑罚。</a:t>
            </a:r>
          </a:p>
          <a:p>
            <a:pPr marL="0" indent="0" fontAlgn="ctr">
              <a:lnSpc>
                <a:spcPct val="150000"/>
              </a:lnSpc>
              <a:buNone/>
            </a:pP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B. </a:t>
            </a:r>
            <a:r>
              <a:rPr lang="zh-CN" altLang="en-US" sz="1600" kern="100">
                <a:solidFill>
                  <a:srgbClr val="032D49"/>
                </a:solidFill>
                <a:latin typeface="等线" panose="02010600030101010101" pitchFamily="2" charset="-122"/>
                <a:ea typeface="宋体" pitchFamily="2" charset="-122"/>
                <a:cs typeface="Times New Roman" panose="02020603050405020304" pitchFamily="18" charset="0"/>
              </a:rPr>
              <a:t>髡钳，古时的刑罚，髡是去发，钳是用铁束头。这里指扮作一个犯罪的囚徒。</a:t>
            </a:r>
          </a:p>
          <a:p>
            <a:pPr marL="0" indent="0" fontAlgn="ctr">
              <a:lnSpc>
                <a:spcPct val="150000"/>
              </a:lnSpc>
              <a:buNone/>
            </a:pP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C. </a:t>
            </a:r>
            <a:r>
              <a:rPr lang="zh-CN" altLang="en-US" sz="1600" kern="100">
                <a:solidFill>
                  <a:srgbClr val="032D49"/>
                </a:solidFill>
                <a:latin typeface="等线" panose="02010600030101010101" pitchFamily="2" charset="-122"/>
                <a:ea typeface="宋体" pitchFamily="2" charset="-122"/>
                <a:cs typeface="Times New Roman" panose="02020603050405020304" pitchFamily="18" charset="0"/>
              </a:rPr>
              <a:t>项籍，名籍，字羽。古人幼时命名，成年取字，字和名有意义上的联系，字是对名的解释和补充。</a:t>
            </a:r>
          </a:p>
          <a:p>
            <a:pPr marL="0" indent="0" fontAlgn="ctr">
              <a:lnSpc>
                <a:spcPct val="150000"/>
              </a:lnSpc>
              <a:buNone/>
            </a:pP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D. </a:t>
            </a:r>
            <a:r>
              <a:rPr lang="zh-CN" altLang="en-US" sz="1600" kern="100">
                <a:solidFill>
                  <a:srgbClr val="032D49"/>
                </a:solidFill>
                <a:latin typeface="等线" panose="02010600030101010101" pitchFamily="2" charset="-122"/>
                <a:ea typeface="宋体" pitchFamily="2" charset="-122"/>
                <a:cs typeface="Times New Roman" panose="02020603050405020304" pitchFamily="18" charset="0"/>
              </a:rPr>
              <a:t>河东，黄河以东的地方，也称河内，在今山西西南部。上古时代女娲炼石补天、精卫填海等均发生于此。</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2351209"/>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800" spc="500">
                <a:solidFill>
                  <a:srgbClr val="B79F47"/>
                </a:solidFill>
              </a:rPr>
              <a:t>5.</a:t>
            </a:r>
            <a:r>
              <a:rPr lang="zh-CN" altLang="en-US" sz="2800" spc="500">
                <a:solidFill>
                  <a:srgbClr val="B79F47"/>
                </a:solidFill>
              </a:rPr>
              <a:t>宜昌一中等校</a:t>
            </a:r>
            <a:r>
              <a:rPr lang="en-US" altLang="zh-CN" sz="2800" spc="500">
                <a:solidFill>
                  <a:srgbClr val="B79F47"/>
                </a:solidFill>
              </a:rPr>
              <a:t>2020</a:t>
            </a:r>
            <a:r>
              <a:rPr lang="zh-CN" altLang="en-US" sz="2800" spc="500">
                <a:solidFill>
                  <a:srgbClr val="B79F47"/>
                </a:solidFill>
              </a:rPr>
              <a:t>年秋季学期高三九月联考语文试题</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fontAlgn="ctr">
              <a:lnSpc>
                <a:spcPct val="150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】D</a:t>
            </a:r>
          </a:p>
          <a:p>
            <a:pPr marL="0" indent="0" algn="just" fontAlgn="ctr">
              <a:lnSpc>
                <a:spcPct val="150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p>
          <a:p>
            <a:pPr marL="0" indent="0" algn="just" fontAlgn="ctr">
              <a:lnSpc>
                <a:spcPct val="150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D</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项，“河东，黄河以东 地方，也称河内”错。“河内”，指今河南境内黄河以北的地方，与“河东”并不是同一个地方。故选</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D</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930622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6.</a:t>
            </a:r>
            <a:r>
              <a:rPr lang="zh-CN" altLang="en-US" sz="3200" spc="500">
                <a:solidFill>
                  <a:srgbClr val="B79F47"/>
                </a:solidFill>
              </a:rPr>
              <a:t>郴州市</a:t>
            </a:r>
            <a:r>
              <a:rPr lang="en-US" altLang="zh-CN" sz="3200" spc="500">
                <a:solidFill>
                  <a:srgbClr val="B79F47"/>
                </a:solidFill>
              </a:rPr>
              <a:t>2021</a:t>
            </a:r>
            <a:r>
              <a:rPr lang="zh-CN" altLang="en-US" sz="3200" spc="500">
                <a:solidFill>
                  <a:srgbClr val="B79F47"/>
                </a:solidFill>
              </a:rPr>
              <a:t>届高三第一次教学质量监测试卷</a:t>
            </a:r>
          </a:p>
        </p:txBody>
      </p:sp>
      <p:sp>
        <p:nvSpPr>
          <p:cNvPr id="3" name="内容占位符 2"/>
          <p:cNvSpPr>
            <a:spLocks noGrp="1"/>
          </p:cNvSpPr>
          <p:nvPr>
            <p:ph idx="1"/>
          </p:nvPr>
        </p:nvSpPr>
        <p:spPr>
          <a:xfrm>
            <a:off x="734394" y="1690688"/>
            <a:ext cx="10971196" cy="5306695"/>
          </a:xfrm>
        </p:spPr>
        <p:txBody>
          <a:bodyPr>
            <a:noAutofit/>
          </a:bodyPr>
          <a:lstStyle/>
          <a:p>
            <a:pPr indent="0" algn="just">
              <a:lnSpc>
                <a:spcPct val="150000"/>
              </a:lnSpc>
              <a:buNone/>
            </a:pPr>
            <a:r>
              <a:rPr lang="en-US" altLang="zh-CN" sz="1800" kern="100">
                <a:solidFill>
                  <a:srgbClr val="032D49"/>
                </a:solidFill>
                <a:latin typeface="楷体" pitchFamily="49" charset="-122"/>
                <a:ea typeface="等线" panose="02010600030101010101" pitchFamily="2" charset="-122"/>
                <a:cs typeface="Times New Roman" panose="02020603050405020304" pitchFamily="18" charset="0"/>
              </a:rPr>
              <a:t> </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刘禹锡，字梦得。贞元九年擢进士第，登博学宏辞科。善五言诗。贞元末，王叔文得幸太子，禹锡以名重一时，与之交，叔文每称有宰相器。太子即位，禁中文诰，皆出于叔文，引禹锡入禁中，与之图议，言无不从。叔文败，坐贬连州刺史，在道，贬朗州司马。地居西南夷，土风僻陋，举目殊俗，无可与言者。禹锡在朗州十年，唯以文章吟咏陶冶情性。蛮俗好巫，每淫祠鼓舞，必歌俚辞。</a:t>
            </a:r>
            <a:r>
              <a:rPr lang="zh-CN" altLang="zh-CN" sz="1800" u="sng" kern="100">
                <a:solidFill>
                  <a:srgbClr val="032D49"/>
                </a:solidFill>
                <a:latin typeface="等线" panose="02010600030101010101" pitchFamily="2" charset="-122"/>
                <a:ea typeface="楷体" pitchFamily="49" charset="-122"/>
                <a:cs typeface="Times New Roman" panose="02020603050405020304" pitchFamily="18" charset="0"/>
              </a:rPr>
              <a:t>禹锡或从事于其间，乃依骚人之作，为新辞以教巫祝</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元和十年，自武陵召还，宰相复欲置之郎署。时禹锡作《游玄都观咏看花君子诗》，语涉讥刺，执政不悦，复出为播州刺史。诏下，御史中丞裴度奏曰：“播极远，猿狄所宅，禹锡母八十有余不能往，当与其子死决，恐伤陛下孝治，请稍内迁。”宪宗曰：“为人子者宜慎事，不贻亲忧。若禹锡望过他人，尤不可赦。”度无以对。帝改容：“朕所言，责人子事，然不欲伤其亲。”改授连州刺史。去京师又十余年，连刺数郡。</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10545144"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690783"/>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6.</a:t>
            </a:r>
            <a:r>
              <a:rPr lang="zh-CN" altLang="en-US" sz="3200" spc="500">
                <a:solidFill>
                  <a:srgbClr val="B79F47"/>
                </a:solidFill>
              </a:rPr>
              <a:t>郴州市</a:t>
            </a:r>
            <a:r>
              <a:rPr lang="en-US" altLang="zh-CN" sz="3200" spc="500">
                <a:solidFill>
                  <a:srgbClr val="B79F47"/>
                </a:solidFill>
              </a:rPr>
              <a:t>2021</a:t>
            </a:r>
            <a:r>
              <a:rPr lang="zh-CN" altLang="en-US" sz="3200" spc="500">
                <a:solidFill>
                  <a:srgbClr val="B79F47"/>
                </a:solidFill>
              </a:rPr>
              <a:t>届高三第一次教学质量监测试卷</a:t>
            </a:r>
          </a:p>
        </p:txBody>
      </p:sp>
      <p:sp>
        <p:nvSpPr>
          <p:cNvPr id="3" name="内容占位符 2"/>
          <p:cNvSpPr>
            <a:spLocks noGrp="1"/>
          </p:cNvSpPr>
          <p:nvPr>
            <p:ph idx="1"/>
          </p:nvPr>
        </p:nvSpPr>
        <p:spPr>
          <a:xfrm>
            <a:off x="734394" y="1620525"/>
            <a:ext cx="10971196" cy="5306695"/>
          </a:xfrm>
        </p:spPr>
        <p:txBody>
          <a:bodyPr>
            <a:noAutofit/>
          </a:bodyPr>
          <a:lstStyle/>
          <a:p>
            <a:pPr marL="0" indent="0" algn="just">
              <a:lnSpc>
                <a:spcPct val="150000"/>
              </a:lnSpc>
              <a:buNone/>
            </a:pPr>
            <a:r>
              <a:rPr lang="en-US" altLang="zh-CN" sz="1400" kern="100">
                <a:solidFill>
                  <a:srgbClr val="032D49"/>
                </a:solidFill>
                <a:latin typeface="楷体" pitchFamily="49" charset="-122"/>
                <a:ea typeface="等线" panose="02010600030101010101" pitchFamily="2" charset="-122"/>
                <a:cs typeface="Times New Roman" panose="02020603050405020304" pitchFamily="18" charset="0"/>
              </a:rPr>
              <a:t> </a:t>
            </a: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禹锡尝叹天下学校废，乃奏记宰相曰：“</a:t>
            </a:r>
            <a:r>
              <a:rPr lang="zh-CN" altLang="zh-CN" sz="1400" u="sng" kern="100">
                <a:solidFill>
                  <a:srgbClr val="032D49"/>
                </a:solidFill>
                <a:latin typeface="等线" panose="02010600030101010101" pitchFamily="2" charset="-122"/>
                <a:ea typeface="楷体" pitchFamily="49" charset="-122"/>
                <a:cs typeface="Times New Roman" panose="02020603050405020304" pitchFamily="18" charset="0"/>
              </a:rPr>
              <a:t>言者谓天下少士，而不知养材之道，郁堙不扬，</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zh-CN" sz="1400" u="sng" kern="100">
                <a:solidFill>
                  <a:srgbClr val="032D49"/>
                </a:solidFill>
                <a:latin typeface="等线" panose="02010600030101010101" pitchFamily="2" charset="-122"/>
                <a:ea typeface="楷体" pitchFamily="49" charset="-122"/>
                <a:cs typeface="Times New Roman" panose="02020603050405020304" pitchFamily="18" charset="0"/>
              </a:rPr>
              <a:t>非天不生材也。</a:t>
            </a: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今室庐圮废，生徒衰少，非学官不振，病无资以给也．今凡州县四时皆有事于孔子庙，甚非孔子意。请罢天下州县四时祭，籍其资半归所隶州，使增学校，举半归太学，可以营学室，具器用，则贞观之风，粲然可复。”当时不用其言。禹锡晚年与少傅自居易友善，诗笔文章，时无在其右者。常与禹锡唱和往来，因集其诗而序之曰：“</a:t>
            </a:r>
            <a:r>
              <a:rPr lang="zh-CN" altLang="zh-CN" sz="1400" u="wavy" kern="100">
                <a:solidFill>
                  <a:srgbClr val="032D49"/>
                </a:solidFill>
                <a:latin typeface="等线" panose="02010600030101010101" pitchFamily="2" charset="-122"/>
                <a:ea typeface="楷体" pitchFamily="49" charset="-122"/>
                <a:cs typeface="Times New Roman" panose="02020603050405020304" pitchFamily="18" charset="0"/>
              </a:rPr>
              <a:t>彭城刘梦得诗豪者也其锋森然少敢当者予不量力往往犯之夫合应者声同交争者力敌一往一复欲罢不能</a:t>
            </a: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”开成初，授同州刺史，秩满，检校礼部尚书。会昌二年七月卒，赠户部尚书。</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r">
              <a:lnSpc>
                <a:spcPct val="150000"/>
              </a:lnSpc>
              <a:buNone/>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    </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（选自《刘禹锡传》，有删改）</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下列对文中加点同语的相关内容的解说，不正确的一项是（</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3</a:t>
            </a: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分）</a:t>
            </a:r>
          </a:p>
          <a:p>
            <a:pPr marL="0" indent="0" algn="just">
              <a:lnSpc>
                <a:spcPct val="150000"/>
              </a:lnSpc>
              <a:buNone/>
            </a:pP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  </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a:t>
            </a: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．字．即“表字”，与名在意思上经常是相辅相成、互为表里，是举行冠礼时取的。文中“梦得”是刘禹锡的字。</a:t>
            </a:r>
          </a:p>
          <a:p>
            <a:pPr marL="0" indent="0" algn="just">
              <a:lnSpc>
                <a:spcPct val="150000"/>
              </a:lnSpc>
              <a:buNone/>
            </a:pP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  </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B</a:t>
            </a: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．博学宏辞科，简称词科，也称宏词或宏博，是科举考试制科之一种，唐开元年间始设，</a:t>
            </a:r>
          </a:p>
          <a:p>
            <a:pPr marL="0" indent="0" algn="just">
              <a:lnSpc>
                <a:spcPct val="150000"/>
              </a:lnSpc>
              <a:buNone/>
            </a:pP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来考拔能文之士。</a:t>
            </a:r>
          </a:p>
          <a:p>
            <a:pPr marL="0" indent="0" algn="just">
              <a:lnSpc>
                <a:spcPct val="150000"/>
              </a:lnSpc>
              <a:buNone/>
            </a:pP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  </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C</a:t>
            </a: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．秩满，为古代官吏任期届满。秩，指古代官吏的俸禄：“官人益秩”；也指古代官职级</a:t>
            </a:r>
          </a:p>
          <a:p>
            <a:pPr marL="0" indent="0" algn="just">
              <a:lnSpc>
                <a:spcPct val="150000"/>
              </a:lnSpc>
              <a:buNone/>
            </a:pP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别：“委之常秩”。</a:t>
            </a:r>
          </a:p>
          <a:p>
            <a:pPr marL="0" indent="0" algn="just">
              <a:lnSpc>
                <a:spcPct val="150000"/>
              </a:lnSpc>
              <a:buNone/>
            </a:pP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  </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D</a:t>
            </a: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．礼部尚书，“三省六部”中礼部的最高长官，是主管朝廷中的礼仪、祭祀、财政、科举等事务的大臣。</a:t>
            </a:r>
          </a:p>
        </p:txBody>
      </p:sp>
      <p:cxnSp>
        <p:nvCxnSpPr>
          <p:cNvPr id="4" name="直接连接符 3"/>
          <p:cNvCxnSpPr/>
          <p:nvPr/>
        </p:nvCxnSpPr>
        <p:spPr>
          <a:xfrm>
            <a:off x="947420" y="1552304"/>
            <a:ext cx="10545144"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5405455"/>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6.</a:t>
            </a:r>
            <a:r>
              <a:rPr lang="zh-CN" altLang="en-US" sz="3200" spc="500">
                <a:solidFill>
                  <a:srgbClr val="B79F47"/>
                </a:solidFill>
              </a:rPr>
              <a:t>郴州市</a:t>
            </a:r>
            <a:r>
              <a:rPr lang="en-US" altLang="zh-CN" sz="3200" spc="500">
                <a:solidFill>
                  <a:srgbClr val="B79F47"/>
                </a:solidFill>
              </a:rPr>
              <a:t>2021</a:t>
            </a:r>
            <a:r>
              <a:rPr lang="zh-CN" altLang="en-US" sz="3200" spc="500">
                <a:solidFill>
                  <a:srgbClr val="B79F47"/>
                </a:solidFill>
              </a:rPr>
              <a:t>届高三第一次教学质量监测试卷</a:t>
            </a:r>
            <a:endParaRPr lang="zh-CN" altLang="en-US" sz="20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】D</a:t>
            </a:r>
          </a:p>
          <a:p>
            <a:pPr marL="0" indent="0" algn="just">
              <a:lnSpc>
                <a:spcPct val="150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财政”应该归户部掌管</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4382503"/>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7. </a:t>
            </a:r>
            <a:r>
              <a:rPr lang="zh-CN" altLang="en-US" sz="3200" spc="500">
                <a:solidFill>
                  <a:srgbClr val="B79F47"/>
                </a:solidFill>
              </a:rPr>
              <a:t>湖南省部分重点中学</a:t>
            </a:r>
            <a:r>
              <a:rPr lang="en-US" altLang="zh-CN" sz="3200" spc="500">
                <a:solidFill>
                  <a:srgbClr val="B79F47"/>
                </a:solidFill>
              </a:rPr>
              <a:t>2021</a:t>
            </a:r>
            <a:r>
              <a:rPr lang="zh-CN" altLang="en-US" sz="3200" spc="500">
                <a:solidFill>
                  <a:srgbClr val="B79F47"/>
                </a:solidFill>
              </a:rPr>
              <a:t>届高三第二次月考</a:t>
            </a:r>
          </a:p>
        </p:txBody>
      </p:sp>
      <p:sp>
        <p:nvSpPr>
          <p:cNvPr id="3" name="内容占位符 2"/>
          <p:cNvSpPr>
            <a:spLocks noGrp="1"/>
          </p:cNvSpPr>
          <p:nvPr>
            <p:ph idx="1"/>
          </p:nvPr>
        </p:nvSpPr>
        <p:spPr>
          <a:xfrm>
            <a:off x="838200" y="1690688"/>
            <a:ext cx="10515600" cy="4351338"/>
          </a:xfrm>
        </p:spPr>
        <p:txBody>
          <a:bodyPr>
            <a:noAutofit/>
          </a:bodyPr>
          <a:lstStyle/>
          <a:p>
            <a:pPr indent="0" fontAlgn="ctr">
              <a:lnSpc>
                <a:spcPct val="150000"/>
              </a:lnSpc>
              <a:buNone/>
            </a:pPr>
            <a:r>
              <a:rPr lang="zh-CN" altLang="zh-CN" sz="1400" kern="100">
                <a:solidFill>
                  <a:srgbClr val="032D49"/>
                </a:solidFill>
                <a:latin typeface="等线" panose="02010600030101010101" pitchFamily="2" charset="-122"/>
                <a:ea typeface="楷体" pitchFamily="49" charset="-122"/>
                <a:cs typeface="宋体" panose="02010600030101010101" pitchFamily="2" charset="-122"/>
              </a:rPr>
              <a:t>汤显祖，字若士，临川人。少善属文，有时名。张居正欲其子及第，罗海内名士以张之。闻显祖及沈懋学名，命诸子延致。显祖谢弗往，懋学遂与居正子嗣修偕及第。显祖至万历十一年始成进士。授南京太常博士，就迁礼部主事。</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fontAlgn="ctr">
              <a:lnSpc>
                <a:spcPct val="150000"/>
              </a:lnSpc>
              <a:buNone/>
            </a:pPr>
            <a:r>
              <a:rPr lang="zh-CN" altLang="zh-CN" sz="1400" kern="100">
                <a:solidFill>
                  <a:srgbClr val="032D49"/>
                </a:solidFill>
                <a:latin typeface="等线" panose="02010600030101010101" pitchFamily="2" charset="-122"/>
                <a:ea typeface="楷体" pitchFamily="49" charset="-122"/>
                <a:cs typeface="宋体" panose="02010600030101010101" pitchFamily="2" charset="-122"/>
              </a:rPr>
              <a:t>十八年，帝以星变严责言官欺蔽，并停俸一年。显祖上言曰：“言官岂尽不肖，盖陛下威福之柄潜为辅臣所窃，故言官向背之情，亦为默移。御史丁此吕首发科场欺蔽，申时行属杨巍劾去之。御史万国钦极论封疆欺蔽，时行讽同官许国远谪之。一言相侵，无不出之于外。于是无耻之徒，但知自结于执政。所得爵禄，直以为执政与之。纵他日不保身名，而今日固已富贵矣。给事中杨文举奉诏理荒政，征贿巨万。抵杭，日宴西湖，鬻狱市荐以渔厚利。</a:t>
            </a:r>
            <a:r>
              <a:rPr lang="zh-CN" altLang="zh-CN" sz="1400" u="sng" kern="100">
                <a:solidFill>
                  <a:srgbClr val="032D49"/>
                </a:solidFill>
                <a:latin typeface="等线" panose="02010600030101010101" pitchFamily="2" charset="-122"/>
                <a:ea typeface="楷体" pitchFamily="49" charset="-122"/>
                <a:cs typeface="宋体" panose="02010600030101010101" pitchFamily="2" charset="-122"/>
              </a:rPr>
              <a:t>给事中胡汝宁攻击饶伸，不过权门鹰犬，以其私人，猥见任用</a:t>
            </a:r>
            <a:r>
              <a:rPr lang="zh-CN" altLang="zh-CN" sz="1400" kern="100">
                <a:solidFill>
                  <a:srgbClr val="032D49"/>
                </a:solidFill>
                <a:latin typeface="等线" panose="02010600030101010101" pitchFamily="2" charset="-122"/>
                <a:ea typeface="楷体" pitchFamily="49" charset="-122"/>
                <a:cs typeface="宋体" panose="02010600030101010101" pitchFamily="2" charset="-122"/>
              </a:rPr>
              <a:t>。夫陛下方责言官欺蔽，而辅臣欺蔽自如。夫今不治，臣谓陛下可惜者四：朝廷以爵禄植善类，今直为私门蔓桃李，是爵禄可惜也。群臣风靡，罔识廉耻，是人才可惜也。辅臣不越例予人富贵，不见为恩，是成宪可惜也。陛下御天下二十年，前十年之政，张居正刚而多欲，以群私人，嚣然坏之；后十年之政，时行柔而多欲，以群私人，靡然坏之。此圣政可惜也。</a:t>
            </a:r>
            <a:r>
              <a:rPr lang="zh-CN" altLang="zh-CN" sz="1400" u="sng" kern="100">
                <a:solidFill>
                  <a:srgbClr val="032D49"/>
                </a:solidFill>
                <a:latin typeface="等线" panose="02010600030101010101" pitchFamily="2" charset="-122"/>
                <a:ea typeface="楷体" pitchFamily="49" charset="-122"/>
                <a:cs typeface="宋体" panose="02010600030101010101" pitchFamily="2" charset="-122"/>
              </a:rPr>
              <a:t>乞立斥文举、汝宁，诫谕辅臣，省愆悔过</a:t>
            </a:r>
            <a:r>
              <a:rPr lang="zh-CN" altLang="zh-CN" sz="1400" kern="100">
                <a:solidFill>
                  <a:srgbClr val="032D49"/>
                </a:solidFill>
                <a:latin typeface="等线" panose="02010600030101010101" pitchFamily="2" charset="-122"/>
                <a:ea typeface="楷体" pitchFamily="49" charset="-122"/>
                <a:cs typeface="宋体" panose="02010600030101010101" pitchFamily="2" charset="-122"/>
              </a:rPr>
              <a:t>。”帝怒，谪徐闻典史。稍迁遂昌知县。ニ十六年，上计京师，投劾归。又明年大计，主者议黜之。李维祯为监司，力争不得，竟夺官。家居二十年卒。</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5091710"/>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7. </a:t>
            </a:r>
            <a:r>
              <a:rPr lang="zh-CN" altLang="en-US" sz="3200" spc="500">
                <a:solidFill>
                  <a:srgbClr val="B79F47"/>
                </a:solidFill>
              </a:rPr>
              <a:t>湖南省部分重点中学</a:t>
            </a:r>
            <a:r>
              <a:rPr lang="en-US" altLang="zh-CN" sz="3200" spc="500">
                <a:solidFill>
                  <a:srgbClr val="B79F47"/>
                </a:solidFill>
              </a:rPr>
              <a:t>2021</a:t>
            </a:r>
            <a:r>
              <a:rPr lang="zh-CN" altLang="en-US" sz="3200" spc="500">
                <a:solidFill>
                  <a:srgbClr val="B79F47"/>
                </a:solidFill>
              </a:rPr>
              <a:t>届高三第二次月考</a:t>
            </a:r>
          </a:p>
        </p:txBody>
      </p:sp>
      <p:sp>
        <p:nvSpPr>
          <p:cNvPr id="3" name="内容占位符 2"/>
          <p:cNvSpPr>
            <a:spLocks noGrp="1"/>
          </p:cNvSpPr>
          <p:nvPr>
            <p:ph idx="1"/>
          </p:nvPr>
        </p:nvSpPr>
        <p:spPr>
          <a:xfrm>
            <a:off x="838200" y="1690688"/>
            <a:ext cx="10515600" cy="4351338"/>
          </a:xfrm>
        </p:spPr>
        <p:txBody>
          <a:bodyPr>
            <a:noAutofit/>
          </a:bodyPr>
          <a:lstStyle/>
          <a:p>
            <a:pPr indent="0" fontAlgn="ctr">
              <a:lnSpc>
                <a:spcPct val="150000"/>
              </a:lnSpc>
              <a:buNone/>
            </a:pPr>
            <a:r>
              <a:rPr lang="zh-CN" altLang="zh-CN" sz="1800" kern="100">
                <a:solidFill>
                  <a:srgbClr val="032D49"/>
                </a:solidFill>
                <a:latin typeface="等线" panose="02010600030101010101" pitchFamily="2" charset="-122"/>
                <a:ea typeface="楷体" pitchFamily="49" charset="-122"/>
                <a:cs typeface="宋体" panose="02010600030101010101" pitchFamily="2" charset="-122"/>
              </a:rPr>
              <a:t>显祖意气慷慨，善李化龙、李三オ、梅国桢。后皆通显有建竖，而显祖蹭蹬穷老。三オ督漕淮上，遣书迎之，谢不往。</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fontAlgn="ctr">
              <a:lnSpc>
                <a:spcPct val="150000"/>
              </a:lnSpc>
              <a:buNone/>
            </a:pPr>
            <a:r>
              <a:rPr lang="zh-CN" altLang="zh-CN" sz="1800" kern="100">
                <a:solidFill>
                  <a:srgbClr val="032D49"/>
                </a:solidFill>
                <a:latin typeface="等线" panose="02010600030101010101" pitchFamily="2" charset="-122"/>
                <a:ea typeface="楷体" pitchFamily="49" charset="-122"/>
                <a:cs typeface="宋体" panose="02010600030101010101" pitchFamily="2" charset="-122"/>
              </a:rPr>
              <a:t>显祖建言之明年，福建佥事李琯奉表入都，列时行十罪，语侵王锡爵。</a:t>
            </a:r>
            <a:r>
              <a:rPr lang="zh-CN" altLang="zh-CN" sz="1800" u="wavy" kern="100">
                <a:solidFill>
                  <a:srgbClr val="032D49"/>
                </a:solidFill>
                <a:latin typeface="等线" panose="02010600030101010101" pitchFamily="2" charset="-122"/>
                <a:ea typeface="楷体" pitchFamily="49" charset="-122"/>
                <a:cs typeface="宋体" panose="02010600030101010101" pitchFamily="2" charset="-122"/>
              </a:rPr>
              <a:t>言惟锡爵敢恣睢故时行益贪戾请并斥以谢天下帝怒削其籍甫两月时行亦罢</a:t>
            </a:r>
            <a:r>
              <a:rPr lang="zh-CN" altLang="zh-CN" sz="1800" kern="100">
                <a:solidFill>
                  <a:srgbClr val="032D49"/>
                </a:solidFill>
                <a:latin typeface="等线" panose="02010600030101010101" pitchFamily="2" charset="-122"/>
                <a:ea typeface="楷体" pitchFamily="49" charset="-122"/>
                <a:cs typeface="宋体" panose="02010600030101010101" pitchFamily="2" charset="-122"/>
              </a:rPr>
              <a:t>。</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r" fontAlgn="ctr">
              <a:lnSpc>
                <a:spcPct val="150000"/>
              </a:lnSpc>
              <a:buNone/>
            </a:pP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（节选自《明史·汤显祖传》）</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en-US" sz="1200" kern="100">
                <a:solidFill>
                  <a:srgbClr val="032D49"/>
                </a:solidFill>
                <a:latin typeface="等线" panose="02010600030101010101" pitchFamily="2" charset="-122"/>
                <a:ea typeface="宋体" pitchFamily="2" charset="-122"/>
                <a:cs typeface="宋体" panose="02010600030101010101" pitchFamily="2" charset="-122"/>
              </a:rPr>
              <a:t>下列对文中加点词语的相关内容的解说，不正确的一项是（   ）</a:t>
            </a:r>
          </a:p>
          <a:p>
            <a:pPr marL="0" indent="0" fontAlgn="ctr">
              <a:lnSpc>
                <a:spcPct val="150000"/>
              </a:lnSpc>
              <a:buNone/>
            </a:pPr>
            <a:r>
              <a:rPr lang="en-US" altLang="zh-CN" sz="1200" kern="100">
                <a:solidFill>
                  <a:srgbClr val="032D49"/>
                </a:solidFill>
                <a:latin typeface="等线" panose="02010600030101010101" pitchFamily="2" charset="-122"/>
                <a:ea typeface="宋体" pitchFamily="2" charset="-122"/>
                <a:cs typeface="宋体" panose="02010600030101010101" pitchFamily="2" charset="-122"/>
              </a:rPr>
              <a:t>A. </a:t>
            </a:r>
            <a:r>
              <a:rPr lang="zh-CN" altLang="en-US" sz="1200" kern="100">
                <a:solidFill>
                  <a:srgbClr val="032D49"/>
                </a:solidFill>
                <a:latin typeface="等线" panose="02010600030101010101" pitchFamily="2" charset="-122"/>
                <a:ea typeface="宋体" pitchFamily="2" charset="-122"/>
                <a:cs typeface="宋体" panose="02010600030101010101" pitchFamily="2" charset="-122"/>
              </a:rPr>
              <a:t>万历，是明神宗朱翊钧的年号，明朝使用此年号共</a:t>
            </a:r>
            <a:r>
              <a:rPr lang="en-US" altLang="zh-CN" sz="1200" kern="100">
                <a:solidFill>
                  <a:srgbClr val="032D49"/>
                </a:solidFill>
                <a:latin typeface="等线" panose="02010600030101010101" pitchFamily="2" charset="-122"/>
                <a:ea typeface="宋体" pitchFamily="2" charset="-122"/>
                <a:cs typeface="宋体" panose="02010600030101010101" pitchFamily="2" charset="-122"/>
              </a:rPr>
              <a:t>48</a:t>
            </a:r>
            <a:r>
              <a:rPr lang="zh-CN" altLang="en-US" sz="1200" kern="100">
                <a:solidFill>
                  <a:srgbClr val="032D49"/>
                </a:solidFill>
                <a:latin typeface="等线" panose="02010600030101010101" pitchFamily="2" charset="-122"/>
                <a:ea typeface="宋体" pitchFamily="2" charset="-122"/>
                <a:cs typeface="宋体" panose="02010600030101010101" pitchFamily="2" charset="-122"/>
              </a:rPr>
              <a:t>年，为明朝所使用时间最长的年号。帝王年号纪年法是我国古代纪年法之一。</a:t>
            </a:r>
          </a:p>
          <a:p>
            <a:pPr marL="0" indent="0" fontAlgn="ctr">
              <a:lnSpc>
                <a:spcPct val="150000"/>
              </a:lnSpc>
              <a:buNone/>
            </a:pPr>
            <a:r>
              <a:rPr lang="en-US" altLang="zh-CN" sz="1200" kern="100">
                <a:solidFill>
                  <a:srgbClr val="032D49"/>
                </a:solidFill>
                <a:latin typeface="等线" panose="02010600030101010101" pitchFamily="2" charset="-122"/>
                <a:ea typeface="宋体" pitchFamily="2" charset="-122"/>
                <a:cs typeface="宋体" panose="02010600030101010101" pitchFamily="2" charset="-122"/>
              </a:rPr>
              <a:t>B. </a:t>
            </a:r>
            <a:r>
              <a:rPr lang="zh-CN" altLang="en-US" sz="1200" kern="100">
                <a:solidFill>
                  <a:srgbClr val="032D49"/>
                </a:solidFill>
                <a:latin typeface="等线" panose="02010600030101010101" pitchFamily="2" charset="-122"/>
                <a:ea typeface="宋体" pitchFamily="2" charset="-122"/>
                <a:cs typeface="宋体" panose="02010600030101010101" pitchFamily="2" charset="-122"/>
              </a:rPr>
              <a:t>博士，古代学官名。六国时有博士，秦因之。汉武帝设置五经博士，唐有太学博士、算学博士等，皆教授官。明清仍继之，稍有不同。</a:t>
            </a:r>
          </a:p>
          <a:p>
            <a:pPr marL="0" indent="0" fontAlgn="ctr">
              <a:lnSpc>
                <a:spcPct val="150000"/>
              </a:lnSpc>
              <a:buNone/>
            </a:pPr>
            <a:r>
              <a:rPr lang="en-US" altLang="zh-CN" sz="1200" kern="100">
                <a:solidFill>
                  <a:srgbClr val="032D49"/>
                </a:solidFill>
                <a:latin typeface="等线" panose="02010600030101010101" pitchFamily="2" charset="-122"/>
                <a:ea typeface="宋体" pitchFamily="2" charset="-122"/>
                <a:cs typeface="宋体" panose="02010600030101010101" pitchFamily="2" charset="-122"/>
              </a:rPr>
              <a:t>C. </a:t>
            </a:r>
            <a:r>
              <a:rPr lang="zh-CN" altLang="en-US" sz="1200" kern="100">
                <a:solidFill>
                  <a:srgbClr val="032D49"/>
                </a:solidFill>
                <a:latin typeface="等线" panose="02010600030101010101" pitchFamily="2" charset="-122"/>
                <a:ea typeface="宋体" pitchFamily="2" charset="-122"/>
                <a:cs typeface="宋体" panose="02010600030101010101" pitchFamily="2" charset="-122"/>
              </a:rPr>
              <a:t>礼部，中国古代官署之一。北魏始置，隋朝以后为中央行政机构六部之一，掌管五礼之仪制及学校贡举之法等。</a:t>
            </a:r>
          </a:p>
          <a:p>
            <a:pPr marL="0" indent="0" fontAlgn="ctr">
              <a:lnSpc>
                <a:spcPct val="150000"/>
              </a:lnSpc>
              <a:buNone/>
            </a:pPr>
            <a:r>
              <a:rPr lang="en-US" altLang="zh-CN" sz="1200" kern="100">
                <a:solidFill>
                  <a:srgbClr val="032D49"/>
                </a:solidFill>
                <a:latin typeface="等线" panose="02010600030101010101" pitchFamily="2" charset="-122"/>
                <a:ea typeface="宋体" pitchFamily="2" charset="-122"/>
                <a:cs typeface="宋体" panose="02010600030101010101" pitchFamily="2" charset="-122"/>
              </a:rPr>
              <a:t>D. </a:t>
            </a:r>
            <a:r>
              <a:rPr lang="zh-CN" altLang="en-US" sz="1200" kern="100">
                <a:solidFill>
                  <a:srgbClr val="032D49"/>
                </a:solidFill>
                <a:latin typeface="等线" panose="02010600030101010101" pitchFamily="2" charset="-122"/>
                <a:ea typeface="宋体" pitchFamily="2" charset="-122"/>
                <a:cs typeface="宋体" panose="02010600030101010101" pitchFamily="2" charset="-122"/>
              </a:rPr>
              <a:t>出，被调出京城任官职。古代任免或调任官职的词语有很多，本文的黜、夺、罢与致仕、致事、致政等表示免官。乞骸骨、乞归等表示辞官退休。</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178653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Autofit/>
          </a:bodyPr>
          <a:lstStyle/>
          <a:p>
            <a:pPr indent="0" algn="just">
              <a:lnSpc>
                <a:spcPct val="150000"/>
              </a:lnSpc>
              <a:buNone/>
            </a:pPr>
            <a:r>
              <a:rPr lang="zh-CN" altLang="zh-CN" sz="2000" kern="100">
                <a:solidFill>
                  <a:srgbClr val="032D49"/>
                </a:solidFill>
                <a:latin typeface="等线" panose="02010600030101010101" pitchFamily="2" charset="-122"/>
                <a:ea typeface="宋体" pitchFamily="2" charset="-122"/>
                <a:cs typeface="Times New Roman" panose="02020603050405020304" pitchFamily="18" charset="0"/>
              </a:rPr>
              <a:t>一、方法点拨</a:t>
            </a:r>
            <a:endParaRPr lang="zh-CN" altLang="zh-CN" sz="20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2000" b="1" kern="100">
                <a:solidFill>
                  <a:srgbClr val="B79F47"/>
                </a:solidFill>
                <a:latin typeface="宋体" pitchFamily="2" charset="-122"/>
                <a:ea typeface="等线" panose="02010600030101010101" pitchFamily="2" charset="-122"/>
                <a:cs typeface="Times New Roman" panose="02020603050405020304" pitchFamily="18" charset="0"/>
              </a:rPr>
              <a:t>1. </a:t>
            </a:r>
            <a:r>
              <a:rPr lang="zh-CN" altLang="zh-CN" sz="2000" b="1" kern="100">
                <a:solidFill>
                  <a:srgbClr val="B79F47"/>
                </a:solidFill>
                <a:latin typeface="等线" panose="02010600030101010101" pitchFamily="2" charset="-122"/>
                <a:ea typeface="宋体" pitchFamily="2" charset="-122"/>
                <a:cs typeface="Times New Roman" panose="02020603050405020304" pitchFamily="18" charset="0"/>
              </a:rPr>
              <a:t>积累判断法。</a:t>
            </a:r>
            <a:endParaRPr lang="zh-CN" altLang="zh-CN" sz="2000" b="1" kern="100">
              <a:solidFill>
                <a:srgbClr val="B79F47"/>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2000" kern="100">
                <a:solidFill>
                  <a:srgbClr val="032D49"/>
                </a:solidFill>
                <a:latin typeface="等线" panose="02010600030101010101" pitchFamily="2" charset="-122"/>
                <a:ea typeface="宋体" pitchFamily="2" charset="-122"/>
                <a:cs typeface="Times New Roman" panose="02020603050405020304" pitchFamily="18" charset="0"/>
              </a:rPr>
              <a:t>比对选项与自己积累的知识，如果选项与自己所积累的知识有明显差异，则选项错误。如：</a:t>
            </a:r>
            <a:endParaRPr lang="zh-CN" altLang="zh-CN" sz="20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2000" kern="100">
                <a:solidFill>
                  <a:srgbClr val="032D49"/>
                </a:solidFill>
                <a:latin typeface="等线" panose="02010600030101010101" pitchFamily="2" charset="-122"/>
                <a:ea typeface="宋体" pitchFamily="2" charset="-122"/>
                <a:cs typeface="Times New Roman" panose="02020603050405020304" pitchFamily="18" charset="0"/>
              </a:rPr>
              <a:t>【</a:t>
            </a:r>
            <a:r>
              <a:rPr lang="en-US" altLang="zh-CN" sz="2000" kern="100">
                <a:solidFill>
                  <a:srgbClr val="032D49"/>
                </a:solidFill>
                <a:latin typeface="等线" panose="02010600030101010101" pitchFamily="2" charset="-122"/>
                <a:ea typeface="宋体" pitchFamily="2" charset="-122"/>
                <a:cs typeface="Times New Roman" panose="02020603050405020304" pitchFamily="18" charset="0"/>
              </a:rPr>
              <a:t>2019</a:t>
            </a:r>
            <a:r>
              <a:rPr lang="zh-CN" altLang="zh-CN" sz="2000" kern="100">
                <a:solidFill>
                  <a:srgbClr val="032D49"/>
                </a:solidFill>
                <a:latin typeface="等线" panose="02010600030101010101" pitchFamily="2" charset="-122"/>
                <a:ea typeface="宋体" pitchFamily="2" charset="-122"/>
                <a:cs typeface="Times New Roman" panose="02020603050405020304" pitchFamily="18" charset="0"/>
              </a:rPr>
              <a:t>全国</a:t>
            </a:r>
            <a:r>
              <a:rPr lang="en-US" altLang="zh-CN" sz="2000" kern="100">
                <a:solidFill>
                  <a:srgbClr val="032D49"/>
                </a:solidFill>
                <a:latin typeface="等线" panose="02010600030101010101" pitchFamily="2" charset="-122"/>
                <a:ea typeface="宋体" pitchFamily="2" charset="-122"/>
                <a:cs typeface="Times New Roman" panose="02020603050405020304" pitchFamily="18" charset="0"/>
              </a:rPr>
              <a:t>Ⅲ</a:t>
            </a:r>
            <a:r>
              <a:rPr lang="zh-CN" altLang="zh-CN" sz="20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20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2000" kern="100">
                <a:solidFill>
                  <a:srgbClr val="032D49"/>
                </a:solidFill>
                <a:latin typeface="楷体" pitchFamily="49" charset="-122"/>
                <a:ea typeface="等线" panose="02010600030101010101" pitchFamily="2" charset="-122"/>
                <a:cs typeface="Times New Roman" panose="02020603050405020304" pitchFamily="18" charset="0"/>
              </a:rPr>
              <a:t>C. </a:t>
            </a:r>
            <a:r>
              <a:rPr lang="zh-CN" altLang="zh-CN" sz="2000" kern="100">
                <a:solidFill>
                  <a:srgbClr val="032D49"/>
                </a:solidFill>
                <a:latin typeface="等线" panose="02010600030101010101" pitchFamily="2" charset="-122"/>
                <a:ea typeface="楷体" pitchFamily="49" charset="-122"/>
                <a:cs typeface="Times New Roman" panose="02020603050405020304" pitchFamily="18" charset="0"/>
              </a:rPr>
              <a:t>三晋，春秋末韩、赵、燕三家分晋，战国时的韩、赵、燕三国，史上又称</a:t>
            </a:r>
            <a:r>
              <a:rPr lang="en-US" altLang="zh-CN" sz="20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2000" kern="100">
                <a:solidFill>
                  <a:srgbClr val="032D49"/>
                </a:solidFill>
                <a:latin typeface="等线" panose="02010600030101010101" pitchFamily="2" charset="-122"/>
                <a:ea typeface="楷体" pitchFamily="49" charset="-122"/>
                <a:cs typeface="Times New Roman" panose="02020603050405020304" pitchFamily="18" charset="0"/>
              </a:rPr>
              <a:t>三晋</a:t>
            </a:r>
            <a:r>
              <a:rPr lang="en-US" altLang="zh-CN" sz="20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2000" kern="100">
                <a:solidFill>
                  <a:srgbClr val="032D49"/>
                </a:solidFill>
                <a:latin typeface="等线" panose="02010600030101010101" pitchFamily="2" charset="-122"/>
                <a:ea typeface="楷体" pitchFamily="49" charset="-122"/>
                <a:cs typeface="Times New Roman" panose="02020603050405020304" pitchFamily="18" charset="0"/>
              </a:rPr>
              <a:t>。</a:t>
            </a:r>
            <a:endParaRPr lang="zh-CN" altLang="zh-CN" sz="20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2000" kern="100">
                <a:solidFill>
                  <a:srgbClr val="032D49"/>
                </a:solidFill>
                <a:latin typeface="等线" panose="02010600030101010101" pitchFamily="2" charset="-122"/>
                <a:ea typeface="宋体" pitchFamily="2" charset="-122"/>
                <a:cs typeface="Times New Roman" panose="02020603050405020304" pitchFamily="18" charset="0"/>
              </a:rPr>
              <a:t>通过积累可知“三晋”指赵、魏、韩，因此直接判断该选项错误。</a:t>
            </a:r>
            <a:endParaRPr lang="zh-CN" altLang="zh-CN" sz="20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8769870"/>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7. </a:t>
            </a:r>
            <a:r>
              <a:rPr lang="zh-CN" altLang="en-US" sz="3200" spc="500">
                <a:solidFill>
                  <a:srgbClr val="B79F47"/>
                </a:solidFill>
              </a:rPr>
              <a:t>湖南省部分重点中学</a:t>
            </a:r>
            <a:r>
              <a:rPr lang="en-US" altLang="zh-CN" sz="3200" spc="500">
                <a:solidFill>
                  <a:srgbClr val="B79F47"/>
                </a:solidFill>
              </a:rPr>
              <a:t>2021</a:t>
            </a:r>
            <a:r>
              <a:rPr lang="zh-CN" altLang="en-US" sz="3200" spc="500">
                <a:solidFill>
                  <a:srgbClr val="B79F47"/>
                </a:solidFill>
              </a:rPr>
              <a:t>届高三第二次月考</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a:t>
            </a:r>
            <a:r>
              <a:rPr lang="zh-CN" altLang="en-US" sz="1800" kern="100">
                <a:solidFill>
                  <a:srgbClr val="FF0000"/>
                </a:solidFill>
                <a:latin typeface="等线" panose="02010600030101010101" pitchFamily="2" charset="-122"/>
                <a:ea typeface="宋体" pitchFamily="2" charset="-122"/>
                <a:cs typeface="宋体" panose="02010600030101010101" pitchFamily="2" charset="-122"/>
              </a:rPr>
              <a:t>答案</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】D</a:t>
            </a:r>
          </a:p>
          <a:p>
            <a:pPr marL="0" indent="0" algn="just">
              <a:lnSpc>
                <a:spcPct val="150000"/>
              </a:lnSpc>
              <a:buNone/>
            </a:pP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a:t>
            </a:r>
            <a:r>
              <a:rPr lang="zh-CN" altLang="en-US" sz="1800" kern="100">
                <a:solidFill>
                  <a:srgbClr val="FF0000"/>
                </a:solidFill>
                <a:latin typeface="等线" panose="02010600030101010101" pitchFamily="2" charset="-122"/>
                <a:ea typeface="宋体" pitchFamily="2" charset="-122"/>
                <a:cs typeface="宋体" panose="02010600030101010101" pitchFamily="2" charset="-122"/>
              </a:rPr>
              <a:t>解析</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a:t>
            </a:r>
          </a:p>
          <a:p>
            <a:pPr marL="0" indent="0" algn="just">
              <a:lnSpc>
                <a:spcPct val="150000"/>
              </a:lnSpc>
              <a:buNone/>
            </a:pPr>
            <a:r>
              <a:rPr lang="zh-CN" altLang="en-US" sz="1800" kern="100">
                <a:solidFill>
                  <a:srgbClr val="FF0000"/>
                </a:solidFill>
                <a:latin typeface="等线" panose="02010600030101010101" pitchFamily="2" charset="-122"/>
                <a:ea typeface="宋体" pitchFamily="2" charset="-122"/>
                <a:cs typeface="宋体" panose="02010600030101010101" pitchFamily="2" charset="-122"/>
              </a:rPr>
              <a:t>此题考查把握古诗文文化常识的能力。</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D</a:t>
            </a:r>
            <a:r>
              <a:rPr lang="zh-CN" altLang="en-US" sz="1800" kern="100">
                <a:solidFill>
                  <a:srgbClr val="FF0000"/>
                </a:solidFill>
                <a:latin typeface="等线" panose="02010600030101010101" pitchFamily="2" charset="-122"/>
                <a:ea typeface="宋体" pitchFamily="2" charset="-122"/>
                <a:cs typeface="宋体" panose="02010600030101010101" pitchFamily="2" charset="-122"/>
              </a:rPr>
              <a:t>项，“致仕、致事、致政等表示免官”理解有误。正确的理解应是“致仕、致事、致政是表示辞官退休”。故选</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D</a:t>
            </a:r>
            <a:r>
              <a:rPr lang="zh-CN" altLang="en-US" sz="1800" kern="100">
                <a:solidFill>
                  <a:srgbClr val="FF0000"/>
                </a:solidFill>
                <a:latin typeface="等线" panose="02010600030101010101" pitchFamily="2" charset="-122"/>
                <a:ea typeface="宋体" pitchFamily="2" charset="-122"/>
                <a:cs typeface="宋体" panose="02010600030101010101" pitchFamily="2" charset="-122"/>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3663711"/>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000" spc="500">
                <a:solidFill>
                  <a:srgbClr val="B79F47"/>
                </a:solidFill>
              </a:rPr>
              <a:t>8. 2021</a:t>
            </a:r>
            <a:r>
              <a:rPr lang="zh-CN" altLang="en-US" sz="2000" spc="500">
                <a:solidFill>
                  <a:srgbClr val="B79F47"/>
                </a:solidFill>
              </a:rPr>
              <a:t>届三省（河北、重庆、广东）新高考联盟校质量检测语文</a:t>
            </a:r>
          </a:p>
        </p:txBody>
      </p:sp>
      <p:sp>
        <p:nvSpPr>
          <p:cNvPr id="3" name="内容占位符 2"/>
          <p:cNvSpPr>
            <a:spLocks noGrp="1"/>
          </p:cNvSpPr>
          <p:nvPr>
            <p:ph idx="1"/>
          </p:nvPr>
        </p:nvSpPr>
        <p:spPr>
          <a:xfrm>
            <a:off x="885104" y="1786941"/>
            <a:ext cx="10515600" cy="4351338"/>
          </a:xfrm>
        </p:spPr>
        <p:txBody>
          <a:bodyPr>
            <a:noAutofit/>
          </a:bodyPr>
          <a:lstStyle/>
          <a:p>
            <a:pPr indent="0" fontAlgn="ctr">
              <a:lnSpc>
                <a:spcPct val="150000"/>
              </a:lnSpc>
              <a:buNone/>
            </a:pP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郑当时者，字庄，陈人也。郑庄以任侠自喜，脱张羽于厄，声闻梁楚之间。孝景时，为太子舍人。每五日洗沐，常置驿马长安诸郊，存诸故人，请谢宾客，夜以继日，至其明旦，常恐不遍。庄好黄老之言，其慕长者如恐不见。</a:t>
            </a:r>
            <a:r>
              <a:rPr lang="zh-CN" altLang="zh-CN" sz="1600" u="sng" kern="100">
                <a:solidFill>
                  <a:srgbClr val="032D49"/>
                </a:solidFill>
                <a:latin typeface="等线" panose="02010600030101010101" pitchFamily="2" charset="-122"/>
                <a:ea typeface="楷体" pitchFamily="49" charset="-122"/>
                <a:cs typeface="宋体" panose="02010600030101010101" pitchFamily="2" charset="-122"/>
              </a:rPr>
              <a:t>年少官薄，然其游知交皆其大父行，天下有名之士也</a:t>
            </a: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武帝立，庄稍迁为鲁中尉、济南太守、江都相，至九卿为右内史。以武安侯、魏其时议，贬秩为詹事，迁为大农令。庄为大吏，诫门下：“客至，无贵贱无留门者。”执宾主之礼，以其贵下人。庄廉，又不治其产业，仰奉赐以给诸公。然其馈遗人，不过算器食。每朝，候上之间，说未尝不言天下之长者。其推毂士及官属丞史，诚有味其言之也，常引以为贤于己。未尝名吏，与官属言，若恐伤之。闻人之善言，进之上，唯恐后。山东士诸公以此翕然称郑庄。郑庄使视决河，自请治行五日。上曰：“吾闻‘郑庄行，千里不赍粮’，请治行者何也</a:t>
            </a:r>
            <a:r>
              <a:rPr lang="en-US" altLang="zh-CN" sz="1600" kern="100">
                <a:solidFill>
                  <a:srgbClr val="032D49"/>
                </a:solidFill>
                <a:latin typeface="等线" panose="02010600030101010101" pitchFamily="2" charset="-122"/>
                <a:ea typeface="楷体" pitchFamily="49" charset="-122"/>
                <a:cs typeface="宋体" panose="02010600030101010101" pitchFamily="2" charset="-122"/>
              </a:rPr>
              <a:t>?</a:t>
            </a: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”然郑庄在朝，常趋和承意，不敢甚引当否。</a:t>
            </a:r>
            <a:r>
              <a:rPr lang="zh-CN" altLang="zh-CN" sz="1600" u="wavy" kern="100">
                <a:solidFill>
                  <a:srgbClr val="032D49"/>
                </a:solidFill>
                <a:latin typeface="等线" panose="02010600030101010101" pitchFamily="2" charset="-122"/>
                <a:ea typeface="楷体" pitchFamily="49" charset="-122"/>
                <a:cs typeface="宋体" panose="02010600030101010101" pitchFamily="2" charset="-122"/>
              </a:rPr>
              <a:t>及晚节汉征匈奴招四夷天下费多财用益匮庄任人宾客为大农僦人多逋负</a:t>
            </a: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司马安为淮阳太守，发其事，庄以此陷罪，赎为庶人。顷之，守长史。上以为老，以庄为汝南太守。数岁，以官卒。郑庄、汲黯始列为九卿，廉，内行修洁。此两人中废，家贫，宾客益落。及居郡，卒后家无余资财。庄兄弟子孙以庄故，至二千石六七人焉。</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7149999"/>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000" spc="500">
                <a:solidFill>
                  <a:srgbClr val="B79F47"/>
                </a:solidFill>
              </a:rPr>
              <a:t>8. 2021</a:t>
            </a:r>
            <a:r>
              <a:rPr lang="zh-CN" altLang="en-US" sz="2000" spc="500">
                <a:solidFill>
                  <a:srgbClr val="B79F47"/>
                </a:solidFill>
              </a:rPr>
              <a:t>届三省（河北、重庆、广东）新高考联盟校质量检测语文</a:t>
            </a:r>
          </a:p>
        </p:txBody>
      </p:sp>
      <p:sp>
        <p:nvSpPr>
          <p:cNvPr id="3" name="内容占位符 2"/>
          <p:cNvSpPr>
            <a:spLocks noGrp="1"/>
          </p:cNvSpPr>
          <p:nvPr>
            <p:ph idx="1"/>
          </p:nvPr>
        </p:nvSpPr>
        <p:spPr>
          <a:xfrm>
            <a:off x="885104" y="1786941"/>
            <a:ext cx="10515600" cy="4351338"/>
          </a:xfrm>
        </p:spPr>
        <p:txBody>
          <a:bodyPr>
            <a:noAutofit/>
          </a:bodyPr>
          <a:lstStyle/>
          <a:p>
            <a:pPr indent="0" fontAlgn="ctr">
              <a:lnSpc>
                <a:spcPct val="150000"/>
              </a:lnSpc>
              <a:buNone/>
            </a:pP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太史公曰：夫以汲、郑之贤，有势则宾客十倍，无势则否，况众人乎</a:t>
            </a:r>
            <a:r>
              <a:rPr lang="en-US" altLang="zh-CN" sz="1600" kern="100">
                <a:solidFill>
                  <a:srgbClr val="032D49"/>
                </a:solidFill>
                <a:latin typeface="等线" panose="02010600030101010101" pitchFamily="2" charset="-122"/>
                <a:ea typeface="楷体" pitchFamily="49" charset="-122"/>
                <a:cs typeface="宋体" panose="02010600030101010101" pitchFamily="2" charset="-122"/>
              </a:rPr>
              <a:t>!</a:t>
            </a: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下邽翟公有言，</a:t>
            </a:r>
            <a:r>
              <a:rPr lang="zh-CN" altLang="zh-CN" sz="1600" u="sng" kern="100">
                <a:solidFill>
                  <a:srgbClr val="032D49"/>
                </a:solidFill>
                <a:latin typeface="等线" panose="02010600030101010101" pitchFamily="2" charset="-122"/>
                <a:ea typeface="楷体" pitchFamily="49" charset="-122"/>
                <a:cs typeface="宋体" panose="02010600030101010101" pitchFamily="2" charset="-122"/>
              </a:rPr>
              <a:t>始翟公为廷尉，宾客阗门；及废，门处可设雀罗</a:t>
            </a: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。翟公复为廷尉，宾客欲往，翟公乃大署其门曰：“一死一生，乃知交情。一贫一富，乃知交态。一贵一贱，交情乃见。”汲、郑亦云。悲夫</a:t>
            </a:r>
            <a:r>
              <a:rPr lang="en-US" altLang="zh-CN" sz="1600" kern="100">
                <a:solidFill>
                  <a:srgbClr val="032D49"/>
                </a:solidFill>
                <a:latin typeface="等线" panose="02010600030101010101" pitchFamily="2" charset="-122"/>
                <a:ea typeface="楷体" pitchFamily="49" charset="-122"/>
                <a:cs typeface="宋体" panose="02010600030101010101" pitchFamily="2" charset="-122"/>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r" fontAlgn="ctr">
              <a:lnSpc>
                <a:spcPct val="150000"/>
              </a:lnSpc>
              <a:buNone/>
            </a:pPr>
            <a:r>
              <a:rPr lang="en-US" altLang="zh-CN" sz="1600" kern="100">
                <a:solidFill>
                  <a:srgbClr val="032D49"/>
                </a:solidFill>
                <a:latin typeface="宋体" pitchFamily="2" charset="-122"/>
                <a:ea typeface="等线" panose="02010600030101010101"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节选自《史记·汲郑列传》</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en-US" sz="1600" kern="100">
                <a:solidFill>
                  <a:srgbClr val="032D49"/>
                </a:solidFill>
                <a:latin typeface="等线" panose="02010600030101010101" pitchFamily="2" charset="-122"/>
                <a:ea typeface="宋体" pitchFamily="2" charset="-122"/>
                <a:cs typeface="宋体" panose="02010600030101010101" pitchFamily="2" charset="-122"/>
              </a:rPr>
              <a:t>下列对文中加点的词语相关内容的解说，不正确的一项是</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   )</a:t>
            </a:r>
          </a:p>
          <a:p>
            <a:pPr marL="0" indent="0" fontAlgn="ctr">
              <a:lnSpc>
                <a:spcPct val="150000"/>
              </a:lnSpc>
              <a:buNone/>
            </a:pP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 </a:t>
            </a:r>
            <a:r>
              <a:rPr lang="zh-CN" altLang="en-US" sz="1600" kern="100">
                <a:solidFill>
                  <a:srgbClr val="032D49"/>
                </a:solidFill>
                <a:latin typeface="等线" panose="02010600030101010101" pitchFamily="2" charset="-122"/>
                <a:ea typeface="宋体" pitchFamily="2" charset="-122"/>
                <a:cs typeface="宋体" panose="02010600030101010101" pitchFamily="2" charset="-122"/>
              </a:rPr>
              <a:t>洗沐，汉朝制度，官吏五日一沐浴，文中指沐浴更衣。</a:t>
            </a:r>
          </a:p>
          <a:p>
            <a:pPr marL="0" indent="0" fontAlgn="ctr">
              <a:lnSpc>
                <a:spcPct val="150000"/>
              </a:lnSpc>
              <a:buNone/>
            </a:pP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B. </a:t>
            </a:r>
            <a:r>
              <a:rPr lang="zh-CN" altLang="en-US" sz="1600" kern="100">
                <a:solidFill>
                  <a:srgbClr val="032D49"/>
                </a:solidFill>
                <a:latin typeface="等线" panose="02010600030101010101" pitchFamily="2" charset="-122"/>
                <a:ea typeface="宋体" pitchFamily="2" charset="-122"/>
                <a:cs typeface="宋体" panose="02010600030101010101" pitchFamily="2" charset="-122"/>
              </a:rPr>
              <a:t>黄老，黄帝与老子，道家以黄、老为祖，称道家为“黄老”。</a:t>
            </a:r>
          </a:p>
          <a:p>
            <a:pPr marL="0" indent="0" fontAlgn="ctr">
              <a:lnSpc>
                <a:spcPct val="150000"/>
              </a:lnSpc>
              <a:buNone/>
            </a:pP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C. </a:t>
            </a:r>
            <a:r>
              <a:rPr lang="zh-CN" altLang="en-US" sz="1600" kern="100">
                <a:solidFill>
                  <a:srgbClr val="032D49"/>
                </a:solidFill>
                <a:latin typeface="等线" panose="02010600030101010101" pitchFamily="2" charset="-122"/>
                <a:ea typeface="宋体" pitchFamily="2" charset="-122"/>
                <a:cs typeface="宋体" panose="02010600030101010101" pitchFamily="2" charset="-122"/>
              </a:rPr>
              <a:t>九卿，古代中央政府九个高级官职，如司马、廷尉等。</a:t>
            </a:r>
          </a:p>
          <a:p>
            <a:pPr marL="0" indent="0" fontAlgn="ctr">
              <a:lnSpc>
                <a:spcPct val="150000"/>
              </a:lnSpc>
              <a:buNone/>
            </a:pP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D. </a:t>
            </a:r>
            <a:r>
              <a:rPr lang="zh-CN" altLang="en-US" sz="1600" kern="100">
                <a:solidFill>
                  <a:srgbClr val="032D49"/>
                </a:solidFill>
                <a:latin typeface="等线" panose="02010600030101010101" pitchFamily="2" charset="-122"/>
                <a:ea typeface="宋体" pitchFamily="2" charset="-122"/>
                <a:cs typeface="宋体" panose="02010600030101010101" pitchFamily="2" charset="-122"/>
              </a:rPr>
              <a:t>侯，古代五等爵位的第二等，秦汉以后是仅次于王公的爵位。</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6517636"/>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000" spc="500">
                <a:solidFill>
                  <a:srgbClr val="B79F47"/>
                </a:solidFill>
              </a:rPr>
              <a:t>8. 2021</a:t>
            </a:r>
            <a:r>
              <a:rPr lang="zh-CN" altLang="en-US" sz="2000" spc="500">
                <a:solidFill>
                  <a:srgbClr val="B79F47"/>
                </a:solidFill>
              </a:rPr>
              <a:t>届三省（河北、重庆、广东）新高考联盟校质量检测语文</a:t>
            </a:r>
            <a:endParaRPr lang="zh-CN" altLang="en-US" sz="40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en-US" altLang="zh-CN" sz="1800" kern="100">
                <a:solidFill>
                  <a:srgbClr val="FF0000"/>
                </a:solidFill>
                <a:latin typeface="Calibri" pitchFamily="34" charset="0"/>
                <a:ea typeface="宋体" pitchFamily="2" charset="-122"/>
                <a:cs typeface="Times New Roman" panose="02020603050405020304" pitchFamily="18" charset="0"/>
              </a:rPr>
              <a:t>【</a:t>
            </a:r>
            <a:r>
              <a:rPr lang="zh-CN" altLang="en-US" sz="1800" kern="100">
                <a:solidFill>
                  <a:srgbClr val="FF0000"/>
                </a:solidFill>
                <a:latin typeface="Calibri" pitchFamily="34" charset="0"/>
                <a:ea typeface="宋体" pitchFamily="2" charset="-122"/>
                <a:cs typeface="Times New Roman" panose="02020603050405020304" pitchFamily="18" charset="0"/>
              </a:rPr>
              <a:t>答案</a:t>
            </a:r>
            <a:r>
              <a:rPr lang="en-US" altLang="zh-CN" sz="1800" kern="100">
                <a:solidFill>
                  <a:srgbClr val="FF0000"/>
                </a:solidFill>
                <a:latin typeface="Calibri" pitchFamily="34" charset="0"/>
                <a:ea typeface="宋体" pitchFamily="2" charset="-122"/>
                <a:cs typeface="Times New Roman" panose="02020603050405020304" pitchFamily="18" charset="0"/>
              </a:rPr>
              <a:t>】A</a:t>
            </a:r>
          </a:p>
          <a:p>
            <a:pPr marL="0" indent="0" algn="just">
              <a:lnSpc>
                <a:spcPct val="150000"/>
              </a:lnSpc>
              <a:buNone/>
            </a:pPr>
            <a:r>
              <a:rPr lang="en-US" altLang="zh-CN" sz="1800" kern="100">
                <a:solidFill>
                  <a:srgbClr val="FF0000"/>
                </a:solidFill>
                <a:latin typeface="Calibri" pitchFamily="34" charset="0"/>
                <a:ea typeface="宋体" pitchFamily="2" charset="-122"/>
                <a:cs typeface="Times New Roman" panose="02020603050405020304" pitchFamily="18" charset="0"/>
              </a:rPr>
              <a:t>【</a:t>
            </a:r>
            <a:r>
              <a:rPr lang="zh-CN" altLang="en-US" sz="1800" kern="100">
                <a:solidFill>
                  <a:srgbClr val="FF0000"/>
                </a:solidFill>
                <a:latin typeface="Calibri" pitchFamily="34" charset="0"/>
                <a:ea typeface="宋体" pitchFamily="2" charset="-122"/>
                <a:cs typeface="Times New Roman" panose="02020603050405020304" pitchFamily="18" charset="0"/>
              </a:rPr>
              <a:t>解析</a:t>
            </a:r>
            <a:r>
              <a:rPr lang="en-US" altLang="zh-CN" sz="1800" kern="100">
                <a:solidFill>
                  <a:srgbClr val="FF0000"/>
                </a:solidFill>
                <a:latin typeface="Calibri" pitchFamily="34" charset="0"/>
                <a:ea typeface="宋体" pitchFamily="2" charset="-122"/>
                <a:cs typeface="Times New Roman" panose="02020603050405020304" pitchFamily="18" charset="0"/>
              </a:rPr>
              <a:t>】</a:t>
            </a:r>
          </a:p>
          <a:p>
            <a:pPr marL="0" indent="0" algn="just">
              <a:lnSpc>
                <a:spcPct val="150000"/>
              </a:lnSpc>
              <a:buNone/>
            </a:pPr>
            <a:r>
              <a:rPr lang="en-US" altLang="zh-CN" sz="1800" kern="100">
                <a:solidFill>
                  <a:srgbClr val="FF0000"/>
                </a:solidFill>
                <a:latin typeface="Calibri" pitchFamily="34" charset="0"/>
                <a:ea typeface="宋体" pitchFamily="2" charset="-122"/>
                <a:cs typeface="Times New Roman" panose="02020603050405020304" pitchFamily="18" charset="0"/>
              </a:rPr>
              <a:t>A</a:t>
            </a:r>
            <a:r>
              <a:rPr lang="zh-CN" altLang="en-US" sz="1800" kern="100">
                <a:solidFill>
                  <a:srgbClr val="FF0000"/>
                </a:solidFill>
                <a:latin typeface="Calibri" pitchFamily="34" charset="0"/>
                <a:ea typeface="宋体" pitchFamily="2" charset="-122"/>
                <a:cs typeface="Times New Roman" panose="02020603050405020304" pitchFamily="18" charset="0"/>
              </a:rPr>
              <a:t>项，“</a:t>
            </a:r>
            <a:r>
              <a:rPr lang="en-US" altLang="zh-CN" sz="1800" kern="100">
                <a:solidFill>
                  <a:srgbClr val="FF0000"/>
                </a:solidFill>
                <a:latin typeface="Calibri" pitchFamily="34" charset="0"/>
                <a:ea typeface="宋体" pitchFamily="2" charset="-122"/>
                <a:cs typeface="Times New Roman" panose="02020603050405020304" pitchFamily="18" charset="0"/>
              </a:rPr>
              <a:t>……</a:t>
            </a:r>
            <a:r>
              <a:rPr lang="zh-CN" altLang="en-US" sz="1800" kern="100">
                <a:solidFill>
                  <a:srgbClr val="FF0000"/>
                </a:solidFill>
                <a:latin typeface="Calibri" pitchFamily="34" charset="0"/>
                <a:ea typeface="宋体" pitchFamily="2" charset="-122"/>
                <a:cs typeface="Times New Roman" panose="02020603050405020304" pitchFamily="18" charset="0"/>
              </a:rPr>
              <a:t>官吏五日一沐浴，文中指沐浴更衣”说法错误，洗沐，释义为沐浴，借指休假。汉朝制度，官吏五日一休沐，文中指休假。故选</a:t>
            </a:r>
            <a:r>
              <a:rPr lang="en-US" altLang="zh-CN" sz="1800" kern="100">
                <a:solidFill>
                  <a:srgbClr val="FF0000"/>
                </a:solidFill>
                <a:latin typeface="Calibri" pitchFamily="34" charset="0"/>
                <a:ea typeface="宋体" pitchFamily="2" charset="-122"/>
                <a:cs typeface="Times New Roman" panose="02020603050405020304" pitchFamily="18" charset="0"/>
              </a:rPr>
              <a:t>A </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9558995"/>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en-US" altLang="zh-CN" sz="2800" spc="500">
                <a:solidFill>
                  <a:srgbClr val="B79F47"/>
                </a:solidFill>
              </a:rPr>
              <a:t>9. </a:t>
            </a:r>
            <a:r>
              <a:rPr lang="zh-CN" altLang="en-US" sz="2800" spc="500">
                <a:solidFill>
                  <a:srgbClr val="B79F47"/>
                </a:solidFill>
              </a:rPr>
              <a:t>山东省实验中学</a:t>
            </a:r>
            <a:r>
              <a:rPr lang="en-US" altLang="zh-CN" sz="2800" spc="500">
                <a:solidFill>
                  <a:srgbClr val="B79F47"/>
                </a:solidFill>
              </a:rPr>
              <a:t>2021</a:t>
            </a:r>
            <a:r>
              <a:rPr lang="zh-CN" altLang="en-US" sz="2800" spc="500">
                <a:solidFill>
                  <a:srgbClr val="B79F47"/>
                </a:solidFill>
              </a:rPr>
              <a:t>届高三第一次诊断考试</a:t>
            </a:r>
          </a:p>
        </p:txBody>
      </p:sp>
      <p:sp>
        <p:nvSpPr>
          <p:cNvPr id="3" name="内容占位符 2"/>
          <p:cNvSpPr>
            <a:spLocks noGrp="1"/>
          </p:cNvSpPr>
          <p:nvPr>
            <p:ph idx="1"/>
          </p:nvPr>
        </p:nvSpPr>
        <p:spPr>
          <a:xfrm>
            <a:off x="762000" y="1825625"/>
            <a:ext cx="10515600" cy="4351338"/>
          </a:xfrm>
        </p:spPr>
        <p:txBody>
          <a:bodyPr>
            <a:noAutofit/>
          </a:bodyPr>
          <a:lstStyle/>
          <a:p>
            <a:pPr indent="0" algn="just">
              <a:lnSpc>
                <a:spcPct val="150000"/>
              </a:lnSpc>
              <a:buNone/>
            </a:pPr>
            <a:r>
              <a:rPr lang="zh-CN" altLang="zh-CN" sz="1600">
                <a:solidFill>
                  <a:srgbClr val="032D49"/>
                </a:solidFill>
                <a:ea typeface="楷体" pitchFamily="49" charset="-122"/>
                <a:cs typeface="Times New Roman" panose="02020603050405020304" pitchFamily="18" charset="0"/>
              </a:rPr>
              <a:t>张嘉贞，蒲州猗氏人也。弱冠应五经举，拜平乡尉，坐事免归乡里。长安中，侍御史张循宪为河东采访使，荐嘉贞材堪宪官，请以己之官秩授之。则天召见，垂帘与之言，</a:t>
            </a:r>
            <a:r>
              <a:rPr lang="zh-CN" altLang="zh-CN" sz="1600" u="wavy">
                <a:solidFill>
                  <a:srgbClr val="032D49"/>
                </a:solidFill>
                <a:ea typeface="楷体" pitchFamily="49" charset="-122"/>
                <a:cs typeface="Times New Roman" panose="02020603050405020304" pitchFamily="18" charset="0"/>
              </a:rPr>
              <a:t>嘉贞奏曰以臣草莱而得入谒九重是千载一遇也咫尺之间如隔云务竞不睹日月恐君臣之道有所未尽则天遽令卷帘与语大悦擢拜监察御史</a:t>
            </a:r>
            <a:r>
              <a:rPr lang="zh-CN" altLang="zh-CN" sz="1600">
                <a:solidFill>
                  <a:srgbClr val="032D49"/>
                </a:solidFill>
                <a:ea typeface="楷体" pitchFamily="49" charset="-122"/>
                <a:cs typeface="Times New Roman" panose="02020603050405020304" pitchFamily="18" charset="0"/>
              </a:rPr>
              <a:t>，累迁中书舍人，历秦州都督、并州长史，为政严肃，甚为人吏所畏。开元初，因奏事至京师，上闻其善政，数加赏慰。嘉贞因奏曰：“臣少孤，兄弟相依以至今。臣弟嘉祜今授鄯州别驾，与臣各在一方，同心离居，魂绝万里。乞移就臣侧近，臣兄弟尽力报国，死无所恨。”上嘉其友爱，特改嘉枯为忻州刺史。时突厥九姓新来内附，散居太原以北，嘉贞奏请置军以镇之，于是始于并州置天兵军，以嘉贞为使。六年春，嘉贞又入朝。俄有告其在军奢僭及赃贿者，御史大夫王晙因而劾奏之，按验无状，上将加告者反坐之罪。嘉贞奏曰：“昔者天子听政于上，瞍赋噱诵，百工谏，庶人谤，而后天子斟酌焉。</a:t>
            </a:r>
            <a:r>
              <a:rPr lang="zh-CN" altLang="zh-CN" sz="1600" u="sng">
                <a:solidFill>
                  <a:srgbClr val="032D49"/>
                </a:solidFill>
                <a:ea typeface="楷体" pitchFamily="49" charset="-122"/>
                <a:cs typeface="Times New Roman" panose="02020603050405020304" pitchFamily="18" charset="0"/>
              </a:rPr>
              <a:t>今反坐此，是塞言者之路，则天下之事无由上达</a:t>
            </a:r>
            <a:r>
              <a:rPr lang="zh-CN" altLang="zh-CN" sz="1600">
                <a:solidFill>
                  <a:srgbClr val="032D49"/>
                </a:solidFill>
                <a:ea typeface="楷体" pitchFamily="49" charset="-122"/>
                <a:cs typeface="Times New Roman" panose="02020603050405020304" pitchFamily="18" charset="0"/>
              </a:rPr>
              <a:t>。特望免此罪，以广谤诵之道。”从之，遂令减死，自是帝以嘉贞为忠。嘉贞又尝奏曰：“今志力方壮，是效命之秋，更三数年，即衰老无能为也。惟陛下早垂任使，死且不惮。”</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9559729"/>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en-US" altLang="zh-CN" sz="2800" spc="500">
                <a:solidFill>
                  <a:srgbClr val="B79F47"/>
                </a:solidFill>
              </a:rPr>
              <a:t>9. </a:t>
            </a:r>
            <a:r>
              <a:rPr lang="zh-CN" altLang="en-US" sz="2800" spc="500">
                <a:solidFill>
                  <a:srgbClr val="B79F47"/>
                </a:solidFill>
              </a:rPr>
              <a:t>山东省实验中学</a:t>
            </a:r>
            <a:r>
              <a:rPr lang="en-US" altLang="zh-CN" sz="2800" spc="500">
                <a:solidFill>
                  <a:srgbClr val="B79F47"/>
                </a:solidFill>
              </a:rPr>
              <a:t>2021</a:t>
            </a:r>
            <a:r>
              <a:rPr lang="zh-CN" altLang="en-US" sz="2800" spc="500">
                <a:solidFill>
                  <a:srgbClr val="B79F47"/>
                </a:solidFill>
              </a:rPr>
              <a:t>届高三第一次诊断考试</a:t>
            </a:r>
          </a:p>
        </p:txBody>
      </p:sp>
      <p:sp>
        <p:nvSpPr>
          <p:cNvPr id="3" name="内容占位符 2"/>
          <p:cNvSpPr>
            <a:spLocks noGrp="1"/>
          </p:cNvSpPr>
          <p:nvPr>
            <p:ph idx="1"/>
          </p:nvPr>
        </p:nvSpPr>
        <p:spPr>
          <a:xfrm>
            <a:off x="762000" y="1825625"/>
            <a:ext cx="10515600" cy="4351338"/>
          </a:xfrm>
        </p:spPr>
        <p:txBody>
          <a:bodyPr>
            <a:noAutofit/>
          </a:bodyPr>
          <a:lstStyle/>
          <a:p>
            <a:pPr indent="0" fontAlgn="ctr">
              <a:lnSpc>
                <a:spcPct val="150000"/>
              </a:lnSpc>
              <a:buNone/>
            </a:pP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上以其明辩，尤重之。嘉贞虽久历清要，然不立田园。及在定州，所亲有劝植田业者，嘉贞曰：“吾忝历官荣，曾任国相，未死之际，岂忧饥馁</a:t>
            </a:r>
            <a:r>
              <a:rPr lang="en-US" altLang="zh-CN" sz="14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若负谴责，虽富田庄，亦无用也。</a:t>
            </a:r>
            <a:r>
              <a:rPr lang="zh-CN" altLang="zh-CN" sz="1400" u="sng" kern="100">
                <a:solidFill>
                  <a:srgbClr val="032D49"/>
                </a:solidFill>
                <a:latin typeface="等线" panose="02010600030101010101" pitchFamily="2" charset="-122"/>
                <a:ea typeface="楷体" pitchFamily="49" charset="-122"/>
                <a:cs typeface="Times New Roman" panose="02020603050405020304" pitchFamily="18" charset="0"/>
              </a:rPr>
              <a:t>比见朝士广占良田，及身没后，皆为无赖子弟作酒色之资，甚无谓也</a:t>
            </a: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。”闻者皆叹伏。</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r" fontAlgn="ctr">
              <a:lnSpc>
                <a:spcPct val="150000"/>
              </a:lnSpc>
              <a:buNone/>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摘编自《旧唐书·列传四十九》</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en-US" sz="1400" kern="100">
                <a:solidFill>
                  <a:srgbClr val="032D49"/>
                </a:solidFill>
                <a:latin typeface="等线" panose="02010600030101010101" pitchFamily="2" charset="-122"/>
                <a:ea typeface="宋体" pitchFamily="2" charset="-122"/>
                <a:cs typeface="Times New Roman" panose="02020603050405020304" pitchFamily="18" charset="0"/>
              </a:rPr>
              <a:t>下列对文中加点的词语相关内容的解说，不正确一项是 （   ）</a:t>
            </a:r>
          </a:p>
          <a:p>
            <a:pPr marL="0" indent="0" fontAlgn="ctr">
              <a:lnSpc>
                <a:spcPct val="150000"/>
              </a:lnSpc>
              <a:buNone/>
            </a:pP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 </a:t>
            </a:r>
            <a:r>
              <a:rPr lang="zh-CN" altLang="en-US" sz="1400" kern="100">
                <a:solidFill>
                  <a:srgbClr val="032D49"/>
                </a:solidFill>
                <a:latin typeface="等线" panose="02010600030101010101" pitchFamily="2" charset="-122"/>
                <a:ea typeface="宋体" pitchFamily="2" charset="-122"/>
                <a:cs typeface="Times New Roman" panose="02020603050405020304" pitchFamily="18" charset="0"/>
              </a:rPr>
              <a:t>弱冠：古代男子二十岁行冠礼，表示已成人，但体还未壮。后泛指男子二十左右年纪。</a:t>
            </a:r>
          </a:p>
          <a:p>
            <a:pPr marL="0" indent="0" fontAlgn="ctr">
              <a:lnSpc>
                <a:spcPct val="150000"/>
              </a:lnSpc>
              <a:buNone/>
            </a:pP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B. </a:t>
            </a:r>
            <a:r>
              <a:rPr lang="zh-CN" altLang="en-US" sz="1400" kern="100">
                <a:solidFill>
                  <a:srgbClr val="032D49"/>
                </a:solidFill>
                <a:latin typeface="等线" panose="02010600030101010101" pitchFamily="2" charset="-122"/>
                <a:ea typeface="宋体" pitchFamily="2" charset="-122"/>
                <a:cs typeface="Times New Roman" panose="02020603050405020304" pitchFamily="18" charset="0"/>
              </a:rPr>
              <a:t>官秩：指官吏的职位或依品级而定的俸禄。秦汉时期，官的等级称秩，以“石”数区分。</a:t>
            </a:r>
          </a:p>
          <a:p>
            <a:pPr marL="0" indent="0" fontAlgn="ctr">
              <a:lnSpc>
                <a:spcPct val="150000"/>
              </a:lnSpc>
              <a:buNone/>
            </a:pP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C. </a:t>
            </a:r>
            <a:r>
              <a:rPr lang="zh-CN" altLang="en-US" sz="1400" kern="100">
                <a:solidFill>
                  <a:srgbClr val="032D49"/>
                </a:solidFill>
                <a:latin typeface="等线" panose="02010600030101010101" pitchFamily="2" charset="-122"/>
                <a:ea typeface="宋体" pitchFamily="2" charset="-122"/>
                <a:cs typeface="Times New Roman" panose="02020603050405020304" pitchFamily="18" charset="0"/>
              </a:rPr>
              <a:t>开元：唐朝皇帝唐玄宗李隆基的年号。先秦至汉初无年号，汉光武帝即位后首创年号。</a:t>
            </a:r>
          </a:p>
          <a:p>
            <a:pPr marL="0" indent="0" fontAlgn="ctr">
              <a:lnSpc>
                <a:spcPct val="150000"/>
              </a:lnSpc>
              <a:buNone/>
            </a:pP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D. </a:t>
            </a:r>
            <a:r>
              <a:rPr lang="zh-CN" altLang="en-US" sz="1400" kern="100">
                <a:solidFill>
                  <a:srgbClr val="032D49"/>
                </a:solidFill>
                <a:latin typeface="等线" panose="02010600030101010101" pitchFamily="2" charset="-122"/>
                <a:ea typeface="宋体" pitchFamily="2" charset="-122"/>
                <a:cs typeface="Times New Roman" panose="02020603050405020304" pitchFamily="18" charset="0"/>
              </a:rPr>
              <a:t>奢僭：僭，古代地位在下的冒用在上的名义或礼仪、器物，尤指用皇家专用的。奢僭指奢侈逾礼。</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9223052"/>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pPr algn="l" fontAlgn="ctr">
              <a:lnSpc>
                <a:spcPct val="150000"/>
              </a:lnSpc>
            </a:pPr>
            <a:r>
              <a:rPr lang="en-US" altLang="zh-CN" sz="1800" spc="500">
                <a:solidFill>
                  <a:srgbClr val="B79F47"/>
                </a:solidFill>
              </a:rPr>
              <a:t>9. </a:t>
            </a:r>
            <a:r>
              <a:rPr lang="zh-CN" altLang="en-US" sz="1800" spc="500">
                <a:solidFill>
                  <a:srgbClr val="B79F47"/>
                </a:solidFill>
              </a:rPr>
              <a:t>山东省实验中学</a:t>
            </a:r>
            <a:r>
              <a:rPr lang="en-US" altLang="zh-CN" sz="1800" spc="500">
                <a:solidFill>
                  <a:srgbClr val="B79F47"/>
                </a:solidFill>
              </a:rPr>
              <a:t>2021</a:t>
            </a:r>
            <a:r>
              <a:rPr lang="zh-CN" altLang="en-US" sz="1800" spc="500">
                <a:solidFill>
                  <a:srgbClr val="B79F47"/>
                </a:solidFill>
              </a:rPr>
              <a:t>届高三第一次诊断考试</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fontAlgn="ctr">
              <a:lnSpc>
                <a:spcPct val="150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a:t>
            </a:r>
          </a:p>
          <a:p>
            <a:pPr marL="0" indent="0" algn="just" fontAlgn="ctr">
              <a:lnSpc>
                <a:spcPct val="150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p>
          <a:p>
            <a:pPr marL="0" indent="0" algn="just" fontAlgn="ctr">
              <a:lnSpc>
                <a:spcPct val="150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项，“先秦至汉初无年号，汉光武帝即位后首创年号”错，应该是汉武帝始建年号，而不是汉光武帝。故选</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2499109"/>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400" spc="500">
                <a:solidFill>
                  <a:srgbClr val="B79F47"/>
                </a:solidFill>
              </a:rPr>
              <a:t>10. </a:t>
            </a:r>
            <a:r>
              <a:rPr lang="zh-CN" altLang="en-US" sz="2400" spc="500">
                <a:solidFill>
                  <a:srgbClr val="B79F47"/>
                </a:solidFill>
              </a:rPr>
              <a:t>潍坊市诸城一中</a:t>
            </a:r>
            <a:r>
              <a:rPr lang="en-US" altLang="zh-CN" sz="2400" spc="500">
                <a:solidFill>
                  <a:srgbClr val="B79F47"/>
                </a:solidFill>
              </a:rPr>
              <a:t>2020-2021</a:t>
            </a:r>
            <a:r>
              <a:rPr lang="zh-CN" altLang="en-US" sz="2400" spc="500">
                <a:solidFill>
                  <a:srgbClr val="B79F47"/>
                </a:solidFill>
              </a:rPr>
              <a:t>常年高三上学期收心考试</a:t>
            </a:r>
          </a:p>
        </p:txBody>
      </p:sp>
      <p:sp>
        <p:nvSpPr>
          <p:cNvPr id="3" name="内容占位符 2"/>
          <p:cNvSpPr>
            <a:spLocks noGrp="1"/>
          </p:cNvSpPr>
          <p:nvPr>
            <p:ph idx="1"/>
          </p:nvPr>
        </p:nvSpPr>
        <p:spPr>
          <a:xfrm>
            <a:off x="734394" y="1690688"/>
            <a:ext cx="10971196" cy="5306695"/>
          </a:xfrm>
        </p:spPr>
        <p:txBody>
          <a:bodyPr>
            <a:noAutofit/>
          </a:bodyPr>
          <a:lstStyle/>
          <a:p>
            <a:pPr indent="0" algn="just">
              <a:lnSpc>
                <a:spcPct val="150000"/>
              </a:lnSpc>
              <a:buNone/>
            </a:pPr>
            <a:r>
              <a:rPr lang="zh-CN" altLang="zh-CN" sz="1800">
                <a:solidFill>
                  <a:srgbClr val="032D49"/>
                </a:solidFill>
                <a:ea typeface="楷体" pitchFamily="49" charset="-122"/>
                <a:cs typeface="宋体" panose="02010600030101010101" pitchFamily="2" charset="-122"/>
              </a:rPr>
              <a:t>李迪字复古，其先赵郡人。曾祖避五代乱，徙家濮。迪深厚有器局，尝携其所为文见柳开，开奇之，曰：“公辅才也。”举进士第一，擢知制诰。真宗幸亳，为留守判官，遂知亳县。亡卒群剽城邑，发兵捕之，久不得。迪至，悉罢所发兵，阴听察知贼区处，部勒晓锐士，擒贼，斩以徇。尝归沐，忽传诏对内东门，出三司使马元方所上岁出入材用数以示迪。</a:t>
            </a:r>
            <a:r>
              <a:rPr lang="zh-CN" altLang="zh-CN" sz="1800" u="sng">
                <a:solidFill>
                  <a:srgbClr val="032D49"/>
                </a:solidFill>
                <a:ea typeface="楷体" pitchFamily="49" charset="-122"/>
                <a:cs typeface="宋体" panose="02010600030101010101" pitchFamily="2" charset="-122"/>
              </a:rPr>
              <a:t>时蝗旱，问何以济，迪请发内藏库以佐国用</a:t>
            </a:r>
            <a:r>
              <a:rPr lang="zh-CN" altLang="zh-CN" sz="1800">
                <a:solidFill>
                  <a:srgbClr val="032D49"/>
                </a:solidFill>
                <a:ea typeface="楷体" pitchFamily="49" charset="-122"/>
                <a:cs typeface="宋体" panose="02010600030101010101" pitchFamily="2" charset="-122"/>
              </a:rPr>
              <a:t>。帝曰：“朕欲用李士衡代元方，俟其至，当出金帛数百万借三司。”迪曰：“天子于财无内外，愿下诏赐三司，以示恩德，何必曰借。”帝悦。初，上将立章献后，迪屡上疏谏，以章献后起于寒微，不可母天下，章献后深衔之。天禧中，拜给事中。周怀政之诛，帝怒甚，欲责及太子。群臣莫敢言，迪从容奏曰：“陛下有几子，乃欲为此计。”</a:t>
            </a:r>
            <a:r>
              <a:rPr lang="zh-CN" altLang="zh-CN" sz="1800" u="wavy">
                <a:solidFill>
                  <a:srgbClr val="032D49"/>
                </a:solidFill>
                <a:ea typeface="楷体" pitchFamily="49" charset="-122"/>
                <a:cs typeface="宋体" panose="02010600030101010101" pitchFamily="2" charset="-122"/>
              </a:rPr>
              <a:t>上大寤由是独诛怀政仁宗即位章献太后预政贬寇准雷州以迪朋党傅会贬衡州丁谓使人迫之谓败知河南府。</a:t>
            </a:r>
            <a:r>
              <a:rPr lang="zh-CN" altLang="zh-CN" sz="1800">
                <a:solidFill>
                  <a:srgbClr val="032D49"/>
                </a:solidFill>
                <a:ea typeface="楷体" pitchFamily="49" charset="-122"/>
                <a:cs typeface="宋体" panose="02010600030101010101" pitchFamily="2" charset="-122"/>
              </a:rPr>
              <a:t>来朝京师，时太后垂帘，语迪曰：“卿向不欲吾预国事，殆过矣。今日吾保养天子至此，卿以为何如？”迪对曰：“臣受先帝厚恩，今日见天子明圣，臣不知皇太后盛德，乃至于此。”太后亦喜。</a:t>
            </a:r>
            <a:r>
              <a:rPr lang="zh-CN" altLang="zh-CN" sz="1800" u="sng">
                <a:solidFill>
                  <a:srgbClr val="032D49"/>
                </a:solidFill>
                <a:ea typeface="楷体" pitchFamily="49" charset="-122"/>
                <a:cs typeface="宋体" panose="02010600030101010101" pitchFamily="2" charset="-122"/>
              </a:rPr>
              <a:t>知徐州，迪欲行县因祠岳为上祈年</a:t>
            </a:r>
            <a:r>
              <a:rPr lang="zh-CN" altLang="zh-CN" sz="1800">
                <a:solidFill>
                  <a:srgbClr val="032D49"/>
                </a:solidFill>
                <a:ea typeface="楷体" pitchFamily="49" charset="-122"/>
                <a:cs typeface="宋体" panose="02010600030101010101" pitchFamily="2" charset="-122"/>
              </a:rPr>
              <a:t>，仁宗语辅臣曰：“祈祷非迪所宜，其毋令往。”</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10545144"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5824022"/>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10. </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潍坊市诸城一中</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2020-2021</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常年高三上学期收心考试</a:t>
            </a:r>
            <a:endParaRPr lang="zh-CN" altLang="en-US" sz="3200" spc="500">
              <a:solidFill>
                <a:srgbClr val="B79F47"/>
              </a:solidFill>
            </a:endParaRPr>
          </a:p>
        </p:txBody>
      </p:sp>
      <p:sp>
        <p:nvSpPr>
          <p:cNvPr id="3" name="内容占位符 2"/>
          <p:cNvSpPr>
            <a:spLocks noGrp="1"/>
          </p:cNvSpPr>
          <p:nvPr>
            <p:ph idx="1"/>
          </p:nvPr>
        </p:nvSpPr>
        <p:spPr>
          <a:xfrm>
            <a:off x="762000" y="1825624"/>
            <a:ext cx="10971196" cy="5306695"/>
          </a:xfrm>
        </p:spPr>
        <p:txBody>
          <a:bodyPr>
            <a:noAutofit/>
          </a:bodyPr>
          <a:lstStyle/>
          <a:p>
            <a:pPr indent="0" fontAlgn="ctr">
              <a:lnSpc>
                <a:spcPct val="150000"/>
              </a:lnSpc>
              <a:buNone/>
            </a:pP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元昊攻延州，武事久弛，守将或为他名以避兵，迪愿守边，诏不许，然甚壮其意。李迪，贤相也。方仁宗初立，章献临朝，颇挟其才，将有专制之患，迪正色危言，能使宦官近习不敢窥觎。而仁宗君德日就，章献亦全令名，古人所谓社稷臣于斯见之。</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r" fontAlgn="ctr">
              <a:lnSpc>
                <a:spcPct val="150000"/>
              </a:lnSpc>
              <a:buNone/>
            </a:pPr>
            <a:r>
              <a:rPr lang="en-US" altLang="zh-CN" sz="1600" kern="100">
                <a:solidFill>
                  <a:srgbClr val="032D49"/>
                </a:solidFill>
                <a:latin typeface="宋体" pitchFamily="2" charset="-122"/>
                <a:ea typeface="等线" panose="02010600030101010101"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选自《宋史·李迪传》，有删改</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en-US" sz="1400" kern="100">
                <a:solidFill>
                  <a:srgbClr val="032D49"/>
                </a:solidFill>
                <a:latin typeface="等线" panose="02010600030101010101" pitchFamily="2" charset="-122"/>
                <a:ea typeface="宋体" pitchFamily="2" charset="-122"/>
                <a:cs typeface="宋体" panose="02010600030101010101" pitchFamily="2" charset="-122"/>
              </a:rPr>
              <a:t>下列对文中加点词语的相关内容的解说，不正确的一项是（   ）</a:t>
            </a:r>
          </a:p>
          <a:p>
            <a:pPr marL="0" indent="0" fontAlgn="ctr">
              <a:lnSpc>
                <a:spcPct val="150000"/>
              </a:lnSpc>
              <a:buNone/>
            </a:pP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 “</a:t>
            </a:r>
            <a:r>
              <a:rPr lang="zh-CN" altLang="en-US" sz="1400" kern="100">
                <a:solidFill>
                  <a:srgbClr val="032D49"/>
                </a:solidFill>
                <a:latin typeface="等线" panose="02010600030101010101" pitchFamily="2" charset="-122"/>
                <a:ea typeface="宋体" pitchFamily="2" charset="-122"/>
                <a:cs typeface="宋体" panose="02010600030101010101" pitchFamily="2" charset="-122"/>
              </a:rPr>
              <a:t>进士”，古代科举制度中通过最后一级中央政府朝廷考试者。科举考试到明清发展为四个级别，最低一级是乡试。</a:t>
            </a:r>
          </a:p>
          <a:p>
            <a:pPr marL="0" indent="0" fontAlgn="ctr">
              <a:lnSpc>
                <a:spcPct val="150000"/>
              </a:lnSpc>
              <a:buNone/>
            </a:pP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B. “</a:t>
            </a:r>
            <a:r>
              <a:rPr lang="zh-CN" altLang="en-US" sz="1400" kern="100">
                <a:solidFill>
                  <a:srgbClr val="032D49"/>
                </a:solidFill>
                <a:latin typeface="等线" panose="02010600030101010101" pitchFamily="2" charset="-122"/>
                <a:ea typeface="宋体" pitchFamily="2" charset="-122"/>
                <a:cs typeface="宋体" panose="02010600030101010101" pitchFamily="2" charset="-122"/>
              </a:rPr>
              <a:t>归沐”，本意指“回家沐浴”，后指官吏休假，休假天数在各个朝代有所不同，如汉代“五日一休沐”，唐代“旬休”。</a:t>
            </a:r>
          </a:p>
          <a:p>
            <a:pPr marL="0" indent="0" fontAlgn="ctr">
              <a:lnSpc>
                <a:spcPct val="150000"/>
              </a:lnSpc>
              <a:buNone/>
            </a:pP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C. “</a:t>
            </a:r>
            <a:r>
              <a:rPr lang="zh-CN" altLang="en-US" sz="1400" kern="100">
                <a:solidFill>
                  <a:srgbClr val="032D49"/>
                </a:solidFill>
                <a:latin typeface="等线" panose="02010600030101010101" pitchFamily="2" charset="-122"/>
                <a:ea typeface="宋体" pitchFamily="2" charset="-122"/>
                <a:cs typeface="宋体" panose="02010600030101010101" pitchFamily="2" charset="-122"/>
              </a:rPr>
              <a:t>三司”，宋代为了加强对内控制，将财政大权从宰相手中分割出来而设置了“度支、户部、盐铁”三司，长官是三司使。</a:t>
            </a:r>
          </a:p>
          <a:p>
            <a:pPr marL="0" indent="0" fontAlgn="ctr">
              <a:lnSpc>
                <a:spcPct val="150000"/>
              </a:lnSpc>
              <a:buNone/>
            </a:pP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D. “</a:t>
            </a:r>
            <a:r>
              <a:rPr lang="zh-CN" altLang="en-US" sz="1400" kern="100">
                <a:solidFill>
                  <a:srgbClr val="032D49"/>
                </a:solidFill>
                <a:latin typeface="等线" panose="02010600030101010101" pitchFamily="2" charset="-122"/>
                <a:ea typeface="宋体" pitchFamily="2" charset="-122"/>
                <a:cs typeface="宋体" panose="02010600030101010101" pitchFamily="2" charset="-122"/>
              </a:rPr>
              <a:t>社稷”，古代的君主为了祈求国事太平，五谷丰登，每年要到郊外祭祀，即社稷。后来“社稷”被用来借指国家。</a:t>
            </a:r>
          </a:p>
        </p:txBody>
      </p:sp>
      <p:cxnSp>
        <p:nvCxnSpPr>
          <p:cNvPr id="4" name="直接连接符 3"/>
          <p:cNvCxnSpPr/>
          <p:nvPr/>
        </p:nvCxnSpPr>
        <p:spPr>
          <a:xfrm>
            <a:off x="947420" y="1552304"/>
            <a:ext cx="10545144"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239496"/>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10. </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潍坊市诸城一中</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2020-2021</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常年高三上学期收心考试</a:t>
            </a:r>
            <a:endParaRPr lang="zh-CN" altLang="en-US" sz="20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fontAlgn="ctr">
              <a:lnSpc>
                <a:spcPct val="150000"/>
              </a:lnSpc>
              <a:buNone/>
            </a:pP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a:t>
            </a:r>
            <a:r>
              <a:rPr lang="zh-CN" altLang="en-US" sz="1800" kern="100">
                <a:solidFill>
                  <a:srgbClr val="FF0000"/>
                </a:solidFill>
                <a:latin typeface="等线" panose="02010600030101010101" pitchFamily="2" charset="-122"/>
                <a:ea typeface="宋体" pitchFamily="2" charset="-122"/>
                <a:cs typeface="宋体" panose="02010600030101010101" pitchFamily="2" charset="-122"/>
              </a:rPr>
              <a:t>答案</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】A</a:t>
            </a:r>
          </a:p>
          <a:p>
            <a:pPr marL="0" indent="0" algn="just" fontAlgn="ctr">
              <a:lnSpc>
                <a:spcPct val="150000"/>
              </a:lnSpc>
              <a:buNone/>
            </a:pP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a:t>
            </a:r>
            <a:r>
              <a:rPr lang="zh-CN" altLang="en-US" sz="1800" kern="100">
                <a:solidFill>
                  <a:srgbClr val="FF0000"/>
                </a:solidFill>
                <a:latin typeface="等线" panose="02010600030101010101" pitchFamily="2" charset="-122"/>
                <a:ea typeface="宋体" pitchFamily="2" charset="-122"/>
                <a:cs typeface="宋体" panose="02010600030101010101" pitchFamily="2" charset="-122"/>
              </a:rPr>
              <a:t>解析</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a:t>
            </a:r>
          </a:p>
          <a:p>
            <a:pPr marL="0" indent="0" algn="just" fontAlgn="ctr">
              <a:lnSpc>
                <a:spcPct val="150000"/>
              </a:lnSpc>
              <a:buNone/>
            </a:pP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A</a:t>
            </a:r>
            <a:r>
              <a:rPr lang="zh-CN" altLang="en-US" sz="1800" kern="100">
                <a:solidFill>
                  <a:srgbClr val="FF0000"/>
                </a:solidFill>
                <a:latin typeface="等线" panose="02010600030101010101" pitchFamily="2" charset="-122"/>
                <a:ea typeface="宋体" pitchFamily="2" charset="-122"/>
                <a:cs typeface="宋体" panose="02010600030101010101" pitchFamily="2" charset="-122"/>
              </a:rPr>
              <a:t>项，“最低一级是乡试”错误，应该是“院试”。故选</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A</a:t>
            </a:r>
            <a:r>
              <a:rPr lang="zh-CN" altLang="en-US" sz="1800" kern="100">
                <a:solidFill>
                  <a:srgbClr val="FF0000"/>
                </a:solidFill>
                <a:latin typeface="等线" panose="02010600030101010101" pitchFamily="2" charset="-122"/>
                <a:ea typeface="宋体" pitchFamily="2" charset="-122"/>
                <a:cs typeface="宋体" panose="02010600030101010101" pitchFamily="2" charset="-122"/>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pic>
        <p:nvPicPr>
          <p:cNvPr id="6" name="New picture" hidden="1"/>
          <p:cNvPicPr/>
          <p:nvPr/>
        </p:nvPicPr>
        <p:blipFill>
          <a:blip r:embed="rId2"/>
          <a:stretch>
            <a:fillRect/>
          </a:stretch>
        </p:blipFill>
        <p:spPr>
          <a:xfrm>
            <a:off x="10731500" y="10172700"/>
            <a:ext cx="304800" cy="254000"/>
          </a:xfrm>
          <a:prstGeom prst="cube">
            <a:avLst/>
          </a:prstGeom>
        </p:spPr>
      </p:pic>
    </p:spTree>
    <p:extLst>
      <p:ext uri="{BB962C8B-B14F-4D97-AF65-F5344CB8AC3E}">
        <p14:creationId xmlns:p14="http://schemas.microsoft.com/office/powerpoint/2010/main" val="1061338810"/>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a:bodyPr>
          <a:lstStyle/>
          <a:p>
            <a:pPr indent="0" algn="just">
              <a:lnSpc>
                <a:spcPct val="150000"/>
              </a:lnSpc>
              <a:buNone/>
            </a:pPr>
            <a:r>
              <a:rPr lang="en-US" altLang="zh-CN" sz="1600" b="1" kern="100">
                <a:solidFill>
                  <a:srgbClr val="B79F47"/>
                </a:solidFill>
                <a:latin typeface="宋体" pitchFamily="2" charset="-122"/>
                <a:ea typeface="等线" panose="02010600030101010101" pitchFamily="2" charset="-122"/>
                <a:cs typeface="Times New Roman" panose="02020603050405020304" pitchFamily="18" charset="0"/>
              </a:rPr>
              <a:t>2. </a:t>
            </a:r>
            <a:r>
              <a:rPr lang="zh-CN" altLang="zh-CN" sz="1600" b="1" kern="100">
                <a:solidFill>
                  <a:srgbClr val="B79F47"/>
                </a:solidFill>
                <a:latin typeface="等线" panose="02010600030101010101" pitchFamily="2" charset="-122"/>
                <a:ea typeface="宋体" pitchFamily="2" charset="-122"/>
                <a:cs typeface="Times New Roman" panose="02020603050405020304" pitchFamily="18" charset="0"/>
              </a:rPr>
              <a:t>选项判断法。</a:t>
            </a:r>
            <a:endParaRPr lang="zh-CN" altLang="zh-CN" sz="1600" b="1" kern="100">
              <a:solidFill>
                <a:srgbClr val="B79F47"/>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仔细阅读选项，当选项内部自相矛盾时，判断其错误。如：</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2016</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全国Ⅰ】</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楷体" pitchFamily="49" charset="-122"/>
                <a:ea typeface="等线" panose="02010600030101010101" pitchFamily="2" charset="-122"/>
                <a:cs typeface="Times New Roman" panose="02020603050405020304" pitchFamily="18" charset="0"/>
              </a:rPr>
              <a:t>C</a:t>
            </a: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．古代朝廷中分职设官，各有专司，所以可用</a:t>
            </a:r>
            <a:r>
              <a:rPr lang="en-US" altLang="zh-CN" sz="16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有司</a:t>
            </a:r>
            <a:r>
              <a:rPr lang="en-US" altLang="zh-CN" sz="16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来指称朝廷中的各级官员。</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根据选项前半句“各有专司”可知“有司”指具体的“有关部门”，而非泛指的“各级官员”，因此该选项错误。</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89141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576</Paragraphs>
  <Slides>89</Slides>
  <Notes>11</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89</vt:i4>
      </vt:variant>
    </vt:vector>
  </HeadingPairs>
  <TitlesOfParts>
    <vt:vector baseType="lpstr" size="101">
      <vt:lpstr>Arial</vt:lpstr>
      <vt:lpstr>Calibri</vt:lpstr>
      <vt:lpstr>等线 Light</vt:lpstr>
      <vt:lpstr>等线</vt:lpstr>
      <vt:lpstr>思源黑体 Bold</vt:lpstr>
      <vt:lpstr>仿宋</vt:lpstr>
      <vt:lpstr>宋体</vt:lpstr>
      <vt:lpstr>Times New Roman</vt:lpstr>
      <vt:lpstr>楷体</vt:lpstr>
      <vt:lpstr>微软雅黑</vt:lpstr>
      <vt:lpstr>楷体_GB2312</vt:lpstr>
      <vt:lpstr>Office 主题</vt:lpstr>
      <vt:lpstr>专题10 文言文文化常识</vt:lpstr>
      <vt:lpstr>PowerPoint Presentation</vt:lpstr>
      <vt:lpstr>PowerPoint Presentation</vt:lpstr>
      <vt:lpstr>考向讲解</vt:lpstr>
      <vt:lpstr>考向讲解</vt:lpstr>
      <vt:lpstr>PowerPoint Presentation</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重点知识</vt:lpstr>
      <vt:lpstr>PowerPoint Presentation</vt:lpstr>
      <vt:lpstr>易错易混</vt:lpstr>
      <vt:lpstr>易错易混</vt:lpstr>
      <vt:lpstr>易错易混</vt:lpstr>
      <vt:lpstr>PowerPoint Presentation</vt:lpstr>
      <vt:lpstr>例1. 2020年新高考山东卷</vt:lpstr>
      <vt:lpstr>例1. 2020年新高考山东卷</vt:lpstr>
      <vt:lpstr>例1. 2020年新高考山东卷</vt:lpstr>
      <vt:lpstr>例2. 2020年全国卷Ⅰ</vt:lpstr>
      <vt:lpstr>例2. 2020年全国卷Ⅰ</vt:lpstr>
      <vt:lpstr>例2. 2020年全国卷Ⅰ</vt:lpstr>
      <vt:lpstr>PowerPoint Presentation</vt:lpstr>
      <vt:lpstr>【课堂总结】</vt:lpstr>
      <vt:lpstr>PowerPoint Presentation</vt:lpstr>
      <vt:lpstr>1.广东省高研会2018级高三第一学期第一次检测</vt:lpstr>
      <vt:lpstr>1.广东省高研会2018级高三第一学期第一次检测</vt:lpstr>
      <vt:lpstr>1.广东省高研会2018级高三第一学期第一次检测</vt:lpstr>
      <vt:lpstr>2.广州市2021届高三年级阶段训练</vt:lpstr>
      <vt:lpstr>2.广州市2021届高三年级阶段训练</vt:lpstr>
      <vt:lpstr>2.广州市2021届高三年级阶段训练</vt:lpstr>
      <vt:lpstr>3.河南省2020～2021学年高三10月质量检测</vt:lpstr>
      <vt:lpstr>3.河南省2020～2021学年高三10月质量检测</vt:lpstr>
      <vt:lpstr>3.河南省2020～2021学年高三10月质量检测</vt:lpstr>
      <vt:lpstr>4. 2020年秋“荆、荆、襄、宜四地七校考试联盟” 高三期中联考</vt:lpstr>
      <vt:lpstr>4. 2020年秋“荆、荆、襄、宜四地七校考试联盟” 高三期中联考</vt:lpstr>
      <vt:lpstr>4. 2020年秋“荆、荆、襄、宜四地七校考试联盟” 高三期中联考</vt:lpstr>
      <vt:lpstr>5.宜昌一中等校2020年秋季学期高三九月联考语文试题</vt:lpstr>
      <vt:lpstr>5.宜昌一中等校2020年秋季学期高三九月联考语文试题</vt:lpstr>
      <vt:lpstr>5.宜昌一中等校2020年秋季学期高三九月联考语文试题</vt:lpstr>
      <vt:lpstr>6.郴州市2021届高三第一次教学质量监测试卷</vt:lpstr>
      <vt:lpstr>6.郴州市2021届高三第一次教学质量监测试卷</vt:lpstr>
      <vt:lpstr>6.郴州市2021届高三第一次教学质量监测试卷</vt:lpstr>
      <vt:lpstr>7. 湖南省部分重点中学2021届高三第二次月考</vt:lpstr>
      <vt:lpstr>7. 湖南省部分重点中学2021届高三第二次月考</vt:lpstr>
      <vt:lpstr>7. 湖南省部分重点中学2021届高三第二次月考</vt:lpstr>
      <vt:lpstr>8. 2021届三省（河北、重庆、广东）新高考联盟校质量检测语文</vt:lpstr>
      <vt:lpstr>8. 2021届三省（河北、重庆、广东）新高考联盟校质量检测语文</vt:lpstr>
      <vt:lpstr>8. 2021届三省（河北、重庆、广东）新高考联盟校质量检测语文</vt:lpstr>
      <vt:lpstr>9. 山东省实验中学2021届高三第一次诊断考试</vt:lpstr>
      <vt:lpstr>9. 山东省实验中学2021届高三第一次诊断考试</vt:lpstr>
      <vt:lpstr>9. 山东省实验中学2021届高三第一次诊断考试</vt:lpstr>
      <vt:lpstr>10. 潍坊市诸城一中2020-2021常年高三上学期收心考试</vt:lpstr>
      <vt:lpstr>10. 潍坊市诸城一中2020-2021常年高三上学期收心考试</vt:lpstr>
      <vt:lpstr>10. 潍坊市诸城一中2020-2021常年高三上学期收心考试</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2020-10-29T16:05:29.057</cp:lastPrinted>
  <dcterms:created xsi:type="dcterms:W3CDTF">2020-10-29T16:05:29Z</dcterms:created>
  <dcterms:modified xsi:type="dcterms:W3CDTF">2020-12-03T08:00:54Z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