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63" r:id="rId3"/>
    <p:sldId id="644" r:id="rId5"/>
    <p:sldId id="564" r:id="rId6"/>
    <p:sldId id="565" r:id="rId7"/>
    <p:sldId id="566" r:id="rId8"/>
    <p:sldId id="570" r:id="rId9"/>
    <p:sldId id="569" r:id="rId10"/>
    <p:sldId id="572" r:id="rId11"/>
    <p:sldId id="782" r:id="rId12"/>
    <p:sldId id="811" r:id="rId13"/>
    <p:sldId id="812" r:id="rId14"/>
    <p:sldId id="863" r:id="rId15"/>
    <p:sldId id="574" r:id="rId16"/>
    <p:sldId id="645" r:id="rId17"/>
    <p:sldId id="739" r:id="rId18"/>
    <p:sldId id="777" r:id="rId19"/>
    <p:sldId id="740" r:id="rId20"/>
    <p:sldId id="899" r:id="rId21"/>
    <p:sldId id="900" r:id="rId22"/>
    <p:sldId id="579" r:id="rId23"/>
    <p:sldId id="647" r:id="rId24"/>
    <p:sldId id="901" r:id="rId25"/>
    <p:sldId id="902" r:id="rId26"/>
    <p:sldId id="925" r:id="rId27"/>
    <p:sldId id="926" r:id="rId28"/>
    <p:sldId id="927" r:id="rId29"/>
    <p:sldId id="928" r:id="rId30"/>
    <p:sldId id="929" r:id="rId31"/>
    <p:sldId id="748" r:id="rId32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01"/>
  </p:normalViewPr>
  <p:slideViewPr>
    <p:cSldViewPr showGuides="1">
      <p:cViewPr varScale="1">
        <p:scale>
          <a:sx n="76" d="100"/>
          <a:sy n="76" d="100"/>
        </p:scale>
        <p:origin x="-582" y="-102"/>
      </p:cViewPr>
      <p:guideLst>
        <p:guide orient="horz" pos="2112"/>
        <p:guide pos="37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8610" name="页眉占位符 686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1" name="日期占位符 686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8068" name="幻灯片图像占位符 68611"/>
          <p:cNvSpPr>
            <a:spLocks noRo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6861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614" name="页脚占位符 6861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5" name="灯片编号占位符 6861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 showMasterSp="0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 showMasterSp="0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C:\Documents and Settings\Administrator\桌面\有用图标\22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4200" y="44450"/>
            <a:ext cx="1397000" cy="9477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3.png"/><Relationship Id="rId2" Type="http://schemas.microsoft.com/office/2007/relationships/media" Target="file:///C:\Users\74096\Documents\&#30334;&#24230;&#20113;&#21516;&#27493;&#30424;\&#21021;&#20013;&#35821;&#25991;\1%20&#19971;&#19978;\&#35838;&#20214;\&#33521;&#38596;&#19981;&#27969;&#27882;%2041.mp3" TargetMode="External"/><Relationship Id="rId1" Type="http://schemas.openxmlformats.org/officeDocument/2006/relationships/audio" Target="NULL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标题 1"/>
          <p:cNvSpPr txBox="1"/>
          <p:nvPr/>
        </p:nvSpPr>
        <p:spPr bwMode="auto">
          <a:xfrm>
            <a:off x="2894965" y="438785"/>
            <a:ext cx="4256405" cy="109410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24 </a:t>
            </a:r>
            <a:r>
              <a:rPr kumimoji="0" lang="zh-CN" altLang="en-US" sz="5400" b="1" i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j-cs"/>
              </a:rPr>
              <a:t>寓言四则</a:t>
            </a:r>
            <a:endParaRPr kumimoji="0" lang="zh-CN" altLang="en-US" sz="5400" b="1" i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j-ea"/>
              <a:cs typeface="+mj-cs"/>
            </a:endParaRPr>
          </a:p>
        </p:txBody>
      </p:sp>
      <p:sp>
        <p:nvSpPr>
          <p:cNvPr id="6" name="日期占位符 5"/>
          <p:cNvSpPr/>
          <p:nvPr/>
        </p:nvSpPr>
        <p:spPr>
          <a:xfrm>
            <a:off x="9759315" y="6043295"/>
            <a:ext cx="2580640" cy="788035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 u="none" kern="1200" baseline="0">
                <a:solidFill>
                  <a:schemeClr val="tx1"/>
                </a:solidFill>
                <a:latin typeface="+mn-lt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7030A0"/>
                </a:solidFill>
                <a:uFillTx/>
              </a:rPr>
            </a:fld>
            <a:endParaRPr lang="zh-CN" altLang="en-US" sz="3600" b="1" dirty="0">
              <a:solidFill>
                <a:srgbClr val="7030A0"/>
              </a:solidFill>
              <a:uFillTx/>
            </a:endParaRPr>
          </a:p>
        </p:txBody>
      </p:sp>
      <p:pic>
        <p:nvPicPr>
          <p:cNvPr id="2" name="英雄不流泪 41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>
                  <p14:trim end="123601.000000"/>
                </p14:media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34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Text Box 3"/>
          <p:cNvSpPr txBox="1"/>
          <p:nvPr/>
        </p:nvSpPr>
        <p:spPr>
          <a:xfrm>
            <a:off x="1252220" y="660400"/>
            <a:ext cx="10257155" cy="614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古希腊神话人物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宙斯是希腊神话中众神之王。希腊神话说他居住在奥林匹斯山，以雷电为武器，维持着天地间的秩序，公牛和鹰是他的标志。他的兄弟波塞东和哈德斯分别掌管海洋和地狱；宙斯还和许多女神生下了不少儿女，如火神赫费斯托，正义和艺术的保护者、太阳神阿波罗，月神和狩猎之神阿尔迪美斯，旅行和商业神赫耳墨斯，美神阿芙洛狄忒，战神阿雷斯，智慧之神雅典娜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相关知识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6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 Box 3"/>
          <p:cNvSpPr txBox="1"/>
          <p:nvPr/>
        </p:nvSpPr>
        <p:spPr>
          <a:xfrm>
            <a:off x="1449705" y="726440"/>
            <a:ext cx="982281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赫拉是希腊神话中的天后，主神宙斯的妻子。罗马神话中称为朱诺，掌管婚姻和生育，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是妇女的保护神。</a:t>
            </a:r>
            <a:endParaRPr lang="zh-CN" altLang="en-US" sz="3600" b="1" u="heavy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赫耳墨斯，一译海尔梅斯，是希腊神话中众神的使者，亡灵的接引神。罗马神话中称为墨丘利，掌管商业、交通、牧畜、竞技、演说以及欺诈、盗窃。他行走如飞，多才多艺，传说首创字母、数字、天文学、体育运动，发明古代的竖琴，并把种植橄榄树的技术传给人类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    智慧女神雅典娜的诞生是最为奇特的：传说她是从宙斯的头脑里长出来的。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相关知识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Text Box 3"/>
          <p:cNvSpPr txBox="1"/>
          <p:nvPr/>
        </p:nvSpPr>
        <p:spPr>
          <a:xfrm>
            <a:off x="1392555" y="386080"/>
            <a:ext cx="9846310" cy="6085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ts val="414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赫尔墨斯和雕像者</a:t>
            </a:r>
            <a:endParaRPr lang="zh-CN" altLang="en-US" sz="32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140"/>
              </a:lnSpc>
              <a:spcBef>
                <a:spcPts val="600"/>
              </a:spcBef>
            </a:pPr>
            <a:r>
              <a:rPr lang="zh-CN" altLang="en-US" sz="3200" b="1" dirty="0"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赫耳墨斯想知道他在人间受到多大的尊重，就化作凡人，来到一个雕像者的店里。他看见宙斯的雕像，问道：“值多少钱？”雕像者说：“一个银元。”赫耳墨斯又笑着问道：“赫拉的雕像值多少钱？“雕像者说：“还要贵一点。”后来，赫耳墨斯看见自己的雕像，心想他身为神使，又是商人的庇护神，人们会对他更尊重些，于是问道：“这个值多少钱？”雕像者回答说：“假如你买了那两个，这个算添头，白送。”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140"/>
              </a:lnSpc>
              <a:spcBef>
                <a:spcPts val="600"/>
              </a:spcBef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   这个故事适用于那些爱慕虚荣而不被人重视的人。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pic>
        <p:nvPicPr>
          <p:cNvPr id="2" name="赫耳墨斯和雕像者 音频文件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392555" y="4182745"/>
            <a:ext cx="619125" cy="619125"/>
          </a:xfrm>
          <a:prstGeom prst="rect">
            <a:avLst/>
          </a:prstGeom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听朗读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87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" name="AutoShape 6"/>
          <p:cNvSpPr/>
          <p:nvPr/>
        </p:nvSpPr>
        <p:spPr>
          <a:xfrm>
            <a:off x="4058285" y="1812290"/>
            <a:ext cx="7663180" cy="221615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写赫耳墨斯到雕像者店里了解自身的价值，三问三答后，得到的是一文不值的结果。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16391" name="文本框 5"/>
          <p:cNvSpPr txBox="1"/>
          <p:nvPr/>
        </p:nvSpPr>
        <p:spPr>
          <a:xfrm>
            <a:off x="2315845" y="800100"/>
            <a:ext cx="7792720" cy="622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p>
            <a:pPr marL="571500" indent="-571500">
              <a:spcBef>
                <a:spcPts val="6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朗读课文，分别概括两部分的大意。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整体感知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AutoShape 6"/>
          <p:cNvSpPr/>
          <p:nvPr/>
        </p:nvSpPr>
        <p:spPr>
          <a:xfrm>
            <a:off x="901065" y="2320925"/>
            <a:ext cx="3411855" cy="2216150"/>
          </a:xfrm>
          <a:prstGeom prst="roundRect">
            <a:avLst>
              <a:gd name="adj" fmla="val 16667"/>
            </a:avLst>
          </a:prstGeom>
          <a:noFill/>
          <a:ln w="25400" cap="flat" cmpd="sng">
            <a:noFill/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第一部分（1）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第二部分（2）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" name="AutoShape 6"/>
          <p:cNvSpPr/>
          <p:nvPr/>
        </p:nvSpPr>
        <p:spPr>
          <a:xfrm>
            <a:off x="4058285" y="3895725"/>
            <a:ext cx="8032115" cy="221615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/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用一句话点明寓意（爱慕虚荣而不被人重视的人一文不值），耐人寻味。</a:t>
            </a:r>
            <a:endParaRPr lang="zh-CN" altLang="en-US" sz="36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Text Box 1028"/>
          <p:cNvSpPr txBox="1"/>
          <p:nvPr/>
        </p:nvSpPr>
        <p:spPr>
          <a:xfrm>
            <a:off x="2145030" y="974090"/>
            <a:ext cx="87788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赫耳墨斯为什么来到凡间？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09" name="Text Box 1029"/>
          <p:cNvSpPr txBox="1"/>
          <p:nvPr/>
        </p:nvSpPr>
        <p:spPr>
          <a:xfrm>
            <a:off x="1598930" y="1866583"/>
            <a:ext cx="86264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因为想赫耳墨斯知道他在人间受到多大的尊重。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19" name="Rectangle 1027"/>
          <p:cNvSpPr/>
          <p:nvPr/>
        </p:nvSpPr>
        <p:spPr>
          <a:xfrm>
            <a:off x="2145030" y="3452495"/>
            <a:ext cx="81978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他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来到凡间的方式是什么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？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Text Box 1030"/>
          <p:cNvSpPr txBox="1"/>
          <p:nvPr/>
        </p:nvSpPr>
        <p:spPr>
          <a:xfrm>
            <a:off x="2205673" y="4760595"/>
            <a:ext cx="843438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化作凡人，来到一个雕像者的店里。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/>
      <p:bldP spid="9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" name="Text Box 12"/>
          <p:cNvSpPr txBox="1"/>
          <p:nvPr/>
        </p:nvSpPr>
        <p:spPr>
          <a:xfrm>
            <a:off x="1929765" y="4263390"/>
            <a:ext cx="15398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三答：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1798955" y="2113280"/>
            <a:ext cx="15411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三问：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1385888" y="2207578"/>
            <a:ext cx="477838" cy="2671763"/>
          </a:xfrm>
          <a:prstGeom prst="leftBrace">
            <a:avLst/>
          </a:prstGeom>
          <a:ln>
            <a:solidFill>
              <a:srgbClr val="0000FF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12"/>
          <p:cNvSpPr txBox="1"/>
          <p:nvPr/>
        </p:nvSpPr>
        <p:spPr>
          <a:xfrm>
            <a:off x="772795" y="1658938"/>
            <a:ext cx="547688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赫耳墨斯和雕像者</a:t>
            </a:r>
            <a:endParaRPr lang="zh-CN" altLang="en-US" sz="36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10034905" y="2207895"/>
            <a:ext cx="322580" cy="2577465"/>
          </a:xfrm>
          <a:prstGeom prst="rightBrac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10177780" y="2489200"/>
            <a:ext cx="27489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爱慕虚荣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适得其反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4198303" y="2952750"/>
            <a:ext cx="0" cy="118268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6369368" y="2951163"/>
            <a:ext cx="0" cy="1184275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8614410" y="2952750"/>
            <a:ext cx="0" cy="1182688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Box 12"/>
          <p:cNvSpPr txBox="1"/>
          <p:nvPr/>
        </p:nvSpPr>
        <p:spPr>
          <a:xfrm>
            <a:off x="3179445" y="2113280"/>
            <a:ext cx="2031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宙斯像</a:t>
            </a:r>
            <a:r>
              <a:rPr lang="en-US" altLang="zh-CN" sz="36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36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 Box 12"/>
          <p:cNvSpPr txBox="1"/>
          <p:nvPr/>
        </p:nvSpPr>
        <p:spPr>
          <a:xfrm>
            <a:off x="5301615" y="2092325"/>
            <a:ext cx="18649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赫拉像</a:t>
            </a:r>
            <a:endParaRPr lang="zh-CN" altLang="en-US" sz="36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 Box 12"/>
          <p:cNvSpPr txBox="1"/>
          <p:nvPr/>
        </p:nvSpPr>
        <p:spPr>
          <a:xfrm>
            <a:off x="7261225" y="2113280"/>
            <a:ext cx="22148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自己的像</a:t>
            </a:r>
            <a:endParaRPr lang="zh-CN" altLang="en-US" sz="36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3187065" y="4263390"/>
            <a:ext cx="20237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一个银元</a:t>
            </a:r>
            <a:endParaRPr lang="zh-CN" altLang="en-US" sz="36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 Box 12"/>
          <p:cNvSpPr txBox="1"/>
          <p:nvPr/>
        </p:nvSpPr>
        <p:spPr>
          <a:xfrm>
            <a:off x="5210810" y="4263390"/>
            <a:ext cx="2561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还要贵一点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7710805" y="4242435"/>
            <a:ext cx="25615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添头、白送 </a:t>
            </a:r>
            <a:endParaRPr lang="zh-CN" altLang="en-US" sz="36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12"/>
          <p:cNvSpPr txBox="1"/>
          <p:nvPr/>
        </p:nvSpPr>
        <p:spPr>
          <a:xfrm>
            <a:off x="1682750" y="5421630"/>
            <a:ext cx="99720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添头、白送</a:t>
            </a: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，说明与宙斯、赫拉的雕像相比，自己一文不值，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对比鲜明，极具讽刺意味。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 Box 1028"/>
          <p:cNvSpPr txBox="1"/>
          <p:nvPr/>
        </p:nvSpPr>
        <p:spPr>
          <a:xfrm>
            <a:off x="2755900" y="548640"/>
            <a:ext cx="52901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分析文中的三问三答：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  <p:bldP spid="12" grpId="0"/>
      <p:bldP spid="4" grpId="0" bldLvl="0" animBg="1"/>
      <p:bldP spid="22" grpId="0"/>
      <p:bldP spid="22" grpId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9" name="Rectangle 1027"/>
          <p:cNvSpPr/>
          <p:nvPr/>
        </p:nvSpPr>
        <p:spPr>
          <a:xfrm>
            <a:off x="1771015" y="1172845"/>
            <a:ext cx="96056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故事中三问三答的内容能否调换？为什么？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Text Box 1030"/>
          <p:cNvSpPr txBox="1"/>
          <p:nvPr/>
        </p:nvSpPr>
        <p:spPr>
          <a:xfrm>
            <a:off x="1771015" y="2153285"/>
            <a:ext cx="9462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不能。因为前两次是铺垫，有了这两次的铺垫，第三次的回答才构成鲜明的对比。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1015" y="3858895"/>
            <a:ext cx="91313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通过这三次发问你觉得赫耳墨斯到底关心的是什么？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54" name="矩形 4"/>
          <p:cNvSpPr/>
          <p:nvPr/>
        </p:nvSpPr>
        <p:spPr>
          <a:xfrm>
            <a:off x="1972945" y="5326380"/>
            <a:ext cx="91795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赫耳墨斯所关心的不是怎样造福人类，而是自己的身价和荣誉。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23554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9" name="Rectangle 1027"/>
          <p:cNvSpPr/>
          <p:nvPr/>
        </p:nvSpPr>
        <p:spPr>
          <a:xfrm>
            <a:off x="1711960" y="772160"/>
            <a:ext cx="96056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他为什么挑了宙斯和赫拉的雕像来问价，请说出他此刻的心理？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Text Box 1030"/>
          <p:cNvSpPr txBox="1"/>
          <p:nvPr/>
        </p:nvSpPr>
        <p:spPr>
          <a:xfrm>
            <a:off x="1614805" y="1971040"/>
            <a:ext cx="938085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先问宙斯雕像的价格，大有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跟最高的神一比高低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的想法；知道价钱不高后，他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十分满意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。于是又笑着问赫拉雕像的价格，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嘲笑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之意溢于言表。当知道赫拉的价钱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贵一点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之后，他更有把握了，觉得自己是商人的庇护神，人们对他会更尊重些。他竟然认为自己的身价能超过父亲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最高之神宙斯，而赫拉更不在话下，可见其是多么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楷体_GB2312" charset="0"/>
                <a:ea typeface="黑体" panose="02010609060101010101" pitchFamily="2" charset="-122"/>
              </a:rPr>
              <a:t>狂妄自大，不可一世。</a:t>
            </a:r>
            <a:endParaRPr lang="zh-CN" altLang="en-US" sz="3600" b="1" u="heavy" dirty="0">
              <a:solidFill>
                <a:srgbClr val="FF0000"/>
              </a:solidFill>
              <a:uFill>
                <a:solidFill>
                  <a:srgbClr val="0000FF"/>
                </a:solidFill>
              </a:uFill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Rectangle 1027"/>
          <p:cNvSpPr/>
          <p:nvPr/>
        </p:nvSpPr>
        <p:spPr>
          <a:xfrm>
            <a:off x="1505585" y="1416050"/>
            <a:ext cx="96056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这则寓言生动刻画出一个怎样的赫耳墨斯形象？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Text Box 1030"/>
          <p:cNvSpPr txBox="1"/>
          <p:nvPr/>
        </p:nvSpPr>
        <p:spPr>
          <a:xfrm>
            <a:off x="1790065" y="3212465"/>
            <a:ext cx="92087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</a:pPr>
            <a:r>
              <a:rPr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生动刻画出一个爱慕虚荣、妄自尊大者的形象。</a:t>
            </a:r>
            <a:endParaRPr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530350" y="976630"/>
            <a:ext cx="9131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lnSpc>
                <a:spcPct val="10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课文寓意（启示）是什么？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54" name="矩形 4"/>
          <p:cNvSpPr/>
          <p:nvPr/>
        </p:nvSpPr>
        <p:spPr>
          <a:xfrm>
            <a:off x="1685925" y="2187575"/>
            <a:ext cx="91319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00000"/>
              </a:lnSpc>
              <a:buClrTx/>
              <a:buSzTx/>
            </a:pPr>
            <a:r>
              <a:rPr 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爱慕虚荣、妄自尊大的人往往在人们的心目中一文不值。</a:t>
            </a:r>
            <a:endParaRPr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buClrTx/>
              <a:buSzTx/>
            </a:pPr>
            <a:r>
              <a:rPr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告诉人们要谦虚，要有自知之明，不能妄自尊大。</a:t>
            </a:r>
            <a:endParaRPr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buClrTx/>
              <a:buSzTx/>
            </a:pPr>
            <a:r>
              <a:rPr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（做人不要爱慕虚荣，不要过高地估计自己和过低地评价被人）</a:t>
            </a:r>
            <a:endParaRPr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3" name="图片 1" descr="003i0MYrzy6L6EUHeoq4a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8425" y="-38100"/>
            <a:ext cx="8916035" cy="7084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2"/>
          <p:cNvSpPr txBox="1"/>
          <p:nvPr/>
        </p:nvSpPr>
        <p:spPr>
          <a:xfrm>
            <a:off x="10545128" y="723900"/>
            <a:ext cx="798195" cy="50990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赫耳墨斯和雕像者</a:t>
            </a:r>
            <a:endParaRPr lang="zh-CN" altLang="en-US" sz="4000" b="1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07525" y="2185035"/>
            <a:ext cx="736600" cy="2846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l"/>
            <a:r>
              <a:rPr lang="zh-CN" altLang="en-US" sz="36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《伊索寓言》</a:t>
            </a:r>
            <a:endParaRPr lang="zh-CN" altLang="en-US" sz="3600" b="1">
              <a:solidFill>
                <a:srgbClr val="7030A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矩形 4"/>
          <p:cNvSpPr/>
          <p:nvPr/>
        </p:nvSpPr>
        <p:spPr>
          <a:xfrm>
            <a:off x="1891030" y="988695"/>
            <a:ext cx="871156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 algn="l" latinLnBrk="1">
              <a:lnSpc>
                <a:spcPct val="120000"/>
              </a:lnSpc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最后一段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这故事适用于那些爱慕虚荣而不被人重视的人。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属于什么表达方式？有什么作用？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3" name="矩形 4"/>
          <p:cNvSpPr/>
          <p:nvPr/>
        </p:nvSpPr>
        <p:spPr>
          <a:xfrm>
            <a:off x="2568575" y="3155950"/>
            <a:ext cx="8561070" cy="2748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2" charset="-122"/>
                <a:sym typeface="+mn-ea"/>
              </a:rPr>
              <a:t>议论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2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2" charset="-122"/>
                <a:sym typeface="+mn-ea"/>
              </a:rPr>
              <a:t>作用：言简意赅，</a:t>
            </a:r>
            <a:r>
              <a:rPr lang="zh-CN" altLang="en-US" sz="3600" b="1" u="heavy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FF"/>
                  </a:solidFill>
                </a:uFill>
                <a:latin typeface="+中文标题" charset="0"/>
                <a:ea typeface="黑体" panose="02010609060101010101" pitchFamily="2" charset="-122"/>
                <a:sym typeface="+mn-ea"/>
              </a:rPr>
              <a:t>点明寓意，收束全文，发人深思</a:t>
            </a:r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中文标题" charset="0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中文标题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1215" y="8120380"/>
            <a:ext cx="8865870" cy="33229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《</a:t>
            </a:r>
            <a:r>
              <a:rPr lang="zh-CN"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济南的冬天</a:t>
            </a: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sym typeface="+mn-ea"/>
              </a:rPr>
              <a:t>首尾呼应</a:t>
            </a:r>
            <a:r>
              <a:rPr sz="1400" b="1" kern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</a:t>
            </a:r>
            <a:r>
              <a:rPr lang="zh-CN" sz="1400" b="1" kern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总结全文</a:t>
            </a:r>
            <a:endParaRPr sz="1400" b="1" kern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>
              <a:buClr>
                <a:srgbClr val="0033CC"/>
              </a:buClr>
              <a:buSzPct val="70000"/>
              <a:buFont typeface="Wingdings" panose="05000000000000000000" charset="0"/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《雨的四季》结尾：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“</a:t>
            </a:r>
            <a:r>
              <a:rPr lang="zh-CN" sz="1400" b="1" kern="0">
                <a:solidFill>
                  <a:srgbClr val="008000"/>
                </a:solidFill>
                <a:uFillTx/>
                <a:sym typeface="+mn-ea"/>
              </a:rPr>
              <a:t>啊，总是美丽而使人爱恋的雨啊！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”</a:t>
            </a:r>
            <a:r>
              <a:rPr lang="zh-CN" sz="1400" b="1" kern="0">
                <a:solidFill>
                  <a:srgbClr val="FF0000"/>
                </a:solidFill>
                <a:uFillTx/>
                <a:sym typeface="+mn-ea"/>
              </a:rPr>
              <a:t>  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照应开头，总结全文，点明并深化主旨。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《荷叶母亲》结尾：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结构上点题；内容上点明主旨、深化中心     发人深思     直抒胸臆，赞美母爱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cs typeface="+mn-ea"/>
                <a:sym typeface="+mn-ea"/>
              </a:rPr>
              <a:t>《走一步，再走一步》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：照应文题，总结全文，点明中心，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</a:endParaRPr>
          </a:p>
          <a:p>
            <a:pPr algn="l">
              <a:buNone/>
            </a:pPr>
            <a:r>
              <a:rPr sz="1400" b="1" kern="0">
                <a:solidFill>
                  <a:srgbClr val="0033CC"/>
                </a:solidFill>
                <a:uFillTx/>
                <a:sym typeface="+mn-ea"/>
              </a:rPr>
              <a:t>《猫》：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点题 首尾呼应 总结全文     深化中心 发人深思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《植树的牧羊人》：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照应开头，总结全文，揭示主题。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《赫尔墨斯和雕像者》结尾：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这个故事适用于那些爱慕虚荣而不被人重视的人。</a:t>
            </a:r>
            <a:r>
              <a:rPr lang="zh-CN" sz="1400" b="1" kern="0">
                <a:solidFill>
                  <a:srgbClr val="FF0000"/>
                </a:solidFill>
                <a:uFillTx/>
                <a:sym typeface="+mn-ea"/>
              </a:rPr>
              <a:t>  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总结全文  点明中心  耐人寻味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《蚊子和狮子》结尾：</a:t>
            </a:r>
            <a:r>
              <a:rPr sz="1400" b="1" kern="0">
                <a:solidFill>
                  <a:srgbClr val="008000"/>
                </a:solidFill>
                <a:uFillTx/>
                <a:sym typeface="+mn-ea"/>
              </a:rPr>
              <a:t>这故事适用于那些打败过大人物，却被小人物打败的人。</a:t>
            </a:r>
            <a:r>
              <a:rPr lang="zh-CN" sz="1400" b="1" kern="0">
                <a:solidFill>
                  <a:srgbClr val="FF0000"/>
                </a:solidFill>
                <a:uFillTx/>
                <a:sym typeface="+mn-ea"/>
              </a:rPr>
              <a:t> 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总结全文  点明中心  耐人寻味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/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《狼》：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总结全文   点明中心，发人深思，耐人寻味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</a:endParaRPr>
          </a:p>
          <a:p>
            <a:pPr algn="l"/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《说和做--记闻一多先生言行片段》</a:t>
            </a:r>
            <a:r>
              <a:rPr lang="zh-CN"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总结全文，照应题目和开头，深化中心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《阿长与&lt;山海经&gt;》：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总结全文，深化中心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《</a:t>
            </a:r>
            <a:r>
              <a:rPr lang="zh-CN"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陋室铭</a:t>
            </a:r>
            <a:r>
              <a:rPr sz="1400" b="1" kern="0">
                <a:solidFill>
                  <a:srgbClr val="0033CC"/>
                </a:solidFill>
                <a:uFillTx/>
                <a:ea typeface="黑体" panose="02010609060101010101" pitchFamily="2" charset="-122"/>
                <a:sym typeface="+mn-ea"/>
              </a:rPr>
              <a:t>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结构上呼应前文，总结全文；内容上突出中心，引人深思。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  <a:p>
            <a:pPr algn="l" fontAlgn="auto">
              <a:lnSpc>
                <a:spcPct val="100000"/>
              </a:lnSpc>
              <a:buSzPct val="80000"/>
              <a:buFont typeface="Wingdings" panose="05000000000000000000" charset="0"/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《紫藤萝瀑布》：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总结全文， 照应开头，深化主题，耐人寻味。</a:t>
            </a:r>
            <a:endParaRPr lang="zh-CN" sz="1400" b="1" kern="0">
              <a:solidFill>
                <a:srgbClr val="0033CC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《伟大的悲剧》结尾：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照应文题、总结全文，揭示文章的主旨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sz="1400" b="1" kern="0">
                <a:solidFill>
                  <a:srgbClr val="0033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FillTx/>
                <a:ea typeface="黑体" panose="02010609060101010101" pitchFamily="2" charset="-122"/>
                <a:sym typeface="+mn-ea"/>
              </a:rPr>
              <a:t>《河中石兽》结尾：</a:t>
            </a:r>
            <a:r>
              <a:rPr sz="1400" b="1" kern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cs typeface="+mn-ea"/>
                <a:sym typeface="+mn-ea"/>
              </a:rPr>
              <a:t>总结全文，点明中心</a:t>
            </a:r>
            <a:endParaRPr sz="1400" b="1" kern="0">
              <a:solidFill>
                <a:srgbClr val="FF0000"/>
              </a:solidFill>
              <a:uFill>
                <a:solidFill>
                  <a:srgbClr val="0033CC"/>
                </a:solidFill>
              </a:uFill>
              <a:ea typeface="黑体" panose="02010609060101010101" pitchFamily="2" charset="-122"/>
              <a:cs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9" name="Text Box 14"/>
          <p:cNvSpPr txBox="1"/>
          <p:nvPr/>
        </p:nvSpPr>
        <p:spPr>
          <a:xfrm>
            <a:off x="2908935" y="986155"/>
            <a:ext cx="672274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marL="571500" indent="-571500"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文章使用哪些人物描写方法？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3557905" y="2334260"/>
            <a:ext cx="243840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心理描写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语言描写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神态描写</a:t>
            </a:r>
            <a:endParaRPr lang="zh-CN" altLang="en-US" sz="3600" b="1" dirty="0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合作探究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35100" y="667385"/>
            <a:ext cx="9492615" cy="6092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构思精巧。</a:t>
            </a:r>
            <a:endParaRPr lang="en-US" altLang="zh-CN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文章情节主要是通过对话展开的，三问三答，略有变化，有起有伏。在赫耳墨斯虚荣心越来越旺盛时，却给他一个意想不到的结果。短短的篇幅把情节写得跌宕有致，耐人寻味。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讽刺绝妙。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_GB2312" pitchFamily="49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赫耳墨斯自以为身为神使，又是商人的庇护神，身价会比别人高，不料却被雕像者当作“添头”白送，淡淡一句，反衬出他的妄自尊大、爱慕虚荣，讽刺绝妙。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艺术特色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8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50010" y="1281430"/>
            <a:ext cx="9492615" cy="3125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  <a:sym typeface="+mn-ea"/>
              </a:rPr>
              <a:t>语言简洁生动。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algn="l">
              <a:lnSpc>
                <a:spcPct val="130000"/>
              </a:lnSpc>
              <a:spcBef>
                <a:spcPts val="1200"/>
              </a:spcBef>
            </a:pPr>
            <a:r>
              <a:rPr lang="zh-CN" altLang="en-US" sz="3600" b="1" dirty="0">
                <a:latin typeface="楷体_GB2312" pitchFamily="49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全文以叙述为主，间或描写，增强寓言的形象性和文学性。一个“笑”字，就真切而形象地表现了赫耳墨斯自以为是的神态和心理。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艺术特色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3" name="Rectangle 1"/>
          <p:cNvSpPr/>
          <p:nvPr/>
        </p:nvSpPr>
        <p:spPr>
          <a:xfrm>
            <a:off x="1210310" y="584200"/>
            <a:ext cx="1021588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atinLnBrk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阅读下面的寓言故事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读后按要求回答问题。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  【甲】有个人有一头驴和一匹马。一天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它们驮着货物赶路。驴累了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对马说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我吃不消了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你多少帮我驮一点儿货物吧。”马不愿意帮驴的忙。驴倒地死了。随后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主人把驴身上的全部货物移到了马身上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并在上面放了一张驴皮。马心里想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我不愿意帮驴一点忙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现在却必须驮运全部货物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还得加上它的皮。”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ct val="10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结尾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96285" y="4093210"/>
            <a:ext cx="77476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这个故事告诉人们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帮助别人也就是帮助自己。</a:t>
            </a:r>
            <a:endParaRPr lang="zh-CN" alt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1" name="Rectangle 1"/>
          <p:cNvSpPr/>
          <p:nvPr/>
        </p:nvSpPr>
        <p:spPr>
          <a:xfrm>
            <a:off x="1356360" y="4695509"/>
            <a:ext cx="9479915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请在【甲】的故事结尾处加一句起画龙点睛作用的议论。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【甲】文中驴和马的故事让你想到了一个词语或一句谚语</a:t>
            </a:r>
            <a:endParaRPr lang="zh-CN" altLang="en-US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或一句俗语、名言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只写一个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是</a:t>
            </a:r>
            <a:r>
              <a:rPr lang="en-US" altLang="zh-CN" sz="28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:</a:t>
            </a:r>
            <a:endParaRPr lang="en-US" altLang="zh-CN" sz="28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87515" y="5633720"/>
            <a:ext cx="59905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defTabSz="914400">
              <a:lnSpc>
                <a:spcPct val="100000"/>
              </a:lnSpc>
              <a:tabLst>
                <a:tab pos="627380" algn="l"/>
              </a:tabLst>
            </a:pP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聪明反被聪明误</a:t>
            </a:r>
            <a:endParaRPr lang="en-US" alt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defTabSz="914400">
              <a:lnSpc>
                <a:spcPct val="100000"/>
              </a:lnSpc>
              <a:tabLst>
                <a:tab pos="62738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弄巧成拙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贪小便宜吃大亏</a:t>
            </a:r>
            <a:r>
              <a:rPr lang="en-US" altLang="zh-CN" sz="28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) </a:t>
            </a:r>
            <a:endParaRPr lang="en-US" altLang="zh-CN" sz="28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197100" y="113983"/>
            <a:ext cx="8406765" cy="4223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                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蚂蚁和蝉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冬天，蚂蚁翻晒受潮的粮食，一只饥饿的蝉向他乞讨。蚂蚁对蝉说：“你为什么不在夏天储存点食品呢？”蝉回答说：“那时我在唱歌曲，没功夫。”蚂蚁笑着说：“如果你夏天唱歌，冬天就去跳舞吧！”  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</a:t>
            </a:r>
            <a:r>
              <a:rPr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（选自《伊索寓言》）。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请你说说这寓言故事的寓意：                       </a:t>
            </a:r>
            <a:r>
              <a:rPr sz="32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</a:t>
            </a:r>
            <a:endParaRPr sz="32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197100" y="4403408"/>
            <a:ext cx="84283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讽刺了好逸恶劳的人；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凡事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都有预先有准备，才能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防患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于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未然。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（言之成理即可）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054860" y="292735"/>
            <a:ext cx="8406765" cy="37642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           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两只口袋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58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</a:t>
            </a:r>
            <a:r>
              <a:rPr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普罗米修斯创造了人，又在他们每人脖子上挂了两只口袋，一只装别人的缺点，另一只装自己的。他把那只装别人缺点的口袋挂在胸前，另一只则挂在背后。因此人们总是能够很快地看见别人的缺点，而自己的却总看不见。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                                 （选自《伊索寓言》）</a:t>
            </a:r>
            <a:endParaRPr sz="32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ts val="3580"/>
              </a:lnSpc>
            </a:pPr>
            <a:r>
              <a:rPr sz="32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                                                  </a:t>
            </a:r>
            <a:endParaRPr sz="32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242185" y="3825240"/>
            <a:ext cx="82194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人们往往挑剔别人的缺点,而我们自己身上的缺点却视而不见，</a:t>
            </a:r>
            <a:endParaRPr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2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我们应该吸取别人的教训，改正自己的不足之处，不臆断，不带偏见，全面的看待事物，才能使自己更优秀。      </a:t>
            </a:r>
            <a:endParaRPr sz="32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089150" y="397193"/>
            <a:ext cx="84067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            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乌龟和老鹰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　　乌龟请求老鹰教它飞翔，老鹰劝告他，说他的本性根本不适合飞翔。乌龟再三恳求，老鹰便把它抓住，带到空中，然后扔下。乌龟掉到石头上，摔得粉碎。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（选自《伊索寓言》）。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</a:t>
            </a:r>
            <a:r>
              <a:rPr sz="36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</a:t>
            </a:r>
            <a:endParaRPr sz="36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1767840" y="4468178"/>
            <a:ext cx="95243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那些好高鹜远,不切实际的人必将失败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任何事情都有自己的规律性，决不可违背这个规律。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Rectangle 1"/>
          <p:cNvSpPr/>
          <p:nvPr/>
        </p:nvSpPr>
        <p:spPr>
          <a:xfrm>
            <a:off x="2155190" y="100013"/>
            <a:ext cx="84067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charset="-122"/>
                <a:ea typeface="黑体" panose="02010609060101010101" pitchFamily="2" charset="-122"/>
              </a:rPr>
              <a:t>     </a:t>
            </a:r>
            <a:r>
              <a:rPr sz="3600" b="1" dirty="0">
                <a:ea typeface="黑体" panose="02010609060101010101" pitchFamily="2" charset="-122"/>
              </a:rPr>
              <a:t>                   </a:t>
            </a: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衔肉的狗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狗衔着一块肉过河，望见自己在水里的影子，以为是另外一只狗衔着一块更大的肉。他于是放下自己这块肉，冲过去抢那块。结果，两块肉都没有了：那一块没捞到，因为本来就没有，这一块也被河水冲走了。</a:t>
            </a:r>
            <a:endParaRPr sz="3600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sz="3600" b="1" dirty="0">
                <a:solidFill>
                  <a:srgbClr val="0000FF"/>
                </a:solidFill>
                <a:ea typeface="黑体" panose="02010609060101010101" pitchFamily="2" charset="-122"/>
              </a:rPr>
              <a:t>                           （选自《伊索寓言》）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sz="36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                </a:t>
            </a:r>
            <a:endParaRPr sz="3600" b="1" dirty="0">
              <a:solidFill>
                <a:srgbClr val="7030A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Rectangle 3"/>
          <p:cNvSpPr/>
          <p:nvPr/>
        </p:nvSpPr>
        <p:spPr>
          <a:xfrm>
            <a:off x="2321560" y="4501199"/>
            <a:ext cx="75495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讽刺贪婪的人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endParaRPr lang="zh-CN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告诉人们太贪婪会失去原本拥有的东西。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(意思答对即可)</a:t>
            </a:r>
            <a:endParaRPr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拓展延伸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0420" name="Picture 5" descr="20f8561da6c087cbe1fe0b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4445"/>
            <a:ext cx="12208510" cy="6882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1" name="WordArt 6"/>
          <p:cNvSpPr>
            <a:spLocks noTextEdit="1"/>
          </p:cNvSpPr>
          <p:nvPr/>
        </p:nvSpPr>
        <p:spPr>
          <a:xfrm>
            <a:off x="4605020" y="1557655"/>
            <a:ext cx="2945765" cy="2663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再见</a:t>
            </a:r>
            <a:endParaRPr lang="zh-CN" altLang="en-US" sz="4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04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43965" y="796925"/>
            <a:ext cx="9387840" cy="5636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1、了解寓言的特点及相关作家、作品，理解并积累文中的生字生词。         （重点）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、揣摩寓言故事中巧妙、合理的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想象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通过分析寓言故事的情节，领悟其中所蕴涵的道理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体会寓言通过对话描写刻画人物形象的方法。  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                              （难点）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、联系生活实际，深入理解寓意，培养健全人格，</a:t>
            </a:r>
            <a:r>
              <a:rPr lang="zh-CN" altLang="en-US" sz="3600" b="1" u="heavy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辩证看待问题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。           （重点）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9" name="Text Box 5"/>
          <p:cNvSpPr txBox="1"/>
          <p:nvPr/>
        </p:nvSpPr>
        <p:spPr>
          <a:xfrm>
            <a:off x="2174240" y="6072505"/>
            <a:ext cx="2181225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坐井观天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1" name="Text Box 8"/>
          <p:cNvSpPr txBox="1"/>
          <p:nvPr/>
        </p:nvSpPr>
        <p:spPr>
          <a:xfrm>
            <a:off x="3695700" y="214630"/>
            <a:ext cx="5015230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你知道这些寓言故事吗？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Text Box 5"/>
          <p:cNvSpPr txBox="1"/>
          <p:nvPr/>
        </p:nvSpPr>
        <p:spPr>
          <a:xfrm>
            <a:off x="7705725" y="6072505"/>
            <a:ext cx="275209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  <a:buClrTx/>
              <a:buSzTx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揠苗助长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1352550"/>
            <a:ext cx="4080510" cy="47599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0010" y="1402080"/>
            <a:ext cx="4712970" cy="4710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新课导入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668655"/>
            <a:ext cx="5125085" cy="50368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205" y="668020"/>
            <a:ext cx="5996940" cy="5037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/>
          <p:nvPr/>
        </p:nvSpPr>
        <p:spPr>
          <a:xfrm>
            <a:off x="1456055" y="5954395"/>
            <a:ext cx="29603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狐狸和乌鸦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6715125" y="5954395"/>
            <a:ext cx="29603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狮子与老鼠</a:t>
            </a:r>
            <a:endParaRPr lang="zh-CN" altLang="en-US" sz="32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576070" y="1126490"/>
            <a:ext cx="9520555" cy="51390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n-US" altLang="zh-CN" sz="3600" b="1" dirty="0">
                <a:latin typeface="楷体_GB2312" pitchFamily="49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是以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劝喻或讽刺性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的故事为内容的文学样式。其篇幅短小，主人公可以是人，也可以是拟人化的动植物或其他事物。主题多是借此喻彼，借远喻近，借古喻今，借小喻大，使深奥的道理从简单的故事中体现出来，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具有鲜明的哲理性和讽刺性。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寓言在创造上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常常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运用夸张和拟人等表现手法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。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黑体" panose="02010609060101010101" pitchFamily="2" charset="-122"/>
              </a:rPr>
              <a:t>寓言最突出的特点是用比喻性的故事寄寓意味深长的道理。</a:t>
            </a:r>
            <a:endParaRPr lang="zh-CN" altLang="en-US" sz="3600" b="1" dirty="0"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11750" y="226060"/>
            <a:ext cx="15875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b="1" dirty="0">
                <a:solidFill>
                  <a:srgbClr val="00B050"/>
                </a:solidFill>
                <a:uFillTx/>
                <a:latin typeface="楷体_GB2312" charset="0"/>
                <a:ea typeface="黑体" panose="02010609060101010101" pitchFamily="2" charset="-122"/>
              </a:rPr>
              <a:t>寓 言</a:t>
            </a:r>
            <a:endParaRPr lang="zh-CN" altLang="en-US" sz="4400" b="1" dirty="0">
              <a:solidFill>
                <a:srgbClr val="00B050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文体知识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Text Box 3"/>
          <p:cNvSpPr txBox="1"/>
          <p:nvPr/>
        </p:nvSpPr>
        <p:spPr>
          <a:xfrm>
            <a:off x="2021840" y="1585278"/>
            <a:ext cx="8021638" cy="42767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赫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拉（         ） 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宙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斯（           ）    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 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庇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护（          ）    </a:t>
            </a:r>
            <a:r>
              <a:rPr lang="zh-CN" altLang="en-US" sz="40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</a:rPr>
              <a:t>粘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住（           ）     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3848100" y="1927225"/>
            <a:ext cx="7493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hè</a:t>
            </a:r>
            <a:endParaRPr lang="en-US" altLang="zh-CN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1" name="Text Box 4"/>
          <p:cNvSpPr txBox="1"/>
          <p:nvPr/>
        </p:nvSpPr>
        <p:spPr>
          <a:xfrm>
            <a:off x="7701280" y="1927225"/>
            <a:ext cx="13950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buClrTx/>
              <a:buSzTx/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zhòu</a:t>
            </a:r>
            <a:endParaRPr lang="en-US" altLang="zh-CN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33" name="Text Box 4"/>
          <p:cNvSpPr txBox="1"/>
          <p:nvPr/>
        </p:nvSpPr>
        <p:spPr>
          <a:xfrm>
            <a:off x="3983673" y="4009708"/>
            <a:ext cx="749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buClrTx/>
              <a:buSzTx/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bì</a:t>
            </a:r>
            <a:endParaRPr lang="en-US" altLang="zh-CN" sz="4000" b="1" dirty="0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4" name="Text Box 4"/>
          <p:cNvSpPr txBox="1"/>
          <p:nvPr/>
        </p:nvSpPr>
        <p:spPr>
          <a:xfrm>
            <a:off x="7538720" y="3948430"/>
            <a:ext cx="17202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ctr">
              <a:buClrTx/>
              <a:buSzTx/>
            </a:pP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sym typeface="+mn-ea"/>
              </a:rPr>
              <a:t>zhān</a:t>
            </a:r>
            <a:endParaRPr lang="en-US" altLang="zh-CN" sz="4000" b="1" dirty="0">
              <a:solidFill>
                <a:srgbClr val="FF0000"/>
              </a:solidFill>
              <a:uFillTx/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检查预习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Rectangle 4"/>
          <p:cNvSpPr/>
          <p:nvPr/>
        </p:nvSpPr>
        <p:spPr>
          <a:xfrm>
            <a:off x="3207385" y="42100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字音字形</a:t>
            </a:r>
            <a:endParaRPr lang="zh-CN" altLang="en-US" sz="40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94860" y="913130"/>
            <a:ext cx="695071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 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伊索寓言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是古希腊、古罗马时代流传下来的故事，经后人汇集，统归在伊索名下。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《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伊索寓言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》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在世界文学史上占有重要地位，对后世的寓言创作有着深远影响。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</a:rPr>
              <a:t>伊索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，公元前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6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世纪的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2" charset="-122"/>
              </a:rPr>
              <a:t>古希腊寓言家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2" charset="-122"/>
              </a:rPr>
              <a:t>。他善于讲寓言故事，并以此来讽刺权贵，最后遭到杀害。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548765"/>
            <a:ext cx="3965575" cy="51060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9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文体知识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矩形 8"/>
          <p:cNvSpPr/>
          <p:nvPr/>
        </p:nvSpPr>
        <p:spPr>
          <a:xfrm>
            <a:off x="2135188" y="836613"/>
            <a:ext cx="18367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313" name="Rectangle 1"/>
          <p:cNvSpPr/>
          <p:nvPr/>
        </p:nvSpPr>
        <p:spPr>
          <a:xfrm>
            <a:off x="1730375" y="809308"/>
            <a:ext cx="8442325" cy="51181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ts val="5600"/>
              </a:lnSpc>
            </a:pPr>
            <a:r>
              <a:rPr lang="en-US" alt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　赫耳墨斯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古希腊神话里掌管旅行和商业的神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是众神之首宙斯的儿子。雕像者</a:t>
            </a:r>
            <a:r>
              <a:rPr lang="en-US" altLang="zh-CN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雕刻塑像的人。</a:t>
            </a: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ts val="5600"/>
              </a:lnSpc>
            </a:pP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ts val="5600"/>
              </a:lnSpc>
            </a:pP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文题点明了寓言中对话的双方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使读者对故事的主人公，一目了然。</a:t>
            </a:r>
            <a:endParaRPr lang="zh-CN" altLang="en-US" sz="40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eaLnBrk="0" hangingPunct="0">
              <a:lnSpc>
                <a:spcPts val="5600"/>
              </a:lnSpc>
            </a:pPr>
            <a:endParaRPr lang="zh-CN" altLang="en-US" sz="4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10" name="Picture 4"/>
          <p:cNvPicPr preferRelativeResize="0">
            <a:picLocks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219674" y="4928225"/>
            <a:ext cx="2384425" cy="18825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Rectangle 4"/>
          <p:cNvSpPr/>
          <p:nvPr/>
        </p:nvSpPr>
        <p:spPr>
          <a:xfrm>
            <a:off x="12065" y="19685"/>
            <a:ext cx="23025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理解文题</a:t>
            </a:r>
            <a:endParaRPr lang="zh-CN" altLang="en-US" sz="4000" b="1" dirty="0">
              <a:solidFill>
                <a:srgbClr val="7030A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4296</Words>
  <Application>WPS 演示</Application>
  <PresentationFormat>全屏显示(4:3)</PresentationFormat>
  <Paragraphs>268</Paragraphs>
  <Slides>29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Times New Roman</vt:lpstr>
      <vt:lpstr>黑体</vt:lpstr>
      <vt:lpstr>楷体_GB2312</vt:lpstr>
      <vt:lpstr>新宋体</vt:lpstr>
      <vt:lpstr>楷体_GB2312</vt:lpstr>
      <vt:lpstr>微软雅黑</vt:lpstr>
      <vt:lpstr>Arial Unicode MS</vt:lpstr>
      <vt:lpstr>Calibri</vt:lpstr>
      <vt:lpstr>Wingdings</vt:lpstr>
      <vt:lpstr>+中文标题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Lenovo</cp:lastModifiedBy>
  <cp:revision>61</cp:revision>
  <dcterms:created xsi:type="dcterms:W3CDTF">2012-02-06T06:03:00Z</dcterms:created>
  <dcterms:modified xsi:type="dcterms:W3CDTF">2019-09-17T08:00:26Z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2052-11.1.0.8986</vt:lpwstr>
  </property>
</Properties>
</file>