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88" r:id="rId8"/>
    <p:sldId id="262" r:id="rId9"/>
    <p:sldId id="289" r:id="rId10"/>
    <p:sldId id="287" r:id="rId11"/>
    <p:sldId id="263" r:id="rId12"/>
    <p:sldId id="264" r:id="rId13"/>
    <p:sldId id="272" r:id="rId14"/>
    <p:sldId id="277" r:id="rId15"/>
    <p:sldId id="286" r:id="rId16"/>
    <p:sldId id="279" r:id="rId17"/>
    <p:sldId id="280" r:id="rId18"/>
    <p:sldId id="281" r:id="rId19"/>
    <p:sldId id="282" r:id="rId20"/>
    <p:sldId id="283" r:id="rId21"/>
    <p:sldId id="284" r:id="rId22"/>
    <p:sldId id="28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6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2" y="66"/>
      </p:cViewPr>
      <p:guideLst>
        <p:guide orient="horz" pos="2160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pitchFamily="34" charset="0"/>
              </a:rPr>
              <a:t>‹#›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7"/>
          <p:cNvSpPr txBox="1"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Calibri" panose="020f0502020204030204" pitchFamily="34" charset="0"/>
              </a:rPr>
              <a:t>2</a:t>
            </a:fld>
            <a:endParaRPr lang="en-US" altLang="zh-CN" sz="1200">
              <a:latin typeface="Calibri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20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7"/>
          <p:cNvSpPr txBox="1"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Calibri" panose="020f0502020204030204" pitchFamily="34" charset="0"/>
              </a:rPr>
              <a:t>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4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Rectangle 7"/>
          <p:cNvSpPr txBox="1"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Calibri" panose="020f0502020204030204" pitchFamily="34" charset="0"/>
              </a:rPr>
              <a:t>4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8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7"/>
          <p:cNvSpPr txBox="1"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Calibri" panose="020f0502020204030204" pitchFamily="34" charset="0"/>
              </a:r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2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Rectangle 7"/>
          <p:cNvSpPr txBox="1"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Calibri" panose="020f0502020204030204" pitchFamily="34" charset="0"/>
              </a:rPr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7"/>
          <p:cNvSpPr txBox="1"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Calibri" panose="020f0502020204030204" pitchFamily="34" charset="0"/>
              </a:rPr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Rectangle 7"/>
          <p:cNvSpPr txBox="1"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Calibri" panose="020f0502020204030204" pitchFamily="34" charset="0"/>
              </a:rPr>
              <a:t>21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4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641600" y="3962400"/>
            <a:ext cx="8682038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2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/>
            <a:fld id="{9A0DB2DC-4C9A-4742-B13C-FB6460FD3503}" type="slidenum">
              <a:rPr lang="en-US" altLang="zh-CN">
                <a:latin typeface="Garamond" panose="02020404030301010803" pitchFamily="18" charset="0"/>
              </a:rPr>
              <a:t>‹#›</a:t>
            </a:fld>
            <a:endParaRPr lang="en-US" altLang="zh-CN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/>
            <a:fld id="{9A0DB2DC-4C9A-4742-B13C-FB6460FD3503}" type="slidenum">
              <a:rPr lang="zh-CN" altLang="zh-CN">
                <a:latin typeface="Garamond" panose="02020404030301010803" pitchFamily="18" charset="0"/>
              </a:rPr>
              <a:t>‹#›</a:t>
            </a:fld>
            <a:endParaRPr lang="zh-CN" altLang="zh-CN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27655" name="Freeform 7"/>
          <p:cNvSpPr>
            <a:spLocks noChangeArrowheads="1"/>
          </p:cNvSpPr>
          <p:nvPr/>
        </p:nvSpPr>
        <p:spPr bwMode="auto">
          <a:xfrm>
            <a:off x="508000" y="228600"/>
            <a:ext cx="10972800" cy="609600"/>
          </a:xfrm>
          <a:custGeom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圆角矩形 10"/>
          <p:cNvSpPr/>
          <p:nvPr/>
        </p:nvSpPr>
        <p:spPr>
          <a:xfrm>
            <a:off x="4749800" y="2689225"/>
            <a:ext cx="4706938" cy="804863"/>
          </a:xfrm>
          <a:prstGeom prst="roundRect">
            <a:avLst>
              <a:gd name="adj" fmla="val 4043"/>
            </a:avLst>
          </a:prstGeom>
          <a:solidFill>
            <a:schemeClr val="accent1"/>
          </a:solidFill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故 都 的 秋</a:t>
            </a: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602163" y="1554299"/>
            <a:ext cx="0" cy="3121573"/>
          </a:xfrm>
          <a:prstGeom prst="line">
            <a:avLst/>
          </a:prstGeom>
          <a:noFill/>
          <a:ln w="34925" cap="flat" cmpd="sng" algn="ctr"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67000">
                  <a:schemeClr val="accent1"/>
                </a:gs>
                <a:gs pos="50000">
                  <a:schemeClr val="accent1"/>
                </a:gs>
              </a:gsLst>
              <a:lin ang="5400000" scaled="0"/>
            </a:gradFill>
            <a:prstDash val="solid"/>
            <a:miter lim="800000"/>
          </a:ln>
          <a:effectLst/>
        </p:spPr>
      </p:cxnSp>
      <p:sp>
        <p:nvSpPr>
          <p:cNvPr id="14" name="文本框 13"/>
          <p:cNvSpPr txBox="1"/>
          <p:nvPr/>
        </p:nvSpPr>
        <p:spPr>
          <a:xfrm>
            <a:off x="3808413" y="2490788"/>
            <a:ext cx="962025" cy="1385888"/>
          </a:xfrm>
          <a:prstGeom prst="rect">
            <a:avLst/>
          </a:prstGeom>
          <a:noFill/>
        </p:spPr>
        <p:txBody>
          <a:bodyPr vert="eaVert"/>
          <a:lstStyle/>
          <a:p>
            <a:pPr marR="0" algn="ctr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     课</a:t>
            </a:r>
          </a:p>
        </p:txBody>
      </p:sp>
      <p:sp>
        <p:nvSpPr>
          <p:cNvPr id="6" name="文本框 13"/>
          <p:cNvSpPr txBox="1"/>
          <p:nvPr/>
        </p:nvSpPr>
        <p:spPr>
          <a:xfrm>
            <a:off x="3789363" y="2474913"/>
            <a:ext cx="962025" cy="1385888"/>
          </a:xfrm>
          <a:prstGeom prst="rect">
            <a:avLst/>
          </a:prstGeom>
          <a:noFill/>
        </p:spPr>
        <p:txBody>
          <a:bodyPr vert="eaVert"/>
          <a:lstStyle/>
          <a:p>
            <a:pPr marR="0" algn="ctr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kern="1200" cap="none" spc="0" normalizeH="0" baseline="0" noProof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87338" y="836613"/>
            <a:ext cx="5713413" cy="384619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阅读课文，</a:t>
            </a:r>
            <a:r>
              <a:rPr kumimoji="0" lang="zh-CN" sz="3200" b="1" kern="1200" cap="none" spc="0" normalizeH="0" baseline="0" noProof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思考：</a:t>
            </a:r>
          </a:p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</a:t>
            </a:r>
            <a:r>
              <a:rPr kumimoji="0" lang="zh-CN" sz="2800" b="1" kern="1200" cap="none" spc="0" normalizeH="0" baseline="0" noProof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文的文眼是哪一句？</a:t>
            </a:r>
            <a:r>
              <a:rPr kumimoji="0" lang="zh-CN" sz="2800" b="1" kern="1200" cap="none" spc="0" normalizeH="0" baseline="0" noProof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故都的秋有何特点？</a:t>
            </a:r>
          </a:p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sz="2800" b="1" kern="1200" cap="none" spc="0" normalizeH="0" baseline="0" noProof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作者在哪些段落通过哪些景物描写了故都的秋景？</a:t>
            </a:r>
          </a:p>
        </p:txBody>
      </p:sp>
      <p:pic>
        <p:nvPicPr>
          <p:cNvPr id="10243" name="Picture 2" descr="F:\人教2 第2课 故都的秋\下图\00114320def10fced281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663" y="1260475"/>
            <a:ext cx="6000750" cy="3897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>
          <a:xfrm>
            <a:off x="431800" y="1125538"/>
            <a:ext cx="11069638" cy="48228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85725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 2" panose="05020102010507070707" pitchFamily="18" charset="2"/>
              <a:buNone/>
              <a:defRPr/>
            </a:pPr>
            <a:r>
              <a:rPr kumimoji="0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１、文章的文眼在哪里？</a:t>
            </a:r>
            <a:endParaRPr kumimoji="0" lang="en-US" altLang="zh-CN" sz="2800" b="1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  <a:p>
            <a:pPr marL="85725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 2" panose="05020102010507070707" pitchFamily="18" charset="2"/>
              <a:buNone/>
              <a:defRPr/>
            </a:pPr>
            <a:r>
              <a:rPr kumimoji="1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“可是啊，北国的秋，却特别地来得清，来得静，来得悲凉。”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  <a:p>
            <a:pPr marL="85725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 2" panose="05020102010507070707" pitchFamily="18" charset="2"/>
              <a:buNone/>
              <a:defRPr/>
            </a:pPr>
            <a:r>
              <a:rPr kumimoji="0" altLang="zh-CN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２、作者笔下，故都的秋具有什么样的特点？哪些段落中</a:t>
            </a:r>
            <a:r>
              <a:rPr kumimoji="0" lang="zh-CN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哪些景物</a:t>
            </a:r>
            <a:r>
              <a:rPr kumimoji="0" altLang="zh-CN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描写了故都秋景？</a:t>
            </a:r>
            <a:r>
              <a:rPr kumimoji="0" lang="zh-CN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如何饱尝故都秋景？</a:t>
            </a:r>
          </a:p>
          <a:p>
            <a:pPr marL="85725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 2" panose="05020102010507070707" pitchFamily="18" charset="2"/>
              <a:buNone/>
              <a:defRPr/>
            </a:pPr>
            <a:r>
              <a:rPr kumimoji="1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清、静、悲凉   </a:t>
            </a:r>
            <a:r>
              <a:rPr kumimoji="1" lang="en-US" sz="2800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3-11</a:t>
            </a:r>
            <a:r>
              <a:rPr kumimoji="1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段</a:t>
            </a:r>
          </a:p>
          <a:p>
            <a:pPr marL="85725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 2" panose="05020102010507070707" pitchFamily="18" charset="2"/>
              <a:buNone/>
              <a:defRPr/>
            </a:pPr>
            <a:r>
              <a:rPr kumimoji="1" lang="zh-CN" sz="2800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饱尝</a:t>
            </a: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   </a:t>
            </a:r>
            <a:r>
              <a:rPr kumimoji="1" sz="2800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1" lang="zh-CN" sz="2800" b="1" i="0" u="none" strike="noStrike" kern="0" cap="none" spc="0" normalizeH="0" baseline="0" noProof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小院、槐树、秋蝉、秋雨、果树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34963" y="333375"/>
            <a:ext cx="3648075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理清思路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4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6">
                                            <p:txEl>
                                              <p:charRg st="41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7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6">
                                            <p:txEl>
                                              <p:charRg st="75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6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328988" y="677863"/>
            <a:ext cx="5549900" cy="1022350"/>
          </a:xfrm>
          <a:prstGeom prst="rect">
            <a:avLst/>
          </a:prstGeom>
          <a:solidFill>
            <a:schemeClr val="bg1">
              <a:alpha val="39999"/>
            </a:schemeClr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南国之秋的特点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23888" y="1773238"/>
            <a:ext cx="10972800" cy="2865437"/>
            <a:chOff x="467544" y="1772816"/>
            <a:chExt cx="8229798" cy="2866441"/>
          </a:xfrm>
        </p:grpSpPr>
        <p:sp>
          <p:nvSpPr>
            <p:cNvPr id="19461" name="AutoShape 4"/>
            <p:cNvSpPr/>
            <p:nvPr/>
          </p:nvSpPr>
          <p:spPr>
            <a:xfrm>
              <a:off x="467742" y="1772816"/>
              <a:ext cx="8229600" cy="2866441"/>
            </a:xfrm>
            <a:prstGeom prst="upArrowCallout">
              <a:avLst>
                <a:gd name="adj1" fmla="val 30570"/>
                <a:gd name="adj2" fmla="val 49445"/>
                <a:gd name="adj3" fmla="val 17027"/>
                <a:gd name="adj4" fmla="val 66667"/>
              </a:avLst>
            </a:prstGeom>
            <a:solidFill>
              <a:srgbClr val="FFFFFF">
                <a:alpha val="98822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9462" name="Text Box 5"/>
            <p:cNvSpPr txBox="1"/>
            <p:nvPr/>
          </p:nvSpPr>
          <p:spPr>
            <a:xfrm>
              <a:off x="467544" y="2708920"/>
              <a:ext cx="8137525" cy="13851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000099"/>
                  </a:solidFill>
                  <a:latin typeface="宋体" panose="02010600030101010101" pitchFamily="2" charset="-122"/>
                </a:rPr>
                <a:t>草木凋得</a:t>
              </a:r>
              <a:r>
                <a:rPr lang="zh-CN" altLang="en-US" sz="2800" b="1">
                  <a:solidFill>
                    <a:srgbClr val="FF3300"/>
                  </a:solidFill>
                  <a:latin typeface="宋体" panose="02010600030101010101" pitchFamily="2" charset="-122"/>
                </a:rPr>
                <a:t>慢</a:t>
              </a:r>
              <a:r>
                <a:rPr lang="zh-CN" altLang="en-US" sz="2800" b="1">
                  <a:solidFill>
                    <a:srgbClr val="000099"/>
                  </a:solidFill>
                  <a:latin typeface="宋体" panose="02010600030101010101" pitchFamily="2" charset="-122"/>
                </a:rPr>
                <a:t>，空气来得</a:t>
              </a:r>
              <a:r>
                <a:rPr lang="zh-CN" altLang="en-US" sz="2800" b="1">
                  <a:solidFill>
                    <a:srgbClr val="FF3300"/>
                  </a:solidFill>
                  <a:latin typeface="宋体" panose="02010600030101010101" pitchFamily="2" charset="-122"/>
                </a:rPr>
                <a:t>润</a:t>
              </a:r>
              <a:r>
                <a:rPr lang="zh-CN" altLang="en-US" sz="2800" b="1">
                  <a:solidFill>
                    <a:srgbClr val="000099"/>
                  </a:solidFill>
                  <a:latin typeface="宋体" panose="02010600030101010101" pitchFamily="2" charset="-122"/>
                </a:rPr>
                <a:t>，天的颜色显得</a:t>
              </a:r>
              <a:r>
                <a:rPr lang="zh-CN" altLang="en-US" sz="2800" b="1">
                  <a:solidFill>
                    <a:srgbClr val="FF3300"/>
                  </a:solidFill>
                  <a:latin typeface="宋体" panose="02010600030101010101" pitchFamily="2" charset="-122"/>
                </a:rPr>
                <a:t>淡</a:t>
              </a:r>
              <a:r>
                <a:rPr lang="zh-CN" altLang="en-US" sz="2800" b="1">
                  <a:solidFill>
                    <a:srgbClr val="000099"/>
                  </a:solidFill>
                  <a:latin typeface="宋体" panose="02010600030101010101" pitchFamily="2" charset="-122"/>
                </a:rPr>
                <a:t>。秋的味，秋的色，秋的意境与姿态，总</a:t>
              </a:r>
              <a:r>
                <a:rPr lang="zh-CN" altLang="en-US" sz="2800" b="1">
                  <a:solidFill>
                    <a:srgbClr val="FF3300"/>
                  </a:solidFill>
                  <a:latin typeface="宋体" panose="02010600030101010101" pitchFamily="2" charset="-122"/>
                </a:rPr>
                <a:t>看不饱，尝不透，赏玩不到十足</a:t>
              </a:r>
              <a:r>
                <a:rPr lang="zh-CN" altLang="en-US" sz="2800" b="1">
                  <a:solidFill>
                    <a:srgbClr val="000099"/>
                  </a:solidFill>
                  <a:latin typeface="宋体" panose="02010600030101010101" pitchFamily="2" charset="-122"/>
                </a:rPr>
                <a:t>。</a:t>
              </a:r>
            </a:p>
          </p:txBody>
        </p:sp>
      </p:grp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334963" y="457200"/>
            <a:ext cx="2611438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第二段</a:t>
            </a:r>
            <a:endParaRPr kumimoji="0" lang="zh-CN" sz="2800" b="1" kern="1200" cap="none" spc="0" normalizeH="0" baseline="0" noProof="0">
              <a:solidFill>
                <a:schemeClr val="tx1">
                  <a:lumMod val="75000"/>
                </a:schemeClr>
              </a:solidFill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719138" y="2320925"/>
            <a:ext cx="10369550" cy="203009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algn="ctr" defTabSz="914400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sz="3600" b="1" kern="1200" cap="none" spc="0" normalizeH="0" baseline="0" noProof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南国秋景</a:t>
            </a:r>
            <a:endParaRPr kumimoji="0" lang="zh-CN" altLang="zh-CN" sz="4000" b="1" kern="1200" cap="none" spc="0" normalizeH="0" baseline="0" noProof="0">
              <a:solidFill>
                <a:schemeClr val="tx1">
                  <a:lumMod val="75000"/>
                </a:schemeClr>
              </a:solidFill>
              <a:latin typeface="宋体" pitchFamily="2" charset="-122"/>
              <a:ea typeface="宋体" pitchFamily="2" charset="-122"/>
              <a:cs typeface="+mn-cs"/>
            </a:endParaRPr>
          </a:p>
          <a:p>
            <a:pPr marR="0" algn="ctr" defTabSz="914400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zh-CN" sz="3600" b="1" kern="1200" cap="none" spc="0" normalizeH="0" baseline="0" noProof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特点：色彩</a:t>
            </a:r>
            <a:r>
              <a:rPr kumimoji="0" lang="zh-CN" altLang="zh-CN" sz="3600" b="1" kern="1200" cap="none" spc="0" normalizeH="0" baseline="0" noProof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不浓</a:t>
            </a:r>
            <a:r>
              <a:rPr kumimoji="0" lang="zh-CN" altLang="zh-CN" sz="3600" b="1" kern="1200" cap="none" spc="0" normalizeH="0" baseline="0" noProof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，回味</a:t>
            </a:r>
            <a:r>
              <a:rPr kumimoji="0" lang="zh-CN" altLang="zh-CN" sz="3600" b="1" kern="1200" cap="none" spc="0" normalizeH="0" baseline="0" noProof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不永</a:t>
            </a:r>
            <a:r>
              <a:rPr kumimoji="0" lang="zh-CN" altLang="zh-CN" sz="3600" b="1" kern="1200" cap="none" spc="0" normalizeH="0" baseline="0" noProof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24579" name="Text Box 11"/>
          <p:cNvSpPr txBox="1"/>
          <p:nvPr/>
        </p:nvSpPr>
        <p:spPr>
          <a:xfrm>
            <a:off x="2032000" y="6172200"/>
            <a:ext cx="8737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itchFamily="34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317500" y="601663"/>
            <a:ext cx="260985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第十三段</a:t>
            </a:r>
            <a:endParaRPr kumimoji="0" lang="zh-CN" sz="2800" b="1" kern="1200" cap="none" spc="0" normalizeH="0" baseline="0" noProof="0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/>
              <a:t>博喻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定义：</a:t>
            </a:r>
            <a:r>
              <a:rPr lang="zh-CN" altLang="en-US">
                <a:solidFill>
                  <a:srgbClr val="FF0000"/>
                </a:solidFill>
              </a:rPr>
              <a:t>用几个喻体从不同角度反复说明一个本体。</a:t>
            </a:r>
            <a:r>
              <a:rPr lang="zh-CN" altLang="en-US"/>
              <a:t>可以用多个喻体描绘本体的一个方面，也可以描绘本体的几种状态。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作用：运用博喻能</a:t>
            </a:r>
            <a:r>
              <a:rPr lang="zh-CN" altLang="en-US">
                <a:solidFill>
                  <a:srgbClr val="FF0000"/>
                </a:solidFill>
              </a:rPr>
              <a:t>加强语意，增添气势</a:t>
            </a:r>
            <a:r>
              <a:rPr lang="zh-CN" altLang="en-US"/>
              <a:t>。博喻能将事物的</a:t>
            </a:r>
            <a:r>
              <a:rPr lang="zh-CN" altLang="en-US">
                <a:solidFill>
                  <a:srgbClr val="FF0000"/>
                </a:solidFill>
              </a:rPr>
              <a:t>特征或事物的内涵</a:t>
            </a:r>
            <a:r>
              <a:rPr lang="zh-CN" altLang="en-US"/>
              <a:t>从</a:t>
            </a:r>
            <a:r>
              <a:rPr lang="zh-CN" altLang="en-US">
                <a:solidFill>
                  <a:srgbClr val="FF0000"/>
                </a:solidFill>
              </a:rPr>
              <a:t>不同侧面、不同角度</a:t>
            </a:r>
            <a:r>
              <a:rPr lang="zh-CN" altLang="en-US"/>
              <a:t>表现出来。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2"/>
          <p:cNvSpPr txBox="1"/>
          <p:nvPr/>
        </p:nvSpPr>
        <p:spPr>
          <a:xfrm>
            <a:off x="2446338" y="1196975"/>
            <a:ext cx="8432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99"/>
                </a:solidFill>
                <a:latin typeface="宋体" panose="02010600030101010101" pitchFamily="2" charset="-122"/>
              </a:rPr>
              <a:t>本体</a:t>
            </a:r>
            <a:r>
              <a:rPr lang="zh-CN" altLang="zh-CN" sz="3600" b="1">
                <a:solidFill>
                  <a:srgbClr val="000099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3600" b="1">
                <a:latin typeface="宋体" panose="02010600030101010101" pitchFamily="2" charset="-122"/>
              </a:rPr>
              <a:t>南国的秋韵与北国的秋韵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44763" y="2276475"/>
            <a:ext cx="9120187" cy="2662132"/>
            <a:chOff x="1907926" y="2276252"/>
            <a:chExt cx="6840538" cy="2663109"/>
          </a:xfrm>
        </p:grpSpPr>
        <p:sp>
          <p:nvSpPr>
            <p:cNvPr id="26628" name="Text Box 3"/>
            <p:cNvSpPr txBox="1"/>
            <p:nvPr/>
          </p:nvSpPr>
          <p:spPr>
            <a:xfrm>
              <a:off x="3420814" y="2276252"/>
              <a:ext cx="3429000" cy="6453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latin typeface="宋体" panose="02010600030101010101" pitchFamily="2" charset="-122"/>
                </a:rPr>
                <a:t>黄酒  与  白干</a:t>
              </a:r>
            </a:p>
          </p:txBody>
        </p:sp>
        <p:sp>
          <p:nvSpPr>
            <p:cNvPr id="26629" name="Text Box 4"/>
            <p:cNvSpPr txBox="1"/>
            <p:nvPr/>
          </p:nvSpPr>
          <p:spPr>
            <a:xfrm>
              <a:off x="3492251" y="2996977"/>
              <a:ext cx="3429000" cy="6453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latin typeface="宋体" panose="02010600030101010101" pitchFamily="2" charset="-122"/>
                  <a:sym typeface="Arial" panose="020b0604020202020204" pitchFamily="34" charset="0"/>
                </a:rPr>
                <a:t>稀饭  与  馍馍</a:t>
              </a:r>
            </a:p>
          </p:txBody>
        </p:sp>
        <p:sp>
          <p:nvSpPr>
            <p:cNvPr id="26630" name="Text Box 5"/>
            <p:cNvSpPr txBox="1"/>
            <p:nvPr/>
          </p:nvSpPr>
          <p:spPr>
            <a:xfrm>
              <a:off x="3492251" y="3644677"/>
              <a:ext cx="3429000" cy="6453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latin typeface="宋体" panose="02010600030101010101" pitchFamily="2" charset="-122"/>
                  <a:sym typeface="Arial" panose="020b0604020202020204" pitchFamily="34" charset="0"/>
                </a:rPr>
                <a:t>鲈鱼  与  大蟹</a:t>
              </a:r>
            </a:p>
          </p:txBody>
        </p:sp>
        <p:sp>
          <p:nvSpPr>
            <p:cNvPr id="26631" name="Text Box 6"/>
            <p:cNvSpPr txBox="1"/>
            <p:nvPr/>
          </p:nvSpPr>
          <p:spPr>
            <a:xfrm>
              <a:off x="3492251" y="4293964"/>
              <a:ext cx="3429000" cy="6453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latin typeface="宋体" panose="02010600030101010101" pitchFamily="2" charset="-122"/>
                  <a:sym typeface="Arial" panose="020b0604020202020204" pitchFamily="34" charset="0"/>
                </a:rPr>
                <a:t>黄犬  与  骆驼</a:t>
              </a:r>
            </a:p>
          </p:txBody>
        </p:sp>
        <p:sp>
          <p:nvSpPr>
            <p:cNvPr id="26632" name="Text Box 7"/>
            <p:cNvSpPr txBox="1"/>
            <p:nvPr/>
          </p:nvSpPr>
          <p:spPr>
            <a:xfrm>
              <a:off x="1907926" y="3212877"/>
              <a:ext cx="1143000" cy="6453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99"/>
                  </a:solidFill>
                  <a:latin typeface="宋体" panose="02010600030101010101" pitchFamily="2" charset="-122"/>
                </a:rPr>
                <a:t>喻体</a:t>
              </a:r>
            </a:p>
          </p:txBody>
        </p:sp>
        <p:sp>
          <p:nvSpPr>
            <p:cNvPr id="26633" name="AutoShape 9"/>
            <p:cNvSpPr/>
            <p:nvPr/>
          </p:nvSpPr>
          <p:spPr>
            <a:xfrm>
              <a:off x="3276351" y="2638202"/>
              <a:ext cx="144463" cy="1871662"/>
            </a:xfrm>
            <a:prstGeom prst="leftBrace">
              <a:avLst>
                <a:gd name="adj1" fmla="val 48824"/>
                <a:gd name="adj2" fmla="val 50000"/>
              </a:avLst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 sz="3600" b="1">
                <a:latin typeface="宋体" pitchFamily="2" charset="-122"/>
              </a:endParaRPr>
            </a:p>
          </p:txBody>
        </p:sp>
        <p:sp>
          <p:nvSpPr>
            <p:cNvPr id="26634" name="Text Box 11"/>
            <p:cNvSpPr txBox="1"/>
            <p:nvPr/>
          </p:nvSpPr>
          <p:spPr>
            <a:xfrm>
              <a:off x="6660901" y="3068414"/>
              <a:ext cx="2087563" cy="6453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36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Text Box 12"/>
          <p:cNvSpPr txBox="1"/>
          <p:nvPr/>
        </p:nvSpPr>
        <p:spPr>
          <a:xfrm>
            <a:off x="685800" y="625158"/>
            <a:ext cx="10895013" cy="5507990"/>
          </a:xfrm>
          <a:prstGeom prst="rect">
            <a:avLst/>
          </a:prstGeom>
          <a:solidFill>
            <a:srgbClr val="FFFFFF">
              <a:alpha val="98822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黄酒味道浅淡，白干味道</a:t>
            </a:r>
            <a:r>
              <a:rPr lang="zh-CN" altLang="en-US" sz="3200" b="1">
                <a:solidFill>
                  <a:srgbClr val="000099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浓烈</a:t>
            </a:r>
            <a:r>
              <a:rPr lang="zh-CN" altLang="en-US" sz="3200" b="1">
                <a:latin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	</a:t>
            </a:r>
            <a:r>
              <a:rPr lang="zh-CN" altLang="en-US" sz="3200" b="1">
                <a:latin typeface="宋体" panose="02010600030101010101" pitchFamily="2" charset="-122"/>
              </a:rPr>
              <a:t>稀饭稀薄，馍馍</a:t>
            </a:r>
            <a:r>
              <a:rPr lang="zh-CN" altLang="en-US" sz="3200" b="1">
                <a:solidFill>
                  <a:srgbClr val="000099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厚实</a:t>
            </a:r>
            <a:r>
              <a:rPr lang="zh-CN" altLang="en-US" sz="3200" b="1">
                <a:latin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	</a:t>
            </a:r>
            <a:r>
              <a:rPr lang="zh-CN" altLang="en-US" sz="3200" b="1">
                <a:latin typeface="宋体" panose="02010600030101010101" pitchFamily="2" charset="-122"/>
              </a:rPr>
              <a:t>鲈鱼味浅，大蟹</a:t>
            </a:r>
            <a:r>
              <a:rPr lang="zh-CN" altLang="en-US" sz="3200" b="1">
                <a:solidFill>
                  <a:srgbClr val="000099"/>
                </a:solidFill>
                <a:latin typeface="宋体" panose="02010600030101010101" pitchFamily="2" charset="-122"/>
              </a:rPr>
              <a:t>味久；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99"/>
                </a:solidFill>
                <a:latin typeface="宋体" panose="02010600030101010101" pitchFamily="2" charset="-122"/>
              </a:rPr>
              <a:t>	</a:t>
            </a:r>
            <a:r>
              <a:rPr lang="zh-CN" altLang="en-US" sz="3200" b="1">
                <a:latin typeface="宋体" panose="02010600030101010101" pitchFamily="2" charset="-122"/>
              </a:rPr>
              <a:t>黄犬机灵轻佻，骆驼</a:t>
            </a:r>
            <a:r>
              <a:rPr lang="zh-CN" altLang="en-US" sz="3200" b="1">
                <a:solidFill>
                  <a:srgbClr val="000099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沉稳厚重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	</a:t>
            </a:r>
            <a:r>
              <a:rPr lang="zh-CN" altLang="en-US" sz="3200" b="1">
                <a:latin typeface="宋体" panose="02010600030101010101" pitchFamily="2" charset="-122"/>
              </a:rPr>
              <a:t>比较点是“秋味”，突出了北国之秋比南国之秋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秋味更浓、回味更永</a:t>
            </a:r>
            <a:r>
              <a:rPr lang="zh-CN" altLang="en-US" sz="3200" b="1">
                <a:latin typeface="宋体" panose="02010600030101010101" pitchFamily="2" charset="-122"/>
              </a:rPr>
              <a:t>。更符合作者的心境。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 Box 2"/>
          <p:cNvSpPr txBox="1"/>
          <p:nvPr/>
        </p:nvSpPr>
        <p:spPr>
          <a:xfrm>
            <a:off x="1727200" y="1143000"/>
            <a:ext cx="3251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</a:rPr>
              <a:t>江南的秋</a:t>
            </a:r>
          </a:p>
        </p:txBody>
      </p:sp>
      <p:sp>
        <p:nvSpPr>
          <p:cNvPr id="23555" name="Text Box 3"/>
          <p:cNvSpPr txBox="1"/>
          <p:nvPr/>
        </p:nvSpPr>
        <p:spPr>
          <a:xfrm>
            <a:off x="1492250" y="1844675"/>
            <a:ext cx="31559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慢、润、淡</a:t>
            </a:r>
          </a:p>
        </p:txBody>
      </p:sp>
      <p:sp>
        <p:nvSpPr>
          <p:cNvPr id="23556" name="Text Box 4"/>
          <p:cNvSpPr txBox="1"/>
          <p:nvPr/>
        </p:nvSpPr>
        <p:spPr>
          <a:xfrm>
            <a:off x="913130" y="2573655"/>
            <a:ext cx="53378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看不饱，尝不透，赏玩不到十足</a:t>
            </a:r>
          </a:p>
        </p:txBody>
      </p:sp>
      <p:sp>
        <p:nvSpPr>
          <p:cNvPr id="23557" name="Text Box 5"/>
          <p:cNvSpPr txBox="1"/>
          <p:nvPr/>
        </p:nvSpPr>
        <p:spPr>
          <a:xfrm>
            <a:off x="8329613" y="1196975"/>
            <a:ext cx="3048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北国的秋</a:t>
            </a:r>
          </a:p>
        </p:txBody>
      </p:sp>
      <p:sp>
        <p:nvSpPr>
          <p:cNvPr id="23558" name="Text Box 6"/>
          <p:cNvSpPr txBox="1"/>
          <p:nvPr/>
        </p:nvSpPr>
        <p:spPr>
          <a:xfrm>
            <a:off x="7932103" y="2546350"/>
            <a:ext cx="31496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清、静、悲凉</a:t>
            </a:r>
          </a:p>
        </p:txBody>
      </p:sp>
      <p:sp>
        <p:nvSpPr>
          <p:cNvPr id="23559" name="Text Box 7"/>
          <p:cNvSpPr txBox="1"/>
          <p:nvPr/>
        </p:nvSpPr>
        <p:spPr>
          <a:xfrm>
            <a:off x="8492173" y="3442335"/>
            <a:ext cx="5181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饱尝</a:t>
            </a:r>
          </a:p>
        </p:txBody>
      </p:sp>
      <p:sp>
        <p:nvSpPr>
          <p:cNvPr id="23562" name="Text Box 10"/>
          <p:cNvSpPr txBox="1"/>
          <p:nvPr/>
        </p:nvSpPr>
        <p:spPr>
          <a:xfrm>
            <a:off x="4047490" y="4724400"/>
            <a:ext cx="5519738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</a:rPr>
              <a:t>突出对故都之秋的热爱、赞美和向往、眷恋之情</a:t>
            </a:r>
          </a:p>
        </p:txBody>
      </p:sp>
      <p:sp>
        <p:nvSpPr>
          <p:cNvPr id="23563" name="Text Box 11"/>
          <p:cNvSpPr txBox="1"/>
          <p:nvPr/>
        </p:nvSpPr>
        <p:spPr>
          <a:xfrm>
            <a:off x="865188" y="3860800"/>
            <a:ext cx="52308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色彩不浓、回味不永</a:t>
            </a:r>
          </a:p>
        </p:txBody>
      </p:sp>
      <p:sp>
        <p:nvSpPr>
          <p:cNvPr id="28682" name="Text Box 8"/>
          <p:cNvSpPr txBox="1"/>
          <p:nvPr/>
        </p:nvSpPr>
        <p:spPr>
          <a:xfrm>
            <a:off x="563563" y="468313"/>
            <a:ext cx="28797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对比衬托</a:t>
            </a:r>
          </a:p>
        </p:txBody>
      </p:sp>
      <p:sp>
        <p:nvSpPr>
          <p:cNvPr id="16" name="KSO_Shape"/>
          <p:cNvSpPr/>
          <p:nvPr/>
        </p:nvSpPr>
        <p:spPr>
          <a:xfrm rot="10800000">
            <a:off x="9828213" y="4122738"/>
            <a:ext cx="1189038" cy="1398588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118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7" grpId="0"/>
      <p:bldP spid="23558" grpId="0"/>
      <p:bldP spid="23559" grpId="0"/>
      <p:bldP spid="23562" grpId="0"/>
      <p:bldP spid="23563" grpId="0"/>
      <p:bldP spid="286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34963" y="333375"/>
            <a:ext cx="3648075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赏析名句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900" y="1044575"/>
            <a:ext cx="11831638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“秋天，这北国的秋天，若留得住的话，我愿意把寿命的三分之二折去，换得一个三分之一的零头”，这句话的含义是什么？在全文中有什么作用?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含义：</a:t>
            </a: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</a:rPr>
              <a:t>我心甘情愿地欲以生命为代价，换得故都的秋的长在！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作用：</a:t>
            </a: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</a:rPr>
              <a:t>①结构上：首尾呼应,使文章结构严谨; ②内容上：直接抒发作者对故都之秋的无比眷念挚爱之情。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Text Box 4"/>
          <p:cNvSpPr txBox="1"/>
          <p:nvPr/>
        </p:nvSpPr>
        <p:spPr>
          <a:xfrm>
            <a:off x="1776413" y="1916113"/>
            <a:ext cx="9024937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描写“秋”的诗文，你能说出几句？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8" name="Rectangle 9"/>
          <p:cNvSpPr>
            <a:spLocks noChangeArrowheads="1"/>
          </p:cNvSpPr>
          <p:nvPr/>
        </p:nvSpPr>
        <p:spPr bwMode="auto">
          <a:xfrm>
            <a:off x="239713" y="1570184"/>
            <a:ext cx="6238875" cy="343844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宋体" panose="02010600030101010101" pitchFamily="2" charset="-122"/>
              </a:rPr>
              <a:t>	3</a:t>
            </a:r>
            <a:r>
              <a:rPr lang="zh-CN" altLang="en-US" sz="2800" b="1">
                <a:latin typeface="宋体" panose="02010600030101010101" pitchFamily="2" charset="-122"/>
              </a:rPr>
              <a:t>岁丧父，家道衰贫，聪颖好学，少时已有古典文学基础。</a:t>
            </a:r>
            <a:endParaRPr lang="en-US" altLang="zh-CN" sz="2800" b="1">
              <a:latin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	1913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年留学日本，饱受屈辱和歧视的异国生活，激发了他的爱国热忱，使他忧伤愤世。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5123" name="Rectangle 10"/>
          <p:cNvSpPr/>
          <p:nvPr/>
        </p:nvSpPr>
        <p:spPr>
          <a:xfrm>
            <a:off x="0" y="2995613"/>
            <a:ext cx="12192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5124" name="Rectangle 14"/>
          <p:cNvSpPr/>
          <p:nvPr/>
        </p:nvSpPr>
        <p:spPr>
          <a:xfrm>
            <a:off x="0" y="3041650"/>
            <a:ext cx="121920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5125" name="Picture 15" descr="F:\人教2 第2课 故都的秋\下图\456612851434441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350" y="908050"/>
            <a:ext cx="4519613" cy="4897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34963" y="841375"/>
            <a:ext cx="3648075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作者简介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719138" y="1196975"/>
            <a:ext cx="10947400" cy="49950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落霞与孤鹜齐飞，秋水共长天一色。</a:t>
            </a:r>
          </a:p>
          <a:p>
            <a:pPr marL="0" marR="0" lvl="0" indent="0" algn="r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王勃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滕王阁序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</a:p>
          <a:p>
            <a:pPr marL="0" marR="0" lvl="0" indent="0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停车坐爱枫林晚，霜叶红于二月花。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杜牧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山行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</a:p>
          <a:p>
            <a:pPr lvl="0" eaLnBrk="1" hangingPunct="1">
              <a:lnSpc>
                <a:spcPct val="145000"/>
              </a:lnSpc>
              <a:defRPr/>
            </a:pPr>
            <a:r>
              <a:rPr lang="zh-CN" altLang="en-US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看万山红遍，层林尽染，漫江碧透，白舸争流，鹰击长空，鱼翔浅底，万类霜天竞自由。</a:t>
            </a:r>
            <a:endParaRPr lang="en-US" altLang="zh-CN" sz="2800" b="1">
              <a:solidFill>
                <a:schemeClr val="tx1">
                  <a:lumMod val="75000"/>
                </a:schemeClr>
              </a:solidFill>
              <a:latin typeface="宋体" pitchFamily="2" charset="-122"/>
            </a:endParaRPr>
          </a:p>
          <a:p>
            <a:pPr lvl="0" algn="r" eaLnBrk="1" hangingPunct="1">
              <a:lnSpc>
                <a:spcPct val="145000"/>
              </a:lnSpc>
              <a:defRPr/>
            </a:pPr>
            <a:r>
              <a:rPr lang="zh-CN" altLang="en-US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毛泽东</a:t>
            </a:r>
            <a:r>
              <a:rPr lang="en-US" altLang="zh-CN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沁园春长沙</a:t>
            </a:r>
            <a:r>
              <a:rPr lang="en-US" altLang="zh-CN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》</a:t>
            </a:r>
          </a:p>
          <a:p>
            <a:pPr marL="0" marR="0" lvl="0" indent="0" algn="r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814388" y="1006010"/>
            <a:ext cx="10950575" cy="49950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浔阳江头夜送客，枫叶荻花秋瑟瑟。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白居易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琵琶行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</a:p>
          <a:p>
            <a:pPr lvl="0" eaLnBrk="1" hangingPunct="1">
              <a:lnSpc>
                <a:spcPct val="145000"/>
              </a:lnSpc>
              <a:defRPr/>
            </a:pPr>
            <a:r>
              <a:rPr lang="zh-CN" altLang="en-US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无边落木萧萧下，不尽长江滚滚来。</a:t>
            </a:r>
          </a:p>
          <a:p>
            <a:pPr lvl="0" algn="r" eaLnBrk="1" hangingPunct="1">
              <a:lnSpc>
                <a:spcPct val="145000"/>
              </a:lnSpc>
              <a:defRPr/>
            </a:pPr>
            <a:r>
              <a:rPr lang="zh-CN" altLang="en-US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杜甫</a:t>
            </a:r>
            <a:r>
              <a:rPr lang="en-US" altLang="zh-CN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登高</a:t>
            </a:r>
            <a:r>
              <a:rPr lang="en-US" altLang="zh-CN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》</a:t>
            </a:r>
          </a:p>
          <a:p>
            <a:pPr lvl="0" algn="r" eaLnBrk="1" hangingPunct="1">
              <a:lnSpc>
                <a:spcPct val="145000"/>
              </a:lnSpc>
              <a:defRPr/>
            </a:pPr>
            <a:endParaRPr lang="en-US" altLang="zh-CN" sz="2800" b="1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45000"/>
              </a:lnSpc>
              <a:defRPr/>
            </a:pPr>
            <a:r>
              <a:rPr lang="zh-CN" altLang="en-US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古道西风瘦马，夕阳西下，断肠人在天涯。</a:t>
            </a:r>
            <a:endParaRPr lang="en-US" altLang="zh-CN" sz="2800" b="1">
              <a:solidFill>
                <a:schemeClr val="tx1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lvl="0" algn="r" eaLnBrk="1" hangingPunct="1">
              <a:lnSpc>
                <a:spcPct val="145000"/>
              </a:lnSpc>
              <a:defRPr/>
            </a:pPr>
            <a:r>
              <a:rPr lang="en-US" altLang="zh-CN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			</a:t>
            </a:r>
            <a:r>
              <a:rPr lang="zh-CN" altLang="en-US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马致远</a:t>
            </a:r>
            <a:r>
              <a:rPr lang="en-US" altLang="zh-CN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天净沙</a:t>
            </a:r>
            <a:r>
              <a:rPr lang="en-US" altLang="zh-CN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》</a:t>
            </a:r>
          </a:p>
          <a:p>
            <a:pPr marL="0" marR="0" lvl="0" indent="0" algn="r" defTabSz="9144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9156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341100" y="11747500"/>
            <a:ext cx="368300" cy="4064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8" name="Rectangle 9"/>
          <p:cNvSpPr>
            <a:spLocks noChangeArrowheads="1"/>
          </p:cNvSpPr>
          <p:nvPr/>
        </p:nvSpPr>
        <p:spPr bwMode="auto">
          <a:xfrm>
            <a:off x="431800" y="981075"/>
            <a:ext cx="11328400" cy="3324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1921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年与郭沫若、成仿吾发起成立创造社，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出版了新文学最早的白话短篇小说集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沉沦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，以其“惊人的取材、大胆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的描写”而震动了文坛。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1922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年毕业于东京帝国大学经济部。回国后 参加编辑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创造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季刊、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创造周报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等刊物。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1923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年起在北京大学、武昌师范大学等校任教。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1927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8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月退出创造社。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6147" name="Rectangle 10"/>
          <p:cNvSpPr/>
          <p:nvPr/>
        </p:nvSpPr>
        <p:spPr>
          <a:xfrm>
            <a:off x="0" y="2995613"/>
            <a:ext cx="12192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48" name="Rectangle 14"/>
          <p:cNvSpPr/>
          <p:nvPr/>
        </p:nvSpPr>
        <p:spPr>
          <a:xfrm>
            <a:off x="0" y="3041650"/>
            <a:ext cx="121920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8" name="Rectangle 9"/>
          <p:cNvSpPr>
            <a:spLocks noChangeArrowheads="1"/>
          </p:cNvSpPr>
          <p:nvPr/>
        </p:nvSpPr>
        <p:spPr bwMode="auto">
          <a:xfrm>
            <a:off x="719138" y="1042988"/>
            <a:ext cx="10753725" cy="408477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1928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年与鲁迅合编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奔流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月刊，并主编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大众文艺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1930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年中国自由运动大同盟成立，为发起人之一，并参加中国左翼作家联盟。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1933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年初加入中国民权保障同盟。在白色恐怖威慑下由上海移居杭州，徜徉于浙、皖等地的山水之间，写有不少文笔优美的游记。  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	</a:t>
            </a:r>
            <a:r>
              <a:rPr lang="zh-CN" altLang="en-US" sz="2800" b="1">
                <a:solidFill>
                  <a:schemeClr val="tx1">
                    <a:lumMod val="75000"/>
                  </a:schemeClr>
                </a:solidFill>
                <a:latin typeface="宋体" panose="02010600030101010101" pitchFamily="2" charset="-122"/>
              </a:rPr>
              <a:t>前期作品浪漫主义的特点，后期寄托自己感时忧国的心境。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7171" name="Rectangle 10"/>
          <p:cNvSpPr/>
          <p:nvPr/>
        </p:nvSpPr>
        <p:spPr>
          <a:xfrm>
            <a:off x="0" y="2995613"/>
            <a:ext cx="12192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2" name="Rectangle 14"/>
          <p:cNvSpPr/>
          <p:nvPr/>
        </p:nvSpPr>
        <p:spPr>
          <a:xfrm>
            <a:off x="0" y="3041650"/>
            <a:ext cx="121920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5"/>
          <p:cNvSpPr/>
          <p:nvPr/>
        </p:nvSpPr>
        <p:spPr>
          <a:xfrm>
            <a:off x="4548188" y="1554163"/>
            <a:ext cx="1037907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8195" name="Picture 6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63" y="896938"/>
            <a:ext cx="3328987" cy="3671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7"/>
          <p:cNvSpPr txBox="1"/>
          <p:nvPr/>
        </p:nvSpPr>
        <p:spPr>
          <a:xfrm>
            <a:off x="487363" y="4581525"/>
            <a:ext cx="2043112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郁达夫、郭沫若、</a:t>
            </a:r>
          </a:p>
          <a:p>
            <a:r>
              <a:rPr lang="zh-CN" altLang="en-US" b="1">
                <a:latin typeface="Arial" panose="020b0604020202020204" pitchFamily="34" charset="0"/>
              </a:rPr>
              <a:t>成仿吾</a:t>
            </a:r>
          </a:p>
        </p:txBody>
      </p:sp>
      <p:sp>
        <p:nvSpPr>
          <p:cNvPr id="8197" name="Rectangle 8"/>
          <p:cNvSpPr/>
          <p:nvPr/>
        </p:nvSpPr>
        <p:spPr>
          <a:xfrm>
            <a:off x="0" y="3041650"/>
            <a:ext cx="121920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4273550" y="765175"/>
            <a:ext cx="7486650" cy="52622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1938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年底赴新加坡，从事报刊编辑和抗日救亡工作。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1942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年流亡到苏门答腊，化名赵廉隐居下来。不久，当地日本宪兵部强迫他去当翻译，暗中保护和营救了不少当地志士和华 侨，并获悉了日本宪兵部许多秘密罪行。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1945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年日本投降后被日本宪兵秘密杀害。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1952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年，中央人民政府追认他为“为民族解 放殉难的战士”，并在他的家乡建亭纪念。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FBB6AC4-4244-4E67-94A1-562DAD54DADA}"/>
              </a:ext>
            </a:extLst>
          </p:cNvPr>
          <p:cNvSpPr/>
          <p:nvPr/>
        </p:nvSpPr>
        <p:spPr>
          <a:xfrm>
            <a:off x="675249" y="173559"/>
            <a:ext cx="104945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创作背景：</a:t>
            </a:r>
            <a:endParaRPr lang="en-US" altLang="zh-CN" sz="2800">
              <a:latin typeface="华文楷体" panose="02010600040101010101" pitchFamily="2" charset="-122"/>
              <a:ea typeface="华文楷体" pitchFamily="2" charset="-122"/>
            </a:endParaRPr>
          </a:p>
          <a:p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1926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月，郁达夫之子龙儿在北京病逝。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北平在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世纪末卷起的历史风云中却越来越显得衰老颓败，由于国民党白色恐怖的威胁等原因，郁达夫从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1933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月由上海迁居到杭州。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1934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月，郁达夫从杭州去北平。当时，郁达夫到达北京仅仅只有四天的时间。在作者的心理，对于秋天悲凉的感受实质上是对人生的感受。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1931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年发生“九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一八”事件，日本侵占了东北全境。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1932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月，日军进攻哈尔滨特区，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1933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月，日军蓄意制造了手榴弹爆炸事件，借机攻陷了东北通往关内的咽喉要地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山海关。北平，处在风雨飘摇之中。郁达夫虽蛰居远离北平的杭州，一样会感受到国事的危急。因而，当他到达北平，触景伤情，写了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故都的秋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760448536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09283" y="270510"/>
            <a:ext cx="3648075" cy="922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理解题目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19138" y="1192213"/>
            <a:ext cx="10753725" cy="5692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故都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	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表明描写的地点，含有深切的眷念之意，蕴含文化底蕴。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秋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	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确定了描写的内容。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两者结合，暗含自然景观与人文景观相融合的境界。题目明确而又深沉。</a:t>
            </a: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dpi="0" rotWithShape="1">
          <a:blip r:embed="rId2"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B5E97B2-36FE-4C8B-BBC1-8C9FAB1E77FB}"/>
              </a:ext>
            </a:extLst>
          </p:cNvPr>
          <p:cNvSpPr/>
          <p:nvPr/>
        </p:nvSpPr>
        <p:spPr>
          <a:xfrm>
            <a:off x="2194560" y="1322363"/>
            <a:ext cx="9566031" cy="4923692"/>
          </a:xfrm>
          <a:prstGeom prst="rect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19BEBB-EC91-4A55-840F-C26605A67E03}"/>
              </a:ext>
            </a:extLst>
          </p:cNvPr>
          <p:cNvSpPr txBox="1"/>
          <p:nvPr/>
        </p:nvSpPr>
        <p:spPr>
          <a:xfrm>
            <a:off x="2335237" y="1350497"/>
            <a:ext cx="9425354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小组合作</a:t>
            </a:r>
            <a:r>
              <a:rPr lang="zh-CN" altLang="en-US" sz="3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5-8</a:t>
            </a:r>
            <a:r>
              <a:rPr lang="zh-CN" altLang="en-US" sz="3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人）</a:t>
            </a:r>
            <a:endParaRPr lang="en-US" altLang="zh-CN" sz="3600" b="1">
              <a:solidFill>
                <a:srgbClr val="0070C0"/>
              </a:solidFill>
              <a:latin typeface="华文楷体" panose="02010600040101010101" pitchFamily="2" charset="-122"/>
              <a:ea typeface="华文楷体" pitchFamily="2" charset="-122"/>
              <a:sym typeface="Wingdings" pitchFamily="2" charset="2"/>
            </a:endParaRPr>
          </a:p>
          <a:p>
            <a:endParaRPr lang="en-US" altLang="zh-CN" sz="2400" b="1">
              <a:latin typeface="华文楷体" panose="02010600040101010101" pitchFamily="2" charset="-122"/>
              <a:ea typeface="华文楷体" pitchFamily="2" charset="-122"/>
              <a:sym typeface="Wingdings" pitchFamily="2" charset="2"/>
            </a:endParaRPr>
          </a:p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※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文章的结构如何划分？概况每部分的内容。（</a:t>
            </a:r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人）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  <a:sym typeface="Wingdings" panose="05000000000000000000" pitchFamily="2" charset="2"/>
            </a:endParaRPr>
          </a:p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※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故都的秋有怎样的特点？</a:t>
            </a:r>
            <a:r>
              <a:rPr lang="zh-CN" altLang="zh-CN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哪些景物描写了故都的秋景？</a:t>
            </a:r>
            <a:r>
              <a:rPr lang="zh-CN" altLang="en-US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1-2</a:t>
            </a:r>
            <a:r>
              <a:rPr lang="zh-CN" altLang="en-US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人）</a:t>
            </a:r>
            <a:endParaRPr lang="en-US" altLang="zh-CN" sz="2400" b="1">
              <a:solidFill>
                <a:schemeClr val="tx1">
                  <a:lumMod val="75000"/>
                </a:schemeClr>
              </a:solidFill>
              <a:latin typeface="华文楷体" panose="02010600040101010101" pitchFamily="2" charset="-122"/>
              <a:ea typeface="华文楷体" pitchFamily="2" charset="-122"/>
            </a:endParaRPr>
          </a:p>
          <a:p>
            <a:endParaRPr lang="en-US" altLang="zh-CN" sz="2400" b="1">
              <a:solidFill>
                <a:schemeClr val="tx1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※</a:t>
            </a:r>
            <a:r>
              <a:rPr lang="zh-CN" altLang="en-US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鉴赏这篇散文的语言特点。（</a:t>
            </a:r>
            <a:r>
              <a:rPr lang="en-US" altLang="zh-CN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1-2</a:t>
            </a:r>
            <a:r>
              <a:rPr lang="zh-CN" altLang="en-US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人）</a:t>
            </a:r>
            <a:endParaRPr lang="en-US" altLang="zh-CN" sz="2400" b="1">
              <a:solidFill>
                <a:schemeClr val="tx1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b="1">
              <a:solidFill>
                <a:schemeClr val="tx1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※</a:t>
            </a:r>
            <a:r>
              <a:rPr lang="zh-CN" altLang="en-US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列举传统文人悲秋的诗句；思考郁达夫对故都的秋的感受与传统文人有何差异？（</a:t>
            </a:r>
            <a:r>
              <a:rPr lang="en-US" altLang="zh-CN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1-2</a:t>
            </a:r>
            <a:r>
              <a:rPr lang="zh-CN" altLang="en-US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人）</a:t>
            </a:r>
            <a:endParaRPr lang="en-US" altLang="zh-CN" sz="2400" b="1">
              <a:solidFill>
                <a:schemeClr val="tx1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b="1">
              <a:solidFill>
                <a:schemeClr val="tx1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b="1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※</a:t>
            </a:r>
            <a:r>
              <a:rPr lang="zh-CN" altLang="en-US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以思维导图的形式呈现以上内容。（</a:t>
            </a:r>
            <a:r>
              <a:rPr lang="en-US" altLang="zh-CN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b="1">
                <a:solidFill>
                  <a:schemeClr val="tx1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人）</a:t>
            </a:r>
            <a:endParaRPr lang="en-US" altLang="zh-CN" sz="2400" b="1">
              <a:solidFill>
                <a:schemeClr val="tx1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b="1">
              <a:solidFill>
                <a:schemeClr val="tx1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 b="1">
              <a:latin typeface="华文楷体" panose="02010600040101010101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536172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30680" y="1440180"/>
            <a:ext cx="6781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划分文章的结构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95400" y="2522220"/>
            <a:ext cx="787908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</a:rPr>
              <a:t>1-2     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</a:rPr>
              <a:t>北国的秋有何特点（与南国秋比较）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</a:rPr>
              <a:t>3-10   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</a:rPr>
              <a:t>故都的秋景及人类对于秋的感受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accent2">
                    <a:lumMod val="75000"/>
                  </a:schemeClr>
                </a:solidFill>
              </a:rPr>
              <a:t>11-12 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</a:rPr>
              <a:t>再次表达对北国之秋的热爱</a:t>
            </a:r>
          </a:p>
          <a:p>
            <a:endParaRPr lang="zh-CN" altLang="en-US" sz="3200" b="1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技术维护组</Company>
  <PresentationFormat>宽屏</PresentationFormat>
  <Paragraphs>89</Paragraphs>
  <Slides>21</Slides>
  <Notes>8</Notes>
  <TotalTime>62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3">
      <vt:lpstr>Arial</vt:lpstr>
      <vt:lpstr>Garamond</vt:lpstr>
      <vt:lpstr>宋体</vt:lpstr>
      <vt:lpstr>Wingdings</vt:lpstr>
      <vt:lpstr>Calibri</vt:lpstr>
      <vt:lpstr>Calibri Light</vt:lpstr>
      <vt:lpstr>微软雅黑</vt:lpstr>
      <vt:lpstr>黑体</vt:lpstr>
      <vt:lpstr>华文楷体</vt:lpstr>
      <vt:lpstr>Wingdings 2</vt:lpstr>
      <vt:lpstr>Times New Roman</vt:lpstr>
      <vt:lpstr>Edge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Windows 用户</dc:creator>
  <cp:lastModifiedBy>Lenovo</cp:lastModifiedBy>
  <cp:revision>138</cp:revision>
  <dcterms:created xsi:type="dcterms:W3CDTF">2016-08-01T07:47:00Z</dcterms:created>
  <dcterms:modified xsi:type="dcterms:W3CDTF">2020-08-24T02:17:10Z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2052-10.1.0.7023</vt:lpwstr>
  </property>
</Properties>
</file>