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316" r:id="rId5"/>
    <p:sldId id="318" r:id="rId6"/>
    <p:sldId id="317" r:id="rId7"/>
    <p:sldId id="319" r:id="rId8"/>
    <p:sldId id="260" r:id="rId9"/>
    <p:sldId id="282" r:id="rId10"/>
    <p:sldId id="278" r:id="rId11"/>
    <p:sldId id="264" r:id="rId12"/>
    <p:sldId id="347" r:id="rId13"/>
    <p:sldId id="296" r:id="rId14"/>
    <p:sldId id="298" r:id="rId15"/>
    <p:sldId id="299" r:id="rId16"/>
    <p:sldId id="301" r:id="rId17"/>
    <p:sldId id="302" r:id="rId18"/>
    <p:sldId id="265" r:id="rId19"/>
    <p:sldId id="310" r:id="rId20"/>
    <p:sldId id="338" r:id="rId21"/>
    <p:sldId id="339" r:id="rId22"/>
    <p:sldId id="273" r:id="rId23"/>
    <p:sldId id="344" r:id="rId24"/>
    <p:sldId id="274" r:id="rId25"/>
    <p:sldId id="27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76"/>
      </p:cViewPr>
      <p:guideLst>
        <p:guide orient="horz" pos="2162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0FCF6-9BDC-4FDE-A521-305D43C581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BF-DE16-4A39-BCD1-24A04C1A5B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650" y="1700530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中国古典小说情节的构建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985" y="3500755"/>
            <a:ext cx="6400800" cy="1752600"/>
          </a:xfrm>
        </p:spPr>
        <p:txBody>
          <a:bodyPr/>
          <a:lstStyle/>
          <a:p>
            <a:r>
              <a:rPr lang="zh-CN" altLang="en-US" b="1" dirty="0" smtClean="0"/>
              <a:t>九年级上册第六单元古典小说教学</a:t>
            </a:r>
            <a:endParaRPr lang="zh-CN" alt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 smtClean="0"/>
            </a:br>
            <a:br>
              <a:rPr lang="zh-CN" altLang="en-US" dirty="0" smtClean="0"/>
            </a:br>
            <a:br>
              <a:rPr lang="zh-CN" altLang="en-US" dirty="0" smtClean="0"/>
            </a:br>
            <a:br>
              <a:rPr lang="zh-CN" altLang="en-US" dirty="0" smtClean="0"/>
            </a:br>
            <a:r>
              <a:rPr lang="zh-CN" altLang="en-US" dirty="0" smtClean="0"/>
              <a:t>学习任务二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5545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endParaRPr lang="zh-CN" altLang="en-US" dirty="0" smtClean="0"/>
          </a:p>
          <a:p>
            <a:pPr marL="0" indent="0">
              <a:buNone/>
            </a:pPr>
            <a:r>
              <a:rPr lang="zh-CN" altLang="en-US" dirty="0" smtClean="0"/>
              <a:t> 分析小说情节的构建方法。</a:t>
            </a:r>
            <a:endParaRPr lang="zh-CN" altLang="en-US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sz="2800" dirty="0" smtClean="0"/>
              <a:t>提示：用替换的方法体会运用各种方法的妙处。例如：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范进中举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如果没有写中举前的内容，效果将会怎样？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三顾茅庐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如果直接写刘备一下子见到诸葛亮又会是怎样？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智取生辰纲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如果从正面写众好汉商量怎样夺取生辰纲，小说效果会是怎样？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小说情节的构建方法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995" y="1844675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智取生辰纲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、设置明线和暗线。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、设置悬念。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范进中举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：对比。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三顾茅庐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：铺垫、渲染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刘姥姥进大观园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：设置悬念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以</a:t>
            </a:r>
            <a:r>
              <a:rPr lang="en-US" altLang="zh-CN" dirty="0" smtClean="0">
                <a:sym typeface="+mn-ea"/>
              </a:rPr>
              <a:t>《</a:t>
            </a:r>
            <a:r>
              <a:rPr lang="zh-CN" altLang="en-US" dirty="0" smtClean="0">
                <a:sym typeface="+mn-ea"/>
              </a:rPr>
              <a:t>范进中举</a:t>
            </a:r>
            <a:r>
              <a:rPr lang="en-US" altLang="zh-CN" dirty="0" smtClean="0">
                <a:sym typeface="+mn-ea"/>
              </a:rPr>
              <a:t>》</a:t>
            </a:r>
            <a:r>
              <a:rPr lang="zh-CN" altLang="en-US" dirty="0" smtClean="0">
                <a:sym typeface="+mn-ea"/>
              </a:rPr>
              <a:t>为例，说说运用对比方法有什么效果。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81923" name="内容占位符 81922" descr="5256pic_30180"/>
          <p:cNvPicPr>
            <a:picLocks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1924" name="矩形 81923"/>
          <p:cNvSpPr/>
          <p:nvPr/>
        </p:nvSpPr>
        <p:spPr>
          <a:xfrm>
            <a:off x="3954780" y="0"/>
            <a:ext cx="4505325" cy="647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b="1" dirty="0">
                <a:solidFill>
                  <a:srgbClr val="FF0066"/>
                </a:solidFill>
                <a:latin typeface="Verdana" panose="020B0604030504040204" pitchFamily="34" charset="0"/>
              </a:rPr>
              <a:t>进学回家</a:t>
            </a:r>
            <a:r>
              <a:rPr lang="en-US" altLang="zh-CN" sz="4000" b="1">
                <a:solidFill>
                  <a:srgbClr val="FF0066"/>
                </a:solidFill>
                <a:latin typeface="Verdana" panose="020B0604030504040204" pitchFamily="34" charset="0"/>
              </a:rPr>
              <a:t>,</a:t>
            </a:r>
            <a:r>
              <a:rPr lang="zh-CN" altLang="en-US" sz="4000" b="1" dirty="0">
                <a:solidFill>
                  <a:srgbClr val="FF0066"/>
                </a:solidFill>
                <a:latin typeface="Verdana" panose="020B0604030504040204" pitchFamily="34" charset="0"/>
              </a:rPr>
              <a:t>丈人教训</a:t>
            </a:r>
            <a:r>
              <a:rPr lang="en-US" altLang="zh-CN">
                <a:latin typeface="Verdana" panose="020B0604030504040204" pitchFamily="34" charset="0"/>
              </a:rPr>
              <a:t>.</a:t>
            </a:r>
            <a:endParaRPr lang="en-US" altLang="zh-CN">
              <a:latin typeface="Verdan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84995" name="内容占位符 84994" descr="5719pic_30184"/>
          <p:cNvPicPr>
            <a:picLocks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79613" y="-387350"/>
            <a:ext cx="6913562" cy="7561263"/>
          </a:xfrm>
        </p:spPr>
      </p:pic>
      <p:sp>
        <p:nvSpPr>
          <p:cNvPr id="84996" name="矩形 84995"/>
          <p:cNvSpPr/>
          <p:nvPr/>
        </p:nvSpPr>
        <p:spPr>
          <a:xfrm>
            <a:off x="-252412" y="-531812"/>
            <a:ext cx="2808287" cy="79930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8000" b="1" dirty="0">
                <a:solidFill>
                  <a:srgbClr val="FF0066"/>
                </a:solidFill>
                <a:latin typeface="Verdana" panose="020B0604030504040204" pitchFamily="34" charset="0"/>
              </a:rPr>
              <a:t>胡</a:t>
            </a:r>
            <a:endParaRPr lang="zh-CN" altLang="en-US" sz="8000" b="1" dirty="0">
              <a:solidFill>
                <a:srgbClr val="FF0066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8000" b="1" dirty="0">
                <a:solidFill>
                  <a:srgbClr val="FF0066"/>
                </a:solidFill>
                <a:latin typeface="Verdana" panose="020B0604030504040204" pitchFamily="34" charset="0"/>
              </a:rPr>
              <a:t>屠</a:t>
            </a:r>
            <a:endParaRPr lang="zh-CN" altLang="en-US" sz="8000" b="1" dirty="0">
              <a:solidFill>
                <a:srgbClr val="FF0066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8000" b="1" dirty="0">
                <a:solidFill>
                  <a:srgbClr val="FF0066"/>
                </a:solidFill>
                <a:latin typeface="Verdana" panose="020B0604030504040204" pitchFamily="34" charset="0"/>
              </a:rPr>
              <a:t>户</a:t>
            </a:r>
            <a:endParaRPr lang="zh-CN" altLang="en-US" sz="8000" b="1" dirty="0">
              <a:solidFill>
                <a:srgbClr val="FF0066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8000" b="1" dirty="0">
                <a:solidFill>
                  <a:srgbClr val="FF0066"/>
                </a:solidFill>
                <a:latin typeface="Verdana" panose="020B0604030504040204" pitchFamily="34" charset="0"/>
              </a:rPr>
              <a:t>治</a:t>
            </a:r>
            <a:endParaRPr lang="zh-CN" altLang="en-US" sz="8000" b="1" dirty="0">
              <a:solidFill>
                <a:srgbClr val="FF0066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8000" b="1" dirty="0">
                <a:solidFill>
                  <a:srgbClr val="FF0066"/>
                </a:solidFill>
                <a:latin typeface="Verdana" panose="020B0604030504040204" pitchFamily="34" charset="0"/>
              </a:rPr>
              <a:t>疯</a:t>
            </a:r>
            <a:endParaRPr lang="zh-CN" altLang="en-US" sz="8000" b="1" dirty="0">
              <a:solidFill>
                <a:srgbClr val="FF0066"/>
              </a:solidFill>
              <a:latin typeface="Verdan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095" y="-243205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4386" name="表格 144385"/>
          <p:cNvGraphicFramePr/>
          <p:nvPr/>
        </p:nvGraphicFramePr>
        <p:xfrm>
          <a:off x="0" y="860425"/>
          <a:ext cx="8785225" cy="5997575"/>
        </p:xfrm>
        <a:graphic>
          <a:graphicData uri="http://schemas.openxmlformats.org/drawingml/2006/table">
            <a:tbl>
              <a:tblPr/>
              <a:tblGrid>
                <a:gridCol w="2374900"/>
                <a:gridCol w="3244850"/>
                <a:gridCol w="3165475"/>
              </a:tblGrid>
              <a:tr h="536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项目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1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中举前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1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　中举后</a:t>
                      </a:r>
                      <a:endParaRPr lang="zh-CN" altLang="en-US" sz="2500"/>
                    </a:p>
                  </a:txBody>
                  <a:tcPr marL="90000" marR="90000" marT="46800" marB="46800" anchor="ctr" anchorCtr="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1"/>
                    </a:blipFill>
                  </a:tcPr>
                </a:tc>
              </a:tr>
              <a:tr h="473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对范进的称呼</a:t>
                      </a: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说话的态度    </a:t>
                      </a: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         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</a:tr>
              <a:tr h="473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所带的礼品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对嫁女的解释</a:t>
                      </a: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</a:tr>
              <a:tr h="854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对相貌的评价</a:t>
                      </a: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/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对才学的评价</a:t>
                      </a: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chemeClr val="bg1"/>
                        </a:buClr>
                        <a:buFontTx/>
                        <a:buNone/>
                      </a:pPr>
                      <a:endParaRPr lang="zh-CN" altLang="en-US" sz="2500" dirty="0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</a:tr>
              <a:tr h="473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能否考中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50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对亲家母称呼</a:t>
                      </a:r>
                      <a:endParaRPr lang="zh-CN" altLang="en-US" sz="250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5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2"/>
                    </a:blipFill>
                  </a:tcPr>
                </a:tc>
              </a:tr>
            </a:tbl>
          </a:graphicData>
        </a:graphic>
      </p:graphicFrame>
      <p:sp>
        <p:nvSpPr>
          <p:cNvPr id="144428" name="矩形 144427"/>
          <p:cNvSpPr/>
          <p:nvPr/>
        </p:nvSpPr>
        <p:spPr>
          <a:xfrm>
            <a:off x="1043305" y="80010"/>
            <a:ext cx="7010400" cy="5461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sz="3200" b="1" dirty="0">
                <a:solidFill>
                  <a:srgbClr val="A50021"/>
                </a:solidFill>
                <a:latin typeface="Arial Black" panose="020B0A04020102020204" pitchFamily="34" charset="0"/>
                <a:ea typeface="黑体" panose="02010609060101010101" pitchFamily="2" charset="-122"/>
              </a:rPr>
              <a:t>范进中举前后胡屠户态度对比</a:t>
            </a:r>
            <a:endParaRPr lang="zh-CN" altLang="en-US" sz="3200" b="1">
              <a:solidFill>
                <a:srgbClr val="A50021"/>
              </a:solidFill>
              <a:latin typeface="Arial Black" panose="020B0A04020102020204" pitchFamily="34" charset="0"/>
              <a:ea typeface="黑体" panose="02010609060101010101" pitchFamily="2" charset="-122"/>
            </a:endParaRPr>
          </a:p>
        </p:txBody>
      </p:sp>
      <p:sp>
        <p:nvSpPr>
          <p:cNvPr id="144429" name="文本框 144428"/>
          <p:cNvSpPr txBox="1"/>
          <p:nvPr/>
        </p:nvSpPr>
        <p:spPr>
          <a:xfrm>
            <a:off x="3124200" y="1447800"/>
            <a:ext cx="13716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现世宝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0" name="文本框 144429"/>
          <p:cNvSpPr txBox="1"/>
          <p:nvPr/>
        </p:nvSpPr>
        <p:spPr>
          <a:xfrm>
            <a:off x="5940425" y="1458913"/>
            <a:ext cx="2519363" cy="46164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贤婿老爷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1" name="文本框 144430"/>
          <p:cNvSpPr txBox="1"/>
          <p:nvPr/>
        </p:nvSpPr>
        <p:spPr>
          <a:xfrm>
            <a:off x="2819400" y="2108200"/>
            <a:ext cx="26670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训斥　狗血喷头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2" name="文本框 144431"/>
          <p:cNvSpPr txBox="1"/>
          <p:nvPr/>
        </p:nvSpPr>
        <p:spPr>
          <a:xfrm>
            <a:off x="5943600" y="1958975"/>
            <a:ext cx="2819400" cy="82232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恭维　奉承　讨好千恩万谢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3" name="文本框 144432"/>
          <p:cNvSpPr txBox="1"/>
          <p:nvPr/>
        </p:nvSpPr>
        <p:spPr>
          <a:xfrm>
            <a:off x="2819400" y="2755900"/>
            <a:ext cx="2819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一副大肠　一瓶酒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4" name="文本框 144433"/>
          <p:cNvSpPr txBox="1"/>
          <p:nvPr/>
        </p:nvSpPr>
        <p:spPr>
          <a:xfrm>
            <a:off x="5940425" y="2755900"/>
            <a:ext cx="2895600" cy="46164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七八斤肉</a:t>
            </a:r>
            <a:r>
              <a:rPr lang="en-US" altLang="zh-CN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四五千钱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5" name="文本框 144434"/>
          <p:cNvSpPr txBox="1"/>
          <p:nvPr/>
        </p:nvSpPr>
        <p:spPr>
          <a:xfrm>
            <a:off x="2819400" y="3284538"/>
            <a:ext cx="17526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倒运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6" name="文本框 144435"/>
          <p:cNvSpPr txBox="1"/>
          <p:nvPr/>
        </p:nvSpPr>
        <p:spPr>
          <a:xfrm>
            <a:off x="2819400" y="3400425"/>
            <a:ext cx="180975" cy="427038"/>
          </a:xfrm>
          <a:prstGeom prst="rect">
            <a:avLst/>
          </a:prstGeom>
          <a:noFill/>
          <a:ln w="38100">
            <a:noFill/>
          </a:ln>
        </p:spPr>
        <p:txBody>
          <a:bodyPr wrap="none" lIns="90000" tIns="46800" rIns="90000" bIns="46800" anchor="t" anchorCtr="0">
            <a:spAutoFit/>
          </a:bodyPr>
          <a:p>
            <a:pPr algn="just"/>
            <a:endParaRPr sz="2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7" name="文本框 144436"/>
          <p:cNvSpPr txBox="1"/>
          <p:nvPr/>
        </p:nvSpPr>
        <p:spPr>
          <a:xfrm>
            <a:off x="5867400" y="3352800"/>
            <a:ext cx="2819400" cy="82232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养到３０多岁　　毕竟要嫁与个老爷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8" name="文本框 144437"/>
          <p:cNvSpPr txBox="1"/>
          <p:nvPr/>
        </p:nvSpPr>
        <p:spPr>
          <a:xfrm>
            <a:off x="2590800" y="4419600"/>
            <a:ext cx="29718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尖嘴猴腮　不三不四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39" name="文本框 144438"/>
          <p:cNvSpPr txBox="1"/>
          <p:nvPr/>
        </p:nvSpPr>
        <p:spPr>
          <a:xfrm>
            <a:off x="5647690" y="4191000"/>
            <a:ext cx="3115310" cy="831215"/>
          </a:xfrm>
          <a:prstGeom prst="rect">
            <a:avLst/>
          </a:prstGeom>
          <a:noFill/>
          <a:ln w="38100">
            <a:noFill/>
          </a:ln>
        </p:spPr>
        <p:txBody>
          <a:bodyPr wrap="square"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品貌又高　张府周府也没有这样的相貌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0" name="文本框 144439"/>
          <p:cNvSpPr txBox="1"/>
          <p:nvPr/>
        </p:nvSpPr>
        <p:spPr>
          <a:xfrm>
            <a:off x="2514600" y="5029200"/>
            <a:ext cx="2971800" cy="83121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不是你的文章好</a:t>
            </a:r>
            <a:endParaRPr lang="zh-CN" altLang="en-US" sz="24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b="1">
                <a:solidFill>
                  <a:srgbClr val="9900CC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rPr>
              <a:t>宗师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舍与你的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1" name="文本框 144440"/>
          <p:cNvSpPr txBox="1"/>
          <p:nvPr/>
        </p:nvSpPr>
        <p:spPr>
          <a:xfrm>
            <a:off x="6172200" y="4953000"/>
            <a:ext cx="2362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才学又好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2" name="文本框 144441"/>
          <p:cNvSpPr txBox="1"/>
          <p:nvPr/>
        </p:nvSpPr>
        <p:spPr>
          <a:xfrm>
            <a:off x="2514600" y="5943600"/>
            <a:ext cx="3124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癞蛤蟆就想天鹅屁吃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3" name="文本框 144442"/>
          <p:cNvSpPr txBox="1"/>
          <p:nvPr/>
        </p:nvSpPr>
        <p:spPr>
          <a:xfrm>
            <a:off x="5791200" y="5867400"/>
            <a:ext cx="2819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毕竟要嫁与个老爷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4" name="文本框 144443"/>
          <p:cNvSpPr txBox="1"/>
          <p:nvPr/>
        </p:nvSpPr>
        <p:spPr>
          <a:xfrm>
            <a:off x="2590800" y="6400800"/>
            <a:ext cx="2743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你那老不死的老娘</a:t>
            </a:r>
            <a:endParaRPr lang="zh-CN" altLang="en-US" sz="24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4445" name="文本框 144444"/>
          <p:cNvSpPr txBox="1"/>
          <p:nvPr/>
        </p:nvSpPr>
        <p:spPr>
          <a:xfrm>
            <a:off x="5943600" y="6400800"/>
            <a:ext cx="2057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p>
            <a:pPr>
              <a:spcBef>
                <a:spcPct val="20000"/>
              </a:spcBef>
              <a:buClr>
                <a:schemeClr val="accent2"/>
              </a:buClr>
              <a:buFont typeface="Monotype Sorts" pitchFamily="2" charset="2"/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你家老太太</a:t>
            </a:r>
            <a:endParaRPr lang="zh-CN" altLang="en-US" sz="22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90600" y="44450"/>
            <a:ext cx="8037830" cy="924560"/>
          </a:xfrm>
        </p:spPr>
        <p:txBody>
          <a:bodyPr>
            <a:normAutofit/>
          </a:bodyPr>
          <a:p>
            <a:r>
              <a:rPr lang="en-US" altLang="zh-CN" sz="3555">
                <a:sym typeface="+mn-ea"/>
              </a:rPr>
              <a:t>   </a:t>
            </a:r>
            <a:r>
              <a:rPr lang="zh-CN" altLang="en-US" sz="3110">
                <a:sym typeface="+mn-ea"/>
              </a:rPr>
              <a:t>朗读课文精彩片段，感受小说的艺术魅力。</a:t>
            </a:r>
            <a:endParaRPr lang="zh-CN" altLang="en-US" sz="311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908368"/>
            <a:ext cx="4040188" cy="639762"/>
          </a:xfrm>
        </p:spPr>
        <p:txBody>
          <a:bodyPr/>
          <a:p>
            <a:r>
              <a:rPr lang="en-US" altLang="zh-CN"/>
              <a:t>              </a:t>
            </a:r>
            <a:r>
              <a:rPr lang="zh-CN" altLang="en-US"/>
              <a:t>中举前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135255" y="1781810"/>
            <a:ext cx="4362450" cy="4983480"/>
          </a:xfrm>
        </p:spPr>
        <p:txBody>
          <a:bodyPr>
            <a:noAutofit/>
          </a:bodyPr>
          <a:p>
            <a:r>
              <a:rPr lang="zh-CN" altLang="en-US" sz="1800"/>
              <a:t>被胡屠户一口啐在脸上，骂了一个狗血喷头，道：“不要失了你的时了！你自己只觉得中了一个相公，就‘癞蛤蟆想吃起天鹅肉’来！我听见人说，就是中相公时，也不是你的文章，还是宗师看见你老，不过意，舍与你的。如今痴心就想中起老爷来！这些中老爷的都是天上的‘文曲星’！你不看见城里张府上那些老爷，都有万贯家私，一个个方面大耳？像你这尖嘴猴腮，也该撒抛尿自己照照！不三不四，就想天鹅屁吃！趁早收了这心，明年在我们行事里替你寻一个馆，每年寻几两银子，养活你那老不死的老娘和你老婆是正经！你问我借盘缠，我一天杀一个猪还赚不得钱把银子，都把与你去丢在水里，叫我一家老小嗑西北风！”</a:t>
            </a:r>
            <a:endParaRPr lang="zh-CN" altLang="en-US" sz="180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>
          <a:xfrm>
            <a:off x="4500245" y="836613"/>
            <a:ext cx="4041775" cy="639762"/>
          </a:xfrm>
        </p:spPr>
        <p:txBody>
          <a:bodyPr/>
          <a:p>
            <a:r>
              <a:rPr lang="en-US" altLang="zh-CN"/>
              <a:t>                   </a:t>
            </a:r>
            <a:r>
              <a:rPr lang="zh-CN" altLang="en-US"/>
              <a:t>中举后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645025" y="1801495"/>
            <a:ext cx="4041775" cy="4880610"/>
          </a:xfrm>
        </p:spPr>
        <p:txBody>
          <a:bodyPr>
            <a:noAutofit/>
          </a:bodyPr>
          <a:p>
            <a:r>
              <a:rPr lang="zh-CN" altLang="en-US" sz="2000"/>
              <a:t>胡屠户道：“我那里还杀猪！有我这贤婿，还怕后半世靠不着也怎的？我每常说，我的这个贤婿，才学又高，品貌又好，就是城里头那张府、周府这些老爷，也没有我女婿这样一个体面的相貌。你们不知道，得罪你们说，我小老这一双眼睛，却是认得人的。想着先年，我小女在家里长到三十多岁，多少有钱的富户要和我结亲，我自己觉得女儿像有些福气的，毕竟要嫁与个老爷，今日果然不错！”</a:t>
            </a:r>
            <a:endParaRPr lang="zh-CN" altLang="en-US" sz="200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8323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        谈谈学习过哪些作品用了这些方法。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610" y="1557020"/>
            <a:ext cx="8831580" cy="5119370"/>
          </a:xfrm>
        </p:spPr>
        <p:txBody>
          <a:bodyPr>
            <a:normAutofit fontScale="67500" lnSpcReduction="20000"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3480" dirty="0" smtClean="0"/>
              <a:t>1</a:t>
            </a:r>
            <a:r>
              <a:rPr lang="zh-CN" altLang="en-US" sz="3480" dirty="0" smtClean="0"/>
              <a:t>、明线和暗线</a:t>
            </a:r>
            <a:endParaRPr lang="en-US" altLang="zh-CN" sz="3480" dirty="0" smtClean="0"/>
          </a:p>
          <a:p>
            <a:pPr>
              <a:buNone/>
            </a:pPr>
            <a:r>
              <a:rPr lang="zh-CN" altLang="en-US" sz="3480" dirty="0" smtClean="0"/>
              <a:t>（被动一方是明线，主动一方是暗线）</a:t>
            </a:r>
            <a:endParaRPr lang="en-US" altLang="zh-CN" sz="3480" dirty="0" smtClean="0"/>
          </a:p>
          <a:p>
            <a:pPr>
              <a:buNone/>
            </a:pPr>
            <a:r>
              <a:rPr lang="zh-CN" altLang="en-US" sz="3480" dirty="0" smtClean="0"/>
              <a:t>鲁迅的</a:t>
            </a:r>
            <a:r>
              <a:rPr lang="en-US" altLang="zh-CN" sz="3480" dirty="0" smtClean="0"/>
              <a:t>《</a:t>
            </a:r>
            <a:r>
              <a:rPr lang="zh-CN" altLang="en-US" sz="3480" dirty="0" smtClean="0"/>
              <a:t>药</a:t>
            </a:r>
            <a:r>
              <a:rPr lang="en-US" altLang="zh-CN" sz="3480" dirty="0" smtClean="0"/>
              <a:t>》</a:t>
            </a:r>
            <a:r>
              <a:rPr lang="zh-CN" altLang="en-US" sz="3480" dirty="0" smtClean="0"/>
              <a:t>明线是华老栓为了救孩子，去买人血馒头。暗线是夏瑜为革命事业牺牲。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《</a:t>
            </a:r>
            <a:r>
              <a:rPr lang="zh-CN" altLang="en-US" sz="3480" dirty="0" smtClean="0"/>
              <a:t>藤野先生</a:t>
            </a:r>
            <a:r>
              <a:rPr lang="en-US" altLang="zh-CN" sz="3480" dirty="0" smtClean="0"/>
              <a:t>》</a:t>
            </a:r>
            <a:r>
              <a:rPr lang="zh-CN" altLang="en-US" sz="3480" dirty="0" smtClean="0"/>
              <a:t>明线是“我”与藤野先生的交往过程。暗线是“我”的爱国主义情感。</a:t>
            </a:r>
            <a:endParaRPr lang="en-US" altLang="zh-CN" sz="3480" dirty="0" smtClean="0"/>
          </a:p>
          <a:p>
            <a:pPr>
              <a:buNone/>
            </a:pPr>
            <a:r>
              <a:rPr lang="zh-CN" altLang="en-US" sz="3480" dirty="0" smtClean="0"/>
              <a:t>贾平凹</a:t>
            </a:r>
            <a:r>
              <a:rPr lang="en-US" altLang="zh-CN" sz="3480" dirty="0" smtClean="0"/>
              <a:t>《</a:t>
            </a:r>
            <a:r>
              <a:rPr lang="zh-CN" altLang="en-US" sz="3480" dirty="0" smtClean="0"/>
              <a:t>一颗小桃树</a:t>
            </a:r>
            <a:r>
              <a:rPr lang="en-US" altLang="zh-CN" sz="3480" dirty="0" smtClean="0"/>
              <a:t>》</a:t>
            </a:r>
            <a:r>
              <a:rPr lang="zh-CN" altLang="en-US" sz="3480" dirty="0" smtClean="0"/>
              <a:t>明线是小桃树的经历。暗线是“我”的经历。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2</a:t>
            </a:r>
            <a:r>
              <a:rPr lang="zh-CN" altLang="en-US" sz="3480" dirty="0" smtClean="0"/>
              <a:t>、悬念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《</a:t>
            </a:r>
            <a:r>
              <a:rPr lang="zh-CN" altLang="en-US" sz="3480" dirty="0" smtClean="0"/>
              <a:t>驿路梨花</a:t>
            </a:r>
            <a:r>
              <a:rPr lang="en-US" altLang="zh-CN" sz="3480" dirty="0" smtClean="0"/>
              <a:t>》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3</a:t>
            </a:r>
            <a:r>
              <a:rPr lang="zh-CN" altLang="en-US" sz="3480" dirty="0" smtClean="0"/>
              <a:t>、对比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《</a:t>
            </a:r>
            <a:r>
              <a:rPr lang="zh-CN" altLang="en-US" sz="3480" dirty="0" smtClean="0"/>
              <a:t>故乡</a:t>
            </a:r>
            <a:r>
              <a:rPr lang="en-US" altLang="zh-CN" sz="3480" dirty="0" smtClean="0"/>
              <a:t>》《</a:t>
            </a:r>
            <a:r>
              <a:rPr lang="zh-CN" altLang="en-US" sz="3480" dirty="0" smtClean="0"/>
              <a:t>我的叔叔于勒</a:t>
            </a:r>
            <a:r>
              <a:rPr lang="en-US" altLang="zh-CN" sz="3480" dirty="0" smtClean="0"/>
              <a:t>》</a:t>
            </a:r>
            <a:endParaRPr lang="en-US" altLang="zh-CN" sz="3480" dirty="0" smtClean="0"/>
          </a:p>
          <a:p>
            <a:pPr>
              <a:buNone/>
            </a:pPr>
            <a:r>
              <a:rPr lang="en-US" altLang="zh-CN" sz="3480" dirty="0" smtClean="0"/>
              <a:t>4</a:t>
            </a:r>
            <a:r>
              <a:rPr lang="zh-CN" altLang="en-US" sz="3480" dirty="0" smtClean="0"/>
              <a:t>、铺垫、渲染</a:t>
            </a:r>
            <a:endParaRPr lang="zh-CN" altLang="en-US" sz="3480" dirty="0" smtClean="0"/>
          </a:p>
          <a:p>
            <a:pPr>
              <a:buNone/>
            </a:pPr>
            <a:r>
              <a:rPr lang="zh-CN" altLang="en-US" sz="3480" dirty="0" smtClean="0"/>
              <a:t>《社戏》</a:t>
            </a:r>
            <a:endParaRPr lang="zh-CN" altLang="en-US" sz="3480" dirty="0" smtClean="0"/>
          </a:p>
          <a:p>
            <a:endParaRPr lang="zh-CN" altLang="en-US" sz="348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6975" y="219710"/>
            <a:ext cx="7760970" cy="1143000"/>
          </a:xfrm>
        </p:spPr>
        <p:txBody>
          <a:bodyPr/>
          <a:p>
            <a:r>
              <a:rPr lang="zh-CN" altLang="en-US"/>
              <a:t>当堂检测（《智取生辰纲》）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/>
              <a:t>1．填空题。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《智取生辰纲》节选自________代________依据民间传说的故事编纂的第一部歌颂农民斗争的长篇小说《________》，暗写________等人的定计，明写________的精明对策；有大矛盾________________等人之间的矛盾，又有小矛盾________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之间的矛盾；写法变化多端，而又合理地表现了故事发展的必然结果。</a:t>
            </a: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5148580" y="20605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876415" y="206057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施耐庵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4068445" y="285305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水浒传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23850" y="3213100"/>
            <a:ext cx="2004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晁盖、吴用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5588635" y="321881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/>
              <a:t>杨志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3996055" y="3644900"/>
            <a:ext cx="1858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杨志和吴用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4211955" y="4004945"/>
            <a:ext cx="4281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杨志和老都管、虞侯、众军汉</a:t>
            </a:r>
            <a:r>
              <a:rPr lang="zh-CN" altLang="en-US"/>
              <a:t> 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7810"/>
            <a:ext cx="8229600" cy="5868670"/>
          </a:xfrm>
        </p:spPr>
        <p:txBody>
          <a:bodyPr>
            <a:normAutofit fontScale="90000" lnSpcReduction="20000"/>
          </a:bodyPr>
          <a:p>
            <a:endParaRPr lang="en-US" altLang="zh-CN"/>
          </a:p>
          <a:p>
            <a:endParaRPr lang="en-US" altLang="zh-CN"/>
          </a:p>
          <a:p>
            <a:pPr marL="0" indent="0">
              <a:buNone/>
            </a:pPr>
            <a:r>
              <a:rPr lang="en-US" altLang="zh-CN"/>
              <a:t>  2.</a:t>
            </a:r>
            <a:r>
              <a:rPr lang="zh-CN" altLang="en-US"/>
              <a:t>小说在结尾才点明“智取生辰纲”的计策，对这样的结构安排理解错误的一项是（　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　A．采用补叙手法，突出吴用等人的智谋，对全文起了画龙点睛的作用。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　B．采用补叙手法，既收束全文，又点明题意，公开谜底，揭示主题，使行文错综复杂，纵横捭阖，取得了强烈的艺术效果。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　C．采用补叙手法，可以使文章集中凝练，生动有趣，造成悬念，比直陈其事，更具有吸引读者的艺术力量。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D．补叙不是事件本身的一部分，删去它，虽然会影响主题的深刻性，但不影响事件的完整性。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372225" y="1412875"/>
            <a:ext cx="3702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sym typeface="+mn-ea"/>
              </a:rPr>
              <a:t>D</a:t>
            </a:r>
            <a:endParaRPr lang="zh-CN" altLang="en-US" sz="24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64493"/>
            <a:ext cx="8229600" cy="5793507"/>
          </a:xfrm>
        </p:spPr>
        <p:txBody>
          <a:bodyPr>
            <a:normAutofit lnSpcReduction="20000"/>
          </a:bodyPr>
          <a:lstStyle/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教学目标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、了解四篇课文的情节。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、合作探究小说情节的构建方法。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教学重点</a:t>
            </a:r>
            <a:endParaRPr lang="en-US" altLang="zh-CN" dirty="0" smtClean="0"/>
          </a:p>
          <a:p>
            <a:r>
              <a:rPr lang="zh-CN" altLang="en-US" dirty="0" smtClean="0"/>
              <a:t>探究小说情节的构建方法。</a:t>
            </a:r>
            <a:endParaRPr lang="en-US" altLang="zh-CN" dirty="0" smtClean="0"/>
          </a:p>
          <a:p>
            <a:r>
              <a:rPr lang="zh-CN" altLang="en-US" dirty="0" smtClean="0"/>
              <a:t>教学难点</a:t>
            </a:r>
            <a:endParaRPr lang="en-US" altLang="zh-CN" dirty="0" smtClean="0"/>
          </a:p>
          <a:p>
            <a:r>
              <a:rPr lang="zh-CN" altLang="en-US" dirty="0" smtClean="0"/>
              <a:t>以课文为例具体谈谈小说情节构建的艺术。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0345" y="274955"/>
            <a:ext cx="8466455" cy="1143000"/>
          </a:xfrm>
        </p:spPr>
        <p:txBody>
          <a:bodyPr>
            <a:normAutofit fontScale="90000"/>
          </a:bodyPr>
          <a:p>
            <a:r>
              <a:rPr lang="en-US" altLang="zh-CN" sz="3555">
                <a:sym typeface="+mn-ea"/>
              </a:rPr>
              <a:t>         3.</a:t>
            </a:r>
            <a:r>
              <a:rPr lang="zh-CN" altLang="en-US" sz="3555">
                <a:sym typeface="+mn-ea"/>
              </a:rPr>
              <a:t>八条好汉智取生辰纲，究竟</a:t>
            </a:r>
            <a:r>
              <a:rPr lang="en-US" altLang="zh-CN" sz="3555">
                <a:sym typeface="+mn-ea"/>
              </a:rPr>
              <a:t>“</a:t>
            </a:r>
            <a:r>
              <a:rPr lang="zh-CN" altLang="en-US" sz="3555">
                <a:sym typeface="+mn-ea"/>
              </a:rPr>
              <a:t>智</a:t>
            </a:r>
            <a:r>
              <a:rPr lang="en-US" altLang="zh-CN" sz="3555">
                <a:sym typeface="+mn-ea"/>
              </a:rPr>
              <a:t>”</a:t>
            </a:r>
            <a:r>
              <a:rPr lang="zh-CN" altLang="en-US" sz="3555">
                <a:sym typeface="+mn-ea"/>
              </a:rPr>
              <a:t>在什么地方？</a:t>
            </a:r>
            <a:br>
              <a:rPr lang="zh-CN" altLang="en-US" sz="3555"/>
            </a:br>
            <a:endParaRPr lang="zh-CN" altLang="en-US" sz="3555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1988820"/>
            <a:ext cx="83546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1）扮成枣贩，麻痹和稳住押送队伍；（2）挑酒故意不卖，激化押送队内部矛盾，增强诱惑力；（3）贩枣人买下一桶，当面吃尽，显示酒中无药；（4）故意抢吃另一桶酒，清除杨志疑虑；（5）白胜再装赌气不卖，贩枣人调解，卖与众军吃，使杨志的思想没有反复的余地。</a:t>
            </a:r>
            <a:endParaRPr lang="zh-CN" altLang="en-US" sz="28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布置课外作业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三国演义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有关刘备三次拜访诸葛亮的故事，写一篇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刘备三顾茅庐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红楼梦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有关刘姥姥到贾府的故事，写一篇小说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刘姥姥三进贾府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        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    </a:t>
            </a:r>
            <a:r>
              <a:rPr lang="en-US" altLang="zh-CN" sz="8000" dirty="0"/>
              <a:t> </a:t>
            </a:r>
            <a:r>
              <a:rPr lang="zh-CN" altLang="en-US" sz="8000" dirty="0"/>
              <a:t>谢</a:t>
            </a:r>
            <a:r>
              <a:rPr lang="en-US" altLang="zh-CN" sz="8000" dirty="0"/>
              <a:t>  </a:t>
            </a:r>
            <a:r>
              <a:rPr lang="zh-CN" altLang="en-US" sz="8000" dirty="0"/>
              <a:t>谢！</a:t>
            </a:r>
            <a:endParaRPr lang="zh-CN" altLang="en-US" sz="8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043940" cy="87820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附录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三国演义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en-US" altLang="zh-CN" dirty="0" smtClean="0"/>
              <a:t>37</a:t>
            </a:r>
            <a:r>
              <a:rPr lang="zh-CN" altLang="en-US" dirty="0" smtClean="0"/>
              <a:t>回：司马徽再荐名士，刘玄德三顾茅庐。</a:t>
            </a:r>
            <a:endParaRPr lang="en-US" altLang="zh-CN" dirty="0" smtClean="0"/>
          </a:p>
          <a:p>
            <a:r>
              <a:rPr lang="en-US" altLang="zh-CN" dirty="0" smtClean="0"/>
              <a:t>38</a:t>
            </a:r>
            <a:r>
              <a:rPr lang="zh-CN" altLang="en-US" dirty="0" smtClean="0"/>
              <a:t>回：定三分隆中决策，战长江孙氏报仇。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红楼梦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en-US" altLang="zh-CN" dirty="0" smtClean="0"/>
              <a:t>40</a:t>
            </a:r>
            <a:r>
              <a:rPr lang="zh-CN" altLang="en-US" dirty="0" smtClean="0"/>
              <a:t>回：史太君两宴大观园，金鸳鸯三宣牙牌令。</a:t>
            </a:r>
            <a:endParaRPr lang="zh-CN" altLang="en-US" dirty="0" smtClean="0"/>
          </a:p>
          <a:p>
            <a:r>
              <a:rPr lang="en-US" altLang="zh-CN" dirty="0" smtClean="0"/>
              <a:t>3、《水浒传》</a:t>
            </a:r>
            <a:endParaRPr lang="en-US" altLang="zh-CN" dirty="0" smtClean="0"/>
          </a:p>
          <a:p>
            <a:r>
              <a:rPr lang="en-US" altLang="zh-CN" dirty="0" smtClean="0"/>
              <a:t>16回：杨志押送金银担，吴用智取生辰纲。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57580" cy="87820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附录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板书设计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构建情节的方法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、设置明线和暗线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、设置悬念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、对比、渲染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023620" cy="86804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看图识人物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 </a:t>
            </a:r>
            <a:r>
              <a:rPr lang="zh-CN" altLang="en-US"/>
              <a:t>孙悟空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      </a:t>
            </a:r>
            <a:r>
              <a:rPr lang="zh-CN" altLang="en-US"/>
              <a:t>林黛玉</a:t>
            </a:r>
            <a:endParaRPr lang="zh-CN" altLang="en-US"/>
          </a:p>
        </p:txBody>
      </p:sp>
      <p:pic>
        <p:nvPicPr>
          <p:cNvPr id="9" name="内容占位符 8" descr="b7fd5266d0160924e0c2e8a2200a15fce7cd34b3"/>
          <p:cNvPicPr>
            <a:picLocks noChangeAspect="1"/>
          </p:cNvPicPr>
          <p:nvPr>
            <p:ph sz="half" idx="2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3875" y="2220595"/>
            <a:ext cx="3474720" cy="3844925"/>
          </a:xfrm>
          <a:prstGeom prst="rect">
            <a:avLst/>
          </a:prstGeom>
        </p:spPr>
      </p:pic>
      <p:pic>
        <p:nvPicPr>
          <p:cNvPr id="10" name="内容占位符 9" descr="u=1921905481,1915642802&amp;fm=26&amp;gp=0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90110" y="2244725"/>
            <a:ext cx="3951605" cy="388175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看图识人物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    </a:t>
            </a:r>
            <a:r>
              <a:rPr lang="zh-CN" altLang="en-US"/>
              <a:t>武松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       </a:t>
            </a:r>
            <a:r>
              <a:rPr lang="zh-CN" altLang="en-US"/>
              <a:t>关羽</a:t>
            </a:r>
            <a:endParaRPr lang="zh-CN" altLang="en-US"/>
          </a:p>
        </p:txBody>
      </p:sp>
      <p:pic>
        <p:nvPicPr>
          <p:cNvPr id="7" name="内容占位符 6" descr="u=1283089995,1202341017&amp;fm=26&amp;gp=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52095" y="2420620"/>
            <a:ext cx="3351530" cy="3951605"/>
          </a:xfrm>
          <a:prstGeom prst="rect">
            <a:avLst/>
          </a:prstGeom>
        </p:spPr>
      </p:pic>
      <p:pic>
        <p:nvPicPr>
          <p:cNvPr id="8" name="内容占位符 7" descr="-bfK-hivtsyk0625034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957445" y="2421255"/>
            <a:ext cx="3416300" cy="395097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看图说情节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 </a:t>
            </a:r>
            <a:r>
              <a:rPr lang="zh-CN" altLang="en-US"/>
              <a:t>桃花结义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</a:t>
            </a:r>
            <a:r>
              <a:rPr lang="zh-CN" altLang="en-US"/>
              <a:t>三调芭蕉扇</a:t>
            </a:r>
            <a:endParaRPr lang="zh-CN" altLang="en-US"/>
          </a:p>
        </p:txBody>
      </p:sp>
      <p:pic>
        <p:nvPicPr>
          <p:cNvPr id="10" name="内容占位符 9" descr="u=1902328859,196783466&amp;fm=170&amp;s=60B91A9B540052EF5028B9E603007035&amp;w=400&amp;h=300&amp;img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200" y="2635250"/>
            <a:ext cx="3710305" cy="3855085"/>
          </a:xfrm>
          <a:prstGeom prst="rect">
            <a:avLst/>
          </a:prstGeom>
        </p:spPr>
      </p:pic>
      <p:pic>
        <p:nvPicPr>
          <p:cNvPr id="11" name="内容占位符 10" descr="09fa513d269759eeecf207b4a2fb43166d22df2b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5025" y="2648585"/>
            <a:ext cx="4041775" cy="378079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看图说情节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          </a:t>
            </a:r>
            <a:r>
              <a:rPr lang="zh-CN" altLang="en-US"/>
              <a:t>倒拔垂杨柳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 altLang="zh-CN"/>
              <a:t>                </a:t>
            </a:r>
            <a:r>
              <a:rPr lang="zh-CN" altLang="en-US"/>
              <a:t>湘云醉卧</a:t>
            </a:r>
            <a:endParaRPr lang="zh-CN" altLang="en-US"/>
          </a:p>
        </p:txBody>
      </p:sp>
      <p:pic>
        <p:nvPicPr>
          <p:cNvPr id="9" name="内容占位符 8" descr="27557af59f194973a80068b5278c0dee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323850" y="2348865"/>
            <a:ext cx="4041775" cy="446468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pic>
        <p:nvPicPr>
          <p:cNvPr id="7" name="内容占位符 6" descr="MAIN20160422110800004625009511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93310" y="2348230"/>
            <a:ext cx="3894455" cy="447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 smtClean="0"/>
            </a:br>
            <a:br>
              <a:rPr lang="zh-CN" altLang="en-US" dirty="0" smtClean="0"/>
            </a:br>
            <a:br>
              <a:rPr lang="zh-CN" altLang="en-US" dirty="0" smtClean="0"/>
            </a:br>
            <a:br>
              <a:rPr lang="zh-CN" altLang="en-US" dirty="0" smtClean="0"/>
            </a:br>
            <a:br>
              <a:rPr lang="zh-CN" altLang="en-US" dirty="0" smtClean="0"/>
            </a:br>
            <a:r>
              <a:rPr lang="zh-CN" altLang="en-US" dirty="0" smtClean="0"/>
              <a:t>学习任务一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智取生辰纲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范进中举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三顾茅庐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刘姥姥进大观园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，小组合作，快速概括各篇文章的情节。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</a:t>
            </a:r>
            <a:r>
              <a:rPr lang="zh-CN" altLang="en-US" dirty="0" smtClean="0"/>
              <a:t>小组展示探究成果。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四篇课文的情节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智取生辰纲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：一、（</a:t>
            </a:r>
            <a:r>
              <a:rPr lang="en-US" altLang="zh-CN" dirty="0" smtClean="0"/>
              <a:t>1-7</a:t>
            </a:r>
            <a:r>
              <a:rPr lang="zh-CN" altLang="en-US" dirty="0" smtClean="0"/>
              <a:t>）杨志押送生辰纲的经过以及和众人的矛盾。二、（</a:t>
            </a:r>
            <a:r>
              <a:rPr lang="en-US" altLang="zh-CN" dirty="0" smtClean="0"/>
              <a:t>8-14</a:t>
            </a:r>
            <a:r>
              <a:rPr lang="zh-CN" altLang="en-US" dirty="0" smtClean="0"/>
              <a:t>）众好汉设计智取生辰纲。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范进中举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：一、（</a:t>
            </a:r>
            <a:r>
              <a:rPr lang="en-US" altLang="zh-CN" dirty="0" smtClean="0"/>
              <a:t>1-2</a:t>
            </a:r>
            <a:r>
              <a:rPr lang="zh-CN" altLang="en-US" dirty="0" smtClean="0"/>
              <a:t>）范进中举前的贫穷和岳父胡屠户对他的羞辱。二、（</a:t>
            </a:r>
            <a:r>
              <a:rPr lang="en-US" altLang="zh-CN" dirty="0" smtClean="0"/>
              <a:t>3-11</a:t>
            </a:r>
            <a:r>
              <a:rPr lang="zh-CN" altLang="en-US" dirty="0" smtClean="0"/>
              <a:t>）</a:t>
            </a:r>
            <a:r>
              <a:rPr lang="zh-CN" altLang="en-US" dirty="0" smtClean="0"/>
              <a:t>范进中举后发疯，胡屠户治疯，张乡绅前来巴结，胡屠户的献媚。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三顾茅庐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：（</a:t>
            </a:r>
            <a:r>
              <a:rPr lang="zh-CN" altLang="en-US" dirty="0" smtClean="0"/>
              <a:t>一</a:t>
            </a:r>
            <a:r>
              <a:rPr lang="zh-CN" altLang="en-US" dirty="0" smtClean="0"/>
              <a:t>）、（</a:t>
            </a:r>
            <a:r>
              <a:rPr lang="en-US" altLang="zh-CN" dirty="0" smtClean="0"/>
              <a:t>1-2</a:t>
            </a:r>
            <a:r>
              <a:rPr lang="zh-CN" altLang="en-US" dirty="0" smtClean="0"/>
              <a:t>）</a:t>
            </a:r>
            <a:r>
              <a:rPr lang="zh-CN" altLang="en-US" dirty="0" smtClean="0"/>
              <a:t>刘备第三次拜访诸葛亮并耐心等候的过程。（二）、（</a:t>
            </a:r>
            <a:r>
              <a:rPr lang="en-US" altLang="zh-CN" dirty="0" smtClean="0"/>
              <a:t>3-4</a:t>
            </a:r>
            <a:r>
              <a:rPr lang="zh-CN" altLang="en-US" dirty="0" smtClean="0"/>
              <a:t>）刘备向诸葛亮咨以天下之事并成功邀之出山辅助的过程。</a:t>
            </a:r>
            <a:endParaRPr lang="zh-CN" altLang="en-US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刘姥姥进大观园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r>
              <a:rPr lang="zh-CN" altLang="en-US" dirty="0" smtClean="0">
                <a:sym typeface="Wingdings" panose="05000000000000000000" pitchFamily="2" charset="2"/>
              </a:rPr>
              <a:t>（一）、（</a:t>
            </a:r>
            <a:r>
              <a:rPr lang="en-US" altLang="zh-CN" dirty="0" smtClean="0">
                <a:sym typeface="Wingdings" panose="05000000000000000000" pitchFamily="2" charset="2"/>
              </a:rPr>
              <a:t>1-3</a:t>
            </a:r>
            <a:r>
              <a:rPr lang="zh-CN" altLang="en-US" dirty="0" smtClean="0">
                <a:sym typeface="Wingdings" panose="05000000000000000000" pitchFamily="2" charset="2"/>
              </a:rPr>
              <a:t>）写凤姐、鸳鸯等人设局取笑刘姥姥。（二）、（</a:t>
            </a:r>
            <a:r>
              <a:rPr lang="en-US" altLang="zh-CN" dirty="0" smtClean="0">
                <a:sym typeface="Wingdings" panose="05000000000000000000" pitchFamily="2" charset="2"/>
              </a:rPr>
              <a:t>4-11</a:t>
            </a:r>
            <a:r>
              <a:rPr lang="zh-CN" altLang="en-US" dirty="0" smtClean="0">
                <a:sym typeface="Wingdings" panose="05000000000000000000" pitchFamily="2" charset="2"/>
              </a:rPr>
              <a:t>）写刘姥姥上演“笑”剧的过程以及感慨。</a:t>
            </a:r>
            <a:endParaRPr lang="zh-CN" altLang="en-US" dirty="0" smtClean="0">
              <a:sym typeface="Wingdings" panose="05000000000000000000" pitchFamily="2" charset="2"/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015" cy="82804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140,&quot;width&quot;:414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2645</Words>
  <Application>WPS 演示</Application>
  <PresentationFormat>全屏显示(4:3)</PresentationFormat>
  <Paragraphs>232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Arial Unicode MS</vt:lpstr>
      <vt:lpstr>Verdana</vt:lpstr>
      <vt:lpstr>Wingdings 2</vt:lpstr>
      <vt:lpstr>Wingdings</vt:lpstr>
      <vt:lpstr>Times New Roman</vt:lpstr>
      <vt:lpstr>Arial Black</vt:lpstr>
      <vt:lpstr>黑体</vt:lpstr>
      <vt:lpstr>Monotype Sorts</vt:lpstr>
      <vt:lpstr>Office 主题</vt:lpstr>
      <vt:lpstr>中国古典小说情节的构建</vt:lpstr>
      <vt:lpstr>PowerPoint 演示文稿</vt:lpstr>
      <vt:lpstr>看图识人物 </vt:lpstr>
      <vt:lpstr>看图识人物</vt:lpstr>
      <vt:lpstr>看图说情节 </vt:lpstr>
      <vt:lpstr>看图说情节 </vt:lpstr>
      <vt:lpstr>     学习任务一</vt:lpstr>
      <vt:lpstr>PowerPoint 演示文稿</vt:lpstr>
      <vt:lpstr>四篇课文的情节</vt:lpstr>
      <vt:lpstr>    学习任务二</vt:lpstr>
      <vt:lpstr>小说情节的构建方法</vt:lpstr>
      <vt:lpstr>PowerPoint 演示文稿</vt:lpstr>
      <vt:lpstr>PowerPoint 演示文稿</vt:lpstr>
      <vt:lpstr>PowerPoint 演示文稿</vt:lpstr>
      <vt:lpstr>PowerPoint 演示文稿</vt:lpstr>
      <vt:lpstr>   朗读课文精彩片段，感受小说的艺术魅力。</vt:lpstr>
      <vt:lpstr>        谈谈学习过哪些作品用了这些方法。</vt:lpstr>
      <vt:lpstr>当堂检测（《智取生辰纲》）</vt:lpstr>
      <vt:lpstr>PowerPoint 演示文稿</vt:lpstr>
      <vt:lpstr>         3.八条好汉智取生辰纲，究竟“智”在什么地方？ </vt:lpstr>
      <vt:lpstr>布置课外作业</vt:lpstr>
      <vt:lpstr>PowerPoint 演示文稿</vt:lpstr>
      <vt:lpstr>附录</vt:lpstr>
      <vt:lpstr>附录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中国古典小说情节的构建和人物形象的塑造</dc:title>
  <dc:creator>lenovo</dc:creator>
  <cp:lastModifiedBy>Administrator</cp:lastModifiedBy>
  <cp:revision>87</cp:revision>
  <dcterms:created xsi:type="dcterms:W3CDTF">2021-11-28T10:46:00Z</dcterms:created>
  <dcterms:modified xsi:type="dcterms:W3CDTF">2021-12-09T11:58:18Z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D66B535E6280469884B14A04069B3613</vt:lpwstr>
  </property>
  <property fmtid="{D5CDD505-2E9C-101B-9397-08002B2CF9AE}" pid="3" name="KSOProductBuildVer">
    <vt:lpwstr>2052-11.1.0.11115</vt:lpwstr>
  </property>
</Properties>
</file>